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6"/>
  </p:notesMasterIdLst>
  <p:sldIdLst>
    <p:sldId id="257" r:id="rId2"/>
    <p:sldId id="256" r:id="rId3"/>
    <p:sldId id="258" r:id="rId4"/>
    <p:sldId id="262" r:id="rId5"/>
    <p:sldId id="271" r:id="rId6"/>
    <p:sldId id="260" r:id="rId7"/>
    <p:sldId id="273" r:id="rId8"/>
    <p:sldId id="261" r:id="rId9"/>
    <p:sldId id="264" r:id="rId10"/>
    <p:sldId id="265" r:id="rId11"/>
    <p:sldId id="267" r:id="rId12"/>
    <p:sldId id="268" r:id="rId13"/>
    <p:sldId id="269" r:id="rId14"/>
    <p:sldId id="270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>
        <p:scale>
          <a:sx n="60" d="100"/>
          <a:sy n="60" d="100"/>
        </p:scale>
        <p:origin x="-965" y="211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fa-I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4E2CF0D1-20D5-4E61-AEFF-8368B4CB18AE}" type="datetimeFigureOut">
              <a:rPr lang="fa-IR" smtClean="0"/>
              <a:pPr/>
              <a:t>25/07/1435</a:t>
            </a:fld>
            <a:endParaRPr lang="fa-I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fa-I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4C0DACCC-5698-421E-BB0E-62E2AC48A608}" type="slidenum">
              <a:rPr lang="fa-IR" smtClean="0"/>
              <a:pPr/>
              <a:t>‹#›</a:t>
            </a:fld>
            <a:endParaRPr lang="fa-I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a-I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0DACCC-5698-421E-BB0E-62E2AC48A608}" type="slidenum">
              <a:rPr lang="fa-IR" smtClean="0"/>
              <a:pPr/>
              <a:t>1</a:t>
            </a:fld>
            <a:endParaRPr lang="fa-IR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a-I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0DACCC-5698-421E-BB0E-62E2AC48A608}" type="slidenum">
              <a:rPr lang="fa-IR" smtClean="0"/>
              <a:pPr/>
              <a:t>10</a:t>
            </a:fld>
            <a:endParaRPr lang="fa-IR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a-I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0DACCC-5698-421E-BB0E-62E2AC48A608}" type="slidenum">
              <a:rPr lang="fa-IR" smtClean="0"/>
              <a:pPr/>
              <a:t>11</a:t>
            </a:fld>
            <a:endParaRPr lang="fa-IR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a-I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0DACCC-5698-421E-BB0E-62E2AC48A608}" type="slidenum">
              <a:rPr lang="fa-IR" smtClean="0"/>
              <a:pPr/>
              <a:t>12</a:t>
            </a:fld>
            <a:endParaRPr lang="fa-IR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a-I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0DACCC-5698-421E-BB0E-62E2AC48A608}" type="slidenum">
              <a:rPr lang="fa-IR" smtClean="0"/>
              <a:pPr/>
              <a:t>13</a:t>
            </a:fld>
            <a:endParaRPr lang="fa-IR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a-I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0DACCC-5698-421E-BB0E-62E2AC48A608}" type="slidenum">
              <a:rPr lang="fa-IR" smtClean="0"/>
              <a:pPr/>
              <a:t>14</a:t>
            </a:fld>
            <a:endParaRPr lang="fa-I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a-I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0DACCC-5698-421E-BB0E-62E2AC48A608}" type="slidenum">
              <a:rPr lang="fa-IR" smtClean="0"/>
              <a:pPr/>
              <a:t>2</a:t>
            </a:fld>
            <a:endParaRPr lang="fa-IR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a-I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0DACCC-5698-421E-BB0E-62E2AC48A608}" type="slidenum">
              <a:rPr lang="fa-IR" smtClean="0"/>
              <a:pPr/>
              <a:t>3</a:t>
            </a:fld>
            <a:endParaRPr lang="fa-IR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a-I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0DACCC-5698-421E-BB0E-62E2AC48A608}" type="slidenum">
              <a:rPr lang="fa-IR" smtClean="0"/>
              <a:pPr/>
              <a:t>4</a:t>
            </a:fld>
            <a:endParaRPr lang="fa-IR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a-I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0DACCC-5698-421E-BB0E-62E2AC48A608}" type="slidenum">
              <a:rPr lang="fa-IR" smtClean="0"/>
              <a:pPr/>
              <a:t>5</a:t>
            </a:fld>
            <a:endParaRPr lang="fa-IR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a-I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0DACCC-5698-421E-BB0E-62E2AC48A608}" type="slidenum">
              <a:rPr lang="fa-IR" smtClean="0"/>
              <a:pPr/>
              <a:t>6</a:t>
            </a:fld>
            <a:endParaRPr lang="fa-IR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a-I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0DACCC-5698-421E-BB0E-62E2AC48A608}" type="slidenum">
              <a:rPr lang="fa-IR" smtClean="0"/>
              <a:pPr/>
              <a:t>7</a:t>
            </a:fld>
            <a:endParaRPr lang="fa-IR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a-I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0DACCC-5698-421E-BB0E-62E2AC48A608}" type="slidenum">
              <a:rPr lang="fa-IR" smtClean="0"/>
              <a:pPr/>
              <a:t>8</a:t>
            </a:fld>
            <a:endParaRPr lang="fa-IR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a-I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0DACCC-5698-421E-BB0E-62E2AC48A608}" type="slidenum">
              <a:rPr lang="fa-IR" smtClean="0"/>
              <a:pPr/>
              <a:t>9</a:t>
            </a:fld>
            <a:endParaRPr lang="fa-I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7A113A-E74A-45C2-973B-C7C915E6A07B}" type="datetimeFigureOut">
              <a:rPr lang="en-US" smtClean="0"/>
              <a:pPr/>
              <a:t>5/24/2014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BD1CA7-A6F6-4314-8C0E-1DD1ADA1C4C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7A113A-E74A-45C2-973B-C7C915E6A07B}" type="datetimeFigureOut">
              <a:rPr lang="en-US" smtClean="0"/>
              <a:pPr/>
              <a:t>5/24/2014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BD1CA7-A6F6-4314-8C0E-1DD1ADA1C4C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7A113A-E74A-45C2-973B-C7C915E6A07B}" type="datetimeFigureOut">
              <a:rPr lang="en-US" smtClean="0"/>
              <a:pPr/>
              <a:t>5/24/2014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BD1CA7-A6F6-4314-8C0E-1DD1ADA1C4C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7A113A-E74A-45C2-973B-C7C915E6A07B}" type="datetimeFigureOut">
              <a:rPr lang="en-US" smtClean="0"/>
              <a:pPr/>
              <a:t>5/24/2014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BD1CA7-A6F6-4314-8C0E-1DD1ADA1C4C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7A113A-E74A-45C2-973B-C7C915E6A07B}" type="datetimeFigureOut">
              <a:rPr lang="en-US" smtClean="0"/>
              <a:pPr/>
              <a:t>5/24/2014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BD1CA7-A6F6-4314-8C0E-1DD1ADA1C4C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7A113A-E74A-45C2-973B-C7C915E6A07B}" type="datetimeFigureOut">
              <a:rPr lang="en-US" smtClean="0"/>
              <a:pPr/>
              <a:t>5/24/2014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BD1CA7-A6F6-4314-8C0E-1DD1ADA1C4C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7A113A-E74A-45C2-973B-C7C915E6A07B}" type="datetimeFigureOut">
              <a:rPr lang="en-US" smtClean="0"/>
              <a:pPr/>
              <a:t>5/24/2014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BD1CA7-A6F6-4314-8C0E-1DD1ADA1C4C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7A113A-E74A-45C2-973B-C7C915E6A07B}" type="datetimeFigureOut">
              <a:rPr lang="en-US" smtClean="0"/>
              <a:pPr/>
              <a:t>5/24/2014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BD1CA7-A6F6-4314-8C0E-1DD1ADA1C4C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7A113A-E74A-45C2-973B-C7C915E6A07B}" type="datetimeFigureOut">
              <a:rPr lang="en-US" smtClean="0"/>
              <a:pPr/>
              <a:t>5/24/2014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BD1CA7-A6F6-4314-8C0E-1DD1ADA1C4C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7A113A-E74A-45C2-973B-C7C915E6A07B}" type="datetimeFigureOut">
              <a:rPr lang="en-US" smtClean="0"/>
              <a:pPr/>
              <a:t>5/24/2014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BD1CA7-A6F6-4314-8C0E-1DD1ADA1C4C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7A113A-E74A-45C2-973B-C7C915E6A07B}" type="datetimeFigureOut">
              <a:rPr lang="en-US" smtClean="0"/>
              <a:pPr/>
              <a:t>5/24/2014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F6BD1CA7-A6F6-4314-8C0E-1DD1ADA1C4C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FB7A113A-E74A-45C2-973B-C7C915E6A07B}" type="datetimeFigureOut">
              <a:rPr lang="en-US" smtClean="0"/>
              <a:pPr/>
              <a:t>5/24/2014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F6BD1CA7-A6F6-4314-8C0E-1DD1ADA1C4CD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71480"/>
            <a:ext cx="8229600" cy="5753120"/>
          </a:xfrm>
        </p:spPr>
        <p:txBody>
          <a:bodyPr>
            <a:normAutofit/>
          </a:bodyPr>
          <a:lstStyle/>
          <a:p>
            <a:pPr algn="ctr" rtl="1">
              <a:buNone/>
            </a:pPr>
            <a:r>
              <a:rPr lang="fa-IR" b="1" dirty="0" smtClean="0">
                <a:cs typeface="B Nazanin" pitchFamily="2" charset="-78"/>
              </a:rPr>
              <a:t>مشخصات فردی</a:t>
            </a:r>
          </a:p>
          <a:p>
            <a:pPr algn="r" rtl="1">
              <a:lnSpc>
                <a:spcPct val="200000"/>
              </a:lnSpc>
            </a:pPr>
            <a:r>
              <a:rPr lang="fa-IR" dirty="0" smtClean="0">
                <a:cs typeface="B Nazanin" pitchFamily="2" charset="-78"/>
              </a:rPr>
              <a:t>نام و نام خانوادگی: بهروز صاحب زاده					</a:t>
            </a:r>
          </a:p>
          <a:p>
            <a:pPr algn="r" rtl="1">
              <a:lnSpc>
                <a:spcPct val="200000"/>
              </a:lnSpc>
            </a:pPr>
            <a:r>
              <a:rPr lang="fa-IR" dirty="0" smtClean="0">
                <a:cs typeface="B Nazanin" pitchFamily="2" charset="-78"/>
              </a:rPr>
              <a:t>سال </a:t>
            </a:r>
            <a:r>
              <a:rPr lang="fa-IR" smtClean="0">
                <a:cs typeface="B Nazanin" pitchFamily="2" charset="-78"/>
              </a:rPr>
              <a:t>تولد: 1344</a:t>
            </a:r>
            <a:r>
              <a:rPr lang="fa-IR" dirty="0" smtClean="0">
                <a:cs typeface="B Nazanin" pitchFamily="2" charset="-78"/>
              </a:rPr>
              <a:t>			</a:t>
            </a:r>
          </a:p>
          <a:p>
            <a:pPr algn="r" rtl="1">
              <a:lnSpc>
                <a:spcPct val="200000"/>
              </a:lnSpc>
            </a:pPr>
            <a:r>
              <a:rPr lang="fa-IR" dirty="0" smtClean="0">
                <a:cs typeface="B Nazanin" pitchFamily="2" charset="-78"/>
              </a:rPr>
              <a:t>سنوات خدمت در تربیت معلم: 18 سال</a:t>
            </a:r>
          </a:p>
          <a:p>
            <a:pPr algn="r" rtl="1">
              <a:lnSpc>
                <a:spcPct val="200000"/>
              </a:lnSpc>
            </a:pPr>
            <a:r>
              <a:rPr lang="fa-IR" dirty="0" smtClean="0">
                <a:cs typeface="B Nazanin" pitchFamily="2" charset="-78"/>
              </a:rPr>
              <a:t>پردیس/مرکز محل خدمت : پردیس شهید مطهری- زاهدان</a:t>
            </a:r>
          </a:p>
          <a:p>
            <a:pPr algn="r" rtl="1"/>
            <a:endParaRPr lang="fa-IR" dirty="0" smtClean="0">
              <a:cs typeface="B Nazanin" pitchFamily="2" charset="-78"/>
            </a:endParaRPr>
          </a:p>
          <a:p>
            <a:pPr algn="r" rtl="1"/>
            <a:endParaRPr lang="en-US" dirty="0">
              <a:cs typeface="B Nazanin" pitchFamily="2" charset="-78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500034" y="928670"/>
            <a:ext cx="2357454" cy="271464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a-IR" dirty="0" smtClean="0">
                <a:cs typeface="B Nazanin" pitchFamily="2" charset="-78"/>
              </a:rPr>
              <a:t>عکس با کیقیت </a:t>
            </a:r>
            <a:endParaRPr lang="en-US" dirty="0"/>
          </a:p>
        </p:txBody>
      </p:sp>
      <p:pic>
        <p:nvPicPr>
          <p:cNvPr id="1026" name="Picture 2" descr="F:\baba\aks- gavahe- eskan\behrooz-sahebzadeh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1973" y="953739"/>
            <a:ext cx="1933575" cy="273367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71480"/>
            <a:ext cx="8229600" cy="5753120"/>
          </a:xfrm>
        </p:spPr>
        <p:txBody>
          <a:bodyPr>
            <a:normAutofit/>
          </a:bodyPr>
          <a:lstStyle/>
          <a:p>
            <a:pPr algn="ctr" rtl="1">
              <a:buNone/>
            </a:pPr>
            <a:endParaRPr lang="fa-IR" b="1" dirty="0" smtClean="0">
              <a:cs typeface="B Nazanin" pitchFamily="2" charset="-78"/>
            </a:endParaRPr>
          </a:p>
          <a:p>
            <a:pPr algn="ctr" rtl="1">
              <a:buNone/>
            </a:pPr>
            <a:r>
              <a:rPr lang="fa-IR" b="1" dirty="0" smtClean="0">
                <a:cs typeface="B Nazanin" pitchFamily="2" charset="-78"/>
              </a:rPr>
              <a:t>عضويت در مجامع علمي داخلي و خارجي معتبر</a:t>
            </a:r>
          </a:p>
          <a:p>
            <a:pPr algn="r" rtl="1"/>
            <a:endParaRPr lang="fa-IR" dirty="0" smtClean="0">
              <a:cs typeface="B Nazanin" pitchFamily="2" charset="-78"/>
            </a:endParaRPr>
          </a:p>
          <a:p>
            <a:pPr algn="r" rtl="1"/>
            <a:endParaRPr lang="en-US" dirty="0">
              <a:cs typeface="B Nazanin" pitchFamily="2" charset="-78"/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14944717"/>
              </p:ext>
            </p:extLst>
          </p:nvPr>
        </p:nvGraphicFramePr>
        <p:xfrm>
          <a:off x="467544" y="2420888"/>
          <a:ext cx="8352928" cy="2560320"/>
        </p:xfrm>
        <a:graphic>
          <a:graphicData uri="http://schemas.openxmlformats.org/drawingml/2006/table">
            <a:tbl>
              <a:tblPr rtl="1" firstRow="1" firstCol="1" bandRow="1">
                <a:tableStyleId>{5C22544A-7EE6-4342-B048-85BDC9FD1C3A}</a:tableStyleId>
              </a:tblPr>
              <a:tblGrid>
                <a:gridCol w="7390090"/>
                <a:gridCol w="962838"/>
              </a:tblGrid>
              <a:tr h="0">
                <a:tc>
                  <a:txBody>
                    <a:bodyPr/>
                    <a:lstStyle/>
                    <a:p>
                      <a:pPr algn="just" rtl="1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ar-SA" sz="1200" dirty="0">
                          <a:effectLst/>
                          <a:cs typeface="B Nazanin" pitchFamily="2" charset="-78"/>
                        </a:rPr>
                        <a:t>عنوان فعالیت مرتبط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rtl="1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ar-SA" sz="1200" dirty="0">
                          <a:effectLst/>
                          <a:cs typeface="B Nazanin" pitchFamily="2" charset="-78"/>
                        </a:rPr>
                        <a:t>سطح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lvl="0" indent="0" algn="just" rtl="1">
                        <a:lnSpc>
                          <a:spcPct val="200000"/>
                        </a:lnSpc>
                        <a:spcAft>
                          <a:spcPts val="0"/>
                        </a:spcAft>
                        <a:buFont typeface="+mj-lt"/>
                        <a:buNone/>
                        <a:tabLst>
                          <a:tab pos="179070" algn="l"/>
                        </a:tabLst>
                      </a:pPr>
                      <a:r>
                        <a:rPr lang="ar-SA" sz="18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cs typeface="B Nazanin" pitchFamily="2" charset="-78"/>
                        </a:rPr>
                        <a:t>عضو انجمن زمین شناسی ایران</a:t>
                      </a:r>
                      <a:endParaRPr lang="en-US" sz="16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rtl="1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ar-SA" sz="1800">
                          <a:effectLst/>
                          <a:cs typeface="B Nazanin" pitchFamily="2" charset="-78"/>
                        </a:rPr>
                        <a:t>کشوری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lvl="0" indent="0" algn="just" rtl="1">
                        <a:lnSpc>
                          <a:spcPct val="200000"/>
                        </a:lnSpc>
                        <a:spcAft>
                          <a:spcPts val="0"/>
                        </a:spcAft>
                        <a:buFont typeface="+mj-lt"/>
                        <a:buNone/>
                        <a:tabLst>
                          <a:tab pos="179070" algn="l"/>
                        </a:tabLst>
                      </a:pPr>
                      <a:r>
                        <a:rPr lang="ar-SA" sz="18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cs typeface="B Nazanin" pitchFamily="2" charset="-78"/>
                        </a:rPr>
                        <a:t>عضو سازمان نظام مهندسی معدن ایران</a:t>
                      </a:r>
                      <a:endParaRPr lang="en-US" sz="16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rtl="1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ar-SA" sz="1800">
                          <a:effectLst/>
                          <a:cs typeface="B Nazanin" pitchFamily="2" charset="-78"/>
                        </a:rPr>
                        <a:t>کشوری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68580" marR="68580" marT="0" marB="0"/>
                </a:tc>
              </a:tr>
              <a:tr h="523875">
                <a:tc>
                  <a:txBody>
                    <a:bodyPr/>
                    <a:lstStyle/>
                    <a:p>
                      <a:pPr marL="0" lvl="0" indent="0" algn="just" rtl="1">
                        <a:lnSpc>
                          <a:spcPct val="200000"/>
                        </a:lnSpc>
                        <a:spcAft>
                          <a:spcPts val="0"/>
                        </a:spcAft>
                        <a:buFont typeface="+mj-lt"/>
                        <a:buNone/>
                        <a:tabLst>
                          <a:tab pos="179070" algn="l"/>
                        </a:tabLst>
                      </a:pPr>
                      <a:r>
                        <a:rPr lang="ar-SA" sz="18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cs typeface="B Nazanin" pitchFamily="2" charset="-78"/>
                        </a:rPr>
                        <a:t>عضو انجمن علمی- آموزشی دبیران جغرافیا و زمین شناسی استان سیستان و بلوچستان</a:t>
                      </a:r>
                      <a:endParaRPr lang="en-US" sz="16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rtl="1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ar-SA" sz="1800">
                          <a:effectLst/>
                          <a:cs typeface="B Nazanin" pitchFamily="2" charset="-78"/>
                        </a:rPr>
                        <a:t>استانی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68580" marR="68580" marT="0" marB="0"/>
                </a:tc>
              </a:tr>
              <a:tr h="33655">
                <a:tc>
                  <a:txBody>
                    <a:bodyPr/>
                    <a:lstStyle/>
                    <a:p>
                      <a:pPr marL="0" lvl="0" indent="0" algn="just" rtl="1">
                        <a:lnSpc>
                          <a:spcPct val="200000"/>
                        </a:lnSpc>
                        <a:spcAft>
                          <a:spcPts val="0"/>
                        </a:spcAft>
                        <a:buFont typeface="+mj-lt"/>
                        <a:buNone/>
                        <a:tabLst>
                          <a:tab pos="179070" algn="l"/>
                        </a:tabLst>
                      </a:pPr>
                      <a:r>
                        <a:rPr lang="ar-SA" sz="18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cs typeface="B Nazanin" pitchFamily="2" charset="-78"/>
                        </a:rPr>
                        <a:t>عضو انجمن علمی- آموزشی دبیران ریاضی استان </a:t>
                      </a:r>
                      <a:endParaRPr lang="en-US" sz="16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rtl="1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ar-SA" sz="1800" dirty="0">
                          <a:effectLst/>
                          <a:cs typeface="B Nazanin" pitchFamily="2" charset="-78"/>
                        </a:rPr>
                        <a:t>استانی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71480"/>
            <a:ext cx="8229600" cy="5753120"/>
          </a:xfrm>
        </p:spPr>
        <p:txBody>
          <a:bodyPr>
            <a:normAutofit/>
          </a:bodyPr>
          <a:lstStyle/>
          <a:p>
            <a:pPr algn="ctr" rtl="1">
              <a:buNone/>
            </a:pPr>
            <a:endParaRPr lang="fa-IR" b="1" dirty="0" smtClean="0">
              <a:cs typeface="B Nazanin" pitchFamily="2" charset="-78"/>
            </a:endParaRPr>
          </a:p>
          <a:p>
            <a:pPr algn="ctr" rtl="1">
              <a:buNone/>
            </a:pPr>
            <a:r>
              <a:rPr lang="fa-IR" b="1" dirty="0" smtClean="0">
                <a:cs typeface="B Nazanin" pitchFamily="2" charset="-78"/>
              </a:rPr>
              <a:t>برگزاری کارگاههای آموزشی به عنوان مدرس</a:t>
            </a:r>
            <a:endParaRPr lang="fa-IR" dirty="0" smtClean="0">
              <a:cs typeface="B Nazanin" pitchFamily="2" charset="-78"/>
            </a:endParaRPr>
          </a:p>
          <a:p>
            <a:pPr algn="r" rtl="1"/>
            <a:endParaRPr lang="en-US" dirty="0">
              <a:cs typeface="B Nazanin" pitchFamily="2" charset="-78"/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2211673266"/>
              </p:ext>
            </p:extLst>
          </p:nvPr>
        </p:nvGraphicFramePr>
        <p:xfrm>
          <a:off x="323528" y="2132856"/>
          <a:ext cx="8467595" cy="3888430"/>
        </p:xfrm>
        <a:graphic>
          <a:graphicData uri="http://schemas.openxmlformats.org/drawingml/2006/table">
            <a:tbl>
              <a:tblPr rtl="1" firstRow="1" firstCol="1" bandRow="1">
                <a:tableStyleId>{5C22544A-7EE6-4342-B048-85BDC9FD1C3A}</a:tableStyleId>
              </a:tblPr>
              <a:tblGrid>
                <a:gridCol w="292728"/>
                <a:gridCol w="4682326"/>
                <a:gridCol w="957166"/>
                <a:gridCol w="921124"/>
                <a:gridCol w="1614251"/>
              </a:tblGrid>
              <a:tr h="715471">
                <a:tc>
                  <a:txBody>
                    <a:bodyPr/>
                    <a:lstStyle/>
                    <a:p>
                      <a:pPr marL="71755" marR="71755" algn="just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ar-SA" sz="1400" dirty="0">
                          <a:effectLst/>
                          <a:cs typeface="B Nazanin" pitchFamily="2" charset="-78"/>
                        </a:rPr>
                        <a:t>ردیف</a:t>
                      </a:r>
                      <a:endParaRPr lang="en-US" sz="1400" dirty="0">
                        <a:effectLst/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68580" marR="68580" marT="0" marB="0" vert="vert270"/>
                </a:tc>
                <a:tc>
                  <a:txBody>
                    <a:bodyPr/>
                    <a:lstStyle/>
                    <a:p>
                      <a:pPr algn="just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ar-SA" sz="1400">
                          <a:effectLst/>
                          <a:cs typeface="B Nazanin" pitchFamily="2" charset="-78"/>
                        </a:rPr>
                        <a:t>عنوان کارگاه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ar-SA" sz="1400">
                          <a:effectLst/>
                          <a:cs typeface="B Nazanin" pitchFamily="2" charset="-78"/>
                        </a:rPr>
                        <a:t>تاریخ شروع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ar-SA" sz="1400" dirty="0">
                          <a:effectLst/>
                          <a:cs typeface="B Nazanin" pitchFamily="2" charset="-78"/>
                        </a:rPr>
                        <a:t>تاریخ پایان</a:t>
                      </a:r>
                      <a:endParaRPr lang="en-US" sz="1400" dirty="0">
                        <a:effectLst/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ar-SA" sz="1400">
                          <a:effectLst/>
                          <a:cs typeface="B Nazanin" pitchFamily="2" charset="-78"/>
                        </a:rPr>
                        <a:t>محل برگزاری و مخاطبان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68580" marR="68580" marT="0" marB="0"/>
                </a:tc>
              </a:tr>
              <a:tr h="715471">
                <a:tc>
                  <a:txBody>
                    <a:bodyPr/>
                    <a:lstStyle/>
                    <a:p>
                      <a:pPr algn="just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ar-SA" sz="1400">
                          <a:effectLst/>
                          <a:cs typeface="B Nazanin" pitchFamily="2" charset="-78"/>
                        </a:rPr>
                        <a:t>1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ar-SA" sz="14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cs typeface="B Nazanin" pitchFamily="2" charset="-78"/>
                        </a:rPr>
                        <a:t>مدرس کشوری کارگاه های آموزش علوم تجربی پایه اول و ششم ابتدایی (برگزار شده توسط دفتر تالیف کتب درسی)</a:t>
                      </a:r>
                      <a:endParaRPr lang="en-US" sz="14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ar-SA" sz="1400">
                          <a:effectLst/>
                          <a:cs typeface="B Nazanin" pitchFamily="2" charset="-78"/>
                        </a:rPr>
                        <a:t>1389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ar-SA" sz="1400">
                          <a:effectLst/>
                          <a:cs typeface="B Nazanin" pitchFamily="2" charset="-78"/>
                        </a:rPr>
                        <a:t>1389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ar-SA" sz="1400">
                          <a:effectLst/>
                          <a:cs typeface="B Nazanin" pitchFamily="2" charset="-78"/>
                        </a:rPr>
                        <a:t>تهران- مدرسین­کشوری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68580" marR="68580" marT="0" marB="0"/>
                </a:tc>
              </a:tr>
              <a:tr h="715471">
                <a:tc>
                  <a:txBody>
                    <a:bodyPr/>
                    <a:lstStyle/>
                    <a:p>
                      <a:pPr algn="just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ar-SA" sz="1400">
                          <a:effectLst/>
                          <a:cs typeface="B Nazanin" pitchFamily="2" charset="-78"/>
                        </a:rPr>
                        <a:t>2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ar-SA" sz="14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cs typeface="B Nazanin" pitchFamily="2" charset="-78"/>
                        </a:rPr>
                        <a:t>مدرس­ کشوری کارگاه های آموزش علوم تجربی پایه ی دوم ابتدایی (برگزار شده توسط دفتر تالیف کتب درسی)</a:t>
                      </a:r>
                      <a:endParaRPr lang="en-US" sz="14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ar-SA" sz="1400">
                          <a:effectLst/>
                          <a:cs typeface="B Nazanin" pitchFamily="2" charset="-78"/>
                        </a:rPr>
                        <a:t>1390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ar-SA" sz="1400">
                          <a:effectLst/>
                          <a:cs typeface="B Nazanin" pitchFamily="2" charset="-78"/>
                        </a:rPr>
                        <a:t>1390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ar-SA" sz="1400">
                          <a:effectLst/>
                          <a:cs typeface="B Nazanin" pitchFamily="2" charset="-78"/>
                        </a:rPr>
                        <a:t>تهران- مدرسین­کشوری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68580" marR="68580" marT="0" marB="0"/>
                </a:tc>
              </a:tr>
              <a:tr h="342182">
                <a:tc>
                  <a:txBody>
                    <a:bodyPr/>
                    <a:lstStyle/>
                    <a:p>
                      <a:pPr algn="just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ar-SA" sz="1400">
                          <a:effectLst/>
                          <a:cs typeface="B Nazanin" pitchFamily="2" charset="-78"/>
                        </a:rPr>
                        <a:t>3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ar-SA" sz="14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cs typeface="B Nazanin" pitchFamily="2" charset="-78"/>
                        </a:rPr>
                        <a:t>مدرس­میان­دوره­کارگاه</a:t>
                      </a:r>
                      <a:r>
                        <a:rPr lang="fa-IR" sz="14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cs typeface="B Nazanin" pitchFamily="2" charset="-78"/>
                        </a:rPr>
                        <a:t>­</a:t>
                      </a:r>
                      <a:r>
                        <a:rPr lang="ar-SA" sz="14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cs typeface="B Nazanin" pitchFamily="2" charset="-78"/>
                        </a:rPr>
                        <a:t>های­آموزشی­علوم­تجربی(کتب­جدیدالتالیف)</a:t>
                      </a:r>
                      <a:endParaRPr lang="en-US" sz="14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ar-SA" sz="1400">
                          <a:effectLst/>
                          <a:cs typeface="B Nazanin" pitchFamily="2" charset="-78"/>
                        </a:rPr>
                        <a:t>1375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ar-SA" sz="1400">
                          <a:effectLst/>
                          <a:cs typeface="B Nazanin" pitchFamily="2" charset="-78"/>
                        </a:rPr>
                        <a:t>1382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ar-SA" sz="1400">
                          <a:effectLst/>
                          <a:cs typeface="B Nazanin" pitchFamily="2" charset="-78"/>
                        </a:rPr>
                        <a:t>زاهدان-مدرسین استانی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68580" marR="68580" marT="0" marB="0"/>
                </a:tc>
              </a:tr>
              <a:tr h="715471">
                <a:tc>
                  <a:txBody>
                    <a:bodyPr/>
                    <a:lstStyle/>
                    <a:p>
                      <a:pPr algn="just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ar-SA" sz="1400">
                          <a:effectLst/>
                          <a:cs typeface="B Nazanin" pitchFamily="2" charset="-78"/>
                        </a:rPr>
                        <a:t>4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ar-SA" sz="14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cs typeface="B Nazanin" pitchFamily="2" charset="-78"/>
                        </a:rPr>
                        <a:t>مدرس­تعدادزیادی­کارگاه­های­آموزشی­ضمن­خدمت­معلمین­درس­­علوم تجربی، زمین شناسی و ...</a:t>
                      </a:r>
                      <a:endParaRPr lang="en-US" sz="14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ar-SA" sz="1400">
                          <a:effectLst/>
                          <a:cs typeface="B Nazanin" pitchFamily="2" charset="-78"/>
                        </a:rPr>
                        <a:t>1375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ar-SA" sz="1400">
                          <a:effectLst/>
                          <a:cs typeface="B Nazanin" pitchFamily="2" charset="-78"/>
                        </a:rPr>
                        <a:t>ادامه­دارد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ar-SA" sz="1400">
                          <a:effectLst/>
                          <a:cs typeface="B Nazanin" pitchFamily="2" charset="-78"/>
                        </a:rPr>
                        <a:t>سطح استان، معلمین  و ­دبیران و....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68580" marR="68580" marT="0" marB="0"/>
                </a:tc>
              </a:tr>
              <a:tr h="342182">
                <a:tc>
                  <a:txBody>
                    <a:bodyPr/>
                    <a:lstStyle/>
                    <a:p>
                      <a:pPr algn="just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ar-SA" sz="1400">
                          <a:effectLst/>
                          <a:cs typeface="B Nazanin" pitchFamily="2" charset="-78"/>
                        </a:rPr>
                        <a:t>5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ar-SA" sz="14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cs typeface="B Nazanin" pitchFamily="2" charset="-78"/>
                        </a:rPr>
                        <a:t>مدرس­ از کارگاه های آموزشی علوم تجربی نهضت سوادآموزی</a:t>
                      </a:r>
                      <a:endParaRPr lang="en-US" sz="14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ar-SA" sz="1400">
                          <a:effectLst/>
                          <a:cs typeface="B Nazanin" pitchFamily="2" charset="-78"/>
                        </a:rPr>
                        <a:t>1375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ar-SA" sz="1400">
                          <a:effectLst/>
                          <a:cs typeface="B Nazanin" pitchFamily="2" charset="-78"/>
                        </a:rPr>
                        <a:t>1385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ar-SA" sz="1400">
                          <a:effectLst/>
                          <a:cs typeface="B Nazanin" pitchFamily="2" charset="-78"/>
                        </a:rPr>
                        <a:t>زاهدان- آموزشیاران 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68580" marR="68580" marT="0" marB="0"/>
                </a:tc>
              </a:tr>
              <a:tr h="342182">
                <a:tc>
                  <a:txBody>
                    <a:bodyPr/>
                    <a:lstStyle/>
                    <a:p>
                      <a:pPr algn="just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ar-SA" sz="1400">
                          <a:effectLst/>
                          <a:cs typeface="B Nazanin" pitchFamily="2" charset="-78"/>
                        </a:rPr>
                        <a:t>6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ar-SA" sz="14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cs typeface="B Nazanin" pitchFamily="2" charset="-78"/>
                        </a:rPr>
                        <a:t>مدرس­کارگاه های­آموزشی گروه های آموزشی نواحی 1 و 2 زاهدان</a:t>
                      </a:r>
                      <a:endParaRPr lang="en-US" sz="14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ar-SA" sz="1400">
                          <a:effectLst/>
                          <a:cs typeface="B Nazanin" pitchFamily="2" charset="-78"/>
                        </a:rPr>
                        <a:t>1380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ar-SA" sz="1400" dirty="0">
                          <a:effectLst/>
                          <a:cs typeface="B Nazanin" pitchFamily="2" charset="-78"/>
                        </a:rPr>
                        <a:t>ادامه­دارد</a:t>
                      </a:r>
                      <a:endParaRPr lang="en-US" sz="1400" dirty="0">
                        <a:effectLst/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ar-SA" sz="1400" dirty="0">
                          <a:effectLst/>
                          <a:cs typeface="B Nazanin" pitchFamily="2" charset="-78"/>
                        </a:rPr>
                        <a:t>زاهدان- معلمین، و ...</a:t>
                      </a:r>
                      <a:endParaRPr lang="en-US" sz="1400" dirty="0">
                        <a:effectLst/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71480"/>
            <a:ext cx="8229600" cy="5753120"/>
          </a:xfrm>
        </p:spPr>
        <p:txBody>
          <a:bodyPr>
            <a:normAutofit/>
          </a:bodyPr>
          <a:lstStyle/>
          <a:p>
            <a:pPr algn="ctr" rtl="1">
              <a:buNone/>
            </a:pPr>
            <a:r>
              <a:rPr lang="fa-IR" b="1" dirty="0" smtClean="0">
                <a:cs typeface="B Nazanin" pitchFamily="2" charset="-78"/>
              </a:rPr>
              <a:t>دریافت لوح و نشان تقدیر</a:t>
            </a:r>
            <a:endParaRPr lang="fa-IR" dirty="0" smtClean="0">
              <a:cs typeface="B Nazanin" pitchFamily="2" charset="-78"/>
            </a:endParaRPr>
          </a:p>
          <a:p>
            <a:pPr algn="r" rtl="1"/>
            <a:endParaRPr lang="en-US" dirty="0">
              <a:cs typeface="B Nazanin" pitchFamily="2" charset="-78"/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475182684"/>
              </p:ext>
            </p:extLst>
          </p:nvPr>
        </p:nvGraphicFramePr>
        <p:xfrm>
          <a:off x="337270" y="1124744"/>
          <a:ext cx="8411194" cy="4990780"/>
        </p:xfrm>
        <a:graphic>
          <a:graphicData uri="http://schemas.openxmlformats.org/drawingml/2006/table">
            <a:tbl>
              <a:tblPr rtl="1" firstRow="1" firstCol="1" bandRow="1">
                <a:tableStyleId>{5C22544A-7EE6-4342-B048-85BDC9FD1C3A}</a:tableStyleId>
              </a:tblPr>
              <a:tblGrid>
                <a:gridCol w="239210"/>
                <a:gridCol w="7519624"/>
                <a:gridCol w="652360"/>
              </a:tblGrid>
              <a:tr h="278694">
                <a:tc>
                  <a:txBody>
                    <a:bodyPr/>
                    <a:lstStyle/>
                    <a:p>
                      <a:pPr algn="l" rtl="1">
                        <a:lnSpc>
                          <a:spcPct val="80000"/>
                        </a:lnSpc>
                        <a:spcAft>
                          <a:spcPts val="0"/>
                        </a:spcAft>
                      </a:pPr>
                      <a:r>
                        <a:rPr lang="ar-SA" sz="1400" dirty="0">
                          <a:effectLst/>
                          <a:cs typeface="B Nazanin" pitchFamily="2" charset="-78"/>
                        </a:rPr>
                        <a:t>ردیف</a:t>
                      </a:r>
                      <a:endParaRPr lang="en-US" sz="1400" dirty="0">
                        <a:effectLst/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65319" marR="65319" marT="0" marB="0" vert="vert270" anchor="ctr"/>
                </a:tc>
                <a:tc>
                  <a:txBody>
                    <a:bodyPr/>
                    <a:lstStyle/>
                    <a:p>
                      <a:pPr algn="just" rtl="1">
                        <a:lnSpc>
                          <a:spcPct val="80000"/>
                        </a:lnSpc>
                        <a:spcAft>
                          <a:spcPts val="0"/>
                        </a:spcAft>
                      </a:pPr>
                      <a:r>
                        <a:rPr lang="ar-SA" sz="1400">
                          <a:effectLst/>
                          <a:cs typeface="B Nazanin" pitchFamily="2" charset="-78"/>
                        </a:rPr>
                        <a:t>عنوان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65319" marR="65319" marT="0" marB="0" anchor="ctr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80000"/>
                        </a:lnSpc>
                        <a:spcAft>
                          <a:spcPts val="0"/>
                        </a:spcAft>
                      </a:pPr>
                      <a:r>
                        <a:rPr lang="ar-SA" sz="1400" dirty="0">
                          <a:effectLst/>
                          <a:cs typeface="B Nazanin" pitchFamily="2" charset="-78"/>
                        </a:rPr>
                        <a:t>سال</a:t>
                      </a:r>
                      <a:endParaRPr lang="en-US" sz="1400" dirty="0">
                        <a:effectLst/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65319" marR="65319" marT="0" marB="0" anchor="ctr"/>
                </a:tc>
              </a:tr>
              <a:tr h="255470">
                <a:tc>
                  <a:txBody>
                    <a:bodyPr/>
                    <a:lstStyle/>
                    <a:p>
                      <a:pPr algn="l" rtl="1">
                        <a:lnSpc>
                          <a:spcPct val="80000"/>
                        </a:lnSpc>
                        <a:spcAft>
                          <a:spcPts val="0"/>
                        </a:spcAft>
                      </a:pPr>
                      <a:r>
                        <a:rPr lang="ar-SA" sz="1400">
                          <a:effectLst/>
                          <a:cs typeface="B Nazanin" pitchFamily="2" charset="-78"/>
                        </a:rPr>
                        <a:t>1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65319" marR="65319" marT="0" marB="0" anchor="ctr"/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80000"/>
                        </a:lnSpc>
                        <a:spcAft>
                          <a:spcPts val="0"/>
                        </a:spcAft>
                      </a:pPr>
                      <a:r>
                        <a:rPr lang="ar-SA" sz="1400" dirty="0">
                          <a:effectLst/>
                          <a:cs typeface="B Nazanin" pitchFamily="2" charset="-78"/>
                        </a:rPr>
                        <a:t>معلم نمونه </a:t>
                      </a:r>
                      <a:r>
                        <a:rPr lang="ar-SA" sz="1400" dirty="0" smtClean="0">
                          <a:effectLst/>
                          <a:cs typeface="B Nazanin" pitchFamily="2" charset="-78"/>
                        </a:rPr>
                        <a:t>کشوری</a:t>
                      </a:r>
                      <a:r>
                        <a:rPr lang="fa-IR" sz="1400" dirty="0" smtClean="0">
                          <a:effectLst/>
                          <a:cs typeface="B Nazanin" pitchFamily="2" charset="-78"/>
                        </a:rPr>
                        <a:t>                                             </a:t>
                      </a:r>
                      <a:r>
                        <a:rPr lang="ar-SA" sz="14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cs typeface="B Nazanin" pitchFamily="2" charset="-78"/>
                        </a:rPr>
                        <a:t>(دریافت </a:t>
                      </a:r>
                      <a:r>
                        <a:rPr lang="ar-SA" sz="14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cs typeface="B Nazanin" pitchFamily="2" charset="-78"/>
                        </a:rPr>
                        <a:t>لوح تقدیر از مقام عالی وزارت آموزش و پرورش)</a:t>
                      </a:r>
                      <a:endParaRPr lang="en-US" sz="14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65319" marR="65319" marT="0" marB="0" anchor="ctr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80000"/>
                        </a:lnSpc>
                        <a:spcAft>
                          <a:spcPts val="0"/>
                        </a:spcAft>
                      </a:pPr>
                      <a:r>
                        <a:rPr lang="ar-SA" sz="1400">
                          <a:effectLst/>
                          <a:cs typeface="B Nazanin" pitchFamily="2" charset="-78"/>
                        </a:rPr>
                        <a:t>1381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65319" marR="65319" marT="0" marB="0" anchor="ctr"/>
                </a:tc>
              </a:tr>
              <a:tr h="255470">
                <a:tc>
                  <a:txBody>
                    <a:bodyPr/>
                    <a:lstStyle/>
                    <a:p>
                      <a:pPr algn="l" rtl="1">
                        <a:lnSpc>
                          <a:spcPct val="80000"/>
                        </a:lnSpc>
                        <a:spcAft>
                          <a:spcPts val="0"/>
                        </a:spcAft>
                      </a:pPr>
                      <a:r>
                        <a:rPr lang="ar-SA" sz="1400">
                          <a:effectLst/>
                          <a:cs typeface="B Nazanin" pitchFamily="2" charset="-78"/>
                        </a:rPr>
                        <a:t>2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65319" marR="65319" marT="0" marB="0"/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80000"/>
                        </a:lnSpc>
                        <a:spcAft>
                          <a:spcPts val="0"/>
                        </a:spcAft>
                      </a:pPr>
                      <a:r>
                        <a:rPr lang="ar-SA" sz="1400" dirty="0">
                          <a:effectLst/>
                          <a:cs typeface="B Nazanin" pitchFamily="2" charset="-78"/>
                        </a:rPr>
                        <a:t>کارشناس نمونه پژوهشی </a:t>
                      </a:r>
                      <a:r>
                        <a:rPr lang="ar-SA" sz="1400" dirty="0" smtClean="0">
                          <a:effectLst/>
                          <a:cs typeface="B Nazanin" pitchFamily="2" charset="-78"/>
                        </a:rPr>
                        <a:t>وزارت </a:t>
                      </a:r>
                      <a:r>
                        <a:rPr lang="ar-SA" sz="1400" dirty="0">
                          <a:effectLst/>
                          <a:cs typeface="B Nazanin" pitchFamily="2" charset="-78"/>
                        </a:rPr>
                        <a:t>آموزش و پرو</a:t>
                      </a:r>
                      <a:r>
                        <a:rPr lang="ar-SA" sz="1400" dirty="0" smtClean="0">
                          <a:effectLst/>
                          <a:cs typeface="B Nazanin" pitchFamily="2" charset="-78"/>
                        </a:rPr>
                        <a:t>...</a:t>
                      </a:r>
                      <a:r>
                        <a:rPr lang="fa-IR" sz="1400" dirty="0" smtClean="0">
                          <a:effectLst/>
                          <a:cs typeface="B Nazanin" pitchFamily="2" charset="-78"/>
                        </a:rPr>
                        <a:t>           </a:t>
                      </a:r>
                      <a:r>
                        <a:rPr lang="ar-SA" sz="14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cs typeface="B Nazanin" pitchFamily="2" charset="-78"/>
                        </a:rPr>
                        <a:t>(</a:t>
                      </a:r>
                      <a:r>
                        <a:rPr lang="ar-SA" sz="14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cs typeface="B Nazanin" pitchFamily="2" charset="-78"/>
                        </a:rPr>
                        <a:t>دریافت لوح تقدیر از مقام عالی وزارت آموزش و پرورش)</a:t>
                      </a:r>
                      <a:endParaRPr lang="en-US" sz="14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65319" marR="65319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80000"/>
                        </a:lnSpc>
                        <a:spcAft>
                          <a:spcPts val="0"/>
                        </a:spcAft>
                      </a:pPr>
                      <a:r>
                        <a:rPr lang="ar-SA" sz="1400">
                          <a:effectLst/>
                          <a:cs typeface="B Nazanin" pitchFamily="2" charset="-78"/>
                        </a:rPr>
                        <a:t>1385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65319" marR="65319" marT="0" marB="0" anchor="ctr"/>
                </a:tc>
              </a:tr>
              <a:tr h="255470">
                <a:tc>
                  <a:txBody>
                    <a:bodyPr/>
                    <a:lstStyle/>
                    <a:p>
                      <a:pPr algn="l" rtl="1">
                        <a:lnSpc>
                          <a:spcPct val="80000"/>
                        </a:lnSpc>
                        <a:spcAft>
                          <a:spcPts val="0"/>
                        </a:spcAft>
                      </a:pPr>
                      <a:r>
                        <a:rPr lang="ar-SA" sz="1400">
                          <a:effectLst/>
                          <a:cs typeface="B Nazanin" pitchFamily="2" charset="-78"/>
                        </a:rPr>
                        <a:t>3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65319" marR="65319" marT="0" marB="0"/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80000"/>
                        </a:lnSpc>
                        <a:spcAft>
                          <a:spcPts val="0"/>
                        </a:spcAft>
                      </a:pPr>
                      <a:r>
                        <a:rPr lang="ar-SA" sz="1400" dirty="0">
                          <a:effectLst/>
                          <a:cs typeface="B Nazanin" pitchFamily="2" charset="-78"/>
                        </a:rPr>
                        <a:t>کارشناس نمونه دستگاه های </a:t>
                      </a:r>
                      <a:r>
                        <a:rPr lang="ar-SA" sz="1400" dirty="0" smtClean="0">
                          <a:effectLst/>
                          <a:cs typeface="B Nazanin" pitchFamily="2" charset="-78"/>
                        </a:rPr>
                        <a:t>کشوری</a:t>
                      </a:r>
                      <a:endParaRPr lang="fa-IR" sz="1400" dirty="0" smtClean="0">
                        <a:effectLst/>
                        <a:cs typeface="B Nazanin" pitchFamily="2" charset="-78"/>
                      </a:endParaRPr>
                    </a:p>
                    <a:p>
                      <a:pPr algn="l" rtl="1">
                        <a:lnSpc>
                          <a:spcPct val="80000"/>
                        </a:lnSpc>
                        <a:spcAft>
                          <a:spcPts val="0"/>
                        </a:spcAft>
                      </a:pPr>
                      <a:r>
                        <a:rPr lang="ar-SA" sz="14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cs typeface="B Nazanin" pitchFamily="2" charset="-78"/>
                        </a:rPr>
                        <a:t>(دریافت­تقدیر </a:t>
                      </a:r>
                      <a:r>
                        <a:rPr lang="ar-SA" sz="14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cs typeface="B Nazanin" pitchFamily="2" charset="-78"/>
                        </a:rPr>
                        <a:t>از </a:t>
                      </a:r>
                      <a:r>
                        <a:rPr lang="ar-SA" sz="1400" b="1" u="sng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cs typeface="B Nazanin" pitchFamily="2" charset="-78"/>
                        </a:rPr>
                        <a:t>معاون رئیس­جمهور</a:t>
                      </a:r>
                      <a:r>
                        <a:rPr lang="ar-SA" sz="14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cs typeface="B Nazanin" pitchFamily="2" charset="-78"/>
                        </a:rPr>
                        <a:t> و رئیس سازمان مدیریت و برنامه ریزی کشور)</a:t>
                      </a:r>
                      <a:endParaRPr lang="en-US" sz="14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65319" marR="65319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80000"/>
                        </a:lnSpc>
                        <a:spcAft>
                          <a:spcPts val="0"/>
                        </a:spcAft>
                      </a:pPr>
                      <a:r>
                        <a:rPr lang="ar-SA" sz="1400" dirty="0">
                          <a:effectLst/>
                          <a:cs typeface="B Nazanin" pitchFamily="2" charset="-78"/>
                        </a:rPr>
                        <a:t>1385</a:t>
                      </a:r>
                      <a:endParaRPr lang="en-US" sz="1400" dirty="0">
                        <a:effectLst/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65319" marR="65319" marT="0" marB="0" anchor="ctr"/>
                </a:tc>
              </a:tr>
              <a:tr h="255470">
                <a:tc>
                  <a:txBody>
                    <a:bodyPr/>
                    <a:lstStyle/>
                    <a:p>
                      <a:pPr algn="l" rtl="1">
                        <a:lnSpc>
                          <a:spcPct val="80000"/>
                        </a:lnSpc>
                        <a:spcAft>
                          <a:spcPts val="0"/>
                        </a:spcAft>
                      </a:pPr>
                      <a:r>
                        <a:rPr lang="ar-SA" sz="1400">
                          <a:effectLst/>
                          <a:cs typeface="B Nazanin" pitchFamily="2" charset="-78"/>
                        </a:rPr>
                        <a:t>4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65319" marR="65319" marT="0" marB="0"/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80000"/>
                        </a:lnSpc>
                        <a:spcAft>
                          <a:spcPts val="0"/>
                        </a:spcAft>
                      </a:pPr>
                      <a:r>
                        <a:rPr lang="ar-SA" sz="1400" dirty="0">
                          <a:effectLst/>
                          <a:cs typeface="B Nazanin" pitchFamily="2" charset="-78"/>
                        </a:rPr>
                        <a:t>معلم نمونه </a:t>
                      </a:r>
                      <a:r>
                        <a:rPr lang="ar-SA" sz="1400" dirty="0" smtClean="0">
                          <a:effectLst/>
                          <a:cs typeface="B Nazanin" pitchFamily="2" charset="-78"/>
                        </a:rPr>
                        <a:t>کشوری</a:t>
                      </a:r>
                      <a:r>
                        <a:rPr lang="fa-IR" sz="1400" dirty="0" smtClean="0">
                          <a:effectLst/>
                          <a:cs typeface="B Nazanin" pitchFamily="2" charset="-78"/>
                        </a:rPr>
                        <a:t>                                          </a:t>
                      </a:r>
                      <a:r>
                        <a:rPr lang="ar-SA" sz="1400" dirty="0" smtClean="0">
                          <a:effectLst/>
                          <a:cs typeface="B Nazanin" pitchFamily="2" charset="-78"/>
                        </a:rPr>
                        <a:t>(</a:t>
                      </a:r>
                      <a:r>
                        <a:rPr lang="ar-SA" sz="14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cs typeface="B Nazanin" pitchFamily="2" charset="-78"/>
                        </a:rPr>
                        <a:t>دریافت </a:t>
                      </a:r>
                      <a:r>
                        <a:rPr lang="ar-SA" sz="14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cs typeface="B Nazanin" pitchFamily="2" charset="-78"/>
                        </a:rPr>
                        <a:t>لوح تقدیر از مقام عالی وزارت آموزش و پرورش)</a:t>
                      </a:r>
                      <a:endParaRPr lang="en-US" sz="14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65319" marR="65319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80000"/>
                        </a:lnSpc>
                        <a:spcAft>
                          <a:spcPts val="0"/>
                        </a:spcAft>
                      </a:pPr>
                      <a:r>
                        <a:rPr lang="ar-SA" sz="1400">
                          <a:effectLst/>
                          <a:cs typeface="B Nazanin" pitchFamily="2" charset="-78"/>
                        </a:rPr>
                        <a:t>1387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65319" marR="65319" marT="0" marB="0" anchor="ctr"/>
                </a:tc>
              </a:tr>
              <a:tr h="255470">
                <a:tc>
                  <a:txBody>
                    <a:bodyPr/>
                    <a:lstStyle/>
                    <a:p>
                      <a:pPr algn="ctr" rtl="1">
                        <a:lnSpc>
                          <a:spcPct val="80000"/>
                        </a:lnSpc>
                        <a:spcAft>
                          <a:spcPts val="0"/>
                        </a:spcAft>
                      </a:pPr>
                      <a:r>
                        <a:rPr lang="ar-SA" sz="1400">
                          <a:effectLst/>
                          <a:cs typeface="B Nazanin" pitchFamily="2" charset="-78"/>
                        </a:rPr>
                        <a:t>5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65319" marR="65319" marT="0" marB="0"/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80000"/>
                        </a:lnSpc>
                        <a:spcAft>
                          <a:spcPts val="0"/>
                        </a:spcAft>
                      </a:pPr>
                      <a:r>
                        <a:rPr lang="ar-SA" sz="1400" dirty="0">
                          <a:effectLst/>
                          <a:cs typeface="B Nazanin" pitchFamily="2" charset="-78"/>
                        </a:rPr>
                        <a:t>پژوهشگر نمونه </a:t>
                      </a:r>
                      <a:r>
                        <a:rPr lang="ar-SA" sz="1400" dirty="0" smtClean="0">
                          <a:effectLst/>
                          <a:cs typeface="B Nazanin" pitchFamily="2" charset="-78"/>
                        </a:rPr>
                        <a:t>دانشگاه</a:t>
                      </a:r>
                      <a:r>
                        <a:rPr lang="fa-IR" sz="1400" dirty="0" smtClean="0">
                          <a:effectLst/>
                          <a:cs typeface="B Nazanin" pitchFamily="2" charset="-78"/>
                        </a:rPr>
                        <a:t>     </a:t>
                      </a:r>
                      <a:r>
                        <a:rPr lang="ar-SA" sz="14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cs typeface="B Nazanin" pitchFamily="2" charset="-78"/>
                        </a:rPr>
                        <a:t>(دریافت </a:t>
                      </a:r>
                      <a:r>
                        <a:rPr lang="ar-SA" sz="14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cs typeface="B Nazanin" pitchFamily="2" charset="-78"/>
                        </a:rPr>
                        <a:t>لوح تقدیر از قائم­مقام­ وزیرو سرپرست</a:t>
                      </a:r>
                      <a:r>
                        <a:rPr lang="ar-SA" sz="14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cs typeface="B Nazanin" pitchFamily="2" charset="-78"/>
                        </a:rPr>
                        <a:t>­­</a:t>
                      </a:r>
                      <a:r>
                        <a:rPr lang="fa-IR" sz="14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cs typeface="B Nazanin" pitchFamily="2" charset="-78"/>
                        </a:rPr>
                        <a:t> </a:t>
                      </a:r>
                      <a:r>
                        <a:rPr lang="ar-SA" sz="14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cs typeface="B Nazanin" pitchFamily="2" charset="-78"/>
                        </a:rPr>
                        <a:t>مجتمع­آموزش­عالی­پیامبراعظم(ص</a:t>
                      </a:r>
                      <a:r>
                        <a:rPr lang="ar-SA" sz="14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cs typeface="B Nazanin" pitchFamily="2" charset="-78"/>
                        </a:rPr>
                        <a:t>))</a:t>
                      </a:r>
                      <a:endParaRPr lang="en-US" sz="14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65319" marR="65319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80000"/>
                        </a:lnSpc>
                        <a:spcAft>
                          <a:spcPts val="0"/>
                        </a:spcAft>
                      </a:pPr>
                      <a:r>
                        <a:rPr lang="ar-SA" sz="1400">
                          <a:effectLst/>
                          <a:cs typeface="B Nazanin" pitchFamily="2" charset="-78"/>
                        </a:rPr>
                        <a:t>1390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65319" marR="65319" marT="0" marB="0" anchor="ctr"/>
                </a:tc>
              </a:tr>
              <a:tr h="394817">
                <a:tc>
                  <a:txBody>
                    <a:bodyPr/>
                    <a:lstStyle/>
                    <a:p>
                      <a:pPr algn="l" rtl="1">
                        <a:lnSpc>
                          <a:spcPct val="80000"/>
                        </a:lnSpc>
                        <a:spcAft>
                          <a:spcPts val="0"/>
                        </a:spcAft>
                      </a:pPr>
                      <a:r>
                        <a:rPr lang="ar-SA" sz="1400">
                          <a:effectLst/>
                          <a:cs typeface="B Nazanin" pitchFamily="2" charset="-78"/>
                        </a:rPr>
                        <a:t>6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65319" marR="65319" marT="0" marB="0"/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80000"/>
                        </a:lnSpc>
                        <a:spcAft>
                          <a:spcPts val="0"/>
                        </a:spcAft>
                      </a:pPr>
                      <a:r>
                        <a:rPr lang="ar-SA" sz="1400" dirty="0">
                          <a:effectLst/>
                          <a:cs typeface="B Nazanin" pitchFamily="2" charset="-78"/>
                        </a:rPr>
                        <a:t>کسب رتبه ی برتر کشوری در پنجمین همایش علمی- پژوهشی بسیج­فرهنگیان</a:t>
                      </a:r>
                      <a:endParaRPr lang="en-US" sz="1400" dirty="0">
                        <a:effectLst/>
                        <a:cs typeface="B Nazanin" pitchFamily="2" charset="-78"/>
                      </a:endParaRPr>
                    </a:p>
                    <a:p>
                      <a:pPr algn="l" rtl="1">
                        <a:lnSpc>
                          <a:spcPct val="80000"/>
                        </a:lnSpc>
                        <a:spcAft>
                          <a:spcPts val="0"/>
                        </a:spcAft>
                      </a:pPr>
                      <a:r>
                        <a:rPr lang="ar-SA" sz="14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cs typeface="B Nazanin" pitchFamily="2" charset="-78"/>
                        </a:rPr>
                        <a:t>(دریافت لوح تقدیر از مقام عالی وزارت آموزش و پرورش</a:t>
                      </a:r>
                      <a:r>
                        <a:rPr lang="ar-SA" sz="1400" dirty="0">
                          <a:effectLst/>
                          <a:cs typeface="B Nazanin" pitchFamily="2" charset="-78"/>
                        </a:rPr>
                        <a:t>)</a:t>
                      </a:r>
                      <a:endParaRPr lang="en-US" sz="1400" dirty="0">
                        <a:effectLst/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65319" marR="65319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80000"/>
                        </a:lnSpc>
                        <a:spcAft>
                          <a:spcPts val="0"/>
                        </a:spcAft>
                      </a:pPr>
                      <a:r>
                        <a:rPr lang="ar-SA" sz="1400" dirty="0">
                          <a:effectLst/>
                          <a:cs typeface="B Nazanin" pitchFamily="2" charset="-78"/>
                        </a:rPr>
                        <a:t>1386</a:t>
                      </a:r>
                      <a:endParaRPr lang="en-US" sz="1400" dirty="0">
                        <a:effectLst/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65319" marR="65319" marT="0" marB="0" anchor="ctr"/>
                </a:tc>
              </a:tr>
              <a:tr h="255470">
                <a:tc>
                  <a:txBody>
                    <a:bodyPr/>
                    <a:lstStyle/>
                    <a:p>
                      <a:pPr algn="l" rtl="1">
                        <a:lnSpc>
                          <a:spcPct val="80000"/>
                        </a:lnSpc>
                        <a:spcAft>
                          <a:spcPts val="0"/>
                        </a:spcAft>
                      </a:pPr>
                      <a:r>
                        <a:rPr lang="ar-SA" sz="1400">
                          <a:effectLst/>
                          <a:cs typeface="B Nazanin" pitchFamily="2" charset="-78"/>
                        </a:rPr>
                        <a:t>7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65319" marR="65319" marT="0" marB="0"/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80000"/>
                        </a:lnSpc>
                        <a:spcAft>
                          <a:spcPts val="0"/>
                        </a:spcAft>
                      </a:pPr>
                      <a:r>
                        <a:rPr lang="ar-SA" sz="1400" dirty="0">
                          <a:effectLst/>
                          <a:cs typeface="B Nazanin" pitchFamily="2" charset="-78"/>
                        </a:rPr>
                        <a:t>کسب رتبه ی اول کشوری در پژوهش </a:t>
                      </a:r>
                      <a:r>
                        <a:rPr lang="ar-SA" sz="1400" dirty="0" smtClean="0">
                          <a:effectLst/>
                          <a:cs typeface="B Nazanin" pitchFamily="2" charset="-78"/>
                        </a:rPr>
                        <a:t>بسیج(</a:t>
                      </a:r>
                      <a:r>
                        <a:rPr lang="fa-IR" sz="1400" dirty="0" smtClean="0">
                          <a:effectLst/>
                          <a:cs typeface="B Nazanin" pitchFamily="2" charset="-78"/>
                        </a:rPr>
                        <a:t>   </a:t>
                      </a:r>
                      <a:r>
                        <a:rPr lang="ar-SA" sz="14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cs typeface="B Nazanin" pitchFamily="2" charset="-78"/>
                        </a:rPr>
                        <a:t>دریافت </a:t>
                      </a:r>
                      <a:r>
                        <a:rPr lang="ar-SA" sz="14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cs typeface="B Nazanin" pitchFamily="2" charset="-78"/>
                        </a:rPr>
                        <a:t>لوح تقدیر از فرماندهی نیروی مقاومت بیسج سپاه کشور)</a:t>
                      </a:r>
                      <a:endParaRPr lang="en-US" sz="14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65319" marR="65319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80000"/>
                        </a:lnSpc>
                        <a:spcAft>
                          <a:spcPts val="0"/>
                        </a:spcAft>
                      </a:pPr>
                      <a:r>
                        <a:rPr lang="ar-SA" sz="1400">
                          <a:effectLst/>
                          <a:cs typeface="B Nazanin" pitchFamily="2" charset="-78"/>
                        </a:rPr>
                        <a:t>1384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65319" marR="65319" marT="0" marB="0" anchor="ctr"/>
                </a:tc>
              </a:tr>
              <a:tr h="394817">
                <a:tc>
                  <a:txBody>
                    <a:bodyPr/>
                    <a:lstStyle/>
                    <a:p>
                      <a:pPr algn="l" rtl="1">
                        <a:lnSpc>
                          <a:spcPct val="80000"/>
                        </a:lnSpc>
                        <a:spcAft>
                          <a:spcPts val="0"/>
                        </a:spcAft>
                      </a:pPr>
                      <a:r>
                        <a:rPr lang="ar-SA" sz="1400">
                          <a:effectLst/>
                          <a:cs typeface="B Nazanin" pitchFamily="2" charset="-78"/>
                        </a:rPr>
                        <a:t>8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65319" marR="65319" marT="0" marB="0"/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80000"/>
                        </a:lnSpc>
                        <a:spcAft>
                          <a:spcPts val="0"/>
                        </a:spcAft>
                      </a:pPr>
                      <a:r>
                        <a:rPr lang="ar-SA" sz="1400" dirty="0">
                          <a:effectLst/>
                          <a:cs typeface="B Nazanin" pitchFamily="2" charset="-78"/>
                        </a:rPr>
                        <a:t>خدمات فرهنگی و آموزشی در آموزش و پرورش معلمان در دوره های ضمن خدمت کتاب های </a:t>
                      </a:r>
                      <a:r>
                        <a:rPr lang="ar-SA" sz="1400" dirty="0" smtClean="0">
                          <a:effectLst/>
                          <a:cs typeface="B Nazanin" pitchFamily="2" charset="-78"/>
                        </a:rPr>
                        <a:t>جدیدالتالیف</a:t>
                      </a:r>
                      <a:endParaRPr lang="fa-IR" sz="1400" dirty="0" smtClean="0">
                        <a:effectLst/>
                        <a:cs typeface="B Nazanin" pitchFamily="2" charset="-78"/>
                      </a:endParaRPr>
                    </a:p>
                    <a:p>
                      <a:pPr algn="l" rtl="1">
                        <a:lnSpc>
                          <a:spcPct val="80000"/>
                        </a:lnSpc>
                        <a:spcAft>
                          <a:spcPts val="0"/>
                        </a:spcAft>
                      </a:pPr>
                      <a:r>
                        <a:rPr lang="fa-IR" sz="1400" dirty="0" smtClean="0">
                          <a:effectLst/>
                          <a:cs typeface="B Nazanin" pitchFamily="2" charset="-78"/>
                        </a:rPr>
                        <a:t>                   </a:t>
                      </a:r>
                      <a:r>
                        <a:rPr lang="ar-SA" sz="14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cs typeface="B Nazanin" pitchFamily="2" charset="-78"/>
                        </a:rPr>
                        <a:t>(دریافت­لوح­تقدیرازمدیرکل­دفترتالیف­وبرنامه­ریزی­کتب­درسی­وزارت­آموزش </a:t>
                      </a:r>
                      <a:r>
                        <a:rPr lang="ar-SA" sz="14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cs typeface="B Nazanin" pitchFamily="2" charset="-78"/>
                        </a:rPr>
                        <a:t>و پرورش)</a:t>
                      </a:r>
                      <a:endParaRPr lang="en-US" sz="14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65319" marR="65319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80000"/>
                        </a:lnSpc>
                        <a:spcAft>
                          <a:spcPts val="0"/>
                        </a:spcAft>
                      </a:pPr>
                      <a:r>
                        <a:rPr lang="ar-SA" sz="1400">
                          <a:effectLst/>
                          <a:cs typeface="B Nazanin" pitchFamily="2" charset="-78"/>
                        </a:rPr>
                        <a:t>1377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65319" marR="65319" marT="0" marB="0" anchor="ctr"/>
                </a:tc>
              </a:tr>
              <a:tr h="255470">
                <a:tc>
                  <a:txBody>
                    <a:bodyPr/>
                    <a:lstStyle/>
                    <a:p>
                      <a:pPr algn="l" rtl="1">
                        <a:lnSpc>
                          <a:spcPct val="80000"/>
                        </a:lnSpc>
                        <a:spcAft>
                          <a:spcPts val="0"/>
                        </a:spcAft>
                      </a:pPr>
                      <a:r>
                        <a:rPr lang="ar-SA" sz="1400">
                          <a:effectLst/>
                          <a:cs typeface="B Nazanin" pitchFamily="2" charset="-78"/>
                        </a:rPr>
                        <a:t>9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65319" marR="65319" marT="0" marB="0"/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80000"/>
                        </a:lnSpc>
                        <a:spcAft>
                          <a:spcPts val="0"/>
                        </a:spcAft>
                      </a:pPr>
                      <a:r>
                        <a:rPr lang="ar-SA" sz="1400" dirty="0">
                          <a:effectLst/>
                          <a:cs typeface="B Nazanin" pitchFamily="2" charset="-78"/>
                        </a:rPr>
                        <a:t>کسب رتبه ی اول کشوری پژوهش </a:t>
                      </a:r>
                      <a:r>
                        <a:rPr lang="ar-SA" sz="1400" dirty="0" smtClean="0">
                          <a:effectLst/>
                          <a:cs typeface="B Nazanin" pitchFamily="2" charset="-78"/>
                        </a:rPr>
                        <a:t>بسیج</a:t>
                      </a:r>
                      <a:r>
                        <a:rPr lang="fa-IR" sz="1400" dirty="0" smtClean="0">
                          <a:effectLst/>
                          <a:cs typeface="B Nazanin" pitchFamily="2" charset="-78"/>
                        </a:rPr>
                        <a:t>      </a:t>
                      </a:r>
                      <a:r>
                        <a:rPr lang="ar-SA" sz="1400" dirty="0" smtClean="0">
                          <a:effectLst/>
                          <a:cs typeface="B Nazanin" pitchFamily="2" charset="-78"/>
                        </a:rPr>
                        <a:t>(</a:t>
                      </a:r>
                      <a:r>
                        <a:rPr lang="ar-SA" sz="14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cs typeface="B Nazanin" pitchFamily="2" charset="-78"/>
                        </a:rPr>
                        <a:t>دریافت </a:t>
                      </a:r>
                      <a:r>
                        <a:rPr lang="ar-SA" sz="14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cs typeface="B Nazanin" pitchFamily="2" charset="-78"/>
                        </a:rPr>
                        <a:t>لوح تقدیر از فرماندهی نیروی مقاومت بیسج سپاه کشور)</a:t>
                      </a:r>
                      <a:endParaRPr lang="en-US" sz="14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65319" marR="65319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80000"/>
                        </a:lnSpc>
                        <a:spcAft>
                          <a:spcPts val="0"/>
                        </a:spcAft>
                      </a:pPr>
                      <a:r>
                        <a:rPr lang="ar-SA" sz="1400">
                          <a:effectLst/>
                          <a:cs typeface="B Nazanin" pitchFamily="2" charset="-78"/>
                        </a:rPr>
                        <a:t>1386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65319" marR="65319" marT="0" marB="0" anchor="ctr"/>
                </a:tc>
              </a:tr>
              <a:tr h="255470">
                <a:tc>
                  <a:txBody>
                    <a:bodyPr/>
                    <a:lstStyle/>
                    <a:p>
                      <a:pPr algn="l" rtl="1">
                        <a:lnSpc>
                          <a:spcPct val="80000"/>
                        </a:lnSpc>
                        <a:spcAft>
                          <a:spcPts val="0"/>
                        </a:spcAft>
                      </a:pPr>
                      <a:r>
                        <a:rPr lang="ar-SA" sz="1400">
                          <a:effectLst/>
                          <a:cs typeface="B Nazanin" pitchFamily="2" charset="-78"/>
                        </a:rPr>
                        <a:t>10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65319" marR="65319" marT="0" marB="0"/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80000"/>
                        </a:lnSpc>
                        <a:spcAft>
                          <a:spcPts val="0"/>
                        </a:spcAft>
                      </a:pPr>
                      <a:r>
                        <a:rPr lang="ar-SA" sz="1400" dirty="0">
                          <a:effectLst/>
                          <a:cs typeface="B Nazanin" pitchFamily="2" charset="-78"/>
                        </a:rPr>
                        <a:t>خدمات فرهنگی </a:t>
                      </a:r>
                      <a:r>
                        <a:rPr lang="ar-SA" sz="1400" dirty="0" smtClean="0">
                          <a:effectLst/>
                          <a:cs typeface="B Nazanin" pitchFamily="2" charset="-78"/>
                        </a:rPr>
                        <a:t>بسیجی</a:t>
                      </a:r>
                      <a:r>
                        <a:rPr lang="fa-IR" sz="1400" dirty="0" smtClean="0">
                          <a:effectLst/>
                          <a:cs typeface="B Nazanin" pitchFamily="2" charset="-78"/>
                        </a:rPr>
                        <a:t>        </a:t>
                      </a:r>
                      <a:r>
                        <a:rPr lang="ar-SA" sz="1400" dirty="0" smtClean="0">
                          <a:effectLst/>
                          <a:cs typeface="B Nazanin" pitchFamily="2" charset="-78"/>
                        </a:rPr>
                        <a:t>(</a:t>
                      </a:r>
                      <a:r>
                        <a:rPr lang="ar-SA" sz="14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cs typeface="B Nazanin" pitchFamily="2" charset="-78"/>
                        </a:rPr>
                        <a:t>دریافت لوح تقدیر از مشاور وزیر و مدیرکل امور اداری وزارت آموزش و پرورش)</a:t>
                      </a:r>
                      <a:endParaRPr lang="en-US" sz="14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65319" marR="65319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80000"/>
                        </a:lnSpc>
                        <a:spcAft>
                          <a:spcPts val="0"/>
                        </a:spcAft>
                      </a:pPr>
                      <a:r>
                        <a:rPr lang="ar-SA" sz="1400">
                          <a:effectLst/>
                          <a:cs typeface="B Nazanin" pitchFamily="2" charset="-78"/>
                        </a:rPr>
                        <a:t>1385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65319" marR="65319" marT="0" marB="0" anchor="ctr"/>
                </a:tc>
              </a:tr>
              <a:tr h="255470">
                <a:tc>
                  <a:txBody>
                    <a:bodyPr/>
                    <a:lstStyle/>
                    <a:p>
                      <a:pPr algn="l" rtl="1">
                        <a:lnSpc>
                          <a:spcPct val="80000"/>
                        </a:lnSpc>
                        <a:spcAft>
                          <a:spcPts val="0"/>
                        </a:spcAft>
                      </a:pPr>
                      <a:r>
                        <a:rPr lang="ar-SA" sz="1400">
                          <a:effectLst/>
                          <a:cs typeface="B Nazanin" pitchFamily="2" charset="-78"/>
                        </a:rPr>
                        <a:t>11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65319" marR="65319" marT="0" marB="0"/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80000"/>
                        </a:lnSpc>
                        <a:spcAft>
                          <a:spcPts val="0"/>
                        </a:spcAft>
                      </a:pPr>
                      <a:r>
                        <a:rPr lang="ar-SA" sz="1400" dirty="0">
                          <a:effectLst/>
                          <a:cs typeface="B Nazanin" pitchFamily="2" charset="-78"/>
                        </a:rPr>
                        <a:t>برگزیده­کشوری­مقاله­نویسی­مراکزتربیت­معلم،چالش­هاورا</a:t>
                      </a:r>
                      <a:r>
                        <a:rPr lang="ar-SA" sz="1400" dirty="0" smtClean="0">
                          <a:effectLst/>
                          <a:cs typeface="B Nazanin" pitchFamily="2" charset="-78"/>
                        </a:rPr>
                        <a:t>..</a:t>
                      </a:r>
                      <a:r>
                        <a:rPr lang="fa-IR" sz="1400" dirty="0" smtClean="0">
                          <a:effectLst/>
                          <a:cs typeface="B Nazanin" pitchFamily="2" charset="-78"/>
                        </a:rPr>
                        <a:t>        </a:t>
                      </a:r>
                      <a:r>
                        <a:rPr lang="en-US" sz="1400" dirty="0" smtClean="0">
                          <a:effectLst/>
                          <a:cs typeface="B Nazanin" pitchFamily="2" charset="-78"/>
                        </a:rPr>
                        <a:t> </a:t>
                      </a:r>
                      <a:r>
                        <a:rPr lang="ar-SA" sz="1400" dirty="0" smtClean="0">
                          <a:effectLst/>
                          <a:cs typeface="B Nazanin" pitchFamily="2" charset="-78"/>
                        </a:rPr>
                        <a:t>(</a:t>
                      </a:r>
                      <a:r>
                        <a:rPr lang="ar-SA" sz="14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cs typeface="B Nazanin" pitchFamily="2" charset="-78"/>
                        </a:rPr>
                        <a:t>دریافت لوح تقدیر از سرپرست دانشگاه فرهنگیان)</a:t>
                      </a:r>
                      <a:endParaRPr lang="en-US" sz="14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65319" marR="65319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80000"/>
                        </a:lnSpc>
                        <a:spcAft>
                          <a:spcPts val="0"/>
                        </a:spcAft>
                      </a:pPr>
                      <a:r>
                        <a:rPr lang="ar-SA" sz="1400">
                          <a:effectLst/>
                          <a:cs typeface="B Nazanin" pitchFamily="2" charset="-78"/>
                        </a:rPr>
                        <a:t>1391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65319" marR="65319" marT="0" marB="0" anchor="ctr"/>
                </a:tc>
              </a:tr>
              <a:tr h="255470">
                <a:tc>
                  <a:txBody>
                    <a:bodyPr/>
                    <a:lstStyle/>
                    <a:p>
                      <a:pPr algn="l" rtl="1">
                        <a:lnSpc>
                          <a:spcPct val="80000"/>
                        </a:lnSpc>
                        <a:spcAft>
                          <a:spcPts val="0"/>
                        </a:spcAft>
                      </a:pPr>
                      <a:r>
                        <a:rPr lang="ar-SA" sz="1400">
                          <a:effectLst/>
                          <a:cs typeface="B Nazanin" pitchFamily="2" charset="-78"/>
                        </a:rPr>
                        <a:t>12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65319" marR="65319" marT="0" marB="0"/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80000"/>
                        </a:lnSpc>
                        <a:spcAft>
                          <a:spcPts val="0"/>
                        </a:spcAft>
                      </a:pPr>
                      <a:r>
                        <a:rPr lang="ar-SA" sz="1400" dirty="0">
                          <a:effectLst/>
                          <a:cs typeface="B Nazanin" pitchFamily="2" charset="-78"/>
                        </a:rPr>
                        <a:t>همکاری­دربرگزاری­سلسه­همایش­های­اندیشه­ی­راهبردی</a:t>
                      </a:r>
                      <a:r>
                        <a:rPr lang="ar-SA" sz="1400" dirty="0" smtClean="0">
                          <a:effectLst/>
                          <a:cs typeface="B Nazanin" pitchFamily="2" charset="-78"/>
                        </a:rPr>
                        <a:t>...</a:t>
                      </a:r>
                      <a:endParaRPr lang="fa-IR" sz="1400" dirty="0" smtClean="0">
                        <a:effectLst/>
                        <a:cs typeface="B Nazanin" pitchFamily="2" charset="-78"/>
                      </a:endParaRPr>
                    </a:p>
                    <a:p>
                      <a:pPr algn="l" rtl="1">
                        <a:lnSpc>
                          <a:spcPct val="80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cs typeface="B Nazanin" pitchFamily="2" charset="-78"/>
                        </a:rPr>
                        <a:t> </a:t>
                      </a:r>
                      <a:r>
                        <a:rPr lang="ar-SA" sz="14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cs typeface="B Nazanin" pitchFamily="2" charset="-78"/>
                        </a:rPr>
                        <a:t>(دریافت </a:t>
                      </a:r>
                      <a:r>
                        <a:rPr lang="ar-SA" sz="1400" b="1" u="sng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cs typeface="B Nazanin" pitchFamily="2" charset="-78"/>
                        </a:rPr>
                        <a:t>­لوح ­تقدیر از مشاور رئیس­جمهور </a:t>
                      </a:r>
                      <a:r>
                        <a:rPr lang="ar-SA" sz="14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cs typeface="B Nazanin" pitchFamily="2" charset="-78"/>
                        </a:rPr>
                        <a:t>و رئیس­ مرکز امور زنان و ­خانواده­نهاد ریاست­ جمهوری)</a:t>
                      </a:r>
                      <a:endParaRPr lang="en-US" sz="14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65319" marR="65319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80000"/>
                        </a:lnSpc>
                        <a:spcAft>
                          <a:spcPts val="0"/>
                        </a:spcAft>
                      </a:pPr>
                      <a:r>
                        <a:rPr lang="ar-SA" sz="1400">
                          <a:effectLst/>
                          <a:cs typeface="B Nazanin" pitchFamily="2" charset="-78"/>
                        </a:rPr>
                        <a:t>1391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65319" marR="65319" marT="0" marB="0" anchor="ctr"/>
                </a:tc>
              </a:tr>
              <a:tr h="255470">
                <a:tc>
                  <a:txBody>
                    <a:bodyPr/>
                    <a:lstStyle/>
                    <a:p>
                      <a:pPr algn="ctr" rtl="1">
                        <a:lnSpc>
                          <a:spcPct val="80000"/>
                        </a:lnSpc>
                        <a:spcAft>
                          <a:spcPts val="0"/>
                        </a:spcAft>
                      </a:pPr>
                      <a:r>
                        <a:rPr lang="ar-SA" sz="1400">
                          <a:effectLst/>
                          <a:cs typeface="B Nazanin" pitchFamily="2" charset="-78"/>
                        </a:rPr>
                        <a:t>13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65319" marR="65319" marT="0" marB="0"/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80000"/>
                        </a:lnSpc>
                        <a:spcAft>
                          <a:spcPts val="0"/>
                        </a:spcAft>
                      </a:pPr>
                      <a:r>
                        <a:rPr lang="ar-SA" sz="1400" dirty="0">
                          <a:effectLst/>
                          <a:cs typeface="B Nazanin" pitchFamily="2" charset="-78"/>
                        </a:rPr>
                        <a:t>آموزش مدرسان کشوری </a:t>
                      </a:r>
                      <a:r>
                        <a:rPr lang="ar-SA" sz="1400" dirty="0" smtClean="0">
                          <a:effectLst/>
                          <a:cs typeface="B Nazanin" pitchFamily="2" charset="-78"/>
                        </a:rPr>
                        <a:t>ابتدایی(نظا</a:t>
                      </a:r>
                      <a:r>
                        <a:rPr lang="fa-IR" sz="1400" dirty="0" smtClean="0">
                          <a:effectLst/>
                          <a:cs typeface="B Nazanin" pitchFamily="2" charset="-78"/>
                        </a:rPr>
                        <a:t>م </a:t>
                      </a:r>
                      <a:r>
                        <a:rPr lang="ar-SA" sz="1400" dirty="0" smtClean="0">
                          <a:effectLst/>
                          <a:cs typeface="B Nazanin" pitchFamily="2" charset="-78"/>
                        </a:rPr>
                        <a:t>جدید)</a:t>
                      </a:r>
                      <a:r>
                        <a:rPr lang="en-US" sz="1400" dirty="0" smtClean="0">
                          <a:effectLst/>
                          <a:cs typeface="B Nazanin" pitchFamily="2" charset="-78"/>
                        </a:rPr>
                        <a:t> </a:t>
                      </a:r>
                      <a:endParaRPr lang="fa-IR" sz="1400" dirty="0" smtClean="0">
                        <a:effectLst/>
                        <a:cs typeface="B Nazanin" pitchFamily="2" charset="-78"/>
                      </a:endParaRPr>
                    </a:p>
                    <a:p>
                      <a:pPr algn="l" rtl="1">
                        <a:lnSpc>
                          <a:spcPct val="80000"/>
                        </a:lnSpc>
                        <a:spcAft>
                          <a:spcPts val="0"/>
                        </a:spcAft>
                      </a:pPr>
                      <a:r>
                        <a:rPr lang="ar-SA" sz="14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cs typeface="B Nazanin" pitchFamily="2" charset="-78"/>
                        </a:rPr>
                        <a:t>(دریافت­لوح­تقدیرازمعاون وزیر و رئیس سازمان­پژوهش­وبرنامه­ریزی آموزشی)</a:t>
                      </a:r>
                      <a:endParaRPr lang="en-US" sz="14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65319" marR="65319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80000"/>
                        </a:lnSpc>
                        <a:spcAft>
                          <a:spcPts val="0"/>
                        </a:spcAft>
                      </a:pPr>
                      <a:r>
                        <a:rPr lang="ar-SA" sz="1400">
                          <a:effectLst/>
                          <a:cs typeface="B Nazanin" pitchFamily="2" charset="-78"/>
                        </a:rPr>
                        <a:t>1390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65319" marR="65319" marT="0" marB="0" anchor="ctr"/>
                </a:tc>
              </a:tr>
              <a:tr h="255470">
                <a:tc>
                  <a:txBody>
                    <a:bodyPr/>
                    <a:lstStyle/>
                    <a:p>
                      <a:pPr algn="l" rtl="1">
                        <a:lnSpc>
                          <a:spcPct val="80000"/>
                        </a:lnSpc>
                        <a:spcAft>
                          <a:spcPts val="0"/>
                        </a:spcAft>
                      </a:pPr>
                      <a:r>
                        <a:rPr lang="ar-SA" sz="1400">
                          <a:effectLst/>
                          <a:cs typeface="B Nazanin" pitchFamily="2" charset="-78"/>
                        </a:rPr>
                        <a:t>14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65319" marR="65319" marT="0" marB="0"/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80000"/>
                        </a:lnSpc>
                        <a:spcAft>
                          <a:spcPts val="0"/>
                        </a:spcAft>
                      </a:pPr>
                      <a:r>
                        <a:rPr lang="ar-SA" sz="1400" dirty="0" smtClean="0">
                          <a:effectLst/>
                          <a:cs typeface="B Nazanin" pitchFamily="2" charset="-78"/>
                        </a:rPr>
                        <a:t>نوسازی­کتاب­های­درسی­زمین­شناسی­وتولیدبرنامه­درسی</a:t>
                      </a:r>
                      <a:r>
                        <a:rPr lang="fa-IR" sz="1400" dirty="0" smtClean="0">
                          <a:effectLst/>
                          <a:cs typeface="B Nazanin" pitchFamily="2" charset="-78"/>
                        </a:rPr>
                        <a:t>        </a:t>
                      </a:r>
                      <a:r>
                        <a:rPr lang="ar-SA" sz="14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cs typeface="B Nazanin" pitchFamily="2" charset="-78"/>
                        </a:rPr>
                        <a:t>(دریافت­لوح­تقدیرازمدیرکل</a:t>
                      </a:r>
                      <a:r>
                        <a:rPr lang="fa-IR" sz="14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cs typeface="B Nazanin" pitchFamily="2" charset="-78"/>
                        </a:rPr>
                        <a:t> </a:t>
                      </a:r>
                      <a:r>
                        <a:rPr lang="ar-SA" sz="14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cs typeface="B Nazanin" pitchFamily="2" charset="-78"/>
                        </a:rPr>
                        <a:t>دفترتالیف</a:t>
                      </a:r>
                      <a:r>
                        <a:rPr lang="fa-IR" sz="14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cs typeface="B Nazanin" pitchFamily="2" charset="-78"/>
                        </a:rPr>
                        <a:t> </a:t>
                      </a:r>
                      <a:r>
                        <a:rPr lang="ar-SA" sz="14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cs typeface="B Nazanin" pitchFamily="2" charset="-78"/>
                        </a:rPr>
                        <a:t>کتابهای درسی)</a:t>
                      </a:r>
                      <a:endParaRPr lang="en-US" sz="14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65319" marR="65319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80000"/>
                        </a:lnSpc>
                        <a:spcAft>
                          <a:spcPts val="0"/>
                        </a:spcAft>
                      </a:pPr>
                      <a:r>
                        <a:rPr lang="ar-SA" sz="1400">
                          <a:effectLst/>
                          <a:cs typeface="B Nazanin" pitchFamily="2" charset="-78"/>
                        </a:rPr>
                        <a:t>1391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65319" marR="65319" marT="0" marB="0" anchor="ctr"/>
                </a:tc>
              </a:tr>
              <a:tr h="255470">
                <a:tc>
                  <a:txBody>
                    <a:bodyPr/>
                    <a:lstStyle/>
                    <a:p>
                      <a:pPr algn="l" rtl="1">
                        <a:lnSpc>
                          <a:spcPct val="80000"/>
                        </a:lnSpc>
                        <a:spcAft>
                          <a:spcPts val="0"/>
                        </a:spcAft>
                      </a:pPr>
                      <a:r>
                        <a:rPr lang="ar-SA" sz="1400">
                          <a:effectLst/>
                          <a:cs typeface="B Nazanin" pitchFamily="2" charset="-78"/>
                        </a:rPr>
                        <a:t>15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65319" marR="65319" marT="0" marB="0"/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80000"/>
                        </a:lnSpc>
                        <a:spcAft>
                          <a:spcPts val="0"/>
                        </a:spcAft>
                      </a:pPr>
                      <a:r>
                        <a:rPr lang="ar-SA" sz="1400" dirty="0">
                          <a:effectLst/>
                          <a:cs typeface="B Nazanin" pitchFamily="2" charset="-78"/>
                        </a:rPr>
                        <a:t>تلاش­صادقانه­ومستمردردوره­های­آموزش­مدرسان­دانشگ</a:t>
                      </a:r>
                      <a:r>
                        <a:rPr lang="ar-SA" sz="1400" dirty="0" smtClean="0">
                          <a:effectLst/>
                          <a:cs typeface="B Nazanin" pitchFamily="2" charset="-78"/>
                        </a:rPr>
                        <a:t>..</a:t>
                      </a:r>
                      <a:r>
                        <a:rPr lang="fa-IR" sz="1400" dirty="0" smtClean="0">
                          <a:effectLst/>
                          <a:cs typeface="B Nazanin" pitchFamily="2" charset="-78"/>
                        </a:rPr>
                        <a:t>         </a:t>
                      </a:r>
                      <a:r>
                        <a:rPr lang="en-US" sz="1400" dirty="0" smtClean="0">
                          <a:effectLst/>
                          <a:cs typeface="B Nazanin" pitchFamily="2" charset="-78"/>
                        </a:rPr>
                        <a:t> </a:t>
                      </a:r>
                      <a:r>
                        <a:rPr lang="ar-SA" sz="14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cs typeface="B Nazanin" pitchFamily="2" charset="-78"/>
                        </a:rPr>
                        <a:t>(دریافت لوح تقدیر از سرپرست دانشگاه فرهنگیان)</a:t>
                      </a:r>
                      <a:endParaRPr lang="en-US" sz="14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65319" marR="65319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80000"/>
                        </a:lnSpc>
                        <a:spcAft>
                          <a:spcPts val="0"/>
                        </a:spcAft>
                      </a:pPr>
                      <a:r>
                        <a:rPr lang="ar-SA" sz="1400" dirty="0">
                          <a:effectLst/>
                          <a:cs typeface="B Nazanin" pitchFamily="2" charset="-78"/>
                        </a:rPr>
                        <a:t>1391</a:t>
                      </a:r>
                      <a:endParaRPr lang="en-US" sz="1400" dirty="0">
                        <a:effectLst/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65319" marR="65319" marT="0" marB="0"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404664"/>
            <a:ext cx="8229600" cy="5753120"/>
          </a:xfrm>
        </p:spPr>
        <p:txBody>
          <a:bodyPr>
            <a:normAutofit/>
          </a:bodyPr>
          <a:lstStyle/>
          <a:p>
            <a:pPr algn="ctr" rtl="1">
              <a:buNone/>
            </a:pPr>
            <a:r>
              <a:rPr lang="fa-IR" b="1" dirty="0" smtClean="0">
                <a:cs typeface="B Nazanin" pitchFamily="2" charset="-78"/>
              </a:rPr>
              <a:t>فعالیتهای اجرایی آموزشی موثر</a:t>
            </a:r>
            <a:endParaRPr lang="fa-IR" dirty="0" smtClean="0">
              <a:cs typeface="B Nazanin" pitchFamily="2" charset="-78"/>
            </a:endParaRPr>
          </a:p>
          <a:p>
            <a:pPr algn="r" rtl="1"/>
            <a:endParaRPr lang="en-US" dirty="0">
              <a:cs typeface="B Nazanin" pitchFamily="2" charset="-78"/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433201195"/>
              </p:ext>
            </p:extLst>
          </p:nvPr>
        </p:nvGraphicFramePr>
        <p:xfrm>
          <a:off x="395536" y="908720"/>
          <a:ext cx="8496944" cy="2488692"/>
        </p:xfrm>
        <a:graphic>
          <a:graphicData uri="http://schemas.openxmlformats.org/drawingml/2006/table">
            <a:tbl>
              <a:tblPr rtl="1" firstRow="1" firstCol="1" bandRow="1">
                <a:tableStyleId>{5C22544A-7EE6-4342-B048-85BDC9FD1C3A}</a:tableStyleId>
              </a:tblPr>
              <a:tblGrid>
                <a:gridCol w="385712"/>
                <a:gridCol w="6732624"/>
                <a:gridCol w="1378608"/>
              </a:tblGrid>
              <a:tr h="0">
                <a:tc>
                  <a:txBody>
                    <a:bodyPr/>
                    <a:lstStyle/>
                    <a:p>
                      <a:pPr algn="just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600" dirty="0">
                        <a:effectLst/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200" dirty="0">
                          <a:effectLst/>
                          <a:cs typeface="B Nazanin" pitchFamily="2" charset="-78"/>
                        </a:rPr>
                        <a:t>مسئولیت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200">
                          <a:effectLst/>
                          <a:cs typeface="B Nazanin" pitchFamily="2" charset="-78"/>
                        </a:rPr>
                        <a:t>مدت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342900" indent="-342900" algn="just" rtl="1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endParaRPr lang="en-US" sz="1600" dirty="0">
                        <a:effectLst/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>
                          <a:effectLst/>
                          <a:cs typeface="B Nazanin" pitchFamily="2" charset="-78"/>
                        </a:rPr>
                        <a:t>مدرس گروه علوم تجربی پردیس شهید مطهری- رسالت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>
                          <a:effectLst/>
                          <a:cs typeface="B Nazanin" pitchFamily="2" charset="-78"/>
                        </a:rPr>
                        <a:t>18 سال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342900" indent="-342900" algn="just" rtl="1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endParaRPr lang="en-US" sz="1600" dirty="0">
                        <a:effectLst/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>
                          <a:effectLst/>
                          <a:cs typeface="B Nazanin" pitchFamily="2" charset="-78"/>
                        </a:rPr>
                        <a:t>مدیر گروه علوم تجربی پردیس شهید مطهری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>
                          <a:effectLst/>
                          <a:cs typeface="B Nazanin" pitchFamily="2" charset="-78"/>
                        </a:rPr>
                        <a:t>10 سال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342900" indent="-342900" algn="just" rtl="1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endParaRPr lang="en-US" sz="1600" dirty="0">
                        <a:effectLst/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 dirty="0">
                          <a:effectLst/>
                          <a:cs typeface="B Nazanin" pitchFamily="2" charset="-78"/>
                        </a:rPr>
                        <a:t>عضو کمیته پژوهشی پردیس شهید مطهری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>
                          <a:effectLst/>
                          <a:cs typeface="B Nazanin" pitchFamily="2" charset="-78"/>
                        </a:rPr>
                        <a:t>10 سال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342900" indent="-342900" algn="just" rtl="1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endParaRPr lang="en-US" sz="1600" dirty="0">
                        <a:effectLst/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>
                          <a:effectLst/>
                          <a:cs typeface="B Nazanin" pitchFamily="2" charset="-78"/>
                        </a:rPr>
                        <a:t>عضو کمیته پژوهشی پردیس دخترانه رسالت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>
                          <a:effectLst/>
                          <a:cs typeface="B Nazanin" pitchFamily="2" charset="-78"/>
                        </a:rPr>
                        <a:t>10 سال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342900" indent="-342900" algn="just" rtl="1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endParaRPr lang="en-US" sz="1600" dirty="0">
                        <a:effectLst/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>
                          <a:effectLst/>
                          <a:cs typeface="B Nazanin" pitchFamily="2" charset="-78"/>
                        </a:rPr>
                        <a:t>دبیر کمیته پژوهشی بسیج اساتید پردیس شهید مطهری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>
                          <a:effectLst/>
                          <a:cs typeface="B Nazanin" pitchFamily="2" charset="-78"/>
                        </a:rPr>
                        <a:t>3 سال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342900" indent="-342900" algn="just" rtl="1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endParaRPr lang="en-US" sz="1600" dirty="0">
                        <a:effectLst/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 dirty="0">
                          <a:effectLst/>
                          <a:cs typeface="B Nazanin" pitchFamily="2" charset="-78"/>
                        </a:rPr>
                        <a:t>عضو حلقه های صالحین پردیس شیهد مطهری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>
                          <a:effectLst/>
                          <a:cs typeface="B Nazanin" pitchFamily="2" charset="-78"/>
                        </a:rPr>
                        <a:t>3 سال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342900" indent="-342900" algn="just" rtl="1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endParaRPr lang="en-US" sz="1600" dirty="0">
                        <a:effectLst/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 dirty="0" smtClean="0">
                          <a:effectLst/>
                          <a:cs typeface="B Nazanin" pitchFamily="2" charset="-78"/>
                        </a:rPr>
                        <a:t>دبیر </a:t>
                      </a:r>
                      <a:r>
                        <a:rPr lang="fa-IR" sz="1800" dirty="0" smtClean="0">
                          <a:effectLst/>
                          <a:cs typeface="B Nazanin" pitchFamily="2" charset="-78"/>
                        </a:rPr>
                        <a:t>کمیته علمی نخستین</a:t>
                      </a:r>
                      <a:r>
                        <a:rPr lang="fa-IR" sz="1800" baseline="0" dirty="0" smtClean="0">
                          <a:effectLst/>
                          <a:cs typeface="B Nazanin" pitchFamily="2" charset="-78"/>
                        </a:rPr>
                        <a:t> کنفرانس آموزش زمین شناسی ایران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a-IR" sz="1800" dirty="0" smtClean="0">
                          <a:effectLst/>
                          <a:cs typeface="B Nazanin" pitchFamily="2" charset="-78"/>
                        </a:rPr>
                        <a:t>1385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3323133485"/>
              </p:ext>
            </p:extLst>
          </p:nvPr>
        </p:nvGraphicFramePr>
        <p:xfrm>
          <a:off x="395536" y="3645024"/>
          <a:ext cx="8330758" cy="1459992"/>
        </p:xfrm>
        <a:graphic>
          <a:graphicData uri="http://schemas.openxmlformats.org/drawingml/2006/table">
            <a:tbl>
              <a:tblPr rtl="1" firstRow="1" firstCol="1" bandRow="1">
                <a:tableStyleId>{5C22544A-7EE6-4342-B048-85BDC9FD1C3A}</a:tableStyleId>
              </a:tblPr>
              <a:tblGrid>
                <a:gridCol w="8330758"/>
              </a:tblGrid>
              <a:tr h="0">
                <a:tc>
                  <a:txBody>
                    <a:bodyPr/>
                    <a:lstStyle/>
                    <a:p>
                      <a:pPr algn="just" rtl="1">
                        <a:lnSpc>
                          <a:spcPct val="80000"/>
                        </a:lnSpc>
                        <a:spcAft>
                          <a:spcPts val="0"/>
                        </a:spcAft>
                      </a:pPr>
                      <a:r>
                        <a:rPr lang="ar-SA" sz="1400" dirty="0">
                          <a:effectLst/>
                          <a:cs typeface="B Nazanin" pitchFamily="2" charset="-78"/>
                        </a:rPr>
                        <a:t>عنوان فعالیت مرتبط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just" rtl="1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ar-SA" sz="1600" dirty="0" smtClean="0">
                          <a:effectLst/>
                          <a:cs typeface="B Nazanin" pitchFamily="2" charset="-78"/>
                        </a:rPr>
                        <a:t>ارائه </a:t>
                      </a:r>
                      <a:r>
                        <a:rPr lang="ar-SA" sz="1600" dirty="0">
                          <a:effectLst/>
                          <a:cs typeface="B Nazanin" pitchFamily="2" charset="-78"/>
                        </a:rPr>
                        <a:t>ی پیشنهاد نو و مبتکرانه ی تاسیس پارک های فناوری و توسعه ی آموزش و پرورش استان سیستان و </a:t>
                      </a:r>
                      <a:r>
                        <a:rPr lang="ar-SA" sz="1600" dirty="0" smtClean="0">
                          <a:effectLst/>
                          <a:cs typeface="B Nazanin" pitchFamily="2" charset="-78"/>
                        </a:rPr>
                        <a:t>بلوچستان</a:t>
                      </a:r>
                      <a:endParaRPr lang="fa-IR" sz="1600" dirty="0" smtClean="0">
                        <a:effectLst/>
                        <a:cs typeface="B Nazanin" pitchFamily="2" charset="-78"/>
                      </a:endParaRPr>
                    </a:p>
                    <a:p>
                      <a:pPr algn="l" rtl="1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fa-IR" sz="1600" dirty="0" smtClean="0">
                          <a:effectLst/>
                          <a:cs typeface="B Nazanin" pitchFamily="2" charset="-78"/>
                        </a:rPr>
                        <a:t> </a:t>
                      </a:r>
                      <a:r>
                        <a:rPr lang="ar-SA" sz="1600" dirty="0" smtClean="0">
                          <a:effectLst/>
                          <a:cs typeface="B Nazanin" pitchFamily="2" charset="-78"/>
                        </a:rPr>
                        <a:t>(</a:t>
                      </a:r>
                      <a:r>
                        <a:rPr lang="ar-SA" sz="1600" dirty="0">
                          <a:effectLst/>
                          <a:cs typeface="B Nazanin" pitchFamily="2" charset="-78"/>
                        </a:rPr>
                        <a:t>امتیاز از کمیسیون نظام ...)</a:t>
                      </a:r>
                      <a:endParaRPr lang="en-US" sz="1400" dirty="0">
                        <a:effectLst/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r" rtl="1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ar-SA" sz="1600" dirty="0" smtClean="0">
                          <a:effectLst/>
                          <a:cs typeface="B Nazanin" pitchFamily="2" charset="-78"/>
                        </a:rPr>
                        <a:t>یشنهاد </a:t>
                      </a:r>
                      <a:r>
                        <a:rPr lang="ar-SA" sz="1600" dirty="0">
                          <a:effectLst/>
                          <a:cs typeface="B Nazanin" pitchFamily="2" charset="-78"/>
                        </a:rPr>
                        <a:t>دهنده و هیات موسس انجمن علمی- آموزشی دبیران جغرافیا و زمین شناسی استان سیستان و </a:t>
                      </a:r>
                      <a:r>
                        <a:rPr lang="ar-SA" sz="1600" dirty="0" smtClean="0">
                          <a:effectLst/>
                          <a:cs typeface="B Nazanin" pitchFamily="2" charset="-78"/>
                        </a:rPr>
                        <a:t>بلوچستان</a:t>
                      </a:r>
                      <a:r>
                        <a:rPr lang="fa-IR" sz="1600" dirty="0" smtClean="0">
                          <a:effectLst/>
                          <a:cs typeface="B Nazanin" pitchFamily="2" charset="-78"/>
                        </a:rPr>
                        <a:t> </a:t>
                      </a:r>
                    </a:p>
                    <a:p>
                      <a:pPr algn="l" rtl="1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fa-IR" sz="1600" dirty="0" smtClean="0">
                          <a:effectLst/>
                          <a:cs typeface="B Nazanin" pitchFamily="2" charset="-78"/>
                        </a:rPr>
                        <a:t>                  </a:t>
                      </a:r>
                      <a:r>
                        <a:rPr lang="ar-SA" sz="1600" dirty="0" smtClean="0">
                          <a:effectLst/>
                          <a:cs typeface="B Nazanin" pitchFamily="2" charset="-78"/>
                        </a:rPr>
                        <a:t>(</a:t>
                      </a:r>
                      <a:r>
                        <a:rPr lang="ar-SA" sz="1600" dirty="0">
                          <a:effectLst/>
                          <a:cs typeface="B Nazanin" pitchFamily="2" charset="-78"/>
                        </a:rPr>
                        <a:t>فعال)</a:t>
                      </a:r>
                      <a:endParaRPr lang="en-US" sz="1400" dirty="0">
                        <a:effectLst/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just" rtl="1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ar-SA" sz="1600" dirty="0" smtClean="0">
                          <a:effectLst/>
                          <a:cs typeface="B Nazanin" pitchFamily="2" charset="-78"/>
                        </a:rPr>
                        <a:t>پیشنهاددهنده </a:t>
                      </a:r>
                      <a:r>
                        <a:rPr lang="ar-SA" sz="1600" dirty="0">
                          <a:effectLst/>
                          <a:cs typeface="B Nazanin" pitchFamily="2" charset="-78"/>
                        </a:rPr>
                        <a:t>ی تاسیس انجمن علمی- آموزشی- پژوهشی مدرسین علوم تجربی مراکز تربیت معلم </a:t>
                      </a:r>
                      <a:r>
                        <a:rPr lang="ar-SA" sz="1600" dirty="0" smtClean="0">
                          <a:effectLst/>
                          <a:cs typeface="B Nazanin" pitchFamily="2" charset="-78"/>
                        </a:rPr>
                        <a:t>کشور</a:t>
                      </a:r>
                      <a:endParaRPr lang="fa-IR" sz="1600" dirty="0" smtClean="0">
                        <a:effectLst/>
                        <a:cs typeface="B Nazanin" pitchFamily="2" charset="-78"/>
                      </a:endParaRPr>
                    </a:p>
                    <a:p>
                      <a:pPr algn="l" rtl="1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ar-SA" sz="1400" dirty="0" smtClean="0">
                          <a:effectLst/>
                          <a:cs typeface="B Nazanin" pitchFamily="2" charset="-78"/>
                        </a:rPr>
                        <a:t>(</a:t>
                      </a:r>
                      <a:r>
                        <a:rPr lang="ar-SA" sz="1400" dirty="0">
                          <a:effectLst/>
                          <a:cs typeface="B Nazanin" pitchFamily="2" charset="-78"/>
                        </a:rPr>
                        <a:t>درحال کسب مجوز)</a:t>
                      </a:r>
                      <a:endParaRPr lang="en-US" sz="1400" dirty="0">
                        <a:effectLst/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2326844284"/>
              </p:ext>
            </p:extLst>
          </p:nvPr>
        </p:nvGraphicFramePr>
        <p:xfrm>
          <a:off x="395536" y="5301208"/>
          <a:ext cx="8311713" cy="1491201"/>
        </p:xfrm>
        <a:graphic>
          <a:graphicData uri="http://schemas.openxmlformats.org/drawingml/2006/table">
            <a:tbl>
              <a:tblPr rtl="1" firstRow="1" firstCol="1" bandRow="1">
                <a:tableStyleId>{5C22544A-7EE6-4342-B048-85BDC9FD1C3A}</a:tableStyleId>
              </a:tblPr>
              <a:tblGrid>
                <a:gridCol w="162560"/>
                <a:gridCol w="8149153"/>
              </a:tblGrid>
              <a:tr h="238473">
                <a:tc>
                  <a:txBody>
                    <a:bodyPr/>
                    <a:lstStyle/>
                    <a:p>
                      <a:pPr algn="ctr" rtl="1">
                        <a:lnSpc>
                          <a:spcPct val="80000"/>
                        </a:lnSpc>
                        <a:spcAft>
                          <a:spcPts val="0"/>
                        </a:spcAft>
                      </a:pPr>
                      <a:endParaRPr lang="en-US" sz="1600" dirty="0">
                        <a:effectLst/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80000"/>
                        </a:lnSpc>
                        <a:spcAft>
                          <a:spcPts val="0"/>
                        </a:spcAft>
                      </a:pPr>
                      <a:r>
                        <a:rPr lang="ar-SA" sz="1200" dirty="0">
                          <a:effectLst/>
                          <a:cs typeface="B Nazanin" pitchFamily="2" charset="-78"/>
                        </a:rPr>
                        <a:t>موضوع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68580" marR="68580" marT="0" marB="0" anchor="ctr"/>
                </a:tc>
              </a:tr>
              <a:tr h="0">
                <a:tc>
                  <a:txBody>
                    <a:bodyPr/>
                    <a:lstStyle/>
                    <a:p>
                      <a:pPr algn="justLow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600" dirty="0">
                        <a:effectLst/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rtl="1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ar-SA" sz="1800" dirty="0">
                          <a:effectLst/>
                          <a:cs typeface="B Nazanin" pitchFamily="2" charset="-78"/>
                        </a:rPr>
                        <a:t>عضوهیات­تحریریه­نشریه علمی- پژوهشی اطلاع رسانی ندای </a:t>
                      </a:r>
                      <a:r>
                        <a:rPr lang="ar-SA" sz="1800" dirty="0" smtClean="0">
                          <a:effectLst/>
                          <a:cs typeface="B Nazanin" pitchFamily="2" charset="-78"/>
                        </a:rPr>
                        <a:t>معلم</a:t>
                      </a:r>
                      <a:r>
                        <a:rPr lang="fa-IR" sz="1800" dirty="0" smtClean="0">
                          <a:effectLst/>
                          <a:cs typeface="B Nazanin" pitchFamily="2" charset="-78"/>
                        </a:rPr>
                        <a:t>                  </a:t>
                      </a:r>
                      <a:r>
                        <a:rPr lang="ar-SA" sz="1200" dirty="0" smtClean="0">
                          <a:effectLst/>
                          <a:cs typeface="B Nazanin" pitchFamily="2" charset="-78"/>
                        </a:rPr>
                        <a:t>(</a:t>
                      </a:r>
                      <a:r>
                        <a:rPr lang="ar-SA" sz="1200" dirty="0">
                          <a:effectLst/>
                          <a:cs typeface="B Nazanin" pitchFamily="2" charset="-78"/>
                        </a:rPr>
                        <a:t>پژوهشکده تعلیم و تربیت استان سیستان و بلوچستان)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68580" marR="68580" marT="0" marB="0" anchor="ctr"/>
                </a:tc>
              </a:tr>
              <a:tr h="0">
                <a:tc>
                  <a:txBody>
                    <a:bodyPr/>
                    <a:lstStyle/>
                    <a:p>
                      <a:pPr algn="justLow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600" dirty="0">
                        <a:effectLst/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rtl="1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ar-SA" sz="1800">
                          <a:effectLst/>
                          <a:cs typeface="B Nazanin" pitchFamily="2" charset="-78"/>
                        </a:rPr>
                        <a:t>سردبیر نشریه علمی- آموزشی- اطلاع رسانی علوم زمین دبیرخانه ی راهبری درس زمین شناسی کشور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68580" marR="68580" marT="0" marB="0" anchor="ctr"/>
                </a:tc>
              </a:tr>
              <a:tr h="0">
                <a:tc>
                  <a:txBody>
                    <a:bodyPr/>
                    <a:lstStyle/>
                    <a:p>
                      <a:pPr algn="justLow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600" dirty="0">
                        <a:effectLst/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rtl="1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ar-SA" sz="1800" dirty="0">
                          <a:effectLst/>
                          <a:cs typeface="B Nazanin" pitchFamily="2" charset="-78"/>
                        </a:rPr>
                        <a:t>مدیراجرایی دبیرخانه راهبری درس زمین شناسی کشور </a:t>
                      </a:r>
                      <a:r>
                        <a:rPr lang="fa-IR" sz="1800" dirty="0" smtClean="0">
                          <a:effectLst/>
                          <a:cs typeface="B Nazanin" pitchFamily="2" charset="-78"/>
                        </a:rPr>
                        <a:t>                           </a:t>
                      </a:r>
                      <a:r>
                        <a:rPr lang="ar-SA" sz="1800" dirty="0" smtClean="0">
                          <a:effectLst/>
                          <a:cs typeface="B Nazanin" pitchFamily="2" charset="-78"/>
                        </a:rPr>
                        <a:t>(</a:t>
                      </a:r>
                      <a:r>
                        <a:rPr lang="ar-SA" sz="1800" dirty="0">
                          <a:effectLst/>
                          <a:cs typeface="B Nazanin" pitchFamily="2" charset="-78"/>
                        </a:rPr>
                        <a:t>قطب علمی- راهبری کشوری)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68580" marR="68580" marT="0" marB="0" anchor="ctr"/>
                </a:tc>
              </a:tr>
              <a:tr h="0">
                <a:tc>
                  <a:txBody>
                    <a:bodyPr/>
                    <a:lstStyle/>
                    <a:p>
                      <a:pPr algn="justLow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600" dirty="0">
                        <a:effectLst/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rtl="1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ar-SA" sz="1800" dirty="0">
                          <a:effectLst/>
                          <a:cs typeface="B Nazanin" pitchFamily="2" charset="-78"/>
                        </a:rPr>
                        <a:t>مدیرداخلی نشریه علمی- پژوهشی اطلاع­رسانی ندای­معلم</a:t>
                      </a:r>
                      <a:r>
                        <a:rPr lang="ar-SA" sz="1200" dirty="0">
                          <a:effectLst/>
                          <a:cs typeface="B Nazanin" pitchFamily="2" charset="-78"/>
                        </a:rPr>
                        <a:t> </a:t>
                      </a:r>
                      <a:r>
                        <a:rPr lang="fa-IR" sz="1200" dirty="0" smtClean="0">
                          <a:effectLst/>
                          <a:cs typeface="B Nazanin" pitchFamily="2" charset="-78"/>
                        </a:rPr>
                        <a:t>                                  </a:t>
                      </a:r>
                      <a:r>
                        <a:rPr lang="ar-SA" sz="1200" dirty="0" smtClean="0">
                          <a:effectLst/>
                          <a:cs typeface="B Nazanin" pitchFamily="2" charset="-78"/>
                        </a:rPr>
                        <a:t>(</a:t>
                      </a:r>
                      <a:r>
                        <a:rPr lang="ar-SA" sz="1200" dirty="0">
                          <a:effectLst/>
                          <a:cs typeface="B Nazanin" pitchFamily="2" charset="-78"/>
                        </a:rPr>
                        <a:t>پژوهشکده تعلیم و تربیت استان سیستان و بلوچستان</a:t>
                      </a:r>
                      <a:r>
                        <a:rPr lang="ar-SA" sz="1200" dirty="0" smtClean="0">
                          <a:effectLst/>
                          <a:cs typeface="B Nazanin" pitchFamily="2" charset="-78"/>
                        </a:rPr>
                        <a:t>)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71480"/>
            <a:ext cx="8229600" cy="5753120"/>
          </a:xfrm>
        </p:spPr>
        <p:txBody>
          <a:bodyPr>
            <a:normAutofit/>
          </a:bodyPr>
          <a:lstStyle/>
          <a:p>
            <a:pPr algn="ctr" rtl="1">
              <a:buNone/>
            </a:pPr>
            <a:r>
              <a:rPr lang="fa-IR" b="1" dirty="0" smtClean="0">
                <a:cs typeface="B Nazanin" pitchFamily="2" charset="-78"/>
              </a:rPr>
              <a:t>سایر مواردی که به عنوان فعالیت علمی و  فعالیت برجسته قابل ارائه است </a:t>
            </a:r>
            <a:endParaRPr lang="fa-IR" dirty="0" smtClean="0">
              <a:cs typeface="B Nazanin" pitchFamily="2" charset="-78"/>
            </a:endParaRPr>
          </a:p>
          <a:p>
            <a:pPr algn="r" rtl="1"/>
            <a:endParaRPr lang="en-US" dirty="0">
              <a:cs typeface="B Nazanin" pitchFamily="2" charset="-78"/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895798076"/>
              </p:ext>
            </p:extLst>
          </p:nvPr>
        </p:nvGraphicFramePr>
        <p:xfrm>
          <a:off x="323528" y="1412776"/>
          <a:ext cx="8294449" cy="5349240"/>
        </p:xfrm>
        <a:graphic>
          <a:graphicData uri="http://schemas.openxmlformats.org/drawingml/2006/table">
            <a:tbl>
              <a:tblPr rtl="1" firstRow="1" firstCol="1" bandRow="1">
                <a:tableStyleId>{5C22544A-7EE6-4342-B048-85BDC9FD1C3A}</a:tableStyleId>
              </a:tblPr>
              <a:tblGrid>
                <a:gridCol w="8294449"/>
              </a:tblGrid>
              <a:tr h="0">
                <a:tc>
                  <a:txBody>
                    <a:bodyPr/>
                    <a:lstStyle/>
                    <a:p>
                      <a:pPr algn="just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ar-SA" sz="1800" dirty="0">
                          <a:effectLst/>
                          <a:cs typeface="B Nazanin" pitchFamily="2" charset="-78"/>
                        </a:rPr>
                        <a:t>عنوان فعالیت مرتبط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68580" marR="68580" marT="0" marB="0"/>
                </a:tc>
              </a:tr>
              <a:tr h="44450">
                <a:tc>
                  <a:txBody>
                    <a:bodyPr/>
                    <a:lstStyle/>
                    <a:p>
                      <a:pPr marL="0" lvl="0" indent="0" algn="just" rtl="1">
                        <a:lnSpc>
                          <a:spcPct val="150000"/>
                        </a:lnSpc>
                        <a:spcAft>
                          <a:spcPts val="0"/>
                        </a:spcAft>
                        <a:buFont typeface="+mj-lt"/>
                        <a:buNone/>
                        <a:tabLst>
                          <a:tab pos="179070" algn="l"/>
                        </a:tabLst>
                      </a:pPr>
                      <a:r>
                        <a:rPr lang="ar-SA" sz="1800" dirty="0">
                          <a:effectLst/>
                          <a:cs typeface="B Nazanin" pitchFamily="2" charset="-78"/>
                        </a:rPr>
                        <a:t>مجری(تهیه کننده) سندملی توسعه ی آموزش و پرورش استان سیستان و بلوچستان 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lvl="0" indent="0" algn="just" rtl="1">
                        <a:lnSpc>
                          <a:spcPct val="150000"/>
                        </a:lnSpc>
                        <a:spcAft>
                          <a:spcPts val="0"/>
                        </a:spcAft>
                        <a:buFont typeface="+mj-lt"/>
                        <a:buNone/>
                        <a:tabLst>
                          <a:tab pos="179070" algn="l"/>
                        </a:tabLst>
                      </a:pPr>
                      <a:r>
                        <a:rPr lang="ar-SA" sz="1800" dirty="0">
                          <a:effectLst/>
                          <a:cs typeface="B Nazanin" pitchFamily="2" charset="-78"/>
                        </a:rPr>
                        <a:t>همکاری با سازمان بسیج فرهنگیان و انجام پژوهش های میدانی(3 مورد) و ارائه ی مقاله در جشنواره های علمی- فرهنگی- پژوهشی بسیج فرهنگیان کشور(3مورد)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68580" marR="68580" marT="0" marB="0"/>
                </a:tc>
              </a:tr>
              <a:tr h="146050">
                <a:tc>
                  <a:txBody>
                    <a:bodyPr/>
                    <a:lstStyle/>
                    <a:p>
                      <a:pPr marL="0" lvl="0" indent="0" algn="just" rtl="1">
                        <a:lnSpc>
                          <a:spcPct val="150000"/>
                        </a:lnSpc>
                        <a:spcAft>
                          <a:spcPts val="0"/>
                        </a:spcAft>
                        <a:buFont typeface="+mj-lt"/>
                        <a:buNone/>
                        <a:tabLst>
                          <a:tab pos="179070" algn="l"/>
                        </a:tabLst>
                      </a:pPr>
                      <a:r>
                        <a:rPr lang="ar-SA" sz="1800" dirty="0">
                          <a:effectLst/>
                          <a:cs typeface="B Nazanin" pitchFamily="2" charset="-78"/>
                        </a:rPr>
                        <a:t>همکاری با سازمان ملی جوانان کشور و انجام پژوهش های میدانی (2مورد) 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68580" marR="68580" marT="0" marB="0"/>
                </a:tc>
              </a:tr>
              <a:tr h="38100">
                <a:tc>
                  <a:txBody>
                    <a:bodyPr/>
                    <a:lstStyle/>
                    <a:p>
                      <a:pPr marL="0" lvl="0" indent="0" algn="just" rtl="1">
                        <a:lnSpc>
                          <a:spcPct val="150000"/>
                        </a:lnSpc>
                        <a:spcAft>
                          <a:spcPts val="0"/>
                        </a:spcAft>
                        <a:buFont typeface="+mj-lt"/>
                        <a:buNone/>
                        <a:tabLst>
                          <a:tab pos="179070" algn="l"/>
                        </a:tabLst>
                      </a:pPr>
                      <a:r>
                        <a:rPr lang="ar-SA" sz="1800" dirty="0">
                          <a:effectLst/>
                          <a:cs typeface="B Nazanin" pitchFamily="2" charset="-78"/>
                        </a:rPr>
                        <a:t>عضو کمیته های پژوهشی استانی اداره کل فرهنگ و ارشاد اسلامی استان و ...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68580" marR="68580" marT="0" marB="0"/>
                </a:tc>
              </a:tr>
              <a:tr h="159385">
                <a:tc>
                  <a:txBody>
                    <a:bodyPr/>
                    <a:lstStyle/>
                    <a:p>
                      <a:pPr marL="0" lvl="0" indent="0" algn="just" rtl="1">
                        <a:lnSpc>
                          <a:spcPct val="150000"/>
                        </a:lnSpc>
                        <a:spcAft>
                          <a:spcPts val="0"/>
                        </a:spcAft>
                        <a:buFont typeface="+mj-lt"/>
                        <a:buNone/>
                        <a:tabLst>
                          <a:tab pos="179070" algn="l"/>
                        </a:tabLst>
                      </a:pPr>
                      <a:r>
                        <a:rPr lang="ar-SA" sz="1800" dirty="0">
                          <a:effectLst/>
                          <a:cs typeface="B Nazanin" pitchFamily="2" charset="-78"/>
                        </a:rPr>
                        <a:t>همکاری با نهضت سواد آموزی استان سیستان و بلوچستان در آموزش آموزشیاران و انجام پژوهش های میدانی(5مورد) و تالیف کتاب های درسی(1مورد) و ارائه مقاله(5 مورد) 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68580" marR="68580" marT="0" marB="0"/>
                </a:tc>
              </a:tr>
              <a:tr h="44450">
                <a:tc>
                  <a:txBody>
                    <a:bodyPr/>
                    <a:lstStyle/>
                    <a:p>
                      <a:pPr marL="0" lvl="0" indent="0" algn="just" rtl="1">
                        <a:lnSpc>
                          <a:spcPct val="150000"/>
                        </a:lnSpc>
                        <a:spcAft>
                          <a:spcPts val="0"/>
                        </a:spcAft>
                        <a:buFont typeface="+mj-lt"/>
                        <a:buNone/>
                        <a:tabLst>
                          <a:tab pos="179070" algn="l"/>
                        </a:tabLst>
                      </a:pPr>
                      <a:r>
                        <a:rPr lang="ar-SA" sz="1800" dirty="0">
                          <a:effectLst/>
                          <a:cs typeface="B Nazanin" pitchFamily="2" charset="-78"/>
                        </a:rPr>
                        <a:t>همکاری با دفتر نمایندگی ولی فقیه در امور اهل سنت استان از طریق تهیه مقاله برای چاپ در نشریه اسوه(11 مورد) و شرکت وارائه ی مقاله درهمایش­علمی­تحقیقی فجر(1مورد)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68580" marR="68580" marT="0" marB="0"/>
                </a:tc>
              </a:tr>
              <a:tr h="38100">
                <a:tc>
                  <a:txBody>
                    <a:bodyPr/>
                    <a:lstStyle/>
                    <a:p>
                      <a:pPr marL="0" lvl="0" indent="0" algn="just" rtl="1">
                        <a:lnSpc>
                          <a:spcPct val="150000"/>
                        </a:lnSpc>
                        <a:spcAft>
                          <a:spcPts val="0"/>
                        </a:spcAft>
                        <a:buFont typeface="+mj-lt"/>
                        <a:buNone/>
                        <a:tabLst>
                          <a:tab pos="179070" algn="l"/>
                        </a:tabLst>
                      </a:pPr>
                      <a:r>
                        <a:rPr lang="ar-SA" sz="1800" dirty="0">
                          <a:effectLst/>
                          <a:cs typeface="B Nazanin" pitchFamily="2" charset="-78"/>
                        </a:rPr>
                        <a:t>همکاری با سازمان اوقاف وامورخیریه استان از طریق تهیه مقاله و...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68580" marR="68580" marT="0" marB="0"/>
                </a:tc>
              </a:tr>
              <a:tr h="237490">
                <a:tc>
                  <a:txBody>
                    <a:bodyPr/>
                    <a:lstStyle/>
                    <a:p>
                      <a:pPr marL="0" lvl="0" indent="0" algn="just" rtl="1">
                        <a:lnSpc>
                          <a:spcPct val="150000"/>
                        </a:lnSpc>
                        <a:spcAft>
                          <a:spcPts val="0"/>
                        </a:spcAft>
                        <a:buFont typeface="+mj-lt"/>
                        <a:buNone/>
                        <a:tabLst>
                          <a:tab pos="179070" algn="l"/>
                        </a:tabLst>
                      </a:pPr>
                      <a:r>
                        <a:rPr lang="ar-SA" sz="1800" dirty="0">
                          <a:effectLst/>
                          <a:cs typeface="B Nazanin" pitchFamily="2" charset="-78"/>
                        </a:rPr>
                        <a:t>همکاری با سازمان بسیج اساتید و انجام پژوهش و ارائه ی مقاله در همایش های های علمی- فرهنگی- پژوهشی بسیج اساتید کشور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188640"/>
            <a:ext cx="7854696" cy="5955004"/>
          </a:xfrm>
        </p:spPr>
        <p:txBody>
          <a:bodyPr>
            <a:noAutofit/>
          </a:bodyPr>
          <a:lstStyle/>
          <a:p>
            <a:pPr algn="ctr" rtl="1">
              <a:lnSpc>
                <a:spcPct val="150000"/>
              </a:lnSpc>
            </a:pPr>
            <a:r>
              <a:rPr lang="fa-IR" sz="3200" dirty="0" smtClean="0">
                <a:solidFill>
                  <a:srgbClr val="FFFF00"/>
                </a:solidFill>
                <a:cs typeface="B Nazanin" pitchFamily="2" charset="-78"/>
              </a:rPr>
              <a:t>سوابق </a:t>
            </a:r>
            <a:r>
              <a:rPr lang="fa-IR" sz="3200" dirty="0" smtClean="0">
                <a:solidFill>
                  <a:srgbClr val="FFFF00"/>
                </a:solidFill>
                <a:cs typeface="B Nazanin" pitchFamily="2" charset="-78"/>
              </a:rPr>
              <a:t>تحصیلی</a:t>
            </a:r>
            <a:endParaRPr lang="fa-IR" sz="3200" dirty="0" smtClean="0">
              <a:solidFill>
                <a:srgbClr val="FFFF00"/>
              </a:solidFill>
              <a:cs typeface="B Nazanin" pitchFamily="2" charset="-78"/>
            </a:endParaRPr>
          </a:p>
          <a:p>
            <a:pPr rtl="1">
              <a:lnSpc>
                <a:spcPct val="150000"/>
              </a:lnSpc>
            </a:pPr>
            <a:r>
              <a:rPr lang="fa-IR" sz="32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Nazanin" pitchFamily="2" charset="-78"/>
              </a:rPr>
              <a:t>کارشناسی: </a:t>
            </a:r>
            <a:r>
              <a:rPr lang="fa-IR" sz="3200" dirty="0" smtClean="0">
                <a:solidFill>
                  <a:srgbClr val="FFFF00"/>
                </a:solidFill>
                <a:cs typeface="B Nazanin" pitchFamily="2" charset="-78"/>
              </a:rPr>
              <a:t>زمین </a:t>
            </a:r>
            <a:r>
              <a:rPr lang="fa-IR" sz="3200" dirty="0" smtClean="0">
                <a:solidFill>
                  <a:srgbClr val="FFFF00"/>
                </a:solidFill>
                <a:cs typeface="B Nazanin" pitchFamily="2" charset="-78"/>
              </a:rPr>
              <a:t>شناسی - </a:t>
            </a:r>
            <a:r>
              <a:rPr lang="fa-IR" sz="32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Nazanin" pitchFamily="2" charset="-78"/>
              </a:rPr>
              <a:t>دانشگاه </a:t>
            </a:r>
            <a:r>
              <a:rPr lang="fa-IR" sz="3200" dirty="0" smtClean="0">
                <a:solidFill>
                  <a:srgbClr val="FFFF00"/>
                </a:solidFill>
                <a:cs typeface="B Nazanin" pitchFamily="2" charset="-78"/>
              </a:rPr>
              <a:t>سیستان </a:t>
            </a:r>
            <a:r>
              <a:rPr lang="fa-IR" sz="3200" dirty="0" smtClean="0">
                <a:solidFill>
                  <a:srgbClr val="FFFF00"/>
                </a:solidFill>
                <a:cs typeface="B Nazanin" pitchFamily="2" charset="-78"/>
              </a:rPr>
              <a:t>و بلوچستان</a:t>
            </a:r>
          </a:p>
          <a:p>
            <a:pPr rtl="1">
              <a:lnSpc>
                <a:spcPct val="150000"/>
              </a:lnSpc>
            </a:pPr>
            <a:r>
              <a:rPr lang="fa-IR" sz="32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Nazanin" pitchFamily="2" charset="-78"/>
              </a:rPr>
              <a:t>کارشناسی ارشد: </a:t>
            </a:r>
            <a:r>
              <a:rPr lang="fa-IR" sz="3200" dirty="0" smtClean="0">
                <a:solidFill>
                  <a:srgbClr val="FFFF00"/>
                </a:solidFill>
                <a:cs typeface="B Nazanin" pitchFamily="2" charset="-78"/>
              </a:rPr>
              <a:t>پترولوژی </a:t>
            </a:r>
            <a:r>
              <a:rPr lang="fa-IR" sz="3200" dirty="0" smtClean="0">
                <a:solidFill>
                  <a:srgbClr val="FFFF00"/>
                </a:solidFill>
                <a:cs typeface="B Nazanin" pitchFamily="2" charset="-78"/>
              </a:rPr>
              <a:t>-</a:t>
            </a:r>
            <a:r>
              <a:rPr lang="en-US" sz="3200" dirty="0" smtClean="0">
                <a:solidFill>
                  <a:srgbClr val="FFFF00"/>
                </a:solidFill>
                <a:cs typeface="B Nazanin" pitchFamily="2" charset="-78"/>
              </a:rPr>
              <a:t> </a:t>
            </a:r>
            <a:r>
              <a:rPr lang="fa-IR" sz="32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Nazanin" pitchFamily="2" charset="-78"/>
              </a:rPr>
              <a:t>دانشگاه </a:t>
            </a:r>
            <a:r>
              <a:rPr lang="fa-IR" sz="3200" dirty="0" smtClean="0">
                <a:solidFill>
                  <a:srgbClr val="FFFF00"/>
                </a:solidFill>
                <a:cs typeface="B Nazanin" pitchFamily="2" charset="-78"/>
              </a:rPr>
              <a:t>آزاد تهران </a:t>
            </a:r>
            <a:r>
              <a:rPr lang="fa-IR" sz="3200" dirty="0" smtClean="0">
                <a:solidFill>
                  <a:srgbClr val="FFFF00"/>
                </a:solidFill>
                <a:cs typeface="B Nazanin" pitchFamily="2" charset="-78"/>
              </a:rPr>
              <a:t>شمال	</a:t>
            </a:r>
          </a:p>
          <a:p>
            <a:pPr rtl="1">
              <a:lnSpc>
                <a:spcPct val="150000"/>
              </a:lnSpc>
            </a:pPr>
            <a:r>
              <a:rPr lang="fa-IR" sz="3200" dirty="0" smtClean="0">
                <a:solidFill>
                  <a:srgbClr val="FFFF00"/>
                </a:solidFill>
                <a:cs typeface="B Nazanin" pitchFamily="2" charset="-78"/>
              </a:rPr>
              <a:t>دانشجوی </a:t>
            </a:r>
            <a:r>
              <a:rPr lang="fa-IR" sz="3200" dirty="0" smtClean="0">
                <a:solidFill>
                  <a:srgbClr val="FFFF00"/>
                </a:solidFill>
                <a:cs typeface="B Nazanin" pitchFamily="2" charset="-78"/>
              </a:rPr>
              <a:t>دکتری سنگ شناسی و رسوب </a:t>
            </a:r>
            <a:r>
              <a:rPr lang="fa-IR" sz="3200" dirty="0" smtClean="0">
                <a:solidFill>
                  <a:srgbClr val="FFFF00"/>
                </a:solidFill>
                <a:cs typeface="B Nazanin" pitchFamily="2" charset="-78"/>
              </a:rPr>
              <a:t>شناسی - </a:t>
            </a:r>
            <a:r>
              <a:rPr lang="fa-IR" sz="32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Nazanin" pitchFamily="2" charset="-78"/>
              </a:rPr>
              <a:t>دانشگاه </a:t>
            </a:r>
            <a:r>
              <a:rPr lang="fa-IR" sz="3200" dirty="0" smtClean="0">
                <a:solidFill>
                  <a:srgbClr val="FFFF00"/>
                </a:solidFill>
                <a:cs typeface="B Nazanin" pitchFamily="2" charset="-78"/>
              </a:rPr>
              <a:t>علوم و تحقیقات</a:t>
            </a:r>
            <a:r>
              <a:rPr lang="fa-IR" sz="3200" dirty="0" smtClean="0">
                <a:solidFill>
                  <a:srgbClr val="FFFF00"/>
                </a:solidFill>
                <a:cs typeface="B Nazanin" pitchFamily="2" charset="-78"/>
              </a:rPr>
              <a:t>	</a:t>
            </a:r>
          </a:p>
          <a:p>
            <a:pPr algn="ctr" rtl="1">
              <a:lnSpc>
                <a:spcPct val="150000"/>
              </a:lnSpc>
            </a:pPr>
            <a:endParaRPr lang="fa-IR" sz="3200" dirty="0" smtClean="0">
              <a:solidFill>
                <a:srgbClr val="FFFF00"/>
              </a:solidFill>
              <a:cs typeface="B Nazanin" pitchFamily="2" charset="-78"/>
            </a:endParaRPr>
          </a:p>
          <a:p>
            <a:pPr algn="ctr">
              <a:lnSpc>
                <a:spcPct val="150000"/>
              </a:lnSpc>
            </a:pPr>
            <a:endParaRPr lang="fa-IR" sz="3200" dirty="0" smtClean="0">
              <a:cs typeface="B Nazanin" pitchFamily="2" charset="-78"/>
            </a:endParaRPr>
          </a:p>
          <a:p>
            <a:pPr algn="ctr">
              <a:lnSpc>
                <a:spcPct val="150000"/>
              </a:lnSpc>
            </a:pPr>
            <a:endParaRPr lang="fa-IR" sz="3200" dirty="0" smtClean="0">
              <a:cs typeface="B Nazanin" pitchFamily="2" charset="-78"/>
            </a:endParaRPr>
          </a:p>
          <a:p>
            <a:pPr algn="ctr">
              <a:lnSpc>
                <a:spcPct val="150000"/>
              </a:lnSpc>
            </a:pPr>
            <a:endParaRPr lang="fa-IR" sz="3200" dirty="0" smtClean="0">
              <a:cs typeface="B Nazanin" pitchFamily="2" charset="-78"/>
            </a:endParaRPr>
          </a:p>
          <a:p>
            <a:pPr algn="ctr">
              <a:lnSpc>
                <a:spcPct val="150000"/>
              </a:lnSpc>
            </a:pPr>
            <a:endParaRPr lang="fa-IR" sz="3200" dirty="0" smtClean="0">
              <a:cs typeface="B Nazanin" pitchFamily="2" charset="-78"/>
            </a:endParaRPr>
          </a:p>
          <a:p>
            <a:pPr algn="ctr">
              <a:lnSpc>
                <a:spcPct val="150000"/>
              </a:lnSpc>
            </a:pPr>
            <a:endParaRPr lang="fa-IR" sz="3200" dirty="0" smtClean="0">
              <a:cs typeface="B Nazanin" pitchFamily="2" charset="-78"/>
            </a:endParaRPr>
          </a:p>
          <a:p>
            <a:pPr algn="ctr">
              <a:lnSpc>
                <a:spcPct val="150000"/>
              </a:lnSpc>
            </a:pPr>
            <a:endParaRPr lang="fa-IR" sz="3200" dirty="0" smtClean="0">
              <a:cs typeface="B Nazanin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71480"/>
            <a:ext cx="8229600" cy="5753120"/>
          </a:xfrm>
        </p:spPr>
        <p:txBody>
          <a:bodyPr>
            <a:noAutofit/>
          </a:bodyPr>
          <a:lstStyle/>
          <a:p>
            <a:pPr algn="ctr" rtl="1">
              <a:lnSpc>
                <a:spcPct val="150000"/>
              </a:lnSpc>
              <a:buNone/>
            </a:pPr>
            <a:r>
              <a:rPr lang="fa-IR" sz="2800" b="1" dirty="0" smtClean="0">
                <a:cs typeface="B Nazanin" pitchFamily="2" charset="-78"/>
              </a:rPr>
              <a:t>سوابق پژوهشی</a:t>
            </a:r>
          </a:p>
          <a:p>
            <a:pPr algn="r" rtl="1">
              <a:lnSpc>
                <a:spcPct val="150000"/>
              </a:lnSpc>
            </a:pPr>
            <a:r>
              <a:rPr lang="fa-IR" sz="2800" dirty="0" smtClean="0">
                <a:cs typeface="B Nazanin" pitchFamily="2" charset="-78"/>
              </a:rPr>
              <a:t>تعداد کتب </a:t>
            </a:r>
            <a:r>
              <a:rPr lang="fa-IR" sz="2800" dirty="0" smtClean="0">
                <a:cs typeface="B Nazanin" pitchFamily="2" charset="-78"/>
              </a:rPr>
              <a:t>چاپ شده: </a:t>
            </a:r>
            <a:r>
              <a:rPr lang="fa-IR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Nazanin" pitchFamily="2" charset="-78"/>
              </a:rPr>
              <a:t>17 عنوان کتاب درسی </a:t>
            </a:r>
            <a:r>
              <a:rPr lang="fa-IR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Nazanin" pitchFamily="2" charset="-78"/>
              </a:rPr>
              <a:t>دانشگاهی</a:t>
            </a:r>
            <a:endParaRPr lang="fa-IR" sz="28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B Nazanin" pitchFamily="2" charset="-78"/>
            </a:endParaRPr>
          </a:p>
          <a:p>
            <a:pPr algn="r" rtl="1">
              <a:lnSpc>
                <a:spcPct val="150000"/>
              </a:lnSpc>
            </a:pPr>
            <a:r>
              <a:rPr lang="fa-IR" sz="2800" dirty="0" smtClean="0">
                <a:cs typeface="B Nazanin" pitchFamily="2" charset="-78"/>
              </a:rPr>
              <a:t>تعداد </a:t>
            </a:r>
            <a:r>
              <a:rPr lang="fa-IR" sz="2800" dirty="0" smtClean="0">
                <a:cs typeface="B Nazanin" pitchFamily="2" charset="-78"/>
              </a:rPr>
              <a:t>کل مقالات چاپ شده: </a:t>
            </a:r>
            <a:r>
              <a:rPr lang="fa-IR" sz="2800" b="1" dirty="0" smtClean="0">
                <a:solidFill>
                  <a:srgbClr val="FF0000"/>
                </a:solidFill>
                <a:cs typeface="B Nazanin" pitchFamily="2" charset="-78"/>
              </a:rPr>
              <a:t>35 عنوان (نشریات- کنفرانس ها)</a:t>
            </a:r>
          </a:p>
          <a:p>
            <a:pPr algn="r" rtl="1">
              <a:lnSpc>
                <a:spcPct val="150000"/>
              </a:lnSpc>
            </a:pPr>
            <a:r>
              <a:rPr lang="fa-IR" sz="2800" dirty="0" smtClean="0">
                <a:cs typeface="B Nazanin" pitchFamily="2" charset="-78"/>
              </a:rPr>
              <a:t>تعداد مقالات علمی- پژوهشی:</a:t>
            </a:r>
          </a:p>
          <a:p>
            <a:pPr marL="0" indent="0" rtl="1">
              <a:lnSpc>
                <a:spcPct val="150000"/>
              </a:lnSpc>
              <a:buNone/>
            </a:pPr>
            <a:r>
              <a:rPr lang="fa-IR" sz="2800" dirty="0" smtClean="0">
                <a:cs typeface="B Nazanin" pitchFamily="2" charset="-78"/>
              </a:rPr>
              <a:t> </a:t>
            </a:r>
            <a:r>
              <a:rPr lang="fa-IR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Nazanin" pitchFamily="2" charset="-78"/>
              </a:rPr>
              <a:t>7 عنوان </a:t>
            </a:r>
            <a:r>
              <a:rPr lang="en-US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Nazanin" pitchFamily="2" charset="-78"/>
              </a:rPr>
              <a:t>ISI  </a:t>
            </a:r>
            <a:r>
              <a:rPr lang="fa-IR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Nazanin" pitchFamily="2" charset="-78"/>
              </a:rPr>
              <a:t> و 2 عنوان </a:t>
            </a:r>
            <a:r>
              <a:rPr lang="en-US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Nazanin" pitchFamily="2" charset="-78"/>
              </a:rPr>
              <a:t>ISC</a:t>
            </a:r>
            <a:r>
              <a:rPr lang="fa-IR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Nazanin" pitchFamily="2" charset="-78"/>
              </a:rPr>
              <a:t> و 1 عنوان علمی- پژوهشی</a:t>
            </a:r>
          </a:p>
          <a:p>
            <a:pPr algn="r" rtl="1">
              <a:lnSpc>
                <a:spcPct val="150000"/>
              </a:lnSpc>
            </a:pPr>
            <a:r>
              <a:rPr lang="fa-IR" sz="2800" dirty="0" smtClean="0">
                <a:cs typeface="B Nazanin" pitchFamily="2" charset="-78"/>
              </a:rPr>
              <a:t>تعداد مقالات علمی-ترویجی: </a:t>
            </a:r>
            <a:r>
              <a:rPr lang="fa-IR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Nazanin" pitchFamily="2" charset="-78"/>
              </a:rPr>
              <a:t>12 عنوان (مجلات رشد  و....)</a:t>
            </a:r>
            <a:endParaRPr lang="en-US" sz="2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B Nazanin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1560" y="332656"/>
            <a:ext cx="8229600" cy="1143000"/>
          </a:xfrm>
        </p:spPr>
        <p:txBody>
          <a:bodyPr/>
          <a:lstStyle/>
          <a:p>
            <a:pPr algn="r"/>
            <a:r>
              <a:rPr lang="fa-IR" dirty="0" smtClean="0">
                <a:cs typeface="B Nazanin" pitchFamily="2" charset="-78"/>
              </a:rPr>
              <a:t>کتاب تالیفی چاپ شده </a:t>
            </a:r>
            <a:endParaRPr lang="en-US" dirty="0">
              <a:cs typeface="B Nazanin" pitchFamily="2" charset="-78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3815679915"/>
              </p:ext>
            </p:extLst>
          </p:nvPr>
        </p:nvGraphicFramePr>
        <p:xfrm>
          <a:off x="251520" y="1556792"/>
          <a:ext cx="8640959" cy="4680516"/>
        </p:xfrm>
        <a:graphic>
          <a:graphicData uri="http://schemas.openxmlformats.org/drawingml/2006/table">
            <a:tbl>
              <a:tblPr rtl="1" firstRow="1" firstCol="1" bandRow="1">
                <a:tableStyleId>{5C22544A-7EE6-4342-B048-85BDC9FD1C3A}</a:tableStyleId>
              </a:tblPr>
              <a:tblGrid>
                <a:gridCol w="521898"/>
                <a:gridCol w="4490330"/>
                <a:gridCol w="2906332"/>
                <a:gridCol w="722399"/>
              </a:tblGrid>
              <a:tr h="306264">
                <a:tc>
                  <a:txBody>
                    <a:bodyPr/>
                    <a:lstStyle/>
                    <a:p>
                      <a:pPr algn="just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600" dirty="0">
                          <a:effectLst/>
                          <a:cs typeface="B Nazanin" pitchFamily="2" charset="-78"/>
                        </a:rPr>
                        <a:t>ردیف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600" dirty="0">
                          <a:effectLst/>
                          <a:cs typeface="B Nazanin" pitchFamily="2" charset="-78"/>
                        </a:rPr>
                        <a:t>عنوان تالیف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600" dirty="0">
                          <a:effectLst/>
                          <a:cs typeface="B Nazanin" pitchFamily="2" charset="-78"/>
                        </a:rPr>
                        <a:t>محل انتشار یا ناشر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600" dirty="0">
                          <a:effectLst/>
                          <a:cs typeface="B Nazanin" pitchFamily="2" charset="-78"/>
                        </a:rPr>
                        <a:t>تاریخ 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68580" marR="68580" marT="0" marB="0"/>
                </a:tc>
              </a:tr>
              <a:tr h="486028"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a-IR" sz="1600">
                          <a:effectLst/>
                          <a:cs typeface="B Nazanin" pitchFamily="2" charset="-78"/>
                        </a:rPr>
                        <a:t>1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fa-IR" sz="1600" dirty="0">
                          <a:effectLst/>
                          <a:cs typeface="B Nazanin" pitchFamily="2" charset="-78"/>
                        </a:rPr>
                        <a:t>(کتاب درسی دانشگاهی)</a:t>
                      </a:r>
                      <a:endParaRPr lang="en-US" sz="1600" dirty="0">
                        <a:effectLst/>
                        <a:cs typeface="B Nazanin" pitchFamily="2" charset="-78"/>
                      </a:endParaRPr>
                    </a:p>
                    <a:p>
                      <a:pPr algn="l" rtl="1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fa-IR" sz="16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cs typeface="B Nazanin" pitchFamily="2" charset="-78"/>
                        </a:rPr>
                        <a:t>آموزش علوم تجربی (دانش ها ومهارت ها)</a:t>
                      </a:r>
                      <a:endParaRPr lang="en-US" sz="16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600" dirty="0" smtClean="0">
                          <a:effectLst/>
                          <a:cs typeface="B Nazanin" pitchFamily="2" charset="-78"/>
                        </a:rPr>
                        <a:t>تهران-دانشگاه­آزاداسلامی­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600">
                          <a:effectLst/>
                          <a:cs typeface="B Nazanin" pitchFamily="2" charset="-78"/>
                        </a:rPr>
                        <a:t>1387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68580" marR="68580" marT="0" marB="0"/>
                </a:tc>
              </a:tr>
              <a:tr h="486028"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a-IR" sz="1600">
                          <a:effectLst/>
                          <a:cs typeface="B Nazanin" pitchFamily="2" charset="-78"/>
                        </a:rPr>
                        <a:t>2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fa-IR" sz="16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cs typeface="B Nazanin" pitchFamily="2" charset="-78"/>
                        </a:rPr>
                        <a:t>اتحاد ملی، انسجام اسلامی</a:t>
                      </a:r>
                      <a:endParaRPr lang="en-US" sz="16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cs typeface="B Nazanin" pitchFamily="2" charset="-78"/>
                      </a:endParaRPr>
                    </a:p>
                    <a:p>
                      <a:pPr algn="l" rtl="1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fa-IR" sz="1600" dirty="0">
                          <a:effectLst/>
                          <a:cs typeface="B Nazanin" pitchFamily="2" charset="-78"/>
                        </a:rPr>
                        <a:t>(کتاب درسی سواد آموزی)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600">
                          <a:effectLst/>
                          <a:cs typeface="B Nazanin" pitchFamily="2" charset="-78"/>
                        </a:rPr>
                        <a:t>قم- انتشارات نصایح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600">
                          <a:effectLst/>
                          <a:cs typeface="B Nazanin" pitchFamily="2" charset="-78"/>
                        </a:rPr>
                        <a:t>1385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68580" marR="68580" marT="0" marB="0"/>
                </a:tc>
              </a:tr>
              <a:tr h="486028"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a-IR" sz="1600">
                          <a:effectLst/>
                          <a:cs typeface="B Nazanin" pitchFamily="2" charset="-78"/>
                        </a:rPr>
                        <a:t>3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fa-IR" sz="1600" dirty="0">
                          <a:effectLst/>
                          <a:cs typeface="B Nazanin" pitchFamily="2" charset="-78"/>
                        </a:rPr>
                        <a:t>(کتاب درسی دانشگاهی)</a:t>
                      </a:r>
                      <a:endParaRPr lang="en-US" sz="1600" dirty="0">
                        <a:effectLst/>
                        <a:cs typeface="B Nazanin" pitchFamily="2" charset="-78"/>
                      </a:endParaRPr>
                    </a:p>
                    <a:p>
                      <a:pPr algn="l" rtl="1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fa-IR" sz="16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cs typeface="B Nazanin" pitchFamily="2" charset="-78"/>
                        </a:rPr>
                        <a:t>زمین در فضا (روش ها، ابزارها، یافته ها)</a:t>
                      </a:r>
                      <a:endParaRPr lang="en-US" sz="16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600">
                          <a:effectLst/>
                          <a:cs typeface="B Nazanin" pitchFamily="2" charset="-78"/>
                        </a:rPr>
                        <a:t>یزد- انتشارات تیک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600">
                          <a:effectLst/>
                          <a:cs typeface="B Nazanin" pitchFamily="2" charset="-78"/>
                        </a:rPr>
                        <a:t>1392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68580" marR="68580" marT="0" marB="0"/>
                </a:tc>
              </a:tr>
              <a:tr h="486028"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a-IR" sz="1600">
                          <a:effectLst/>
                          <a:cs typeface="B Nazanin" pitchFamily="2" charset="-78"/>
                        </a:rPr>
                        <a:t>4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fa-IR" sz="1600" dirty="0">
                          <a:effectLst/>
                          <a:cs typeface="B Nazanin" pitchFamily="2" charset="-78"/>
                        </a:rPr>
                        <a:t>(کتاب درسی دانشگاهی)</a:t>
                      </a:r>
                      <a:endParaRPr lang="en-US" sz="1600" dirty="0">
                        <a:effectLst/>
                        <a:cs typeface="B Nazanin" pitchFamily="2" charset="-78"/>
                      </a:endParaRPr>
                    </a:p>
                    <a:p>
                      <a:pPr algn="l" rtl="1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fa-IR" sz="16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cs typeface="B Nazanin" pitchFamily="2" charset="-78"/>
                        </a:rPr>
                        <a:t>نقشه برداری(تئوری- عملی)</a:t>
                      </a:r>
                      <a:endParaRPr lang="en-US" sz="16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600" dirty="0">
                          <a:effectLst/>
                          <a:cs typeface="B Nazanin" pitchFamily="2" charset="-78"/>
                        </a:rPr>
                        <a:t>یزد- انتشارات تیک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600">
                          <a:effectLst/>
                          <a:cs typeface="B Nazanin" pitchFamily="2" charset="-78"/>
                        </a:rPr>
                        <a:t>1392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68580" marR="68580" marT="0" marB="0"/>
                </a:tc>
              </a:tr>
              <a:tr h="486028"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a-IR" sz="1600">
                          <a:effectLst/>
                          <a:cs typeface="B Nazanin" pitchFamily="2" charset="-78"/>
                        </a:rPr>
                        <a:t>5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fa-IR" sz="1600" dirty="0">
                          <a:effectLst/>
                          <a:cs typeface="B Nazanin" pitchFamily="2" charset="-78"/>
                        </a:rPr>
                        <a:t>(کتاب درسی دانشگاهی)</a:t>
                      </a:r>
                      <a:endParaRPr lang="en-US" sz="1600" dirty="0">
                        <a:effectLst/>
                        <a:cs typeface="B Nazanin" pitchFamily="2" charset="-78"/>
                      </a:endParaRPr>
                    </a:p>
                    <a:p>
                      <a:pPr algn="l" rtl="1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fa-IR" sz="16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cs typeface="B Nazanin" pitchFamily="2" charset="-78"/>
                        </a:rPr>
                        <a:t>سنگ­شناسی(آذرین- رسوبی- دگرگونی)</a:t>
                      </a:r>
                      <a:endParaRPr lang="en-US" sz="16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600" dirty="0" smtClean="0">
                          <a:effectLst/>
                          <a:cs typeface="B Nazanin" pitchFamily="2" charset="-78"/>
                        </a:rPr>
                        <a:t>تهران-دانشگاه­آزاداسلامی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600">
                          <a:effectLst/>
                          <a:cs typeface="B Nazanin" pitchFamily="2" charset="-78"/>
                        </a:rPr>
                        <a:t>1389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68580" marR="68580" marT="0" marB="0"/>
                </a:tc>
              </a:tr>
              <a:tr h="486028"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a-IR" sz="1600">
                          <a:effectLst/>
                          <a:cs typeface="B Nazanin" pitchFamily="2" charset="-78"/>
                        </a:rPr>
                        <a:t>6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fa-IR" sz="1600" dirty="0">
                          <a:effectLst/>
                          <a:cs typeface="B Nazanin" pitchFamily="2" charset="-78"/>
                        </a:rPr>
                        <a:t>(کتاب درسی دانشگاهی)</a:t>
                      </a:r>
                      <a:endParaRPr lang="en-US" sz="1600" dirty="0">
                        <a:effectLst/>
                        <a:cs typeface="B Nazanin" pitchFamily="2" charset="-78"/>
                      </a:endParaRPr>
                    </a:p>
                    <a:p>
                      <a:pPr algn="l" rtl="1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fa-IR" sz="16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cs typeface="B Nazanin" pitchFamily="2" charset="-78"/>
                        </a:rPr>
                        <a:t>مبانی علوم تجربی(روش علمی حل مساله)</a:t>
                      </a:r>
                      <a:endParaRPr lang="en-US" sz="16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600" dirty="0" smtClean="0">
                          <a:effectLst/>
                          <a:cs typeface="B Nazanin" pitchFamily="2" charset="-78"/>
                        </a:rPr>
                        <a:t>تهران-دانشگاه­آزاداسلامی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600">
                          <a:effectLst/>
                          <a:cs typeface="B Nazanin" pitchFamily="2" charset="-78"/>
                        </a:rPr>
                        <a:t>1390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68580" marR="68580" marT="0" marB="0"/>
                </a:tc>
              </a:tr>
              <a:tr h="486028"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a-IR" sz="1600">
                          <a:effectLst/>
                          <a:cs typeface="B Nazanin" pitchFamily="2" charset="-78"/>
                        </a:rPr>
                        <a:t>7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fa-IR" sz="1600" dirty="0">
                          <a:effectLst/>
                          <a:cs typeface="B Nazanin" pitchFamily="2" charset="-78"/>
                        </a:rPr>
                        <a:t>(کتاب درسی دانشگاهی)</a:t>
                      </a:r>
                      <a:endParaRPr lang="en-US" sz="1600" dirty="0">
                        <a:effectLst/>
                        <a:cs typeface="B Nazanin" pitchFamily="2" charset="-78"/>
                      </a:endParaRPr>
                    </a:p>
                    <a:p>
                      <a:pPr algn="l" rtl="1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fa-IR" sz="16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cs typeface="B Nazanin" pitchFamily="2" charset="-78"/>
                        </a:rPr>
                        <a:t>زمین در فضا (تاریخچه تئوری هاویافته ها)</a:t>
                      </a:r>
                      <a:endParaRPr lang="en-US" sz="16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600">
                          <a:effectLst/>
                          <a:cs typeface="B Nazanin" pitchFamily="2" charset="-78"/>
                        </a:rPr>
                        <a:t>یزد- انتشارات تیک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600" dirty="0">
                          <a:effectLst/>
                          <a:cs typeface="B Nazanin" pitchFamily="2" charset="-78"/>
                        </a:rPr>
                        <a:t>1392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68580" marR="68580" marT="0" marB="0"/>
                </a:tc>
              </a:tr>
              <a:tr h="486028"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a-IR" sz="1600">
                          <a:effectLst/>
                          <a:cs typeface="B Nazanin" pitchFamily="2" charset="-78"/>
                        </a:rPr>
                        <a:t>8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fa-IR" sz="1600" dirty="0">
                          <a:effectLst/>
                          <a:cs typeface="B Nazanin" pitchFamily="2" charset="-78"/>
                        </a:rPr>
                        <a:t>(کتاب درسی دانشگاهی)</a:t>
                      </a:r>
                      <a:endParaRPr lang="en-US" sz="1600" dirty="0">
                        <a:effectLst/>
                        <a:cs typeface="B Nazanin" pitchFamily="2" charset="-78"/>
                      </a:endParaRPr>
                    </a:p>
                    <a:p>
                      <a:pPr algn="l" rtl="1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ar-SA" sz="16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cs typeface="B Nazanin" pitchFamily="2" charset="-78"/>
                        </a:rPr>
                        <a:t>بلورشناسی(هندسی- نوری)</a:t>
                      </a:r>
                      <a:endParaRPr lang="en-US" sz="16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600" dirty="0" smtClean="0">
                          <a:effectLst/>
                          <a:cs typeface="B Nazanin" pitchFamily="2" charset="-78"/>
                        </a:rPr>
                        <a:t>تهران-دانشگاه­آزاداسلامی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600" dirty="0">
                          <a:effectLst/>
                          <a:cs typeface="B Nazanin" pitchFamily="2" charset="-78"/>
                        </a:rPr>
                        <a:t>1389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68580" marR="68580" marT="0" marB="0"/>
                </a:tc>
              </a:tr>
              <a:tr h="486028"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a-IR" sz="1600">
                          <a:effectLst/>
                          <a:cs typeface="B Nazanin" pitchFamily="2" charset="-78"/>
                        </a:rPr>
                        <a:t>9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fa-IR" sz="1600" dirty="0">
                          <a:effectLst/>
                          <a:cs typeface="B Nazanin" pitchFamily="2" charset="-78"/>
                        </a:rPr>
                        <a:t>(کتاب درسی دانشگاهی)</a:t>
                      </a:r>
                      <a:endParaRPr lang="en-US" sz="1600" dirty="0">
                        <a:effectLst/>
                        <a:cs typeface="B Nazanin" pitchFamily="2" charset="-78"/>
                      </a:endParaRPr>
                    </a:p>
                    <a:p>
                      <a:pPr algn="l" rtl="1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ar-SA" sz="16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cs typeface="B Nazanin" pitchFamily="2" charset="-78"/>
                        </a:rPr>
                        <a:t>ژئومورفولوژی و زمین شناسی جنوب ...</a:t>
                      </a:r>
                      <a:endParaRPr lang="en-US" sz="16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600" dirty="0" smtClean="0">
                          <a:effectLst/>
                          <a:cs typeface="B Nazanin" pitchFamily="2" charset="-78"/>
                        </a:rPr>
                        <a:t>تهران-دانشگاه­آزاداسلامی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600" dirty="0">
                          <a:effectLst/>
                          <a:cs typeface="B Nazanin" pitchFamily="2" charset="-78"/>
                        </a:rPr>
                        <a:t>1389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052736"/>
            <a:ext cx="8229600" cy="1143000"/>
          </a:xfrm>
        </p:spPr>
        <p:txBody>
          <a:bodyPr/>
          <a:lstStyle/>
          <a:p>
            <a:pPr algn="r"/>
            <a:r>
              <a:rPr lang="fa-IR" dirty="0" smtClean="0">
                <a:cs typeface="B Nazanin" pitchFamily="2" charset="-78"/>
              </a:rPr>
              <a:t>کتاب تجدید چاپ شده </a:t>
            </a:r>
            <a:endParaRPr lang="en-US" dirty="0">
              <a:cs typeface="B Nazanin" pitchFamily="2" charset="-78"/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944873085"/>
              </p:ext>
            </p:extLst>
          </p:nvPr>
        </p:nvGraphicFramePr>
        <p:xfrm>
          <a:off x="251520" y="3068960"/>
          <a:ext cx="8640961" cy="1962912"/>
        </p:xfrm>
        <a:graphic>
          <a:graphicData uri="http://schemas.openxmlformats.org/drawingml/2006/table">
            <a:tbl>
              <a:tblPr rtl="1" firstRow="1" firstCol="1" bandRow="1">
                <a:tableStyleId>{5C22544A-7EE6-4342-B048-85BDC9FD1C3A}</a:tableStyleId>
              </a:tblPr>
              <a:tblGrid>
                <a:gridCol w="3886610"/>
                <a:gridCol w="2115278"/>
                <a:gridCol w="1614837"/>
                <a:gridCol w="1024236"/>
              </a:tblGrid>
              <a:tr h="0">
                <a:tc>
                  <a:txBody>
                    <a:bodyPr/>
                    <a:lstStyle/>
                    <a:p>
                      <a:pPr algn="just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600" dirty="0">
                          <a:effectLst/>
                          <a:cs typeface="B Nazanin" pitchFamily="2" charset="-78"/>
                        </a:rPr>
                        <a:t>عنوان تالیف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600">
                          <a:effectLst/>
                          <a:cs typeface="B Nazanin" pitchFamily="2" charset="-78"/>
                        </a:rPr>
                        <a:t>محل انتشار یا ناشر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600" dirty="0">
                          <a:effectLst/>
                          <a:cs typeface="B Nazanin" pitchFamily="2" charset="-78"/>
                        </a:rPr>
                        <a:t>تیراژ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600">
                          <a:effectLst/>
                          <a:cs typeface="B Nazanin" pitchFamily="2" charset="-78"/>
                        </a:rPr>
                        <a:t>نوبت چاپ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a-IR" sz="3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cs typeface="B Nazanin" pitchFamily="2" charset="-78"/>
                        </a:rPr>
                        <a:t>آموزش علوم </a:t>
                      </a:r>
                      <a:r>
                        <a:rPr lang="fa-IR" sz="32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cs typeface="B Nazanin" pitchFamily="2" charset="-78"/>
                        </a:rPr>
                        <a:t>تجربی</a:t>
                      </a:r>
                    </a:p>
                    <a:p>
                      <a:pPr algn="l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a-IR" sz="32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cs typeface="B Nazanin" pitchFamily="2" charset="-78"/>
                        </a:rPr>
                        <a:t> </a:t>
                      </a:r>
                      <a:r>
                        <a:rPr lang="fa-IR" sz="3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cs typeface="B Nazanin" pitchFamily="2" charset="-78"/>
                        </a:rPr>
                        <a:t>(دانش ها و مهارت ها)</a:t>
                      </a:r>
                      <a:endParaRPr lang="en-US" sz="2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2400" dirty="0" smtClean="0">
                          <a:effectLst/>
                          <a:cs typeface="B Nazanin" pitchFamily="2" charset="-78"/>
                        </a:rPr>
                        <a:t>تهران</a:t>
                      </a:r>
                      <a:r>
                        <a:rPr lang="fa-IR" sz="2400" dirty="0" smtClean="0">
                          <a:effectLst/>
                          <a:cs typeface="B Nazanin" pitchFamily="2" charset="-78"/>
                        </a:rPr>
                        <a:t>:</a:t>
                      </a:r>
                    </a:p>
                    <a:p>
                      <a:pPr algn="just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2400" dirty="0" smtClean="0">
                          <a:effectLst/>
                          <a:cs typeface="B Nazanin" pitchFamily="2" charset="-78"/>
                        </a:rPr>
                        <a:t> </a:t>
                      </a:r>
                      <a:r>
                        <a:rPr lang="ar-SA" sz="2400" dirty="0">
                          <a:effectLst/>
                          <a:cs typeface="B Nazanin" pitchFamily="2" charset="-78"/>
                        </a:rPr>
                        <a:t>دانشگاه آزاد </a:t>
                      </a:r>
                      <a:r>
                        <a:rPr lang="ar-SA" sz="2400" dirty="0" smtClean="0">
                          <a:effectLst/>
                          <a:cs typeface="B Nazanin" pitchFamily="2" charset="-78"/>
                        </a:rPr>
                        <a:t>اسلامی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2400" dirty="0">
                          <a:effectLst/>
                          <a:cs typeface="B Nazanin" pitchFamily="2" charset="-78"/>
                        </a:rPr>
                        <a:t>چاپ اول</a:t>
                      </a:r>
                      <a:r>
                        <a:rPr lang="ar-SA" sz="2400" dirty="0" smtClean="0">
                          <a:effectLst/>
                          <a:cs typeface="B Nazanin" pitchFamily="2" charset="-78"/>
                        </a:rPr>
                        <a:t>:</a:t>
                      </a:r>
                      <a:endParaRPr lang="fa-IR" sz="2400" dirty="0" smtClean="0">
                        <a:effectLst/>
                        <a:cs typeface="B Nazanin" pitchFamily="2" charset="-78"/>
                      </a:endParaRPr>
                    </a:p>
                    <a:p>
                      <a:pPr algn="l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2400" dirty="0" smtClean="0">
                          <a:effectLst/>
                          <a:cs typeface="B Nazanin" pitchFamily="2" charset="-78"/>
                        </a:rPr>
                        <a:t> </a:t>
                      </a:r>
                      <a:r>
                        <a:rPr lang="ar-SA" sz="2400" dirty="0">
                          <a:effectLst/>
                          <a:cs typeface="B Nazanin" pitchFamily="2" charset="-78"/>
                        </a:rPr>
                        <a:t>1000 نسخه</a:t>
                      </a:r>
                      <a:endParaRPr lang="en-US" sz="2000" dirty="0">
                        <a:effectLst/>
                        <a:cs typeface="B Nazanin" pitchFamily="2" charset="-78"/>
                      </a:endParaRPr>
                    </a:p>
                    <a:p>
                      <a:pPr algn="just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2400" dirty="0">
                          <a:effectLst/>
                          <a:cs typeface="B Nazanin" pitchFamily="2" charset="-78"/>
                        </a:rPr>
                        <a:t>چاپ دوم</a:t>
                      </a:r>
                      <a:r>
                        <a:rPr lang="ar-SA" sz="2400" dirty="0" smtClean="0">
                          <a:effectLst/>
                          <a:cs typeface="B Nazanin" pitchFamily="2" charset="-78"/>
                        </a:rPr>
                        <a:t>:</a:t>
                      </a:r>
                      <a:endParaRPr lang="fa-IR" sz="2400" dirty="0" smtClean="0">
                        <a:effectLst/>
                        <a:cs typeface="B Nazanin" pitchFamily="2" charset="-78"/>
                      </a:endParaRPr>
                    </a:p>
                    <a:p>
                      <a:pPr algn="l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2400" dirty="0" smtClean="0">
                          <a:effectLst/>
                          <a:cs typeface="B Nazanin" pitchFamily="2" charset="-78"/>
                        </a:rPr>
                        <a:t> </a:t>
                      </a:r>
                      <a:r>
                        <a:rPr lang="ar-SA" sz="2400" dirty="0">
                          <a:effectLst/>
                          <a:cs typeface="B Nazanin" pitchFamily="2" charset="-78"/>
                        </a:rPr>
                        <a:t>2000 نسخه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2400" dirty="0">
                          <a:effectLst/>
                          <a:cs typeface="B Nazanin" pitchFamily="2" charset="-78"/>
                        </a:rPr>
                        <a:t>1389 اول</a:t>
                      </a:r>
                      <a:endParaRPr lang="en-US" sz="2000" dirty="0">
                        <a:effectLst/>
                        <a:cs typeface="B Nazanin" pitchFamily="2" charset="-78"/>
                      </a:endParaRPr>
                    </a:p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2400" dirty="0">
                          <a:effectLst/>
                          <a:cs typeface="B Nazanin" pitchFamily="2" charset="-78"/>
                        </a:rPr>
                        <a:t>1391 دوم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2641632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260648"/>
            <a:ext cx="8229600" cy="5753120"/>
          </a:xfrm>
        </p:spPr>
        <p:txBody>
          <a:bodyPr>
            <a:normAutofit/>
          </a:bodyPr>
          <a:lstStyle/>
          <a:p>
            <a:pPr algn="ctr" rtl="1">
              <a:buNone/>
            </a:pPr>
            <a:endParaRPr lang="fa-IR" dirty="0" smtClean="0">
              <a:cs typeface="B Nazanin" pitchFamily="2" charset="-78"/>
            </a:endParaRPr>
          </a:p>
          <a:p>
            <a:pPr algn="ctr" rtl="1">
              <a:buNone/>
            </a:pPr>
            <a:r>
              <a:rPr lang="fa-IR" dirty="0" smtClean="0">
                <a:cs typeface="B Nazanin" pitchFamily="2" charset="-78"/>
              </a:rPr>
              <a:t>عناوین مهمترین مقالات چاپ شده:</a:t>
            </a:r>
          </a:p>
          <a:p>
            <a:pPr marL="0" indent="0" algn="r" rtl="1">
              <a:lnSpc>
                <a:spcPct val="200000"/>
              </a:lnSpc>
              <a:buNone/>
            </a:pPr>
            <a:endParaRPr lang="fa-IR" dirty="0" smtClean="0">
              <a:cs typeface="B Nazanin" pitchFamily="2" charset="-78"/>
            </a:endParaRPr>
          </a:p>
          <a:p>
            <a:pPr algn="r" rtl="1"/>
            <a:endParaRPr lang="fa-IR" dirty="0" smtClean="0">
              <a:cs typeface="B Nazanin" pitchFamily="2" charset="-78"/>
            </a:endParaRPr>
          </a:p>
          <a:p>
            <a:pPr algn="r" rtl="1"/>
            <a:endParaRPr lang="en-US" dirty="0">
              <a:cs typeface="B Nazanin" pitchFamily="2" charset="-78"/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241566961"/>
              </p:ext>
            </p:extLst>
          </p:nvPr>
        </p:nvGraphicFramePr>
        <p:xfrm>
          <a:off x="179512" y="1309046"/>
          <a:ext cx="8784976" cy="5489641"/>
        </p:xfrm>
        <a:graphic>
          <a:graphicData uri="http://schemas.openxmlformats.org/drawingml/2006/table">
            <a:tbl>
              <a:tblPr rtl="1" firstRow="1" firstCol="1" bandRow="1">
                <a:tableStyleId>{5C22544A-7EE6-4342-B048-85BDC9FD1C3A}</a:tableStyleId>
              </a:tblPr>
              <a:tblGrid>
                <a:gridCol w="370071"/>
                <a:gridCol w="5317395"/>
                <a:gridCol w="1917737"/>
                <a:gridCol w="1179773"/>
              </a:tblGrid>
              <a:tr h="391762">
                <a:tc>
                  <a:txBody>
                    <a:bodyPr/>
                    <a:lstStyle/>
                    <a:p>
                      <a:pPr algn="just" rtl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ar-SA" sz="1200" dirty="0">
                          <a:effectLst/>
                          <a:cs typeface="B Nazanin" pitchFamily="2" charset="-78"/>
                        </a:rPr>
                        <a:t>ردیف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34470" marR="34470" marT="0" marB="0"/>
                </a:tc>
                <a:tc>
                  <a:txBody>
                    <a:bodyPr/>
                    <a:lstStyle/>
                    <a:p>
                      <a:pPr algn="just" rtl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ar-SA" sz="1200" dirty="0">
                          <a:effectLst/>
                          <a:cs typeface="B Nazanin" pitchFamily="2" charset="-78"/>
                        </a:rPr>
                        <a:t>عنوان مقاله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34470" marR="34470" marT="0" marB="0"/>
                </a:tc>
                <a:tc>
                  <a:txBody>
                    <a:bodyPr/>
                    <a:lstStyle/>
                    <a:p>
                      <a:pPr algn="just" rtl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ar-SA" sz="1200">
                          <a:effectLst/>
                          <a:cs typeface="B Nazanin" pitchFamily="2" charset="-78"/>
                        </a:rPr>
                        <a:t>نام نشریه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34470" marR="34470" marT="0" marB="0"/>
                </a:tc>
                <a:tc>
                  <a:txBody>
                    <a:bodyPr/>
                    <a:lstStyle/>
                    <a:p>
                      <a:pPr algn="just" rtl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ar-SA" sz="1200" dirty="0">
                          <a:effectLst/>
                          <a:cs typeface="B Nazanin" pitchFamily="2" charset="-78"/>
                        </a:rPr>
                        <a:t>شماره نشریه و صفحه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34470" marR="34470" marT="0" marB="0"/>
                </a:tc>
              </a:tr>
              <a:tr h="432048">
                <a:tc>
                  <a:txBody>
                    <a:bodyPr/>
                    <a:lstStyle/>
                    <a:p>
                      <a:pPr algn="just" rtl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ar-SA" sz="1400">
                          <a:effectLst/>
                          <a:cs typeface="B Nazanin" pitchFamily="2" charset="-78"/>
                        </a:rPr>
                        <a:t>1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34470" marR="34470" marT="0" marB="0"/>
                </a:tc>
                <a:tc>
                  <a:txBody>
                    <a:bodyPr/>
                    <a:lstStyle/>
                    <a:p>
                      <a:pPr algn="just" rtl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fa-IR" sz="1400" dirty="0">
                          <a:effectLst/>
                          <a:cs typeface="B Nazanin" pitchFamily="2" charset="-78"/>
                        </a:rPr>
                        <a:t>توصيف­ هوازدگي­ و سست­شدگي ­در گرانيتوئيدهاي­ زاهدان،­ مهندسي سنگ</a:t>
                      </a:r>
                      <a:endParaRPr lang="en-US" sz="1400" dirty="0">
                        <a:effectLst/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34470" marR="3447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ar-SA" sz="1400">
                          <a:effectLst/>
                          <a:cs typeface="B Nazanin" pitchFamily="2" charset="-78"/>
                        </a:rPr>
                        <a:t>فصلنامه زمين­شناسي كاربردي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34470" marR="34470" marT="0" marB="0"/>
                </a:tc>
                <a:tc>
                  <a:txBody>
                    <a:bodyPr/>
                    <a:lstStyle/>
                    <a:p>
                      <a:pPr algn="just" rtl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ar-SA" sz="1400" dirty="0">
                          <a:effectLst/>
                          <a:cs typeface="B Nazanin" pitchFamily="2" charset="-78"/>
                        </a:rPr>
                        <a:t>سال 4</a:t>
                      </a:r>
                      <a:r>
                        <a:rPr lang="fa-IR" sz="1400" dirty="0">
                          <a:effectLst/>
                          <a:cs typeface="B Nazanin" pitchFamily="2" charset="-78"/>
                        </a:rPr>
                        <a:t>، </a:t>
                      </a:r>
                      <a:r>
                        <a:rPr lang="ar-SA" sz="1400" dirty="0" smtClean="0">
                          <a:effectLst/>
                          <a:cs typeface="B Nazanin" pitchFamily="2" charset="-78"/>
                        </a:rPr>
                        <a:t>شماره4</a:t>
                      </a:r>
                      <a:endParaRPr lang="en-US" sz="1400" dirty="0">
                        <a:effectLst/>
                        <a:cs typeface="B Nazanin" pitchFamily="2" charset="-78"/>
                      </a:endParaRPr>
                    </a:p>
                  </a:txBody>
                  <a:tcPr marL="34470" marR="34470" marT="0" marB="0"/>
                </a:tc>
              </a:tr>
              <a:tr h="648072">
                <a:tc>
                  <a:txBody>
                    <a:bodyPr/>
                    <a:lstStyle/>
                    <a:p>
                      <a:pPr algn="just" rtl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ar-SA" sz="1200">
                          <a:effectLst/>
                          <a:cs typeface="B Nazanin" pitchFamily="2" charset="-78"/>
                        </a:rPr>
                        <a:t>2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34470" marR="34470" marT="0" marB="0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cs typeface="B Nazanin" pitchFamily="2" charset="-78"/>
                        </a:rPr>
                        <a:t>EFFECT OF NATURAL OBJECTS AND MATERIALS IN THE ENVIRONMENT FOR TEACHING SCIENCE TO STUDENTS' </a:t>
                      </a:r>
                      <a:r>
                        <a:rPr lang="ar-SA" sz="1200" dirty="0">
                          <a:effectLst/>
                          <a:cs typeface="B Nazanin" pitchFamily="2" charset="-78"/>
                        </a:rPr>
                        <a:t>...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34470" marR="3447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cs typeface="B Nazanin" pitchFamily="2" charset="-78"/>
                        </a:rPr>
                        <a:t>International Journal on New Trends in Education and Their Implications</a:t>
                      </a:r>
                    </a:p>
                    <a:p>
                      <a:pPr algn="ctr" rtl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fa-IR" sz="1200">
                          <a:effectLst/>
                          <a:cs typeface="B Nazanin" pitchFamily="2" charset="-78"/>
                        </a:rPr>
                        <a:t> 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34470" marR="34470" marT="0" marB="0" anchor="ctr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fa-IR" sz="1200" dirty="0" smtClean="0">
                          <a:effectLst/>
                          <a:cs typeface="B Nazanin" pitchFamily="2" charset="-78"/>
                        </a:rPr>
                        <a:t>-</a:t>
                      </a:r>
                      <a:r>
                        <a:rPr lang="en-US" sz="1200" dirty="0" err="1" smtClean="0">
                          <a:effectLst/>
                          <a:cs typeface="B Nazanin" pitchFamily="2" charset="-78"/>
                        </a:rPr>
                        <a:t>olume</a:t>
                      </a:r>
                      <a:r>
                        <a:rPr lang="en-US" sz="1200" dirty="0">
                          <a:effectLst/>
                          <a:cs typeface="B Nazanin" pitchFamily="2" charset="-78"/>
                        </a:rPr>
                        <a:t>: 4 Issue: 2 Article:08</a:t>
                      </a:r>
                    </a:p>
                    <a:p>
                      <a:pPr algn="ctr" rtl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en-US" sz="1200" dirty="0">
                        <a:effectLst/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34470" marR="34470" marT="0" marB="0" anchor="ctr"/>
                </a:tc>
              </a:tr>
              <a:tr h="594061">
                <a:tc>
                  <a:txBody>
                    <a:bodyPr/>
                    <a:lstStyle/>
                    <a:p>
                      <a:pPr algn="just" rtl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ar-SA" sz="1200">
                          <a:effectLst/>
                          <a:cs typeface="B Nazanin" pitchFamily="2" charset="-78"/>
                        </a:rPr>
                        <a:t>3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34470" marR="34470" marT="0" marB="0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cs typeface="B Nazanin" pitchFamily="2" charset="-78"/>
                        </a:rPr>
                        <a:t>Academic motivation, academic knowledge and skills the student-teacher BS Physics-Farhangian University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34470" marR="3447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cs typeface="B Nazanin" pitchFamily="2" charset="-78"/>
                        </a:rPr>
                        <a:t>Journal of Social Issues &amp; </a:t>
                      </a:r>
                      <a:r>
                        <a:rPr lang="en-US" sz="1200" dirty="0" smtClean="0">
                          <a:effectLst/>
                          <a:cs typeface="B Nazanin" pitchFamily="2" charset="-78"/>
                        </a:rPr>
                        <a:t>-Humanities</a:t>
                      </a:r>
                      <a:endParaRPr lang="en-US" sz="1200" dirty="0">
                        <a:effectLst/>
                        <a:cs typeface="B Nazanin" pitchFamily="2" charset="-78"/>
                      </a:endParaRPr>
                    </a:p>
                    <a:p>
                      <a:pPr algn="ctr" rtl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cs typeface="B Nazanin" pitchFamily="2" charset="-78"/>
                        </a:rPr>
                        <a:t>IRAN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34470" marR="3447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  <a:cs typeface="B Nazanin" pitchFamily="2" charset="-78"/>
                        </a:rPr>
                        <a:t>Volume1</a:t>
                      </a:r>
                      <a:r>
                        <a:rPr lang="fa-IR" sz="1200" dirty="0" smtClean="0">
                          <a:effectLst/>
                          <a:cs typeface="B Nazanin" pitchFamily="2" charset="-78"/>
                        </a:rPr>
                        <a:t> </a:t>
                      </a:r>
                      <a:r>
                        <a:rPr lang="en-US" sz="1200" dirty="0" smtClean="0">
                          <a:effectLst/>
                          <a:cs typeface="B Nazanin" pitchFamily="2" charset="-78"/>
                        </a:rPr>
                        <a:t>-Issue </a:t>
                      </a:r>
                      <a:endParaRPr lang="en-US" sz="1200" dirty="0">
                        <a:effectLst/>
                        <a:cs typeface="B Nazanin" pitchFamily="2" charset="-78"/>
                      </a:endParaRPr>
                    </a:p>
                  </a:txBody>
                  <a:tcPr marL="34470" marR="34470" marT="0" marB="0" anchor="ctr"/>
                </a:tc>
              </a:tr>
              <a:tr h="572845">
                <a:tc>
                  <a:txBody>
                    <a:bodyPr/>
                    <a:lstStyle/>
                    <a:p>
                      <a:pPr algn="just" rtl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ar-SA" sz="1200">
                          <a:effectLst/>
                          <a:cs typeface="B Nazanin" pitchFamily="2" charset="-78"/>
                        </a:rPr>
                        <a:t>4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34470" marR="34470" marT="0" marB="0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cs typeface="B Nazanin" pitchFamily="2" charset="-78"/>
                        </a:rPr>
                        <a:t>Mackinneyella (Morozova and Lisitsyn, </a:t>
                      </a:r>
                      <a:r>
                        <a:rPr lang="fa-IR" sz="1200">
                          <a:effectLst/>
                          <a:cs typeface="B Nazanin" pitchFamily="2" charset="-78"/>
                        </a:rPr>
                        <a:t>1996</a:t>
                      </a:r>
                      <a:r>
                        <a:rPr lang="en-US" sz="1200">
                          <a:effectLst/>
                          <a:cs typeface="B Nazanin" pitchFamily="2" charset="-78"/>
                        </a:rPr>
                        <a:t>) Fenestrate Genus Described for the First Time from the Devonian Deposits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34470" marR="3447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cs typeface="B Nazanin" pitchFamily="2" charset="-78"/>
                        </a:rPr>
                        <a:t>Open Journal of Geology</a:t>
                      </a:r>
                    </a:p>
                    <a:p>
                      <a:pPr algn="ctr" rtl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cs typeface="B Nazanin" pitchFamily="2" charset="-78"/>
                        </a:rPr>
                        <a:t> </a:t>
                      </a:r>
                    </a:p>
                    <a:p>
                      <a:pPr algn="ctr" rtl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fa-IR" sz="1200">
                          <a:effectLst/>
                          <a:cs typeface="B Nazanin" pitchFamily="2" charset="-78"/>
                        </a:rPr>
                        <a:t>امریکا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34470" marR="3447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cs typeface="B Nazanin" pitchFamily="2" charset="-78"/>
                        </a:rPr>
                        <a:t>Volume</a:t>
                      </a:r>
                      <a:r>
                        <a:rPr lang="ar-SA" sz="1200" dirty="0" smtClean="0">
                          <a:effectLst/>
                          <a:cs typeface="B Nazanin" pitchFamily="2" charset="-78"/>
                        </a:rPr>
                        <a:t>3</a:t>
                      </a:r>
                      <a:r>
                        <a:rPr lang="en-US" sz="1200" dirty="0" smtClean="0">
                          <a:effectLst/>
                          <a:cs typeface="B Nazanin" pitchFamily="2" charset="-78"/>
                        </a:rPr>
                        <a:t>-</a:t>
                      </a:r>
                      <a:r>
                        <a:rPr lang="en-US" sz="1200" dirty="0">
                          <a:effectLst/>
                          <a:cs typeface="B Nazanin" pitchFamily="2" charset="-78"/>
                        </a:rPr>
                        <a:t> </a:t>
                      </a:r>
                    </a:p>
                    <a:p>
                      <a:pPr algn="ctr" rtl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en-US" sz="1200" dirty="0">
                        <a:effectLst/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34470" marR="34470" marT="0" marB="0" anchor="ctr"/>
                </a:tc>
              </a:tr>
              <a:tr h="572845">
                <a:tc>
                  <a:txBody>
                    <a:bodyPr/>
                    <a:lstStyle/>
                    <a:p>
                      <a:pPr algn="just" rtl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ar-SA" sz="1200">
                          <a:effectLst/>
                          <a:cs typeface="B Nazanin" pitchFamily="2" charset="-78"/>
                        </a:rPr>
                        <a:t>5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34470" marR="34470" marT="0" marB="0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cs typeface="B Nazanin" pitchFamily="2" charset="-78"/>
                        </a:rPr>
                        <a:t>TECTOMAGMATIC ORIGIN  OF  THE  ZAHEDAN  BATHOLITHS  –  SOUTH EAST  IRAN  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34470" marR="3447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cs typeface="B Nazanin" pitchFamily="2" charset="-78"/>
                        </a:rPr>
                        <a:t>International Journal of Geography and Geology</a:t>
                      </a:r>
                    </a:p>
                    <a:p>
                      <a:pPr algn="ctr" rtl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fa-IR" sz="1200">
                          <a:effectLst/>
                          <a:cs typeface="B Nazanin" pitchFamily="2" charset="-78"/>
                        </a:rPr>
                        <a:t> 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34470" marR="3447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cs typeface="B Nazanin" pitchFamily="2" charset="-78"/>
                        </a:rPr>
                        <a:t>Volume</a:t>
                      </a:r>
                      <a:r>
                        <a:rPr lang="ar-SA" sz="1200" dirty="0" smtClean="0">
                          <a:effectLst/>
                          <a:cs typeface="B Nazanin" pitchFamily="2" charset="-78"/>
                        </a:rPr>
                        <a:t>2</a:t>
                      </a:r>
                      <a:r>
                        <a:rPr lang="en-US" sz="1200" dirty="0" smtClean="0">
                          <a:effectLst/>
                          <a:cs typeface="B Nazanin" pitchFamily="2" charset="-78"/>
                        </a:rPr>
                        <a:t>-Issue </a:t>
                      </a:r>
                      <a:r>
                        <a:rPr lang="en-US" sz="1200" dirty="0">
                          <a:effectLst/>
                          <a:cs typeface="B Nazanin" pitchFamily="2" charset="-78"/>
                        </a:rPr>
                        <a:t>3</a:t>
                      </a:r>
                    </a:p>
                    <a:p>
                      <a:pPr algn="ctr" rtl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en-US" sz="1200" dirty="0">
                        <a:effectLst/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34470" marR="34470" marT="0" marB="0" anchor="ctr"/>
                </a:tc>
              </a:tr>
              <a:tr h="456154">
                <a:tc>
                  <a:txBody>
                    <a:bodyPr/>
                    <a:lstStyle/>
                    <a:p>
                      <a:pPr algn="just" rtl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ar-SA" sz="1200">
                          <a:effectLst/>
                          <a:cs typeface="B Nazanin" pitchFamily="2" charset="-78"/>
                        </a:rPr>
                        <a:t>6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34470" marR="34470" marT="0" marB="0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cs typeface="B Nazanin" pitchFamily="2" charset="-78"/>
                        </a:rPr>
                        <a:t>Analysis of Main Zagros Recent Fault Strike-Slip Evidence from Dorud to Dena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34470" marR="3447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cs typeface="B Nazanin" pitchFamily="2" charset="-78"/>
                        </a:rPr>
                        <a:t>International Journal of Science and Engineering Investigations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34470" marR="3447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cs typeface="B Nazanin" pitchFamily="2" charset="-78"/>
                        </a:rPr>
                        <a:t>vol. </a:t>
                      </a:r>
                      <a:r>
                        <a:rPr lang="fa-IR" sz="1200" dirty="0" smtClean="0">
                          <a:effectLst/>
                          <a:cs typeface="B Nazanin" pitchFamily="2" charset="-78"/>
                        </a:rPr>
                        <a:t>3</a:t>
                      </a:r>
                      <a:r>
                        <a:rPr lang="en-US" sz="1200" dirty="0" smtClean="0">
                          <a:effectLst/>
                          <a:cs typeface="B Nazanin" pitchFamily="2" charset="-78"/>
                        </a:rPr>
                        <a:t>-issue </a:t>
                      </a:r>
                      <a:r>
                        <a:rPr lang="fa-IR" sz="1200" dirty="0">
                          <a:effectLst/>
                          <a:cs typeface="B Nazanin" pitchFamily="2" charset="-78"/>
                        </a:rPr>
                        <a:t>24</a:t>
                      </a:r>
                      <a:endParaRPr lang="en-US" sz="1200" dirty="0">
                        <a:effectLst/>
                        <a:cs typeface="B Nazanin" pitchFamily="2" charset="-78"/>
                      </a:endParaRPr>
                    </a:p>
                    <a:p>
                      <a:pPr algn="ctr" rtl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en-US" sz="1200" dirty="0">
                        <a:effectLst/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34470" marR="34470" marT="0" marB="0" anchor="ctr"/>
                </a:tc>
              </a:tr>
              <a:tr h="381897">
                <a:tc>
                  <a:txBody>
                    <a:bodyPr/>
                    <a:lstStyle/>
                    <a:p>
                      <a:pPr algn="just" rtl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ar-SA" sz="1200">
                          <a:effectLst/>
                          <a:cs typeface="B Nazanin" pitchFamily="2" charset="-78"/>
                        </a:rPr>
                        <a:t>7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34470" marR="34470" marT="0" marB="0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cs typeface="B Nazanin" pitchFamily="2" charset="-78"/>
                        </a:rPr>
                        <a:t>The Waterway Network Zagros Tectonic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34470" marR="3447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cs typeface="B Nazanin" pitchFamily="2" charset="-78"/>
                        </a:rPr>
                        <a:t>Journal of Social Issues &amp; </a:t>
                      </a:r>
                      <a:r>
                        <a:rPr lang="en-US" sz="1200" dirty="0" err="1" smtClean="0">
                          <a:effectLst/>
                          <a:cs typeface="B Nazanin" pitchFamily="2" charset="-78"/>
                        </a:rPr>
                        <a:t>umanities</a:t>
                      </a:r>
                      <a:endParaRPr lang="en-US" sz="1200" dirty="0">
                        <a:effectLst/>
                        <a:cs typeface="B Nazanin" pitchFamily="2" charset="-78"/>
                      </a:endParaRPr>
                    </a:p>
                    <a:p>
                      <a:pPr algn="ctr" rtl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cs typeface="B Nazanin" pitchFamily="2" charset="-78"/>
                        </a:rPr>
                        <a:t>-IRAN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34470" marR="3447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cs typeface="B Nazanin" pitchFamily="2" charset="-78"/>
                        </a:rPr>
                        <a:t>Volume </a:t>
                      </a:r>
                      <a:r>
                        <a:rPr lang="ar-SA" sz="1200" dirty="0" smtClean="0">
                          <a:effectLst/>
                          <a:cs typeface="B Nazanin" pitchFamily="2" charset="-78"/>
                        </a:rPr>
                        <a:t>2</a:t>
                      </a:r>
                      <a:r>
                        <a:rPr lang="en-US" sz="1200" dirty="0" smtClean="0">
                          <a:effectLst/>
                          <a:cs typeface="B Nazanin" pitchFamily="2" charset="-78"/>
                        </a:rPr>
                        <a:t>-Issue </a:t>
                      </a:r>
                      <a:r>
                        <a:rPr lang="ar-SA" sz="1200" dirty="0" smtClean="0">
                          <a:effectLst/>
                          <a:cs typeface="B Nazanin" pitchFamily="2" charset="-78"/>
                        </a:rPr>
                        <a:t>5</a:t>
                      </a:r>
                      <a:endParaRPr lang="en-US" sz="1200" dirty="0">
                        <a:effectLst/>
                        <a:cs typeface="B Nazanin" pitchFamily="2" charset="-78"/>
                      </a:endParaRPr>
                    </a:p>
                  </a:txBody>
                  <a:tcPr marL="34470" marR="34470" marT="0" marB="0" anchor="ctr"/>
                </a:tc>
              </a:tr>
              <a:tr h="381897">
                <a:tc>
                  <a:txBody>
                    <a:bodyPr/>
                    <a:lstStyle/>
                    <a:p>
                      <a:pPr algn="just" rtl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ar-SA" sz="1200">
                          <a:effectLst/>
                          <a:cs typeface="B Nazanin" pitchFamily="2" charset="-78"/>
                        </a:rPr>
                        <a:t>8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34470" marR="34470" marT="0" marB="0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cs typeface="B Nazanin" pitchFamily="2" charset="-78"/>
                        </a:rPr>
                        <a:t>Petrological Conditions Igneous Intrusive Mass of  Zahedan-Southeast Iran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34470" marR="3447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cs typeface="B Nazanin" pitchFamily="2" charset="-78"/>
                        </a:rPr>
                        <a:t>International Journal of Science and Engineering Investigations-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34470" marR="3447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cs typeface="B Nazanin" pitchFamily="2" charset="-78"/>
                        </a:rPr>
                        <a:t>vol. </a:t>
                      </a:r>
                      <a:r>
                        <a:rPr lang="ar-SA" sz="1200" dirty="0" smtClean="0">
                          <a:effectLst/>
                          <a:cs typeface="B Nazanin" pitchFamily="2" charset="-78"/>
                        </a:rPr>
                        <a:t>2</a:t>
                      </a:r>
                      <a:r>
                        <a:rPr lang="en-US" sz="1200" dirty="0" smtClean="0">
                          <a:effectLst/>
                          <a:cs typeface="B Nazanin" pitchFamily="2" charset="-78"/>
                        </a:rPr>
                        <a:t>-issue </a:t>
                      </a:r>
                      <a:r>
                        <a:rPr lang="ar-SA" sz="1200" dirty="0" smtClean="0">
                          <a:effectLst/>
                          <a:cs typeface="B Nazanin" pitchFamily="2" charset="-78"/>
                        </a:rPr>
                        <a:t>23</a:t>
                      </a:r>
                      <a:endParaRPr lang="en-US" sz="1200" dirty="0">
                        <a:effectLst/>
                        <a:cs typeface="B Nazanin" pitchFamily="2" charset="-78"/>
                      </a:endParaRPr>
                    </a:p>
                  </a:txBody>
                  <a:tcPr marL="34470" marR="34470" marT="0" marB="0" anchor="ctr"/>
                </a:tc>
              </a:tr>
              <a:tr h="516919">
                <a:tc>
                  <a:txBody>
                    <a:bodyPr/>
                    <a:lstStyle/>
                    <a:p>
                      <a:pPr algn="just" rtl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ar-SA" sz="1200">
                          <a:effectLst/>
                          <a:cs typeface="B Nazanin" pitchFamily="2" charset="-78"/>
                        </a:rPr>
                        <a:t>9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34470" marR="34470" marT="0" marB="0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cs typeface="B Nazanin" pitchFamily="2" charset="-78"/>
                        </a:rPr>
                        <a:t>Determine the temperature and pressure conditions during the formation of Zahedan igneous intrusive mass, South-East of Iran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34470" marR="3447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cs typeface="B Nazanin" pitchFamily="2" charset="-78"/>
                        </a:rPr>
                        <a:t>International Research Journal of Applied and Basic Sciences-IRAN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34470" marR="3447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cs typeface="B Nazanin" pitchFamily="2" charset="-78"/>
                        </a:rPr>
                        <a:t>vol  </a:t>
                      </a:r>
                      <a:r>
                        <a:rPr lang="fa-IR" sz="1200" dirty="0">
                          <a:effectLst/>
                          <a:cs typeface="B Nazanin" pitchFamily="2" charset="-78"/>
                        </a:rPr>
                        <a:t>8</a:t>
                      </a:r>
                      <a:r>
                        <a:rPr lang="fa-IR" sz="1200" dirty="0" smtClean="0">
                          <a:effectLst/>
                          <a:cs typeface="B Nazanin" pitchFamily="2" charset="-78"/>
                        </a:rPr>
                        <a:t>:</a:t>
                      </a:r>
                      <a:r>
                        <a:rPr lang="en-US" sz="1200" dirty="0" smtClean="0">
                          <a:effectLst/>
                          <a:cs typeface="B Nazanin" pitchFamily="2" charset="-78"/>
                        </a:rPr>
                        <a:t>-issue </a:t>
                      </a:r>
                      <a:r>
                        <a:rPr lang="en-US" sz="1200" dirty="0">
                          <a:effectLst/>
                          <a:cs typeface="B Nazanin" pitchFamily="2" charset="-78"/>
                        </a:rPr>
                        <a:t>(</a:t>
                      </a:r>
                      <a:r>
                        <a:rPr lang="fa-IR" sz="1200" dirty="0">
                          <a:effectLst/>
                          <a:cs typeface="B Nazanin" pitchFamily="2" charset="-78"/>
                        </a:rPr>
                        <a:t>1</a:t>
                      </a:r>
                      <a:r>
                        <a:rPr lang="en-US" sz="1200" dirty="0" smtClean="0">
                          <a:effectLst/>
                          <a:cs typeface="B Nazanin" pitchFamily="2" charset="-78"/>
                        </a:rPr>
                        <a:t>)</a:t>
                      </a:r>
                      <a:endParaRPr lang="en-US" sz="1200" dirty="0">
                        <a:effectLst/>
                        <a:cs typeface="B Nazanin" pitchFamily="2" charset="-78"/>
                      </a:endParaRPr>
                    </a:p>
                  </a:txBody>
                  <a:tcPr marL="34470" marR="34470" marT="0" marB="0"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260648"/>
            <a:ext cx="8229600" cy="5753120"/>
          </a:xfrm>
        </p:spPr>
        <p:txBody>
          <a:bodyPr>
            <a:normAutofit/>
          </a:bodyPr>
          <a:lstStyle/>
          <a:p>
            <a:pPr algn="ctr" rtl="1">
              <a:buNone/>
            </a:pPr>
            <a:endParaRPr lang="fa-IR" dirty="0" smtClean="0">
              <a:cs typeface="B Nazanin" pitchFamily="2" charset="-78"/>
            </a:endParaRPr>
          </a:p>
          <a:p>
            <a:pPr algn="ctr" rtl="1">
              <a:buNone/>
            </a:pPr>
            <a:r>
              <a:rPr lang="fa-IR" dirty="0" smtClean="0">
                <a:cs typeface="B Nazanin" pitchFamily="2" charset="-78"/>
              </a:rPr>
              <a:t>عناوین مهمترین مقالات چاپ شده:</a:t>
            </a:r>
          </a:p>
          <a:p>
            <a:pPr marL="0" indent="0" algn="r" rtl="1">
              <a:lnSpc>
                <a:spcPct val="200000"/>
              </a:lnSpc>
              <a:buNone/>
            </a:pPr>
            <a:endParaRPr lang="fa-IR" dirty="0" smtClean="0">
              <a:cs typeface="B Nazanin" pitchFamily="2" charset="-78"/>
            </a:endParaRPr>
          </a:p>
          <a:p>
            <a:pPr algn="r" rtl="1"/>
            <a:endParaRPr lang="fa-IR" dirty="0" smtClean="0">
              <a:cs typeface="B Nazanin" pitchFamily="2" charset="-78"/>
            </a:endParaRPr>
          </a:p>
          <a:p>
            <a:pPr algn="r" rtl="1"/>
            <a:endParaRPr lang="en-US" dirty="0">
              <a:cs typeface="B Nazanin" pitchFamily="2" charset="-78"/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241566961"/>
              </p:ext>
            </p:extLst>
          </p:nvPr>
        </p:nvGraphicFramePr>
        <p:xfrm>
          <a:off x="251520" y="1412776"/>
          <a:ext cx="8640961" cy="5040562"/>
        </p:xfrm>
        <a:graphic>
          <a:graphicData uri="http://schemas.openxmlformats.org/drawingml/2006/table">
            <a:tbl>
              <a:tblPr rtl="1" firstRow="1" firstCol="1" bandRow="1">
                <a:tableStyleId>{5C22544A-7EE6-4342-B048-85BDC9FD1C3A}</a:tableStyleId>
              </a:tblPr>
              <a:tblGrid>
                <a:gridCol w="381521"/>
                <a:gridCol w="5218086"/>
                <a:gridCol w="1882970"/>
                <a:gridCol w="1158384"/>
              </a:tblGrid>
              <a:tr h="626528">
                <a:tc>
                  <a:txBody>
                    <a:bodyPr/>
                    <a:lstStyle/>
                    <a:p>
                      <a:pPr algn="just" rtl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ar-SA" sz="1400" dirty="0">
                          <a:effectLst/>
                          <a:cs typeface="B Nazanin" pitchFamily="2" charset="-78"/>
                        </a:rPr>
                        <a:t>ردیف</a:t>
                      </a:r>
                      <a:endParaRPr lang="en-US" sz="1400" dirty="0">
                        <a:effectLst/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34470" marR="34470" marT="0" marB="0"/>
                </a:tc>
                <a:tc>
                  <a:txBody>
                    <a:bodyPr/>
                    <a:lstStyle/>
                    <a:p>
                      <a:pPr algn="just" rtl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ar-SA" sz="1400" dirty="0">
                          <a:effectLst/>
                          <a:cs typeface="B Nazanin" pitchFamily="2" charset="-78"/>
                        </a:rPr>
                        <a:t>عنوان مقاله</a:t>
                      </a:r>
                      <a:endParaRPr lang="en-US" sz="1400" dirty="0">
                        <a:effectLst/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34470" marR="34470" marT="0" marB="0"/>
                </a:tc>
                <a:tc>
                  <a:txBody>
                    <a:bodyPr/>
                    <a:lstStyle/>
                    <a:p>
                      <a:pPr algn="just" rtl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ar-SA" sz="1400">
                          <a:effectLst/>
                          <a:cs typeface="B Nazanin" pitchFamily="2" charset="-78"/>
                        </a:rPr>
                        <a:t>نام نشریه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34470" marR="34470" marT="0" marB="0"/>
                </a:tc>
                <a:tc>
                  <a:txBody>
                    <a:bodyPr/>
                    <a:lstStyle/>
                    <a:p>
                      <a:pPr algn="just" rtl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ar-SA" sz="1400" dirty="0">
                          <a:effectLst/>
                          <a:cs typeface="B Nazanin" pitchFamily="2" charset="-78"/>
                        </a:rPr>
                        <a:t>شماره نشریه و صفحه</a:t>
                      </a:r>
                      <a:endParaRPr lang="en-US" sz="1400" dirty="0">
                        <a:effectLst/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34470" marR="34470" marT="0" marB="0"/>
                </a:tc>
              </a:tr>
              <a:tr h="398700">
                <a:tc>
                  <a:txBody>
                    <a:bodyPr/>
                    <a:lstStyle/>
                    <a:p>
                      <a:pPr algn="just" rtl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ar-SA" sz="1400" dirty="0">
                          <a:effectLst/>
                          <a:cs typeface="B Nazanin" pitchFamily="2" charset="-78"/>
                        </a:rPr>
                        <a:t>10</a:t>
                      </a:r>
                      <a:endParaRPr lang="en-US" sz="1400" dirty="0">
                        <a:effectLst/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34470" marR="34470" marT="0" marB="0"/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fa-IR" sz="1400">
                          <a:effectLst/>
                          <a:cs typeface="B Nazanin" pitchFamily="2" charset="-78"/>
                        </a:rPr>
                        <a:t>تاثير فعاليت­هاي­عملي- آزمايشگاهي زيست­شناسي­در آموزش­مهارت هاي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34470" marR="3447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ar-SA" sz="1400" dirty="0">
                          <a:effectLst/>
                          <a:cs typeface="B Nazanin" pitchFamily="2" charset="-78"/>
                        </a:rPr>
                        <a:t>مجله رشدآموزش </a:t>
                      </a:r>
                      <a:r>
                        <a:rPr lang="ar-SA" sz="1400" dirty="0" smtClean="0">
                          <a:effectLst/>
                          <a:cs typeface="B Nazanin" pitchFamily="2" charset="-78"/>
                        </a:rPr>
                        <a:t>زيست­شناسي</a:t>
                      </a:r>
                      <a:endParaRPr lang="en-US" sz="1400" dirty="0">
                        <a:effectLst/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34470" marR="34470" marT="0" marB="0" anchor="ctr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ar-SA" sz="1400" dirty="0" smtClean="0">
                          <a:effectLst/>
                          <a:cs typeface="B Nazanin" pitchFamily="2" charset="-78"/>
                        </a:rPr>
                        <a:t>دوره:22،شماره2</a:t>
                      </a:r>
                      <a:endParaRPr lang="en-US" sz="1400" dirty="0">
                        <a:effectLst/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34470" marR="34470" marT="0" marB="0" anchor="ctr"/>
                </a:tc>
              </a:tr>
              <a:tr h="398700">
                <a:tc>
                  <a:txBody>
                    <a:bodyPr/>
                    <a:lstStyle/>
                    <a:p>
                      <a:pPr algn="just" rtl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fa-IR" sz="1400">
                          <a:effectLst/>
                          <a:cs typeface="B Nazanin" pitchFamily="2" charset="-78"/>
                        </a:rPr>
                        <a:t>11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34470" marR="34470" marT="0" marB="0"/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fa-IR" sz="1400">
                          <a:effectLst/>
                          <a:cs typeface="B Nazanin" pitchFamily="2" charset="-78"/>
                        </a:rPr>
                        <a:t>گلفشان چیست؟ با نگرشی بر گلفشان های ایران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34470" marR="3447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ar-SA" sz="1400" dirty="0">
                          <a:effectLst/>
                          <a:cs typeface="B Nazanin" pitchFamily="2" charset="-78"/>
                        </a:rPr>
                        <a:t>مجله رشد آموزش </a:t>
                      </a:r>
                      <a:r>
                        <a:rPr lang="ar-SA" sz="1400" dirty="0" smtClean="0">
                          <a:effectLst/>
                          <a:cs typeface="B Nazanin" pitchFamily="2" charset="-78"/>
                        </a:rPr>
                        <a:t>زمین </a:t>
                      </a:r>
                      <a:r>
                        <a:rPr lang="ar-SA" sz="1400" dirty="0">
                          <a:effectLst/>
                          <a:cs typeface="B Nazanin" pitchFamily="2" charset="-78"/>
                        </a:rPr>
                        <a:t>شناسي</a:t>
                      </a:r>
                      <a:endParaRPr lang="en-US" sz="1400" dirty="0">
                        <a:effectLst/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34470" marR="34470" marT="0" marB="0" anchor="ctr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ar-SA" sz="1400" dirty="0">
                          <a:effectLst/>
                          <a:cs typeface="B Nazanin" pitchFamily="2" charset="-78"/>
                        </a:rPr>
                        <a:t>دوره :</a:t>
                      </a:r>
                      <a:r>
                        <a:rPr lang="ar-SA" sz="1400" dirty="0" smtClean="0">
                          <a:effectLst/>
                          <a:cs typeface="B Nazanin" pitchFamily="2" charset="-78"/>
                        </a:rPr>
                        <a:t>10،شماره:1</a:t>
                      </a:r>
                      <a:endParaRPr lang="en-US" sz="1400" dirty="0">
                        <a:effectLst/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34470" marR="34470" marT="0" marB="0" anchor="ctr"/>
                </a:tc>
              </a:tr>
              <a:tr h="398700">
                <a:tc>
                  <a:txBody>
                    <a:bodyPr/>
                    <a:lstStyle/>
                    <a:p>
                      <a:pPr algn="just" rtl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ar-SA" sz="1400">
                          <a:effectLst/>
                          <a:cs typeface="B Nazanin" pitchFamily="2" charset="-78"/>
                        </a:rPr>
                        <a:t>12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34470" marR="34470" marT="0" marB="0"/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fa-IR" sz="1400">
                          <a:effectLst/>
                          <a:cs typeface="B Nazanin" pitchFamily="2" charset="-78"/>
                        </a:rPr>
                        <a:t>تفتان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34470" marR="3447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ar-SA" sz="1400" dirty="0" smtClean="0">
                          <a:effectLst/>
                          <a:cs typeface="B Nazanin" pitchFamily="2" charset="-78"/>
                        </a:rPr>
                        <a:t>مجله­رشدآموزش­زمین­شناسي</a:t>
                      </a:r>
                      <a:endParaRPr lang="en-US" sz="1400" dirty="0">
                        <a:effectLst/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34470" marR="34470" marT="0" marB="0" anchor="ctr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ar-SA" sz="1400" dirty="0" smtClean="0">
                          <a:effectLst/>
                          <a:cs typeface="B Nazanin" pitchFamily="2" charset="-78"/>
                        </a:rPr>
                        <a:t>دوره:10،شماره:2</a:t>
                      </a:r>
                      <a:endParaRPr lang="en-US" sz="1400" dirty="0">
                        <a:effectLst/>
                        <a:cs typeface="B Nazanin" pitchFamily="2" charset="-78"/>
                      </a:endParaRPr>
                    </a:p>
                  </a:txBody>
                  <a:tcPr marL="34470" marR="34470" marT="0" marB="0" anchor="ctr"/>
                </a:tc>
              </a:tr>
              <a:tr h="398700">
                <a:tc>
                  <a:txBody>
                    <a:bodyPr/>
                    <a:lstStyle/>
                    <a:p>
                      <a:pPr algn="just" rtl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ar-SA" sz="1400">
                          <a:effectLst/>
                          <a:cs typeface="B Nazanin" pitchFamily="2" charset="-78"/>
                        </a:rPr>
                        <a:t>13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34470" marR="34470" marT="0" marB="0"/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fa-IR" sz="1400">
                          <a:effectLst/>
                          <a:cs typeface="B Nazanin" pitchFamily="2" charset="-78"/>
                        </a:rPr>
                        <a:t>فلسفه آموزش علوم زمین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34470" marR="3447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ar-SA" sz="1400" dirty="0">
                          <a:effectLst/>
                          <a:cs typeface="B Nazanin" pitchFamily="2" charset="-78"/>
                        </a:rPr>
                        <a:t>مجله­رشد آموزش </a:t>
                      </a:r>
                      <a:r>
                        <a:rPr lang="ar-SA" sz="1400" dirty="0" smtClean="0">
                          <a:effectLst/>
                          <a:cs typeface="B Nazanin" pitchFamily="2" charset="-78"/>
                        </a:rPr>
                        <a:t>زمین </a:t>
                      </a:r>
                      <a:r>
                        <a:rPr lang="ar-SA" sz="1400" dirty="0">
                          <a:effectLst/>
                          <a:cs typeface="B Nazanin" pitchFamily="2" charset="-78"/>
                        </a:rPr>
                        <a:t>شناسي</a:t>
                      </a:r>
                      <a:endParaRPr lang="en-US" sz="1400" dirty="0">
                        <a:effectLst/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34470" marR="34470" marT="0" marB="0" anchor="ctr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ar-SA" sz="1400" dirty="0">
                          <a:effectLst/>
                          <a:cs typeface="B Nazanin" pitchFamily="2" charset="-78"/>
                        </a:rPr>
                        <a:t>دوره: </a:t>
                      </a:r>
                      <a:r>
                        <a:rPr lang="ar-SA" sz="1400" dirty="0" smtClean="0">
                          <a:effectLst/>
                          <a:cs typeface="B Nazanin" pitchFamily="2" charset="-78"/>
                        </a:rPr>
                        <a:t>10،شماره:3</a:t>
                      </a:r>
                      <a:endParaRPr lang="en-US" sz="1400" dirty="0">
                        <a:effectLst/>
                        <a:cs typeface="B Nazanin" pitchFamily="2" charset="-78"/>
                      </a:endParaRPr>
                    </a:p>
                  </a:txBody>
                  <a:tcPr marL="34470" marR="34470" marT="0" marB="0" anchor="ctr"/>
                </a:tc>
              </a:tr>
              <a:tr h="398700">
                <a:tc>
                  <a:txBody>
                    <a:bodyPr/>
                    <a:lstStyle/>
                    <a:p>
                      <a:pPr algn="just" rtl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ar-SA" sz="1400">
                          <a:effectLst/>
                          <a:cs typeface="B Nazanin" pitchFamily="2" charset="-78"/>
                        </a:rPr>
                        <a:t>14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34470" marR="34470" marT="0" marB="0"/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fa-IR" sz="1400" dirty="0">
                          <a:effectLst/>
                          <a:cs typeface="B Nazanin" pitchFamily="2" charset="-78"/>
                        </a:rPr>
                        <a:t>مهارت­های­­علمی­درتدریس علوم زمین</a:t>
                      </a:r>
                      <a:endParaRPr lang="en-US" sz="1400" dirty="0">
                        <a:effectLst/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34470" marR="3447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ar-SA" sz="1400" dirty="0">
                          <a:effectLst/>
                          <a:cs typeface="B Nazanin" pitchFamily="2" charset="-78"/>
                        </a:rPr>
                        <a:t>مجله­رشدآموزش </a:t>
                      </a:r>
                      <a:r>
                        <a:rPr lang="ar-SA" sz="1400" dirty="0" smtClean="0">
                          <a:effectLst/>
                          <a:cs typeface="B Nazanin" pitchFamily="2" charset="-78"/>
                        </a:rPr>
                        <a:t>زمین </a:t>
                      </a:r>
                      <a:r>
                        <a:rPr lang="ar-SA" sz="1400" dirty="0">
                          <a:effectLst/>
                          <a:cs typeface="B Nazanin" pitchFamily="2" charset="-78"/>
                        </a:rPr>
                        <a:t>شناسي</a:t>
                      </a:r>
                      <a:endParaRPr lang="en-US" sz="1400" dirty="0">
                        <a:effectLst/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34470" marR="34470" marT="0" marB="0" anchor="ctr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ar-SA" sz="1400" dirty="0" smtClean="0">
                          <a:effectLst/>
                          <a:cs typeface="B Nazanin" pitchFamily="2" charset="-78"/>
                        </a:rPr>
                        <a:t>دوره:11،شماره:1</a:t>
                      </a:r>
                      <a:endParaRPr lang="en-US" sz="1400" dirty="0">
                        <a:effectLst/>
                        <a:cs typeface="B Nazanin" pitchFamily="2" charset="-78"/>
                      </a:endParaRPr>
                    </a:p>
                  </a:txBody>
                  <a:tcPr marL="34470" marR="34470" marT="0" marB="0" anchor="ctr"/>
                </a:tc>
              </a:tr>
              <a:tr h="398700">
                <a:tc>
                  <a:txBody>
                    <a:bodyPr/>
                    <a:lstStyle/>
                    <a:p>
                      <a:pPr algn="just" rtl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ar-SA" sz="1400">
                          <a:effectLst/>
                          <a:cs typeface="B Nazanin" pitchFamily="2" charset="-78"/>
                        </a:rPr>
                        <a:t>15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34470" marR="34470" marT="0" marB="0"/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fa-IR" sz="1400">
                          <a:effectLst/>
                          <a:cs typeface="B Nazanin" pitchFamily="2" charset="-78"/>
                        </a:rPr>
                        <a:t>فعالیت های­آموزشی­درآموزش علوم زمین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34470" marR="3447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ar-SA" sz="1400" dirty="0">
                          <a:effectLst/>
                          <a:cs typeface="B Nazanin" pitchFamily="2" charset="-78"/>
                        </a:rPr>
                        <a:t>مجله­رشد آموزش </a:t>
                      </a:r>
                      <a:r>
                        <a:rPr lang="ar-SA" sz="1400" dirty="0" smtClean="0">
                          <a:effectLst/>
                          <a:cs typeface="B Nazanin" pitchFamily="2" charset="-78"/>
                        </a:rPr>
                        <a:t>زمین </a:t>
                      </a:r>
                      <a:r>
                        <a:rPr lang="ar-SA" sz="1400" dirty="0">
                          <a:effectLst/>
                          <a:cs typeface="B Nazanin" pitchFamily="2" charset="-78"/>
                        </a:rPr>
                        <a:t>شناسي</a:t>
                      </a:r>
                      <a:endParaRPr lang="en-US" sz="1400" dirty="0">
                        <a:effectLst/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34470" marR="34470" marT="0" marB="0" anchor="ctr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ar-SA" sz="1400" dirty="0" smtClean="0">
                          <a:effectLst/>
                          <a:cs typeface="B Nazanin" pitchFamily="2" charset="-78"/>
                        </a:rPr>
                        <a:t>دوره:11،شماره:2</a:t>
                      </a:r>
                      <a:endParaRPr lang="en-US" sz="1400" dirty="0">
                        <a:effectLst/>
                        <a:cs typeface="B Nazanin" pitchFamily="2" charset="-78"/>
                      </a:endParaRPr>
                    </a:p>
                  </a:txBody>
                  <a:tcPr marL="34470" marR="34470" marT="0" marB="0" anchor="ctr"/>
                </a:tc>
              </a:tr>
              <a:tr h="398700">
                <a:tc>
                  <a:txBody>
                    <a:bodyPr/>
                    <a:lstStyle/>
                    <a:p>
                      <a:pPr algn="just" rtl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ar-SA" sz="1400">
                          <a:effectLst/>
                          <a:cs typeface="B Nazanin" pitchFamily="2" charset="-78"/>
                        </a:rPr>
                        <a:t>16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34470" marR="34470" marT="0" marB="0"/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fa-IR" sz="1400">
                          <a:effectLst/>
                          <a:cs typeface="B Nazanin" pitchFamily="2" charset="-78"/>
                        </a:rPr>
                        <a:t>طراحی­واجرای­بازدیدهای­علمی-آموزشی باتاکیدبراهمیت­آن­درآموزش­زمین­شناسی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34470" marR="3447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ar-SA" sz="1400" dirty="0">
                          <a:effectLst/>
                          <a:cs typeface="B Nazanin" pitchFamily="2" charset="-78"/>
                        </a:rPr>
                        <a:t>مجله­رشد آموزش </a:t>
                      </a:r>
                      <a:r>
                        <a:rPr lang="ar-SA" sz="1400" dirty="0" smtClean="0">
                          <a:effectLst/>
                          <a:cs typeface="B Nazanin" pitchFamily="2" charset="-78"/>
                        </a:rPr>
                        <a:t>زمین </a:t>
                      </a:r>
                      <a:r>
                        <a:rPr lang="ar-SA" sz="1400" dirty="0">
                          <a:effectLst/>
                          <a:cs typeface="B Nazanin" pitchFamily="2" charset="-78"/>
                        </a:rPr>
                        <a:t>شناسي</a:t>
                      </a:r>
                      <a:endParaRPr lang="en-US" sz="1400" dirty="0">
                        <a:effectLst/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34470" marR="34470" marT="0" marB="0" anchor="ctr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ar-SA" sz="1400" dirty="0" smtClean="0">
                          <a:effectLst/>
                          <a:cs typeface="B Nazanin" pitchFamily="2" charset="-78"/>
                        </a:rPr>
                        <a:t>دوره:11،شماره:3</a:t>
                      </a:r>
                      <a:endParaRPr lang="en-US" sz="1400" dirty="0">
                        <a:effectLst/>
                        <a:cs typeface="B Nazanin" pitchFamily="2" charset="-78"/>
                      </a:endParaRPr>
                    </a:p>
                  </a:txBody>
                  <a:tcPr marL="34470" marR="34470" marT="0" marB="0" anchor="ctr"/>
                </a:tc>
              </a:tr>
              <a:tr h="398700">
                <a:tc>
                  <a:txBody>
                    <a:bodyPr/>
                    <a:lstStyle/>
                    <a:p>
                      <a:pPr algn="just" rtl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ar-SA" sz="1400">
                          <a:effectLst/>
                          <a:cs typeface="B Nazanin" pitchFamily="2" charset="-78"/>
                        </a:rPr>
                        <a:t>17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34470" marR="34470" marT="0" marB="0"/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fa-IR" sz="1400">
                          <a:effectLst/>
                          <a:cs typeface="B Nazanin" pitchFamily="2" charset="-78"/>
                        </a:rPr>
                        <a:t>زمین گردشگری کویر لوت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34470" marR="3447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ar-SA" sz="1400">
                          <a:effectLst/>
                          <a:cs typeface="B Nazanin" pitchFamily="2" charset="-78"/>
                        </a:rPr>
                        <a:t>مجله رشد آموزش زمین شناسی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34470" marR="34470" marT="0" marB="0" anchor="ctr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ar-SA" sz="1400" dirty="0">
                          <a:effectLst/>
                          <a:cs typeface="B Nazanin" pitchFamily="2" charset="-78"/>
                        </a:rPr>
                        <a:t>دوره 18، </a:t>
                      </a:r>
                      <a:r>
                        <a:rPr lang="ar-SA" sz="1400" dirty="0" smtClean="0">
                          <a:effectLst/>
                          <a:cs typeface="B Nazanin" pitchFamily="2" charset="-78"/>
                        </a:rPr>
                        <a:t>شماره3</a:t>
                      </a:r>
                      <a:endParaRPr lang="en-US" sz="1400" dirty="0">
                        <a:effectLst/>
                        <a:cs typeface="B Nazanin" pitchFamily="2" charset="-78"/>
                      </a:endParaRPr>
                    </a:p>
                  </a:txBody>
                  <a:tcPr marL="34470" marR="34470" marT="0" marB="0" anchor="ctr"/>
                </a:tc>
              </a:tr>
              <a:tr h="427034">
                <a:tc>
                  <a:txBody>
                    <a:bodyPr/>
                    <a:lstStyle/>
                    <a:p>
                      <a:pPr algn="just" rtl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ar-SA" sz="1400">
                          <a:effectLst/>
                          <a:cs typeface="B Nazanin" pitchFamily="2" charset="-78"/>
                        </a:rPr>
                        <a:t>18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34470" marR="34470" marT="0" marB="0"/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fa-IR" sz="1400">
                          <a:effectLst/>
                          <a:cs typeface="B Nazanin" pitchFamily="2" charset="-78"/>
                        </a:rPr>
                        <a:t>گفتن، آموزش دادن نیست، رویکردهای آموزشی در فرایند .....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34470" marR="3447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ar-SA" sz="1400" dirty="0">
                          <a:effectLst/>
                          <a:cs typeface="B Nazanin" pitchFamily="2" charset="-78"/>
                        </a:rPr>
                        <a:t>مجله رشد آموزش </a:t>
                      </a:r>
                      <a:r>
                        <a:rPr lang="ar-SA" sz="1400" dirty="0" smtClean="0">
                          <a:effectLst/>
                          <a:cs typeface="B Nazanin" pitchFamily="2" charset="-78"/>
                        </a:rPr>
                        <a:t>معارف </a:t>
                      </a:r>
                      <a:r>
                        <a:rPr lang="ar-SA" sz="1400" dirty="0">
                          <a:effectLst/>
                          <a:cs typeface="B Nazanin" pitchFamily="2" charset="-78"/>
                        </a:rPr>
                        <a:t>اسلامی</a:t>
                      </a:r>
                      <a:endParaRPr lang="en-US" sz="1400" dirty="0">
                        <a:effectLst/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34470" marR="34470" marT="0" marB="0" anchor="ctr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ar-SA" sz="1400" dirty="0">
                          <a:effectLst/>
                          <a:cs typeface="B Nazanin" pitchFamily="2" charset="-78"/>
                        </a:rPr>
                        <a:t>دوره: 26،شماره1</a:t>
                      </a:r>
                      <a:r>
                        <a:rPr lang="ar-SA" sz="1400" dirty="0" smtClean="0">
                          <a:effectLst/>
                          <a:cs typeface="B Nazanin" pitchFamily="2" charset="-78"/>
                        </a:rPr>
                        <a:t>:</a:t>
                      </a:r>
                      <a:endParaRPr lang="en-US" sz="1400" dirty="0">
                        <a:effectLst/>
                        <a:cs typeface="B Nazanin" pitchFamily="2" charset="-78"/>
                      </a:endParaRPr>
                    </a:p>
                  </a:txBody>
                  <a:tcPr marL="34470" marR="34470" marT="0" marB="0" anchor="ctr"/>
                </a:tc>
              </a:tr>
              <a:tr h="398700">
                <a:tc>
                  <a:txBody>
                    <a:bodyPr/>
                    <a:lstStyle/>
                    <a:p>
                      <a:pPr algn="just" rtl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fa-IR" sz="1400">
                          <a:effectLst/>
                          <a:cs typeface="B Nazanin" pitchFamily="2" charset="-78"/>
                        </a:rPr>
                        <a:t>19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34470" marR="34470" marT="0" marB="0"/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fa-IR" sz="1400">
                          <a:effectLst/>
                          <a:cs typeface="B Nazanin" pitchFamily="2" charset="-78"/>
                        </a:rPr>
                        <a:t>تاریخ علم نجوم پس ار رنسانس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34470" marR="3447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ar-SA" sz="1400" dirty="0">
                          <a:effectLst/>
                          <a:cs typeface="B Nazanin" pitchFamily="2" charset="-78"/>
                        </a:rPr>
                        <a:t>مجله رشد آموزش </a:t>
                      </a:r>
                      <a:r>
                        <a:rPr lang="ar-SA" sz="1400" dirty="0" smtClean="0">
                          <a:effectLst/>
                          <a:cs typeface="B Nazanin" pitchFamily="2" charset="-78"/>
                        </a:rPr>
                        <a:t>زمین </a:t>
                      </a:r>
                      <a:r>
                        <a:rPr lang="ar-SA" sz="1400" dirty="0">
                          <a:effectLst/>
                          <a:cs typeface="B Nazanin" pitchFamily="2" charset="-78"/>
                        </a:rPr>
                        <a:t>شناسي</a:t>
                      </a:r>
                      <a:endParaRPr lang="en-US" sz="1400" dirty="0">
                        <a:effectLst/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34470" marR="34470" marT="0" marB="0" anchor="ctr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ar-SA" sz="1400" dirty="0">
                          <a:effectLst/>
                          <a:cs typeface="B Nazanin" pitchFamily="2" charset="-78"/>
                        </a:rPr>
                        <a:t>دوره: 18، </a:t>
                      </a:r>
                      <a:r>
                        <a:rPr lang="ar-SA" sz="1400" dirty="0" smtClean="0">
                          <a:effectLst/>
                          <a:cs typeface="B Nazanin" pitchFamily="2" charset="-78"/>
                        </a:rPr>
                        <a:t>شماره1</a:t>
                      </a:r>
                      <a:endParaRPr lang="en-US" sz="1400" dirty="0">
                        <a:effectLst/>
                        <a:cs typeface="B Nazanin" pitchFamily="2" charset="-78"/>
                      </a:endParaRPr>
                    </a:p>
                  </a:txBody>
                  <a:tcPr marL="34470" marR="34470" marT="0" marB="0" anchor="ctr"/>
                </a:tc>
              </a:tr>
              <a:tr h="398700">
                <a:tc>
                  <a:txBody>
                    <a:bodyPr/>
                    <a:lstStyle/>
                    <a:p>
                      <a:pPr algn="just" rtl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ar-SA" sz="1400">
                          <a:effectLst/>
                          <a:cs typeface="B Nazanin" pitchFamily="2" charset="-78"/>
                        </a:rPr>
                        <a:t>20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34470" marR="34470" marT="0" marB="0"/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ar-SA" sz="1400" dirty="0">
                          <a:effectLst/>
                          <a:cs typeface="B Nazanin" pitchFamily="2" charset="-78"/>
                        </a:rPr>
                        <a:t>برنامه ریزی استراتژیک، ضرورت توسعه آموزش از راه دور در ...(1و2)</a:t>
                      </a:r>
                      <a:endParaRPr lang="en-US" sz="1400" dirty="0">
                        <a:effectLst/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34470" marR="3447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ar-SA" sz="1400">
                          <a:effectLst/>
                          <a:cs typeface="B Nazanin" pitchFamily="2" charset="-78"/>
                        </a:rPr>
                        <a:t>نشریه آموزش بدون مرز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34470" marR="34470" marT="0" marB="0" anchor="ctr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ar-SA" sz="1400" dirty="0">
                          <a:effectLst/>
                          <a:cs typeface="B Nazanin" pitchFamily="2" charset="-78"/>
                        </a:rPr>
                        <a:t>سال:1، </a:t>
                      </a:r>
                      <a:r>
                        <a:rPr lang="ar-SA" sz="1400" dirty="0" smtClean="0">
                          <a:effectLst/>
                          <a:cs typeface="B Nazanin" pitchFamily="2" charset="-78"/>
                        </a:rPr>
                        <a:t>شماره8و9</a:t>
                      </a:r>
                      <a:endParaRPr lang="en-US" sz="1400" dirty="0">
                        <a:effectLst/>
                        <a:cs typeface="B Nazanin" pitchFamily="2" charset="-78"/>
                      </a:endParaRPr>
                    </a:p>
                  </a:txBody>
                  <a:tcPr marL="34470" marR="34470" marT="0" marB="0"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71480"/>
            <a:ext cx="8229600" cy="5753120"/>
          </a:xfrm>
        </p:spPr>
        <p:txBody>
          <a:bodyPr>
            <a:normAutofit/>
          </a:bodyPr>
          <a:lstStyle/>
          <a:p>
            <a:pPr algn="ctr" rtl="1">
              <a:buNone/>
            </a:pPr>
            <a:r>
              <a:rPr lang="fa-IR" b="1" dirty="0" smtClean="0">
                <a:cs typeface="B Nazanin" pitchFamily="2" charset="-78"/>
              </a:rPr>
              <a:t>طرح های پژوهشی</a:t>
            </a:r>
          </a:p>
          <a:p>
            <a:pPr algn="ctr" rtl="1">
              <a:buNone/>
            </a:pPr>
            <a:r>
              <a:rPr lang="fa-IR" dirty="0" smtClean="0">
                <a:cs typeface="B Nazanin" pitchFamily="2" charset="-78"/>
              </a:rPr>
              <a:t>تعداد طرحهای پژوهشی انجام شده: 14 عنوان پژوهش میدانی</a:t>
            </a:r>
          </a:p>
          <a:p>
            <a:pPr marL="0" indent="0" algn="r" rtl="1">
              <a:buNone/>
            </a:pPr>
            <a:endParaRPr lang="fa-IR" dirty="0" smtClean="0">
              <a:cs typeface="B Nazanin" pitchFamily="2" charset="-78"/>
            </a:endParaRPr>
          </a:p>
          <a:p>
            <a:pPr algn="r" rtl="1"/>
            <a:endParaRPr lang="en-US" dirty="0">
              <a:cs typeface="B Nazanin" pitchFamily="2" charset="-78"/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3698412997"/>
              </p:ext>
            </p:extLst>
          </p:nvPr>
        </p:nvGraphicFramePr>
        <p:xfrm>
          <a:off x="251520" y="1700808"/>
          <a:ext cx="8496176" cy="4293781"/>
        </p:xfrm>
        <a:graphic>
          <a:graphicData uri="http://schemas.openxmlformats.org/drawingml/2006/table">
            <a:tbl>
              <a:tblPr rtl="1" firstRow="1" firstCol="1" bandRow="1">
                <a:tableStyleId>{5C22544A-7EE6-4342-B048-85BDC9FD1C3A}</a:tableStyleId>
              </a:tblPr>
              <a:tblGrid>
                <a:gridCol w="5857598"/>
                <a:gridCol w="576330"/>
                <a:gridCol w="1522280"/>
                <a:gridCol w="539968"/>
              </a:tblGrid>
              <a:tr h="302273">
                <a:tc>
                  <a:txBody>
                    <a:bodyPr/>
                    <a:lstStyle/>
                    <a:p>
                      <a:pPr algn="just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ar-SA" sz="1400" dirty="0">
                          <a:effectLst/>
                          <a:cs typeface="B Nazanin" pitchFamily="2" charset="-78"/>
                        </a:rPr>
                        <a:t>عنوان طرح</a:t>
                      </a:r>
                      <a:endParaRPr lang="en-US" sz="1400" dirty="0">
                        <a:effectLst/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ar-SA" sz="1400">
                          <a:effectLst/>
                          <a:cs typeface="B Nazanin" pitchFamily="2" charset="-78"/>
                        </a:rPr>
                        <a:t>سمت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ar-SA" sz="1400">
                          <a:effectLst/>
                          <a:cs typeface="B Nazanin" pitchFamily="2" charset="-78"/>
                        </a:rPr>
                        <a:t>موسسه طرف قرارداد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ar-SA" sz="1400" dirty="0">
                          <a:effectLst/>
                          <a:cs typeface="B Nazanin" pitchFamily="2" charset="-78"/>
                        </a:rPr>
                        <a:t>تاریخ </a:t>
                      </a:r>
                      <a:endParaRPr lang="en-US" sz="1400" dirty="0">
                        <a:effectLst/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68580" marR="68580" marT="0" marB="0"/>
                </a:tc>
              </a:tr>
              <a:tr h="489815">
                <a:tc>
                  <a:txBody>
                    <a:bodyPr/>
                    <a:lstStyle/>
                    <a:p>
                      <a:pPr algn="just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ar-SA" sz="1400" dirty="0">
                          <a:effectLst/>
                          <a:cs typeface="B Nazanin" pitchFamily="2" charset="-78"/>
                        </a:rPr>
                        <a:t>بررسی­­میزان­­علاقه­مندی­دانش­آموزان­سال­چهارم­­متوسطه­­استان­­به­شغل­­معلمی..</a:t>
                      </a:r>
                      <a:endParaRPr lang="en-US" sz="1400" dirty="0">
                        <a:effectLst/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a-IR" sz="1400" dirty="0" smtClean="0">
                          <a:effectLst/>
                          <a:cs typeface="B Nazanin" pitchFamily="2" charset="-78"/>
                        </a:rPr>
                        <a:t>همکار</a:t>
                      </a:r>
                      <a:endParaRPr lang="en-US" sz="1400" dirty="0">
                        <a:effectLst/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ar-SA" sz="1400" dirty="0">
                          <a:effectLst/>
                          <a:cs typeface="B Nazanin" pitchFamily="2" charset="-78"/>
                        </a:rPr>
                        <a:t>پژوهشکده تعلیم­وتربیت </a:t>
                      </a:r>
                      <a:endParaRPr lang="en-US" sz="1400" dirty="0">
                        <a:effectLst/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ar-SA" sz="1400" dirty="0">
                          <a:effectLst/>
                          <a:cs typeface="B Nazanin" pitchFamily="2" charset="-78"/>
                        </a:rPr>
                        <a:t>1376</a:t>
                      </a:r>
                      <a:endParaRPr lang="en-US" sz="1400" dirty="0">
                        <a:effectLst/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68580" marR="68580" marT="0" marB="0"/>
                </a:tc>
              </a:tr>
              <a:tr h="302273">
                <a:tc>
                  <a:txBody>
                    <a:bodyPr/>
                    <a:lstStyle/>
                    <a:p>
                      <a:pPr algn="just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ar-SA" sz="1400">
                          <a:effectLst/>
                          <a:cs typeface="B Nazanin" pitchFamily="2" charset="-78"/>
                        </a:rPr>
                        <a:t>بررسی­میزان­توانمندی­های­شغلی­دبیران­راهنمائی­استان­سیستان و...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a-IR" sz="1400">
                          <a:effectLst/>
                          <a:cs typeface="B Nazanin" pitchFamily="2" charset="-78"/>
                        </a:rPr>
                        <a:t>مجری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ar-SA" sz="1400">
                          <a:effectLst/>
                          <a:cs typeface="B Nazanin" pitchFamily="2" charset="-78"/>
                        </a:rPr>
                        <a:t>پژوهشکده تعلیم­وتربیت 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ar-SA" sz="1400" dirty="0">
                          <a:effectLst/>
                          <a:cs typeface="B Nazanin" pitchFamily="2" charset="-78"/>
                        </a:rPr>
                        <a:t>1381</a:t>
                      </a:r>
                      <a:endParaRPr lang="en-US" sz="1400" dirty="0">
                        <a:effectLst/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68580" marR="68580" marT="0" marB="0"/>
                </a:tc>
              </a:tr>
              <a:tr h="417807">
                <a:tc>
                  <a:txBody>
                    <a:bodyPr/>
                    <a:lstStyle/>
                    <a:p>
                      <a:pPr algn="just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ar-SA" sz="1400" dirty="0">
                          <a:effectLst/>
                          <a:cs typeface="B Nazanin" pitchFamily="2" charset="-78"/>
                        </a:rPr>
                        <a:t>بررسی میزان توانمندی­های­ شغلی­معلمین ­ابتدایی ­استان ­سیستان ­و ....</a:t>
                      </a:r>
                      <a:endParaRPr lang="en-US" sz="1400" dirty="0">
                        <a:effectLst/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a-IR" sz="1400" dirty="0" smtClean="0">
                          <a:effectLst/>
                          <a:cs typeface="B Nazanin" pitchFamily="2" charset="-78"/>
                        </a:rPr>
                        <a:t>همکار</a:t>
                      </a:r>
                      <a:endParaRPr lang="en-US" sz="1400" dirty="0">
                        <a:effectLst/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ar-SA" sz="1400">
                          <a:effectLst/>
                          <a:cs typeface="B Nazanin" pitchFamily="2" charset="-78"/>
                        </a:rPr>
                        <a:t>پژوهشکده تعلیم­وتربیت 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ar-SA" sz="1400" dirty="0">
                          <a:effectLst/>
                          <a:cs typeface="B Nazanin" pitchFamily="2" charset="-78"/>
                        </a:rPr>
                        <a:t>1381</a:t>
                      </a:r>
                      <a:endParaRPr lang="en-US" sz="1400" dirty="0">
                        <a:effectLst/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68580" marR="68580" marT="0" marB="0"/>
                </a:tc>
              </a:tr>
              <a:tr h="302273">
                <a:tc>
                  <a:txBody>
                    <a:bodyPr/>
                    <a:lstStyle/>
                    <a:p>
                      <a:pPr algn="just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ar-SA" sz="1400">
                          <a:effectLst/>
                          <a:cs typeface="B Nazanin" pitchFamily="2" charset="-78"/>
                        </a:rPr>
                        <a:t>بررسی­معیارهای انتخاب­ همسر در میان دانشجویان مراکز تربیت معلم استان...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a-IR" sz="1400">
                          <a:effectLst/>
                          <a:cs typeface="B Nazanin" pitchFamily="2" charset="-78"/>
                        </a:rPr>
                        <a:t>مجری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ar-SA" sz="1400">
                          <a:effectLst/>
                          <a:cs typeface="B Nazanin" pitchFamily="2" charset="-78"/>
                        </a:rPr>
                        <a:t>سازمان ملی ­جوانان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ar-SA" sz="1400">
                          <a:effectLst/>
                          <a:cs typeface="B Nazanin" pitchFamily="2" charset="-78"/>
                        </a:rPr>
                        <a:t>1384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68580" marR="68580" marT="0" marB="0"/>
                </a:tc>
              </a:tr>
              <a:tr h="370869">
                <a:tc>
                  <a:txBody>
                    <a:bodyPr/>
                    <a:lstStyle/>
                    <a:p>
                      <a:pPr algn="just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ar-SA" sz="1400">
                          <a:effectLst/>
                          <a:cs typeface="B Nazanin" pitchFamily="2" charset="-78"/>
                        </a:rPr>
                        <a:t>بررسی راه­های ریشه­کنی­بیسوادی در یکصد روستای استان سیستان و....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ar-SA" sz="1400">
                          <a:effectLst/>
                          <a:cs typeface="B Nazanin" pitchFamily="2" charset="-78"/>
                        </a:rPr>
                        <a:t>مجری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ar-SA" sz="1400">
                          <a:effectLst/>
                          <a:cs typeface="B Nazanin" pitchFamily="2" charset="-78"/>
                        </a:rPr>
                        <a:t>نهضت سواد آموزی­استان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ar-SA" sz="1400">
                          <a:effectLst/>
                          <a:cs typeface="B Nazanin" pitchFamily="2" charset="-78"/>
                        </a:rPr>
                        <a:t>1384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68580" marR="68580" marT="0" marB="0"/>
                </a:tc>
              </a:tr>
              <a:tr h="483294">
                <a:tc>
                  <a:txBody>
                    <a:bodyPr/>
                    <a:lstStyle/>
                    <a:p>
                      <a:pPr algn="just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ar-SA" sz="1400" dirty="0">
                          <a:effectLst/>
                          <a:cs typeface="B Nazanin" pitchFamily="2" charset="-78"/>
                        </a:rPr>
                        <a:t>مقايسه­ي­كارآيي آموزشياران نهضت سوادآموزي استان با معلمين رسمي....</a:t>
                      </a:r>
                      <a:endParaRPr lang="en-US" sz="1400" dirty="0">
                        <a:effectLst/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ar-SA" sz="1400">
                          <a:effectLst/>
                          <a:cs typeface="B Nazanin" pitchFamily="2" charset="-78"/>
                        </a:rPr>
                        <a:t>مجری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ar-SA" sz="1400">
                          <a:effectLst/>
                          <a:cs typeface="B Nazanin" pitchFamily="2" charset="-78"/>
                        </a:rPr>
                        <a:t>نهضت سواد آموزی­استان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ar-SA" sz="1400" dirty="0">
                          <a:effectLst/>
                          <a:cs typeface="B Nazanin" pitchFamily="2" charset="-78"/>
                        </a:rPr>
                        <a:t>1383</a:t>
                      </a:r>
                      <a:endParaRPr lang="en-US" sz="1400" dirty="0">
                        <a:effectLst/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68580" marR="68580" marT="0" marB="0"/>
                </a:tc>
              </a:tr>
              <a:tr h="535647">
                <a:tc>
                  <a:txBody>
                    <a:bodyPr/>
                    <a:lstStyle/>
                    <a:p>
                      <a:pPr algn="just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ar-SA" sz="1400">
                          <a:effectLst/>
                          <a:cs typeface="B Nazanin" pitchFamily="2" charset="-78"/>
                        </a:rPr>
                        <a:t>بررسی­تاثیراستفاده­از روش­های­تدریس­مشارکتی­درپیشرفت­تحصیلی ...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ar-SA" sz="1400">
                          <a:effectLst/>
                          <a:cs typeface="B Nazanin" pitchFamily="2" charset="-78"/>
                        </a:rPr>
                        <a:t>مجری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ar-SA" sz="1400">
                          <a:effectLst/>
                          <a:cs typeface="B Nazanin" pitchFamily="2" charset="-78"/>
                        </a:rPr>
                        <a:t>نهضت سواد آموزی­استان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ar-SA" sz="1400" dirty="0">
                          <a:effectLst/>
                          <a:cs typeface="B Nazanin" pitchFamily="2" charset="-78"/>
                        </a:rPr>
                        <a:t>1383</a:t>
                      </a:r>
                      <a:endParaRPr lang="en-US" sz="1400" dirty="0">
                        <a:effectLst/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68580" marR="68580" marT="0" marB="0"/>
                </a:tc>
              </a:tr>
              <a:tr h="396149">
                <a:tc>
                  <a:txBody>
                    <a:bodyPr/>
                    <a:lstStyle/>
                    <a:p>
                      <a:pPr algn="just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ar-SA" sz="1400">
                          <a:effectLst/>
                          <a:cs typeface="B Nazanin" pitchFamily="2" charset="-78"/>
                        </a:rPr>
                        <a:t>بررسی وضعیت فیزیکی کلاس­های سوادآموزی نهضت­سوادآموزی استان...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ar-SA" sz="1400">
                          <a:effectLst/>
                          <a:cs typeface="B Nazanin" pitchFamily="2" charset="-78"/>
                        </a:rPr>
                        <a:t>مجری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ar-SA" sz="1400">
                          <a:effectLst/>
                          <a:cs typeface="B Nazanin" pitchFamily="2" charset="-78"/>
                        </a:rPr>
                        <a:t>نهضت سواد آموزی­استان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ar-SA" sz="1400" dirty="0">
                          <a:effectLst/>
                          <a:cs typeface="B Nazanin" pitchFamily="2" charset="-78"/>
                        </a:rPr>
                        <a:t>1382</a:t>
                      </a:r>
                      <a:endParaRPr lang="en-US" sz="1400" dirty="0">
                        <a:effectLst/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68580" marR="68580" marT="0" marB="0"/>
                </a:tc>
              </a:tr>
              <a:tr h="302273">
                <a:tc>
                  <a:txBody>
                    <a:bodyPr/>
                    <a:lstStyle/>
                    <a:p>
                      <a:pPr algn="just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ar-SA" sz="1400">
                          <a:effectLst/>
                          <a:cs typeface="B Nazanin" pitchFamily="2" charset="-78"/>
                        </a:rPr>
                        <a:t>بررسی میزان امکان تهیه­ی مواد طبیعی موجوددرمحیط­به­عنوان­رسانه­­آموزشی.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ar-SA" sz="1400">
                          <a:effectLst/>
                          <a:cs typeface="B Nazanin" pitchFamily="2" charset="-78"/>
                        </a:rPr>
                        <a:t>ناظر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ar-SA" sz="1400">
                          <a:effectLst/>
                          <a:cs typeface="B Nazanin" pitchFamily="2" charset="-78"/>
                        </a:rPr>
                        <a:t>پژوهشکده تعلیم­وتربیت 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ar-SA" sz="1400" dirty="0">
                          <a:effectLst/>
                          <a:cs typeface="B Nazanin" pitchFamily="2" charset="-78"/>
                        </a:rPr>
                        <a:t>1383</a:t>
                      </a:r>
                      <a:endParaRPr lang="en-US" sz="1400" dirty="0">
                        <a:effectLst/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68580" marR="68580" marT="0" marB="0"/>
                </a:tc>
              </a:tr>
              <a:tr h="302273">
                <a:tc>
                  <a:txBody>
                    <a:bodyPr/>
                    <a:lstStyle/>
                    <a:p>
                      <a:pPr algn="just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ar-SA" sz="1400" dirty="0">
                          <a:effectLst/>
                          <a:cs typeface="B Nazanin" pitchFamily="2" charset="-78"/>
                        </a:rPr>
                        <a:t>بررسی­میزان­استفاده از آزمایشگاه در تدریس­درس­علوم­تجربی­درآموزشگاه­....</a:t>
                      </a:r>
                      <a:endParaRPr lang="en-US" sz="1400" dirty="0">
                        <a:effectLst/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ar-SA" sz="1400">
                          <a:effectLst/>
                          <a:cs typeface="B Nazanin" pitchFamily="2" charset="-78"/>
                        </a:rPr>
                        <a:t>ناظر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ar-SA" sz="1400">
                          <a:effectLst/>
                          <a:cs typeface="B Nazanin" pitchFamily="2" charset="-78"/>
                        </a:rPr>
                        <a:t>پژوهشکده تعلیم­وتربیت 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ar-SA" sz="1400" dirty="0">
                          <a:effectLst/>
                          <a:cs typeface="B Nazanin" pitchFamily="2" charset="-78"/>
                        </a:rPr>
                        <a:t>1383</a:t>
                      </a:r>
                      <a:endParaRPr lang="en-US" sz="1400" dirty="0">
                        <a:effectLst/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88640"/>
            <a:ext cx="8229600" cy="5753120"/>
          </a:xfrm>
        </p:spPr>
        <p:txBody>
          <a:bodyPr>
            <a:normAutofit/>
          </a:bodyPr>
          <a:lstStyle/>
          <a:p>
            <a:pPr algn="ctr" rtl="1">
              <a:buNone/>
            </a:pPr>
            <a:endParaRPr lang="fa-IR" b="1" dirty="0" smtClean="0">
              <a:cs typeface="B Nazanin" pitchFamily="2" charset="-78"/>
            </a:endParaRPr>
          </a:p>
          <a:p>
            <a:pPr algn="ctr" rtl="1">
              <a:buNone/>
            </a:pPr>
            <a:r>
              <a:rPr lang="fa-IR" b="1" dirty="0" smtClean="0">
                <a:cs typeface="B Nazanin" pitchFamily="2" charset="-78"/>
              </a:rPr>
              <a:t>ارائه مقاله</a:t>
            </a:r>
          </a:p>
          <a:p>
            <a:pPr marL="0" indent="0" algn="r" rtl="1">
              <a:buNone/>
            </a:pPr>
            <a:endParaRPr lang="fa-IR" dirty="0" smtClean="0">
              <a:cs typeface="B Nazanin" pitchFamily="2" charset="-78"/>
            </a:endParaRPr>
          </a:p>
          <a:p>
            <a:pPr algn="r" rtl="1"/>
            <a:endParaRPr lang="en-US" dirty="0">
              <a:cs typeface="B Nazanin" pitchFamily="2" charset="-78"/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2720684081"/>
              </p:ext>
            </p:extLst>
          </p:nvPr>
        </p:nvGraphicFramePr>
        <p:xfrm>
          <a:off x="323528" y="1340768"/>
          <a:ext cx="8594852" cy="4995741"/>
        </p:xfrm>
        <a:graphic>
          <a:graphicData uri="http://schemas.openxmlformats.org/drawingml/2006/table">
            <a:tbl>
              <a:tblPr rtl="1" firstRow="1" firstCol="1" bandRow="1">
                <a:tableStyleId>{5C22544A-7EE6-4342-B048-85BDC9FD1C3A}</a:tableStyleId>
              </a:tblPr>
              <a:tblGrid>
                <a:gridCol w="338268"/>
                <a:gridCol w="4744200"/>
                <a:gridCol w="3006912"/>
                <a:gridCol w="505472"/>
              </a:tblGrid>
              <a:tr h="215384">
                <a:tc>
                  <a:txBody>
                    <a:bodyPr/>
                    <a:lstStyle/>
                    <a:p>
                      <a:pPr algn="ctr" rtl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ar-SA" sz="1200" dirty="0">
                          <a:effectLst/>
                          <a:cs typeface="B Nazanin" pitchFamily="2" charset="-78"/>
                        </a:rPr>
                        <a:t>ردیف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53846" marR="53846" marT="0" marB="0" vert="vert27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ar-SA" sz="1200">
                          <a:effectLst/>
                          <a:cs typeface="B Nazanin" pitchFamily="2" charset="-78"/>
                        </a:rPr>
                        <a:t>عنوان مقاله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53846" marR="53846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ar-SA" sz="1200" dirty="0">
                          <a:effectLst/>
                          <a:cs typeface="B Nazanin" pitchFamily="2" charset="-78"/>
                        </a:rPr>
                        <a:t>نام کنفرانس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53846" marR="53846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ar-SA" sz="1200" dirty="0" smtClean="0">
                          <a:effectLst/>
                          <a:cs typeface="B Nazanin" pitchFamily="2" charset="-78"/>
                        </a:rPr>
                        <a:t>تاریخ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53846" marR="53846" marT="0" marB="0"/>
                </a:tc>
              </a:tr>
              <a:tr h="258460">
                <a:tc>
                  <a:txBody>
                    <a:bodyPr/>
                    <a:lstStyle/>
                    <a:p>
                      <a:pPr algn="r" rtl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fa-IR" sz="1200" dirty="0">
                          <a:effectLst/>
                          <a:cs typeface="B Nazanin" pitchFamily="2" charset="-78"/>
                        </a:rPr>
                        <a:t>1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53846" marR="53846" marT="0" marB="0"/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fa-IR" sz="12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cs typeface="B Nazanin" pitchFamily="2" charset="-78"/>
                        </a:rPr>
                        <a:t>پترولوژی توده آذرین نفوذی زاهدان- باتولیت لوچان- جنوب شرق ایران</a:t>
                      </a:r>
                      <a:endParaRPr lang="en-US" sz="12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53846" marR="53846" marT="0" marB="0" anchor="ctr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ar-SA" sz="1200" dirty="0">
                          <a:effectLst/>
                          <a:cs typeface="B Nazanin" pitchFamily="2" charset="-78"/>
                        </a:rPr>
                        <a:t>مشهد- چهارمین همایش ملی زمین شناسی </a:t>
                      </a:r>
                      <a:r>
                        <a:rPr lang="ar-SA" sz="1200" dirty="0" smtClean="0">
                          <a:effectLst/>
                          <a:cs typeface="B Nazanin" pitchFamily="2" charset="-78"/>
                        </a:rPr>
                        <a:t>دانشگاه پیام نور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53846" marR="53846" marT="0" marB="0" anchor="ctr"/>
                </a:tc>
                <a:tc>
                  <a:txBody>
                    <a:bodyPr/>
                    <a:lstStyle/>
                    <a:p>
                      <a:pPr algn="just" rtl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fa-IR" sz="1200" dirty="0" smtClean="0">
                          <a:effectLst/>
                          <a:cs typeface="B Nazanin" pitchFamily="2" charset="-78"/>
                        </a:rPr>
                        <a:t>1389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53846" marR="53846" marT="0" marB="0"/>
                </a:tc>
              </a:tr>
              <a:tr h="261452">
                <a:tc>
                  <a:txBody>
                    <a:bodyPr/>
                    <a:lstStyle/>
                    <a:p>
                      <a:pPr algn="r" rtl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fa-IR" sz="1200">
                          <a:effectLst/>
                          <a:cs typeface="B Nazanin" pitchFamily="2" charset="-78"/>
                        </a:rPr>
                        <a:t>2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53846" marR="53846" marT="0" marB="0"/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fa-IR" sz="12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cs typeface="B Nazanin" pitchFamily="2" charset="-78"/>
                        </a:rPr>
                        <a:t>باز مهندسی فرایند تربیت معلم، ضرورت معلم تراز چشم انداز 1414</a:t>
                      </a:r>
                      <a:endParaRPr lang="en-US" sz="12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53846" marR="53846" marT="0" marB="0" anchor="ctr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ar-SA" sz="1200" dirty="0">
                          <a:effectLst/>
                          <a:cs typeface="B Nazanin" pitchFamily="2" charset="-78"/>
                        </a:rPr>
                        <a:t>بابل- همایش ملی رسالت معلم در چشم انداز ایران 1414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53846" marR="53846" marT="0" marB="0" anchor="ctr"/>
                </a:tc>
                <a:tc>
                  <a:txBody>
                    <a:bodyPr/>
                    <a:lstStyle/>
                    <a:p>
                      <a:pPr algn="just" rtl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ar-SA" sz="1200" dirty="0">
                          <a:effectLst/>
                          <a:cs typeface="B Nazanin" pitchFamily="2" charset="-78"/>
                        </a:rPr>
                        <a:t>1391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53846" marR="53846" marT="0" marB="0"/>
                </a:tc>
              </a:tr>
              <a:tr h="387690">
                <a:tc>
                  <a:txBody>
                    <a:bodyPr/>
                    <a:lstStyle/>
                    <a:p>
                      <a:pPr algn="r" rtl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fa-IR" sz="1200">
                          <a:effectLst/>
                          <a:cs typeface="B Nazanin" pitchFamily="2" charset="-78"/>
                        </a:rPr>
                        <a:t>3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53846" marR="53846" marT="0" marB="0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2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cs typeface="B Nazanin" pitchFamily="2" charset="-78"/>
                        </a:rPr>
                        <a:t>Enjoyable Learning Lessons geological third year high school students to the ….. </a:t>
                      </a:r>
                      <a:endParaRPr lang="en-US" sz="12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53846" marR="53846" marT="0" marB="0" anchor="ctr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cs typeface="B Nazanin" pitchFamily="2" charset="-78"/>
                        </a:rPr>
                        <a:t>32</a:t>
                      </a:r>
                      <a:r>
                        <a:rPr lang="en-US" sz="1200" baseline="30000">
                          <a:effectLst/>
                          <a:cs typeface="B Nazanin" pitchFamily="2" charset="-78"/>
                        </a:rPr>
                        <a:t>nd</a:t>
                      </a:r>
                      <a:r>
                        <a:rPr lang="en-US" sz="1200">
                          <a:effectLst/>
                          <a:cs typeface="B Nazanin" pitchFamily="2" charset="-78"/>
                        </a:rPr>
                        <a:t> national &amp; The 1 </a:t>
                      </a:r>
                      <a:r>
                        <a:rPr lang="en-US" sz="1200" baseline="30000">
                          <a:effectLst/>
                          <a:cs typeface="B Nazanin" pitchFamily="2" charset="-78"/>
                        </a:rPr>
                        <a:t>st</a:t>
                      </a:r>
                      <a:r>
                        <a:rPr lang="en-US" sz="1200">
                          <a:effectLst/>
                          <a:cs typeface="B Nazanin" pitchFamily="2" charset="-78"/>
                        </a:rPr>
                        <a:t> international geosciences congress….- Tehran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53846" marR="53846" marT="0" marB="0" anchor="ctr"/>
                </a:tc>
                <a:tc>
                  <a:txBody>
                    <a:bodyPr/>
                    <a:lstStyle/>
                    <a:p>
                      <a:pPr algn="just" rtl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  <a:cs typeface="B Nazanin" pitchFamily="2" charset="-78"/>
                        </a:rPr>
                        <a:t>2014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53846" marR="53846" marT="0" marB="0"/>
                </a:tc>
              </a:tr>
              <a:tr h="371537">
                <a:tc>
                  <a:txBody>
                    <a:bodyPr/>
                    <a:lstStyle/>
                    <a:p>
                      <a:pPr algn="r" rtl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fa-IR" sz="1200">
                          <a:effectLst/>
                          <a:cs typeface="B Nazanin" pitchFamily="2" charset="-78"/>
                        </a:rPr>
                        <a:t>4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53846" marR="53846" marT="0" marB="0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2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cs typeface="B Nazanin" pitchFamily="2" charset="-78"/>
                        </a:rPr>
                        <a:t>Development of Elementary Teachers, professional knowledge and skills ….</a:t>
                      </a:r>
                      <a:endParaRPr lang="en-US" sz="12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53846" marR="53846" marT="0" marB="0" anchor="ctr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cs typeface="B Nazanin" pitchFamily="2" charset="-78"/>
                        </a:rPr>
                        <a:t>32</a:t>
                      </a:r>
                      <a:r>
                        <a:rPr lang="en-US" sz="1200" baseline="30000">
                          <a:effectLst/>
                          <a:cs typeface="B Nazanin" pitchFamily="2" charset="-78"/>
                        </a:rPr>
                        <a:t>nd</a:t>
                      </a:r>
                      <a:r>
                        <a:rPr lang="en-US" sz="1200">
                          <a:effectLst/>
                          <a:cs typeface="B Nazanin" pitchFamily="2" charset="-78"/>
                        </a:rPr>
                        <a:t> national &amp; The 1 </a:t>
                      </a:r>
                      <a:r>
                        <a:rPr lang="en-US" sz="1200" baseline="30000">
                          <a:effectLst/>
                          <a:cs typeface="B Nazanin" pitchFamily="2" charset="-78"/>
                        </a:rPr>
                        <a:t>st</a:t>
                      </a:r>
                      <a:r>
                        <a:rPr lang="en-US" sz="1200">
                          <a:effectLst/>
                          <a:cs typeface="B Nazanin" pitchFamily="2" charset="-78"/>
                        </a:rPr>
                        <a:t> international geosciences congress….- Tehran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53846" marR="53846" marT="0" marB="0" anchor="ctr"/>
                </a:tc>
                <a:tc>
                  <a:txBody>
                    <a:bodyPr/>
                    <a:lstStyle/>
                    <a:p>
                      <a:pPr algn="just" rtl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  <a:cs typeface="B Nazanin" pitchFamily="2" charset="-78"/>
                        </a:rPr>
                        <a:t>2014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53846" marR="53846" marT="0" marB="0"/>
                </a:tc>
              </a:tr>
              <a:tr h="371537">
                <a:tc>
                  <a:txBody>
                    <a:bodyPr/>
                    <a:lstStyle/>
                    <a:p>
                      <a:pPr algn="r" rtl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fa-IR" sz="1200">
                          <a:effectLst/>
                          <a:cs typeface="B Nazanin" pitchFamily="2" charset="-78"/>
                        </a:rPr>
                        <a:t>5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53846" marR="53846" marT="0" marB="0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2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cs typeface="B Nazanin" pitchFamily="2" charset="-78"/>
                        </a:rPr>
                        <a:t>The first traces of human life in order to introduce land navigation in the …</a:t>
                      </a:r>
                      <a:endParaRPr lang="en-US" sz="12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53846" marR="53846" marT="0" marB="0" anchor="ctr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cs typeface="B Nazanin" pitchFamily="2" charset="-78"/>
                        </a:rPr>
                        <a:t>The organizing committee of the 3</a:t>
                      </a:r>
                      <a:r>
                        <a:rPr lang="en-US" sz="1200" baseline="30000" dirty="0">
                          <a:effectLst/>
                          <a:cs typeface="B Nazanin" pitchFamily="2" charset="-78"/>
                        </a:rPr>
                        <a:t>rd</a:t>
                      </a:r>
                      <a:r>
                        <a:rPr lang="en-US" sz="1200" dirty="0">
                          <a:effectLst/>
                          <a:cs typeface="B Nazanin" pitchFamily="2" charset="-78"/>
                        </a:rPr>
                        <a:t> international conference </a:t>
                      </a:r>
                      <a:r>
                        <a:rPr lang="en-US" sz="1200" dirty="0" smtClean="0">
                          <a:effectLst/>
                          <a:cs typeface="B Nazanin" pitchFamily="2" charset="-78"/>
                        </a:rPr>
                        <a:t>… (ICEPM) - Tehran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53846" marR="53846" marT="0" marB="0" anchor="ctr"/>
                </a:tc>
                <a:tc>
                  <a:txBody>
                    <a:bodyPr/>
                    <a:lstStyle/>
                    <a:p>
                      <a:pPr algn="just" rtl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  <a:cs typeface="B Nazanin" pitchFamily="2" charset="-78"/>
                        </a:rPr>
                        <a:t>2013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53846" marR="53846" marT="0" marB="0"/>
                </a:tc>
              </a:tr>
              <a:tr h="371537">
                <a:tc>
                  <a:txBody>
                    <a:bodyPr/>
                    <a:lstStyle/>
                    <a:p>
                      <a:pPr algn="r" rtl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fa-IR" sz="1200">
                          <a:effectLst/>
                          <a:cs typeface="B Nazanin" pitchFamily="2" charset="-78"/>
                        </a:rPr>
                        <a:t>6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53846" marR="53846" marT="0" marB="0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cs typeface="B Nazanin" pitchFamily="2" charset="-78"/>
                        </a:rPr>
                        <a:t>Sistan Plain environment after drying lake </a:t>
                      </a:r>
                      <a:r>
                        <a:rPr lang="en-US" sz="1200" b="1" dirty="0" err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cs typeface="B Nazanin" pitchFamily="2" charset="-78"/>
                        </a:rPr>
                        <a:t>Hamoon</a:t>
                      </a:r>
                      <a:r>
                        <a:rPr lang="en-US" sz="12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cs typeface="B Nazanin" pitchFamily="2" charset="-78"/>
                        </a:rPr>
                        <a:t>- South East of Iran</a:t>
                      </a:r>
                      <a:endParaRPr lang="en-US" sz="12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53846" marR="53846" marT="0" marB="0" anchor="ctr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cs typeface="B Nazanin" pitchFamily="2" charset="-78"/>
                        </a:rPr>
                        <a:t>The organizing committee of the 3</a:t>
                      </a:r>
                      <a:r>
                        <a:rPr lang="en-US" sz="1200" baseline="30000" dirty="0">
                          <a:effectLst/>
                          <a:cs typeface="B Nazanin" pitchFamily="2" charset="-78"/>
                        </a:rPr>
                        <a:t>rd</a:t>
                      </a:r>
                      <a:r>
                        <a:rPr lang="en-US" sz="1200" dirty="0">
                          <a:effectLst/>
                          <a:cs typeface="B Nazanin" pitchFamily="2" charset="-78"/>
                        </a:rPr>
                        <a:t> international conference </a:t>
                      </a:r>
                      <a:r>
                        <a:rPr lang="en-US" sz="1200" dirty="0" smtClean="0">
                          <a:effectLst/>
                          <a:cs typeface="B Nazanin" pitchFamily="2" charset="-78"/>
                        </a:rPr>
                        <a:t>… (ICEPM) - Tehran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53846" marR="53846" marT="0" marB="0" anchor="ctr"/>
                </a:tc>
                <a:tc>
                  <a:txBody>
                    <a:bodyPr/>
                    <a:lstStyle/>
                    <a:p>
                      <a:pPr algn="just" rtl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  <a:cs typeface="B Nazanin" pitchFamily="2" charset="-78"/>
                        </a:rPr>
                        <a:t>2013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53846" marR="53846" marT="0" marB="0"/>
                </a:tc>
              </a:tr>
              <a:tr h="290768">
                <a:tc>
                  <a:txBody>
                    <a:bodyPr/>
                    <a:lstStyle/>
                    <a:p>
                      <a:pPr algn="r" rtl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fa-IR" sz="1200">
                          <a:effectLst/>
                          <a:cs typeface="B Nazanin" pitchFamily="2" charset="-78"/>
                        </a:rPr>
                        <a:t>7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53846" marR="53846" marT="0" marB="0"/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fa-IR" sz="12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cs typeface="B Nazanin" pitchFamily="2" charset="-78"/>
                        </a:rPr>
                        <a:t>توصیف رویکرد تماتیک در آموزش فعال زمین شناسی</a:t>
                      </a:r>
                      <a:endParaRPr lang="en-US" sz="12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53846" marR="53846" marT="0" marB="0" anchor="ctr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ar-SA" sz="1200" dirty="0">
                          <a:effectLst/>
                          <a:cs typeface="B Nazanin" pitchFamily="2" charset="-78"/>
                        </a:rPr>
                        <a:t>تهران- هفدهمین همایش انجمن زمین شناسی </a:t>
                      </a:r>
                      <a:r>
                        <a:rPr lang="ar-SA" sz="1200" dirty="0" smtClean="0">
                          <a:effectLst/>
                          <a:cs typeface="B Nazanin" pitchFamily="2" charset="-78"/>
                        </a:rPr>
                        <a:t>و </a:t>
                      </a:r>
                      <a:r>
                        <a:rPr lang="ar-SA" sz="1200" dirty="0">
                          <a:effectLst/>
                          <a:cs typeface="B Nazanin" pitchFamily="2" charset="-78"/>
                        </a:rPr>
                        <a:t>اولین نشست بین المللی...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53846" marR="53846" marT="0" marB="0" anchor="ctr"/>
                </a:tc>
                <a:tc>
                  <a:txBody>
                    <a:bodyPr/>
                    <a:lstStyle/>
                    <a:p>
                      <a:pPr algn="just" rtl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ar-SA" sz="1200" dirty="0" smtClean="0">
                          <a:effectLst/>
                          <a:cs typeface="B Nazanin" pitchFamily="2" charset="-78"/>
                        </a:rPr>
                        <a:t>1392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53846" marR="53846" marT="0" marB="0"/>
                </a:tc>
              </a:tr>
              <a:tr h="374927">
                <a:tc>
                  <a:txBody>
                    <a:bodyPr/>
                    <a:lstStyle/>
                    <a:p>
                      <a:pPr algn="r" rtl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fa-IR" sz="1200">
                          <a:effectLst/>
                          <a:cs typeface="B Nazanin" pitchFamily="2" charset="-78"/>
                        </a:rPr>
                        <a:t>8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53846" marR="53846" marT="0" marB="0"/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ar-SA" sz="12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cs typeface="B Nazanin" pitchFamily="2" charset="-78"/>
                        </a:rPr>
                        <a:t>توصیف سیمای ژئوموفولوژیکی کویر لوت ایران</a:t>
                      </a:r>
                      <a:endParaRPr lang="en-US" sz="12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53846" marR="53846" marT="0" marB="0" anchor="ctr"/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ar-SA" sz="1200" dirty="0">
                          <a:effectLst/>
                          <a:cs typeface="B Nazanin" pitchFamily="2" charset="-78"/>
                        </a:rPr>
                        <a:t>اصفهان- همایش ملی بوم های بیابانی، گردشگری و هنرهای محیطی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53846" marR="53846" marT="0" marB="0" anchor="ctr"/>
                </a:tc>
                <a:tc>
                  <a:txBody>
                    <a:bodyPr/>
                    <a:lstStyle/>
                    <a:p>
                      <a:pPr algn="just" rtl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ar-SA" sz="1200" dirty="0" smtClean="0">
                          <a:effectLst/>
                          <a:cs typeface="B Nazanin" pitchFamily="2" charset="-78"/>
                        </a:rPr>
                        <a:t>1390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53846" marR="53846" marT="0" marB="0"/>
                </a:tc>
              </a:tr>
              <a:tr h="371537">
                <a:tc>
                  <a:txBody>
                    <a:bodyPr/>
                    <a:lstStyle/>
                    <a:p>
                      <a:pPr algn="r" rtl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ar-SA" sz="1200">
                          <a:effectLst/>
                          <a:cs typeface="B Nazanin" pitchFamily="2" charset="-78"/>
                        </a:rPr>
                        <a:t>9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53846" marR="53846" marT="0" marB="0"/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ar-SA" sz="12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cs typeface="B Nazanin" pitchFamily="2" charset="-78"/>
                        </a:rPr>
                        <a:t>ژئوتوریسم تفتان</a:t>
                      </a:r>
                      <a:endParaRPr lang="en-US" sz="12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53846" marR="53846" marT="0" marB="0" anchor="ctr"/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ar-SA" sz="1200" dirty="0">
                          <a:effectLst/>
                          <a:cs typeface="B Nazanin" pitchFamily="2" charset="-78"/>
                        </a:rPr>
                        <a:t>اصفهان- اولین همایش ملی گردشگری، سرمایه های ملی و </a:t>
                      </a:r>
                      <a:r>
                        <a:rPr lang="ar-SA" sz="1200" dirty="0" smtClean="0">
                          <a:effectLst/>
                          <a:cs typeface="B Nazanin" pitchFamily="2" charset="-78"/>
                        </a:rPr>
                        <a:t> </a:t>
                      </a:r>
                      <a:r>
                        <a:rPr lang="ar-SA" sz="1200" dirty="0">
                          <a:effectLst/>
                          <a:cs typeface="B Nazanin" pitchFamily="2" charset="-78"/>
                        </a:rPr>
                        <a:t>آینده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53846" marR="53846" marT="0" marB="0" anchor="ctr"/>
                </a:tc>
                <a:tc>
                  <a:txBody>
                    <a:bodyPr/>
                    <a:lstStyle/>
                    <a:p>
                      <a:pPr algn="just" rtl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ar-SA" sz="1200" dirty="0" smtClean="0">
                          <a:effectLst/>
                          <a:cs typeface="B Nazanin" pitchFamily="2" charset="-78"/>
                        </a:rPr>
                        <a:t>1392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53846" marR="53846" marT="0" marB="0"/>
                </a:tc>
              </a:tr>
              <a:tr h="371537">
                <a:tc>
                  <a:txBody>
                    <a:bodyPr/>
                    <a:lstStyle/>
                    <a:p>
                      <a:pPr algn="r" rtl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ar-SA" sz="1200">
                          <a:effectLst/>
                          <a:cs typeface="B Nazanin" pitchFamily="2" charset="-78"/>
                        </a:rPr>
                        <a:t>10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53846" marR="53846" marT="0" marB="0"/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ar-SA" sz="12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cs typeface="B Nazanin" pitchFamily="2" charset="-78"/>
                        </a:rPr>
                        <a:t>بهره برداری از منابع عظیم رس در دشت سیستان، احیای دریاچه ی هامون و حفاظت....</a:t>
                      </a:r>
                      <a:endParaRPr lang="en-US" sz="12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53846" marR="53846" marT="0" marB="0" anchor="ctr"/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ar-SA" sz="1200">
                          <a:effectLst/>
                          <a:cs typeface="B Nazanin" pitchFamily="2" charset="-78"/>
                        </a:rPr>
                        <a:t>تهران- دومین کنفرانس ملی برنامه ریزی و مدیریت محیط زیست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53846" marR="53846" marT="0" marB="0" anchor="ctr"/>
                </a:tc>
                <a:tc>
                  <a:txBody>
                    <a:bodyPr/>
                    <a:lstStyle/>
                    <a:p>
                      <a:pPr algn="just" rtl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ar-SA" sz="1200" dirty="0" smtClean="0">
                          <a:effectLst/>
                          <a:cs typeface="B Nazanin" pitchFamily="2" charset="-78"/>
                        </a:rPr>
                        <a:t>1391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53846" marR="53846" marT="0" marB="0"/>
                </a:tc>
              </a:tr>
              <a:tr h="371537">
                <a:tc>
                  <a:txBody>
                    <a:bodyPr/>
                    <a:lstStyle/>
                    <a:p>
                      <a:pPr algn="r" rtl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ar-SA" sz="1200">
                          <a:effectLst/>
                          <a:cs typeface="B Nazanin" pitchFamily="2" charset="-78"/>
                        </a:rPr>
                        <a:t>11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53846" marR="53846" marT="0" marB="0"/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ar-SA" sz="12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cs typeface="B Nazanin" pitchFamily="2" charset="-78"/>
                        </a:rPr>
                        <a:t>تهیه وتفسیر سری های ماگمایی برای تعیین خاستگاه تکتونوماگمایی باتولیت زاهدان=....</a:t>
                      </a:r>
                      <a:endParaRPr lang="en-US" sz="12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53846" marR="53846" marT="0" marB="0" anchor="ctr"/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ar-SA" sz="1200">
                          <a:effectLst/>
                          <a:cs typeface="B Nazanin" pitchFamily="2" charset="-78"/>
                        </a:rPr>
                        <a:t>شیراز- شانزدهمین همایش انجمن زمین شناسی ایران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53846" marR="53846" marT="0" marB="0" anchor="ctr"/>
                </a:tc>
                <a:tc>
                  <a:txBody>
                    <a:bodyPr/>
                    <a:lstStyle/>
                    <a:p>
                      <a:pPr algn="just" rtl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ar-SA" sz="1200" dirty="0" smtClean="0">
                          <a:effectLst/>
                          <a:cs typeface="B Nazanin" pitchFamily="2" charset="-78"/>
                        </a:rPr>
                        <a:t>91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53846" marR="53846" marT="0" marB="0"/>
                </a:tc>
              </a:tr>
              <a:tr h="371537">
                <a:tc>
                  <a:txBody>
                    <a:bodyPr/>
                    <a:lstStyle/>
                    <a:p>
                      <a:pPr algn="r" rtl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ar-SA" sz="1200">
                          <a:effectLst/>
                          <a:cs typeface="B Nazanin" pitchFamily="2" charset="-78"/>
                        </a:rPr>
                        <a:t>12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53846" marR="53846" marT="0" marB="0"/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ar-SA" sz="12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cs typeface="B Nazanin" pitchFamily="2" charset="-78"/>
                        </a:rPr>
                        <a:t>مطالعه­­خاستگاه­واختصاصات­زمین­شناسی­باد های120 روزه­دردشت­سیستان–جنوب­شرق</a:t>
                      </a:r>
                      <a:r>
                        <a:rPr lang="ar-SA" sz="12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cs typeface="B Nazanin" pitchFamily="2" charset="-78"/>
                        </a:rPr>
                        <a:t>..</a:t>
                      </a:r>
                      <a:endParaRPr lang="fa-IR" sz="1200" b="1" dirty="0" smtClean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cs typeface="B Nazanin" pitchFamily="2" charset="-78"/>
                      </a:endParaRPr>
                    </a:p>
                    <a:p>
                      <a:pPr algn="r" rtl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en-US" sz="12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53846" marR="53846" marT="0" marB="0" anchor="ctr"/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ar-SA" sz="1200">
                          <a:effectLst/>
                          <a:cs typeface="B Nazanin" pitchFamily="2" charset="-78"/>
                        </a:rPr>
                        <a:t>شیراز- شانزدهمین همایش انجمن زمین شناسی ایران</a:t>
                      </a:r>
                      <a:endParaRPr lang="en-US" sz="1200">
                        <a:effectLst/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53846" marR="53846" marT="0" marB="0" anchor="ctr"/>
                </a:tc>
                <a:tc>
                  <a:txBody>
                    <a:bodyPr/>
                    <a:lstStyle/>
                    <a:p>
                      <a:pPr algn="just" rtl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ar-SA" sz="1200" dirty="0" smtClean="0">
                          <a:effectLst/>
                          <a:cs typeface="B Nazanin" pitchFamily="2" charset="-78"/>
                        </a:rPr>
                        <a:t>91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B Nazanin" pitchFamily="2" charset="-78"/>
                      </a:endParaRPr>
                    </a:p>
                  </a:txBody>
                  <a:tcPr marL="53846" marR="53846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151</TotalTime>
  <Words>1993</Words>
  <Application>Microsoft Office PowerPoint</Application>
  <PresentationFormat>On-screen Show (4:3)</PresentationFormat>
  <Paragraphs>442</Paragraphs>
  <Slides>14</Slides>
  <Notes>14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Flow</vt:lpstr>
      <vt:lpstr>Slide 1</vt:lpstr>
      <vt:lpstr>Slide 2</vt:lpstr>
      <vt:lpstr>Slide 3</vt:lpstr>
      <vt:lpstr>کتاب تالیفی چاپ شده </vt:lpstr>
      <vt:lpstr>کتاب تجدید چاپ شده 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hjk</dc:title>
  <dc:creator>hbonyadi</dc:creator>
  <cp:lastModifiedBy>h.bonyadi</cp:lastModifiedBy>
  <cp:revision>22</cp:revision>
  <dcterms:created xsi:type="dcterms:W3CDTF">2014-05-03T09:29:21Z</dcterms:created>
  <dcterms:modified xsi:type="dcterms:W3CDTF">2014-05-24T05:34:20Z</dcterms:modified>
</cp:coreProperties>
</file>