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Override3.xml" ContentType="application/vnd.openxmlformats-officedocument.themeOverride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Override4.xml" ContentType="application/vnd.openxmlformats-officedocument.themeOverride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Override2.xml" ContentType="application/vnd.openxmlformats-officedocument.themeOverride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  <p:sldMasterId id="2147484050" r:id="rId2"/>
    <p:sldMasterId id="2147484062" r:id="rId3"/>
    <p:sldMasterId id="2147484110" r:id="rId4"/>
  </p:sldMasterIdLst>
  <p:notesMasterIdLst>
    <p:notesMasterId r:id="rId21"/>
  </p:notesMasterIdLst>
  <p:sldIdLst>
    <p:sldId id="256" r:id="rId5"/>
    <p:sldId id="306" r:id="rId6"/>
    <p:sldId id="295" r:id="rId7"/>
    <p:sldId id="293" r:id="rId8"/>
    <p:sldId id="307" r:id="rId9"/>
    <p:sldId id="308" r:id="rId10"/>
    <p:sldId id="257" r:id="rId11"/>
    <p:sldId id="268" r:id="rId12"/>
    <p:sldId id="269" r:id="rId13"/>
    <p:sldId id="309" r:id="rId14"/>
    <p:sldId id="310" r:id="rId15"/>
    <p:sldId id="311" r:id="rId16"/>
    <p:sldId id="312" r:id="rId17"/>
    <p:sldId id="313" r:id="rId18"/>
    <p:sldId id="314" r:id="rId19"/>
    <p:sldId id="300" r:id="rId2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425" autoAdjust="0"/>
    <p:restoredTop sz="88598" autoAdjust="0"/>
  </p:normalViewPr>
  <p:slideViewPr>
    <p:cSldViewPr>
      <p:cViewPr>
        <p:scale>
          <a:sx n="60" d="100"/>
          <a:sy n="60" d="100"/>
        </p:scale>
        <p:origin x="-148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194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ADD1D6E6-085E-4780-AA7C-BB2C3DFFC776}" type="datetimeFigureOut">
              <a:rPr lang="en-US"/>
              <a:pPr>
                <a:defRPr/>
              </a:pPr>
              <a:t>5/29/2013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67F81992-D3C2-41CC-A5AA-E20080389F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hemeOverride" Target="../theme/themeOverride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>
            <a:noAutofit/>
          </a:bodyPr>
          <a:lstStyle>
            <a:lvl1pPr algn="r">
              <a:defRPr sz="4200" b="1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0575" y="6557963"/>
            <a:ext cx="2003425" cy="227012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11D4F59A-E29B-4366-A818-7781B69DCD8D}" type="datetimeFigureOut">
              <a:rPr/>
              <a:pPr>
                <a:defRPr/>
              </a:pPr>
              <a:t>5/29/2013</a:t>
            </a:fld>
            <a:endParaRPr/>
          </a:p>
        </p:txBody>
      </p:sp>
      <p:sp>
        <p:nvSpPr>
          <p:cNvPr id="7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63"/>
            <a:ext cx="2927350" cy="228600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/>
          </a:p>
        </p:txBody>
      </p:sp>
      <p:sp>
        <p:nvSpPr>
          <p:cNvPr id="8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350" y="6556375"/>
            <a:ext cx="588963" cy="228600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C8B08996-FEA1-48FD-BD5A-2F717CE08DC8}" type="slidenum">
              <a:rPr lang="ar-SA"/>
              <a:pPr>
                <a:defRPr/>
              </a:pPr>
              <a:t>‹#›</a:t>
            </a:fld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6C87A7-BEC2-4D52-A7A5-9AE24B73C582}" type="datetimeFigureOut">
              <a:rPr lang="en-US"/>
              <a:pPr>
                <a:defRPr/>
              </a:pPr>
              <a:t>5/29/2013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11CF50-5345-4A4C-B0FD-B5BF5AF61F06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3388" y="6557963"/>
            <a:ext cx="2001837" cy="227012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C28B38C-9A67-4CC4-8C6D-ED0F5C6BA86F}" type="datetimeFigureOut">
              <a:rPr lang="en-US"/>
              <a:pPr>
                <a:defRPr/>
              </a:pPr>
              <a:t>5/29/2013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375"/>
            <a:ext cx="3657600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750" y="6553200"/>
            <a:ext cx="587375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D8658E09-5C30-428E-B144-821AA6BB2B7F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0D5F0E-CBB1-4972-B58F-6A91A09D0480}" type="datetimeFigureOut">
              <a:rPr lang="en-US"/>
              <a:pPr>
                <a:defRPr/>
              </a:pPr>
              <a:t>5/29/2013</a:t>
            </a:fld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1DA5DE-334B-4599-973E-0EEDBAD5E21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C49850-878E-432F-9522-8505D1C5B89F}" type="datetimeFigureOut">
              <a:rPr lang="en-US"/>
              <a:pPr>
                <a:defRPr/>
              </a:pPr>
              <a:t>5/29/2013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0119ED-D451-4112-BE4E-DF651CA53DD4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4C3DA0-4FFF-4151-9DA8-44FFB28F387F}" type="datetimeFigureOut">
              <a:rPr lang="en-US"/>
              <a:pPr>
                <a:defRPr/>
              </a:pPr>
              <a:t>5/29/2013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9E2323-0BC6-4EF5-85C6-B80055B1A8FD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A76415-10CF-4C35-B701-E6B15E14F268}" type="datetimeFigureOut">
              <a:rPr lang="en-US"/>
              <a:pPr>
                <a:defRPr/>
              </a:pPr>
              <a:t>5/29/2013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B727DB-B1B3-4E9D-9994-0B7D118505E5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C120C6-A2D9-4210-A47D-A47A33DC9B7D}" type="datetimeFigureOut">
              <a:rPr lang="en-US"/>
              <a:pPr>
                <a:defRPr/>
              </a:pPr>
              <a:t>5/29/2013</a:t>
            </a:fld>
            <a:endParaRPr lang="en-U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10997D-9358-48CB-8D64-784C9F69739C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C82DA4-6AD5-4467-9A57-9DD524E2795E}" type="datetimeFigureOut">
              <a:rPr lang="en-US"/>
              <a:pPr>
                <a:defRPr/>
              </a:pPr>
              <a:t>5/29/2013</a:t>
            </a:fld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800916-C359-45C3-9D14-BE0B923F257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508F09-3857-45D2-BB00-1708EAD4C909}" type="datetimeFigureOut">
              <a:rPr lang="en-US"/>
              <a:pPr>
                <a:defRPr/>
              </a:pPr>
              <a:t>5/29/2013</a:t>
            </a:fld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A3E4A8-F2C5-4402-B8E0-5533A2C9FD8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B22276-80DF-458B-B565-043B2E72415F}" type="datetimeFigureOut">
              <a:rPr lang="en-US"/>
              <a:pPr>
                <a:defRPr/>
              </a:pPr>
              <a:t>5/29/2013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4EC453-5BB9-49CC-B634-2004EA51E48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FE03E7-3EFF-4EEF-B026-E81A46E09974}" type="datetimeFigureOut">
              <a:rPr lang="en-US"/>
              <a:pPr>
                <a:defRPr/>
              </a:pPr>
              <a:t>5/29/2013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4869E2-6C92-4D70-8C8F-84B7AF816F7A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6F2A48-C3A7-4BDF-BCA9-531FA4E5EC93}" type="datetimeFigureOut">
              <a:rPr lang="en-US"/>
              <a:pPr>
                <a:defRPr/>
              </a:pPr>
              <a:t>5/29/2013</a:t>
            </a:fld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B456AC-35E9-4E0D-96B1-950C022260BE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3B6324-2EEA-4229-9B76-B77215077FE0}" type="datetimeFigureOut">
              <a:rPr lang="en-US"/>
              <a:pPr>
                <a:defRPr/>
              </a:pPr>
              <a:t>5/29/2013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8BA86D-F635-4012-BD07-A66F75933B02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681123-F299-4D83-AEFE-0DDB1AF6E272}" type="datetimeFigureOut">
              <a:rPr lang="en-US"/>
              <a:pPr>
                <a:defRPr/>
              </a:pPr>
              <a:t>5/29/2013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61B61C-42E0-4EFD-8A5B-740426A32E55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B384D2-86F5-448E-8ED1-AE9634ACEF24}" type="datetimeFigureOut">
              <a:rPr lang="en-US"/>
              <a:pPr>
                <a:defRPr/>
              </a:pPr>
              <a:t>5/29/2013</a:t>
            </a:fld>
            <a:endParaRPr lang="en-US"/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A5DFD3-740C-4FBC-9695-56D1804BE52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085A23-EB26-4C84-AC1B-F69E715DB40C}" type="datetimeFigureOut">
              <a:rPr lang="en-US"/>
              <a:pPr>
                <a:defRPr/>
              </a:pPr>
              <a:t>5/29/2013</a:t>
            </a:fld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03672D-6381-4F5C-950C-3E19DA038F34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05A286-33C5-48F3-BC9A-88A6D1E4CDA2}" type="datetimeFigureOut">
              <a:rPr lang="en-US"/>
              <a:pPr>
                <a:defRPr/>
              </a:pPr>
              <a:t>5/29/2013</a:t>
            </a:fld>
            <a:endParaRPr lang="en-US"/>
          </a:p>
        </p:txBody>
      </p:sp>
      <p:sp>
        <p:nvSpPr>
          <p:cNvPr id="7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72ED9-BE0C-4C6E-9ABF-7EE60E99A624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17FB22-7039-4F2A-BCC0-5B3B4AE88EF6}" type="datetimeFigureOut">
              <a:rPr lang="en-US"/>
              <a:pPr>
                <a:defRPr/>
              </a:pPr>
              <a:t>5/29/2013</a:t>
            </a:fld>
            <a:endParaRPr lang="en-US"/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B17541-6CC8-4F1A-9C06-04E51DF9F5EE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5D8BAF-E91A-4CB8-B1F8-72EB6B410DC1}" type="datetimeFigureOut">
              <a:rPr lang="en-US"/>
              <a:pPr>
                <a:defRPr/>
              </a:pPr>
              <a:t>5/29/2013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EF2FD4-0FA0-465F-9891-1AF06B7ECCEF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800458-FFCF-48C1-A414-2802E986EC8C}" type="datetimeFigureOut">
              <a:rPr lang="en-US"/>
              <a:pPr>
                <a:defRPr/>
              </a:pPr>
              <a:t>5/29/2013</a:t>
            </a:fld>
            <a:endParaRPr lang="en-US"/>
          </a:p>
        </p:txBody>
      </p:sp>
      <p:sp>
        <p:nvSpPr>
          <p:cNvPr id="4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F40220-AC51-41AF-9015-7A04D7AA204D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B43E7C-062C-47F5-94BC-F6F8CEB407EF}" type="datetimeFigureOut">
              <a:rPr lang="en-US"/>
              <a:pPr>
                <a:defRPr/>
              </a:pPr>
              <a:t>5/29/2013</a:t>
            </a:fld>
            <a:endParaRPr lang="en-US"/>
          </a:p>
        </p:txBody>
      </p:sp>
      <p:sp>
        <p:nvSpPr>
          <p:cNvPr id="3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4495F3-CFAF-49CC-A007-CC626EA3F22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anchor="t"/>
          <a:lstStyle>
            <a:lvl1pPr algn="r">
              <a:buNone/>
              <a:defRPr sz="4200" b="1" cap="all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400" y="6556375"/>
            <a:ext cx="2001838" cy="22701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373274C4-42E1-461E-A7FC-6716AB2086E1}" type="datetimeFigureOut">
              <a:rPr lang="en-US"/>
              <a:pPr>
                <a:defRPr/>
              </a:pPr>
              <a:t>5/29/2013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138" y="6556375"/>
            <a:ext cx="2895600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4175" y="6554788"/>
            <a:ext cx="587375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358EB9A-5C95-4AEF-8971-D9E2754F8D76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207980-2BA4-4C37-8CB6-C6642230DCC7}" type="datetimeFigureOut">
              <a:rPr lang="en-US"/>
              <a:pPr>
                <a:defRPr/>
              </a:pPr>
              <a:t>5/29/2013</a:t>
            </a:fld>
            <a:endParaRPr lang="en-US"/>
          </a:p>
        </p:txBody>
      </p:sp>
      <p:sp>
        <p:nvSpPr>
          <p:cNvPr id="7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40954-4AE5-4F78-8CEA-D359ACF346B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EDD498-24E0-4839-B36C-D3B020097F82}" type="datetimeFigureOut">
              <a:rPr lang="en-US"/>
              <a:pPr>
                <a:defRPr/>
              </a:pPr>
              <a:t>5/29/2013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77CAEC-BF37-4647-878B-0ACD10B07E02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076F1D-CAA5-4337-947A-56EBC097D6A6}" type="datetimeFigureOut">
              <a:rPr lang="en-US"/>
              <a:pPr>
                <a:defRPr/>
              </a:pPr>
              <a:t>5/29/2013</a:t>
            </a:fld>
            <a:endParaRPr lang="en-US"/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5B86BE-43B1-4DF5-A011-26316C1D097F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BB9156-6218-4FFB-89D1-D562EC2F3178}" type="datetimeFigureOut">
              <a:rPr lang="en-US"/>
              <a:pPr>
                <a:defRPr/>
              </a:pPr>
              <a:t>5/29/2013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7B9EC-1031-434A-B24F-4956F1DC97B2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sosceles Triangle 3"/>
          <p:cNvSpPr/>
          <p:nvPr/>
        </p:nvSpPr>
        <p:spPr>
          <a:xfrm rot="16200000">
            <a:off x="7553325" y="5254626"/>
            <a:ext cx="1893887" cy="1293812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/>
          <a:lstStyle>
            <a:lvl1pPr algn="r"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1863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pPr>
              <a:defRPr/>
            </a:pPr>
            <a:fld id="{0170288B-ADB4-4B5C-9CE3-044C0FE6BD83}" type="datetimeFigureOut">
              <a:rPr lang="en-US"/>
              <a:pPr>
                <a:defRPr/>
              </a:pPr>
              <a:t>5/29/2013</a:t>
            </a:fld>
            <a:endParaRPr lang="en-US"/>
          </a:p>
        </p:txBody>
      </p:sp>
      <p:sp>
        <p:nvSpPr>
          <p:cNvPr id="6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49913"/>
            <a:ext cx="5791200" cy="365125"/>
          </a:xfrm>
        </p:spPr>
        <p:txBody>
          <a:bodyPr tIns="0" bIns="0"/>
          <a:lstStyle>
            <a:lvl1pPr algn="r">
              <a:defRPr sz="11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1525" y="5753100"/>
            <a:ext cx="503238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A2CE81B0-601D-469F-81B3-F595EF5A1EA4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075" y="6480175"/>
            <a:ext cx="2133600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4FE5E2-2F2D-4506-95C3-DB6E20795397}" type="datetimeFigureOut">
              <a:rPr lang="en-US"/>
              <a:pPr>
                <a:defRPr/>
              </a:pPr>
              <a:t>5/29/2013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1763"/>
            <a:ext cx="4259263" cy="3000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164CE-3AD2-4495-A435-1F08A9E626AE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 flipV="1">
            <a:off x="6350" y="6350"/>
            <a:ext cx="9131300" cy="6837363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Isosceles Triangle 4"/>
          <p:cNvSpPr/>
          <p:nvPr/>
        </p:nvSpPr>
        <p:spPr>
          <a:xfrm rot="5400000" flipV="1">
            <a:off x="7553325" y="309563"/>
            <a:ext cx="1893888" cy="1293812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rot="10800000">
            <a:off x="6469063" y="9525"/>
            <a:ext cx="2673350" cy="1900238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/>
          <a:lstStyle>
            <a:lvl1pPr marL="0" algn="l">
              <a:buNone/>
              <a:defRPr sz="3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6956425" y="6477000"/>
            <a:ext cx="2133600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3B54E3-FE5C-426F-BA4D-072FB2364DC2}" type="datetimeFigureOut">
              <a:rPr lang="en-US"/>
              <a:pPr>
                <a:defRPr/>
              </a:pPr>
              <a:t>5/29/2013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5" y="6481763"/>
            <a:ext cx="4260850" cy="3000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0263" y="809625"/>
            <a:ext cx="503237" cy="3000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804AAE-7B29-4BAA-92FC-B3EB581BA24A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807672-1D3B-4416-AE77-50BFF2624C7F}" type="datetimeFigureOut">
              <a:rPr lang="en-US"/>
              <a:pPr>
                <a:defRPr/>
              </a:pPr>
              <a:t>5/29/2013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530EA4-411D-4C21-843C-0129DEA3D6DD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075" y="6481763"/>
            <a:ext cx="2130425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02858-9B7B-4844-9AA9-7DE13B6B1915}" type="datetimeFigureOut">
              <a:rPr lang="en-US"/>
              <a:pPr>
                <a:defRPr/>
              </a:pPr>
              <a:t>5/29/2013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1763"/>
            <a:ext cx="4260850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838" y="6483350"/>
            <a:ext cx="503237" cy="301625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A858336A-C283-4535-8D3B-FF95BF4EFD7C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A6716-EA0D-460B-92B2-AC9972FE4C92}" type="datetimeFigureOut">
              <a:rPr lang="en-US"/>
              <a:pPr>
                <a:defRPr/>
              </a:pPr>
              <a:t>5/29/2013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F2951D-5835-4EDA-89B8-9CBF95CDB69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CE5671-74F9-481C-9DBB-F9C9056C0881}" type="datetimeFigureOut">
              <a:rPr lang="en-US"/>
              <a:pPr>
                <a:defRPr/>
              </a:pPr>
              <a:t>5/29/2013</a:t>
            </a:fld>
            <a:endParaRPr lang="en-US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DDABE7-A63D-495D-9045-1EE0A1051485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D439DD-50C0-48DE-991E-3540D2CB4F45}" type="datetimeFigureOut">
              <a:rPr lang="en-US"/>
              <a:pPr>
                <a:defRPr/>
              </a:pPr>
              <a:t>5/29/2013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CE9B4F-17A8-4A84-A385-0278655A8746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563" y="6556375"/>
            <a:ext cx="2133600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E20EFE98-5E4F-451C-9E78-0156D1FE1A8D}" type="datetimeFigureOut">
              <a:rPr lang="en-US"/>
              <a:pPr>
                <a:defRPr/>
              </a:pPr>
              <a:t>5/29/2013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063" y="6556375"/>
            <a:ext cx="5143500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5" y="6556375"/>
            <a:ext cx="503238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28CA5388-2DA7-468C-9E36-90BCDDD064CE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700" y="6556375"/>
            <a:ext cx="2101850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0BDDAA1F-132B-4745-BDC9-454D61822928}" type="datetimeFigureOut">
              <a:rPr lang="en-US"/>
              <a:pPr>
                <a:defRPr/>
              </a:pPr>
              <a:t>5/29/2013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69988" y="6557963"/>
            <a:ext cx="4948237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6900" y="6556375"/>
            <a:ext cx="366713" cy="301625"/>
          </a:xfrm>
        </p:spPr>
        <p:txBody>
          <a:bodyPr/>
          <a:lstStyle>
            <a:lvl1pPr algn="ctr">
              <a:defRPr sz="900"/>
            </a:lvl1pPr>
          </a:lstStyle>
          <a:p>
            <a:pPr>
              <a:defRPr/>
            </a:pPr>
            <a:fld id="{F299A49F-768C-4C9D-A85F-9905FE4046D1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08FB1E-E8A6-4789-A3F9-0FE5C00150C8}" type="datetimeFigureOut">
              <a:rPr lang="en-US"/>
              <a:pPr>
                <a:defRPr/>
              </a:pPr>
              <a:t>5/29/2013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FAB5A1-210C-4D45-A6C7-5226D435DA7C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A8876C-02F5-43E2-814D-D8FDEC4E2B79}" type="datetimeFigureOut">
              <a:rPr lang="en-US"/>
              <a:pPr>
                <a:defRPr/>
              </a:pPr>
              <a:t>5/29/2013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77A416-D601-466C-B171-0265BF00920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08BF-6712-4C63-BC9F-FD42201EF521}" type="datetimeFigureOut">
              <a:rPr lang="en-US"/>
              <a:pPr>
                <a:defRPr/>
              </a:pPr>
              <a:t>5/29/2013</a:t>
            </a:fld>
            <a:endParaRPr lang="en-US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A27B28-6218-4676-A17C-5220E11B183F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DCF636-EB3C-4C29-9737-98922CB15369}" type="datetimeFigureOut">
              <a:rPr lang="en-US"/>
              <a:pPr>
                <a:defRPr/>
              </a:pPr>
              <a:t>5/29/2013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CD4D95-1146-462F-8A5E-B356710AB8FA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89D28A-2B44-4B47-95FA-DDE703A1F63E}" type="datetimeFigureOut">
              <a:rPr lang="en-US"/>
              <a:pPr>
                <a:defRPr/>
              </a:pPr>
              <a:t>5/29/2013</a:t>
            </a:fld>
            <a:endParaRPr lang="en-US"/>
          </a:p>
        </p:txBody>
      </p:sp>
      <p:sp>
        <p:nvSpPr>
          <p:cNvPr id="3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ACBEC1-2796-404F-8918-3CE99CE29E8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lIns="45720" tIns="0" rIns="0" bIns="0" spcCol="0" rtlCol="0" fromWordArt="0" forceAA="0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4E6FF3-26DD-489E-BE2F-DE4524833634}" type="datetimeFigureOut">
              <a:rPr lang="en-US"/>
              <a:pPr>
                <a:defRPr/>
              </a:pPr>
              <a:t>5/29/2013</a:t>
            </a:fld>
            <a:endParaRPr lang="en-US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641ADD-1316-4757-9219-F0CD63EFC8BF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rot="21240000">
            <a:off x="598488" y="1004888"/>
            <a:ext cx="4319587" cy="4311650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rot="21420000">
            <a:off x="596900" y="998538"/>
            <a:ext cx="4319588" cy="4313237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lIns="82296" tIns="0" rIns="0" bIns="0" spcCol="0" rtlCol="0" fromWordArt="0" forceAA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EDA406F-107E-4103-BC04-59285E5FD083}" type="datetimeFigureOut">
              <a:rPr lang="en-US"/>
              <a:pPr>
                <a:defRPr/>
              </a:pPr>
              <a:t>5/29/2013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D2D2FC0-1828-4D61-9416-0FABCAA130F6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675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0" name="Text Placeholder 30"/>
          <p:cNvSpPr>
            <a:spLocks noGrp="1"/>
          </p:cNvSpPr>
          <p:nvPr>
            <p:ph type="body" idx="1"/>
          </p:nvPr>
        </p:nvSpPr>
        <p:spPr bwMode="auto">
          <a:xfrm>
            <a:off x="457200" y="1609725"/>
            <a:ext cx="7239000" cy="484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6563" y="6557963"/>
            <a:ext cx="2001837" cy="22701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7E998866-D9FD-4CBB-B757-5D030E4CE489}" type="datetimeFigureOut">
              <a:rPr lang="en-US"/>
              <a:pPr>
                <a:defRPr/>
              </a:pPr>
              <a:t>5/29/2013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63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575" y="6556375"/>
            <a:ext cx="588963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F1FAD54B-F474-4974-8EF3-AE84FCB2566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87" r:id="rId1"/>
    <p:sldLayoutId id="2147484537" r:id="rId2"/>
    <p:sldLayoutId id="2147484588" r:id="rId3"/>
    <p:sldLayoutId id="2147484538" r:id="rId4"/>
    <p:sldLayoutId id="2147484539" r:id="rId5"/>
    <p:sldLayoutId id="2147484540" r:id="rId6"/>
    <p:sldLayoutId id="2147484541" r:id="rId7"/>
    <p:sldLayoutId id="2147484542" r:id="rId8"/>
    <p:sldLayoutId id="2147484589" r:id="rId9"/>
    <p:sldLayoutId id="2147484543" r:id="rId10"/>
    <p:sldLayoutId id="214748459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b="1" kern="1200" cap="all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9pPr>
      <a:extLst/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tx2"/>
        </a:buClr>
        <a:buSzPct val="73000"/>
        <a:buFont typeface="Wingdings 2" pitchFamily="18" charset="2"/>
        <a:buChar char="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20700" indent="-228600" algn="l" rtl="0" eaLnBrk="0" fontAlgn="base" hangingPunct="0">
        <a:spcBef>
          <a:spcPts val="5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"/>
        <a:defRPr sz="2300" kern="1200">
          <a:solidFill>
            <a:srgbClr val="6C6C6C"/>
          </a:solidFill>
          <a:latin typeface="+mn-lt"/>
          <a:ea typeface="+mn-ea"/>
          <a:cs typeface="+mn-cs"/>
        </a:defRPr>
      </a:lvl2pPr>
      <a:lvl3pPr marL="758825" indent="-228600" algn="l" rtl="0" eaLnBrk="0" fontAlgn="base" hangingPunct="0">
        <a:spcBef>
          <a:spcPts val="400"/>
        </a:spcBef>
        <a:spcAft>
          <a:spcPct val="0"/>
        </a:spcAft>
        <a:buClr>
          <a:srgbClr val="F9B639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228600" algn="l" rtl="0" eaLnBrk="0" fontAlgn="base" hangingPunct="0">
        <a:spcBef>
          <a:spcPct val="200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"/>
        <a:defRPr sz="2000" kern="1200">
          <a:solidFill>
            <a:srgbClr val="6C6C6C"/>
          </a:solidFill>
          <a:latin typeface="+mn-lt"/>
          <a:ea typeface="+mn-ea"/>
          <a:cs typeface="+mn-cs"/>
        </a:defRPr>
      </a:lvl4pPr>
      <a:lvl5pPr marL="1279525" indent="-228600" algn="l" rtl="0" eaLnBrk="0" fontAlgn="base" hangingPunct="0">
        <a:spcBef>
          <a:spcPts val="400"/>
        </a:spcBef>
        <a:spcAft>
          <a:spcPct val="0"/>
        </a:spcAft>
        <a:buClr>
          <a:srgbClr val="F9B639"/>
        </a:buClr>
        <a:buSzPct val="70000"/>
        <a:buFont typeface="Wingdings" pitchFamily="2" charset="2"/>
        <a:buChar char="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4100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01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20070502-D41E-408B-A8D7-F50465DEF897}" type="datetimeFigureOut">
              <a:rPr lang="en-US"/>
              <a:pPr>
                <a:defRPr/>
              </a:pPr>
              <a:t>5/29/2013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55796515-A5AA-41AE-A74D-5368CC281DB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4105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01" r:id="rId1"/>
    <p:sldLayoutId id="2147484556" r:id="rId2"/>
    <p:sldLayoutId id="2147484602" r:id="rId3"/>
    <p:sldLayoutId id="2147484557" r:id="rId4"/>
    <p:sldLayoutId id="2147484558" r:id="rId5"/>
    <p:sldLayoutId id="2147484559" r:id="rId6"/>
    <p:sldLayoutId id="2147484560" r:id="rId7"/>
    <p:sldLayoutId id="2147484561" r:id="rId8"/>
    <p:sldLayoutId id="2147484603" r:id="rId9"/>
    <p:sldLayoutId id="2147484562" r:id="rId10"/>
    <p:sldLayoutId id="214748456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9BBB5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9BBB5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8064A2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125" name="Text Placeholder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3B70747F-BD22-4552-A8EE-26D62B4ACC51}" type="datetimeFigureOut">
              <a:rPr lang="en-US"/>
              <a:pPr>
                <a:defRPr/>
              </a:pPr>
              <a:t>5/29/2013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D9797DCE-CE76-4BAF-A716-061F14D4F872}" type="slidenum">
              <a:rPr lang="ar-SA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04" r:id="rId1"/>
    <p:sldLayoutId id="2147484605" r:id="rId2"/>
    <p:sldLayoutId id="2147484606" r:id="rId3"/>
    <p:sldLayoutId id="2147484564" r:id="rId4"/>
    <p:sldLayoutId id="2147484607" r:id="rId5"/>
    <p:sldLayoutId id="2147484565" r:id="rId6"/>
    <p:sldLayoutId id="2147484608" r:id="rId7"/>
    <p:sldLayoutId id="2147484609" r:id="rId8"/>
    <p:sldLayoutId id="2147484610" r:id="rId9"/>
    <p:sldLayoutId id="2147484566" r:id="rId10"/>
    <p:sldLayoutId id="214748461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6350" y="14288"/>
            <a:ext cx="9131300" cy="6837362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9063" y="4948238"/>
            <a:ext cx="2673350" cy="1900237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8288"/>
            <a:ext cx="8229600" cy="1398587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222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882775"/>
            <a:ext cx="82296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075" y="6481763"/>
            <a:ext cx="2133600" cy="3016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5EE9A0A8-7BC5-4618-BC5C-8502BF56CA42}" type="datetimeFigureOut">
              <a:rPr lang="en-US"/>
              <a:pPr>
                <a:defRPr/>
              </a:pPr>
              <a:t>5/29/2013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763"/>
            <a:ext cx="4259263" cy="3016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838" y="6481763"/>
            <a:ext cx="503237" cy="3016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D6BA0EDF-9DFE-4B3F-BE0C-51718C3A1E24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634" r:id="rId1"/>
    <p:sldLayoutId id="2147484635" r:id="rId2"/>
    <p:sldLayoutId id="2147484636" r:id="rId3"/>
    <p:sldLayoutId id="2147484578" r:id="rId4"/>
    <p:sldLayoutId id="2147484637" r:id="rId5"/>
    <p:sldLayoutId id="2147484579" r:id="rId6"/>
    <p:sldLayoutId id="2147484580" r:id="rId7"/>
    <p:sldLayoutId id="2147484638" r:id="rId8"/>
    <p:sldLayoutId id="2147484639" r:id="rId9"/>
    <p:sldLayoutId id="2147484581" r:id="rId10"/>
    <p:sldLayoutId id="2147484582" r:id="rId11"/>
  </p:sldLayoutIdLst>
  <p:txStyles>
    <p:titleStyle>
      <a:lvl1pPr marL="484188" indent="-484188" algn="l" rtl="0" eaLnBrk="0" fontAlgn="base" hangingPunct="0">
        <a:spcBef>
          <a:spcPct val="0"/>
        </a:spcBef>
        <a:spcAft>
          <a:spcPct val="0"/>
        </a:spcAft>
        <a:defRPr sz="4200" kern="1200">
          <a:ln w="6350">
            <a:solidFill>
              <a:schemeClr val="accent1">
                <a:shade val="43000"/>
              </a:schemeClr>
            </a:solidFill>
          </a:ln>
          <a:solidFill>
            <a:srgbClr val="FF5C9C"/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marL="484188" indent="-484188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2pPr>
      <a:lvl3pPr marL="484188" indent="-484188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3pPr>
      <a:lvl4pPr marL="484188" indent="-484188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4pPr>
      <a:lvl5pPr marL="484188" indent="-484188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5pPr>
      <a:lvl6pPr marL="9413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6pPr>
      <a:lvl7pPr marL="13985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7pPr>
      <a:lvl8pPr marL="18557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8pPr>
      <a:lvl9pPr marL="23129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9pPr>
    </p:titleStyle>
    <p:bodyStyle>
      <a:lvl1pPr marL="447675" indent="-3825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325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5000"/>
        <a:buFont typeface="Verdana" pitchFamily="34" charset="0"/>
        <a:buChar char="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49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095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09550" algn="l" rtl="0" eaLnBrk="0" fontAlgn="base" hangingPunct="0">
        <a:spcBef>
          <a:spcPct val="20000"/>
        </a:spcBef>
        <a:spcAft>
          <a:spcPct val="0"/>
        </a:spcAft>
        <a:buClr>
          <a:srgbClr val="FF90B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/>
          </p:cNvSpPr>
          <p:nvPr/>
        </p:nvSpPr>
        <p:spPr bwMode="auto">
          <a:xfrm>
            <a:off x="0" y="571500"/>
            <a:ext cx="8893175" cy="628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776288" lvl="1" indent="-319088" algn="r" rtl="1">
              <a:lnSpc>
                <a:spcPct val="200000"/>
              </a:lnSpc>
              <a:spcBef>
                <a:spcPct val="20000"/>
              </a:spcBef>
              <a:buClr>
                <a:schemeClr val="accent1"/>
              </a:buClr>
              <a:buSzPct val="70000"/>
              <a:defRPr/>
            </a:pPr>
            <a:r>
              <a:rPr lang="fa-IR" sz="6000" b="1" dirty="0">
                <a:latin typeface="Corbel" pitchFamily="34" charset="0"/>
                <a:cs typeface="B Yagut" pitchFamily="2" charset="-78"/>
              </a:rPr>
              <a:t>         تقویم اجرایی مشاور</a:t>
            </a:r>
            <a:endParaRPr lang="en-US" sz="6000" b="1" dirty="0">
              <a:latin typeface="Corbel" pitchFamily="34" charset="0"/>
              <a:cs typeface="B Yagut" pitchFamily="2" charset="-78"/>
            </a:endParaRPr>
          </a:p>
          <a:p>
            <a:pPr marL="319088" lvl="1" indent="-319088" algn="r" rtl="1">
              <a:lnSpc>
                <a:spcPct val="200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"/>
              <a:defRPr/>
            </a:pPr>
            <a:endParaRPr lang="fa-IR" sz="3600" b="1" dirty="0">
              <a:latin typeface="Corbel" pitchFamily="34" charset="0"/>
              <a:cs typeface="B Yagut" pitchFamily="2" charset="-78"/>
            </a:endParaRPr>
          </a:p>
          <a:p>
            <a:pPr marL="319088" lvl="1" indent="-319088" algn="r" rtl="1">
              <a:lnSpc>
                <a:spcPct val="200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"/>
              <a:defRPr/>
            </a:pPr>
            <a:r>
              <a:rPr lang="fa-IR" sz="3600" b="1" dirty="0">
                <a:latin typeface="Corbel" pitchFamily="34" charset="0"/>
                <a:cs typeface="B Yagut" pitchFamily="2" charset="-78"/>
              </a:rPr>
              <a:t>فعالیت های مستمر مشاور</a:t>
            </a:r>
          </a:p>
          <a:p>
            <a:pPr marL="319088" lvl="1" indent="-319088" algn="r" rtl="1">
              <a:lnSpc>
                <a:spcPct val="200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"/>
              <a:defRPr/>
            </a:pPr>
            <a:r>
              <a:rPr lang="fa-IR" sz="3600" b="1" dirty="0">
                <a:latin typeface="Corbel" pitchFamily="34" charset="0"/>
                <a:cs typeface="B Yagut" pitchFamily="2" charset="-78"/>
              </a:rPr>
              <a:t>فعالیت های سه ماهه مشاور </a:t>
            </a:r>
          </a:p>
          <a:p>
            <a:pPr marL="319088" indent="-319088" algn="r" rtl="1">
              <a:lnSpc>
                <a:spcPct val="200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"/>
              <a:defRPr/>
            </a:pPr>
            <a:endParaRPr lang="en-US" sz="6000" b="1" dirty="0">
              <a:latin typeface="Corbel" pitchFamily="34" charset="0"/>
              <a:cs typeface="B Yagut" pitchFamily="2" charset="-78"/>
            </a:endParaRPr>
          </a:p>
        </p:txBody>
      </p:sp>
      <p:pic>
        <p:nvPicPr>
          <p:cNvPr id="72707" name="Picture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50" y="3357563"/>
            <a:ext cx="17145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88" y="0"/>
            <a:ext cx="8643937" cy="6525344"/>
          </a:xfrm>
        </p:spPr>
        <p:txBody>
          <a:bodyPr>
            <a:noAutofit/>
          </a:bodyPr>
          <a:lstStyle/>
          <a:p>
            <a:pPr marL="274320" indent="-274320" algn="just" rtl="1" eaLnBrk="1" fontAlgn="auto" hangingPunct="1">
              <a:lnSpc>
                <a:spcPct val="150000"/>
              </a:lnSpc>
              <a:spcBef>
                <a:spcPts val="58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defRPr/>
            </a:pPr>
            <a:endParaRPr lang="fa-IR" sz="2600" b="1" dirty="0" smtClean="0"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cs typeface="B Mitra" pitchFamily="2" charset="-78"/>
            </a:endParaRPr>
          </a:p>
          <a:p>
            <a:pPr marL="274320" indent="-274320" algn="just" rtl="1" eaLnBrk="1" fontAlgn="auto" hangingPunct="1">
              <a:lnSpc>
                <a:spcPct val="150000"/>
              </a:lnSpc>
              <a:spcBef>
                <a:spcPts val="58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defRPr/>
            </a:pPr>
            <a:endParaRPr lang="fa-IR" sz="2600" b="1" dirty="0" smtClean="0"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cs typeface="B Mitra" pitchFamily="2" charset="-78"/>
            </a:endParaRPr>
          </a:p>
          <a:p>
            <a:pPr marL="274320" indent="-274320" algn="just" rtl="1" eaLnBrk="1" fontAlgn="auto" hangingPunct="1">
              <a:lnSpc>
                <a:spcPct val="150000"/>
              </a:lnSpc>
              <a:spcBef>
                <a:spcPts val="58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defRPr/>
            </a:pPr>
            <a:r>
              <a:rPr lang="fa-IR" sz="2600" b="1" dirty="0" smtClean="0"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cs typeface="B Mitra" pitchFamily="2" charset="-78"/>
              </a:rPr>
              <a:t>2-تهیه </a:t>
            </a:r>
            <a:r>
              <a:rPr lang="fa-IR" sz="2600" b="1" dirty="0" smtClean="0"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cs typeface="B Mitra" pitchFamily="2" charset="-78"/>
              </a:rPr>
              <a:t>صندوق ارتباط با مشاور.</a:t>
            </a:r>
          </a:p>
          <a:p>
            <a:pPr marL="274320" indent="-274320" algn="just" rtl="1" eaLnBrk="1" fontAlgn="auto" hangingPunct="1">
              <a:lnSpc>
                <a:spcPct val="150000"/>
              </a:lnSpc>
              <a:spcBef>
                <a:spcPts val="58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defRPr/>
            </a:pPr>
            <a:r>
              <a:rPr lang="fa-IR" sz="2600" b="1" dirty="0" smtClean="0"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cs typeface="B Mitra" pitchFamily="2" charset="-78"/>
              </a:rPr>
              <a:t>3-همکاری و تعامل با امور دانشجویی جهت اجرای طرح پایش سلامت در زمان اعلام شده (هفته دوم مهر تا هفته دوم آبان) و ارسال گزارش و برگه ها جهت تفسیر به سازمان مرکزی.</a:t>
            </a:r>
          </a:p>
          <a:p>
            <a:pPr marL="274320" indent="-274320" algn="just" rtl="1" eaLnBrk="1" fontAlgn="auto" hangingPunct="1">
              <a:lnSpc>
                <a:spcPct val="150000"/>
              </a:lnSpc>
              <a:spcBef>
                <a:spcPts val="58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defRPr/>
            </a:pPr>
            <a:r>
              <a:rPr lang="fa-IR" sz="2600" b="1" dirty="0" smtClean="0"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cs typeface="B Mitra" pitchFamily="2" charset="-78"/>
              </a:rPr>
              <a:t>4-دعوت از اساتید برجسته جهت سخنرانی در زمینه بنیان خانواده و ازدواج  به مناسبت روز ازدواج 25 مهر.</a:t>
            </a:r>
          </a:p>
          <a:p>
            <a:pPr marL="274320" indent="-274320" algn="just" rtl="1" eaLnBrk="1" fontAlgn="auto" hangingPunct="1">
              <a:lnSpc>
                <a:spcPct val="150000"/>
              </a:lnSpc>
              <a:spcBef>
                <a:spcPts val="58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defRPr/>
            </a:pPr>
            <a:endParaRPr lang="fa-IR" sz="2600" b="1" dirty="0" smtClean="0"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cs typeface="B Mitra" pitchFamily="2" charset="-78"/>
            </a:endParaRPr>
          </a:p>
          <a:p>
            <a:pPr marL="274320" indent="-274320" algn="just" rtl="1" eaLnBrk="1" fontAlgn="auto" hangingPunct="1">
              <a:lnSpc>
                <a:spcPct val="150000"/>
              </a:lnSpc>
              <a:spcBef>
                <a:spcPts val="58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defRPr/>
            </a:pPr>
            <a:endParaRPr lang="fa-IR" sz="2600" b="1" dirty="0" smtClean="0"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cs typeface="B Mitr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88" y="0"/>
            <a:ext cx="8643937" cy="6525344"/>
          </a:xfrm>
        </p:spPr>
        <p:txBody>
          <a:bodyPr>
            <a:noAutofit/>
          </a:bodyPr>
          <a:lstStyle/>
          <a:p>
            <a:pPr marL="274320" indent="-274320" algn="just" rtl="1" eaLnBrk="1" fontAlgn="auto" hangingPunct="1">
              <a:lnSpc>
                <a:spcPct val="150000"/>
              </a:lnSpc>
              <a:spcBef>
                <a:spcPts val="58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defRPr/>
            </a:pPr>
            <a:endParaRPr lang="fa-IR" sz="2600" b="1" dirty="0" smtClean="0"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cs typeface="B Mitra" pitchFamily="2" charset="-78"/>
            </a:endParaRPr>
          </a:p>
          <a:p>
            <a:pPr marL="274320" indent="-274320" algn="just" rtl="1" eaLnBrk="1" fontAlgn="auto" hangingPunct="1">
              <a:lnSpc>
                <a:spcPct val="150000"/>
              </a:lnSpc>
              <a:spcBef>
                <a:spcPts val="58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defRPr/>
            </a:pPr>
            <a:r>
              <a:rPr lang="fa-IR" sz="2600" b="1" dirty="0" smtClean="0"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cs typeface="B Mitra" pitchFamily="2" charset="-78"/>
              </a:rPr>
              <a:t>5- </a:t>
            </a:r>
            <a:r>
              <a:rPr lang="fa-IR" sz="2600" b="1" dirty="0" smtClean="0"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cs typeface="B Mitra" pitchFamily="2" charset="-78"/>
              </a:rPr>
              <a:t>تعيين و اعلام برنامه‌هاي هفتگي حضور مشاور در واحد آموزشي و نصب آن در معرض ديد دانشجویان.</a:t>
            </a:r>
          </a:p>
          <a:p>
            <a:pPr marL="274320" indent="-274320" algn="just" rtl="1" eaLnBrk="1" fontAlgn="auto" hangingPunct="1">
              <a:lnSpc>
                <a:spcPct val="150000"/>
              </a:lnSpc>
              <a:spcBef>
                <a:spcPts val="58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defRPr/>
            </a:pPr>
            <a:r>
              <a:rPr lang="fa-IR" sz="2600" b="1" dirty="0" smtClean="0"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cs typeface="B Mitra" pitchFamily="2" charset="-78"/>
              </a:rPr>
              <a:t>6- اجرای برنامه های ویژه هفته بهداشت روان،</a:t>
            </a:r>
          </a:p>
          <a:p>
            <a:pPr marL="274320" indent="-274320" algn="just" rtl="1" eaLnBrk="1" fontAlgn="auto" hangingPunct="1">
              <a:lnSpc>
                <a:spcPct val="150000"/>
              </a:lnSpc>
              <a:spcBef>
                <a:spcPts val="58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defRPr/>
            </a:pPr>
            <a:r>
              <a:rPr lang="fa-IR" sz="2600" b="1" dirty="0" smtClean="0"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cs typeface="B Mitra" pitchFamily="2" charset="-78"/>
              </a:rPr>
              <a:t>   در اين رابطه برنامه های زیر لازم الاجراست:</a:t>
            </a:r>
          </a:p>
          <a:p>
            <a:pPr marL="274320" indent="-274320" algn="just" rtl="1" eaLnBrk="1" fontAlgn="auto" hangingPunct="1">
              <a:lnSpc>
                <a:spcPct val="150000"/>
              </a:lnSpc>
              <a:spcBef>
                <a:spcPts val="58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defRPr/>
            </a:pPr>
            <a:r>
              <a:rPr lang="fa-IR" sz="2600" b="1" dirty="0" smtClean="0"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cs typeface="B Mitra" pitchFamily="2" charset="-78"/>
              </a:rPr>
              <a:t>1- ارائه بروشور و ویژه نامه سلامت روان.</a:t>
            </a:r>
          </a:p>
          <a:p>
            <a:pPr marL="274320" indent="-274320" algn="just" rtl="1" eaLnBrk="1" fontAlgn="auto" hangingPunct="1">
              <a:lnSpc>
                <a:spcPct val="150000"/>
              </a:lnSpc>
              <a:spcBef>
                <a:spcPts val="58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defRPr/>
            </a:pPr>
            <a:r>
              <a:rPr lang="fa-IR" sz="2600" b="1" dirty="0" smtClean="0"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cs typeface="B Mitra" pitchFamily="2" charset="-78"/>
              </a:rPr>
              <a:t>2- مسابقه کتابخوانی بهتر زیستن.</a:t>
            </a:r>
          </a:p>
          <a:p>
            <a:pPr marL="274320" indent="-274320" algn="just" rtl="1" eaLnBrk="1" fontAlgn="auto" hangingPunct="1">
              <a:lnSpc>
                <a:spcPct val="150000"/>
              </a:lnSpc>
              <a:spcBef>
                <a:spcPts val="58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defRPr/>
            </a:pPr>
            <a:r>
              <a:rPr lang="fa-IR" sz="2600" b="1" dirty="0" smtClean="0"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cs typeface="B Mitra" pitchFamily="2" charset="-78"/>
              </a:rPr>
              <a:t>3- فراخوان جذب دانشجویان همیار و تشکیل جلسه توجیهی.</a:t>
            </a:r>
          </a:p>
          <a:p>
            <a:pPr marL="274320" indent="-274320" algn="just" rtl="1" eaLnBrk="1" fontAlgn="auto" hangingPunct="1">
              <a:lnSpc>
                <a:spcPct val="150000"/>
              </a:lnSpc>
              <a:spcBef>
                <a:spcPts val="58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defRPr/>
            </a:pPr>
            <a:r>
              <a:rPr lang="fa-IR" sz="2600" b="1" dirty="0" smtClean="0"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cs typeface="B Mitra" pitchFamily="2" charset="-78"/>
              </a:rPr>
              <a:t> 4- برگزاری مراسم سخنرانی یکی از اساتید برجسته در زمینه سلامت روان برای دانشجویان جدیدالورود.</a:t>
            </a:r>
          </a:p>
          <a:p>
            <a:pPr marL="274320" indent="-274320" algn="just" rtl="1" eaLnBrk="1" fontAlgn="auto" hangingPunct="1">
              <a:lnSpc>
                <a:spcPct val="150000"/>
              </a:lnSpc>
              <a:spcBef>
                <a:spcPts val="58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defRPr/>
            </a:pPr>
            <a:endParaRPr lang="fa-IR" sz="2600" b="1" dirty="0" smtClean="0"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cs typeface="B Mitra" pitchFamily="2" charset="-78"/>
            </a:endParaRPr>
          </a:p>
          <a:p>
            <a:pPr marL="274320" indent="-274320" algn="just" rtl="1" eaLnBrk="1" fontAlgn="auto" hangingPunct="1">
              <a:lnSpc>
                <a:spcPct val="150000"/>
              </a:lnSpc>
              <a:spcBef>
                <a:spcPts val="58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defRPr/>
            </a:pPr>
            <a:endParaRPr lang="fa-IR" sz="2600" b="1" dirty="0" smtClean="0"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cs typeface="B Mitra" pitchFamily="2" charset="-78"/>
            </a:endParaRPr>
          </a:p>
          <a:p>
            <a:pPr marL="274320" indent="-274320" algn="just" rtl="1" eaLnBrk="1" fontAlgn="auto" hangingPunct="1">
              <a:lnSpc>
                <a:spcPct val="150000"/>
              </a:lnSpc>
              <a:spcBef>
                <a:spcPts val="58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defRPr/>
            </a:pPr>
            <a:endParaRPr lang="fa-IR" sz="2600" b="1" dirty="0" smtClean="0"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cs typeface="B Mitra" pitchFamily="2" charset="-78"/>
            </a:endParaRPr>
          </a:p>
          <a:p>
            <a:pPr marL="274320" indent="-274320" algn="just" rtl="1" eaLnBrk="1" fontAlgn="auto" hangingPunct="1">
              <a:lnSpc>
                <a:spcPct val="150000"/>
              </a:lnSpc>
              <a:spcBef>
                <a:spcPts val="58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defRPr/>
            </a:pPr>
            <a:endParaRPr lang="fa-IR" sz="2600" b="1" dirty="0" smtClean="0"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cs typeface="B Mitra" pitchFamily="2" charset="-78"/>
            </a:endParaRPr>
          </a:p>
          <a:p>
            <a:pPr marL="274320" indent="-274320" algn="just" rtl="1" eaLnBrk="1" fontAlgn="auto" hangingPunct="1">
              <a:lnSpc>
                <a:spcPct val="150000"/>
              </a:lnSpc>
              <a:spcBef>
                <a:spcPts val="58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defRPr/>
            </a:pPr>
            <a:endParaRPr lang="fa-IR" sz="2600" b="1" dirty="0" smtClean="0"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cs typeface="B Mitra" pitchFamily="2" charset="-78"/>
            </a:endParaRPr>
          </a:p>
          <a:p>
            <a:pPr marL="274320" indent="-274320" algn="just" rtl="1" eaLnBrk="1" fontAlgn="auto" hangingPunct="1">
              <a:lnSpc>
                <a:spcPct val="150000"/>
              </a:lnSpc>
              <a:spcBef>
                <a:spcPts val="58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defRPr/>
            </a:pPr>
            <a:endParaRPr lang="fa-IR" sz="2600" b="1" dirty="0" smtClean="0"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cs typeface="B Mitra" pitchFamily="2" charset="-78"/>
            </a:endParaRPr>
          </a:p>
          <a:p>
            <a:pPr marL="274320" indent="-274320" algn="just" rtl="1" eaLnBrk="1" fontAlgn="auto" hangingPunct="1">
              <a:lnSpc>
                <a:spcPct val="150000"/>
              </a:lnSpc>
              <a:spcBef>
                <a:spcPts val="58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defRPr/>
            </a:pPr>
            <a:endParaRPr lang="fa-IR" sz="2600" b="1" dirty="0" smtClean="0"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cs typeface="B Mitra" pitchFamily="2" charset="-78"/>
            </a:endParaRPr>
          </a:p>
          <a:p>
            <a:pPr marL="274320" indent="-274320" algn="just" rtl="1" eaLnBrk="1" fontAlgn="auto" hangingPunct="1">
              <a:lnSpc>
                <a:spcPct val="150000"/>
              </a:lnSpc>
              <a:spcBef>
                <a:spcPts val="58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defRPr/>
            </a:pPr>
            <a:endParaRPr lang="fa-IR" sz="2600" b="1" dirty="0" smtClean="0"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cs typeface="B Mitra" pitchFamily="2" charset="-78"/>
            </a:endParaRPr>
          </a:p>
          <a:p>
            <a:pPr marL="274320" indent="-274320" algn="just" rtl="1" eaLnBrk="1" fontAlgn="auto" hangingPunct="1">
              <a:lnSpc>
                <a:spcPct val="150000"/>
              </a:lnSpc>
              <a:spcBef>
                <a:spcPts val="58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defRPr/>
            </a:pPr>
            <a:endParaRPr lang="fa-IR" sz="2600" b="1" dirty="0" smtClean="0"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cs typeface="B Mitra" pitchFamily="2" charset="-78"/>
            </a:endParaRPr>
          </a:p>
          <a:p>
            <a:pPr marL="274320" indent="-274320" algn="just" rtl="1" eaLnBrk="1" fontAlgn="auto" hangingPunct="1">
              <a:lnSpc>
                <a:spcPct val="150000"/>
              </a:lnSpc>
              <a:spcBef>
                <a:spcPts val="58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defRPr/>
            </a:pPr>
            <a:endParaRPr lang="fa-IR" sz="2600" b="1" dirty="0" smtClean="0"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cs typeface="B Mitr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88" y="0"/>
            <a:ext cx="8643937" cy="6525344"/>
          </a:xfrm>
        </p:spPr>
        <p:txBody>
          <a:bodyPr>
            <a:noAutofit/>
          </a:bodyPr>
          <a:lstStyle/>
          <a:p>
            <a:pPr marL="274320" indent="-274320" algn="just" rtl="1" eaLnBrk="1" fontAlgn="auto" hangingPunct="1">
              <a:lnSpc>
                <a:spcPct val="150000"/>
              </a:lnSpc>
              <a:spcBef>
                <a:spcPts val="58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defRPr/>
            </a:pPr>
            <a:r>
              <a:rPr lang="fa-IR" sz="2600" b="1" dirty="0" smtClean="0"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cs typeface="B Mitra" pitchFamily="2" charset="-78"/>
              </a:rPr>
              <a:t>7- پی گیری و دریافت تفاسیر آزمون سلامت روان از طرف سازمان مرکزی.</a:t>
            </a:r>
          </a:p>
          <a:p>
            <a:pPr marL="274320" indent="-274320" algn="just" rtl="1" eaLnBrk="1" fontAlgn="auto" hangingPunct="1">
              <a:lnSpc>
                <a:spcPct val="150000"/>
              </a:lnSpc>
              <a:spcBef>
                <a:spcPts val="58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defRPr/>
            </a:pPr>
            <a:r>
              <a:rPr lang="fa-IR" sz="2600" b="1" dirty="0" smtClean="0"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cs typeface="B Mitra" pitchFamily="2" charset="-78"/>
              </a:rPr>
              <a:t>8- تهيه‌ي گزارشي از نحوه‌ي برگزاري هفته‌ي بهداشت روان و ارسال آن گزارش به کارشناسی مشاوره‌ي اداره‌ي متبوع.</a:t>
            </a:r>
          </a:p>
          <a:p>
            <a:pPr marL="274320" indent="-274320" algn="just" rtl="1" eaLnBrk="1" fontAlgn="auto" hangingPunct="1">
              <a:lnSpc>
                <a:spcPct val="150000"/>
              </a:lnSpc>
              <a:spcBef>
                <a:spcPts val="58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defRPr/>
            </a:pPr>
            <a:r>
              <a:rPr lang="fa-IR" sz="2600" b="1" dirty="0" smtClean="0"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cs typeface="B Mitra" pitchFamily="2" charset="-78"/>
              </a:rPr>
              <a:t>9- شناسايي دانشجویان نيازمند به خدمات مشاوره‌اي و مددكاري از طريق دریافت و مشاهده پروتکل آزمون سلامت روان ارسال شده از طرف سازمان و یا مراجعه حضوری و درج در پرونده‌ي مشاوره‌اي و ارايه‌ي خدمات لازم به آنها و يا ارجاع آنان به مراكز و مراجع ذي‌ ربط.</a:t>
            </a:r>
          </a:p>
          <a:p>
            <a:pPr marL="274320" indent="-274320" algn="just" rtl="1" eaLnBrk="1" fontAlgn="auto" hangingPunct="1">
              <a:lnSpc>
                <a:spcPct val="150000"/>
              </a:lnSpc>
              <a:spcBef>
                <a:spcPts val="58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defRPr/>
            </a:pPr>
            <a:r>
              <a:rPr lang="fa-IR" sz="2600" b="1" dirty="0" smtClean="0"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cs typeface="B Mitra" pitchFamily="2" charset="-78"/>
              </a:rPr>
              <a:t>10- تماس با دانشجویانی که در غربالگری سلامت روان با مشکل مواجه هستند و تعیین وقت  برای  پیگیری درمان.</a:t>
            </a:r>
          </a:p>
          <a:p>
            <a:pPr marL="274320" indent="-274320" algn="just" rtl="1" eaLnBrk="1" fontAlgn="auto" hangingPunct="1">
              <a:lnSpc>
                <a:spcPct val="150000"/>
              </a:lnSpc>
              <a:spcBef>
                <a:spcPts val="58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defRPr/>
            </a:pPr>
            <a:r>
              <a:rPr lang="fa-IR" sz="2600" b="1" dirty="0" smtClean="0"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cs typeface="B Mitra" pitchFamily="2" charset="-78"/>
              </a:rPr>
              <a:t>11- برگزاری کارگاه مهارتهای زندگی و ارسال گزارش به سازمان مرکزی. </a:t>
            </a:r>
          </a:p>
          <a:p>
            <a:pPr marL="274320" indent="-274320" algn="just" rtl="1" eaLnBrk="1" fontAlgn="auto" hangingPunct="1">
              <a:lnSpc>
                <a:spcPct val="150000"/>
              </a:lnSpc>
              <a:spcBef>
                <a:spcPts val="58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defRPr/>
            </a:pPr>
            <a:endParaRPr lang="fa-IR" sz="2600" b="1" dirty="0" smtClean="0"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cs typeface="B Mitra" pitchFamily="2" charset="-78"/>
            </a:endParaRPr>
          </a:p>
          <a:p>
            <a:pPr marL="274320" indent="-274320" algn="just" rtl="1" eaLnBrk="1" fontAlgn="auto" hangingPunct="1">
              <a:lnSpc>
                <a:spcPct val="150000"/>
              </a:lnSpc>
              <a:spcBef>
                <a:spcPts val="58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defRPr/>
            </a:pPr>
            <a:endParaRPr lang="fa-IR" sz="2600" b="1" dirty="0" smtClean="0"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cs typeface="B Mitr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001125" cy="6525344"/>
          </a:xfrm>
        </p:spPr>
        <p:txBody>
          <a:bodyPr>
            <a:noAutofit/>
          </a:bodyPr>
          <a:lstStyle/>
          <a:p>
            <a:pPr marL="274320" indent="-274320" algn="ctr" rtl="1" eaLnBrk="1" fontAlgn="auto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defRPr/>
            </a:pPr>
            <a:r>
              <a:rPr lang="fa-IR" sz="2600" b="1" dirty="0" smtClean="0">
                <a:solidFill>
                  <a:srgbClr val="FF000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cs typeface="B Mitra" pitchFamily="2" charset="-78"/>
              </a:rPr>
              <a:t> سه ماهه </a:t>
            </a:r>
            <a:r>
              <a:rPr lang="fa-IR" sz="2600" b="1" dirty="0" smtClean="0">
                <a:solidFill>
                  <a:srgbClr val="FF000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cs typeface="B Mitra" pitchFamily="2" charset="-78"/>
              </a:rPr>
              <a:t>دوم (</a:t>
            </a:r>
            <a:r>
              <a:rPr lang="fa-IR" sz="2600" b="1" dirty="0" smtClean="0">
                <a:solidFill>
                  <a:srgbClr val="FF000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cs typeface="B Mitra" pitchFamily="2" charset="-78"/>
              </a:rPr>
              <a:t>دی –بهمن –اسفند)</a:t>
            </a:r>
          </a:p>
          <a:p>
            <a:pPr marL="274320" indent="-274320" algn="just" rtl="1" eaLnBrk="1" fontAlgn="auto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defRPr/>
            </a:pPr>
            <a:r>
              <a:rPr lang="fa-IR" sz="2600" b="1" dirty="0" smtClean="0"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cs typeface="B Mitra" pitchFamily="2" charset="-78"/>
              </a:rPr>
              <a:t>1- ارائه </a:t>
            </a:r>
            <a:r>
              <a:rPr lang="fa-IR" sz="2600" b="1" dirty="0" smtClean="0"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cs typeface="B Mitra" pitchFamily="2" charset="-78"/>
              </a:rPr>
              <a:t>بروشورهای ویژه نوروز.</a:t>
            </a:r>
          </a:p>
          <a:p>
            <a:pPr marL="274320" indent="-274320" algn="just" rtl="1" eaLnBrk="1" fontAlgn="auto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defRPr/>
            </a:pPr>
            <a:r>
              <a:rPr lang="fa-IR" sz="2600" b="1" dirty="0" smtClean="0"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cs typeface="B Mitra" pitchFamily="2" charset="-78"/>
              </a:rPr>
              <a:t>2- شرکت </a:t>
            </a:r>
            <a:r>
              <a:rPr lang="fa-IR" sz="2600" b="1" dirty="0" smtClean="0"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cs typeface="B Mitra" pitchFamily="2" charset="-78"/>
              </a:rPr>
              <a:t>در دوره های دانش افزایی.</a:t>
            </a:r>
          </a:p>
          <a:p>
            <a:pPr marL="274320" indent="-274320" algn="just" rtl="1" eaLnBrk="1" fontAlgn="auto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defRPr/>
            </a:pPr>
            <a:r>
              <a:rPr lang="fa-IR" sz="2600" b="1" dirty="0" smtClean="0"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cs typeface="B Mitra" pitchFamily="2" charset="-78"/>
              </a:rPr>
              <a:t>3- راهنمايي </a:t>
            </a:r>
            <a:r>
              <a:rPr lang="fa-IR" sz="2600" b="1" dirty="0" smtClean="0"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cs typeface="B Mitra" pitchFamily="2" charset="-78"/>
              </a:rPr>
              <a:t>فردي و گروهي دانشجویان در مورد روشهای صحیح مطالعه و غلبه بر اضطراب از امتحان.</a:t>
            </a:r>
          </a:p>
          <a:p>
            <a:pPr marL="274320" indent="-274320" algn="just" rtl="1" eaLnBrk="1" fontAlgn="auto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defRPr/>
            </a:pPr>
            <a:r>
              <a:rPr lang="fa-IR" sz="2600" b="1" dirty="0" smtClean="0"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cs typeface="B Mitra" pitchFamily="2" charset="-78"/>
              </a:rPr>
              <a:t>4- برگزاری </a:t>
            </a:r>
            <a:r>
              <a:rPr lang="fa-IR" sz="2600" b="1" dirty="0" smtClean="0"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cs typeface="B Mitra" pitchFamily="2" charset="-78"/>
              </a:rPr>
              <a:t>کارگاه در خصوص یکی از مهارتهای ملزوم پیشنهادی در آیین نامه مهارتهای زندگی.</a:t>
            </a:r>
          </a:p>
          <a:p>
            <a:pPr marL="274320" indent="-274320" algn="just" rtl="1" eaLnBrk="1" fontAlgn="auto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defRPr/>
            </a:pPr>
            <a:r>
              <a:rPr lang="fa-IR" sz="2600" b="1" dirty="0" smtClean="0"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cs typeface="B Mitra" pitchFamily="2" charset="-78"/>
              </a:rPr>
              <a:t>5- تعامل </a:t>
            </a:r>
            <a:r>
              <a:rPr lang="fa-IR" sz="2600" b="1" dirty="0" smtClean="0"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cs typeface="B Mitra" pitchFamily="2" charset="-78"/>
              </a:rPr>
              <a:t>با گروههای آموزشی جهت شناسایی دانشجویان مشروط و یا دارای افت تحصیلی انجام مداخلات بهنگام.</a:t>
            </a:r>
          </a:p>
          <a:p>
            <a:pPr marL="274320" indent="-274320" algn="just" rtl="1" eaLnBrk="1" fontAlgn="auto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defRPr/>
            </a:pPr>
            <a:r>
              <a:rPr lang="fa-IR" sz="2600" b="1" dirty="0" smtClean="0"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cs typeface="B Mitra" pitchFamily="2" charset="-78"/>
              </a:rPr>
              <a:t>6- برگزاري </a:t>
            </a:r>
            <a:r>
              <a:rPr lang="fa-IR" sz="2600" b="1" dirty="0" smtClean="0"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cs typeface="B Mitra" pitchFamily="2" charset="-78"/>
              </a:rPr>
              <a:t>نشست‌هاي آموزشي ويژه‌ي همیاران با استفاده از روش‌هاي فعال گروهي در زمينه‌ي آشنايي با اصول، اهداف، روش مداخلات در زمانهای بحرانی و ارزيابي اوليه از اطلاعات پايه و مورد نياز همياران</a:t>
            </a:r>
            <a:r>
              <a:rPr lang="fa-IR" sz="2600" b="1" dirty="0" smtClean="0"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cs typeface="B Mitra" pitchFamily="2" charset="-78"/>
              </a:rPr>
              <a:t>.</a:t>
            </a:r>
            <a:endParaRPr lang="fa-IR" sz="2600" b="1" dirty="0" smtClean="0"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cs typeface="B Mitr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001125" cy="6525344"/>
          </a:xfrm>
        </p:spPr>
        <p:txBody>
          <a:bodyPr>
            <a:noAutofit/>
          </a:bodyPr>
          <a:lstStyle/>
          <a:p>
            <a:pPr marL="274320" indent="-274320" algn="ctr" rtl="1" eaLnBrk="1" fontAlgn="auto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defRPr/>
            </a:pPr>
            <a:endParaRPr lang="fa-IR" sz="2600" b="1" dirty="0" smtClean="0">
              <a:solidFill>
                <a:srgbClr val="FF0000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cs typeface="B Mitra" pitchFamily="2" charset="-78"/>
            </a:endParaRPr>
          </a:p>
          <a:p>
            <a:pPr marL="274320" indent="-274320" algn="ctr" rtl="1" eaLnBrk="1" fontAlgn="auto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defRPr/>
            </a:pPr>
            <a:r>
              <a:rPr lang="fa-IR" sz="2600" b="1" dirty="0" smtClean="0">
                <a:solidFill>
                  <a:srgbClr val="FF000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cs typeface="B Mitra" pitchFamily="2" charset="-78"/>
              </a:rPr>
              <a:t>سه </a:t>
            </a:r>
            <a:r>
              <a:rPr lang="fa-IR" sz="2600" b="1" dirty="0" smtClean="0">
                <a:solidFill>
                  <a:srgbClr val="FF000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cs typeface="B Mitra" pitchFamily="2" charset="-78"/>
              </a:rPr>
              <a:t>ماهه </a:t>
            </a:r>
            <a:r>
              <a:rPr lang="fa-IR" sz="2600" b="1" dirty="0" smtClean="0">
                <a:solidFill>
                  <a:srgbClr val="FF000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cs typeface="B Mitra" pitchFamily="2" charset="-78"/>
              </a:rPr>
              <a:t>سوم (</a:t>
            </a:r>
            <a:r>
              <a:rPr lang="fa-IR" sz="2600" b="1" dirty="0" smtClean="0">
                <a:solidFill>
                  <a:srgbClr val="FF000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cs typeface="B Mitra" pitchFamily="2" charset="-78"/>
              </a:rPr>
              <a:t>فروردین_ اردیبهشت_ خرداد)</a:t>
            </a:r>
          </a:p>
          <a:p>
            <a:pPr marL="274320" indent="-274320" algn="just" rtl="1" eaLnBrk="1" fontAlgn="auto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defRPr/>
            </a:pPr>
            <a:r>
              <a:rPr lang="fa-IR" sz="2600" b="1" dirty="0" smtClean="0"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cs typeface="B Mitra" pitchFamily="2" charset="-78"/>
              </a:rPr>
              <a:t>1- شرکت </a:t>
            </a:r>
            <a:r>
              <a:rPr lang="fa-IR" sz="2600" b="1" dirty="0" smtClean="0"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cs typeface="B Mitra" pitchFamily="2" charset="-78"/>
              </a:rPr>
              <a:t>در برنامه ویژه هفته خوابگاه و ارا ئه ویژه نامه به دانشجویان.</a:t>
            </a:r>
          </a:p>
          <a:p>
            <a:pPr marL="274320" indent="-274320" algn="just" rtl="1" eaLnBrk="1" fontAlgn="auto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defRPr/>
            </a:pPr>
            <a:r>
              <a:rPr lang="fa-IR" sz="2600" b="1" dirty="0" smtClean="0"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cs typeface="B Mitra" pitchFamily="2" charset="-78"/>
              </a:rPr>
              <a:t>2- دعوت </a:t>
            </a:r>
            <a:r>
              <a:rPr lang="fa-IR" sz="2600" b="1" dirty="0" smtClean="0"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cs typeface="B Mitra" pitchFamily="2" charset="-78"/>
              </a:rPr>
              <a:t>از صاحب‌نظران و كارشناسان متخصص در زمينه‌ي‌ مهارتهای زندگی به منظور ارايه‌ي سخنراني و پرسش و پاسخ.</a:t>
            </a:r>
          </a:p>
          <a:p>
            <a:pPr marL="274320" indent="-274320" algn="just" rtl="1" eaLnBrk="1" fontAlgn="auto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defRPr/>
            </a:pPr>
            <a:r>
              <a:rPr lang="fa-IR" sz="2600" b="1" dirty="0" smtClean="0"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cs typeface="B Mitra" pitchFamily="2" charset="-78"/>
              </a:rPr>
              <a:t>3- </a:t>
            </a:r>
            <a:r>
              <a:rPr lang="fa-IR" sz="2600" b="1" dirty="0" smtClean="0"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cs typeface="B Mitra" pitchFamily="2" charset="-78"/>
              </a:rPr>
              <a:t>نظارت مشاور بر نحوه‌ي فعاليت همياران (ايجاد ارتباط صميمانه همياران با ساير دانشجویان و ترغيب آنان براي مراجعه به مشاور جهت دريافت خدمات راهنمايي و مشاوره).</a:t>
            </a:r>
          </a:p>
          <a:p>
            <a:pPr marL="274320" indent="-274320" algn="just" rtl="1" eaLnBrk="1" fontAlgn="auto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defRPr/>
            </a:pPr>
            <a:r>
              <a:rPr lang="fa-IR" sz="2600" b="1" dirty="0" smtClean="0"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cs typeface="B Mitra" pitchFamily="2" charset="-78"/>
              </a:rPr>
              <a:t>4-تشكيل </a:t>
            </a:r>
            <a:r>
              <a:rPr lang="fa-IR" sz="2600" b="1" dirty="0" smtClean="0"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cs typeface="B Mitra" pitchFamily="2" charset="-78"/>
              </a:rPr>
              <a:t>نشست‌هاي ماهانه به منظور تأكيد بر اصول رازداري، پرهيز از مداخله در فرآيند مشاوره توسط همياران و راهنمايي‌هاي لازم براي صحت اجراي برنامه.</a:t>
            </a:r>
          </a:p>
          <a:p>
            <a:pPr marL="274320" indent="-274320" algn="just" rtl="1" eaLnBrk="1" fontAlgn="auto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defRPr/>
            </a:pPr>
            <a:endParaRPr lang="fa-IR" sz="2600" b="1" dirty="0" smtClean="0"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cs typeface="B Mitra" pitchFamily="2" charset="-78"/>
            </a:endParaRPr>
          </a:p>
          <a:p>
            <a:pPr marL="274320" indent="-274320" algn="ctr" rtl="1" eaLnBrk="1" fontAlgn="auto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defRPr/>
            </a:pPr>
            <a:endParaRPr lang="fa-IR" sz="2600" b="1" dirty="0" smtClean="0"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cs typeface="B Mitr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001125" cy="6525344"/>
          </a:xfrm>
        </p:spPr>
        <p:txBody>
          <a:bodyPr>
            <a:noAutofit/>
          </a:bodyPr>
          <a:lstStyle/>
          <a:p>
            <a:pPr marL="274320" indent="-274320" algn="ctr" rtl="1" eaLnBrk="1" fontAlgn="auto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defRPr/>
            </a:pPr>
            <a:endParaRPr lang="fa-IR" sz="2600" b="1" dirty="0" smtClean="0"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cs typeface="B Mitra" pitchFamily="2" charset="-78"/>
            </a:endParaRPr>
          </a:p>
          <a:p>
            <a:pPr marL="274320" indent="-274320" algn="ctr" rtl="1" eaLnBrk="1" fontAlgn="auto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defRPr/>
            </a:pPr>
            <a:endParaRPr lang="fa-IR" sz="2600" b="1" dirty="0" smtClean="0"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cs typeface="B Mitra" pitchFamily="2" charset="-78"/>
            </a:endParaRPr>
          </a:p>
          <a:p>
            <a:pPr marL="274320" indent="-274320" algn="ctr" rtl="1" eaLnBrk="1" fontAlgn="auto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defRPr/>
            </a:pPr>
            <a:endParaRPr lang="fa-IR" sz="2600" b="1" dirty="0" smtClean="0"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cs typeface="B Mitra" pitchFamily="2" charset="-78"/>
            </a:endParaRPr>
          </a:p>
          <a:p>
            <a:pPr marL="274320" indent="-274320" algn="just" rtl="1" eaLnBrk="1" fontAlgn="auto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defRPr/>
            </a:pPr>
            <a:r>
              <a:rPr lang="fa-IR" sz="2600" b="1" dirty="0" smtClean="0"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cs typeface="B Mitra" pitchFamily="2" charset="-78"/>
              </a:rPr>
              <a:t>5- پی </a:t>
            </a:r>
            <a:r>
              <a:rPr lang="fa-IR" sz="2600" b="1" dirty="0" smtClean="0"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cs typeface="B Mitra" pitchFamily="2" charset="-78"/>
              </a:rPr>
              <a:t>گیری مشاوره های تحصیلی دانشجویان با افت تحصیلی و آماده سازی برای امتحانات پایان ترم.</a:t>
            </a:r>
          </a:p>
          <a:p>
            <a:pPr marL="274320" indent="-274320" algn="just" rtl="1" eaLnBrk="1" fontAlgn="auto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defRPr/>
            </a:pPr>
            <a:r>
              <a:rPr lang="fa-IR" sz="2600" b="1" dirty="0" smtClean="0"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cs typeface="B Mitra" pitchFamily="2" charset="-78"/>
              </a:rPr>
              <a:t>6- ارسال </a:t>
            </a:r>
            <a:r>
              <a:rPr lang="fa-IR" sz="2600" b="1" dirty="0" smtClean="0"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cs typeface="B Mitra" pitchFamily="2" charset="-78"/>
              </a:rPr>
              <a:t>گزارش آماري سالانه‌ي مشكلات رواني- اجتماعي دانشجویان </a:t>
            </a:r>
            <a:r>
              <a:rPr lang="fa-IR" sz="2600" b="1" dirty="0" smtClean="0"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cs typeface="B Mitra" pitchFamily="2" charset="-78"/>
              </a:rPr>
              <a:t>و ارزیابی </a:t>
            </a:r>
            <a:r>
              <a:rPr lang="fa-IR" sz="2600" b="1" dirty="0" smtClean="0"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cs typeface="B Mitra" pitchFamily="2" charset="-78"/>
              </a:rPr>
              <a:t>و نظرسنجی های انجام گرفته.</a:t>
            </a:r>
          </a:p>
          <a:p>
            <a:pPr marL="274320" indent="-274320" algn="just" rtl="1" eaLnBrk="1" fontAlgn="auto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defRPr/>
            </a:pPr>
            <a:r>
              <a:rPr lang="fa-IR" sz="2600" b="1" dirty="0" smtClean="0"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cs typeface="B Mitra" pitchFamily="2" charset="-78"/>
              </a:rPr>
              <a:t>7- ارسال </a:t>
            </a:r>
            <a:r>
              <a:rPr lang="fa-IR" sz="2600" b="1" dirty="0" smtClean="0"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cs typeface="B Mitra" pitchFamily="2" charset="-78"/>
              </a:rPr>
              <a:t>گزارش سالانه از تعداد مكاتبات و اهم موضوع‌هاي مطرح شده در صندوق ارتباط با مشاور به ستاد مرکزی.</a:t>
            </a:r>
          </a:p>
          <a:p>
            <a:pPr marL="274320" indent="-274320" algn="ctr" rtl="1" eaLnBrk="1" fontAlgn="auto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defRPr/>
            </a:pPr>
            <a:endParaRPr lang="fa-IR" sz="2600" b="1" dirty="0" smtClean="0"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cs typeface="B Mitra" pitchFamily="2" charset="-78"/>
            </a:endParaRPr>
          </a:p>
          <a:p>
            <a:pPr marL="274320" indent="-274320" algn="ctr" rtl="1" eaLnBrk="1" fontAlgn="auto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defRPr/>
            </a:pPr>
            <a:endParaRPr lang="fa-IR" sz="2600" b="1" dirty="0" smtClean="0"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cs typeface="B Mitr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114" name="Picture 2" descr="E:\MissMirghasemi\pic\aks\oct_05_06_rai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0115" name="Title 1"/>
          <p:cNvSpPr>
            <a:spLocks noGrp="1"/>
          </p:cNvSpPr>
          <p:nvPr>
            <p:ph type="title"/>
          </p:nvPr>
        </p:nvSpPr>
        <p:spPr>
          <a:xfrm>
            <a:off x="357188" y="2571750"/>
            <a:ext cx="7643812" cy="1752600"/>
          </a:xfrm>
        </p:spPr>
        <p:txBody>
          <a:bodyPr/>
          <a:lstStyle/>
          <a:p>
            <a:pPr algn="ctr" rtl="1" eaLnBrk="1" hangingPunct="1"/>
            <a:r>
              <a:rPr lang="fa-IR" sz="4000" b="1" smtClean="0">
                <a:solidFill>
                  <a:srgbClr val="FFFF00"/>
                </a:solidFill>
                <a:ea typeface="2  Davat"/>
                <a:cs typeface="B Badr" pitchFamily="2" charset="-78"/>
              </a:rPr>
              <a:t>با تشکر</a:t>
            </a:r>
            <a:br>
              <a:rPr lang="fa-IR" sz="4000" b="1" smtClean="0">
                <a:solidFill>
                  <a:srgbClr val="FFFF00"/>
                </a:solidFill>
                <a:ea typeface="2  Davat"/>
                <a:cs typeface="B Badr" pitchFamily="2" charset="-78"/>
              </a:rPr>
            </a:br>
            <a:r>
              <a:rPr lang="fa-IR" sz="4000" b="1" smtClean="0">
                <a:solidFill>
                  <a:srgbClr val="FFFF00"/>
                </a:solidFill>
                <a:ea typeface="2  Davat"/>
                <a:cs typeface="B Badr" pitchFamily="2" charset="-78"/>
              </a:rPr>
              <a:t>اداره</a:t>
            </a:r>
            <a:r>
              <a:rPr lang="en-US" sz="4000" b="1" smtClean="0">
                <a:solidFill>
                  <a:srgbClr val="FFFF00"/>
                </a:solidFill>
                <a:ea typeface="2  Davat"/>
                <a:cs typeface="B Badr" pitchFamily="2" charset="-78"/>
              </a:rPr>
              <a:t> </a:t>
            </a:r>
            <a:r>
              <a:rPr lang="fa-IR" sz="4000" b="1" smtClean="0">
                <a:solidFill>
                  <a:srgbClr val="FFFF00"/>
                </a:solidFill>
                <a:ea typeface="2  Davat"/>
                <a:cs typeface="B Badr" pitchFamily="2" charset="-78"/>
              </a:rPr>
              <a:t> کل راهنمایی و مشاوره</a:t>
            </a:r>
            <a:endParaRPr lang="en-US" sz="4000" b="1" smtClean="0">
              <a:solidFill>
                <a:srgbClr val="FFFF00"/>
              </a:solidFill>
              <a:ea typeface="2  Davat"/>
              <a:cs typeface="B Badr" pitchFamily="2" charset="-78"/>
            </a:endParaRPr>
          </a:p>
        </p:txBody>
      </p:sp>
      <p:pic>
        <p:nvPicPr>
          <p:cNvPr id="90116" name="Picture 4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50" y="5143500"/>
            <a:ext cx="928688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73731" name="Picture 2" descr="C:\Users\Administrator\Pictures\Picture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fa-IR" sz="4400" b="1" smtClean="0">
                <a:solidFill>
                  <a:srgbClr val="002060"/>
                </a:solidFill>
                <a:cs typeface="B Yagut" pitchFamily="2" charset="-78"/>
              </a:rPr>
              <a:t>فعالیت های مستمر</a:t>
            </a:r>
          </a:p>
        </p:txBody>
      </p:sp>
      <p:pic>
        <p:nvPicPr>
          <p:cNvPr id="75780" name="Picture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714875"/>
            <a:ext cx="9144000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5779" name="Content Placeholder 2"/>
          <p:cNvSpPr>
            <a:spLocks noGrp="1"/>
          </p:cNvSpPr>
          <p:nvPr>
            <p:ph idx="1"/>
          </p:nvPr>
        </p:nvSpPr>
        <p:spPr>
          <a:xfrm>
            <a:off x="285750" y="1844824"/>
            <a:ext cx="8686800" cy="3071812"/>
          </a:xfrm>
        </p:spPr>
        <p:txBody>
          <a:bodyPr/>
          <a:lstStyle/>
          <a:p>
            <a:pPr algn="justLow" rtl="1" eaLnBrk="1" hangingPunct="1">
              <a:lnSpc>
                <a:spcPct val="150000"/>
              </a:lnSpc>
            </a:pPr>
            <a:r>
              <a:rPr lang="fa-IR" sz="2400" b="1" dirty="0" smtClean="0">
                <a:cs typeface="B Mitra" pitchFamily="2" charset="-78"/>
              </a:rPr>
              <a:t>فعاليت‌هاي مستمر به مجموعه‌اي از فعاليت‌هاي مشاور گفته مي‌شود كه جزو اصلي‌ترين وظايف مشاور است و مشاور بايد همواره در راستاي تحقيق فعاليت‌هاي مذكور در طول سال تحصيلي انجام وظيفه كند.</a:t>
            </a:r>
            <a:endParaRPr lang="en-US" sz="2400" b="1" dirty="0" smtClean="0">
              <a:cs typeface="B Mitra" pitchFamily="2" charset="-78"/>
            </a:endParaRPr>
          </a:p>
          <a:p>
            <a:pPr algn="justLow" rtl="1" eaLnBrk="1" hangingPunct="1">
              <a:lnSpc>
                <a:spcPct val="150000"/>
              </a:lnSpc>
              <a:buFont typeface="Wingdings 2" pitchFamily="18" charset="2"/>
              <a:buNone/>
            </a:pPr>
            <a:r>
              <a:rPr lang="fa-IR" sz="2400" b="1" dirty="0" smtClean="0">
                <a:cs typeface="B Mitra" pitchFamily="2" charset="-78"/>
              </a:rPr>
              <a:t> به طور مثال انجام مشاوره‌ي فردي و گروهي از جمله فعاليت‌هاي مستمر است كه مشاور به منظور كاهش و كنترل آسيب‌هاي رواني- اجتماعي و ارتقاي بهداشت روان (فردي و اجتماعي) دانشجویان به طور مداوم آن را در دستور كار خود قرار مي‌دهد</a:t>
            </a:r>
            <a:r>
              <a:rPr lang="fa-IR" sz="2000" dirty="0" smtClean="0">
                <a:cs typeface="B Mitra" pitchFamily="2" charset="-78"/>
              </a:rPr>
              <a:t>.</a:t>
            </a:r>
            <a:endParaRPr lang="fa-IR" sz="1800" dirty="0" smtClean="0">
              <a:cs typeface="B Mitr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251520" y="260648"/>
            <a:ext cx="7749480" cy="6286500"/>
          </a:xfrm>
        </p:spPr>
        <p:txBody>
          <a:bodyPr>
            <a:noAutofit/>
          </a:bodyPr>
          <a:lstStyle/>
          <a:p>
            <a:pPr marL="274320" indent="-274320" algn="just" rtl="1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fa-IR" b="1" dirty="0" smtClean="0">
                <a:cs typeface="B Mitra" pitchFamily="2" charset="-78"/>
              </a:rPr>
              <a:t>انجام </a:t>
            </a:r>
            <a:r>
              <a:rPr lang="fa-IR" b="1" dirty="0" smtClean="0">
                <a:cs typeface="B Mitra" pitchFamily="2" charset="-78"/>
              </a:rPr>
              <a:t>مشاوره</a:t>
            </a:r>
            <a:r>
              <a:rPr lang="en-US" b="1" dirty="0" smtClean="0">
                <a:cs typeface="B Mitra" pitchFamily="2" charset="-78"/>
              </a:rPr>
              <a:t> </a:t>
            </a:r>
            <a:r>
              <a:rPr lang="fa-IR" b="1" dirty="0" smtClean="0">
                <a:cs typeface="B Mitra" pitchFamily="2" charset="-78"/>
              </a:rPr>
              <a:t> فردی و گروهی. </a:t>
            </a:r>
          </a:p>
          <a:p>
            <a:pPr marL="274320" indent="-274320" algn="just" rtl="1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fa-IR" b="1" dirty="0" smtClean="0">
                <a:cs typeface="B Mitra" pitchFamily="2" charset="-78"/>
              </a:rPr>
              <a:t>احیاء و تقویت صندوق ارتباط با مشاور.</a:t>
            </a:r>
          </a:p>
          <a:p>
            <a:pPr marL="274320" indent="-274320" algn="just" rtl="1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fa-IR" b="1" dirty="0" smtClean="0">
                <a:cs typeface="B Mitra" pitchFamily="2" charset="-78"/>
              </a:rPr>
              <a:t>ارائه هر چه بهتر خدمات مشاوره ای در سطح پردیس ها.</a:t>
            </a:r>
          </a:p>
          <a:p>
            <a:pPr marL="274320" indent="-274320" algn="just" rtl="1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fa-IR" b="1" dirty="0" smtClean="0">
                <a:cs typeface="B Mitra" pitchFamily="2" charset="-78"/>
              </a:rPr>
              <a:t>راهنمایی دانشجو در تصمیم گیری آگاهانه، علاقه و حسن انتخاب. </a:t>
            </a:r>
          </a:p>
          <a:p>
            <a:pPr marL="274320" indent="-274320" algn="just" rtl="1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fa-IR" b="1" dirty="0" smtClean="0">
                <a:cs typeface="B Mitra" pitchFamily="2" charset="-78"/>
              </a:rPr>
              <a:t>ارائه کد رهگیری به مراجع جهت پیگیری آسان تر در جلسات آینده.</a:t>
            </a:r>
          </a:p>
          <a:p>
            <a:pPr marL="274320" indent="-274320" algn="just" rtl="1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fa-IR" b="1" dirty="0" smtClean="0">
                <a:cs typeface="B Mitra" pitchFamily="2" charset="-78"/>
              </a:rPr>
              <a:t>راهنمایی دانشجو در جهت شناخت صحیح توانائیها و مشکلات خود. </a:t>
            </a:r>
          </a:p>
          <a:p>
            <a:pPr marL="274320" indent="-274320" algn="just" rtl="1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fa-IR" b="1" dirty="0" smtClean="0">
                <a:cs typeface="B Mitra" pitchFamily="2" charset="-78"/>
              </a:rPr>
              <a:t>ایجاد یک فرصت جهت آسیب شناسی و تجزیه تحلیل مشکلات  دانشجویان.</a:t>
            </a:r>
          </a:p>
          <a:p>
            <a:pPr marL="274320" indent="-274320" algn="just" rtl="1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fa-IR" b="1" dirty="0" smtClean="0">
                <a:cs typeface="B Mitra" pitchFamily="2" charset="-78"/>
              </a:rPr>
              <a:t>مطالعه‌ي </a:t>
            </a:r>
            <a:r>
              <a:rPr lang="fa-IR" b="1" dirty="0" smtClean="0">
                <a:cs typeface="B Mitra" pitchFamily="2" charset="-78"/>
              </a:rPr>
              <a:t>بخشنامه‌ها و نامه‌هاي رسيده و پاسخ‌گويي به مكاتبات روزمره‌ي اداري. </a:t>
            </a:r>
          </a:p>
          <a:p>
            <a:pPr marL="274320" indent="-274320" algn="just" rtl="1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fa-IR" b="1" dirty="0" smtClean="0">
                <a:cs typeface="B Mitra" pitchFamily="2" charset="-78"/>
              </a:rPr>
              <a:t>راهنمایی دانشجو در حل مشکلات رفتاری، عاطفی، شناختی، تحصیلی، خانوادگی و مسائل مربوط به ازدواج.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251520" y="260648"/>
            <a:ext cx="7749480" cy="6286500"/>
          </a:xfrm>
        </p:spPr>
        <p:txBody>
          <a:bodyPr>
            <a:normAutofit/>
          </a:bodyPr>
          <a:lstStyle/>
          <a:p>
            <a:pPr marL="274320" indent="-274320" algn="just" rtl="1" eaLnBrk="1" fontAlgn="auto" hangingPunct="1">
              <a:lnSpc>
                <a:spcPct val="110000"/>
              </a:lnSpc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fa-IR" sz="2200" b="1" dirty="0" smtClean="0">
                <a:cs typeface="B Mitra" pitchFamily="2" charset="-78"/>
              </a:rPr>
              <a:t>افزایش سازگاری موثر با محیط تحصیل و زندگی، توسعه روابط اجتماعی و پیشرفت تحصیلی. </a:t>
            </a:r>
          </a:p>
          <a:p>
            <a:pPr marL="274320" indent="-274320" algn="just" rtl="1" eaLnBrk="1" fontAlgn="auto" hangingPunct="1">
              <a:lnSpc>
                <a:spcPct val="110000"/>
              </a:lnSpc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fa-IR" sz="2200" b="1" dirty="0" smtClean="0">
                <a:cs typeface="B Mitra" pitchFamily="2" charset="-78"/>
              </a:rPr>
              <a:t> پیشگیری از بروز و شیوع مسائل و مشکلات </a:t>
            </a:r>
            <a:r>
              <a:rPr lang="fa-IR" sz="2200" b="1" dirty="0" smtClean="0">
                <a:cs typeface="B Mitra" pitchFamily="2" charset="-78"/>
              </a:rPr>
              <a:t>عاطفی-رفتاری و </a:t>
            </a:r>
            <a:r>
              <a:rPr lang="fa-IR" sz="2200" b="1" dirty="0" smtClean="0">
                <a:cs typeface="B Mitra" pitchFamily="2" charset="-78"/>
              </a:rPr>
              <a:t>توسعه بهداشت روانی به فضای عمومی دانشگاه و جامعه دانشگاهی.</a:t>
            </a:r>
          </a:p>
          <a:p>
            <a:pPr marL="274320" lvl="8" indent="-274320" algn="just" rtl="1">
              <a:lnSpc>
                <a:spcPct val="120000"/>
              </a:lnSpc>
              <a:spcBef>
                <a:spcPts val="580"/>
              </a:spcBef>
              <a:buClr>
                <a:schemeClr val="tx2"/>
              </a:buClr>
              <a:buSzPct val="73000"/>
              <a:buFont typeface="Wingdings 2"/>
              <a:buChar char=""/>
              <a:defRPr/>
            </a:pPr>
            <a:r>
              <a:rPr lang="fa-IR" sz="2200" b="1" dirty="0" smtClean="0">
                <a:cs typeface="B Mitra" pitchFamily="2" charset="-78"/>
              </a:rPr>
              <a:t>ثبت </a:t>
            </a:r>
            <a:r>
              <a:rPr lang="fa-IR" sz="2200" b="1" dirty="0" smtClean="0">
                <a:cs typeface="B Mitra" pitchFamily="2" charset="-78"/>
              </a:rPr>
              <a:t>گزارش مشکلات (</a:t>
            </a:r>
            <a:r>
              <a:rPr lang="fa-IR" sz="2200" b="1" dirty="0" smtClean="0">
                <a:cs typeface="B Mitra" pitchFamily="2" charset="-78"/>
              </a:rPr>
              <a:t>روانی-رفتاری</a:t>
            </a:r>
            <a:r>
              <a:rPr lang="fa-IR" sz="2200" b="1" dirty="0" smtClean="0">
                <a:cs typeface="B Mitra" pitchFamily="2" charset="-78"/>
              </a:rPr>
              <a:t>) مراجعان و امکان پیگیری مستمر کار توسط مشاور.</a:t>
            </a:r>
            <a:endParaRPr lang="fa-IR" sz="2200" b="1" dirty="0" smtClean="0">
              <a:cs typeface="B Mitra" pitchFamily="2" charset="-78"/>
            </a:endParaRPr>
          </a:p>
          <a:p>
            <a:pPr marL="274320" lvl="8" indent="-274320" algn="just" rtl="1">
              <a:lnSpc>
                <a:spcPct val="120000"/>
              </a:lnSpc>
              <a:spcBef>
                <a:spcPts val="580"/>
              </a:spcBef>
              <a:buClr>
                <a:schemeClr val="tx2"/>
              </a:buClr>
              <a:buSzPct val="73000"/>
              <a:buFont typeface="Wingdings 2"/>
              <a:buChar char=""/>
              <a:defRPr/>
            </a:pPr>
            <a:r>
              <a:rPr lang="fa-IR" sz="2200" b="1" dirty="0" smtClean="0">
                <a:cs typeface="B Mitra" pitchFamily="2" charset="-78"/>
              </a:rPr>
              <a:t>احیای اصل رازداری با توجه به طراحی رمز عبور در تشکیل پرونده که به غیر از مشاور هیچ فرد دیگری نتواند از اطلاعات ثبت شده مراجعان مطلع شود.</a:t>
            </a:r>
          </a:p>
          <a:p>
            <a:pPr marL="274320" lvl="8" indent="-274320" algn="just" rtl="1">
              <a:lnSpc>
                <a:spcPct val="120000"/>
              </a:lnSpc>
              <a:spcBef>
                <a:spcPts val="580"/>
              </a:spcBef>
              <a:buClr>
                <a:schemeClr val="tx2"/>
              </a:buClr>
              <a:buSzPct val="73000"/>
              <a:buFont typeface="Wingdings 2"/>
              <a:buChar char=""/>
              <a:defRPr/>
            </a:pPr>
            <a:r>
              <a:rPr lang="fa-IR" sz="2200" b="1" dirty="0" smtClean="0">
                <a:cs typeface="B Mitra" pitchFamily="2" charset="-78"/>
              </a:rPr>
              <a:t>استفاده از ابزارهای روانشناختی جهت تشخیص هرچه بهتر نوع مشکلات روانی – رفتاری.</a:t>
            </a:r>
          </a:p>
          <a:p>
            <a:pPr marL="274320" indent="-274320" algn="just" rtl="1" eaLnBrk="1" fontAlgn="auto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fa-IR" sz="2200" b="1" dirty="0" smtClean="0">
                <a:cs typeface="B Mitra" pitchFamily="2" charset="-78"/>
              </a:rPr>
              <a:t> برگزاری کارگاهها و دوره های آموزشی مهارتهای زندگی با هدف ارتقاء بهداشت روانی.</a:t>
            </a:r>
          </a:p>
          <a:p>
            <a:pPr marL="274320" indent="-274320" algn="just" rtl="1" eaLnBrk="1" fontAlgn="auto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fa-IR" sz="2200" b="1" dirty="0" smtClean="0">
                <a:cs typeface="B Mitra" pitchFamily="2" charset="-78"/>
              </a:rPr>
              <a:t>جلب مشارکت دانشجویان در زمینه فعالیتهای بهداشت روانی به عنوان گروه همیار</a:t>
            </a:r>
            <a:r>
              <a:rPr lang="fa-IR" sz="2200" b="1" dirty="0" smtClean="0">
                <a:cs typeface="B Mitra" pitchFamily="2" charset="-78"/>
              </a:rPr>
              <a:t>.</a:t>
            </a:r>
            <a:endParaRPr lang="fa-IR" sz="2200" b="1" dirty="0" smtClean="0">
              <a:cs typeface="B Mitr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0" y="260648"/>
            <a:ext cx="8001000" cy="6286500"/>
          </a:xfrm>
        </p:spPr>
        <p:txBody>
          <a:bodyPr>
            <a:normAutofit/>
          </a:bodyPr>
          <a:lstStyle/>
          <a:p>
            <a:pPr marL="274320" indent="-274320" algn="just" rtl="1" eaLnBrk="1" fontAlgn="auto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fa-IR" b="1" dirty="0" smtClean="0">
                <a:cs typeface="B Mitra" pitchFamily="2" charset="-78"/>
              </a:rPr>
              <a:t>ارایه خدمات مشاوره ای و درمانی به صورت فردی و گروهی.</a:t>
            </a:r>
          </a:p>
          <a:p>
            <a:pPr marL="274320" indent="-274320" algn="just" rtl="1" eaLnBrk="1" fontAlgn="auto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fa-IR" b="1" dirty="0" smtClean="0">
                <a:cs typeface="B Mitra" pitchFamily="2" charset="-78"/>
              </a:rPr>
              <a:t>اجرای برنامه های پیشگیرانه و ارتقای سلامت روانی در محیط واحد. </a:t>
            </a:r>
          </a:p>
          <a:p>
            <a:pPr marL="274320" indent="-274320" algn="just" rtl="1" eaLnBrk="1" fontAlgn="auto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fa-IR" b="1" dirty="0" smtClean="0">
                <a:cs typeface="B Mitra" pitchFamily="2" charset="-78"/>
              </a:rPr>
              <a:t>ارایه خدمات مداخله در بحران و کمک رسانی در شرایط اضطراری.</a:t>
            </a:r>
          </a:p>
          <a:p>
            <a:pPr marL="274320" lvl="8" indent="-274320" algn="just" rtl="1">
              <a:lnSpc>
                <a:spcPct val="120000"/>
              </a:lnSpc>
              <a:spcBef>
                <a:spcPts val="580"/>
              </a:spcBef>
              <a:buClr>
                <a:schemeClr val="tx2"/>
              </a:buClr>
              <a:buSzPct val="73000"/>
              <a:defRPr/>
            </a:pPr>
            <a:r>
              <a:rPr lang="fa-IR" sz="2600" b="1" dirty="0" smtClean="0">
                <a:cs typeface="B Mitra" pitchFamily="2" charset="-78"/>
              </a:rPr>
              <a:t>پژوهش </a:t>
            </a:r>
            <a:r>
              <a:rPr lang="fa-IR" sz="2600" b="1" dirty="0" smtClean="0">
                <a:cs typeface="B Mitra" pitchFamily="2" charset="-78"/>
              </a:rPr>
              <a:t>درباره مسایل و مشکلات دانشجویان واحد و ارایه راهکارهای </a:t>
            </a:r>
            <a:r>
              <a:rPr lang="fa-IR" sz="2600" b="1" dirty="0" smtClean="0">
                <a:cs typeface="B Mitra" pitchFamily="2" charset="-78"/>
              </a:rPr>
              <a:t>مناسب</a:t>
            </a:r>
          </a:p>
          <a:p>
            <a:pPr marL="274320" lvl="8" indent="-274320" algn="just" rtl="1">
              <a:lnSpc>
                <a:spcPct val="120000"/>
              </a:lnSpc>
              <a:spcBef>
                <a:spcPts val="580"/>
              </a:spcBef>
              <a:buClr>
                <a:schemeClr val="tx2"/>
              </a:buClr>
              <a:buSzPct val="73000"/>
              <a:defRPr/>
            </a:pPr>
            <a:r>
              <a:rPr lang="fa-IR" sz="2600" b="1" dirty="0" smtClean="0">
                <a:cs typeface="B Mitra" pitchFamily="2" charset="-78"/>
              </a:rPr>
              <a:t>ارزیابی </a:t>
            </a:r>
            <a:r>
              <a:rPr lang="fa-IR" sz="2600" b="1" dirty="0" smtClean="0">
                <a:cs typeface="B Mitra" pitchFamily="2" charset="-78"/>
              </a:rPr>
              <a:t>منظم از خدمات ارایه </a:t>
            </a:r>
            <a:r>
              <a:rPr lang="fa-IR" sz="2600" b="1" dirty="0" smtClean="0">
                <a:cs typeface="B Mitra" pitchFamily="2" charset="-78"/>
              </a:rPr>
              <a:t>شده</a:t>
            </a:r>
          </a:p>
          <a:p>
            <a:pPr marL="274320" lvl="8" indent="-274320" algn="r" defTabSz="173038" rtl="1">
              <a:lnSpc>
                <a:spcPct val="120000"/>
              </a:lnSpc>
              <a:spcBef>
                <a:spcPts val="580"/>
              </a:spcBef>
              <a:buClr>
                <a:schemeClr val="tx2"/>
              </a:buClr>
              <a:buSzPct val="73000"/>
              <a:tabLst>
                <a:tab pos="236538" algn="l"/>
              </a:tabLst>
              <a:defRPr/>
            </a:pPr>
            <a:r>
              <a:rPr lang="fa-IR" sz="2600" b="1" dirty="0" smtClean="0">
                <a:cs typeface="B Mitra" pitchFamily="2" charset="-78"/>
              </a:rPr>
              <a:t>ارائه </a:t>
            </a:r>
            <a:r>
              <a:rPr lang="fa-IR" sz="2600" b="1" dirty="0" smtClean="0">
                <a:cs typeface="B Mitra" pitchFamily="2" charset="-78"/>
              </a:rPr>
              <a:t>گزارش عملکرد دفاتر مشاوره به صورت ماهانه به </a:t>
            </a:r>
            <a:r>
              <a:rPr lang="fa-IR" sz="2600" b="1" dirty="0" smtClean="0">
                <a:cs typeface="B Mitra" pitchFamily="2" charset="-78"/>
              </a:rPr>
              <a:t>سازمان مرکزی </a:t>
            </a:r>
            <a:endParaRPr lang="fa-IR" sz="2600" b="1" dirty="0" smtClean="0">
              <a:cs typeface="B Mitr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79638"/>
            <a:ext cx="8229600" cy="2249487"/>
          </a:xfrm>
          <a:solidFill>
            <a:schemeClr val="tx2">
              <a:lumMod val="75000"/>
            </a:schemeClr>
          </a:solidFill>
        </p:spPr>
        <p:txBody>
          <a:bodyPr>
            <a:normAutofit/>
          </a:bodyPr>
          <a:lstStyle/>
          <a:p>
            <a:pPr marL="274320" indent="-274320" algn="ctr" eaLnBrk="1" fontAlgn="auto" hangingPunct="1">
              <a:lnSpc>
                <a:spcPct val="200000"/>
              </a:lnSpc>
              <a:spcBef>
                <a:spcPts val="580"/>
              </a:spcBef>
              <a:spcAft>
                <a:spcPts val="0"/>
              </a:spcAft>
              <a:buNone/>
              <a:defRPr/>
            </a:pPr>
            <a:r>
              <a:rPr lang="fa-IR" sz="4800" b="1" dirty="0" smtClean="0">
                <a:cs typeface="B Yagut" pitchFamily="2" charset="-78"/>
              </a:rPr>
              <a:t>فعالیتهای سه ماهه مشاوران</a:t>
            </a:r>
            <a:endParaRPr lang="en-US" sz="4800" b="1" dirty="0" smtClean="0">
              <a:cs typeface="B Yagut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313" y="1428750"/>
            <a:ext cx="8472487" cy="4865688"/>
          </a:xfrm>
        </p:spPr>
        <p:txBody>
          <a:bodyPr>
            <a:normAutofit/>
          </a:bodyPr>
          <a:lstStyle/>
          <a:p>
            <a:pPr marL="274320" indent="-274320" algn="just" rtl="1" eaLnBrk="1" fontAlgn="auto" hangingPunct="1">
              <a:lnSpc>
                <a:spcPct val="150000"/>
              </a:lnSpc>
              <a:spcBef>
                <a:spcPts val="58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fa-IR" b="1" dirty="0" smtClean="0"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cs typeface="B Mitra" pitchFamily="2" charset="-78"/>
              </a:rPr>
              <a:t>فعاليت‌هاي سه ماهه،آن بخش از فعاليت‌هاي مشاور است كه</a:t>
            </a:r>
            <a:r>
              <a:rPr lang="en-US" b="1" dirty="0" smtClean="0"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cs typeface="B Mitra" pitchFamily="2" charset="-78"/>
              </a:rPr>
              <a:t> </a:t>
            </a:r>
            <a:r>
              <a:rPr lang="fa-IR" b="1" dirty="0" smtClean="0"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cs typeface="B Mitra" pitchFamily="2" charset="-78"/>
              </a:rPr>
              <a:t>مكمل فعاليت‌هاي مستمر وي مي‌باشد و حسب زمان و متناسب با آيين‌نامه‌ها و شيوه‌نامه‌هاي مربوط انجام مي‌پذيرد.</a:t>
            </a:r>
            <a:endParaRPr lang="en-US" b="1" dirty="0" smtClean="0"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cs typeface="B Mitra" pitchFamily="2" charset="-78"/>
            </a:endParaRPr>
          </a:p>
          <a:p>
            <a:pPr marL="274320" indent="-274320" algn="just" rtl="1" eaLnBrk="1" fontAlgn="auto" hangingPunct="1">
              <a:lnSpc>
                <a:spcPct val="150000"/>
              </a:lnSpc>
              <a:spcBef>
                <a:spcPts val="58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fa-IR" b="1" dirty="0" smtClean="0"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cs typeface="B Mitra" pitchFamily="2" charset="-78"/>
              </a:rPr>
              <a:t>لازم به ذكر است به منظور انجام فعاليت‌هاي هر دوره ضرورت دارد مشاور از ماه قبل تمهيدات لازم را به كار بندد و زمينه را براي تحقق فعاليت‌ها فراهم كند و چنانچه با موانعي براي اجراي فعاليت‌ها روبه‌رو است پيگيري‌هاي لازم را انجام دهد</a:t>
            </a:r>
            <a:r>
              <a:rPr lang="fa-IR" b="1" dirty="0" smtClean="0"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cs typeface="B Mitra" pitchFamily="2" charset="-78"/>
              </a:rPr>
              <a:t>.</a:t>
            </a:r>
            <a:endParaRPr lang="en-US" b="1" dirty="0" smtClean="0"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cs typeface="B Mitr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88" y="0"/>
            <a:ext cx="8643937" cy="6525344"/>
          </a:xfrm>
        </p:spPr>
        <p:txBody>
          <a:bodyPr>
            <a:noAutofit/>
          </a:bodyPr>
          <a:lstStyle/>
          <a:p>
            <a:pPr marL="274320" indent="-274320" algn="ctr" rtl="1" eaLnBrk="1" fontAlgn="auto" hangingPunct="1">
              <a:lnSpc>
                <a:spcPct val="150000"/>
              </a:lnSpc>
              <a:spcBef>
                <a:spcPts val="58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defRPr/>
            </a:pPr>
            <a:r>
              <a:rPr lang="fa-IR" b="1" dirty="0" smtClean="0">
                <a:solidFill>
                  <a:srgbClr val="FF000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cs typeface="B Mitra" pitchFamily="2" charset="-78"/>
              </a:rPr>
              <a:t>سه ماهه اول (</a:t>
            </a:r>
            <a:r>
              <a:rPr lang="fa-IR" b="1" dirty="0" smtClean="0">
                <a:solidFill>
                  <a:srgbClr val="FF000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cs typeface="B Mitra" pitchFamily="2" charset="-78"/>
              </a:rPr>
              <a:t>مهر، آبان، آذر</a:t>
            </a:r>
            <a:r>
              <a:rPr lang="fa-IR" b="1" dirty="0" smtClean="0">
                <a:solidFill>
                  <a:srgbClr val="FF000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cs typeface="B Mitra" pitchFamily="2" charset="-78"/>
              </a:rPr>
              <a:t>)</a:t>
            </a:r>
            <a:endParaRPr lang="en-US" b="1" dirty="0" smtClean="0">
              <a:solidFill>
                <a:srgbClr val="FF0000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cs typeface="B Mitra" pitchFamily="2" charset="-78"/>
            </a:endParaRPr>
          </a:p>
          <a:p>
            <a:pPr marL="274320" indent="-274320" algn="just" rtl="1" eaLnBrk="1" fontAlgn="auto" hangingPunct="1">
              <a:lnSpc>
                <a:spcPct val="150000"/>
              </a:lnSpc>
              <a:spcBef>
                <a:spcPts val="58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defRPr/>
            </a:pPr>
            <a:endParaRPr lang="fa-IR" sz="2600" b="1" dirty="0" smtClean="0"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cs typeface="B Mitra" pitchFamily="2" charset="-78"/>
            </a:endParaRPr>
          </a:p>
          <a:p>
            <a:pPr marL="274320" indent="-274320" algn="just" rtl="1" eaLnBrk="1" fontAlgn="auto" hangingPunct="1">
              <a:lnSpc>
                <a:spcPct val="150000"/>
              </a:lnSpc>
              <a:spcBef>
                <a:spcPts val="58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defRPr/>
            </a:pPr>
            <a:r>
              <a:rPr lang="fa-IR" sz="2600" b="1" dirty="0" smtClean="0"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cs typeface="B Mitra" pitchFamily="2" charset="-78"/>
              </a:rPr>
              <a:t>1- آشنا نمودن دانشجویان با وظايف مشاور و چگونگي ارايه‌ي  خدمات راهنمايي و مشاوره در حيطه‌هاي سازشی، خانوادگي، تحصيلي</a:t>
            </a:r>
            <a:endParaRPr lang="en-US" sz="2600" b="1" dirty="0" smtClean="0"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cs typeface="B Mitra" pitchFamily="2" charset="-78"/>
            </a:endParaRPr>
          </a:p>
          <a:p>
            <a:pPr marL="274320" indent="-274320" algn="just" rtl="1" eaLnBrk="1" fontAlgn="auto" hangingPunct="1">
              <a:lnSpc>
                <a:spcPct val="150000"/>
              </a:lnSpc>
              <a:spcBef>
                <a:spcPts val="58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defRPr/>
            </a:pPr>
            <a:endParaRPr lang="en-US" sz="2600" b="1" dirty="0" smtClean="0"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cs typeface="B Mitra" pitchFamily="2" charset="-78"/>
            </a:endParaRPr>
          </a:p>
          <a:p>
            <a:pPr marL="274320" indent="-274320" algn="just" rtl="1" eaLnBrk="1" fontAlgn="auto" hangingPunct="1">
              <a:lnSpc>
                <a:spcPct val="150000"/>
              </a:lnSpc>
              <a:spcBef>
                <a:spcPts val="58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defRPr/>
            </a:pPr>
            <a:r>
              <a:rPr lang="fa-IR" sz="2600" b="1" dirty="0" smtClean="0"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cs typeface="B Mitra" pitchFamily="2" charset="-78"/>
              </a:rPr>
              <a:t>        در اين رابطه راه‌كارهاي زير پيشنهاد مي‌شود:</a:t>
            </a:r>
            <a:endParaRPr lang="en-US" sz="2600" b="1" dirty="0" smtClean="0"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cs typeface="B Mitra" pitchFamily="2" charset="-78"/>
            </a:endParaRPr>
          </a:p>
          <a:p>
            <a:pPr marL="274320" indent="-274320" algn="just" rtl="1" eaLnBrk="1" fontAlgn="auto" hangingPunct="1">
              <a:lnSpc>
                <a:spcPct val="150000"/>
              </a:lnSpc>
              <a:spcBef>
                <a:spcPts val="58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r>
              <a:rPr lang="fa-IR" sz="2600" b="1" dirty="0" smtClean="0"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cs typeface="B Mitra" pitchFamily="2" charset="-78"/>
              </a:rPr>
              <a:t>الف- حضور در مراسم آغازين سال تحصیلی و معرفي حيطه‌هاي خدمات راهنمايي و مشاوره.</a:t>
            </a:r>
            <a:endParaRPr lang="en-US" sz="2600" b="1" dirty="0" smtClean="0"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cs typeface="B Mitra" pitchFamily="2" charset="-78"/>
            </a:endParaRPr>
          </a:p>
          <a:p>
            <a:pPr marL="274320" indent="-274320" algn="just" rtl="1" eaLnBrk="1" fontAlgn="auto" hangingPunct="1">
              <a:lnSpc>
                <a:spcPct val="150000"/>
              </a:lnSpc>
              <a:spcBef>
                <a:spcPts val="58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r>
              <a:rPr lang="fa-IR" sz="2600" b="1" dirty="0" smtClean="0"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cs typeface="B Mitra" pitchFamily="2" charset="-78"/>
              </a:rPr>
              <a:t>ب- ارائه بروشور برای دانشجویان جدید الورود و مطالب کاربردی و نصب بر روی برد مشاوره.</a:t>
            </a:r>
            <a:endParaRPr lang="fa-IR" sz="2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Mitra" pitchFamily="2" charset="-78"/>
            </a:endParaRPr>
          </a:p>
          <a:p>
            <a:pPr marL="274320" indent="-274320" algn="just" rtl="1" eaLnBrk="1" fontAlgn="auto" hangingPunct="1">
              <a:lnSpc>
                <a:spcPct val="90000"/>
              </a:lnSpc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en-US" sz="2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Mitra" pitchFamily="2" charset="-78"/>
            </a:endParaRPr>
          </a:p>
          <a:p>
            <a:pPr marL="274320" indent="-274320" algn="just" rtl="1" eaLnBrk="1" fontAlgn="auto" hangingPunct="1">
              <a:lnSpc>
                <a:spcPct val="90000"/>
              </a:lnSpc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en-US" sz="2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Mitr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Flow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pulent">
    <a:dk1>
      <a:sysClr val="windowText" lastClr="000000"/>
    </a:dk1>
    <a:lt1>
      <a:sysClr val="window" lastClr="FFFFFF"/>
    </a:lt1>
    <a:dk2>
      <a:srgbClr val="B13F9A"/>
    </a:dk2>
    <a:lt2>
      <a:srgbClr val="F4E7ED"/>
    </a:lt2>
    <a:accent1>
      <a:srgbClr val="B83D68"/>
    </a:accent1>
    <a:accent2>
      <a:srgbClr val="AC66BB"/>
    </a:accent2>
    <a:accent3>
      <a:srgbClr val="DE6C36"/>
    </a:accent3>
    <a:accent4>
      <a:srgbClr val="F9B639"/>
    </a:accent4>
    <a:accent5>
      <a:srgbClr val="CF6DA4"/>
    </a:accent5>
    <a:accent6>
      <a:srgbClr val="FA8D3D"/>
    </a:accent6>
    <a:hlink>
      <a:srgbClr val="FFDE66"/>
    </a:hlink>
    <a:folHlink>
      <a:srgbClr val="D490C5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4.xml><?xml version="1.0" encoding="utf-8"?>
<a:themeOverride xmlns:a="http://schemas.openxmlformats.org/drawingml/2006/main">
  <a:clrScheme name="Trek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732</TotalTime>
  <Words>1062</Words>
  <Application>Microsoft Office PowerPoint</Application>
  <PresentationFormat>On-screen Show (4:3)</PresentationFormat>
  <Paragraphs>85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Opulent</vt:lpstr>
      <vt:lpstr>Flow</vt:lpstr>
      <vt:lpstr>Trek</vt:lpstr>
      <vt:lpstr>Verve</vt:lpstr>
      <vt:lpstr>Slide 1</vt:lpstr>
      <vt:lpstr>Slide 2</vt:lpstr>
      <vt:lpstr>فعالیت های مستمر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با تشکر اداره  کل راهنمایی و مشاوره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تقويم اجرايي كار مشاور</dc:title>
  <dc:creator>Behzad J</dc:creator>
  <cp:lastModifiedBy>dr.namdari</cp:lastModifiedBy>
  <cp:revision>134</cp:revision>
  <dcterms:created xsi:type="dcterms:W3CDTF">2009-09-16T17:31:09Z</dcterms:created>
  <dcterms:modified xsi:type="dcterms:W3CDTF">2013-05-29T04:40:21Z</dcterms:modified>
</cp:coreProperties>
</file>