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4"/>
  </p:notesMasterIdLst>
  <p:sldIdLst>
    <p:sldId id="256" r:id="rId2"/>
    <p:sldId id="257" r:id="rId3"/>
  </p:sldIdLst>
  <p:sldSz cx="9906000" cy="6858000" type="A4"/>
  <p:notesSz cx="10234613" cy="7099300"/>
  <p:defaultTextStyle>
    <a:defPPr>
      <a:defRPr lang="en-GB"/>
    </a:defPPr>
    <a:lvl1pPr algn="r" rtl="0" fontAlgn="base">
      <a:spcBef>
        <a:spcPct val="0"/>
      </a:spcBef>
      <a:spcAft>
        <a:spcPct val="0"/>
      </a:spcAft>
      <a:defRPr kumimoji="1" sz="2400" kern="1200">
        <a:solidFill>
          <a:schemeClr val="tx1"/>
        </a:solidFill>
        <a:latin typeface="Times New Roman" pitchFamily="18" charset="0"/>
        <a:ea typeface="+mn-ea"/>
        <a:cs typeface="Andalus" pitchFamily="2" charset="-78"/>
      </a:defRPr>
    </a:lvl1pPr>
    <a:lvl2pPr marL="457200" algn="r" rtl="0" fontAlgn="base">
      <a:spcBef>
        <a:spcPct val="0"/>
      </a:spcBef>
      <a:spcAft>
        <a:spcPct val="0"/>
      </a:spcAft>
      <a:defRPr kumimoji="1" sz="2400" kern="1200">
        <a:solidFill>
          <a:schemeClr val="tx1"/>
        </a:solidFill>
        <a:latin typeface="Times New Roman" pitchFamily="18" charset="0"/>
        <a:ea typeface="+mn-ea"/>
        <a:cs typeface="Andalus" pitchFamily="2" charset="-78"/>
      </a:defRPr>
    </a:lvl2pPr>
    <a:lvl3pPr marL="914400" algn="r" rtl="0" fontAlgn="base">
      <a:spcBef>
        <a:spcPct val="0"/>
      </a:spcBef>
      <a:spcAft>
        <a:spcPct val="0"/>
      </a:spcAft>
      <a:defRPr kumimoji="1" sz="2400" kern="1200">
        <a:solidFill>
          <a:schemeClr val="tx1"/>
        </a:solidFill>
        <a:latin typeface="Times New Roman" pitchFamily="18" charset="0"/>
        <a:ea typeface="+mn-ea"/>
        <a:cs typeface="Andalus" pitchFamily="2" charset="-78"/>
      </a:defRPr>
    </a:lvl3pPr>
    <a:lvl4pPr marL="1371600" algn="r" rtl="0" fontAlgn="base">
      <a:spcBef>
        <a:spcPct val="0"/>
      </a:spcBef>
      <a:spcAft>
        <a:spcPct val="0"/>
      </a:spcAft>
      <a:defRPr kumimoji="1" sz="2400" kern="1200">
        <a:solidFill>
          <a:schemeClr val="tx1"/>
        </a:solidFill>
        <a:latin typeface="Times New Roman" pitchFamily="18" charset="0"/>
        <a:ea typeface="+mn-ea"/>
        <a:cs typeface="Andalus" pitchFamily="2" charset="-78"/>
      </a:defRPr>
    </a:lvl4pPr>
    <a:lvl5pPr marL="1828800" algn="r" rtl="0" fontAlgn="base">
      <a:spcBef>
        <a:spcPct val="0"/>
      </a:spcBef>
      <a:spcAft>
        <a:spcPct val="0"/>
      </a:spcAft>
      <a:defRPr kumimoji="1" sz="2400" kern="1200">
        <a:solidFill>
          <a:schemeClr val="tx1"/>
        </a:solidFill>
        <a:latin typeface="Times New Roman" pitchFamily="18" charset="0"/>
        <a:ea typeface="+mn-ea"/>
        <a:cs typeface="Andalus" pitchFamily="2" charset="-78"/>
      </a:defRPr>
    </a:lvl5pPr>
    <a:lvl6pPr marL="2286000" algn="r" defTabSz="914400" rtl="1" eaLnBrk="1" latinLnBrk="0" hangingPunct="1">
      <a:defRPr kumimoji="1" sz="2400" kern="1200">
        <a:solidFill>
          <a:schemeClr val="tx1"/>
        </a:solidFill>
        <a:latin typeface="Times New Roman" pitchFamily="18" charset="0"/>
        <a:ea typeface="+mn-ea"/>
        <a:cs typeface="Andalus" pitchFamily="2" charset="-78"/>
      </a:defRPr>
    </a:lvl6pPr>
    <a:lvl7pPr marL="2743200" algn="r" defTabSz="914400" rtl="1" eaLnBrk="1" latinLnBrk="0" hangingPunct="1">
      <a:defRPr kumimoji="1" sz="2400" kern="1200">
        <a:solidFill>
          <a:schemeClr val="tx1"/>
        </a:solidFill>
        <a:latin typeface="Times New Roman" pitchFamily="18" charset="0"/>
        <a:ea typeface="+mn-ea"/>
        <a:cs typeface="Andalus" pitchFamily="2" charset="-78"/>
      </a:defRPr>
    </a:lvl7pPr>
    <a:lvl8pPr marL="3200400" algn="r" defTabSz="914400" rtl="1" eaLnBrk="1" latinLnBrk="0" hangingPunct="1">
      <a:defRPr kumimoji="1" sz="2400" kern="1200">
        <a:solidFill>
          <a:schemeClr val="tx1"/>
        </a:solidFill>
        <a:latin typeface="Times New Roman" pitchFamily="18" charset="0"/>
        <a:ea typeface="+mn-ea"/>
        <a:cs typeface="Andalus" pitchFamily="2" charset="-78"/>
      </a:defRPr>
    </a:lvl8pPr>
    <a:lvl9pPr marL="3657600" algn="r" defTabSz="914400" rtl="1" eaLnBrk="1" latinLnBrk="0" hangingPunct="1">
      <a:defRPr kumimoji="1" sz="2400" kern="1200">
        <a:solidFill>
          <a:schemeClr val="tx1"/>
        </a:solidFill>
        <a:latin typeface="Times New Roman" pitchFamily="18" charset="0"/>
        <a:ea typeface="+mn-ea"/>
        <a:cs typeface="Andalus" pitchFamily="2" charset="-7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D79D"/>
    <a:srgbClr val="C0D597"/>
    <a:srgbClr val="B5CD85"/>
    <a:srgbClr val="D4E2B8"/>
    <a:srgbClr val="BCE2BC"/>
    <a:srgbClr val="BFEEA8"/>
    <a:srgbClr val="B9D08C"/>
    <a:srgbClr val="A7C46E"/>
    <a:srgbClr val="CC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738" y="-72"/>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799615" y="0"/>
            <a:ext cx="4434998" cy="354965"/>
          </a:xfrm>
          <a:prstGeom prst="rect">
            <a:avLst/>
          </a:prstGeom>
        </p:spPr>
        <p:txBody>
          <a:bodyPr vert="horz" lIns="99048" tIns="49524" rIns="99048" bIns="49524" rtlCol="1"/>
          <a:lstStyle>
            <a:lvl1pPr algn="r">
              <a:defRPr sz="1300"/>
            </a:lvl1pPr>
          </a:lstStyle>
          <a:p>
            <a:endParaRPr lang="fa-IR"/>
          </a:p>
        </p:txBody>
      </p:sp>
      <p:sp>
        <p:nvSpPr>
          <p:cNvPr id="3" name="Date Placeholder 2"/>
          <p:cNvSpPr>
            <a:spLocks noGrp="1"/>
          </p:cNvSpPr>
          <p:nvPr>
            <p:ph type="dt" idx="1"/>
          </p:nvPr>
        </p:nvSpPr>
        <p:spPr>
          <a:xfrm>
            <a:off x="2371" y="0"/>
            <a:ext cx="4434998" cy="354965"/>
          </a:xfrm>
          <a:prstGeom prst="rect">
            <a:avLst/>
          </a:prstGeom>
        </p:spPr>
        <p:txBody>
          <a:bodyPr vert="horz" lIns="99048" tIns="49524" rIns="99048" bIns="49524" rtlCol="1"/>
          <a:lstStyle>
            <a:lvl1pPr algn="l">
              <a:defRPr sz="1300"/>
            </a:lvl1pPr>
          </a:lstStyle>
          <a:p>
            <a:fld id="{E1CF958F-C243-4474-9402-6D6E40FBD6DA}" type="datetimeFigureOut">
              <a:rPr lang="fa-IR" smtClean="0"/>
              <a:pPr/>
              <a:t>17/10/34</a:t>
            </a:fld>
            <a:endParaRPr lang="fa-IR"/>
          </a:p>
        </p:txBody>
      </p:sp>
      <p:sp>
        <p:nvSpPr>
          <p:cNvPr id="4" name="Slide Image Placeholder 3"/>
          <p:cNvSpPr>
            <a:spLocks noGrp="1" noRot="1" noChangeAspect="1"/>
          </p:cNvSpPr>
          <p:nvPr>
            <p:ph type="sldImg" idx="2"/>
          </p:nvPr>
        </p:nvSpPr>
        <p:spPr>
          <a:xfrm>
            <a:off x="3195638" y="533400"/>
            <a:ext cx="3843337" cy="2660650"/>
          </a:xfrm>
          <a:prstGeom prst="rect">
            <a:avLst/>
          </a:prstGeom>
          <a:noFill/>
          <a:ln w="12700">
            <a:solidFill>
              <a:prstClr val="black"/>
            </a:solidFill>
          </a:ln>
        </p:spPr>
        <p:txBody>
          <a:bodyPr vert="horz" lIns="99048" tIns="49524" rIns="99048" bIns="49524" rtlCol="1" anchor="ctr"/>
          <a:lstStyle/>
          <a:p>
            <a:endParaRPr lang="fa-IR"/>
          </a:p>
        </p:txBody>
      </p:sp>
      <p:sp>
        <p:nvSpPr>
          <p:cNvPr id="5" name="Notes Placeholder 4"/>
          <p:cNvSpPr>
            <a:spLocks noGrp="1"/>
          </p:cNvSpPr>
          <p:nvPr>
            <p:ph type="body" sz="quarter" idx="3"/>
          </p:nvPr>
        </p:nvSpPr>
        <p:spPr>
          <a:xfrm>
            <a:off x="1023462" y="3372167"/>
            <a:ext cx="8187690" cy="3194685"/>
          </a:xfrm>
          <a:prstGeom prst="rect">
            <a:avLst/>
          </a:prstGeom>
        </p:spPr>
        <p:txBody>
          <a:bodyPr vert="horz" lIns="99048" tIns="49524" rIns="99048" bIns="49524"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5799615" y="6743103"/>
            <a:ext cx="4434998" cy="354965"/>
          </a:xfrm>
          <a:prstGeom prst="rect">
            <a:avLst/>
          </a:prstGeom>
        </p:spPr>
        <p:txBody>
          <a:bodyPr vert="horz" lIns="99048" tIns="49524" rIns="99048" bIns="49524" rtlCol="1" anchor="b"/>
          <a:lstStyle>
            <a:lvl1pPr algn="r">
              <a:defRPr sz="1300"/>
            </a:lvl1pPr>
          </a:lstStyle>
          <a:p>
            <a:endParaRPr lang="fa-IR"/>
          </a:p>
        </p:txBody>
      </p:sp>
      <p:sp>
        <p:nvSpPr>
          <p:cNvPr id="7" name="Slide Number Placeholder 6"/>
          <p:cNvSpPr>
            <a:spLocks noGrp="1"/>
          </p:cNvSpPr>
          <p:nvPr>
            <p:ph type="sldNum" sz="quarter" idx="5"/>
          </p:nvPr>
        </p:nvSpPr>
        <p:spPr>
          <a:xfrm>
            <a:off x="2371" y="6743103"/>
            <a:ext cx="4434998" cy="354965"/>
          </a:xfrm>
          <a:prstGeom prst="rect">
            <a:avLst/>
          </a:prstGeom>
        </p:spPr>
        <p:txBody>
          <a:bodyPr vert="horz" lIns="99048" tIns="49524" rIns="99048" bIns="49524" rtlCol="1" anchor="b"/>
          <a:lstStyle>
            <a:lvl1pPr algn="l">
              <a:defRPr sz="1300"/>
            </a:lvl1pPr>
          </a:lstStyle>
          <a:p>
            <a:fld id="{BF96A50B-F2A1-4A33-99C0-A5C42FBA1C45}" type="slidenum">
              <a:rPr lang="fa-IR" smtClean="0"/>
              <a:pPr/>
              <a:t>‹#›</a:t>
            </a:fld>
            <a:endParaRPr lang="fa-IR"/>
          </a:p>
        </p:txBody>
      </p:sp>
    </p:spTree>
    <p:extLst>
      <p:ext uri="{BB962C8B-B14F-4D97-AF65-F5344CB8AC3E}">
        <p14:creationId xmlns:p14="http://schemas.microsoft.com/office/powerpoint/2010/main" val="216237988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195638" y="533400"/>
            <a:ext cx="3843337" cy="2660650"/>
          </a:xfrm>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BF96A50B-F2A1-4A33-99C0-A5C42FBA1C45}" type="slidenum">
              <a:rPr lang="fa-IR" smtClean="0"/>
              <a:pPr/>
              <a:t>1</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3779EA4F-A628-4CBF-B33C-ACF119191123}" type="slidenum">
              <a:rPr lang="en-GB" smtClean="0"/>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29CA5C21-42BC-409D-A251-4DE9E45D734B}"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F2974A59-DA0E-499A-A0D7-A7D4667904A7}" type="slidenum">
              <a:rPr lang="en-GB" smtClean="0"/>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C616704-F179-4993-B1ED-F281C1DD8704}" type="slidenum">
              <a:rPr lang="en-GB" smtClean="0"/>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B924A4BF-386D-4EFD-B974-846D3C37AB87}" type="slidenum">
              <a:rPr lang="en-GB" smtClean="0"/>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9CCC3FA3-9864-4C7D-90A5-9D1510A29613}" type="slidenum">
              <a:rPr lang="en-GB" smtClean="0"/>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2888579F-71D7-4FF9-B47E-460FF6894F18}"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pPr>
              <a:defRPr/>
            </a:pPr>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FB859C4C-F219-4D68-A04A-75176B2B515E}"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14BBB115-BA84-4634-89FE-641D21BF3228}"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DDCB282-234F-4CE5-876E-FCC947197628}"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E9209CCC-495F-472D-93A9-926E4C119CBD}" type="slidenum">
              <a:rPr lang="en-GB" smtClean="0"/>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7099300" y="6356351"/>
            <a:ext cx="2311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495300" y="6356351"/>
            <a:ext cx="2311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a:defRPr/>
            </a:pPr>
            <a:fld id="{DA5B48D5-F449-4E1F-A7EC-55FD504B1935}" type="slidenum">
              <a:rPr lang="en-GB" smtClean="0"/>
              <a:pPr>
                <a:defRPr/>
              </a:pPr>
              <a:t>‹#›</a:t>
            </a:fld>
            <a:endParaRPr lang="en-GB"/>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jpeg"/><Relationship Id="rId7" Type="http://schemas.openxmlformats.org/officeDocument/2006/relationships/image" Target="../media/image7.jpeg"/><Relationship Id="rId2" Type="http://schemas.openxmlformats.org/officeDocument/2006/relationships/hyperlink" Target="http://www.rokhshad.com/wp-content/uploads/2008/07/_398630_gutkha150.jpg" TargetMode="Externa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hyperlink" Target="http://www.rokhshad.com/wp-content/uploads/2008/07/panparagsupreme.jpg"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TextBox 9"/>
          <p:cNvSpPr txBox="1">
            <a:spLocks noChangeArrowheads="1"/>
          </p:cNvSpPr>
          <p:nvPr/>
        </p:nvSpPr>
        <p:spPr bwMode="auto">
          <a:xfrm>
            <a:off x="6851650" y="1600201"/>
            <a:ext cx="1155700" cy="461963"/>
          </a:xfrm>
          <a:prstGeom prst="rect">
            <a:avLst/>
          </a:prstGeom>
          <a:noFill/>
          <a:ln w="9525">
            <a:noFill/>
            <a:miter lim="800000"/>
            <a:headEnd/>
            <a:tailEnd/>
          </a:ln>
        </p:spPr>
        <p:txBody>
          <a:bodyPr>
            <a:spAutoFit/>
          </a:bodyPr>
          <a:lstStyle/>
          <a:p>
            <a:r>
              <a:rPr lang="en-US"/>
              <a:t>,l</a:t>
            </a:r>
          </a:p>
        </p:txBody>
      </p:sp>
      <p:sp>
        <p:nvSpPr>
          <p:cNvPr id="11" name="Rounded Rectangle 10"/>
          <p:cNvSpPr/>
          <p:nvPr/>
        </p:nvSpPr>
        <p:spPr>
          <a:xfrm>
            <a:off x="6769100" y="304800"/>
            <a:ext cx="2889250" cy="6248400"/>
          </a:xfrm>
          <a:prstGeom prst="roundRect">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dirty="0"/>
          </a:p>
        </p:txBody>
      </p:sp>
      <p:sp>
        <p:nvSpPr>
          <p:cNvPr id="14" name="Rounded Rectangle 13"/>
          <p:cNvSpPr/>
          <p:nvPr/>
        </p:nvSpPr>
        <p:spPr>
          <a:xfrm>
            <a:off x="3467100" y="304800"/>
            <a:ext cx="2971800" cy="6248400"/>
          </a:xfrm>
          <a:prstGeom prst="roundRect">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dirty="0"/>
          </a:p>
        </p:txBody>
      </p:sp>
      <p:sp>
        <p:nvSpPr>
          <p:cNvPr id="15" name="Rounded Rectangle 14"/>
          <p:cNvSpPr/>
          <p:nvPr/>
        </p:nvSpPr>
        <p:spPr>
          <a:xfrm>
            <a:off x="247650" y="304800"/>
            <a:ext cx="2889250" cy="6248400"/>
          </a:xfrm>
          <a:prstGeom prst="roundRect">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sz="1100" dirty="0"/>
          </a:p>
        </p:txBody>
      </p:sp>
      <p:pic>
        <p:nvPicPr>
          <p:cNvPr id="10260" name="Picture 20"/>
          <p:cNvPicPr>
            <a:picLocks noChangeAspect="1" noChangeArrowheads="1"/>
          </p:cNvPicPr>
          <p:nvPr/>
        </p:nvPicPr>
        <p:blipFill>
          <a:blip r:embed="rId3"/>
          <a:srcRect/>
          <a:stretch>
            <a:fillRect/>
          </a:stretch>
        </p:blipFill>
        <p:spPr bwMode="auto">
          <a:xfrm>
            <a:off x="6934200" y="1676400"/>
            <a:ext cx="1320800" cy="1295400"/>
          </a:xfrm>
          <a:prstGeom prst="rect">
            <a:avLst/>
          </a:prstGeom>
          <a:solidFill>
            <a:schemeClr val="accent2">
              <a:lumMod val="40000"/>
              <a:lumOff val="60000"/>
            </a:schemeClr>
          </a:solidFill>
          <a:ln w="12700" cap="sq" cmpd="sng">
            <a:noFill/>
            <a:prstDash val="solid"/>
            <a:miter lim="800000"/>
            <a:headEnd type="none" w="sm" len="sm"/>
            <a:tailEnd type="none" w="sm" len="sm"/>
          </a:ln>
          <a:effectLst/>
        </p:spPr>
      </p:pic>
      <p:sp>
        <p:nvSpPr>
          <p:cNvPr id="10261" name="Rectangle 21"/>
          <p:cNvSpPr>
            <a:spLocks noChangeArrowheads="1"/>
          </p:cNvSpPr>
          <p:nvPr/>
        </p:nvSpPr>
        <p:spPr bwMode="auto">
          <a:xfrm>
            <a:off x="6769100" y="2971800"/>
            <a:ext cx="2889250" cy="1569660"/>
          </a:xfrm>
          <a:prstGeom prst="rect">
            <a:avLst/>
          </a:prstGeom>
          <a:noFill/>
          <a:ln w="12700" cap="sq" cmpd="sng">
            <a:noFill/>
            <a:prstDash val="solid"/>
            <a:miter lim="800000"/>
            <a:headEnd type="none" w="sm" len="sm"/>
            <a:tailEnd type="none" w="sm" len="sm"/>
          </a:ln>
          <a:effectLst/>
        </p:spPr>
        <p:txBody>
          <a:bodyPr vert="horz" wrap="square" lIns="91440" tIns="45720" rIns="91440" bIns="45720" numCol="1" anchor="ctr" anchorCtr="0" compatLnSpc="1">
            <a:prstTxWarp prst="textNoShape">
              <a:avLst/>
            </a:prstTxWarp>
            <a:spAutoFit/>
          </a:bodyPr>
          <a:lstStyle/>
          <a:p>
            <a:pPr algn="justLow" rtl="1" eaLnBrk="0" hangingPunct="0"/>
            <a:r>
              <a:rPr kumimoji="1" lang="fa-IR" sz="1200" b="1" i="0" u="none" strike="noStrike" cap="none" normalizeH="0" baseline="0" dirty="0" smtClean="0">
                <a:ln>
                  <a:noFill/>
                </a:ln>
                <a:solidFill>
                  <a:srgbClr val="444444"/>
                </a:solidFill>
                <a:effectLst/>
                <a:latin typeface="Tahoma" pitchFamily="34" charset="0"/>
                <a:ea typeface="Times New Roman" pitchFamily="18" charset="0"/>
                <a:cs typeface="B Koodak" pitchFamily="2" charset="-78"/>
              </a:rPr>
              <a:t> </a:t>
            </a:r>
            <a:r>
              <a:rPr kumimoji="1" lang="fa-IR" sz="1200" b="1" i="0" u="none" strike="noStrike" cap="none" normalizeH="0" baseline="0" dirty="0" smtClean="0">
                <a:ln>
                  <a:noFill/>
                </a:ln>
                <a:solidFill>
                  <a:srgbClr val="444444"/>
                </a:solidFill>
                <a:effectLst/>
                <a:latin typeface="Calibri"/>
                <a:ea typeface="Times New Roman" pitchFamily="18" charset="0"/>
                <a:cs typeface="B Koodak" pitchFamily="2" charset="-78"/>
              </a:rPr>
              <a:t> </a:t>
            </a:r>
            <a:r>
              <a:rPr kumimoji="1" lang="fa-IR" sz="1200" b="1" i="0" u="none" strike="noStrike" cap="none" normalizeH="0" baseline="0" dirty="0" smtClean="0">
                <a:ln>
                  <a:noFill/>
                </a:ln>
                <a:solidFill>
                  <a:srgbClr val="444444"/>
                </a:solidFill>
                <a:effectLst/>
                <a:latin typeface="Tahoma" pitchFamily="34" charset="0"/>
                <a:ea typeface="Times New Roman" pitchFamily="18" charset="0"/>
                <a:cs typeface="B Koodak" pitchFamily="2" charset="-78"/>
              </a:rPr>
              <a:t> این ماده به عنوان خوشبوکننده دهان و با اسامي مختلف</a:t>
            </a:r>
            <a:r>
              <a:rPr kumimoji="1" lang="fa-IR" sz="1200" b="1" i="0" u="none" strike="noStrike" cap="none" normalizeH="0" dirty="0" smtClean="0">
                <a:ln>
                  <a:noFill/>
                </a:ln>
                <a:solidFill>
                  <a:srgbClr val="444444"/>
                </a:solidFill>
                <a:effectLst/>
                <a:latin typeface="Tahoma" pitchFamily="34" charset="0"/>
                <a:ea typeface="Times New Roman" pitchFamily="18" charset="0"/>
                <a:cs typeface="B Koodak" pitchFamily="2" charset="-78"/>
              </a:rPr>
              <a:t> </a:t>
            </a:r>
            <a:r>
              <a:rPr kumimoji="1" lang="fa-IR" sz="1200" b="1" i="0" u="none" strike="noStrike" cap="none" normalizeH="0" baseline="0" dirty="0" smtClean="0">
                <a:ln>
                  <a:noFill/>
                </a:ln>
                <a:solidFill>
                  <a:srgbClr val="444444"/>
                </a:solidFill>
                <a:effectLst/>
                <a:latin typeface="Tahoma" pitchFamily="34" charset="0"/>
                <a:ea typeface="Times New Roman" pitchFamily="18" charset="0"/>
                <a:cs typeface="B Koodak" pitchFamily="2" charset="-78"/>
              </a:rPr>
              <a:t>مثل تایتانیک ،آدامسی، جي ال، بي تي ،پان پراک ،بزاق، نسوار، </a:t>
            </a:r>
            <a:r>
              <a:rPr lang="fa-IR" sz="1200" b="1" dirty="0" smtClean="0">
                <a:solidFill>
                  <a:srgbClr val="444444"/>
                </a:solidFill>
                <a:latin typeface="Tahoma" pitchFamily="34" charset="0"/>
                <a:ea typeface="Times New Roman" pitchFamily="18" charset="0"/>
                <a:cs typeface="B Koodak" pitchFamily="2" charset="-78"/>
              </a:rPr>
              <a:t>مست‌کننده،راجا، ناس </a:t>
            </a:r>
            <a:r>
              <a:rPr kumimoji="1" lang="fa-IR" sz="1200" b="1" i="0" u="none" strike="noStrike" cap="none" normalizeH="0" baseline="0" dirty="0" smtClean="0">
                <a:ln>
                  <a:noFill/>
                </a:ln>
                <a:solidFill>
                  <a:srgbClr val="444444"/>
                </a:solidFill>
                <a:effectLst/>
                <a:latin typeface="Tahoma" pitchFamily="34" charset="0"/>
                <a:ea typeface="Times New Roman" pitchFamily="18" charset="0"/>
                <a:cs typeface="B Koodak" pitchFamily="2" charset="-78"/>
              </a:rPr>
              <a:t>بهداشتی یا خارجی، پان عربی، راجا عربی، پان پتی، والاخطرناک، بمب، دپی، کوپرهندوستان، ناس افغانی، دندان سفت‌کن، ملوان‌زبل، پان اسفناج، پان چایی، سرحال کننده، سیگارچرس، ناس ‌کابلی، ویتامین وغیره عرضه می‌شود.</a:t>
            </a:r>
            <a:endParaRPr kumimoji="1" lang="fa-IR" sz="1200" b="1" i="0" u="none" strike="noStrike" cap="none" normalizeH="0" baseline="0" dirty="0" smtClean="0">
              <a:ln>
                <a:noFill/>
              </a:ln>
              <a:solidFill>
                <a:schemeClr val="tx1"/>
              </a:solidFill>
              <a:effectLst/>
              <a:cs typeface="B Koodak" pitchFamily="2" charset="-78"/>
            </a:endParaRPr>
          </a:p>
        </p:txBody>
      </p:sp>
      <p:sp>
        <p:nvSpPr>
          <p:cNvPr id="10262" name="Rectangle 22"/>
          <p:cNvSpPr>
            <a:spLocks noChangeArrowheads="1"/>
          </p:cNvSpPr>
          <p:nvPr/>
        </p:nvSpPr>
        <p:spPr bwMode="auto">
          <a:xfrm>
            <a:off x="6851650" y="4495801"/>
            <a:ext cx="2724150" cy="1015663"/>
          </a:xfrm>
          <a:prstGeom prst="rect">
            <a:avLst/>
          </a:prstGeom>
          <a:noFill/>
          <a:ln w="12700" cap="sq" cmpd="sng">
            <a:noFill/>
            <a:prstDash val="solid"/>
            <a:miter lim="800000"/>
            <a:headEnd type="none" w="sm" len="sm"/>
            <a:tailEnd type="none" w="sm" len="sm"/>
          </a:ln>
          <a:effectLst/>
        </p:spPr>
        <p:txBody>
          <a:bodyPr vert="horz" wrap="square" lIns="91440" tIns="45720" rIns="91440" bIns="45720" numCol="1" anchor="ctr" anchorCtr="0" compatLnSpc="1">
            <a:prstTxWarp prst="textNoShape">
              <a:avLst/>
            </a:prstTxWarp>
            <a:spAutoFit/>
          </a:bodyPr>
          <a:lstStyle/>
          <a:p>
            <a:pPr lvl="0" algn="justLow" rtl="1" eaLnBrk="0" hangingPunct="0"/>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اين مواد با نام‌هاي ، پان</a:t>
            </a:r>
            <a:r>
              <a:rPr kumimoji="1" lang="en-US" sz="105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PAAN</a:t>
            </a:r>
            <a:r>
              <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چاليا </a:t>
            </a:r>
            <a:r>
              <a:rPr lang="en-US" sz="1050" b="1" dirty="0" smtClean="0">
                <a:solidFill>
                  <a:srgbClr val="333333"/>
                </a:solidFill>
                <a:latin typeface="Tahoma" pitchFamily="34" charset="0"/>
                <a:ea typeface="Times New Roman" pitchFamily="18" charset="0"/>
                <a:cs typeface="B Koodak" pitchFamily="2" charset="-78"/>
              </a:rPr>
              <a:t>CHAALIA</a:t>
            </a:r>
            <a:r>
              <a:rPr lang="en-US" sz="1200" b="1" dirty="0" smtClean="0">
                <a:solidFill>
                  <a:srgbClr val="333333"/>
                </a:solidFill>
                <a:latin typeface="Tahoma" pitchFamily="34" charset="0"/>
                <a:ea typeface="Times New Roman" pitchFamily="18" charset="0"/>
                <a:cs typeface="B Koodak" pitchFamily="2" charset="-78"/>
              </a:rPr>
              <a:t> </a:t>
            </a:r>
            <a:r>
              <a:rPr lang="fa-IR" sz="1200" b="1" dirty="0" smtClean="0">
                <a:solidFill>
                  <a:srgbClr val="333333"/>
                </a:solidFill>
                <a:latin typeface="Tahoma" pitchFamily="34" charset="0"/>
                <a:ea typeface="Times New Roman" pitchFamily="18" charset="0"/>
                <a:cs typeface="B Koodak" pitchFamily="2" charset="-78"/>
              </a:rPr>
              <a:t>،</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گوتكا</a:t>
            </a:r>
            <a:r>
              <a:rPr kumimoji="1" lang="en-US" sz="1200" b="1" i="0" u="none" strike="noStrike" cap="none" normalizeH="0" baseline="0" dirty="0" smtClean="0">
                <a:ln>
                  <a:noFill/>
                </a:ln>
                <a:solidFill>
                  <a:srgbClr val="333333"/>
                </a:solidFill>
                <a:effectLst/>
                <a:latin typeface="Times New Roman"/>
                <a:ea typeface="Times New Roman" pitchFamily="18" charset="0"/>
                <a:cs typeface="B Koodak" pitchFamily="2" charset="-78"/>
              </a:rPr>
              <a:t>‪</a:t>
            </a:r>
            <a:r>
              <a:rPr kumimoji="1" lang="en-US" sz="105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GUTKHA</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 </a:t>
            </a:r>
            <a:r>
              <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 </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نيسوار </a:t>
            </a:r>
            <a:r>
              <a:rPr kumimoji="1" lang="en-US" sz="105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NISWAR</a:t>
            </a:r>
            <a:r>
              <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در </a:t>
            </a:r>
            <a:r>
              <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كشورهاي </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پاكستان ، اندونزي ، مالزي ، فيليپين ، چين ، تايوان ، كامبوج ، ويتنام ، لائوس و هند توليد مي‌شود.</a:t>
            </a:r>
            <a:endParaRPr kumimoji="1" lang="ar-SA" sz="1200" b="1" i="0" u="none" strike="noStrike" cap="none" normalizeH="0" baseline="0" dirty="0" smtClean="0">
              <a:ln>
                <a:noFill/>
              </a:ln>
              <a:solidFill>
                <a:schemeClr val="tx1"/>
              </a:solidFill>
              <a:effectLst/>
              <a:cs typeface="B Koodak" pitchFamily="2" charset="-78"/>
            </a:endParaRPr>
          </a:p>
        </p:txBody>
      </p:sp>
      <p:sp>
        <p:nvSpPr>
          <p:cNvPr id="28" name="TextBox 27"/>
          <p:cNvSpPr txBox="1"/>
          <p:nvPr/>
        </p:nvSpPr>
        <p:spPr>
          <a:xfrm>
            <a:off x="6769100" y="5486401"/>
            <a:ext cx="2806700" cy="830997"/>
          </a:xfrm>
          <a:prstGeom prst="rect">
            <a:avLst/>
          </a:prstGeom>
          <a:noFill/>
        </p:spPr>
        <p:txBody>
          <a:bodyPr wrap="square" rtlCol="1">
            <a:spAutoFit/>
          </a:bodyPr>
          <a:lstStyle/>
          <a:p>
            <a:pPr algn="justLow" rtl="1"/>
            <a:r>
              <a:rPr lang="fa-IR" sz="1200" b="1" dirty="0" smtClean="0">
                <a:cs typeface="B Koodak" pitchFamily="2" charset="-78"/>
              </a:rPr>
              <a:t>اين مخدر در بسته‌هایي با عکس‌های شكيل از هنرپیشه‌های پرطرفدار هندی و پاکستانی و...  به عنوان آدامس، پاستیل و پودرهایی با طعم نعناو ... وارد مي شود</a:t>
            </a:r>
            <a:r>
              <a:rPr lang="en-US" sz="1200" b="1" dirty="0" smtClean="0">
                <a:cs typeface="B Koodak" pitchFamily="2" charset="-78"/>
              </a:rPr>
              <a:t>. </a:t>
            </a:r>
            <a:endParaRPr lang="fa-IR" sz="1200" b="1" dirty="0">
              <a:cs typeface="B Koodak" pitchFamily="2" charset="-78"/>
            </a:endParaRPr>
          </a:p>
        </p:txBody>
      </p:sp>
      <p:sp>
        <p:nvSpPr>
          <p:cNvPr id="10267" name="Rectangle 27"/>
          <p:cNvSpPr>
            <a:spLocks noChangeArrowheads="1"/>
          </p:cNvSpPr>
          <p:nvPr/>
        </p:nvSpPr>
        <p:spPr bwMode="auto">
          <a:xfrm>
            <a:off x="330200" y="733246"/>
            <a:ext cx="2724150" cy="4832092"/>
          </a:xfrm>
          <a:prstGeom prst="rect">
            <a:avLst/>
          </a:prstGeom>
          <a:noFill/>
          <a:ln w="12700" cap="sq" cmpd="sng">
            <a:noFill/>
            <a:prstDash val="solid"/>
            <a:miter lim="800000"/>
            <a:headEnd type="none" w="sm" len="sm"/>
            <a:tailEnd type="none" w="sm" len="sm"/>
          </a:ln>
          <a:effectLst/>
        </p:spPr>
        <p:txBody>
          <a:bodyPr vert="horz" wrap="square" lIns="91440" tIns="45720" rIns="91440" bIns="45720" numCol="1" anchor="ctr" anchorCtr="0" compatLnSpc="1">
            <a:prstTxWarp prst="textNoShape">
              <a:avLst/>
            </a:prstTxWarp>
            <a:spAutoFit/>
          </a:bodyPr>
          <a:lstStyle/>
          <a:p>
            <a:pPr lvl="0" algn="justLow" rtl="1" eaLnBrk="0" hangingPunct="0"/>
            <a:r>
              <a:rPr lang="ar-SA" sz="1200" dirty="0" smtClean="0">
                <a:cs typeface="B Koodak" pitchFamily="2" charset="-78"/>
              </a:rPr>
              <a:t>برای تهیه مخدر پان پراگ، دانه های قرمز و درشت درخت </a:t>
            </a:r>
            <a:r>
              <a:rPr lang="fa-IR" sz="1200" dirty="0" smtClean="0">
                <a:cs typeface="B Koodak" pitchFamily="2" charset="-78"/>
              </a:rPr>
              <a:t>بتل</a:t>
            </a:r>
            <a:r>
              <a:rPr lang="ar-SA" sz="1200" dirty="0" smtClean="0">
                <a:cs typeface="B Koodak" pitchFamily="2" charset="-78"/>
              </a:rPr>
              <a:t> </a:t>
            </a:r>
            <a:r>
              <a:rPr lang="en-US" sz="1100" dirty="0" smtClean="0">
                <a:cs typeface="B Koodak" pitchFamily="2" charset="-78"/>
              </a:rPr>
              <a:t>BETEL</a:t>
            </a:r>
            <a:r>
              <a:rPr lang="fa-IR" sz="1200" dirty="0" smtClean="0">
                <a:cs typeface="B Koodak" pitchFamily="2" charset="-78"/>
              </a:rPr>
              <a:t>را</a:t>
            </a:r>
            <a:r>
              <a:rPr lang="ar-SA" sz="1200" dirty="0" smtClean="0">
                <a:cs typeface="B Koodak" pitchFamily="2" charset="-78"/>
              </a:rPr>
              <a:t> در برگ درخت مذکور پیچیده</a:t>
            </a:r>
            <a:r>
              <a:rPr lang="fa-IR" sz="1200" dirty="0" smtClean="0">
                <a:cs typeface="B Koodak" pitchFamily="2" charset="-78"/>
              </a:rPr>
              <a:t> و</a:t>
            </a:r>
            <a:r>
              <a:rPr lang="ar-SA" sz="1200" dirty="0" smtClean="0">
                <a:cs typeface="B Koodak" pitchFamily="2" charset="-78"/>
              </a:rPr>
              <a:t> به همراه تنباکو، آهک، خاکستر</a:t>
            </a:r>
            <a:r>
              <a:rPr lang="fa-IR" sz="1200" dirty="0" smtClean="0">
                <a:cs typeface="B Koodak" pitchFamily="2" charset="-78"/>
              </a:rPr>
              <a:t>،</a:t>
            </a:r>
            <a:r>
              <a:rPr lang="ar-SA" sz="1200" dirty="0" smtClean="0">
                <a:cs typeface="B Koodak" pitchFamily="2" charset="-78"/>
              </a:rPr>
              <a:t> ادویه جات معطر، ساخارین و اسانس های مختلف</a:t>
            </a:r>
            <a:r>
              <a:rPr lang="fa-IR" sz="1200" dirty="0" smtClean="0">
                <a:cs typeface="B Koodak" pitchFamily="2" charset="-78"/>
              </a:rPr>
              <a:t> و افزودني هاي غير مجاز</a:t>
            </a:r>
            <a:r>
              <a:rPr lang="ar-SA" sz="1200" dirty="0" smtClean="0">
                <a:cs typeface="B Koodak" pitchFamily="2" charset="-78"/>
              </a:rPr>
              <a:t> مخلوط </a:t>
            </a:r>
            <a:r>
              <a:rPr lang="fa-IR" sz="1200" dirty="0" smtClean="0">
                <a:cs typeface="B Koodak" pitchFamily="2" charset="-78"/>
              </a:rPr>
              <a:t>و با بسته بندي هاي مختلف توزيع مي گردد.</a:t>
            </a:r>
            <a:endParaRPr kumimoji="1" lang="en-US" sz="1200" b="1" i="0" u="none" strike="noStrike" cap="none" normalizeH="0" baseline="0" dirty="0" smtClean="0">
              <a:ln>
                <a:noFill/>
              </a:ln>
              <a:solidFill>
                <a:schemeClr val="tx1"/>
              </a:solidFill>
              <a:effectLst/>
              <a:ea typeface="Times New Roman" pitchFamily="18" charset="0"/>
              <a:cs typeface="B Koodak" pitchFamily="2"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در</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اين مواد از طعم‌هايي مانند نعناع </a:t>
            </a:r>
            <a:r>
              <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نيز</a:t>
            </a:r>
            <a:r>
              <a:rPr kumimoji="1" lang="ar-SA"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rPr>
              <a:t>استفاده مي شود، تركيباتي همچون آرسنيك ، كربنات ، منيزيم و سرب نيز در اين مواد مشاهده شده است.</a:t>
            </a:r>
            <a:endParaRPr kumimoji="1" lang="fa-IR" sz="1200" b="1" i="0" u="none" strike="noStrike" cap="none" normalizeH="0" baseline="0" dirty="0" smtClean="0">
              <a:ln>
                <a:noFill/>
              </a:ln>
              <a:solidFill>
                <a:srgbClr val="333333"/>
              </a:solidFill>
              <a:effectLst/>
              <a:latin typeface="Tahoma" pitchFamily="34" charset="0"/>
              <a:ea typeface="Times New Roman" pitchFamily="18" charset="0"/>
              <a:cs typeface="B Koodak" pitchFamily="2" charset="-78"/>
            </a:endParaRPr>
          </a:p>
          <a:p>
            <a:pPr algn="justLow" rtl="1" eaLnBrk="0" hangingPunct="0"/>
            <a:r>
              <a:rPr lang="ar-SA" sz="1200" dirty="0" smtClean="0">
                <a:cs typeface="B Koodak" pitchFamily="2" charset="-78"/>
              </a:rPr>
              <a:t>حتی در بعضی از انواع، جهت افزایش قدرت گیرایی و نشئه کنندگی و سرخوشی</a:t>
            </a:r>
            <a:r>
              <a:rPr lang="fa-IR" sz="1200" dirty="0" smtClean="0">
                <a:cs typeface="B Koodak" pitchFamily="2" charset="-78"/>
              </a:rPr>
              <a:t> كاذب</a:t>
            </a:r>
            <a:r>
              <a:rPr lang="ar-SA" sz="1200" dirty="0" smtClean="0">
                <a:cs typeface="B Koodak" pitchFamily="2" charset="-78"/>
              </a:rPr>
              <a:t>، ترکیبات مخدر و یا توهم زای دیگری از جمله تریاک و حشیش و در مواردی ترکیبات شیمیایی </a:t>
            </a:r>
            <a:r>
              <a:rPr lang="fa-IR" sz="1200" dirty="0" smtClean="0">
                <a:cs typeface="B Koodak" pitchFamily="2" charset="-78"/>
              </a:rPr>
              <a:t>خطرناك </a:t>
            </a:r>
            <a:r>
              <a:rPr lang="ar-SA" sz="1200" dirty="0" smtClean="0">
                <a:cs typeface="B Koodak" pitchFamily="2" charset="-78"/>
              </a:rPr>
              <a:t>افزوده می ش</a:t>
            </a:r>
            <a:r>
              <a:rPr lang="fa-IR" sz="1200" dirty="0" smtClean="0">
                <a:cs typeface="B Koodak" pitchFamily="2" charset="-78"/>
              </a:rPr>
              <a:t>ود.</a:t>
            </a:r>
          </a:p>
          <a:p>
            <a:pPr lvl="0" algn="justLow" rtl="1" eaLnBrk="0" hangingPunct="0"/>
            <a:r>
              <a:rPr lang="ar-SA" sz="1200" dirty="0" smtClean="0">
                <a:cs typeface="B Koodak" pitchFamily="2" charset="-78"/>
              </a:rPr>
              <a:t>متاسفانه در برخی موارد افزودن داروهای روانگردان از قبیل </a:t>
            </a:r>
            <a:r>
              <a:rPr lang="ar-SA" sz="1200" b="1" dirty="0" smtClean="0">
                <a:cs typeface="B Koodak" pitchFamily="2" charset="-78"/>
              </a:rPr>
              <a:t>اکستازی</a:t>
            </a:r>
            <a:r>
              <a:rPr lang="ar-SA" sz="1200" dirty="0" smtClean="0">
                <a:cs typeface="B Koodak" pitchFamily="2" charset="-78"/>
              </a:rPr>
              <a:t> نیز </a:t>
            </a:r>
            <a:r>
              <a:rPr lang="fa-IR" sz="1200" dirty="0" smtClean="0">
                <a:cs typeface="B Koodak" pitchFamily="2" charset="-78"/>
              </a:rPr>
              <a:t>در</a:t>
            </a:r>
            <a:r>
              <a:rPr lang="ar-SA" sz="1200" dirty="0" smtClean="0">
                <a:cs typeface="B Koodak" pitchFamily="2" charset="-78"/>
              </a:rPr>
              <a:t> پان </a:t>
            </a:r>
            <a:r>
              <a:rPr lang="fa-IR" sz="1200" dirty="0" smtClean="0">
                <a:cs typeface="B Koodak" pitchFamily="2" charset="-78"/>
              </a:rPr>
              <a:t>     </a:t>
            </a:r>
            <a:r>
              <a:rPr lang="ar-SA" sz="1200" dirty="0" smtClean="0">
                <a:cs typeface="B Koodak" pitchFamily="2" charset="-78"/>
              </a:rPr>
              <a:t>گزارش شده است</a:t>
            </a:r>
            <a:r>
              <a:rPr lang="fa-IR" sz="1200" dirty="0" smtClean="0">
                <a:cs typeface="B Koodak" pitchFamily="2" charset="-78"/>
              </a:rPr>
              <a:t>.</a:t>
            </a:r>
          </a:p>
          <a:p>
            <a:pPr lvl="0" algn="justLow" rtl="1" eaLnBrk="0" hangingPunct="0"/>
            <a:endParaRPr lang="fa-IR" sz="1200" dirty="0" smtClean="0">
              <a:cs typeface="B Koodak" pitchFamily="2" charset="-78"/>
            </a:endParaRPr>
          </a:p>
          <a:p>
            <a:pPr lvl="0" algn="justLow" rtl="1" eaLnBrk="0" hangingPunct="0"/>
            <a:endParaRPr lang="fa-IR" sz="1200" dirty="0" smtClean="0">
              <a:cs typeface="B Koodak" pitchFamily="2" charset="-78"/>
            </a:endParaRPr>
          </a:p>
          <a:p>
            <a:pPr lvl="0" algn="justLow" rtl="1" eaLnBrk="0" hangingPunct="0"/>
            <a:r>
              <a:rPr lang="fa-IR" sz="1600" b="1" dirty="0" smtClean="0">
                <a:solidFill>
                  <a:srgbClr val="C00000"/>
                </a:solidFill>
                <a:effectLst>
                  <a:outerShdw blurRad="38100" dist="38100" dir="2700000" algn="tl">
                    <a:srgbClr val="000000">
                      <a:alpha val="43137"/>
                    </a:srgbClr>
                  </a:outerShdw>
                </a:effectLst>
                <a:cs typeface="B Homa" pitchFamily="2" charset="-78"/>
              </a:rPr>
              <a:t>عوارض مصرف:</a:t>
            </a:r>
          </a:p>
          <a:p>
            <a:pPr lvl="0" algn="justLow" rtl="1" eaLnBrk="0" hangingPunct="0"/>
            <a:endParaRPr lang="fa-IR" sz="1600" b="1" dirty="0" smtClean="0">
              <a:effectLst>
                <a:outerShdw blurRad="38100" dist="38100" dir="2700000" algn="tl">
                  <a:srgbClr val="000000">
                    <a:alpha val="43137"/>
                  </a:srgbClr>
                </a:outerShdw>
              </a:effectLst>
              <a:cs typeface="B Homa" pitchFamily="2" charset="-78"/>
            </a:endParaRPr>
          </a:p>
          <a:p>
            <a:pPr algn="justLow" rtl="1" eaLnBrk="0" hangingPunct="0"/>
            <a:r>
              <a:rPr kumimoji="0" lang="ar-SA" sz="1200" dirty="0" smtClean="0">
                <a:latin typeface="Tahoma" pitchFamily="34" charset="0"/>
                <a:ea typeface="Times New Roman" pitchFamily="18" charset="0"/>
                <a:cs typeface="B Koodak" pitchFamily="2" charset="-78"/>
              </a:rPr>
              <a:t>مصرف اين ماده، زمينه ساز بروز سرطانهاي دهان، حنجره و لثه ميشود. آمارها نشان ميدهد كشور هندوستان به دليل مصرف زياد مردم آن از</a:t>
            </a:r>
            <a:r>
              <a:rPr kumimoji="0" lang="ar-SA" sz="1200" dirty="0" smtClean="0">
                <a:latin typeface="Arial"/>
                <a:ea typeface="Times New Roman" pitchFamily="18" charset="0"/>
                <a:cs typeface="B Koodak" pitchFamily="2" charset="-78"/>
              </a:rPr>
              <a:t> </a:t>
            </a:r>
            <a:r>
              <a:rPr kumimoji="0" lang="ar-SA" sz="1200" dirty="0" smtClean="0">
                <a:latin typeface="Tahoma" pitchFamily="34" charset="0"/>
                <a:ea typeface="Times New Roman" pitchFamily="18" charset="0"/>
                <a:cs typeface="B Koodak" pitchFamily="2" charset="-78"/>
              </a:rPr>
              <a:t> اين ماده، مقام دوم سرطان دهان را در دنيا دارد .</a:t>
            </a:r>
            <a:endParaRPr kumimoji="1" lang="ar-SA" sz="1200" b="1" i="0" u="none" strike="noStrike" cap="none" normalizeH="0" baseline="0" dirty="0" smtClean="0">
              <a:ln>
                <a:noFill/>
              </a:ln>
              <a:solidFill>
                <a:schemeClr val="tx1"/>
              </a:solidFill>
              <a:effectLst/>
              <a:cs typeface="B Koodak" pitchFamily="2" charset="-78"/>
            </a:endParaRPr>
          </a:p>
        </p:txBody>
      </p:sp>
      <p:sp>
        <p:nvSpPr>
          <p:cNvPr id="35" name="TextBox 34"/>
          <p:cNvSpPr txBox="1"/>
          <p:nvPr/>
        </p:nvSpPr>
        <p:spPr>
          <a:xfrm>
            <a:off x="1073150" y="381000"/>
            <a:ext cx="1898650" cy="338554"/>
          </a:xfrm>
          <a:prstGeom prst="rect">
            <a:avLst/>
          </a:prstGeom>
          <a:noFill/>
        </p:spPr>
        <p:txBody>
          <a:bodyPr wrap="square" rtlCol="1">
            <a:spAutoFit/>
          </a:bodyPr>
          <a:lstStyle/>
          <a:p>
            <a:r>
              <a:rPr lang="fa-IR" sz="1600" b="1" dirty="0" smtClean="0">
                <a:solidFill>
                  <a:srgbClr val="CC3300"/>
                </a:solidFill>
                <a:effectLst>
                  <a:outerShdw blurRad="38100" dist="38100" dir="2700000" algn="tl">
                    <a:srgbClr val="000000">
                      <a:alpha val="43137"/>
                    </a:srgbClr>
                  </a:outerShdw>
                </a:effectLst>
                <a:cs typeface="B Homa" pitchFamily="2" charset="-78"/>
              </a:rPr>
              <a:t>تركيبات ومحتويات:</a:t>
            </a:r>
            <a:endParaRPr lang="fa-IR" sz="1600" b="1" dirty="0">
              <a:solidFill>
                <a:srgbClr val="CC3300"/>
              </a:solidFill>
              <a:effectLst>
                <a:outerShdw blurRad="38100" dist="38100" dir="2700000" algn="tl">
                  <a:srgbClr val="000000">
                    <a:alpha val="43137"/>
                  </a:srgbClr>
                </a:outerShdw>
              </a:effectLst>
              <a:cs typeface="B Homa" pitchFamily="2" charset="-78"/>
            </a:endParaRPr>
          </a:p>
        </p:txBody>
      </p:sp>
      <p:pic>
        <p:nvPicPr>
          <p:cNvPr id="10268" name="Picture 28" descr="C:\Documents and Settings\sina.SIAN-E01861ECC1\Desktop\پان و ناس\pic\8.jpg"/>
          <p:cNvPicPr>
            <a:picLocks noChangeAspect="1" noChangeArrowheads="1"/>
          </p:cNvPicPr>
          <p:nvPr/>
        </p:nvPicPr>
        <p:blipFill>
          <a:blip r:embed="rId4"/>
          <a:srcRect/>
          <a:stretch>
            <a:fillRect/>
          </a:stretch>
        </p:blipFill>
        <p:spPr bwMode="auto">
          <a:xfrm>
            <a:off x="3549650" y="3733800"/>
            <a:ext cx="2806700" cy="2438400"/>
          </a:xfrm>
          <a:prstGeom prst="rect">
            <a:avLst/>
          </a:prstGeom>
          <a:ln>
            <a:noFill/>
          </a:ln>
          <a:effectLst>
            <a:softEdge rad="112500"/>
          </a:effectLst>
        </p:spPr>
      </p:pic>
      <p:sp>
        <p:nvSpPr>
          <p:cNvPr id="27" name="TextBox 26"/>
          <p:cNvSpPr txBox="1"/>
          <p:nvPr/>
        </p:nvSpPr>
        <p:spPr>
          <a:xfrm>
            <a:off x="3549650" y="1905000"/>
            <a:ext cx="2806700" cy="1569660"/>
          </a:xfrm>
          <a:prstGeom prst="rect">
            <a:avLst/>
          </a:prstGeom>
          <a:noFill/>
        </p:spPr>
        <p:txBody>
          <a:bodyPr wrap="square" rtlCol="1">
            <a:spAutoFit/>
          </a:bodyPr>
          <a:lstStyle/>
          <a:p>
            <a:pPr algn="justLow" rtl="1"/>
            <a:r>
              <a:rPr lang="en-US" sz="1200" dirty="0">
                <a:cs typeface="B Koodak" pitchFamily="2" charset="-78"/>
              </a:rPr>
              <a:t/>
            </a:r>
            <a:br>
              <a:rPr lang="en-US" sz="1200" dirty="0">
                <a:cs typeface="B Koodak" pitchFamily="2" charset="-78"/>
              </a:rPr>
            </a:br>
            <a:r>
              <a:rPr lang="en-US" sz="1200" dirty="0">
                <a:cs typeface="B Koodak" pitchFamily="2" charset="-78"/>
              </a:rPr>
              <a:t/>
            </a:r>
            <a:br>
              <a:rPr lang="en-US" sz="1200" dirty="0">
                <a:cs typeface="B Koodak" pitchFamily="2" charset="-78"/>
              </a:rPr>
            </a:br>
            <a:r>
              <a:rPr lang="fa-IR" sz="1200" dirty="0" smtClean="0">
                <a:cs typeface="B Koodak" pitchFamily="2" charset="-78"/>
              </a:rPr>
              <a:t>شرق </a:t>
            </a:r>
            <a:r>
              <a:rPr lang="fa-IR" sz="1200" dirty="0">
                <a:cs typeface="B Koodak" pitchFamily="2" charset="-78"/>
              </a:rPr>
              <a:t>ایران </a:t>
            </a:r>
            <a:r>
              <a:rPr lang="fa-IR" sz="1200" dirty="0" smtClean="0">
                <a:cs typeface="B Koodak" pitchFamily="2" charset="-78"/>
              </a:rPr>
              <a:t>آن </a:t>
            </a:r>
            <a:r>
              <a:rPr lang="fa-IR" sz="1200" dirty="0">
                <a:cs typeface="B Koodak" pitchFamily="2" charset="-78"/>
              </a:rPr>
              <a:t>را ـ که از افغانستان، پاکستان و هند وارد می‌شود ـ خیلی خوب </a:t>
            </a:r>
            <a:r>
              <a:rPr lang="fa-IR" sz="1200" dirty="0" smtClean="0">
                <a:cs typeface="B Koodak" pitchFamily="2" charset="-78"/>
              </a:rPr>
              <a:t>می‌شناسند.و علاوه بر مضرات جسمي براي فرد، </a:t>
            </a:r>
            <a:r>
              <a:rPr lang="ar-SA" sz="1200" dirty="0">
                <a:cs typeface="B Koodak" pitchFamily="2" charset="-78"/>
              </a:rPr>
              <a:t>با مصرف اين مواد، بزاق دهان افزايش يافته و خروج مكرر آب </a:t>
            </a:r>
            <a:r>
              <a:rPr lang="ar-SA" sz="1200" dirty="0" smtClean="0">
                <a:cs typeface="B Koodak" pitchFamily="2" charset="-78"/>
              </a:rPr>
              <a:t>دهان</a:t>
            </a:r>
            <a:r>
              <a:rPr lang="fa-IR" sz="1200" dirty="0" smtClean="0">
                <a:cs typeface="B Koodak" pitchFamily="2" charset="-78"/>
              </a:rPr>
              <a:t>(تف كردن)</a:t>
            </a:r>
            <a:r>
              <a:rPr lang="ar-SA" sz="1200" dirty="0" smtClean="0">
                <a:cs typeface="B Koodak" pitchFamily="2" charset="-78"/>
              </a:rPr>
              <a:t> </a:t>
            </a:r>
            <a:r>
              <a:rPr lang="ar-SA" sz="1200" dirty="0">
                <a:cs typeface="B Koodak" pitchFamily="2" charset="-78"/>
              </a:rPr>
              <a:t>مصرف‌كننده ، سبب ايجاد بيماري‌هاي عفوني مانند سل و </a:t>
            </a:r>
            <a:r>
              <a:rPr lang="ar-SA" sz="1200" dirty="0" smtClean="0">
                <a:cs typeface="B Koodak" pitchFamily="2" charset="-78"/>
              </a:rPr>
              <a:t>هپاتيت</a:t>
            </a:r>
            <a:r>
              <a:rPr lang="fa-IR" sz="1200" dirty="0">
                <a:cs typeface="B Koodak" pitchFamily="2" charset="-78"/>
              </a:rPr>
              <a:t> </a:t>
            </a:r>
            <a:r>
              <a:rPr lang="fa-IR" sz="1200" dirty="0" smtClean="0">
                <a:cs typeface="B Koodak" pitchFamily="2" charset="-78"/>
              </a:rPr>
              <a:t>و... </a:t>
            </a:r>
            <a:r>
              <a:rPr lang="ar-SA" sz="1200" dirty="0" smtClean="0">
                <a:cs typeface="B Koodak" pitchFamily="2" charset="-78"/>
              </a:rPr>
              <a:t> </a:t>
            </a:r>
            <a:r>
              <a:rPr lang="ar-SA" sz="1200" dirty="0">
                <a:cs typeface="B Koodak" pitchFamily="2" charset="-78"/>
              </a:rPr>
              <a:t>مي‌شود</a:t>
            </a:r>
            <a:r>
              <a:rPr lang="ar-SA" sz="1200" dirty="0" smtClean="0">
                <a:cs typeface="B Koodak" pitchFamily="2" charset="-78"/>
              </a:rPr>
              <a:t>.</a:t>
            </a:r>
            <a:endParaRPr lang="en-US" sz="1200" dirty="0">
              <a:cs typeface="B Koodak" pitchFamily="2" charset="-78"/>
            </a:endParaRPr>
          </a:p>
        </p:txBody>
      </p:sp>
      <p:sp>
        <p:nvSpPr>
          <p:cNvPr id="38" name="TextBox 37"/>
          <p:cNvSpPr txBox="1"/>
          <p:nvPr/>
        </p:nvSpPr>
        <p:spPr>
          <a:xfrm>
            <a:off x="4953000" y="762000"/>
            <a:ext cx="1403350" cy="1569660"/>
          </a:xfrm>
          <a:prstGeom prst="rect">
            <a:avLst/>
          </a:prstGeom>
          <a:noFill/>
        </p:spPr>
        <p:txBody>
          <a:bodyPr wrap="square" rtlCol="1">
            <a:spAutoFit/>
          </a:bodyPr>
          <a:lstStyle/>
          <a:p>
            <a:pPr algn="justLow" rtl="1"/>
            <a:r>
              <a:rPr lang="fa-IR" sz="1200" dirty="0" smtClean="0">
                <a:cs typeface="B Koodak" pitchFamily="2" charset="-78"/>
              </a:rPr>
              <a:t>آدامس‌هاو خوشبوکننده‌های پان پراگ ـ هرچند این بار با نامها و شكلهاي مختلف وارد شده‌اند ـ ترکیبی شبیه همان مخدر ناس دارند؛ مخدر کثیفی که مرزنشینان </a:t>
            </a:r>
            <a:endParaRPr lang="fa-IR" sz="1200" dirty="0"/>
          </a:p>
        </p:txBody>
      </p:sp>
      <p:pic>
        <p:nvPicPr>
          <p:cNvPr id="10270" name="Picture 30"/>
          <p:cNvPicPr>
            <a:picLocks noChangeAspect="1" noChangeArrowheads="1"/>
          </p:cNvPicPr>
          <p:nvPr/>
        </p:nvPicPr>
        <p:blipFill>
          <a:blip r:embed="rId5"/>
          <a:srcRect/>
          <a:stretch>
            <a:fillRect/>
          </a:stretch>
        </p:blipFill>
        <p:spPr bwMode="auto">
          <a:xfrm rot="5400000">
            <a:off x="3467847" y="724652"/>
            <a:ext cx="1649502" cy="1320798"/>
          </a:xfrm>
          <a:prstGeom prst="rect">
            <a:avLst/>
          </a:prstGeom>
          <a:noFill/>
          <a:ln w="12700" cap="sq" cmpd="sng">
            <a:noFill/>
            <a:prstDash val="solid"/>
            <a:miter lim="800000"/>
            <a:headEnd type="none" w="sm" len="sm"/>
            <a:tailEnd type="none" w="sm" len="sm"/>
          </a:ln>
          <a:effectLst/>
        </p:spPr>
      </p:pic>
      <p:sp>
        <p:nvSpPr>
          <p:cNvPr id="42" name="Cloud Callout 41"/>
          <p:cNvSpPr/>
          <p:nvPr/>
        </p:nvSpPr>
        <p:spPr>
          <a:xfrm>
            <a:off x="6851650" y="381000"/>
            <a:ext cx="2724150" cy="1143000"/>
          </a:xfrm>
          <a:prstGeom prst="cloudCallout">
            <a:avLst>
              <a:gd name="adj1" fmla="val -10141"/>
              <a:gd name="adj2" fmla="val 83882"/>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just" rtl="1" eaLnBrk="0" hangingPunct="0"/>
            <a:r>
              <a:rPr lang="en-US" sz="1400" b="1" dirty="0">
                <a:solidFill>
                  <a:schemeClr val="tx1"/>
                </a:solidFill>
                <a:effectLst>
                  <a:glow rad="101600">
                    <a:srgbClr val="FFFF00">
                      <a:alpha val="60000"/>
                    </a:srgbClr>
                  </a:glow>
                </a:effectLst>
                <a:latin typeface="Bodoni MT" pitchFamily="18" charset="0"/>
                <a:ea typeface="Times New Roman" pitchFamily="18" charset="0"/>
                <a:cs typeface="B Titr" pitchFamily="2" charset="-78"/>
              </a:rPr>
              <a:t> </a:t>
            </a:r>
            <a:r>
              <a:rPr lang="en-US" sz="1400" b="1" dirty="0" smtClean="0">
                <a:solidFill>
                  <a:schemeClr val="tx1"/>
                </a:solidFill>
                <a:effectLst>
                  <a:glow rad="101600">
                    <a:srgbClr val="FFFF00">
                      <a:alpha val="60000"/>
                    </a:srgbClr>
                  </a:glow>
                </a:effectLst>
                <a:latin typeface="Bodoni MT" pitchFamily="18" charset="0"/>
                <a:ea typeface="Times New Roman" pitchFamily="18" charset="0"/>
                <a:cs typeface="B Titr" pitchFamily="2" charset="-78"/>
              </a:rPr>
              <a:t>BT</a:t>
            </a:r>
            <a:r>
              <a:rPr lang="fa-IR" sz="1400" b="1" dirty="0" smtClean="0">
                <a:solidFill>
                  <a:schemeClr val="tx1"/>
                </a:solidFill>
                <a:effectLst>
                  <a:glow rad="101600">
                    <a:srgbClr val="FFFF00">
                      <a:alpha val="60000"/>
                    </a:srgbClr>
                  </a:glow>
                </a:effectLst>
                <a:latin typeface="Bodoni MT" pitchFamily="18" charset="0"/>
                <a:ea typeface="Times New Roman" pitchFamily="18" charset="0"/>
                <a:cs typeface="B Titr" pitchFamily="2" charset="-78"/>
              </a:rPr>
              <a:t>،</a:t>
            </a:r>
            <a:r>
              <a:rPr lang="fa-IR" sz="1400" b="1" dirty="0" smtClean="0">
                <a:solidFill>
                  <a:schemeClr val="tx1"/>
                </a:solidFill>
                <a:effectLst>
                  <a:glow rad="101600">
                    <a:srgbClr val="FFFF00">
                      <a:alpha val="60000"/>
                    </a:srgbClr>
                  </a:glow>
                </a:effectLst>
                <a:latin typeface="Tahoma" pitchFamily="34" charset="0"/>
                <a:cs typeface="B Titr" pitchFamily="2" charset="-78"/>
              </a:rPr>
              <a:t>پان پراگ </a:t>
            </a:r>
          </a:p>
          <a:p>
            <a:pPr lvl="0" algn="ctr" rtl="1" eaLnBrk="0" hangingPunct="0"/>
            <a:r>
              <a:rPr lang="fa-IR" sz="1400" b="1" dirty="0" smtClean="0">
                <a:solidFill>
                  <a:schemeClr val="tx1"/>
                </a:solidFill>
                <a:effectLst>
                  <a:glow rad="101600">
                    <a:srgbClr val="FFFF00">
                      <a:alpha val="60000"/>
                    </a:srgbClr>
                  </a:glow>
                </a:effectLst>
                <a:latin typeface="Tahoma" pitchFamily="34" charset="0"/>
                <a:cs typeface="B Titr" pitchFamily="2" charset="-78"/>
              </a:rPr>
              <a:t>خوشبو </a:t>
            </a:r>
            <a:r>
              <a:rPr lang="fa-IR" sz="1400" b="1" dirty="0">
                <a:solidFill>
                  <a:schemeClr val="tx1"/>
                </a:solidFill>
                <a:effectLst>
                  <a:glow rad="101600">
                    <a:srgbClr val="FFFF00">
                      <a:alpha val="60000"/>
                    </a:srgbClr>
                  </a:glow>
                </a:effectLst>
                <a:latin typeface="Tahoma" pitchFamily="34" charset="0"/>
                <a:cs typeface="B Titr" pitchFamily="2" charset="-78"/>
              </a:rPr>
              <a:t>كننده </a:t>
            </a:r>
            <a:r>
              <a:rPr lang="fa-IR" sz="1400" b="1" dirty="0" smtClean="0">
                <a:solidFill>
                  <a:schemeClr val="tx1"/>
                </a:solidFill>
                <a:effectLst>
                  <a:glow rad="101600">
                    <a:srgbClr val="FFFF00">
                      <a:alpha val="60000"/>
                    </a:srgbClr>
                  </a:glow>
                </a:effectLst>
                <a:latin typeface="Tahoma" pitchFamily="34" charset="0"/>
                <a:cs typeface="B Titr" pitchFamily="2" charset="-78"/>
              </a:rPr>
              <a:t>دهان و...      </a:t>
            </a:r>
            <a:r>
              <a:rPr lang="fa-IR" b="1" dirty="0" smtClean="0">
                <a:solidFill>
                  <a:schemeClr val="tx1"/>
                </a:solidFill>
                <a:effectLst>
                  <a:glow rad="101600">
                    <a:srgbClr val="FF0000">
                      <a:alpha val="60000"/>
                    </a:srgbClr>
                  </a:glow>
                </a:effectLst>
                <a:latin typeface="Tahoma" pitchFamily="34" charset="0"/>
                <a:cs typeface="B Titr" pitchFamily="2" charset="-78"/>
              </a:rPr>
              <a:t>اعتياد</a:t>
            </a:r>
            <a:r>
              <a:rPr lang="fa-IR" b="1" dirty="0" smtClean="0">
                <a:solidFill>
                  <a:schemeClr val="tx1"/>
                </a:solidFill>
                <a:effectLst>
                  <a:glow rad="101600">
                    <a:srgbClr val="FFFF00">
                      <a:alpha val="60000"/>
                    </a:srgbClr>
                  </a:glow>
                </a:effectLst>
                <a:latin typeface="Tahoma" pitchFamily="34" charset="0"/>
                <a:cs typeface="B Titr" pitchFamily="2" charset="-78"/>
              </a:rPr>
              <a:t> </a:t>
            </a:r>
            <a:endParaRPr lang="fa-IR" sz="1400" dirty="0">
              <a:solidFill>
                <a:schemeClr val="tx1"/>
              </a:solidFill>
              <a:effectLst>
                <a:glow rad="101600">
                  <a:srgbClr val="FFFF00">
                    <a:alpha val="60000"/>
                  </a:srgbClr>
                </a:glow>
              </a:effectLst>
              <a:cs typeface="B Titr" pitchFamily="2" charset="-78"/>
            </a:endParaRP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ounded Rectangle 6"/>
          <p:cNvSpPr/>
          <p:nvPr/>
        </p:nvSpPr>
        <p:spPr>
          <a:xfrm>
            <a:off x="6686550" y="381000"/>
            <a:ext cx="2889250" cy="6248400"/>
          </a:xfrm>
          <a:prstGeom prst="roundRect">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sp>
        <p:nvSpPr>
          <p:cNvPr id="8" name="Rounded Rectangle 7"/>
          <p:cNvSpPr/>
          <p:nvPr/>
        </p:nvSpPr>
        <p:spPr>
          <a:xfrm>
            <a:off x="3467100" y="381000"/>
            <a:ext cx="2889250" cy="6172200"/>
          </a:xfrm>
          <a:prstGeom prst="roundRect">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sz="1400" dirty="0"/>
          </a:p>
        </p:txBody>
      </p:sp>
      <p:sp>
        <p:nvSpPr>
          <p:cNvPr id="9" name="Rounded Rectangle 8"/>
          <p:cNvSpPr/>
          <p:nvPr/>
        </p:nvSpPr>
        <p:spPr>
          <a:xfrm>
            <a:off x="228600" y="381000"/>
            <a:ext cx="2889250" cy="6172200"/>
          </a:xfrm>
          <a:prstGeom prst="roundRect">
            <a:avLst/>
          </a:prstGeom>
          <a:effectLst>
            <a:glow rad="2286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dirty="0"/>
          </a:p>
        </p:txBody>
      </p:sp>
      <p:sp>
        <p:nvSpPr>
          <p:cNvPr id="11272" name="TextBox 16"/>
          <p:cNvSpPr txBox="1">
            <a:spLocks noChangeArrowheads="1"/>
          </p:cNvSpPr>
          <p:nvPr/>
        </p:nvSpPr>
        <p:spPr bwMode="auto">
          <a:xfrm>
            <a:off x="307087" y="2006868"/>
            <a:ext cx="2641600" cy="1169551"/>
          </a:xfrm>
          <a:prstGeom prst="rect">
            <a:avLst/>
          </a:prstGeom>
          <a:noFill/>
          <a:ln w="9525">
            <a:noFill/>
            <a:miter lim="800000"/>
            <a:headEnd/>
            <a:tailEnd/>
          </a:ln>
        </p:spPr>
        <p:txBody>
          <a:bodyPr>
            <a:spAutoFit/>
          </a:bodyPr>
          <a:lstStyle/>
          <a:p>
            <a:pPr algn="ctr" rtl="1"/>
            <a:r>
              <a:rPr lang="fa-IR" sz="1600" dirty="0" smtClean="0">
                <a:solidFill>
                  <a:srgbClr val="FF3300"/>
                </a:solidFill>
                <a:cs typeface="B Titr" pitchFamily="2" charset="-78"/>
              </a:rPr>
              <a:t>آشنايي با ماده مخدرخطرناك </a:t>
            </a:r>
            <a:r>
              <a:rPr lang="en-US" sz="5400" b="1" dirty="0" smtClean="0">
                <a:solidFill>
                  <a:srgbClr val="FF0000"/>
                </a:solidFill>
                <a:effectLst>
                  <a:glow rad="101600">
                    <a:srgbClr val="FFFF00">
                      <a:alpha val="60000"/>
                    </a:srgbClr>
                  </a:glow>
                </a:effectLst>
                <a:latin typeface="Bodoni MT" pitchFamily="18" charset="0"/>
                <a:cs typeface="B Titr" pitchFamily="2" charset="-78"/>
              </a:rPr>
              <a:t>BT</a:t>
            </a:r>
            <a:endParaRPr lang="en-US" sz="1800" b="1" dirty="0">
              <a:solidFill>
                <a:srgbClr val="FF0000"/>
              </a:solidFill>
              <a:effectLst>
                <a:glow rad="101600">
                  <a:srgbClr val="FFFF00">
                    <a:alpha val="60000"/>
                  </a:srgbClr>
                </a:glow>
              </a:effectLst>
              <a:latin typeface="Bodoni MT" pitchFamily="18" charset="0"/>
              <a:cs typeface="B Titr" pitchFamily="2" charset="-78"/>
            </a:endParaRPr>
          </a:p>
        </p:txBody>
      </p:sp>
      <p:pic>
        <p:nvPicPr>
          <p:cNvPr id="20" name="Picture 19" descr="Pan2">
            <a:hlinkClick r:id="rId2"/>
          </p:cNvPr>
          <p:cNvPicPr/>
          <p:nvPr/>
        </p:nvPicPr>
        <p:blipFill>
          <a:blip r:embed="rId3"/>
          <a:srcRect/>
          <a:stretch>
            <a:fillRect/>
          </a:stretch>
        </p:blipFill>
        <p:spPr bwMode="auto">
          <a:xfrm>
            <a:off x="459359" y="5057715"/>
            <a:ext cx="1238250" cy="838200"/>
          </a:xfrm>
          <a:prstGeom prst="rect">
            <a:avLst/>
          </a:prstGeom>
          <a:ln>
            <a:noFill/>
          </a:ln>
          <a:effectLst>
            <a:softEdge rad="112500"/>
          </a:effectLst>
        </p:spPr>
      </p:pic>
      <p:pic>
        <p:nvPicPr>
          <p:cNvPr id="21" name="Picture 20" descr="panparagsupreme">
            <a:hlinkClick r:id="rId4"/>
          </p:cNvPr>
          <p:cNvPicPr/>
          <p:nvPr/>
        </p:nvPicPr>
        <p:blipFill>
          <a:blip r:embed="rId5"/>
          <a:srcRect/>
          <a:stretch>
            <a:fillRect/>
          </a:stretch>
        </p:blipFill>
        <p:spPr bwMode="auto">
          <a:xfrm>
            <a:off x="1958087" y="5057715"/>
            <a:ext cx="990600" cy="1219200"/>
          </a:xfrm>
          <a:prstGeom prst="rect">
            <a:avLst/>
          </a:prstGeom>
          <a:noFill/>
          <a:ln w="9525">
            <a:noFill/>
            <a:miter lim="800000"/>
            <a:headEnd/>
            <a:tailEnd/>
          </a:ln>
        </p:spPr>
      </p:pic>
      <p:pic>
        <p:nvPicPr>
          <p:cNvPr id="11284" name="Picture 20" descr="C:\Documents and Settings\sina.SIAN-E01861ECC1\Desktop\پان و ناس\pic\7.jpg"/>
          <p:cNvPicPr>
            <a:picLocks noChangeAspect="1" noChangeArrowheads="1"/>
          </p:cNvPicPr>
          <p:nvPr/>
        </p:nvPicPr>
        <p:blipFill>
          <a:blip r:embed="rId6"/>
          <a:srcRect/>
          <a:stretch>
            <a:fillRect/>
          </a:stretch>
        </p:blipFill>
        <p:spPr bwMode="auto">
          <a:xfrm>
            <a:off x="577850" y="3200400"/>
            <a:ext cx="1642311" cy="1371600"/>
          </a:xfrm>
          <a:prstGeom prst="rect">
            <a:avLst/>
          </a:prstGeom>
          <a:noFill/>
        </p:spPr>
      </p:pic>
      <p:pic>
        <p:nvPicPr>
          <p:cNvPr id="28" name="Picture 18" descr="F:\جلالي\Flower 10\jpg\1 (77).jpg"/>
          <p:cNvPicPr>
            <a:picLocks noChangeAspect="1" noChangeArrowheads="1"/>
          </p:cNvPicPr>
          <p:nvPr/>
        </p:nvPicPr>
        <p:blipFill>
          <a:blip r:embed="rId7"/>
          <a:srcRect/>
          <a:stretch>
            <a:fillRect/>
          </a:stretch>
        </p:blipFill>
        <p:spPr bwMode="auto">
          <a:xfrm rot="10800000">
            <a:off x="6769100" y="762000"/>
            <a:ext cx="2724150" cy="5791200"/>
          </a:xfrm>
          <a:prstGeom prst="rect">
            <a:avLst/>
          </a:prstGeom>
          <a:ln>
            <a:noFill/>
          </a:ln>
          <a:effectLst>
            <a:softEdge rad="112500"/>
          </a:effectLst>
        </p:spPr>
      </p:pic>
      <p:sp>
        <p:nvSpPr>
          <p:cNvPr id="1026" name="Rectangle 2"/>
          <p:cNvSpPr>
            <a:spLocks noChangeArrowheads="1"/>
          </p:cNvSpPr>
          <p:nvPr/>
        </p:nvSpPr>
        <p:spPr bwMode="auto">
          <a:xfrm>
            <a:off x="6769100" y="533400"/>
            <a:ext cx="272415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a:lnSpc>
                <a:spcPct val="150000"/>
              </a:lnSpc>
            </a:pPr>
            <a:r>
              <a:rPr kumimoji="0" lang="fa-IR"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ا</a:t>
            </a:r>
            <a:r>
              <a:rPr kumimoji="0" lang="ar-SA"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ما اين تمام ماجرا نيست؛ پان پراگ علاوه بر اينها، </a:t>
            </a:r>
            <a:r>
              <a:rPr kumimoji="0" lang="fa-IR"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د</a:t>
            </a:r>
            <a:r>
              <a:rPr kumimoji="0" lang="ar-SA"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ستگاه تنفسي و قلب و عروق مصرف كننده را </a:t>
            </a:r>
            <a:r>
              <a:rPr kumimoji="0" lang="fa-IR"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دچار اختلال ميكند.</a:t>
            </a:r>
          </a:p>
          <a:p>
            <a:pPr lvl="0" algn="justLow" rtl="1">
              <a:lnSpc>
                <a:spcPct val="150000"/>
              </a:lnSpc>
            </a:pPr>
            <a:r>
              <a:rPr kumimoji="0" lang="ar-SA"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علاوه بر اين، با توجه به اينكه ناس و پان پراگ بزاق دهان را مثل سيل راه مي اندازند، تمايل مصرف كننده را </a:t>
            </a:r>
            <a:r>
              <a:rPr kumimoji="0" lang="fa-IR"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به </a:t>
            </a:r>
            <a:r>
              <a:rPr kumimoji="0" lang="ar-SA"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تخليه اين ترشحات يا همان تف كردن تحريك ميكنند</a:t>
            </a:r>
            <a:r>
              <a:rPr kumimoji="0" lang="fa-IR" sz="1200" b="0" i="0" u="none" strike="noStrike" cap="none" normalizeH="0" baseline="0" dirty="0" smtClean="0">
                <a:ln>
                  <a:noFill/>
                </a:ln>
                <a:solidFill>
                  <a:schemeClr val="tx1"/>
                </a:solidFill>
                <a:effectLst/>
                <a:latin typeface="Tahoma" pitchFamily="34" charset="0"/>
                <a:ea typeface="Times New Roman" pitchFamily="18" charset="0"/>
                <a:cs typeface="B Koodak" pitchFamily="2" charset="-78"/>
              </a:rPr>
              <a:t>.</a:t>
            </a:r>
          </a:p>
          <a:p>
            <a:pPr lvl="0" algn="just" rtl="1" eaLnBrk="0" hangingPunct="0">
              <a:lnSpc>
                <a:spcPct val="150000"/>
              </a:lnSpc>
            </a:pPr>
            <a:r>
              <a:rPr kumimoji="0" lang="ar-SA" sz="1200" dirty="0" smtClean="0">
                <a:ea typeface="Times New Roman" pitchFamily="18" charset="0"/>
                <a:cs typeface="B Koodak" pitchFamily="2" charset="-78"/>
              </a:rPr>
              <a:t>نیکوتین </a:t>
            </a:r>
            <a:r>
              <a:rPr kumimoji="0" lang="fa-IR" sz="1200" dirty="0" smtClean="0">
                <a:ea typeface="Times New Roman" pitchFamily="18" charset="0"/>
                <a:cs typeface="B Koodak" pitchFamily="2" charset="-78"/>
              </a:rPr>
              <a:t> موجود در اين مواد </a:t>
            </a:r>
            <a:r>
              <a:rPr kumimoji="0" lang="ar-SA" sz="1200" dirty="0" smtClean="0">
                <a:ea typeface="Times New Roman" pitchFamily="18" charset="0"/>
                <a:cs typeface="B Koodak" pitchFamily="2" charset="-78"/>
              </a:rPr>
              <a:t>باعث زردی دندانها و پوسیدگی آنها می شود و احتمال بیماریهای لثه را در این</a:t>
            </a:r>
            <a:r>
              <a:rPr kumimoji="0" lang="fa-IR" sz="1200" dirty="0" smtClean="0">
                <a:ea typeface="Times New Roman" pitchFamily="18" charset="0"/>
                <a:cs typeface="B Koodak" pitchFamily="2" charset="-78"/>
              </a:rPr>
              <a:t> افراد </a:t>
            </a:r>
            <a:r>
              <a:rPr kumimoji="0" lang="ar-SA" sz="1200" dirty="0" smtClean="0">
                <a:ea typeface="Times New Roman" pitchFamily="18" charset="0"/>
                <a:cs typeface="B Koodak" pitchFamily="2" charset="-78"/>
              </a:rPr>
              <a:t>زیاد می کند</a:t>
            </a:r>
            <a:r>
              <a:rPr kumimoji="0" lang="en-US" sz="1200" dirty="0" smtClean="0">
                <a:latin typeface="Calibri" pitchFamily="34" charset="0"/>
                <a:ea typeface="Times New Roman" pitchFamily="18" charset="0"/>
                <a:cs typeface="B Koodak" pitchFamily="2" charset="-78"/>
              </a:rPr>
              <a:t>.</a:t>
            </a:r>
          </a:p>
          <a:p>
            <a:pPr lvl="0" algn="just" rtl="1" eaLnBrk="0" hangingPunct="0">
              <a:lnSpc>
                <a:spcPct val="150000"/>
              </a:lnSpc>
            </a:pPr>
            <a:r>
              <a:rPr kumimoji="0" lang="fa-IR" sz="1200" dirty="0" smtClean="0">
                <a:ea typeface="Times New Roman" pitchFamily="18" charset="0"/>
                <a:cs typeface="B Koodak" pitchFamily="2" charset="-78"/>
              </a:rPr>
              <a:t>طبق بررسيهاي بعمل آمده </a:t>
            </a:r>
            <a:r>
              <a:rPr kumimoji="0" lang="ar-SA" sz="1200" dirty="0" smtClean="0">
                <a:ea typeface="Times New Roman" pitchFamily="18" charset="0"/>
                <a:cs typeface="B Koodak" pitchFamily="2" charset="-78"/>
              </a:rPr>
              <a:t>عوارض قلبی و عروقی و مشکلات تنفّسی در </a:t>
            </a:r>
            <a:r>
              <a:rPr kumimoji="0" lang="fa-IR" sz="1200" dirty="0" smtClean="0">
                <a:ea typeface="Times New Roman" pitchFamily="18" charset="0"/>
                <a:cs typeface="B Koodak" pitchFamily="2" charset="-78"/>
              </a:rPr>
              <a:t>بين اين افراد شايع تر مي باشد.</a:t>
            </a:r>
            <a:endParaRPr kumimoji="0" lang="en-US" sz="1200" dirty="0" smtClean="0">
              <a:latin typeface="Calibri" pitchFamily="34" charset="0"/>
              <a:ea typeface="Times New Roman" pitchFamily="18" charset="0"/>
              <a:cs typeface="B Koodak" pitchFamily="2" charset="-78"/>
            </a:endParaRPr>
          </a:p>
          <a:p>
            <a:pPr lvl="0" algn="just" rtl="1" eaLnBrk="0" hangingPunct="0">
              <a:lnSpc>
                <a:spcPct val="150000"/>
              </a:lnSpc>
            </a:pPr>
            <a:r>
              <a:rPr kumimoji="0" lang="ar-SA" sz="1200" dirty="0" smtClean="0">
                <a:ea typeface="Times New Roman" pitchFamily="18" charset="0"/>
                <a:cs typeface="B Koodak" pitchFamily="2" charset="-78"/>
              </a:rPr>
              <a:t>ساخارین موجود در این مواد ممکن است باعث ایجاد مشکلات گوارشی شود</a:t>
            </a:r>
            <a:r>
              <a:rPr kumimoji="0" lang="en-US" sz="1200" dirty="0" smtClean="0">
                <a:latin typeface="Calibri" pitchFamily="34" charset="0"/>
                <a:ea typeface="Times New Roman" pitchFamily="18" charset="0"/>
                <a:cs typeface="B Koodak" pitchFamily="2" charset="-78"/>
              </a:rPr>
              <a:t>.</a:t>
            </a:r>
          </a:p>
          <a:p>
            <a:pPr lvl="0" algn="just" rtl="1" eaLnBrk="0" hangingPunct="0">
              <a:lnSpc>
                <a:spcPct val="150000"/>
              </a:lnSpc>
            </a:pPr>
            <a:r>
              <a:rPr kumimoji="0" lang="fa-IR" sz="1200" dirty="0" smtClean="0">
                <a:ea typeface="Times New Roman" pitchFamily="18" charset="0"/>
                <a:cs typeface="B Koodak" pitchFamily="2" charset="-78"/>
              </a:rPr>
              <a:t>و </a:t>
            </a:r>
            <a:r>
              <a:rPr kumimoji="0" lang="ar-SA" sz="1200" dirty="0" smtClean="0">
                <a:ea typeface="Times New Roman" pitchFamily="18" charset="0"/>
                <a:cs typeface="B Koodak" pitchFamily="2" charset="-78"/>
              </a:rPr>
              <a:t>در دانش آموزان بدلیل حالت گیجی و نشئگی افت تحصیلی را بدنبال دارد</a:t>
            </a:r>
            <a:r>
              <a:rPr kumimoji="0" lang="en-US" sz="1200" dirty="0" smtClean="0">
                <a:latin typeface="Calibri" pitchFamily="34" charset="0"/>
                <a:ea typeface="Times New Roman" pitchFamily="18" charset="0"/>
                <a:cs typeface="B Koodak" pitchFamily="2" charset="-78"/>
              </a:rPr>
              <a:t>.</a:t>
            </a:r>
            <a:endParaRPr kumimoji="0" lang="ar-SA" sz="1400" b="0" i="0" u="none" strike="noStrike" cap="none" normalizeH="0" baseline="0" dirty="0" smtClean="0">
              <a:ln>
                <a:noFill/>
              </a:ln>
              <a:solidFill>
                <a:schemeClr val="tx1"/>
              </a:solidFill>
              <a:effectLst/>
              <a:latin typeface="Arial" pitchFamily="34" charset="0"/>
              <a:cs typeface="B Koodak" pitchFamily="2" charset="-78"/>
            </a:endParaRPr>
          </a:p>
        </p:txBody>
      </p:sp>
      <p:sp>
        <p:nvSpPr>
          <p:cNvPr id="14" name="TextBox 13"/>
          <p:cNvSpPr txBox="1"/>
          <p:nvPr/>
        </p:nvSpPr>
        <p:spPr>
          <a:xfrm>
            <a:off x="3549650" y="457200"/>
            <a:ext cx="2724150" cy="2031325"/>
          </a:xfrm>
          <a:prstGeom prst="rect">
            <a:avLst/>
          </a:prstGeom>
          <a:noFill/>
        </p:spPr>
        <p:txBody>
          <a:bodyPr wrap="square" rtlCol="1">
            <a:spAutoFit/>
          </a:bodyPr>
          <a:lstStyle/>
          <a:p>
            <a:pPr algn="justLow" rtl="1">
              <a:lnSpc>
                <a:spcPct val="150000"/>
              </a:lnSpc>
            </a:pPr>
            <a:r>
              <a:rPr lang="fa-IR" sz="1200" dirty="0" smtClean="0">
                <a:cs typeface="B Koodak" pitchFamily="2" charset="-78"/>
              </a:rPr>
              <a:t>و همچنين </a:t>
            </a:r>
            <a:r>
              <a:rPr lang="ar-SA" sz="1200" dirty="0" smtClean="0">
                <a:cs typeface="B Koodak" pitchFamily="2" charset="-78"/>
              </a:rPr>
              <a:t>احساس سبکی، گیجی و سرخوشی، از دست دادن تعامل رفتاری و حرکتی، ایجاد حرکات غیر طبیعی در چشم ها، تغییرات محسوس در فشار خون، افزایش ضربان قلب، دندان قروچه، لرزش، اختلال در خواب، وابستگی روحی و روانی ، سرطان روده بزرگ، نارسایی های کلیوی از جمله عوارض مصرف </a:t>
            </a:r>
            <a:r>
              <a:rPr lang="fa-IR" sz="1200" dirty="0" smtClean="0">
                <a:cs typeface="B Koodak" pitchFamily="2" charset="-78"/>
              </a:rPr>
              <a:t>اين مواد مخدر   مي باشد.</a:t>
            </a:r>
            <a:endParaRPr lang="fa-IR" sz="1200" dirty="0">
              <a:cs typeface="B Koodak" pitchFamily="2" charset="-78"/>
            </a:endParaRPr>
          </a:p>
        </p:txBody>
      </p:sp>
      <p:pic>
        <p:nvPicPr>
          <p:cNvPr id="17" name="Picture 1"/>
          <p:cNvPicPr>
            <a:picLocks noChangeAspect="1" noChangeArrowheads="1"/>
          </p:cNvPicPr>
          <p:nvPr/>
        </p:nvPicPr>
        <p:blipFill>
          <a:blip r:embed="rId8"/>
          <a:srcRect/>
          <a:stretch>
            <a:fillRect/>
          </a:stretch>
        </p:blipFill>
        <p:spPr bwMode="auto">
          <a:xfrm>
            <a:off x="3467100" y="2743200"/>
            <a:ext cx="2889250" cy="1905000"/>
          </a:xfrm>
          <a:prstGeom prst="rect">
            <a:avLst/>
          </a:prstGeom>
          <a:ln>
            <a:noFill/>
          </a:ln>
          <a:effectLst>
            <a:softEdge rad="112500"/>
          </a:effectLst>
        </p:spPr>
      </p:pic>
      <p:sp>
        <p:nvSpPr>
          <p:cNvPr id="18" name="TextBox 17"/>
          <p:cNvSpPr txBox="1"/>
          <p:nvPr/>
        </p:nvSpPr>
        <p:spPr>
          <a:xfrm>
            <a:off x="3549650" y="4724400"/>
            <a:ext cx="2724150" cy="1523494"/>
          </a:xfrm>
          <a:prstGeom prst="rect">
            <a:avLst/>
          </a:prstGeom>
          <a:noFill/>
        </p:spPr>
        <p:txBody>
          <a:bodyPr wrap="square" rtlCol="1">
            <a:spAutoFit/>
          </a:bodyPr>
          <a:lstStyle/>
          <a:p>
            <a:pPr lvl="0" algn="justLow" rtl="1">
              <a:lnSpc>
                <a:spcPct val="150000"/>
              </a:lnSpc>
            </a:pPr>
            <a:r>
              <a:rPr lang="ar-SA" sz="1200" dirty="0" smtClean="0">
                <a:cs typeface="B Koodak" pitchFamily="2" charset="-78"/>
              </a:rPr>
              <a:t>مصرف </a:t>
            </a:r>
            <a:r>
              <a:rPr lang="fa-IR" sz="1200" dirty="0" smtClean="0">
                <a:cs typeface="B Koodak" pitchFamily="2" charset="-78"/>
              </a:rPr>
              <a:t>بي تي و </a:t>
            </a:r>
            <a:r>
              <a:rPr lang="ar-SA" sz="1200" dirty="0" smtClean="0">
                <a:cs typeface="B Koodak" pitchFamily="2" charset="-78"/>
              </a:rPr>
              <a:t>پان توسط کودکان و نوجوانان می تواند به عنوان دروازه مصرف مواد مخدر سنگین و قوی تر مطرح شود و مقدمه ای برای تجربه مصرف موادمخدر قوی تر، </a:t>
            </a:r>
            <a:r>
              <a:rPr lang="ar-SA" sz="1400" b="1" dirty="0" smtClean="0">
                <a:effectLst>
                  <a:outerShdw blurRad="38100" dist="38100" dir="2700000" algn="tl">
                    <a:srgbClr val="000000">
                      <a:alpha val="43137"/>
                    </a:srgbClr>
                  </a:outerShdw>
                </a:effectLst>
                <a:cs typeface="B Koodak" pitchFamily="2" charset="-78"/>
              </a:rPr>
              <a:t>وابستگی و اعتیاد </a:t>
            </a:r>
            <a:r>
              <a:rPr lang="ar-SA" sz="1200" dirty="0" smtClean="0">
                <a:cs typeface="B Koodak" pitchFamily="2" charset="-78"/>
              </a:rPr>
              <a:t>به آنها باشد</a:t>
            </a:r>
            <a:r>
              <a:rPr lang="fa-IR" sz="1200" dirty="0" smtClean="0">
                <a:cs typeface="B Koodak" pitchFamily="2" charset="-78"/>
              </a:rPr>
              <a:t>.</a:t>
            </a:r>
            <a:endParaRPr lang="en-US" sz="1200" dirty="0" smtClean="0">
              <a:cs typeface="B Koodak" pitchFamily="2" charset="-78"/>
            </a:endParaRPr>
          </a:p>
        </p:txBody>
      </p:sp>
      <p:sp>
        <p:nvSpPr>
          <p:cNvPr id="15" name="TextBox 14"/>
          <p:cNvSpPr txBox="1"/>
          <p:nvPr/>
        </p:nvSpPr>
        <p:spPr>
          <a:xfrm>
            <a:off x="506167" y="595163"/>
            <a:ext cx="2442520" cy="954107"/>
          </a:xfrm>
          <a:prstGeom prst="rect">
            <a:avLst/>
          </a:prstGeom>
          <a:noFill/>
        </p:spPr>
        <p:txBody>
          <a:bodyPr wrap="square" rtlCol="1">
            <a:spAutoFit/>
          </a:bodyPr>
          <a:lstStyle/>
          <a:p>
            <a:pPr algn="ctr"/>
            <a:endParaRPr lang="en-US" sz="1400" dirty="0" smtClean="0"/>
          </a:p>
          <a:p>
            <a:pPr algn="ctr"/>
            <a:r>
              <a:rPr lang="fa-IR" sz="140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Koodak" pitchFamily="2" charset="-78"/>
              </a:rPr>
              <a:t>معاونت دانشجویی</a:t>
            </a:r>
          </a:p>
          <a:p>
            <a:pPr algn="ctr"/>
            <a:r>
              <a:rPr lang="fa-IR" sz="1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Koodak" pitchFamily="2" charset="-78"/>
              </a:rPr>
              <a:t>اداره </a:t>
            </a:r>
            <a:r>
              <a:rPr lang="fa-IR" sz="1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Koodak" pitchFamily="2" charset="-78"/>
              </a:rPr>
              <a:t> کل راهنمایی </a:t>
            </a:r>
            <a:r>
              <a:rPr lang="fa-IR" sz="1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Koodak" pitchFamily="2" charset="-78"/>
              </a:rPr>
              <a:t>و مشاوره</a:t>
            </a:r>
          </a:p>
          <a:p>
            <a:pPr algn="ctr"/>
            <a:r>
              <a:rPr lang="fa-IR" sz="14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Koodak" pitchFamily="2" charset="-78"/>
              </a:rPr>
              <a:t>دانشگاه فرهنگیان</a:t>
            </a:r>
            <a:endParaRPr lang="fa-IR" sz="160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Titr" pitchFamily="2" charset="-78"/>
            </a:endParaRPr>
          </a:p>
        </p:txBody>
      </p:sp>
    </p:spTree>
  </p:cSld>
  <p:clrMapOvr>
    <a:masterClrMapping/>
  </p:clrMapOvr>
  <p:transition>
    <p:push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1030</TotalTime>
  <Words>542</Words>
  <Application>Microsoft Office PowerPoint</Application>
  <PresentationFormat>A4 Paper (210x297 mm)</PresentationFormat>
  <Paragraphs>32</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MRT Pack 30 DVDs</cp:lastModifiedBy>
  <cp:revision>79</cp:revision>
  <cp:lastPrinted>1601-01-01T00:00:00Z</cp:lastPrinted>
  <dcterms:created xsi:type="dcterms:W3CDTF">1601-01-01T00:00:00Z</dcterms:created>
  <dcterms:modified xsi:type="dcterms:W3CDTF">2013-08-25T08:04:51Z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