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7"/>
  </p:notesMasterIdLst>
  <p:sldIdLst>
    <p:sldId id="257" r:id="rId2"/>
    <p:sldId id="304" r:id="rId3"/>
    <p:sldId id="256" r:id="rId4"/>
    <p:sldId id="26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62" r:id="rId21"/>
    <p:sldId id="263" r:id="rId22"/>
    <p:sldId id="301" r:id="rId23"/>
    <p:sldId id="264" r:id="rId24"/>
    <p:sldId id="265" r:id="rId25"/>
    <p:sldId id="266" r:id="rId26"/>
    <p:sldId id="267" r:id="rId27"/>
    <p:sldId id="268" r:id="rId28"/>
    <p:sldId id="302" r:id="rId29"/>
    <p:sldId id="303" r:id="rId30"/>
    <p:sldId id="269" r:id="rId31"/>
    <p:sldId id="296" r:id="rId32"/>
    <p:sldId id="297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hi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965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475596-9857-472D-9E13-727AFD64F179}" type="datetimeFigureOut">
              <a:rPr lang="fa-IR" smtClean="0"/>
              <a:pPr/>
              <a:t>25/07/1435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D5FBE0-2354-4872-BD56-C47C8C67133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FBE0-2354-4872-BD56-C47C8C671338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83A61-496C-4559-8A00-EA91D9D7D1C2}" type="datetimeFigureOut">
              <a:rPr lang="hi-IN" smtClean="0"/>
              <a:pPr/>
              <a:t>शनिवार, 3 ज्येष्ट 1936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1AC4DE-1C0D-4575-B380-CBE33FD69247}" type="slidenum">
              <a:rPr lang="hi-IN" smtClean="0"/>
              <a:pPr/>
              <a:t>‹#›</a:t>
            </a:fld>
            <a:endParaRPr lang="hi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552440"/>
            <a:ext cx="8229600" cy="5753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1026" name="Picture 2" descr="G:\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4142274" cy="495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45478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پرسشهای چهار گزینه ای و پاسخ های تشریحی منطق و فلسفه سال سوم چاپ: </a:t>
            </a:r>
            <a:r>
              <a:rPr lang="fa-IR" sz="2800" dirty="0" smtClean="0">
                <a:cs typeface="2  Badr" pitchFamily="2" charset="-78"/>
              </a:rPr>
              <a:t>1376</a:t>
            </a:r>
            <a:r>
              <a:rPr lang="fa-IR" sz="2800" dirty="0" smtClean="0"/>
              <a:t>ناشر: انتشارات مدرسه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6146" name="Picture 2" descr="C:\Users\basij asatid\Desktop\New folder\فایل اسکن شده 15 کتاب دکتر بسیج\پرسشهای چهار گزینه ای و پاسخ های تشریحی منطق و فلسفه سال سوم\7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95107"/>
            <a:ext cx="3581399" cy="5162893"/>
          </a:xfrm>
          <a:prstGeom prst="rect">
            <a:avLst/>
          </a:prstGeom>
          <a:noFill/>
        </p:spPr>
      </p:pic>
      <p:pic>
        <p:nvPicPr>
          <p:cNvPr id="6147" name="Picture 3" descr="C:\Users\basij asatid\Desktop\New folder\فایل اسکن شده 15 کتاب دکتر بسیج\پرسشهای چهار گزینه ای و پاسخ های تشریحی منطق و فلسفه سال سوم\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83249"/>
            <a:ext cx="3581400" cy="507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تأملات فرهنگی چاپ: </a:t>
            </a:r>
            <a:r>
              <a:rPr lang="fa-IR" sz="2800" dirty="0" smtClean="0">
                <a:cs typeface="2  Badr" pitchFamily="2" charset="-78"/>
              </a:rPr>
              <a:t>1389  </a:t>
            </a:r>
            <a:r>
              <a:rPr lang="fa-IR" sz="2800" dirty="0" smtClean="0"/>
              <a:t>ناشر: سدرة المنتهی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7170" name="Picture 2" descr="C:\Users\basij asatid\Desktop\New folder\فایل اسکن شده 15 کتاب دکتر بسیج\تاملات فرهنگی\7899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68127"/>
            <a:ext cx="3581400" cy="5189873"/>
          </a:xfrm>
          <a:prstGeom prst="rect">
            <a:avLst/>
          </a:prstGeom>
          <a:noFill/>
        </p:spPr>
      </p:pic>
      <p:pic>
        <p:nvPicPr>
          <p:cNvPr id="7171" name="Picture 3" descr="C:\Users\basij asatid\Desktop\New folder\فایل اسکن شده 15 کتاب دکتر بسیج\تاملات فرهنگی\7899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751798"/>
            <a:ext cx="3428999" cy="5106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در آستان نیایش چاپ: </a:t>
            </a:r>
            <a:r>
              <a:rPr lang="fa-IR" sz="2800" dirty="0" smtClean="0">
                <a:cs typeface="2  Badr" pitchFamily="2" charset="-78"/>
              </a:rPr>
              <a:t>1388 </a:t>
            </a:r>
            <a:r>
              <a:rPr lang="fa-IR" sz="2800" dirty="0" smtClean="0"/>
              <a:t>ناشر: سدرة المنتهی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8194" name="Picture 2" descr="C:\Users\basij asatid\Desktop\New folder\فایل اسکن شده 15 کتاب دکتر بسیج\در استان نیایش\7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35226"/>
            <a:ext cx="2819400" cy="5122774"/>
          </a:xfrm>
          <a:prstGeom prst="rect">
            <a:avLst/>
          </a:prstGeom>
          <a:noFill/>
        </p:spPr>
      </p:pic>
      <p:pic>
        <p:nvPicPr>
          <p:cNvPr id="8195" name="Picture 3" descr="C:\Users\basij asatid\Desktop\New folder\فایل اسکن شده 15 کتاب دکتر بسیج\در استان نیایش\7899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44865"/>
            <a:ext cx="2971800" cy="501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علی(ع) الگوی جوان چاپ: </a:t>
            </a:r>
            <a:r>
              <a:rPr lang="fa-IR" sz="2800" dirty="0" smtClean="0">
                <a:cs typeface="2  Badr" pitchFamily="2" charset="-78"/>
              </a:rPr>
              <a:t>1380 </a:t>
            </a:r>
            <a:r>
              <a:rPr lang="fa-IR" sz="2800" dirty="0" smtClean="0"/>
              <a:t>ناشر: انتشارات آصف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9218" name="Picture 2" descr="C:\Users\basij asatid\Desktop\New folder\فایل اسکن شده 15 کتاب دکتر بسیج\علی الگوی جوان\7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90308"/>
            <a:ext cx="3581400" cy="5167692"/>
          </a:xfrm>
          <a:prstGeom prst="rect">
            <a:avLst/>
          </a:prstGeom>
          <a:noFill/>
        </p:spPr>
      </p:pic>
      <p:pic>
        <p:nvPicPr>
          <p:cNvPr id="9219" name="Picture 3" descr="C:\Users\basij asatid\Desktop\New folder\فایل اسکن شده 15 کتاب دکتر بسیج\علی الگوی جوان\7899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258" y="1828800"/>
            <a:ext cx="3355542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کار و تمرین پیش دانشگاهی رشته علوم انسانی چاپ: </a:t>
            </a:r>
            <a:r>
              <a:rPr lang="fa-IR" sz="2800" dirty="0" smtClean="0">
                <a:cs typeface="2  Badr" pitchFamily="2" charset="-78"/>
              </a:rPr>
              <a:t>1384 </a:t>
            </a:r>
            <a:r>
              <a:rPr lang="fa-IR" sz="2800" dirty="0" smtClean="0"/>
              <a:t>ناشر: موسسه آموزش از راه دور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10242" name="Picture 2" descr="C:\Users\basij asatid\Desktop\New folder\فایل اسکن شده 15 کتاب دکتر بسیج\فلسفه اسلامی پیش دانشگاهی\7899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00609"/>
            <a:ext cx="3657600" cy="5157391"/>
          </a:xfrm>
          <a:prstGeom prst="rect">
            <a:avLst/>
          </a:prstGeom>
          <a:noFill/>
        </p:spPr>
      </p:pic>
      <p:pic>
        <p:nvPicPr>
          <p:cNvPr id="10243" name="Picture 3" descr="C:\Users\basij asatid\Desktop\New folder\فایل اسکن شده 15 کتاب دکتر بسیج\فلسفه اسلامی پیش دانشگاهی\7899_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28880"/>
            <a:ext cx="3505200" cy="502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فلسفه هنر چاپ: </a:t>
            </a:r>
            <a:r>
              <a:rPr lang="fa-IR" sz="2800" dirty="0" smtClean="0">
                <a:cs typeface="2  Badr" pitchFamily="2" charset="-78"/>
              </a:rPr>
              <a:t>1380 </a:t>
            </a:r>
            <a:r>
              <a:rPr lang="fa-IR" sz="2800" dirty="0" smtClean="0"/>
              <a:t>ناشر: انتشارات مرید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11266" name="Picture 2" descr="C:\Users\basij asatid\Desktop\New folder\فایل اسکن شده 15 کتاب دکتر بسیج\فلسفه هنر\7899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91371"/>
            <a:ext cx="3733800" cy="5166629"/>
          </a:xfrm>
          <a:prstGeom prst="rect">
            <a:avLst/>
          </a:prstGeom>
          <a:noFill/>
        </p:spPr>
      </p:pic>
      <p:pic>
        <p:nvPicPr>
          <p:cNvPr id="11267" name="Picture 3" descr="C:\Users\basij asatid\Desktop\New folder\فایل اسکن شده 15 کتاب دکتر بسیج\فلسفه هنر\7899_000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46069"/>
            <a:ext cx="3657600" cy="5111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مشکاة (مجموعه مقالت </a:t>
            </a:r>
            <a:r>
              <a:rPr lang="fa-IR" sz="2800" dirty="0" smtClean="0">
                <a:cs typeface="2  Badr" pitchFamily="2" charset="-78"/>
              </a:rPr>
              <a:t>1</a:t>
            </a:r>
            <a:r>
              <a:rPr lang="fa-IR" sz="2800" dirty="0" smtClean="0"/>
              <a:t>)چاپ: </a:t>
            </a:r>
            <a:r>
              <a:rPr lang="fa-IR" sz="2800" dirty="0" smtClean="0">
                <a:cs typeface="2  Badr" pitchFamily="2" charset="-78"/>
              </a:rPr>
              <a:t>1386</a:t>
            </a:r>
            <a:r>
              <a:rPr lang="fa-IR" sz="2800" dirty="0" smtClean="0"/>
              <a:t>ناشر: سدرة المنتهی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12290" name="Picture 2" descr="C:\Users\basij asatid\Desktop\New folder\فایل اسکن شده 15 کتاب دکتر بسیج\مشکات\7899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1832046"/>
            <a:ext cx="3352800" cy="5025954"/>
          </a:xfrm>
          <a:prstGeom prst="rect">
            <a:avLst/>
          </a:prstGeom>
          <a:noFill/>
        </p:spPr>
      </p:pic>
      <p:pic>
        <p:nvPicPr>
          <p:cNvPr id="12291" name="Picture 3" descr="C:\Users\basij asatid\Desktop\New folder\فایل اسکن شده 15 کتاب دکتر بسیج\مشکات\7899_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05000"/>
            <a:ext cx="3207589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/>
              <a:t>نام کتاب : نظارت نخبگان (تبیین امر به معروف و نهی از منکر در دانشگاه چاپ: </a:t>
            </a:r>
            <a:r>
              <a:rPr lang="fa-IR" sz="2000" dirty="0" smtClean="0">
                <a:cs typeface="2  Badr" pitchFamily="2" charset="-78"/>
              </a:rPr>
              <a:t>1387</a:t>
            </a:r>
            <a:r>
              <a:rPr lang="fa-IR" sz="2000" dirty="0" smtClean="0"/>
              <a:t>ناشر: سدرة المنتهی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13314" name="Picture 2" descr="C:\Users\basij asatid\Desktop\New folder\فایل اسکن شده 15 کتاب دکتر بسیج\نظارت نخبگان\7899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42913"/>
            <a:ext cx="3581400" cy="5015087"/>
          </a:xfrm>
          <a:prstGeom prst="rect">
            <a:avLst/>
          </a:prstGeom>
          <a:noFill/>
        </p:spPr>
      </p:pic>
      <p:pic>
        <p:nvPicPr>
          <p:cNvPr id="13315" name="Picture 3" descr="C:\Users\basij asatid\Desktop\New folder\فایل اسکن شده 15 کتاب دکتر بسیج\نظارت نخبگان\7899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45500"/>
            <a:ext cx="3429000" cy="491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نقد و بررسی پلورالیزم دینی چاپ: </a:t>
            </a:r>
            <a:r>
              <a:rPr lang="fa-IR" sz="2800" dirty="0" smtClean="0">
                <a:cs typeface="2  Badr" pitchFamily="2" charset="-78"/>
              </a:rPr>
              <a:t>1385 </a:t>
            </a:r>
            <a:r>
              <a:rPr lang="fa-IR" sz="2800" dirty="0" smtClean="0"/>
              <a:t>ناشر: سدرة المنتهی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14338" name="Picture 2" descr="C:\Users\basij asatid\Desktop\New folder\فایل اسکن شده 15 کتاب دکتر بسیج\نقد و بررسی پلورالیسم دینی\7899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32383"/>
            <a:ext cx="3581400" cy="5025617"/>
          </a:xfrm>
          <a:prstGeom prst="rect">
            <a:avLst/>
          </a:prstGeom>
          <a:noFill/>
        </p:spPr>
      </p:pic>
      <p:pic>
        <p:nvPicPr>
          <p:cNvPr id="14339" name="Picture 3" descr="C:\Users\basij asatid\Desktop\New folder\فایل اسکن شده 15 کتاب دکتر بسیج\نقد و بررسی پلورالیسم دینی\7899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348" y="1905000"/>
            <a:ext cx="3446652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نهضت نرم افزاری علمی ( ضرورت ها و موانع) چاپ: </a:t>
            </a:r>
            <a:r>
              <a:rPr lang="fa-IR" sz="2800" dirty="0" smtClean="0">
                <a:cs typeface="2  Badr" pitchFamily="2" charset="-78"/>
              </a:rPr>
              <a:t>1386 </a:t>
            </a:r>
            <a:r>
              <a:rPr lang="fa-IR" sz="2800" dirty="0" smtClean="0"/>
              <a:t>ناشر: سدرة المنتهی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15363" name="Picture 3" descr="C:\Users\basij asatid\Desktop\New folder\فایل اسکن شده 15 کتاب دکتر بسیج\نهضت نرم افزاری علمی ضرورت ها و موانع\7899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9974"/>
            <a:ext cx="3657600" cy="5028026"/>
          </a:xfrm>
          <a:prstGeom prst="rect">
            <a:avLst/>
          </a:prstGeom>
          <a:noFill/>
        </p:spPr>
      </p:pic>
      <p:pic>
        <p:nvPicPr>
          <p:cNvPr id="15364" name="Picture 4" descr="C:\Users\basij asatid\Desktop\New folder\فایل اسکن شده 15 کتاب دکتر بسیج\نهضت نرم افزاری علمی ضرورت ها و موانع\7899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63541"/>
            <a:ext cx="3657600" cy="499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552440"/>
            <a:ext cx="8229600" cy="5753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احمدرضا بسیج</a:t>
            </a:r>
          </a:p>
          <a:p>
            <a:pPr algn="ctr" rtl="1">
              <a:lnSpc>
                <a:spcPct val="200000"/>
              </a:lnSpc>
              <a:buNone/>
            </a:pPr>
            <a:r>
              <a:rPr lang="fa-IR" sz="3200" dirty="0" smtClean="0">
                <a:cs typeface="B Nazanin" pitchFamily="2" charset="-78"/>
              </a:rPr>
              <a:t>                        تولد: </a:t>
            </a:r>
            <a:r>
              <a:rPr lang="fa-IR" sz="3200" dirty="0" smtClean="0">
                <a:cs typeface="B Nazanin" pitchFamily="2" charset="-78"/>
              </a:rPr>
              <a:t>1340 </a:t>
            </a:r>
            <a:r>
              <a:rPr lang="fa-IR" sz="3200" dirty="0" smtClean="0">
                <a:cs typeface="B Nazanin" pitchFamily="2" charset="-78"/>
              </a:rPr>
              <a:t>شهرکرد			</a:t>
            </a:r>
          </a:p>
          <a:p>
            <a:pPr algn="ctr" rtl="1">
              <a:lnSpc>
                <a:spcPct val="200000"/>
              </a:lnSpc>
              <a:buNone/>
            </a:pPr>
            <a:r>
              <a:rPr lang="fa-IR" sz="3200" dirty="0" smtClean="0">
                <a:cs typeface="B Nazanin" pitchFamily="2" charset="-78"/>
              </a:rPr>
              <a:t>سابقه خدمت در تربیت معلم: 15سال</a:t>
            </a:r>
          </a:p>
          <a:p>
            <a:pPr algn="ctr" rtl="1">
              <a:lnSpc>
                <a:spcPct val="200000"/>
              </a:lnSpc>
              <a:buNone/>
            </a:pPr>
            <a:r>
              <a:rPr lang="fa-IR" sz="3200" dirty="0" smtClean="0">
                <a:cs typeface="B Nazanin" pitchFamily="2" charset="-78"/>
              </a:rPr>
              <a:t>پردیس محل خدمت: بحرالعلوم شهرکرد</a:t>
            </a:r>
          </a:p>
          <a:p>
            <a:pPr algn="ctr" rtl="1">
              <a:buNone/>
            </a:pPr>
            <a:endParaRPr lang="fa-IR" sz="3200" dirty="0" smtClean="0">
              <a:cs typeface="B Nazanin" pitchFamily="2" charset="-78"/>
            </a:endParaRPr>
          </a:p>
          <a:p>
            <a:pPr algn="ctr" rtl="1">
              <a:buNone/>
            </a:pP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54789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2000" b="1" dirty="0" smtClean="0">
                <a:cs typeface="B Nazanin" pitchFamily="2" charset="-78"/>
              </a:rPr>
              <a:t>مقالات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عناوین مهمترین مقالات چاپ شده:</a:t>
            </a:r>
          </a:p>
          <a:p>
            <a:pPr algn="r" rtl="1">
              <a:lnSpc>
                <a:spcPct val="200000"/>
              </a:lnSpc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828800"/>
          <a:ext cx="8915400" cy="497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27"/>
                <a:gridCol w="1411605"/>
                <a:gridCol w="3120389"/>
                <a:gridCol w="2711766"/>
                <a:gridCol w="557213"/>
              </a:tblGrid>
              <a:tr h="16789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6530" algn="r"/>
                        </a:tabLst>
                      </a:pPr>
                      <a:r>
                        <a:rPr lang="fa-IR" sz="1200" dirty="0">
                          <a:latin typeface="Times New Roman"/>
                          <a:ea typeface="Times New Roman"/>
                          <a:cs typeface="B Lotus"/>
                        </a:rPr>
                        <a:t>تاریخ انتشار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6530" algn="r"/>
                        </a:tabLst>
                      </a:pPr>
                      <a:r>
                        <a:rPr lang="fa-IR" sz="1200" dirty="0">
                          <a:latin typeface="Times New Roman"/>
                          <a:ea typeface="Times New Roman"/>
                          <a:cs typeface="B Lotus"/>
                        </a:rPr>
                        <a:t>شماره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6530" algn="r"/>
                        </a:tabLst>
                      </a:pPr>
                      <a:r>
                        <a:rPr lang="fa-IR" sz="1200" dirty="0">
                          <a:latin typeface="Times New Roman"/>
                          <a:ea typeface="Times New Roman"/>
                          <a:cs typeface="B Lotus"/>
                        </a:rPr>
                        <a:t>نشریه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6530" algn="r"/>
                        </a:tabLst>
                      </a:pPr>
                      <a:r>
                        <a:rPr lang="fa-IR" sz="1200" dirty="0">
                          <a:latin typeface="Times New Roman"/>
                          <a:ea typeface="Times New Roman"/>
                          <a:cs typeface="B Lotus"/>
                        </a:rPr>
                        <a:t>عنوان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6530" algn="r"/>
                        </a:tabLst>
                      </a:pPr>
                      <a:r>
                        <a:rPr lang="fa-IR" sz="1200" dirty="0">
                          <a:latin typeface="Times New Roman"/>
                          <a:ea typeface="Times New Roman"/>
                          <a:cs typeface="B Lotus"/>
                        </a:rPr>
                        <a:t>ردیف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</a:tr>
              <a:tr h="28587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تابستان 91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6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پژوهشهای اعتقادی کلامی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میزان پذیرش و قابلیت اتکا به تجربه دینی در برابر وحی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Lotus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1360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B Lotu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200" dirty="0">
                        <a:latin typeface="Times New Roman"/>
                        <a:ea typeface="Times New Roman"/>
                        <a:cs typeface="B Lotu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Lotus"/>
                        </a:rPr>
                        <a:t>International Research Journal of Applied and Basic Sciences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Lotus"/>
                        </a:rPr>
                        <a:t>Condition and Nature of Modern Science and Islamic Science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Lotus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1360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B Lotus"/>
                        </a:rPr>
                        <a:t>Vol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B Lotus"/>
                        </a:rPr>
                        <a:t>, </a:t>
                      </a: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4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B Lotus"/>
                        </a:rPr>
                        <a:t>(</a:t>
                      </a: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B Lotus"/>
                        </a:rPr>
                        <a:t>): </a:t>
                      </a: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713-719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B Lotus"/>
                        </a:rPr>
                        <a:t> -2013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Lotus"/>
                        </a:rPr>
                        <a:t>International Research Journal of Applied and Basic Sciences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Lotus"/>
                        </a:rPr>
                        <a:t>Cultural Relativity and Its Criticism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519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فروردين 1384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222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كيهان فرهنگي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Times New Roman"/>
                          <a:ea typeface="Times New Roman"/>
                          <a:cs typeface="B Lotus"/>
                        </a:rPr>
                        <a:t>مباني فلسفي هنر ديني		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Lotus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38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اسفند 1384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233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كيهان فرهنگي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مولوي و پلوراليسم ديني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Times New Roman"/>
                          <a:cs typeface="B Lotus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38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پاییز 1389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پژوهش­های اخلاقی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انسان کامل در نهج البلاغه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Times New Roman"/>
                          <a:cs typeface="B Lotus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38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بهمن 1389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158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ماهنامه معرفت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وحي و تفاوت آن با تجربه ديني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Times New Roman"/>
                          <a:cs typeface="B Lotus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83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تابستان 89.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20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فصل نامه تخصصي اخلاق دفتر تبليغات اسلامي اصفهان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اوتانازي(قتل ترحمي) از ديدگاه اسلام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Times New Roman"/>
                          <a:cs typeface="B Lotus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38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دی 1385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109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ماهنامه معرفت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تمدن اسلامي، دلايل زوال و انحطاط آن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Lotus"/>
                        </a:rPr>
                        <a:t>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38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آبان 1387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131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ماهنامه معرفت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آسیب­شناسی عدم اجرای اصل هشتم قانون اساسی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Lotus"/>
                        </a:rPr>
                        <a:t>10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38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تير 1389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151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ماهنامه معرفت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امر به­معروف و نهي از منكر و حقوق شهروندي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Times New Roman"/>
                          <a:cs typeface="B Lotus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1000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بهار و تابستان 86.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سال دوم شماره 4 و 5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فصلنامه دانشكده ادبيات و علوم انساني. دانشگاه شهركرد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نقد و بررسي پلوراليسم ديني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Times New Roman"/>
                          <a:cs typeface="B Lotus"/>
                        </a:rPr>
                        <a:t>12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290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پاییز و زمستان 90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سال ششم، شماره 22 و 23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فصلنامه دانشكده ادبيات و علوم انساني. دانشگاه شهركرد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latin typeface="Times New Roman"/>
                          <a:ea typeface="Times New Roman"/>
                          <a:cs typeface="B Lotus"/>
                        </a:rPr>
                        <a:t>اعتبار تجربه دینی در برابر وحی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Times New Roman"/>
                          <a:ea typeface="Times New Roman"/>
                          <a:cs typeface="B Lotus"/>
                        </a:rPr>
                        <a:t>13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38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بهار 1386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64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رشد آموزش معارف اسلامي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نماز ونقش آن در طهارت روح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Times New Roman"/>
                          <a:ea typeface="Times New Roman"/>
                          <a:cs typeface="B Lotus"/>
                        </a:rPr>
                        <a:t>14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38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تابستان  1386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65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رشد آموزش معارف اسلامي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مراحل و مراتب جهاد اكبر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Times New Roman"/>
                          <a:ea typeface="Times New Roman"/>
                          <a:cs typeface="B Lotus"/>
                        </a:rPr>
                        <a:t>15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74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1600" b="1" dirty="0" smtClean="0">
                <a:cs typeface="B Nazanin" pitchFamily="2" charset="-78"/>
              </a:rPr>
              <a:t>طرح های پژوهشی</a:t>
            </a:r>
          </a:p>
          <a:p>
            <a:pPr algn="r" rtl="1">
              <a:lnSpc>
                <a:spcPct val="200000"/>
              </a:lnSpc>
            </a:pPr>
            <a:r>
              <a:rPr lang="fa-IR" sz="1600" dirty="0" smtClean="0">
                <a:cs typeface="B Nazanin" pitchFamily="2" charset="-78"/>
              </a:rPr>
              <a:t>تعداد طرحهای پژوهشی انجام شده:</a:t>
            </a:r>
          </a:p>
          <a:p>
            <a:pPr algn="r" rtl="1">
              <a:lnSpc>
                <a:spcPct val="200000"/>
              </a:lnSpc>
            </a:pPr>
            <a:r>
              <a:rPr lang="fa-IR" sz="1600" dirty="0" smtClean="0">
                <a:cs typeface="B Nazanin" pitchFamily="2" charset="-78"/>
              </a:rPr>
              <a:t>عناوین مهمترین طرحها:</a:t>
            </a: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798" y="1981200"/>
          <a:ext cx="7391401" cy="44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39"/>
                <a:gridCol w="755939"/>
                <a:gridCol w="671945"/>
                <a:gridCol w="1091911"/>
                <a:gridCol w="601455"/>
                <a:gridCol w="656155"/>
                <a:gridCol w="2270103"/>
                <a:gridCol w="587954"/>
              </a:tblGrid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Lotus"/>
                        </a:rPr>
                        <a:t>سطح اجرا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Lotus"/>
                        </a:rPr>
                        <a:t>خاتمه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Lotus"/>
                        </a:rPr>
                        <a:t>شروع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Lotus"/>
                        </a:rPr>
                        <a:t>موسسه طرف قرارداد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Lotus"/>
                        </a:rPr>
                        <a:t>سمت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Lotus"/>
                        </a:rPr>
                        <a:t>نوح طرح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Lotus"/>
                        </a:rPr>
                        <a:t>عنوان طرح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Lotus"/>
                        </a:rPr>
                        <a:t>ردیف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استان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84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83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سازمان آموزش و پرورش استان چهار محال و بختیاری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مجری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پژوهشی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بررسی روابط عوامل آموزشگاهی خانوادگی و فردی با گرایش به انجام نماز در دانش­آموزان دوره متوسطه نظری و پیش­دانشگاهی استان 84-83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استان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01/04/84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01/04/83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دانشگاه آزاد واحد شهرکرد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مجری 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پژوهشی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جنبش نرم افزاری علمی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استان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01/11/81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01/11/80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دانشگاه آزاد واحد شهرکرد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مجری 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پژوهشی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آثار معرفتی نماز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استان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20/07/86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latin typeface="Calibri"/>
                          <a:ea typeface="Calibri"/>
                          <a:cs typeface="B Lotus"/>
                        </a:rPr>
                        <a:t>20/01/86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دانشگاه آزاد واحد شهرکرد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همکار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پژوهشی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تبیین امر به معروف و نهی از منکر در دانشگاه آزاد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استان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01/06/83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01/06/82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دانشگاه آزاد واحد شهرکرد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مجری 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پژوهشی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پلورالیسم دینی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latin typeface="Calibri"/>
                          <a:ea typeface="Calibri"/>
                          <a:cs typeface="B Lotus"/>
                        </a:rPr>
                        <a:t>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1383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دانشگاه آزاد اسلامي واحد شهركرد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همكار طرح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جايگاه امر به معروف و نهي از منكر در ادارات استان چ و ب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latin typeface="Calibri"/>
                          <a:ea typeface="Calibri"/>
                          <a:cs typeface="B Lotus" pitchFamily="2" charset="-78"/>
                        </a:rPr>
                        <a:t>6</a:t>
                      </a:r>
                      <a:endParaRPr lang="en-US" sz="1200" dirty="0"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1384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آموزش و پرورش</a:t>
                      </a:r>
                      <a:r>
                        <a:rPr lang="fa-IR" sz="1200">
                          <a:latin typeface="Times New Roman"/>
                          <a:ea typeface="Times New Roman"/>
                          <a:cs typeface="B Lotus"/>
                        </a:rPr>
                        <a:t> استان چهار محال و بختیاری  </a:t>
                      </a: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سازمان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مجری طرح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B Lotus"/>
                        </a:rPr>
                        <a:t>بررسي رابطه عوامل آموزشگاهي، خانوادگي و فردي با گرايش به انجام نماز در بين دانش آموزان دوره متوسطه استان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latin typeface="Calibri"/>
                          <a:ea typeface="Calibri"/>
                          <a:cs typeface="B Lotus" pitchFamily="2" charset="-78"/>
                        </a:rPr>
                        <a:t>7</a:t>
                      </a:r>
                      <a:endParaRPr lang="en-US" sz="1200" dirty="0"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1386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دانشگاه آزاد اسلامي واحد شهركرد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همکارطرح و ویراستار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B Lotus"/>
                        </a:rPr>
                        <a:t>نظارت نخبگان.( تبيين امر به معروف و نهي از منكر در دانشگاه)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latin typeface="Calibri"/>
                          <a:ea typeface="Calibri"/>
                          <a:cs typeface="B Lotus" pitchFamily="2" charset="-78"/>
                        </a:rPr>
                        <a:t>8</a:t>
                      </a:r>
                      <a:endParaRPr lang="en-US" sz="1200" dirty="0"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91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ارائه مقاله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عناوین مقالات ارائه شده در مجامع علمي ملي و بين­المللي:</a:t>
            </a:r>
          </a:p>
          <a:p>
            <a:pPr algn="r" rtl="1">
              <a:lnSpc>
                <a:spcPct val="200000"/>
              </a:lnSpc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209800"/>
          <a:ext cx="8497192" cy="441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678"/>
                <a:gridCol w="2117619"/>
                <a:gridCol w="2732413"/>
                <a:gridCol w="546482"/>
              </a:tblGrid>
              <a:tr h="36677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موضوع همایش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مکان و تاریخ برگزاری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برگزار کننده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ردیف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9929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عوامل ايجاد وفاق اجتماعي، موانع موجود و فرهنگ عمومي در استان چهار محال و بختياري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شهركرد: 28 آذر ماه 1377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4775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اداره فرهنگ و ارشاد اسلامي استان چهار محال وبختیاری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9176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سيره فرهنگي، اجتماعي امير المؤمنين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شهركرد: 9 و 10 اسفند 1379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4775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اداره فرهنگ و ارشاد اسلامي استان چهار محال وبختیاری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2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045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دومين جشنواره سراسري نهج البلاغه دانشگاهيان كشور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تهران:  زمستان 1381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تهران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996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همايش جنبش نرم افزاري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شهرکرد: 1383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آزاد اسلامي واحد شهركرد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4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9929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دومين جشنواره ادبي هنري، فاطمه فاطمه است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شهرکرد: مرداد 1383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اداره فرهنگ و ارشاد اسلامي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 استان چهار محال وبختیاری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5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996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كنگره ناپيوسته فاطمه شناسي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همدان:  مهر ماه 1383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 دانشگاه همدان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6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996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اجلاس سراسري نماز نيروهاي مسلح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تهران: 1384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 دانشگاه تهران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7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045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سومين جشنواره سراسري نهج البلاغه دانشگاهيان كشور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بهار: 1384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تهران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8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4045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همايش عقود اسلامي و نحوه اجراي آن در بانك ها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شهركرد: 1385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آزاد اسلامي شهرکرد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9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996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فراخوان پرسش مهر6-رتبه اول استان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شهرکرد: 1385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چهار محال و بختیاری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10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39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ارائه مقاله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عناوین مقالات ارائه شده در مجامع علمي ملي و بين­المللي:</a:t>
            </a:r>
          </a:p>
          <a:p>
            <a:pPr algn="r" rtl="1">
              <a:lnSpc>
                <a:spcPct val="200000"/>
              </a:lnSpc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81200"/>
          <a:ext cx="8458200" cy="477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217"/>
                <a:gridCol w="1923956"/>
                <a:gridCol w="2482522"/>
                <a:gridCol w="496505"/>
              </a:tblGrid>
              <a:tr h="37747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موضوع همایش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مکان و تاریخ برگزاری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برگزار کننده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ردیف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5330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جهاني شدن فرهنگ و نقش آن بر تعاملات اجتماعي در ايران 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شهرکرد: 1385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آزاد اسلامي شهرکرد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13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پيامبر اعظم و جوانان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شهرکرد: 1385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آزاد اسلامي شهرکرد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Times New Roman"/>
                          <a:ea typeface="Times New Roman"/>
                          <a:cs typeface="B Lotus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5330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چهارمين جشنواره سراسري نهج­البلاغه دانشگاهيان کشور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تهران:  بهار  1386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 دانشگاه تهران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Times New Roman"/>
                          <a:ea typeface="Times New Roman"/>
                          <a:cs typeface="B Lotus"/>
                        </a:rPr>
                        <a:t>13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13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جشنواره حكمت مطهر. دانشگاهيان سراسر كشور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تهران: 1386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مركز همايش­هاي بين المللي صدا و سيما تهران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14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13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همايش ملي نظارت همگاني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خرم آباد: اسفند 1387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آزاد اسلامي خرم آباد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15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13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كنگره بزرگداشت عمان ساماني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شهرکرد 1387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اداره كل فرهنگ و ارشاد اسلامي استان چ و ب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16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5330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همایش ملی شهروند مسئول، دانشگاه، امر به معروف و نهی از منکر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شهرکرد: 25 و 26 آذر 1388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آزاد اسلامی منطقه چهار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17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5330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همایش ملی پژوهش­های قرآنی حوزه و دانشگاه 1367 مشهد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مشهد مقدس  1388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بنیاد پژوهش­های قرآنی حوزه و دانشگاه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18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13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همایش منطقه­ای اخلاق و حقوق شهروندی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شهرکرد 1388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آزاد اسلامی شهرکرد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19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13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همايش امر به معروف و نهي از منكر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اراک: اردیبهشت  1389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دانشگاه آزاد اسلامی واحد اراك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20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13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همايش استاني قرآن و سلامت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شهرکرد: 30 آذر 1389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دانشگاه علوم پزشكي  شهركرد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21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13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دومین گنگره ملی علوم انسانی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تهران: 14 و 15دی ماه 90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دانشگاه شهید بهشتی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22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39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عضويت در مجامع علمي داخلي و خارجي معتبر</a:t>
            </a:r>
            <a:endParaRPr lang="en-US" b="1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447807"/>
          <a:ext cx="7924800" cy="495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184"/>
                <a:gridCol w="6617616"/>
              </a:tblGrid>
              <a:tr h="43202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/>
                        <a:t>سطح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/>
                        <a:t>عنوان</a:t>
                      </a:r>
                      <a:endParaRPr lang="en-US" sz="1400" dirty="0"/>
                    </a:p>
                  </a:txBody>
                  <a:tcPr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.مدیر گروه رشته معارف آموزشکده فنی پسران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عضو کمیته صدور مجوز موقت برای متقاضیان تدریس دروس معارف دانشگاه شهرکرد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عضو شورای تخصصی فرهنگی و اجتماعی آموزشکده­های فنی استان چهار محال و بختیاری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.عضو کمیته علمی همایش کشوری "مهدویت و فتنه­های آخر الزمانی"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.حضور در اولین هم­اندیشی"اساتید گفتمان­های دانشجویی و طلاب سراسر کشور"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.عضو شورای آموزش و پرورش استان چهار محال و بختیاری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عضو شورای تعیین صلاحیت مدرسان آموزش­های کوتاه مدت استان چهار محال و بختیاری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.عضو کارگروه نقد و نظریه پردازی شاخه علوم انسانی گروه بررسی محتوای آموزشی و پرورشی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.عضو گروه آموزشی معارف پردیس بحرالعلوم شهرکرد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.عضو شورای عالی بسیج اساتید استان چهار محال و بختیاری 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.عضو شورای فرهنگ عمومی شهرستان شهرکرد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.عضو کمیته علمی و مشورتی شورای فرهنگ عمومی استان چهار محال و بختیاری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.عضو کمیسیون بررسی آثار و تألیفات اداره آموزش و پرورش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29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داخلی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.عضو شورای نظام پذیرش و بررسی پیشنهادات اداره آموزش و پرورش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42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نوآوري­هاي علمي معتبر</a:t>
            </a: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397000"/>
          <a:ext cx="7620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3505200"/>
              </a:tblGrid>
              <a:tr h="11125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B Lotus"/>
                        </a:rPr>
                        <a:t>عناوین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B Lotus"/>
                        </a:rPr>
                        <a:t>مرجع تأیید کننده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B Lotus"/>
                        </a:rPr>
                        <a:t>1.جشنواره ساخت و تولید وسایل کمک آموزشی در دروس فلسفه و منطق.مراسم پایانی در خرداد 1383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B Lotus"/>
                        </a:rPr>
                        <a:t>سازمان آموزش و پرورش استان چهار محال و بختیاری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B Lotus"/>
                        </a:rPr>
                        <a:t>2.اولین جشنواره­ی کشوری الگوهای برتر تدریس در درس فلسفه.اجرا در سال تحصیلی 1385-1384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B Lotus"/>
                        </a:rPr>
                        <a:t>سازمان آموزش و پرورش استان چهار محال و بختیاری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B Lotus"/>
                        </a:rPr>
                        <a:t>3.تهیه نرم افزار آموزشی معرفی وسایل کمک آموزشی در دروس فلسفه و منطق در سال 1385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B Lotus"/>
                        </a:rPr>
                        <a:t>سازمان آموزش و پرورش استان چهار محال و بختیاری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B Lotus"/>
                        </a:rPr>
                        <a:t>4.ارائه ایده و اختراع برگزیده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B Lotus"/>
                        </a:rPr>
                        <a:t>سپاه حضرت قمر بنی هاشم (ع)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08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برگزاری کارگاههای آموزشی به عنوان مدرس</a:t>
            </a: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294140"/>
          <a:ext cx="7416310" cy="536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262"/>
                <a:gridCol w="1483262"/>
                <a:gridCol w="1483262"/>
                <a:gridCol w="2281529"/>
                <a:gridCol w="684995"/>
              </a:tblGrid>
              <a:tr h="4571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تاریخ پایان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تاریخ شروع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محل برگزاری و مخاطبان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عنوان کارگاه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ردیف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71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11/04/91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11/04/91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دانشگاه پیام نور مرکز شهرکرد- اساتید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مجری و مدرس دوره آموزشی امر به معروف و نهی از منکر اساتید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71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15/10/90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14/10/90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تهران دانشگاه شهید بهشتی- اساتید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دومین کنگره ملی علوم انسانی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71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5/12/87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4/12/87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دانشگاه آزاد اسلامی خرم آباد - اساتید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همایش ملی نظارت همگانی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3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71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دهم رمضان 92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اول رمضان 92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پردیس بحرالعلوم- اساتید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مدرس دوره تبیین مبانی اندیشه سیاسی اسلام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4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71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14/10/88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12/10/88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آموزش و پرورش شهرستان اردل- معلمین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مدرس کارگاه آموزشی اصول، مبانی و روش­های تربیتی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5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6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1/5/85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29/4/85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سازمان آموزش و پرورش بوشهر- دبیران متوسطه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مدرس بررسی تحلیل و روش تدریس فلسفه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71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6/2/92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23/1/92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پردیس بحرالعلوم - اساتید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مدرس کارگاه آموزشی فرق و ادیان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7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71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16/2/91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16/2/91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آموزش و پرورش ناحیه 1 استان - دبیران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مدرس کارگاه آموزشی دبیران معارف اسلامی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82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دریافت لوح و نشان تقدیر</a:t>
            </a: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143000"/>
          <a:ext cx="8610599" cy="548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83"/>
                <a:gridCol w="502285"/>
                <a:gridCol w="502285"/>
                <a:gridCol w="574040"/>
                <a:gridCol w="430530"/>
                <a:gridCol w="6099176"/>
              </a:tblGrid>
              <a:tr h="351727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سال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سطح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Lotus"/>
                        </a:rPr>
                        <a:t>عناوین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1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منطقه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پردیس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دانشگاه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وزارت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72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B Lotus"/>
                        </a:rPr>
                        <a:t>85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استانی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1. پاسخ به طرح ملی فراخوان پرسش مهر 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17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2.لوح تقدیر(شورای فرهنگ عمومی  چهار محال و بختیاری) (استاندار چهار محال و بختیاری)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17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1385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3.تقدیر نامه (روز معلم)(سازمان آموزش و پرورش استان چهارمحال و بختیاری)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4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1388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4.لوح سپاس(کمیته علمی و داوری مقالات "اولین همایش آسیب شناسی پدیده­های اجتماعی")(فرمانده سپاه حضرت قمر بنی هاشم (ع))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17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1385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5.لوح سپاس(تدریس دروس فلسفه و منطق جهت تهیه لوح فشرده) (سازمان آموزش و پرورش استان چهارمحال و بختیاری)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17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6.لوح سپاس (تعلیم و تربیت در مراکز تربیت معلم)(مجتمع آموزش عالی پیامبر اعظم(ص))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4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7.لوح سپاس(توسعه و تحکیم عفاف و حجاب)(معاون وزیر و رئیس سازمان مدارس غیر دولتی و توسعه مشارکتهای مردمی خانواده)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034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8.لوح سپاس(شرکت در اولین هم­اندیشی اساتید معارف اسلامیسراسر کشور دانشگاه فرهنگیان در شهر مقدس قم)(مجتمع آموزش عالی پیامبر اعظم(ص))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034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9.لوح تقدیر(حضور موثر، همفکری و همراهی در شورای آموزش و پرورش) (معاون وزیر و رئیس سازمان مدارس غیر دولتی و توسعه مشارکتهای مردمی خانواده)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17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1391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10.لوح تقدیر(مرکز تربیت معلم بحرالعلوم چهار محال و بختیاری به مناسبت روز معلم)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0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دریافت لوح و نشان تقدیر</a:t>
            </a: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95401"/>
          <a:ext cx="8305799" cy="536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15"/>
                <a:gridCol w="448716"/>
                <a:gridCol w="448716"/>
                <a:gridCol w="512819"/>
                <a:gridCol w="384615"/>
                <a:gridCol w="6062218"/>
              </a:tblGrid>
              <a:tr h="305091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سال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سطح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Lotus"/>
                        </a:rPr>
                        <a:t>عناوین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7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منطقه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پردیس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دانشگاه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وزارت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48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1391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11.تقدیر نامه(حضور فعالانه اجرای اولین دوره "توانمندسازی مربیان و معاونین پرورشی و فرهنگی" (معاون پرورشی و فرهنگی وزیر آموزش و پرورش)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12.لوح تقدیر (گرامیداشت مقام و منزلت معلم و استادی)(مدیر حوزه­های علمیه خواهران)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13.لوح تقدیر (عضو شورای آموزش و پرورش استان چهار محال و بختیاری)(استانداری چهار محال و بختیاری)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1392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14.لوح تقدیر (هفته آموزش و مقام استاد)(پردیس بحرالعلوم چهار محال و بختیاری)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1383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15.چهارمین چشنواره انتخاب کتاب معلم(وزیر آموزش و پرورش)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1392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16.لوح تقدیر(عضو کمیته علمی مشورتی شورای فرهنگ عمومی استان)(استانداری چهار محال و بختیاری)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1381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17.لوح تقدیر(روز معلم)(فرمانده سپاه استان)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1390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*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18.تقدیر نامه(روز معلم)(رئیس تربیت معلم بحرالعلوم شهرکرد)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19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1377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پژوهشگر برگزيده استان چ و ب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19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1381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پژوهشگر برگزيده استان چ و ب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19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1385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پژوهشگر برگزيده استان چ و ب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319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1386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پژوهشگر برگزيده استان چ و ب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0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دریافت لوح و نشان تقدیر</a:t>
            </a: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143000"/>
          <a:ext cx="7696201" cy="566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7200"/>
                <a:gridCol w="533400"/>
                <a:gridCol w="518628"/>
                <a:gridCol w="501441"/>
                <a:gridCol w="4618732"/>
              </a:tblGrid>
              <a:tr h="248811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سال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سطح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Lotus"/>
                        </a:rPr>
                        <a:t>عناوین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منطقه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پردیس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Lotus"/>
                        </a:rPr>
                        <a:t>دانشگاه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وزارت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1378- 1377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معلم نمونه استان چ و ب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56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1381-1380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معلم نمونه کشور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08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1386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استاد نمونه بسيجي استان چ و ب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08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1387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استاد نمونه بسيجي استان چ و ب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08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1387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محقق و مؤلف برتر بسيج اساتيد استان چ و ب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1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1387- 1386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استاد ممتاز گروه­هاي معارف اسلامي منطقه چهار دولتي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78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1383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رتبه اول تحقيق و پژوهش اولين نمايشگاه آثار علمي، هنري دانشگاهيان منطقه چهار با موضوع نماز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08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1383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رتبه اول كشوري رشته تحقيق و مقالات در اجلاس سراسري نماز نيروهاي مسلح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08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1385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رتبه اول استاني طرح ملي فراخوان پرسش مهر6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08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1388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رتبه برتر در بين مؤلفان آثار ويژه دين استان چ و ب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08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1383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 رتبه سوم كتاب در زمينه علوم ديني چهارمين جشنواره انتخاب كتاب سال معلم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1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1387- 1386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رتبه سوم كتاب در نمايشگاه آثار نماز منطقه چهار دانشگاه آزاد اسلامي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17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1388- 1387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رتبه سوم كتاب در نمايشگاه آثار نماز منطقه چهار دانشگاه آزاد اسلامي 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78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1376- 1375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Calibri"/>
                        <a:cs typeface="B Lotu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رتبه برتر گروه آموزشي فلسفه و منطق در كشور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0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/>
        </p:nvSpPr>
        <p:spPr>
          <a:xfrm>
            <a:off x="-152400" y="457200"/>
            <a:ext cx="8991600" cy="5500726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dirty="0" smtClean="0">
              <a:cs typeface="B Nazanin" pitchFamily="2" charset="-78"/>
            </a:endParaRPr>
          </a:p>
          <a:p>
            <a:pPr algn="ctr"/>
            <a:endParaRPr lang="fa-IR" dirty="0" smtClean="0">
              <a:cs typeface="B Nazanin" pitchFamily="2" charset="-78"/>
            </a:endParaRPr>
          </a:p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 rtl="1"/>
            <a:r>
              <a:rPr lang="fa-IR" sz="4800" b="1" dirty="0" smtClean="0">
                <a:cs typeface="B Nazanin" pitchFamily="2" charset="-78"/>
              </a:rPr>
              <a:t>سوابق تحصیلی</a:t>
            </a:r>
          </a:p>
          <a:p>
            <a:pPr rtl="1">
              <a:lnSpc>
                <a:spcPct val="220000"/>
              </a:lnSpc>
            </a:pPr>
            <a:r>
              <a:rPr lang="fa-IR" sz="4800" dirty="0" smtClean="0">
                <a:cs typeface="B Nazanin" pitchFamily="2" charset="-78"/>
              </a:rPr>
              <a:t>کارشناسی: الهیات و معارف اسلامی</a:t>
            </a:r>
            <a:r>
              <a:rPr lang="en-US" sz="4800" dirty="0" smtClean="0">
                <a:cs typeface="B Nazanin" pitchFamily="2" charset="-78"/>
              </a:rPr>
              <a:t>- </a:t>
            </a:r>
            <a:r>
              <a:rPr lang="fa-IR" sz="4800" dirty="0" smtClean="0">
                <a:cs typeface="B Nazanin" pitchFamily="2" charset="-78"/>
              </a:rPr>
              <a:t> دانشگاه آزاد اسلامی</a:t>
            </a:r>
          </a:p>
          <a:p>
            <a:pPr rtl="1">
              <a:lnSpc>
                <a:spcPct val="220000"/>
              </a:lnSpc>
            </a:pPr>
            <a:r>
              <a:rPr lang="fa-IR" sz="4800" dirty="0" smtClean="0">
                <a:cs typeface="B Nazanin" pitchFamily="2" charset="-78"/>
              </a:rPr>
              <a:t>کارشناسی ارشد: فلسفه و کلام اسلامی	</a:t>
            </a:r>
            <a:r>
              <a:rPr lang="en-US" sz="4800" dirty="0" smtClean="0">
                <a:cs typeface="B Nazanin" pitchFamily="2" charset="-78"/>
              </a:rPr>
              <a:t> -</a:t>
            </a:r>
            <a:r>
              <a:rPr lang="fa-IR" sz="4800" dirty="0" smtClean="0">
                <a:cs typeface="B Nazanin" pitchFamily="2" charset="-78"/>
              </a:rPr>
              <a:t>دانشگاه آزاد اسلامی</a:t>
            </a:r>
          </a:p>
          <a:p>
            <a:pPr rtl="1">
              <a:lnSpc>
                <a:spcPct val="220000"/>
              </a:lnSpc>
            </a:pPr>
            <a:r>
              <a:rPr lang="fa-IR" sz="4800" dirty="0" smtClean="0">
                <a:cs typeface="B Nazanin" pitchFamily="2" charset="-78"/>
              </a:rPr>
              <a:t>دکتری : مدرسی معارف اسلامی - دانشگاه پیام نور تهران	</a:t>
            </a:r>
          </a:p>
          <a:p>
            <a:pPr algn="ctr" rtl="1"/>
            <a:endParaRPr lang="fa-IR" sz="4800" dirty="0" smtClean="0">
              <a:cs typeface="B Nazanin" pitchFamily="2" charset="-78"/>
            </a:endParaRPr>
          </a:p>
          <a:p>
            <a:pPr algn="ctr"/>
            <a:endParaRPr lang="fa-IR" dirty="0" smtClean="0">
              <a:cs typeface="B Nazanin" pitchFamily="2" charset="-78"/>
            </a:endParaRPr>
          </a:p>
          <a:p>
            <a:pPr algn="ctr"/>
            <a:endParaRPr lang="fa-IR" dirty="0" smtClean="0">
              <a:cs typeface="B Nazanin" pitchFamily="2" charset="-78"/>
            </a:endParaRPr>
          </a:p>
          <a:p>
            <a:pPr algn="ctr"/>
            <a:endParaRPr lang="fa-IR" dirty="0" smtClean="0">
              <a:cs typeface="B Nazanin" pitchFamily="2" charset="-78"/>
            </a:endParaRPr>
          </a:p>
          <a:p>
            <a:pPr algn="ctr"/>
            <a:endParaRPr lang="fa-IR" dirty="0" smtClean="0">
              <a:cs typeface="B Nazanin" pitchFamily="2" charset="-78"/>
            </a:endParaRPr>
          </a:p>
          <a:p>
            <a:pPr algn="ctr"/>
            <a:endParaRPr lang="fa-IR" dirty="0" smtClean="0">
              <a:cs typeface="B Nazanin" pitchFamily="2" charset="-78"/>
            </a:endParaRPr>
          </a:p>
          <a:p>
            <a:pPr algn="ctr"/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9084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فعالیتهای اجرایی آموزشی موثر</a:t>
            </a:r>
          </a:p>
          <a:p>
            <a:pPr algn="ct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397000"/>
          <a:ext cx="7380802" cy="515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5942"/>
                <a:gridCol w="784860"/>
              </a:tblGrid>
              <a:tr h="32226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مسئولیت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ردیف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سرگره آموزشي فلسفه و منطق كشور از سال      1/7/ 1378 تا 30/6/ 1385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سرگره آموزشي فلسفه و منطق استان چ و ب از سال    1/7/ 1372 تا 30/6/ 1385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2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مدير آموزش معاونت فرهنگي ستاد احياي امر به معروف و نهي از منكر استان از سال 1384  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مدير گروه معارف اسلامي آموزشكده فني پسران شهركرد از سال 1382 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4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عضو شوراي علمي، مشورتي شوراي فرهنگ عمومي استان چ و ب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5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عضو شوراي برنامه ريزي قرآن و عترت دانشگاه آزاد اسلامي واحد شهركرد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6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عضو كميسيون تخصصي امر به معروف و نهي از منكر دانشگاه آزاد اسلامي شهرکرد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7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كارشناس و كارشناس مجري برنامه­هاي مذهبي صدا و سيماي استان چ و ب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8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مسئول بسیج اساتید مرکز تربیت معلم شهرکرد از سال 1387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9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عضو شوراي فرهنگ عمومي شهرستان شهركرد از سال 1386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10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عضو كارگروه بررسي طرح هاي فرهنگي مصوبات سومين سفر رياست جمهوري به استان چ و ب1389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عضو شوراي آموزش و پرورش استان چ و ب از سال 1388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12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عضو كميته  400 به منظور صدور مجوز موقت براي متقاضيان تدريس دروس معارف 1387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13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عضو هیأت منصفه مطبوعات استان چ و ب.از سال 1386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14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22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B Lotus"/>
                        </a:rPr>
                        <a:t>رییس بسيج اساتيد استان چ و ب از 1389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15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73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سخنرانی ها :</a:t>
            </a: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295400"/>
          <a:ext cx="77724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794"/>
                <a:gridCol w="1156606"/>
              </a:tblGrid>
              <a:tr h="36927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مکان و موضوع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ردیف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تفسیر قرآن ـ هر هفته دوشنبه شب­ها، مسجد فاطمه زهرا میرآباد غربی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B Lotus"/>
                        </a:rPr>
                        <a:t>خانواده در اسلام ـ  چهارشنبه شب­ها دو هفته یک بار مسجد جامع طاقانک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2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اخلاق در اسلام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حلقه های صالحین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Arial"/>
                        </a:rPr>
                        <a:t>ـ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 سه شنبه­ها  دو هفته یک بار دانشگاه شهرکرد 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اخلاق در اسلام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حلقه های صالحین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Arial"/>
                        </a:rPr>
                        <a:t>ـ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چهارشنبه­ها  دو هفته یک بار دانشگاه آزاد شهرکرد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4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اخلاق در اسلام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حلقه های صالحین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Arial"/>
                        </a:rPr>
                        <a:t>ـ </a:t>
                      </a: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چهارشنبه­ها  دو هفته یک بار دانشگاه فرهنگیان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5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سخنرانی به مناسبت­های مذهبی در زندان شهرکرد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6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سخنرانی در مناسبت­های مذهبی در هیئت­ها  و مساجد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7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سخنرانی در مراسم بسیج هنرمندان. موضوع جنگ نرم، ولایت فقیه، مهدویت، رسالت بسیج و بسیجی ...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8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سخنرانی در مراسم بسیج جامعه پزشکی. موضوع جنگ نرم، ولایت فقیه، مهدویت، رسالت بسیج و بسیجی ...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9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سخنرانی در مراسم بسیج دانشجویی. موضوع جنگ نرم، ولایت فقیه، مهدویت، رسالت بسیج و بسیجی ...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10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/>
                          <a:ea typeface="Times New Roman"/>
                          <a:cs typeface="B Lotus"/>
                        </a:rPr>
                        <a:t>سخنرانی در مراسم بسیج مهندسین. موضوع جنگ نرم، ولایت فقیه، مهدویت، رسالت بسیج و بسیجی ...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/>
                          <a:ea typeface="Times New Roman"/>
                          <a:cs typeface="B Lotus"/>
                        </a:rPr>
                        <a:t>سخنران سیاسی مراسم نیروی انتظامی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Times New Roman"/>
                          <a:ea typeface="Times New Roman"/>
                          <a:cs typeface="B Lotus"/>
                        </a:rPr>
                        <a:t>12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53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ویراستاری کتاب :</a:t>
            </a: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133600"/>
          <a:ext cx="7086600" cy="283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762000"/>
                <a:gridCol w="1219200"/>
                <a:gridCol w="2031696"/>
                <a:gridCol w="711504"/>
              </a:tblGrid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Lotus"/>
                        </a:rPr>
                        <a:t>چاپ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Lotus"/>
                        </a:rPr>
                        <a:t>تیراژ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B Lotus"/>
                        </a:rPr>
                        <a:t>تاریخ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Lotus"/>
                        </a:rPr>
                        <a:t>محل انتشار یا ناشر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Lotus"/>
                        </a:rPr>
                        <a:t>عنوان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Lotus"/>
                        </a:rPr>
                        <a:t>ردیف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اول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Lotus"/>
                        </a:rPr>
                        <a:t>3000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Lotus"/>
                        </a:rPr>
                        <a:t>1385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سدرة المنتهی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ویراستار کتاب "ولایت فقیه"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اول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Lotus"/>
                        </a:rPr>
                        <a:t>5000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Lotus"/>
                        </a:rPr>
                        <a:t>1385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سدرة المنتهی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ویراستار کتاب "درباره­ی فرهنگ"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اول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1000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1390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دانشگاه شهرکرد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ویراستار علمی مجله دانشکده ادبیات و علوم انسانی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53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sz="2400" b="1" dirty="0" smtClean="0"/>
          </a:p>
          <a:p>
            <a:pPr algn="ctr" rtl="1">
              <a:buNone/>
            </a:pPr>
            <a:r>
              <a:rPr lang="fa-IR" sz="2400" b="1" dirty="0" smtClean="0"/>
              <a:t>مسئولیت پذیری متعهدانه اجرایی در مراکز تربیت معلم و دانشگاه فرهنگیان</a:t>
            </a:r>
            <a:r>
              <a:rPr lang="fa-IR" sz="2400" b="1" dirty="0" smtClean="0">
                <a:cs typeface="B Nazanin" pitchFamily="2" charset="-78"/>
              </a:rPr>
              <a:t> :</a:t>
            </a: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362200"/>
          <a:ext cx="55626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</a:tblGrid>
              <a:tr h="8382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عنوان و مدت مسئولیت و نوع پذیرش مسئولیت و همکاری خارج از وظایف اصلی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Lotus"/>
                        </a:rPr>
                        <a:t>عضوگروه آموزشی پردیس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، مستمر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Lotus"/>
                        </a:rPr>
                        <a:t>عضوکمیته تعیین صلاحیت تدریس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، مستمر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Lotus"/>
                        </a:rPr>
                        <a:t>عضوکمیسیون بررسی مواردخاص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، 1 سال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Lotus"/>
                        </a:rPr>
                        <a:t>مسئول بسیج اساتید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، 2 سال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Lotus"/>
                        </a:rPr>
                        <a:t>عضوکمیته استانی هیأت امناءدانشگاه فرهنگیان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، مستمر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عضو کمیته پژوهشی پردیس بحرالعلوم، مستمر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53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400" b="1" dirty="0" smtClean="0"/>
              <a:t>همکاری موثر در نشر دانش و انتشار مجله علمی (سردبیر و هئیت تحریریه)</a:t>
            </a:r>
            <a:r>
              <a:rPr lang="fa-IR" sz="2400" b="1" dirty="0" smtClean="0">
                <a:cs typeface="B Nazanin" pitchFamily="2" charset="-78"/>
              </a:rPr>
              <a:t>:</a:t>
            </a: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362200"/>
          <a:ext cx="5943600" cy="24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</a:tblGrid>
              <a:tr h="5162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Lotus"/>
                        </a:rPr>
                        <a:t>عناوین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0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Lotus"/>
                        </a:rPr>
                        <a:t>1.سر دبیر فصلنامه­ی مشاوره تربیتی "از حوالی آسمان"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0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Lotus"/>
                        </a:rPr>
                        <a:t>2.فصلنامه مطالعات فرهنگ و تمدت نوین اسلامی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0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B Lotus"/>
                        </a:rPr>
                        <a:t>3.ماهنامه داخلی سازمان بسیج هنرمندان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0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B Lotus"/>
                        </a:rPr>
                        <a:t>4.سردبیر اندیشه (فصلنامه دبیرخانه­ی راهبردی فلسفه و منطق کشور)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53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/>
              <a:t>مشارکت در طرحهای فرهنگی و اجتماعی دانشگاهی و ملی :</a:t>
            </a: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295400"/>
          <a:ext cx="8534400" cy="536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/>
              </a:tblGrid>
              <a:tr h="4571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Lotus"/>
                        </a:rPr>
                        <a:t>عناوین طرح­ها و نوع همکاری / سطح اجرا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1.مسئول بسیج اساتید سپاه حضرت قمر بنی هاشم (ع)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2.سخنران جلسات حلقه­های صالحین اساتید دانشگاه­ها با موضوع تفسیر قرآن و اخلاق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3. رتبه اول رشته تحقیق و مقالات در مسابقه فرهنگی هنری"نماز، جلوه­ای از عشق و فرازی از پرستش"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4.تشکیل حلقه علمی در دانشگاه پردیس بحرالعلوم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5.حضور فعال در برنامه­های فرهنگی و حلقه­های صالحین بسیج اساتید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6.کسب مقام سوم در رشته کتاب در نمایشگاه آثار نماز منطقه چهار دانشگاه آزاد اسلامی در سال تحصیلی 87-86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7. عضو کارگروه نقد و نظریه پردازی شاخه علوم انسانی گروه بررسی محتوای آموزشی و پرورشی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8.عضو کمیته پژوهشی پردیس بحرالعلوم شهرکرد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9.عضو کمیته علمی همایش کشوری"مهدویت و فتنه­های آخر الزمانی" در دانشگاه علوم پزشکی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10.عضو هیأت منصفه مطبوعات استان چهار محال و بختیاری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11.نماینده سازمان بسیج اساتید و عضو شورای هماهنگی فعالیت­های فرهنگی دانشگاه­ها ومراکز آموزش عالی استان چهار محال و بختیاری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12.عضو کارگروه نقد و نظریه پردازی شاخه علوم انسانی گروه بررسی محتوای آموزشی و پرورشی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13.استاد منتقد کرسی آزاد اندیشی با عنوان علل عدم تأثیر فعالیت­های فرهنگی-دینی در جامعه از نگاه قرآن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14.داور جشنواره­ی دست سازه­های کشوری فلسفه و منطق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15.عضو هیئت داوران جشنواره روش­های تدریس دوره متوسطه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16.داور و عضو ستاد جشنواره­ی کشوری الگوهای برتر تدریس درس فلسفه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17.دبیر راهنمای مرکز پژوهشی قرآن و معارف اسلامی پژوهشکده تعلیم و تربیت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18.مدیر آموزش معاونت فرهنگی ستاد احیای امر به معروف و نهی از منکر استان 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Calibri"/>
                          <a:cs typeface="B Lotus"/>
                        </a:rPr>
                        <a:t>19.سرگروه آموزشی دروس فلسفه و منطق کشور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5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Calibri"/>
                          <a:cs typeface="B Lotus"/>
                        </a:rPr>
                        <a:t>20. سرگروه آموزشی دروس فلسفه و منطق کشور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53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92500"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سوابق پژوهشی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تعداد کتب چاپ شده: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15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تعداد کتب تالیفی و ترجمه ای: 1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تعداد کل مقالات چاپ شده: 15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تعداد مقالات علمی-پژوهشی: 5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تعداد مقالات علمی-ترویجی: 7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cs typeface="B Nazanin" pitchFamily="2" charset="-78"/>
              </a:rPr>
              <a:t>تعداد مقالات علمی-مروری: 15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5216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1026" name="Picture 2" descr="C:\Users\basij asatid\Desktop\New folder\فایل اسکن شده 15 کتاب دکتر بسیج\اثار معرفتی نماز\7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4548761" cy="6248400"/>
          </a:xfrm>
          <a:prstGeom prst="rect">
            <a:avLst/>
          </a:prstGeom>
          <a:noFill/>
        </p:spPr>
      </p:pic>
      <p:pic>
        <p:nvPicPr>
          <p:cNvPr id="1027" name="Picture 3" descr="C:\Users\basij asatid\Desktop\New folder\فایل اسکن شده 15 کتاب دکتر بسیج\اثار معرفتی نماز\7899_0001.jpg"/>
          <p:cNvPicPr>
            <a:picLocks noChangeAspect="1" noChangeArrowheads="1"/>
          </p:cNvPicPr>
          <p:nvPr/>
        </p:nvPicPr>
        <p:blipFill>
          <a:blip r:embed="rId4" cstate="print"/>
          <a:srcRect l="4545" t="3047" r="4545" b="976"/>
          <a:stretch>
            <a:fillRect/>
          </a:stretch>
        </p:blipFill>
        <p:spPr bwMode="auto">
          <a:xfrm>
            <a:off x="152400" y="0"/>
            <a:ext cx="4114800" cy="6480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 آزادی از دیدگاه امیر المومنین(ع) سال چاپ : </a:t>
            </a:r>
            <a:r>
              <a:rPr lang="fa-IR" sz="2800" dirty="0" smtClean="0">
                <a:cs typeface="2  Badr" pitchFamily="2" charset="-78"/>
              </a:rPr>
              <a:t>1384</a:t>
            </a:r>
            <a:r>
              <a:rPr lang="fa-IR" sz="2800" dirty="0" smtClean="0"/>
              <a:t>ناشر: سامان دانش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2050" name="Picture 2" descr="C:\Users\basij asatid\Desktop\New folder\فایل اسکن شده 15 کتاب دکتر بسیج\ازادی از دیدگاه امیرالمومنین\7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-1"/>
            <a:ext cx="4724400" cy="6951195"/>
          </a:xfrm>
          <a:prstGeom prst="rect">
            <a:avLst/>
          </a:prstGeom>
          <a:noFill/>
        </p:spPr>
      </p:pic>
      <p:pic>
        <p:nvPicPr>
          <p:cNvPr id="2051" name="Picture 3" descr="C:\Users\basij asatid\Desktop\New folder\فایل اسکن شده 15 کتاب دکتر بسیج\ازادی از دیدگاه امیرالمومنین\7899_0002.jpg"/>
          <p:cNvPicPr>
            <a:picLocks noChangeAspect="1" noChangeArrowheads="1"/>
          </p:cNvPicPr>
          <p:nvPr/>
        </p:nvPicPr>
        <p:blipFill>
          <a:blip r:embed="rId4" cstate="print"/>
          <a:srcRect l="5007" r="3189" b="304"/>
          <a:stretch>
            <a:fillRect/>
          </a:stretch>
        </p:blipFill>
        <p:spPr bwMode="auto">
          <a:xfrm>
            <a:off x="228600" y="0"/>
            <a:ext cx="4191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نام کتاب : اسرار نماز سال چاپ : </a:t>
            </a:r>
            <a:r>
              <a:rPr lang="fa-IR" sz="2800" dirty="0" smtClean="0">
                <a:cs typeface="2  Badr" pitchFamily="2" charset="-78"/>
              </a:rPr>
              <a:t>1386  </a:t>
            </a:r>
            <a:r>
              <a:rPr lang="fa-IR" sz="2800" dirty="0" smtClean="0"/>
              <a:t>ناشر: سدرة المنتهی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3074" name="Picture 2" descr="C:\Users\basij asatid\Desktop\New folder\فایل اسکن شده 15 کتاب دکتر بسیج\اسرار نماز\7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156" y="431203"/>
            <a:ext cx="4565844" cy="6426797"/>
          </a:xfrm>
          <a:prstGeom prst="rect">
            <a:avLst/>
          </a:prstGeom>
          <a:noFill/>
        </p:spPr>
      </p:pic>
      <p:pic>
        <p:nvPicPr>
          <p:cNvPr id="3075" name="Picture 3" descr="C:\Users\basij asatid\Desktop\New folder\فایل اسکن شده 15 کتاب دکتر بسیج\اسرار نماز\7899_0001.jpg"/>
          <p:cNvPicPr>
            <a:picLocks noChangeAspect="1" noChangeArrowheads="1"/>
          </p:cNvPicPr>
          <p:nvPr/>
        </p:nvPicPr>
        <p:blipFill>
          <a:blip r:embed="rId4" cstate="print"/>
          <a:srcRect l="4897" t="3409" r="5322" b="2273"/>
          <a:stretch>
            <a:fillRect/>
          </a:stretch>
        </p:blipFill>
        <p:spPr bwMode="auto">
          <a:xfrm>
            <a:off x="228600" y="381000"/>
            <a:ext cx="4291988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4098" name="Picture 2" descr="C:\Users\basij asatid\Desktop\New folder\فایل اسکن شده 15 کتاب دکتر بسیج\امر به معروف و نهی از منکر در ساحت حقوق شهروندی\7899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9071"/>
            <a:ext cx="4279292" cy="6308929"/>
          </a:xfrm>
          <a:prstGeom prst="rect">
            <a:avLst/>
          </a:prstGeom>
          <a:noFill/>
        </p:spPr>
      </p:pic>
      <p:pic>
        <p:nvPicPr>
          <p:cNvPr id="4099" name="Picture 3" descr="C:\Users\basij asatid\Desktop\New folder\فایل اسکن شده 15 کتاب دکتر بسیج\امر به معروف و نهی از منکر در ساحت حقوق شهروندی\7899_0001.jpg"/>
          <p:cNvPicPr>
            <a:picLocks noChangeAspect="1" noChangeArrowheads="1"/>
          </p:cNvPicPr>
          <p:nvPr/>
        </p:nvPicPr>
        <p:blipFill>
          <a:blip r:embed="rId4" cstate="print"/>
          <a:srcRect l="2326" r="4651" b="8436"/>
          <a:stretch>
            <a:fillRect/>
          </a:stretch>
        </p:blipFill>
        <p:spPr bwMode="auto">
          <a:xfrm>
            <a:off x="228600" y="678180"/>
            <a:ext cx="4052341" cy="617982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3200" dirty="0" smtClean="0">
              <a:cs typeface="2  Karim" pitchFamily="2" charset="-78"/>
            </a:endParaRPr>
          </a:p>
        </p:txBody>
      </p:sp>
      <p:pic>
        <p:nvPicPr>
          <p:cNvPr id="5122" name="Picture 2" descr="C:\Users\basij asatid\Desktop\New folder\فایل اسکن شده 15 کتاب دکتر بسیج\اهل بیت در کشتی نوح\7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8253"/>
            <a:ext cx="4343400" cy="6359747"/>
          </a:xfrm>
          <a:prstGeom prst="rect">
            <a:avLst/>
          </a:prstGeom>
          <a:noFill/>
        </p:spPr>
      </p:pic>
      <p:pic>
        <p:nvPicPr>
          <p:cNvPr id="5123" name="Picture 3" descr="C:\Users\basij asatid\Desktop\New folder\فایل اسکن شده 15 کتاب دکتر بسیج\اهل بیت در کشتی نوح\7899_0001.jpg"/>
          <p:cNvPicPr>
            <a:picLocks noChangeAspect="1" noChangeArrowheads="1"/>
          </p:cNvPicPr>
          <p:nvPr/>
        </p:nvPicPr>
        <p:blipFill>
          <a:blip r:embed="rId4" cstate="print"/>
          <a:srcRect l="1961" t="3289"/>
          <a:stretch>
            <a:fillRect/>
          </a:stretch>
        </p:blipFill>
        <p:spPr bwMode="auto">
          <a:xfrm>
            <a:off x="228600" y="533400"/>
            <a:ext cx="4267200" cy="648614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25675716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</TotalTime>
  <Words>2996</Words>
  <Application>Microsoft Office PowerPoint</Application>
  <PresentationFormat>On-screen Show (4:3)</PresentationFormat>
  <Paragraphs>647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Apex</vt:lpstr>
      <vt:lpstr>Slide 1</vt:lpstr>
      <vt:lpstr>Slide 2</vt:lpstr>
      <vt:lpstr>Slide 3</vt:lpstr>
      <vt:lpstr>Slide 4</vt:lpstr>
      <vt:lpstr>Slide 5</vt:lpstr>
      <vt:lpstr>نام کتاب :  آزادی از دیدگاه امیر المومنین(ع) سال چاپ : 1384ناشر: سامان دانش</vt:lpstr>
      <vt:lpstr>نام کتاب : اسرار نماز سال چاپ : 1386  ناشر: سدرة المنتهی</vt:lpstr>
      <vt:lpstr>Slide 8</vt:lpstr>
      <vt:lpstr>Slide 9</vt:lpstr>
      <vt:lpstr>نام کتاب : پرسشهای چهار گزینه ای و پاسخ های تشریحی منطق و فلسفه سال سوم چاپ: 1376ناشر: انتشارات مدرسه</vt:lpstr>
      <vt:lpstr>نام کتاب : تأملات فرهنگی چاپ: 1389  ناشر: سدرة المنتهی</vt:lpstr>
      <vt:lpstr>نام کتاب : در آستان نیایش چاپ: 1388 ناشر: سدرة المنتهی</vt:lpstr>
      <vt:lpstr>نام کتاب : علی(ع) الگوی جوان چاپ: 1380 ناشر: انتشارات آصف</vt:lpstr>
      <vt:lpstr>نام کتاب : کار و تمرین پیش دانشگاهی رشته علوم انسانی چاپ: 1384 ناشر: موسسه آموزش از راه دور</vt:lpstr>
      <vt:lpstr>نام کتاب : فلسفه هنر چاپ: 1380 ناشر: انتشارات مرید</vt:lpstr>
      <vt:lpstr>نام کتاب : مشکاة (مجموعه مقالت 1)چاپ: 1386ناشر: سدرة المنتهی</vt:lpstr>
      <vt:lpstr>نام کتاب : نظارت نخبگان (تبیین امر به معروف و نهی از منکر در دانشگاه چاپ: 1387ناشر: سدرة المنتهی</vt:lpstr>
      <vt:lpstr>نام کتاب : نقد و بررسی پلورالیزم دینی چاپ: 1385 ناشر: سدرة المنتهی</vt:lpstr>
      <vt:lpstr>نام کتاب : نهضت نرم افزاری علمی ( ضرورت ها و موانع) چاپ: 1386 ناشر: سدرة المنتهی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h.bonyadi</cp:lastModifiedBy>
  <cp:revision>42</cp:revision>
  <dcterms:created xsi:type="dcterms:W3CDTF">2014-04-23T12:28:17Z</dcterms:created>
  <dcterms:modified xsi:type="dcterms:W3CDTF">2014-05-24T05:48:01Z</dcterms:modified>
</cp:coreProperties>
</file>