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tags/tag1.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gif" ContentType="image/gif"/>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63"/>
  </p:notesMasterIdLst>
  <p:handoutMasterIdLst>
    <p:handoutMasterId r:id="rId64"/>
  </p:handoutMasterIdLst>
  <p:sldIdLst>
    <p:sldId id="353" r:id="rId3"/>
    <p:sldId id="326" r:id="rId4"/>
    <p:sldId id="328" r:id="rId5"/>
    <p:sldId id="329" r:id="rId6"/>
    <p:sldId id="330" r:id="rId7"/>
    <p:sldId id="347" r:id="rId8"/>
    <p:sldId id="262" r:id="rId9"/>
    <p:sldId id="310" r:id="rId10"/>
    <p:sldId id="354" r:id="rId11"/>
    <p:sldId id="332" r:id="rId12"/>
    <p:sldId id="331" r:id="rId13"/>
    <p:sldId id="333" r:id="rId14"/>
    <p:sldId id="334" r:id="rId15"/>
    <p:sldId id="335" r:id="rId16"/>
    <p:sldId id="336" r:id="rId17"/>
    <p:sldId id="337" r:id="rId18"/>
    <p:sldId id="338" r:id="rId19"/>
    <p:sldId id="339" r:id="rId20"/>
    <p:sldId id="340" r:id="rId21"/>
    <p:sldId id="341" r:id="rId22"/>
    <p:sldId id="342" r:id="rId23"/>
    <p:sldId id="343" r:id="rId24"/>
    <p:sldId id="344" r:id="rId25"/>
    <p:sldId id="345" r:id="rId26"/>
    <p:sldId id="258" r:id="rId27"/>
    <p:sldId id="264" r:id="rId28"/>
    <p:sldId id="265" r:id="rId29"/>
    <p:sldId id="266" r:id="rId30"/>
    <p:sldId id="267" r:id="rId31"/>
    <p:sldId id="269" r:id="rId32"/>
    <p:sldId id="270" r:id="rId33"/>
    <p:sldId id="271" r:id="rId34"/>
    <p:sldId id="272" r:id="rId35"/>
    <p:sldId id="273" r:id="rId36"/>
    <p:sldId id="274" r:id="rId37"/>
    <p:sldId id="275" r:id="rId38"/>
    <p:sldId id="276" r:id="rId39"/>
    <p:sldId id="268" r:id="rId40"/>
    <p:sldId id="355" r:id="rId41"/>
    <p:sldId id="313" r:id="rId42"/>
    <p:sldId id="314" r:id="rId43"/>
    <p:sldId id="356" r:id="rId44"/>
    <p:sldId id="277" r:id="rId45"/>
    <p:sldId id="348" r:id="rId46"/>
    <p:sldId id="350" r:id="rId47"/>
    <p:sldId id="351" r:id="rId48"/>
    <p:sldId id="352" r:id="rId49"/>
    <p:sldId id="282" r:id="rId50"/>
    <p:sldId id="283" r:id="rId51"/>
    <p:sldId id="327" r:id="rId52"/>
    <p:sldId id="299" r:id="rId53"/>
    <p:sldId id="303" r:id="rId54"/>
    <p:sldId id="302" r:id="rId55"/>
    <p:sldId id="304" r:id="rId56"/>
    <p:sldId id="307" r:id="rId57"/>
    <p:sldId id="315" r:id="rId58"/>
    <p:sldId id="316" r:id="rId59"/>
    <p:sldId id="317" r:id="rId60"/>
    <p:sldId id="318" r:id="rId61"/>
    <p:sldId id="346" r:id="rId62"/>
  </p:sldIdLst>
  <p:sldSz cx="12188825" cy="6858000"/>
  <p:notesSz cx="6797675" cy="9925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guide id="3" orient="horz" pos="3126">
          <p15:clr>
            <a:srgbClr val="A4A3A4"/>
          </p15:clr>
        </p15:guide>
        <p15:guide id="4"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620"/>
    <p:restoredTop sz="94660"/>
  </p:normalViewPr>
  <p:slideViewPr>
    <p:cSldViewPr>
      <p:cViewPr varScale="1">
        <p:scale>
          <a:sx n="73" d="100"/>
          <a:sy n="73" d="100"/>
        </p:scale>
        <p:origin x="-600" y="-102"/>
      </p:cViewPr>
      <p:guideLst>
        <p:guide orient="horz" pos="2160"/>
        <p:guide pos="3839"/>
      </p:guideLst>
    </p:cSldViewPr>
  </p:slideViewPr>
  <p:notesTextViewPr>
    <p:cViewPr>
      <p:scale>
        <a:sx n="1" d="1"/>
        <a:sy n="1" d="1"/>
      </p:scale>
      <p:origin x="0" y="0"/>
    </p:cViewPr>
  </p:notesTextViewPr>
  <p:notesViewPr>
    <p:cSldViewPr>
      <p:cViewPr varScale="1">
        <p:scale>
          <a:sx n="63" d="100"/>
          <a:sy n="63" d="100"/>
        </p:scale>
        <p:origin x="1986" y="108"/>
      </p:cViewPr>
      <p:guideLst>
        <p:guide orient="horz" pos="2880"/>
        <p:guide orient="horz" pos="3126"/>
        <p:guide pos="2160"/>
        <p:guide pos="2141"/>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B5489-2DEF-4C7A-8D45-FE5EA53E16B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NZ"/>
        </a:p>
      </dgm:t>
    </dgm:pt>
    <dgm:pt modelId="{DD777301-0293-4341-A0FB-43CD9AB5EDB4}">
      <dgm:prSet phldrT="[Text]"/>
      <dgm:spPr>
        <a:solidFill>
          <a:srgbClr val="0070C0"/>
        </a:solidFill>
        <a:ln>
          <a:solidFill>
            <a:schemeClr val="bg1"/>
          </a:solidFill>
        </a:ln>
      </dgm:spPr>
      <dgm:t>
        <a:bodyPr/>
        <a:lstStyle/>
        <a:p>
          <a:r>
            <a:rPr lang="en-NZ" dirty="0" smtClean="0"/>
            <a:t>Speech-to-text</a:t>
          </a:r>
          <a:endParaRPr lang="en-NZ" dirty="0"/>
        </a:p>
      </dgm:t>
    </dgm:pt>
    <dgm:pt modelId="{2793068C-9584-4097-B372-77834E1E3A03}" type="parTrans" cxnId="{7315E7C9-526D-44F9-BC7F-E6CE758B8692}">
      <dgm:prSet/>
      <dgm:spPr/>
      <dgm:t>
        <a:bodyPr/>
        <a:lstStyle/>
        <a:p>
          <a:endParaRPr lang="en-NZ"/>
        </a:p>
      </dgm:t>
    </dgm:pt>
    <dgm:pt modelId="{1880D6D5-40FE-43EE-82B0-0E0653408D73}" type="sibTrans" cxnId="{7315E7C9-526D-44F9-BC7F-E6CE758B8692}">
      <dgm:prSet/>
      <dgm:spPr/>
      <dgm:t>
        <a:bodyPr/>
        <a:lstStyle/>
        <a:p>
          <a:endParaRPr lang="en-NZ" dirty="0"/>
        </a:p>
      </dgm:t>
    </dgm:pt>
    <dgm:pt modelId="{7B36B961-8BD8-478A-8FE5-02DCB1D40CCD}">
      <dgm:prSet phldrT="[Text]"/>
      <dgm:spPr>
        <a:solidFill>
          <a:srgbClr val="0070C0"/>
        </a:solidFill>
      </dgm:spPr>
      <dgm:t>
        <a:bodyPr/>
        <a:lstStyle/>
        <a:p>
          <a:r>
            <a:rPr lang="en-NZ" dirty="0" smtClean="0"/>
            <a:t>Machine translation</a:t>
          </a:r>
          <a:endParaRPr lang="en-NZ" dirty="0"/>
        </a:p>
      </dgm:t>
    </dgm:pt>
    <dgm:pt modelId="{C1FB166E-38B8-4EBF-81B1-4D2BF5F4170F}" type="parTrans" cxnId="{57B16A77-8899-438C-B694-158B5B52085B}">
      <dgm:prSet/>
      <dgm:spPr/>
      <dgm:t>
        <a:bodyPr/>
        <a:lstStyle/>
        <a:p>
          <a:endParaRPr lang="en-NZ"/>
        </a:p>
      </dgm:t>
    </dgm:pt>
    <dgm:pt modelId="{576EADB8-1F8C-40ED-B990-BDFD2CF94D3B}" type="sibTrans" cxnId="{57B16A77-8899-438C-B694-158B5B52085B}">
      <dgm:prSet/>
      <dgm:spPr/>
      <dgm:t>
        <a:bodyPr/>
        <a:lstStyle/>
        <a:p>
          <a:endParaRPr lang="en-NZ" dirty="0"/>
        </a:p>
      </dgm:t>
    </dgm:pt>
    <dgm:pt modelId="{4C0EA4BE-A5FF-4BE3-850E-2743775ECD71}">
      <dgm:prSet phldrT="[Text]"/>
      <dgm:spPr>
        <a:solidFill>
          <a:srgbClr val="0070C0"/>
        </a:solidFill>
      </dgm:spPr>
      <dgm:t>
        <a:bodyPr/>
        <a:lstStyle/>
        <a:p>
          <a:r>
            <a:rPr lang="en-NZ" dirty="0" smtClean="0"/>
            <a:t>Text-to speech</a:t>
          </a:r>
          <a:endParaRPr lang="en-NZ" dirty="0"/>
        </a:p>
      </dgm:t>
    </dgm:pt>
    <dgm:pt modelId="{188100A0-F50A-43EF-9339-247F565BB9AF}" type="parTrans" cxnId="{AAC4850A-1C41-4BE7-B781-966392F8BBBE}">
      <dgm:prSet/>
      <dgm:spPr/>
      <dgm:t>
        <a:bodyPr/>
        <a:lstStyle/>
        <a:p>
          <a:endParaRPr lang="en-NZ"/>
        </a:p>
      </dgm:t>
    </dgm:pt>
    <dgm:pt modelId="{177FF5F7-31CE-45E0-8D24-FFF245E4BCB8}" type="sibTrans" cxnId="{AAC4850A-1C41-4BE7-B781-966392F8BBBE}">
      <dgm:prSet/>
      <dgm:spPr/>
      <dgm:t>
        <a:bodyPr/>
        <a:lstStyle/>
        <a:p>
          <a:endParaRPr lang="en-NZ"/>
        </a:p>
      </dgm:t>
    </dgm:pt>
    <dgm:pt modelId="{0C7D5B94-1C59-4657-BBF5-26257E4D9F47}" type="pres">
      <dgm:prSet presAssocID="{D79B5489-2DEF-4C7A-8D45-FE5EA53E16B3}" presName="Name0" presStyleCnt="0">
        <dgm:presLayoutVars>
          <dgm:dir/>
          <dgm:resizeHandles val="exact"/>
        </dgm:presLayoutVars>
      </dgm:prSet>
      <dgm:spPr/>
      <dgm:t>
        <a:bodyPr/>
        <a:lstStyle/>
        <a:p>
          <a:endParaRPr lang="en-NZ"/>
        </a:p>
      </dgm:t>
    </dgm:pt>
    <dgm:pt modelId="{F595A3BF-C7A2-4EFC-A9C1-49C72EFED5F8}" type="pres">
      <dgm:prSet presAssocID="{DD777301-0293-4341-A0FB-43CD9AB5EDB4}" presName="node" presStyleLbl="node1" presStyleIdx="0" presStyleCnt="3">
        <dgm:presLayoutVars>
          <dgm:bulletEnabled val="1"/>
        </dgm:presLayoutVars>
      </dgm:prSet>
      <dgm:spPr/>
      <dgm:t>
        <a:bodyPr/>
        <a:lstStyle/>
        <a:p>
          <a:endParaRPr lang="en-NZ"/>
        </a:p>
      </dgm:t>
    </dgm:pt>
    <dgm:pt modelId="{32EA809F-53BC-4E96-B13F-38C93BF6693B}" type="pres">
      <dgm:prSet presAssocID="{1880D6D5-40FE-43EE-82B0-0E0653408D73}" presName="sibTrans" presStyleLbl="sibTrans2D1" presStyleIdx="0" presStyleCnt="2"/>
      <dgm:spPr/>
      <dgm:t>
        <a:bodyPr/>
        <a:lstStyle/>
        <a:p>
          <a:endParaRPr lang="en-NZ"/>
        </a:p>
      </dgm:t>
    </dgm:pt>
    <dgm:pt modelId="{F3DD521F-5C27-44AC-A9FB-6C92757D19C2}" type="pres">
      <dgm:prSet presAssocID="{1880D6D5-40FE-43EE-82B0-0E0653408D73}" presName="connectorText" presStyleLbl="sibTrans2D1" presStyleIdx="0" presStyleCnt="2"/>
      <dgm:spPr/>
      <dgm:t>
        <a:bodyPr/>
        <a:lstStyle/>
        <a:p>
          <a:endParaRPr lang="en-NZ"/>
        </a:p>
      </dgm:t>
    </dgm:pt>
    <dgm:pt modelId="{149D8352-FC15-4D21-9D4E-15479A7A6F91}" type="pres">
      <dgm:prSet presAssocID="{7B36B961-8BD8-478A-8FE5-02DCB1D40CCD}" presName="node" presStyleLbl="node1" presStyleIdx="1" presStyleCnt="3">
        <dgm:presLayoutVars>
          <dgm:bulletEnabled val="1"/>
        </dgm:presLayoutVars>
      </dgm:prSet>
      <dgm:spPr/>
      <dgm:t>
        <a:bodyPr/>
        <a:lstStyle/>
        <a:p>
          <a:endParaRPr lang="en-NZ"/>
        </a:p>
      </dgm:t>
    </dgm:pt>
    <dgm:pt modelId="{735B11D2-5DA9-4F42-BB54-EBDDCC0B2FE3}" type="pres">
      <dgm:prSet presAssocID="{576EADB8-1F8C-40ED-B990-BDFD2CF94D3B}" presName="sibTrans" presStyleLbl="sibTrans2D1" presStyleIdx="1" presStyleCnt="2"/>
      <dgm:spPr/>
      <dgm:t>
        <a:bodyPr/>
        <a:lstStyle/>
        <a:p>
          <a:endParaRPr lang="en-NZ"/>
        </a:p>
      </dgm:t>
    </dgm:pt>
    <dgm:pt modelId="{7E6D83A2-D8DE-418C-A080-5DF4502F5EF6}" type="pres">
      <dgm:prSet presAssocID="{576EADB8-1F8C-40ED-B990-BDFD2CF94D3B}" presName="connectorText" presStyleLbl="sibTrans2D1" presStyleIdx="1" presStyleCnt="2"/>
      <dgm:spPr/>
      <dgm:t>
        <a:bodyPr/>
        <a:lstStyle/>
        <a:p>
          <a:endParaRPr lang="en-NZ"/>
        </a:p>
      </dgm:t>
    </dgm:pt>
    <dgm:pt modelId="{AEEDBDE7-C370-4CDA-A549-9C032BEAC05C}" type="pres">
      <dgm:prSet presAssocID="{4C0EA4BE-A5FF-4BE3-850E-2743775ECD71}" presName="node" presStyleLbl="node1" presStyleIdx="2" presStyleCnt="3">
        <dgm:presLayoutVars>
          <dgm:bulletEnabled val="1"/>
        </dgm:presLayoutVars>
      </dgm:prSet>
      <dgm:spPr/>
      <dgm:t>
        <a:bodyPr/>
        <a:lstStyle/>
        <a:p>
          <a:endParaRPr lang="en-NZ"/>
        </a:p>
      </dgm:t>
    </dgm:pt>
  </dgm:ptLst>
  <dgm:cxnLst>
    <dgm:cxn modelId="{AAC4850A-1C41-4BE7-B781-966392F8BBBE}" srcId="{D79B5489-2DEF-4C7A-8D45-FE5EA53E16B3}" destId="{4C0EA4BE-A5FF-4BE3-850E-2743775ECD71}" srcOrd="2" destOrd="0" parTransId="{188100A0-F50A-43EF-9339-247F565BB9AF}" sibTransId="{177FF5F7-31CE-45E0-8D24-FFF245E4BCB8}"/>
    <dgm:cxn modelId="{7315E7C9-526D-44F9-BC7F-E6CE758B8692}" srcId="{D79B5489-2DEF-4C7A-8D45-FE5EA53E16B3}" destId="{DD777301-0293-4341-A0FB-43CD9AB5EDB4}" srcOrd="0" destOrd="0" parTransId="{2793068C-9584-4097-B372-77834E1E3A03}" sibTransId="{1880D6D5-40FE-43EE-82B0-0E0653408D73}"/>
    <dgm:cxn modelId="{48F3FBF7-1F75-4BEC-93D1-D86FACE5D3AE}" type="presOf" srcId="{D79B5489-2DEF-4C7A-8D45-FE5EA53E16B3}" destId="{0C7D5B94-1C59-4657-BBF5-26257E4D9F47}" srcOrd="0" destOrd="0" presId="urn:microsoft.com/office/officeart/2005/8/layout/process1"/>
    <dgm:cxn modelId="{755CD41A-2AEC-4465-867D-C0EDB31C5746}" type="presOf" srcId="{7B36B961-8BD8-478A-8FE5-02DCB1D40CCD}" destId="{149D8352-FC15-4D21-9D4E-15479A7A6F91}" srcOrd="0" destOrd="0" presId="urn:microsoft.com/office/officeart/2005/8/layout/process1"/>
    <dgm:cxn modelId="{2BA4B404-18EC-40BF-B9A0-3FBB29A208C2}" type="presOf" srcId="{1880D6D5-40FE-43EE-82B0-0E0653408D73}" destId="{32EA809F-53BC-4E96-B13F-38C93BF6693B}" srcOrd="0" destOrd="0" presId="urn:microsoft.com/office/officeart/2005/8/layout/process1"/>
    <dgm:cxn modelId="{57B16A77-8899-438C-B694-158B5B52085B}" srcId="{D79B5489-2DEF-4C7A-8D45-FE5EA53E16B3}" destId="{7B36B961-8BD8-478A-8FE5-02DCB1D40CCD}" srcOrd="1" destOrd="0" parTransId="{C1FB166E-38B8-4EBF-81B1-4D2BF5F4170F}" sibTransId="{576EADB8-1F8C-40ED-B990-BDFD2CF94D3B}"/>
    <dgm:cxn modelId="{B658128B-C5F6-4368-9E4D-9CB34992F0D5}" type="presOf" srcId="{576EADB8-1F8C-40ED-B990-BDFD2CF94D3B}" destId="{735B11D2-5DA9-4F42-BB54-EBDDCC0B2FE3}" srcOrd="0" destOrd="0" presId="urn:microsoft.com/office/officeart/2005/8/layout/process1"/>
    <dgm:cxn modelId="{DF8B2E1F-3F98-44DC-B56A-70388467F140}" type="presOf" srcId="{1880D6D5-40FE-43EE-82B0-0E0653408D73}" destId="{F3DD521F-5C27-44AC-A9FB-6C92757D19C2}" srcOrd="1" destOrd="0" presId="urn:microsoft.com/office/officeart/2005/8/layout/process1"/>
    <dgm:cxn modelId="{A17FA3C7-FD6A-4A98-89BC-9131CDAAE2C9}" type="presOf" srcId="{DD777301-0293-4341-A0FB-43CD9AB5EDB4}" destId="{F595A3BF-C7A2-4EFC-A9C1-49C72EFED5F8}" srcOrd="0" destOrd="0" presId="urn:microsoft.com/office/officeart/2005/8/layout/process1"/>
    <dgm:cxn modelId="{61E00BE1-8A58-435E-9765-9E5BE12BD46D}" type="presOf" srcId="{576EADB8-1F8C-40ED-B990-BDFD2CF94D3B}" destId="{7E6D83A2-D8DE-418C-A080-5DF4502F5EF6}" srcOrd="1" destOrd="0" presId="urn:microsoft.com/office/officeart/2005/8/layout/process1"/>
    <dgm:cxn modelId="{3E1616C8-799E-4494-BC2B-8325F19E460A}" type="presOf" srcId="{4C0EA4BE-A5FF-4BE3-850E-2743775ECD71}" destId="{AEEDBDE7-C370-4CDA-A549-9C032BEAC05C}" srcOrd="0" destOrd="0" presId="urn:microsoft.com/office/officeart/2005/8/layout/process1"/>
    <dgm:cxn modelId="{F244BB52-03F0-4657-917D-FFDB938DB46A}" type="presParOf" srcId="{0C7D5B94-1C59-4657-BBF5-26257E4D9F47}" destId="{F595A3BF-C7A2-4EFC-A9C1-49C72EFED5F8}" srcOrd="0" destOrd="0" presId="urn:microsoft.com/office/officeart/2005/8/layout/process1"/>
    <dgm:cxn modelId="{12218347-71C9-4BFF-B5E3-35B266869A82}" type="presParOf" srcId="{0C7D5B94-1C59-4657-BBF5-26257E4D9F47}" destId="{32EA809F-53BC-4E96-B13F-38C93BF6693B}" srcOrd="1" destOrd="0" presId="urn:microsoft.com/office/officeart/2005/8/layout/process1"/>
    <dgm:cxn modelId="{502D0D1C-29FC-4587-98B5-A420809BCA42}" type="presParOf" srcId="{32EA809F-53BC-4E96-B13F-38C93BF6693B}" destId="{F3DD521F-5C27-44AC-A9FB-6C92757D19C2}" srcOrd="0" destOrd="0" presId="urn:microsoft.com/office/officeart/2005/8/layout/process1"/>
    <dgm:cxn modelId="{9AEC32FF-2AEC-495E-9B14-6E5615A60765}" type="presParOf" srcId="{0C7D5B94-1C59-4657-BBF5-26257E4D9F47}" destId="{149D8352-FC15-4D21-9D4E-15479A7A6F91}" srcOrd="2" destOrd="0" presId="urn:microsoft.com/office/officeart/2005/8/layout/process1"/>
    <dgm:cxn modelId="{4317D78B-80BB-4BA7-8F0A-6F5AB206C134}" type="presParOf" srcId="{0C7D5B94-1C59-4657-BBF5-26257E4D9F47}" destId="{735B11D2-5DA9-4F42-BB54-EBDDCC0B2FE3}" srcOrd="3" destOrd="0" presId="urn:microsoft.com/office/officeart/2005/8/layout/process1"/>
    <dgm:cxn modelId="{B7DBFE74-40F4-4139-B747-6C557354A050}" type="presParOf" srcId="{735B11D2-5DA9-4F42-BB54-EBDDCC0B2FE3}" destId="{7E6D83A2-D8DE-418C-A080-5DF4502F5EF6}" srcOrd="0" destOrd="0" presId="urn:microsoft.com/office/officeart/2005/8/layout/process1"/>
    <dgm:cxn modelId="{AF562051-927F-4806-84EB-03709010EFA3}" type="presParOf" srcId="{0C7D5B94-1C59-4657-BBF5-26257E4D9F47}" destId="{AEEDBDE7-C370-4CDA-A549-9C032BEAC05C}" srcOrd="4"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95A3BF-C7A2-4EFC-A9C1-49C72EFED5F8}">
      <dsp:nvSpPr>
        <dsp:cNvPr id="0" name=""/>
        <dsp:cNvSpPr/>
      </dsp:nvSpPr>
      <dsp:spPr>
        <a:xfrm>
          <a:off x="7532" y="753332"/>
          <a:ext cx="2251384" cy="1350830"/>
        </a:xfrm>
        <a:prstGeom prst="roundRect">
          <a:avLst>
            <a:gd name="adj" fmla="val 10000"/>
          </a:avLst>
        </a:prstGeom>
        <a:solidFill>
          <a:srgbClr val="0070C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NZ" sz="3100" kern="1200" dirty="0" smtClean="0"/>
            <a:t>Speech-to-text</a:t>
          </a:r>
          <a:endParaRPr lang="en-NZ" sz="3100" kern="1200" dirty="0"/>
        </a:p>
      </dsp:txBody>
      <dsp:txXfrm>
        <a:off x="47096" y="792896"/>
        <a:ext cx="2172256" cy="1271702"/>
      </dsp:txXfrm>
    </dsp:sp>
    <dsp:sp modelId="{32EA809F-53BC-4E96-B13F-38C93BF6693B}">
      <dsp:nvSpPr>
        <dsp:cNvPr id="0" name=""/>
        <dsp:cNvSpPr/>
      </dsp:nvSpPr>
      <dsp:spPr>
        <a:xfrm>
          <a:off x="2484056" y="1149576"/>
          <a:ext cx="477293" cy="558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dirty="0"/>
        </a:p>
      </dsp:txBody>
      <dsp:txXfrm>
        <a:off x="2484056" y="1261245"/>
        <a:ext cx="334105" cy="335005"/>
      </dsp:txXfrm>
    </dsp:sp>
    <dsp:sp modelId="{149D8352-FC15-4D21-9D4E-15479A7A6F91}">
      <dsp:nvSpPr>
        <dsp:cNvPr id="0" name=""/>
        <dsp:cNvSpPr/>
      </dsp:nvSpPr>
      <dsp:spPr>
        <a:xfrm>
          <a:off x="3159471" y="753332"/>
          <a:ext cx="2251384" cy="135083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NZ" sz="3100" kern="1200" dirty="0" smtClean="0"/>
            <a:t>Machine translation</a:t>
          </a:r>
          <a:endParaRPr lang="en-NZ" sz="3100" kern="1200" dirty="0"/>
        </a:p>
      </dsp:txBody>
      <dsp:txXfrm>
        <a:off x="3199035" y="792896"/>
        <a:ext cx="2172256" cy="1271702"/>
      </dsp:txXfrm>
    </dsp:sp>
    <dsp:sp modelId="{735B11D2-5DA9-4F42-BB54-EBDDCC0B2FE3}">
      <dsp:nvSpPr>
        <dsp:cNvPr id="0" name=""/>
        <dsp:cNvSpPr/>
      </dsp:nvSpPr>
      <dsp:spPr>
        <a:xfrm>
          <a:off x="5635994" y="1149576"/>
          <a:ext cx="477293" cy="55834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NZ" sz="2100" kern="1200" dirty="0"/>
        </a:p>
      </dsp:txBody>
      <dsp:txXfrm>
        <a:off x="5635994" y="1261245"/>
        <a:ext cx="334105" cy="335005"/>
      </dsp:txXfrm>
    </dsp:sp>
    <dsp:sp modelId="{AEEDBDE7-C370-4CDA-A549-9C032BEAC05C}">
      <dsp:nvSpPr>
        <dsp:cNvPr id="0" name=""/>
        <dsp:cNvSpPr/>
      </dsp:nvSpPr>
      <dsp:spPr>
        <a:xfrm>
          <a:off x="6311410" y="753332"/>
          <a:ext cx="2251384" cy="1350830"/>
        </a:xfrm>
        <a:prstGeom prst="roundRect">
          <a:avLst>
            <a:gd name="adj" fmla="val 10000"/>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en-NZ" sz="3100" kern="1200" dirty="0" smtClean="0"/>
            <a:t>Text-to speech</a:t>
          </a:r>
          <a:endParaRPr lang="en-NZ" sz="3100" kern="1200" dirty="0"/>
        </a:p>
      </dsp:txBody>
      <dsp:txXfrm>
        <a:off x="6350974" y="792896"/>
        <a:ext cx="2172256" cy="1271702"/>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2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50443" y="0"/>
            <a:ext cx="2945659" cy="496253"/>
          </a:xfrm>
          <a:prstGeom prst="rect">
            <a:avLst/>
          </a:prstGeom>
        </p:spPr>
        <p:txBody>
          <a:bodyPr vert="horz" lIns="91440" tIns="45720" rIns="91440" bIns="45720" rtlCol="0"/>
          <a:lstStyle>
            <a:lvl1pPr algn="r">
              <a:defRPr sz="1200"/>
            </a:lvl1pPr>
          </a:lstStyle>
          <a:p>
            <a:fld id="{BA5A207F-0F91-42F2-96D0-049C6003623B}" type="datetimeFigureOut">
              <a:rPr lang="en-US"/>
              <a:pPr/>
              <a:t>5/24/2014</a:t>
            </a:fld>
            <a:endParaRPr/>
          </a:p>
        </p:txBody>
      </p:sp>
      <p:sp>
        <p:nvSpPr>
          <p:cNvPr id="4" name="Footer Placeholder 3"/>
          <p:cNvSpPr>
            <a:spLocks noGrp="1"/>
          </p:cNvSpPr>
          <p:nvPr>
            <p:ph type="ftr" sz="quarter" idx="2"/>
          </p:nvPr>
        </p:nvSpPr>
        <p:spPr>
          <a:xfrm>
            <a:off x="0" y="9427075"/>
            <a:ext cx="2945659" cy="496253"/>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50443" y="9427075"/>
            <a:ext cx="2945659" cy="496253"/>
          </a:xfrm>
          <a:prstGeom prst="rect">
            <a:avLst/>
          </a:prstGeom>
        </p:spPr>
        <p:txBody>
          <a:bodyPr vert="horz" lIns="91440" tIns="45720" rIns="91440" bIns="45720" rtlCol="0" anchor="b"/>
          <a:lstStyle>
            <a:lvl1pPr algn="r">
              <a:defRPr sz="1200"/>
            </a:lvl1pPr>
          </a:lstStyle>
          <a:p>
            <a:fld id="{9C567D4A-04CB-4EDF-8FB1-342A02FC8EC5}" type="slidenum">
              <a:rPr/>
              <a:pPr/>
              <a:t>‹#›</a:t>
            </a:fld>
            <a:endParaRPr/>
          </a:p>
        </p:txBody>
      </p:sp>
    </p:spTree>
    <p:extLst>
      <p:ext uri="{BB962C8B-B14F-4D97-AF65-F5344CB8AC3E}">
        <p14:creationId xmlns:p14="http://schemas.microsoft.com/office/powerpoint/2010/main" xmlns="" val="15801253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253"/>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50443" y="0"/>
            <a:ext cx="2945659" cy="496253"/>
          </a:xfrm>
          <a:prstGeom prst="rect">
            <a:avLst/>
          </a:prstGeom>
        </p:spPr>
        <p:txBody>
          <a:bodyPr vert="horz" lIns="91440" tIns="45720" rIns="91440" bIns="45720" rtlCol="0"/>
          <a:lstStyle>
            <a:lvl1pPr algn="r">
              <a:defRPr sz="1200"/>
            </a:lvl1pPr>
          </a:lstStyle>
          <a:p>
            <a:fld id="{48CC13F5-F2B1-464B-BE8F-27ABFBD2FBDE}" type="datetimeFigureOut">
              <a:rPr lang="en-US"/>
              <a:pPr/>
              <a:t>5/24/2014</a:t>
            </a:fld>
            <a:endParaRPr/>
          </a:p>
        </p:txBody>
      </p:sp>
      <p:sp>
        <p:nvSpPr>
          <p:cNvPr id="4" name="Slide Image Placeholder 3"/>
          <p:cNvSpPr>
            <a:spLocks noGrp="1" noRot="1" noChangeAspect="1"/>
          </p:cNvSpPr>
          <p:nvPr>
            <p:ph type="sldImg" idx="2"/>
          </p:nvPr>
        </p:nvSpPr>
        <p:spPr>
          <a:xfrm>
            <a:off x="92075" y="744538"/>
            <a:ext cx="6613525" cy="3721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79768" y="4714399"/>
            <a:ext cx="5438140" cy="4466273"/>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9427075"/>
            <a:ext cx="2945659" cy="49625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50443" y="9427075"/>
            <a:ext cx="2945659" cy="496253"/>
          </a:xfrm>
          <a:prstGeom prst="rect">
            <a:avLst/>
          </a:prstGeom>
        </p:spPr>
        <p:txBody>
          <a:bodyPr vert="horz" lIns="91440" tIns="45720" rIns="91440" bIns="45720" rtlCol="0" anchor="b"/>
          <a:lstStyle>
            <a:lvl1pPr algn="r">
              <a:defRPr sz="1200"/>
            </a:lvl1pPr>
          </a:lstStyle>
          <a:p>
            <a:fld id="{2E61351F-DBB1-4664-ADA9-83BC7CB8848D}" type="slidenum">
              <a:rPr/>
              <a:pPr/>
              <a:t>‹#›</a:t>
            </a:fld>
            <a:endParaRPr/>
          </a:p>
        </p:txBody>
      </p:sp>
    </p:spTree>
    <p:extLst>
      <p:ext uri="{BB962C8B-B14F-4D97-AF65-F5344CB8AC3E}">
        <p14:creationId xmlns:p14="http://schemas.microsoft.com/office/powerpoint/2010/main" xmlns="" val="36423620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1565228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pPr eaLnBrk="1" hangingPunct="1"/>
            <a:r>
              <a:rPr lang="en-NZ" smtClean="0"/>
              <a:t>An affective tutoring system should be able to analyse the body movements of the learner just as a human tutor would. A child counting fingers when given an addition or subtraction is in a totally different developmental stage than one who doesn’t. Detecting counting on fingers and various other head and hand movements is a slightly different case, as these are gestures, and not facial expressions. However, similar techniques employed by automated facial expression analysis can also be applied to automated gesture analysis. We have developed a system that detects various hand and body movements which is being extended to include a student counting on his/her fingers.</a:t>
            </a:r>
          </a:p>
          <a:p>
            <a:pPr eaLnBrk="1" hangingPunct="1"/>
            <a:endParaRPr lang="en-NZ" smtClean="0"/>
          </a:p>
        </p:txBody>
      </p:sp>
    </p:spTree>
    <p:extLst>
      <p:ext uri="{BB962C8B-B14F-4D97-AF65-F5344CB8AC3E}">
        <p14:creationId xmlns:p14="http://schemas.microsoft.com/office/powerpoint/2010/main" xmlns="" val="16616081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eaLnBrk="1" hangingPunct="1"/>
            <a:r>
              <a:rPr lang="en-NZ" smtClean="0"/>
              <a:t>We have developed a novel approach to 2D gesture trajectory recognition for use in our affective tutor. This approach taken consists of two main steps: i) gesture modeling, and ii) gesture detection. </a:t>
            </a:r>
          </a:p>
          <a:p>
            <a:pPr eaLnBrk="1" hangingPunct="1"/>
            <a:endParaRPr lang="en-NZ" smtClean="0"/>
          </a:p>
          <a:p>
            <a:pPr eaLnBrk="1" hangingPunct="1"/>
            <a:r>
              <a:rPr lang="en-NZ" smtClean="0"/>
              <a:t>The gesture modeling technique which we have developed is robust against slight rotation, requires a small number of samples, is invariant to the start position of the gesture and it is device independent. For gesture recognition, we used one classifier for detecting each gesture signal. We implemented the gesture recognition system using both multilayered feed-forward ANNs and support vector machines. We evaluated the neural network approach in comparison with a SVM with radial basis kernel function.</a:t>
            </a:r>
          </a:p>
          <a:p>
            <a:pPr eaLnBrk="1" hangingPunct="1"/>
            <a:endParaRPr lang="en-NZ" smtClean="0"/>
          </a:p>
          <a:p>
            <a:pPr eaLnBrk="1" hangingPunct="1"/>
            <a:r>
              <a:rPr lang="en-NZ" smtClean="0"/>
              <a:t>The results showed high accuracy of 98.27% for ANN and 96.34% for SVM in gesture signal recognition. The results also show that the overall</a:t>
            </a:r>
          </a:p>
          <a:p>
            <a:pPr eaLnBrk="1" hangingPunct="1"/>
            <a:r>
              <a:rPr lang="en-NZ" smtClean="0"/>
              <a:t>performance of the ANN classifier is slightly better than the SVM classifier. We have therefore adopted the ANN approach.</a:t>
            </a:r>
          </a:p>
          <a:p>
            <a:pPr eaLnBrk="1" hangingPunct="1"/>
            <a:endParaRPr lang="en-NZ" smtClean="0"/>
          </a:p>
        </p:txBody>
      </p:sp>
    </p:spTree>
    <p:extLst>
      <p:ext uri="{BB962C8B-B14F-4D97-AF65-F5344CB8AC3E}">
        <p14:creationId xmlns:p14="http://schemas.microsoft.com/office/powerpoint/2010/main" xmlns="" val="575517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pPr eaLnBrk="1" hangingPunct="1"/>
            <a:r>
              <a:rPr lang="en-NZ" smtClean="0"/>
              <a:t>This table presents the results of testing the gesture recognition system which is currently capable of movement trajectory information. Therefore, it can be</a:t>
            </a:r>
          </a:p>
          <a:p>
            <a:pPr eaLnBrk="1" hangingPunct="1"/>
            <a:r>
              <a:rPr lang="en-NZ" smtClean="0"/>
              <a:t>used with a variety of front-end input systems and techniques including vision-based hand and eye tracking, digital tablet, mouse, and digital gloves, recognizing 13 gesture signals. The accuracy of the detection is satisfactory as shown here. </a:t>
            </a:r>
          </a:p>
        </p:txBody>
      </p:sp>
    </p:spTree>
    <p:extLst>
      <p:ext uri="{BB962C8B-B14F-4D97-AF65-F5344CB8AC3E}">
        <p14:creationId xmlns:p14="http://schemas.microsoft.com/office/powerpoint/2010/main" xmlns="" val="28377743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7990772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pPr eaLnBrk="1" hangingPunct="1"/>
            <a:r>
              <a:rPr lang="en-NZ" smtClean="0"/>
              <a:t>The observational study of human tutors involved videoing several tutors. There were three tutors altogether, and nine student participants- 8 or 9 years old. Each participant was tutored for about 20 minutes.</a:t>
            </a:r>
          </a:p>
          <a:p>
            <a:pPr eaLnBrk="1" hangingPunct="1"/>
            <a:endParaRPr lang="en-NZ" smtClean="0"/>
          </a:p>
        </p:txBody>
      </p:sp>
    </p:spTree>
    <p:extLst>
      <p:ext uri="{BB962C8B-B14F-4D97-AF65-F5344CB8AC3E}">
        <p14:creationId xmlns:p14="http://schemas.microsoft.com/office/powerpoint/2010/main" xmlns="" val="2737166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p:spPr>
        <p:txBody>
          <a:bodyPr/>
          <a:lstStyle/>
          <a:p>
            <a:pPr eaLnBrk="1" hangingPunct="1"/>
            <a:r>
              <a:rPr lang="en-NZ" smtClean="0"/>
              <a:t>Here is an example screen from the case based program suggesting what behaviour Eve should display next. </a:t>
            </a:r>
          </a:p>
          <a:p>
            <a:pPr eaLnBrk="1" hangingPunct="1"/>
            <a:endParaRPr lang="en-NZ" smtClean="0"/>
          </a:p>
          <a:p>
            <a:pPr eaLnBrk="1" hangingPunct="1"/>
            <a:r>
              <a:rPr lang="en-NZ" smtClean="0">
                <a:latin typeface="Bookman Old Style" pitchFamily="18" charset="0"/>
              </a:rPr>
              <a:t>What happens in the case-based program:</a:t>
            </a:r>
          </a:p>
          <a:p>
            <a:pPr lvl="1" eaLnBrk="1" hangingPunct="1"/>
            <a:r>
              <a:rPr lang="en-NZ" smtClean="0">
                <a:latin typeface="Bookman Old Style" pitchFamily="18" charset="0"/>
              </a:rPr>
              <a:t>A history of interactions is input in the same format as the coding scheme</a:t>
            </a:r>
          </a:p>
          <a:p>
            <a:pPr lvl="1" eaLnBrk="1" hangingPunct="1"/>
            <a:r>
              <a:rPr lang="en-US" smtClean="0">
                <a:latin typeface="Bookman Old Style" pitchFamily="18" charset="0"/>
              </a:rPr>
              <a:t>From this, a set of relevant interaction sequences is generated</a:t>
            </a:r>
          </a:p>
          <a:p>
            <a:pPr lvl="1" eaLnBrk="1" hangingPunct="1"/>
            <a:r>
              <a:rPr lang="en-US" smtClean="0">
                <a:latin typeface="Bookman Old Style" pitchFamily="18" charset="0"/>
              </a:rPr>
              <a:t>Each of these (weighted) sequences is searched for in the data from the videos</a:t>
            </a:r>
          </a:p>
          <a:p>
            <a:pPr lvl="1" eaLnBrk="1" hangingPunct="1"/>
            <a:r>
              <a:rPr lang="en-US" smtClean="0">
                <a:latin typeface="Bookman Old Style" pitchFamily="18" charset="0"/>
              </a:rPr>
              <a:t>Whenever a match is found, what the human tutor did </a:t>
            </a:r>
            <a:r>
              <a:rPr lang="en-US" u="sng" smtClean="0">
                <a:latin typeface="Bookman Old Style" pitchFamily="18" charset="0"/>
              </a:rPr>
              <a:t>next</a:t>
            </a:r>
            <a:r>
              <a:rPr lang="en-US" smtClean="0">
                <a:latin typeface="Bookman Old Style" pitchFamily="18" charset="0"/>
              </a:rPr>
              <a:t> is recorded </a:t>
            </a:r>
          </a:p>
          <a:p>
            <a:pPr lvl="1" eaLnBrk="1" hangingPunct="1"/>
            <a:r>
              <a:rPr lang="en-US" smtClean="0">
                <a:latin typeface="Bookman Old Style" pitchFamily="18" charset="0"/>
              </a:rPr>
              <a:t>Thus a set of weighted tutoring suggestions is output</a:t>
            </a:r>
            <a:endParaRPr lang="en-NZ" smtClean="0">
              <a:latin typeface="Bookman Old Style" pitchFamily="18" charset="0"/>
            </a:endParaRPr>
          </a:p>
          <a:p>
            <a:pPr eaLnBrk="1" hangingPunct="1"/>
            <a:endParaRPr lang="en-NZ" smtClean="0"/>
          </a:p>
          <a:p>
            <a:pPr eaLnBrk="1" hangingPunct="1"/>
            <a:r>
              <a:rPr lang="en-NZ" smtClean="0"/>
              <a:t>For an explanation of the output please refer to our relevant publication in the proceedings of User Modelling 2005.</a:t>
            </a:r>
          </a:p>
        </p:txBody>
      </p:sp>
    </p:spTree>
    <p:extLst>
      <p:ext uri="{BB962C8B-B14F-4D97-AF65-F5344CB8AC3E}">
        <p14:creationId xmlns:p14="http://schemas.microsoft.com/office/powerpoint/2010/main" xmlns="" val="1347869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ct val="0"/>
              </a:spcBef>
              <a:spcAft>
                <a:spcPts val="0"/>
              </a:spcAft>
              <a:buClrTx/>
              <a:buSzTx/>
              <a:buFontTx/>
              <a:buNone/>
              <a:tabLst/>
              <a:defRPr/>
            </a:pPr>
            <a:r>
              <a:rPr lang="en-NZ" sz="1200" dirty="0" smtClean="0"/>
              <a:t>To give you a better understanding of what I am talking about here a short clip: pomegranate</a:t>
            </a:r>
          </a:p>
          <a:p>
            <a:pPr marL="0" marR="0" indent="0" algn="l" defTabSz="914400" rtl="0" eaLnBrk="1" fontAlgn="auto" latinLnBrk="0" hangingPunct="1">
              <a:lnSpc>
                <a:spcPct val="100000"/>
              </a:lnSpc>
              <a:spcBef>
                <a:spcPct val="0"/>
              </a:spcBef>
              <a:spcAft>
                <a:spcPts val="0"/>
              </a:spcAft>
              <a:buClrTx/>
              <a:buSzTx/>
              <a:buFontTx/>
              <a:buNone/>
              <a:tabLst/>
              <a:defRPr/>
            </a:pPr>
            <a:r>
              <a:rPr lang="en-NZ" sz="1200" baseline="0" dirty="0" smtClean="0"/>
              <a:t>When I saw this  video it was 11 o clock at night but I called  my supervisor and said  what we wanted to do has already been done and for persian too. But The video turn  out to be just the dreams of some people in Canada but  something that  we had started to do , I will now explain the work I have done to date  and what planned for the next two years of my PhD study .</a:t>
            </a:r>
          </a:p>
          <a:p>
            <a:pPr marL="0" marR="0" indent="0" algn="l" defTabSz="914400" rtl="0" eaLnBrk="1" fontAlgn="auto" latinLnBrk="0" hangingPunct="1">
              <a:lnSpc>
                <a:spcPct val="100000"/>
              </a:lnSpc>
              <a:spcBef>
                <a:spcPct val="0"/>
              </a:spcBef>
              <a:spcAft>
                <a:spcPts val="0"/>
              </a:spcAft>
              <a:buClrTx/>
              <a:buSzTx/>
              <a:buFontTx/>
              <a:buNone/>
              <a:tabLst/>
              <a:defRPr/>
            </a:pPr>
            <a:endParaRPr lang="en-NZ" sz="1200" dirty="0" smtClean="0"/>
          </a:p>
        </p:txBody>
      </p:sp>
    </p:spTree>
    <p:extLst>
      <p:ext uri="{BB962C8B-B14F-4D97-AF65-F5344CB8AC3E}">
        <p14:creationId xmlns:p14="http://schemas.microsoft.com/office/powerpoint/2010/main" xmlns="" val="15545453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0" lvl="2" algn="just">
              <a:defRPr/>
            </a:pPr>
            <a:r>
              <a:rPr lang="en-GB" sz="2000" dirty="0" smtClean="0">
                <a:solidFill>
                  <a:schemeClr val="bg1">
                    <a:lumMod val="75000"/>
                  </a:schemeClr>
                </a:solidFill>
                <a:latin typeface="Tw Cen MT" pitchFamily="34" charset="0"/>
              </a:rPr>
              <a:t>The user of the system will speak into a microphone provided with the handheld device which translates the spoken words into English and vice versa in real-time.</a:t>
            </a:r>
          </a:p>
          <a:p>
            <a:pPr marL="0" lvl="2" algn="just">
              <a:defRPr/>
            </a:pPr>
            <a:r>
              <a:rPr lang="en-GB" sz="2000" dirty="0" smtClean="0">
                <a:solidFill>
                  <a:schemeClr val="bg1">
                    <a:lumMod val="75000"/>
                  </a:schemeClr>
                </a:solidFill>
                <a:latin typeface="Tw Cen MT" pitchFamily="34" charset="0"/>
              </a:rPr>
              <a:t> The system will consist of an off-the-shelf handheld device, speech-to-text and text-to-Speech engines, and a statistical machine translation component as well as a server and a database</a:t>
            </a:r>
            <a:endParaRPr lang="en-GB" sz="2000" dirty="0" smtClean="0">
              <a:solidFill>
                <a:schemeClr val="bg1">
                  <a:lumMod val="75000"/>
                </a:schemeClr>
              </a:solidFill>
              <a:latin typeface="Tw Cen MT" pitchFamily="34" charset="0"/>
              <a:ea typeface="Times New Roman" pitchFamily="18" charset="0"/>
            </a:endParaRPr>
          </a:p>
          <a:p>
            <a:pPr marL="0" lvl="2" algn="just">
              <a:defRPr/>
            </a:pPr>
            <a:r>
              <a:rPr lang="en-GB" sz="2000" dirty="0" smtClean="0">
                <a:solidFill>
                  <a:schemeClr val="bg1">
                    <a:lumMod val="75000"/>
                  </a:schemeClr>
                </a:solidFill>
                <a:latin typeface="Tw Cen MT" pitchFamily="34" charset="0"/>
                <a:ea typeface="Times New Roman" pitchFamily="18" charset="0"/>
              </a:rPr>
              <a:t>These components will be implemented using a combination of Microsoft products (e.g. text to speech and speech to text engines, Windows, MS Access, etc.) and a statistical machine translation system which will be developed in-house. The statistical machine translation system will be developed using Moses which is a public domain statistical development tool the team is familiar with.</a:t>
            </a:r>
            <a:r>
              <a:rPr lang="en-NZ" sz="2000" dirty="0" smtClean="0">
                <a:latin typeface="Tw Cen MT" pitchFamily="34" charset="0"/>
              </a:rPr>
              <a:t>Speech-to-speech translation, which is still in the experimental stage, is a complex process requiring speech-recognition technology that converts speech to text, machine translation of the text, and then text-to-speech conversion.</a:t>
            </a:r>
            <a:endParaRPr lang="en-GB" sz="2000" dirty="0" smtClean="0"/>
          </a:p>
          <a:p>
            <a:pPr algn="just">
              <a:defRPr/>
            </a:pPr>
            <a:endParaRPr lang="en-NZ" sz="1200" dirty="0"/>
          </a:p>
        </p:txBody>
      </p:sp>
    </p:spTree>
    <p:extLst>
      <p:ext uri="{BB962C8B-B14F-4D97-AF65-F5344CB8AC3E}">
        <p14:creationId xmlns:p14="http://schemas.microsoft.com/office/powerpoint/2010/main" xmlns="" val="1583321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sz="1200" u="none" kern="1200" dirty="0" smtClean="0">
                <a:solidFill>
                  <a:schemeClr val="tx1"/>
                </a:solidFill>
                <a:latin typeface="+mn-lt"/>
                <a:ea typeface="+mn-ea"/>
                <a:cs typeface="+mn-cs"/>
              </a:rPr>
              <a:t>A typical SMT system is divided into two core modules the translation model and the language model. </a:t>
            </a:r>
          </a:p>
          <a:p>
            <a:r>
              <a:rPr lang="en-NZ" sz="1200" kern="1200" dirty="0" smtClean="0">
                <a:solidFill>
                  <a:schemeClr val="tx1"/>
                </a:solidFill>
                <a:latin typeface="+mn-lt"/>
                <a:ea typeface="+mn-ea"/>
                <a:cs typeface="+mn-cs"/>
              </a:rPr>
              <a:t>To build a good baseline system it is important to build a sentence aligned parallel corpus which is spell-checked and grammatically correct for both the source and target language. </a:t>
            </a:r>
          </a:p>
          <a:p>
            <a:r>
              <a:rPr lang="en-NZ" sz="1200" kern="1200" dirty="0" smtClean="0">
                <a:solidFill>
                  <a:schemeClr val="tx1"/>
                </a:solidFill>
                <a:latin typeface="+mn-lt"/>
                <a:ea typeface="+mn-ea"/>
                <a:cs typeface="+mn-cs"/>
              </a:rPr>
              <a:t>The accuracy of statistical machine translation (SMT) relies heavily on the existence of large amounts of data which is commonly referred to as a parallel corpus. </a:t>
            </a:r>
            <a:endParaRPr lang="en-NZ" dirty="0"/>
          </a:p>
        </p:txBody>
      </p:sp>
    </p:spTree>
    <p:extLst>
      <p:ext uri="{BB962C8B-B14F-4D97-AF65-F5344CB8AC3E}">
        <p14:creationId xmlns:p14="http://schemas.microsoft.com/office/powerpoint/2010/main" xmlns="" val="1397580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pPr eaLnBrk="1" hangingPunct="1">
              <a:lnSpc>
                <a:spcPct val="80000"/>
              </a:lnSpc>
            </a:pPr>
            <a:r>
              <a:rPr lang="en-NZ" sz="1000" smtClean="0"/>
              <a:t>The architecture of a complete Affective Tutoring System is shown in the Figure, which shows the scope of the current research (the bold red box) and how it will be extended in future to include other channels for detecting nonverbal behaviour of the learner.</a:t>
            </a:r>
          </a:p>
          <a:p>
            <a:pPr eaLnBrk="1" hangingPunct="1">
              <a:lnSpc>
                <a:spcPct val="80000"/>
              </a:lnSpc>
            </a:pPr>
            <a:endParaRPr lang="en-NZ" sz="1000" smtClean="0"/>
          </a:p>
          <a:p>
            <a:pPr eaLnBrk="1" hangingPunct="1">
              <a:lnSpc>
                <a:spcPct val="80000"/>
              </a:lnSpc>
            </a:pPr>
            <a:r>
              <a:rPr lang="en-NZ" sz="1000" smtClean="0"/>
              <a:t>There will be four main components in an Affective Tutoring System: a student model, a set of tutoring strategies, domain knowledge, and a tutoring module</a:t>
            </a:r>
          </a:p>
          <a:p>
            <a:pPr eaLnBrk="1" hangingPunct="1">
              <a:lnSpc>
                <a:spcPct val="80000"/>
              </a:lnSpc>
            </a:pPr>
            <a:r>
              <a:rPr lang="en-NZ" sz="1000" smtClean="0"/>
              <a:t>that will interface with the student.</a:t>
            </a:r>
          </a:p>
          <a:p>
            <a:pPr eaLnBrk="1" hangingPunct="1">
              <a:lnSpc>
                <a:spcPct val="80000"/>
              </a:lnSpc>
            </a:pPr>
            <a:endParaRPr lang="en-NZ" sz="1000" smtClean="0"/>
          </a:p>
          <a:p>
            <a:pPr eaLnBrk="1" hangingPunct="1">
              <a:lnSpc>
                <a:spcPct val="80000"/>
              </a:lnSpc>
            </a:pPr>
            <a:r>
              <a:rPr lang="en-NZ" sz="1000" smtClean="0"/>
              <a:t>The student model of an ATS will be divided into two main parts: one will analyse the student’s answers to questions, and the other will analyse the student’s</a:t>
            </a:r>
          </a:p>
          <a:p>
            <a:pPr eaLnBrk="1" hangingPunct="1">
              <a:lnSpc>
                <a:spcPct val="80000"/>
              </a:lnSpc>
            </a:pPr>
            <a:r>
              <a:rPr lang="en-NZ" sz="1000" smtClean="0"/>
              <a:t>non-verbal behaviour. Non-verbal behaviour will be identified by analysing images of the student’s upper body and face to detect gestures or facial movements.</a:t>
            </a:r>
          </a:p>
          <a:p>
            <a:pPr eaLnBrk="1" hangingPunct="1">
              <a:lnSpc>
                <a:spcPct val="80000"/>
              </a:lnSpc>
            </a:pPr>
            <a:endParaRPr lang="en-NZ" sz="1000" smtClean="0"/>
          </a:p>
          <a:p>
            <a:pPr eaLnBrk="1" hangingPunct="1">
              <a:lnSpc>
                <a:spcPct val="80000"/>
              </a:lnSpc>
            </a:pPr>
            <a:r>
              <a:rPr lang="en-NZ" sz="1000" smtClean="0"/>
              <a:t>The tutoring module will select the most appropriate tutoring strategies on the basis of the state of the student model; material from the domain knowledge</a:t>
            </a:r>
          </a:p>
          <a:p>
            <a:pPr eaLnBrk="1" hangingPunct="1">
              <a:lnSpc>
                <a:spcPct val="80000"/>
              </a:lnSpc>
            </a:pPr>
            <a:r>
              <a:rPr lang="en-NZ" sz="1000" smtClean="0"/>
              <a:t>component will then be presented on the basis of these tutoring strategies. </a:t>
            </a:r>
          </a:p>
          <a:p>
            <a:pPr eaLnBrk="1" hangingPunct="1">
              <a:lnSpc>
                <a:spcPct val="80000"/>
              </a:lnSpc>
            </a:pPr>
            <a:endParaRPr lang="en-NZ" sz="1000" smtClean="0"/>
          </a:p>
          <a:p>
            <a:pPr eaLnBrk="1" hangingPunct="1">
              <a:lnSpc>
                <a:spcPct val="80000"/>
              </a:lnSpc>
            </a:pPr>
            <a:r>
              <a:rPr lang="en-NZ" sz="1000" smtClean="0"/>
              <a:t>In the remaining time the Facial expression analysis component, the gesture recognition module and the life like agent and how it expresses emotion will be presented.</a:t>
            </a:r>
          </a:p>
        </p:txBody>
      </p:sp>
    </p:spTree>
    <p:extLst>
      <p:ext uri="{BB962C8B-B14F-4D97-AF65-F5344CB8AC3E}">
        <p14:creationId xmlns:p14="http://schemas.microsoft.com/office/powerpoint/2010/main" xmlns="" val="345592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NZ" smtClean="0"/>
              <a:t>The Figure on this slide shows a screenshot of a state-of-the-art automated facial expression analysis system that was developed in-house by the research team in 2003. There are three main components to the system: face detection using an Artificial Neural Network, facial feature extraction and a fuzzy facial expression classifier. The right hand side bars show the certainty of the system in its detection. In this case a surprise expression with a certainty of 0.7 has been detected. </a:t>
            </a:r>
          </a:p>
          <a:p>
            <a:pPr eaLnBrk="1" hangingPunct="1"/>
            <a:endParaRPr lang="en-NZ" smtClean="0"/>
          </a:p>
          <a:p>
            <a:pPr eaLnBrk="1" hangingPunct="1"/>
            <a:r>
              <a:rPr lang="en-NZ" smtClean="0"/>
              <a:t>The system is capable of accurately identifying seven affective states: surprise, happiness, sadness, puzzlement, disgust, and anger, plus a neutral state. </a:t>
            </a:r>
          </a:p>
          <a:p>
            <a:pPr eaLnBrk="1" hangingPunct="1"/>
            <a:endParaRPr lang="en-NZ" smtClean="0"/>
          </a:p>
          <a:p>
            <a:pPr eaLnBrk="1" hangingPunct="1"/>
            <a:r>
              <a:rPr lang="en-NZ" smtClean="0"/>
              <a:t>A new improved system has recently been developed and tested which is more suitable for use in ATS and operates in realtime. Test results show a high degree of accuracy and real-time performance as presented in the following slides.</a:t>
            </a:r>
          </a:p>
          <a:p>
            <a:pPr eaLnBrk="1" hangingPunct="1"/>
            <a:endParaRPr lang="en-NZ" smtClean="0"/>
          </a:p>
        </p:txBody>
      </p:sp>
    </p:spTree>
    <p:extLst>
      <p:ext uri="{BB962C8B-B14F-4D97-AF65-F5344CB8AC3E}">
        <p14:creationId xmlns:p14="http://schemas.microsoft.com/office/powerpoint/2010/main" xmlns="" val="1098091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705613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eaLnBrk="1" hangingPunct="1">
              <a:lnSpc>
                <a:spcPct val="90000"/>
              </a:lnSpc>
            </a:pPr>
            <a:r>
              <a:rPr lang="en-NZ" sz="1000" smtClean="0"/>
              <a:t>The new approach based on support vector machines (SVM) has produced promising results. An SVM is a supervised learning algorithm based on statistical regression. The SVM algorithm operates by mapping the training set into a high-dimensional feature space, and separating positive and negative samples.</a:t>
            </a:r>
          </a:p>
          <a:p>
            <a:pPr eaLnBrk="1" hangingPunct="1">
              <a:lnSpc>
                <a:spcPct val="90000"/>
              </a:lnSpc>
            </a:pPr>
            <a:r>
              <a:rPr lang="en-NZ" sz="1000" smtClean="0"/>
              <a:t>We represented the facial expression database that we used by connection features. Each raw image is 200 pixels in width and 200 pixels in height. By connection extraction, we reduced the image size to 50 pixels by 50 pixels, which is 2500 connection features. This makes the training process significantly faster than the pixel-wise analysis of the image which we used in the earlier version.</a:t>
            </a:r>
          </a:p>
          <a:p>
            <a:pPr eaLnBrk="1" hangingPunct="1">
              <a:lnSpc>
                <a:spcPct val="90000"/>
              </a:lnSpc>
            </a:pPr>
            <a:endParaRPr lang="en-NZ" sz="1000" smtClean="0"/>
          </a:p>
          <a:p>
            <a:pPr eaLnBrk="1" hangingPunct="1">
              <a:lnSpc>
                <a:spcPct val="90000"/>
              </a:lnSpc>
            </a:pPr>
            <a:r>
              <a:rPr lang="en-NZ" sz="1000" smtClean="0"/>
              <a:t>The SVM was trained using the summarized facial images using our connection features algorithm. The training was obviously considerably shorter using this</a:t>
            </a:r>
          </a:p>
          <a:p>
            <a:pPr eaLnBrk="1" hangingPunct="1">
              <a:lnSpc>
                <a:spcPct val="90000"/>
              </a:lnSpc>
            </a:pPr>
            <a:r>
              <a:rPr lang="en-NZ" sz="1000" smtClean="0"/>
              <a:t>approach. Memory requirements were also considerably lower. To train SVM, a 5-fold crossvalidation was applied. Different Kernel methods are used in SVM to classify non-linear functions. We tested different kernel models, namely a linear model, a polynomial model and an RBF Kernel with the SVM, and have presented the results in Table 1. The test image database contains 1000 image for each facial expression, 6000 images in total. Results obtained using an RBF kernel were the most promising.</a:t>
            </a:r>
          </a:p>
          <a:p>
            <a:pPr eaLnBrk="1" hangingPunct="1">
              <a:lnSpc>
                <a:spcPct val="90000"/>
              </a:lnSpc>
            </a:pPr>
            <a:endParaRPr lang="en-NZ" sz="1000" smtClean="0"/>
          </a:p>
          <a:p>
            <a:pPr eaLnBrk="1" hangingPunct="1">
              <a:lnSpc>
                <a:spcPct val="90000"/>
              </a:lnSpc>
            </a:pPr>
            <a:r>
              <a:rPr lang="en-NZ" sz="1000" smtClean="0"/>
              <a:t>Video sequences are recorded and analyzed at a rate of 12 frames per second which is real-time. Our SVM analyzer is triggered each 0.0833 seconds. These results indicate that the system is capable of operating in real-time and with a high rate of accuracy.</a:t>
            </a:r>
          </a:p>
        </p:txBody>
      </p:sp>
    </p:spTree>
    <p:extLst>
      <p:ext uri="{BB962C8B-B14F-4D97-AF65-F5344CB8AC3E}">
        <p14:creationId xmlns:p14="http://schemas.microsoft.com/office/powerpoint/2010/main" xmlns="" val="2763762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2708717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3759533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3814" y="990600"/>
            <a:ext cx="8458200" cy="3200400"/>
          </a:xfrm>
        </p:spPr>
        <p:txBody>
          <a:bodyPr>
            <a:normAutofit/>
          </a:bodyPr>
          <a:lstStyle>
            <a:lvl1pPr>
              <a:defRPr sz="6000"/>
            </a:lvl1pPr>
          </a:lstStyle>
          <a:p>
            <a:r>
              <a:rPr lang="en-US" smtClean="0"/>
              <a:t>Click to edit Master title style</a:t>
            </a:r>
            <a:endParaRPr/>
          </a:p>
        </p:txBody>
      </p:sp>
      <p:sp>
        <p:nvSpPr>
          <p:cNvPr id="3" name="Subtitle 2"/>
          <p:cNvSpPr>
            <a:spLocks noGrp="1"/>
          </p:cNvSpPr>
          <p:nvPr>
            <p:ph type="subTitle" idx="1"/>
          </p:nvPr>
        </p:nvSpPr>
        <p:spPr>
          <a:xfrm>
            <a:off x="1293813" y="4267200"/>
            <a:ext cx="8458200" cy="1371600"/>
          </a:xfrm>
        </p:spPr>
        <p:txBody>
          <a:bodyPr>
            <a:normAutofit/>
          </a:bodyPr>
          <a:lstStyle>
            <a:lvl1pPr marL="0" indent="0" algn="l">
              <a:spcBef>
                <a:spcPts val="0"/>
              </a:spcBef>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3CD9712D-992A-4AB1-A5C2-575F75921AA2}" type="datetimeFigureOut">
              <a:rPr lang="en-US"/>
              <a:pPr/>
              <a:t>5/24/2014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24135381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1" orient="horz" pos="2160" userDrawn="1">
          <p15:clr>
            <a:srgbClr val="FBAE40"/>
          </p15:clr>
        </p15:guide>
        <p15:guide id="2"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600200">
              <a:defRPr/>
            </a:lvl6pPr>
            <a:lvl7pPr marL="1874520">
              <a:defRPr/>
            </a:lvl7pPr>
            <a:lvl8pPr marL="2148840">
              <a:defRPr/>
            </a:lvl8pPr>
            <a:lvl9pPr marL="2423160">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5/24/2014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28575757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52014" y="381000"/>
            <a:ext cx="1904998" cy="57912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93814" y="381000"/>
            <a:ext cx="8305800" cy="57912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5/24/2014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21322648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3"/>
            <a:ext cx="10969943" cy="1139825"/>
          </a:xfrm>
        </p:spPr>
        <p:txBody>
          <a:bodyPr/>
          <a:lstStyle/>
          <a:p>
            <a:r>
              <a:rPr lang="en-US" smtClean="0"/>
              <a:t>Click to edit Master title style</a:t>
            </a:r>
            <a:endParaRPr lang="en-NZ"/>
          </a:p>
        </p:txBody>
      </p:sp>
      <p:sp>
        <p:nvSpPr>
          <p:cNvPr id="3" name="Table Placeholder 2"/>
          <p:cNvSpPr>
            <a:spLocks noGrp="1"/>
          </p:cNvSpPr>
          <p:nvPr>
            <p:ph type="tbl" idx="1"/>
          </p:nvPr>
        </p:nvSpPr>
        <p:spPr>
          <a:xfrm>
            <a:off x="609441" y="1600201"/>
            <a:ext cx="10969943" cy="4530725"/>
          </a:xfrm>
        </p:spPr>
        <p:txBody>
          <a:bodyPr/>
          <a:lstStyle/>
          <a:p>
            <a:pPr lvl="0"/>
            <a:endParaRPr lang="en-NZ"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6" name="Rectangle 6"/>
          <p:cNvSpPr>
            <a:spLocks noGrp="1" noChangeArrowheads="1"/>
          </p:cNvSpPr>
          <p:nvPr>
            <p:ph type="sldNum" sz="quarter" idx="12"/>
          </p:nvPr>
        </p:nvSpPr>
        <p:spPr>
          <a:ln/>
        </p:spPr>
        <p:txBody>
          <a:bodyPr/>
          <a:lstStyle>
            <a:lvl1pPr>
              <a:defRPr/>
            </a:lvl1pPr>
          </a:lstStyle>
          <a:p>
            <a:pPr>
              <a:defRPr/>
            </a:pPr>
            <a:fld id="{A5C1893A-4DA7-4CE2-89CA-CE986EA3EF2A}" type="slidenum">
              <a:rPr lang="en-NZ" altLang="en-US"/>
              <a:pPr>
                <a:defRPr/>
              </a:pPr>
              <a:t>‹#›</a:t>
            </a:fld>
            <a:endParaRPr lang="en-NZ"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441" y="277813"/>
            <a:ext cx="10969943"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3"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5" name="Rectangle 6"/>
          <p:cNvSpPr>
            <a:spLocks noGrp="1" noChangeArrowheads="1"/>
          </p:cNvSpPr>
          <p:nvPr>
            <p:ph type="sldNum" sz="quarter" idx="12"/>
          </p:nvPr>
        </p:nvSpPr>
        <p:spPr>
          <a:ln/>
        </p:spPr>
        <p:txBody>
          <a:bodyPr/>
          <a:lstStyle>
            <a:lvl1pPr>
              <a:defRPr/>
            </a:lvl1pPr>
          </a:lstStyle>
          <a:p>
            <a:pPr>
              <a:defRPr/>
            </a:pPr>
            <a:fld id="{D0B4FCE8-DA99-4F6D-989C-5670C1D52D7B}" type="slidenum">
              <a:rPr lang="en-NZ" altLang="en-US"/>
              <a:pPr>
                <a:defRPr/>
              </a:pPr>
              <a:t>‹#›</a:t>
            </a:fld>
            <a:endParaRPr lang="en-NZ"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1" y="277814"/>
            <a:ext cx="10969943" cy="1139825"/>
          </a:xfrm>
        </p:spPr>
        <p:txBody>
          <a:bodyPr/>
          <a:lstStyle/>
          <a:p>
            <a:r>
              <a:rPr lang="en-US" smtClean="0"/>
              <a:t>Click to edit Master title style</a:t>
            </a:r>
            <a:endParaRPr lang="en-NZ"/>
          </a:p>
        </p:txBody>
      </p:sp>
      <p:sp>
        <p:nvSpPr>
          <p:cNvPr id="3" name="Text Placeholder 2"/>
          <p:cNvSpPr>
            <a:spLocks noGrp="1"/>
          </p:cNvSpPr>
          <p:nvPr>
            <p:ph type="body" sz="half" idx="1"/>
          </p:nvPr>
        </p:nvSpPr>
        <p:spPr>
          <a:xfrm>
            <a:off x="609441"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4" name="Content Placeholder 3"/>
          <p:cNvSpPr>
            <a:spLocks noGrp="1"/>
          </p:cNvSpPr>
          <p:nvPr>
            <p:ph sz="half" idx="2"/>
          </p:nvPr>
        </p:nvSpPr>
        <p:spPr>
          <a:xfrm>
            <a:off x="6195986" y="1600201"/>
            <a:ext cx="5383398"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5" name="Rectangle 4"/>
          <p:cNvSpPr>
            <a:spLocks noGrp="1" noChangeArrowheads="1"/>
          </p:cNvSpPr>
          <p:nvPr>
            <p:ph type="dt" sz="half" idx="10"/>
          </p:nvPr>
        </p:nvSpPr>
        <p:spPr>
          <a:ln/>
        </p:spPr>
        <p:txBody>
          <a:bodyPr/>
          <a:lstStyle>
            <a:lvl1pPr>
              <a:defRPr/>
            </a:lvl1pPr>
          </a:lstStyle>
          <a:p>
            <a:pPr>
              <a:defRPr/>
            </a:pPr>
            <a:endParaRPr lang="en-NZ"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NZ" altLang="en-US"/>
          </a:p>
        </p:txBody>
      </p:sp>
      <p:sp>
        <p:nvSpPr>
          <p:cNvPr id="7" name="Rectangle 6"/>
          <p:cNvSpPr>
            <a:spLocks noGrp="1" noChangeArrowheads="1"/>
          </p:cNvSpPr>
          <p:nvPr>
            <p:ph type="sldNum" sz="quarter" idx="12"/>
          </p:nvPr>
        </p:nvSpPr>
        <p:spPr>
          <a:ln/>
        </p:spPr>
        <p:txBody>
          <a:bodyPr/>
          <a:lstStyle>
            <a:lvl1pPr>
              <a:defRPr/>
            </a:lvl1pPr>
          </a:lstStyle>
          <a:p>
            <a:pPr>
              <a:defRPr/>
            </a:pPr>
            <a:fld id="{FA58812E-4337-443D-B490-39056A88D103}" type="slidenum">
              <a:rPr lang="en-NZ" altLang="en-US"/>
              <a:pPr>
                <a:defRPr/>
              </a:pPr>
              <a:t>‹#›</a:t>
            </a:fld>
            <a:endParaRPr lang="en-NZ"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CD9712D-992A-4AB1-A5C2-575F75921AA2}" type="datetimeFigureOut">
              <a:rPr lang="en-US"/>
              <a:pPr/>
              <a:t>5/24/2014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159476888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93813" y="2057400"/>
            <a:ext cx="8458201" cy="2666999"/>
          </a:xfrm>
        </p:spPr>
        <p:txBody>
          <a:bodyPr anchor="b">
            <a:normAutofit/>
          </a:bodyPr>
          <a:lstStyle>
            <a:lvl1pPr algn="l">
              <a:defRPr sz="4800" b="0" i="0" cap="none" baseline="0"/>
            </a:lvl1pPr>
          </a:lstStyle>
          <a:p>
            <a:r>
              <a:rPr lang="en-US" smtClean="0"/>
              <a:t>Click to edit Master title style</a:t>
            </a:r>
            <a:endParaRPr/>
          </a:p>
        </p:txBody>
      </p:sp>
      <p:sp>
        <p:nvSpPr>
          <p:cNvPr id="3" name="Text Placeholder 2"/>
          <p:cNvSpPr>
            <a:spLocks noGrp="1"/>
          </p:cNvSpPr>
          <p:nvPr>
            <p:ph type="body" idx="1"/>
          </p:nvPr>
        </p:nvSpPr>
        <p:spPr>
          <a:xfrm>
            <a:off x="1293813" y="4876800"/>
            <a:ext cx="8458201"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CD9712D-992A-4AB1-A5C2-575F75921AA2}" type="datetimeFigureOut">
              <a:rPr lang="en-US"/>
              <a:pPr/>
              <a:t>5/24/2014</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33786201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93812" y="1676400"/>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02035" y="1676401"/>
            <a:ext cx="4700016" cy="4495800"/>
          </a:xfrm>
        </p:spPr>
        <p:txBody>
          <a:bodyPr>
            <a:normAutofit/>
          </a:bodyPr>
          <a:lstStyle>
            <a:lvl1pPr>
              <a:defRPr sz="24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CD9712D-992A-4AB1-A5C2-575F75921AA2}" type="datetimeFigureOut">
              <a:rPr lang="en-US"/>
              <a:pPr/>
              <a:t>5/24/2014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31074621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93813" y="1676399"/>
            <a:ext cx="4701142"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3813" y="2516457"/>
            <a:ext cx="4701142"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191754" y="1676399"/>
            <a:ext cx="4703259" cy="762001"/>
          </a:xfrm>
        </p:spPr>
        <p:txBody>
          <a:bodyPr anchor="ctr">
            <a:no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516457"/>
            <a:ext cx="4703259" cy="3655743"/>
          </a:xfrm>
        </p:spPr>
        <p:txBody>
          <a:bodyPr/>
          <a:lstStyle>
            <a:lvl1pPr>
              <a:defRPr sz="2200"/>
            </a:lvl1pPr>
            <a:lvl2pPr>
              <a:defRPr sz="2000"/>
            </a:lvl2pPr>
            <a:lvl3pPr>
              <a:defRPr sz="1800"/>
            </a:lvl3pPr>
            <a:lvl4pPr>
              <a:defRPr sz="1600"/>
            </a:lvl4pPr>
            <a:lvl5pPr>
              <a:defRPr sz="1600"/>
            </a:lvl5pPr>
            <a:lvl6pPr marL="1600200">
              <a:defRPr sz="1600"/>
            </a:lvl6pPr>
            <a:lvl7pPr marL="1874520">
              <a:defRPr sz="1600"/>
            </a:lvl7pPr>
            <a:lvl8pPr marL="2148840">
              <a:defRPr sz="1600"/>
            </a:lvl8pPr>
            <a:lvl9pPr marL="242316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CD9712D-992A-4AB1-A5C2-575F75921AA2}" type="datetimeFigureOut">
              <a:rPr lang="en-US"/>
              <a:pPr/>
              <a:t>5/24/2014</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16885527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CD9712D-992A-4AB1-A5C2-575F75921AA2}" type="datetimeFigureOut">
              <a:rPr lang="en-US"/>
              <a:pPr/>
              <a:t>5/24/2014</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32615957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D9712D-992A-4AB1-A5C2-575F75921AA2}" type="datetimeFigureOut">
              <a:rPr lang="en-US"/>
              <a:pPr/>
              <a:t>5/24/2014</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7433994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1" y="1676400"/>
            <a:ext cx="3810000" cy="2438400"/>
          </a:xfrm>
        </p:spPr>
        <p:txBody>
          <a:bodyPr anchor="b">
            <a:normAutofit/>
          </a:bodyPr>
          <a:lstStyle>
            <a:lvl1pPr algn="l">
              <a:defRPr sz="3200" b="0"/>
            </a:lvl1pPr>
          </a:lstStyle>
          <a:p>
            <a:r>
              <a:rPr lang="en-US" smtClean="0"/>
              <a:t>Click to edit Master title style</a:t>
            </a:r>
            <a:endParaRPr/>
          </a:p>
        </p:txBody>
      </p:sp>
      <p:sp>
        <p:nvSpPr>
          <p:cNvPr id="3" name="Content Placeholder 2"/>
          <p:cNvSpPr>
            <a:spLocks noGrp="1"/>
          </p:cNvSpPr>
          <p:nvPr>
            <p:ph idx="1"/>
          </p:nvPr>
        </p:nvSpPr>
        <p:spPr>
          <a:xfrm>
            <a:off x="1293813" y="685800"/>
            <a:ext cx="61722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770811"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CD9712D-992A-4AB1-A5C2-575F75921AA2}" type="datetimeFigureOut">
              <a:rPr lang="en-US"/>
              <a:pPr/>
              <a:t>5/24/2014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81FEFA0A-2F20-4B60-98C6-5FFDA469AA1C}" type="slidenum">
              <a:rPr/>
              <a:pPr/>
              <a:t>‹#›</a:t>
            </a:fld>
            <a:endParaRPr/>
          </a:p>
        </p:txBody>
      </p:sp>
    </p:spTree>
    <p:extLst>
      <p:ext uri="{BB962C8B-B14F-4D97-AF65-F5344CB8AC3E}">
        <p14:creationId xmlns:p14="http://schemas.microsoft.com/office/powerpoint/2010/main" xmlns="" val="8288585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0812" y="1676400"/>
            <a:ext cx="3810000" cy="2438400"/>
          </a:xfrm>
        </p:spPr>
        <p:txBody>
          <a:bodyPr anchor="b">
            <a:noAutofit/>
          </a:bodyPr>
          <a:lstStyle>
            <a:lvl1pPr algn="l">
              <a:defRPr sz="3200" b="0"/>
            </a:lvl1pPr>
          </a:lstStyle>
          <a:p>
            <a:r>
              <a:rPr lang="en-US" smtClean="0"/>
              <a:t>Click to edit Master title style</a:t>
            </a:r>
            <a:endParaRPr/>
          </a:p>
        </p:txBody>
      </p:sp>
      <p:sp>
        <p:nvSpPr>
          <p:cNvPr id="3" name="Picture Placeholder 2"/>
          <p:cNvSpPr>
            <a:spLocks noGrp="1"/>
          </p:cNvSpPr>
          <p:nvPr>
            <p:ph type="pic" idx="1"/>
          </p:nvPr>
        </p:nvSpPr>
        <p:spPr>
          <a:xfrm>
            <a:off x="1522412" y="0"/>
            <a:ext cx="5943601" cy="6858000"/>
          </a:xfrm>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0812" y="4191000"/>
            <a:ext cx="3810000" cy="15240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xmlns="" val="38394903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7" name="Rectangle 6"/>
          <p:cNvSpPr/>
          <p:nvPr/>
        </p:nvSpPr>
        <p:spPr>
          <a:xfrm>
            <a:off x="836614" y="0"/>
            <a:ext cx="11352212" cy="6858000"/>
          </a:xfrm>
          <a:prstGeom prst="rect">
            <a:avLst/>
          </a:prstGeom>
          <a:gradFill>
            <a:gsLst>
              <a:gs pos="0">
                <a:schemeClr val="bg1">
                  <a:alpha val="60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293813" y="381000"/>
            <a:ext cx="9601200" cy="1143000"/>
          </a:xfrm>
          <a:prstGeom prst="rect">
            <a:avLst/>
          </a:prstGeom>
        </p:spPr>
        <p:txBody>
          <a:bodyPr vert="horz" lIns="91440" tIns="45720" rIns="91440" bIns="45720" rtlCol="0" anchor="b">
            <a:normAutofit/>
          </a:bodyPr>
          <a:lstStyle/>
          <a:p>
            <a:r>
              <a:rPr lang="en-US" smtClean="0"/>
              <a:t>Click to edit Master title style</a:t>
            </a:r>
            <a:endParaRPr dirty="0"/>
          </a:p>
        </p:txBody>
      </p:sp>
      <p:sp>
        <p:nvSpPr>
          <p:cNvPr id="3" name="Text Placeholder 2"/>
          <p:cNvSpPr>
            <a:spLocks noGrp="1"/>
          </p:cNvSpPr>
          <p:nvPr>
            <p:ph type="body" idx="1"/>
          </p:nvPr>
        </p:nvSpPr>
        <p:spPr>
          <a:xfrm>
            <a:off x="1293813" y="1676400"/>
            <a:ext cx="9601200" cy="4495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1271781" y="6356351"/>
            <a:ext cx="2844059" cy="365125"/>
          </a:xfrm>
          <a:prstGeom prst="rect">
            <a:avLst/>
          </a:prstGeom>
        </p:spPr>
        <p:txBody>
          <a:bodyPr vert="horz" lIns="91440" tIns="45720" rIns="91440" bIns="45720" rtlCol="0" anchor="ctr"/>
          <a:lstStyle>
            <a:lvl1pPr algn="l">
              <a:defRPr sz="900">
                <a:solidFill>
                  <a:schemeClr val="tx1">
                    <a:lumMod val="90000"/>
                    <a:lumOff val="10000"/>
                  </a:schemeClr>
                </a:solidFill>
              </a:defRPr>
            </a:lvl1pPr>
          </a:lstStyle>
          <a:p>
            <a:fld id="{3CD9712D-992A-4AB1-A5C2-575F75921AA2}" type="datetimeFigureOut">
              <a:rPr lang="en-US"/>
              <a:pPr/>
              <a:t>5/24/2014</a:t>
            </a:fld>
            <a:endParaRPr/>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900">
                <a:solidFill>
                  <a:schemeClr val="tx1">
                    <a:lumMod val="90000"/>
                    <a:lumOff val="10000"/>
                  </a:schemeClr>
                </a:solidFill>
              </a:defRPr>
            </a:lvl1pPr>
          </a:lstStyle>
          <a:p>
            <a:endParaRPr/>
          </a:p>
        </p:txBody>
      </p:sp>
      <p:sp>
        <p:nvSpPr>
          <p:cNvPr id="6" name="Slide Number Placeholder 5"/>
          <p:cNvSpPr>
            <a:spLocks noGrp="1"/>
          </p:cNvSpPr>
          <p:nvPr>
            <p:ph type="sldNum" sz="quarter" idx="4"/>
          </p:nvPr>
        </p:nvSpPr>
        <p:spPr>
          <a:xfrm>
            <a:off x="8051225" y="6356351"/>
            <a:ext cx="2844059" cy="365125"/>
          </a:xfrm>
          <a:prstGeom prst="rect">
            <a:avLst/>
          </a:prstGeom>
        </p:spPr>
        <p:txBody>
          <a:bodyPr vert="horz" lIns="91440" tIns="45720" rIns="91440" bIns="45720" rtlCol="0" anchor="ctr"/>
          <a:lstStyle>
            <a:lvl1pPr algn="r">
              <a:defRPr sz="900">
                <a:solidFill>
                  <a:schemeClr val="tx1">
                    <a:lumMod val="90000"/>
                    <a:lumOff val="10000"/>
                  </a:schemeClr>
                </a:solidFill>
              </a:defRPr>
            </a:lvl1pPr>
          </a:lstStyle>
          <a:p>
            <a:fld id="{81FEFA0A-2F20-4B60-98C6-5FFDA469AA1C}" type="slidenum">
              <a:rPr/>
              <a:pPr/>
              <a:t>‹#›</a:t>
            </a:fld>
            <a:endParaRPr/>
          </a:p>
        </p:txBody>
      </p:sp>
    </p:spTree>
    <p:extLst>
      <p:ext uri="{BB962C8B-B14F-4D97-AF65-F5344CB8AC3E}">
        <p14:creationId xmlns:p14="http://schemas.microsoft.com/office/powerpoint/2010/main" xmlns="" val="3528721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3838" indent="-228600" algn="l" defTabSz="914400" rtl="0" eaLnBrk="1" latinLnBrk="0" hangingPunct="1">
        <a:lnSpc>
          <a:spcPct val="90000"/>
        </a:lnSpc>
        <a:spcBef>
          <a:spcPts val="1600"/>
        </a:spcBef>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Font typeface="Euphemia" pitchFamily="34"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Font typeface="Euphemia" pitchFamily="34" charset="0"/>
        <a:buChar char="–"/>
        <a:defRPr sz="1800" kern="1200">
          <a:solidFill>
            <a:schemeClr val="tx1"/>
          </a:solidFill>
          <a:latin typeface="+mn-lt"/>
          <a:ea typeface="+mn-ea"/>
          <a:cs typeface="+mn-cs"/>
        </a:defRPr>
      </a:lvl3pPr>
      <a:lvl4pPr marL="105156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600"/>
        </a:spcBef>
        <a:buFont typeface="Euphemia" pitchFamily="34" charset="0"/>
        <a:buChar char="–"/>
        <a:defRPr sz="1600" kern="1200">
          <a:solidFill>
            <a:schemeClr val="tx1"/>
          </a:solidFill>
          <a:latin typeface="+mn-lt"/>
          <a:ea typeface="+mn-ea"/>
          <a:cs typeface="+mn-cs"/>
        </a:defRPr>
      </a:lvl5pPr>
      <a:lvl6pPr marL="160020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6pPr>
      <a:lvl7pPr marL="187452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7pPr>
      <a:lvl8pPr marL="214884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8pPr>
      <a:lvl9pPr marL="2423160" indent="-228600" algn="l" defTabSz="914400" rtl="0" eaLnBrk="1" latinLnBrk="0" hangingPunct="1">
        <a:spcBef>
          <a:spcPts val="600"/>
        </a:spcBef>
        <a:buFont typeface="Euphemia"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ideo" Target="file:///C:\Users\Hossein\Desktop\MashadPresentation\intro.avi" TargetMode="Externa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video" Target="file:///C:\Users\Zohreh\Desktop\Farhangian\face_tracker_hue_thresholding.mpg" TargetMode="External"/><Relationship Id="rId4" Type="http://schemas.openxmlformats.org/officeDocument/2006/relationships/image" Target="../media/image4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video" Target="file:///C:\Users\Zohreh\Desktop\Farhangian\multi_tracker_v02.mpeg" TargetMode="External"/><Relationship Id="rId5" Type="http://schemas.openxmlformats.org/officeDocument/2006/relationships/image" Target="../media/image44.png"/><Relationship Id="rId4" Type="http://schemas.openxmlformats.org/officeDocument/2006/relationships/hyperlink" Target="multi_tracker_v02.mpeg" TargetMode="Externa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file:///C:\Users\Zohreh\Desktop\Farhangian\Movement_trajectory_signal_no5.wmv" TargetMode="External"/><Relationship Id="rId6" Type="http://schemas.openxmlformats.org/officeDocument/2006/relationships/hyperlink" Target="Movement_trajectory_signal_no13.wmv" TargetMode="External"/><Relationship Id="rId5" Type="http://schemas.openxmlformats.org/officeDocument/2006/relationships/hyperlink" Target="Movement_trajectory_signal_no9.mpg" TargetMode="External"/><Relationship Id="rId4" Type="http://schemas.openxmlformats.org/officeDocument/2006/relationships/hyperlink" Target="Movement_trajectory_signal_no5.mp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file:///C:\Users\Zohreh\Desktop\Farhangian\Comfort-3Dgame.wmv" TargetMode="External"/><Relationship Id="rId1" Type="http://schemas.openxmlformats.org/officeDocument/2006/relationships/video" Target="file:///C:\Users\Zohreh\Desktop\Farhangian\Leap_Motion_-_YouTube.wmv"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file:///C:\Documents%20and%20Settings\hossein\Desktop\UnitecSeminar2011\Comfort-3Dgame.wmv"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file:///C:\Documents%20and%20Settings\hossein\Desktop\UnitecSeminar2011\new%20Eve.mp4"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jpe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5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hyperlink" Target="pomegranate.avi"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53.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2.emf"/><Relationship Id="rId7" Type="http://schemas.openxmlformats.org/officeDocument/2006/relationships/diagramColors" Target="../diagrams/colors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microsoft.com/office/2007/relationships/diagramDrawing" Target="../diagrams/drawing1.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 Target="slide54.xml"/><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0.wmf"/><Relationship Id="rId7" Type="http://schemas.openxmlformats.org/officeDocument/2006/relationships/slide" Target="slide54.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wmf"/><Relationship Id="rId5" Type="http://schemas.openxmlformats.org/officeDocument/2006/relationships/image" Target="../media/image72.wmf"/><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utedesign.persiangig.com/My-Art/Besmellah/besmellah-by-cutedesign.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42" y="797"/>
            <a:ext cx="12219567" cy="68677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69132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0" fill="hold"/>
                                        <p:tgtEl>
                                          <p:spTgt spid="2050"/>
                                        </p:tgtEl>
                                        <p:attrNameLst>
                                          <p:attrName>ppt_w</p:attrName>
                                        </p:attrNameLst>
                                      </p:cBhvr>
                                      <p:tavLst>
                                        <p:tav tm="0">
                                          <p:val>
                                            <p:fltVal val="0"/>
                                          </p:val>
                                        </p:tav>
                                        <p:tav tm="100000">
                                          <p:val>
                                            <p:strVal val="#ppt_w"/>
                                          </p:val>
                                        </p:tav>
                                      </p:tavLst>
                                    </p:anim>
                                    <p:anim calcmode="lin" valueType="num">
                                      <p:cBhvr>
                                        <p:cTn id="8" dur="5000" fill="hold"/>
                                        <p:tgtEl>
                                          <p:spTgt spid="2050"/>
                                        </p:tgtEl>
                                        <p:attrNameLst>
                                          <p:attrName>ppt_h</p:attrName>
                                        </p:attrNameLst>
                                      </p:cBhvr>
                                      <p:tavLst>
                                        <p:tav tm="0">
                                          <p:val>
                                            <p:fltVal val="0"/>
                                          </p:val>
                                        </p:tav>
                                        <p:tav tm="100000">
                                          <p:val>
                                            <p:strVal val="#ppt_h"/>
                                          </p:val>
                                        </p:tav>
                                      </p:tavLst>
                                    </p:anim>
                                    <p:animEffect transition="in" filter="fade">
                                      <p:cBhvr>
                                        <p:cTn id="9" dur="5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2" y="2141984"/>
            <a:ext cx="10201199" cy="1143000"/>
          </a:xfrm>
        </p:spPr>
        <p:txBody>
          <a:bodyPr>
            <a:noAutofit/>
          </a:bodyPr>
          <a:lstStyle/>
          <a:p>
            <a:pPr algn="ctr"/>
            <a:r>
              <a:rPr lang="en-NZ" sz="7200" b="1" dirty="0" smtClean="0">
                <a:solidFill>
                  <a:srgbClr val="FF0000"/>
                </a:solidFill>
                <a:effectLst>
                  <a:outerShdw blurRad="38100" dist="38100" dir="2700000" algn="tl">
                    <a:srgbClr val="000000">
                      <a:alpha val="43137"/>
                    </a:srgbClr>
                  </a:outerShdw>
                </a:effectLst>
                <a:latin typeface="Franklin Gothic Book" pitchFamily="34" charset="0"/>
              </a:rPr>
              <a:t>Intelligent and affective </a:t>
            </a:r>
            <a:br>
              <a:rPr lang="en-NZ" sz="7200" b="1" dirty="0" smtClean="0">
                <a:solidFill>
                  <a:srgbClr val="FF0000"/>
                </a:solidFill>
                <a:effectLst>
                  <a:outerShdw blurRad="38100" dist="38100" dir="2700000" algn="tl">
                    <a:srgbClr val="000000">
                      <a:alpha val="43137"/>
                    </a:srgbClr>
                  </a:outerShdw>
                </a:effectLst>
                <a:latin typeface="Franklin Gothic Book" pitchFamily="34" charset="0"/>
              </a:rPr>
            </a:br>
            <a:r>
              <a:rPr lang="en-NZ" sz="7200" b="1" dirty="0" smtClean="0">
                <a:solidFill>
                  <a:srgbClr val="FF0000"/>
                </a:solidFill>
                <a:effectLst>
                  <a:outerShdw blurRad="38100" dist="38100" dir="2700000" algn="tl">
                    <a:srgbClr val="000000">
                      <a:alpha val="43137"/>
                    </a:srgbClr>
                  </a:outerShdw>
                </a:effectLst>
                <a:latin typeface="Franklin Gothic Book" pitchFamily="34" charset="0"/>
              </a:rPr>
              <a:t>tutoring systems</a:t>
            </a:r>
            <a:endParaRPr lang="en-NZ"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1979217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578" y="1556792"/>
            <a:ext cx="6579962" cy="1440160"/>
          </a:xfrm>
        </p:spPr>
        <p:txBody>
          <a:bodyPr>
            <a:normAutofit fontScale="90000"/>
          </a:bodyPr>
          <a:lstStyle/>
          <a:p>
            <a:pPr>
              <a:defRPr/>
            </a:pPr>
            <a:r>
              <a:rPr lang="en-NZ" sz="3600" b="1" dirty="0" smtClean="0">
                <a:solidFill>
                  <a:srgbClr val="0000FF"/>
                </a:solidFill>
                <a:latin typeface="+mn-lt"/>
              </a:rPr>
              <a:t>How effective is eLearning?</a:t>
            </a:r>
            <a:br>
              <a:rPr lang="en-NZ" sz="3600" b="1" dirty="0" smtClean="0">
                <a:solidFill>
                  <a:srgbClr val="0000FF"/>
                </a:solidFill>
                <a:latin typeface="+mn-lt"/>
              </a:rPr>
            </a:br>
            <a:r>
              <a:rPr lang="en-NZ" sz="2800" b="1" dirty="0" smtClean="0">
                <a:solidFill>
                  <a:srgbClr val="0000FF"/>
                </a:solidFill>
                <a:latin typeface="+mn-lt"/>
              </a:rPr>
              <a:t/>
            </a:r>
            <a:br>
              <a:rPr lang="en-NZ" sz="2800" b="1" dirty="0" smtClean="0">
                <a:solidFill>
                  <a:srgbClr val="0000FF"/>
                </a:solidFill>
                <a:latin typeface="+mn-lt"/>
              </a:rPr>
            </a:br>
            <a:r>
              <a:rPr lang="en-NZ" sz="3600" b="1" dirty="0" smtClean="0">
                <a:solidFill>
                  <a:srgbClr val="0000FF"/>
                </a:solidFill>
                <a:latin typeface="+mn-lt"/>
              </a:rPr>
              <a:t>What are the issues/challenges?</a:t>
            </a:r>
            <a:endParaRPr lang="en-NZ" sz="3600" b="1" dirty="0">
              <a:solidFill>
                <a:srgbClr val="0000FF"/>
              </a:solidFill>
              <a:latin typeface="+mn-lt"/>
            </a:endParaRPr>
          </a:p>
        </p:txBody>
      </p:sp>
    </p:spTree>
    <p:extLst>
      <p:ext uri="{BB962C8B-B14F-4D97-AF65-F5344CB8AC3E}">
        <p14:creationId xmlns:p14="http://schemas.microsoft.com/office/powerpoint/2010/main" xmlns="" val="39797891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2063214" y="981076"/>
            <a:ext cx="7103799" cy="4176713"/>
          </a:xfrm>
        </p:spPr>
        <p:txBody>
          <a:bodyPr/>
          <a:lstStyle/>
          <a:p>
            <a:pPr algn="ctr" eaLnBrk="1" hangingPunct="1"/>
            <a:r>
              <a:rPr lang="en-NZ" sz="7200" b="1" smtClean="0">
                <a:solidFill>
                  <a:srgbClr val="ED7837"/>
                </a:solidFill>
              </a:rPr>
              <a:t>Intelligent</a:t>
            </a:r>
            <a:br>
              <a:rPr lang="en-NZ" sz="7200" b="1" smtClean="0">
                <a:solidFill>
                  <a:srgbClr val="ED7837"/>
                </a:solidFill>
              </a:rPr>
            </a:br>
            <a:r>
              <a:rPr lang="en-NZ" sz="7200" b="1" smtClean="0">
                <a:solidFill>
                  <a:srgbClr val="ED7837"/>
                </a:solidFill>
              </a:rPr>
              <a:t>Tutoring</a:t>
            </a:r>
            <a:br>
              <a:rPr lang="en-NZ" sz="7200" b="1" smtClean="0">
                <a:solidFill>
                  <a:srgbClr val="ED7837"/>
                </a:solidFill>
              </a:rPr>
            </a:br>
            <a:r>
              <a:rPr lang="en-NZ" sz="7200" b="1" smtClean="0">
                <a:solidFill>
                  <a:srgbClr val="ED7837"/>
                </a:solidFill>
              </a:rPr>
              <a:t>Systems</a:t>
            </a:r>
            <a:endParaRPr lang="en-GB" sz="7200" b="1" smtClean="0">
              <a:solidFill>
                <a:srgbClr val="ED7837"/>
              </a:solidFill>
            </a:endParaRPr>
          </a:p>
        </p:txBody>
      </p:sp>
      <p:sp>
        <p:nvSpPr>
          <p:cNvPr id="3" name="Slide Number Placeholder 2"/>
          <p:cNvSpPr>
            <a:spLocks noGrp="1"/>
          </p:cNvSpPr>
          <p:nvPr>
            <p:ph type="sldNum" sz="quarter" idx="12"/>
          </p:nvPr>
        </p:nvSpPr>
        <p:spPr/>
        <p:txBody>
          <a:bodyPr/>
          <a:lstStyle/>
          <a:p>
            <a:fld id="{81FEFA0A-2F20-4B60-98C6-5FFDA469AA1C}" type="slidenum">
              <a:rPr lang="en-NZ" smtClean="0"/>
              <a:pPr/>
              <a:t>12</a:t>
            </a:fld>
            <a:endParaRPr lang="en-NZ"/>
          </a:p>
        </p:txBody>
      </p:sp>
    </p:spTree>
    <p:extLst>
      <p:ext uri="{BB962C8B-B14F-4D97-AF65-F5344CB8AC3E}">
        <p14:creationId xmlns:p14="http://schemas.microsoft.com/office/powerpoint/2010/main" xmlns="" val="3103413813"/>
      </p:ext>
    </p:extLst>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812588" y="1143000"/>
            <a:ext cx="10157354" cy="5022850"/>
            <a:chOff x="384" y="720"/>
            <a:chExt cx="4800" cy="3164"/>
          </a:xfrm>
        </p:grpSpPr>
        <p:sp>
          <p:nvSpPr>
            <p:cNvPr id="15363" name="Rectangle 4"/>
            <p:cNvSpPr>
              <a:spLocks noChangeArrowheads="1"/>
            </p:cNvSpPr>
            <p:nvPr/>
          </p:nvSpPr>
          <p:spPr bwMode="auto">
            <a:xfrm>
              <a:off x="384" y="720"/>
              <a:ext cx="1200" cy="431"/>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Student</a:t>
              </a:r>
              <a:endParaRPr lang="en-US" sz="1600" b="1">
                <a:solidFill>
                  <a:srgbClr val="006600"/>
                </a:solidFill>
                <a:latin typeface="Arial Unicode MS" pitchFamily="34" charset="-128"/>
                <a:cs typeface="Times New Roman" pitchFamily="18" charset="0"/>
              </a:endParaRPr>
            </a:p>
            <a:p>
              <a:pPr algn="ctr" eaLnBrk="0" hangingPunct="0"/>
              <a:r>
                <a:rPr lang="en-NZ" sz="1600" b="1">
                  <a:solidFill>
                    <a:srgbClr val="006600"/>
                  </a:solidFill>
                  <a:latin typeface="Arial Unicode MS" pitchFamily="34" charset="-128"/>
                  <a:cs typeface="Times New Roman" pitchFamily="18" charset="0"/>
                </a:rPr>
                <a:t>Modeller</a:t>
              </a:r>
              <a:endParaRPr lang="en-US" sz="1600" b="1">
                <a:solidFill>
                  <a:srgbClr val="006600"/>
                </a:solidFill>
                <a:latin typeface="Times New Roman" pitchFamily="18" charset="0"/>
              </a:endParaRPr>
            </a:p>
          </p:txBody>
        </p:sp>
        <p:sp>
          <p:nvSpPr>
            <p:cNvPr id="15364" name="Rectangle 5"/>
            <p:cNvSpPr>
              <a:spLocks noChangeArrowheads="1"/>
            </p:cNvSpPr>
            <p:nvPr/>
          </p:nvSpPr>
          <p:spPr bwMode="auto">
            <a:xfrm>
              <a:off x="1872" y="1632"/>
              <a:ext cx="1200" cy="432"/>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Pedagogical </a:t>
              </a:r>
            </a:p>
            <a:p>
              <a:pPr algn="ctr"/>
              <a:r>
                <a:rPr lang="en-NZ" sz="1600" b="1">
                  <a:solidFill>
                    <a:srgbClr val="006600"/>
                  </a:solidFill>
                  <a:latin typeface="Arial Unicode MS" pitchFamily="34" charset="-128"/>
                  <a:cs typeface="Times New Roman" pitchFamily="18" charset="0"/>
                </a:rPr>
                <a:t>Module</a:t>
              </a:r>
              <a:endParaRPr lang="en-US" sz="1600" b="1">
                <a:solidFill>
                  <a:srgbClr val="006600"/>
                </a:solidFill>
                <a:latin typeface="Times New Roman" pitchFamily="18" charset="0"/>
              </a:endParaRPr>
            </a:p>
          </p:txBody>
        </p:sp>
        <p:sp>
          <p:nvSpPr>
            <p:cNvPr id="15365" name="Rectangle 6"/>
            <p:cNvSpPr>
              <a:spLocks noChangeArrowheads="1"/>
            </p:cNvSpPr>
            <p:nvPr/>
          </p:nvSpPr>
          <p:spPr bwMode="auto">
            <a:xfrm>
              <a:off x="1776" y="2275"/>
              <a:ext cx="1344" cy="384"/>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Communication Module</a:t>
              </a:r>
              <a:endParaRPr lang="en-NZ" sz="3200" b="1">
                <a:solidFill>
                  <a:srgbClr val="006600"/>
                </a:solidFill>
                <a:latin typeface="Times New Roman" pitchFamily="18" charset="0"/>
              </a:endParaRPr>
            </a:p>
          </p:txBody>
        </p:sp>
        <p:sp>
          <p:nvSpPr>
            <p:cNvPr id="15366" name="Rectangle 7"/>
            <p:cNvSpPr>
              <a:spLocks noChangeArrowheads="1"/>
            </p:cNvSpPr>
            <p:nvPr/>
          </p:nvSpPr>
          <p:spPr bwMode="auto">
            <a:xfrm>
              <a:off x="3168" y="720"/>
              <a:ext cx="1200" cy="446"/>
            </a:xfrm>
            <a:prstGeom prst="rect">
              <a:avLst/>
            </a:prstGeom>
            <a:solidFill>
              <a:srgbClr val="FFFFFF"/>
            </a:solidFill>
            <a:ln w="9525">
              <a:solidFill>
                <a:srgbClr val="000000"/>
              </a:solidFill>
              <a:miter lim="800000"/>
              <a:headEnd/>
              <a:tailEnd/>
            </a:ln>
          </p:spPr>
          <p:txBody>
            <a:bodyPr/>
            <a:lstStyle/>
            <a:p>
              <a:pPr algn="ctr"/>
              <a:r>
                <a:rPr lang="en-NZ" sz="1600" b="1">
                  <a:solidFill>
                    <a:srgbClr val="006600"/>
                  </a:solidFill>
                  <a:latin typeface="Arial Unicode MS" pitchFamily="34" charset="-128"/>
                  <a:cs typeface="Times New Roman" pitchFamily="18" charset="0"/>
                </a:rPr>
                <a:t>Domain</a:t>
              </a:r>
              <a:endParaRPr lang="en-US" sz="2400" b="1">
                <a:solidFill>
                  <a:srgbClr val="006600"/>
                </a:solidFill>
                <a:latin typeface="Arial Unicode MS" pitchFamily="34" charset="-128"/>
                <a:cs typeface="Times New Roman" pitchFamily="18" charset="0"/>
              </a:endParaRPr>
            </a:p>
            <a:p>
              <a:pPr algn="ctr" eaLnBrk="0" hangingPunct="0"/>
              <a:r>
                <a:rPr lang="en-NZ" sz="1600" b="1">
                  <a:solidFill>
                    <a:srgbClr val="006600"/>
                  </a:solidFill>
                  <a:latin typeface="Arial Unicode MS" pitchFamily="34" charset="-128"/>
                  <a:cs typeface="Times New Roman" pitchFamily="18" charset="0"/>
                </a:rPr>
                <a:t>Knowledge Base</a:t>
              </a:r>
              <a:endParaRPr lang="en-US" sz="4400" b="1">
                <a:solidFill>
                  <a:srgbClr val="006600"/>
                </a:solidFill>
                <a:latin typeface="Times New Roman" pitchFamily="18" charset="0"/>
              </a:endParaRPr>
            </a:p>
          </p:txBody>
        </p:sp>
        <p:sp>
          <p:nvSpPr>
            <p:cNvPr id="15367" name="Line 8"/>
            <p:cNvSpPr>
              <a:spLocks noChangeShapeType="1"/>
            </p:cNvSpPr>
            <p:nvPr/>
          </p:nvSpPr>
          <p:spPr bwMode="auto">
            <a:xfrm>
              <a:off x="912" y="1152"/>
              <a:ext cx="1392" cy="480"/>
            </a:xfrm>
            <a:prstGeom prst="line">
              <a:avLst/>
            </a:prstGeom>
            <a:noFill/>
            <a:ln w="9525">
              <a:solidFill>
                <a:srgbClr val="000000"/>
              </a:solidFill>
              <a:round/>
              <a:headEnd/>
              <a:tailEnd/>
            </a:ln>
          </p:spPr>
          <p:txBody>
            <a:bodyPr/>
            <a:lstStyle/>
            <a:p>
              <a:endParaRPr lang="en-NZ"/>
            </a:p>
          </p:txBody>
        </p:sp>
        <p:sp>
          <p:nvSpPr>
            <p:cNvPr id="15368" name="Line 9"/>
            <p:cNvSpPr>
              <a:spLocks noChangeShapeType="1"/>
            </p:cNvSpPr>
            <p:nvPr/>
          </p:nvSpPr>
          <p:spPr bwMode="auto">
            <a:xfrm flipH="1">
              <a:off x="2688" y="1162"/>
              <a:ext cx="1099" cy="470"/>
            </a:xfrm>
            <a:prstGeom prst="line">
              <a:avLst/>
            </a:prstGeom>
            <a:noFill/>
            <a:ln w="9525">
              <a:solidFill>
                <a:srgbClr val="000000"/>
              </a:solidFill>
              <a:round/>
              <a:headEnd/>
              <a:tailEnd/>
            </a:ln>
          </p:spPr>
          <p:txBody>
            <a:bodyPr/>
            <a:lstStyle/>
            <a:p>
              <a:endParaRPr lang="en-NZ"/>
            </a:p>
          </p:txBody>
        </p:sp>
        <p:sp>
          <p:nvSpPr>
            <p:cNvPr id="15369" name="Line 10"/>
            <p:cNvSpPr>
              <a:spLocks noChangeShapeType="1"/>
            </p:cNvSpPr>
            <p:nvPr/>
          </p:nvSpPr>
          <p:spPr bwMode="auto">
            <a:xfrm>
              <a:off x="2496" y="2064"/>
              <a:ext cx="0" cy="216"/>
            </a:xfrm>
            <a:prstGeom prst="line">
              <a:avLst/>
            </a:prstGeom>
            <a:noFill/>
            <a:ln w="9525">
              <a:solidFill>
                <a:srgbClr val="000000"/>
              </a:solidFill>
              <a:round/>
              <a:headEnd/>
              <a:tailEnd/>
            </a:ln>
          </p:spPr>
          <p:txBody>
            <a:bodyPr/>
            <a:lstStyle/>
            <a:p>
              <a:endParaRPr lang="en-NZ"/>
            </a:p>
          </p:txBody>
        </p:sp>
        <p:sp>
          <p:nvSpPr>
            <p:cNvPr id="15370" name="Line 11"/>
            <p:cNvSpPr>
              <a:spLocks noChangeShapeType="1"/>
            </p:cNvSpPr>
            <p:nvPr/>
          </p:nvSpPr>
          <p:spPr bwMode="auto">
            <a:xfrm>
              <a:off x="2496" y="2659"/>
              <a:ext cx="0" cy="216"/>
            </a:xfrm>
            <a:prstGeom prst="line">
              <a:avLst/>
            </a:prstGeom>
            <a:noFill/>
            <a:ln w="9525">
              <a:solidFill>
                <a:srgbClr val="000000"/>
              </a:solidFill>
              <a:round/>
              <a:headEnd/>
              <a:tailEnd/>
            </a:ln>
          </p:spPr>
          <p:txBody>
            <a:bodyPr/>
            <a:lstStyle/>
            <a:p>
              <a:endParaRPr lang="en-NZ"/>
            </a:p>
          </p:txBody>
        </p:sp>
        <p:pic>
          <p:nvPicPr>
            <p:cNvPr id="15371" name="Picture 12" descr="BD06784_"/>
            <p:cNvPicPr>
              <a:picLocks noChangeAspect="1" noChangeArrowheads="1"/>
            </p:cNvPicPr>
            <p:nvPr/>
          </p:nvPicPr>
          <p:blipFill>
            <a:blip r:embed="rId3" cstate="print"/>
            <a:srcRect/>
            <a:stretch>
              <a:fillRect/>
            </a:stretch>
          </p:blipFill>
          <p:spPr bwMode="auto">
            <a:xfrm>
              <a:off x="2256" y="2917"/>
              <a:ext cx="390" cy="371"/>
            </a:xfrm>
            <a:prstGeom prst="rect">
              <a:avLst/>
            </a:prstGeom>
            <a:noFill/>
            <a:ln w="9525">
              <a:noFill/>
              <a:miter lim="800000"/>
              <a:headEnd/>
              <a:tailEnd/>
            </a:ln>
          </p:spPr>
        </p:pic>
        <p:sp>
          <p:nvSpPr>
            <p:cNvPr id="15372" name="Rectangle 13"/>
            <p:cNvSpPr>
              <a:spLocks noChangeArrowheads="1"/>
            </p:cNvSpPr>
            <p:nvPr/>
          </p:nvSpPr>
          <p:spPr bwMode="auto">
            <a:xfrm>
              <a:off x="576" y="3663"/>
              <a:ext cx="4608" cy="221"/>
            </a:xfrm>
            <a:prstGeom prst="rect">
              <a:avLst/>
            </a:prstGeom>
            <a:solidFill>
              <a:srgbClr val="CCECFF"/>
            </a:solidFill>
            <a:ln w="9525">
              <a:noFill/>
              <a:miter lim="800000"/>
              <a:headEnd/>
              <a:tailEnd/>
            </a:ln>
          </p:spPr>
          <p:txBody>
            <a:bodyPr bIns="0">
              <a:spAutoFit/>
            </a:bodyPr>
            <a:lstStyle/>
            <a:p>
              <a:pPr algn="ctr">
                <a:spcBef>
                  <a:spcPct val="50000"/>
                </a:spcBef>
                <a:spcAft>
                  <a:spcPct val="50000"/>
                </a:spcAft>
              </a:pPr>
              <a:r>
                <a:rPr lang="en-NZ" sz="2000" b="1">
                  <a:solidFill>
                    <a:srgbClr val="CC3300"/>
                  </a:solidFill>
                  <a:latin typeface="Times New Roman" pitchFamily="18" charset="0"/>
                  <a:cs typeface="Times New Roman" pitchFamily="18" charset="0"/>
                </a:rPr>
                <a:t>Major Components of an Intelligent Tutoring System</a:t>
              </a:r>
              <a:endParaRPr lang="en-US" sz="2000" b="1">
                <a:solidFill>
                  <a:srgbClr val="CC3300"/>
                </a:solidFill>
                <a:latin typeface="Times New Roman" pitchFamily="18" charset="0"/>
              </a:endParaRPr>
            </a:p>
          </p:txBody>
        </p:sp>
        <p:pic>
          <p:nvPicPr>
            <p:cNvPr id="15373" name="Picture 14" descr="homework"/>
            <p:cNvPicPr>
              <a:picLocks noChangeAspect="1" noChangeArrowheads="1" noCrop="1"/>
            </p:cNvPicPr>
            <p:nvPr/>
          </p:nvPicPr>
          <p:blipFill>
            <a:blip r:embed="rId4" cstate="print"/>
            <a:srcRect/>
            <a:stretch>
              <a:fillRect/>
            </a:stretch>
          </p:blipFill>
          <p:spPr bwMode="auto">
            <a:xfrm>
              <a:off x="2200" y="2844"/>
              <a:ext cx="546" cy="450"/>
            </a:xfrm>
            <a:prstGeom prst="rect">
              <a:avLst/>
            </a:prstGeom>
            <a:noFill/>
            <a:ln w="9525">
              <a:noFill/>
              <a:miter lim="800000"/>
              <a:headEnd/>
              <a:tailEnd/>
            </a:ln>
          </p:spPr>
        </p:pic>
      </p:grpSp>
      <p:sp>
        <p:nvSpPr>
          <p:cNvPr id="14" name="Slide Number Placeholder 13"/>
          <p:cNvSpPr>
            <a:spLocks noGrp="1"/>
          </p:cNvSpPr>
          <p:nvPr>
            <p:ph type="sldNum" sz="quarter" idx="12"/>
          </p:nvPr>
        </p:nvSpPr>
        <p:spPr/>
        <p:txBody>
          <a:bodyPr/>
          <a:lstStyle/>
          <a:p>
            <a:fld id="{81FEFA0A-2F20-4B60-98C6-5FFDA469AA1C}" type="slidenum">
              <a:rPr lang="en-NZ" smtClean="0"/>
              <a:pPr/>
              <a:t>13</a:t>
            </a:fld>
            <a:endParaRPr lang="en-NZ"/>
          </a:p>
        </p:txBody>
      </p:sp>
    </p:spTree>
    <p:extLst>
      <p:ext uri="{BB962C8B-B14F-4D97-AF65-F5344CB8AC3E}">
        <p14:creationId xmlns:p14="http://schemas.microsoft.com/office/powerpoint/2010/main" xmlns="" val="2327980054"/>
      </p:ext>
    </p:extLst>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609441" y="206375"/>
            <a:ext cx="10969943" cy="558800"/>
          </a:xfrm>
          <a:noFill/>
        </p:spPr>
        <p:txBody>
          <a:bodyPr anchor="ctr" anchorCtr="1">
            <a:normAutofit fontScale="90000"/>
          </a:bodyPr>
          <a:lstStyle/>
          <a:p>
            <a:pPr eaLnBrk="1" hangingPunct="1"/>
            <a:r>
              <a:rPr lang="en-NZ" sz="3800" smtClean="0"/>
              <a:t>An Example</a:t>
            </a:r>
          </a:p>
        </p:txBody>
      </p:sp>
      <p:sp>
        <p:nvSpPr>
          <p:cNvPr id="270341" name="Rectangle 5"/>
          <p:cNvSpPr>
            <a:spLocks noGrp="1" noChangeArrowheads="1"/>
          </p:cNvSpPr>
          <p:nvPr>
            <p:ph type="body" sz="half" idx="1"/>
          </p:nvPr>
        </p:nvSpPr>
        <p:spPr>
          <a:xfrm>
            <a:off x="609441" y="2138363"/>
            <a:ext cx="5383398" cy="4530725"/>
          </a:xfrm>
          <a:noFill/>
        </p:spPr>
        <p:txBody>
          <a:bodyPr/>
          <a:lstStyle/>
          <a:p>
            <a:pPr eaLnBrk="1" hangingPunct="1"/>
            <a:r>
              <a:rPr lang="en-NZ" sz="2600" smtClean="0"/>
              <a:t>6</a:t>
            </a:r>
            <a:r>
              <a:rPr lang="en-US" sz="2600" smtClean="0"/>
              <a:t>*</a:t>
            </a:r>
            <a:r>
              <a:rPr lang="en-NZ" sz="2600" smtClean="0"/>
              <a:t>3=9</a:t>
            </a:r>
          </a:p>
          <a:p>
            <a:pPr eaLnBrk="1" hangingPunct="1"/>
            <a:r>
              <a:rPr lang="en-NZ" sz="2600" smtClean="0"/>
              <a:t>6</a:t>
            </a:r>
            <a:r>
              <a:rPr lang="en-US" sz="2600" smtClean="0"/>
              <a:t>*</a:t>
            </a:r>
            <a:r>
              <a:rPr lang="en-NZ" sz="2600" smtClean="0"/>
              <a:t>3=3</a:t>
            </a:r>
          </a:p>
          <a:p>
            <a:pPr eaLnBrk="1" hangingPunct="1"/>
            <a:r>
              <a:rPr lang="en-NZ" sz="2600" smtClean="0"/>
              <a:t>6</a:t>
            </a:r>
            <a:r>
              <a:rPr lang="en-US" sz="2600" smtClean="0"/>
              <a:t>*</a:t>
            </a:r>
            <a:r>
              <a:rPr lang="en-NZ" sz="2600" smtClean="0"/>
              <a:t>3=18</a:t>
            </a:r>
          </a:p>
          <a:p>
            <a:pPr eaLnBrk="1" hangingPunct="1"/>
            <a:r>
              <a:rPr lang="en-NZ" sz="2600" smtClean="0"/>
              <a:t>6</a:t>
            </a:r>
            <a:r>
              <a:rPr lang="en-US" sz="2600" smtClean="0"/>
              <a:t>*</a:t>
            </a:r>
            <a:r>
              <a:rPr lang="en-NZ" sz="2600" smtClean="0"/>
              <a:t>3=63</a:t>
            </a:r>
          </a:p>
          <a:p>
            <a:pPr eaLnBrk="1" hangingPunct="1"/>
            <a:r>
              <a:rPr lang="en-NZ" sz="2600" smtClean="0"/>
              <a:t>6</a:t>
            </a:r>
            <a:r>
              <a:rPr lang="en-US" sz="2600" smtClean="0"/>
              <a:t>*</a:t>
            </a:r>
            <a:r>
              <a:rPr lang="en-NZ" sz="2600" smtClean="0"/>
              <a:t>3=2</a:t>
            </a:r>
          </a:p>
        </p:txBody>
      </p:sp>
      <p:pic>
        <p:nvPicPr>
          <p:cNvPr id="270344" name="Picture 8" descr="ed12"/>
          <p:cNvPicPr>
            <a:picLocks noGrp="1" noChangeAspect="1" noChangeArrowheads="1"/>
          </p:cNvPicPr>
          <p:nvPr>
            <p:ph sz="half" idx="2"/>
          </p:nvPr>
        </p:nvPicPr>
        <p:blipFill>
          <a:blip r:embed="rId3" cstate="print"/>
          <a:srcRect/>
          <a:stretch>
            <a:fillRect/>
          </a:stretch>
        </p:blipFill>
        <p:spPr>
          <a:xfrm>
            <a:off x="719480" y="736600"/>
            <a:ext cx="10079059" cy="6121400"/>
          </a:xfrm>
          <a:solidFill>
            <a:schemeClr val="tx2"/>
          </a:solidFill>
        </p:spPr>
      </p:pic>
      <p:sp>
        <p:nvSpPr>
          <p:cNvPr id="270342" name="Text Box 6"/>
          <p:cNvSpPr txBox="1">
            <a:spLocks noChangeArrowheads="1"/>
          </p:cNvSpPr>
          <p:nvPr/>
        </p:nvSpPr>
        <p:spPr bwMode="auto">
          <a:xfrm>
            <a:off x="4702531" y="836613"/>
            <a:ext cx="2900154" cy="1077218"/>
          </a:xfrm>
          <a:prstGeom prst="rect">
            <a:avLst/>
          </a:prstGeom>
          <a:noFill/>
          <a:ln w="9525" algn="ctr">
            <a:noFill/>
            <a:miter lim="800000"/>
            <a:headEnd/>
            <a:tailEnd/>
          </a:ln>
          <a:effectLst/>
        </p:spPr>
        <p:txBody>
          <a:bodyPr wrap="none">
            <a:spAutoFit/>
          </a:bodyPr>
          <a:lstStyle/>
          <a:p>
            <a:pPr marL="342900" indent="-342900" algn="ctr">
              <a:lnSpc>
                <a:spcPct val="90000"/>
              </a:lnSpc>
              <a:spcBef>
                <a:spcPct val="20000"/>
              </a:spcBef>
              <a:buClr>
                <a:srgbClr val="CC0000"/>
              </a:buClr>
              <a:buSzPct val="60000"/>
              <a:buFont typeface="Wingdings" pitchFamily="2" charset="2"/>
              <a:buNone/>
              <a:defRPr/>
            </a:pPr>
            <a:r>
              <a:rPr lang="en-NZ" sz="3200" dirty="0" smtClean="0">
                <a:solidFill>
                  <a:srgbClr val="FF0066"/>
                </a:solidFill>
                <a:effectLst>
                  <a:outerShdw blurRad="38100" dist="38100" dir="2700000" algn="tl">
                    <a:srgbClr val="000000"/>
                  </a:outerShdw>
                </a:effectLst>
                <a:latin typeface="Verdana" pitchFamily="34" charset="0"/>
              </a:rPr>
              <a:t>Multiplication</a:t>
            </a:r>
            <a:endParaRPr lang="en-NZ" sz="3200" dirty="0">
              <a:solidFill>
                <a:srgbClr val="FF0066"/>
              </a:solidFill>
              <a:effectLst>
                <a:outerShdw blurRad="38100" dist="38100" dir="2700000" algn="tl">
                  <a:srgbClr val="000000"/>
                </a:outerShdw>
              </a:effectLst>
              <a:latin typeface="Verdana" pitchFamily="34" charset="0"/>
            </a:endParaRPr>
          </a:p>
          <a:p>
            <a:pPr marL="342900" indent="-342900" algn="ctr">
              <a:lnSpc>
                <a:spcPct val="90000"/>
              </a:lnSpc>
              <a:spcBef>
                <a:spcPct val="20000"/>
              </a:spcBef>
              <a:buClr>
                <a:srgbClr val="CC0000"/>
              </a:buClr>
              <a:buSzPct val="60000"/>
              <a:buFont typeface="Wingdings" pitchFamily="2" charset="2"/>
              <a:buNone/>
              <a:defRPr/>
            </a:pPr>
            <a:r>
              <a:rPr lang="en-NZ" sz="3200" dirty="0">
                <a:solidFill>
                  <a:srgbClr val="FF0066"/>
                </a:solidFill>
                <a:effectLst>
                  <a:outerShdw blurRad="38100" dist="38100" dir="2700000" algn="tl">
                    <a:srgbClr val="000000"/>
                  </a:outerShdw>
                </a:effectLst>
                <a:latin typeface="Verdana" pitchFamily="34" charset="0"/>
              </a:rPr>
              <a:t>6 </a:t>
            </a:r>
            <a:r>
              <a:rPr lang="en-US" sz="3200" dirty="0">
                <a:solidFill>
                  <a:srgbClr val="FF9933"/>
                </a:solidFill>
                <a:effectLst>
                  <a:outerShdw blurRad="38100" dist="38100" dir="2700000" algn="tl">
                    <a:srgbClr val="000000"/>
                  </a:outerShdw>
                </a:effectLst>
                <a:latin typeface="Verdana" pitchFamily="34" charset="0"/>
              </a:rPr>
              <a:t>* </a:t>
            </a:r>
            <a:r>
              <a:rPr lang="en-NZ" sz="3200" dirty="0">
                <a:solidFill>
                  <a:srgbClr val="FF9933"/>
                </a:solidFill>
                <a:effectLst>
                  <a:outerShdw blurRad="38100" dist="38100" dir="2700000" algn="tl">
                    <a:srgbClr val="000000"/>
                  </a:outerShdw>
                </a:effectLst>
                <a:latin typeface="Verdana" pitchFamily="34" charset="0"/>
              </a:rPr>
              <a:t>3</a:t>
            </a:r>
          </a:p>
        </p:txBody>
      </p:sp>
      <p:sp>
        <p:nvSpPr>
          <p:cNvPr id="6" name="Slide Number Placeholder 5"/>
          <p:cNvSpPr>
            <a:spLocks noGrp="1"/>
          </p:cNvSpPr>
          <p:nvPr>
            <p:ph type="sldNum" sz="quarter" idx="12"/>
          </p:nvPr>
        </p:nvSpPr>
        <p:spPr/>
        <p:txBody>
          <a:bodyPr/>
          <a:lstStyle/>
          <a:p>
            <a:pPr>
              <a:defRPr/>
            </a:pPr>
            <a:fld id="{FA58812E-4337-443D-B490-39056A88D103}" type="slidenum">
              <a:rPr lang="en-NZ" altLang="en-US" smtClean="0"/>
              <a:pPr>
                <a:defRPr/>
              </a:pPr>
              <a:t>14</a:t>
            </a:fld>
            <a:endParaRPr lang="en-NZ" altLang="en-US"/>
          </a:p>
        </p:txBody>
      </p:sp>
    </p:spTree>
    <p:extLst>
      <p:ext uri="{BB962C8B-B14F-4D97-AF65-F5344CB8AC3E}">
        <p14:creationId xmlns:p14="http://schemas.microsoft.com/office/powerpoint/2010/main" xmlns="" val="1300092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979 0.146 L 0.30329 0.96593 " pathEditMode="relative" rAng="0" ptsTypes="AA">
                                      <p:cBhvr>
                                        <p:cTn id="6" dur="2000" fill="hold"/>
                                        <p:tgtEl>
                                          <p:spTgt spid="270344"/>
                                        </p:tgtEl>
                                        <p:attrNameLst>
                                          <p:attrName>ppt_x</p:attrName>
                                          <p:attrName>ppt_y</p:attrName>
                                        </p:attrNameLst>
                                      </p:cBhvr>
                                      <p:rCtr x="14200" y="41000"/>
                                    </p:animMotion>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nodeType="clickEffect">
                                  <p:stCondLst>
                                    <p:cond delay="0"/>
                                  </p:stCondLst>
                                  <p:childTnLst>
                                    <p:set>
                                      <p:cBhvr>
                                        <p:cTn id="10" dur="1" fill="hold">
                                          <p:stCondLst>
                                            <p:cond delay="0"/>
                                          </p:stCondLst>
                                        </p:cTn>
                                        <p:tgtEl>
                                          <p:spTgt spid="270342">
                                            <p:txEl>
                                              <p:pRg st="1" end="1"/>
                                            </p:txEl>
                                          </p:spTgt>
                                        </p:tgtEl>
                                        <p:attrNameLst>
                                          <p:attrName>style.visibility</p:attrName>
                                        </p:attrNameLst>
                                      </p:cBhvr>
                                      <p:to>
                                        <p:strVal val="visible"/>
                                      </p:to>
                                    </p:set>
                                    <p:animEffect transition="in" filter="diamond(in)">
                                      <p:cBhvr>
                                        <p:cTn id="11" dur="2000"/>
                                        <p:tgtEl>
                                          <p:spTgt spid="27034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8" presetClass="entr" presetSubtype="16" fill="hold" grpId="0" nodeType="clickEffect">
                                  <p:stCondLst>
                                    <p:cond delay="0"/>
                                  </p:stCondLst>
                                  <p:childTnLst>
                                    <p:set>
                                      <p:cBhvr>
                                        <p:cTn id="15" dur="1" fill="hold">
                                          <p:stCondLst>
                                            <p:cond delay="0"/>
                                          </p:stCondLst>
                                        </p:cTn>
                                        <p:tgtEl>
                                          <p:spTgt spid="270341"/>
                                        </p:tgtEl>
                                        <p:attrNameLst>
                                          <p:attrName>style.visibility</p:attrName>
                                        </p:attrNameLst>
                                      </p:cBhvr>
                                      <p:to>
                                        <p:strVal val="visible"/>
                                      </p:to>
                                    </p:set>
                                    <p:animEffect transition="in" filter="diamond(in)">
                                      <p:cBhvr>
                                        <p:cTn id="16" dur="5000"/>
                                        <p:tgtEl>
                                          <p:spTgt spid="270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4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1487630" y="876300"/>
            <a:ext cx="9213567" cy="5937250"/>
            <a:chOff x="1156" y="902"/>
            <a:chExt cx="3528" cy="3079"/>
          </a:xfrm>
        </p:grpSpPr>
        <p:sp>
          <p:nvSpPr>
            <p:cNvPr id="17412" name="Text Box 4"/>
            <p:cNvSpPr txBox="1">
              <a:spLocks noChangeArrowheads="1"/>
            </p:cNvSpPr>
            <p:nvPr/>
          </p:nvSpPr>
          <p:spPr bwMode="auto">
            <a:xfrm>
              <a:off x="1732" y="902"/>
              <a:ext cx="504" cy="216"/>
            </a:xfrm>
            <a:prstGeom prst="rect">
              <a:avLst/>
            </a:prstGeom>
            <a:solidFill>
              <a:srgbClr val="CCECFF"/>
            </a:solidFill>
            <a:ln w="9525">
              <a:solidFill>
                <a:srgbClr val="E32C07"/>
              </a:solidFill>
              <a:miter lim="800000"/>
              <a:headEnd/>
              <a:tailEnd/>
            </a:ln>
          </p:spPr>
          <p:txBody>
            <a:bodyPr/>
            <a:lstStyle/>
            <a:p>
              <a:pPr algn="ctr"/>
              <a:r>
                <a:rPr lang="en-US" sz="1200">
                  <a:solidFill>
                    <a:srgbClr val="003399"/>
                  </a:solidFill>
                  <a:latin typeface="Arial Unicode MS" pitchFamily="34" charset="-128"/>
                  <a:cs typeface="Times New Roman" pitchFamily="18" charset="0"/>
                </a:rPr>
                <a:t>Select</a:t>
              </a:r>
            </a:p>
            <a:p>
              <a:pPr algn="ctr" eaLnBrk="0" hangingPunct="0"/>
              <a:r>
                <a:rPr lang="en-US" sz="1200">
                  <a:solidFill>
                    <a:srgbClr val="003399"/>
                  </a:solidFill>
                  <a:latin typeface="Arial Unicode MS" pitchFamily="34" charset="-128"/>
                  <a:cs typeface="Times New Roman" pitchFamily="18" charset="0"/>
                </a:rPr>
                <a:t>A Concept</a:t>
              </a:r>
              <a:endParaRPr lang="en-US" sz="1200">
                <a:solidFill>
                  <a:srgbClr val="003399"/>
                </a:solidFill>
                <a:latin typeface="Times New Roman" pitchFamily="18" charset="0"/>
              </a:endParaRPr>
            </a:p>
          </p:txBody>
        </p:sp>
        <p:sp>
          <p:nvSpPr>
            <p:cNvPr id="17413" name="Text Box 5"/>
            <p:cNvSpPr txBox="1">
              <a:spLocks noChangeArrowheads="1"/>
            </p:cNvSpPr>
            <p:nvPr/>
          </p:nvSpPr>
          <p:spPr bwMode="auto">
            <a:xfrm>
              <a:off x="1643" y="1255"/>
              <a:ext cx="593" cy="290"/>
            </a:xfrm>
            <a:prstGeom prst="rect">
              <a:avLst/>
            </a:prstGeom>
            <a:solidFill>
              <a:srgbClr val="CCECFF"/>
            </a:solidFill>
            <a:ln w="9525">
              <a:solidFill>
                <a:srgbClr val="E32C07"/>
              </a:solidFill>
              <a:miter lim="800000"/>
              <a:headEnd/>
              <a:tailEnd/>
            </a:ln>
          </p:spPr>
          <p:txBody>
            <a:bodyPr/>
            <a:lstStyle/>
            <a:p>
              <a:pPr algn="ctr"/>
              <a:r>
                <a:rPr lang="en-US" sz="1200">
                  <a:solidFill>
                    <a:srgbClr val="003399"/>
                  </a:solidFill>
                  <a:latin typeface="Arial Unicode MS" pitchFamily="34" charset="-128"/>
                  <a:cs typeface="Times New Roman" pitchFamily="18" charset="0"/>
                </a:rPr>
                <a:t>Present</a:t>
              </a:r>
            </a:p>
            <a:p>
              <a:pPr algn="ctr" eaLnBrk="0" hangingPunct="0"/>
              <a:r>
                <a:rPr lang="en-US" sz="1000">
                  <a:solidFill>
                    <a:srgbClr val="003399"/>
                  </a:solidFill>
                  <a:latin typeface="Arial Unicode MS" pitchFamily="34" charset="-128"/>
                  <a:cs typeface="Times New Roman" pitchFamily="18" charset="0"/>
                </a:rPr>
                <a:t>A Problem</a:t>
              </a:r>
              <a:endParaRPr lang="en-US" sz="1000">
                <a:solidFill>
                  <a:srgbClr val="003399"/>
                </a:solidFill>
                <a:latin typeface="Times New Roman" pitchFamily="18" charset="0"/>
              </a:endParaRPr>
            </a:p>
          </p:txBody>
        </p:sp>
        <p:sp>
          <p:nvSpPr>
            <p:cNvPr id="17414" name="Text Box 6"/>
            <p:cNvSpPr txBox="1">
              <a:spLocks noChangeArrowheads="1"/>
            </p:cNvSpPr>
            <p:nvPr/>
          </p:nvSpPr>
          <p:spPr bwMode="auto">
            <a:xfrm>
              <a:off x="2452" y="1262"/>
              <a:ext cx="648" cy="432"/>
            </a:xfrm>
            <a:prstGeom prst="rect">
              <a:avLst/>
            </a:prstGeom>
            <a:solidFill>
              <a:srgbClr val="CCECFF"/>
            </a:solidFill>
            <a:ln w="9525">
              <a:solidFill>
                <a:srgbClr val="E32C07"/>
              </a:solidFill>
              <a:miter lim="800000"/>
              <a:headEnd/>
              <a:tailEnd/>
            </a:ln>
          </p:spPr>
          <p:txBody>
            <a:bodyPr/>
            <a:lstStyle/>
            <a:p>
              <a:pPr algn="ctr"/>
              <a:r>
                <a:rPr lang="en-NZ" sz="1200">
                  <a:solidFill>
                    <a:srgbClr val="003399"/>
                  </a:solidFill>
                  <a:latin typeface="Arial Unicode MS" pitchFamily="34" charset="-128"/>
                  <a:cs typeface="Times New Roman" pitchFamily="18" charset="0"/>
                </a:rPr>
                <a:t>Analyse</a:t>
              </a:r>
              <a:endParaRPr lang="en-US" sz="1200">
                <a:solidFill>
                  <a:srgbClr val="003399"/>
                </a:solidFill>
                <a:latin typeface="Arial Unicode MS" pitchFamily="34" charset="-128"/>
                <a:cs typeface="Times New Roman" pitchFamily="18" charset="0"/>
              </a:endParaRPr>
            </a:p>
            <a:p>
              <a:pPr algn="ctr" eaLnBrk="0" hangingPunct="0"/>
              <a:r>
                <a:rPr lang="en-AU" sz="1200">
                  <a:solidFill>
                    <a:srgbClr val="003399"/>
                  </a:solidFill>
                  <a:latin typeface="Arial Unicode MS" pitchFamily="34" charset="-128"/>
                  <a:cs typeface="Times New Roman" pitchFamily="18" charset="0"/>
                </a:rPr>
                <a:t>Solution</a:t>
              </a:r>
              <a:r>
                <a:rPr lang="en-NZ" sz="1200">
                  <a:solidFill>
                    <a:srgbClr val="003399"/>
                  </a:solidFill>
                  <a:latin typeface="Arial Unicode MS" pitchFamily="34" charset="-128"/>
                  <a:cs typeface="Times New Roman" pitchFamily="18" charset="0"/>
                </a:rPr>
                <a:t> &amp; </a:t>
              </a:r>
              <a:r>
                <a:rPr lang="en-AU" sz="1200">
                  <a:solidFill>
                    <a:srgbClr val="003399"/>
                  </a:solidFill>
                  <a:latin typeface="Arial Unicode MS" pitchFamily="34" charset="-128"/>
                  <a:cs typeface="Times New Roman" pitchFamily="18" charset="0"/>
                </a:rPr>
                <a:t>Behaviour</a:t>
              </a:r>
              <a:endParaRPr lang="en-AU" sz="2400">
                <a:solidFill>
                  <a:srgbClr val="003399"/>
                </a:solidFill>
                <a:latin typeface="Times New Roman" pitchFamily="18" charset="0"/>
              </a:endParaRPr>
            </a:p>
          </p:txBody>
        </p:sp>
        <p:sp>
          <p:nvSpPr>
            <p:cNvPr id="17415" name="Text Box 7"/>
            <p:cNvSpPr txBox="1">
              <a:spLocks noChangeArrowheads="1"/>
            </p:cNvSpPr>
            <p:nvPr/>
          </p:nvSpPr>
          <p:spPr bwMode="auto">
            <a:xfrm>
              <a:off x="2524" y="1838"/>
              <a:ext cx="540" cy="216"/>
            </a:xfrm>
            <a:prstGeom prst="rect">
              <a:avLst/>
            </a:prstGeom>
            <a:solidFill>
              <a:srgbClr val="CCECFF"/>
            </a:solidFill>
            <a:ln w="9525">
              <a:solidFill>
                <a:srgbClr val="E32C07"/>
              </a:solidFill>
              <a:miter lim="800000"/>
              <a:headEnd/>
              <a:tailEnd/>
            </a:ln>
          </p:spPr>
          <p:txBody>
            <a:bodyPr/>
            <a:lstStyle/>
            <a:p>
              <a:pPr algn="ctr"/>
              <a:r>
                <a:rPr lang="en-US" sz="1200">
                  <a:solidFill>
                    <a:srgbClr val="003399"/>
                  </a:solidFill>
                  <a:latin typeface="Arial Unicode MS" pitchFamily="34" charset="-128"/>
                  <a:cs typeface="Times New Roman" pitchFamily="18" charset="0"/>
                </a:rPr>
                <a:t>Give</a:t>
              </a:r>
            </a:p>
            <a:p>
              <a:pPr algn="ctr" eaLnBrk="0" hangingPunct="0"/>
              <a:r>
                <a:rPr lang="en-NZ" sz="1200">
                  <a:solidFill>
                    <a:srgbClr val="003399"/>
                  </a:solidFill>
                  <a:latin typeface="Arial Unicode MS" pitchFamily="34" charset="-128"/>
                  <a:cs typeface="Times New Roman" pitchFamily="18" charset="0"/>
                </a:rPr>
                <a:t>Feedback</a:t>
              </a:r>
              <a:endParaRPr lang="en-US" sz="1200">
                <a:solidFill>
                  <a:srgbClr val="003399"/>
                </a:solidFill>
                <a:latin typeface="Times New Roman" pitchFamily="18" charset="0"/>
              </a:endParaRPr>
            </a:p>
          </p:txBody>
        </p:sp>
        <p:sp>
          <p:nvSpPr>
            <p:cNvPr id="17416" name="Text Box 8"/>
            <p:cNvSpPr txBox="1">
              <a:spLocks noChangeArrowheads="1"/>
            </p:cNvSpPr>
            <p:nvPr/>
          </p:nvSpPr>
          <p:spPr bwMode="auto">
            <a:xfrm>
              <a:off x="2524" y="2252"/>
              <a:ext cx="540" cy="252"/>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Update The Student Model</a:t>
              </a:r>
              <a:endParaRPr lang="en-US" sz="1100">
                <a:solidFill>
                  <a:srgbClr val="003399"/>
                </a:solidFill>
                <a:latin typeface="Times New Roman" pitchFamily="18" charset="0"/>
              </a:endParaRPr>
            </a:p>
          </p:txBody>
        </p:sp>
        <p:sp>
          <p:nvSpPr>
            <p:cNvPr id="17417" name="Oval 9"/>
            <p:cNvSpPr>
              <a:spLocks noChangeArrowheads="1"/>
            </p:cNvSpPr>
            <p:nvPr/>
          </p:nvSpPr>
          <p:spPr bwMode="auto">
            <a:xfrm>
              <a:off x="2668" y="2630"/>
              <a:ext cx="270" cy="168"/>
            </a:xfrm>
            <a:prstGeom prst="ellipse">
              <a:avLst/>
            </a:prstGeom>
            <a:solidFill>
              <a:srgbClr val="CCECFF"/>
            </a:solidFill>
            <a:ln w="9525">
              <a:solidFill>
                <a:srgbClr val="E32C07"/>
              </a:solidFill>
              <a:round/>
              <a:headEnd/>
              <a:tailEnd/>
            </a:ln>
          </p:spPr>
          <p:txBody>
            <a:bodyPr/>
            <a:lstStyle/>
            <a:p>
              <a:r>
                <a:rPr lang="en-NZ" sz="800">
                  <a:solidFill>
                    <a:srgbClr val="003399"/>
                  </a:solidFill>
                  <a:latin typeface="Arial Unicode MS" pitchFamily="34" charset="-128"/>
                  <a:cs typeface="Times New Roman" pitchFamily="18" charset="0"/>
                </a:rPr>
                <a:t>OR</a:t>
              </a:r>
              <a:endParaRPr lang="en-US" sz="1200">
                <a:solidFill>
                  <a:srgbClr val="003399"/>
                </a:solidFill>
                <a:latin typeface="Arial Unicode MS" pitchFamily="34" charset="-128"/>
                <a:cs typeface="Times New Roman" pitchFamily="18" charset="0"/>
              </a:endParaRPr>
            </a:p>
            <a:p>
              <a:pPr eaLnBrk="0" hangingPunct="0"/>
              <a:endParaRPr lang="en-US" sz="2400">
                <a:solidFill>
                  <a:srgbClr val="003399"/>
                </a:solidFill>
                <a:latin typeface="Times New Roman" pitchFamily="18" charset="0"/>
              </a:endParaRPr>
            </a:p>
          </p:txBody>
        </p:sp>
        <p:sp>
          <p:nvSpPr>
            <p:cNvPr id="17418" name="Text Box 10"/>
            <p:cNvSpPr txBox="1">
              <a:spLocks noChangeArrowheads="1"/>
            </p:cNvSpPr>
            <p:nvPr/>
          </p:nvSpPr>
          <p:spPr bwMode="auto">
            <a:xfrm>
              <a:off x="1282" y="3062"/>
              <a:ext cx="450" cy="360"/>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Present </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The Same</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Problem </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Again</a:t>
              </a:r>
              <a:endParaRPr lang="en-US" sz="1100">
                <a:solidFill>
                  <a:srgbClr val="003399"/>
                </a:solidFill>
                <a:latin typeface="Times New Roman" pitchFamily="18" charset="0"/>
              </a:endParaRPr>
            </a:p>
          </p:txBody>
        </p:sp>
        <p:sp>
          <p:nvSpPr>
            <p:cNvPr id="17419" name="Text Box 11"/>
            <p:cNvSpPr txBox="1">
              <a:spLocks noChangeArrowheads="1"/>
            </p:cNvSpPr>
            <p:nvPr/>
          </p:nvSpPr>
          <p:spPr bwMode="auto">
            <a:xfrm>
              <a:off x="2344" y="3062"/>
              <a:ext cx="396" cy="360"/>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Present</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A Similar</a:t>
              </a:r>
              <a:endParaRPr lang="en-US" sz="1100">
                <a:solidFill>
                  <a:srgbClr val="003399"/>
                </a:solidFill>
                <a:latin typeface="Arial Unicode MS" pitchFamily="34" charset="-128"/>
                <a:cs typeface="Times New Roman" pitchFamily="18" charset="0"/>
              </a:endParaRPr>
            </a:p>
            <a:p>
              <a:pPr algn="ctr" eaLnBrk="0" hangingPunct="0"/>
              <a:r>
                <a:rPr lang="en-US" sz="1100">
                  <a:solidFill>
                    <a:srgbClr val="003399"/>
                  </a:solidFill>
                  <a:latin typeface="Arial Unicode MS" pitchFamily="34" charset="-128"/>
                  <a:cs typeface="Times New Roman" pitchFamily="18" charset="0"/>
                </a:rPr>
                <a:t>Problem</a:t>
              </a:r>
              <a:endParaRPr lang="en-US" sz="1100">
                <a:solidFill>
                  <a:srgbClr val="003399"/>
                </a:solidFill>
                <a:latin typeface="Times New Roman" pitchFamily="18" charset="0"/>
              </a:endParaRPr>
            </a:p>
          </p:txBody>
        </p:sp>
        <p:sp>
          <p:nvSpPr>
            <p:cNvPr id="17420" name="Text Box 12"/>
            <p:cNvSpPr txBox="1">
              <a:spLocks noChangeArrowheads="1"/>
            </p:cNvSpPr>
            <p:nvPr/>
          </p:nvSpPr>
          <p:spPr bwMode="auto">
            <a:xfrm>
              <a:off x="2884" y="3062"/>
              <a:ext cx="437" cy="360"/>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Give</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More Detailed</a:t>
              </a:r>
              <a:endParaRPr lang="en-US" sz="1100">
                <a:solidFill>
                  <a:srgbClr val="003399"/>
                </a:solidFill>
                <a:latin typeface="Arial Unicode MS" pitchFamily="34" charset="-128"/>
                <a:cs typeface="Times New Roman" pitchFamily="18" charset="0"/>
              </a:endParaRPr>
            </a:p>
            <a:p>
              <a:pPr algn="ctr" eaLnBrk="0" hangingPunct="0"/>
              <a:r>
                <a:rPr lang="en-US" sz="1100">
                  <a:solidFill>
                    <a:srgbClr val="003399"/>
                  </a:solidFill>
                  <a:latin typeface="Arial Unicode MS" pitchFamily="34" charset="-128"/>
                  <a:cs typeface="Times New Roman" pitchFamily="18" charset="0"/>
                </a:rPr>
                <a:t>Feedback</a:t>
              </a:r>
              <a:endParaRPr lang="en-US" sz="1100">
                <a:solidFill>
                  <a:srgbClr val="003399"/>
                </a:solidFill>
                <a:latin typeface="Times New Roman" pitchFamily="18" charset="0"/>
              </a:endParaRPr>
            </a:p>
          </p:txBody>
        </p:sp>
        <p:sp>
          <p:nvSpPr>
            <p:cNvPr id="17421" name="Text Box 13"/>
            <p:cNvSpPr txBox="1">
              <a:spLocks noChangeArrowheads="1"/>
            </p:cNvSpPr>
            <p:nvPr/>
          </p:nvSpPr>
          <p:spPr bwMode="auto">
            <a:xfrm>
              <a:off x="1804" y="3062"/>
              <a:ext cx="474" cy="360"/>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Present Relevant Multimedia</a:t>
              </a:r>
              <a:endParaRPr lang="en-US" sz="1100">
                <a:solidFill>
                  <a:srgbClr val="003399"/>
                </a:solidFill>
                <a:latin typeface="Arial Unicode MS" pitchFamily="34" charset="-128"/>
                <a:cs typeface="Times New Roman" pitchFamily="18" charset="0"/>
              </a:endParaRPr>
            </a:p>
            <a:p>
              <a:pPr algn="ctr" eaLnBrk="0" hangingPunct="0"/>
              <a:r>
                <a:rPr lang="en-US" sz="1100">
                  <a:solidFill>
                    <a:srgbClr val="003399"/>
                  </a:solidFill>
                  <a:latin typeface="Arial Unicode MS" pitchFamily="34" charset="-128"/>
                  <a:cs typeface="Times New Roman" pitchFamily="18" charset="0"/>
                </a:rPr>
                <a:t>Instruction</a:t>
              </a:r>
              <a:endParaRPr lang="en-US" sz="1100">
                <a:solidFill>
                  <a:srgbClr val="003399"/>
                </a:solidFill>
                <a:latin typeface="Times New Roman" pitchFamily="18" charset="0"/>
              </a:endParaRPr>
            </a:p>
          </p:txBody>
        </p:sp>
        <p:sp>
          <p:nvSpPr>
            <p:cNvPr id="17422" name="Text Box 14"/>
            <p:cNvSpPr txBox="1">
              <a:spLocks noChangeArrowheads="1"/>
            </p:cNvSpPr>
            <p:nvPr/>
          </p:nvSpPr>
          <p:spPr bwMode="auto">
            <a:xfrm>
              <a:off x="3892" y="3062"/>
              <a:ext cx="392" cy="360"/>
            </a:xfrm>
            <a:prstGeom prst="rect">
              <a:avLst/>
            </a:prstGeom>
            <a:solidFill>
              <a:srgbClr val="CCECFF"/>
            </a:solidFill>
            <a:ln w="9525">
              <a:solidFill>
                <a:srgbClr val="E32C07"/>
              </a:solidFill>
              <a:miter lim="800000"/>
              <a:headEnd/>
              <a:tailEnd/>
            </a:ln>
          </p:spPr>
          <p:txBody>
            <a:bodyPr/>
            <a:lstStyle/>
            <a:p>
              <a:pPr algn="ctr"/>
              <a:r>
                <a:rPr lang="en-NZ" sz="1100">
                  <a:solidFill>
                    <a:srgbClr val="003399"/>
                  </a:solidFill>
                  <a:latin typeface="Arial Unicode MS" pitchFamily="34" charset="-128"/>
                  <a:cs typeface="Times New Roman" pitchFamily="18" charset="0"/>
                </a:rPr>
                <a:t>Start</a:t>
              </a:r>
              <a:endParaRPr lang="en-US" sz="1100">
                <a:solidFill>
                  <a:srgbClr val="003399"/>
                </a:solidFill>
                <a:latin typeface="Arial Unicode MS" pitchFamily="34" charset="-128"/>
                <a:cs typeface="Times New Roman" pitchFamily="18" charset="0"/>
              </a:endParaRPr>
            </a:p>
            <a:p>
              <a:pPr algn="ctr" eaLnBrk="0" hangingPunct="0"/>
              <a:r>
                <a:rPr lang="en-NZ" sz="1100">
                  <a:solidFill>
                    <a:srgbClr val="003399"/>
                  </a:solidFill>
                  <a:latin typeface="Arial Unicode MS" pitchFamily="34" charset="-128"/>
                  <a:cs typeface="Times New Roman" pitchFamily="18" charset="0"/>
                </a:rPr>
                <a:t>A New </a:t>
              </a:r>
              <a:r>
                <a:rPr lang="en-US" sz="1100">
                  <a:solidFill>
                    <a:srgbClr val="003399"/>
                  </a:solidFill>
                  <a:latin typeface="Arial Unicode MS" pitchFamily="34" charset="-128"/>
                  <a:cs typeface="Times New Roman" pitchFamily="18" charset="0"/>
                </a:rPr>
                <a:t>Concept</a:t>
              </a:r>
              <a:endParaRPr lang="en-US" sz="1100">
                <a:solidFill>
                  <a:srgbClr val="003399"/>
                </a:solidFill>
                <a:latin typeface="Times New Roman" pitchFamily="18" charset="0"/>
              </a:endParaRPr>
            </a:p>
          </p:txBody>
        </p:sp>
        <p:sp>
          <p:nvSpPr>
            <p:cNvPr id="17423" name="Text Box 15"/>
            <p:cNvSpPr txBox="1">
              <a:spLocks noChangeArrowheads="1"/>
            </p:cNvSpPr>
            <p:nvPr/>
          </p:nvSpPr>
          <p:spPr bwMode="auto">
            <a:xfrm>
              <a:off x="3388" y="3062"/>
              <a:ext cx="432" cy="360"/>
            </a:xfrm>
            <a:prstGeom prst="rect">
              <a:avLst/>
            </a:prstGeom>
            <a:solidFill>
              <a:srgbClr val="CCECFF"/>
            </a:solidFill>
            <a:ln w="9525">
              <a:solidFill>
                <a:srgbClr val="E32C07"/>
              </a:solidFill>
              <a:miter lim="800000"/>
              <a:headEnd/>
              <a:tailEnd/>
            </a:ln>
          </p:spPr>
          <p:txBody>
            <a:bodyPr/>
            <a:lstStyle/>
            <a:p>
              <a:r>
                <a:rPr lang="en-NZ" sz="1100">
                  <a:solidFill>
                    <a:srgbClr val="003399"/>
                  </a:solidFill>
                  <a:latin typeface="Arial Unicode MS" pitchFamily="34" charset="-128"/>
                  <a:cs typeface="Times New Roman" pitchFamily="18" charset="0"/>
                </a:rPr>
                <a:t>Present </a:t>
              </a:r>
              <a:endParaRPr lang="en-US" sz="1100">
                <a:solidFill>
                  <a:srgbClr val="003399"/>
                </a:solidFill>
                <a:latin typeface="Arial Unicode MS" pitchFamily="34" charset="-128"/>
                <a:cs typeface="Times New Roman" pitchFamily="18" charset="0"/>
              </a:endParaRPr>
            </a:p>
            <a:p>
              <a:pPr eaLnBrk="0" hangingPunct="0"/>
              <a:r>
                <a:rPr lang="en-NZ" sz="1100">
                  <a:solidFill>
                    <a:srgbClr val="003399"/>
                  </a:solidFill>
                  <a:latin typeface="Arial Unicode MS" pitchFamily="34" charset="-128"/>
                  <a:cs typeface="Times New Roman" pitchFamily="18" charset="0"/>
                </a:rPr>
                <a:t>A New</a:t>
              </a:r>
              <a:endParaRPr lang="en-US" sz="1100">
                <a:solidFill>
                  <a:srgbClr val="003399"/>
                </a:solidFill>
                <a:latin typeface="Arial Unicode MS" pitchFamily="34" charset="-128"/>
                <a:cs typeface="Times New Roman" pitchFamily="18" charset="0"/>
              </a:endParaRPr>
            </a:p>
            <a:p>
              <a:pPr eaLnBrk="0" hangingPunct="0"/>
              <a:r>
                <a:rPr lang="en-US" sz="1100">
                  <a:solidFill>
                    <a:srgbClr val="003399"/>
                  </a:solidFill>
                  <a:latin typeface="Arial Unicode MS" pitchFamily="34" charset="-128"/>
                  <a:cs typeface="Times New Roman" pitchFamily="18" charset="0"/>
                </a:rPr>
                <a:t>Problem </a:t>
              </a:r>
              <a:endParaRPr lang="en-US" sz="1100">
                <a:solidFill>
                  <a:srgbClr val="003399"/>
                </a:solidFill>
                <a:latin typeface="Times New Roman" pitchFamily="18" charset="0"/>
              </a:endParaRPr>
            </a:p>
          </p:txBody>
        </p:sp>
        <p:sp>
          <p:nvSpPr>
            <p:cNvPr id="17424" name="Line 16"/>
            <p:cNvSpPr>
              <a:spLocks noChangeShapeType="1"/>
            </p:cNvSpPr>
            <p:nvPr/>
          </p:nvSpPr>
          <p:spPr bwMode="auto">
            <a:xfrm>
              <a:off x="1948" y="1118"/>
              <a:ext cx="0" cy="144"/>
            </a:xfrm>
            <a:prstGeom prst="line">
              <a:avLst/>
            </a:prstGeom>
            <a:noFill/>
            <a:ln w="9525">
              <a:solidFill>
                <a:srgbClr val="E32C07"/>
              </a:solidFill>
              <a:round/>
              <a:headEnd/>
              <a:tailEnd type="triangle" w="med" len="med"/>
            </a:ln>
          </p:spPr>
          <p:txBody>
            <a:bodyPr/>
            <a:lstStyle/>
            <a:p>
              <a:endParaRPr lang="en-NZ"/>
            </a:p>
          </p:txBody>
        </p:sp>
        <p:sp>
          <p:nvSpPr>
            <p:cNvPr id="17425" name="Line 17"/>
            <p:cNvSpPr>
              <a:spLocks noChangeShapeType="1"/>
            </p:cNvSpPr>
            <p:nvPr/>
          </p:nvSpPr>
          <p:spPr bwMode="auto">
            <a:xfrm>
              <a:off x="2236" y="1334"/>
              <a:ext cx="216" cy="0"/>
            </a:xfrm>
            <a:prstGeom prst="line">
              <a:avLst/>
            </a:prstGeom>
            <a:noFill/>
            <a:ln w="9525">
              <a:solidFill>
                <a:srgbClr val="E32C07"/>
              </a:solidFill>
              <a:round/>
              <a:headEnd/>
              <a:tailEnd type="triangle" w="med" len="med"/>
            </a:ln>
          </p:spPr>
          <p:txBody>
            <a:bodyPr/>
            <a:lstStyle/>
            <a:p>
              <a:endParaRPr lang="en-NZ"/>
            </a:p>
          </p:txBody>
        </p:sp>
        <p:sp>
          <p:nvSpPr>
            <p:cNvPr id="17426" name="Line 18"/>
            <p:cNvSpPr>
              <a:spLocks noChangeShapeType="1"/>
            </p:cNvSpPr>
            <p:nvPr/>
          </p:nvSpPr>
          <p:spPr bwMode="auto">
            <a:xfrm>
              <a:off x="2772" y="1701"/>
              <a:ext cx="0" cy="144"/>
            </a:xfrm>
            <a:prstGeom prst="line">
              <a:avLst/>
            </a:prstGeom>
            <a:noFill/>
            <a:ln w="9525">
              <a:solidFill>
                <a:srgbClr val="E32C07"/>
              </a:solidFill>
              <a:round/>
              <a:headEnd/>
              <a:tailEnd type="triangle" w="med" len="med"/>
            </a:ln>
          </p:spPr>
          <p:txBody>
            <a:bodyPr/>
            <a:lstStyle/>
            <a:p>
              <a:endParaRPr lang="en-NZ"/>
            </a:p>
          </p:txBody>
        </p:sp>
        <p:sp>
          <p:nvSpPr>
            <p:cNvPr id="17427" name="Line 19"/>
            <p:cNvSpPr>
              <a:spLocks noChangeShapeType="1"/>
            </p:cNvSpPr>
            <p:nvPr/>
          </p:nvSpPr>
          <p:spPr bwMode="auto">
            <a:xfrm>
              <a:off x="2772" y="2072"/>
              <a:ext cx="0" cy="144"/>
            </a:xfrm>
            <a:prstGeom prst="line">
              <a:avLst/>
            </a:prstGeom>
            <a:noFill/>
            <a:ln w="9525">
              <a:solidFill>
                <a:srgbClr val="E32C07"/>
              </a:solidFill>
              <a:round/>
              <a:headEnd/>
              <a:tailEnd type="triangle" w="med" len="med"/>
            </a:ln>
          </p:spPr>
          <p:txBody>
            <a:bodyPr/>
            <a:lstStyle/>
            <a:p>
              <a:endParaRPr lang="en-NZ"/>
            </a:p>
          </p:txBody>
        </p:sp>
        <p:sp>
          <p:nvSpPr>
            <p:cNvPr id="17428" name="Line 20"/>
            <p:cNvSpPr>
              <a:spLocks noChangeShapeType="1"/>
            </p:cNvSpPr>
            <p:nvPr/>
          </p:nvSpPr>
          <p:spPr bwMode="auto">
            <a:xfrm flipH="1">
              <a:off x="1516" y="2774"/>
              <a:ext cx="1224" cy="288"/>
            </a:xfrm>
            <a:prstGeom prst="line">
              <a:avLst/>
            </a:prstGeom>
            <a:noFill/>
            <a:ln w="9525">
              <a:solidFill>
                <a:srgbClr val="E32C07"/>
              </a:solidFill>
              <a:round/>
              <a:headEnd/>
              <a:tailEnd type="triangle" w="med" len="med"/>
            </a:ln>
          </p:spPr>
          <p:txBody>
            <a:bodyPr/>
            <a:lstStyle/>
            <a:p>
              <a:endParaRPr lang="en-NZ"/>
            </a:p>
          </p:txBody>
        </p:sp>
        <p:sp>
          <p:nvSpPr>
            <p:cNvPr id="17429" name="Line 21"/>
            <p:cNvSpPr>
              <a:spLocks noChangeShapeType="1"/>
            </p:cNvSpPr>
            <p:nvPr/>
          </p:nvSpPr>
          <p:spPr bwMode="auto">
            <a:xfrm flipH="1">
              <a:off x="2020" y="2774"/>
              <a:ext cx="720" cy="288"/>
            </a:xfrm>
            <a:prstGeom prst="line">
              <a:avLst/>
            </a:prstGeom>
            <a:noFill/>
            <a:ln w="9525">
              <a:solidFill>
                <a:srgbClr val="E32C07"/>
              </a:solidFill>
              <a:round/>
              <a:headEnd/>
              <a:tailEnd type="triangle" w="med" len="med"/>
            </a:ln>
          </p:spPr>
          <p:txBody>
            <a:bodyPr/>
            <a:lstStyle/>
            <a:p>
              <a:endParaRPr lang="en-NZ"/>
            </a:p>
          </p:txBody>
        </p:sp>
        <p:sp>
          <p:nvSpPr>
            <p:cNvPr id="17430" name="Line 22"/>
            <p:cNvSpPr>
              <a:spLocks noChangeShapeType="1"/>
            </p:cNvSpPr>
            <p:nvPr/>
          </p:nvSpPr>
          <p:spPr bwMode="auto">
            <a:xfrm flipH="1">
              <a:off x="2524" y="2774"/>
              <a:ext cx="216" cy="288"/>
            </a:xfrm>
            <a:prstGeom prst="line">
              <a:avLst/>
            </a:prstGeom>
            <a:noFill/>
            <a:ln w="9525">
              <a:solidFill>
                <a:srgbClr val="E32C07"/>
              </a:solidFill>
              <a:round/>
              <a:headEnd/>
              <a:tailEnd type="triangle" w="med" len="med"/>
            </a:ln>
          </p:spPr>
          <p:txBody>
            <a:bodyPr/>
            <a:lstStyle/>
            <a:p>
              <a:endParaRPr lang="en-NZ"/>
            </a:p>
          </p:txBody>
        </p:sp>
        <p:sp>
          <p:nvSpPr>
            <p:cNvPr id="17431" name="Line 23"/>
            <p:cNvSpPr>
              <a:spLocks noChangeShapeType="1"/>
            </p:cNvSpPr>
            <p:nvPr/>
          </p:nvSpPr>
          <p:spPr bwMode="auto">
            <a:xfrm>
              <a:off x="2884" y="2774"/>
              <a:ext cx="216" cy="288"/>
            </a:xfrm>
            <a:prstGeom prst="line">
              <a:avLst/>
            </a:prstGeom>
            <a:noFill/>
            <a:ln w="9525">
              <a:solidFill>
                <a:srgbClr val="E32C07"/>
              </a:solidFill>
              <a:round/>
              <a:headEnd/>
              <a:tailEnd type="triangle" w="med" len="med"/>
            </a:ln>
          </p:spPr>
          <p:txBody>
            <a:bodyPr/>
            <a:lstStyle/>
            <a:p>
              <a:endParaRPr lang="en-NZ"/>
            </a:p>
          </p:txBody>
        </p:sp>
        <p:sp>
          <p:nvSpPr>
            <p:cNvPr id="17432" name="Line 24"/>
            <p:cNvSpPr>
              <a:spLocks noChangeShapeType="1"/>
            </p:cNvSpPr>
            <p:nvPr/>
          </p:nvSpPr>
          <p:spPr bwMode="auto">
            <a:xfrm>
              <a:off x="2884" y="2774"/>
              <a:ext cx="720" cy="288"/>
            </a:xfrm>
            <a:prstGeom prst="line">
              <a:avLst/>
            </a:prstGeom>
            <a:noFill/>
            <a:ln w="9525">
              <a:solidFill>
                <a:srgbClr val="E32C07"/>
              </a:solidFill>
              <a:round/>
              <a:headEnd/>
              <a:tailEnd type="triangle" w="med" len="med"/>
            </a:ln>
          </p:spPr>
          <p:txBody>
            <a:bodyPr/>
            <a:lstStyle/>
            <a:p>
              <a:endParaRPr lang="en-NZ"/>
            </a:p>
          </p:txBody>
        </p:sp>
        <p:sp>
          <p:nvSpPr>
            <p:cNvPr id="17433" name="Line 25"/>
            <p:cNvSpPr>
              <a:spLocks noChangeShapeType="1"/>
            </p:cNvSpPr>
            <p:nvPr/>
          </p:nvSpPr>
          <p:spPr bwMode="auto">
            <a:xfrm>
              <a:off x="2884" y="2774"/>
              <a:ext cx="1224" cy="288"/>
            </a:xfrm>
            <a:prstGeom prst="line">
              <a:avLst/>
            </a:prstGeom>
            <a:noFill/>
            <a:ln w="9525">
              <a:solidFill>
                <a:srgbClr val="E32C07"/>
              </a:solidFill>
              <a:round/>
              <a:headEnd/>
              <a:tailEnd type="triangle" w="med" len="med"/>
            </a:ln>
          </p:spPr>
          <p:txBody>
            <a:bodyPr/>
            <a:lstStyle/>
            <a:p>
              <a:endParaRPr lang="en-NZ"/>
            </a:p>
          </p:txBody>
        </p:sp>
        <p:sp>
          <p:nvSpPr>
            <p:cNvPr id="17434" name="Line 26"/>
            <p:cNvSpPr>
              <a:spLocks noChangeShapeType="1"/>
            </p:cNvSpPr>
            <p:nvPr/>
          </p:nvSpPr>
          <p:spPr bwMode="auto">
            <a:xfrm>
              <a:off x="4108" y="3422"/>
              <a:ext cx="0" cy="144"/>
            </a:xfrm>
            <a:prstGeom prst="line">
              <a:avLst/>
            </a:prstGeom>
            <a:noFill/>
            <a:ln w="9525">
              <a:solidFill>
                <a:srgbClr val="E32C07"/>
              </a:solidFill>
              <a:round/>
              <a:headEnd/>
              <a:tailEnd type="triangle" w="med" len="med"/>
            </a:ln>
          </p:spPr>
          <p:txBody>
            <a:bodyPr/>
            <a:lstStyle/>
            <a:p>
              <a:endParaRPr lang="en-NZ"/>
            </a:p>
          </p:txBody>
        </p:sp>
        <p:sp>
          <p:nvSpPr>
            <p:cNvPr id="17435" name="Line 27"/>
            <p:cNvSpPr>
              <a:spLocks noChangeShapeType="1"/>
            </p:cNvSpPr>
            <p:nvPr/>
          </p:nvSpPr>
          <p:spPr bwMode="auto">
            <a:xfrm>
              <a:off x="3100" y="3422"/>
              <a:ext cx="0" cy="144"/>
            </a:xfrm>
            <a:prstGeom prst="line">
              <a:avLst/>
            </a:prstGeom>
            <a:noFill/>
            <a:ln w="9525">
              <a:solidFill>
                <a:srgbClr val="E32C07"/>
              </a:solidFill>
              <a:round/>
              <a:headEnd/>
              <a:tailEnd type="triangle" w="med" len="med"/>
            </a:ln>
          </p:spPr>
          <p:txBody>
            <a:bodyPr/>
            <a:lstStyle/>
            <a:p>
              <a:endParaRPr lang="en-NZ"/>
            </a:p>
          </p:txBody>
        </p:sp>
        <p:sp>
          <p:nvSpPr>
            <p:cNvPr id="17436" name="Line 28"/>
            <p:cNvSpPr>
              <a:spLocks noChangeShapeType="1"/>
            </p:cNvSpPr>
            <p:nvPr/>
          </p:nvSpPr>
          <p:spPr bwMode="auto">
            <a:xfrm>
              <a:off x="2524" y="3422"/>
              <a:ext cx="0" cy="144"/>
            </a:xfrm>
            <a:prstGeom prst="line">
              <a:avLst/>
            </a:prstGeom>
            <a:noFill/>
            <a:ln w="9525">
              <a:solidFill>
                <a:srgbClr val="E32C07"/>
              </a:solidFill>
              <a:round/>
              <a:headEnd/>
              <a:tailEnd type="triangle" w="med" len="med"/>
            </a:ln>
          </p:spPr>
          <p:txBody>
            <a:bodyPr/>
            <a:lstStyle/>
            <a:p>
              <a:endParaRPr lang="en-NZ"/>
            </a:p>
          </p:txBody>
        </p:sp>
        <p:sp>
          <p:nvSpPr>
            <p:cNvPr id="17437" name="Line 29"/>
            <p:cNvSpPr>
              <a:spLocks noChangeShapeType="1"/>
            </p:cNvSpPr>
            <p:nvPr/>
          </p:nvSpPr>
          <p:spPr bwMode="auto">
            <a:xfrm>
              <a:off x="2020" y="3422"/>
              <a:ext cx="0" cy="144"/>
            </a:xfrm>
            <a:prstGeom prst="line">
              <a:avLst/>
            </a:prstGeom>
            <a:noFill/>
            <a:ln w="9525">
              <a:solidFill>
                <a:srgbClr val="E32C07"/>
              </a:solidFill>
              <a:round/>
              <a:headEnd/>
              <a:tailEnd type="triangle" w="med" len="med"/>
            </a:ln>
          </p:spPr>
          <p:txBody>
            <a:bodyPr/>
            <a:lstStyle/>
            <a:p>
              <a:endParaRPr lang="en-NZ"/>
            </a:p>
          </p:txBody>
        </p:sp>
        <p:sp>
          <p:nvSpPr>
            <p:cNvPr id="17438" name="Line 30"/>
            <p:cNvSpPr>
              <a:spLocks noChangeShapeType="1"/>
            </p:cNvSpPr>
            <p:nvPr/>
          </p:nvSpPr>
          <p:spPr bwMode="auto">
            <a:xfrm>
              <a:off x="1516" y="3422"/>
              <a:ext cx="0" cy="144"/>
            </a:xfrm>
            <a:prstGeom prst="line">
              <a:avLst/>
            </a:prstGeom>
            <a:noFill/>
            <a:ln w="9525">
              <a:solidFill>
                <a:srgbClr val="E32C07"/>
              </a:solidFill>
              <a:round/>
              <a:headEnd/>
              <a:tailEnd type="triangle" w="med" len="med"/>
            </a:ln>
          </p:spPr>
          <p:txBody>
            <a:bodyPr/>
            <a:lstStyle/>
            <a:p>
              <a:endParaRPr lang="en-NZ"/>
            </a:p>
          </p:txBody>
        </p:sp>
        <p:sp>
          <p:nvSpPr>
            <p:cNvPr id="17439" name="Line 31"/>
            <p:cNvSpPr>
              <a:spLocks noChangeShapeType="1"/>
            </p:cNvSpPr>
            <p:nvPr/>
          </p:nvSpPr>
          <p:spPr bwMode="auto">
            <a:xfrm>
              <a:off x="3604" y="3422"/>
              <a:ext cx="0" cy="144"/>
            </a:xfrm>
            <a:prstGeom prst="line">
              <a:avLst/>
            </a:prstGeom>
            <a:noFill/>
            <a:ln w="9525">
              <a:solidFill>
                <a:srgbClr val="E32C07"/>
              </a:solidFill>
              <a:round/>
              <a:headEnd/>
              <a:tailEnd type="triangle" w="med" len="med"/>
            </a:ln>
          </p:spPr>
          <p:txBody>
            <a:bodyPr/>
            <a:lstStyle/>
            <a:p>
              <a:endParaRPr lang="en-NZ"/>
            </a:p>
          </p:txBody>
        </p:sp>
        <p:sp>
          <p:nvSpPr>
            <p:cNvPr id="17440" name="Line 32"/>
            <p:cNvSpPr>
              <a:spLocks noChangeShapeType="1"/>
            </p:cNvSpPr>
            <p:nvPr/>
          </p:nvSpPr>
          <p:spPr bwMode="auto">
            <a:xfrm flipH="1">
              <a:off x="1156" y="3566"/>
              <a:ext cx="2952" cy="0"/>
            </a:xfrm>
            <a:prstGeom prst="line">
              <a:avLst/>
            </a:prstGeom>
            <a:noFill/>
            <a:ln w="9525">
              <a:solidFill>
                <a:srgbClr val="E32C07"/>
              </a:solidFill>
              <a:round/>
              <a:headEnd/>
              <a:tailEnd/>
            </a:ln>
          </p:spPr>
          <p:txBody>
            <a:bodyPr/>
            <a:lstStyle/>
            <a:p>
              <a:endParaRPr lang="en-NZ"/>
            </a:p>
          </p:txBody>
        </p:sp>
        <p:sp>
          <p:nvSpPr>
            <p:cNvPr id="17441" name="Line 33"/>
            <p:cNvSpPr>
              <a:spLocks noChangeShapeType="1"/>
            </p:cNvSpPr>
            <p:nvPr/>
          </p:nvSpPr>
          <p:spPr bwMode="auto">
            <a:xfrm flipV="1">
              <a:off x="1156" y="1622"/>
              <a:ext cx="0" cy="1944"/>
            </a:xfrm>
            <a:prstGeom prst="line">
              <a:avLst/>
            </a:prstGeom>
            <a:noFill/>
            <a:ln w="9525">
              <a:solidFill>
                <a:srgbClr val="E32C07"/>
              </a:solidFill>
              <a:round/>
              <a:headEnd/>
              <a:tailEnd/>
            </a:ln>
          </p:spPr>
          <p:txBody>
            <a:bodyPr/>
            <a:lstStyle/>
            <a:p>
              <a:endParaRPr lang="en-NZ"/>
            </a:p>
          </p:txBody>
        </p:sp>
        <p:sp>
          <p:nvSpPr>
            <p:cNvPr id="17442" name="Line 34"/>
            <p:cNvSpPr>
              <a:spLocks noChangeShapeType="1"/>
            </p:cNvSpPr>
            <p:nvPr/>
          </p:nvSpPr>
          <p:spPr bwMode="auto">
            <a:xfrm>
              <a:off x="1156" y="1622"/>
              <a:ext cx="1296" cy="0"/>
            </a:xfrm>
            <a:prstGeom prst="line">
              <a:avLst/>
            </a:prstGeom>
            <a:noFill/>
            <a:ln w="9525">
              <a:solidFill>
                <a:srgbClr val="E32C07"/>
              </a:solidFill>
              <a:round/>
              <a:headEnd/>
              <a:tailEnd type="triangle" w="med" len="med"/>
            </a:ln>
          </p:spPr>
          <p:txBody>
            <a:bodyPr/>
            <a:lstStyle/>
            <a:p>
              <a:endParaRPr lang="en-NZ"/>
            </a:p>
          </p:txBody>
        </p:sp>
        <p:sp>
          <p:nvSpPr>
            <p:cNvPr id="17443" name="Line 35"/>
            <p:cNvSpPr>
              <a:spLocks noChangeShapeType="1"/>
            </p:cNvSpPr>
            <p:nvPr/>
          </p:nvSpPr>
          <p:spPr bwMode="auto">
            <a:xfrm>
              <a:off x="2772" y="2511"/>
              <a:ext cx="0" cy="144"/>
            </a:xfrm>
            <a:prstGeom prst="line">
              <a:avLst/>
            </a:prstGeom>
            <a:noFill/>
            <a:ln w="9525">
              <a:solidFill>
                <a:srgbClr val="E32C07"/>
              </a:solidFill>
              <a:round/>
              <a:headEnd/>
              <a:tailEnd type="triangle" w="med" len="med"/>
            </a:ln>
          </p:spPr>
          <p:txBody>
            <a:bodyPr/>
            <a:lstStyle/>
            <a:p>
              <a:endParaRPr lang="en-NZ"/>
            </a:p>
          </p:txBody>
        </p:sp>
        <p:sp>
          <p:nvSpPr>
            <p:cNvPr id="17444" name="Rectangle 36"/>
            <p:cNvSpPr>
              <a:spLocks noChangeArrowheads="1"/>
            </p:cNvSpPr>
            <p:nvPr/>
          </p:nvSpPr>
          <p:spPr bwMode="auto">
            <a:xfrm>
              <a:off x="1276" y="3802"/>
              <a:ext cx="3408" cy="179"/>
            </a:xfrm>
            <a:prstGeom prst="rect">
              <a:avLst/>
            </a:prstGeom>
            <a:solidFill>
              <a:srgbClr val="CCECFF"/>
            </a:solidFill>
            <a:ln w="9525">
              <a:solidFill>
                <a:srgbClr val="E32C07"/>
              </a:solidFill>
              <a:miter lim="800000"/>
              <a:headEnd/>
              <a:tailEnd/>
            </a:ln>
          </p:spPr>
          <p:txBody>
            <a:bodyPr>
              <a:spAutoFit/>
            </a:bodyPr>
            <a:lstStyle/>
            <a:p>
              <a:pPr indent="228600" algn="just" eaLnBrk="0" hangingPunct="0"/>
              <a:r>
                <a:rPr lang="en-NZ" sz="1600" b="1">
                  <a:solidFill>
                    <a:srgbClr val="003399"/>
                  </a:solidFill>
                  <a:latin typeface="Arial Unicode MS" pitchFamily="34" charset="-128"/>
                  <a:cs typeface="Times New Roman" pitchFamily="18" charset="0"/>
                </a:rPr>
                <a:t> </a:t>
              </a:r>
              <a:r>
                <a:rPr lang="en-US" sz="1600" b="1">
                  <a:solidFill>
                    <a:srgbClr val="003399"/>
                  </a:solidFill>
                  <a:latin typeface="Arial Unicode MS" pitchFamily="34" charset="-128"/>
                  <a:cs typeface="Times New Roman" pitchFamily="18" charset="0"/>
                </a:rPr>
                <a:t>              The Tutoring Process</a:t>
              </a:r>
            </a:p>
          </p:txBody>
        </p:sp>
      </p:grpSp>
      <p:sp>
        <p:nvSpPr>
          <p:cNvPr id="17411" name="Text Box 38"/>
          <p:cNvSpPr txBox="1">
            <a:spLocks noChangeArrowheads="1"/>
          </p:cNvSpPr>
          <p:nvPr/>
        </p:nvSpPr>
        <p:spPr bwMode="auto">
          <a:xfrm>
            <a:off x="1775422" y="134938"/>
            <a:ext cx="9693924" cy="641350"/>
          </a:xfrm>
          <a:prstGeom prst="rect">
            <a:avLst/>
          </a:prstGeom>
          <a:noFill/>
          <a:ln w="9525">
            <a:noFill/>
            <a:miter lim="800000"/>
            <a:headEnd/>
            <a:tailEnd/>
          </a:ln>
        </p:spPr>
        <p:txBody>
          <a:bodyPr>
            <a:spAutoFit/>
          </a:bodyPr>
          <a:lstStyle/>
          <a:p>
            <a:pPr>
              <a:spcBef>
                <a:spcPct val="50000"/>
              </a:spcBef>
            </a:pPr>
            <a:r>
              <a:rPr lang="en-US" sz="3600">
                <a:solidFill>
                  <a:srgbClr val="FF0000"/>
                </a:solidFill>
              </a:rPr>
              <a:t>Intelligent Tutoring Systems</a:t>
            </a:r>
          </a:p>
        </p:txBody>
      </p:sp>
      <p:sp>
        <p:nvSpPr>
          <p:cNvPr id="37" name="Slide Number Placeholder 36"/>
          <p:cNvSpPr>
            <a:spLocks noGrp="1"/>
          </p:cNvSpPr>
          <p:nvPr>
            <p:ph type="sldNum" sz="quarter" idx="12"/>
          </p:nvPr>
        </p:nvSpPr>
        <p:spPr/>
        <p:txBody>
          <a:bodyPr/>
          <a:lstStyle/>
          <a:p>
            <a:fld id="{81FEFA0A-2F20-4B60-98C6-5FFDA469AA1C}" type="slidenum">
              <a:rPr lang="en-NZ" smtClean="0"/>
              <a:pPr/>
              <a:t>15</a:t>
            </a:fld>
            <a:endParaRPr lang="en-NZ"/>
          </a:p>
        </p:txBody>
      </p:sp>
    </p:spTree>
    <p:extLst>
      <p:ext uri="{BB962C8B-B14F-4D97-AF65-F5344CB8AC3E}">
        <p14:creationId xmlns:p14="http://schemas.microsoft.com/office/powerpoint/2010/main" xmlns="" val="1180005673"/>
      </p:ext>
    </p:extLst>
  </p:cSld>
  <p:clrMapOvr>
    <a:masterClrMapping/>
  </p:clrMapOvr>
  <p:transition spd="med">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4"/>
          <p:cNvSpPr>
            <a:spLocks noGrp="1" noRot="1" noChangeArrowheads="1"/>
          </p:cNvSpPr>
          <p:nvPr>
            <p:ph type="title"/>
          </p:nvPr>
        </p:nvSpPr>
        <p:spPr>
          <a:xfrm>
            <a:off x="402062" y="228601"/>
            <a:ext cx="11344496" cy="1325563"/>
          </a:xfrm>
          <a:noFill/>
        </p:spPr>
        <p:txBody>
          <a:bodyPr anchor="ctr"/>
          <a:lstStyle/>
          <a:p>
            <a:pPr eaLnBrk="1" hangingPunct="1"/>
            <a:r>
              <a:rPr lang="en-NZ" dirty="0" smtClean="0">
                <a:solidFill>
                  <a:srgbClr val="FF0000"/>
                </a:solidFill>
              </a:rPr>
              <a:t>ITSs </a:t>
            </a:r>
          </a:p>
        </p:txBody>
      </p:sp>
      <p:sp>
        <p:nvSpPr>
          <p:cNvPr id="18435" name="Rectangle 5"/>
          <p:cNvSpPr>
            <a:spLocks noGrp="1" noRot="1" noChangeArrowheads="1"/>
          </p:cNvSpPr>
          <p:nvPr>
            <p:ph idx="1"/>
          </p:nvPr>
        </p:nvSpPr>
        <p:spPr>
          <a:xfrm>
            <a:off x="609442" y="1628776"/>
            <a:ext cx="11245038" cy="1368425"/>
          </a:xfrm>
          <a:noFill/>
        </p:spPr>
        <p:txBody>
          <a:bodyPr/>
          <a:lstStyle/>
          <a:p>
            <a:pPr eaLnBrk="1" hangingPunct="1"/>
            <a:r>
              <a:rPr lang="en-NZ" sz="2600" b="1" dirty="0" smtClean="0">
                <a:solidFill>
                  <a:srgbClr val="0000FF"/>
                </a:solidFill>
              </a:rPr>
              <a:t>More effective than classroom teaching</a:t>
            </a:r>
          </a:p>
          <a:p>
            <a:pPr eaLnBrk="1" hangingPunct="1"/>
            <a:r>
              <a:rPr lang="en-NZ" sz="2600" b="1" dirty="0" smtClean="0">
                <a:solidFill>
                  <a:srgbClr val="0000FF"/>
                </a:solidFill>
              </a:rPr>
              <a:t>Not as good as one to one tutoring</a:t>
            </a:r>
          </a:p>
        </p:txBody>
      </p:sp>
      <p:pic>
        <p:nvPicPr>
          <p:cNvPr id="318470" name="Picture 6" descr="smily%2520sun%2520ora"/>
          <p:cNvPicPr>
            <a:picLocks noChangeAspect="1" noChangeArrowheads="1"/>
          </p:cNvPicPr>
          <p:nvPr/>
        </p:nvPicPr>
        <p:blipFill>
          <a:blip r:embed="rId3" cstate="print"/>
          <a:srcRect/>
          <a:stretch>
            <a:fillRect/>
          </a:stretch>
        </p:blipFill>
        <p:spPr bwMode="auto">
          <a:xfrm>
            <a:off x="7190560" y="2828925"/>
            <a:ext cx="2456811" cy="1746250"/>
          </a:xfrm>
          <a:prstGeom prst="rect">
            <a:avLst/>
          </a:prstGeom>
          <a:noFill/>
          <a:ln w="9525">
            <a:noFill/>
            <a:miter lim="800000"/>
            <a:headEnd/>
            <a:tailEnd/>
          </a:ln>
        </p:spPr>
      </p:pic>
      <p:sp>
        <p:nvSpPr>
          <p:cNvPr id="318471" name="Text Box 7"/>
          <p:cNvSpPr txBox="1">
            <a:spLocks noChangeArrowheads="1"/>
          </p:cNvSpPr>
          <p:nvPr/>
        </p:nvSpPr>
        <p:spPr bwMode="auto">
          <a:xfrm>
            <a:off x="4526372" y="3644901"/>
            <a:ext cx="1390124" cy="523220"/>
          </a:xfrm>
          <a:prstGeom prst="rect">
            <a:avLst/>
          </a:prstGeom>
          <a:noFill/>
          <a:ln w="9525">
            <a:noFill/>
            <a:miter lim="800000"/>
            <a:headEnd/>
            <a:tailEnd/>
          </a:ln>
        </p:spPr>
        <p:txBody>
          <a:bodyPr wrap="none">
            <a:spAutoFit/>
          </a:bodyPr>
          <a:lstStyle/>
          <a:p>
            <a:r>
              <a:rPr lang="en-NZ" sz="2800">
                <a:solidFill>
                  <a:srgbClr val="FF0000"/>
                </a:solidFill>
              </a:rPr>
              <a:t>Missing</a:t>
            </a:r>
          </a:p>
        </p:txBody>
      </p:sp>
      <p:sp>
        <p:nvSpPr>
          <p:cNvPr id="318472" name="Text Box 8"/>
          <p:cNvSpPr txBox="1">
            <a:spLocks noChangeArrowheads="1"/>
          </p:cNvSpPr>
          <p:nvPr/>
        </p:nvSpPr>
        <p:spPr bwMode="auto">
          <a:xfrm>
            <a:off x="4627945" y="5341938"/>
            <a:ext cx="1539204" cy="523220"/>
          </a:xfrm>
          <a:prstGeom prst="rect">
            <a:avLst/>
          </a:prstGeom>
          <a:noFill/>
          <a:ln w="9525">
            <a:noFill/>
            <a:miter lim="800000"/>
            <a:headEnd/>
            <a:tailEnd/>
          </a:ln>
        </p:spPr>
        <p:txBody>
          <a:bodyPr wrap="none">
            <a:spAutoFit/>
          </a:bodyPr>
          <a:lstStyle/>
          <a:p>
            <a:r>
              <a:rPr lang="en-NZ" sz="2800">
                <a:solidFill>
                  <a:srgbClr val="FF0000"/>
                </a:solidFill>
              </a:rPr>
              <a:t>Solution</a:t>
            </a:r>
          </a:p>
        </p:txBody>
      </p:sp>
      <p:pic>
        <p:nvPicPr>
          <p:cNvPr id="318473" name="intro.avi">
            <a:hlinkClick r:id="" action="ppaction://media"/>
          </p:cNvPr>
          <p:cNvPicPr>
            <a:picLocks noRot="1" noChangeAspect="1" noChangeArrowheads="1"/>
          </p:cNvPicPr>
          <p:nvPr>
            <a:videoFile r:link="rId1"/>
          </p:nvPr>
        </p:nvPicPr>
        <p:blipFill>
          <a:blip r:embed="rId4" cstate="print"/>
          <a:srcRect/>
          <a:stretch>
            <a:fillRect/>
          </a:stretch>
        </p:blipFill>
        <p:spPr bwMode="auto">
          <a:xfrm>
            <a:off x="7150355" y="5013326"/>
            <a:ext cx="2399675" cy="1800225"/>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fld id="{81FEFA0A-2F20-4B60-98C6-5FFDA469AA1C}" type="slidenum">
              <a:rPr lang="en-NZ" smtClean="0"/>
              <a:pPr/>
              <a:t>16</a:t>
            </a:fld>
            <a:endParaRPr lang="en-NZ"/>
          </a:p>
        </p:txBody>
      </p:sp>
    </p:spTree>
    <p:extLst>
      <p:ext uri="{BB962C8B-B14F-4D97-AF65-F5344CB8AC3E}">
        <p14:creationId xmlns:p14="http://schemas.microsoft.com/office/powerpoint/2010/main" xmlns="" val="12778016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8471"/>
                                        </p:tgtEl>
                                        <p:attrNameLst>
                                          <p:attrName>style.visibility</p:attrName>
                                        </p:attrNameLst>
                                      </p:cBhvr>
                                      <p:to>
                                        <p:strVal val="visible"/>
                                      </p:to>
                                    </p:set>
                                    <p:animEffect transition="in" filter="circle(in)">
                                      <p:cBhvr>
                                        <p:cTn id="7" dur="1000"/>
                                        <p:tgtEl>
                                          <p:spTgt spid="3184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847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847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0" presetClass="entr" presetSubtype="0" fill="hold" nodeType="clickEffect">
                                  <p:stCondLst>
                                    <p:cond delay="0"/>
                                  </p:stCondLst>
                                  <p:childTnLst>
                                    <p:set>
                                      <p:cBhvr>
                                        <p:cTn id="19" dur="1" fill="hold">
                                          <p:stCondLst>
                                            <p:cond delay="0"/>
                                          </p:stCondLst>
                                        </p:cTn>
                                        <p:tgtEl>
                                          <p:spTgt spid="318473"/>
                                        </p:tgtEl>
                                        <p:attrNameLst>
                                          <p:attrName>style.visibility</p:attrName>
                                        </p:attrNameLst>
                                      </p:cBhvr>
                                      <p:to>
                                        <p:strVal val="visible"/>
                                      </p:to>
                                    </p:set>
                                    <p:animEffect transition="in" filter="wedge">
                                      <p:cBhvr>
                                        <p:cTn id="20" dur="2000"/>
                                        <p:tgtEl>
                                          <p:spTgt spid="31847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21" fill="hold" display="0">
                  <p:stCondLst>
                    <p:cond delay="indefinite"/>
                  </p:stCondLst>
                  <p:endCondLst>
                    <p:cond evt="onNext" delay="0">
                      <p:tgtEl>
                        <p:sldTgt/>
                      </p:tgtEl>
                    </p:cond>
                    <p:cond evt="onPrev" delay="0">
                      <p:tgtEl>
                        <p:sldTgt/>
                      </p:tgtEl>
                    </p:cond>
                  </p:endCondLst>
                </p:cTn>
                <p:tgtEl>
                  <p:spTgt spid="318473"/>
                </p:tgtEl>
              </p:cMediaNode>
            </p:video>
          </p:childTnLst>
        </p:cTn>
      </p:par>
    </p:tnLst>
    <p:bldLst>
      <p:bldP spid="318471" grpId="0"/>
      <p:bldP spid="31847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526914" y="1531938"/>
            <a:ext cx="11422791" cy="4031873"/>
          </a:xfrm>
          <a:prstGeom prst="rect">
            <a:avLst/>
          </a:prstGeom>
          <a:noFill/>
          <a:ln w="9525">
            <a:noFill/>
            <a:miter lim="800000"/>
            <a:headEnd/>
            <a:tailEnd/>
          </a:ln>
        </p:spPr>
        <p:txBody>
          <a:bodyPr>
            <a:spAutoFit/>
          </a:bodyPr>
          <a:lstStyle/>
          <a:p>
            <a:r>
              <a:rPr lang="en-NZ" sz="3200" b="1" dirty="0">
                <a:solidFill>
                  <a:srgbClr val="0000CC"/>
                </a:solidFill>
              </a:rPr>
              <a:t>There is a strong relationship between emotions and learning, but this interaction has not been articulated in existing theories.</a:t>
            </a:r>
          </a:p>
          <a:p>
            <a:endParaRPr lang="en-NZ" sz="3200" b="1" dirty="0">
              <a:solidFill>
                <a:srgbClr val="0000CC"/>
              </a:solidFill>
            </a:endParaRPr>
          </a:p>
          <a:p>
            <a:r>
              <a:rPr lang="en-NZ" sz="3200" b="1" dirty="0">
                <a:solidFill>
                  <a:srgbClr val="0000CC"/>
                </a:solidFill>
              </a:rPr>
              <a:t>Impact of emotions on learning is not well studied</a:t>
            </a:r>
          </a:p>
          <a:p>
            <a:endParaRPr lang="en-NZ" sz="3200" b="1" dirty="0">
              <a:solidFill>
                <a:srgbClr val="0000CC"/>
              </a:solidFill>
            </a:endParaRPr>
          </a:p>
          <a:p>
            <a:r>
              <a:rPr lang="en-NZ" sz="3200" b="1" dirty="0">
                <a:solidFill>
                  <a:srgbClr val="0000CC"/>
                </a:solidFill>
              </a:rPr>
              <a:t>Affective tutoring systems</a:t>
            </a:r>
          </a:p>
          <a:p>
            <a:endParaRPr lang="en-NZ" sz="3200" b="1" dirty="0">
              <a:solidFill>
                <a:srgbClr val="0000CC"/>
              </a:solidFill>
            </a:endParaRPr>
          </a:p>
        </p:txBody>
      </p:sp>
    </p:spTree>
    <p:extLst>
      <p:ext uri="{BB962C8B-B14F-4D97-AF65-F5344CB8AC3E}">
        <p14:creationId xmlns:p14="http://schemas.microsoft.com/office/powerpoint/2010/main" xmlns="" val="713368535"/>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p:cNvPicPr>
            <a:picLocks noChangeAspect="1" noChangeArrowheads="1"/>
          </p:cNvPicPr>
          <p:nvPr/>
        </p:nvPicPr>
        <p:blipFill>
          <a:blip r:embed="rId2"/>
          <a:srcRect/>
          <a:stretch>
            <a:fillRect/>
          </a:stretch>
        </p:blipFill>
        <p:spPr bwMode="auto">
          <a:xfrm>
            <a:off x="0" y="1"/>
            <a:ext cx="12188825" cy="6886575"/>
          </a:xfrm>
          <a:prstGeom prst="rect">
            <a:avLst/>
          </a:prstGeom>
          <a:noFill/>
          <a:ln w="9525">
            <a:noFill/>
            <a:miter lim="800000"/>
            <a:headEnd/>
            <a:tailEnd/>
          </a:ln>
        </p:spPr>
      </p:pic>
    </p:spTree>
    <p:extLst>
      <p:ext uri="{BB962C8B-B14F-4D97-AF65-F5344CB8AC3E}">
        <p14:creationId xmlns:p14="http://schemas.microsoft.com/office/powerpoint/2010/main" xmlns="" val="4292081935"/>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49796" y="332656"/>
            <a:ext cx="11089232" cy="5184576"/>
          </a:xfrm>
        </p:spPr>
        <p:txBody>
          <a:bodyPr>
            <a:noAutofit/>
          </a:bodyPr>
          <a:lstStyle/>
          <a:p>
            <a:pPr algn="ctr"/>
            <a:r>
              <a:rPr lang="en-NZ" sz="7200" dirty="0" smtClean="0">
                <a:solidFill>
                  <a:srgbClr val="7030A0"/>
                </a:solidFill>
              </a:rPr>
              <a:t>A computerized model that recognizes learners affective state and responds to it</a:t>
            </a:r>
            <a:br>
              <a:rPr lang="en-NZ" sz="7200" dirty="0" smtClean="0">
                <a:solidFill>
                  <a:srgbClr val="7030A0"/>
                </a:solidFill>
              </a:rPr>
            </a:br>
            <a:endParaRPr lang="en-NZ" sz="6600" dirty="0" smtClean="0">
              <a:solidFill>
                <a:srgbClr val="7030A0"/>
              </a:solidFill>
            </a:endParaRPr>
          </a:p>
        </p:txBody>
      </p:sp>
    </p:spTree>
    <p:extLst>
      <p:ext uri="{BB962C8B-B14F-4D97-AF65-F5344CB8AC3E}">
        <p14:creationId xmlns:p14="http://schemas.microsoft.com/office/powerpoint/2010/main" xmlns="" val="886308342"/>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0284" y="5589240"/>
            <a:ext cx="12188825" cy="1224136"/>
          </a:xfrm>
        </p:spPr>
        <p:txBody>
          <a:bodyPr>
            <a:noAutofit/>
          </a:bodyPr>
          <a:lstStyle/>
          <a:p>
            <a:pPr algn="ctr"/>
            <a:r>
              <a:rPr lang="en-NZ" sz="4800" b="1" dirty="0" smtClean="0">
                <a:solidFill>
                  <a:srgbClr val="FF0000"/>
                </a:solidFill>
                <a:effectLst>
                  <a:outerShdw blurRad="38100" dist="38100" dir="2700000" algn="tl">
                    <a:srgbClr val="000000">
                      <a:alpha val="43137"/>
                    </a:srgbClr>
                  </a:outerShdw>
                </a:effectLst>
              </a:rPr>
              <a:t>Professor</a:t>
            </a:r>
            <a:r>
              <a:rPr lang="en-NZ" sz="4800" b="1" dirty="0">
                <a:solidFill>
                  <a:srgbClr val="FF0000"/>
                </a:solidFill>
                <a:effectLst>
                  <a:outerShdw blurRad="38100" dist="38100" dir="2700000" algn="tl">
                    <a:srgbClr val="000000">
                      <a:alpha val="43137"/>
                    </a:srgbClr>
                  </a:outerShdw>
                </a:effectLst>
              </a:rPr>
              <a:t> </a:t>
            </a:r>
            <a:r>
              <a:rPr lang="en-NZ" sz="4800" b="1" dirty="0" smtClean="0">
                <a:solidFill>
                  <a:srgbClr val="FF0000"/>
                </a:solidFill>
                <a:effectLst>
                  <a:outerShdw blurRad="38100" dist="38100" dir="2700000" algn="tl">
                    <a:srgbClr val="000000">
                      <a:alpha val="43137"/>
                    </a:srgbClr>
                  </a:outerShdw>
                </a:effectLst>
              </a:rPr>
              <a:t>and Head, </a:t>
            </a:r>
            <a:br>
              <a:rPr lang="en-NZ" sz="4800" b="1" dirty="0" smtClean="0">
                <a:solidFill>
                  <a:srgbClr val="FF0000"/>
                </a:solidFill>
                <a:effectLst>
                  <a:outerShdw blurRad="38100" dist="38100" dir="2700000" algn="tl">
                    <a:srgbClr val="000000">
                      <a:alpha val="43137"/>
                    </a:srgbClr>
                  </a:outerShdw>
                </a:effectLst>
              </a:rPr>
            </a:br>
            <a:r>
              <a:rPr lang="en-NZ" sz="4800" b="1" dirty="0" smtClean="0">
                <a:solidFill>
                  <a:srgbClr val="FF0000"/>
                </a:solidFill>
                <a:effectLst>
                  <a:outerShdw blurRad="38100" dist="38100" dir="2700000" algn="tl">
                    <a:srgbClr val="000000">
                      <a:alpha val="43137"/>
                    </a:srgbClr>
                  </a:outerShdw>
                </a:effectLst>
              </a:rPr>
              <a:t>School of Computing</a:t>
            </a:r>
            <a:endParaRPr lang="en-US" sz="48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1296055" y="2388163"/>
            <a:ext cx="9478877" cy="1938992"/>
          </a:xfrm>
          <a:prstGeom prst="rect">
            <a:avLst/>
          </a:prstGeom>
        </p:spPr>
        <p:txBody>
          <a:bodyPr wrap="none">
            <a:spAutoFit/>
          </a:bodyPr>
          <a:lstStyle/>
          <a:p>
            <a:r>
              <a:rPr lang="fa-IR" sz="6000" b="1" dirty="0">
                <a:solidFill>
                  <a:srgbClr val="0000FF"/>
                </a:solidFill>
              </a:rPr>
              <a:t>فناوری های نوین در حوزه </a:t>
            </a:r>
            <a:r>
              <a:rPr lang="fa-IR" sz="6000" b="1" dirty="0" smtClean="0">
                <a:solidFill>
                  <a:srgbClr val="0000FF"/>
                </a:solidFill>
              </a:rPr>
              <a:t>آموزش</a:t>
            </a:r>
            <a:r>
              <a:rPr lang="en-US" sz="6000" b="1" dirty="0" smtClean="0">
                <a:solidFill>
                  <a:srgbClr val="0000FF"/>
                </a:solidFill>
              </a:rPr>
              <a:t> </a:t>
            </a:r>
            <a:endParaRPr lang="fa-IR" sz="6000" b="1" dirty="0">
              <a:solidFill>
                <a:srgbClr val="0000FF"/>
              </a:solidFill>
            </a:endParaRPr>
          </a:p>
          <a:p>
            <a:pPr algn="ctr"/>
            <a:r>
              <a:rPr lang="fa-IR" sz="6000" b="1" dirty="0" smtClean="0">
                <a:solidFill>
                  <a:srgbClr val="0000FF"/>
                </a:solidFill>
              </a:rPr>
              <a:t>الکترونیکی</a:t>
            </a:r>
            <a:endParaRPr lang="en-NZ" sz="6000" b="1" dirty="0" smtClean="0">
              <a:solidFill>
                <a:srgbClr val="0000FF"/>
              </a:solidFill>
              <a:effectLst>
                <a:outerShdw blurRad="38100" dist="38100" dir="2700000" algn="tl">
                  <a:srgbClr val="000000">
                    <a:alpha val="43137"/>
                  </a:srgbClr>
                </a:outerShdw>
              </a:effectLst>
            </a:endParaRPr>
          </a:p>
        </p:txBody>
      </p:sp>
      <p:sp>
        <p:nvSpPr>
          <p:cNvPr id="6" name="Rectangle 5"/>
          <p:cNvSpPr/>
          <p:nvPr/>
        </p:nvSpPr>
        <p:spPr>
          <a:xfrm>
            <a:off x="564664" y="4449306"/>
            <a:ext cx="10792190" cy="707886"/>
          </a:xfrm>
          <a:prstGeom prst="rect">
            <a:avLst/>
          </a:prstGeom>
          <a:ln>
            <a:noFill/>
          </a:ln>
        </p:spPr>
        <p:txBody>
          <a:bodyPr wrap="square">
            <a:spAutoFit/>
          </a:bodyPr>
          <a:lstStyle/>
          <a:p>
            <a:pPr algn="ctr"/>
            <a:r>
              <a:rPr lang="fa-IR" sz="4000" b="1" dirty="0">
                <a:solidFill>
                  <a:srgbClr val="0000FF"/>
                </a:solidFill>
                <a:effectLst>
                  <a:outerShdw blurRad="38100" dist="38100" dir="2700000" algn="tl">
                    <a:srgbClr val="000000">
                      <a:alpha val="43137"/>
                    </a:srgbClr>
                  </a:outerShdw>
                </a:effectLst>
              </a:rPr>
              <a:t>عبدالحسین صراف زاده</a:t>
            </a:r>
          </a:p>
        </p:txBody>
      </p:sp>
      <p:pic>
        <p:nvPicPr>
          <p:cNvPr id="7" name="Picture 7"/>
          <p:cNvPicPr>
            <a:picLocks noChangeAspect="1"/>
          </p:cNvPicPr>
          <p:nvPr/>
        </p:nvPicPr>
        <p:blipFill>
          <a:blip r:embed="rId2" cstate="print"/>
          <a:srcRect/>
          <a:stretch>
            <a:fillRect/>
          </a:stretch>
        </p:blipFill>
        <p:spPr bwMode="auto">
          <a:xfrm>
            <a:off x="8594742" y="0"/>
            <a:ext cx="3024778" cy="2420888"/>
          </a:xfrm>
          <a:prstGeom prst="rect">
            <a:avLst/>
          </a:prstGeom>
          <a:noFill/>
          <a:ln w="9525">
            <a:noFill/>
            <a:miter lim="800000"/>
            <a:headEnd/>
            <a:tailEnd/>
          </a:ln>
        </p:spPr>
      </p:pic>
      <p:pic>
        <p:nvPicPr>
          <p:cNvPr id="8" name="Picture 12" descr="http://t3.gstatic.com/images?q=tbn:ANd9GcRIG8ndYZHMKpukFgNJwiGCjOX8m7FqDui_2e0b7k5Gcq_KVSqcag"/>
          <p:cNvPicPr>
            <a:picLocks noChangeAspect="1" noChangeArrowheads="1"/>
          </p:cNvPicPr>
          <p:nvPr/>
        </p:nvPicPr>
        <p:blipFill>
          <a:blip r:embed="rId3" cstate="print"/>
          <a:srcRect/>
          <a:stretch>
            <a:fillRect/>
          </a:stretch>
        </p:blipFill>
        <p:spPr bwMode="auto">
          <a:xfrm>
            <a:off x="307934" y="0"/>
            <a:ext cx="3087462" cy="2420888"/>
          </a:xfrm>
          <a:prstGeom prst="rect">
            <a:avLst/>
          </a:prstGeom>
          <a:noFill/>
        </p:spPr>
      </p:pic>
      <p:pic>
        <p:nvPicPr>
          <p:cNvPr id="9" name="Picture 2"/>
          <p:cNvPicPr>
            <a:picLocks noChangeAspect="1"/>
          </p:cNvPicPr>
          <p:nvPr/>
        </p:nvPicPr>
        <p:blipFill>
          <a:blip r:embed="rId4" cstate="print"/>
          <a:srcRect/>
          <a:stretch>
            <a:fillRect/>
          </a:stretch>
        </p:blipFill>
        <p:spPr bwMode="auto">
          <a:xfrm rot="20502520">
            <a:off x="3965373" y="7380"/>
            <a:ext cx="3168352" cy="2420888"/>
          </a:xfrm>
          <a:prstGeom prst="rect">
            <a:avLst/>
          </a:prstGeom>
          <a:noFill/>
          <a:ln w="9525">
            <a:noFill/>
            <a:miter lim="800000"/>
            <a:headEnd/>
            <a:tailEnd/>
          </a:ln>
        </p:spPr>
      </p:pic>
      <p:pic>
        <p:nvPicPr>
          <p:cNvPr id="2050"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9373435" y="4032422"/>
            <a:ext cx="4453189" cy="12301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1611533" y="4060844"/>
            <a:ext cx="4453189" cy="12301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1" name="Picture 10" descr="uni.jpg"/>
          <p:cNvPicPr>
            <a:picLocks noChangeAspect="1"/>
          </p:cNvPicPr>
          <p:nvPr/>
        </p:nvPicPr>
        <p:blipFill>
          <a:blip r:embed="rId6" cstate="print"/>
          <a:stretch>
            <a:fillRect/>
          </a:stretch>
        </p:blipFill>
        <p:spPr>
          <a:xfrm>
            <a:off x="9250609" y="6126796"/>
            <a:ext cx="1146139" cy="6695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descr="uni.jpg"/>
          <p:cNvPicPr>
            <a:picLocks noChangeAspect="1"/>
          </p:cNvPicPr>
          <p:nvPr/>
        </p:nvPicPr>
        <p:blipFill>
          <a:blip r:embed="rId6" cstate="print"/>
          <a:stretch>
            <a:fillRect/>
          </a:stretch>
        </p:blipFill>
        <p:spPr>
          <a:xfrm>
            <a:off x="1413892" y="6130381"/>
            <a:ext cx="1269965" cy="6926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6112141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334346" y="1196976"/>
            <a:ext cx="11579384" cy="3960813"/>
          </a:xfrm>
          <a:noFill/>
        </p:spPr>
        <p:txBody>
          <a:bodyPr/>
          <a:lstStyle/>
          <a:p>
            <a:pPr algn="ctr" eaLnBrk="1" hangingPunct="1">
              <a:lnSpc>
                <a:spcPct val="80000"/>
              </a:lnSpc>
            </a:pPr>
            <a:r>
              <a:rPr lang="en-NZ" sz="4400" dirty="0" smtClean="0"/>
              <a:t>Easy with Eve</a:t>
            </a:r>
            <a:br>
              <a:rPr lang="en-NZ" sz="4400" dirty="0" smtClean="0"/>
            </a:br>
            <a:r>
              <a:rPr lang="en-NZ" sz="4400" dirty="0" smtClean="0"/>
              <a:t/>
            </a:r>
            <a:br>
              <a:rPr lang="en-NZ" sz="4400" dirty="0" smtClean="0"/>
            </a:br>
            <a:r>
              <a:rPr lang="en-NZ" sz="4400" dirty="0" smtClean="0"/>
              <a:t>The Virtual Tutor</a:t>
            </a:r>
            <a:br>
              <a:rPr lang="en-NZ" sz="4400" dirty="0" smtClean="0"/>
            </a:br>
            <a:r>
              <a:rPr lang="en-NZ" sz="4400" dirty="0" smtClean="0"/>
              <a:t/>
            </a:r>
            <a:br>
              <a:rPr lang="en-NZ" sz="4400" dirty="0" smtClean="0"/>
            </a:br>
            <a:r>
              <a:rPr lang="en-NZ" sz="4400" dirty="0" smtClean="0"/>
              <a:t>Detects and adapts to learners’ affective state</a:t>
            </a:r>
            <a:br>
              <a:rPr lang="en-NZ" sz="4400" dirty="0" smtClean="0"/>
            </a:br>
            <a:endParaRPr lang="en-NZ" dirty="0" smtClean="0"/>
          </a:p>
        </p:txBody>
      </p:sp>
    </p:spTree>
    <p:extLst>
      <p:ext uri="{BB962C8B-B14F-4D97-AF65-F5344CB8AC3E}">
        <p14:creationId xmlns:p14="http://schemas.microsoft.com/office/powerpoint/2010/main" xmlns="" val="434454816"/>
      </p:ext>
    </p:extLst>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609441" y="274638"/>
            <a:ext cx="10969943" cy="1143000"/>
          </a:xfrm>
          <a:noFill/>
        </p:spPr>
        <p:txBody>
          <a:bodyPr anchor="ctr">
            <a:normAutofit/>
          </a:bodyPr>
          <a:lstStyle/>
          <a:p>
            <a:pPr eaLnBrk="1" hangingPunct="1">
              <a:buClr>
                <a:srgbClr val="CC0099"/>
              </a:buClr>
              <a:buFont typeface="Wingdings" pitchFamily="2" charset="2"/>
              <a:buNone/>
            </a:pPr>
            <a:r>
              <a:rPr lang="en-NZ" sz="4400" b="1" dirty="0" smtClean="0">
                <a:solidFill>
                  <a:srgbClr val="FF0000"/>
                </a:solidFill>
                <a:effectLst>
                  <a:outerShdw blurRad="38100" dist="38100" dir="2700000" algn="tl">
                    <a:srgbClr val="000000">
                      <a:alpha val="43137"/>
                    </a:srgbClr>
                  </a:outerShdw>
                </a:effectLst>
              </a:rPr>
              <a:t>Research Questions</a:t>
            </a:r>
          </a:p>
        </p:txBody>
      </p:sp>
      <p:sp>
        <p:nvSpPr>
          <p:cNvPr id="17411" name="Rectangle 5"/>
          <p:cNvSpPr>
            <a:spLocks noGrp="1" noChangeArrowheads="1"/>
          </p:cNvSpPr>
          <p:nvPr>
            <p:ph type="body" idx="1"/>
          </p:nvPr>
        </p:nvSpPr>
        <p:spPr>
          <a:xfrm>
            <a:off x="609441" y="1600201"/>
            <a:ext cx="10969943" cy="4525963"/>
          </a:xfrm>
          <a:noFill/>
        </p:spPr>
        <p:txBody>
          <a:bodyPr/>
          <a:lstStyle/>
          <a:p>
            <a:pPr eaLnBrk="1" hangingPunct="1"/>
            <a:r>
              <a:rPr lang="en-NZ" b="1" dirty="0" smtClean="0">
                <a:solidFill>
                  <a:srgbClr val="0000FF"/>
                </a:solidFill>
              </a:rPr>
              <a:t>Is it possible to build affective tutors?</a:t>
            </a:r>
          </a:p>
          <a:p>
            <a:pPr eaLnBrk="1" hangingPunct="1"/>
            <a:r>
              <a:rPr lang="en-NZ" b="1" dirty="0" smtClean="0">
                <a:solidFill>
                  <a:srgbClr val="0000FF"/>
                </a:solidFill>
              </a:rPr>
              <a:t>What does it take?</a:t>
            </a:r>
            <a:br>
              <a:rPr lang="en-NZ" b="1" dirty="0" smtClean="0">
                <a:solidFill>
                  <a:srgbClr val="0000FF"/>
                </a:solidFill>
              </a:rPr>
            </a:br>
            <a:r>
              <a:rPr lang="en-NZ" b="1" dirty="0" smtClean="0">
                <a:solidFill>
                  <a:srgbClr val="0000FF"/>
                </a:solidFill>
              </a:rPr>
              <a:t>		Gesture recognition, </a:t>
            </a:r>
          </a:p>
          <a:p>
            <a:pPr eaLnBrk="1" hangingPunct="1"/>
            <a:r>
              <a:rPr lang="en-NZ" b="1" dirty="0" smtClean="0">
                <a:solidFill>
                  <a:srgbClr val="0000FF"/>
                </a:solidFill>
              </a:rPr>
              <a:t>		Facial expression recognition, </a:t>
            </a:r>
          </a:p>
          <a:p>
            <a:pPr eaLnBrk="1" hangingPunct="1"/>
            <a:r>
              <a:rPr lang="en-NZ" b="1" dirty="0" smtClean="0">
                <a:solidFill>
                  <a:srgbClr val="0000FF"/>
                </a:solidFill>
              </a:rPr>
              <a:t>		Life like agents</a:t>
            </a:r>
          </a:p>
          <a:p>
            <a:pPr eaLnBrk="1" hangingPunct="1"/>
            <a:r>
              <a:rPr lang="en-NZ" b="1" dirty="0" smtClean="0">
                <a:solidFill>
                  <a:srgbClr val="0000FF"/>
                </a:solidFill>
              </a:rPr>
              <a:t>Will an affective tutor perform better than an ITS? </a:t>
            </a:r>
          </a:p>
          <a:p>
            <a:pPr eaLnBrk="1" hangingPunct="1"/>
            <a:r>
              <a:rPr lang="en-NZ" b="1" dirty="0" smtClean="0">
                <a:solidFill>
                  <a:srgbClr val="0000FF"/>
                </a:solidFill>
              </a:rPr>
              <a:t>Will it be able to perform as good as good human tutors?</a:t>
            </a:r>
          </a:p>
        </p:txBody>
      </p:sp>
    </p:spTree>
    <p:extLst>
      <p:ext uri="{BB962C8B-B14F-4D97-AF65-F5344CB8AC3E}">
        <p14:creationId xmlns:p14="http://schemas.microsoft.com/office/powerpoint/2010/main" xmlns="" val="460650160"/>
      </p:ext>
    </p:extLst>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761801" y="1928814"/>
            <a:ext cx="9770106" cy="1139825"/>
          </a:xfrm>
        </p:spPr>
        <p:txBody>
          <a:bodyPr>
            <a:normAutofit/>
          </a:bodyPr>
          <a:lstStyle/>
          <a:p>
            <a:r>
              <a:rPr lang="en-NZ" sz="4400" b="1" dirty="0" smtClean="0">
                <a:solidFill>
                  <a:srgbClr val="C00000"/>
                </a:solidFill>
                <a:effectLst>
                  <a:outerShdw blurRad="38100" dist="38100" dir="2700000" algn="tl">
                    <a:srgbClr val="000000">
                      <a:alpha val="43137"/>
                    </a:srgbClr>
                  </a:outerShdw>
                </a:effectLst>
              </a:rPr>
              <a:t>Affective Systems for Learning</a:t>
            </a:r>
          </a:p>
        </p:txBody>
      </p:sp>
    </p:spTree>
    <p:extLst>
      <p:ext uri="{BB962C8B-B14F-4D97-AF65-F5344CB8AC3E}">
        <p14:creationId xmlns:p14="http://schemas.microsoft.com/office/powerpoint/2010/main" xmlns="" val="1393326775"/>
      </p:ext>
    </p:extLst>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431688" y="1"/>
            <a:ext cx="11757137" cy="6740525"/>
          </a:xfrm>
          <a:prstGeom prst="rect">
            <a:avLst/>
          </a:prstGeom>
          <a:solidFill>
            <a:schemeClr val="bg1"/>
          </a:solidFill>
          <a:ln w="9525">
            <a:noFill/>
            <a:miter lim="800000"/>
            <a:headEnd/>
            <a:tailEnd/>
          </a:ln>
        </p:spPr>
        <p:txBody>
          <a:bodyPr>
            <a:spAutoFit/>
          </a:bodyPr>
          <a:lstStyle/>
          <a:p>
            <a:pPr>
              <a:buClr>
                <a:srgbClr val="FF0000"/>
              </a:buClr>
              <a:buFont typeface="Wingdings" pitchFamily="2" charset="2"/>
              <a:buChar char="Ø"/>
            </a:pPr>
            <a:r>
              <a:rPr lang="en-US" sz="2400">
                <a:solidFill>
                  <a:srgbClr val="0033CC"/>
                </a:solidFill>
              </a:rPr>
              <a:t>NGITS (Sarrafzadeh et al., 2001)</a:t>
            </a:r>
          </a:p>
          <a:p>
            <a:pPr>
              <a:buClr>
                <a:srgbClr val="FF0000"/>
              </a:buClr>
              <a:buFont typeface="Wingdings" pitchFamily="2" charset="2"/>
              <a:buNone/>
            </a:pPr>
            <a:r>
              <a:rPr lang="en-US" sz="2000">
                <a:solidFill>
                  <a:srgbClr val="0033CC"/>
                </a:solidFill>
              </a:rPr>
              <a:t>	</a:t>
            </a:r>
          </a:p>
          <a:p>
            <a:pPr>
              <a:buClr>
                <a:srgbClr val="FF0000"/>
              </a:buClr>
              <a:buFont typeface="Wingdings" pitchFamily="2" charset="2"/>
              <a:buNone/>
            </a:pPr>
            <a:endParaRPr lang="en-US" sz="2000">
              <a:solidFill>
                <a:srgbClr val="0033CC"/>
              </a:solidFill>
            </a:endParaRPr>
          </a:p>
          <a:p>
            <a:pPr>
              <a:buClr>
                <a:srgbClr val="FF0000"/>
              </a:buClr>
              <a:buFont typeface="Wingdings" pitchFamily="2" charset="2"/>
              <a:buChar char="Ø"/>
            </a:pPr>
            <a:r>
              <a:rPr lang="en-US" sz="2400">
                <a:solidFill>
                  <a:srgbClr val="0033CC"/>
                </a:solidFill>
              </a:rPr>
              <a:t>Prime Climb Educational Games (Conati et al., 2002)</a:t>
            </a: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None/>
            </a:pPr>
            <a:endParaRPr lang="en-US" sz="2000">
              <a:solidFill>
                <a:srgbClr val="0033CC"/>
              </a:solidFill>
            </a:endParaRPr>
          </a:p>
          <a:p>
            <a:pPr>
              <a:buClr>
                <a:srgbClr val="FF0000"/>
              </a:buClr>
              <a:buFont typeface="Wingdings" pitchFamily="2" charset="2"/>
              <a:buChar char="Ø"/>
            </a:pPr>
            <a:r>
              <a:rPr lang="en-US" sz="2400">
                <a:solidFill>
                  <a:srgbClr val="0033CC"/>
                </a:solidFill>
              </a:rPr>
              <a:t>MOODS (de Vicente 2003)</a:t>
            </a: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r>
              <a:rPr lang="en-US" sz="2400">
                <a:solidFill>
                  <a:srgbClr val="0033CC"/>
                </a:solidFill>
              </a:rPr>
              <a:t>ITSpoke (Litman &amp; Riley, 2006)</a:t>
            </a: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r>
              <a:rPr lang="en-US" sz="2400">
                <a:solidFill>
                  <a:srgbClr val="0033CC"/>
                </a:solidFill>
              </a:rPr>
              <a:t>AutoTutor</a:t>
            </a: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r>
              <a:rPr lang="en-US" sz="2400">
                <a:solidFill>
                  <a:srgbClr val="0033CC"/>
                </a:solidFill>
              </a:rPr>
              <a:t>Affective Learning Companion (Picard et al., 2006)</a:t>
            </a: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endParaRPr lang="en-US" sz="2000">
              <a:solidFill>
                <a:srgbClr val="0033CC"/>
              </a:solidFill>
            </a:endParaRPr>
          </a:p>
          <a:p>
            <a:pPr>
              <a:buClr>
                <a:srgbClr val="FF0000"/>
              </a:buClr>
              <a:buFont typeface="Wingdings" pitchFamily="2" charset="2"/>
              <a:buChar char="Ø"/>
            </a:pPr>
            <a:r>
              <a:rPr lang="en-US" sz="2400">
                <a:solidFill>
                  <a:srgbClr val="0033CC"/>
                </a:solidFill>
              </a:rPr>
              <a:t>Essex-Shanghai initiative (2007)</a:t>
            </a:r>
          </a:p>
          <a:p>
            <a:pPr>
              <a:buClr>
                <a:srgbClr val="FF0000"/>
              </a:buClr>
              <a:buFont typeface="Wingdings" pitchFamily="2" charset="2"/>
              <a:buChar char="Ø"/>
            </a:pPr>
            <a:endParaRPr lang="en-US" sz="2400">
              <a:solidFill>
                <a:srgbClr val="0033CC"/>
              </a:solidFill>
            </a:endParaRPr>
          </a:p>
        </p:txBody>
      </p:sp>
      <p:sp>
        <p:nvSpPr>
          <p:cNvPr id="4" name="Text Box 6"/>
          <p:cNvSpPr txBox="1">
            <a:spLocks noChangeArrowheads="1"/>
          </p:cNvSpPr>
          <p:nvPr/>
        </p:nvSpPr>
        <p:spPr bwMode="auto">
          <a:xfrm>
            <a:off x="1259089" y="428626"/>
            <a:ext cx="7104702" cy="707886"/>
          </a:xfrm>
          <a:prstGeom prst="rect">
            <a:avLst/>
          </a:prstGeom>
          <a:noFill/>
          <a:ln w="9525">
            <a:noFill/>
            <a:miter lim="800000"/>
            <a:headEnd/>
            <a:tailEnd/>
          </a:ln>
        </p:spPr>
        <p:txBody>
          <a:bodyPr wrap="none">
            <a:spAutoFit/>
          </a:bodyPr>
          <a:lstStyle/>
          <a:p>
            <a:r>
              <a:rPr lang="en-US" sz="2000">
                <a:solidFill>
                  <a:schemeClr val="tx2"/>
                </a:solidFill>
              </a:rPr>
              <a:t>Affective tutors facial expressions, gestures, heart rate and </a:t>
            </a:r>
          </a:p>
          <a:p>
            <a:r>
              <a:rPr lang="en-US" sz="2000">
                <a:solidFill>
                  <a:schemeClr val="tx2"/>
                </a:solidFill>
              </a:rPr>
              <a:t>skin resistance (IntelliMouse)</a:t>
            </a:r>
          </a:p>
        </p:txBody>
      </p:sp>
      <p:sp>
        <p:nvSpPr>
          <p:cNvPr id="5" name="Text Box 7"/>
          <p:cNvSpPr txBox="1">
            <a:spLocks noChangeArrowheads="1"/>
          </p:cNvSpPr>
          <p:nvPr/>
        </p:nvSpPr>
        <p:spPr bwMode="auto">
          <a:xfrm>
            <a:off x="1237929" y="2365376"/>
            <a:ext cx="8155822" cy="707886"/>
          </a:xfrm>
          <a:prstGeom prst="rect">
            <a:avLst/>
          </a:prstGeom>
          <a:noFill/>
          <a:ln w="9525">
            <a:noFill/>
            <a:miter lim="800000"/>
            <a:headEnd/>
            <a:tailEnd/>
          </a:ln>
        </p:spPr>
        <p:txBody>
          <a:bodyPr wrap="none">
            <a:spAutoFit/>
          </a:bodyPr>
          <a:lstStyle/>
          <a:p>
            <a:r>
              <a:rPr lang="en-US" sz="2000">
                <a:solidFill>
                  <a:schemeClr val="tx2"/>
                </a:solidFill>
              </a:rPr>
              <a:t>Diagnosing motivation using motivation planning rules and affective </a:t>
            </a:r>
          </a:p>
          <a:p>
            <a:r>
              <a:rPr lang="en-US" sz="2000">
                <a:solidFill>
                  <a:schemeClr val="tx2"/>
                </a:solidFill>
              </a:rPr>
              <a:t>dialogue rules</a:t>
            </a:r>
          </a:p>
        </p:txBody>
      </p:sp>
      <p:sp>
        <p:nvSpPr>
          <p:cNvPr id="6" name="Text Box 8"/>
          <p:cNvSpPr txBox="1">
            <a:spLocks noChangeArrowheads="1"/>
          </p:cNvSpPr>
          <p:nvPr/>
        </p:nvSpPr>
        <p:spPr bwMode="auto">
          <a:xfrm>
            <a:off x="1259090" y="1357314"/>
            <a:ext cx="8092536" cy="707886"/>
          </a:xfrm>
          <a:prstGeom prst="rect">
            <a:avLst/>
          </a:prstGeom>
          <a:noFill/>
          <a:ln w="9525">
            <a:noFill/>
            <a:miter lim="800000"/>
            <a:headEnd/>
            <a:tailEnd/>
          </a:ln>
        </p:spPr>
        <p:txBody>
          <a:bodyPr wrap="none">
            <a:spAutoFit/>
          </a:bodyPr>
          <a:lstStyle/>
          <a:p>
            <a:r>
              <a:rPr lang="en-US" sz="2000">
                <a:solidFill>
                  <a:schemeClr val="tx2"/>
                </a:solidFill>
              </a:rPr>
              <a:t>Diagnostic assessment and predictive assessment from student</a:t>
            </a:r>
          </a:p>
          <a:p>
            <a:r>
              <a:rPr lang="en-US" sz="2000">
                <a:solidFill>
                  <a:schemeClr val="tx2"/>
                </a:solidFill>
              </a:rPr>
              <a:t>Interactions- intend to use facial expressions and biometric sensors</a:t>
            </a:r>
          </a:p>
        </p:txBody>
      </p:sp>
      <p:sp>
        <p:nvSpPr>
          <p:cNvPr id="7" name="Text Box 9"/>
          <p:cNvSpPr txBox="1">
            <a:spLocks noChangeArrowheads="1"/>
          </p:cNvSpPr>
          <p:nvPr/>
        </p:nvSpPr>
        <p:spPr bwMode="auto">
          <a:xfrm>
            <a:off x="1451655" y="3321051"/>
            <a:ext cx="8127033" cy="707886"/>
          </a:xfrm>
          <a:prstGeom prst="rect">
            <a:avLst/>
          </a:prstGeom>
          <a:noFill/>
          <a:ln w="9525">
            <a:noFill/>
            <a:miter lim="800000"/>
            <a:headEnd/>
            <a:tailEnd/>
          </a:ln>
        </p:spPr>
        <p:txBody>
          <a:bodyPr wrap="none">
            <a:spAutoFit/>
          </a:bodyPr>
          <a:lstStyle/>
          <a:p>
            <a:r>
              <a:rPr lang="en-US" sz="2000">
                <a:solidFill>
                  <a:schemeClr val="tx2"/>
                </a:solidFill>
              </a:rPr>
              <a:t>Analysis of speech and natural language processing, Adaptation is  </a:t>
            </a:r>
          </a:p>
          <a:p>
            <a:r>
              <a:rPr lang="en-US" sz="2000">
                <a:solidFill>
                  <a:schemeClr val="tx2"/>
                </a:solidFill>
              </a:rPr>
              <a:t>Going to be done in future </a:t>
            </a:r>
          </a:p>
        </p:txBody>
      </p:sp>
      <p:sp>
        <p:nvSpPr>
          <p:cNvPr id="8" name="Text Box 10"/>
          <p:cNvSpPr txBox="1">
            <a:spLocks noChangeArrowheads="1"/>
          </p:cNvSpPr>
          <p:nvPr/>
        </p:nvSpPr>
        <p:spPr bwMode="auto">
          <a:xfrm>
            <a:off x="1468585" y="4256089"/>
            <a:ext cx="7722820" cy="707886"/>
          </a:xfrm>
          <a:prstGeom prst="rect">
            <a:avLst/>
          </a:prstGeom>
          <a:noFill/>
          <a:ln w="9525">
            <a:noFill/>
            <a:miter lim="800000"/>
            <a:headEnd/>
            <a:tailEnd/>
          </a:ln>
        </p:spPr>
        <p:txBody>
          <a:bodyPr wrap="none">
            <a:spAutoFit/>
          </a:bodyPr>
          <a:lstStyle/>
          <a:p>
            <a:r>
              <a:rPr lang="en-US" sz="2000">
                <a:solidFill>
                  <a:schemeClr val="tx2"/>
                </a:solidFill>
              </a:rPr>
              <a:t>Uses natural language processing, passed the turing test, $1.2 M</a:t>
            </a:r>
          </a:p>
          <a:p>
            <a:r>
              <a:rPr lang="en-US" sz="2000">
                <a:solidFill>
                  <a:schemeClr val="tx2"/>
                </a:solidFill>
              </a:rPr>
              <a:t>funding to use facial expression recognition</a:t>
            </a:r>
          </a:p>
        </p:txBody>
      </p:sp>
      <p:sp>
        <p:nvSpPr>
          <p:cNvPr id="9" name="Text Box 11"/>
          <p:cNvSpPr txBox="1">
            <a:spLocks noChangeArrowheads="1"/>
          </p:cNvSpPr>
          <p:nvPr/>
        </p:nvSpPr>
        <p:spPr bwMode="auto">
          <a:xfrm>
            <a:off x="1451655" y="5246689"/>
            <a:ext cx="8010206" cy="707886"/>
          </a:xfrm>
          <a:prstGeom prst="rect">
            <a:avLst/>
          </a:prstGeom>
          <a:noFill/>
          <a:ln w="9525">
            <a:noFill/>
            <a:miter lim="800000"/>
            <a:headEnd/>
            <a:tailEnd/>
          </a:ln>
        </p:spPr>
        <p:txBody>
          <a:bodyPr wrap="none">
            <a:spAutoFit/>
          </a:bodyPr>
          <a:lstStyle/>
          <a:p>
            <a:r>
              <a:rPr lang="en-US" sz="2000">
                <a:solidFill>
                  <a:schemeClr val="tx2"/>
                </a:solidFill>
              </a:rPr>
              <a:t>Uses pressure mouse, skin conductance, posture analysis seat and</a:t>
            </a:r>
          </a:p>
          <a:p>
            <a:r>
              <a:rPr lang="en-US" sz="2000">
                <a:solidFill>
                  <a:schemeClr val="tx2"/>
                </a:solidFill>
              </a:rPr>
              <a:t>Intend to use facial expression recognition</a:t>
            </a:r>
          </a:p>
        </p:txBody>
      </p:sp>
      <p:sp>
        <p:nvSpPr>
          <p:cNvPr id="10" name="Text Box 12"/>
          <p:cNvSpPr txBox="1">
            <a:spLocks noChangeArrowheads="1"/>
          </p:cNvSpPr>
          <p:nvPr/>
        </p:nvSpPr>
        <p:spPr bwMode="auto">
          <a:xfrm>
            <a:off x="1487630" y="6248401"/>
            <a:ext cx="8558433" cy="369332"/>
          </a:xfrm>
          <a:prstGeom prst="rect">
            <a:avLst/>
          </a:prstGeom>
          <a:noFill/>
          <a:ln w="9525">
            <a:noFill/>
            <a:miter lim="800000"/>
            <a:headEnd/>
            <a:tailEnd/>
          </a:ln>
        </p:spPr>
        <p:txBody>
          <a:bodyPr wrap="none">
            <a:spAutoFit/>
          </a:bodyPr>
          <a:lstStyle/>
          <a:p>
            <a:r>
              <a:rPr lang="en-US">
                <a:solidFill>
                  <a:schemeClr val="tx2"/>
                </a:solidFill>
              </a:rPr>
              <a:t>Test the use of emotion aware tutor for distance learning-boredom &amp; confusion</a:t>
            </a:r>
          </a:p>
        </p:txBody>
      </p:sp>
    </p:spTree>
    <p:extLst>
      <p:ext uri="{BB962C8B-B14F-4D97-AF65-F5344CB8AC3E}">
        <p14:creationId xmlns:p14="http://schemas.microsoft.com/office/powerpoint/2010/main" xmlns="" val="12823256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amond(in)">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amond(in)">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amond(in)">
                                      <p:cBhvr>
                                        <p:cTn id="32" dur="10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amond(in)">
                                      <p:cBhvr>
                                        <p:cTn id="3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Line 9"/>
          <p:cNvSpPr>
            <a:spLocks noChangeShapeType="1"/>
          </p:cNvSpPr>
          <p:nvPr/>
        </p:nvSpPr>
        <p:spPr bwMode="auto">
          <a:xfrm>
            <a:off x="6538797" y="5106988"/>
            <a:ext cx="2448346" cy="0"/>
          </a:xfrm>
          <a:prstGeom prst="line">
            <a:avLst/>
          </a:prstGeom>
          <a:noFill/>
          <a:ln w="9525">
            <a:solidFill>
              <a:srgbClr val="000000"/>
            </a:solidFill>
            <a:round/>
            <a:headEnd/>
            <a:tailEnd type="triangle" w="med" len="med"/>
          </a:ln>
        </p:spPr>
        <p:txBody>
          <a:bodyPr anchor="ctr"/>
          <a:lstStyle/>
          <a:p>
            <a:endParaRPr lang="en-NZ"/>
          </a:p>
        </p:txBody>
      </p:sp>
      <p:sp>
        <p:nvSpPr>
          <p:cNvPr id="16387" name="AutoShape 8"/>
          <p:cNvSpPr>
            <a:spLocks noChangeAspect="1" noChangeArrowheads="1"/>
          </p:cNvSpPr>
          <p:nvPr/>
        </p:nvSpPr>
        <p:spPr bwMode="auto">
          <a:xfrm>
            <a:off x="1007272" y="549275"/>
            <a:ext cx="10654642" cy="5056188"/>
          </a:xfrm>
          <a:prstGeom prst="rect">
            <a:avLst/>
          </a:prstGeom>
          <a:noFill/>
          <a:ln w="9525">
            <a:noFill/>
            <a:miter lim="800000"/>
            <a:headEnd/>
            <a:tailEnd/>
          </a:ln>
        </p:spPr>
        <p:txBody>
          <a:bodyPr/>
          <a:lstStyle/>
          <a:p>
            <a:endParaRPr lang="en-US"/>
          </a:p>
        </p:txBody>
      </p:sp>
      <p:sp>
        <p:nvSpPr>
          <p:cNvPr id="16388" name="Line 10"/>
          <p:cNvSpPr>
            <a:spLocks noChangeShapeType="1"/>
          </p:cNvSpPr>
          <p:nvPr/>
        </p:nvSpPr>
        <p:spPr bwMode="auto">
          <a:xfrm flipV="1">
            <a:off x="2376399" y="620713"/>
            <a:ext cx="4640641" cy="0"/>
          </a:xfrm>
          <a:prstGeom prst="line">
            <a:avLst/>
          </a:prstGeom>
          <a:noFill/>
          <a:ln w="19050">
            <a:solidFill>
              <a:srgbClr val="FF0000"/>
            </a:solidFill>
            <a:round/>
            <a:headEnd/>
            <a:tailEnd/>
          </a:ln>
        </p:spPr>
        <p:txBody>
          <a:bodyPr/>
          <a:lstStyle/>
          <a:p>
            <a:endParaRPr lang="en-NZ"/>
          </a:p>
        </p:txBody>
      </p:sp>
      <p:sp>
        <p:nvSpPr>
          <p:cNvPr id="16389" name="Rectangle 11"/>
          <p:cNvSpPr>
            <a:spLocks noChangeArrowheads="1"/>
          </p:cNvSpPr>
          <p:nvPr/>
        </p:nvSpPr>
        <p:spPr bwMode="auto">
          <a:xfrm>
            <a:off x="4369779" y="2130425"/>
            <a:ext cx="3265165" cy="1536700"/>
          </a:xfrm>
          <a:prstGeom prst="rect">
            <a:avLst/>
          </a:prstGeom>
          <a:noFill/>
          <a:ln w="9525" algn="ctr">
            <a:solidFill>
              <a:srgbClr val="000000"/>
            </a:solidFill>
            <a:miter lim="800000"/>
            <a:headEnd/>
            <a:tailEnd/>
          </a:ln>
        </p:spPr>
        <p:txBody>
          <a:bodyPr anchor="ctr"/>
          <a:lstStyle/>
          <a:p>
            <a:endParaRPr lang="en-US"/>
          </a:p>
        </p:txBody>
      </p:sp>
      <p:sp>
        <p:nvSpPr>
          <p:cNvPr id="16390" name="Text Box 12"/>
          <p:cNvSpPr txBox="1">
            <a:spLocks noChangeArrowheads="1"/>
          </p:cNvSpPr>
          <p:nvPr/>
        </p:nvSpPr>
        <p:spPr bwMode="auto">
          <a:xfrm>
            <a:off x="4316876" y="2251075"/>
            <a:ext cx="1631526" cy="254000"/>
          </a:xfrm>
          <a:prstGeom prst="rect">
            <a:avLst/>
          </a:prstGeom>
          <a:noFill/>
          <a:ln w="9525" algn="ctr">
            <a:noFill/>
            <a:miter lim="800000"/>
            <a:headEnd/>
            <a:tailEnd/>
          </a:ln>
        </p:spPr>
        <p:txBody>
          <a:bodyPr lIns="37856" tIns="18928" rIns="37856" bIns="18928"/>
          <a:lstStyle/>
          <a:p>
            <a:pPr algn="ctr"/>
            <a:r>
              <a:rPr lang="en-NZ" sz="1000" b="1">
                <a:solidFill>
                  <a:srgbClr val="000000"/>
                </a:solidFill>
              </a:rPr>
              <a:t>Student Model</a:t>
            </a:r>
            <a:endParaRPr lang="en-NZ" sz="3600" b="1"/>
          </a:p>
        </p:txBody>
      </p:sp>
      <p:grpSp>
        <p:nvGrpSpPr>
          <p:cNvPr id="2" name="Group 13"/>
          <p:cNvGrpSpPr>
            <a:grpSpLocks/>
          </p:cNvGrpSpPr>
          <p:nvPr/>
        </p:nvGrpSpPr>
        <p:grpSpPr bwMode="auto">
          <a:xfrm>
            <a:off x="6054207" y="2708276"/>
            <a:ext cx="1479164" cy="809625"/>
            <a:chOff x="5732" y="10156"/>
            <a:chExt cx="1146" cy="834"/>
          </a:xfrm>
        </p:grpSpPr>
        <p:sp>
          <p:nvSpPr>
            <p:cNvPr id="16430" name="AutoShape 14"/>
            <p:cNvSpPr>
              <a:spLocks noChangeArrowheads="1"/>
            </p:cNvSpPr>
            <p:nvPr/>
          </p:nvSpPr>
          <p:spPr bwMode="auto">
            <a:xfrm>
              <a:off x="5732" y="10156"/>
              <a:ext cx="1146" cy="834"/>
            </a:xfrm>
            <a:prstGeom prst="roundRect">
              <a:avLst>
                <a:gd name="adj" fmla="val 16667"/>
              </a:avLst>
            </a:prstGeom>
            <a:noFill/>
            <a:ln w="9525" algn="ctr">
              <a:solidFill>
                <a:srgbClr val="000000"/>
              </a:solidFill>
              <a:round/>
              <a:headEnd/>
              <a:tailEnd/>
            </a:ln>
          </p:spPr>
          <p:txBody>
            <a:bodyPr anchor="ctr"/>
            <a:lstStyle/>
            <a:p>
              <a:endParaRPr lang="en-US"/>
            </a:p>
          </p:txBody>
        </p:sp>
        <p:sp>
          <p:nvSpPr>
            <p:cNvPr id="16431" name="Text Box 15"/>
            <p:cNvSpPr txBox="1">
              <a:spLocks noChangeArrowheads="1"/>
            </p:cNvSpPr>
            <p:nvPr/>
          </p:nvSpPr>
          <p:spPr bwMode="auto">
            <a:xfrm>
              <a:off x="5773" y="10198"/>
              <a:ext cx="1097" cy="459"/>
            </a:xfrm>
            <a:prstGeom prst="rect">
              <a:avLst/>
            </a:prstGeom>
            <a:noFill/>
            <a:ln w="9525" algn="ctr">
              <a:noFill/>
              <a:miter lim="800000"/>
              <a:headEnd/>
              <a:tailEnd/>
            </a:ln>
          </p:spPr>
          <p:txBody>
            <a:bodyPr lIns="37856" tIns="18928" rIns="37856" bIns="18928"/>
            <a:lstStyle/>
            <a:p>
              <a:pPr algn="ctr"/>
              <a:endParaRPr lang="en-NZ" sz="800">
                <a:solidFill>
                  <a:srgbClr val="000000"/>
                </a:solidFill>
              </a:endParaRPr>
            </a:p>
            <a:p>
              <a:pPr algn="ctr"/>
              <a:r>
                <a:rPr lang="en-NZ" sz="1400">
                  <a:solidFill>
                    <a:srgbClr val="000000"/>
                  </a:solidFill>
                </a:rPr>
                <a:t>Nonverbal Behaviour</a:t>
              </a:r>
              <a:endParaRPr lang="en-NZ" sz="1400"/>
            </a:p>
          </p:txBody>
        </p:sp>
      </p:grpSp>
      <p:sp>
        <p:nvSpPr>
          <p:cNvPr id="16392" name="AutoShape 16"/>
          <p:cNvSpPr>
            <a:spLocks noChangeArrowheads="1"/>
          </p:cNvSpPr>
          <p:nvPr/>
        </p:nvSpPr>
        <p:spPr bwMode="auto">
          <a:xfrm>
            <a:off x="4467120" y="2690814"/>
            <a:ext cx="1481281" cy="809625"/>
          </a:xfrm>
          <a:prstGeom prst="roundRect">
            <a:avLst>
              <a:gd name="adj" fmla="val 16667"/>
            </a:avLst>
          </a:prstGeom>
          <a:noFill/>
          <a:ln w="9525" algn="ctr">
            <a:solidFill>
              <a:srgbClr val="000000"/>
            </a:solidFill>
            <a:round/>
            <a:headEnd/>
            <a:tailEnd/>
          </a:ln>
        </p:spPr>
        <p:txBody>
          <a:bodyPr anchor="ctr"/>
          <a:lstStyle/>
          <a:p>
            <a:pPr algn="ctr"/>
            <a:endParaRPr lang="en-AU" sz="2800"/>
          </a:p>
        </p:txBody>
      </p:sp>
      <p:sp>
        <p:nvSpPr>
          <p:cNvPr id="16393" name="Text Box 17"/>
          <p:cNvSpPr txBox="1">
            <a:spLocks noChangeArrowheads="1"/>
          </p:cNvSpPr>
          <p:nvPr/>
        </p:nvSpPr>
        <p:spPr bwMode="auto">
          <a:xfrm>
            <a:off x="4526372" y="2843214"/>
            <a:ext cx="1324688" cy="441325"/>
          </a:xfrm>
          <a:prstGeom prst="rect">
            <a:avLst/>
          </a:prstGeom>
          <a:noFill/>
          <a:ln w="9525" algn="ctr">
            <a:noFill/>
            <a:miter lim="800000"/>
            <a:headEnd/>
            <a:tailEnd/>
          </a:ln>
        </p:spPr>
        <p:txBody>
          <a:bodyPr lIns="37856" tIns="18928" rIns="37856" bIns="18928"/>
          <a:lstStyle/>
          <a:p>
            <a:pPr algn="ctr"/>
            <a:r>
              <a:rPr lang="en-NZ" sz="1400">
                <a:solidFill>
                  <a:srgbClr val="000000"/>
                </a:solidFill>
              </a:rPr>
              <a:t>Student Answers</a:t>
            </a:r>
            <a:endParaRPr lang="en-NZ" sz="4000"/>
          </a:p>
        </p:txBody>
      </p:sp>
      <p:grpSp>
        <p:nvGrpSpPr>
          <p:cNvPr id="3" name="Group 18"/>
          <p:cNvGrpSpPr>
            <a:grpSpLocks/>
          </p:cNvGrpSpPr>
          <p:nvPr/>
        </p:nvGrpSpPr>
        <p:grpSpPr bwMode="auto">
          <a:xfrm>
            <a:off x="1204070" y="2695576"/>
            <a:ext cx="1936245" cy="601663"/>
            <a:chOff x="10908" y="12588"/>
            <a:chExt cx="1824" cy="720"/>
          </a:xfrm>
        </p:grpSpPr>
        <p:sp>
          <p:nvSpPr>
            <p:cNvPr id="16428" name="Rectangle 19"/>
            <p:cNvSpPr>
              <a:spLocks noChangeArrowheads="1"/>
            </p:cNvSpPr>
            <p:nvPr/>
          </p:nvSpPr>
          <p:spPr bwMode="auto">
            <a:xfrm>
              <a:off x="10908" y="12588"/>
              <a:ext cx="1728" cy="720"/>
            </a:xfrm>
            <a:prstGeom prst="rect">
              <a:avLst/>
            </a:prstGeom>
            <a:noFill/>
            <a:ln w="9525" algn="ctr">
              <a:solidFill>
                <a:srgbClr val="000000"/>
              </a:solidFill>
              <a:miter lim="800000"/>
              <a:headEnd/>
              <a:tailEnd/>
            </a:ln>
          </p:spPr>
          <p:txBody>
            <a:bodyPr anchor="ctr"/>
            <a:lstStyle/>
            <a:p>
              <a:endParaRPr lang="en-US"/>
            </a:p>
          </p:txBody>
        </p:sp>
        <p:sp>
          <p:nvSpPr>
            <p:cNvPr id="16429" name="Text Box 20"/>
            <p:cNvSpPr txBox="1">
              <a:spLocks noChangeArrowheads="1"/>
            </p:cNvSpPr>
            <p:nvPr/>
          </p:nvSpPr>
          <p:spPr bwMode="auto">
            <a:xfrm>
              <a:off x="10958" y="12683"/>
              <a:ext cx="1774" cy="528"/>
            </a:xfrm>
            <a:prstGeom prst="rect">
              <a:avLst/>
            </a:prstGeom>
            <a:noFill/>
            <a:ln w="9525" algn="ctr">
              <a:noFill/>
              <a:miter lim="800000"/>
              <a:headEnd/>
              <a:tailEnd/>
            </a:ln>
          </p:spPr>
          <p:txBody>
            <a:bodyPr lIns="37856" tIns="18928" rIns="37856" bIns="18928"/>
            <a:lstStyle/>
            <a:p>
              <a:pPr algn="ctr"/>
              <a:r>
                <a:rPr lang="en-NZ" sz="1400">
                  <a:solidFill>
                    <a:srgbClr val="000000"/>
                  </a:solidFill>
                </a:rPr>
                <a:t>Responses to Questions</a:t>
              </a:r>
              <a:endParaRPr lang="en-NZ" sz="1400"/>
            </a:p>
          </p:txBody>
        </p:sp>
      </p:grpSp>
      <p:sp>
        <p:nvSpPr>
          <p:cNvPr id="16395" name="Line 21"/>
          <p:cNvSpPr>
            <a:spLocks noChangeShapeType="1"/>
          </p:cNvSpPr>
          <p:nvPr/>
        </p:nvSpPr>
        <p:spPr bwMode="auto">
          <a:xfrm>
            <a:off x="3038742" y="3017838"/>
            <a:ext cx="1584971" cy="201612"/>
          </a:xfrm>
          <a:prstGeom prst="line">
            <a:avLst/>
          </a:prstGeom>
          <a:noFill/>
          <a:ln w="9525">
            <a:solidFill>
              <a:srgbClr val="000000"/>
            </a:solidFill>
            <a:round/>
            <a:headEnd/>
            <a:tailEnd type="triangle" w="med" len="med"/>
          </a:ln>
        </p:spPr>
        <p:txBody>
          <a:bodyPr anchor="ctr"/>
          <a:lstStyle/>
          <a:p>
            <a:endParaRPr lang="en-NZ"/>
          </a:p>
        </p:txBody>
      </p:sp>
      <p:grpSp>
        <p:nvGrpSpPr>
          <p:cNvPr id="4" name="Group 22"/>
          <p:cNvGrpSpPr>
            <a:grpSpLocks/>
          </p:cNvGrpSpPr>
          <p:nvPr/>
        </p:nvGrpSpPr>
        <p:grpSpPr bwMode="auto">
          <a:xfrm>
            <a:off x="4943246" y="765175"/>
            <a:ext cx="2111883" cy="603250"/>
            <a:chOff x="10908" y="12588"/>
            <a:chExt cx="1824" cy="720"/>
          </a:xfrm>
        </p:grpSpPr>
        <p:sp>
          <p:nvSpPr>
            <p:cNvPr id="16426" name="Rectangle 23"/>
            <p:cNvSpPr>
              <a:spLocks noChangeArrowheads="1"/>
            </p:cNvSpPr>
            <p:nvPr/>
          </p:nvSpPr>
          <p:spPr bwMode="auto">
            <a:xfrm>
              <a:off x="10908" y="12588"/>
              <a:ext cx="1728" cy="720"/>
            </a:xfrm>
            <a:prstGeom prst="rect">
              <a:avLst/>
            </a:prstGeom>
            <a:noFill/>
            <a:ln w="9525" algn="ctr">
              <a:solidFill>
                <a:srgbClr val="000000"/>
              </a:solidFill>
              <a:miter lim="800000"/>
              <a:headEnd/>
              <a:tailEnd/>
            </a:ln>
          </p:spPr>
          <p:txBody>
            <a:bodyPr anchor="ctr"/>
            <a:lstStyle/>
            <a:p>
              <a:endParaRPr lang="en-US"/>
            </a:p>
          </p:txBody>
        </p:sp>
        <p:sp>
          <p:nvSpPr>
            <p:cNvPr id="16427" name="Text Box 24"/>
            <p:cNvSpPr txBox="1">
              <a:spLocks noChangeArrowheads="1"/>
            </p:cNvSpPr>
            <p:nvPr/>
          </p:nvSpPr>
          <p:spPr bwMode="auto">
            <a:xfrm>
              <a:off x="10958" y="12682"/>
              <a:ext cx="1774" cy="528"/>
            </a:xfrm>
            <a:prstGeom prst="rect">
              <a:avLst/>
            </a:prstGeom>
            <a:noFill/>
            <a:ln w="9525" algn="ctr">
              <a:noFill/>
              <a:miter lim="800000"/>
              <a:headEnd/>
              <a:tailEnd/>
            </a:ln>
          </p:spPr>
          <p:txBody>
            <a:bodyPr lIns="37856" tIns="18928" rIns="37856" bIns="18928"/>
            <a:lstStyle/>
            <a:p>
              <a:pPr algn="ctr"/>
              <a:r>
                <a:rPr lang="en-NZ" sz="1400">
                  <a:solidFill>
                    <a:srgbClr val="000000"/>
                  </a:solidFill>
                </a:rPr>
                <a:t>FacialExpression Analysis</a:t>
              </a:r>
              <a:endParaRPr lang="en-NZ" sz="4400"/>
            </a:p>
          </p:txBody>
        </p:sp>
      </p:grpSp>
      <p:sp>
        <p:nvSpPr>
          <p:cNvPr id="16397" name="Rectangle 25"/>
          <p:cNvSpPr>
            <a:spLocks noChangeArrowheads="1"/>
          </p:cNvSpPr>
          <p:nvPr/>
        </p:nvSpPr>
        <p:spPr bwMode="auto">
          <a:xfrm>
            <a:off x="2632448" y="796925"/>
            <a:ext cx="1834673" cy="603250"/>
          </a:xfrm>
          <a:prstGeom prst="rect">
            <a:avLst/>
          </a:prstGeom>
          <a:noFill/>
          <a:ln w="9525" algn="ctr">
            <a:solidFill>
              <a:srgbClr val="000000"/>
            </a:solidFill>
            <a:miter lim="800000"/>
            <a:headEnd/>
            <a:tailEnd/>
          </a:ln>
        </p:spPr>
        <p:txBody>
          <a:bodyPr anchor="ctr"/>
          <a:lstStyle/>
          <a:p>
            <a:endParaRPr lang="en-US"/>
          </a:p>
        </p:txBody>
      </p:sp>
      <p:sp>
        <p:nvSpPr>
          <p:cNvPr id="16398" name="Text Box 26"/>
          <p:cNvSpPr txBox="1">
            <a:spLocks noChangeArrowheads="1"/>
          </p:cNvSpPr>
          <p:nvPr/>
        </p:nvSpPr>
        <p:spPr bwMode="auto">
          <a:xfrm>
            <a:off x="2653609" y="889001"/>
            <a:ext cx="1885460" cy="257175"/>
          </a:xfrm>
          <a:prstGeom prst="rect">
            <a:avLst/>
          </a:prstGeom>
          <a:noFill/>
          <a:ln w="9525" algn="ctr">
            <a:noFill/>
            <a:miter lim="800000"/>
            <a:headEnd/>
            <a:tailEnd/>
          </a:ln>
        </p:spPr>
        <p:txBody>
          <a:bodyPr lIns="37856" tIns="18928" rIns="37856" bIns="18928"/>
          <a:lstStyle/>
          <a:p>
            <a:r>
              <a:rPr lang="en-NZ" sz="1200">
                <a:solidFill>
                  <a:srgbClr val="000000"/>
                </a:solidFill>
              </a:rPr>
              <a:t>Gesture Analysis</a:t>
            </a:r>
            <a:endParaRPr lang="en-NZ" sz="4000"/>
          </a:p>
        </p:txBody>
      </p:sp>
      <p:sp>
        <p:nvSpPr>
          <p:cNvPr id="16399" name="Line 27"/>
          <p:cNvSpPr>
            <a:spLocks noChangeShapeType="1"/>
          </p:cNvSpPr>
          <p:nvPr/>
        </p:nvSpPr>
        <p:spPr bwMode="auto">
          <a:xfrm>
            <a:off x="4369779" y="1400175"/>
            <a:ext cx="2243082" cy="1335088"/>
          </a:xfrm>
          <a:prstGeom prst="line">
            <a:avLst/>
          </a:prstGeom>
          <a:noFill/>
          <a:ln w="9525">
            <a:solidFill>
              <a:srgbClr val="000000"/>
            </a:solidFill>
            <a:round/>
            <a:headEnd/>
            <a:tailEnd type="triangle" w="med" len="med"/>
          </a:ln>
        </p:spPr>
        <p:txBody>
          <a:bodyPr anchor="ctr"/>
          <a:lstStyle/>
          <a:p>
            <a:endParaRPr lang="en-NZ"/>
          </a:p>
        </p:txBody>
      </p:sp>
      <p:sp>
        <p:nvSpPr>
          <p:cNvPr id="16400" name="Line 28"/>
          <p:cNvSpPr>
            <a:spLocks noChangeShapeType="1"/>
          </p:cNvSpPr>
          <p:nvPr/>
        </p:nvSpPr>
        <p:spPr bwMode="auto">
          <a:xfrm>
            <a:off x="6206568" y="1400175"/>
            <a:ext cx="611557" cy="1335088"/>
          </a:xfrm>
          <a:prstGeom prst="line">
            <a:avLst/>
          </a:prstGeom>
          <a:noFill/>
          <a:ln w="9525">
            <a:solidFill>
              <a:srgbClr val="000000"/>
            </a:solidFill>
            <a:round/>
            <a:headEnd/>
            <a:tailEnd type="triangle" w="med" len="med"/>
          </a:ln>
        </p:spPr>
        <p:txBody>
          <a:bodyPr anchor="ctr"/>
          <a:lstStyle/>
          <a:p>
            <a:endParaRPr lang="en-NZ"/>
          </a:p>
        </p:txBody>
      </p:sp>
      <p:grpSp>
        <p:nvGrpSpPr>
          <p:cNvPr id="5" name="Group 29"/>
          <p:cNvGrpSpPr>
            <a:grpSpLocks/>
          </p:cNvGrpSpPr>
          <p:nvPr/>
        </p:nvGrpSpPr>
        <p:grpSpPr bwMode="auto">
          <a:xfrm>
            <a:off x="6970485" y="796925"/>
            <a:ext cx="4492514" cy="1938338"/>
            <a:chOff x="10908" y="10524"/>
            <a:chExt cx="4224" cy="2304"/>
          </a:xfrm>
        </p:grpSpPr>
        <p:grpSp>
          <p:nvGrpSpPr>
            <p:cNvPr id="6" name="Group 30"/>
            <p:cNvGrpSpPr>
              <a:grpSpLocks/>
            </p:cNvGrpSpPr>
            <p:nvPr/>
          </p:nvGrpSpPr>
          <p:grpSpPr bwMode="auto">
            <a:xfrm>
              <a:off x="13308" y="10524"/>
              <a:ext cx="1824" cy="720"/>
              <a:chOff x="10908" y="12588"/>
              <a:chExt cx="1824" cy="720"/>
            </a:xfrm>
          </p:grpSpPr>
          <p:sp>
            <p:nvSpPr>
              <p:cNvPr id="16424" name="Rectangle 31"/>
              <p:cNvSpPr>
                <a:spLocks noChangeArrowheads="1"/>
              </p:cNvSpPr>
              <p:nvPr/>
            </p:nvSpPr>
            <p:spPr bwMode="auto">
              <a:xfrm>
                <a:off x="10908" y="12588"/>
                <a:ext cx="1728" cy="720"/>
              </a:xfrm>
              <a:prstGeom prst="rect">
                <a:avLst/>
              </a:prstGeom>
              <a:noFill/>
              <a:ln w="9525" algn="ctr">
                <a:solidFill>
                  <a:srgbClr val="000000"/>
                </a:solidFill>
                <a:miter lim="800000"/>
                <a:headEnd/>
                <a:tailEnd/>
              </a:ln>
            </p:spPr>
            <p:txBody>
              <a:bodyPr anchor="ctr"/>
              <a:lstStyle/>
              <a:p>
                <a:endParaRPr lang="en-US"/>
              </a:p>
            </p:txBody>
          </p:sp>
          <p:sp>
            <p:nvSpPr>
              <p:cNvPr id="16425" name="Text Box 32"/>
              <p:cNvSpPr txBox="1">
                <a:spLocks noChangeArrowheads="1"/>
              </p:cNvSpPr>
              <p:nvPr/>
            </p:nvSpPr>
            <p:spPr bwMode="auto">
              <a:xfrm>
                <a:off x="10958" y="12682"/>
                <a:ext cx="1774" cy="528"/>
              </a:xfrm>
              <a:prstGeom prst="rect">
                <a:avLst/>
              </a:prstGeom>
              <a:noFill/>
              <a:ln w="9525" algn="ctr">
                <a:noFill/>
                <a:miter lim="800000"/>
                <a:headEnd/>
                <a:tailEnd/>
              </a:ln>
            </p:spPr>
            <p:txBody>
              <a:bodyPr lIns="37856" tIns="18928" rIns="37856" bIns="18928"/>
              <a:lstStyle/>
              <a:p>
                <a:r>
                  <a:rPr lang="en-NZ" sz="1400">
                    <a:solidFill>
                      <a:srgbClr val="000000"/>
                    </a:solidFill>
                  </a:rPr>
                  <a:t>Vocal Inflection Analysis</a:t>
                </a:r>
                <a:endParaRPr lang="en-NZ" sz="1400"/>
              </a:p>
            </p:txBody>
          </p:sp>
        </p:grpSp>
        <p:grpSp>
          <p:nvGrpSpPr>
            <p:cNvPr id="7" name="Group 33"/>
            <p:cNvGrpSpPr>
              <a:grpSpLocks/>
            </p:cNvGrpSpPr>
            <p:nvPr/>
          </p:nvGrpSpPr>
          <p:grpSpPr bwMode="auto">
            <a:xfrm>
              <a:off x="11148" y="10524"/>
              <a:ext cx="1824" cy="720"/>
              <a:chOff x="10908" y="12588"/>
              <a:chExt cx="1824" cy="720"/>
            </a:xfrm>
          </p:grpSpPr>
          <p:sp>
            <p:nvSpPr>
              <p:cNvPr id="16422" name="Rectangle 34"/>
              <p:cNvSpPr>
                <a:spLocks noChangeArrowheads="1"/>
              </p:cNvSpPr>
              <p:nvPr/>
            </p:nvSpPr>
            <p:spPr bwMode="auto">
              <a:xfrm>
                <a:off x="10908" y="12588"/>
                <a:ext cx="1728" cy="720"/>
              </a:xfrm>
              <a:prstGeom prst="rect">
                <a:avLst/>
              </a:prstGeom>
              <a:noFill/>
              <a:ln w="9525" algn="ctr">
                <a:solidFill>
                  <a:srgbClr val="000000"/>
                </a:solidFill>
                <a:miter lim="800000"/>
                <a:headEnd/>
                <a:tailEnd/>
              </a:ln>
            </p:spPr>
            <p:txBody>
              <a:bodyPr anchor="ctr"/>
              <a:lstStyle/>
              <a:p>
                <a:endParaRPr lang="en-US"/>
              </a:p>
            </p:txBody>
          </p:sp>
          <p:sp>
            <p:nvSpPr>
              <p:cNvPr id="16423" name="Text Box 35"/>
              <p:cNvSpPr txBox="1">
                <a:spLocks noChangeArrowheads="1"/>
              </p:cNvSpPr>
              <p:nvPr/>
            </p:nvSpPr>
            <p:spPr bwMode="auto">
              <a:xfrm>
                <a:off x="10958" y="12682"/>
                <a:ext cx="1774" cy="528"/>
              </a:xfrm>
              <a:prstGeom prst="rect">
                <a:avLst/>
              </a:prstGeom>
              <a:noFill/>
              <a:ln w="9525" algn="ctr">
                <a:noFill/>
                <a:miter lim="800000"/>
                <a:headEnd/>
                <a:tailEnd/>
              </a:ln>
            </p:spPr>
            <p:txBody>
              <a:bodyPr lIns="37856" tIns="18928" rIns="37856" bIns="18928"/>
              <a:lstStyle/>
              <a:p>
                <a:pPr algn="ctr"/>
                <a:r>
                  <a:rPr lang="en-NZ" sz="1400">
                    <a:solidFill>
                      <a:srgbClr val="000000"/>
                    </a:solidFill>
                  </a:rPr>
                  <a:t>Physiological Analysis</a:t>
                </a:r>
                <a:endParaRPr lang="en-NZ" sz="4400"/>
              </a:p>
            </p:txBody>
          </p:sp>
        </p:grpSp>
        <p:sp>
          <p:nvSpPr>
            <p:cNvPr id="16420" name="Line 36"/>
            <p:cNvSpPr>
              <a:spLocks noChangeShapeType="1"/>
            </p:cNvSpPr>
            <p:nvPr/>
          </p:nvSpPr>
          <p:spPr bwMode="auto">
            <a:xfrm flipH="1">
              <a:off x="10908" y="11244"/>
              <a:ext cx="720" cy="1584"/>
            </a:xfrm>
            <a:prstGeom prst="line">
              <a:avLst/>
            </a:prstGeom>
            <a:noFill/>
            <a:ln w="9525">
              <a:solidFill>
                <a:srgbClr val="000000"/>
              </a:solidFill>
              <a:round/>
              <a:headEnd/>
              <a:tailEnd type="triangle" w="med" len="med"/>
            </a:ln>
          </p:spPr>
          <p:txBody>
            <a:bodyPr anchor="ctr"/>
            <a:lstStyle/>
            <a:p>
              <a:endParaRPr lang="en-NZ"/>
            </a:p>
          </p:txBody>
        </p:sp>
        <p:sp>
          <p:nvSpPr>
            <p:cNvPr id="16421" name="Line 37"/>
            <p:cNvSpPr>
              <a:spLocks noChangeShapeType="1"/>
            </p:cNvSpPr>
            <p:nvPr/>
          </p:nvSpPr>
          <p:spPr bwMode="auto">
            <a:xfrm flipH="1">
              <a:off x="11100" y="11244"/>
              <a:ext cx="2304" cy="1584"/>
            </a:xfrm>
            <a:prstGeom prst="line">
              <a:avLst/>
            </a:prstGeom>
            <a:noFill/>
            <a:ln w="9525">
              <a:solidFill>
                <a:srgbClr val="000000"/>
              </a:solidFill>
              <a:round/>
              <a:headEnd/>
              <a:tailEnd type="triangle" w="med" len="med"/>
            </a:ln>
          </p:spPr>
          <p:txBody>
            <a:bodyPr anchor="ctr"/>
            <a:lstStyle/>
            <a:p>
              <a:endParaRPr lang="en-NZ"/>
            </a:p>
          </p:txBody>
        </p:sp>
      </p:grpSp>
      <p:sp>
        <p:nvSpPr>
          <p:cNvPr id="16402" name="Line 38"/>
          <p:cNvSpPr>
            <a:spLocks noChangeShapeType="1"/>
          </p:cNvSpPr>
          <p:nvPr/>
        </p:nvSpPr>
        <p:spPr bwMode="auto">
          <a:xfrm>
            <a:off x="7634945" y="3017838"/>
            <a:ext cx="1838905" cy="0"/>
          </a:xfrm>
          <a:prstGeom prst="line">
            <a:avLst/>
          </a:prstGeom>
          <a:noFill/>
          <a:ln w="9525">
            <a:solidFill>
              <a:srgbClr val="000000"/>
            </a:solidFill>
            <a:round/>
            <a:headEnd/>
            <a:tailEnd type="triangle" w="med" len="med"/>
          </a:ln>
        </p:spPr>
        <p:txBody>
          <a:bodyPr anchor="ctr"/>
          <a:lstStyle/>
          <a:p>
            <a:endParaRPr lang="en-NZ"/>
          </a:p>
        </p:txBody>
      </p:sp>
      <p:grpSp>
        <p:nvGrpSpPr>
          <p:cNvPr id="8" name="Group 39"/>
          <p:cNvGrpSpPr>
            <a:grpSpLocks/>
          </p:cNvGrpSpPr>
          <p:nvPr/>
        </p:nvGrpSpPr>
        <p:grpSpPr bwMode="auto">
          <a:xfrm>
            <a:off x="8974446" y="4581525"/>
            <a:ext cx="1582854" cy="890588"/>
            <a:chOff x="8268" y="14124"/>
            <a:chExt cx="1488" cy="1056"/>
          </a:xfrm>
        </p:grpSpPr>
        <p:sp>
          <p:nvSpPr>
            <p:cNvPr id="16416" name="Rectangle 40"/>
            <p:cNvSpPr>
              <a:spLocks noChangeArrowheads="1"/>
            </p:cNvSpPr>
            <p:nvPr/>
          </p:nvSpPr>
          <p:spPr bwMode="auto">
            <a:xfrm>
              <a:off x="8268" y="14124"/>
              <a:ext cx="1488" cy="1056"/>
            </a:xfrm>
            <a:prstGeom prst="rect">
              <a:avLst/>
            </a:prstGeom>
            <a:noFill/>
            <a:ln w="9525" algn="ctr">
              <a:solidFill>
                <a:srgbClr val="000000"/>
              </a:solidFill>
              <a:miter lim="800000"/>
              <a:headEnd/>
              <a:tailEnd/>
            </a:ln>
          </p:spPr>
          <p:txBody>
            <a:bodyPr anchor="ctr"/>
            <a:lstStyle/>
            <a:p>
              <a:endParaRPr lang="en-US"/>
            </a:p>
          </p:txBody>
        </p:sp>
        <p:sp>
          <p:nvSpPr>
            <p:cNvPr id="16417" name="Text Box 41"/>
            <p:cNvSpPr txBox="1">
              <a:spLocks noChangeArrowheads="1"/>
            </p:cNvSpPr>
            <p:nvPr/>
          </p:nvSpPr>
          <p:spPr bwMode="auto">
            <a:xfrm>
              <a:off x="8318" y="14219"/>
              <a:ext cx="1199" cy="528"/>
            </a:xfrm>
            <a:prstGeom prst="rect">
              <a:avLst/>
            </a:prstGeom>
            <a:noFill/>
            <a:ln w="9525" algn="ctr">
              <a:noFill/>
              <a:miter lim="800000"/>
              <a:headEnd/>
              <a:tailEnd/>
            </a:ln>
          </p:spPr>
          <p:txBody>
            <a:bodyPr lIns="37856" tIns="18928" rIns="37856" bIns="18928"/>
            <a:lstStyle/>
            <a:p>
              <a:pPr algn="ctr"/>
              <a:endParaRPr lang="en-NZ" sz="1400">
                <a:solidFill>
                  <a:srgbClr val="000000"/>
                </a:solidFill>
              </a:endParaRPr>
            </a:p>
            <a:p>
              <a:pPr algn="ctr"/>
              <a:r>
                <a:rPr lang="en-NZ" sz="1400">
                  <a:solidFill>
                    <a:srgbClr val="000000"/>
                  </a:solidFill>
                </a:rPr>
                <a:t>Tutoring      Module</a:t>
              </a:r>
              <a:endParaRPr lang="en-NZ" sz="1400"/>
            </a:p>
          </p:txBody>
        </p:sp>
      </p:grpSp>
      <p:sp>
        <p:nvSpPr>
          <p:cNvPr id="16404" name="Line 45"/>
          <p:cNvSpPr>
            <a:spLocks noChangeShapeType="1"/>
          </p:cNvSpPr>
          <p:nvPr/>
        </p:nvSpPr>
        <p:spPr bwMode="auto">
          <a:xfrm>
            <a:off x="9439992" y="3081339"/>
            <a:ext cx="0" cy="1468437"/>
          </a:xfrm>
          <a:prstGeom prst="line">
            <a:avLst/>
          </a:prstGeom>
          <a:noFill/>
          <a:ln w="9525">
            <a:solidFill>
              <a:srgbClr val="000000"/>
            </a:solidFill>
            <a:round/>
            <a:headEnd/>
            <a:tailEnd type="triangle" w="med" len="med"/>
          </a:ln>
        </p:spPr>
        <p:txBody>
          <a:bodyPr anchor="ctr"/>
          <a:lstStyle/>
          <a:p>
            <a:endParaRPr lang="en-NZ"/>
          </a:p>
        </p:txBody>
      </p:sp>
      <p:sp>
        <p:nvSpPr>
          <p:cNvPr id="16405" name="Line 46"/>
          <p:cNvSpPr>
            <a:spLocks noChangeShapeType="1"/>
          </p:cNvSpPr>
          <p:nvPr/>
        </p:nvSpPr>
        <p:spPr bwMode="auto">
          <a:xfrm>
            <a:off x="7017039" y="620714"/>
            <a:ext cx="0" cy="1050925"/>
          </a:xfrm>
          <a:prstGeom prst="line">
            <a:avLst/>
          </a:prstGeom>
          <a:noFill/>
          <a:ln w="19050">
            <a:solidFill>
              <a:srgbClr val="FF0000"/>
            </a:solidFill>
            <a:round/>
            <a:headEnd/>
            <a:tailEnd/>
          </a:ln>
        </p:spPr>
        <p:txBody>
          <a:bodyPr/>
          <a:lstStyle/>
          <a:p>
            <a:endParaRPr lang="en-NZ"/>
          </a:p>
        </p:txBody>
      </p:sp>
      <p:sp>
        <p:nvSpPr>
          <p:cNvPr id="16406" name="Line 47"/>
          <p:cNvSpPr>
            <a:spLocks noChangeShapeType="1"/>
          </p:cNvSpPr>
          <p:nvPr/>
        </p:nvSpPr>
        <p:spPr bwMode="auto">
          <a:xfrm>
            <a:off x="7017040" y="1671638"/>
            <a:ext cx="4549648" cy="0"/>
          </a:xfrm>
          <a:prstGeom prst="line">
            <a:avLst/>
          </a:prstGeom>
          <a:noFill/>
          <a:ln w="19050">
            <a:solidFill>
              <a:srgbClr val="FF0000"/>
            </a:solidFill>
            <a:round/>
            <a:headEnd/>
            <a:tailEnd/>
          </a:ln>
        </p:spPr>
        <p:txBody>
          <a:bodyPr/>
          <a:lstStyle/>
          <a:p>
            <a:endParaRPr lang="en-NZ"/>
          </a:p>
        </p:txBody>
      </p:sp>
      <p:sp>
        <p:nvSpPr>
          <p:cNvPr id="16407" name="Line 48"/>
          <p:cNvSpPr>
            <a:spLocks noChangeShapeType="1"/>
          </p:cNvSpPr>
          <p:nvPr/>
        </p:nvSpPr>
        <p:spPr bwMode="auto">
          <a:xfrm>
            <a:off x="11566687" y="1671638"/>
            <a:ext cx="0" cy="4005262"/>
          </a:xfrm>
          <a:prstGeom prst="line">
            <a:avLst/>
          </a:prstGeom>
          <a:noFill/>
          <a:ln w="19050">
            <a:solidFill>
              <a:srgbClr val="FF0000"/>
            </a:solidFill>
            <a:round/>
            <a:headEnd/>
            <a:tailEnd/>
          </a:ln>
        </p:spPr>
        <p:txBody>
          <a:bodyPr/>
          <a:lstStyle/>
          <a:p>
            <a:endParaRPr lang="en-NZ"/>
          </a:p>
        </p:txBody>
      </p:sp>
      <p:sp>
        <p:nvSpPr>
          <p:cNvPr id="16408" name="Line 49"/>
          <p:cNvSpPr>
            <a:spLocks noChangeShapeType="1"/>
          </p:cNvSpPr>
          <p:nvPr/>
        </p:nvSpPr>
        <p:spPr bwMode="auto">
          <a:xfrm flipV="1">
            <a:off x="912046" y="1722438"/>
            <a:ext cx="0" cy="3954462"/>
          </a:xfrm>
          <a:prstGeom prst="line">
            <a:avLst/>
          </a:prstGeom>
          <a:noFill/>
          <a:ln w="19050">
            <a:solidFill>
              <a:srgbClr val="FF0000"/>
            </a:solidFill>
            <a:round/>
            <a:headEnd/>
            <a:tailEnd/>
          </a:ln>
        </p:spPr>
        <p:txBody>
          <a:bodyPr/>
          <a:lstStyle/>
          <a:p>
            <a:endParaRPr lang="en-NZ"/>
          </a:p>
        </p:txBody>
      </p:sp>
      <p:sp>
        <p:nvSpPr>
          <p:cNvPr id="16409" name="Line 50"/>
          <p:cNvSpPr>
            <a:spLocks noChangeShapeType="1"/>
          </p:cNvSpPr>
          <p:nvPr/>
        </p:nvSpPr>
        <p:spPr bwMode="auto">
          <a:xfrm>
            <a:off x="2376398" y="620714"/>
            <a:ext cx="0" cy="1101725"/>
          </a:xfrm>
          <a:prstGeom prst="line">
            <a:avLst/>
          </a:prstGeom>
          <a:noFill/>
          <a:ln w="19050">
            <a:solidFill>
              <a:srgbClr val="FF0000"/>
            </a:solidFill>
            <a:round/>
            <a:headEnd/>
            <a:tailEnd/>
          </a:ln>
        </p:spPr>
        <p:txBody>
          <a:bodyPr/>
          <a:lstStyle/>
          <a:p>
            <a:endParaRPr lang="en-NZ"/>
          </a:p>
        </p:txBody>
      </p:sp>
      <p:sp>
        <p:nvSpPr>
          <p:cNvPr id="16410" name="Line 51"/>
          <p:cNvSpPr>
            <a:spLocks noChangeShapeType="1"/>
          </p:cNvSpPr>
          <p:nvPr/>
        </p:nvSpPr>
        <p:spPr bwMode="auto">
          <a:xfrm rot="-5400000">
            <a:off x="1644222" y="990262"/>
            <a:ext cx="0" cy="1464352"/>
          </a:xfrm>
          <a:prstGeom prst="line">
            <a:avLst/>
          </a:prstGeom>
          <a:noFill/>
          <a:ln w="19050">
            <a:solidFill>
              <a:srgbClr val="FF0000"/>
            </a:solidFill>
            <a:round/>
            <a:headEnd/>
            <a:tailEnd/>
          </a:ln>
        </p:spPr>
        <p:txBody>
          <a:bodyPr/>
          <a:lstStyle/>
          <a:p>
            <a:endParaRPr lang="en-NZ"/>
          </a:p>
        </p:txBody>
      </p:sp>
      <p:sp>
        <p:nvSpPr>
          <p:cNvPr id="16411" name="Line 52"/>
          <p:cNvSpPr>
            <a:spLocks noChangeShapeType="1"/>
          </p:cNvSpPr>
          <p:nvPr/>
        </p:nvSpPr>
        <p:spPr bwMode="auto">
          <a:xfrm flipH="1">
            <a:off x="912046" y="5676900"/>
            <a:ext cx="10654641" cy="0"/>
          </a:xfrm>
          <a:prstGeom prst="line">
            <a:avLst/>
          </a:prstGeom>
          <a:noFill/>
          <a:ln w="19050">
            <a:solidFill>
              <a:srgbClr val="FF0000"/>
            </a:solidFill>
            <a:round/>
            <a:headEnd/>
            <a:tailEnd/>
          </a:ln>
        </p:spPr>
        <p:txBody>
          <a:bodyPr/>
          <a:lstStyle/>
          <a:p>
            <a:endParaRPr lang="en-NZ"/>
          </a:p>
        </p:txBody>
      </p:sp>
      <p:grpSp>
        <p:nvGrpSpPr>
          <p:cNvPr id="9" name="Group 42"/>
          <p:cNvGrpSpPr>
            <a:grpSpLocks/>
          </p:cNvGrpSpPr>
          <p:nvPr/>
        </p:nvGrpSpPr>
        <p:grpSpPr bwMode="auto">
          <a:xfrm>
            <a:off x="4962292" y="4549775"/>
            <a:ext cx="2033586" cy="889000"/>
            <a:chOff x="8268" y="14124"/>
            <a:chExt cx="1488" cy="1056"/>
          </a:xfrm>
        </p:grpSpPr>
        <p:sp>
          <p:nvSpPr>
            <p:cNvPr id="16414" name="Rectangle 43"/>
            <p:cNvSpPr>
              <a:spLocks noChangeArrowheads="1"/>
            </p:cNvSpPr>
            <p:nvPr/>
          </p:nvSpPr>
          <p:spPr bwMode="auto">
            <a:xfrm>
              <a:off x="8268" y="14124"/>
              <a:ext cx="1488" cy="1056"/>
            </a:xfrm>
            <a:prstGeom prst="rect">
              <a:avLst/>
            </a:prstGeom>
            <a:noFill/>
            <a:ln w="9525" algn="ctr">
              <a:solidFill>
                <a:srgbClr val="000000"/>
              </a:solidFill>
              <a:miter lim="800000"/>
              <a:headEnd/>
              <a:tailEnd/>
            </a:ln>
          </p:spPr>
          <p:txBody>
            <a:bodyPr anchor="ctr"/>
            <a:lstStyle/>
            <a:p>
              <a:endParaRPr lang="en-US"/>
            </a:p>
          </p:txBody>
        </p:sp>
        <p:sp>
          <p:nvSpPr>
            <p:cNvPr id="16415" name="Text Box 44"/>
            <p:cNvSpPr txBox="1">
              <a:spLocks noChangeArrowheads="1"/>
            </p:cNvSpPr>
            <p:nvPr/>
          </p:nvSpPr>
          <p:spPr bwMode="auto">
            <a:xfrm>
              <a:off x="8318" y="14219"/>
              <a:ext cx="1199" cy="528"/>
            </a:xfrm>
            <a:prstGeom prst="rect">
              <a:avLst/>
            </a:prstGeom>
            <a:noFill/>
            <a:ln w="9525" algn="ctr">
              <a:noFill/>
              <a:miter lim="800000"/>
              <a:headEnd/>
              <a:tailEnd/>
            </a:ln>
          </p:spPr>
          <p:txBody>
            <a:bodyPr lIns="37856" tIns="18928" rIns="37856" bIns="18928"/>
            <a:lstStyle/>
            <a:p>
              <a:pPr algn="ctr"/>
              <a:endParaRPr lang="en-NZ" sz="1400">
                <a:solidFill>
                  <a:srgbClr val="000000"/>
                </a:solidFill>
              </a:endParaRPr>
            </a:p>
            <a:p>
              <a:pPr algn="ctr"/>
              <a:r>
                <a:rPr lang="en-NZ" sz="1400">
                  <a:solidFill>
                    <a:srgbClr val="000000"/>
                  </a:solidFill>
                </a:rPr>
                <a:t>Domain Knowledge</a:t>
              </a:r>
              <a:endParaRPr lang="en-NZ" sz="1400"/>
            </a:p>
          </p:txBody>
        </p:sp>
      </p:grpSp>
      <p:sp>
        <p:nvSpPr>
          <p:cNvPr id="16413" name="Text Box 53"/>
          <p:cNvSpPr txBox="1">
            <a:spLocks noChangeArrowheads="1"/>
          </p:cNvSpPr>
          <p:nvPr/>
        </p:nvSpPr>
        <p:spPr bwMode="auto">
          <a:xfrm>
            <a:off x="958601" y="5867400"/>
            <a:ext cx="8012386" cy="584775"/>
          </a:xfrm>
          <a:prstGeom prst="rect">
            <a:avLst/>
          </a:prstGeom>
          <a:noFill/>
          <a:ln w="9525">
            <a:noFill/>
            <a:miter lim="800000"/>
            <a:headEnd/>
            <a:tailEnd/>
          </a:ln>
        </p:spPr>
        <p:txBody>
          <a:bodyPr wrap="none">
            <a:spAutoFit/>
          </a:bodyPr>
          <a:lstStyle/>
          <a:p>
            <a:r>
              <a:rPr lang="en-NZ" sz="3200">
                <a:solidFill>
                  <a:srgbClr val="0000FF"/>
                </a:solidFill>
              </a:rPr>
              <a:t>Architecture of Affective Tutoring Systems</a:t>
            </a:r>
          </a:p>
        </p:txBody>
      </p:sp>
    </p:spTree>
    <p:extLst>
      <p:ext uri="{BB962C8B-B14F-4D97-AF65-F5344CB8AC3E}">
        <p14:creationId xmlns:p14="http://schemas.microsoft.com/office/powerpoint/2010/main" xmlns="" val="35000926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NZ" sz="4800" b="1" dirty="0" smtClean="0">
                <a:solidFill>
                  <a:srgbClr val="FF0000"/>
                </a:solidFill>
                <a:effectLst>
                  <a:outerShdw blurRad="38100" dist="38100" dir="2700000" algn="tl">
                    <a:srgbClr val="000000">
                      <a:alpha val="43137"/>
                    </a:srgbClr>
                  </a:outerShdw>
                </a:effectLst>
                <a:latin typeface="Franklin Gothic Book" pitchFamily="34" charset="0"/>
              </a:rPr>
              <a:t>Emotion sensitive systems</a:t>
            </a:r>
            <a:endParaRPr lang="en-NZ" sz="4800" b="1" dirty="0">
              <a:solidFill>
                <a:srgbClr val="FF0000"/>
              </a:solidFill>
              <a:effectLst>
                <a:outerShdw blurRad="38100" dist="38100" dir="2700000" algn="tl">
                  <a:srgbClr val="000000">
                    <a:alpha val="43137"/>
                  </a:srgbClr>
                </a:outerShdw>
              </a:effectLst>
              <a:latin typeface="Franklin Gothic Book" pitchFamily="34" charset="0"/>
            </a:endParaRPr>
          </a:p>
        </p:txBody>
      </p:sp>
      <p:sp>
        <p:nvSpPr>
          <p:cNvPr id="3" name="Content Placeholder 2"/>
          <p:cNvSpPr>
            <a:spLocks noGrp="1"/>
          </p:cNvSpPr>
          <p:nvPr>
            <p:ph idx="1"/>
          </p:nvPr>
        </p:nvSpPr>
        <p:spPr>
          <a:xfrm>
            <a:off x="1293813" y="2029544"/>
            <a:ext cx="9601200" cy="4495800"/>
          </a:xfrm>
        </p:spPr>
        <p:txBody>
          <a:bodyPr>
            <a:normAutofit/>
          </a:bodyPr>
          <a:lstStyle/>
          <a:p>
            <a:r>
              <a:rPr lang="en-NZ" sz="4000" b="1" dirty="0" smtClean="0">
                <a:solidFill>
                  <a:srgbClr val="0000FF"/>
                </a:solidFill>
              </a:rPr>
              <a:t>Detection of emotion</a:t>
            </a:r>
          </a:p>
          <a:p>
            <a:pPr marL="984250" lvl="1" indent="-452438"/>
            <a:r>
              <a:rPr lang="en-NZ" sz="3600" b="1" dirty="0" smtClean="0">
                <a:solidFill>
                  <a:srgbClr val="0000FF"/>
                </a:solidFill>
              </a:rPr>
              <a:t>Facial expression recognition</a:t>
            </a:r>
          </a:p>
          <a:p>
            <a:pPr marL="984250" lvl="1" indent="-452438"/>
            <a:r>
              <a:rPr lang="en-NZ" sz="3600" b="1" dirty="0" smtClean="0">
                <a:solidFill>
                  <a:srgbClr val="0000FF"/>
                </a:solidFill>
              </a:rPr>
              <a:t>Gesture recognition</a:t>
            </a:r>
          </a:p>
          <a:p>
            <a:pPr marL="984250" lvl="1" indent="-452438"/>
            <a:r>
              <a:rPr lang="en-NZ" sz="3600" b="1" dirty="0" smtClean="0">
                <a:solidFill>
                  <a:srgbClr val="0000FF"/>
                </a:solidFill>
              </a:rPr>
              <a:t>Physiology based emotion recognition</a:t>
            </a:r>
          </a:p>
          <a:p>
            <a:r>
              <a:rPr lang="en-NZ" sz="4000" b="1" dirty="0" smtClean="0">
                <a:solidFill>
                  <a:srgbClr val="0000FF"/>
                </a:solidFill>
              </a:rPr>
              <a:t>Expression of emotion</a:t>
            </a:r>
            <a:endParaRPr lang="en-NZ" sz="4000" b="1" dirty="0">
              <a:solidFill>
                <a:srgbClr val="0000FF"/>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47531" y="2073276"/>
            <a:ext cx="10969943" cy="1139825"/>
          </a:xfrm>
        </p:spPr>
        <p:txBody>
          <a:bodyPr/>
          <a:lstStyle/>
          <a:p>
            <a:pPr eaLnBrk="1" hangingPunct="1"/>
            <a:r>
              <a:rPr lang="en-NZ" sz="4800" b="1" smtClean="0">
                <a:solidFill>
                  <a:srgbClr val="FF0000"/>
                </a:solidFill>
              </a:rPr>
              <a:t>Facial Expression Recognition</a:t>
            </a:r>
            <a:endParaRPr lang="en-GB" sz="4800" b="1" smtClean="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5"/>
          <p:cNvSpPr>
            <a:spLocks noGrp="1" noChangeArrowheads="1"/>
          </p:cNvSpPr>
          <p:nvPr>
            <p:ph type="title"/>
          </p:nvPr>
        </p:nvSpPr>
        <p:spPr>
          <a:xfrm>
            <a:off x="3047206" y="0"/>
            <a:ext cx="6856214" cy="1139825"/>
          </a:xfrm>
        </p:spPr>
        <p:txBody>
          <a:bodyPr/>
          <a:lstStyle/>
          <a:p>
            <a:pPr algn="ctr" eaLnBrk="1" hangingPunct="1"/>
            <a:r>
              <a:rPr lang="en-NZ" b="1" smtClean="0">
                <a:solidFill>
                  <a:srgbClr val="FF0000"/>
                </a:solidFill>
              </a:rPr>
              <a:t>Facial Expression Recognizer</a:t>
            </a:r>
          </a:p>
        </p:txBody>
      </p:sp>
      <p:graphicFrame>
        <p:nvGraphicFramePr>
          <p:cNvPr id="1026" name="Object 4"/>
          <p:cNvGraphicFramePr>
            <a:graphicFrameLocks noGrp="1" noChangeAspect="1"/>
          </p:cNvGraphicFramePr>
          <p:nvPr>
            <p:ph idx="1"/>
          </p:nvPr>
        </p:nvGraphicFramePr>
        <p:xfrm>
          <a:off x="431688" y="1311275"/>
          <a:ext cx="11518017" cy="5195888"/>
        </p:xfrm>
        <a:graphic>
          <a:graphicData uri="http://schemas.openxmlformats.org/presentationml/2006/ole">
            <p:oleObj spid="_x0000_s1059" name="Bitmap Image" r:id="rId4" imgW="6257143" imgH="3761905" progId="PBrush">
              <p:embed/>
            </p:oleObj>
          </a:graphicData>
        </a:graphic>
      </p:graphicFrame>
    </p:spTree>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ChangeArrowheads="1"/>
          </p:cNvSpPr>
          <p:nvPr/>
        </p:nvSpPr>
        <p:spPr bwMode="auto">
          <a:xfrm>
            <a:off x="1618829" y="285750"/>
            <a:ext cx="9547913" cy="914400"/>
          </a:xfrm>
          <a:prstGeom prst="rect">
            <a:avLst/>
          </a:prstGeom>
          <a:noFill/>
          <a:ln w="9525">
            <a:noFill/>
            <a:miter lim="800000"/>
            <a:headEnd/>
            <a:tailEnd/>
          </a:ln>
        </p:spPr>
        <p:txBody>
          <a:bodyPr anchor="ctr"/>
          <a:lstStyle/>
          <a:p>
            <a:pPr algn="ctr"/>
            <a:r>
              <a:rPr lang="en-NZ" sz="4200" b="1">
                <a:solidFill>
                  <a:srgbClr val="FF0000"/>
                </a:solidFill>
                <a:latin typeface="Garamond" pitchFamily="18" charset="0"/>
              </a:rPr>
              <a:t>Facial Expression Analysis</a:t>
            </a:r>
            <a:r>
              <a:rPr lang="en-NZ" altLang="zh-CN" sz="4200" b="1">
                <a:solidFill>
                  <a:srgbClr val="FF0000"/>
                </a:solidFill>
                <a:latin typeface="Garamond" pitchFamily="18" charset="0"/>
                <a:ea typeface="SimSun" pitchFamily="2" charset="-122"/>
              </a:rPr>
              <a:t> Results</a:t>
            </a:r>
            <a:endParaRPr lang="en-NZ" sz="4200" b="1">
              <a:solidFill>
                <a:srgbClr val="FF0000"/>
              </a:solidFill>
              <a:latin typeface="Garamond" pitchFamily="18" charset="0"/>
            </a:endParaRPr>
          </a:p>
        </p:txBody>
      </p:sp>
      <p:sp>
        <p:nvSpPr>
          <p:cNvPr id="28675" name="Rectangle 5"/>
          <p:cNvSpPr>
            <a:spLocks noChangeArrowheads="1"/>
          </p:cNvSpPr>
          <p:nvPr/>
        </p:nvSpPr>
        <p:spPr bwMode="auto">
          <a:xfrm>
            <a:off x="-48670" y="1745734"/>
            <a:ext cx="184731" cy="369332"/>
          </a:xfrm>
          <a:prstGeom prst="rect">
            <a:avLst/>
          </a:prstGeom>
          <a:noFill/>
          <a:ln w="9525">
            <a:noFill/>
            <a:miter lim="800000"/>
            <a:headEnd/>
            <a:tailEnd/>
          </a:ln>
        </p:spPr>
        <p:txBody>
          <a:bodyPr wrap="none" anchor="ctr">
            <a:spAutoFit/>
          </a:bodyPr>
          <a:lstStyle/>
          <a:p>
            <a:endParaRPr lang="en-US"/>
          </a:p>
        </p:txBody>
      </p:sp>
      <p:pic>
        <p:nvPicPr>
          <p:cNvPr id="28676" name="Picture 6" descr="laugh"/>
          <p:cNvPicPr>
            <a:picLocks noChangeAspect="1" noChangeArrowheads="1"/>
          </p:cNvPicPr>
          <p:nvPr/>
        </p:nvPicPr>
        <p:blipFill>
          <a:blip r:embed="rId3" cstate="print"/>
          <a:srcRect/>
          <a:stretch>
            <a:fillRect/>
          </a:stretch>
        </p:blipFill>
        <p:spPr bwMode="auto">
          <a:xfrm>
            <a:off x="459198" y="4506913"/>
            <a:ext cx="3555074" cy="1905000"/>
          </a:xfrm>
          <a:prstGeom prst="rect">
            <a:avLst/>
          </a:prstGeom>
          <a:noFill/>
          <a:ln w="9525">
            <a:noFill/>
            <a:miter lim="800000"/>
            <a:headEnd/>
            <a:tailEnd/>
          </a:ln>
        </p:spPr>
      </p:pic>
      <p:pic>
        <p:nvPicPr>
          <p:cNvPr id="28677" name="Picture 7" descr="disgust"/>
          <p:cNvPicPr>
            <a:picLocks noChangeAspect="1" noChangeArrowheads="1"/>
          </p:cNvPicPr>
          <p:nvPr/>
        </p:nvPicPr>
        <p:blipFill>
          <a:blip r:embed="rId4" cstate="print"/>
          <a:srcRect/>
          <a:stretch>
            <a:fillRect/>
          </a:stretch>
        </p:blipFill>
        <p:spPr bwMode="auto">
          <a:xfrm>
            <a:off x="8178787" y="4506913"/>
            <a:ext cx="3555074" cy="1905000"/>
          </a:xfrm>
          <a:prstGeom prst="rect">
            <a:avLst/>
          </a:prstGeom>
          <a:noFill/>
          <a:ln w="9525">
            <a:noFill/>
            <a:miter lim="800000"/>
            <a:headEnd/>
            <a:tailEnd/>
          </a:ln>
        </p:spPr>
      </p:pic>
      <p:pic>
        <p:nvPicPr>
          <p:cNvPr id="28678" name="Picture 8" descr="normal"/>
          <p:cNvPicPr>
            <a:picLocks noChangeAspect="1" noChangeArrowheads="1"/>
          </p:cNvPicPr>
          <p:nvPr/>
        </p:nvPicPr>
        <p:blipFill>
          <a:blip r:embed="rId5" cstate="print"/>
          <a:srcRect/>
          <a:stretch>
            <a:fillRect/>
          </a:stretch>
        </p:blipFill>
        <p:spPr bwMode="auto">
          <a:xfrm>
            <a:off x="459198" y="2297113"/>
            <a:ext cx="3555074" cy="1905000"/>
          </a:xfrm>
          <a:prstGeom prst="rect">
            <a:avLst/>
          </a:prstGeom>
          <a:noFill/>
          <a:ln w="9525">
            <a:noFill/>
            <a:miter lim="800000"/>
            <a:headEnd/>
            <a:tailEnd/>
          </a:ln>
        </p:spPr>
      </p:pic>
      <p:pic>
        <p:nvPicPr>
          <p:cNvPr id="28679" name="Picture 9" descr="smile"/>
          <p:cNvPicPr>
            <a:picLocks noChangeAspect="1" noChangeArrowheads="1"/>
          </p:cNvPicPr>
          <p:nvPr/>
        </p:nvPicPr>
        <p:blipFill>
          <a:blip r:embed="rId6" cstate="print"/>
          <a:srcRect/>
          <a:stretch>
            <a:fillRect/>
          </a:stretch>
        </p:blipFill>
        <p:spPr bwMode="auto">
          <a:xfrm>
            <a:off x="4367662" y="4508500"/>
            <a:ext cx="3555074" cy="1905000"/>
          </a:xfrm>
          <a:prstGeom prst="rect">
            <a:avLst/>
          </a:prstGeom>
          <a:noFill/>
          <a:ln w="9525">
            <a:noFill/>
            <a:miter lim="800000"/>
            <a:headEnd/>
            <a:tailEnd/>
          </a:ln>
        </p:spPr>
      </p:pic>
      <p:pic>
        <p:nvPicPr>
          <p:cNvPr id="28680" name="Picture 10" descr="surprise"/>
          <p:cNvPicPr>
            <a:picLocks noChangeAspect="1" noChangeArrowheads="1"/>
          </p:cNvPicPr>
          <p:nvPr/>
        </p:nvPicPr>
        <p:blipFill>
          <a:blip r:embed="rId7" cstate="print"/>
          <a:srcRect/>
          <a:stretch>
            <a:fillRect/>
          </a:stretch>
        </p:blipFill>
        <p:spPr bwMode="auto">
          <a:xfrm>
            <a:off x="4318992" y="2297113"/>
            <a:ext cx="3555074" cy="1905000"/>
          </a:xfrm>
          <a:prstGeom prst="rect">
            <a:avLst/>
          </a:prstGeom>
          <a:noFill/>
          <a:ln w="9525">
            <a:noFill/>
            <a:miter lim="800000"/>
            <a:headEnd/>
            <a:tailEnd/>
          </a:ln>
        </p:spPr>
      </p:pic>
      <p:pic>
        <p:nvPicPr>
          <p:cNvPr id="28681" name="Picture 11" descr="sad"/>
          <p:cNvPicPr>
            <a:picLocks noChangeAspect="1" noChangeArrowheads="1"/>
          </p:cNvPicPr>
          <p:nvPr/>
        </p:nvPicPr>
        <p:blipFill>
          <a:blip r:embed="rId8" cstate="print"/>
          <a:srcRect/>
          <a:stretch>
            <a:fillRect/>
          </a:stretch>
        </p:blipFill>
        <p:spPr bwMode="auto">
          <a:xfrm>
            <a:off x="8178787" y="2297113"/>
            <a:ext cx="3555074" cy="1905000"/>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2380631" y="214313"/>
            <a:ext cx="7732286" cy="1139825"/>
          </a:xfrm>
        </p:spPr>
        <p:txBody>
          <a:bodyPr/>
          <a:lstStyle/>
          <a:p>
            <a:pPr algn="ctr" eaLnBrk="1" hangingPunct="1"/>
            <a:r>
              <a:rPr lang="en-US" sz="3400" b="1" smtClean="0">
                <a:solidFill>
                  <a:srgbClr val="FF0000"/>
                </a:solidFill>
              </a:rPr>
              <a:t>The early result for facial expression recognition system</a:t>
            </a:r>
            <a:endParaRPr lang="en-NZ" sz="3400" b="1" smtClean="0">
              <a:solidFill>
                <a:srgbClr val="FF0000"/>
              </a:solidFill>
            </a:endParaRPr>
          </a:p>
        </p:txBody>
      </p:sp>
      <p:sp>
        <p:nvSpPr>
          <p:cNvPr id="29699" name="Rectangle 186"/>
          <p:cNvSpPr>
            <a:spLocks noChangeArrowheads="1"/>
          </p:cNvSpPr>
          <p:nvPr/>
        </p:nvSpPr>
        <p:spPr bwMode="auto">
          <a:xfrm>
            <a:off x="0" y="46619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3420" name="Group 188"/>
          <p:cNvGraphicFramePr>
            <a:graphicFrameLocks noGrp="1"/>
          </p:cNvGraphicFramePr>
          <p:nvPr>
            <p:ph idx="1"/>
          </p:nvPr>
        </p:nvGraphicFramePr>
        <p:xfrm>
          <a:off x="609441" y="1600200"/>
          <a:ext cx="10969942" cy="4530728"/>
        </p:xfrm>
        <a:graphic>
          <a:graphicData uri="http://schemas.openxmlformats.org/drawingml/2006/table">
            <a:tbl>
              <a:tblPr/>
              <a:tblGrid>
                <a:gridCol w="5341075"/>
                <a:gridCol w="5628867"/>
              </a:tblGrid>
              <a:tr h="8302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pPr>
                      <a:r>
                        <a:rPr kumimoji="0" lang="en-AU" sz="2100" b="1" i="0" u="none" strike="noStrike" cap="none" normalizeH="0" baseline="0" smtClean="0">
                          <a:ln>
                            <a:noFill/>
                          </a:ln>
                          <a:solidFill>
                            <a:srgbClr val="0000FF"/>
                          </a:solidFill>
                          <a:effectLst/>
                          <a:latin typeface="Arial" pitchFamily="34" charset="0"/>
                          <a:cs typeface="Arial" pitchFamily="34" charset="0"/>
                        </a:rPr>
                        <a:t>Expression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Arial" pitchFamily="34" charset="0"/>
                          <a:ea typeface="SimSun" pitchFamily="2" charset="-122"/>
                          <a:cs typeface="Times New Roman" pitchFamily="18" charset="0"/>
                        </a:rPr>
                        <a:t>Recognition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Normal</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92%</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Disgust</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Fear</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90%</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7538">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Smile</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93%</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4363">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Laugh</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96%</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19125">
                <a:tc>
                  <a:txBody>
                    <a:bodyPr/>
                    <a:lstStyle/>
                    <a:p>
                      <a:pPr marL="0" marR="0" lvl="0" indent="0" algn="l"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smtClean="0">
                          <a:ln>
                            <a:noFill/>
                          </a:ln>
                          <a:solidFill>
                            <a:srgbClr val="0000FF"/>
                          </a:solidFill>
                          <a:effectLst/>
                          <a:latin typeface="Times New Roman" pitchFamily="18" charset="0"/>
                          <a:ea typeface="SimSun" pitchFamily="2" charset="-122"/>
                          <a:cs typeface="Times New Roman" pitchFamily="18" charset="0"/>
                        </a:rPr>
                        <a:t>Surprised</a:t>
                      </a:r>
                      <a:endParaRPr kumimoji="0" lang="en-NZ" sz="3100" b="1" i="0" u="none" strike="noStrike" cap="none" normalizeH="0" baseline="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Pct val="65000"/>
                        <a:buFontTx/>
                        <a:buNone/>
                        <a:tabLst/>
                      </a:pPr>
                      <a:r>
                        <a:rPr kumimoji="0" lang="en-NZ" sz="2100" b="1" i="0" u="none" strike="noStrike" cap="none" normalizeH="0" baseline="0" dirty="0" smtClean="0">
                          <a:ln>
                            <a:noFill/>
                          </a:ln>
                          <a:solidFill>
                            <a:srgbClr val="0000FF"/>
                          </a:solidFill>
                          <a:effectLst/>
                          <a:latin typeface="Times New Roman" pitchFamily="18" charset="0"/>
                          <a:ea typeface="SimSun" pitchFamily="2" charset="-122"/>
                          <a:cs typeface="Times New Roman" pitchFamily="18" charset="0"/>
                        </a:rPr>
                        <a:t>94%</a:t>
                      </a:r>
                      <a:endParaRPr kumimoji="0" lang="en-NZ" sz="3100" b="1" i="0" u="none" strike="noStrike" cap="none" normalizeH="0" baseline="0" dirty="0" smtClean="0">
                        <a:ln>
                          <a:noFill/>
                        </a:ln>
                        <a:solidFill>
                          <a:srgbClr val="0000FF"/>
                        </a:solidFill>
                        <a:effectLst/>
                        <a:latin typeface="Arial" pitchFamily="34" charset="0"/>
                        <a:ea typeface="SimSun" pitchFamily="2" charset="-122"/>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0" y="0"/>
            <a:ext cx="4113728" cy="6858000"/>
          </a:xfrm>
          <a:prstGeom prst="rect">
            <a:avLst/>
          </a:prstGeom>
          <a:noFill/>
          <a:ln w="9525">
            <a:noFill/>
            <a:miter lim="800000"/>
            <a:headEnd/>
            <a:tailEnd/>
          </a:ln>
        </p:spPr>
      </p:pic>
      <p:pic>
        <p:nvPicPr>
          <p:cNvPr id="13315" name="Picture 3"/>
          <p:cNvPicPr>
            <a:picLocks noChangeAspect="1" noChangeArrowheads="1"/>
          </p:cNvPicPr>
          <p:nvPr/>
        </p:nvPicPr>
        <p:blipFill>
          <a:blip r:embed="rId3" cstate="print"/>
          <a:srcRect/>
          <a:stretch>
            <a:fillRect/>
          </a:stretch>
        </p:blipFill>
        <p:spPr bwMode="auto">
          <a:xfrm>
            <a:off x="3999459" y="0"/>
            <a:ext cx="8189367" cy="5308600"/>
          </a:xfrm>
          <a:prstGeom prst="rect">
            <a:avLst/>
          </a:prstGeom>
          <a:noFill/>
          <a:ln w="9525">
            <a:noFill/>
            <a:miter lim="800000"/>
            <a:headEnd/>
            <a:tailEnd/>
          </a:ln>
        </p:spPr>
      </p:pic>
      <p:pic>
        <p:nvPicPr>
          <p:cNvPr id="13316" name="Picture 4"/>
          <p:cNvPicPr>
            <a:picLocks noChangeAspect="1" noChangeArrowheads="1"/>
          </p:cNvPicPr>
          <p:nvPr/>
        </p:nvPicPr>
        <p:blipFill>
          <a:blip r:embed="rId4" cstate="print"/>
          <a:srcRect/>
          <a:stretch>
            <a:fillRect/>
          </a:stretch>
        </p:blipFill>
        <p:spPr bwMode="auto">
          <a:xfrm>
            <a:off x="4189909" y="4657726"/>
            <a:ext cx="5427836" cy="2200275"/>
          </a:xfrm>
          <a:prstGeom prst="rect">
            <a:avLst/>
          </a:prstGeom>
          <a:noFill/>
          <a:ln w="9525">
            <a:noFill/>
            <a:miter lim="800000"/>
            <a:headEnd/>
            <a:tailEnd/>
          </a:ln>
        </p:spPr>
      </p:pic>
      <p:pic>
        <p:nvPicPr>
          <p:cNvPr id="13317" name="Picture 5"/>
          <p:cNvPicPr>
            <a:picLocks noChangeAspect="1" noChangeArrowheads="1"/>
          </p:cNvPicPr>
          <p:nvPr/>
        </p:nvPicPr>
        <p:blipFill>
          <a:blip r:embed="rId5" cstate="print"/>
          <a:srcRect/>
          <a:stretch>
            <a:fillRect/>
          </a:stretch>
        </p:blipFill>
        <p:spPr bwMode="auto">
          <a:xfrm>
            <a:off x="9617745" y="3813175"/>
            <a:ext cx="2571080" cy="2973388"/>
          </a:xfrm>
          <a:prstGeom prst="rect">
            <a:avLst/>
          </a:prstGeom>
          <a:noFill/>
          <a:ln w="9525">
            <a:noFill/>
            <a:miter lim="800000"/>
            <a:headEnd/>
            <a:tailEnd/>
          </a:ln>
        </p:spPr>
      </p:pic>
      <p:sp>
        <p:nvSpPr>
          <p:cNvPr id="8" name="Right Arrow 7"/>
          <p:cNvSpPr/>
          <p:nvPr/>
        </p:nvSpPr>
        <p:spPr>
          <a:xfrm>
            <a:off x="1295130" y="1412776"/>
            <a:ext cx="575385" cy="1895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sz="2000"/>
          </a:p>
        </p:txBody>
      </p:sp>
      <p:sp>
        <p:nvSpPr>
          <p:cNvPr id="13319" name="Slide Number Placeholder 8"/>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4954D39F-5951-4CC6-B192-2B7A9B5F71DF}" type="slidenum">
              <a:rPr lang="en-GB" smtClean="0">
                <a:latin typeface="Arial" pitchFamily="34" charset="0"/>
                <a:cs typeface="Arial" pitchFamily="34" charset="0"/>
              </a:rPr>
              <a:pPr/>
              <a:t>3</a:t>
            </a:fld>
            <a:endParaRPr lang="en-GB" smtClean="0">
              <a:latin typeface="Arial" pitchFamily="34" charset="0"/>
              <a:cs typeface="Arial" pitchFamily="34" charset="0"/>
            </a:endParaRPr>
          </a:p>
        </p:txBody>
      </p:sp>
    </p:spTree>
    <p:extLst>
      <p:ext uri="{BB962C8B-B14F-4D97-AF65-F5344CB8AC3E}">
        <p14:creationId xmlns:p14="http://schemas.microsoft.com/office/powerpoint/2010/main" xmlns="" val="1461246879"/>
      </p:ext>
    </p:extLst>
  </p:cSld>
  <p:clrMapOvr>
    <a:masterClrMapping/>
  </p:clrMapOvr>
  <p:transition spd="med">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789964" y="2060575"/>
            <a:ext cx="4989800" cy="1139825"/>
          </a:xfrm>
        </p:spPr>
        <p:txBody>
          <a:bodyPr/>
          <a:lstStyle/>
          <a:p>
            <a:pPr eaLnBrk="1" hangingPunct="1"/>
            <a:r>
              <a:rPr lang="en-US" sz="7200" smtClean="0">
                <a:solidFill>
                  <a:srgbClr val="FF0000"/>
                </a:solidFill>
              </a:rPr>
              <a:t>Gestures</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7" name="face_tracker_hue_thresholding.mpg">
            <a:hlinkClick r:id="" action="ppaction://media"/>
          </p:cNvPr>
          <p:cNvPicPr>
            <a:picLocks noGrp="1" noRot="1" noChangeAspect="1" noChangeArrowheads="1"/>
          </p:cNvPicPr>
          <p:nvPr>
            <p:ph/>
            <a:videoFile r:link="rId1"/>
          </p:nvPr>
        </p:nvPicPr>
        <p:blipFill>
          <a:blip r:embed="rId4" cstate="print"/>
          <a:srcRect/>
          <a:stretch>
            <a:fillRect/>
          </a:stretch>
        </p:blipFill>
        <p:spPr>
          <a:xfrm>
            <a:off x="2031471" y="917575"/>
            <a:ext cx="8125883" cy="45720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81607"/>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26835" fill="hold"/>
                                        <p:tgtEl>
                                          <p:spTgt spid="28160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81607"/>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p:cTn id="14" dur="1" fill="hold"/>
                                        <p:tgtEl>
                                          <p:spTgt spid="281607"/>
                                        </p:tgtEl>
                                      </p:cBhvr>
                                    </p:cmd>
                                  </p:childTnLst>
                                </p:cTn>
                              </p:par>
                            </p:childTnLst>
                          </p:cTn>
                        </p:par>
                      </p:childTnLst>
                    </p:cTn>
                  </p:par>
                </p:childTnLst>
              </p:cTn>
              <p:nextCondLst>
                <p:cond evt="onClick" delay="0">
                  <p:tgtEl>
                    <p:spTgt spid="281607"/>
                  </p:tgtEl>
                </p:cond>
              </p:nextCondLst>
            </p:seq>
            <p:video>
              <p:cMediaNode>
                <p:cTn id="15" fill="hold" display="0">
                  <p:stCondLst>
                    <p:cond delay="indefinite"/>
                  </p:stCondLst>
                  <p:endCondLst>
                    <p:cond evt="onNext" delay="0">
                      <p:tgtEl>
                        <p:sldTgt/>
                      </p:tgtEl>
                    </p:cond>
                    <p:cond evt="onPrev" delay="0">
                      <p:tgtEl>
                        <p:sldTgt/>
                      </p:tgtEl>
                    </p:cond>
                  </p:endCondLst>
                </p:cTn>
                <p:tgtEl>
                  <p:spTgt spid="281607"/>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6"/>
          <p:cNvSpPr txBox="1">
            <a:spLocks noChangeArrowheads="1"/>
          </p:cNvSpPr>
          <p:nvPr/>
        </p:nvSpPr>
        <p:spPr bwMode="auto">
          <a:xfrm>
            <a:off x="2158439" y="1825625"/>
            <a:ext cx="5171352" cy="1107996"/>
          </a:xfrm>
          <a:prstGeom prst="rect">
            <a:avLst/>
          </a:prstGeom>
          <a:noFill/>
          <a:ln w="9525">
            <a:noFill/>
            <a:miter lim="800000"/>
            <a:headEnd/>
            <a:tailEnd/>
          </a:ln>
        </p:spPr>
        <p:txBody>
          <a:bodyPr wrap="none">
            <a:spAutoFit/>
          </a:bodyPr>
          <a:lstStyle/>
          <a:p>
            <a:r>
              <a:rPr lang="en-US" sz="6600">
                <a:solidFill>
                  <a:srgbClr val="FF0000"/>
                </a:solidFill>
              </a:rPr>
              <a:t>Multi-Tracker</a:t>
            </a:r>
          </a:p>
        </p:txBody>
      </p:sp>
      <p:sp>
        <p:nvSpPr>
          <p:cNvPr id="22531" name="AutoShape 8">
            <a:hlinkClick r:id="rId4" action="ppaction://hlinkfile" highlightClick="1"/>
          </p:cNvPr>
          <p:cNvSpPr>
            <a:spLocks noChangeArrowheads="1"/>
          </p:cNvSpPr>
          <p:nvPr/>
        </p:nvSpPr>
        <p:spPr bwMode="auto">
          <a:xfrm>
            <a:off x="4558113" y="3068638"/>
            <a:ext cx="1055942" cy="1008062"/>
          </a:xfrm>
          <a:prstGeom prst="actionButtonForwardNext">
            <a:avLst/>
          </a:prstGeom>
          <a:solidFill>
            <a:schemeClr val="accent1"/>
          </a:solidFill>
          <a:ln w="9525">
            <a:noFill/>
            <a:miter lim="800000"/>
            <a:headEnd/>
            <a:tailEnd/>
          </a:ln>
        </p:spPr>
        <p:txBody>
          <a:bodyPr wrap="none" anchor="ctr"/>
          <a:lstStyle/>
          <a:p>
            <a:endParaRPr lang="en-US"/>
          </a:p>
        </p:txBody>
      </p:sp>
      <p:pic>
        <p:nvPicPr>
          <p:cNvPr id="4" name="multi_tracker_v02.mpeg">
            <a:hlinkClick r:id="" action="ppaction://media"/>
          </p:cNvPr>
          <p:cNvPicPr>
            <a:picLocks noRot="1" noChangeAspect="1"/>
          </p:cNvPicPr>
          <p:nvPr>
            <a:videoFile r:link="rId1"/>
          </p:nvPr>
        </p:nvPicPr>
        <p:blipFill>
          <a:blip r:embed="rId5" cstate="print"/>
          <a:stretch>
            <a:fillRect/>
          </a:stretch>
        </p:blipFill>
        <p:spPr>
          <a:xfrm>
            <a:off x="1485900" y="-27385"/>
            <a:ext cx="9145016" cy="68587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614692" y="0"/>
            <a:ext cx="3574133" cy="2736304"/>
          </a:xfrm>
        </p:spPr>
        <p:txBody>
          <a:bodyPr>
            <a:normAutofit fontScale="90000"/>
          </a:bodyPr>
          <a:lstStyle/>
          <a:p>
            <a:pPr algn="ctr" eaLnBrk="1" hangingPunct="1"/>
            <a:r>
              <a:rPr lang="en-NZ" sz="4000" b="1" dirty="0" smtClean="0">
                <a:solidFill>
                  <a:srgbClr val="FF0000"/>
                </a:solidFill>
              </a:rPr>
              <a:t>Gesture recogniser tracking the hand</a:t>
            </a:r>
            <a:br>
              <a:rPr lang="en-NZ" sz="4000" b="1" dirty="0" smtClean="0">
                <a:solidFill>
                  <a:srgbClr val="FF0000"/>
                </a:solidFill>
              </a:rPr>
            </a:br>
            <a:endParaRPr lang="en-NZ" sz="4000" b="1" dirty="0" smtClean="0">
              <a:solidFill>
                <a:srgbClr val="FF0000"/>
              </a:solidFill>
            </a:endParaRPr>
          </a:p>
        </p:txBody>
      </p:sp>
      <p:sp>
        <p:nvSpPr>
          <p:cNvPr id="23556" name="AutoShape 6">
            <a:hlinkClick r:id="rId4" action="ppaction://hlinkfile" highlightClick="1"/>
          </p:cNvPr>
          <p:cNvSpPr>
            <a:spLocks noChangeArrowheads="1"/>
          </p:cNvSpPr>
          <p:nvPr/>
        </p:nvSpPr>
        <p:spPr bwMode="auto">
          <a:xfrm>
            <a:off x="11181554" y="4221164"/>
            <a:ext cx="383018" cy="574675"/>
          </a:xfrm>
          <a:prstGeom prst="actionButtonEnd">
            <a:avLst/>
          </a:prstGeom>
          <a:solidFill>
            <a:schemeClr val="accent1"/>
          </a:solidFill>
          <a:ln w="9525">
            <a:noFill/>
            <a:miter lim="800000"/>
            <a:headEnd/>
            <a:tailEnd/>
          </a:ln>
        </p:spPr>
        <p:txBody>
          <a:bodyPr wrap="none" anchor="ctr"/>
          <a:lstStyle/>
          <a:p>
            <a:endParaRPr lang="en-US"/>
          </a:p>
        </p:txBody>
      </p:sp>
      <p:sp>
        <p:nvSpPr>
          <p:cNvPr id="23557" name="AutoShape 7">
            <a:hlinkClick r:id="rId5" action="ppaction://hlinkfile" highlightClick="1"/>
          </p:cNvPr>
          <p:cNvSpPr>
            <a:spLocks noChangeArrowheads="1"/>
          </p:cNvSpPr>
          <p:nvPr/>
        </p:nvSpPr>
        <p:spPr bwMode="auto">
          <a:xfrm>
            <a:off x="11181554" y="50133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8" name="AutoShape 8">
            <a:hlinkClick r:id="rId6" action="ppaction://hlinkfile" highlightClick="1"/>
          </p:cNvPr>
          <p:cNvSpPr>
            <a:spLocks noChangeArrowheads="1"/>
          </p:cNvSpPr>
          <p:nvPr/>
        </p:nvSpPr>
        <p:spPr bwMode="auto">
          <a:xfrm>
            <a:off x="11181554" y="5876926"/>
            <a:ext cx="383018" cy="576263"/>
          </a:xfrm>
          <a:prstGeom prst="actionButtonEnd">
            <a:avLst/>
          </a:prstGeom>
          <a:solidFill>
            <a:schemeClr val="accent1"/>
          </a:solidFill>
          <a:ln w="9525">
            <a:noFill/>
            <a:miter lim="800000"/>
            <a:headEnd/>
            <a:tailEnd/>
          </a:ln>
        </p:spPr>
        <p:txBody>
          <a:bodyPr wrap="none" anchor="ctr"/>
          <a:lstStyle/>
          <a:p>
            <a:endParaRPr lang="en-US"/>
          </a:p>
        </p:txBody>
      </p:sp>
      <p:sp>
        <p:nvSpPr>
          <p:cNvPr id="23559" name="Text Box 10"/>
          <p:cNvSpPr txBox="1">
            <a:spLocks noChangeArrowheads="1"/>
          </p:cNvSpPr>
          <p:nvPr/>
        </p:nvSpPr>
        <p:spPr bwMode="auto">
          <a:xfrm>
            <a:off x="10866254" y="3592513"/>
            <a:ext cx="910827" cy="369332"/>
          </a:xfrm>
          <a:prstGeom prst="rect">
            <a:avLst/>
          </a:prstGeom>
          <a:noFill/>
          <a:ln w="9525">
            <a:noFill/>
            <a:miter lim="800000"/>
            <a:headEnd/>
            <a:tailEnd/>
          </a:ln>
        </p:spPr>
        <p:txBody>
          <a:bodyPr wrap="none">
            <a:spAutoFit/>
          </a:bodyPr>
          <a:lstStyle/>
          <a:p>
            <a:r>
              <a:rPr lang="en-NZ">
                <a:solidFill>
                  <a:srgbClr val="0000FF"/>
                </a:solidFill>
              </a:rPr>
              <a:t>Demos</a:t>
            </a:r>
          </a:p>
        </p:txBody>
      </p:sp>
      <p:pic>
        <p:nvPicPr>
          <p:cNvPr id="8" name="Movement_trajectory_signal_no5.wmv">
            <a:hlinkClick r:id="" action="ppaction://media"/>
          </p:cNvPr>
          <p:cNvPicPr>
            <a:picLocks noRot="1" noChangeAspect="1"/>
          </p:cNvPicPr>
          <p:nvPr>
            <a:videoFile r:link="rId1"/>
          </p:nvPr>
        </p:nvPicPr>
        <p:blipFill>
          <a:blip r:embed="rId7" cstate="print"/>
          <a:stretch>
            <a:fillRect/>
          </a:stretch>
        </p:blipFill>
        <p:spPr>
          <a:xfrm>
            <a:off x="0" y="0"/>
            <a:ext cx="8572500" cy="6858000"/>
          </a:xfrm>
          <a:prstGeom prst="rect">
            <a:avLst/>
          </a:prstGeom>
        </p:spPr>
      </p:pic>
    </p:spTree>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xfrm>
            <a:off x="2380631" y="214313"/>
            <a:ext cx="7808466" cy="1643062"/>
          </a:xfrm>
        </p:spPr>
        <p:txBody>
          <a:bodyPr/>
          <a:lstStyle/>
          <a:p>
            <a:pPr algn="ctr" eaLnBrk="1" hangingPunct="1"/>
            <a:r>
              <a:rPr lang="en-US" sz="4000" b="1" smtClean="0">
                <a:solidFill>
                  <a:srgbClr val="FF0000"/>
                </a:solidFill>
              </a:rPr>
              <a:t>The gesture recognition technique - Overview</a:t>
            </a:r>
            <a:endParaRPr lang="en-NZ" sz="4000" b="1" smtClean="0">
              <a:solidFill>
                <a:srgbClr val="FF0000"/>
              </a:solidFill>
            </a:endParaRPr>
          </a:p>
        </p:txBody>
      </p:sp>
      <p:pic>
        <p:nvPicPr>
          <p:cNvPr id="24579" name="Picture 4" descr="BlockDiagram01"/>
          <p:cNvPicPr>
            <a:picLocks noGrp="1" noChangeAspect="1" noChangeArrowheads="1"/>
          </p:cNvPicPr>
          <p:nvPr>
            <p:ph idx="1"/>
          </p:nvPr>
        </p:nvPicPr>
        <p:blipFill>
          <a:blip r:embed="rId3" cstate="print"/>
          <a:srcRect/>
          <a:stretch>
            <a:fillRect/>
          </a:stretch>
        </p:blipFill>
        <p:spPr>
          <a:xfrm>
            <a:off x="609441" y="2125663"/>
            <a:ext cx="10969943" cy="3479800"/>
          </a:xfrm>
          <a:noFill/>
          <a:ln>
            <a:solidFill>
              <a:schemeClr val="tx1"/>
            </a:solidFill>
          </a:ln>
        </p:spPr>
      </p:pic>
    </p:spTree>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12"/>
          <p:cNvSpPr>
            <a:spLocks noGrp="1" noChangeArrowheads="1"/>
          </p:cNvSpPr>
          <p:nvPr>
            <p:ph type="title"/>
          </p:nvPr>
        </p:nvSpPr>
        <p:spPr>
          <a:xfrm>
            <a:off x="1523603" y="71438"/>
            <a:ext cx="8760718" cy="1285875"/>
          </a:xfrm>
        </p:spPr>
        <p:txBody>
          <a:bodyPr/>
          <a:lstStyle/>
          <a:p>
            <a:pPr algn="ctr" eaLnBrk="1" hangingPunct="1"/>
            <a:r>
              <a:rPr lang="en-NZ" sz="4000" b="1" smtClean="0">
                <a:solidFill>
                  <a:srgbClr val="FF0000"/>
                </a:solidFill>
              </a:rPr>
              <a:t>Evaluation of gesture recognition system </a:t>
            </a:r>
          </a:p>
        </p:txBody>
      </p:sp>
      <p:sp>
        <p:nvSpPr>
          <p:cNvPr id="25603" name="Rectangle 292"/>
          <p:cNvSpPr>
            <a:spLocks noChangeArrowheads="1"/>
          </p:cNvSpPr>
          <p:nvPr/>
        </p:nvSpPr>
        <p:spPr bwMode="auto">
          <a:xfrm>
            <a:off x="0" y="5944672"/>
            <a:ext cx="184731" cy="369332"/>
          </a:xfrm>
          <a:prstGeom prst="rect">
            <a:avLst/>
          </a:prstGeom>
          <a:noFill/>
          <a:ln w="9525">
            <a:noFill/>
            <a:miter lim="800000"/>
            <a:headEnd/>
            <a:tailEnd/>
          </a:ln>
        </p:spPr>
        <p:txBody>
          <a:bodyPr wrap="none" anchor="ctr">
            <a:spAutoFit/>
          </a:bodyPr>
          <a:lstStyle/>
          <a:p>
            <a:endParaRPr lang="en-AU"/>
          </a:p>
        </p:txBody>
      </p:sp>
      <p:graphicFrame>
        <p:nvGraphicFramePr>
          <p:cNvPr id="224907" name="Group 651"/>
          <p:cNvGraphicFramePr>
            <a:graphicFrameLocks noGrp="1"/>
          </p:cNvGraphicFramePr>
          <p:nvPr>
            <p:ph idx="1"/>
          </p:nvPr>
        </p:nvGraphicFramePr>
        <p:xfrm>
          <a:off x="3023930" y="1403350"/>
          <a:ext cx="5567499" cy="5033646"/>
        </p:xfrm>
        <a:graphic>
          <a:graphicData uri="http://schemas.openxmlformats.org/drawingml/2006/table">
            <a:tbl>
              <a:tblPr/>
              <a:tblGrid>
                <a:gridCol w="1631524"/>
                <a:gridCol w="1536300"/>
                <a:gridCol w="2399675"/>
              </a:tblGrid>
              <a:tr h="2921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Gesture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NZ" sz="1800" b="0" i="0" u="none" strike="noStrike" cap="none" normalizeH="0" baseline="0" dirty="0" smtClean="0">
                          <a:ln>
                            <a:noFill/>
                          </a:ln>
                          <a:solidFill>
                            <a:schemeClr val="tx1"/>
                          </a:solidFill>
                          <a:effectLst/>
                          <a:latin typeface="Arial" pitchFamily="34" charset="0"/>
                          <a:cs typeface="Arial" pitchFamily="34" charset="0"/>
                        </a:rPr>
                        <a:t>No.</a:t>
                      </a: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Correctly Detected</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Correct Positive Detection</a:t>
                      </a: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921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98.21%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101</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4</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5</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99.43%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6</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176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96.7%</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7</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8</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97.62%</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2317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9</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10</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98.89%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11</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103</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98.09%</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9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12</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105</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100%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30797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NZ" sz="1400" b="0" i="0" u="none" strike="noStrike" cap="none" normalizeH="0" baseline="0" smtClean="0">
                          <a:ln>
                            <a:noFill/>
                          </a:ln>
                          <a:solidFill>
                            <a:schemeClr val="tx1"/>
                          </a:solidFill>
                          <a:effectLst/>
                          <a:latin typeface="Times New Roman" pitchFamily="18" charset="0"/>
                          <a:cs typeface="Times New Roman" pitchFamily="18" charset="0"/>
                        </a:rPr>
                        <a:t> 13</a:t>
                      </a:r>
                      <a:endParaRPr kumimoji="0" lang="en-NZ"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116</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98.30%</a:t>
                      </a: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r h="1714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Times New Roman" pitchFamily="18" charset="0"/>
                          <a:cs typeface="Times New Roman" pitchFamily="18" charset="0"/>
                        </a:rPr>
                        <a:t>Avg</a:t>
                      </a:r>
                      <a:endParaRPr kumimoji="0" lang="en-US" sz="2000" b="0" i="0" u="none" strike="noStrike" cap="none" normalizeH="0" baseline="0" smtClean="0">
                        <a:ln>
                          <a:noFill/>
                        </a:ln>
                        <a:solidFill>
                          <a:schemeClr val="tx1"/>
                        </a:solidFill>
                        <a:effectLst/>
                        <a:latin typeface="Arial" pitchFamily="34" charset="0"/>
                        <a:cs typeface="Arial" pitchFamily="34" charset="0"/>
                      </a:endParaRPr>
                    </a:p>
                  </a:txBody>
                  <a:tcPr marL="121888" marR="12188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98.27%</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21888" marR="12188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476126" y="1000126"/>
            <a:ext cx="10969943" cy="1285875"/>
          </a:xfrm>
          <a:noFill/>
        </p:spPr>
        <p:txBody>
          <a:bodyPr/>
          <a:lstStyle/>
          <a:p>
            <a:pPr eaLnBrk="1" hangingPunct="1"/>
            <a:r>
              <a:rPr lang="en-US" b="1" smtClean="0">
                <a:solidFill>
                  <a:srgbClr val="FF0000"/>
                </a:solidFill>
              </a:rPr>
              <a:t>The results in comparison to a SVM classifier</a:t>
            </a:r>
          </a:p>
        </p:txBody>
      </p:sp>
      <p:pic>
        <p:nvPicPr>
          <p:cNvPr id="26627" name="Picture 6"/>
          <p:cNvPicPr>
            <a:picLocks noChangeAspect="1" noChangeArrowheads="1"/>
          </p:cNvPicPr>
          <p:nvPr/>
        </p:nvPicPr>
        <p:blipFill>
          <a:blip r:embed="rId2" cstate="print"/>
          <a:srcRect/>
          <a:stretch>
            <a:fillRect/>
          </a:stretch>
        </p:blipFill>
        <p:spPr bwMode="auto">
          <a:xfrm>
            <a:off x="239122" y="2276476"/>
            <a:ext cx="11594196" cy="3910013"/>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1196752"/>
            <a:ext cx="9601200" cy="1656184"/>
          </a:xfrm>
        </p:spPr>
        <p:txBody>
          <a:bodyPr>
            <a:noAutofit/>
          </a:bodyPr>
          <a:lstStyle/>
          <a:p>
            <a:r>
              <a:rPr lang="en-NZ" sz="4400" b="1" dirty="0" smtClean="0">
                <a:solidFill>
                  <a:srgbClr val="FF0000"/>
                </a:solidFill>
                <a:effectLst>
                  <a:outerShdw blurRad="38100" dist="38100" dir="2700000" algn="tl">
                    <a:srgbClr val="000000">
                      <a:alpha val="43137"/>
                    </a:srgbClr>
                  </a:outerShdw>
                </a:effectLst>
              </a:rPr>
              <a:t>Physiology based recognition</a:t>
            </a:r>
            <a:br>
              <a:rPr lang="en-NZ" sz="4400" b="1" dirty="0" smtClean="0">
                <a:solidFill>
                  <a:srgbClr val="FF0000"/>
                </a:solidFill>
                <a:effectLst>
                  <a:outerShdw blurRad="38100" dist="38100" dir="2700000" algn="tl">
                    <a:srgbClr val="000000">
                      <a:alpha val="43137"/>
                    </a:srgbClr>
                  </a:outerShdw>
                </a:effectLst>
              </a:rPr>
            </a:br>
            <a:endParaRPr lang="en-NZ" sz="4400" dirty="0">
              <a:solidFill>
                <a:srgbClr val="FF0000"/>
              </a:solidFill>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124"/>
          <p:cNvPicPr>
            <a:picLocks noGrp="1" noChangeAspect="1" noChangeArrowheads="1"/>
          </p:cNvPicPr>
          <p:nvPr>
            <p:ph/>
          </p:nvPr>
        </p:nvPicPr>
        <p:blipFill>
          <a:blip r:embed="rId3" cstate="print"/>
          <a:srcRect/>
          <a:stretch>
            <a:fillRect/>
          </a:stretch>
        </p:blipFill>
        <p:spPr>
          <a:xfrm>
            <a:off x="912046" y="877888"/>
            <a:ext cx="10510745" cy="5935662"/>
          </a:xfrm>
          <a:noFill/>
        </p:spPr>
      </p:pic>
      <p:sp>
        <p:nvSpPr>
          <p:cNvPr id="30723" name="Text Box 6"/>
          <p:cNvSpPr txBox="1">
            <a:spLocks noChangeArrowheads="1"/>
          </p:cNvSpPr>
          <p:nvPr/>
        </p:nvSpPr>
        <p:spPr bwMode="auto">
          <a:xfrm>
            <a:off x="1077103" y="257175"/>
            <a:ext cx="2409634" cy="584775"/>
          </a:xfrm>
          <a:prstGeom prst="rect">
            <a:avLst/>
          </a:prstGeom>
          <a:noFill/>
          <a:ln w="9525">
            <a:noFill/>
            <a:miter lim="800000"/>
            <a:headEnd/>
            <a:tailEnd/>
          </a:ln>
        </p:spPr>
        <p:txBody>
          <a:bodyPr wrap="none">
            <a:spAutoFit/>
          </a:bodyPr>
          <a:lstStyle/>
          <a:p>
            <a:r>
              <a:rPr lang="en-US" sz="3200">
                <a:solidFill>
                  <a:srgbClr val="3333FF"/>
                </a:solidFill>
              </a:rPr>
              <a:t>IntelliMouse</a:t>
            </a:r>
          </a:p>
        </p:txBody>
      </p:sp>
      <p:sp>
        <p:nvSpPr>
          <p:cNvPr id="3" name="Rectangle 2"/>
          <p:cNvSpPr/>
          <p:nvPr/>
        </p:nvSpPr>
        <p:spPr>
          <a:xfrm>
            <a:off x="5230316" y="1250757"/>
            <a:ext cx="6336704" cy="954107"/>
          </a:xfrm>
          <a:prstGeom prst="rect">
            <a:avLst/>
          </a:prstGeom>
        </p:spPr>
        <p:txBody>
          <a:bodyPr wrap="square">
            <a:spAutoFit/>
          </a:bodyPr>
          <a:lstStyle/>
          <a:p>
            <a:r>
              <a:rPr lang="fa-IR" sz="2800" b="1" dirty="0">
                <a:solidFill>
                  <a:srgbClr val="FF0000"/>
                </a:solidFill>
              </a:rPr>
              <a:t>شما حتما زیاد کار می‌کنید. بجای صدای قلب صدای فکس میشنوم!!!</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normAutofit/>
          </a:bodyPr>
          <a:lstStyle/>
          <a:p>
            <a:pPr marL="0" indent="0" algn="ctr">
              <a:buNone/>
            </a:pPr>
            <a:endParaRPr lang="en-US" sz="6600" dirty="0" smtClean="0">
              <a:solidFill>
                <a:srgbClr val="FF0000"/>
              </a:solidFill>
            </a:endParaRPr>
          </a:p>
          <a:p>
            <a:pPr marL="0" indent="0" algn="ctr">
              <a:buNone/>
            </a:pPr>
            <a:endParaRPr lang="en-US" sz="6600" dirty="0">
              <a:solidFill>
                <a:srgbClr val="FF0000"/>
              </a:solidFill>
            </a:endParaRPr>
          </a:p>
          <a:p>
            <a:pPr marL="0" indent="0" algn="ctr">
              <a:buNone/>
            </a:pPr>
            <a:r>
              <a:rPr lang="en-US" sz="6600" dirty="0" smtClean="0">
                <a:solidFill>
                  <a:srgbClr val="FF0000"/>
                </a:solidFill>
              </a:rPr>
              <a:t>Expression of Emotion</a:t>
            </a:r>
            <a:endParaRPr lang="en-US" sz="6600" dirty="0">
              <a:solidFill>
                <a:srgbClr val="FF0000"/>
              </a:solidFill>
            </a:endParaRPr>
          </a:p>
        </p:txBody>
      </p:sp>
    </p:spTree>
    <p:extLst>
      <p:ext uri="{BB962C8B-B14F-4D97-AF65-F5344CB8AC3E}">
        <p14:creationId xmlns:p14="http://schemas.microsoft.com/office/powerpoint/2010/main" xmlns="" val="26456104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12188825" cy="6858000"/>
          </a:xfrm>
          <a:prstGeom prst="rect">
            <a:avLst/>
          </a:prstGeom>
          <a:noFill/>
          <a:ln w="9525">
            <a:noFill/>
            <a:miter lim="800000"/>
            <a:headEnd/>
            <a:tailEnd/>
          </a:ln>
        </p:spPr>
      </p:pic>
      <p:sp>
        <p:nvSpPr>
          <p:cNvPr id="4" name="Content Placeholder 2"/>
          <p:cNvSpPr txBox="1">
            <a:spLocks/>
          </p:cNvSpPr>
          <p:nvPr/>
        </p:nvSpPr>
        <p:spPr>
          <a:xfrm>
            <a:off x="0" y="44624"/>
            <a:ext cx="8542684" cy="2304256"/>
          </a:xfrm>
          <a:prstGeom prst="rect">
            <a:avLst/>
          </a:prstGeom>
        </p:spPr>
        <p:txBody>
          <a:bodyPr vert="horz" lIns="91440" tIns="45720" rIns="91440" bIns="45720" rtlCol="0">
            <a:normAutofit/>
          </a:bodyPr>
          <a:lstStyle/>
          <a:p>
            <a:pPr marL="223838" marR="0" lvl="0" indent="-228600" algn="l" defTabSz="914400" rtl="0" eaLnBrk="1" fontAlgn="auto" latinLnBrk="0" hangingPunct="1">
              <a:lnSpc>
                <a:spcPct val="90000"/>
              </a:lnSpc>
              <a:spcBef>
                <a:spcPts val="1600"/>
              </a:spcBef>
              <a:spcAft>
                <a:spcPts val="0"/>
              </a:spcAft>
              <a:buClrTx/>
              <a:buSzTx/>
              <a:buFont typeface="Arial" pitchFamily="34" charset="0"/>
              <a:buChar char="•"/>
              <a:tabLst/>
              <a:defRPr/>
            </a:pPr>
            <a:r>
              <a:rPr kumimoji="0" lang="en-NZ" sz="2800" b="0" i="0" u="none" strike="noStrike" kern="1200" cap="none" spc="0" normalizeH="0" baseline="0" noProof="0" dirty="0" smtClean="0">
                <a:ln>
                  <a:noFill/>
                </a:ln>
                <a:solidFill>
                  <a:schemeClr val="bg1"/>
                </a:solidFill>
                <a:effectLst/>
                <a:uLnTx/>
                <a:uFillTx/>
                <a:latin typeface="+mn-lt"/>
                <a:ea typeface="+mn-ea"/>
                <a:cs typeface="+mn-cs"/>
              </a:rPr>
              <a:t>One of the largest Computing Departments in NZ</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Student Numbers-</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Variety of Programs from Certificate to Doctorate</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lang="en-NZ" sz="2400" dirty="0" smtClean="0">
                <a:solidFill>
                  <a:schemeClr val="bg1"/>
                </a:solidFill>
              </a:rPr>
              <a:t>IBM on campus</a:t>
            </a:r>
          </a:p>
          <a:p>
            <a:pPr marL="502920" marR="0" lvl="1" indent="-228600" algn="l" defTabSz="914400" rtl="0" eaLnBrk="1" fontAlgn="auto" latinLnBrk="0" hangingPunct="1">
              <a:lnSpc>
                <a:spcPct val="90000"/>
              </a:lnSpc>
              <a:spcBef>
                <a:spcPts val="600"/>
              </a:spcBef>
              <a:spcAft>
                <a:spcPts val="0"/>
              </a:spcAft>
              <a:buClrTx/>
              <a:buSzTx/>
              <a:buFont typeface="Euphemia" pitchFamily="34" charset="0"/>
              <a:buChar char="–"/>
              <a:tabLst/>
              <a:defRPr/>
            </a:pPr>
            <a:r>
              <a:rPr kumimoji="0" lang="en-NZ" sz="2400" b="0" i="0" u="none" strike="noStrike" kern="1200" cap="none" spc="0" normalizeH="0" baseline="0" noProof="0" dirty="0" smtClean="0">
                <a:ln>
                  <a:noFill/>
                </a:ln>
                <a:solidFill>
                  <a:schemeClr val="bg1"/>
                </a:solidFill>
                <a:effectLst/>
                <a:uLnTx/>
                <a:uFillTx/>
                <a:latin typeface="+mn-lt"/>
                <a:ea typeface="+mn-ea"/>
                <a:cs typeface="+mn-cs"/>
              </a:rPr>
              <a:t>Centres</a:t>
            </a:r>
            <a:r>
              <a:rPr kumimoji="0" lang="en-NZ" sz="2400" b="0" i="0" u="none" strike="noStrike" kern="1200" cap="none" spc="0" normalizeH="0" noProof="0" dirty="0" smtClean="0">
                <a:ln>
                  <a:noFill/>
                </a:ln>
                <a:solidFill>
                  <a:schemeClr val="bg1"/>
                </a:solidFill>
                <a:effectLst/>
                <a:uLnTx/>
                <a:uFillTx/>
                <a:latin typeface="+mn-lt"/>
                <a:ea typeface="+mn-ea"/>
                <a:cs typeface="+mn-cs"/>
              </a:rPr>
              <a:t> for research excellence</a:t>
            </a:r>
            <a:endParaRPr kumimoji="0" lang="en-NZ" sz="2400" b="0" i="0" u="none" strike="noStrike" kern="1200" cap="none" spc="0" normalizeH="0" baseline="0" noProof="0" dirty="0" smtClean="0">
              <a:ln>
                <a:noFill/>
              </a:ln>
              <a:solidFill>
                <a:schemeClr val="bg1"/>
              </a:solidFill>
              <a:effectLst/>
              <a:uLnTx/>
              <a:uFillTx/>
              <a:latin typeface="+mn-lt"/>
              <a:ea typeface="+mn-ea"/>
              <a:cs typeface="+mn-cs"/>
            </a:endParaRPr>
          </a:p>
        </p:txBody>
      </p:sp>
      <p:sp>
        <p:nvSpPr>
          <p:cNvPr id="5" name="TextBox 7"/>
          <p:cNvSpPr txBox="1">
            <a:spLocks noChangeArrowheads="1"/>
          </p:cNvSpPr>
          <p:nvPr/>
        </p:nvSpPr>
        <p:spPr bwMode="auto">
          <a:xfrm>
            <a:off x="0" y="5042118"/>
            <a:ext cx="5635493" cy="1815882"/>
          </a:xfrm>
          <a:prstGeom prst="rect">
            <a:avLst/>
          </a:prstGeom>
          <a:noFill/>
          <a:ln w="9525">
            <a:noFill/>
            <a:miter lim="800000"/>
            <a:headEnd/>
            <a:tailEnd/>
          </a:ln>
        </p:spPr>
        <p:txBody>
          <a:bodyPr wrap="square">
            <a:spAutoFit/>
          </a:bodyPr>
          <a:lstStyle/>
          <a:p>
            <a:pPr>
              <a:buFont typeface="Arial" pitchFamily="34" charset="0"/>
              <a:buChar char="•"/>
            </a:pPr>
            <a:r>
              <a:rPr lang="en-NZ" sz="2400" b="1" dirty="0" smtClean="0">
                <a:solidFill>
                  <a:schemeClr val="bg1"/>
                </a:solidFill>
              </a:rPr>
              <a:t>   Student numbers</a:t>
            </a:r>
          </a:p>
          <a:p>
            <a:r>
              <a:rPr lang="en-NZ" sz="2400" b="1" dirty="0" smtClean="0">
                <a:solidFill>
                  <a:schemeClr val="bg1"/>
                </a:solidFill>
              </a:rPr>
              <a:t>	</a:t>
            </a:r>
            <a:r>
              <a:rPr lang="en-NZ" sz="2000" b="1" dirty="0" smtClean="0">
                <a:solidFill>
                  <a:schemeClr val="bg1"/>
                </a:solidFill>
              </a:rPr>
              <a:t>2014                1356 – 900 FTE			(298  International)</a:t>
            </a:r>
            <a:endParaRPr lang="en-NZ" sz="2400" b="1" dirty="0" smtClean="0">
              <a:solidFill>
                <a:schemeClr val="bg1"/>
              </a:solidFill>
            </a:endParaRPr>
          </a:p>
          <a:p>
            <a:pPr>
              <a:buFont typeface="Arial" pitchFamily="34" charset="0"/>
              <a:buChar char="•"/>
            </a:pPr>
            <a:r>
              <a:rPr lang="en-NZ" sz="2400" b="1" dirty="0" smtClean="0">
                <a:solidFill>
                  <a:schemeClr val="bg1"/>
                </a:solidFill>
              </a:rPr>
              <a:t>   Staff</a:t>
            </a:r>
          </a:p>
          <a:p>
            <a:pPr lvl="1"/>
            <a:r>
              <a:rPr lang="en-NZ" sz="2000" b="1" dirty="0" smtClean="0">
                <a:solidFill>
                  <a:schemeClr val="bg1"/>
                </a:solidFill>
              </a:rPr>
              <a:t>    2014                   54</a:t>
            </a:r>
            <a:endParaRPr lang="en-NZ" sz="2000" b="1" dirty="0">
              <a:solidFill>
                <a:schemeClr val="bg1"/>
              </a:solidFill>
            </a:endParaRPr>
          </a:p>
        </p:txBody>
      </p:sp>
      <p:pic>
        <p:nvPicPr>
          <p:cNvPr id="6" name="Picture 2"/>
          <p:cNvPicPr>
            <a:picLocks noChangeAspect="1"/>
          </p:cNvPicPr>
          <p:nvPr/>
        </p:nvPicPr>
        <p:blipFill>
          <a:blip r:embed="rId3" cstate="print"/>
          <a:srcRect/>
          <a:stretch>
            <a:fillRect/>
          </a:stretch>
        </p:blipFill>
        <p:spPr bwMode="auto">
          <a:xfrm>
            <a:off x="9771149" y="2937169"/>
            <a:ext cx="2417675" cy="3950945"/>
          </a:xfrm>
          <a:prstGeom prst="rect">
            <a:avLst/>
          </a:prstGeom>
          <a:noFill/>
          <a:ln w="9525">
            <a:noFill/>
            <a:miter lim="800000"/>
            <a:headEnd/>
            <a:tailEnd/>
          </a:ln>
        </p:spPr>
      </p:pic>
      <p:pic>
        <p:nvPicPr>
          <p:cNvPr id="8" name="Picture 7" descr="Screen Shot 2013-06-12 at 10.14.12 PM.png"/>
          <p:cNvPicPr>
            <a:picLocks noChangeAspect="1"/>
          </p:cNvPicPr>
          <p:nvPr/>
        </p:nvPicPr>
        <p:blipFill>
          <a:blip r:embed="rId4" cstate="print">
            <a:clrChange>
              <a:clrFrom>
                <a:srgbClr val="909D5A"/>
              </a:clrFrom>
              <a:clrTo>
                <a:srgbClr val="909D5A">
                  <a:alpha val="0"/>
                </a:srgbClr>
              </a:clrTo>
            </a:clrChange>
          </a:blip>
          <a:srcRect/>
          <a:stretch>
            <a:fillRect/>
          </a:stretch>
        </p:blipFill>
        <p:spPr bwMode="auto">
          <a:xfrm>
            <a:off x="333772" y="3284984"/>
            <a:ext cx="2790683" cy="180020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fld id="{81FEFA0A-2F20-4B60-98C6-5FFDA469AA1C}" type="slidenum">
              <a:rPr lang="en-NZ" smtClean="0"/>
              <a:pPr/>
              <a:t>4</a:t>
            </a:fld>
            <a:endParaRPr lang="en-NZ"/>
          </a:p>
        </p:txBody>
      </p:sp>
      <p:sp>
        <p:nvSpPr>
          <p:cNvPr id="2" name="TextBox 1"/>
          <p:cNvSpPr txBox="1"/>
          <p:nvPr/>
        </p:nvSpPr>
        <p:spPr>
          <a:xfrm>
            <a:off x="4150196" y="3284984"/>
            <a:ext cx="3605987" cy="1421928"/>
          </a:xfrm>
          <a:prstGeom prst="rect">
            <a:avLst/>
          </a:prstGeom>
          <a:noFill/>
        </p:spPr>
        <p:txBody>
          <a:bodyPr wrap="none" rtlCol="0">
            <a:spAutoFit/>
          </a:bodyPr>
          <a:lstStyle/>
          <a:p>
            <a:pPr>
              <a:lnSpc>
                <a:spcPct val="90000"/>
              </a:lnSpc>
            </a:pPr>
            <a:r>
              <a:rPr lang="en-US" sz="2400" b="1" u="sng" dirty="0" smtClean="0">
                <a:solidFill>
                  <a:schemeClr val="bg1"/>
                </a:solidFill>
                <a:effectLst>
                  <a:outerShdw blurRad="38100" dist="38100" dir="2700000" algn="tl">
                    <a:srgbClr val="000000">
                      <a:alpha val="43137"/>
                    </a:srgbClr>
                  </a:outerShdw>
                </a:effectLst>
              </a:rPr>
              <a:t>Priorities</a:t>
            </a:r>
            <a:endParaRPr lang="en-US" b="1" u="sng" dirty="0" smtClean="0">
              <a:solidFill>
                <a:schemeClr val="bg1"/>
              </a:solidFill>
              <a:effectLst>
                <a:outerShdw blurRad="38100" dist="38100" dir="2700000" algn="tl">
                  <a:srgbClr val="000000">
                    <a:alpha val="43137"/>
                  </a:srgbClr>
                </a:outerShdw>
              </a:effectLst>
            </a:endParaRPr>
          </a:p>
          <a:p>
            <a:pPr>
              <a:lnSpc>
                <a:spcPct val="90000"/>
              </a:lnSpc>
            </a:pPr>
            <a:r>
              <a:rPr lang="en-US" b="1" dirty="0" smtClean="0">
                <a:solidFill>
                  <a:schemeClr val="bg1"/>
                </a:solidFill>
              </a:rPr>
              <a:t>High Impact Research</a:t>
            </a:r>
          </a:p>
          <a:p>
            <a:pPr>
              <a:lnSpc>
                <a:spcPct val="90000"/>
              </a:lnSpc>
            </a:pPr>
            <a:r>
              <a:rPr lang="en-US" b="1" dirty="0" smtClean="0">
                <a:solidFill>
                  <a:schemeClr val="bg1"/>
                </a:solidFill>
              </a:rPr>
              <a:t>Industry Linkages</a:t>
            </a:r>
          </a:p>
          <a:p>
            <a:pPr>
              <a:lnSpc>
                <a:spcPct val="90000"/>
              </a:lnSpc>
            </a:pPr>
            <a:r>
              <a:rPr lang="en-US" b="1" dirty="0" smtClean="0">
                <a:solidFill>
                  <a:schemeClr val="bg1"/>
                </a:solidFill>
              </a:rPr>
              <a:t>Commercialization of Research</a:t>
            </a:r>
          </a:p>
          <a:p>
            <a:pPr>
              <a:lnSpc>
                <a:spcPct val="90000"/>
              </a:lnSpc>
            </a:pPr>
            <a:r>
              <a:rPr lang="en-US" b="1" dirty="0" smtClean="0">
                <a:solidFill>
                  <a:schemeClr val="bg1"/>
                </a:solidFill>
              </a:rPr>
              <a:t>Internationalization of Education</a:t>
            </a:r>
            <a:endParaRPr lang="en-US" b="1" dirty="0">
              <a:solidFill>
                <a:schemeClr val="bg1"/>
              </a:solidFill>
            </a:endParaRPr>
          </a:p>
        </p:txBody>
      </p:sp>
      <p:pic>
        <p:nvPicPr>
          <p:cNvPr id="9" name="Picture 25" descr="Unitec logo stack maori des with green device.png"/>
          <p:cNvPicPr>
            <a:picLocks noChangeAspect="1"/>
          </p:cNvPicPr>
          <p:nvPr/>
        </p:nvPicPr>
        <p:blipFill>
          <a:blip r:embed="rId5" cstate="print"/>
          <a:srcRect/>
          <a:stretch>
            <a:fillRect/>
          </a:stretch>
        </p:blipFill>
        <p:spPr bwMode="auto">
          <a:xfrm>
            <a:off x="9044313" y="74396"/>
            <a:ext cx="3144511" cy="2274484"/>
          </a:xfrm>
          <a:prstGeom prst="rect">
            <a:avLst/>
          </a:prstGeom>
          <a:noFill/>
          <a:ln w="9525">
            <a:noFill/>
            <a:miter lim="800000"/>
            <a:headEnd/>
            <a:tailEnd/>
          </a:ln>
        </p:spPr>
      </p:pic>
    </p:spTree>
    <p:extLst>
      <p:ext uri="{BB962C8B-B14F-4D97-AF65-F5344CB8AC3E}">
        <p14:creationId xmlns:p14="http://schemas.microsoft.com/office/powerpoint/2010/main" xmlns="" val="355838431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idx="1"/>
          </p:nvPr>
        </p:nvSpPr>
        <p:spPr>
          <a:xfrm>
            <a:off x="912047" y="1268760"/>
            <a:ext cx="10859904" cy="4530725"/>
          </a:xfrm>
        </p:spPr>
        <p:txBody>
          <a:bodyPr/>
          <a:lstStyle/>
          <a:p>
            <a:pPr eaLnBrk="1" hangingPunct="1"/>
            <a:endParaRPr lang="en-NZ" sz="3400" b="1" dirty="0" smtClean="0">
              <a:solidFill>
                <a:srgbClr val="0000FF"/>
              </a:solidFill>
              <a:latin typeface="Bookman Old Style" pitchFamily="18" charset="0"/>
            </a:endParaRPr>
          </a:p>
          <a:p>
            <a:pPr eaLnBrk="1" hangingPunct="1"/>
            <a:r>
              <a:rPr lang="en-NZ" sz="2600" b="1" dirty="0" smtClean="0">
                <a:solidFill>
                  <a:srgbClr val="0000FF"/>
                </a:solidFill>
                <a:latin typeface="Bookman Old Style" pitchFamily="18" charset="0"/>
              </a:rPr>
              <a:t>Method</a:t>
            </a:r>
          </a:p>
          <a:p>
            <a:pPr marL="742950" lvl="1" indent="-285750" eaLnBrk="1" hangingPunct="1"/>
            <a:r>
              <a:rPr lang="en-NZ" sz="2200" b="1" dirty="0" smtClean="0">
                <a:solidFill>
                  <a:srgbClr val="0000FF"/>
                </a:solidFill>
                <a:latin typeface="Bookman Old Style" pitchFamily="18" charset="0"/>
              </a:rPr>
              <a:t>Several human tutors were videoed as they tutored a total of 60 students one-on-one</a:t>
            </a:r>
          </a:p>
          <a:p>
            <a:pPr marL="742950" lvl="1" indent="-285750" eaLnBrk="1" hangingPunct="1"/>
            <a:r>
              <a:rPr lang="en-NZ" sz="2200" b="1" dirty="0" smtClean="0">
                <a:solidFill>
                  <a:srgbClr val="0000FF"/>
                </a:solidFill>
                <a:latin typeface="Bookman Old Style" pitchFamily="18" charset="0"/>
              </a:rPr>
              <a:t>The students were all 8 or 9 years old</a:t>
            </a:r>
          </a:p>
          <a:p>
            <a:pPr marL="742950" lvl="1" indent="-285750" eaLnBrk="1" hangingPunct="1"/>
            <a:r>
              <a:rPr lang="en-NZ" sz="2200" b="1" dirty="0" smtClean="0">
                <a:solidFill>
                  <a:srgbClr val="0000FF"/>
                </a:solidFill>
                <a:latin typeface="Bookman Old Style" pitchFamily="18" charset="0"/>
              </a:rPr>
              <a:t>About 20 minutes each</a:t>
            </a:r>
          </a:p>
          <a:p>
            <a:pPr marL="742950" lvl="1" indent="-285750" eaLnBrk="1" hangingPunct="1"/>
            <a:r>
              <a:rPr lang="en-NZ" sz="2200" b="1" dirty="0" smtClean="0">
                <a:solidFill>
                  <a:srgbClr val="0000FF"/>
                </a:solidFill>
                <a:latin typeface="Bookman Old Style" pitchFamily="18" charset="0"/>
              </a:rPr>
              <a:t>Over 3000 videos</a:t>
            </a:r>
          </a:p>
          <a:p>
            <a:pPr marL="742950" lvl="1" indent="-285750" eaLnBrk="1" hangingPunct="1"/>
            <a:r>
              <a:rPr lang="en-NZ" sz="2200" b="1" dirty="0" smtClean="0">
                <a:solidFill>
                  <a:srgbClr val="0000FF"/>
                </a:solidFill>
                <a:latin typeface="Bookman Old Style" pitchFamily="18" charset="0"/>
              </a:rPr>
              <a:t>Students were hand-picked for the level of the tutoring exercise</a:t>
            </a:r>
          </a:p>
          <a:p>
            <a:pPr eaLnBrk="1" hangingPunct="1"/>
            <a:endParaRPr lang="en-NZ" sz="2100" b="1" dirty="0" smtClean="0">
              <a:solidFill>
                <a:srgbClr val="0000FF"/>
              </a:solidFill>
              <a:latin typeface="Bookman Old Style" pitchFamily="18" charset="0"/>
            </a:endParaRPr>
          </a:p>
        </p:txBody>
      </p:sp>
      <p:sp>
        <p:nvSpPr>
          <p:cNvPr id="41987" name="Rectangle 4"/>
          <p:cNvSpPr>
            <a:spLocks noChangeArrowheads="1"/>
          </p:cNvSpPr>
          <p:nvPr/>
        </p:nvSpPr>
        <p:spPr bwMode="auto">
          <a:xfrm>
            <a:off x="914162" y="188640"/>
            <a:ext cx="10360501" cy="1143000"/>
          </a:xfrm>
          <a:prstGeom prst="rect">
            <a:avLst/>
          </a:prstGeom>
          <a:noFill/>
          <a:ln w="9525">
            <a:noFill/>
            <a:miter lim="800000"/>
            <a:headEnd/>
            <a:tailEnd/>
          </a:ln>
        </p:spPr>
        <p:txBody>
          <a:bodyPr anchor="ctr"/>
          <a:lstStyle/>
          <a:p>
            <a:r>
              <a:rPr lang="en-NZ" sz="4400" b="1" dirty="0">
                <a:solidFill>
                  <a:srgbClr val="FF0000"/>
                </a:solidFill>
                <a:latin typeface="Bookman Old Style" pitchFamily="18" charset="0"/>
              </a:rPr>
              <a:t>A study of human </a:t>
            </a:r>
            <a:r>
              <a:rPr lang="en-NZ" sz="4400" b="1" dirty="0" smtClean="0">
                <a:solidFill>
                  <a:srgbClr val="FF0000"/>
                </a:solidFill>
                <a:latin typeface="Bookman Old Style" pitchFamily="18" charset="0"/>
              </a:rPr>
              <a:t>tutors</a:t>
            </a:r>
            <a:endParaRPr lang="en-NZ" sz="4400" b="1" dirty="0">
              <a:solidFill>
                <a:srgbClr val="FF0000"/>
              </a:solidFill>
              <a:latin typeface="Bookman Old Style" pitchFamily="18" charset="0"/>
            </a:endParaRPr>
          </a:p>
        </p:txBody>
      </p:sp>
      <p:sp>
        <p:nvSpPr>
          <p:cNvPr id="4" name="Slide Number Placeholder 3"/>
          <p:cNvSpPr>
            <a:spLocks noGrp="1"/>
          </p:cNvSpPr>
          <p:nvPr>
            <p:ph type="sldNum" sz="quarter" idx="12"/>
          </p:nvPr>
        </p:nvSpPr>
        <p:spPr/>
        <p:txBody>
          <a:bodyPr/>
          <a:lstStyle/>
          <a:p>
            <a:fld id="{81FEFA0A-2F20-4B60-98C6-5FFDA469AA1C}" type="slidenum">
              <a:rPr lang="en-NZ" smtClean="0"/>
              <a:pPr/>
              <a:t>40</a:t>
            </a:fld>
            <a:endParaRPr lang="en-NZ"/>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0707">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070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0707">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0707">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0707">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070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07"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1104613" y="1701800"/>
            <a:ext cx="10076942" cy="4967288"/>
          </a:xfrm>
          <a:prstGeom prst="rect">
            <a:avLst/>
          </a:prstGeom>
          <a:noFill/>
          <a:ln w="9525">
            <a:noFill/>
            <a:miter lim="800000"/>
            <a:headEnd/>
            <a:tailEnd/>
          </a:ln>
        </p:spPr>
      </p:pic>
      <p:sp>
        <p:nvSpPr>
          <p:cNvPr id="47107" name="Rectangle 3"/>
          <p:cNvSpPr>
            <a:spLocks noChangeArrowheads="1"/>
          </p:cNvSpPr>
          <p:nvPr/>
        </p:nvSpPr>
        <p:spPr bwMode="auto">
          <a:xfrm>
            <a:off x="914162" y="332656"/>
            <a:ext cx="10360501" cy="1143000"/>
          </a:xfrm>
          <a:prstGeom prst="rect">
            <a:avLst/>
          </a:prstGeom>
          <a:noFill/>
          <a:ln w="9525">
            <a:noFill/>
            <a:miter lim="800000"/>
            <a:headEnd/>
            <a:tailEnd/>
          </a:ln>
        </p:spPr>
        <p:txBody>
          <a:bodyPr anchor="ctr"/>
          <a:lstStyle/>
          <a:p>
            <a:r>
              <a:rPr lang="en-NZ" sz="3400" b="1" dirty="0">
                <a:solidFill>
                  <a:srgbClr val="FF0000"/>
                </a:solidFill>
                <a:latin typeface="Bookman Old Style" pitchFamily="18" charset="0"/>
              </a:rPr>
              <a:t>Case based reasoning program suggesting tutoring behaviour</a:t>
            </a:r>
          </a:p>
        </p:txBody>
      </p:sp>
      <p:sp>
        <p:nvSpPr>
          <p:cNvPr id="4" name="Slide Number Placeholder 3"/>
          <p:cNvSpPr>
            <a:spLocks noGrp="1"/>
          </p:cNvSpPr>
          <p:nvPr>
            <p:ph type="sldNum" sz="quarter" idx="12"/>
          </p:nvPr>
        </p:nvSpPr>
        <p:spPr/>
        <p:txBody>
          <a:bodyPr/>
          <a:lstStyle/>
          <a:p>
            <a:fld id="{81FEFA0A-2F20-4B60-98C6-5FFDA469AA1C}" type="slidenum">
              <a:rPr lang="en-NZ" smtClean="0"/>
              <a:pPr/>
              <a:t>41</a:t>
            </a:fld>
            <a:endParaRPr lang="en-NZ"/>
          </a:p>
        </p:txBody>
      </p:sp>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2141984"/>
            <a:ext cx="9601200" cy="1143000"/>
          </a:xfrm>
        </p:spPr>
        <p:txBody>
          <a:bodyPr>
            <a:normAutofit/>
          </a:bodyPr>
          <a:lstStyle/>
          <a:p>
            <a:pPr algn="ctr"/>
            <a:r>
              <a:rPr lang="en-US" sz="6000" dirty="0" smtClean="0">
                <a:solidFill>
                  <a:srgbClr val="FF0000"/>
                </a:solidFill>
              </a:rPr>
              <a:t>Other applications</a:t>
            </a:r>
            <a:endParaRPr lang="en-US" sz="6000" dirty="0">
              <a:solidFill>
                <a:srgbClr val="FF0000"/>
              </a:solidFill>
            </a:endParaRPr>
          </a:p>
        </p:txBody>
      </p:sp>
    </p:spTree>
    <p:extLst>
      <p:ext uri="{BB962C8B-B14F-4D97-AF65-F5344CB8AC3E}">
        <p14:creationId xmlns:p14="http://schemas.microsoft.com/office/powerpoint/2010/main" xmlns="" val="14947567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46540" y="620688"/>
            <a:ext cx="4392488" cy="1431032"/>
          </a:xfrm>
        </p:spPr>
        <p:txBody>
          <a:bodyPr>
            <a:noAutofit/>
          </a:bodyPr>
          <a:lstStyle/>
          <a:p>
            <a:pPr algn="ctr"/>
            <a:r>
              <a:rPr lang="en-NZ" sz="4800" b="1" dirty="0" smtClean="0">
                <a:solidFill>
                  <a:srgbClr val="FF0000"/>
                </a:solidFill>
                <a:effectLst>
                  <a:outerShdw blurRad="38100" dist="38100" dir="2700000" algn="tl">
                    <a:srgbClr val="000000">
                      <a:alpha val="43137"/>
                    </a:srgbClr>
                  </a:outerShdw>
                </a:effectLst>
                <a:latin typeface="Franklin Gothic Book" pitchFamily="34" charset="0"/>
              </a:rPr>
              <a:t>Gesture based interfaces</a:t>
            </a:r>
            <a:endParaRPr lang="en-NZ" sz="4800" b="1" dirty="0">
              <a:effectLst>
                <a:outerShdw blurRad="38100" dist="38100" dir="2700000" algn="tl">
                  <a:srgbClr val="000000">
                    <a:alpha val="43137"/>
                  </a:srgbClr>
                </a:outerShdw>
              </a:effectLst>
            </a:endParaRPr>
          </a:p>
        </p:txBody>
      </p:sp>
      <p:sp>
        <p:nvSpPr>
          <p:cNvPr id="4" name="Rectangle 3"/>
          <p:cNvSpPr/>
          <p:nvPr/>
        </p:nvSpPr>
        <p:spPr>
          <a:xfrm>
            <a:off x="792088" y="548680"/>
            <a:ext cx="4150196" cy="1569660"/>
          </a:xfrm>
          <a:prstGeom prst="rect">
            <a:avLst/>
          </a:prstGeom>
        </p:spPr>
        <p:txBody>
          <a:bodyPr wrap="square">
            <a:spAutoFit/>
          </a:bodyPr>
          <a:lstStyle/>
          <a:p>
            <a:pPr algn="ctr"/>
            <a:r>
              <a:rPr lang="en-NZ" sz="4800" b="1" dirty="0" smtClean="0">
                <a:solidFill>
                  <a:srgbClr val="FF0000"/>
                </a:solidFill>
                <a:effectLst>
                  <a:outerShdw blurRad="38100" dist="38100" dir="2700000" algn="tl">
                    <a:srgbClr val="000000">
                      <a:alpha val="43137"/>
                    </a:srgbClr>
                  </a:outerShdw>
                </a:effectLst>
                <a:latin typeface="Franklin Gothic Book" pitchFamily="34" charset="0"/>
              </a:rPr>
              <a:t>Gesture based games</a:t>
            </a:r>
            <a:endParaRPr lang="en-NZ" sz="4800" b="1" dirty="0">
              <a:effectLst>
                <a:outerShdw blurRad="38100" dist="38100" dir="2700000" algn="tl">
                  <a:srgbClr val="000000">
                    <a:alpha val="43137"/>
                  </a:srgbClr>
                </a:outerShdw>
              </a:effectLst>
            </a:endParaRPr>
          </a:p>
        </p:txBody>
      </p:sp>
      <p:pic>
        <p:nvPicPr>
          <p:cNvPr id="5" name="Leap_Motion_-_YouTube.wmv">
            <a:hlinkClick r:id="" action="ppaction://media"/>
          </p:cNvPr>
          <p:cNvPicPr>
            <a:picLocks noGrp="1" noRot="1" noChangeAspect="1"/>
          </p:cNvPicPr>
          <p:nvPr>
            <p:ph idx="1"/>
            <a:videoFile r:link="rId1"/>
          </p:nvPr>
        </p:nvPicPr>
        <p:blipFill>
          <a:blip r:embed="rId4" cstate="print"/>
          <a:stretch>
            <a:fillRect/>
          </a:stretch>
        </p:blipFill>
        <p:spPr>
          <a:xfrm>
            <a:off x="6526460" y="2348880"/>
            <a:ext cx="5632626" cy="4509120"/>
          </a:xfrm>
          <a:prstGeom prst="rect">
            <a:avLst/>
          </a:prstGeom>
        </p:spPr>
      </p:pic>
      <p:pic>
        <p:nvPicPr>
          <p:cNvPr id="7" name="Comfort-3Dgame.wmv">
            <a:hlinkClick r:id="" action="ppaction://media"/>
          </p:cNvPr>
          <p:cNvPicPr>
            <a:picLocks noRot="1" noChangeAspect="1"/>
          </p:cNvPicPr>
          <p:nvPr>
            <a:videoFile r:link="rId2"/>
          </p:nvPr>
        </p:nvPicPr>
        <p:blipFill>
          <a:blip r:embed="rId5" cstate="print"/>
          <a:stretch>
            <a:fillRect/>
          </a:stretch>
        </p:blipFill>
        <p:spPr>
          <a:xfrm>
            <a:off x="0" y="2276872"/>
            <a:ext cx="6430929" cy="4581128"/>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video>
              <p:cMediaNode>
                <p:cTn id="13" fill="hold" display="0">
                  <p:stCondLst>
                    <p:cond delay="indefinite"/>
                  </p:stCondLst>
                  <p:endCondLst>
                    <p:cond evt="onNext" delay="0">
                      <p:tgtEl>
                        <p:sldTgt/>
                      </p:tgtEl>
                    </p:cond>
                    <p:cond evt="onPrev" delay="0">
                      <p:tgtEl>
                        <p:sldTgt/>
                      </p:tgtEl>
                    </p:cond>
                  </p:endCondLst>
                </p:cTn>
                <p:tgtEl>
                  <p:spTgt spid="7"/>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200" cy="692696"/>
          </a:xfrm>
        </p:spPr>
        <p:txBody>
          <a:bodyPr/>
          <a:lstStyle/>
          <a:p>
            <a:r>
              <a:rPr lang="en-NZ" b="1" dirty="0" smtClean="0">
                <a:solidFill>
                  <a:srgbClr val="FF0000"/>
                </a:solidFill>
              </a:rPr>
              <a:t>Demo</a:t>
            </a:r>
            <a:endParaRPr lang="en-NZ" b="1" dirty="0">
              <a:solidFill>
                <a:srgbClr val="FF0000"/>
              </a:solidFill>
            </a:endParaRPr>
          </a:p>
        </p:txBody>
      </p:sp>
      <p:sp>
        <p:nvSpPr>
          <p:cNvPr id="70658" name="AutoShape 2"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0" name="AutoShape 4"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2" name="AutoShape 6"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sp>
        <p:nvSpPr>
          <p:cNvPr id="70664" name="AutoShape 8" descr="https://cdn.filepicker.io/api/file/JAUyu37KSMu0pYwJggxh/convert?height=720&amp;width=1280&amp;fit=crop&amp;cache=true&amp;policy=eyJleHBpcnkiOjQxMDI0NDQ4MDAsImNhbGwiOlsicmVhZCIsImNvbnZlcnQiXSwiaGFuZGxlIjoiSkFVeXUzN0tTTXUwcFl3SmdneGgifQ%3D%3D&amp;signature=3bf185ae2ddbdeb7f4895d7fcb2b4e0f2b4ab4453dd0c9044a92d8c44f0c2625"/>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70665" name="Picture 9"/>
          <p:cNvPicPr>
            <a:picLocks noChangeAspect="1" noChangeArrowheads="1"/>
          </p:cNvPicPr>
          <p:nvPr/>
        </p:nvPicPr>
        <p:blipFill>
          <a:blip r:embed="rId2" cstate="print"/>
          <a:srcRect/>
          <a:stretch>
            <a:fillRect/>
          </a:stretch>
        </p:blipFill>
        <p:spPr bwMode="auto">
          <a:xfrm>
            <a:off x="6166421" y="836712"/>
            <a:ext cx="6022404" cy="5805264"/>
          </a:xfrm>
          <a:prstGeom prst="rect">
            <a:avLst/>
          </a:prstGeom>
          <a:noFill/>
          <a:ln w="9525">
            <a:noFill/>
            <a:miter lim="800000"/>
            <a:headEnd/>
            <a:tailEnd/>
          </a:ln>
        </p:spPr>
      </p:pic>
      <p:sp>
        <p:nvSpPr>
          <p:cNvPr id="70667" name="AutoShape 11" descr="https://cdn.filepicker.io/api/file/A8RTndENRl2MdlbFMOo5/convert?height=720&amp;width=1280&amp;fit=crop&amp;cache=true&amp;policy=eyJleHBpcnkiOjQxMDI0NDQ4MDAsImNhbGwiOlsicmVhZCIsImNvbnZlcnQiXSwiaGFuZGxlIjoiQThSVG5kRU5SbDJNZGxiRk1PbzUifQ%3D%3D&amp;signature=292a59063a3b4ba6d23ab397b847a8375af86689a724497e773bedfc4adb7aa8"/>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NZ"/>
          </a:p>
        </p:txBody>
      </p:sp>
      <p:pic>
        <p:nvPicPr>
          <p:cNvPr id="70668" name="Picture 12"/>
          <p:cNvPicPr>
            <a:picLocks noChangeAspect="1" noChangeArrowheads="1"/>
          </p:cNvPicPr>
          <p:nvPr/>
        </p:nvPicPr>
        <p:blipFill>
          <a:blip r:embed="rId3" cstate="print"/>
          <a:srcRect/>
          <a:stretch>
            <a:fillRect/>
          </a:stretch>
        </p:blipFill>
        <p:spPr bwMode="auto">
          <a:xfrm>
            <a:off x="0" y="836712"/>
            <a:ext cx="6166420" cy="5805264"/>
          </a:xfrm>
          <a:prstGeom prst="rect">
            <a:avLst/>
          </a:prstGeom>
          <a:noFill/>
          <a:ln w="9525">
            <a:noFill/>
            <a:miter lim="800000"/>
            <a:headEnd/>
            <a:tailEnd/>
          </a:ln>
        </p:spPr>
      </p:pic>
    </p:spTree>
    <p:extLst>
      <p:ext uri="{BB962C8B-B14F-4D97-AF65-F5344CB8AC3E}">
        <p14:creationId xmlns:p14="http://schemas.microsoft.com/office/powerpoint/2010/main" xmlns="" val="7332007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NZ" altLang="en-US" smtClean="0">
                <a:solidFill>
                  <a:srgbClr val="FF0000"/>
                </a:solidFill>
              </a:rPr>
              <a:t>3D Game</a:t>
            </a:r>
          </a:p>
        </p:txBody>
      </p:sp>
      <p:pic>
        <p:nvPicPr>
          <p:cNvPr id="34819"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928688"/>
            <a:ext cx="12188825" cy="5929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Action Button: Forward or Next 4">
            <a:hlinkClick r:id="rId3" action="ppaction://program" highlightClick="1"/>
          </p:cNvPr>
          <p:cNvSpPr/>
          <p:nvPr/>
        </p:nvSpPr>
        <p:spPr>
          <a:xfrm>
            <a:off x="10760448" y="214313"/>
            <a:ext cx="1047476" cy="5715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Tree>
    <p:extLst>
      <p:ext uri="{BB962C8B-B14F-4D97-AF65-F5344CB8AC3E}">
        <p14:creationId xmlns:p14="http://schemas.microsoft.com/office/powerpoint/2010/main" xmlns="" val="16455064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76126" y="1"/>
            <a:ext cx="10969943" cy="1139825"/>
          </a:xfrm>
        </p:spPr>
        <p:txBody>
          <a:bodyPr/>
          <a:lstStyle/>
          <a:p>
            <a:r>
              <a:rPr lang="en-NZ" altLang="en-US" b="1" smtClean="0">
                <a:solidFill>
                  <a:srgbClr val="FF0000"/>
                </a:solidFill>
              </a:rPr>
              <a:t>Blood sugar maintenance window</a:t>
            </a:r>
            <a:endParaRPr lang="en-NZ" altLang="en-US" smtClean="0">
              <a:solidFill>
                <a:srgbClr val="FF0000"/>
              </a:solidFill>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71351" y="747714"/>
            <a:ext cx="10845092" cy="6110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9115663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smtClean="0">
                <a:solidFill>
                  <a:srgbClr val="FF0000"/>
                </a:solidFill>
              </a:rPr>
              <a:t>Question Answering Systems</a:t>
            </a:r>
            <a:endParaRPr lang="en-US" sz="4400" b="1" dirty="0">
              <a:solidFill>
                <a:srgbClr val="FF0000"/>
              </a:solidFill>
            </a:endParaRPr>
          </a:p>
        </p:txBody>
      </p:sp>
      <p:sp>
        <p:nvSpPr>
          <p:cNvPr id="3" name="Content Placeholder 2"/>
          <p:cNvSpPr>
            <a:spLocks noGrp="1"/>
          </p:cNvSpPr>
          <p:nvPr>
            <p:ph idx="1"/>
          </p:nvPr>
        </p:nvSpPr>
        <p:spPr/>
        <p:txBody>
          <a:bodyPr>
            <a:normAutofit/>
          </a:bodyPr>
          <a:lstStyle/>
          <a:p>
            <a:r>
              <a:rPr lang="en-US" sz="3200" b="1" dirty="0" err="1" smtClean="0">
                <a:solidFill>
                  <a:srgbClr val="0000FF"/>
                </a:solidFill>
              </a:rPr>
              <a:t>Dr</a:t>
            </a:r>
            <a:r>
              <a:rPr lang="en-US" sz="3200" b="1" dirty="0" smtClean="0">
                <a:solidFill>
                  <a:srgbClr val="0000FF"/>
                </a:solidFill>
              </a:rPr>
              <a:t> Eve</a:t>
            </a:r>
          </a:p>
          <a:p>
            <a:r>
              <a:rPr lang="en-US" sz="3200" b="1" dirty="0" err="1" smtClean="0">
                <a:solidFill>
                  <a:srgbClr val="0000FF"/>
                </a:solidFill>
              </a:rPr>
              <a:t>Dr</a:t>
            </a:r>
            <a:r>
              <a:rPr lang="en-US" sz="3200" b="1" dirty="0" smtClean="0">
                <a:solidFill>
                  <a:srgbClr val="0000FF"/>
                </a:solidFill>
              </a:rPr>
              <a:t> Watson</a:t>
            </a:r>
            <a:endParaRPr lang="en-US" sz="3200" b="1" dirty="0">
              <a:solidFill>
                <a:srgbClr val="0000FF"/>
              </a:solidFill>
            </a:endParaRPr>
          </a:p>
        </p:txBody>
      </p:sp>
    </p:spTree>
    <p:extLst>
      <p:ext uri="{BB962C8B-B14F-4D97-AF65-F5344CB8AC3E}">
        <p14:creationId xmlns:p14="http://schemas.microsoft.com/office/powerpoint/2010/main" xmlns="" val="123094015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609441" y="416967"/>
            <a:ext cx="10969943" cy="1139825"/>
          </a:xfrm>
        </p:spPr>
        <p:txBody>
          <a:bodyPr>
            <a:normAutofit fontScale="90000"/>
          </a:bodyPr>
          <a:lstStyle/>
          <a:p>
            <a:r>
              <a:rPr lang="en-NZ" sz="6000" dirty="0" smtClean="0">
                <a:solidFill>
                  <a:srgbClr val="FF0000"/>
                </a:solidFill>
              </a:rPr>
              <a:t>Dr. Eve- </a:t>
            </a:r>
            <a:r>
              <a:rPr lang="en-NZ" sz="6000" dirty="0" err="1" smtClean="0">
                <a:solidFill>
                  <a:srgbClr val="FF0000"/>
                </a:solidFill>
              </a:rPr>
              <a:t>Starship</a:t>
            </a:r>
            <a:r>
              <a:rPr lang="en-NZ" sz="6000" dirty="0" smtClean="0">
                <a:solidFill>
                  <a:srgbClr val="FF0000"/>
                </a:solidFill>
              </a:rPr>
              <a:t> Hospital</a:t>
            </a:r>
            <a:br>
              <a:rPr lang="en-NZ" sz="6000" dirty="0" smtClean="0">
                <a:solidFill>
                  <a:srgbClr val="FF0000"/>
                </a:solidFill>
              </a:rPr>
            </a:br>
            <a:r>
              <a:rPr lang="en-NZ" sz="6000" dirty="0" smtClean="0">
                <a:solidFill>
                  <a:srgbClr val="FF0000"/>
                </a:solidFill>
              </a:rPr>
              <a:t>			Others</a:t>
            </a:r>
          </a:p>
        </p:txBody>
      </p:sp>
      <p:pic>
        <p:nvPicPr>
          <p:cNvPr id="33795" name="Picture 3" descr="eve"/>
          <p:cNvPicPr>
            <a:picLocks noChangeAspect="1" noChangeArrowheads="1"/>
          </p:cNvPicPr>
          <p:nvPr/>
        </p:nvPicPr>
        <p:blipFill>
          <a:blip r:embed="rId2" cstate="print"/>
          <a:srcRect/>
          <a:stretch>
            <a:fillRect/>
          </a:stretch>
        </p:blipFill>
        <p:spPr bwMode="auto">
          <a:xfrm>
            <a:off x="0" y="1785938"/>
            <a:ext cx="12188825" cy="4857750"/>
          </a:xfrm>
          <a:prstGeom prst="rect">
            <a:avLst/>
          </a:prstGeom>
          <a:noFill/>
          <a:ln w="9525">
            <a:noFill/>
            <a:miter lim="800000"/>
            <a:headEnd/>
            <a:tailEnd/>
          </a:ln>
        </p:spPr>
      </p:pic>
      <p:pic>
        <p:nvPicPr>
          <p:cNvPr id="33796" name="Picture 9"/>
          <p:cNvPicPr>
            <a:picLocks noChangeAspect="1" noChangeArrowheads="1"/>
          </p:cNvPicPr>
          <p:nvPr/>
        </p:nvPicPr>
        <p:blipFill>
          <a:blip r:embed="rId3" cstate="print"/>
          <a:srcRect/>
          <a:stretch>
            <a:fillRect/>
          </a:stretch>
        </p:blipFill>
        <p:spPr bwMode="auto">
          <a:xfrm>
            <a:off x="6380090" y="2643189"/>
            <a:ext cx="2094954" cy="3571875"/>
          </a:xfrm>
          <a:prstGeom prst="rect">
            <a:avLst/>
          </a:prstGeom>
          <a:noFill/>
          <a:ln w="9525">
            <a:noFill/>
            <a:miter lim="800000"/>
            <a:headEnd/>
            <a:tailEnd/>
          </a:ln>
        </p:spPr>
      </p:pic>
      <p:sp>
        <p:nvSpPr>
          <p:cNvPr id="6" name="Action Button: Forward or Next 5">
            <a:hlinkClick r:id="rId4" action="ppaction://program" highlightClick="1"/>
          </p:cNvPr>
          <p:cNvSpPr/>
          <p:nvPr/>
        </p:nvSpPr>
        <p:spPr>
          <a:xfrm>
            <a:off x="11617475" y="1357314"/>
            <a:ext cx="571351" cy="35718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NZ"/>
          </a:p>
        </p:txBody>
      </p:sp>
    </p:spTree>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NZ" sz="6600" b="1" smtClean="0">
                <a:solidFill>
                  <a:srgbClr val="FF0000"/>
                </a:solidFill>
              </a:rPr>
              <a:t>Dr Watson</a:t>
            </a:r>
          </a:p>
        </p:txBody>
      </p:sp>
      <p:sp>
        <p:nvSpPr>
          <p:cNvPr id="34819" name="Content Placeholder 2"/>
          <p:cNvSpPr>
            <a:spLocks noGrp="1"/>
          </p:cNvSpPr>
          <p:nvPr>
            <p:ph idx="1"/>
          </p:nvPr>
        </p:nvSpPr>
        <p:spPr/>
        <p:txBody>
          <a:bodyPr/>
          <a:lstStyle/>
          <a:p>
            <a:pPr>
              <a:buFont typeface="Wingdings" pitchFamily="2" charset="2"/>
              <a:buNone/>
            </a:pPr>
            <a:r>
              <a:rPr lang="en-NZ" sz="4400" smtClean="0">
                <a:solidFill>
                  <a:srgbClr val="0000CC"/>
                </a:solidFill>
              </a:rPr>
              <a:t>IBM</a:t>
            </a:r>
          </a:p>
          <a:p>
            <a:pPr>
              <a:buFont typeface="Wingdings" pitchFamily="2" charset="2"/>
              <a:buNone/>
            </a:pPr>
            <a:r>
              <a:rPr lang="en-NZ" sz="4400" smtClean="0">
                <a:solidFill>
                  <a:srgbClr val="0000CC"/>
                </a:solidFill>
              </a:rPr>
              <a:t>Watson Research Center</a:t>
            </a:r>
          </a:p>
        </p:txBody>
      </p:sp>
    </p:spTree>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5" descr="Unitec logo stack maori des with green device.png"/>
          <p:cNvPicPr>
            <a:picLocks noChangeAspect="1"/>
          </p:cNvPicPr>
          <p:nvPr/>
        </p:nvPicPr>
        <p:blipFill>
          <a:blip r:embed="rId2" cstate="print"/>
          <a:srcRect/>
          <a:stretch>
            <a:fillRect/>
          </a:stretch>
        </p:blipFill>
        <p:spPr bwMode="auto">
          <a:xfrm>
            <a:off x="2998068" y="2348880"/>
            <a:ext cx="3144511" cy="2274484"/>
          </a:xfrm>
          <a:prstGeom prst="rect">
            <a:avLst/>
          </a:prstGeom>
          <a:noFill/>
          <a:ln w="9525">
            <a:noFill/>
            <a:miter lim="800000"/>
            <a:headEnd/>
            <a:tailEnd/>
          </a:ln>
        </p:spPr>
      </p:pic>
      <p:pic>
        <p:nvPicPr>
          <p:cNvPr id="5123" name="Picture 2"/>
          <p:cNvPicPr>
            <a:picLocks noChangeAspect="1" noChangeArrowheads="1"/>
          </p:cNvPicPr>
          <p:nvPr/>
        </p:nvPicPr>
        <p:blipFill>
          <a:blip r:embed="rId3" cstate="print"/>
          <a:srcRect/>
          <a:stretch>
            <a:fillRect/>
          </a:stretch>
        </p:blipFill>
        <p:spPr bwMode="auto">
          <a:xfrm>
            <a:off x="2241165" y="5009622"/>
            <a:ext cx="3910272" cy="1826785"/>
          </a:xfrm>
          <a:prstGeom prst="rect">
            <a:avLst/>
          </a:prstGeom>
          <a:noFill/>
          <a:ln w="9525">
            <a:noFill/>
            <a:miter lim="800000"/>
            <a:headEnd/>
            <a:tailEnd/>
          </a:ln>
        </p:spPr>
      </p:pic>
      <p:pic>
        <p:nvPicPr>
          <p:cNvPr id="5124" name="Picture 3"/>
          <p:cNvPicPr>
            <a:picLocks noChangeAspect="1" noChangeArrowheads="1"/>
          </p:cNvPicPr>
          <p:nvPr/>
        </p:nvPicPr>
        <p:blipFill>
          <a:blip r:embed="rId4" cstate="print"/>
          <a:srcRect/>
          <a:stretch>
            <a:fillRect/>
          </a:stretch>
        </p:blipFill>
        <p:spPr bwMode="auto">
          <a:xfrm>
            <a:off x="6310436" y="2348880"/>
            <a:ext cx="3063046" cy="2435713"/>
          </a:xfrm>
          <a:prstGeom prst="rect">
            <a:avLst/>
          </a:prstGeom>
          <a:noFill/>
          <a:ln w="9525">
            <a:noFill/>
            <a:miter lim="800000"/>
            <a:headEnd/>
            <a:tailEnd/>
          </a:ln>
        </p:spPr>
      </p:pic>
      <p:pic>
        <p:nvPicPr>
          <p:cNvPr id="5125" name="Picture 4"/>
          <p:cNvPicPr>
            <a:picLocks noChangeAspect="1" noChangeArrowheads="1"/>
          </p:cNvPicPr>
          <p:nvPr/>
        </p:nvPicPr>
        <p:blipFill>
          <a:blip r:embed="rId5" cstate="print"/>
          <a:srcRect/>
          <a:stretch>
            <a:fillRect/>
          </a:stretch>
        </p:blipFill>
        <p:spPr bwMode="auto">
          <a:xfrm>
            <a:off x="246203" y="1992333"/>
            <a:ext cx="2892877" cy="883882"/>
          </a:xfrm>
          <a:prstGeom prst="rect">
            <a:avLst/>
          </a:prstGeom>
          <a:noFill/>
          <a:ln w="9525">
            <a:noFill/>
            <a:miter lim="800000"/>
            <a:headEnd/>
            <a:tailEnd/>
          </a:ln>
        </p:spPr>
      </p:pic>
      <p:pic>
        <p:nvPicPr>
          <p:cNvPr id="5126" name="Picture 6"/>
          <p:cNvPicPr>
            <a:picLocks noChangeAspect="1" noChangeArrowheads="1"/>
          </p:cNvPicPr>
          <p:nvPr/>
        </p:nvPicPr>
        <p:blipFill>
          <a:blip r:embed="rId6" cstate="print"/>
          <a:srcRect/>
          <a:stretch>
            <a:fillRect/>
          </a:stretch>
        </p:blipFill>
        <p:spPr bwMode="auto">
          <a:xfrm>
            <a:off x="3548210" y="312382"/>
            <a:ext cx="4317592" cy="1079660"/>
          </a:xfrm>
          <a:prstGeom prst="rect">
            <a:avLst/>
          </a:prstGeom>
          <a:noFill/>
          <a:ln w="9525">
            <a:noFill/>
            <a:miter lim="800000"/>
            <a:headEnd/>
            <a:tailEnd/>
          </a:ln>
        </p:spPr>
      </p:pic>
      <p:pic>
        <p:nvPicPr>
          <p:cNvPr id="5127" name="Picture 7"/>
          <p:cNvPicPr>
            <a:picLocks noChangeAspect="1" noChangeArrowheads="1"/>
          </p:cNvPicPr>
          <p:nvPr/>
        </p:nvPicPr>
        <p:blipFill>
          <a:blip r:embed="rId7" cstate="print"/>
          <a:srcRect/>
          <a:stretch>
            <a:fillRect/>
          </a:stretch>
        </p:blipFill>
        <p:spPr bwMode="auto">
          <a:xfrm>
            <a:off x="9262764" y="5085184"/>
            <a:ext cx="2780638" cy="811904"/>
          </a:xfrm>
          <a:prstGeom prst="rect">
            <a:avLst/>
          </a:prstGeom>
          <a:noFill/>
          <a:ln w="9525">
            <a:noFill/>
            <a:miter lim="800000"/>
            <a:headEnd/>
            <a:tailEnd/>
          </a:ln>
        </p:spPr>
      </p:pic>
      <p:pic>
        <p:nvPicPr>
          <p:cNvPr id="5128" name="Picture 8"/>
          <p:cNvPicPr>
            <a:picLocks noChangeAspect="1" noChangeArrowheads="1"/>
          </p:cNvPicPr>
          <p:nvPr/>
        </p:nvPicPr>
        <p:blipFill>
          <a:blip r:embed="rId8" cstate="print"/>
          <a:srcRect/>
          <a:stretch>
            <a:fillRect/>
          </a:stretch>
        </p:blipFill>
        <p:spPr bwMode="auto">
          <a:xfrm>
            <a:off x="8979143" y="164109"/>
            <a:ext cx="2976151" cy="1589259"/>
          </a:xfrm>
          <a:prstGeom prst="rect">
            <a:avLst/>
          </a:prstGeom>
          <a:noFill/>
          <a:ln w="9525">
            <a:noFill/>
            <a:miter lim="800000"/>
            <a:headEnd/>
            <a:tailEnd/>
          </a:ln>
        </p:spPr>
      </p:pic>
      <p:pic>
        <p:nvPicPr>
          <p:cNvPr id="5129" name="Picture 9"/>
          <p:cNvPicPr>
            <a:picLocks noChangeAspect="1" noChangeArrowheads="1"/>
          </p:cNvPicPr>
          <p:nvPr/>
        </p:nvPicPr>
        <p:blipFill>
          <a:blip r:embed="rId9" cstate="print"/>
          <a:srcRect/>
          <a:stretch>
            <a:fillRect/>
          </a:stretch>
        </p:blipFill>
        <p:spPr bwMode="auto">
          <a:xfrm>
            <a:off x="429045" y="3234662"/>
            <a:ext cx="2443920" cy="1943388"/>
          </a:xfrm>
          <a:prstGeom prst="rect">
            <a:avLst/>
          </a:prstGeom>
          <a:noFill/>
          <a:ln w="9525">
            <a:noFill/>
            <a:miter lim="800000"/>
            <a:headEnd/>
            <a:tailEnd/>
          </a:ln>
        </p:spPr>
      </p:pic>
      <p:pic>
        <p:nvPicPr>
          <p:cNvPr id="5130" name="Picture 14" descr="https://encrypted-tbn0.gstatic.com/images?q=tbn:ANd9GcRPVCGIOS4qGRmDhnI16M3pheBoMb7ShL99PlhJCDlXOXCAPIO8"/>
          <p:cNvPicPr>
            <a:picLocks noChangeAspect="1" noChangeArrowheads="1"/>
          </p:cNvPicPr>
          <p:nvPr/>
        </p:nvPicPr>
        <p:blipFill>
          <a:blip r:embed="rId10" cstate="print"/>
          <a:srcRect/>
          <a:stretch>
            <a:fillRect/>
          </a:stretch>
        </p:blipFill>
        <p:spPr bwMode="auto">
          <a:xfrm>
            <a:off x="429045" y="56143"/>
            <a:ext cx="1812121" cy="1590699"/>
          </a:xfrm>
          <a:prstGeom prst="rect">
            <a:avLst/>
          </a:prstGeom>
          <a:noFill/>
          <a:ln w="9525">
            <a:noFill/>
            <a:miter lim="800000"/>
            <a:headEnd/>
            <a:tailEnd/>
          </a:ln>
        </p:spPr>
      </p:pic>
      <p:pic>
        <p:nvPicPr>
          <p:cNvPr id="5131" name="Picture 16" descr="https://encrypted-tbn1.gstatic.com/images?q=tbn:ANd9GcR1pTlDW8iPf0xqIC0DYZrzVNG0-Twas6jwkQXUq5-n9MrSnIVy"/>
          <p:cNvPicPr>
            <a:picLocks noChangeAspect="1" noChangeArrowheads="1"/>
          </p:cNvPicPr>
          <p:nvPr/>
        </p:nvPicPr>
        <p:blipFill>
          <a:blip r:embed="rId11" cstate="print"/>
          <a:srcRect/>
          <a:stretch>
            <a:fillRect/>
          </a:stretch>
        </p:blipFill>
        <p:spPr bwMode="auto">
          <a:xfrm>
            <a:off x="722315" y="5499068"/>
            <a:ext cx="1064463" cy="846453"/>
          </a:xfrm>
          <a:prstGeom prst="rect">
            <a:avLst/>
          </a:prstGeom>
          <a:noFill/>
          <a:ln w="9525">
            <a:noFill/>
            <a:miter lim="800000"/>
            <a:headEnd/>
            <a:tailEnd/>
          </a:ln>
        </p:spPr>
      </p:pic>
      <p:sp>
        <p:nvSpPr>
          <p:cNvPr id="5132" name="AutoShape 18" descr="data:image/jpeg;base64,/9j/4AAQSkZJRgABAQAAAQABAAD/2wBDAAkGBwgHBgkIBwgKCgkLDRYPDQwMDRsUFRAWIB0iIiAdHx8kKDQsJCYxJx8fLT0tMTU3Ojo6Iys/RD84QzQ5Ojf/2wBDAQoKCg0MDRoPDxo3JR8lNzc3Nzc3Nzc3Nzc3Nzc3Nzc3Nzc3Nzc3Nzc3Nzc3Nzc3Nzc3Nzc3Nzc3Nzc3Nzc3Nzf/wAARCADhAOEDASIAAhEBAxEB/8QAHAABAAIDAQEBAAAAAAAAAAAAAAQHAQUGCAID/8QAOxAAAQMDAwAHBwMBBwUAAAAAAAECAwQFEQYSIQcTFSIxQVEUVWFxkZPRMkKBIwgWFzRigrIzNlJlwf/EABgBAQEBAQEAAAAAAAAAAAAAAAACAQME/8QAIhEBAAICAgEFAQEAAAAAAAAAAAECAxESURMUITFBUgSx/9oADAMBAAIRAxEAPwC8QAAAAAAAABkAAAAAAAAAAAAAAAAAAAAAAAAAAAAMADIAAAAAAAAAAAAAAAAAAAAAAAAAAAAAAAAAAAAAAAAAAAAAAAAAAAAAAAAAAAAAAAAAAAAAAAAAAAADAMgAAAAAAAAAAAAAAAAAAAAAAAAAAAAAAAAAAAAAAAAAAAAAAAAAAAAAAAAAAAAAAAAAAAAAAAAAAAAAAAAAYyZUrGnoLZXVlyfcI+urJbvVMbJNUzNbHExURMo1yIiZVG58Ez/AFnZBXNdp212e622G5UMMtHcZ0pY3w1NQx8Uqtc5qKiyLuau1UymMLjj0kQ6Ystxq6mG308EbYnqxHS1FQ9XY4VyIkiZTdlvjxj44A70ZK1o7ZYGxXenuFsalxtcrIntgrZ1ZMsjUdGrcuyirnCt5VFRfHg+7tpuhoLLNeYaSjqaamjdNLE2qqWrJG1FV21/WKiOwi8Ki88Z8wLIByXR06H2K6so3SLRtuL/Z0e9ztsaxxuRO8qr+7P8AJCmprivSPFQJqG6No5KN9etOjo9qObM1uxO5nZhypjOfiB3QKmsGqtSVdFpX2uGVtPVXN8UlwWojX2lqdd3FYiZTG1Of9PxNj0QXivvFG6ouVzmq5nQNcrZK6CREXcvKRsajo/8AcqgWQCrbdqyrqKSwW9LtvvL9QSQVlMjm9b1DXy5RzcZRqNRnJrdJ6w1HO/StJdppHpcK18kdYxExPCiSI6N/HDmuRq8eKKnoBcgKcbqXU9Ppmw3CGqmrJL5RuoI8o3+lWLIvVy+H/ju+HcQ2UN0ucPSNPaZ7zUyU9J7KxrHVsESSKsKK5Vjc3dJlecNVPEC0QUfpjU2qKqz3D2i++zTy2hlVTTXGSLa56zKxXscjcMbju4dnDlRfA3en9RV1zm07Rx3O4sSerr6WrWWWGV6OZT7k2yMajXo1yoqOx4+OcAWqCt9PUN7ubNTxM1TdPaKKsko6N8ixq1qtaxzXORGJlcqqL5YVeDaaGud4uWkp9RV0qVVXWtfNT0cSYjiRqKjWN88qrcqvx+AHaAp+2anuKx2qpp9UvudZcaWd9woNkeKJWwuduajUzHsciNw79R0OiLtcaLRc9+1HLXSM9ijq0kqqmKRHpsVy7EY1Fai8cOyvKAd+ClrbrW+R6bukVzrqltwgfSVzZpKZ0Tm08kjEmajXNTLWLuTcmUwvibW+6xrXVuoJrPdmOtcc1vp0rokbLFRtkV3XSIvKKqd3PjjKAWoCq7/fLhaLTQu0tqCXUczriseFkierv6D3dWrmIiO5RHY8fInWTVMMV00/7TqJk1uqLLLLJUVUjI0lnSRiKq5xhyZem3yxjyAsYFXO1vV/4jd2qldYUqm2xWNgcsXWK3/q9ZjbnrFRmM+HJrLfq/UrZrNS100joK+/7KesYid6Fsz2SQSccLw1U9UX4AXICpdH6juEtfp/GopLlUXGeojrrc9Y3+zxsV+2RNqI5mNrf1LzktoAAAMeRUls1tabBedSUdVTvirJLjUI2slYroF7yq1r9uXImVX9uOS218DzRqZFbqy/ovC9pTr9XZOuHHGS2pRkvxjbqJtU6dtuoqC7T1L77LDDIkcdK1zYaWR7kVGxI/a1ERN6Zy5y7vJETG7frywXK30lFS1sen4YMblqoXLPCjcbVhwjmKq4xlVXx5RfBadqZoIqiV00MVTvpntYyapViRSL+l7UReXJzx4Ehi+yU8KVCVEW5uWuqGOar/kqomf4OsYK8prM6ROSdRMQsLTWuNL6dibAtqrp1dWyVC1qJuV73K5Gr/Ucj3qjHYyqJ5qieZ96q1HYL3E+eru8M8L6mJy2uijmRZo2vyrpUVqKr1bluFVrUyiqq4TFZ1ipSzTLVUKuWamckKVjpIEifxtkYi4yqc/Dkk021IGI16vRG+Ku3Kv8m0/nra0xEstlmsbmF89F9xiu1uu9fTwPghmukqsifjLERkaInHHl5HN3fpOqqG91cLLRRvfTyyQNmc9dytR3rj4ZwbToO/7VrF/9lL/xYVbqhU/vLdeU/wA5N5/61GDFW17RP0ZLzFYmHYN6Up2siY2w29GRO3RtRVwx3PKccLyv1U+aXpOfRuc6j07bIHOTDli7iqnxwhX2U9U+oynqn1PX6fF04eW/awm9KMzap1U2wW5KlyYdMiqj1T0V2MmWdKc7GRMZYbe1kS7o2oqojF55TjheV8PUrzKeqfUZT1T6j0+Lo8t+1jQdJ9Y5jIafT1ErIe+xke5Ujx+5EROMZXk+mdIFdV1TKlmkqSepVEe2VsLnvVE4yi7c44xk5PR94istznrJHta5KOZkWW7kWRW91FT0ydRBqiwZalO5KOJ1t6nqpGyq2ORZt6tzHh23xwqL6HG+KtZ1FHSt7THvZ9r0h1rFZCulKNqpG9rGLE5MM/ciJt/TwufLjkU/SPWs9kjptMUbcZWlbGx3nlF2IifNOCDatY0lro5lWOOprIKtzaV6o5WrTyPR0qJu5/bhM89/5movFyobhqaD2WqfR2qmRlPTys3booW+Koic5XLl/k2MVZnU0ZN7a+XXx9Il8ileyLSrWSSKsjmtikRz/BFcqbcr5Jn5H4xdJ9zpoXxxaep4Yqddr2t3tbEufBUx3efU/FdSWrtqvqHXZklNNQ+y0rHRTokLWuYrUcqYcqqiKqqi+JGt1+0/S0FTbqmomey4yzuqpYY1VjUXiPO/vrjCOTxXK85Jilfx/quU/pI/xMqKeWSRdOUEUlQ1HSOVFasrV81XHeRT9pOkq4dU+hk01TdXHH36dzX4axMeLccInHwNJJVWGrr7JWVdzasVJTU8VRTezyK5yxouURcYwq4T+TZSawtjrit7glkSvdQT0746mJHb37kWPO3hUVFVvyahs46fVGRe36TG9I91q5EezS8M8ixKiORj3qsarzzt/Sqp8uCLF0nz0sLqWLT9vhiyqOhblrefHLcHxPqKxz08kFvrZbWyS2xQRrte5YHpOsitRW8qiIuEU5bVVyprpe5qulc50bmsb1kiI10qtajVeqeSqqZNpipadTTTLXtEe0uqh6TnwMjjh09bY2Ru3sazKIx3qiInC/E/KTpHZKiJJpi0vRFVURzc4VfFfDzODynqn1GU9U+p19Pi6R5b9rCTpRmSBYEsFuSFXbljyu3dnOcYxnPJlOlOdGNYlht6MY/rGtyuGvzncnHjlV5K8ynqn1GU9U+o9Pi6PLftZ+mekJ1Re6SjgsVvpUq52xySQ912FXx4Tkto836MVP722flP85H/AMkPR6eB4v6aVpaIq9GG02idsgA8zsHn/patjrZrGtmRuIblAlTGuONyN2PT58NX/cegDk+kfSqaqsDoYNrbhTKstI93CK7GFYq+jk4+HC+ReO/C203ryjSsv7N0MUtXfXSxMerY4FarmouFy/wLO1nLDMtiSORkisvdNuRrkdtXvePoec4aCpoX1EVHW11vcuYaqBHq12U8WvRFTw54Ug1dqbTrH7PULGj1Ri7lXvO8vAucF9bTGWu9PXFT7LW0cqf0ahrWr6PRFweQ9PPbE+oe9cNbGjl+RsqWgnoVV1tuNXRvezbI6CRW708/BU4Os6KtCsvN6bUSMe610b2rUPf+meRvLYk+GcK74YTzLjHfDPOzOVckcYXH0aWiSzaLt1PUN21MrVqJmqnKPkVXqi/JFRP4N4+12973PfQ0rnOXKuWFqqq/QloZPPufl10hdkW33fSfYb+B2Tbfd9J9hv4JoG5ZqELsm2+76T7DfwOybb7vpPsN/BNA3JqELsm2+76T7DfwOyLb7vpPsN/BNA3JqELsi2+76T7DfwOybb7vpPsN/BNA3JqELsm2+7qT7DfwY7Jtvu+k+w38E4DcmoQuybb7vpPsN/A7Itvu+k+w38E0DcmoQuyLb7vpPsN/A7Jtvu+k+w38E0DcmoQuybb7vpPsN/A7Jtvu+k+w38E0DcmoQuybb7vpPsN/A7Jtvu+k+w38E0DcmoQ47ZQRva+OhpmPauWubC1FRfguCYAY0AAAAAcPrzo+ptSOW4UEjKO7o3HWq3LJ0TwbIifRHJynxTgpC92m66er54rlbIaaaop30+6pg65kmcYWJ2MbvRU7yeh6nMK1HYyiLhcpkuuSYjj9Jmsb2obRnRpdLu2GS5xS2q2NRO65MTzJ6NRf0J8Xc+ieZd9rt1HaqCGht1OynpoW7Y42Jwif/V+PmSwL3tefcrWK/AACFAAAAAAAAAAAAAAAAAAAAAAAAAAAAAAAAAAAAAAAAAAAAAAAAAAAAAAAAAAAAAAAAAAAwDIAAAAAAAAAAGAMgAAAAAAAAAAAAAAAAAAAAAAAAAAAAAAAAAAAAAAAAAAAAAAAAAAAAAAAAAAAAAAAAAAAAAAAAAAAAAAAAAAAAAAAAAAAAAAAAAAAAAAAAAAAAAAAAAAAAAAAAAAAAAAAAAAAAAAAAAAAAAAAAAAAAAAAAAAAAAAAAADCGQAAAAAAAYUAAZAAAAAAAAAAAAAAAP/Z"/>
          <p:cNvSpPr>
            <a:spLocks noChangeAspect="1" noChangeArrowheads="1"/>
          </p:cNvSpPr>
          <p:nvPr/>
        </p:nvSpPr>
        <p:spPr bwMode="auto">
          <a:xfrm>
            <a:off x="200945" y="-165548"/>
            <a:ext cx="347580" cy="276394"/>
          </a:xfrm>
          <a:prstGeom prst="rect">
            <a:avLst/>
          </a:prstGeom>
          <a:noFill/>
          <a:ln w="9525">
            <a:noFill/>
            <a:miter lim="800000"/>
            <a:headEnd/>
            <a:tailEnd/>
          </a:ln>
        </p:spPr>
        <p:txBody>
          <a:bodyPr/>
          <a:lstStyle/>
          <a:p>
            <a:endParaRPr lang="en-NZ"/>
          </a:p>
        </p:txBody>
      </p:sp>
      <p:sp>
        <p:nvSpPr>
          <p:cNvPr id="5133" name="AutoShape 20" descr="data:image/jpeg;base64,/9j/4AAQSkZJRgABAQAAAQABAAD/2wBDAAkGBwgHBgkIBwgKCgkLDRYPDQwMDRsUFRAWIB0iIiAdHx8kKDQsJCYxJx8fLT0tMTU3Ojo6Iys/RD84QzQ5Ojf/2wBDAQoKCg0MDRoPDxo3JR8lNzc3Nzc3Nzc3Nzc3Nzc3Nzc3Nzc3Nzc3Nzc3Nzc3Nzc3Nzc3Nzc3Nzc3Nzc3Nzc3Nzf/wAARCADhAOEDASIAAhEBAxEB/8QAHAABAAIDAQEBAAAAAAAAAAAAAAQHAQUGCAID/8QAOxAAAQMDAwAHBwMBBwUAAAAAAAECAwQFEQYSIQcTFSIxQVEUVWFxkZPRMkKBIwgWFzRigrIzNlJlwf/EABgBAQEBAQEAAAAAAAAAAAAAAAACAQME/8QAIhEBAAICAgEFAQEAAAAAAAAAAAECAxESURMUITFBUgSx/9oADAMBAAIRAxEAPwC8QAAAAAAAABkAAAAAAAAAAAAAAAAAAAAAAAAAAAAMADIAAAAAAAAAAAAAAAAAAAAAAAAAAAAAAAAAAAAAAAAAAAAAAAAAAAAAAAAAAAAAAAAAAAAAAAAAAAADAMgAAAAAAAAAAAAAAAAAAAAAAAAAAAAAAAAAAAAAAAAAAAAAAAAAAAAAAAAAAAAAAAAAAAAAAAAAAAAAAAAAYyZUrGnoLZXVlyfcI+urJbvVMbJNUzNbHExURMo1yIiZVG58Ez/AFnZBXNdp212e622G5UMMtHcZ0pY3w1NQx8Uqtc5qKiyLuau1UymMLjj0kQ6Ystxq6mG308EbYnqxHS1FQ9XY4VyIkiZTdlvjxj44A70ZK1o7ZYGxXenuFsalxtcrIntgrZ1ZMsjUdGrcuyirnCt5VFRfHg+7tpuhoLLNeYaSjqaamjdNLE2qqWrJG1FV21/WKiOwi8Ki88Z8wLIByXR06H2K6so3SLRtuL/Z0e9ztsaxxuRO8qr+7P8AJCmprivSPFQJqG6No5KN9etOjo9qObM1uxO5nZhypjOfiB3QKmsGqtSVdFpX2uGVtPVXN8UlwWojX2lqdd3FYiZTG1Of9PxNj0QXivvFG6ouVzmq5nQNcrZK6CREXcvKRsajo/8AcqgWQCrbdqyrqKSwW9LtvvL9QSQVlMjm9b1DXy5RzcZRqNRnJrdJ6w1HO/StJdppHpcK18kdYxExPCiSI6N/HDmuRq8eKKnoBcgKcbqXU9Ppmw3CGqmrJL5RuoI8o3+lWLIvVy+H/ju+HcQ2UN0ucPSNPaZ7zUyU9J7KxrHVsESSKsKK5Vjc3dJlecNVPEC0QUfpjU2qKqz3D2i++zTy2hlVTTXGSLa56zKxXscjcMbju4dnDlRfA3en9RV1zm07Rx3O4sSerr6WrWWWGV6OZT7k2yMajXo1yoqOx4+OcAWqCt9PUN7ubNTxM1TdPaKKsko6N8ixq1qtaxzXORGJlcqqL5YVeDaaGud4uWkp9RV0qVVXWtfNT0cSYjiRqKjWN88qrcqvx+AHaAp+2anuKx2qpp9UvudZcaWd9woNkeKJWwuduajUzHsciNw79R0OiLtcaLRc9+1HLXSM9ijq0kqqmKRHpsVy7EY1Fai8cOyvKAd+ClrbrW+R6bukVzrqltwgfSVzZpKZ0Tm08kjEmajXNTLWLuTcmUwvibW+6xrXVuoJrPdmOtcc1vp0rokbLFRtkV3XSIvKKqd3PjjKAWoCq7/fLhaLTQu0tqCXUczriseFkierv6D3dWrmIiO5RHY8fInWTVMMV00/7TqJk1uqLLLLJUVUjI0lnSRiKq5xhyZem3yxjyAsYFXO1vV/4jd2qldYUqm2xWNgcsXWK3/q9ZjbnrFRmM+HJrLfq/UrZrNS100joK+/7KesYid6Fsz2SQSccLw1U9UX4AXICpdH6juEtfp/GopLlUXGeojrrc9Y3+zxsV+2RNqI5mNrf1LzktoAAAMeRUls1tabBedSUdVTvirJLjUI2slYroF7yq1r9uXImVX9uOS218DzRqZFbqy/ovC9pTr9XZOuHHGS2pRkvxjbqJtU6dtuoqC7T1L77LDDIkcdK1zYaWR7kVGxI/a1ERN6Zy5y7vJETG7frywXK30lFS1sen4YMblqoXLPCjcbVhwjmKq4xlVXx5RfBadqZoIqiV00MVTvpntYyapViRSL+l7UReXJzx4Ehi+yU8KVCVEW5uWuqGOar/kqomf4OsYK8prM6ROSdRMQsLTWuNL6dibAtqrp1dWyVC1qJuV73K5Gr/Ucj3qjHYyqJ5qieZ96q1HYL3E+eru8M8L6mJy2uijmRZo2vyrpUVqKr1bluFVrUyiqq4TFZ1ipSzTLVUKuWamckKVjpIEifxtkYi4yqc/Dkk021IGI16vRG+Ku3Kv8m0/nra0xEstlmsbmF89F9xiu1uu9fTwPghmukqsifjLERkaInHHl5HN3fpOqqG91cLLRRvfTyyQNmc9dytR3rj4ZwbToO/7VrF/9lL/xYVbqhU/vLdeU/wA5N5/61GDFW17RP0ZLzFYmHYN6Up2siY2w29GRO3RtRVwx3PKccLyv1U+aXpOfRuc6j07bIHOTDli7iqnxwhX2U9U+oynqn1PX6fF04eW/awm9KMzap1U2wW5KlyYdMiqj1T0V2MmWdKc7GRMZYbe1kS7o2oqojF55TjheV8PUrzKeqfUZT1T6j0+Lo8t+1jQdJ9Y5jIafT1ErIe+xke5Ujx+5EROMZXk+mdIFdV1TKlmkqSepVEe2VsLnvVE4yi7c44xk5PR94istznrJHta5KOZkWW7kWRW91FT0ydRBqiwZalO5KOJ1t6nqpGyq2ORZt6tzHh23xwqL6HG+KtZ1FHSt7THvZ9r0h1rFZCulKNqpG9rGLE5MM/ciJt/TwufLjkU/SPWs9kjptMUbcZWlbGx3nlF2IifNOCDatY0lro5lWOOprIKtzaV6o5WrTyPR0qJu5/bhM89/5movFyobhqaD2WqfR2qmRlPTys3booW+Koic5XLl/k2MVZnU0ZN7a+XXx9Il8ileyLSrWSSKsjmtikRz/BFcqbcr5Jn5H4xdJ9zpoXxxaep4Yqddr2t3tbEufBUx3efU/FdSWrtqvqHXZklNNQ+y0rHRTokLWuYrUcqYcqqiKqqi+JGt1+0/S0FTbqmomey4yzuqpYY1VjUXiPO/vrjCOTxXK85Jilfx/quU/pI/xMqKeWSRdOUEUlQ1HSOVFasrV81XHeRT9pOkq4dU+hk01TdXHH36dzX4axMeLccInHwNJJVWGrr7JWVdzasVJTU8VRTezyK5yxouURcYwq4T+TZSawtjrit7glkSvdQT0746mJHb37kWPO3hUVFVvyahs46fVGRe36TG9I91q5EezS8M8ixKiORj3qsarzzt/Sqp8uCLF0nz0sLqWLT9vhiyqOhblrefHLcHxPqKxz08kFvrZbWyS2xQRrte5YHpOsitRW8qiIuEU5bVVyprpe5qulc50bmsb1kiI10qtajVeqeSqqZNpipadTTTLXtEe0uqh6TnwMjjh09bY2Ru3sazKIx3qiInC/E/KTpHZKiJJpi0vRFVURzc4VfFfDzODynqn1GU9U+p19Pi6R5b9rCTpRmSBYEsFuSFXbljyu3dnOcYxnPJlOlOdGNYlht6MY/rGtyuGvzncnHjlV5K8ynqn1GU9U+o9Pi6PLftZ+mekJ1Re6SjgsVvpUq52xySQ912FXx4Tkto836MVP722flP85H/AMkPR6eB4v6aVpaIq9GG02idsgA8zsHn/patjrZrGtmRuIblAlTGuONyN2PT58NX/cegDk+kfSqaqsDoYNrbhTKstI93CK7GFYq+jk4+HC+ReO/C203ryjSsv7N0MUtXfXSxMerY4FarmouFy/wLO1nLDMtiSORkisvdNuRrkdtXvePoec4aCpoX1EVHW11vcuYaqBHq12U8WvRFTw54Ug1dqbTrH7PULGj1Ri7lXvO8vAucF9bTGWu9PXFT7LW0cqf0ahrWr6PRFweQ9PPbE+oe9cNbGjl+RsqWgnoVV1tuNXRvezbI6CRW708/BU4Os6KtCsvN6bUSMe610b2rUPf+meRvLYk+GcK74YTzLjHfDPOzOVckcYXH0aWiSzaLt1PUN21MrVqJmqnKPkVXqi/JFRP4N4+12973PfQ0rnOXKuWFqqq/QloZPPufl10hdkW33fSfYb+B2Tbfd9J9hv4JoG5ZqELsm2+76T7DfwOybb7vpPsN/BNA3JqELsm2+76T7DfwOyLb7vpPsN/BNA3JqELsi2+76T7DfwOybb7vpPsN/BNA3JqELsm2+7qT7DfwY7Jtvu+k+w38E4DcmoQuybb7vpPsN/A7Itvu+k+w38E0DcmoQuyLb7vpPsN/A7Jtvu+k+w38E0DcmoQuybb7vpPsN/A7Jtvu+k+w38E0DcmoQuybb7vpPsN/A7Jtvu+k+w38E0DcmoQ47ZQRva+OhpmPauWubC1FRfguCYAY0AAAAAcPrzo+ptSOW4UEjKO7o3HWq3LJ0TwbIifRHJynxTgpC92m66er54rlbIaaaop30+6pg65kmcYWJ2MbvRU7yeh6nMK1HYyiLhcpkuuSYjj9Jmsb2obRnRpdLu2GS5xS2q2NRO65MTzJ6NRf0J8Xc+ieZd9rt1HaqCGht1OynpoW7Y42Jwif/V+PmSwL3tefcrWK/AACFAAAAAAAAAAAAAAAAAAAAAAAAAAAAAAAAAAAAAAAAAAAAAAAAAAAAAAAAAAAAAAAAAAAwDIAAAAAAAAAAGAMgAAAAAAAAAAAAAAAAAAAAAAAAAAAAAAAAAAAAAAAAAAAAAAAAAAAAAAAAAAAAAAAAAAAAAAAAAAAAAAAAAAAAAAAAAAAAAAAAAAAAAAAAAAAAAAAAAAAAAAAAAAAAAAAAAAAAAAAAAAAAAAAAAAAAAAAAAAAAAAAAADCGQAAAAAAAYUAAZAAAAAAAAAAAAAAAP/Z"/>
          <p:cNvSpPr>
            <a:spLocks noChangeAspect="1" noChangeArrowheads="1"/>
          </p:cNvSpPr>
          <p:nvPr/>
        </p:nvSpPr>
        <p:spPr bwMode="auto">
          <a:xfrm>
            <a:off x="374735" y="-27351"/>
            <a:ext cx="347580" cy="276394"/>
          </a:xfrm>
          <a:prstGeom prst="rect">
            <a:avLst/>
          </a:prstGeom>
          <a:noFill/>
          <a:ln w="9525">
            <a:noFill/>
            <a:miter lim="800000"/>
            <a:headEnd/>
            <a:tailEnd/>
          </a:ln>
        </p:spPr>
        <p:txBody>
          <a:bodyPr/>
          <a:lstStyle/>
          <a:p>
            <a:endParaRPr lang="en-NZ"/>
          </a:p>
        </p:txBody>
      </p:sp>
      <p:pic>
        <p:nvPicPr>
          <p:cNvPr id="5134" name="Picture 21"/>
          <p:cNvPicPr>
            <a:picLocks noChangeAspect="1" noChangeArrowheads="1"/>
          </p:cNvPicPr>
          <p:nvPr/>
        </p:nvPicPr>
        <p:blipFill>
          <a:blip r:embed="rId12" cstate="print"/>
          <a:srcRect t="19090" b="19949"/>
          <a:stretch>
            <a:fillRect/>
          </a:stretch>
        </p:blipFill>
        <p:spPr bwMode="auto">
          <a:xfrm>
            <a:off x="6238428" y="5157192"/>
            <a:ext cx="2809603" cy="1361811"/>
          </a:xfrm>
          <a:prstGeom prst="rect">
            <a:avLst/>
          </a:prstGeom>
          <a:noFill/>
          <a:ln w="9525">
            <a:noFill/>
            <a:miter lim="800000"/>
            <a:headEnd/>
            <a:tailEnd/>
          </a:ln>
        </p:spPr>
      </p:pic>
      <p:pic>
        <p:nvPicPr>
          <p:cNvPr id="5135" name="Picture 22"/>
          <p:cNvPicPr>
            <a:picLocks noChangeAspect="1" noChangeArrowheads="1"/>
          </p:cNvPicPr>
          <p:nvPr/>
        </p:nvPicPr>
        <p:blipFill>
          <a:blip r:embed="rId13" cstate="print"/>
          <a:srcRect/>
          <a:stretch>
            <a:fillRect/>
          </a:stretch>
        </p:blipFill>
        <p:spPr bwMode="auto">
          <a:xfrm>
            <a:off x="9982844" y="2636912"/>
            <a:ext cx="1625659" cy="1679950"/>
          </a:xfrm>
          <a:prstGeom prst="rect">
            <a:avLst/>
          </a:prstGeom>
          <a:noFill/>
          <a:ln w="9525">
            <a:noFill/>
            <a:miter lim="800000"/>
            <a:headEnd/>
            <a:tailEnd/>
          </a:ln>
        </p:spPr>
      </p:pic>
      <p:sp>
        <p:nvSpPr>
          <p:cNvPr id="16" name="TextBox 15"/>
          <p:cNvSpPr txBox="1"/>
          <p:nvPr/>
        </p:nvSpPr>
        <p:spPr>
          <a:xfrm>
            <a:off x="10375209" y="5805264"/>
            <a:ext cx="662361" cy="757130"/>
          </a:xfrm>
          <a:prstGeom prst="rect">
            <a:avLst/>
          </a:prstGeom>
          <a:noFill/>
        </p:spPr>
        <p:txBody>
          <a:bodyPr wrap="none" rtlCol="0">
            <a:spAutoFit/>
          </a:bodyPr>
          <a:lstStyle/>
          <a:p>
            <a:pPr>
              <a:lnSpc>
                <a:spcPct val="90000"/>
              </a:lnSpc>
            </a:pPr>
            <a:r>
              <a:rPr lang="en-NZ" sz="4800" b="1" dirty="0" smtClean="0">
                <a:solidFill>
                  <a:srgbClr val="FF0000"/>
                </a:solidFill>
                <a:effectLst>
                  <a:outerShdw blurRad="38100" dist="38100" dir="2700000" algn="tl">
                    <a:srgbClr val="000000">
                      <a:alpha val="43137"/>
                    </a:srgbClr>
                  </a:outerShdw>
                </a:effectLst>
              </a:rPr>
              <a:t>…</a:t>
            </a:r>
            <a:endParaRPr lang="en-NZ" sz="4800" b="1" dirty="0">
              <a:solidFill>
                <a:srgbClr val="FF0000"/>
              </a:solidFill>
              <a:effectLst>
                <a:outerShdw blurRad="38100" dist="38100" dir="2700000" algn="tl">
                  <a:srgbClr val="000000">
                    <a:alpha val="43137"/>
                  </a:srgbClr>
                </a:outerShdw>
              </a:effectLst>
            </a:endParaRPr>
          </a:p>
        </p:txBody>
      </p:sp>
      <p:sp>
        <p:nvSpPr>
          <p:cNvPr id="19" name="Slide Number Placeholder 18"/>
          <p:cNvSpPr>
            <a:spLocks noGrp="1"/>
          </p:cNvSpPr>
          <p:nvPr>
            <p:ph type="sldNum" sz="quarter" idx="12"/>
          </p:nvPr>
        </p:nvSpPr>
        <p:spPr/>
        <p:txBody>
          <a:bodyPr/>
          <a:lstStyle/>
          <a:p>
            <a:fld id="{81FEFA0A-2F20-4B60-98C6-5FFDA469AA1C}" type="slidenum">
              <a:rPr lang="en-NZ" smtClean="0"/>
              <a:pPr/>
              <a:t>5</a:t>
            </a:fld>
            <a:endParaRPr lang="en-NZ"/>
          </a:p>
        </p:txBody>
      </p:sp>
      <p:sp>
        <p:nvSpPr>
          <p:cNvPr id="2" name="TextBox 1"/>
          <p:cNvSpPr txBox="1"/>
          <p:nvPr/>
        </p:nvSpPr>
        <p:spPr>
          <a:xfrm>
            <a:off x="3142084" y="1628800"/>
            <a:ext cx="6147773" cy="480131"/>
          </a:xfrm>
          <a:prstGeom prst="rect">
            <a:avLst/>
          </a:prstGeom>
          <a:noFill/>
        </p:spPr>
        <p:txBody>
          <a:bodyPr wrap="none" rtlCol="0">
            <a:spAutoFit/>
          </a:bodyPr>
          <a:lstStyle/>
          <a:p>
            <a:pPr>
              <a:lnSpc>
                <a:spcPct val="90000"/>
              </a:lnSpc>
            </a:pPr>
            <a:r>
              <a:rPr lang="en-US" sz="2800" b="1" dirty="0" smtClean="0">
                <a:solidFill>
                  <a:srgbClr val="C00000"/>
                </a:solidFill>
                <a:effectLst>
                  <a:outerShdw blurRad="38100" dist="38100" dir="2700000" algn="tl">
                    <a:srgbClr val="000000">
                      <a:alpha val="43137"/>
                    </a:srgbClr>
                  </a:outerShdw>
                </a:effectLst>
              </a:rPr>
              <a:t>Research </a:t>
            </a:r>
            <a:r>
              <a:rPr lang="en-US" sz="2800" b="1" dirty="0" err="1" smtClean="0">
                <a:solidFill>
                  <a:srgbClr val="C00000"/>
                </a:solidFill>
                <a:effectLst>
                  <a:outerShdw blurRad="38100" dist="38100" dir="2700000" algn="tl">
                    <a:srgbClr val="000000">
                      <a:alpha val="43137"/>
                    </a:srgbClr>
                  </a:outerShdw>
                </a:effectLst>
              </a:rPr>
              <a:t>Centres</a:t>
            </a:r>
            <a:r>
              <a:rPr lang="en-US" sz="2800" b="1" dirty="0" smtClean="0">
                <a:solidFill>
                  <a:srgbClr val="C00000"/>
                </a:solidFill>
                <a:effectLst>
                  <a:outerShdw blurRad="38100" dist="38100" dir="2700000" algn="tl">
                    <a:srgbClr val="000000">
                      <a:alpha val="43137"/>
                    </a:srgbClr>
                  </a:outerShdw>
                </a:effectLst>
              </a:rPr>
              <a:t> and industry Links</a:t>
            </a:r>
            <a:endParaRPr lang="en-US" sz="28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2671400395"/>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fc00.deviantart.net/fs70/i/2010/314/6/6/3_blind_mice_by_ekimzaid-d32le6d.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82244" y="150"/>
            <a:ext cx="7606580" cy="684128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AutoShape 8" descr="https://encrypted-tbn1.gstatic.com/images?q=tbn:ANd9GcTr2jCRyC0K3Z0zw9ov0eAqzu7tRJ3iCiLvQFLWqs12kWoho0sC"/>
          <p:cNvSpPr>
            <a:spLocks noChangeAspect="1" noChangeArrowheads="1"/>
          </p:cNvSpPr>
          <p:nvPr/>
        </p:nvSpPr>
        <p:spPr bwMode="auto">
          <a:xfrm>
            <a:off x="981844" y="1412776"/>
            <a:ext cx="3333750" cy="44291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
        <p:nvSpPr>
          <p:cNvPr id="10" name="AutoShape 10" descr="https://encrypted-tbn1.gstatic.com/images?q=tbn:ANd9GcTr2jCRyC0K3Z0zw9ov0eAqzu7tRJ3iCiLvQFLWqs12kWoho0sC"/>
          <p:cNvSpPr>
            <a:spLocks noChangeAspect="1" noChangeArrowheads="1"/>
          </p:cNvSpPr>
          <p:nvPr/>
        </p:nvSpPr>
        <p:spPr bwMode="auto">
          <a:xfrm>
            <a:off x="4969531" y="116632"/>
            <a:ext cx="2249759" cy="262892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pic>
        <p:nvPicPr>
          <p:cNvPr id="5" name="Picture 2" descr="Disney Aristocats Alley Ca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314" y="1"/>
            <a:ext cx="3813441" cy="68414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679148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4292" y="692696"/>
            <a:ext cx="6526609" cy="5170646"/>
          </a:xfrm>
          <a:prstGeom prst="rect">
            <a:avLst/>
          </a:prstGeom>
        </p:spPr>
        <p:txBody>
          <a:bodyPr wrap="square">
            <a:spAutoFit/>
          </a:bodyPr>
          <a:lstStyle/>
          <a:p>
            <a:pPr algn="ctr"/>
            <a:r>
              <a:rPr lang="en-NZ" sz="6600" b="1" dirty="0" smtClean="0">
                <a:solidFill>
                  <a:srgbClr val="C00000"/>
                </a:solidFill>
                <a:effectLst>
                  <a:outerShdw blurRad="38100" dist="38100" dir="2700000" algn="tl">
                    <a:srgbClr val="000000">
                      <a:alpha val="43137"/>
                    </a:srgbClr>
                  </a:outerShdw>
                </a:effectLst>
                <a:latin typeface="Franklin Gothic Book" pitchFamily="34" charset="0"/>
              </a:rPr>
              <a:t>NLP, </a:t>
            </a:r>
          </a:p>
          <a:p>
            <a:pPr algn="ctr"/>
            <a:r>
              <a:rPr lang="en-NZ" sz="6600" b="1" dirty="0" smtClean="0">
                <a:solidFill>
                  <a:srgbClr val="C00000"/>
                </a:solidFill>
                <a:effectLst>
                  <a:outerShdw blurRad="38100" dist="38100" dir="2700000" algn="tl">
                    <a:srgbClr val="000000">
                      <a:alpha val="43137"/>
                    </a:srgbClr>
                  </a:outerShdw>
                </a:effectLst>
                <a:latin typeface="Franklin Gothic Book" pitchFamily="34" charset="0"/>
              </a:rPr>
              <a:t>Natural language interfaces and </a:t>
            </a:r>
          </a:p>
          <a:p>
            <a:pPr algn="ctr"/>
            <a:r>
              <a:rPr lang="en-NZ" sz="6600" b="1" dirty="0" smtClean="0">
                <a:solidFill>
                  <a:srgbClr val="C00000"/>
                </a:solidFill>
                <a:effectLst>
                  <a:outerShdw blurRad="38100" dist="38100" dir="2700000" algn="tl">
                    <a:srgbClr val="000000">
                      <a:alpha val="43137"/>
                    </a:srgbClr>
                  </a:outerShdw>
                </a:effectLst>
                <a:latin typeface="Franklin Gothic Book" pitchFamily="34" charset="0"/>
              </a:rPr>
              <a:t>Machine translation</a:t>
            </a:r>
            <a:endParaRPr lang="en-NZ" sz="6600" b="1" dirty="0">
              <a:solidFill>
                <a:srgbClr val="C00000"/>
              </a:solidFill>
              <a:effectLst>
                <a:outerShdw blurRad="38100" dist="38100" dir="2700000" algn="tl">
                  <a:srgbClr val="000000">
                    <a:alpha val="43137"/>
                  </a:srgbClr>
                </a:outerShdw>
              </a:effectLst>
            </a:endParaRPr>
          </a:p>
        </p:txBody>
      </p:sp>
      <p:pic>
        <p:nvPicPr>
          <p:cNvPr id="3" name="Content Placeholder 5" descr="speechppl.jpg"/>
          <p:cNvPicPr>
            <a:picLocks noGrp="1" noChangeAspect="1"/>
          </p:cNvPicPr>
          <p:nvPr>
            <p:ph idx="4294967295"/>
          </p:nvPr>
        </p:nvPicPr>
        <p:blipFill>
          <a:blip r:embed="rId2" cstate="print"/>
          <a:srcRect/>
          <a:stretch>
            <a:fillRect/>
          </a:stretch>
        </p:blipFill>
        <p:spPr>
          <a:xfrm>
            <a:off x="837828" y="692696"/>
            <a:ext cx="3795358" cy="439248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omegranate-phone-global-voice-translator1.jpg">
            <a:hlinkClick r:id="rId3" action="ppaction://hlinkfile"/>
          </p:cNvPr>
          <p:cNvPicPr>
            <a:picLocks noChangeAspect="1"/>
          </p:cNvPicPr>
          <p:nvPr/>
        </p:nvPicPr>
        <p:blipFill>
          <a:blip r:embed="rId4" cstate="print"/>
          <a:stretch>
            <a:fillRect/>
          </a:stretch>
        </p:blipFill>
        <p:spPr>
          <a:xfrm>
            <a:off x="476087" y="2214554"/>
            <a:ext cx="11427103" cy="3638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ectangle 9"/>
          <p:cNvSpPr/>
          <p:nvPr/>
        </p:nvSpPr>
        <p:spPr>
          <a:xfrm>
            <a:off x="3047186" y="500042"/>
            <a:ext cx="4916731" cy="523220"/>
          </a:xfrm>
          <a:prstGeom prst="rect">
            <a:avLst/>
          </a:prstGeom>
        </p:spPr>
        <p:txBody>
          <a:bodyPr wrap="none">
            <a:spAutoFit/>
          </a:bodyPr>
          <a:lstStyle/>
          <a:p>
            <a:r>
              <a:rPr lang="en-NZ" sz="2800" b="1" dirty="0" smtClean="0">
                <a:solidFill>
                  <a:schemeClr val="bg1"/>
                </a:solidFill>
                <a:latin typeface="Sylfaen" pitchFamily="18" charset="0"/>
              </a:rPr>
              <a:t>Phone Global Voice Translator </a:t>
            </a:r>
            <a:endParaRPr lang="en-NZ" sz="2800" b="1" dirty="0">
              <a:solidFill>
                <a:schemeClr val="bg1"/>
              </a:solidFill>
              <a:latin typeface="Sylfaen" pitchFamily="18" charset="0"/>
            </a:endParaRPr>
          </a:p>
        </p:txBody>
      </p:sp>
      <p:sp>
        <p:nvSpPr>
          <p:cNvPr id="13" name="Date Placeholder 12"/>
          <p:cNvSpPr>
            <a:spLocks noGrp="1"/>
          </p:cNvSpPr>
          <p:nvPr>
            <p:ph type="dt" sz="half" idx="10"/>
          </p:nvPr>
        </p:nvSpPr>
        <p:spPr/>
        <p:txBody>
          <a:bodyPr/>
          <a:lstStyle/>
          <a:p>
            <a:fld id="{DFEE8C04-B1F7-4992-874D-A49A10419B6E}" type="datetime1">
              <a:rPr lang="en-US" smtClean="0">
                <a:latin typeface="Sylfaen" pitchFamily="18" charset="0"/>
              </a:rPr>
              <a:pPr/>
              <a:t>5/24/2014</a:t>
            </a:fld>
            <a:endParaRPr lang="en-NZ" dirty="0">
              <a:latin typeface="Sylfaen" pitchFamily="18" charset="0"/>
            </a:endParaRPr>
          </a:p>
        </p:txBody>
      </p:sp>
      <p:sp>
        <p:nvSpPr>
          <p:cNvPr id="5" name="Rectangle 4"/>
          <p:cNvSpPr/>
          <p:nvPr/>
        </p:nvSpPr>
        <p:spPr>
          <a:xfrm>
            <a:off x="-4400230" y="6488669"/>
            <a:ext cx="2504212" cy="307777"/>
          </a:xfrm>
          <a:prstGeom prst="rect">
            <a:avLst/>
          </a:prstGeom>
        </p:spPr>
        <p:txBody>
          <a:bodyPr wrap="none">
            <a:spAutoFit/>
          </a:bodyPr>
          <a:lstStyle/>
          <a:p>
            <a:r>
              <a:rPr lang="en-NZ" sz="1400" dirty="0" smtClean="0">
                <a:latin typeface="Sylfaen" pitchFamily="18" charset="0"/>
              </a:rPr>
              <a:t>Phone Global Voice Translator</a:t>
            </a:r>
            <a:endParaRPr lang="en-NZ" sz="1400" dirty="0">
              <a:latin typeface="Sylfaen" pitchFamily="18" charset="0"/>
            </a:endParaRPr>
          </a:p>
        </p:txBody>
      </p:sp>
      <p:sp>
        <p:nvSpPr>
          <p:cNvPr id="6" name="Rectangle 5"/>
          <p:cNvSpPr/>
          <p:nvPr/>
        </p:nvSpPr>
        <p:spPr>
          <a:xfrm>
            <a:off x="12717424" y="6488669"/>
            <a:ext cx="1537600" cy="307777"/>
          </a:xfrm>
          <a:prstGeom prst="rect">
            <a:avLst/>
          </a:prstGeom>
        </p:spPr>
        <p:txBody>
          <a:bodyPr wrap="none">
            <a:spAutoFit/>
          </a:bodyPr>
          <a:lstStyle/>
          <a:p>
            <a:r>
              <a:rPr lang="en-NZ" sz="1400" dirty="0" smtClean="0">
                <a:latin typeface="Sylfaen" pitchFamily="18" charset="0"/>
              </a:rPr>
              <a:t>Persian Language </a:t>
            </a:r>
            <a:endParaRPr lang="en-NZ" sz="1400" dirty="0">
              <a:latin typeface="Sylfae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0034 0.01041 L -0.33785 0.00416 " pathEditMode="relative" rAng="0" ptsTypes="AA">
                                      <p:cBhvr>
                                        <p:cTn id="6" dur="2000" fill="hold"/>
                                        <p:tgtEl>
                                          <p:spTgt spid="6">
                                            <p:txEl>
                                              <p:pRg st="0" end="0"/>
                                            </p:txEl>
                                          </p:spTgt>
                                        </p:tgtEl>
                                        <p:attrNameLst>
                                          <p:attrName>ppt_x</p:attrName>
                                          <p:attrName>ppt_y</p:attrName>
                                        </p:attrNameLst>
                                      </p:cBhvr>
                                      <p:rCtr x="-169" y="-3"/>
                                    </p:animMotion>
                                  </p:childTnLst>
                                </p:cTn>
                              </p:par>
                              <p:par>
                                <p:cTn id="7" presetID="63" presetClass="path" presetSubtype="0" accel="50000" decel="50000" fill="hold" grpId="0" nodeType="withEffect">
                                  <p:stCondLst>
                                    <p:cond delay="0"/>
                                  </p:stCondLst>
                                  <p:iterate type="lt">
                                    <p:tmPct val="0"/>
                                  </p:iterate>
                                  <p:childTnLst>
                                    <p:animMotion origin="layout" path="M 0.00191 0.0044 L 0.50903 0.00393 " pathEditMode="relative" rAng="0" ptsTypes="AA">
                                      <p:cBhvr>
                                        <p:cTn id="8" dur="2000" fill="hold"/>
                                        <p:tgtEl>
                                          <p:spTgt spid="5"/>
                                        </p:tgtEl>
                                        <p:attrNameLst>
                                          <p:attrName>ppt_x</p:attrName>
                                          <p:attrName>ppt_y</p:attrName>
                                        </p:attrNameLst>
                                      </p:cBhvr>
                                      <p:rCtr x="253" y="0"/>
                                    </p:animMotion>
                                  </p:childTnLst>
                                </p:cTn>
                              </p:par>
                            </p:childTnLst>
                          </p:cTn>
                        </p:par>
                        <p:par>
                          <p:cTn id="9" fill="hold">
                            <p:stCondLst>
                              <p:cond delay="20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5"/>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911187" y="188640"/>
            <a:ext cx="9998715" cy="1219200"/>
          </a:xfrm>
        </p:spPr>
        <p:txBody>
          <a:bodyPr/>
          <a:lstStyle/>
          <a:p>
            <a:pPr eaLnBrk="1" hangingPunct="1"/>
            <a:r>
              <a:rPr lang="en-GB" sz="2800" dirty="0" smtClean="0">
                <a:latin typeface="Sylfaen" pitchFamily="18" charset="0"/>
              </a:rPr>
              <a:t>Speech-to-Speech translation systems </a:t>
            </a:r>
            <a:endParaRPr lang="en-NZ" sz="2800" dirty="0" smtClean="0">
              <a:latin typeface="Sylfaen" pitchFamily="18" charset="0"/>
            </a:endParaRPr>
          </a:p>
        </p:txBody>
      </p:sp>
      <p:pic>
        <p:nvPicPr>
          <p:cNvPr id="14" name="Picture 2"/>
          <p:cNvPicPr>
            <a:picLocks noGrp="1" noChangeAspect="1" noChangeArrowheads="1"/>
          </p:cNvPicPr>
          <p:nvPr>
            <p:ph idx="1"/>
          </p:nvPr>
        </p:nvPicPr>
        <p:blipFill>
          <a:blip r:embed="rId3" cstate="print"/>
          <a:srcRect/>
          <a:stretch>
            <a:fillRect/>
          </a:stretch>
        </p:blipFill>
        <p:spPr bwMode="auto">
          <a:xfrm>
            <a:off x="2446957" y="2492896"/>
            <a:ext cx="7332391" cy="1643074"/>
          </a:xfrm>
          <a:prstGeom prst="rect">
            <a:avLst/>
          </a:prstGeom>
          <a:ln>
            <a:noFill/>
          </a:ln>
          <a:effectLst>
            <a:softEdge rad="112500"/>
          </a:effectLst>
        </p:spPr>
      </p:pic>
      <p:sp>
        <p:nvSpPr>
          <p:cNvPr id="6" name="Date Placeholder 5"/>
          <p:cNvSpPr>
            <a:spLocks noGrp="1"/>
          </p:cNvSpPr>
          <p:nvPr>
            <p:ph type="dt" sz="half" idx="10"/>
          </p:nvPr>
        </p:nvSpPr>
        <p:spPr/>
        <p:txBody>
          <a:bodyPr/>
          <a:lstStyle/>
          <a:p>
            <a:fld id="{C46464A0-E39D-4725-BFAC-4714C68CCE81}" type="datetime1">
              <a:rPr lang="en-US" smtClean="0">
                <a:latin typeface="Sylfaen" pitchFamily="18" charset="0"/>
              </a:rPr>
              <a:pPr/>
              <a:t>5/24/2014</a:t>
            </a:fld>
            <a:endParaRPr lang="en-NZ" dirty="0">
              <a:latin typeface="Sylfaen" pitchFamily="18" charset="0"/>
            </a:endParaRPr>
          </a:p>
        </p:txBody>
      </p:sp>
      <p:graphicFrame>
        <p:nvGraphicFramePr>
          <p:cNvPr id="7" name="Diagram 6"/>
          <p:cNvGraphicFramePr/>
          <p:nvPr/>
        </p:nvGraphicFramePr>
        <p:xfrm>
          <a:off x="1679072" y="620688"/>
          <a:ext cx="8570328" cy="285749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TextBox 7"/>
          <p:cNvSpPr txBox="1"/>
          <p:nvPr/>
        </p:nvSpPr>
        <p:spPr>
          <a:xfrm>
            <a:off x="-5615838" y="6550224"/>
            <a:ext cx="5047013" cy="307777"/>
          </a:xfrm>
          <a:prstGeom prst="rect">
            <a:avLst/>
          </a:prstGeom>
          <a:noFill/>
        </p:spPr>
        <p:txBody>
          <a:bodyPr wrap="square" rtlCol="0">
            <a:spAutoFit/>
          </a:bodyPr>
          <a:lstStyle/>
          <a:p>
            <a:r>
              <a:rPr lang="en-NZ" sz="1400" dirty="0" smtClean="0">
                <a:latin typeface="Sylfaen" pitchFamily="18" charset="0"/>
              </a:rPr>
              <a:t>Speech-to-Speech translation system</a:t>
            </a:r>
            <a:endParaRPr lang="en-NZ" sz="1400" dirty="0">
              <a:latin typeface="Sylfaen" pitchFamily="18" charset="0"/>
            </a:endParaRPr>
          </a:p>
        </p:txBody>
      </p:sp>
      <p:sp>
        <p:nvSpPr>
          <p:cNvPr id="9" name="TextBox 8"/>
          <p:cNvSpPr txBox="1"/>
          <p:nvPr/>
        </p:nvSpPr>
        <p:spPr>
          <a:xfrm>
            <a:off x="12188825" y="6550224"/>
            <a:ext cx="2504212" cy="307777"/>
          </a:xfrm>
          <a:prstGeom prst="rect">
            <a:avLst/>
          </a:prstGeom>
          <a:noFill/>
        </p:spPr>
        <p:txBody>
          <a:bodyPr wrap="none" rtlCol="0">
            <a:spAutoFit/>
          </a:bodyPr>
          <a:lstStyle/>
          <a:p>
            <a:r>
              <a:rPr lang="en-NZ" sz="1400" dirty="0" smtClean="0">
                <a:latin typeface="Sylfaen" pitchFamily="18" charset="0"/>
              </a:rPr>
              <a:t>Phone Global Voice Translator</a:t>
            </a:r>
            <a:endParaRPr lang="en-NZ" sz="1400" dirty="0">
              <a:latin typeface="Sylfaen" pitchFamily="18" charset="0"/>
            </a:endParaRPr>
          </a:p>
        </p:txBody>
      </p:sp>
      <p:pic>
        <p:nvPicPr>
          <p:cNvPr id="10" name="Picture 9" descr="architecture.jpg"/>
          <p:cNvPicPr>
            <a:picLocks noChangeAspect="1"/>
          </p:cNvPicPr>
          <p:nvPr/>
        </p:nvPicPr>
        <p:blipFill>
          <a:blip r:embed="rId8" cstate="print"/>
          <a:stretch>
            <a:fillRect/>
          </a:stretch>
        </p:blipFill>
        <p:spPr>
          <a:xfrm>
            <a:off x="1679072" y="4077072"/>
            <a:ext cx="8542724" cy="2448272"/>
          </a:xfrm>
          <a:prstGeom prst="rect">
            <a:avLst/>
          </a:prstGeom>
        </p:spPr>
      </p:pic>
      <p:sp>
        <p:nvSpPr>
          <p:cNvPr id="11" name="Date Placeholder 6"/>
          <p:cNvSpPr txBox="1">
            <a:spLocks/>
          </p:cNvSpPr>
          <p:nvPr/>
        </p:nvSpPr>
        <p:spPr bwMode="gray">
          <a:xfrm>
            <a:off x="507867" y="6534150"/>
            <a:ext cx="2539339" cy="2619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C0911D2-EFE5-42B9-8992-52D6B9FBED28}" type="datetime1">
              <a:rPr kumimoji="0" lang="en-US" sz="1000" b="0" i="0" u="none" strike="noStrike" kern="1200" cap="none" spc="0" normalizeH="0" baseline="0" noProof="0" smtClean="0">
                <a:ln>
                  <a:noFill/>
                </a:ln>
                <a:solidFill>
                  <a:schemeClr val="tx1"/>
                </a:solidFill>
                <a:effectLst/>
                <a:uLnTx/>
                <a:uFillTx/>
                <a:latin typeface="Sylfaen" pitchFamily="18" charset="0"/>
              </a:rPr>
              <a:pPr marL="0" marR="0" lvl="0" indent="0" algn="l" defTabSz="914400" rtl="0" eaLnBrk="1" fontAlgn="auto" latinLnBrk="0" hangingPunct="1">
                <a:lnSpc>
                  <a:spcPct val="100000"/>
                </a:lnSpc>
                <a:spcBef>
                  <a:spcPts val="0"/>
                </a:spcBef>
                <a:spcAft>
                  <a:spcPts val="0"/>
                </a:spcAft>
                <a:buClrTx/>
                <a:buSzTx/>
                <a:buFontTx/>
                <a:buNone/>
                <a:tabLst/>
                <a:defRPr/>
              </a:pPr>
              <a:t>5/24/2014</a:t>
            </a:fld>
            <a:endParaRPr kumimoji="0" lang="en-NZ" sz="1000" b="0" i="0" u="none" strike="noStrike" kern="1200" cap="none" spc="0" normalizeH="0" baseline="0" noProof="0" dirty="0">
              <a:ln>
                <a:noFill/>
              </a:ln>
              <a:solidFill>
                <a:schemeClr val="tx1"/>
              </a:solidFill>
              <a:effectLst/>
              <a:uLnTx/>
              <a:uFillTx/>
              <a:latin typeface="Sylfaen" pitchFamily="18" charset="0"/>
            </a:endParaRPr>
          </a:p>
        </p:txBody>
      </p:sp>
      <p:sp>
        <p:nvSpPr>
          <p:cNvPr id="12" name="TextBox 11"/>
          <p:cNvSpPr txBox="1"/>
          <p:nvPr/>
        </p:nvSpPr>
        <p:spPr>
          <a:xfrm>
            <a:off x="12188825" y="6309320"/>
            <a:ext cx="2207670" cy="338554"/>
          </a:xfrm>
          <a:prstGeom prst="rect">
            <a:avLst/>
          </a:prstGeom>
          <a:noFill/>
        </p:spPr>
        <p:txBody>
          <a:bodyPr wrap="square" rtlCol="0">
            <a:spAutoFit/>
          </a:bodyPr>
          <a:lstStyle/>
          <a:p>
            <a:endParaRPr lang="en-NZ" sz="1600" dirty="0">
              <a:latin typeface="Sylfaen" pitchFamily="18" charset="0"/>
            </a:endParaRPr>
          </a:p>
        </p:txBody>
      </p:sp>
      <p:sp>
        <p:nvSpPr>
          <p:cNvPr id="13" name="TextBox 12"/>
          <p:cNvSpPr txBox="1"/>
          <p:nvPr/>
        </p:nvSpPr>
        <p:spPr>
          <a:xfrm>
            <a:off x="-2164986" y="6519446"/>
            <a:ext cx="184731" cy="338554"/>
          </a:xfrm>
          <a:prstGeom prst="rect">
            <a:avLst/>
          </a:prstGeom>
          <a:noFill/>
        </p:spPr>
        <p:txBody>
          <a:bodyPr wrap="none" rtlCol="0">
            <a:spAutoFit/>
          </a:bodyPr>
          <a:lstStyle/>
          <a:p>
            <a:endParaRPr lang="en-NZ" sz="1600" dirty="0">
              <a:latin typeface="Sylfae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1.11111E-6 3.7037E-6 L -0.39028 -0.0051 " pathEditMode="relative" rAng="0" ptsTypes="AA">
                                      <p:cBhvr>
                                        <p:cTn id="6" dur="2000" fill="hold"/>
                                        <p:tgtEl>
                                          <p:spTgt spid="9"/>
                                        </p:tgtEl>
                                        <p:attrNameLst>
                                          <p:attrName>ppt_x</p:attrName>
                                          <p:attrName>ppt_y</p:attrName>
                                        </p:attrNameLst>
                                      </p:cBhvr>
                                      <p:rCtr x="-19500" y="-300"/>
                                    </p:animMotion>
                                  </p:childTnLst>
                                </p:cTn>
                              </p:par>
                              <p:par>
                                <p:cTn id="7" presetID="63" presetClass="path" presetSubtype="0" accel="50000" decel="50000" fill="hold" grpId="0" nodeType="withEffect">
                                  <p:stCondLst>
                                    <p:cond delay="0"/>
                                  </p:stCondLst>
                                  <p:iterate type="lt">
                                    <p:tmPct val="0"/>
                                  </p:iterate>
                                  <p:childTnLst>
                                    <p:animMotion origin="layout" path="M -4.16667E-6 3.81503E-6 L 0.5882 -0.00509 " pathEditMode="relative" rAng="0" ptsTypes="AA">
                                      <p:cBhvr>
                                        <p:cTn id="8" dur="2000" fill="hold"/>
                                        <p:tgtEl>
                                          <p:spTgt spid="8"/>
                                        </p:tgtEl>
                                        <p:attrNameLst>
                                          <p:attrName>ppt_x</p:attrName>
                                          <p:attrName>ppt_y</p:attrName>
                                        </p:attrNameLst>
                                      </p:cBhvr>
                                      <p:rCtr x="29400" y="-300"/>
                                    </p:animMotion>
                                  </p:childTnLst>
                                </p:cTn>
                              </p:par>
                            </p:childTnLst>
                          </p:cTn>
                        </p:par>
                        <p:par>
                          <p:cTn id="9" fill="hold">
                            <p:stCondLst>
                              <p:cond delay="20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8"/>
                                        </p:tgtEl>
                                        <p:attrNameLst>
                                          <p:attrName>style.textDecorationUnderline</p:attrName>
                                        </p:attrNameLst>
                                      </p:cBhvr>
                                      <p:to>
                                        <p:strVal val="tru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graphicEl>
                                              <a:dgm id="{F595A3BF-C7A2-4EFC-A9C1-49C72EFED5F8}"/>
                                            </p:graphicEl>
                                          </p:spTgt>
                                        </p:tgtEl>
                                        <p:attrNameLst>
                                          <p:attrName>style.visibility</p:attrName>
                                        </p:attrNameLst>
                                      </p:cBhvr>
                                      <p:to>
                                        <p:strVal val="visible"/>
                                      </p:to>
                                    </p:set>
                                    <p:anim calcmode="lin" valueType="num">
                                      <p:cBhvr additive="base">
                                        <p:cTn id="16" dur="500" fill="hold"/>
                                        <p:tgtEl>
                                          <p:spTgt spid="7">
                                            <p:graphicEl>
                                              <a:dgm id="{F595A3BF-C7A2-4EFC-A9C1-49C72EFED5F8}"/>
                                            </p:graphicEl>
                                          </p:spTgt>
                                        </p:tgtEl>
                                        <p:attrNameLst>
                                          <p:attrName>ppt_x</p:attrName>
                                        </p:attrNameLst>
                                      </p:cBhvr>
                                      <p:tavLst>
                                        <p:tav tm="0">
                                          <p:val>
                                            <p:strVal val="#ppt_x"/>
                                          </p:val>
                                        </p:tav>
                                        <p:tav tm="100000">
                                          <p:val>
                                            <p:strVal val="#ppt_x"/>
                                          </p:val>
                                        </p:tav>
                                      </p:tavLst>
                                    </p:anim>
                                    <p:anim calcmode="lin" valueType="num">
                                      <p:cBhvr additive="base">
                                        <p:cTn id="17" dur="500" fill="hold"/>
                                        <p:tgtEl>
                                          <p:spTgt spid="7">
                                            <p:graphicEl>
                                              <a:dgm id="{F595A3BF-C7A2-4EFC-A9C1-49C72EFED5F8}"/>
                                            </p:graphic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graphicEl>
                                              <a:dgm id="{32EA809F-53BC-4E96-B13F-38C93BF6693B}"/>
                                            </p:graphicEl>
                                          </p:spTgt>
                                        </p:tgtEl>
                                        <p:attrNameLst>
                                          <p:attrName>style.visibility</p:attrName>
                                        </p:attrNameLst>
                                      </p:cBhvr>
                                      <p:to>
                                        <p:strVal val="visible"/>
                                      </p:to>
                                    </p:set>
                                    <p:anim calcmode="lin" valueType="num">
                                      <p:cBhvr additive="base">
                                        <p:cTn id="22" dur="500" fill="hold"/>
                                        <p:tgtEl>
                                          <p:spTgt spid="7">
                                            <p:graphicEl>
                                              <a:dgm id="{32EA809F-53BC-4E96-B13F-38C93BF6693B}"/>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graphicEl>
                                              <a:dgm id="{32EA809F-53BC-4E96-B13F-38C93BF6693B}"/>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7">
                                            <p:graphicEl>
                                              <a:dgm id="{149D8352-FC15-4D21-9D4E-15479A7A6F91}"/>
                                            </p:graphicEl>
                                          </p:spTgt>
                                        </p:tgtEl>
                                        <p:attrNameLst>
                                          <p:attrName>style.visibility</p:attrName>
                                        </p:attrNameLst>
                                      </p:cBhvr>
                                      <p:to>
                                        <p:strVal val="visible"/>
                                      </p:to>
                                    </p:set>
                                    <p:anim calcmode="lin" valueType="num">
                                      <p:cBhvr additive="base">
                                        <p:cTn id="26" dur="500" fill="hold"/>
                                        <p:tgtEl>
                                          <p:spTgt spid="7">
                                            <p:graphicEl>
                                              <a:dgm id="{149D8352-FC15-4D21-9D4E-15479A7A6F91}"/>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7">
                                            <p:graphicEl>
                                              <a:dgm id="{149D8352-FC15-4D21-9D4E-15479A7A6F91}"/>
                                            </p:graphic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graphicEl>
                                              <a:dgm id="{735B11D2-5DA9-4F42-BB54-EBDDCC0B2FE3}"/>
                                            </p:graphicEl>
                                          </p:spTgt>
                                        </p:tgtEl>
                                        <p:attrNameLst>
                                          <p:attrName>style.visibility</p:attrName>
                                        </p:attrNameLst>
                                      </p:cBhvr>
                                      <p:to>
                                        <p:strVal val="visible"/>
                                      </p:to>
                                    </p:set>
                                    <p:anim calcmode="lin" valueType="num">
                                      <p:cBhvr additive="base">
                                        <p:cTn id="32" dur="500" fill="hold"/>
                                        <p:tgtEl>
                                          <p:spTgt spid="7">
                                            <p:graphicEl>
                                              <a:dgm id="{735B11D2-5DA9-4F42-BB54-EBDDCC0B2FE3}"/>
                                            </p:graphic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graphicEl>
                                              <a:dgm id="{735B11D2-5DA9-4F42-BB54-EBDDCC0B2FE3}"/>
                                            </p:graphicEl>
                                          </p:spTgt>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7">
                                            <p:graphicEl>
                                              <a:dgm id="{AEEDBDE7-C370-4CDA-A549-9C032BEAC05C}"/>
                                            </p:graphicEl>
                                          </p:spTgt>
                                        </p:tgtEl>
                                        <p:attrNameLst>
                                          <p:attrName>style.visibility</p:attrName>
                                        </p:attrNameLst>
                                      </p:cBhvr>
                                      <p:to>
                                        <p:strVal val="visible"/>
                                      </p:to>
                                    </p:set>
                                    <p:anim calcmode="lin" valueType="num">
                                      <p:cBhvr additive="base">
                                        <p:cTn id="36" dur="500" fill="hold"/>
                                        <p:tgtEl>
                                          <p:spTgt spid="7">
                                            <p:graphicEl>
                                              <a:dgm id="{AEEDBDE7-C370-4CDA-A549-9C032BEAC05C}"/>
                                            </p:graphicEl>
                                          </p:spTgt>
                                        </p:tgtEl>
                                        <p:attrNameLst>
                                          <p:attrName>ppt_x</p:attrName>
                                        </p:attrNameLst>
                                      </p:cBhvr>
                                      <p:tavLst>
                                        <p:tav tm="0">
                                          <p:val>
                                            <p:strVal val="#ppt_x"/>
                                          </p:val>
                                        </p:tav>
                                        <p:tav tm="100000">
                                          <p:val>
                                            <p:strVal val="#ppt_x"/>
                                          </p:val>
                                        </p:tav>
                                      </p:tavLst>
                                    </p:anim>
                                    <p:anim calcmode="lin" valueType="num">
                                      <p:cBhvr additive="base">
                                        <p:cTn id="37" dur="500" fill="hold"/>
                                        <p:tgtEl>
                                          <p:spTgt spid="7">
                                            <p:graphicEl>
                                              <a:dgm id="{AEEDBDE7-C370-4CDA-A549-9C032BEAC05C}"/>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p:bldP spid="8" grpId="1"/>
      <p:bldP spid="9"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201" y="188640"/>
            <a:ext cx="10563648" cy="1219200"/>
          </a:xfrm>
        </p:spPr>
        <p:txBody>
          <a:bodyPr/>
          <a:lstStyle/>
          <a:p>
            <a:r>
              <a:rPr lang="en-NZ" sz="2800" dirty="0" smtClean="0">
                <a:latin typeface="Sylfaen" pitchFamily="18" charset="0"/>
              </a:rPr>
              <a:t>Schematic overview of an SMT system</a:t>
            </a:r>
            <a:endParaRPr lang="en-NZ" sz="2800" dirty="0">
              <a:latin typeface="Sylfaen" pitchFamily="18" charset="0"/>
            </a:endParaRPr>
          </a:p>
        </p:txBody>
      </p:sp>
      <p:pic>
        <p:nvPicPr>
          <p:cNvPr id="36866" name="Picture 2"/>
          <p:cNvPicPr>
            <a:picLocks noGrp="1" noChangeAspect="1" noChangeArrowheads="1"/>
          </p:cNvPicPr>
          <p:nvPr>
            <p:ph idx="1"/>
          </p:nvPr>
        </p:nvPicPr>
        <p:blipFill>
          <a:blip r:embed="rId3" cstate="print"/>
          <a:srcRect/>
          <a:stretch>
            <a:fillRect/>
          </a:stretch>
        </p:blipFill>
        <p:spPr bwMode="auto">
          <a:xfrm>
            <a:off x="863306" y="1628800"/>
            <a:ext cx="5663154" cy="4824536"/>
          </a:xfrm>
          <a:prstGeom prst="rect">
            <a:avLst/>
          </a:prstGeom>
          <a:noFill/>
          <a:ln w="9525">
            <a:noFill/>
            <a:miter lim="800000"/>
            <a:headEnd/>
            <a:tailEnd/>
          </a:ln>
        </p:spPr>
      </p:pic>
      <p:sp>
        <p:nvSpPr>
          <p:cNvPr id="9" name="Date Placeholder 8"/>
          <p:cNvSpPr>
            <a:spLocks noGrp="1"/>
          </p:cNvSpPr>
          <p:nvPr>
            <p:ph type="dt" sz="half" idx="10"/>
          </p:nvPr>
        </p:nvSpPr>
        <p:spPr/>
        <p:txBody>
          <a:bodyPr/>
          <a:lstStyle/>
          <a:p>
            <a:fld id="{3D2DBAE7-72FD-465B-A42E-EEB6D3AE997E}" type="datetime1">
              <a:rPr lang="en-US" smtClean="0">
                <a:latin typeface="Sylfaen" pitchFamily="18" charset="0"/>
              </a:rPr>
              <a:pPr/>
              <a:t>5/24/2014</a:t>
            </a:fld>
            <a:endParaRPr lang="en-NZ" dirty="0">
              <a:latin typeface="Sylfaen" pitchFamily="18" charset="0"/>
            </a:endParaRPr>
          </a:p>
        </p:txBody>
      </p:sp>
      <p:sp>
        <p:nvSpPr>
          <p:cNvPr id="6" name="Rectangle 5"/>
          <p:cNvSpPr/>
          <p:nvPr/>
        </p:nvSpPr>
        <p:spPr>
          <a:xfrm>
            <a:off x="4750613" y="1556792"/>
            <a:ext cx="6335054" cy="2031325"/>
          </a:xfrm>
          <a:prstGeom prst="rect">
            <a:avLst/>
          </a:prstGeom>
        </p:spPr>
        <p:txBody>
          <a:bodyPr wrap="square">
            <a:spAutoFit/>
          </a:bodyPr>
          <a:lstStyle/>
          <a:p>
            <a:pPr lvl="4" algn="ctr"/>
            <a:r>
              <a:rPr lang="en-NZ" dirty="0" smtClean="0">
                <a:solidFill>
                  <a:schemeClr val="tx2"/>
                </a:solidFill>
                <a:latin typeface="Sylfaen" pitchFamily="18" charset="0"/>
              </a:rPr>
              <a:t>A typical SMT system is divided into two core modules</a:t>
            </a:r>
          </a:p>
          <a:p>
            <a:pPr lvl="4" algn="ctr"/>
            <a:r>
              <a:rPr lang="en-NZ" dirty="0" smtClean="0">
                <a:solidFill>
                  <a:schemeClr val="accent2">
                    <a:lumMod val="10000"/>
                  </a:schemeClr>
                </a:solidFill>
                <a:latin typeface="Sylfaen" pitchFamily="18" charset="0"/>
              </a:rPr>
              <a:t> </a:t>
            </a:r>
          </a:p>
          <a:p>
            <a:pPr lvl="4" algn="ctr">
              <a:buFont typeface="Wingdings" pitchFamily="2" charset="2"/>
              <a:buChar char="v"/>
            </a:pPr>
            <a:r>
              <a:rPr lang="en-NZ" dirty="0" smtClean="0">
                <a:solidFill>
                  <a:srgbClr val="FF9933"/>
                </a:solidFill>
                <a:latin typeface="Sylfaen" pitchFamily="18" charset="0"/>
              </a:rPr>
              <a:t>Language model. </a:t>
            </a:r>
          </a:p>
          <a:p>
            <a:pPr lvl="4" algn="ctr">
              <a:buFont typeface="Wingdings" pitchFamily="2" charset="2"/>
              <a:buChar char="v"/>
            </a:pPr>
            <a:r>
              <a:rPr lang="en-NZ" dirty="0" smtClean="0">
                <a:solidFill>
                  <a:srgbClr val="FF9933"/>
                </a:solidFill>
                <a:latin typeface="Sylfaen" pitchFamily="18" charset="0"/>
              </a:rPr>
              <a:t>Translation model</a:t>
            </a:r>
          </a:p>
          <a:p>
            <a:pPr lvl="4">
              <a:buFont typeface="Wingdings" pitchFamily="2" charset="2"/>
              <a:buChar char="v"/>
            </a:pPr>
            <a:endParaRPr lang="en-NZ" dirty="0" smtClean="0">
              <a:solidFill>
                <a:schemeClr val="accent2">
                  <a:lumMod val="10000"/>
                </a:schemeClr>
              </a:solidFill>
              <a:latin typeface="Sylfaen" pitchFamily="18" charset="0"/>
            </a:endParaRPr>
          </a:p>
          <a:p>
            <a:pPr lvl="4">
              <a:buFont typeface="Wingdings" pitchFamily="2" charset="2"/>
              <a:buChar char="v"/>
            </a:pPr>
            <a:endParaRPr lang="en-NZ" dirty="0">
              <a:solidFill>
                <a:schemeClr val="accent2">
                  <a:lumMod val="10000"/>
                </a:schemeClr>
              </a:solidFill>
              <a:latin typeface="Sylfaen" pitchFamily="18" charset="0"/>
            </a:endParaRPr>
          </a:p>
        </p:txBody>
      </p:sp>
      <p:sp>
        <p:nvSpPr>
          <p:cNvPr id="8" name="Rectangle 7"/>
          <p:cNvSpPr/>
          <p:nvPr/>
        </p:nvSpPr>
        <p:spPr>
          <a:xfrm>
            <a:off x="6574341" y="3284984"/>
            <a:ext cx="4380390" cy="2308324"/>
          </a:xfrm>
          <a:prstGeom prst="rect">
            <a:avLst/>
          </a:prstGeom>
        </p:spPr>
        <p:txBody>
          <a:bodyPr wrap="square">
            <a:spAutoFit/>
          </a:bodyPr>
          <a:lstStyle/>
          <a:p>
            <a:pPr algn="ctr"/>
            <a:r>
              <a:rPr lang="en-NZ" sz="2400" dirty="0" smtClean="0">
                <a:solidFill>
                  <a:schemeClr val="tx2"/>
                </a:solidFill>
                <a:latin typeface="Sylfaen" pitchFamily="18" charset="0"/>
              </a:rPr>
              <a:t>To build a good baseline system it is important to build a sentence aligned parallel corpus which is spell-checked and grammatically correct for both the source and target language</a:t>
            </a:r>
            <a:endParaRPr lang="en-NZ" sz="2400" dirty="0">
              <a:solidFill>
                <a:schemeClr val="tx2"/>
              </a:solidFill>
              <a:latin typeface="Sylfaen" pitchFamily="18" charset="0"/>
            </a:endParaRPr>
          </a:p>
        </p:txBody>
      </p:sp>
      <p:sp>
        <p:nvSpPr>
          <p:cNvPr id="7" name="Rectangle 6"/>
          <p:cNvSpPr/>
          <p:nvPr/>
        </p:nvSpPr>
        <p:spPr>
          <a:xfrm>
            <a:off x="-5086820" y="6488669"/>
            <a:ext cx="3071675" cy="307777"/>
          </a:xfrm>
          <a:prstGeom prst="rect">
            <a:avLst/>
          </a:prstGeom>
        </p:spPr>
        <p:txBody>
          <a:bodyPr wrap="none">
            <a:spAutoFit/>
          </a:bodyPr>
          <a:lstStyle/>
          <a:p>
            <a:r>
              <a:rPr lang="en-NZ" sz="1400" dirty="0" smtClean="0">
                <a:latin typeface="Sylfaen" pitchFamily="18" charset="0"/>
              </a:rPr>
              <a:t>Schematic overview of an SMT system</a:t>
            </a:r>
            <a:endParaRPr lang="en-NZ" sz="1400" dirty="0">
              <a:latin typeface="Sylfaen" pitchFamily="18" charset="0"/>
            </a:endParaRPr>
          </a:p>
        </p:txBody>
      </p:sp>
      <p:sp>
        <p:nvSpPr>
          <p:cNvPr id="10" name="Rectangle 9"/>
          <p:cNvSpPr/>
          <p:nvPr/>
        </p:nvSpPr>
        <p:spPr>
          <a:xfrm>
            <a:off x="12188825" y="6488669"/>
            <a:ext cx="2513830" cy="307777"/>
          </a:xfrm>
          <a:prstGeom prst="rect">
            <a:avLst/>
          </a:prstGeom>
        </p:spPr>
        <p:txBody>
          <a:bodyPr wrap="none">
            <a:spAutoFit/>
          </a:bodyPr>
          <a:lstStyle/>
          <a:p>
            <a:r>
              <a:rPr lang="en-NZ" sz="1400" dirty="0" smtClean="0">
                <a:latin typeface="Sylfaen" pitchFamily="18" charset="0"/>
              </a:rPr>
              <a:t>Statistical Machine Translation</a:t>
            </a:r>
            <a:endParaRPr lang="en-NZ" sz="1400" dirty="0">
              <a:latin typeface="Sylfae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4.16667E-6 2.36994E-6 L -0.36614 0.00416 " pathEditMode="relative" rAng="0" ptsTypes="AA">
                                      <p:cBhvr>
                                        <p:cTn id="6" dur="2000" fill="hold"/>
                                        <p:tgtEl>
                                          <p:spTgt spid="10">
                                            <p:txEl>
                                              <p:pRg st="0" end="0"/>
                                            </p:txEl>
                                          </p:spTgt>
                                        </p:tgtEl>
                                        <p:attrNameLst>
                                          <p:attrName>ppt_x</p:attrName>
                                          <p:attrName>ppt_y</p:attrName>
                                        </p:attrNameLst>
                                      </p:cBhvr>
                                      <p:rCtr x="-18300" y="200"/>
                                    </p:animMotion>
                                  </p:childTnLst>
                                </p:cTn>
                              </p:par>
                              <p:par>
                                <p:cTn id="7" presetID="63" presetClass="path" presetSubtype="0" accel="50000" decel="50000" fill="hold" grpId="0" nodeType="withEffect">
                                  <p:stCondLst>
                                    <p:cond delay="0"/>
                                  </p:stCondLst>
                                  <p:iterate type="lt">
                                    <p:tmPct val="0"/>
                                  </p:iterate>
                                  <p:childTnLst>
                                    <p:animMotion origin="layout" path="M 4.16667E-6 1.15607E-6 L 0.56354 -0.00648 " pathEditMode="relative" rAng="0" ptsTypes="AA">
                                      <p:cBhvr>
                                        <p:cTn id="8" dur="2000" fill="hold"/>
                                        <p:tgtEl>
                                          <p:spTgt spid="7"/>
                                        </p:tgtEl>
                                        <p:attrNameLst>
                                          <p:attrName>ppt_x</p:attrName>
                                          <p:attrName>ppt_y</p:attrName>
                                        </p:attrNameLst>
                                      </p:cBhvr>
                                      <p:rCtr x="28200" y="-300"/>
                                    </p:animMotion>
                                  </p:childTnLst>
                                </p:cTn>
                              </p:par>
                            </p:childTnLst>
                          </p:cTn>
                        </p:par>
                        <p:par>
                          <p:cTn id="9" fill="hold">
                            <p:stCondLst>
                              <p:cond delay="20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08066" y="4500570"/>
            <a:ext cx="8614375" cy="369332"/>
          </a:xfrm>
          <a:prstGeom prst="rect">
            <a:avLst/>
          </a:prstGeom>
        </p:spPr>
        <p:txBody>
          <a:bodyPr wrap="square">
            <a:spAutoFit/>
          </a:bodyPr>
          <a:lstStyle/>
          <a:p>
            <a:r>
              <a:rPr lang="en-NZ" dirty="0" smtClean="0"/>
              <a:t>Automatic Evaluation Metric of Google Translator Output</a:t>
            </a:r>
            <a:endParaRPr lang="en-NZ" dirty="0"/>
          </a:p>
        </p:txBody>
      </p:sp>
      <p:pic>
        <p:nvPicPr>
          <p:cNvPr id="140290" name="Picture 2"/>
          <p:cNvPicPr>
            <a:picLocks noChangeAspect="1" noChangeArrowheads="1"/>
          </p:cNvPicPr>
          <p:nvPr/>
        </p:nvPicPr>
        <p:blipFill>
          <a:blip r:embed="rId2" cstate="print"/>
          <a:srcRect/>
          <a:stretch>
            <a:fillRect/>
          </a:stretch>
        </p:blipFill>
        <p:spPr bwMode="auto">
          <a:xfrm>
            <a:off x="527245" y="4869160"/>
            <a:ext cx="10061239" cy="1368152"/>
          </a:xfrm>
          <a:prstGeom prst="rect">
            <a:avLst/>
          </a:prstGeom>
          <a:noFill/>
          <a:ln w="9525">
            <a:noFill/>
            <a:miter lim="800000"/>
            <a:headEnd/>
            <a:tailEnd/>
          </a:ln>
        </p:spPr>
      </p:pic>
      <p:pic>
        <p:nvPicPr>
          <p:cNvPr id="140291" name="Picture 3"/>
          <p:cNvPicPr>
            <a:picLocks noChangeAspect="1" noChangeArrowheads="1"/>
          </p:cNvPicPr>
          <p:nvPr/>
        </p:nvPicPr>
        <p:blipFill>
          <a:blip r:embed="rId3" cstate="print"/>
          <a:srcRect/>
          <a:stretch>
            <a:fillRect/>
          </a:stretch>
        </p:blipFill>
        <p:spPr bwMode="auto">
          <a:xfrm>
            <a:off x="527244" y="1196752"/>
            <a:ext cx="10176309" cy="3312368"/>
          </a:xfrm>
          <a:prstGeom prst="rect">
            <a:avLst/>
          </a:prstGeom>
          <a:noFill/>
          <a:ln w="9525">
            <a:noFill/>
            <a:miter lim="800000"/>
            <a:headEnd/>
            <a:tailEnd/>
          </a:ln>
        </p:spPr>
      </p:pic>
      <p:sp>
        <p:nvSpPr>
          <p:cNvPr id="10" name="Rectangle 9"/>
          <p:cNvSpPr/>
          <p:nvPr/>
        </p:nvSpPr>
        <p:spPr>
          <a:xfrm>
            <a:off x="1165190" y="857232"/>
            <a:ext cx="9310609" cy="369332"/>
          </a:xfrm>
          <a:prstGeom prst="rect">
            <a:avLst/>
          </a:prstGeom>
        </p:spPr>
        <p:txBody>
          <a:bodyPr wrap="square">
            <a:spAutoFit/>
          </a:bodyPr>
          <a:lstStyle/>
          <a:p>
            <a:r>
              <a:rPr lang="en-NZ" dirty="0" smtClean="0"/>
              <a:t>Automatic Evaluation Metrics of PeEn-SMT System</a:t>
            </a:r>
            <a:endParaRPr lang="en-NZ" dirty="0"/>
          </a:p>
        </p:txBody>
      </p:sp>
      <p:pic>
        <p:nvPicPr>
          <p:cNvPr id="6" name="Picture 1"/>
          <p:cNvPicPr>
            <a:picLocks noChangeAspect="1" noChangeArrowheads="1"/>
          </p:cNvPicPr>
          <p:nvPr/>
        </p:nvPicPr>
        <p:blipFill>
          <a:blip r:embed="rId4" cstate="print"/>
          <a:srcRect/>
          <a:stretch>
            <a:fillRect/>
          </a:stretch>
        </p:blipFill>
        <p:spPr bwMode="auto">
          <a:xfrm>
            <a:off x="10413768" y="6128564"/>
            <a:ext cx="1238721" cy="729437"/>
          </a:xfrm>
          <a:prstGeom prst="rect">
            <a:avLst/>
          </a:prstGeom>
          <a:noFill/>
          <a:ln w="9525">
            <a:noFill/>
            <a:miter lim="800000"/>
            <a:headEnd/>
            <a:tailEnd/>
          </a:ln>
        </p:spPr>
      </p:pic>
      <p:sp>
        <p:nvSpPr>
          <p:cNvPr id="8" name="Rectangle 7"/>
          <p:cNvSpPr/>
          <p:nvPr/>
        </p:nvSpPr>
        <p:spPr>
          <a:xfrm>
            <a:off x="1808132" y="285728"/>
            <a:ext cx="8358246" cy="584775"/>
          </a:xfrm>
          <a:prstGeom prst="rect">
            <a:avLst/>
          </a:prstGeom>
        </p:spPr>
        <p:txBody>
          <a:bodyPr wrap="square">
            <a:spAutoFit/>
          </a:bodyPr>
          <a:lstStyle/>
          <a:p>
            <a:r>
              <a:rPr lang="en-NZ" sz="3200" dirty="0" smtClean="0">
                <a:latin typeface="Sylfaen" pitchFamily="18" charset="0"/>
              </a:rPr>
              <a:t>Experiment and Result (3)</a:t>
            </a:r>
            <a:endParaRPr lang="en-NZ" sz="3200" dirty="0">
              <a:latin typeface="Sylfae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grpId="0" nodeType="withEffect">
                                  <p:stCondLst>
                                    <p:cond delay="0"/>
                                  </p:stCondLst>
                                  <p:childTnLst>
                                    <p:animMotion origin="layout" path="M 0 0  L -0.25 0  E" pathEditMode="relative" ptsTypes="">
                                      <p:cBhvr>
                                        <p:cTn id="6"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Rot="1" noChangeArrowheads="1"/>
          </p:cNvSpPr>
          <p:nvPr>
            <p:ph type="title"/>
          </p:nvPr>
        </p:nvSpPr>
        <p:spPr>
          <a:xfrm>
            <a:off x="402062" y="-27383"/>
            <a:ext cx="11344496" cy="936104"/>
          </a:xfrm>
          <a:noFill/>
        </p:spPr>
        <p:txBody>
          <a:bodyPr anchor="ctr">
            <a:normAutofit/>
          </a:bodyPr>
          <a:lstStyle/>
          <a:p>
            <a:pPr eaLnBrk="1" hangingPunct="1"/>
            <a:r>
              <a:rPr lang="en-NZ" sz="4800" b="1" dirty="0" smtClean="0">
                <a:solidFill>
                  <a:srgbClr val="FF0000"/>
                </a:solidFill>
                <a:effectLst>
                  <a:outerShdw blurRad="38100" dist="38100" dir="2700000" algn="tl">
                    <a:srgbClr val="000000">
                      <a:alpha val="43137"/>
                    </a:srgbClr>
                  </a:outerShdw>
                </a:effectLst>
              </a:rPr>
              <a:t>Planned</a:t>
            </a:r>
          </a:p>
        </p:txBody>
      </p:sp>
      <p:sp>
        <p:nvSpPr>
          <p:cNvPr id="45059" name="Rectangle 5"/>
          <p:cNvSpPr>
            <a:spLocks noGrp="1" noRot="1" noChangeArrowheads="1"/>
          </p:cNvSpPr>
          <p:nvPr>
            <p:ph type="body" idx="1"/>
          </p:nvPr>
        </p:nvSpPr>
        <p:spPr>
          <a:xfrm>
            <a:off x="736408" y="1341438"/>
            <a:ext cx="11452417" cy="4848225"/>
          </a:xfrm>
          <a:solidFill>
            <a:srgbClr val="73A6A9"/>
          </a:solidFill>
        </p:spPr>
        <p:txBody>
          <a:bodyPr/>
          <a:lstStyle/>
          <a:p>
            <a:pPr eaLnBrk="1" hangingPunct="1"/>
            <a:r>
              <a:rPr lang="en-NZ" dirty="0" smtClean="0">
                <a:solidFill>
                  <a:schemeClr val="bg1"/>
                </a:solidFill>
              </a:rPr>
              <a:t>Develop the tools and make them available for other applications</a:t>
            </a:r>
          </a:p>
          <a:p>
            <a:pPr eaLnBrk="1" hangingPunct="1">
              <a:buFont typeface="Wingdings" pitchFamily="2" charset="2"/>
              <a:buNone/>
            </a:pPr>
            <a:r>
              <a:rPr lang="en-NZ" sz="2000" dirty="0" smtClean="0">
                <a:solidFill>
                  <a:schemeClr val="bg1"/>
                </a:solidFill>
              </a:rPr>
              <a:t>            e.g. </a:t>
            </a:r>
            <a:r>
              <a:rPr lang="en-US" sz="2000" b="1" dirty="0" smtClean="0">
                <a:solidFill>
                  <a:schemeClr val="bg1"/>
                </a:solidFill>
              </a:rPr>
              <a:t>Dynamic performance system</a:t>
            </a:r>
          </a:p>
          <a:p>
            <a:pPr eaLnBrk="1" hangingPunct="1">
              <a:buFont typeface="Wingdings" pitchFamily="2" charset="2"/>
              <a:buNone/>
            </a:pPr>
            <a:r>
              <a:rPr lang="en-US" sz="2000" b="1" dirty="0" smtClean="0">
                <a:solidFill>
                  <a:schemeClr val="bg1"/>
                </a:solidFill>
              </a:rPr>
              <a:t>                   Autism </a:t>
            </a:r>
            <a:r>
              <a:rPr lang="en-GB" sz="2000" b="1" dirty="0" smtClean="0">
                <a:solidFill>
                  <a:schemeClr val="bg1"/>
                </a:solidFill>
              </a:rPr>
              <a:t>assistive tool</a:t>
            </a:r>
            <a:endParaRPr lang="en-NZ" sz="2000" dirty="0" smtClean="0">
              <a:solidFill>
                <a:schemeClr val="bg1"/>
              </a:solidFill>
            </a:endParaRPr>
          </a:p>
          <a:p>
            <a:pPr eaLnBrk="1" hangingPunct="1"/>
            <a:r>
              <a:rPr lang="en-NZ" dirty="0" smtClean="0">
                <a:solidFill>
                  <a:schemeClr val="bg1"/>
                </a:solidFill>
              </a:rPr>
              <a:t>Use speech as another channel</a:t>
            </a:r>
          </a:p>
          <a:p>
            <a:pPr eaLnBrk="1" hangingPunct="1"/>
            <a:r>
              <a:rPr lang="en-NZ" dirty="0" smtClean="0">
                <a:solidFill>
                  <a:schemeClr val="bg1"/>
                </a:solidFill>
              </a:rPr>
              <a:t>Study the socio-cultural issues</a:t>
            </a:r>
          </a:p>
          <a:p>
            <a:pPr eaLnBrk="1" hangingPunct="1"/>
            <a:r>
              <a:rPr lang="en-NZ" dirty="0" smtClean="0">
                <a:solidFill>
                  <a:schemeClr val="bg1"/>
                </a:solidFill>
              </a:rPr>
              <a:t>Develop the </a:t>
            </a:r>
            <a:r>
              <a:rPr lang="en-NZ" dirty="0" err="1" smtClean="0">
                <a:solidFill>
                  <a:schemeClr val="bg1"/>
                </a:solidFill>
              </a:rPr>
              <a:t>Intelli</a:t>
            </a:r>
            <a:r>
              <a:rPr lang="en-NZ" dirty="0" smtClean="0">
                <a:solidFill>
                  <a:schemeClr val="bg1"/>
                </a:solidFill>
              </a:rPr>
              <a:t>-mouse further</a:t>
            </a:r>
          </a:p>
          <a:p>
            <a:pPr eaLnBrk="1" hangingPunct="1"/>
            <a:r>
              <a:rPr lang="en-NZ" dirty="0" smtClean="0">
                <a:solidFill>
                  <a:schemeClr val="bg1"/>
                </a:solidFill>
              </a:rPr>
              <a:t>Give the agent the ability to understand other languages!</a:t>
            </a:r>
          </a:p>
        </p:txBody>
      </p:sp>
    </p:spTree>
  </p:cSld>
  <p:clrMapOvr>
    <a:masterClrMapping/>
  </p:clrMapOvr>
  <p:transition spd="med">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Rot="1" noChangeArrowheads="1"/>
          </p:cNvSpPr>
          <p:nvPr>
            <p:ph type="title"/>
          </p:nvPr>
        </p:nvSpPr>
        <p:spPr>
          <a:xfrm>
            <a:off x="190450" y="603251"/>
            <a:ext cx="11344496" cy="1325563"/>
          </a:xfrm>
          <a:noFill/>
        </p:spPr>
        <p:txBody>
          <a:bodyPr anchor="ctr"/>
          <a:lstStyle/>
          <a:p>
            <a:pPr eaLnBrk="1" hangingPunct="1"/>
            <a:r>
              <a:rPr lang="en-NZ" smtClean="0">
                <a:solidFill>
                  <a:srgbClr val="FF0000"/>
                </a:solidFill>
              </a:rPr>
              <a:t>Other applications</a:t>
            </a:r>
          </a:p>
        </p:txBody>
      </p:sp>
      <p:sp>
        <p:nvSpPr>
          <p:cNvPr id="41987" name="Rectangle 5"/>
          <p:cNvSpPr>
            <a:spLocks noGrp="1" noRot="1" noChangeArrowheads="1"/>
          </p:cNvSpPr>
          <p:nvPr>
            <p:ph type="body" idx="1"/>
          </p:nvPr>
        </p:nvSpPr>
        <p:spPr>
          <a:xfrm>
            <a:off x="431688" y="1700214"/>
            <a:ext cx="11384701" cy="4422775"/>
          </a:xfrm>
          <a:noFill/>
        </p:spPr>
        <p:txBody>
          <a:bodyPr/>
          <a:lstStyle/>
          <a:p>
            <a:pPr eaLnBrk="1" hangingPunct="1"/>
            <a:r>
              <a:rPr lang="en-NZ" dirty="0" smtClean="0">
                <a:solidFill>
                  <a:srgbClr val="FF0000"/>
                </a:solidFill>
              </a:rPr>
              <a:t>Business</a:t>
            </a:r>
          </a:p>
          <a:p>
            <a:pPr eaLnBrk="1" hangingPunct="1">
              <a:buFont typeface="Wingdings" pitchFamily="2" charset="2"/>
              <a:buNone/>
            </a:pPr>
            <a:r>
              <a:rPr lang="en-NZ" dirty="0" smtClean="0">
                <a:solidFill>
                  <a:srgbClr val="FF0000"/>
                </a:solidFill>
              </a:rPr>
              <a:t>    </a:t>
            </a:r>
            <a:r>
              <a:rPr lang="en-NZ" sz="1800" dirty="0" smtClean="0">
                <a:solidFill>
                  <a:srgbClr val="FF0000"/>
                </a:solidFill>
              </a:rPr>
              <a:t>Targeted advertising, intelligent sales assistance (US Patent)</a:t>
            </a:r>
          </a:p>
          <a:p>
            <a:pPr eaLnBrk="1" hangingPunct="1"/>
            <a:r>
              <a:rPr lang="en-NZ" dirty="0" smtClean="0">
                <a:solidFill>
                  <a:srgbClr val="FF0000"/>
                </a:solidFill>
              </a:rPr>
              <a:t>E-commerce</a:t>
            </a:r>
          </a:p>
          <a:p>
            <a:pPr eaLnBrk="1" hangingPunct="1">
              <a:buFont typeface="Wingdings" pitchFamily="2" charset="2"/>
              <a:buNone/>
            </a:pPr>
            <a:r>
              <a:rPr lang="en-NZ" dirty="0" smtClean="0">
                <a:solidFill>
                  <a:srgbClr val="FF0000"/>
                </a:solidFill>
              </a:rPr>
              <a:t>    </a:t>
            </a:r>
            <a:r>
              <a:rPr lang="en-NZ" sz="1800" dirty="0" smtClean="0">
                <a:solidFill>
                  <a:srgbClr val="FF0000"/>
                </a:solidFill>
              </a:rPr>
              <a:t>Online shops tracking the interests of the shoppers </a:t>
            </a:r>
            <a:r>
              <a:rPr lang="en-NZ" sz="1200" dirty="0" smtClean="0">
                <a:solidFill>
                  <a:srgbClr val="FF0000"/>
                </a:solidFill>
              </a:rPr>
              <a:t>(Being worked on as a joint collaboration between Massey University and </a:t>
            </a:r>
            <a:r>
              <a:rPr lang="en-NZ" sz="1200" dirty="0" err="1" smtClean="0">
                <a:solidFill>
                  <a:srgbClr val="FF0000"/>
                </a:solidFill>
              </a:rPr>
              <a:t>Unitec</a:t>
            </a:r>
            <a:r>
              <a:rPr lang="en-NZ" sz="1200" dirty="0" smtClean="0">
                <a:solidFill>
                  <a:srgbClr val="FF0000"/>
                </a:solidFill>
              </a:rPr>
              <a:t> Dept of Computing and Marketing)</a:t>
            </a:r>
            <a:endParaRPr lang="en-NZ" sz="2600" dirty="0" smtClean="0">
              <a:solidFill>
                <a:srgbClr val="FF0000"/>
              </a:solidFill>
            </a:endParaRPr>
          </a:p>
          <a:p>
            <a:pPr eaLnBrk="1" hangingPunct="1"/>
            <a:r>
              <a:rPr lang="en-NZ" dirty="0" smtClean="0">
                <a:solidFill>
                  <a:srgbClr val="FF0000"/>
                </a:solidFill>
              </a:rPr>
              <a:t>Health</a:t>
            </a:r>
          </a:p>
          <a:p>
            <a:pPr eaLnBrk="1" hangingPunct="1">
              <a:buFont typeface="Wingdings" pitchFamily="2" charset="2"/>
              <a:buNone/>
            </a:pPr>
            <a:r>
              <a:rPr lang="en-NZ" sz="2000" dirty="0" smtClean="0">
                <a:solidFill>
                  <a:srgbClr val="FF0000"/>
                </a:solidFill>
              </a:rPr>
              <a:t>    </a:t>
            </a:r>
            <a:r>
              <a:rPr lang="en-NZ" sz="1800" dirty="0" smtClean="0">
                <a:solidFill>
                  <a:srgbClr val="FF0000"/>
                </a:solidFill>
              </a:rPr>
              <a:t>assistive tools for the disabled, the same for the elderly care</a:t>
            </a:r>
          </a:p>
          <a:p>
            <a:pPr eaLnBrk="1" hangingPunct="1"/>
            <a:r>
              <a:rPr lang="en-NZ" dirty="0" smtClean="0">
                <a:solidFill>
                  <a:srgbClr val="FF0000"/>
                </a:solidFill>
              </a:rPr>
              <a:t>Security</a:t>
            </a:r>
          </a:p>
          <a:p>
            <a:pPr eaLnBrk="1" hangingPunct="1">
              <a:buFont typeface="Wingdings" pitchFamily="2" charset="2"/>
              <a:buNone/>
            </a:pPr>
            <a:r>
              <a:rPr lang="en-NZ" dirty="0" smtClean="0">
                <a:solidFill>
                  <a:srgbClr val="FF0000"/>
                </a:solidFill>
              </a:rPr>
              <a:t>    </a:t>
            </a:r>
            <a:r>
              <a:rPr lang="en-NZ" sz="1800" dirty="0" smtClean="0">
                <a:solidFill>
                  <a:srgbClr val="FF0000"/>
                </a:solidFill>
              </a:rPr>
              <a:t>Movement tracking and things left behind, Suspicious behaviour </a:t>
            </a:r>
            <a:endParaRPr lang="en-NZ" dirty="0" smtClean="0">
              <a:solidFill>
                <a:srgbClr val="FF0000"/>
              </a:solidFill>
            </a:endParaRPr>
          </a:p>
          <a:p>
            <a:pPr eaLnBrk="1" hangingPunct="1"/>
            <a:endParaRPr lang="en-NZ" dirty="0" smtClean="0">
              <a:solidFill>
                <a:srgbClr val="FF0000"/>
              </a:solidFill>
            </a:endParaRPr>
          </a:p>
        </p:txBody>
      </p:sp>
    </p:spTree>
  </p:cSld>
  <p:clrMapOvr>
    <a:masterClrMapping/>
  </p:clrMapOvr>
  <p:transition spd="med">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5"/>
          <p:cNvSpPr>
            <a:spLocks noChangeArrowheads="1"/>
          </p:cNvSpPr>
          <p:nvPr/>
        </p:nvSpPr>
        <p:spPr bwMode="auto">
          <a:xfrm>
            <a:off x="0" y="2360097"/>
            <a:ext cx="184731" cy="369332"/>
          </a:xfrm>
          <a:prstGeom prst="rect">
            <a:avLst/>
          </a:prstGeom>
          <a:noFill/>
          <a:ln w="9525">
            <a:noFill/>
            <a:miter lim="800000"/>
            <a:headEnd/>
            <a:tailEnd/>
          </a:ln>
        </p:spPr>
        <p:txBody>
          <a:bodyPr wrap="none" anchor="ctr">
            <a:spAutoFit/>
          </a:bodyPr>
          <a:lstStyle/>
          <a:p>
            <a:endParaRPr lang="en-US"/>
          </a:p>
        </p:txBody>
      </p:sp>
      <p:pic>
        <p:nvPicPr>
          <p:cNvPr id="43011" name="Picture 4"/>
          <p:cNvPicPr>
            <a:picLocks noChangeAspect="1" noChangeArrowheads="1"/>
          </p:cNvPicPr>
          <p:nvPr/>
        </p:nvPicPr>
        <p:blipFill>
          <a:blip r:embed="rId2" cstate="print"/>
          <a:srcRect/>
          <a:stretch>
            <a:fillRect/>
          </a:stretch>
        </p:blipFill>
        <p:spPr bwMode="auto">
          <a:xfrm>
            <a:off x="0" y="836613"/>
            <a:ext cx="12188825" cy="5459412"/>
          </a:xfrm>
          <a:prstGeom prst="rect">
            <a:avLst/>
          </a:prstGeom>
          <a:noFill/>
          <a:ln w="9525">
            <a:noFill/>
            <a:miter lim="800000"/>
            <a:headEnd/>
            <a:tailEnd/>
          </a:ln>
        </p:spPr>
      </p:pic>
      <p:sp>
        <p:nvSpPr>
          <p:cNvPr id="43012" name="Rectangle 6"/>
          <p:cNvSpPr>
            <a:spLocks noChangeArrowheads="1"/>
          </p:cNvSpPr>
          <p:nvPr/>
        </p:nvSpPr>
        <p:spPr bwMode="auto">
          <a:xfrm>
            <a:off x="4201651" y="6421409"/>
            <a:ext cx="3783407" cy="400110"/>
          </a:xfrm>
          <a:prstGeom prst="rect">
            <a:avLst/>
          </a:prstGeom>
          <a:noFill/>
          <a:ln w="9525">
            <a:noFill/>
            <a:miter lim="800000"/>
            <a:headEnd/>
            <a:tailEnd/>
          </a:ln>
        </p:spPr>
        <p:txBody>
          <a:bodyPr wrap="none" anchor="ctr">
            <a:spAutoFit/>
          </a:bodyPr>
          <a:lstStyle/>
          <a:p>
            <a:pPr algn="ctr"/>
            <a:r>
              <a:rPr lang="en-GB" sz="2000" b="1">
                <a:latin typeface="Helvetica" charset="0"/>
                <a:cs typeface="Times New Roman" pitchFamily="18" charset="0"/>
              </a:rPr>
              <a:t>Overview of the assistive tool</a:t>
            </a:r>
            <a:endParaRPr lang="en-GB" sz="2000" b="1"/>
          </a:p>
        </p:txBody>
      </p:sp>
      <p:sp>
        <p:nvSpPr>
          <p:cNvPr id="43013" name="AutoShape 7">
            <a:hlinkClick r:id="rId3" action="ppaction://hlinksldjump" highlightClick="1"/>
          </p:cNvPr>
          <p:cNvSpPr>
            <a:spLocks noChangeArrowheads="1"/>
          </p:cNvSpPr>
          <p:nvPr/>
        </p:nvSpPr>
        <p:spPr bwMode="auto">
          <a:xfrm>
            <a:off x="11564571" y="1700213"/>
            <a:ext cx="431688" cy="360362"/>
          </a:xfrm>
          <a:prstGeom prst="actionButtonForwardNext">
            <a:avLst/>
          </a:prstGeom>
          <a:solidFill>
            <a:schemeClr val="accent1"/>
          </a:solidFill>
          <a:ln w="9525">
            <a:noFill/>
            <a:miter lim="800000"/>
            <a:headEnd/>
            <a:tailEnd/>
          </a:ln>
        </p:spPr>
        <p:txBody>
          <a:bodyPr wrap="none" anchor="ctr"/>
          <a:lstStyle/>
          <a:p>
            <a:endParaRPr lang="en-US"/>
          </a:p>
        </p:txBody>
      </p:sp>
    </p:spTree>
  </p:cSld>
  <p:clrMapOvr>
    <a:masterClrMapping/>
  </p:clrMapOvr>
  <p:transition spd="med">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2"/>
          <p:cNvSpPr>
            <a:spLocks noChangeArrowheads="1"/>
          </p:cNvSpPr>
          <p:nvPr/>
        </p:nvSpPr>
        <p:spPr bwMode="auto">
          <a:xfrm>
            <a:off x="4342269" y="1959304"/>
            <a:ext cx="716735" cy="523220"/>
          </a:xfrm>
          <a:prstGeom prst="rect">
            <a:avLst/>
          </a:prstGeom>
          <a:noFill/>
          <a:ln w="9525">
            <a:noFill/>
            <a:miter lim="800000"/>
            <a:headEnd/>
            <a:tailEnd/>
          </a:ln>
        </p:spPr>
        <p:txBody>
          <a:bodyPr wrap="none" anchor="ctr">
            <a:spAutoFit/>
          </a:bodyPr>
          <a:lstStyle/>
          <a:p>
            <a:pPr indent="180975"/>
            <a:r>
              <a:rPr lang="en-GB" sz="1400">
                <a:cs typeface="Times New Roman" pitchFamily="18" charset="0"/>
              </a:rPr>
              <a:t>ace </a:t>
            </a:r>
            <a:endParaRPr lang="en-GB" sz="1400"/>
          </a:p>
          <a:p>
            <a:pPr indent="180975" eaLnBrk="0" hangingPunct="0"/>
            <a:endParaRPr lang="en-GB" sz="1400"/>
          </a:p>
        </p:txBody>
      </p:sp>
      <p:grpSp>
        <p:nvGrpSpPr>
          <p:cNvPr id="2" name="Group 5"/>
          <p:cNvGrpSpPr>
            <a:grpSpLocks noChangeAspect="1"/>
          </p:cNvGrpSpPr>
          <p:nvPr/>
        </p:nvGrpSpPr>
        <p:grpSpPr bwMode="auto">
          <a:xfrm>
            <a:off x="912047" y="195264"/>
            <a:ext cx="10749866" cy="6662737"/>
            <a:chOff x="2913" y="2355"/>
            <a:chExt cx="4140" cy="3420"/>
          </a:xfrm>
        </p:grpSpPr>
        <p:sp>
          <p:nvSpPr>
            <p:cNvPr id="44039" name="AutoShape 31"/>
            <p:cNvSpPr>
              <a:spLocks noChangeAspect="1" noChangeArrowheads="1" noTextEdit="1"/>
            </p:cNvSpPr>
            <p:nvPr/>
          </p:nvSpPr>
          <p:spPr bwMode="auto">
            <a:xfrm>
              <a:off x="2913" y="2355"/>
              <a:ext cx="4140" cy="3420"/>
            </a:xfrm>
            <a:prstGeom prst="rect">
              <a:avLst/>
            </a:prstGeom>
            <a:noFill/>
            <a:ln w="9525">
              <a:noFill/>
              <a:miter lim="800000"/>
              <a:headEnd/>
              <a:tailEnd/>
            </a:ln>
          </p:spPr>
          <p:txBody>
            <a:bodyPr/>
            <a:lstStyle/>
            <a:p>
              <a:endParaRPr lang="en-NZ"/>
            </a:p>
          </p:txBody>
        </p:sp>
        <p:sp>
          <p:nvSpPr>
            <p:cNvPr id="44040" name="Line 30"/>
            <p:cNvSpPr>
              <a:spLocks noChangeShapeType="1"/>
            </p:cNvSpPr>
            <p:nvPr/>
          </p:nvSpPr>
          <p:spPr bwMode="auto">
            <a:xfrm>
              <a:off x="6873" y="2715"/>
              <a:ext cx="1" cy="1620"/>
            </a:xfrm>
            <a:prstGeom prst="line">
              <a:avLst/>
            </a:prstGeom>
            <a:noFill/>
            <a:ln w="12700">
              <a:solidFill>
                <a:srgbClr val="000000"/>
              </a:solidFill>
              <a:round/>
              <a:headEnd/>
              <a:tailEnd/>
            </a:ln>
          </p:spPr>
          <p:txBody>
            <a:bodyPr/>
            <a:lstStyle/>
            <a:p>
              <a:endParaRPr lang="en-NZ"/>
            </a:p>
          </p:txBody>
        </p:sp>
        <p:grpSp>
          <p:nvGrpSpPr>
            <p:cNvPr id="3" name="Group 25"/>
            <p:cNvGrpSpPr>
              <a:grpSpLocks/>
            </p:cNvGrpSpPr>
            <p:nvPr/>
          </p:nvGrpSpPr>
          <p:grpSpPr bwMode="auto">
            <a:xfrm>
              <a:off x="2913" y="2355"/>
              <a:ext cx="2160" cy="1165"/>
              <a:chOff x="476" y="572"/>
              <a:chExt cx="1134" cy="826"/>
            </a:xfrm>
          </p:grpSpPr>
          <p:sp>
            <p:nvSpPr>
              <p:cNvPr id="44061" name="Rectangle 29"/>
              <p:cNvSpPr>
                <a:spLocks noChangeArrowheads="1"/>
              </p:cNvSpPr>
              <p:nvPr/>
            </p:nvSpPr>
            <p:spPr bwMode="auto">
              <a:xfrm>
                <a:off x="476" y="572"/>
                <a:ext cx="1134" cy="817"/>
              </a:xfrm>
              <a:prstGeom prst="rect">
                <a:avLst/>
              </a:prstGeom>
              <a:solidFill>
                <a:srgbClr val="FFFFFF"/>
              </a:solidFill>
              <a:ln w="9525">
                <a:solidFill>
                  <a:srgbClr val="000000"/>
                </a:solidFill>
                <a:miter lim="800000"/>
                <a:headEnd/>
                <a:tailEnd/>
              </a:ln>
            </p:spPr>
            <p:txBody>
              <a:bodyPr anchor="ctr"/>
              <a:lstStyle/>
              <a:p>
                <a:pPr algn="ctr"/>
                <a:r>
                  <a:rPr lang="en-US" sz="1400" b="1">
                    <a:solidFill>
                      <a:srgbClr val="000000"/>
                    </a:solidFill>
                    <a:cs typeface="Times New Roman" pitchFamily="18" charset="0"/>
                  </a:rPr>
                  <a:t>Equipment</a:t>
                </a:r>
                <a:endParaRPr lang="en-NZ" sz="1400"/>
              </a:p>
              <a:p>
                <a:pPr algn="justLow" eaLnBrk="0" hangingPunct="0"/>
                <a:r>
                  <a:rPr lang="en-US" sz="1400">
                    <a:solidFill>
                      <a:srgbClr val="000000"/>
                    </a:solidFill>
                    <a:cs typeface="Times New Roman" pitchFamily="18" charset="0"/>
                  </a:rPr>
                  <a:t>(Lighting, camera, stage, </a:t>
                </a:r>
                <a:endParaRPr lang="en-NZ" sz="1400"/>
              </a:p>
              <a:p>
                <a:pPr algn="ctr" eaLnBrk="0" hangingPunct="0"/>
                <a:r>
                  <a:rPr lang="en-US" sz="1400">
                    <a:solidFill>
                      <a:srgbClr val="000000"/>
                    </a:solidFill>
                    <a:cs typeface="Times New Roman" pitchFamily="18" charset="0"/>
                  </a:rPr>
                  <a:t>sound, effects, etc.)</a:t>
                </a:r>
                <a:endParaRPr lang="en-NZ" sz="1400"/>
              </a:p>
              <a:p>
                <a:pPr eaLnBrk="0" hangingPunct="0"/>
                <a:endParaRPr lang="en-NZ" sz="1400"/>
              </a:p>
            </p:txBody>
          </p:sp>
          <p:pic>
            <p:nvPicPr>
              <p:cNvPr id="44062" name="Picture 28" descr="MPj04330570000[1]"/>
              <p:cNvPicPr>
                <a:picLocks noChangeAspect="1" noChangeArrowheads="1"/>
              </p:cNvPicPr>
              <p:nvPr/>
            </p:nvPicPr>
            <p:blipFill>
              <a:blip r:embed="rId2" cstate="print"/>
              <a:srcRect/>
              <a:stretch>
                <a:fillRect/>
              </a:stretch>
            </p:blipFill>
            <p:spPr bwMode="auto">
              <a:xfrm>
                <a:off x="703" y="1083"/>
                <a:ext cx="382" cy="306"/>
              </a:xfrm>
              <a:prstGeom prst="rect">
                <a:avLst/>
              </a:prstGeom>
              <a:noFill/>
              <a:ln w="9525">
                <a:noFill/>
                <a:miter lim="800000"/>
                <a:headEnd/>
                <a:tailEnd/>
              </a:ln>
            </p:spPr>
          </p:pic>
          <p:pic>
            <p:nvPicPr>
              <p:cNvPr id="44063" name="Picture 27" descr="MCj02378360000[1]"/>
              <p:cNvPicPr>
                <a:picLocks noChangeAspect="1" noChangeArrowheads="1"/>
              </p:cNvPicPr>
              <p:nvPr/>
            </p:nvPicPr>
            <p:blipFill>
              <a:blip r:embed="rId3" cstate="print"/>
              <a:srcRect/>
              <a:stretch>
                <a:fillRect/>
              </a:stretch>
            </p:blipFill>
            <p:spPr bwMode="auto">
              <a:xfrm>
                <a:off x="1098" y="1069"/>
                <a:ext cx="512" cy="329"/>
              </a:xfrm>
              <a:prstGeom prst="rect">
                <a:avLst/>
              </a:prstGeom>
              <a:noFill/>
              <a:ln w="9525">
                <a:noFill/>
                <a:miter lim="800000"/>
                <a:headEnd/>
                <a:tailEnd/>
              </a:ln>
            </p:spPr>
          </p:pic>
          <p:pic>
            <p:nvPicPr>
              <p:cNvPr id="44064" name="Picture 26" descr="sound"/>
              <p:cNvPicPr>
                <a:picLocks noChangeAspect="1" noChangeArrowheads="1"/>
              </p:cNvPicPr>
              <p:nvPr/>
            </p:nvPicPr>
            <p:blipFill>
              <a:blip r:embed="rId4" cstate="print"/>
              <a:srcRect/>
              <a:stretch>
                <a:fillRect/>
              </a:stretch>
            </p:blipFill>
            <p:spPr bwMode="auto">
              <a:xfrm>
                <a:off x="521" y="1117"/>
                <a:ext cx="139" cy="139"/>
              </a:xfrm>
              <a:prstGeom prst="rect">
                <a:avLst/>
              </a:prstGeom>
              <a:noFill/>
              <a:ln w="9525">
                <a:noFill/>
                <a:miter lim="800000"/>
                <a:headEnd/>
                <a:tailEnd/>
              </a:ln>
            </p:spPr>
          </p:pic>
        </p:grpSp>
        <p:sp>
          <p:nvSpPr>
            <p:cNvPr id="44042" name="Rectangle 24"/>
            <p:cNvSpPr>
              <a:spLocks noChangeArrowheads="1"/>
            </p:cNvSpPr>
            <p:nvPr/>
          </p:nvSpPr>
          <p:spPr bwMode="auto">
            <a:xfrm>
              <a:off x="2913" y="3615"/>
              <a:ext cx="2160" cy="485"/>
            </a:xfrm>
            <a:prstGeom prst="rect">
              <a:avLst/>
            </a:prstGeom>
            <a:solidFill>
              <a:srgbClr val="FFFFFF"/>
            </a:solidFill>
            <a:ln w="9525">
              <a:solidFill>
                <a:srgbClr val="000000"/>
              </a:solidFill>
              <a:miter lim="800000"/>
              <a:headEnd/>
              <a:tailEnd/>
            </a:ln>
          </p:spPr>
          <p:txBody>
            <a:bodyPr anchor="ctr"/>
            <a:lstStyle/>
            <a:p>
              <a:pPr algn="ctr"/>
              <a:r>
                <a:rPr lang="en-US" sz="1400" b="1">
                  <a:solidFill>
                    <a:srgbClr val="000000"/>
                  </a:solidFill>
                  <a:cs typeface="Times New Roman" pitchFamily="18" charset="0"/>
                </a:rPr>
                <a:t>Interface Unit</a:t>
              </a:r>
              <a:endParaRPr lang="en-US" sz="1400"/>
            </a:p>
          </p:txBody>
        </p:sp>
        <p:sp>
          <p:nvSpPr>
            <p:cNvPr id="44043" name="Text Box 23"/>
            <p:cNvSpPr txBox="1">
              <a:spLocks noChangeArrowheads="1"/>
            </p:cNvSpPr>
            <p:nvPr/>
          </p:nvSpPr>
          <p:spPr bwMode="auto">
            <a:xfrm>
              <a:off x="2913" y="5055"/>
              <a:ext cx="1800" cy="540"/>
            </a:xfrm>
            <a:prstGeom prst="rect">
              <a:avLst/>
            </a:prstGeom>
            <a:noFill/>
            <a:ln w="9525">
              <a:solidFill>
                <a:srgbClr val="000000"/>
              </a:solidFill>
              <a:miter lim="800000"/>
              <a:headEnd/>
              <a:tailEnd/>
            </a:ln>
          </p:spPr>
          <p:txBody>
            <a:bodyPr/>
            <a:lstStyle/>
            <a:p>
              <a:pPr algn="ctr"/>
              <a:r>
                <a:rPr lang="en-US" sz="1400" b="1">
                  <a:solidFill>
                    <a:srgbClr val="000000"/>
                  </a:solidFill>
                  <a:cs typeface="Times New Roman" pitchFamily="18" charset="0"/>
                </a:rPr>
                <a:t>Gesture Recognition System</a:t>
              </a:r>
              <a:endParaRPr lang="en-NZ" sz="1400"/>
            </a:p>
            <a:p>
              <a:pPr eaLnBrk="0" hangingPunct="0"/>
              <a:endParaRPr lang="en-NZ" sz="1400"/>
            </a:p>
          </p:txBody>
        </p:sp>
        <p:sp>
          <p:nvSpPr>
            <p:cNvPr id="44044" name="Line 22"/>
            <p:cNvSpPr>
              <a:spLocks noChangeShapeType="1"/>
            </p:cNvSpPr>
            <p:nvPr/>
          </p:nvSpPr>
          <p:spPr bwMode="auto">
            <a:xfrm flipV="1">
              <a:off x="4173" y="3435"/>
              <a:ext cx="1" cy="180"/>
            </a:xfrm>
            <a:prstGeom prst="line">
              <a:avLst/>
            </a:prstGeom>
            <a:noFill/>
            <a:ln w="9525">
              <a:solidFill>
                <a:srgbClr val="000000"/>
              </a:solidFill>
              <a:round/>
              <a:headEnd/>
              <a:tailEnd type="triangle" w="med" len="med"/>
            </a:ln>
          </p:spPr>
          <p:txBody>
            <a:bodyPr/>
            <a:lstStyle/>
            <a:p>
              <a:endParaRPr lang="en-NZ"/>
            </a:p>
          </p:txBody>
        </p:sp>
        <p:sp>
          <p:nvSpPr>
            <p:cNvPr id="44045" name="Text Box 21"/>
            <p:cNvSpPr txBox="1">
              <a:spLocks noChangeArrowheads="1"/>
            </p:cNvSpPr>
            <p:nvPr/>
          </p:nvSpPr>
          <p:spPr bwMode="auto">
            <a:xfrm>
              <a:off x="3273" y="4335"/>
              <a:ext cx="1800" cy="590"/>
            </a:xfrm>
            <a:prstGeom prst="rect">
              <a:avLst/>
            </a:prstGeom>
            <a:noFill/>
            <a:ln w="9525">
              <a:solidFill>
                <a:srgbClr val="000000"/>
              </a:solidFill>
              <a:miter lim="800000"/>
              <a:headEnd/>
              <a:tailEnd/>
            </a:ln>
          </p:spPr>
          <p:txBody>
            <a:bodyPr/>
            <a:lstStyle/>
            <a:p>
              <a:pPr algn="ctr"/>
              <a:r>
                <a:rPr lang="en-US" sz="1400" b="1">
                  <a:solidFill>
                    <a:srgbClr val="000000"/>
                  </a:solidFill>
                  <a:cs typeface="Times New Roman" pitchFamily="18" charset="0"/>
                </a:rPr>
                <a:t>Facial Expression Recognition System</a:t>
              </a:r>
              <a:endParaRPr lang="en-US" sz="1400"/>
            </a:p>
          </p:txBody>
        </p:sp>
        <p:sp>
          <p:nvSpPr>
            <p:cNvPr id="44046" name="Line 20"/>
            <p:cNvSpPr>
              <a:spLocks noChangeShapeType="1"/>
            </p:cNvSpPr>
            <p:nvPr/>
          </p:nvSpPr>
          <p:spPr bwMode="auto">
            <a:xfrm flipV="1">
              <a:off x="3093" y="3975"/>
              <a:ext cx="1" cy="1080"/>
            </a:xfrm>
            <a:prstGeom prst="line">
              <a:avLst/>
            </a:prstGeom>
            <a:noFill/>
            <a:ln w="9525">
              <a:solidFill>
                <a:srgbClr val="000000"/>
              </a:solidFill>
              <a:round/>
              <a:headEnd/>
              <a:tailEnd type="triangle" w="med" len="med"/>
            </a:ln>
          </p:spPr>
          <p:txBody>
            <a:bodyPr/>
            <a:lstStyle/>
            <a:p>
              <a:endParaRPr lang="en-NZ"/>
            </a:p>
          </p:txBody>
        </p:sp>
        <p:sp>
          <p:nvSpPr>
            <p:cNvPr id="44047" name="Line 19"/>
            <p:cNvSpPr>
              <a:spLocks noChangeShapeType="1"/>
            </p:cNvSpPr>
            <p:nvPr/>
          </p:nvSpPr>
          <p:spPr bwMode="auto">
            <a:xfrm flipV="1">
              <a:off x="4893" y="3975"/>
              <a:ext cx="1" cy="360"/>
            </a:xfrm>
            <a:prstGeom prst="line">
              <a:avLst/>
            </a:prstGeom>
            <a:noFill/>
            <a:ln w="9525">
              <a:solidFill>
                <a:srgbClr val="000000"/>
              </a:solidFill>
              <a:round/>
              <a:headEnd/>
              <a:tailEnd type="triangle" w="med" len="med"/>
            </a:ln>
          </p:spPr>
          <p:txBody>
            <a:bodyPr/>
            <a:lstStyle/>
            <a:p>
              <a:endParaRPr lang="en-NZ"/>
            </a:p>
          </p:txBody>
        </p:sp>
        <p:sp>
          <p:nvSpPr>
            <p:cNvPr id="44048" name="Rectangle 18"/>
            <p:cNvSpPr>
              <a:spLocks noChangeArrowheads="1"/>
            </p:cNvSpPr>
            <p:nvPr/>
          </p:nvSpPr>
          <p:spPr bwMode="auto">
            <a:xfrm>
              <a:off x="5276" y="3975"/>
              <a:ext cx="540" cy="1440"/>
            </a:xfrm>
            <a:prstGeom prst="rect">
              <a:avLst/>
            </a:prstGeom>
            <a:solidFill>
              <a:srgbClr val="FFFFFF"/>
            </a:solidFill>
            <a:ln w="9525">
              <a:solidFill>
                <a:srgbClr val="000000"/>
              </a:solidFill>
              <a:miter lim="800000"/>
              <a:headEnd/>
              <a:tailEnd/>
            </a:ln>
          </p:spPr>
          <p:txBody>
            <a:bodyPr/>
            <a:lstStyle/>
            <a:p>
              <a:pPr algn="ctr"/>
              <a:r>
                <a:rPr lang="en-NZ" sz="1400">
                  <a:cs typeface="Times New Roman" pitchFamily="18" charset="0"/>
                </a:rPr>
                <a:t>Cameras</a:t>
              </a:r>
              <a:endParaRPr lang="en-NZ" sz="1400"/>
            </a:p>
          </p:txBody>
        </p:sp>
        <p:sp>
          <p:nvSpPr>
            <p:cNvPr id="44049" name="AutoShape 17"/>
            <p:cNvSpPr>
              <a:spLocks noChangeArrowheads="1"/>
            </p:cNvSpPr>
            <p:nvPr/>
          </p:nvSpPr>
          <p:spPr bwMode="auto">
            <a:xfrm>
              <a:off x="5793" y="4695"/>
              <a:ext cx="180" cy="180"/>
            </a:xfrm>
            <a:prstGeom prst="homePlate">
              <a:avLst>
                <a:gd name="adj" fmla="val 25000"/>
              </a:avLst>
            </a:prstGeom>
            <a:solidFill>
              <a:srgbClr val="99CCFF"/>
            </a:solidFill>
            <a:ln w="9525">
              <a:solidFill>
                <a:srgbClr val="000000"/>
              </a:solidFill>
              <a:miter lim="800000"/>
              <a:headEnd/>
              <a:tailEnd/>
            </a:ln>
          </p:spPr>
          <p:txBody>
            <a:bodyPr/>
            <a:lstStyle/>
            <a:p>
              <a:endParaRPr lang="en-US"/>
            </a:p>
          </p:txBody>
        </p:sp>
        <p:pic>
          <p:nvPicPr>
            <p:cNvPr id="44050" name="Picture 16" descr="MCj02958920000[1]"/>
            <p:cNvPicPr>
              <a:picLocks noChangeAspect="1" noChangeArrowheads="1"/>
            </p:cNvPicPr>
            <p:nvPr/>
          </p:nvPicPr>
          <p:blipFill>
            <a:blip r:embed="rId5" cstate="print"/>
            <a:srcRect/>
            <a:stretch>
              <a:fillRect/>
            </a:stretch>
          </p:blipFill>
          <p:spPr bwMode="auto">
            <a:xfrm>
              <a:off x="6176" y="4257"/>
              <a:ext cx="795" cy="830"/>
            </a:xfrm>
            <a:prstGeom prst="rect">
              <a:avLst/>
            </a:prstGeom>
            <a:noFill/>
            <a:ln w="9525">
              <a:noFill/>
              <a:miter lim="800000"/>
              <a:headEnd/>
              <a:tailEnd/>
            </a:ln>
          </p:spPr>
        </p:pic>
        <p:pic>
          <p:nvPicPr>
            <p:cNvPr id="44051" name="Picture 15" descr="MCBD05617_0000[1]"/>
            <p:cNvPicPr>
              <a:picLocks noChangeAspect="1" noChangeArrowheads="1"/>
            </p:cNvPicPr>
            <p:nvPr/>
          </p:nvPicPr>
          <p:blipFill>
            <a:blip r:embed="rId6" cstate="print"/>
            <a:srcRect/>
            <a:stretch>
              <a:fillRect/>
            </a:stretch>
          </p:blipFill>
          <p:spPr bwMode="auto">
            <a:xfrm>
              <a:off x="5973" y="4977"/>
              <a:ext cx="1080" cy="510"/>
            </a:xfrm>
            <a:prstGeom prst="rect">
              <a:avLst/>
            </a:prstGeom>
            <a:noFill/>
            <a:ln w="9525">
              <a:noFill/>
              <a:miter lim="800000"/>
              <a:headEnd/>
              <a:tailEnd/>
            </a:ln>
          </p:spPr>
        </p:pic>
        <p:sp>
          <p:nvSpPr>
            <p:cNvPr id="44052" name="Line 14"/>
            <p:cNvSpPr>
              <a:spLocks noChangeShapeType="1"/>
            </p:cNvSpPr>
            <p:nvPr/>
          </p:nvSpPr>
          <p:spPr bwMode="auto">
            <a:xfrm flipH="1">
              <a:off x="4713" y="5235"/>
              <a:ext cx="540" cy="0"/>
            </a:xfrm>
            <a:prstGeom prst="line">
              <a:avLst/>
            </a:prstGeom>
            <a:noFill/>
            <a:ln w="9525">
              <a:solidFill>
                <a:srgbClr val="000000"/>
              </a:solidFill>
              <a:round/>
              <a:headEnd/>
              <a:tailEnd type="triangle" w="med" len="med"/>
            </a:ln>
          </p:spPr>
          <p:txBody>
            <a:bodyPr/>
            <a:lstStyle/>
            <a:p>
              <a:endParaRPr lang="en-NZ"/>
            </a:p>
          </p:txBody>
        </p:sp>
        <p:sp>
          <p:nvSpPr>
            <p:cNvPr id="44053" name="Line 13"/>
            <p:cNvSpPr>
              <a:spLocks noChangeShapeType="1"/>
            </p:cNvSpPr>
            <p:nvPr/>
          </p:nvSpPr>
          <p:spPr bwMode="auto">
            <a:xfrm flipH="1">
              <a:off x="5073" y="4695"/>
              <a:ext cx="180" cy="0"/>
            </a:xfrm>
            <a:prstGeom prst="line">
              <a:avLst/>
            </a:prstGeom>
            <a:noFill/>
            <a:ln w="9525">
              <a:solidFill>
                <a:srgbClr val="000000"/>
              </a:solidFill>
              <a:round/>
              <a:headEnd/>
              <a:tailEnd type="triangle" w="med" len="med"/>
            </a:ln>
          </p:spPr>
          <p:txBody>
            <a:bodyPr/>
            <a:lstStyle/>
            <a:p>
              <a:endParaRPr lang="en-NZ"/>
            </a:p>
          </p:txBody>
        </p:sp>
        <p:sp>
          <p:nvSpPr>
            <p:cNvPr id="44054" name="Line 12"/>
            <p:cNvSpPr>
              <a:spLocks noChangeShapeType="1"/>
            </p:cNvSpPr>
            <p:nvPr/>
          </p:nvSpPr>
          <p:spPr bwMode="auto">
            <a:xfrm flipH="1">
              <a:off x="5073" y="2715"/>
              <a:ext cx="1800" cy="1"/>
            </a:xfrm>
            <a:prstGeom prst="line">
              <a:avLst/>
            </a:prstGeom>
            <a:noFill/>
            <a:ln w="9525">
              <a:solidFill>
                <a:srgbClr val="000000"/>
              </a:solidFill>
              <a:round/>
              <a:headEnd/>
              <a:tailEnd type="triangle" w="med" len="med"/>
            </a:ln>
          </p:spPr>
          <p:txBody>
            <a:bodyPr/>
            <a:lstStyle/>
            <a:p>
              <a:endParaRPr lang="en-NZ"/>
            </a:p>
          </p:txBody>
        </p:sp>
        <p:sp>
          <p:nvSpPr>
            <p:cNvPr id="44055" name="Text Box 11"/>
            <p:cNvSpPr txBox="1">
              <a:spLocks noChangeArrowheads="1"/>
            </p:cNvSpPr>
            <p:nvPr/>
          </p:nvSpPr>
          <p:spPr bwMode="auto">
            <a:xfrm>
              <a:off x="5352" y="3571"/>
              <a:ext cx="1170" cy="210"/>
            </a:xfrm>
            <a:prstGeom prst="rect">
              <a:avLst/>
            </a:prstGeom>
            <a:noFill/>
            <a:ln w="9525">
              <a:noFill/>
              <a:miter lim="800000"/>
              <a:headEnd/>
              <a:tailEnd/>
            </a:ln>
          </p:spPr>
          <p:txBody>
            <a:bodyPr/>
            <a:lstStyle/>
            <a:p>
              <a:r>
                <a:rPr lang="en-US" sz="1400" b="1">
                  <a:solidFill>
                    <a:srgbClr val="000000"/>
                  </a:solidFill>
                  <a:cs typeface="Times New Roman" pitchFamily="18" charset="0"/>
                </a:rPr>
                <a:t>Audience mood</a:t>
              </a:r>
              <a:endParaRPr lang="en-US" sz="1400"/>
            </a:p>
          </p:txBody>
        </p:sp>
        <p:sp>
          <p:nvSpPr>
            <p:cNvPr id="44056" name="Line 10"/>
            <p:cNvSpPr>
              <a:spLocks noChangeShapeType="1"/>
            </p:cNvSpPr>
            <p:nvPr/>
          </p:nvSpPr>
          <p:spPr bwMode="auto">
            <a:xfrm>
              <a:off x="5073" y="3794"/>
              <a:ext cx="1620" cy="1"/>
            </a:xfrm>
            <a:prstGeom prst="line">
              <a:avLst/>
            </a:prstGeom>
            <a:noFill/>
            <a:ln w="12700">
              <a:solidFill>
                <a:srgbClr val="000000"/>
              </a:solidFill>
              <a:round/>
              <a:headEnd/>
              <a:tailEnd/>
            </a:ln>
          </p:spPr>
          <p:txBody>
            <a:bodyPr/>
            <a:lstStyle/>
            <a:p>
              <a:endParaRPr lang="en-NZ"/>
            </a:p>
          </p:txBody>
        </p:sp>
        <p:sp>
          <p:nvSpPr>
            <p:cNvPr id="44057" name="Line 9"/>
            <p:cNvSpPr>
              <a:spLocks noChangeShapeType="1"/>
            </p:cNvSpPr>
            <p:nvPr/>
          </p:nvSpPr>
          <p:spPr bwMode="auto">
            <a:xfrm>
              <a:off x="6693" y="3795"/>
              <a:ext cx="1" cy="540"/>
            </a:xfrm>
            <a:prstGeom prst="line">
              <a:avLst/>
            </a:prstGeom>
            <a:noFill/>
            <a:ln w="9525">
              <a:solidFill>
                <a:srgbClr val="000000"/>
              </a:solidFill>
              <a:round/>
              <a:headEnd/>
              <a:tailEnd type="triangle" w="med" len="med"/>
            </a:ln>
          </p:spPr>
          <p:txBody>
            <a:bodyPr/>
            <a:lstStyle/>
            <a:p>
              <a:endParaRPr lang="en-NZ"/>
            </a:p>
          </p:txBody>
        </p:sp>
        <p:sp>
          <p:nvSpPr>
            <p:cNvPr id="44058" name="Text Box 8"/>
            <p:cNvSpPr txBox="1">
              <a:spLocks noChangeArrowheads="1"/>
            </p:cNvSpPr>
            <p:nvPr/>
          </p:nvSpPr>
          <p:spPr bwMode="auto">
            <a:xfrm>
              <a:off x="5583" y="2355"/>
              <a:ext cx="990" cy="360"/>
            </a:xfrm>
            <a:prstGeom prst="rect">
              <a:avLst/>
            </a:prstGeom>
            <a:noFill/>
            <a:ln w="9525">
              <a:noFill/>
              <a:miter lim="800000"/>
              <a:headEnd/>
              <a:tailEnd/>
            </a:ln>
          </p:spPr>
          <p:txBody>
            <a:bodyPr/>
            <a:lstStyle/>
            <a:p>
              <a:r>
                <a:rPr lang="en-NZ" sz="1400" b="1">
                  <a:solidFill>
                    <a:srgbClr val="000000"/>
                  </a:solidFill>
                  <a:cs typeface="Times New Roman" pitchFamily="18" charset="0"/>
                </a:rPr>
                <a:t>Commands</a:t>
              </a:r>
              <a:endParaRPr lang="en-NZ" sz="1400"/>
            </a:p>
          </p:txBody>
        </p:sp>
        <p:sp>
          <p:nvSpPr>
            <p:cNvPr id="44059" name="Text Box 7"/>
            <p:cNvSpPr txBox="1">
              <a:spLocks noChangeArrowheads="1"/>
            </p:cNvSpPr>
            <p:nvPr/>
          </p:nvSpPr>
          <p:spPr bwMode="auto">
            <a:xfrm>
              <a:off x="5973" y="3975"/>
              <a:ext cx="720" cy="360"/>
            </a:xfrm>
            <a:prstGeom prst="rect">
              <a:avLst/>
            </a:prstGeom>
            <a:noFill/>
            <a:ln w="9525">
              <a:noFill/>
              <a:miter lim="800000"/>
              <a:headEnd/>
              <a:tailEnd/>
            </a:ln>
          </p:spPr>
          <p:txBody>
            <a:bodyPr/>
            <a:lstStyle/>
            <a:p>
              <a:pPr algn="justLow"/>
              <a:r>
                <a:rPr lang="en-US" sz="1400" b="1">
                  <a:solidFill>
                    <a:srgbClr val="000000"/>
                  </a:solidFill>
                  <a:cs typeface="Times New Roman" pitchFamily="18" charset="0"/>
                </a:rPr>
                <a:t>Actor(s)</a:t>
              </a:r>
              <a:endParaRPr lang="en-US" sz="1400"/>
            </a:p>
          </p:txBody>
        </p:sp>
        <p:sp>
          <p:nvSpPr>
            <p:cNvPr id="44060" name="Text Box 6"/>
            <p:cNvSpPr txBox="1">
              <a:spLocks noChangeArrowheads="1"/>
            </p:cNvSpPr>
            <p:nvPr/>
          </p:nvSpPr>
          <p:spPr bwMode="auto">
            <a:xfrm>
              <a:off x="6004" y="5415"/>
              <a:ext cx="997" cy="360"/>
            </a:xfrm>
            <a:prstGeom prst="rect">
              <a:avLst/>
            </a:prstGeom>
            <a:noFill/>
            <a:ln w="9525">
              <a:noFill/>
              <a:miter lim="800000"/>
              <a:headEnd/>
              <a:tailEnd/>
            </a:ln>
          </p:spPr>
          <p:txBody>
            <a:bodyPr/>
            <a:lstStyle/>
            <a:p>
              <a:pPr algn="justLow"/>
              <a:r>
                <a:rPr lang="en-US" sz="1400" b="1">
                  <a:solidFill>
                    <a:srgbClr val="000000"/>
                  </a:solidFill>
                  <a:cs typeface="Times New Roman" pitchFamily="18" charset="0"/>
                </a:rPr>
                <a:t>Audience</a:t>
              </a:r>
              <a:endParaRPr lang="en-US" sz="1400"/>
            </a:p>
          </p:txBody>
        </p:sp>
      </p:grpSp>
      <p:sp>
        <p:nvSpPr>
          <p:cNvPr id="44036" name="Rectangle 42"/>
          <p:cNvSpPr>
            <a:spLocks noChangeArrowheads="1"/>
          </p:cNvSpPr>
          <p:nvPr/>
        </p:nvSpPr>
        <p:spPr bwMode="auto">
          <a:xfrm>
            <a:off x="6208987" y="6452186"/>
            <a:ext cx="3103735" cy="338554"/>
          </a:xfrm>
          <a:prstGeom prst="rect">
            <a:avLst/>
          </a:prstGeom>
          <a:noFill/>
          <a:ln w="9525">
            <a:noFill/>
            <a:miter lim="800000"/>
            <a:headEnd/>
            <a:tailEnd/>
          </a:ln>
        </p:spPr>
        <p:txBody>
          <a:bodyPr wrap="none" anchor="ctr">
            <a:spAutoFit/>
          </a:bodyPr>
          <a:lstStyle/>
          <a:p>
            <a:pPr algn="justLow"/>
            <a:r>
              <a:rPr lang="en-US" sz="1600" b="1">
                <a:latin typeface="Helvetica" charset="0"/>
                <a:cs typeface="Times New Roman" pitchFamily="18" charset="0"/>
              </a:rPr>
              <a:t>Dynamic performance system</a:t>
            </a:r>
            <a:endParaRPr lang="en-US" sz="1600" b="1"/>
          </a:p>
        </p:txBody>
      </p:sp>
      <p:sp>
        <p:nvSpPr>
          <p:cNvPr id="44037" name="AutoShape 43">
            <a:hlinkClick r:id="rId7" action="ppaction://hlinksldjump" highlightClick="1"/>
          </p:cNvPr>
          <p:cNvSpPr>
            <a:spLocks noChangeArrowheads="1"/>
          </p:cNvSpPr>
          <p:nvPr/>
        </p:nvSpPr>
        <p:spPr bwMode="auto">
          <a:xfrm>
            <a:off x="11757137" y="1700213"/>
            <a:ext cx="431688" cy="360362"/>
          </a:xfrm>
          <a:prstGeom prst="actionButtonForwardNext">
            <a:avLst/>
          </a:prstGeom>
          <a:solidFill>
            <a:schemeClr val="accent1"/>
          </a:solidFill>
          <a:ln w="9525">
            <a:noFill/>
            <a:miter lim="800000"/>
            <a:headEnd/>
            <a:tailEnd/>
          </a:ln>
        </p:spPr>
        <p:txBody>
          <a:bodyPr wrap="none" anchor="ctr"/>
          <a:lstStyle/>
          <a:p>
            <a:endParaRPr lang="en-US"/>
          </a:p>
        </p:txBody>
      </p:sp>
      <p:sp>
        <p:nvSpPr>
          <p:cNvPr id="32" name="TextBox 31"/>
          <p:cNvSpPr txBox="1">
            <a:spLocks noChangeArrowheads="1"/>
          </p:cNvSpPr>
          <p:nvPr/>
        </p:nvSpPr>
        <p:spPr bwMode="auto">
          <a:xfrm>
            <a:off x="7438147" y="908051"/>
            <a:ext cx="3360391" cy="923330"/>
          </a:xfrm>
          <a:prstGeom prst="rect">
            <a:avLst/>
          </a:prstGeom>
          <a:noFill/>
          <a:ln w="9525">
            <a:noFill/>
            <a:miter lim="800000"/>
            <a:headEnd/>
            <a:tailEnd/>
          </a:ln>
        </p:spPr>
        <p:txBody>
          <a:bodyPr>
            <a:spAutoFit/>
          </a:bodyPr>
          <a:lstStyle/>
          <a:p>
            <a:pPr algn="ctr"/>
            <a:r>
              <a:rPr lang="en-NZ" b="1">
                <a:solidFill>
                  <a:srgbClr val="FF0000"/>
                </a:solidFill>
              </a:rPr>
              <a:t>Inside Out Production Studios</a:t>
            </a:r>
          </a:p>
          <a:p>
            <a:pPr algn="ctr"/>
            <a:endParaRPr lang="en-NZ" b="1">
              <a:solidFill>
                <a:srgbClr val="FF0000"/>
              </a:solidFill>
            </a:endParaRPr>
          </a:p>
          <a:p>
            <a:pPr algn="ctr"/>
            <a:r>
              <a:rPr lang="en-NZ" b="1">
                <a:solidFill>
                  <a:srgbClr val="FF0000"/>
                </a:solidFill>
              </a:rPr>
              <a:t>Rosebank Business Park</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4707910" y="1927730"/>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0"/>
              <a:satOff val="0"/>
              <a:lumOff val="0"/>
              <a:alphaOff val="0"/>
            </a:schemeClr>
          </a:fillRef>
          <a:effectRef idx="0">
            <a:schemeClr val="accent3">
              <a:alpha val="50000"/>
              <a:hueOff val="0"/>
              <a:satOff val="0"/>
              <a:lumOff val="0"/>
              <a:alphaOff val="0"/>
            </a:schemeClr>
          </a:effectRef>
          <a:fontRef idx="minor">
            <a:schemeClr val="tx1"/>
          </a:fontRef>
        </p:style>
      </p:sp>
      <p:grpSp>
        <p:nvGrpSpPr>
          <p:cNvPr id="2" name="Group 6"/>
          <p:cNvGrpSpPr/>
          <p:nvPr/>
        </p:nvGrpSpPr>
        <p:grpSpPr>
          <a:xfrm>
            <a:off x="4494605" y="214659"/>
            <a:ext cx="3351927" cy="1345695"/>
            <a:chOff x="3314700" y="64761"/>
            <a:chExt cx="2514600" cy="1345695"/>
          </a:xfrm>
        </p:grpSpPr>
        <p:sp>
          <p:nvSpPr>
            <p:cNvPr id="32" name="Rectangle 31"/>
            <p:cNvSpPr/>
            <p:nvPr/>
          </p:nvSpPr>
          <p:spPr>
            <a:xfrm>
              <a:off x="3314700" y="64761"/>
              <a:ext cx="2514600" cy="1345695"/>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3314700" y="64761"/>
              <a:ext cx="2514600" cy="1345695"/>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dirty="0" smtClean="0">
                  <a:solidFill>
                    <a:srgbClr val="3333FF"/>
                  </a:solidFill>
                </a:rPr>
                <a:t>Environmental Change Detection</a:t>
              </a:r>
            </a:p>
          </p:txBody>
        </p:sp>
      </p:grpSp>
      <p:sp>
        <p:nvSpPr>
          <p:cNvPr id="8" name="Oval 7"/>
          <p:cNvSpPr/>
          <p:nvPr/>
        </p:nvSpPr>
        <p:spPr>
          <a:xfrm>
            <a:off x="5566002" y="2237240"/>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1937435"/>
              <a:satOff val="-6191"/>
              <a:lumOff val="-1569"/>
              <a:alphaOff val="0"/>
            </a:schemeClr>
          </a:fillRef>
          <a:effectRef idx="0">
            <a:schemeClr val="accent3">
              <a:alpha val="50000"/>
              <a:hueOff val="1937435"/>
              <a:satOff val="-6191"/>
              <a:lumOff val="-1569"/>
              <a:alphaOff val="0"/>
            </a:schemeClr>
          </a:effectRef>
          <a:fontRef idx="minor">
            <a:schemeClr val="tx1"/>
          </a:fontRef>
        </p:style>
      </p:sp>
      <p:grpSp>
        <p:nvGrpSpPr>
          <p:cNvPr id="3" name="Group 8"/>
          <p:cNvGrpSpPr/>
          <p:nvPr/>
        </p:nvGrpSpPr>
        <p:grpSpPr>
          <a:xfrm>
            <a:off x="8283763" y="1274642"/>
            <a:ext cx="3169095" cy="1480264"/>
            <a:chOff x="6157309" y="1124744"/>
            <a:chExt cx="2377440" cy="1480264"/>
          </a:xfrm>
        </p:grpSpPr>
        <p:sp>
          <p:nvSpPr>
            <p:cNvPr id="30" name="Rectangle 29"/>
            <p:cNvSpPr/>
            <p:nvPr/>
          </p:nvSpPr>
          <p:spPr>
            <a:xfrm>
              <a:off x="6157309" y="1124744"/>
              <a:ext cx="2377440" cy="14802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31" name="Rectangle 30"/>
            <p:cNvSpPr/>
            <p:nvPr/>
          </p:nvSpPr>
          <p:spPr>
            <a:xfrm>
              <a:off x="6157309" y="1124744"/>
              <a:ext cx="2377440" cy="148026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dirty="0" smtClean="0">
                  <a:solidFill>
                    <a:srgbClr val="3333FF"/>
                  </a:solidFill>
                </a:rPr>
                <a:t>Data mining</a:t>
              </a:r>
            </a:p>
          </p:txBody>
        </p:sp>
      </p:grpSp>
      <p:sp>
        <p:nvSpPr>
          <p:cNvPr id="10" name="Oval 9"/>
          <p:cNvSpPr/>
          <p:nvPr/>
        </p:nvSpPr>
        <p:spPr>
          <a:xfrm>
            <a:off x="5776869" y="2933638"/>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3874869"/>
              <a:satOff val="-12382"/>
              <a:lumOff val="-3137"/>
              <a:alphaOff val="0"/>
            </a:schemeClr>
          </a:fillRef>
          <a:effectRef idx="0">
            <a:schemeClr val="accent3">
              <a:alpha val="50000"/>
              <a:hueOff val="3874869"/>
              <a:satOff val="-12382"/>
              <a:lumOff val="-3137"/>
              <a:alphaOff val="0"/>
            </a:schemeClr>
          </a:effectRef>
          <a:fontRef idx="minor">
            <a:schemeClr val="tx1"/>
          </a:fontRef>
        </p:style>
      </p:sp>
      <p:grpSp>
        <p:nvGrpSpPr>
          <p:cNvPr id="4" name="Group 10"/>
          <p:cNvGrpSpPr/>
          <p:nvPr/>
        </p:nvGrpSpPr>
        <p:grpSpPr>
          <a:xfrm>
            <a:off x="8859692" y="3377043"/>
            <a:ext cx="3108149" cy="1581192"/>
            <a:chOff x="6589367" y="3227145"/>
            <a:chExt cx="2331719" cy="1581192"/>
          </a:xfrm>
        </p:grpSpPr>
        <p:sp>
          <p:nvSpPr>
            <p:cNvPr id="28" name="Rectangle 27"/>
            <p:cNvSpPr/>
            <p:nvPr/>
          </p:nvSpPr>
          <p:spPr>
            <a:xfrm>
              <a:off x="6589367" y="3227145"/>
              <a:ext cx="2331719" cy="158119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6589367" y="3227145"/>
              <a:ext cx="2331719" cy="158119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dirty="0" smtClean="0">
                  <a:solidFill>
                    <a:srgbClr val="3333FF"/>
                  </a:solidFill>
                </a:rPr>
                <a:t>Computer vision and Emotion detection</a:t>
              </a:r>
            </a:p>
          </p:txBody>
        </p:sp>
      </p:grpSp>
      <p:sp>
        <p:nvSpPr>
          <p:cNvPr id="12" name="Oval 11"/>
          <p:cNvSpPr/>
          <p:nvPr/>
        </p:nvSpPr>
        <p:spPr>
          <a:xfrm>
            <a:off x="5183274" y="3492101"/>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5812304"/>
              <a:satOff val="-18573"/>
              <a:lumOff val="-4706"/>
              <a:alphaOff val="0"/>
            </a:schemeClr>
          </a:fillRef>
          <a:effectRef idx="0">
            <a:schemeClr val="accent3">
              <a:alpha val="50000"/>
              <a:hueOff val="5812304"/>
              <a:satOff val="-18573"/>
              <a:lumOff val="-4706"/>
              <a:alphaOff val="0"/>
            </a:schemeClr>
          </a:effectRef>
          <a:fontRef idx="minor">
            <a:schemeClr val="tx1"/>
          </a:fontRef>
        </p:style>
      </p:sp>
      <p:grpSp>
        <p:nvGrpSpPr>
          <p:cNvPr id="5" name="Group 12"/>
          <p:cNvGrpSpPr/>
          <p:nvPr/>
        </p:nvGrpSpPr>
        <p:grpSpPr>
          <a:xfrm>
            <a:off x="700891" y="1268180"/>
            <a:ext cx="3351927" cy="1446622"/>
            <a:chOff x="468673" y="1118282"/>
            <a:chExt cx="2514600" cy="1446622"/>
          </a:xfrm>
        </p:grpSpPr>
        <p:sp>
          <p:nvSpPr>
            <p:cNvPr id="26" name="Rectangle 25"/>
            <p:cNvSpPr/>
            <p:nvPr/>
          </p:nvSpPr>
          <p:spPr>
            <a:xfrm>
              <a:off x="468673" y="1118282"/>
              <a:ext cx="2514600" cy="14466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7" name="Rectangle 26"/>
            <p:cNvSpPr/>
            <p:nvPr/>
          </p:nvSpPr>
          <p:spPr>
            <a:xfrm>
              <a:off x="468673" y="1118282"/>
              <a:ext cx="2514600" cy="144662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dirty="0" smtClean="0">
                  <a:solidFill>
                    <a:srgbClr val="3333FF"/>
                  </a:solidFill>
                </a:rPr>
                <a:t>Network security and Cyber Security</a:t>
              </a:r>
            </a:p>
          </p:txBody>
        </p:sp>
      </p:grpSp>
      <p:sp>
        <p:nvSpPr>
          <p:cNvPr id="14" name="Oval 13"/>
          <p:cNvSpPr/>
          <p:nvPr/>
        </p:nvSpPr>
        <p:spPr>
          <a:xfrm>
            <a:off x="4232545" y="3492101"/>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7749738"/>
              <a:satOff val="-24763"/>
              <a:lumOff val="-6275"/>
              <a:alphaOff val="0"/>
            </a:schemeClr>
          </a:fillRef>
          <a:effectRef idx="0">
            <a:schemeClr val="accent3">
              <a:alpha val="50000"/>
              <a:hueOff val="7749738"/>
              <a:satOff val="-24763"/>
              <a:lumOff val="-6275"/>
              <a:alphaOff val="0"/>
            </a:schemeClr>
          </a:effectRef>
          <a:fontRef idx="minor">
            <a:schemeClr val="tx1"/>
          </a:fontRef>
        </p:style>
      </p:sp>
      <p:grpSp>
        <p:nvGrpSpPr>
          <p:cNvPr id="7" name="Group 14"/>
          <p:cNvGrpSpPr/>
          <p:nvPr/>
        </p:nvGrpSpPr>
        <p:grpSpPr>
          <a:xfrm>
            <a:off x="1560148" y="4856814"/>
            <a:ext cx="4054337" cy="1812547"/>
            <a:chOff x="108650" y="4575246"/>
            <a:chExt cx="3833633" cy="1812547"/>
          </a:xfrm>
        </p:grpSpPr>
        <p:sp>
          <p:nvSpPr>
            <p:cNvPr id="24" name="Rectangle 23"/>
            <p:cNvSpPr/>
            <p:nvPr/>
          </p:nvSpPr>
          <p:spPr>
            <a:xfrm>
              <a:off x="108650" y="4941171"/>
              <a:ext cx="3833633" cy="144662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108650" y="4575246"/>
              <a:ext cx="3833633" cy="1812547"/>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000" b="1" dirty="0" smtClean="0">
                  <a:solidFill>
                    <a:srgbClr val="3333FF"/>
                  </a:solidFill>
                </a:rPr>
                <a:t>Health and IT</a:t>
              </a:r>
            </a:p>
            <a:p>
              <a:pPr lvl="1"/>
              <a:r>
                <a:rPr lang="en-NZ" sz="2000" dirty="0" smtClean="0">
                  <a:solidFill>
                    <a:srgbClr val="3333FF"/>
                  </a:solidFill>
                </a:rPr>
                <a:t>Health informatics</a:t>
              </a:r>
            </a:p>
            <a:p>
              <a:pPr lvl="1"/>
              <a:r>
                <a:rPr lang="en-NZ" sz="2000" dirty="0" smtClean="0">
                  <a:solidFill>
                    <a:srgbClr val="3333FF"/>
                  </a:solidFill>
                </a:rPr>
                <a:t>Social networking and health</a:t>
              </a:r>
            </a:p>
            <a:p>
              <a:pPr lvl="1"/>
              <a:r>
                <a:rPr lang="en-NZ" sz="2000" dirty="0" smtClean="0">
                  <a:solidFill>
                    <a:srgbClr val="3333FF"/>
                  </a:solidFill>
                </a:rPr>
                <a:t>Games in health</a:t>
              </a:r>
            </a:p>
            <a:p>
              <a:pPr lvl="1"/>
              <a:r>
                <a:rPr lang="en-NZ" sz="2000" dirty="0" smtClean="0">
                  <a:solidFill>
                    <a:srgbClr val="3333FF"/>
                  </a:solidFill>
                </a:rPr>
                <a:t>Robots in eldercare</a:t>
              </a:r>
            </a:p>
          </p:txBody>
        </p:sp>
      </p:grpSp>
      <p:sp>
        <p:nvSpPr>
          <p:cNvPr id="16" name="Oval 15"/>
          <p:cNvSpPr/>
          <p:nvPr/>
        </p:nvSpPr>
        <p:spPr>
          <a:xfrm>
            <a:off x="3638949" y="2933638"/>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9687173"/>
              <a:satOff val="-30954"/>
              <a:lumOff val="-7843"/>
              <a:alphaOff val="0"/>
            </a:schemeClr>
          </a:fillRef>
          <a:effectRef idx="0">
            <a:schemeClr val="accent3">
              <a:alpha val="50000"/>
              <a:hueOff val="9687173"/>
              <a:satOff val="-30954"/>
              <a:lumOff val="-7843"/>
              <a:alphaOff val="0"/>
            </a:schemeClr>
          </a:effectRef>
          <a:fontRef idx="minor">
            <a:schemeClr val="tx1"/>
          </a:fontRef>
        </p:style>
      </p:sp>
      <p:grpSp>
        <p:nvGrpSpPr>
          <p:cNvPr id="9" name="Group 16"/>
          <p:cNvGrpSpPr/>
          <p:nvPr/>
        </p:nvGrpSpPr>
        <p:grpSpPr>
          <a:xfrm>
            <a:off x="280362" y="3077818"/>
            <a:ext cx="3108149" cy="1581192"/>
            <a:chOff x="153194" y="2927920"/>
            <a:chExt cx="2331719" cy="1581192"/>
          </a:xfrm>
        </p:grpSpPr>
        <p:sp>
          <p:nvSpPr>
            <p:cNvPr id="22" name="Rectangle 21"/>
            <p:cNvSpPr/>
            <p:nvPr/>
          </p:nvSpPr>
          <p:spPr>
            <a:xfrm>
              <a:off x="153194" y="2927920"/>
              <a:ext cx="2331719" cy="1581192"/>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angle 22"/>
            <p:cNvSpPr/>
            <p:nvPr/>
          </p:nvSpPr>
          <p:spPr>
            <a:xfrm>
              <a:off x="153194" y="2927920"/>
              <a:ext cx="2331719" cy="1581192"/>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400" dirty="0" smtClean="0">
                  <a:solidFill>
                    <a:srgbClr val="3333FF"/>
                  </a:solidFill>
                </a:rPr>
                <a:t>Computational intelligence</a:t>
              </a:r>
            </a:p>
          </p:txBody>
        </p:sp>
      </p:grpSp>
      <p:sp>
        <p:nvSpPr>
          <p:cNvPr id="18" name="Oval 17"/>
          <p:cNvSpPr/>
          <p:nvPr/>
        </p:nvSpPr>
        <p:spPr>
          <a:xfrm>
            <a:off x="3849816" y="2237240"/>
            <a:ext cx="2925318" cy="2194829"/>
          </a:xfrm>
          <a:prstGeom prst="ellipse">
            <a:avLst/>
          </a:prstGeom>
          <a:scene3d>
            <a:camera prst="orthographicFront"/>
            <a:lightRig rig="flat" dir="t"/>
          </a:scene3d>
          <a:sp3d prstMaterial="dkEdge">
            <a:bevelT w="8200" h="38100"/>
          </a:sp3d>
        </p:spPr>
        <p:style>
          <a:lnRef idx="0">
            <a:schemeClr val="lt1">
              <a:hueOff val="0"/>
              <a:satOff val="0"/>
              <a:lumOff val="0"/>
              <a:alphaOff val="0"/>
            </a:schemeClr>
          </a:lnRef>
          <a:fillRef idx="2">
            <a:schemeClr val="accent3">
              <a:alpha val="50000"/>
              <a:hueOff val="11624607"/>
              <a:satOff val="-37145"/>
              <a:lumOff val="-9412"/>
              <a:alphaOff val="0"/>
            </a:schemeClr>
          </a:fillRef>
          <a:effectRef idx="0">
            <a:schemeClr val="accent3">
              <a:alpha val="50000"/>
              <a:hueOff val="11624607"/>
              <a:satOff val="-37145"/>
              <a:lumOff val="-9412"/>
              <a:alphaOff val="0"/>
            </a:schemeClr>
          </a:effectRef>
          <a:fontRef idx="minor">
            <a:schemeClr val="tx1"/>
          </a:fontRef>
        </p:style>
      </p:sp>
      <p:grpSp>
        <p:nvGrpSpPr>
          <p:cNvPr id="11" name="Group 18"/>
          <p:cNvGrpSpPr/>
          <p:nvPr/>
        </p:nvGrpSpPr>
        <p:grpSpPr>
          <a:xfrm>
            <a:off x="7707852" y="5163076"/>
            <a:ext cx="3169095" cy="1480264"/>
            <a:chOff x="5725263" y="5013178"/>
            <a:chExt cx="2377440" cy="1480264"/>
          </a:xfrm>
        </p:grpSpPr>
        <p:sp>
          <p:nvSpPr>
            <p:cNvPr id="20" name="Rectangle 19"/>
            <p:cNvSpPr/>
            <p:nvPr/>
          </p:nvSpPr>
          <p:spPr>
            <a:xfrm>
              <a:off x="5725263" y="5013178"/>
              <a:ext cx="2377440" cy="1480264"/>
            </a:xfrm>
            <a:prstGeom prst="rect">
              <a:avLst/>
            </a:prstGeom>
            <a:noFill/>
            <a:ln>
              <a:noFill/>
            </a:ln>
            <a:sp3d/>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725263" y="5013178"/>
              <a:ext cx="2377440" cy="1480264"/>
            </a:xfrm>
            <a:prstGeom prst="rect">
              <a:avLst/>
            </a:prstGeom>
            <a:sp3d/>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r>
                <a:rPr lang="en-NZ" sz="2800" dirty="0" smtClean="0">
                  <a:solidFill>
                    <a:srgbClr val="3333FF"/>
                  </a:solidFill>
                </a:rPr>
                <a:t>Machine translation</a:t>
              </a:r>
            </a:p>
          </p:txBody>
        </p:sp>
      </p:grpSp>
      <p:sp>
        <p:nvSpPr>
          <p:cNvPr id="35" name="Rectangle 34"/>
          <p:cNvSpPr/>
          <p:nvPr/>
        </p:nvSpPr>
        <p:spPr>
          <a:xfrm>
            <a:off x="4750613" y="3244335"/>
            <a:ext cx="2249077" cy="1200329"/>
          </a:xfrm>
          <a:prstGeom prst="rect">
            <a:avLst/>
          </a:prstGeom>
        </p:spPr>
        <p:txBody>
          <a:bodyPr wrap="none">
            <a:spAutoFit/>
          </a:bodyPr>
          <a:lstStyle/>
          <a:p>
            <a:r>
              <a:rPr lang="en-NZ" sz="3600" b="1" dirty="0" smtClean="0">
                <a:solidFill>
                  <a:srgbClr val="FF0000"/>
                </a:solidFill>
                <a:effectLst>
                  <a:outerShdw blurRad="38100" dist="38100" dir="2700000" algn="tl">
                    <a:srgbClr val="000000">
                      <a:alpha val="43137"/>
                    </a:srgbClr>
                  </a:outerShdw>
                </a:effectLst>
              </a:rPr>
              <a:t>Research </a:t>
            </a:r>
          </a:p>
          <a:p>
            <a:pPr algn="ctr"/>
            <a:r>
              <a:rPr lang="en-NZ" sz="3600" b="1" dirty="0" smtClean="0">
                <a:solidFill>
                  <a:srgbClr val="FF0000"/>
                </a:solidFill>
                <a:effectLst>
                  <a:outerShdw blurRad="38100" dist="38100" dir="2700000" algn="tl">
                    <a:srgbClr val="000000">
                      <a:alpha val="43137"/>
                    </a:srgbClr>
                  </a:outerShdw>
                </a:effectLst>
              </a:rPr>
              <a:t>Foci</a:t>
            </a:r>
            <a:endParaRPr lang="en-NZ"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3777605451"/>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6" descr="C:\Documents and Settings\mmohaghe\My Documents\My Pictures\Logos\globalization.jpg"/>
          <p:cNvPicPr>
            <a:picLocks noChangeAspect="1" noChangeArrowheads="1"/>
          </p:cNvPicPr>
          <p:nvPr/>
        </p:nvPicPr>
        <p:blipFill>
          <a:blip r:embed="rId3" cstate="print"/>
          <a:srcRect/>
          <a:stretch>
            <a:fillRect/>
          </a:stretch>
        </p:blipFill>
        <p:spPr bwMode="auto">
          <a:xfrm>
            <a:off x="1" y="0"/>
            <a:ext cx="12188826" cy="6858000"/>
          </a:xfrm>
          <a:prstGeom prst="rect">
            <a:avLst/>
          </a:prstGeom>
          <a:noFill/>
          <a:ln w="9525">
            <a:noFill/>
            <a:miter lim="800000"/>
            <a:headEnd/>
            <a:tailEnd/>
          </a:ln>
        </p:spPr>
      </p:pic>
      <p:sp>
        <p:nvSpPr>
          <p:cNvPr id="44035" name="Slide Number Placeholder 4"/>
          <p:cNvSpPr>
            <a:spLocks noGrp="1"/>
          </p:cNvSpPr>
          <p:nvPr>
            <p:ph type="sldNum" sz="quarter" idx="12"/>
          </p:nvPr>
        </p:nvSpPr>
        <p:spPr bwMode="auto">
          <a:noFill/>
          <a:ln>
            <a:miter lim="800000"/>
            <a:headEnd/>
            <a:tailEnd/>
          </a:ln>
        </p:spPr>
        <p:txBody>
          <a:bodyPr wrap="square" lIns="91440" tIns="45720" rIns="91440" bIns="45720" numCol="1" anchorCtr="0" compatLnSpc="1">
            <a:prstTxWarp prst="textNoShape">
              <a:avLst/>
            </a:prstTxWarp>
          </a:bodyPr>
          <a:lstStyle/>
          <a:p>
            <a:fld id="{F358087F-7564-4E7F-B43C-0FDB10E801E1}" type="slidenum">
              <a:rPr lang="en-NZ" smtClean="0">
                <a:latin typeface="Arial" pitchFamily="34" charset="0"/>
              </a:rPr>
              <a:pPr/>
              <a:t>60</a:t>
            </a:fld>
            <a:endParaRPr lang="en-NZ" smtClean="0">
              <a:latin typeface="Arial" pitchFamily="34" charset="0"/>
            </a:endParaRPr>
          </a:p>
        </p:txBody>
      </p:sp>
      <p:pic>
        <p:nvPicPr>
          <p:cNvPr id="32770" name="Picture 2" descr="http://1.bp.blogspot.com/-KVMUHmZPMOU/TthCtvDfseI/AAAAAAAAAHg/deLbQUMUgiU/s1600/thank_you.png"/>
          <p:cNvPicPr>
            <a:picLocks noChangeAspect="1" noChangeArrowheads="1"/>
          </p:cNvPicPr>
          <p:nvPr/>
        </p:nvPicPr>
        <p:blipFill>
          <a:blip r:embed="rId4" cstate="print"/>
          <a:srcRect/>
          <a:stretch>
            <a:fillRect/>
          </a:stretch>
        </p:blipFill>
        <p:spPr bwMode="auto">
          <a:xfrm>
            <a:off x="0" y="-387424"/>
            <a:ext cx="5027890" cy="308292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45063" name="Picture 7" descr="http://www.kia-ora.org.au/images/splash.jpg"/>
          <p:cNvPicPr>
            <a:picLocks noChangeAspect="1" noChangeArrowheads="1"/>
          </p:cNvPicPr>
          <p:nvPr/>
        </p:nvPicPr>
        <p:blipFill>
          <a:blip r:embed="rId5" cstate="print">
            <a:lum bright="-10000"/>
          </a:blip>
          <a:srcRect/>
          <a:stretch>
            <a:fillRect/>
          </a:stretch>
        </p:blipFill>
        <p:spPr bwMode="auto">
          <a:xfrm>
            <a:off x="0" y="-387425"/>
            <a:ext cx="3310828" cy="2483769"/>
          </a:xfrm>
          <a:prstGeom prst="rect">
            <a:avLst/>
          </a:prstGeom>
          <a:ln>
            <a:noFill/>
          </a:ln>
          <a:effectLst>
            <a:softEdge rad="112500"/>
          </a:effectLst>
        </p:spPr>
      </p:pic>
      <p:sp>
        <p:nvSpPr>
          <p:cNvPr id="7" name="Rectangle 6"/>
          <p:cNvSpPr/>
          <p:nvPr/>
        </p:nvSpPr>
        <p:spPr>
          <a:xfrm>
            <a:off x="4078188" y="2132856"/>
            <a:ext cx="4855816" cy="2954655"/>
          </a:xfrm>
          <a:prstGeom prst="rect">
            <a:avLst/>
          </a:prstGeom>
        </p:spPr>
        <p:txBody>
          <a:bodyPr wrap="none">
            <a:spAutoFit/>
          </a:bodyPr>
          <a:lstStyle/>
          <a:p>
            <a:r>
              <a:rPr lang="ar-AE" sz="13800" b="1" dirty="0" smtClean="0">
                <a:solidFill>
                  <a:srgbClr val="FF0000"/>
                </a:solidFill>
                <a:effectLst>
                  <a:outerShdw blurRad="38100" dist="38100" dir="2700000" algn="tl">
                    <a:srgbClr val="000000">
                      <a:alpha val="43137"/>
                    </a:srgbClr>
                  </a:outerShdw>
                </a:effectLst>
              </a:rPr>
              <a:t>با تشکر</a:t>
            </a:r>
            <a:endParaRPr lang="en-NZ" sz="13800" b="1" dirty="0" smtClean="0">
              <a:solidFill>
                <a:srgbClr val="FF0000"/>
              </a:solidFill>
              <a:effectLst>
                <a:outerShdw blurRad="38100" dist="38100" dir="2700000" algn="tl">
                  <a:srgbClr val="000000">
                    <a:alpha val="43137"/>
                  </a:srgbClr>
                </a:outerShdw>
              </a:effectLst>
            </a:endParaRPr>
          </a:p>
          <a:p>
            <a:pPr algn="ctr"/>
            <a:r>
              <a:rPr lang="en-NZ" sz="4800" b="1" dirty="0" smtClean="0">
                <a:solidFill>
                  <a:srgbClr val="FF0000"/>
                </a:solidFill>
                <a:effectLst>
                  <a:outerShdw blurRad="38100" dist="38100" dir="2700000" algn="tl">
                    <a:srgbClr val="000000">
                      <a:alpha val="43137"/>
                    </a:srgbClr>
                  </a:outerShdw>
                </a:effectLst>
              </a:rPr>
              <a:t>Thank you!</a:t>
            </a:r>
            <a:endParaRPr lang="en-NZ" sz="4800" b="1" dirty="0">
              <a:solidFill>
                <a:srgbClr val="FF0000"/>
              </a:solidFill>
              <a:effectLst>
                <a:outerShdw blurRad="38100" dist="38100" dir="2700000" algn="tl">
                  <a:srgbClr val="000000">
                    <a:alpha val="43137"/>
                  </a:srgbClr>
                </a:outerShdw>
              </a:effectLst>
            </a:endParaRPr>
          </a:p>
        </p:txBody>
      </p:sp>
      <p:pic>
        <p:nvPicPr>
          <p:cNvPr id="8" name="Picture 5" descr="Monk"/>
          <p:cNvPicPr>
            <a:picLocks noGrp="1" noChangeAspect="1" noChangeArrowheads="1"/>
          </p:cNvPicPr>
          <p:nvPr>
            <p:ph idx="1"/>
          </p:nvPr>
        </p:nvPicPr>
        <p:blipFill>
          <a:blip r:embed="rId6"/>
          <a:srcRect/>
          <a:stretch>
            <a:fillRect/>
          </a:stretch>
        </p:blipFill>
        <p:spPr>
          <a:xfrm>
            <a:off x="-9479072" y="-4286304"/>
            <a:ext cx="12188825" cy="6923018"/>
          </a:xfrm>
          <a:noFill/>
        </p:spPr>
      </p:pic>
    </p:spTree>
    <p:custDataLst>
      <p:tags r:id="rId1"/>
    </p:custDataLst>
    <p:extLst>
      <p:ext uri="{BB962C8B-B14F-4D97-AF65-F5344CB8AC3E}">
        <p14:creationId xmlns:p14="http://schemas.microsoft.com/office/powerpoint/2010/main" xmlns="" val="2910287683"/>
      </p:ext>
    </p:extLst>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2.5214E-7 L 0.27795 0.31043 " pathEditMode="relative" rAng="0" ptsTypes="AA">
                                      <p:cBhvr>
                                        <p:cTn id="6" dur="2000" fill="hold"/>
                                        <p:tgtEl>
                                          <p:spTgt spid="32770"/>
                                        </p:tgtEl>
                                        <p:attrNameLst>
                                          <p:attrName>ppt_x</p:attrName>
                                          <p:attrName>ppt_y</p:attrName>
                                        </p:attrNameLst>
                                      </p:cBhvr>
                                      <p:rCtr x="13900" y="15500"/>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4.16667E-6 -1.38778E-17 L 0.78333 0.61942 " pathEditMode="relative" rAng="0" ptsTypes="AA">
                                      <p:cBhvr>
                                        <p:cTn id="10" dur="2000" fill="hold"/>
                                        <p:tgtEl>
                                          <p:spTgt spid="8"/>
                                        </p:tgtEl>
                                        <p:attrNameLst>
                                          <p:attrName>ppt_x</p:attrName>
                                          <p:attrName>ppt_y</p:attrName>
                                        </p:attrNameLst>
                                      </p:cBhvr>
                                      <p:rCtr x="39200" y="31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268" y="-27384"/>
            <a:ext cx="12241360" cy="6597352"/>
          </a:xfrm>
        </p:spPr>
        <p:txBody>
          <a:bodyPr>
            <a:noAutofit/>
          </a:bodyPr>
          <a:lstStyle/>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Cyber-security/IT security</a:t>
            </a: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Internet of Things (</a:t>
            </a:r>
            <a:r>
              <a:rPr lang="en-NZ" sz="4000" b="1" dirty="0" err="1" smtClean="0">
                <a:solidFill>
                  <a:srgbClr val="0000FF"/>
                </a:solidFill>
                <a:effectLst>
                  <a:outerShdw blurRad="38100" dist="38100" dir="2700000" algn="tl">
                    <a:srgbClr val="000000">
                      <a:alpha val="43137"/>
                    </a:srgbClr>
                  </a:outerShdw>
                </a:effectLst>
                <a:latin typeface="Franklin Gothic Book" pitchFamily="34" charset="0"/>
              </a:rPr>
              <a:t>IoT</a:t>
            </a: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a:t>
            </a: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Smart sensors</a:t>
            </a:r>
            <a:endParaRPr lang="en-NZ" sz="4000" b="1" dirty="0">
              <a:solidFill>
                <a:srgbClr val="0000FF"/>
              </a:solidFill>
              <a:effectLst>
                <a:outerShdw blurRad="38100" dist="38100" dir="2700000" algn="tl">
                  <a:srgbClr val="000000">
                    <a:alpha val="43137"/>
                  </a:srgbClr>
                </a:outerShdw>
              </a:effectLst>
              <a:latin typeface="Franklin Gothic Book" pitchFamily="34" charset="0"/>
            </a:endParaRP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Cloud computing- private cloud</a:t>
            </a: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Business intelligence</a:t>
            </a: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Services computing and data centres </a:t>
            </a: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Data mining and big data/</a:t>
            </a:r>
            <a:r>
              <a:rPr lang="en-NZ" b="1" dirty="0" smtClean="0">
                <a:solidFill>
                  <a:srgbClr val="0000FF"/>
                </a:solidFill>
                <a:effectLst>
                  <a:outerShdw blurRad="38100" dist="38100" dir="2700000" algn="tl">
                    <a:srgbClr val="000000">
                      <a:alpha val="43137"/>
                    </a:srgbClr>
                  </a:outerShdw>
                </a:effectLst>
                <a:latin typeface="Franklin Gothic Book" pitchFamily="34" charset="0"/>
              </a:rPr>
              <a:t>Educational DM</a:t>
            </a:r>
            <a:endParaRPr lang="en-NZ" sz="4000" b="1" dirty="0" smtClean="0">
              <a:solidFill>
                <a:srgbClr val="0000FF"/>
              </a:solidFill>
              <a:effectLst>
                <a:outerShdw blurRad="38100" dist="38100" dir="2700000" algn="tl">
                  <a:srgbClr val="000000">
                    <a:alpha val="43137"/>
                  </a:srgbClr>
                </a:outerShdw>
              </a:effectLst>
              <a:latin typeface="Franklin Gothic Book" pitchFamily="34" charset="0"/>
            </a:endParaRPr>
          </a:p>
          <a:p>
            <a:pPr>
              <a:spcBef>
                <a:spcPts val="0"/>
              </a:spcBef>
            </a:pPr>
            <a:r>
              <a:rPr lang="en-NZ" sz="4000" b="1" dirty="0" smtClean="0">
                <a:solidFill>
                  <a:srgbClr val="0000FF"/>
                </a:solidFill>
                <a:effectLst>
                  <a:outerShdw blurRad="38100" dist="38100" dir="2700000" algn="tl">
                    <a:srgbClr val="000000">
                      <a:alpha val="43137"/>
                    </a:srgbClr>
                  </a:outerShdw>
                </a:effectLst>
                <a:latin typeface="Franklin Gothic Book" pitchFamily="34" charset="0"/>
              </a:rPr>
              <a:t>Smart cities and planet</a:t>
            </a:r>
          </a:p>
          <a:p>
            <a:pPr lvl="1">
              <a:spcBef>
                <a:spcPts val="0"/>
              </a:spcBef>
            </a:pPr>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 mobile, location awareness, etc.</a:t>
            </a:r>
            <a:endParaRPr lang="en-NZ" sz="3600" b="1" dirty="0">
              <a:solidFill>
                <a:srgbClr val="0000FF"/>
              </a:solidFill>
              <a:effectLst>
                <a:outerShdw blurRad="38100" dist="38100" dir="2700000" algn="tl">
                  <a:srgbClr val="000000">
                    <a:alpha val="43137"/>
                  </a:srgbClr>
                </a:outerShdw>
              </a:effectLst>
              <a:latin typeface="Franklin Gothic Book" pitchFamily="34" charset="0"/>
            </a:endParaRPr>
          </a:p>
          <a:p>
            <a:pPr marL="266700" lvl="1" indent="-266700">
              <a:spcBef>
                <a:spcPts val="0"/>
              </a:spcBef>
              <a:buFont typeface="Arial" panose="020B0604020202020204" pitchFamily="34" charset="0"/>
              <a:buChar char="•"/>
            </a:pPr>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Business </a:t>
            </a:r>
            <a:r>
              <a:rPr lang="en-NZ" sz="3600" b="1" dirty="0">
                <a:solidFill>
                  <a:srgbClr val="0000FF"/>
                </a:solidFill>
                <a:effectLst>
                  <a:outerShdw blurRad="38100" dist="38100" dir="2700000" algn="tl">
                    <a:srgbClr val="000000">
                      <a:alpha val="43137"/>
                    </a:srgbClr>
                  </a:outerShdw>
                </a:effectLst>
                <a:latin typeface="Franklin Gothic Book" pitchFamily="34" charset="0"/>
              </a:rPr>
              <a:t>process </a:t>
            </a:r>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modelling </a:t>
            </a:r>
          </a:p>
          <a:p>
            <a:pPr marL="266700" lvl="1" indent="-266700">
              <a:spcBef>
                <a:spcPts val="0"/>
              </a:spcBef>
              <a:buFont typeface="Arial" panose="020B0604020202020204" pitchFamily="34" charset="0"/>
              <a:buChar char="•"/>
            </a:pPr>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Mobile computing</a:t>
            </a:r>
          </a:p>
          <a:p>
            <a:pPr marL="266700" lvl="1" indent="-266700">
              <a:spcBef>
                <a:spcPts val="0"/>
              </a:spcBef>
              <a:buFont typeface="Arial" panose="020B0604020202020204" pitchFamily="34" charset="0"/>
              <a:buChar char="•"/>
            </a:pPr>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MOOCS</a:t>
            </a:r>
            <a:endParaRPr lang="en-NZ" sz="3600" b="1" dirty="0">
              <a:solidFill>
                <a:srgbClr val="0000FF"/>
              </a:solidFill>
              <a:effectLst>
                <a:outerShdw blurRad="38100" dist="38100" dir="2700000" algn="tl">
                  <a:srgbClr val="000000">
                    <a:alpha val="43137"/>
                  </a:srgbClr>
                </a:outerShdw>
              </a:effectLst>
              <a:latin typeface="Franklin Gothic Book" pitchFamily="34" charset="0"/>
            </a:endParaRPr>
          </a:p>
          <a:p>
            <a:pPr marL="274320" lvl="1" indent="0">
              <a:spcBef>
                <a:spcPts val="0"/>
              </a:spcBef>
              <a:buNone/>
            </a:pPr>
            <a:endParaRPr lang="en-NZ" sz="3600" b="1" dirty="0" smtClean="0">
              <a:solidFill>
                <a:srgbClr val="0000FF"/>
              </a:solidFill>
              <a:effectLst>
                <a:outerShdw blurRad="38100" dist="38100" dir="2700000" algn="tl">
                  <a:srgbClr val="000000">
                    <a:alpha val="43137"/>
                  </a:srgbClr>
                </a:outerShdw>
              </a:effectLst>
              <a:latin typeface="Franklin Gothic Book" pitchFamily="34" charset="0"/>
            </a:endParaRPr>
          </a:p>
        </p:txBody>
      </p:sp>
      <p:pic>
        <p:nvPicPr>
          <p:cNvPr id="4" name="Picture 3" descr="http://www.asrepooya.com/data/articles/pic/admin/BI.jpg"/>
          <p:cNvPicPr/>
          <p:nvPr/>
        </p:nvPicPr>
        <p:blipFill>
          <a:blip r:embed="rId2" cstate="print"/>
          <a:srcRect/>
          <a:stretch>
            <a:fillRect/>
          </a:stretch>
        </p:blipFill>
        <p:spPr bwMode="auto">
          <a:xfrm>
            <a:off x="8038628" y="0"/>
            <a:ext cx="4150197" cy="6858000"/>
          </a:xfrm>
          <a:prstGeom prst="rect">
            <a:avLst/>
          </a:prstGeom>
          <a:noFill/>
          <a:ln w="9525">
            <a:noFill/>
            <a:miter lim="800000"/>
            <a:headEnd/>
            <a:tailEnd/>
          </a:ln>
        </p:spPr>
      </p:pic>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27384"/>
            <a:ext cx="9601200" cy="1143000"/>
          </a:xfrm>
        </p:spPr>
        <p:txBody>
          <a:bodyPr>
            <a:normAutofit/>
          </a:bodyPr>
          <a:lstStyle/>
          <a:p>
            <a:r>
              <a:rPr lang="en-NZ" sz="4400" b="1" dirty="0" smtClean="0">
                <a:solidFill>
                  <a:srgbClr val="C00000"/>
                </a:solidFill>
                <a:effectLst>
                  <a:outerShdw blurRad="38100" dist="38100" dir="2700000" algn="tl">
                    <a:srgbClr val="000000">
                      <a:alpha val="43137"/>
                    </a:srgbClr>
                  </a:outerShdw>
                </a:effectLst>
              </a:rPr>
              <a:t>Developments in intelligent systems</a:t>
            </a:r>
            <a:endParaRPr lang="en-NZ" sz="4400" b="1" dirty="0">
              <a:solidFill>
                <a:srgbClr val="C00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293812" y="1268016"/>
            <a:ext cx="9985175" cy="4920952"/>
          </a:xfrm>
        </p:spPr>
        <p:txBody>
          <a:bodyPr>
            <a:noAutofit/>
          </a:bodyPr>
          <a:lstStyle/>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Emotion sensitive systems</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Gesture based games</a:t>
            </a:r>
            <a:endParaRPr lang="en-NZ" sz="3600" b="1" dirty="0" smtClean="0">
              <a:solidFill>
                <a:srgbClr val="0000FF"/>
              </a:solidFill>
              <a:effectLst>
                <a:outerShdw blurRad="38100" dist="38100" dir="2700000" algn="tl">
                  <a:srgbClr val="000000">
                    <a:alpha val="43137"/>
                  </a:srgbClr>
                </a:outerShdw>
              </a:effectLst>
            </a:endParaRP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Gesture based interfaces</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Intelligent and affective systems</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Natural Language Processing</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Natural language interfaces and </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Machine translation</a:t>
            </a:r>
          </a:p>
          <a:p>
            <a:r>
              <a:rPr lang="en-NZ" sz="3600" b="1" dirty="0" smtClean="0">
                <a:solidFill>
                  <a:srgbClr val="0000FF"/>
                </a:solidFill>
                <a:effectLst>
                  <a:outerShdw blurRad="38100" dist="38100" dir="2700000" algn="tl">
                    <a:srgbClr val="000000">
                      <a:alpha val="43137"/>
                    </a:srgbClr>
                  </a:outerShdw>
                </a:effectLst>
                <a:latin typeface="Franklin Gothic Book" pitchFamily="34" charset="0"/>
              </a:rPr>
              <a:t>Wearable intelligence</a:t>
            </a:r>
            <a:endParaRPr lang="en-NZ" sz="3600" b="1" dirty="0" smtClean="0">
              <a:solidFill>
                <a:srgbClr val="0000FF"/>
              </a:solidFill>
              <a:effectLst>
                <a:outerShdw blurRad="38100" dist="38100" dir="2700000" algn="tl">
                  <a:srgbClr val="000000">
                    <a:alpha val="43137"/>
                  </a:srgbClr>
                </a:outerShdw>
              </a:effectLst>
            </a:endParaRPr>
          </a:p>
          <a:p>
            <a:endParaRPr lang="en-NZ" sz="3600" b="1" dirty="0" smtClean="0">
              <a:solidFill>
                <a:srgbClr val="0000FF"/>
              </a:solidFill>
              <a:effectLst>
                <a:outerShdw blurRad="38100" dist="38100" dir="2700000" algn="tl">
                  <a:srgbClr val="000000">
                    <a:alpha val="43137"/>
                  </a:srgbClr>
                </a:outerShdw>
              </a:effectLst>
              <a:latin typeface="Franklin Gothic Book" pitchFamily="34" charset="0"/>
            </a:endParaRPr>
          </a:p>
          <a:p>
            <a:endParaRPr lang="en-NZ" sz="3600" b="1" dirty="0" smtClean="0">
              <a:solidFill>
                <a:srgbClr val="0000FF"/>
              </a:solidFill>
              <a:effectLst>
                <a:outerShdw blurRad="38100" dist="38100" dir="2700000" algn="tl">
                  <a:srgbClr val="000000">
                    <a:alpha val="43137"/>
                  </a:srgbClr>
                </a:outerShdw>
              </a:effectLst>
              <a:latin typeface="Franklin Gothic Book" pitchFamily="34" charset="0"/>
            </a:endParaRPr>
          </a:p>
          <a:p>
            <a:endParaRPr lang="en-NZ" sz="3600" b="1" dirty="0" smtClean="0">
              <a:solidFill>
                <a:srgbClr val="0000FF"/>
              </a:solidFill>
              <a:effectLst>
                <a:outerShdw blurRad="38100" dist="38100" dir="2700000" algn="tl">
                  <a:srgbClr val="000000">
                    <a:alpha val="43137"/>
                  </a:srgbClr>
                </a:outerShdw>
              </a:effectLst>
            </a:endParaRPr>
          </a:p>
          <a:p>
            <a:endParaRPr lang="en-NZ" sz="3600" b="1" dirty="0" smtClean="0">
              <a:solidFill>
                <a:srgbClr val="0000FF"/>
              </a:solidFill>
              <a:effectLst>
                <a:outerShdw blurRad="38100" dist="38100" dir="2700000" algn="tl">
                  <a:srgbClr val="000000">
                    <a:alpha val="43137"/>
                  </a:srgbClr>
                </a:outerShdw>
              </a:effectLst>
              <a:latin typeface="Franklin Gothic Book" pitchFamily="34" charset="0"/>
            </a:endParaRPr>
          </a:p>
          <a:p>
            <a:endParaRPr lang="en-NZ" sz="3600" dirty="0">
              <a:solidFill>
                <a:srgbClr val="0000FF"/>
              </a:solidFill>
            </a:endParaRPr>
          </a:p>
        </p:txBody>
      </p:sp>
    </p:spTree>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3813" y="1565920"/>
            <a:ext cx="9601200" cy="1143000"/>
          </a:xfrm>
          <a:effectLst>
            <a:glow rad="228600">
              <a:schemeClr val="accent3">
                <a:satMod val="175000"/>
                <a:alpha val="40000"/>
              </a:schemeClr>
            </a:glow>
            <a:reflection blurRad="6350" stA="50000" endA="300" endPos="90000" dist="50800" dir="5400000" sy="-100000" algn="bl" rotWithShape="0"/>
          </a:effectLst>
        </p:spPr>
        <p:txBody>
          <a:bodyPr>
            <a:normAutofit/>
          </a:bodyPr>
          <a:lstStyle/>
          <a:p>
            <a:pPr algn="ctr"/>
            <a:r>
              <a:rPr lang="en-US" sz="6600" b="1" dirty="0" smtClean="0">
                <a:solidFill>
                  <a:srgbClr val="FF0000"/>
                </a:solidFill>
                <a:effectLst>
                  <a:outerShdw blurRad="38100" dist="38100" dir="2700000" algn="tl">
                    <a:srgbClr val="000000">
                      <a:alpha val="43137"/>
                    </a:srgbClr>
                  </a:outerShdw>
                </a:effectLst>
              </a:rPr>
              <a:t>Impact on Education</a:t>
            </a:r>
            <a:endParaRPr lang="en-US" sz="6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xmlns="" val="15274971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
</p:tagLst>
</file>

<file path=ppt/theme/theme1.xml><?xml version="1.0" encoding="utf-8"?>
<a:theme xmlns:a="http://schemas.openxmlformats.org/drawingml/2006/main" name="TS102801109">
  <a:themeElements>
    <a:clrScheme name="Serenity_16x9">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a:defPPr>
      </a:lstStyle>
    </a:txDef>
  </a:objectDefaults>
  <a:extraClrSchemeLst/>
</a:theme>
</file>

<file path=ppt/theme/theme2.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erenity">
      <a:dk1>
        <a:srgbClr val="164B4F"/>
      </a:dk1>
      <a:lt1>
        <a:sysClr val="window" lastClr="FFFFFF"/>
      </a:lt1>
      <a:dk2>
        <a:srgbClr val="000000"/>
      </a:dk2>
      <a:lt2>
        <a:srgbClr val="C5E5EC"/>
      </a:lt2>
      <a:accent1>
        <a:srgbClr val="1B91A1"/>
      </a:accent1>
      <a:accent2>
        <a:srgbClr val="46AC6F"/>
      </a:accent2>
      <a:accent3>
        <a:srgbClr val="37AFD5"/>
      </a:accent3>
      <a:accent4>
        <a:srgbClr val="6786A9"/>
      </a:accent4>
      <a:accent5>
        <a:srgbClr val="90A693"/>
      </a:accent5>
      <a:accent6>
        <a:srgbClr val="389066"/>
      </a:accent6>
      <a:hlink>
        <a:srgbClr val="27A99A"/>
      </a:hlink>
      <a:folHlink>
        <a:srgbClr val="94AE9D"/>
      </a:folHlink>
    </a:clrScheme>
    <a:fontScheme name="Euphemia">
      <a:majorFont>
        <a:latin typeface="Euphemia"/>
        <a:ea typeface=""/>
        <a:cs typeface=""/>
      </a:majorFont>
      <a:minorFont>
        <a:latin typeface="Euphem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211E33DF-2340-4F4E-B874-B73FEFEBFC8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TS102801109</Template>
  <TotalTime>0</TotalTime>
  <Words>2485</Words>
  <Application>Microsoft Office PowerPoint</Application>
  <PresentationFormat>Custom</PresentationFormat>
  <Paragraphs>402</Paragraphs>
  <Slides>60</Slides>
  <Notes>19</Notes>
  <HiddenSlides>0</HiddenSlides>
  <MMClips>6</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60</vt:i4>
      </vt:variant>
    </vt:vector>
  </HeadingPairs>
  <TitlesOfParts>
    <vt:vector size="62" baseType="lpstr">
      <vt:lpstr>TS102801109</vt:lpstr>
      <vt:lpstr>Bitmap Image</vt:lpstr>
      <vt:lpstr>Slide 1</vt:lpstr>
      <vt:lpstr>Professor and Head,  School of Computing</vt:lpstr>
      <vt:lpstr>Slide 3</vt:lpstr>
      <vt:lpstr>Slide 4</vt:lpstr>
      <vt:lpstr>Slide 5</vt:lpstr>
      <vt:lpstr>Slide 6</vt:lpstr>
      <vt:lpstr>Slide 7</vt:lpstr>
      <vt:lpstr>Developments in intelligent systems</vt:lpstr>
      <vt:lpstr>Impact on Education</vt:lpstr>
      <vt:lpstr>Intelligent and affective  tutoring systems</vt:lpstr>
      <vt:lpstr>How effective is eLearning?  What are the issues/challenges?</vt:lpstr>
      <vt:lpstr>Intelligent Tutoring Systems</vt:lpstr>
      <vt:lpstr>Slide 13</vt:lpstr>
      <vt:lpstr>An Example</vt:lpstr>
      <vt:lpstr>Slide 15</vt:lpstr>
      <vt:lpstr>ITSs </vt:lpstr>
      <vt:lpstr>Slide 17</vt:lpstr>
      <vt:lpstr>Slide 18</vt:lpstr>
      <vt:lpstr>A computerized model that recognizes learners affective state and responds to it </vt:lpstr>
      <vt:lpstr>Easy with Eve  The Virtual Tutor  Detects and adapts to learners’ affective state </vt:lpstr>
      <vt:lpstr>Research Questions</vt:lpstr>
      <vt:lpstr>Affective Systems for Learning</vt:lpstr>
      <vt:lpstr>Slide 23</vt:lpstr>
      <vt:lpstr>Slide 24</vt:lpstr>
      <vt:lpstr>Emotion sensitive systems</vt:lpstr>
      <vt:lpstr>Facial Expression Recognition</vt:lpstr>
      <vt:lpstr>Facial Expression Recognizer</vt:lpstr>
      <vt:lpstr>Slide 28</vt:lpstr>
      <vt:lpstr>The early result for facial expression recognition system</vt:lpstr>
      <vt:lpstr>Gestures</vt:lpstr>
      <vt:lpstr>Slide 31</vt:lpstr>
      <vt:lpstr>Slide 32</vt:lpstr>
      <vt:lpstr>Gesture recogniser tracking the hand </vt:lpstr>
      <vt:lpstr>The gesture recognition technique - Overview</vt:lpstr>
      <vt:lpstr>Evaluation of gesture recognition system </vt:lpstr>
      <vt:lpstr>The results in comparison to a SVM classifier</vt:lpstr>
      <vt:lpstr>Physiology based recognition </vt:lpstr>
      <vt:lpstr>Slide 38</vt:lpstr>
      <vt:lpstr>Slide 39</vt:lpstr>
      <vt:lpstr>Slide 40</vt:lpstr>
      <vt:lpstr>Slide 41</vt:lpstr>
      <vt:lpstr>Other applications</vt:lpstr>
      <vt:lpstr>Gesture based interfaces</vt:lpstr>
      <vt:lpstr>Demo</vt:lpstr>
      <vt:lpstr>3D Game</vt:lpstr>
      <vt:lpstr>Blood sugar maintenance window</vt:lpstr>
      <vt:lpstr>Question Answering Systems</vt:lpstr>
      <vt:lpstr>Dr. Eve- Starship Hospital    Others</vt:lpstr>
      <vt:lpstr>Dr Watson</vt:lpstr>
      <vt:lpstr>Slide 50</vt:lpstr>
      <vt:lpstr>Slide 51</vt:lpstr>
      <vt:lpstr>Slide 52</vt:lpstr>
      <vt:lpstr>Speech-to-Speech translation systems </vt:lpstr>
      <vt:lpstr>Schematic overview of an SMT system</vt:lpstr>
      <vt:lpstr>Slide 55</vt:lpstr>
      <vt:lpstr>Planned</vt:lpstr>
      <vt:lpstr>Other applications</vt:lpstr>
      <vt:lpstr>Slide 58</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2013-02-20T08:12:19Z</dcterms:created>
  <dcterms:modified xsi:type="dcterms:W3CDTF">2014-05-24T05:53:54Z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TC028011099991</vt:lpwstr>
  </property>
</Properties>
</file>