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7" r:id="rId2"/>
    <p:sldId id="256" r:id="rId3"/>
    <p:sldId id="258" r:id="rId4"/>
    <p:sldId id="262" r:id="rId5"/>
    <p:sldId id="271" r:id="rId6"/>
    <p:sldId id="260" r:id="rId7"/>
    <p:sldId id="273" r:id="rId8"/>
    <p:sldId id="261" r:id="rId9"/>
    <p:sldId id="264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965" y="21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E2CF0D1-20D5-4E61-AEFF-8368B4CB18AE}" type="datetimeFigureOut">
              <a:rPr lang="fa-IR" smtClean="0"/>
              <a:pPr/>
              <a:t>25/07/1435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C0DACCC-5698-421E-BB0E-62E2AC48A608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1</a:t>
            </a:fld>
            <a:endParaRPr lang="fa-I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10</a:t>
            </a:fld>
            <a:endParaRPr lang="fa-I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11</a:t>
            </a:fld>
            <a:endParaRPr lang="fa-I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12</a:t>
            </a:fld>
            <a:endParaRPr lang="fa-I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13</a:t>
            </a:fld>
            <a:endParaRPr lang="fa-I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14</a:t>
            </a:fld>
            <a:endParaRPr lang="fa-I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3</a:t>
            </a:fld>
            <a:endParaRPr lang="fa-I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4</a:t>
            </a:fld>
            <a:endParaRPr lang="fa-I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5</a:t>
            </a:fld>
            <a:endParaRPr lang="fa-I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6</a:t>
            </a:fld>
            <a:endParaRPr lang="fa-I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7</a:t>
            </a:fld>
            <a:endParaRPr lang="fa-I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8</a:t>
            </a:fld>
            <a:endParaRPr lang="fa-I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DACCC-5698-421E-BB0E-62E2AC48A608}" type="slidenum">
              <a:rPr lang="fa-IR" smtClean="0"/>
              <a:pPr/>
              <a:t>9</a:t>
            </a:fld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7A113A-E74A-45C2-973B-C7C915E6A07B}" type="datetimeFigureOut">
              <a:rPr lang="en-US" smtClean="0"/>
              <a:pPr/>
              <a:t>5/24/2014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BD1CA7-A6F6-4314-8C0E-1DD1ADA1C4C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مشخصات فردی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>
                <a:cs typeface="B Nazanin" pitchFamily="2" charset="-78"/>
              </a:rPr>
              <a:t>نام و نام خانوادگی: بهروز صاحب زاده					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>
                <a:cs typeface="B Nazanin" pitchFamily="2" charset="-78"/>
              </a:rPr>
              <a:t>سال </a:t>
            </a:r>
            <a:r>
              <a:rPr lang="fa-IR" smtClean="0">
                <a:cs typeface="B Nazanin" pitchFamily="2" charset="-78"/>
              </a:rPr>
              <a:t>تولد: 1344</a:t>
            </a:r>
            <a:r>
              <a:rPr lang="fa-IR" dirty="0" smtClean="0">
                <a:cs typeface="B Nazanin" pitchFamily="2" charset="-78"/>
              </a:rPr>
              <a:t>			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>
                <a:cs typeface="B Nazanin" pitchFamily="2" charset="-78"/>
              </a:rPr>
              <a:t>سنوات خدمت در تربیت معلم: 18 سال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>
                <a:cs typeface="B Nazanin" pitchFamily="2" charset="-78"/>
              </a:rPr>
              <a:t>پردیس/مرکز محل خدمت : پردیس شهید مطهری- زاهدان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0034" y="928670"/>
            <a:ext cx="2357454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itchFamily="2" charset="-78"/>
              </a:rPr>
              <a:t>عکس با کیقیت </a:t>
            </a:r>
            <a:endParaRPr lang="en-US" dirty="0"/>
          </a:p>
        </p:txBody>
      </p:sp>
      <p:pic>
        <p:nvPicPr>
          <p:cNvPr id="1026" name="Picture 2" descr="F:\baba\aks- gavahe- eskan\behrooz-sahebzade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73" y="953739"/>
            <a:ext cx="1933575" cy="2733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b="1" dirty="0" smtClean="0">
              <a:cs typeface="B Nazanin" pitchFamily="2" charset="-78"/>
            </a:endParaRPr>
          </a:p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عضويت در مجامع علمي داخلي و خارجي معتبر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944717"/>
              </p:ext>
            </p:extLst>
          </p:nvPr>
        </p:nvGraphicFramePr>
        <p:xfrm>
          <a:off x="467544" y="2420888"/>
          <a:ext cx="8352928" cy="25603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390090"/>
                <a:gridCol w="962838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عنوان فعالیت مرتبط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سطح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عضو انجمن زمین شناسی ایران</a:t>
                      </a:r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کشوری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عضو سازمان نظام مهندسی معدن ایران</a:t>
                      </a:r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کشوری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23875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عضو انجمن علمی- آموزشی دبیران جغرافیا و زمین شناسی استان سیستان و بلوچستان</a:t>
                      </a:r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استانی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3655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عضو انجمن علمی- آموزشی دبیران ریاضی استان </a:t>
                      </a:r>
                      <a:endParaRPr lang="en-US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استانی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b="1" dirty="0" smtClean="0">
              <a:cs typeface="B Nazanin" pitchFamily="2" charset="-78"/>
            </a:endParaRPr>
          </a:p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برگزاری کارگاههای آموزشی به عنوان مدرس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11673266"/>
              </p:ext>
            </p:extLst>
          </p:nvPr>
        </p:nvGraphicFramePr>
        <p:xfrm>
          <a:off x="323528" y="2132856"/>
          <a:ext cx="8467595" cy="388843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2728"/>
                <a:gridCol w="4682326"/>
                <a:gridCol w="957166"/>
                <a:gridCol w="921124"/>
                <a:gridCol w="1614251"/>
              </a:tblGrid>
              <a:tr h="715471">
                <a:tc>
                  <a:txBody>
                    <a:bodyPr/>
                    <a:lstStyle/>
                    <a:p>
                      <a:pPr marL="71755" marR="7175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عنوان کارگاه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تاریخ شروع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تاریخ پایان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محل برگزاری و مخاطبان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547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مدرس کشوری کارگاه های آموزش علوم تجربی پایه اول و ششم ابتدایی (برگزار شده توسط دفتر تالیف کتب درسی)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تهران- مدرسین­کشوری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547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مدرس­ کشوری کارگاه های آموزش علوم تجربی پایه ی دوم ابتدایی (برگزار شده توسط دفتر تالیف کتب درسی)</a:t>
                      </a:r>
                      <a:endParaRPr lang="en-US" sz="1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تهران- مدرسین­کشوری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42182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مدرس­میان­دوره­کارگاه</a:t>
                      </a:r>
                      <a:r>
                        <a:rPr lang="fa-IR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­</a:t>
                      </a:r>
                      <a:r>
                        <a:rPr lang="ar-SA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های­آموزشی­علوم­تجربی(کتب­جدیدالتالیف)</a:t>
                      </a:r>
                      <a:endParaRPr lang="en-US" sz="1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1375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زاهدان-مدرسین استانی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547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مدرس­تعدادزیادی­کارگاه­های­آموزشی­ضمن­خدمت­معلمین­درس­­علوم تجربی، زمین شناسی و ...</a:t>
                      </a:r>
                      <a:endParaRPr lang="en-US" sz="1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1375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ادامه­دارد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سطح استان، معلمین  و ­دبیران و....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42182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مدرس­ از کارگاه های آموزشی علوم تجربی نهضت سوادآموزی</a:t>
                      </a:r>
                      <a:endParaRPr lang="en-US" sz="14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1375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زاهدان- آموزشیاران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42182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مدرس­کارگاه های­آموزشی گروه های آموزشی نواحی 1 و 2 زاهدان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ادامه­دارد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زاهدان- معلمین، و ...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دریافت لوح و نشان تقدیر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75182684"/>
              </p:ext>
            </p:extLst>
          </p:nvPr>
        </p:nvGraphicFramePr>
        <p:xfrm>
          <a:off x="337270" y="1124744"/>
          <a:ext cx="8411194" cy="49907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9210"/>
                <a:gridCol w="7519624"/>
                <a:gridCol w="652360"/>
              </a:tblGrid>
              <a:tr h="278694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vert="vert27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عنوان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سال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معلم نمونه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کشوری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                                    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لوح تقدیر از مقام عالی وزارت آموزش و پرورش)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کارشناس نمونه پژوهشی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وزارت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آموزش و پرو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...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  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دریافت لوح تقدیر از مقام عالی وزارت آموزش و پرورش)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کارشناس نمونه دستگاه های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کشوری</a:t>
                      </a:r>
                      <a:endParaRPr lang="fa-IR" sz="14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(دریافت­تقدیر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از </a:t>
                      </a:r>
                      <a:r>
                        <a:rPr lang="ar-SA" sz="1400" b="1" u="sng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معاون رئیس­جمهور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 و رئیس سازمان مدیریت و برنامه ریزی کشور)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معلم نمونه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کشوری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                                 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دریافت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لوح تقدیر از مقام عالی وزارت آموزش و پرورش)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پژوهشگر نمونه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دانشگاه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لوح تقدیر از قائم­مقام­ وزیرو سرپرست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­­</a:t>
                      </a:r>
                      <a:r>
                        <a:rPr lang="fa-IR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مجتمع­آموزش­عالی­پیامبراعظم(ص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))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394817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کسب رتبه ی برتر کشوری در پنجمین همایش علمی- پژوهشی بسیج­فرهنگیان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 لوح تقدیر از مقام عالی وزارت آموزش و پرورش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کسب رتبه ی اول کشوری در پژوهش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بسیج(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دریافت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لوح تقدیر از فرماندهی نیروی مقاومت بیسج سپاه کشور)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394817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خدمات فرهنگی و آموزشی در آموزش و پرورش معلمان در دوره های ضمن خدمت کتاب های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جدیدالتالیف</a:t>
                      </a:r>
                      <a:endParaRPr lang="fa-IR" sz="14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          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(دریافت­لوح­تقدیرازمدیرکل­دفترتالیف­وبرنامه­ریزی­کتب­درسی­وزارت­آموزش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و پرورش)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1377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کسب رتبه ی اول کشوری پژوهش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بسیج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دریافت </a:t>
                      </a:r>
                      <a:r>
                        <a:rPr lang="ar-SA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لوح تقدیر از فرماندهی نیروی مقاومت بیسج سپاه کشور)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خدمات فرهنگی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بسیجی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دریافت لوح تقدیر از مشاور وزیر و مدیرکل امور اداری وزارت آموزش و پرورش)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برگزیده­کشوری­مقاله­نویسی­مراکزتربیت­معلم،چالش­هاورا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..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</a:t>
                      </a:r>
                      <a:r>
                        <a:rPr lang="en-US" sz="14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دریافت لوح تقدیر از سرپرست دانشگاه فرهنگیان)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همکاری­دربرگزاری­سلسه­همایش­های­اندیشه­ی­راهبردی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...</a:t>
                      </a:r>
                      <a:endParaRPr lang="fa-IR" sz="14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 </a:t>
                      </a:r>
                      <a:r>
                        <a:rPr lang="ar-SA" sz="14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­لوح ­تقدیر از مشاور رئیس­جمهور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و رئیس­ مرکز امور زنان و ­خانواده­نهاد ریاست­ جمهوری)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آموزش مدرسان کشوری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ابتدایی(نظا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م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جدید)</a:t>
                      </a:r>
                      <a:r>
                        <a:rPr lang="en-US" sz="1400" dirty="0" smtClean="0">
                          <a:effectLst/>
                          <a:cs typeface="B Nazanin" pitchFamily="2" charset="-78"/>
                        </a:rPr>
                        <a:t> </a:t>
                      </a:r>
                      <a:endParaRPr lang="fa-IR" sz="14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(دریافت­لوح­تقدیرازمعاون وزیر و رئیس سازمان­پژوهش­وبرنامه­ریزی آموزشی)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نوسازی­کتاب­های­درسی­زمین­شناسی­وتولیدبرنامه­درسی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(دریافت­لوح­تقدیرازمدیرکل</a:t>
                      </a:r>
                      <a:r>
                        <a:rPr lang="fa-IR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دفترتالیف</a:t>
                      </a:r>
                      <a:r>
                        <a:rPr lang="fa-IR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کتابهای درسی)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1391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  <a:tr h="255470">
                <a:tc>
                  <a:txBody>
                    <a:bodyPr/>
                    <a:lstStyle/>
                    <a:p>
                      <a:pPr algn="l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تلاش­صادقانه­ومستمردردوره­های­آموزش­مدرسان­دانشگ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..</a:t>
                      </a: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         </a:t>
                      </a:r>
                      <a:r>
                        <a:rPr lang="en-US" sz="14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(دریافت لوح تقدیر از سرپرست دانشگاه فرهنگیان)</a:t>
                      </a:r>
                      <a:endParaRPr lang="en-U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1391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5319" marR="65319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فعالیتهای اجرایی آموزشی موثر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33201195"/>
              </p:ext>
            </p:extLst>
          </p:nvPr>
        </p:nvGraphicFramePr>
        <p:xfrm>
          <a:off x="395536" y="908720"/>
          <a:ext cx="8496944" cy="24886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5712"/>
                <a:gridCol w="6732624"/>
                <a:gridCol w="1378608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مسئولیت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مدت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مدرس گروه علوم تجربی پردیس شهید مطهری- رسالت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18 سال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مدیر گروه علوم تجربی پردیس شهید مطهری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10 سال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عضو کمیته پژوهشی پردیس شهید مطهری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10 سال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عضو کمیته پژوهشی پردیس دخترانه رسالت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10 سال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دبیر کمیته پژوهشی بسیج اساتید پردیس شهید مطهری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3 سال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عضو حلقه های صالحین پردیس شیهد مطهری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3 سال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 smtClean="0">
                          <a:effectLst/>
                          <a:cs typeface="B Nazanin" pitchFamily="2" charset="-78"/>
                        </a:rPr>
                        <a:t>دبیر </a:t>
                      </a:r>
                      <a:r>
                        <a:rPr lang="fa-IR" sz="1800" dirty="0" smtClean="0">
                          <a:effectLst/>
                          <a:cs typeface="B Nazanin" pitchFamily="2" charset="-78"/>
                        </a:rPr>
                        <a:t>کمیته علمی نخستین</a:t>
                      </a:r>
                      <a:r>
                        <a:rPr lang="fa-IR" sz="1800" baseline="0" dirty="0" smtClean="0">
                          <a:effectLst/>
                          <a:cs typeface="B Nazanin" pitchFamily="2" charset="-78"/>
                        </a:rPr>
                        <a:t> کنفرانس آموزش زمین شناسی ایران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effectLst/>
                          <a:cs typeface="B Nazanin" pitchFamily="2" charset="-78"/>
                        </a:rPr>
                        <a:t>1385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23133485"/>
              </p:ext>
            </p:extLst>
          </p:nvPr>
        </p:nvGraphicFramePr>
        <p:xfrm>
          <a:off x="395536" y="3645024"/>
          <a:ext cx="8330758" cy="14599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8330758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عنوان فعالیت مرتبط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ارائه </a:t>
                      </a: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ی پیشنهاد نو و مبتکرانه ی تاسیس پارک های فناوری و توسعه ی آموزش و پرورش استان سیستان و </a:t>
                      </a: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بلوچستان</a:t>
                      </a:r>
                      <a:endParaRPr lang="fa-IR" sz="16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امتیاز از کمیسیون نظام ...)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یشنهاد </a:t>
                      </a: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دهنده و هیات موسس انجمن علمی- آموزشی دبیران جغرافیا و زمین شناسی استان سیستان و </a:t>
                      </a: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بلوچستان</a:t>
                      </a:r>
                      <a:r>
                        <a:rPr lang="fa-IR" sz="1600" dirty="0" smtClean="0">
                          <a:effectLst/>
                          <a:cs typeface="B Nazanin" pitchFamily="2" charset="-78"/>
                        </a:rPr>
                        <a:t> </a:t>
                      </a: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 smtClean="0">
                          <a:effectLst/>
                          <a:cs typeface="B Nazanin" pitchFamily="2" charset="-78"/>
                        </a:rPr>
                        <a:t>                  </a:t>
                      </a: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فعال)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پیشنهاددهنده </a:t>
                      </a: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ی تاسیس انجمن علمی- آموزشی- پژوهشی مدرسین علوم تجربی مراکز تربیت معلم </a:t>
                      </a: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کشور</a:t>
                      </a:r>
                      <a:endParaRPr lang="fa-IR" sz="16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درحال کسب مجوز)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26844284"/>
              </p:ext>
            </p:extLst>
          </p:nvPr>
        </p:nvGraphicFramePr>
        <p:xfrm>
          <a:off x="395536" y="5301208"/>
          <a:ext cx="8311713" cy="149120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2560"/>
                <a:gridCol w="8149153"/>
              </a:tblGrid>
              <a:tr h="238473"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موضوع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عضوهیات­تحریریه­نشریه علمی- پژوهشی اطلاع رسانی ندای </a:t>
                      </a:r>
                      <a:r>
                        <a:rPr lang="ar-SA" sz="1800" dirty="0" smtClean="0">
                          <a:effectLst/>
                          <a:cs typeface="B Nazanin" pitchFamily="2" charset="-78"/>
                        </a:rPr>
                        <a:t>معلم</a:t>
                      </a:r>
                      <a:r>
                        <a:rPr lang="fa-IR" sz="1800" dirty="0" smtClean="0">
                          <a:effectLst/>
                          <a:cs typeface="B Nazanin" pitchFamily="2" charset="-78"/>
                        </a:rPr>
                        <a:t>                 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پژوهشکده تعلیم و تربیت استان سیستان و بلوچستان)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cs typeface="B Nazanin" pitchFamily="2" charset="-78"/>
                        </a:rPr>
                        <a:t>سردبیر نشریه علمی- آموزشی- اطلاع رسانی علوم زمین دبیرخانه ی راهبری درس زمین شناسی کشور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مدیراجرایی دبیرخانه راهبری درس زمین شناسی کشور </a:t>
                      </a:r>
                      <a:r>
                        <a:rPr lang="fa-IR" sz="1800" dirty="0" smtClean="0">
                          <a:effectLst/>
                          <a:cs typeface="B Nazanin" pitchFamily="2" charset="-78"/>
                        </a:rPr>
                        <a:t>                           </a:t>
                      </a:r>
                      <a:r>
                        <a:rPr lang="ar-SA" sz="18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قطب علمی- راهبری کشوری)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مدیرداخلی نشریه علمی- پژوهشی اطلاع­رسانی ندای­معلم</a:t>
                      </a: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fa-IR" sz="1200" dirty="0" smtClean="0">
                          <a:effectLst/>
                          <a:cs typeface="B Nazanin" pitchFamily="2" charset="-78"/>
                        </a:rPr>
                        <a:t>                                 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پژوهشکده تعلیم و تربیت استان سیستان و بلوچستان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سایر مواردی که به عنوان فعالیت علمی و  فعالیت برجسته قابل ارائه است </a:t>
            </a: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95798076"/>
              </p:ext>
            </p:extLst>
          </p:nvPr>
        </p:nvGraphicFramePr>
        <p:xfrm>
          <a:off x="323528" y="1412776"/>
          <a:ext cx="8294449" cy="53492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8294449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عنوان فعالیت مرتبط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445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مجری(تهیه کننده) سندملی توسعه ی آموزش و پرورش استان سیستان و بلوچستان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همکاری با سازمان بسیج فرهنگیان و انجام پژوهش های میدانی(3 مورد) و ارائه ی مقاله در جشنواره های علمی- فرهنگی- پژوهشی بسیج فرهنگیان کشور(3مورد)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4605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همکاری با سازمان ملی جوانان کشور و انجام پژوهش های میدانی (2مورد)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810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عضو کمیته های پژوهشی استانی اداره کل فرهنگ و ارشاد اسلامی استان و ...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59385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همکاری با نهضت سواد آموزی استان سیستان و بلوچستان در آموزش آموزشیاران و انجام پژوهش های میدانی(5مورد) و تالیف کتاب های درسی(1مورد) و ارائه مقاله(5 مورد)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445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همکاری با دفتر نمایندگی ولی فقیه در امور اهل سنت استان از طریق تهیه مقاله برای چاپ در نشریه اسوه(11 مورد) و شرکت وارائه ی مقاله درهمایش­علمی­تحقیقی فجر(1مورد)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810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همکاری با سازمان اوقاف وامورخیریه استان از طریق تهیه مقاله و...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237490"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ar-SA" sz="1800" dirty="0">
                          <a:effectLst/>
                          <a:cs typeface="B Nazanin" pitchFamily="2" charset="-78"/>
                        </a:rPr>
                        <a:t>همکاری با سازمان بسیج اساتید و انجام پژوهش و ارائه ی مقاله در همایش های های علمی- فرهنگی- پژوهشی بسیج اساتید کشور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8640"/>
            <a:ext cx="7854696" cy="5955004"/>
          </a:xfrm>
        </p:spPr>
        <p:txBody>
          <a:bodyPr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سوابق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تحصیلی</a:t>
            </a:r>
            <a:endParaRPr lang="fa-IR" sz="3200" dirty="0" smtClean="0">
              <a:solidFill>
                <a:srgbClr val="FFFF00"/>
              </a:solidFill>
              <a:cs typeface="B Nazanin" pitchFamily="2" charset="-78"/>
            </a:endParaRPr>
          </a:p>
          <a:p>
            <a:pPr rtl="1">
              <a:lnSpc>
                <a:spcPct val="150000"/>
              </a:lnSpc>
            </a:pPr>
            <a:r>
              <a:rPr lang="fa-I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کارشناسی: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زمین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شناسی - </a:t>
            </a:r>
            <a:r>
              <a:rPr lang="fa-I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دانشگاه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سیستان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و بلوچستان</a:t>
            </a:r>
          </a:p>
          <a:p>
            <a:pPr rtl="1">
              <a:lnSpc>
                <a:spcPct val="150000"/>
              </a:lnSpc>
            </a:pPr>
            <a:r>
              <a:rPr lang="fa-I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کارشناسی ارشد: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پترولوژی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-</a:t>
            </a:r>
            <a:r>
              <a:rPr lang="en-US" sz="3200" dirty="0" smtClean="0">
                <a:solidFill>
                  <a:srgbClr val="FFFF00"/>
                </a:solidFill>
                <a:cs typeface="B Nazanin" pitchFamily="2" charset="-78"/>
              </a:rPr>
              <a:t> </a:t>
            </a:r>
            <a:r>
              <a:rPr lang="fa-I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دانشگاه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آزاد تهران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شمال	</a:t>
            </a:r>
          </a:p>
          <a:p>
            <a:pPr rtl="1">
              <a:lnSpc>
                <a:spcPct val="150000"/>
              </a:lnSpc>
            </a:pP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دانشجوی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دکتری سنگ شناسی و رسوب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شناسی - </a:t>
            </a:r>
            <a:r>
              <a:rPr lang="fa-I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دانشگاه 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علوم و تحقیقات</a:t>
            </a:r>
            <a:r>
              <a:rPr lang="fa-IR" sz="3200" dirty="0" smtClean="0">
                <a:solidFill>
                  <a:srgbClr val="FFFF00"/>
                </a:solidFill>
                <a:cs typeface="B Nazanin" pitchFamily="2" charset="-78"/>
              </a:rPr>
              <a:t>	</a:t>
            </a:r>
          </a:p>
          <a:p>
            <a:pPr algn="ctr" rtl="1">
              <a:lnSpc>
                <a:spcPct val="150000"/>
              </a:lnSpc>
            </a:pPr>
            <a:endParaRPr lang="fa-IR" sz="3200" dirty="0" smtClean="0">
              <a:solidFill>
                <a:srgbClr val="FFFF00"/>
              </a:solidFill>
              <a:cs typeface="B Nazanin" pitchFamily="2" charset="-78"/>
            </a:endParaRPr>
          </a:p>
          <a:p>
            <a:pPr algn="ctr">
              <a:lnSpc>
                <a:spcPct val="150000"/>
              </a:lnSpc>
            </a:pPr>
            <a:endParaRPr lang="fa-IR" sz="3200" dirty="0" smtClean="0">
              <a:cs typeface="B Nazanin" pitchFamily="2" charset="-78"/>
            </a:endParaRPr>
          </a:p>
          <a:p>
            <a:pPr algn="ctr">
              <a:lnSpc>
                <a:spcPct val="150000"/>
              </a:lnSpc>
            </a:pPr>
            <a:endParaRPr lang="fa-IR" sz="3200" dirty="0" smtClean="0">
              <a:cs typeface="B Nazanin" pitchFamily="2" charset="-78"/>
            </a:endParaRPr>
          </a:p>
          <a:p>
            <a:pPr algn="ctr">
              <a:lnSpc>
                <a:spcPct val="150000"/>
              </a:lnSpc>
            </a:pPr>
            <a:endParaRPr lang="fa-IR" sz="3200" dirty="0" smtClean="0">
              <a:cs typeface="B Nazanin" pitchFamily="2" charset="-78"/>
            </a:endParaRPr>
          </a:p>
          <a:p>
            <a:pPr algn="ctr">
              <a:lnSpc>
                <a:spcPct val="150000"/>
              </a:lnSpc>
            </a:pPr>
            <a:endParaRPr lang="fa-IR" sz="3200" dirty="0" smtClean="0">
              <a:cs typeface="B Nazanin" pitchFamily="2" charset="-78"/>
            </a:endParaRPr>
          </a:p>
          <a:p>
            <a:pPr algn="ctr">
              <a:lnSpc>
                <a:spcPct val="150000"/>
              </a:lnSpc>
            </a:pPr>
            <a:endParaRPr lang="fa-IR" sz="3200" dirty="0" smtClean="0">
              <a:cs typeface="B Nazanin" pitchFamily="2" charset="-78"/>
            </a:endParaRPr>
          </a:p>
          <a:p>
            <a:pPr algn="ctr">
              <a:lnSpc>
                <a:spcPct val="150000"/>
              </a:lnSpc>
            </a:pPr>
            <a:endParaRPr lang="fa-IR" sz="3200" dirty="0" smtClean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Autofit/>
          </a:bodyPr>
          <a:lstStyle/>
          <a:p>
            <a:pPr algn="ctr" rtl="1">
              <a:lnSpc>
                <a:spcPct val="150000"/>
              </a:lnSpc>
              <a:buNone/>
            </a:pPr>
            <a:r>
              <a:rPr lang="fa-IR" sz="2800" b="1" dirty="0" smtClean="0">
                <a:cs typeface="B Nazanin" pitchFamily="2" charset="-78"/>
              </a:rPr>
              <a:t>سوابق پژوهشی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Nazanin" pitchFamily="2" charset="-78"/>
              </a:rPr>
              <a:t>تعداد کتب </a:t>
            </a:r>
            <a:r>
              <a:rPr lang="fa-IR" sz="2800" dirty="0" smtClean="0">
                <a:cs typeface="B Nazanin" pitchFamily="2" charset="-78"/>
              </a:rPr>
              <a:t>چاپ شده: </a:t>
            </a:r>
            <a:r>
              <a:rPr lang="fa-I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17 عنوان کتاب درسی </a:t>
            </a:r>
            <a:r>
              <a:rPr lang="fa-I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دانشگاهی</a:t>
            </a:r>
            <a:endParaRPr lang="fa-I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Nazanin" pitchFamily="2" charset="-78"/>
              </a:rPr>
              <a:t>تعداد </a:t>
            </a:r>
            <a:r>
              <a:rPr lang="fa-IR" sz="2800" dirty="0" smtClean="0">
                <a:cs typeface="B Nazanin" pitchFamily="2" charset="-78"/>
              </a:rPr>
              <a:t>کل مقالات چاپ شده: </a:t>
            </a: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35 عنوان (نشریات- کنفرانس ها)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Nazanin" pitchFamily="2" charset="-78"/>
              </a:rPr>
              <a:t>تعداد مقالات علمی- پژوهشی:</a:t>
            </a:r>
          </a:p>
          <a:p>
            <a:pPr marL="0" indent="0" rtl="1">
              <a:lnSpc>
                <a:spcPct val="150000"/>
              </a:lnSpc>
              <a:buNone/>
            </a:pPr>
            <a:r>
              <a:rPr lang="fa-IR" sz="2800" dirty="0" smtClean="0">
                <a:cs typeface="B Nazanin" pitchFamily="2" charset="-78"/>
              </a:rPr>
              <a:t> </a:t>
            </a:r>
            <a:r>
              <a:rPr lang="fa-I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7 عنوان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ISI  </a:t>
            </a:r>
            <a:r>
              <a:rPr lang="fa-I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و 2 عنوان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ISC</a:t>
            </a:r>
            <a:r>
              <a:rPr lang="fa-I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و 1 عنوان علمی- پژوهشی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Nazanin" pitchFamily="2" charset="-78"/>
              </a:rPr>
              <a:t>تعداد مقالات علمی-ترویجی: </a:t>
            </a:r>
            <a:r>
              <a:rPr lang="fa-I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12 عنوان (مجلات رشد  و....)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pPr algn="r"/>
            <a:r>
              <a:rPr lang="fa-IR" dirty="0" smtClean="0">
                <a:cs typeface="B Nazanin" pitchFamily="2" charset="-78"/>
              </a:rPr>
              <a:t>کتاب تالیفی چاپ شده </a:t>
            </a:r>
            <a:endParaRPr lang="en-US" dirty="0">
              <a:cs typeface="B Nazanin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15679915"/>
              </p:ext>
            </p:extLst>
          </p:nvPr>
        </p:nvGraphicFramePr>
        <p:xfrm>
          <a:off x="251520" y="1556792"/>
          <a:ext cx="8640959" cy="46805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1898"/>
                <a:gridCol w="4490330"/>
                <a:gridCol w="2906332"/>
                <a:gridCol w="722399"/>
              </a:tblGrid>
              <a:tr h="306264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عنوان تالیف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محل انتشار یا ناشر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تاریخ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آموزش علوم تجربی (دانش ها ومهارت ها)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تهران-دانشگاه­آزاداسلامی­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1387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اتحاد ملی، انسجام اسلامی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سواد آموزی)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قم- انتشارات نصایح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1385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3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زمین در فضا (روش ها، ابزارها، یافته ها)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یزد- انتشارات تیک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1392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نقشه برداری(تئوری- عملی)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یزد- انتشارات تیک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1392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5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سنگ­شناسی(آذرین- رسوبی- دگرگونی)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تهران-دانشگاه­آزاداسلامی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1389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6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مبانی علوم تجربی(روش علمی حل مساله)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تهران-دانشگاه­آزاداسلامی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1390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7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زمین در فضا (تاریخچه تئوری هاویافته ها)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یزد- انتشارات تیک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1392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بلورشناسی(هندسی- نوری)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تهران-دانشگاه­آزاداسلامی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1389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602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>
                          <a:effectLst/>
                          <a:cs typeface="B Nazanin" pitchFamily="2" charset="-78"/>
                        </a:rPr>
                        <a:t>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effectLst/>
                          <a:cs typeface="B Nazanin" pitchFamily="2" charset="-78"/>
                        </a:rPr>
                        <a:t>(کتاب درسی دانشگاهی)</a:t>
                      </a:r>
                      <a:endParaRPr lang="en-US" sz="1600" dirty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ژئومورفولوژی و زمین شناسی جنوب ...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 smtClean="0">
                          <a:effectLst/>
                          <a:cs typeface="B Nazanin" pitchFamily="2" charset="-78"/>
                        </a:rPr>
                        <a:t>تهران-دانشگاه­آزاداسلامی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1389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/>
          <a:lstStyle/>
          <a:p>
            <a:pPr algn="r"/>
            <a:r>
              <a:rPr lang="fa-IR" dirty="0" smtClean="0">
                <a:cs typeface="B Nazanin" pitchFamily="2" charset="-78"/>
              </a:rPr>
              <a:t>کتاب تجدید چاپ شده </a:t>
            </a:r>
            <a:endParaRPr lang="en-US" dirty="0">
              <a:cs typeface="B Nazanin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4873085"/>
              </p:ext>
            </p:extLst>
          </p:nvPr>
        </p:nvGraphicFramePr>
        <p:xfrm>
          <a:off x="251520" y="3068960"/>
          <a:ext cx="8640961" cy="196291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86610"/>
                <a:gridCol w="2115278"/>
                <a:gridCol w="1614837"/>
                <a:gridCol w="1024236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عنوان تالیف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محل انتشار یا ناشر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B Nazanin" pitchFamily="2" charset="-78"/>
                        </a:rPr>
                        <a:t>تیراژ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B Nazanin" pitchFamily="2" charset="-78"/>
                        </a:rPr>
                        <a:t>نوبت چاپ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آموزش علوم </a:t>
                      </a:r>
                      <a:r>
                        <a:rPr lang="fa-IR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تجربی</a:t>
                      </a: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 </a:t>
                      </a:r>
                      <a:r>
                        <a:rPr lang="fa-IR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(دانش ها و مهارت ها)</a:t>
                      </a:r>
                      <a:endParaRPr 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تهران</a:t>
                      </a:r>
                      <a:r>
                        <a:rPr lang="fa-IR" sz="2400" dirty="0" smtClean="0">
                          <a:effectLst/>
                          <a:cs typeface="B Nazanin" pitchFamily="2" charset="-78"/>
                        </a:rPr>
                        <a:t>:</a:t>
                      </a: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دانشگاه آزاد </a:t>
                      </a: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اسلامی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چاپ اول</a:t>
                      </a: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:</a:t>
                      </a:r>
                      <a:endParaRPr lang="fa-IR" sz="24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1000 نسخه</a:t>
                      </a:r>
                      <a:endParaRPr lang="en-US" sz="2000" dirty="0">
                        <a:effectLst/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چاپ دوم</a:t>
                      </a: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:</a:t>
                      </a:r>
                      <a:endParaRPr lang="fa-IR" sz="2400" dirty="0" smtClean="0">
                        <a:effectLst/>
                        <a:cs typeface="B Nazanin" pitchFamily="2" charset="-78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2000 نسخه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1389 اول</a:t>
                      </a:r>
                      <a:endParaRPr lang="en-US" sz="2000" dirty="0">
                        <a:effectLst/>
                        <a:cs typeface="B Nazanin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cs typeface="B Nazanin" pitchFamily="2" charset="-78"/>
                        </a:rPr>
                        <a:t>1391 دوم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4163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ctr" rtl="1">
              <a:buNone/>
            </a:pPr>
            <a:r>
              <a:rPr lang="fa-IR" dirty="0" smtClean="0">
                <a:cs typeface="B Nazanin" pitchFamily="2" charset="-78"/>
              </a:rPr>
              <a:t>عناوین مهمترین مقالات چاپ شده:</a:t>
            </a:r>
          </a:p>
          <a:p>
            <a:pPr marL="0" indent="0" algn="r" rtl="1">
              <a:lnSpc>
                <a:spcPct val="200000"/>
              </a:lnSpc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1566961"/>
              </p:ext>
            </p:extLst>
          </p:nvPr>
        </p:nvGraphicFramePr>
        <p:xfrm>
          <a:off x="179512" y="1309046"/>
          <a:ext cx="8784976" cy="548964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70071"/>
                <a:gridCol w="5317395"/>
                <a:gridCol w="1917737"/>
                <a:gridCol w="1179773"/>
              </a:tblGrid>
              <a:tr h="391762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عنوان مقاله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نام نشریه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شماره نشریه و صفحه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itchFamily="2" charset="-78"/>
                        </a:rPr>
                        <a:t>توصيف­ هوازدگي­ و سست­شدگي ­در گرانيتوئيدهاي­ زاهدان،­ مهندسي سنگ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فصلنامه زمين­شناسي كاربردي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سال 4</a:t>
                      </a:r>
                      <a:r>
                        <a:rPr lang="fa-IR" sz="1400" dirty="0">
                          <a:effectLst/>
                          <a:cs typeface="B Nazanin" pitchFamily="2" charset="-78"/>
                        </a:rPr>
                        <a:t>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شماره4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EFFECT OF NATURAL OBJECTS AND MATERIALS IN THE ENVIRONMENT FOR TEACHING SCIENCE TO STUDENTS' </a:t>
                      </a: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...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International Journal on New Trends in Education and Their Implications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effectLst/>
                          <a:cs typeface="B Nazanin" pitchFamily="2" charset="-78"/>
                        </a:rPr>
                        <a:t>-</a:t>
                      </a:r>
                      <a:r>
                        <a:rPr lang="en-US" sz="1200" dirty="0" err="1" smtClean="0">
                          <a:effectLst/>
                          <a:cs typeface="B Nazanin" pitchFamily="2" charset="-78"/>
                        </a:rPr>
                        <a:t>olume</a:t>
                      </a: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: 4 Issue: 2 Article:08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594061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Academic motivation, academic knowledge and skills the student-teacher BS Physics-Farhangian University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Journal of Social Issues &amp; 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-Humanities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IRAN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Volume1</a:t>
                      </a:r>
                      <a:r>
                        <a:rPr lang="fa-IR" sz="12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-Issue 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572845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Mackinneyella (Morozova and Lisitsyn, </a:t>
                      </a:r>
                      <a:r>
                        <a:rPr lang="fa-IR" sz="1200">
                          <a:effectLst/>
                          <a:cs typeface="B Nazanin" pitchFamily="2" charset="-78"/>
                        </a:rPr>
                        <a:t>1996</a:t>
                      </a:r>
                      <a:r>
                        <a:rPr lang="en-US" sz="1200">
                          <a:effectLst/>
                          <a:cs typeface="B Nazanin" pitchFamily="2" charset="-78"/>
                        </a:rPr>
                        <a:t>) Fenestrate Genus Described for the First Time from the Devonian Deposits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Open Journal of Geology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 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امریکا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Volume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3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</a:t>
                      </a: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 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572845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TECTOMAGMATIC ORIGIN  OF  THE  ZAHEDAN  BATHOLITHS  –  SOUTH EAST  IRAN 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International Journal of Geography and Geology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Volume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2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-Issue </a:t>
                      </a: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3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456154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Analysis of Main Zagros Recent Fault Strike-Slip Evidence from Dorud to Dena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International Journal of Science and Engineering Investigations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vol. </a:t>
                      </a:r>
                      <a:r>
                        <a:rPr lang="fa-IR" sz="1200" dirty="0" smtClean="0">
                          <a:effectLst/>
                          <a:cs typeface="B Nazanin" pitchFamily="2" charset="-78"/>
                        </a:rPr>
                        <a:t>3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-issue </a:t>
                      </a:r>
                      <a:r>
                        <a:rPr lang="fa-IR" sz="1200" dirty="0">
                          <a:effectLst/>
                          <a:cs typeface="B Nazanin" pitchFamily="2" charset="-78"/>
                        </a:rPr>
                        <a:t>24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81897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The Waterway Network Zagros Tectonic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Journal of Social Issues &amp; </a:t>
                      </a:r>
                      <a:r>
                        <a:rPr lang="en-US" sz="1200" dirty="0" err="1" smtClean="0">
                          <a:effectLst/>
                          <a:cs typeface="B Nazanin" pitchFamily="2" charset="-78"/>
                        </a:rPr>
                        <a:t>umanities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-IRAN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Volume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2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-Issue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5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81897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Petrological Conditions Igneous Intrusive Mass of  Zahedan-Southeast Iran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International Journal of Science and Engineering Investigations-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vol.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2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-issue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23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516919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Determine the temperature and pressure conditions during the formation of Zahedan igneous intrusive mass, South-East of Iran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International Research Journal of Applied and Basic Sciences-IRAN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vol  </a:t>
                      </a:r>
                      <a:r>
                        <a:rPr lang="fa-IR" sz="1200" dirty="0">
                          <a:effectLst/>
                          <a:cs typeface="B Nazanin" pitchFamily="2" charset="-78"/>
                        </a:rPr>
                        <a:t>8</a:t>
                      </a:r>
                      <a:r>
                        <a:rPr lang="fa-IR" sz="1200" dirty="0" smtClean="0">
                          <a:effectLst/>
                          <a:cs typeface="B Nazanin" pitchFamily="2" charset="-78"/>
                        </a:rPr>
                        <a:t>: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-issue </a:t>
                      </a: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(</a:t>
                      </a:r>
                      <a:r>
                        <a:rPr lang="fa-IR" sz="1200" dirty="0">
                          <a:effectLst/>
                          <a:cs typeface="B Nazanin" pitchFamily="2" charset="-78"/>
                        </a:rPr>
                        <a:t>1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)</a:t>
                      </a:r>
                      <a:endParaRPr lang="en-US" sz="12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ctr" rtl="1">
              <a:buNone/>
            </a:pPr>
            <a:r>
              <a:rPr lang="fa-IR" dirty="0" smtClean="0">
                <a:cs typeface="B Nazanin" pitchFamily="2" charset="-78"/>
              </a:rPr>
              <a:t>عناوین مهمترین مقالات چاپ شده:</a:t>
            </a:r>
          </a:p>
          <a:p>
            <a:pPr marL="0" indent="0" algn="r" rtl="1">
              <a:lnSpc>
                <a:spcPct val="200000"/>
              </a:lnSpc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1566961"/>
              </p:ext>
            </p:extLst>
          </p:nvPr>
        </p:nvGraphicFramePr>
        <p:xfrm>
          <a:off x="251520" y="1412776"/>
          <a:ext cx="8640961" cy="504056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1521"/>
                <a:gridCol w="5218086"/>
                <a:gridCol w="1882970"/>
                <a:gridCol w="1158384"/>
              </a:tblGrid>
              <a:tr h="626528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عنوان مقاله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نام نشریه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شماره نشریه و صفحه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تاثير فعاليت­هاي­عملي- آزمايشگاهي زيست­شناسي­در آموزش­مهارت هاي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 رشدآموزش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زيست­شناسي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دوره:22،شماره2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11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گلفشان چیست؟ با نگرشی بر گلفشان های ایران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 رشد 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زمین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دوره :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10،شماره:1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تفتان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مجله­رشدآموزش­زمین­شناسي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دوره:10،شماره:2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فلسفه آموزش علوم زمین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مجله­رشد 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زمین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دوره: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10،شماره:3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itchFamily="2" charset="-78"/>
                        </a:rPr>
                        <a:t>مهارت­های­­علمی­درتدریس علوم زمین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مجله­رشدآموزش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زمین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دوره:11،شماره:1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فعالیت های­آموزشی­درآموزش علوم زمین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مجله­رشد 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زمین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دوره:11،شماره:2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طراحی­واجرای­بازدیدهای­علمی-آموزشی باتاکیدبراهمیت­آن­درآموزش­زمین­شناسی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مجله­رشد 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زمین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دوره:11،شماره:3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زمین گردشگری کویر لوت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مجله رشد آموزش زمین شناسی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دوره 18،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شماره3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427034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گفتن، آموزش دادن نیست، رویکردهای آموزشی در فرایند .....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 رشد 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معارف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اسلامی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دوره: 26،شماره1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: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19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تاریخ علم نجوم پس ار رنسانس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مجله رشد آموزش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زمین </a:t>
                      </a: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شناسي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دوره: 18،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شماره1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  <a:tr h="398700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20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برنامه ریزی استراتژیک، ضرورت توسعه آموزش از راه دور در ...(1و2)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نشریه آموزش بدون مرز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سال:1، </a:t>
                      </a:r>
                      <a:r>
                        <a:rPr lang="ar-SA" sz="1400" dirty="0" smtClean="0">
                          <a:effectLst/>
                          <a:cs typeface="B Nazanin" pitchFamily="2" charset="-78"/>
                        </a:rPr>
                        <a:t>شماره8و9</a:t>
                      </a:r>
                      <a:endParaRPr lang="en-US" sz="1400" dirty="0">
                        <a:effectLst/>
                        <a:cs typeface="B Nazanin" pitchFamily="2" charset="-78"/>
                      </a:endParaRPr>
                    </a:p>
                  </a:txBody>
                  <a:tcPr marL="34470" marR="3447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طرح های پژوهشی</a:t>
            </a:r>
          </a:p>
          <a:p>
            <a:pPr algn="ctr" rtl="1">
              <a:buNone/>
            </a:pPr>
            <a:r>
              <a:rPr lang="fa-IR" dirty="0" smtClean="0">
                <a:cs typeface="B Nazanin" pitchFamily="2" charset="-78"/>
              </a:rPr>
              <a:t>تعداد طرحهای پژوهشی انجام شده: 14 عنوان پژوهش میدانی</a:t>
            </a:r>
          </a:p>
          <a:p>
            <a:pPr marL="0" indent="0"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8412997"/>
              </p:ext>
            </p:extLst>
          </p:nvPr>
        </p:nvGraphicFramePr>
        <p:xfrm>
          <a:off x="251520" y="1700808"/>
          <a:ext cx="8496176" cy="429378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57598"/>
                <a:gridCol w="576330"/>
                <a:gridCol w="1522280"/>
                <a:gridCol w="539968"/>
              </a:tblGrid>
              <a:tr h="30227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عنوان طرح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سمت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موسسه طرف قرارداد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تاریخ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9815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بررسی­­میزان­­علاقه­مندی­دانش­آموزان­سال­چهارم­­متوسطه­­استان­­به­شغل­­معلمی..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همکار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پژوهشکده تعلیم­وتربیت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1376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0227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بررسی­میزان­توانمندی­های­شغلی­دبیران­راهنمائی­استان­سیستان و...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مجری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پژوهشکده تعلیم­وتربیت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17807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بررسی میزان توانمندی­های­ شغلی­معلمین ­ابتدایی ­استان ­سیستان ­و ....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effectLst/>
                          <a:cs typeface="B Nazanin" pitchFamily="2" charset="-78"/>
                        </a:rPr>
                        <a:t>همکار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پژوهشکده تعلیم­وتربیت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0227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بررسی­معیارهای انتخاب­ همسر در میان دانشجویان مراکز تربیت معلم استان...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400">
                          <a:effectLst/>
                          <a:cs typeface="B Nazanin" pitchFamily="2" charset="-78"/>
                        </a:rPr>
                        <a:t>مجری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سازمان ملی ­جوانان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70869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بررسی راه­های ریشه­کنی­بیسوادی در یکصد روستای استان سیستان و....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مجری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نهضت سواد آموزی­استان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1384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483294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مقايسه­ي­كارآيي آموزشياران نهضت سوادآموزي استان با معلمين رسمي....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مجری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نهضت سواد آموزی­استان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535647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بررسی­تاثیراستفاده­از روش­های­تدریس­مشارکتی­درپیشرفت­تحصیلی 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مجری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نهضت سواد آموزی­استان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96149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بررسی وضعیت فیزیکی کلاس­های سوادآموزی نهضت­سوادآموزی استان...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مجری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نهضت سواد آموزی­استان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0227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بررسی میزان امکان تهیه­ی مواد طبیعی موجوددرمحیط­به­عنوان­رسانه­­آموزشی.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ناظر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پژوهشکده تعلیم­وتربیت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30227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بررسی­میزان­استفاده از آزمایشگاه در تدریس­درس­علوم­تجربی­درآموزشگاه­....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ناظر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Nazanin" pitchFamily="2" charset="-78"/>
                        </a:rPr>
                        <a:t>پژوهشکده تعلیم­وتربیت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Nazanin" pitchFamily="2" charset="-78"/>
                        </a:rPr>
                        <a:t>1383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5753120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fa-IR" b="1" dirty="0" smtClean="0">
              <a:cs typeface="B Nazanin" pitchFamily="2" charset="-78"/>
            </a:endParaRPr>
          </a:p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ارائه مقاله</a:t>
            </a:r>
          </a:p>
          <a:p>
            <a:pPr marL="0" indent="0"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20684081"/>
              </p:ext>
            </p:extLst>
          </p:nvPr>
        </p:nvGraphicFramePr>
        <p:xfrm>
          <a:off x="323528" y="1340768"/>
          <a:ext cx="8594852" cy="499574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8268"/>
                <a:gridCol w="4744200"/>
                <a:gridCol w="3006912"/>
                <a:gridCol w="505472"/>
              </a:tblGrid>
              <a:tr h="215384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vert="vert27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عنوان مقاله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نام کنفرانس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تاریخ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25846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itchFamily="2" charset="-78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پترولوژی توده آذرین نفوذی زاهدان- باتولیت لوچان- جنوب شرق ایران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مشهد- چهارمین همایش ملی زمین شناسی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دانشگاه پیام نور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effectLst/>
                          <a:cs typeface="B Nazanin" pitchFamily="2" charset="-78"/>
                        </a:rPr>
                        <a:t>1389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261452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باز مهندسی فرایند تربیت معلم، ضرورت معلم تراز چشم انداز 1414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بابل- همایش ملی رسالت معلم در چشم انداز ایران 1414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1391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87690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Enjoyable Learning Lessons geological third year high school students to the ….. 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32</a:t>
                      </a:r>
                      <a:r>
                        <a:rPr lang="en-US" sz="1200" baseline="30000">
                          <a:effectLst/>
                          <a:cs typeface="B Nazanin" pitchFamily="2" charset="-78"/>
                        </a:rPr>
                        <a:t>nd</a:t>
                      </a:r>
                      <a:r>
                        <a:rPr lang="en-US" sz="1200">
                          <a:effectLst/>
                          <a:cs typeface="B Nazanin" pitchFamily="2" charset="-78"/>
                        </a:rPr>
                        <a:t> national &amp; The 1 </a:t>
                      </a:r>
                      <a:r>
                        <a:rPr lang="en-US" sz="1200" baseline="30000">
                          <a:effectLst/>
                          <a:cs typeface="B Nazanin" pitchFamily="2" charset="-78"/>
                        </a:rPr>
                        <a:t>st</a:t>
                      </a:r>
                      <a:r>
                        <a:rPr lang="en-US" sz="1200">
                          <a:effectLst/>
                          <a:cs typeface="B Nazanin" pitchFamily="2" charset="-78"/>
                        </a:rPr>
                        <a:t> international geosciences congress….- Tehran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2014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Development of Elementary Teachers, professional knowledge and skills ….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B Nazanin" pitchFamily="2" charset="-78"/>
                        </a:rPr>
                        <a:t>32</a:t>
                      </a:r>
                      <a:r>
                        <a:rPr lang="en-US" sz="1200" baseline="30000">
                          <a:effectLst/>
                          <a:cs typeface="B Nazanin" pitchFamily="2" charset="-78"/>
                        </a:rPr>
                        <a:t>nd</a:t>
                      </a:r>
                      <a:r>
                        <a:rPr lang="en-US" sz="1200">
                          <a:effectLst/>
                          <a:cs typeface="B Nazanin" pitchFamily="2" charset="-78"/>
                        </a:rPr>
                        <a:t> national &amp; The 1 </a:t>
                      </a:r>
                      <a:r>
                        <a:rPr lang="en-US" sz="1200" baseline="30000">
                          <a:effectLst/>
                          <a:cs typeface="B Nazanin" pitchFamily="2" charset="-78"/>
                        </a:rPr>
                        <a:t>st</a:t>
                      </a:r>
                      <a:r>
                        <a:rPr lang="en-US" sz="1200">
                          <a:effectLst/>
                          <a:cs typeface="B Nazanin" pitchFamily="2" charset="-78"/>
                        </a:rPr>
                        <a:t> international geosciences congress….- Tehran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2014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The first traces of human life in order to introduce land navigation in the …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The organizing committee of the 3</a:t>
                      </a:r>
                      <a:r>
                        <a:rPr lang="en-US" sz="1200" baseline="30000" dirty="0">
                          <a:effectLst/>
                          <a:cs typeface="B Nazanin" pitchFamily="2" charset="-78"/>
                        </a:rPr>
                        <a:t>rd</a:t>
                      </a: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 international conference 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… (ICEPM) - Tehran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2013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Sistan Plain environment after drying lake </a:t>
                      </a:r>
                      <a:r>
                        <a:rPr lang="en-US" sz="12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Hamoon</a:t>
                      </a:r>
                      <a:r>
                        <a:rPr lang="en-US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- South East of Iran</a:t>
                      </a:r>
                      <a:endParaRPr lang="en-US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The organizing committee of the 3</a:t>
                      </a:r>
                      <a:r>
                        <a:rPr lang="en-US" sz="1200" baseline="30000" dirty="0">
                          <a:effectLst/>
                          <a:cs typeface="B Nazanin" pitchFamily="2" charset="-78"/>
                        </a:rPr>
                        <a:t>rd</a:t>
                      </a:r>
                      <a:r>
                        <a:rPr lang="en-US" sz="1200" dirty="0">
                          <a:effectLst/>
                          <a:cs typeface="B Nazanin" pitchFamily="2" charset="-78"/>
                        </a:rPr>
                        <a:t> international conference </a:t>
                      </a: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… (ICEPM) - Tehran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cs typeface="B Nazanin" pitchFamily="2" charset="-78"/>
                        </a:rPr>
                        <a:t>2013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290768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توصیف رویکرد تماتیک در آموزش فعال زمین شناسی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تهران- هفدهمین همایش انجمن زمین شناسی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و </a:t>
                      </a: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اولین نشست بین المللی...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1392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492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itchFamily="2" charset="-78"/>
                        </a:rPr>
                        <a:t>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توصیف سیمای ژئوموفولوژیکی کویر لوت ایران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اصفهان- همایش ملی بوم های بیابانی، گردشگری و هنرهای محیطی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1390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ژئوتوریسم تفتان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اصفهان- اولین همایش ملی گردشگری، سرمایه های ملی و </a:t>
                      </a: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 </a:t>
                      </a:r>
                      <a:r>
                        <a:rPr lang="ar-SA" sz="1200" dirty="0">
                          <a:effectLst/>
                          <a:cs typeface="B Nazanin" pitchFamily="2" charset="-78"/>
                        </a:rPr>
                        <a:t>آینده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1392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10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بهره برداری از منابع عظیم رس در دشت سیستان، احیای دریاچه ی هامون و حفاظت....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تهران- دومین کنفرانس ملی برنامه ریزی و مدیریت محیط زیست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1391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11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تهیه وتفسیر سری های ماگمایی برای تعیین خاستگاه تکتونوماگمایی باتولیت زاهدان=....</a:t>
                      </a:r>
                      <a:endParaRPr lang="en-US" sz="12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شیراز- شانزدهمین همایش انجمن زمین شناسی ایران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91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  <a:tr h="371537"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12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مطالعه­­خاستگاه­واختصاصات­زمین­شناسی­باد های120 روزه­دردشت­سیستان–جنوب­شرق</a:t>
                      </a:r>
                      <a:r>
                        <a:rPr lang="ar-SA" sz="1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itchFamily="2" charset="-78"/>
                        </a:rPr>
                        <a:t>..</a:t>
                      </a:r>
                      <a:endParaRPr lang="fa-IR" sz="12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Nazanin" pitchFamily="2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B Nazanin" pitchFamily="2" charset="-78"/>
                        </a:rPr>
                        <a:t>شیراز- شانزدهمین همایش انجمن زمین شناسی ایران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cs typeface="B Nazanin" pitchFamily="2" charset="-78"/>
                        </a:rPr>
                        <a:t>91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53846" marR="5384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151</TotalTime>
  <Words>1993</Words>
  <Application>Microsoft Office PowerPoint</Application>
  <PresentationFormat>On-screen Show (4:3)</PresentationFormat>
  <Paragraphs>442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Slide 1</vt:lpstr>
      <vt:lpstr>Slide 2</vt:lpstr>
      <vt:lpstr>Slide 3</vt:lpstr>
      <vt:lpstr>کتاب تالیفی چاپ شده </vt:lpstr>
      <vt:lpstr>کتاب تجدید چاپ شده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hjk</dc:title>
  <dc:creator>hbonyadi</dc:creator>
  <cp:lastModifiedBy>h.bonyadi</cp:lastModifiedBy>
  <cp:revision>22</cp:revision>
  <dcterms:created xsi:type="dcterms:W3CDTF">2014-05-03T09:29:21Z</dcterms:created>
  <dcterms:modified xsi:type="dcterms:W3CDTF">2014-05-24T05:34:20Z</dcterms:modified>
</cp:coreProperties>
</file>