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17.xml" ContentType="application/vnd.openxmlformats-officedocument.themeOverride+xml"/>
  <Override PartName="/ppt/notesSlides/notesSlide40.xml" ContentType="application/vnd.openxmlformats-officedocument.presentationml.notesSlide+xml"/>
  <Override PartName="/ppt/theme/themeOverride18.xml" ContentType="application/vnd.openxmlformats-officedocument.themeOverride+xml"/>
  <Override PartName="/ppt/notesSlides/notesSlide41.xml" ContentType="application/vnd.openxmlformats-officedocument.presentationml.notesSlide+xml"/>
  <Override PartName="/ppt/theme/themeOverride19.xml" ContentType="application/vnd.openxmlformats-officedocument.themeOverride+xml"/>
  <Override PartName="/ppt/notesSlides/notesSlide42.xml" ContentType="application/vnd.openxmlformats-officedocument.presentationml.notesSlide+xml"/>
  <Override PartName="/ppt/theme/themeOverride20.xml" ContentType="application/vnd.openxmlformats-officedocument.themeOverride+xml"/>
  <Override PartName="/ppt/notesSlides/notesSlide43.xml" ContentType="application/vnd.openxmlformats-officedocument.presentationml.notesSlide+xml"/>
  <Override PartName="/ppt/theme/themeOverride21.xml" ContentType="application/vnd.openxmlformats-officedocument.themeOverride+xml"/>
  <Override PartName="/ppt/notesSlides/notesSlide44.xml" ContentType="application/vnd.openxmlformats-officedocument.presentationml.notesSlide+xml"/>
  <Override PartName="/ppt/theme/themeOverride22.xml" ContentType="application/vnd.openxmlformats-officedocument.themeOverride+xml"/>
  <Override PartName="/ppt/notesSlides/notesSlide45.xml" ContentType="application/vnd.openxmlformats-officedocument.presentationml.notesSlide+xml"/>
  <Override PartName="/ppt/theme/themeOverride23.xml" ContentType="application/vnd.openxmlformats-officedocument.themeOverride+xml"/>
  <Override PartName="/ppt/notesSlides/notesSlide46.xml" ContentType="application/vnd.openxmlformats-officedocument.presentationml.notesSlide+xml"/>
  <Override PartName="/ppt/theme/themeOverride24.xml" ContentType="application/vnd.openxmlformats-officedocument.themeOverride+xml"/>
  <Override PartName="/ppt/notesSlides/notesSlide47.xml" ContentType="application/vnd.openxmlformats-officedocument.presentationml.notesSlide+xml"/>
  <Override PartName="/ppt/theme/themeOverride25.xml" ContentType="application/vnd.openxmlformats-officedocument.themeOverride+xml"/>
  <Override PartName="/ppt/notesSlides/notesSlide48.xml" ContentType="application/vnd.openxmlformats-officedocument.presentationml.notesSlide+xml"/>
  <Override PartName="/ppt/theme/themeOverride26.xml" ContentType="application/vnd.openxmlformats-officedocument.themeOverride+xml"/>
  <Override PartName="/ppt/notesSlides/notesSlide49.xml" ContentType="application/vnd.openxmlformats-officedocument.presentationml.notesSlide+xml"/>
  <Override PartName="/ppt/theme/themeOverride27.xml" ContentType="application/vnd.openxmlformats-officedocument.themeOverride+xml"/>
  <Override PartName="/ppt/notesSlides/notesSlide50.xml" ContentType="application/vnd.openxmlformats-officedocument.presentationml.notesSlide+xml"/>
  <Override PartName="/ppt/theme/themeOverride28.xml" ContentType="application/vnd.openxmlformats-officedocument.themeOverride+xml"/>
  <Override PartName="/ppt/notesSlides/notesSlide51.xml" ContentType="application/vnd.openxmlformats-officedocument.presentationml.notesSlide+xml"/>
  <Override PartName="/ppt/theme/themeOverride29.xml" ContentType="application/vnd.openxmlformats-officedocument.themeOverride+xml"/>
  <Override PartName="/ppt/notesSlides/notesSlide52.xml" ContentType="application/vnd.openxmlformats-officedocument.presentationml.notesSlide+xml"/>
  <Override PartName="/ppt/theme/themeOverride30.xml" ContentType="application/vnd.openxmlformats-officedocument.themeOverride+xml"/>
  <Override PartName="/ppt/notesSlides/notesSlide53.xml" ContentType="application/vnd.openxmlformats-officedocument.presentationml.notesSlide+xml"/>
  <Override PartName="/ppt/theme/themeOverride31.xml" ContentType="application/vnd.openxmlformats-officedocument.themeOverride+xml"/>
  <Override PartName="/ppt/notesSlides/notesSlide54.xml" ContentType="application/vnd.openxmlformats-officedocument.presentationml.notesSlide+xml"/>
  <Override PartName="/ppt/theme/themeOverride32.xml" ContentType="application/vnd.openxmlformats-officedocument.themeOverride+xml"/>
  <Override PartName="/ppt/notesSlides/notesSlide55.xml" ContentType="application/vnd.openxmlformats-officedocument.presentationml.notesSlide+xml"/>
  <Override PartName="/ppt/theme/themeOverride33.xml" ContentType="application/vnd.openxmlformats-officedocument.themeOverride+xml"/>
  <Override PartName="/ppt/notesSlides/notesSlide56.xml" ContentType="application/vnd.openxmlformats-officedocument.presentationml.notesSlide+xml"/>
  <Override PartName="/ppt/theme/themeOverride34.xml" ContentType="application/vnd.openxmlformats-officedocument.themeOverride+xml"/>
  <Override PartName="/ppt/notesSlides/notesSlide57.xml" ContentType="application/vnd.openxmlformats-officedocument.presentationml.notesSlide+xml"/>
  <Override PartName="/ppt/theme/themeOverride35.xml" ContentType="application/vnd.openxmlformats-officedocument.themeOverride+xml"/>
  <Override PartName="/ppt/notesSlides/notesSlide58.xml" ContentType="application/vnd.openxmlformats-officedocument.presentationml.notesSlide+xml"/>
  <Override PartName="/ppt/theme/themeOverride36.xml" ContentType="application/vnd.openxmlformats-officedocument.themeOverride+xml"/>
  <Override PartName="/ppt/notesSlides/notesSlide59.xml" ContentType="application/vnd.openxmlformats-officedocument.presentationml.notesSlide+xml"/>
  <Override PartName="/ppt/theme/themeOverride37.xml" ContentType="application/vnd.openxmlformats-officedocument.themeOverride+xml"/>
  <Override PartName="/ppt/notesSlides/notesSlide60.xml" ContentType="application/vnd.openxmlformats-officedocument.presentationml.notesSlide+xml"/>
  <Override PartName="/ppt/theme/themeOverride38.xml" ContentType="application/vnd.openxmlformats-officedocument.themeOverride+xml"/>
  <Override PartName="/ppt/notesSlides/notesSlide61.xml" ContentType="application/vnd.openxmlformats-officedocument.presentationml.notesSlide+xml"/>
  <Override PartName="/ppt/theme/themeOverride39.xml" ContentType="application/vnd.openxmlformats-officedocument.themeOverride+xml"/>
  <Override PartName="/ppt/notesSlides/notesSlide62.xml" ContentType="application/vnd.openxmlformats-officedocument.presentationml.notesSlide+xml"/>
  <Override PartName="/ppt/theme/themeOverride40.xml" ContentType="application/vnd.openxmlformats-officedocument.themeOverride+xml"/>
  <Override PartName="/ppt/notesSlides/notesSlide63.xml" ContentType="application/vnd.openxmlformats-officedocument.presentationml.notesSlide+xml"/>
  <Override PartName="/ppt/theme/themeOverride41.xml" ContentType="application/vnd.openxmlformats-officedocument.themeOverride+xml"/>
  <Override PartName="/ppt/notesSlides/notesSlide64.xml" ContentType="application/vnd.openxmlformats-officedocument.presentationml.notesSlide+xml"/>
  <Override PartName="/ppt/theme/themeOverride42.xml" ContentType="application/vnd.openxmlformats-officedocument.themeOverride+xml"/>
  <Override PartName="/ppt/notesSlides/notesSlide65.xml" ContentType="application/vnd.openxmlformats-officedocument.presentationml.notesSlide+xml"/>
  <Override PartName="/ppt/theme/themeOverride43.xml" ContentType="application/vnd.openxmlformats-officedocument.themeOverride+xml"/>
  <Override PartName="/ppt/notesSlides/notesSlide66.xml" ContentType="application/vnd.openxmlformats-officedocument.presentationml.notesSlide+xml"/>
  <Override PartName="/ppt/theme/themeOverride44.xml" ContentType="application/vnd.openxmlformats-officedocument.themeOverride+xml"/>
  <Override PartName="/ppt/notesSlides/notesSlide67.xml" ContentType="application/vnd.openxmlformats-officedocument.presentationml.notesSlide+xml"/>
  <Override PartName="/ppt/theme/themeOverride45.xml" ContentType="application/vnd.openxmlformats-officedocument.themeOverride+xml"/>
  <Override PartName="/ppt/notesSlides/notesSlide68.xml" ContentType="application/vnd.openxmlformats-officedocument.presentationml.notesSlide+xml"/>
  <Override PartName="/ppt/theme/themeOverride46.xml" ContentType="application/vnd.openxmlformats-officedocument.themeOverride+xml"/>
  <Override PartName="/ppt/notesSlides/notesSlide69.xml" ContentType="application/vnd.openxmlformats-officedocument.presentationml.notesSlide+xml"/>
  <Override PartName="/ppt/theme/themeOverride47.xml" ContentType="application/vnd.openxmlformats-officedocument.themeOverride+xml"/>
  <Override PartName="/ppt/notesSlides/notesSlide70.xml" ContentType="application/vnd.openxmlformats-officedocument.presentationml.notesSlide+xml"/>
  <Override PartName="/ppt/theme/themeOverride48.xml" ContentType="application/vnd.openxmlformats-officedocument.themeOverride+xml"/>
  <Override PartName="/ppt/notesSlides/notesSlide71.xml" ContentType="application/vnd.openxmlformats-officedocument.presentationml.notesSlide+xml"/>
  <Override PartName="/ppt/theme/themeOverride49.xml" ContentType="application/vnd.openxmlformats-officedocument.themeOverride+xml"/>
  <Override PartName="/ppt/notesSlides/notesSlide72.xml" ContentType="application/vnd.openxmlformats-officedocument.presentationml.notesSlide+xml"/>
  <Override PartName="/ppt/theme/themeOverride50.xml" ContentType="application/vnd.openxmlformats-officedocument.themeOverride+xml"/>
  <Override PartName="/ppt/notesSlides/notesSlide73.xml" ContentType="application/vnd.openxmlformats-officedocument.presentationml.notesSlide+xml"/>
  <Override PartName="/ppt/theme/themeOverride51.xml" ContentType="application/vnd.openxmlformats-officedocument.themeOverride+xml"/>
  <Override PartName="/ppt/notesSlides/notesSlide74.xml" ContentType="application/vnd.openxmlformats-officedocument.presentationml.notesSlide+xml"/>
  <Override PartName="/ppt/theme/themeOverride52.xml" ContentType="application/vnd.openxmlformats-officedocument.themeOverride+xml"/>
  <Override PartName="/ppt/notesSlides/notesSlide75.xml" ContentType="application/vnd.openxmlformats-officedocument.presentationml.notesSlide+xml"/>
  <Override PartName="/ppt/theme/themeOverride53.xml" ContentType="application/vnd.openxmlformats-officedocument.themeOverride+xml"/>
  <Override PartName="/ppt/notesSlides/notesSlide76.xml" ContentType="application/vnd.openxmlformats-officedocument.presentationml.notesSlide+xml"/>
  <Override PartName="/ppt/theme/themeOverride54.xml" ContentType="application/vnd.openxmlformats-officedocument.themeOverride+xml"/>
  <Override PartName="/ppt/notesSlides/notesSlide77.xml" ContentType="application/vnd.openxmlformats-officedocument.presentationml.notesSlide+xml"/>
  <Override PartName="/ppt/theme/themeOverride55.xml" ContentType="application/vnd.openxmlformats-officedocument.themeOverride+xml"/>
  <Override PartName="/ppt/notesSlides/notesSlide78.xml" ContentType="application/vnd.openxmlformats-officedocument.presentationml.notesSlide+xml"/>
  <Override PartName="/ppt/theme/themeOverride56.xml" ContentType="application/vnd.openxmlformats-officedocument.themeOverride+xml"/>
  <Override PartName="/ppt/notesSlides/notesSlide79.xml" ContentType="application/vnd.openxmlformats-officedocument.presentationml.notesSlide+xml"/>
  <Override PartName="/ppt/theme/themeOverride57.xml" ContentType="application/vnd.openxmlformats-officedocument.themeOverride+xml"/>
  <Override PartName="/ppt/notesSlides/notesSlide80.xml" ContentType="application/vnd.openxmlformats-officedocument.presentationml.notesSlide+xml"/>
  <Override PartName="/ppt/theme/themeOverride58.xml" ContentType="application/vnd.openxmlformats-officedocument.themeOverride+xml"/>
  <Override PartName="/ppt/notesSlides/notesSlide81.xml" ContentType="application/vnd.openxmlformats-officedocument.presentationml.notesSlide+xml"/>
  <Override PartName="/ppt/theme/themeOverride59.xml" ContentType="application/vnd.openxmlformats-officedocument.themeOverride+xml"/>
  <Override PartName="/ppt/notesSlides/notesSlide82.xml" ContentType="application/vnd.openxmlformats-officedocument.presentationml.notesSlide+xml"/>
  <Override PartName="/ppt/theme/themeOverride60.xml" ContentType="application/vnd.openxmlformats-officedocument.themeOverride+xml"/>
  <Override PartName="/ppt/notesSlides/notesSlide83.xml" ContentType="application/vnd.openxmlformats-officedocument.presentationml.notesSlide+xml"/>
  <Override PartName="/ppt/theme/themeOverride61.xml" ContentType="application/vnd.openxmlformats-officedocument.themeOverride+xml"/>
  <Override PartName="/ppt/notesSlides/notesSlide84.xml" ContentType="application/vnd.openxmlformats-officedocument.presentationml.notesSlide+xml"/>
  <Override PartName="/ppt/theme/themeOverride62.xml" ContentType="application/vnd.openxmlformats-officedocument.themeOverride+xml"/>
  <Override PartName="/ppt/notesSlides/notesSlide85.xml" ContentType="application/vnd.openxmlformats-officedocument.presentationml.notesSlide+xml"/>
  <Override PartName="/ppt/theme/themeOverride63.xml" ContentType="application/vnd.openxmlformats-officedocument.themeOverride+xml"/>
  <Override PartName="/ppt/notesSlides/notesSlide86.xml" ContentType="application/vnd.openxmlformats-officedocument.presentationml.notesSlide+xml"/>
  <Override PartName="/ppt/theme/themeOverride64.xml" ContentType="application/vnd.openxmlformats-officedocument.themeOverride+xml"/>
  <Override PartName="/ppt/notesSlides/notesSlide87.xml" ContentType="application/vnd.openxmlformats-officedocument.presentationml.notesSlide+xml"/>
  <Override PartName="/ppt/theme/themeOverride65.xml" ContentType="application/vnd.openxmlformats-officedocument.themeOverride+xml"/>
  <Override PartName="/ppt/notesSlides/notesSlide88.xml" ContentType="application/vnd.openxmlformats-officedocument.presentationml.notesSlide+xml"/>
  <Override PartName="/ppt/theme/themeOverride66.xml" ContentType="application/vnd.openxmlformats-officedocument.themeOverride+xml"/>
  <Override PartName="/ppt/notesSlides/notesSlide89.xml" ContentType="application/vnd.openxmlformats-officedocument.presentationml.notesSlide+xml"/>
  <Override PartName="/ppt/theme/themeOverride67.xml" ContentType="application/vnd.openxmlformats-officedocument.themeOverride+xml"/>
  <Override PartName="/ppt/notesSlides/notesSlide90.xml" ContentType="application/vnd.openxmlformats-officedocument.presentationml.notesSlide+xml"/>
  <Override PartName="/ppt/theme/themeOverride68.xml" ContentType="application/vnd.openxmlformats-officedocument.themeOverride+xml"/>
  <Override PartName="/ppt/notesSlides/notesSlide91.xml" ContentType="application/vnd.openxmlformats-officedocument.presentationml.notesSlide+xml"/>
  <Override PartName="/ppt/theme/themeOverride69.xml" ContentType="application/vnd.openxmlformats-officedocument.themeOverride+xml"/>
  <Override PartName="/ppt/notesSlides/notesSlide92.xml" ContentType="application/vnd.openxmlformats-officedocument.presentationml.notesSlide+xml"/>
  <Override PartName="/ppt/theme/themeOverride70.xml" ContentType="application/vnd.openxmlformats-officedocument.themeOverr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8" r:id="rId1"/>
    <p:sldMasterId id="2147483780" r:id="rId2"/>
  </p:sldMasterIdLst>
  <p:notesMasterIdLst>
    <p:notesMasterId r:id="rId97"/>
  </p:notesMasterIdLst>
  <p:sldIdLst>
    <p:sldId id="256" r:id="rId3"/>
    <p:sldId id="319" r:id="rId4"/>
    <p:sldId id="486" r:id="rId5"/>
    <p:sldId id="571" r:id="rId6"/>
    <p:sldId id="488" r:id="rId7"/>
    <p:sldId id="572" r:id="rId8"/>
    <p:sldId id="573" r:id="rId9"/>
    <p:sldId id="489" r:id="rId10"/>
    <p:sldId id="490" r:id="rId11"/>
    <p:sldId id="491" r:id="rId12"/>
    <p:sldId id="492" r:id="rId13"/>
    <p:sldId id="493" r:id="rId14"/>
    <p:sldId id="494" r:id="rId15"/>
    <p:sldId id="495" r:id="rId16"/>
    <p:sldId id="497" r:id="rId17"/>
    <p:sldId id="498" r:id="rId18"/>
    <p:sldId id="499" r:id="rId19"/>
    <p:sldId id="500" r:id="rId20"/>
    <p:sldId id="501" r:id="rId21"/>
    <p:sldId id="405"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6" r:id="rId36"/>
    <p:sldId id="517" r:id="rId37"/>
    <p:sldId id="518" r:id="rId38"/>
    <p:sldId id="519" r:id="rId39"/>
    <p:sldId id="520" r:id="rId40"/>
    <p:sldId id="521" r:id="rId41"/>
    <p:sldId id="432" r:id="rId42"/>
    <p:sldId id="523" r:id="rId43"/>
    <p:sldId id="522" r:id="rId44"/>
    <p:sldId id="524" r:id="rId45"/>
    <p:sldId id="433" r:id="rId46"/>
    <p:sldId id="525" r:id="rId47"/>
    <p:sldId id="526" r:id="rId48"/>
    <p:sldId id="527" r:id="rId49"/>
    <p:sldId id="528" r:id="rId50"/>
    <p:sldId id="529" r:id="rId51"/>
    <p:sldId id="530" r:id="rId52"/>
    <p:sldId id="531" r:id="rId53"/>
    <p:sldId id="438" r:id="rId54"/>
    <p:sldId id="532" r:id="rId55"/>
    <p:sldId id="533" r:id="rId56"/>
    <p:sldId id="534" r:id="rId57"/>
    <p:sldId id="535" r:id="rId58"/>
    <p:sldId id="536" r:id="rId59"/>
    <p:sldId id="537" r:id="rId60"/>
    <p:sldId id="538" r:id="rId61"/>
    <p:sldId id="539" r:id="rId62"/>
    <p:sldId id="540" r:id="rId63"/>
    <p:sldId id="541" r:id="rId64"/>
    <p:sldId id="439" r:id="rId65"/>
    <p:sldId id="542" r:id="rId66"/>
    <p:sldId id="543" r:id="rId67"/>
    <p:sldId id="440" r:id="rId68"/>
    <p:sldId id="545" r:id="rId69"/>
    <p:sldId id="544" r:id="rId70"/>
    <p:sldId id="546" r:id="rId71"/>
    <p:sldId id="547" r:id="rId72"/>
    <p:sldId id="548" r:id="rId73"/>
    <p:sldId id="549" r:id="rId74"/>
    <p:sldId id="550" r:id="rId75"/>
    <p:sldId id="552" r:id="rId76"/>
    <p:sldId id="553" r:id="rId77"/>
    <p:sldId id="554" r:id="rId78"/>
    <p:sldId id="444" r:id="rId79"/>
    <p:sldId id="555" r:id="rId80"/>
    <p:sldId id="557" r:id="rId81"/>
    <p:sldId id="556" r:id="rId82"/>
    <p:sldId id="559" r:id="rId83"/>
    <p:sldId id="558" r:id="rId84"/>
    <p:sldId id="560" r:id="rId85"/>
    <p:sldId id="561" r:id="rId86"/>
    <p:sldId id="562" r:id="rId87"/>
    <p:sldId id="563" r:id="rId88"/>
    <p:sldId id="564" r:id="rId89"/>
    <p:sldId id="565" r:id="rId90"/>
    <p:sldId id="566" r:id="rId91"/>
    <p:sldId id="567" r:id="rId92"/>
    <p:sldId id="568" r:id="rId93"/>
    <p:sldId id="570" r:id="rId94"/>
    <p:sldId id="569" r:id="rId95"/>
    <p:sldId id="318" r:id="rId96"/>
  </p:sldIdLst>
  <p:sldSz cx="9144000" cy="6858000" type="screen4x3"/>
  <p:notesSz cx="6858000" cy="9144000"/>
  <p:embeddedFontLst>
    <p:embeddedFont>
      <p:font typeface="Verdana" pitchFamily="34" charset="0"/>
      <p:regular r:id="rId98"/>
      <p:bold r:id="rId99"/>
      <p:italic r:id="rId100"/>
      <p:boldItalic r:id="rId101"/>
    </p:embeddedFont>
    <p:embeddedFont>
      <p:font typeface="Calibri" pitchFamily="34" charset="0"/>
      <p:regular r:id="rId102"/>
      <p:bold r:id="rId103"/>
      <p:italic r:id="rId104"/>
      <p:boldItalic r:id="rId105"/>
    </p:embeddedFont>
    <p:embeddedFont>
      <p:font typeface="Trebuchet MS" pitchFamily="34" charset="0"/>
      <p:regular r:id="rId106"/>
      <p:bold r:id="rId107"/>
      <p:italic r:id="rId108"/>
      <p:boldItalic r:id="rId10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981">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87546" autoAdjust="0"/>
  </p:normalViewPr>
  <p:slideViewPr>
    <p:cSldViewPr>
      <p:cViewPr varScale="1">
        <p:scale>
          <a:sx n="95" d="100"/>
          <a:sy n="95" d="100"/>
        </p:scale>
        <p:origin x="-390" y="-102"/>
      </p:cViewPr>
      <p:guideLst>
        <p:guide orient="horz" pos="981"/>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font" Target="fonts/font10.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5.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6.fntdata"/><Relationship Id="rId108" Type="http://schemas.openxmlformats.org/officeDocument/2006/relationships/font" Target="fonts/font11.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12.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3.fntdata"/><Relationship Id="rId105"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font" Target="fonts/font1.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D17F406-6433-4177-83BE-B0FC62E1D163}" type="datetimeFigureOut">
              <a:rPr lang="en-US"/>
              <a:pPr>
                <a:defRPr/>
              </a:pPr>
              <a:t>2014-11-18</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9BF6EA-D5C3-4723-A4A7-EE17DCC8C18C}" type="slidenum">
              <a:rPr lang="en-NZ"/>
              <a:pPr>
                <a:defRPr/>
              </a:pPr>
              <a:t>‹#›</a:t>
            </a:fld>
            <a:endParaRPr lang="en-NZ"/>
          </a:p>
        </p:txBody>
      </p:sp>
    </p:spTree>
    <p:extLst>
      <p:ext uri="{BB962C8B-B14F-4D97-AF65-F5344CB8AC3E}">
        <p14:creationId xmlns:p14="http://schemas.microsoft.com/office/powerpoint/2010/main" val="1197295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BF1DE9F-5E14-4EE9-A133-D0FFD3719A40}" type="slidenum">
              <a:rPr lang="en-NZ" smtClean="0">
                <a:latin typeface="Calibri" pitchFamily="34" charset="0"/>
              </a:rPr>
              <a:pPr fontAlgn="base">
                <a:spcBef>
                  <a:spcPct val="0"/>
                </a:spcBef>
                <a:spcAft>
                  <a:spcPct val="0"/>
                </a:spcAft>
                <a:defRPr/>
              </a:pPr>
              <a:t>1</a:t>
            </a:fld>
            <a:endParaRPr lang="en-NZ" smtClean="0">
              <a:latin typeface="Calibri" pitchFamily="34" charset="0"/>
            </a:endParaRPr>
          </a:p>
        </p:txBody>
      </p:sp>
    </p:spTree>
    <p:extLst>
      <p:ext uri="{BB962C8B-B14F-4D97-AF65-F5344CB8AC3E}">
        <p14:creationId xmlns:p14="http://schemas.microsoft.com/office/powerpoint/2010/main" val="162613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10</a:t>
            </a:fld>
            <a:endParaRPr lang="en-NZ" smtClean="0">
              <a:latin typeface="Calibri" pitchFamily="34" charset="0"/>
            </a:endParaRPr>
          </a:p>
        </p:txBody>
      </p:sp>
    </p:spTree>
    <p:extLst>
      <p:ext uri="{BB962C8B-B14F-4D97-AF65-F5344CB8AC3E}">
        <p14:creationId xmlns:p14="http://schemas.microsoft.com/office/powerpoint/2010/main" val="37399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11</a:t>
            </a:fld>
            <a:endParaRPr lang="en-NZ" smtClean="0">
              <a:latin typeface="Calibri" pitchFamily="34" charset="0"/>
            </a:endParaRPr>
          </a:p>
        </p:txBody>
      </p:sp>
    </p:spTree>
    <p:extLst>
      <p:ext uri="{BB962C8B-B14F-4D97-AF65-F5344CB8AC3E}">
        <p14:creationId xmlns:p14="http://schemas.microsoft.com/office/powerpoint/2010/main" val="192356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12</a:t>
            </a:fld>
            <a:endParaRPr lang="en-NZ" smtClean="0">
              <a:latin typeface="Calibri" pitchFamily="34" charset="0"/>
            </a:endParaRPr>
          </a:p>
        </p:txBody>
      </p:sp>
    </p:spTree>
    <p:extLst>
      <p:ext uri="{BB962C8B-B14F-4D97-AF65-F5344CB8AC3E}">
        <p14:creationId xmlns:p14="http://schemas.microsoft.com/office/powerpoint/2010/main" val="259473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13</a:t>
            </a:fld>
            <a:endParaRPr lang="en-NZ" smtClean="0">
              <a:latin typeface="Calibri" pitchFamily="34" charset="0"/>
            </a:endParaRPr>
          </a:p>
        </p:txBody>
      </p:sp>
    </p:spTree>
    <p:extLst>
      <p:ext uri="{BB962C8B-B14F-4D97-AF65-F5344CB8AC3E}">
        <p14:creationId xmlns:p14="http://schemas.microsoft.com/office/powerpoint/2010/main" val="141306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14</a:t>
            </a:fld>
            <a:endParaRPr lang="en-NZ" smtClean="0">
              <a:latin typeface="Calibri" pitchFamily="34" charset="0"/>
            </a:endParaRPr>
          </a:p>
        </p:txBody>
      </p:sp>
    </p:spTree>
    <p:extLst>
      <p:ext uri="{BB962C8B-B14F-4D97-AF65-F5344CB8AC3E}">
        <p14:creationId xmlns:p14="http://schemas.microsoft.com/office/powerpoint/2010/main" val="113042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15</a:t>
            </a:fld>
            <a:endParaRPr lang="en-NZ" smtClean="0">
              <a:latin typeface="Calibri" pitchFamily="34" charset="0"/>
            </a:endParaRPr>
          </a:p>
        </p:txBody>
      </p:sp>
    </p:spTree>
    <p:extLst>
      <p:ext uri="{BB962C8B-B14F-4D97-AF65-F5344CB8AC3E}">
        <p14:creationId xmlns:p14="http://schemas.microsoft.com/office/powerpoint/2010/main" val="410594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16</a:t>
            </a:fld>
            <a:endParaRPr lang="en-NZ" smtClean="0">
              <a:latin typeface="Calibri" pitchFamily="34" charset="0"/>
            </a:endParaRPr>
          </a:p>
        </p:txBody>
      </p:sp>
    </p:spTree>
    <p:extLst>
      <p:ext uri="{BB962C8B-B14F-4D97-AF65-F5344CB8AC3E}">
        <p14:creationId xmlns:p14="http://schemas.microsoft.com/office/powerpoint/2010/main" val="359401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17</a:t>
            </a:fld>
            <a:endParaRPr lang="en-NZ" smtClean="0">
              <a:latin typeface="Calibri" pitchFamily="34" charset="0"/>
            </a:endParaRPr>
          </a:p>
        </p:txBody>
      </p:sp>
    </p:spTree>
    <p:extLst>
      <p:ext uri="{BB962C8B-B14F-4D97-AF65-F5344CB8AC3E}">
        <p14:creationId xmlns:p14="http://schemas.microsoft.com/office/powerpoint/2010/main" val="3432843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18</a:t>
            </a:fld>
            <a:endParaRPr lang="en-NZ" smtClean="0">
              <a:latin typeface="Calibri" pitchFamily="34" charset="0"/>
            </a:endParaRPr>
          </a:p>
        </p:txBody>
      </p:sp>
    </p:spTree>
    <p:extLst>
      <p:ext uri="{BB962C8B-B14F-4D97-AF65-F5344CB8AC3E}">
        <p14:creationId xmlns:p14="http://schemas.microsoft.com/office/powerpoint/2010/main" val="248630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19</a:t>
            </a:fld>
            <a:endParaRPr lang="en-NZ" smtClean="0">
              <a:latin typeface="Calibri" pitchFamily="34" charset="0"/>
            </a:endParaRPr>
          </a:p>
        </p:txBody>
      </p:sp>
    </p:spTree>
    <p:extLst>
      <p:ext uri="{BB962C8B-B14F-4D97-AF65-F5344CB8AC3E}">
        <p14:creationId xmlns:p14="http://schemas.microsoft.com/office/powerpoint/2010/main" val="18771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a:t>
            </a:fld>
            <a:endParaRPr lang="en-NZ" smtClean="0">
              <a:latin typeface="Calibri" pitchFamily="34" charset="0"/>
            </a:endParaRPr>
          </a:p>
        </p:txBody>
      </p:sp>
    </p:spTree>
    <p:extLst>
      <p:ext uri="{BB962C8B-B14F-4D97-AF65-F5344CB8AC3E}">
        <p14:creationId xmlns:p14="http://schemas.microsoft.com/office/powerpoint/2010/main" val="53048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20</a:t>
            </a:fld>
            <a:endParaRPr lang="en-NZ" smtClean="0">
              <a:latin typeface="Calibri" pitchFamily="34" charset="0"/>
            </a:endParaRPr>
          </a:p>
        </p:txBody>
      </p:sp>
    </p:spTree>
    <p:extLst>
      <p:ext uri="{BB962C8B-B14F-4D97-AF65-F5344CB8AC3E}">
        <p14:creationId xmlns:p14="http://schemas.microsoft.com/office/powerpoint/2010/main" val="161959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21</a:t>
            </a:fld>
            <a:endParaRPr lang="en-NZ" smtClean="0">
              <a:latin typeface="Calibri" pitchFamily="34" charset="0"/>
            </a:endParaRPr>
          </a:p>
        </p:txBody>
      </p:sp>
    </p:spTree>
    <p:extLst>
      <p:ext uri="{BB962C8B-B14F-4D97-AF65-F5344CB8AC3E}">
        <p14:creationId xmlns:p14="http://schemas.microsoft.com/office/powerpoint/2010/main" val="1222360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22</a:t>
            </a:fld>
            <a:endParaRPr lang="en-NZ" smtClean="0">
              <a:latin typeface="Calibri" pitchFamily="34" charset="0"/>
            </a:endParaRPr>
          </a:p>
        </p:txBody>
      </p:sp>
    </p:spTree>
    <p:extLst>
      <p:ext uri="{BB962C8B-B14F-4D97-AF65-F5344CB8AC3E}">
        <p14:creationId xmlns:p14="http://schemas.microsoft.com/office/powerpoint/2010/main" val="187174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23</a:t>
            </a:fld>
            <a:endParaRPr lang="en-NZ" smtClean="0">
              <a:latin typeface="Calibri" pitchFamily="34" charset="0"/>
            </a:endParaRPr>
          </a:p>
        </p:txBody>
      </p:sp>
    </p:spTree>
    <p:extLst>
      <p:ext uri="{BB962C8B-B14F-4D97-AF65-F5344CB8AC3E}">
        <p14:creationId xmlns:p14="http://schemas.microsoft.com/office/powerpoint/2010/main" val="364518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24</a:t>
            </a:fld>
            <a:endParaRPr lang="en-NZ" smtClean="0">
              <a:latin typeface="Calibri" pitchFamily="34" charset="0"/>
            </a:endParaRPr>
          </a:p>
        </p:txBody>
      </p:sp>
    </p:spTree>
    <p:extLst>
      <p:ext uri="{BB962C8B-B14F-4D97-AF65-F5344CB8AC3E}">
        <p14:creationId xmlns:p14="http://schemas.microsoft.com/office/powerpoint/2010/main" val="2002377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25</a:t>
            </a:fld>
            <a:endParaRPr lang="en-NZ" smtClean="0">
              <a:latin typeface="Calibri" pitchFamily="34" charset="0"/>
            </a:endParaRPr>
          </a:p>
        </p:txBody>
      </p:sp>
    </p:spTree>
    <p:extLst>
      <p:ext uri="{BB962C8B-B14F-4D97-AF65-F5344CB8AC3E}">
        <p14:creationId xmlns:p14="http://schemas.microsoft.com/office/powerpoint/2010/main" val="113637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26</a:t>
            </a:fld>
            <a:endParaRPr lang="en-NZ" smtClean="0">
              <a:latin typeface="Calibri" pitchFamily="34" charset="0"/>
            </a:endParaRPr>
          </a:p>
        </p:txBody>
      </p:sp>
    </p:spTree>
    <p:extLst>
      <p:ext uri="{BB962C8B-B14F-4D97-AF65-F5344CB8AC3E}">
        <p14:creationId xmlns:p14="http://schemas.microsoft.com/office/powerpoint/2010/main" val="1017922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27</a:t>
            </a:fld>
            <a:endParaRPr lang="en-NZ" smtClean="0">
              <a:latin typeface="Calibri" pitchFamily="34" charset="0"/>
            </a:endParaRPr>
          </a:p>
        </p:txBody>
      </p:sp>
    </p:spTree>
    <p:extLst>
      <p:ext uri="{BB962C8B-B14F-4D97-AF65-F5344CB8AC3E}">
        <p14:creationId xmlns:p14="http://schemas.microsoft.com/office/powerpoint/2010/main" val="3482310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28</a:t>
            </a:fld>
            <a:endParaRPr lang="en-NZ" smtClean="0">
              <a:latin typeface="Calibri" pitchFamily="34" charset="0"/>
            </a:endParaRPr>
          </a:p>
        </p:txBody>
      </p:sp>
    </p:spTree>
    <p:extLst>
      <p:ext uri="{BB962C8B-B14F-4D97-AF65-F5344CB8AC3E}">
        <p14:creationId xmlns:p14="http://schemas.microsoft.com/office/powerpoint/2010/main" val="3135858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29</a:t>
            </a:fld>
            <a:endParaRPr lang="en-NZ" smtClean="0">
              <a:latin typeface="Calibri" pitchFamily="34" charset="0"/>
            </a:endParaRPr>
          </a:p>
        </p:txBody>
      </p:sp>
    </p:spTree>
    <p:extLst>
      <p:ext uri="{BB962C8B-B14F-4D97-AF65-F5344CB8AC3E}">
        <p14:creationId xmlns:p14="http://schemas.microsoft.com/office/powerpoint/2010/main" val="150532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a:t>
            </a:fld>
            <a:endParaRPr lang="en-NZ" smtClean="0">
              <a:latin typeface="Calibri" pitchFamily="34" charset="0"/>
            </a:endParaRPr>
          </a:p>
        </p:txBody>
      </p:sp>
    </p:spTree>
    <p:extLst>
      <p:ext uri="{BB962C8B-B14F-4D97-AF65-F5344CB8AC3E}">
        <p14:creationId xmlns:p14="http://schemas.microsoft.com/office/powerpoint/2010/main" val="2847426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30</a:t>
            </a:fld>
            <a:endParaRPr lang="en-NZ" smtClean="0">
              <a:latin typeface="Calibri" pitchFamily="34" charset="0"/>
            </a:endParaRPr>
          </a:p>
        </p:txBody>
      </p:sp>
    </p:spTree>
    <p:extLst>
      <p:ext uri="{BB962C8B-B14F-4D97-AF65-F5344CB8AC3E}">
        <p14:creationId xmlns:p14="http://schemas.microsoft.com/office/powerpoint/2010/main" val="262728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31</a:t>
            </a:fld>
            <a:endParaRPr lang="en-NZ" smtClean="0">
              <a:latin typeface="Calibri" pitchFamily="34" charset="0"/>
            </a:endParaRPr>
          </a:p>
        </p:txBody>
      </p:sp>
    </p:spTree>
    <p:extLst>
      <p:ext uri="{BB962C8B-B14F-4D97-AF65-F5344CB8AC3E}">
        <p14:creationId xmlns:p14="http://schemas.microsoft.com/office/powerpoint/2010/main" val="1641020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32</a:t>
            </a:fld>
            <a:endParaRPr lang="en-NZ" smtClean="0">
              <a:latin typeface="Calibri" pitchFamily="34" charset="0"/>
            </a:endParaRPr>
          </a:p>
        </p:txBody>
      </p:sp>
    </p:spTree>
    <p:extLst>
      <p:ext uri="{BB962C8B-B14F-4D97-AF65-F5344CB8AC3E}">
        <p14:creationId xmlns:p14="http://schemas.microsoft.com/office/powerpoint/2010/main" val="1502145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33</a:t>
            </a:fld>
            <a:endParaRPr lang="en-NZ" smtClean="0">
              <a:latin typeface="Calibri" pitchFamily="34" charset="0"/>
            </a:endParaRPr>
          </a:p>
        </p:txBody>
      </p:sp>
    </p:spTree>
    <p:extLst>
      <p:ext uri="{BB962C8B-B14F-4D97-AF65-F5344CB8AC3E}">
        <p14:creationId xmlns:p14="http://schemas.microsoft.com/office/powerpoint/2010/main" val="4114337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34</a:t>
            </a:fld>
            <a:endParaRPr lang="en-NZ" smtClean="0">
              <a:latin typeface="Calibri" pitchFamily="34" charset="0"/>
            </a:endParaRPr>
          </a:p>
        </p:txBody>
      </p:sp>
    </p:spTree>
    <p:extLst>
      <p:ext uri="{BB962C8B-B14F-4D97-AF65-F5344CB8AC3E}">
        <p14:creationId xmlns:p14="http://schemas.microsoft.com/office/powerpoint/2010/main" val="748100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35</a:t>
            </a:fld>
            <a:endParaRPr lang="en-NZ" smtClean="0">
              <a:latin typeface="Calibri" pitchFamily="34" charset="0"/>
            </a:endParaRPr>
          </a:p>
        </p:txBody>
      </p:sp>
    </p:spTree>
    <p:extLst>
      <p:ext uri="{BB962C8B-B14F-4D97-AF65-F5344CB8AC3E}">
        <p14:creationId xmlns:p14="http://schemas.microsoft.com/office/powerpoint/2010/main" val="2472303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36</a:t>
            </a:fld>
            <a:endParaRPr lang="en-NZ" smtClean="0">
              <a:latin typeface="Calibri" pitchFamily="34" charset="0"/>
            </a:endParaRPr>
          </a:p>
        </p:txBody>
      </p:sp>
    </p:spTree>
    <p:extLst>
      <p:ext uri="{BB962C8B-B14F-4D97-AF65-F5344CB8AC3E}">
        <p14:creationId xmlns:p14="http://schemas.microsoft.com/office/powerpoint/2010/main" val="2880396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37</a:t>
            </a:fld>
            <a:endParaRPr lang="en-NZ" smtClean="0">
              <a:latin typeface="Calibri" pitchFamily="34" charset="0"/>
            </a:endParaRPr>
          </a:p>
        </p:txBody>
      </p:sp>
    </p:spTree>
    <p:extLst>
      <p:ext uri="{BB962C8B-B14F-4D97-AF65-F5344CB8AC3E}">
        <p14:creationId xmlns:p14="http://schemas.microsoft.com/office/powerpoint/2010/main" val="3484620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38</a:t>
            </a:fld>
            <a:endParaRPr lang="en-NZ" smtClean="0">
              <a:latin typeface="Calibri" pitchFamily="34" charset="0"/>
            </a:endParaRPr>
          </a:p>
        </p:txBody>
      </p:sp>
    </p:spTree>
    <p:extLst>
      <p:ext uri="{BB962C8B-B14F-4D97-AF65-F5344CB8AC3E}">
        <p14:creationId xmlns:p14="http://schemas.microsoft.com/office/powerpoint/2010/main" val="1227596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dirty="0" smtClean="0"/>
              <a:t>Pic 1, 3, 5, 10, 11,</a:t>
            </a: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39</a:t>
            </a:fld>
            <a:endParaRPr lang="en-NZ" smtClean="0">
              <a:latin typeface="Calibri" pitchFamily="34" charset="0"/>
            </a:endParaRPr>
          </a:p>
        </p:txBody>
      </p:sp>
    </p:spTree>
    <p:extLst>
      <p:ext uri="{BB962C8B-B14F-4D97-AF65-F5344CB8AC3E}">
        <p14:creationId xmlns:p14="http://schemas.microsoft.com/office/powerpoint/2010/main" val="123115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a:t>
            </a:fld>
            <a:endParaRPr lang="en-NZ" smtClean="0">
              <a:latin typeface="Calibri" pitchFamily="34" charset="0"/>
            </a:endParaRPr>
          </a:p>
        </p:txBody>
      </p:sp>
    </p:spTree>
    <p:extLst>
      <p:ext uri="{BB962C8B-B14F-4D97-AF65-F5344CB8AC3E}">
        <p14:creationId xmlns:p14="http://schemas.microsoft.com/office/powerpoint/2010/main" val="1730804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40</a:t>
            </a:fld>
            <a:endParaRPr lang="en-NZ" smtClean="0">
              <a:latin typeface="Calibri" pitchFamily="34" charset="0"/>
            </a:endParaRPr>
          </a:p>
        </p:txBody>
      </p:sp>
    </p:spTree>
    <p:extLst>
      <p:ext uri="{BB962C8B-B14F-4D97-AF65-F5344CB8AC3E}">
        <p14:creationId xmlns:p14="http://schemas.microsoft.com/office/powerpoint/2010/main" val="3709148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41</a:t>
            </a:fld>
            <a:endParaRPr lang="en-NZ" smtClean="0">
              <a:latin typeface="Calibri" pitchFamily="34" charset="0"/>
            </a:endParaRPr>
          </a:p>
        </p:txBody>
      </p:sp>
    </p:spTree>
    <p:extLst>
      <p:ext uri="{BB962C8B-B14F-4D97-AF65-F5344CB8AC3E}">
        <p14:creationId xmlns:p14="http://schemas.microsoft.com/office/powerpoint/2010/main" val="3541163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42</a:t>
            </a:fld>
            <a:endParaRPr lang="en-NZ" smtClean="0">
              <a:latin typeface="Calibri" pitchFamily="34" charset="0"/>
            </a:endParaRPr>
          </a:p>
        </p:txBody>
      </p:sp>
    </p:spTree>
    <p:extLst>
      <p:ext uri="{BB962C8B-B14F-4D97-AF65-F5344CB8AC3E}">
        <p14:creationId xmlns:p14="http://schemas.microsoft.com/office/powerpoint/2010/main" val="1986052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43</a:t>
            </a:fld>
            <a:endParaRPr lang="en-NZ" smtClean="0">
              <a:latin typeface="Calibri" pitchFamily="34" charset="0"/>
            </a:endParaRPr>
          </a:p>
        </p:txBody>
      </p:sp>
    </p:spTree>
    <p:extLst>
      <p:ext uri="{BB962C8B-B14F-4D97-AF65-F5344CB8AC3E}">
        <p14:creationId xmlns:p14="http://schemas.microsoft.com/office/powerpoint/2010/main" val="988101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44</a:t>
            </a:fld>
            <a:endParaRPr lang="en-NZ" smtClean="0">
              <a:latin typeface="Calibri" pitchFamily="34" charset="0"/>
            </a:endParaRPr>
          </a:p>
        </p:txBody>
      </p:sp>
    </p:spTree>
    <p:extLst>
      <p:ext uri="{BB962C8B-B14F-4D97-AF65-F5344CB8AC3E}">
        <p14:creationId xmlns:p14="http://schemas.microsoft.com/office/powerpoint/2010/main" val="475645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45</a:t>
            </a:fld>
            <a:endParaRPr lang="en-NZ" smtClean="0">
              <a:latin typeface="Calibri" pitchFamily="34" charset="0"/>
            </a:endParaRPr>
          </a:p>
        </p:txBody>
      </p:sp>
    </p:spTree>
    <p:extLst>
      <p:ext uri="{BB962C8B-B14F-4D97-AF65-F5344CB8AC3E}">
        <p14:creationId xmlns:p14="http://schemas.microsoft.com/office/powerpoint/2010/main" val="1996110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46</a:t>
            </a:fld>
            <a:endParaRPr lang="en-NZ" smtClean="0">
              <a:latin typeface="Calibri" pitchFamily="34" charset="0"/>
            </a:endParaRPr>
          </a:p>
        </p:txBody>
      </p:sp>
    </p:spTree>
    <p:extLst>
      <p:ext uri="{BB962C8B-B14F-4D97-AF65-F5344CB8AC3E}">
        <p14:creationId xmlns:p14="http://schemas.microsoft.com/office/powerpoint/2010/main" val="1646204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47</a:t>
            </a:fld>
            <a:endParaRPr lang="en-NZ" smtClean="0">
              <a:latin typeface="Calibri" pitchFamily="34" charset="0"/>
            </a:endParaRPr>
          </a:p>
        </p:txBody>
      </p:sp>
    </p:spTree>
    <p:extLst>
      <p:ext uri="{BB962C8B-B14F-4D97-AF65-F5344CB8AC3E}">
        <p14:creationId xmlns:p14="http://schemas.microsoft.com/office/powerpoint/2010/main" val="716478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48</a:t>
            </a:fld>
            <a:endParaRPr lang="en-NZ" smtClean="0">
              <a:latin typeface="Calibri" pitchFamily="34" charset="0"/>
            </a:endParaRPr>
          </a:p>
        </p:txBody>
      </p:sp>
    </p:spTree>
    <p:extLst>
      <p:ext uri="{BB962C8B-B14F-4D97-AF65-F5344CB8AC3E}">
        <p14:creationId xmlns:p14="http://schemas.microsoft.com/office/powerpoint/2010/main" val="1281538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49</a:t>
            </a:fld>
            <a:endParaRPr lang="en-NZ" smtClean="0">
              <a:latin typeface="Calibri" pitchFamily="34" charset="0"/>
            </a:endParaRPr>
          </a:p>
        </p:txBody>
      </p:sp>
    </p:spTree>
    <p:extLst>
      <p:ext uri="{BB962C8B-B14F-4D97-AF65-F5344CB8AC3E}">
        <p14:creationId xmlns:p14="http://schemas.microsoft.com/office/powerpoint/2010/main" val="110935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a:t>
            </a:fld>
            <a:endParaRPr lang="en-NZ" smtClean="0">
              <a:latin typeface="Calibri" pitchFamily="34" charset="0"/>
            </a:endParaRPr>
          </a:p>
        </p:txBody>
      </p:sp>
    </p:spTree>
    <p:extLst>
      <p:ext uri="{BB962C8B-B14F-4D97-AF65-F5344CB8AC3E}">
        <p14:creationId xmlns:p14="http://schemas.microsoft.com/office/powerpoint/2010/main" val="1930269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50</a:t>
            </a:fld>
            <a:endParaRPr lang="en-NZ" smtClean="0">
              <a:latin typeface="Calibri" pitchFamily="34" charset="0"/>
            </a:endParaRPr>
          </a:p>
        </p:txBody>
      </p:sp>
    </p:spTree>
    <p:extLst>
      <p:ext uri="{BB962C8B-B14F-4D97-AF65-F5344CB8AC3E}">
        <p14:creationId xmlns:p14="http://schemas.microsoft.com/office/powerpoint/2010/main" val="2036688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51</a:t>
            </a:fld>
            <a:endParaRPr lang="en-NZ" smtClean="0">
              <a:latin typeface="Calibri" pitchFamily="34" charset="0"/>
            </a:endParaRPr>
          </a:p>
        </p:txBody>
      </p:sp>
    </p:spTree>
    <p:extLst>
      <p:ext uri="{BB962C8B-B14F-4D97-AF65-F5344CB8AC3E}">
        <p14:creationId xmlns:p14="http://schemas.microsoft.com/office/powerpoint/2010/main" val="2903834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52</a:t>
            </a:fld>
            <a:endParaRPr lang="en-NZ" smtClean="0">
              <a:latin typeface="Calibri" pitchFamily="34" charset="0"/>
            </a:endParaRPr>
          </a:p>
        </p:txBody>
      </p:sp>
    </p:spTree>
    <p:extLst>
      <p:ext uri="{BB962C8B-B14F-4D97-AF65-F5344CB8AC3E}">
        <p14:creationId xmlns:p14="http://schemas.microsoft.com/office/powerpoint/2010/main" val="2036316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53</a:t>
            </a:fld>
            <a:endParaRPr lang="en-NZ" smtClean="0">
              <a:latin typeface="Calibri" pitchFamily="34" charset="0"/>
            </a:endParaRPr>
          </a:p>
        </p:txBody>
      </p:sp>
    </p:spTree>
    <p:extLst>
      <p:ext uri="{BB962C8B-B14F-4D97-AF65-F5344CB8AC3E}">
        <p14:creationId xmlns:p14="http://schemas.microsoft.com/office/powerpoint/2010/main" val="1781098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54</a:t>
            </a:fld>
            <a:endParaRPr lang="en-NZ" smtClean="0">
              <a:latin typeface="Calibri" pitchFamily="34" charset="0"/>
            </a:endParaRPr>
          </a:p>
        </p:txBody>
      </p:sp>
    </p:spTree>
    <p:extLst>
      <p:ext uri="{BB962C8B-B14F-4D97-AF65-F5344CB8AC3E}">
        <p14:creationId xmlns:p14="http://schemas.microsoft.com/office/powerpoint/2010/main" val="623874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55</a:t>
            </a:fld>
            <a:endParaRPr lang="en-NZ" smtClean="0">
              <a:latin typeface="Calibri" pitchFamily="34" charset="0"/>
            </a:endParaRPr>
          </a:p>
        </p:txBody>
      </p:sp>
    </p:spTree>
    <p:extLst>
      <p:ext uri="{BB962C8B-B14F-4D97-AF65-F5344CB8AC3E}">
        <p14:creationId xmlns:p14="http://schemas.microsoft.com/office/powerpoint/2010/main" val="444441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56</a:t>
            </a:fld>
            <a:endParaRPr lang="en-NZ" smtClean="0">
              <a:latin typeface="Calibri" pitchFamily="34" charset="0"/>
            </a:endParaRPr>
          </a:p>
        </p:txBody>
      </p:sp>
    </p:spTree>
    <p:extLst>
      <p:ext uri="{BB962C8B-B14F-4D97-AF65-F5344CB8AC3E}">
        <p14:creationId xmlns:p14="http://schemas.microsoft.com/office/powerpoint/2010/main" val="1646688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57</a:t>
            </a:fld>
            <a:endParaRPr lang="en-NZ" smtClean="0">
              <a:latin typeface="Calibri" pitchFamily="34" charset="0"/>
            </a:endParaRPr>
          </a:p>
        </p:txBody>
      </p:sp>
    </p:spTree>
    <p:extLst>
      <p:ext uri="{BB962C8B-B14F-4D97-AF65-F5344CB8AC3E}">
        <p14:creationId xmlns:p14="http://schemas.microsoft.com/office/powerpoint/2010/main" val="3438623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58</a:t>
            </a:fld>
            <a:endParaRPr lang="en-NZ" smtClean="0">
              <a:latin typeface="Calibri" pitchFamily="34" charset="0"/>
            </a:endParaRPr>
          </a:p>
        </p:txBody>
      </p:sp>
    </p:spTree>
    <p:extLst>
      <p:ext uri="{BB962C8B-B14F-4D97-AF65-F5344CB8AC3E}">
        <p14:creationId xmlns:p14="http://schemas.microsoft.com/office/powerpoint/2010/main" val="2428456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59</a:t>
            </a:fld>
            <a:endParaRPr lang="en-NZ" smtClean="0">
              <a:latin typeface="Calibri" pitchFamily="34" charset="0"/>
            </a:endParaRPr>
          </a:p>
        </p:txBody>
      </p:sp>
    </p:spTree>
    <p:extLst>
      <p:ext uri="{BB962C8B-B14F-4D97-AF65-F5344CB8AC3E}">
        <p14:creationId xmlns:p14="http://schemas.microsoft.com/office/powerpoint/2010/main" val="384290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a:t>
            </a:fld>
            <a:endParaRPr lang="en-NZ" smtClean="0">
              <a:latin typeface="Calibri" pitchFamily="34" charset="0"/>
            </a:endParaRPr>
          </a:p>
        </p:txBody>
      </p:sp>
    </p:spTree>
    <p:extLst>
      <p:ext uri="{BB962C8B-B14F-4D97-AF65-F5344CB8AC3E}">
        <p14:creationId xmlns:p14="http://schemas.microsoft.com/office/powerpoint/2010/main" val="39930186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60</a:t>
            </a:fld>
            <a:endParaRPr lang="en-NZ" smtClean="0">
              <a:latin typeface="Calibri" pitchFamily="34" charset="0"/>
            </a:endParaRPr>
          </a:p>
        </p:txBody>
      </p:sp>
    </p:spTree>
    <p:extLst>
      <p:ext uri="{BB962C8B-B14F-4D97-AF65-F5344CB8AC3E}">
        <p14:creationId xmlns:p14="http://schemas.microsoft.com/office/powerpoint/2010/main" val="20889662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61</a:t>
            </a:fld>
            <a:endParaRPr lang="en-NZ" smtClean="0">
              <a:latin typeface="Calibri" pitchFamily="34" charset="0"/>
            </a:endParaRPr>
          </a:p>
        </p:txBody>
      </p:sp>
    </p:spTree>
    <p:extLst>
      <p:ext uri="{BB962C8B-B14F-4D97-AF65-F5344CB8AC3E}">
        <p14:creationId xmlns:p14="http://schemas.microsoft.com/office/powerpoint/2010/main" val="160893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62</a:t>
            </a:fld>
            <a:endParaRPr lang="en-NZ" smtClean="0">
              <a:latin typeface="Calibri" pitchFamily="34" charset="0"/>
            </a:endParaRPr>
          </a:p>
        </p:txBody>
      </p:sp>
    </p:spTree>
    <p:extLst>
      <p:ext uri="{BB962C8B-B14F-4D97-AF65-F5344CB8AC3E}">
        <p14:creationId xmlns:p14="http://schemas.microsoft.com/office/powerpoint/2010/main" val="27185987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63</a:t>
            </a:fld>
            <a:endParaRPr lang="en-NZ" smtClean="0">
              <a:latin typeface="Calibri" pitchFamily="34" charset="0"/>
            </a:endParaRPr>
          </a:p>
        </p:txBody>
      </p:sp>
    </p:spTree>
    <p:extLst>
      <p:ext uri="{BB962C8B-B14F-4D97-AF65-F5344CB8AC3E}">
        <p14:creationId xmlns:p14="http://schemas.microsoft.com/office/powerpoint/2010/main" val="5593648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64</a:t>
            </a:fld>
            <a:endParaRPr lang="en-NZ" smtClean="0">
              <a:latin typeface="Calibri" pitchFamily="34" charset="0"/>
            </a:endParaRPr>
          </a:p>
        </p:txBody>
      </p:sp>
    </p:spTree>
    <p:extLst>
      <p:ext uri="{BB962C8B-B14F-4D97-AF65-F5344CB8AC3E}">
        <p14:creationId xmlns:p14="http://schemas.microsoft.com/office/powerpoint/2010/main" val="4178072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65</a:t>
            </a:fld>
            <a:endParaRPr lang="en-NZ" smtClean="0">
              <a:latin typeface="Calibri" pitchFamily="34" charset="0"/>
            </a:endParaRPr>
          </a:p>
        </p:txBody>
      </p:sp>
    </p:spTree>
    <p:extLst>
      <p:ext uri="{BB962C8B-B14F-4D97-AF65-F5344CB8AC3E}">
        <p14:creationId xmlns:p14="http://schemas.microsoft.com/office/powerpoint/2010/main" val="20121349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66</a:t>
            </a:fld>
            <a:endParaRPr lang="en-NZ" smtClean="0">
              <a:latin typeface="Calibri" pitchFamily="34" charset="0"/>
            </a:endParaRPr>
          </a:p>
        </p:txBody>
      </p:sp>
    </p:spTree>
    <p:extLst>
      <p:ext uri="{BB962C8B-B14F-4D97-AF65-F5344CB8AC3E}">
        <p14:creationId xmlns:p14="http://schemas.microsoft.com/office/powerpoint/2010/main" val="16095424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67</a:t>
            </a:fld>
            <a:endParaRPr lang="en-NZ" smtClean="0">
              <a:latin typeface="Calibri" pitchFamily="34" charset="0"/>
            </a:endParaRPr>
          </a:p>
        </p:txBody>
      </p:sp>
    </p:spTree>
    <p:extLst>
      <p:ext uri="{BB962C8B-B14F-4D97-AF65-F5344CB8AC3E}">
        <p14:creationId xmlns:p14="http://schemas.microsoft.com/office/powerpoint/2010/main" val="2985580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68</a:t>
            </a:fld>
            <a:endParaRPr lang="en-NZ" smtClean="0">
              <a:latin typeface="Calibri" pitchFamily="34" charset="0"/>
            </a:endParaRPr>
          </a:p>
        </p:txBody>
      </p:sp>
    </p:spTree>
    <p:extLst>
      <p:ext uri="{BB962C8B-B14F-4D97-AF65-F5344CB8AC3E}">
        <p14:creationId xmlns:p14="http://schemas.microsoft.com/office/powerpoint/2010/main" val="5626031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69</a:t>
            </a:fld>
            <a:endParaRPr lang="en-NZ" smtClean="0">
              <a:latin typeface="Calibri" pitchFamily="34" charset="0"/>
            </a:endParaRPr>
          </a:p>
        </p:txBody>
      </p:sp>
    </p:spTree>
    <p:extLst>
      <p:ext uri="{BB962C8B-B14F-4D97-AF65-F5344CB8AC3E}">
        <p14:creationId xmlns:p14="http://schemas.microsoft.com/office/powerpoint/2010/main" val="277454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a:t>
            </a:fld>
            <a:endParaRPr lang="en-NZ" smtClean="0">
              <a:latin typeface="Calibri" pitchFamily="34" charset="0"/>
            </a:endParaRPr>
          </a:p>
        </p:txBody>
      </p:sp>
    </p:spTree>
    <p:extLst>
      <p:ext uri="{BB962C8B-B14F-4D97-AF65-F5344CB8AC3E}">
        <p14:creationId xmlns:p14="http://schemas.microsoft.com/office/powerpoint/2010/main" val="25357047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70</a:t>
            </a:fld>
            <a:endParaRPr lang="en-NZ" smtClean="0">
              <a:latin typeface="Calibri" pitchFamily="34" charset="0"/>
            </a:endParaRPr>
          </a:p>
        </p:txBody>
      </p:sp>
    </p:spTree>
    <p:extLst>
      <p:ext uri="{BB962C8B-B14F-4D97-AF65-F5344CB8AC3E}">
        <p14:creationId xmlns:p14="http://schemas.microsoft.com/office/powerpoint/2010/main" val="1085951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71</a:t>
            </a:fld>
            <a:endParaRPr lang="en-NZ" smtClean="0">
              <a:latin typeface="Calibri" pitchFamily="34" charset="0"/>
            </a:endParaRPr>
          </a:p>
        </p:txBody>
      </p:sp>
    </p:spTree>
    <p:extLst>
      <p:ext uri="{BB962C8B-B14F-4D97-AF65-F5344CB8AC3E}">
        <p14:creationId xmlns:p14="http://schemas.microsoft.com/office/powerpoint/2010/main" val="28632259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72</a:t>
            </a:fld>
            <a:endParaRPr lang="en-NZ" smtClean="0">
              <a:latin typeface="Calibri" pitchFamily="34" charset="0"/>
            </a:endParaRPr>
          </a:p>
        </p:txBody>
      </p:sp>
    </p:spTree>
    <p:extLst>
      <p:ext uri="{BB962C8B-B14F-4D97-AF65-F5344CB8AC3E}">
        <p14:creationId xmlns:p14="http://schemas.microsoft.com/office/powerpoint/2010/main" val="20133089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73</a:t>
            </a:fld>
            <a:endParaRPr lang="en-NZ" smtClean="0">
              <a:latin typeface="Calibri" pitchFamily="34" charset="0"/>
            </a:endParaRPr>
          </a:p>
        </p:txBody>
      </p:sp>
    </p:spTree>
    <p:extLst>
      <p:ext uri="{BB962C8B-B14F-4D97-AF65-F5344CB8AC3E}">
        <p14:creationId xmlns:p14="http://schemas.microsoft.com/office/powerpoint/2010/main" val="29906428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74</a:t>
            </a:fld>
            <a:endParaRPr lang="en-NZ" smtClean="0">
              <a:latin typeface="Calibri" pitchFamily="34" charset="0"/>
            </a:endParaRPr>
          </a:p>
        </p:txBody>
      </p:sp>
    </p:spTree>
    <p:extLst>
      <p:ext uri="{BB962C8B-B14F-4D97-AF65-F5344CB8AC3E}">
        <p14:creationId xmlns:p14="http://schemas.microsoft.com/office/powerpoint/2010/main" val="3034460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75</a:t>
            </a:fld>
            <a:endParaRPr lang="en-NZ" smtClean="0">
              <a:latin typeface="Calibri" pitchFamily="34" charset="0"/>
            </a:endParaRPr>
          </a:p>
        </p:txBody>
      </p:sp>
    </p:spTree>
    <p:extLst>
      <p:ext uri="{BB962C8B-B14F-4D97-AF65-F5344CB8AC3E}">
        <p14:creationId xmlns:p14="http://schemas.microsoft.com/office/powerpoint/2010/main" val="3567014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76</a:t>
            </a:fld>
            <a:endParaRPr lang="en-NZ" smtClean="0">
              <a:latin typeface="Calibri" pitchFamily="34" charset="0"/>
            </a:endParaRPr>
          </a:p>
        </p:txBody>
      </p:sp>
    </p:spTree>
    <p:extLst>
      <p:ext uri="{BB962C8B-B14F-4D97-AF65-F5344CB8AC3E}">
        <p14:creationId xmlns:p14="http://schemas.microsoft.com/office/powerpoint/2010/main" val="2674560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77</a:t>
            </a:fld>
            <a:endParaRPr lang="en-NZ" smtClean="0">
              <a:latin typeface="Calibri" pitchFamily="34" charset="0"/>
            </a:endParaRPr>
          </a:p>
        </p:txBody>
      </p:sp>
    </p:spTree>
    <p:extLst>
      <p:ext uri="{BB962C8B-B14F-4D97-AF65-F5344CB8AC3E}">
        <p14:creationId xmlns:p14="http://schemas.microsoft.com/office/powerpoint/2010/main" val="1571330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78</a:t>
            </a:fld>
            <a:endParaRPr lang="en-NZ" smtClean="0">
              <a:latin typeface="Calibri" pitchFamily="34" charset="0"/>
            </a:endParaRPr>
          </a:p>
        </p:txBody>
      </p:sp>
    </p:spTree>
    <p:extLst>
      <p:ext uri="{BB962C8B-B14F-4D97-AF65-F5344CB8AC3E}">
        <p14:creationId xmlns:p14="http://schemas.microsoft.com/office/powerpoint/2010/main" val="3990424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79</a:t>
            </a:fld>
            <a:endParaRPr lang="en-NZ" smtClean="0">
              <a:latin typeface="Calibri" pitchFamily="34" charset="0"/>
            </a:endParaRPr>
          </a:p>
        </p:txBody>
      </p:sp>
    </p:spTree>
    <p:extLst>
      <p:ext uri="{BB962C8B-B14F-4D97-AF65-F5344CB8AC3E}">
        <p14:creationId xmlns:p14="http://schemas.microsoft.com/office/powerpoint/2010/main" val="215063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a:t>
            </a:fld>
            <a:endParaRPr lang="en-NZ" smtClean="0">
              <a:latin typeface="Calibri" pitchFamily="34" charset="0"/>
            </a:endParaRPr>
          </a:p>
        </p:txBody>
      </p:sp>
    </p:spTree>
    <p:extLst>
      <p:ext uri="{BB962C8B-B14F-4D97-AF65-F5344CB8AC3E}">
        <p14:creationId xmlns:p14="http://schemas.microsoft.com/office/powerpoint/2010/main" val="4039930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80</a:t>
            </a:fld>
            <a:endParaRPr lang="en-NZ" smtClean="0">
              <a:latin typeface="Calibri" pitchFamily="34" charset="0"/>
            </a:endParaRPr>
          </a:p>
        </p:txBody>
      </p:sp>
    </p:spTree>
    <p:extLst>
      <p:ext uri="{BB962C8B-B14F-4D97-AF65-F5344CB8AC3E}">
        <p14:creationId xmlns:p14="http://schemas.microsoft.com/office/powerpoint/2010/main" val="3779024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81</a:t>
            </a:fld>
            <a:endParaRPr lang="en-NZ" smtClean="0">
              <a:latin typeface="Calibri" pitchFamily="34" charset="0"/>
            </a:endParaRPr>
          </a:p>
        </p:txBody>
      </p:sp>
    </p:spTree>
    <p:extLst>
      <p:ext uri="{BB962C8B-B14F-4D97-AF65-F5344CB8AC3E}">
        <p14:creationId xmlns:p14="http://schemas.microsoft.com/office/powerpoint/2010/main" val="5146966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82</a:t>
            </a:fld>
            <a:endParaRPr lang="en-NZ" smtClean="0">
              <a:latin typeface="Calibri" pitchFamily="34" charset="0"/>
            </a:endParaRPr>
          </a:p>
        </p:txBody>
      </p:sp>
    </p:spTree>
    <p:extLst>
      <p:ext uri="{BB962C8B-B14F-4D97-AF65-F5344CB8AC3E}">
        <p14:creationId xmlns:p14="http://schemas.microsoft.com/office/powerpoint/2010/main" val="21530859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83</a:t>
            </a:fld>
            <a:endParaRPr lang="en-NZ" smtClean="0">
              <a:latin typeface="Calibri" pitchFamily="34" charset="0"/>
            </a:endParaRPr>
          </a:p>
        </p:txBody>
      </p:sp>
    </p:spTree>
    <p:extLst>
      <p:ext uri="{BB962C8B-B14F-4D97-AF65-F5344CB8AC3E}">
        <p14:creationId xmlns:p14="http://schemas.microsoft.com/office/powerpoint/2010/main" val="23037816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84</a:t>
            </a:fld>
            <a:endParaRPr lang="en-NZ" smtClean="0">
              <a:latin typeface="Calibri" pitchFamily="34" charset="0"/>
            </a:endParaRPr>
          </a:p>
        </p:txBody>
      </p:sp>
    </p:spTree>
    <p:extLst>
      <p:ext uri="{BB962C8B-B14F-4D97-AF65-F5344CB8AC3E}">
        <p14:creationId xmlns:p14="http://schemas.microsoft.com/office/powerpoint/2010/main" val="4926163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85</a:t>
            </a:fld>
            <a:endParaRPr lang="en-NZ" smtClean="0">
              <a:latin typeface="Calibri" pitchFamily="34" charset="0"/>
            </a:endParaRPr>
          </a:p>
        </p:txBody>
      </p:sp>
    </p:spTree>
    <p:extLst>
      <p:ext uri="{BB962C8B-B14F-4D97-AF65-F5344CB8AC3E}">
        <p14:creationId xmlns:p14="http://schemas.microsoft.com/office/powerpoint/2010/main" val="9343446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86</a:t>
            </a:fld>
            <a:endParaRPr lang="en-NZ" smtClean="0">
              <a:latin typeface="Calibri" pitchFamily="34" charset="0"/>
            </a:endParaRPr>
          </a:p>
        </p:txBody>
      </p:sp>
    </p:spTree>
    <p:extLst>
      <p:ext uri="{BB962C8B-B14F-4D97-AF65-F5344CB8AC3E}">
        <p14:creationId xmlns:p14="http://schemas.microsoft.com/office/powerpoint/2010/main" val="9440997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87</a:t>
            </a:fld>
            <a:endParaRPr lang="en-NZ" smtClean="0">
              <a:latin typeface="Calibri" pitchFamily="34" charset="0"/>
            </a:endParaRPr>
          </a:p>
        </p:txBody>
      </p:sp>
    </p:spTree>
    <p:extLst>
      <p:ext uri="{BB962C8B-B14F-4D97-AF65-F5344CB8AC3E}">
        <p14:creationId xmlns:p14="http://schemas.microsoft.com/office/powerpoint/2010/main" val="13178745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88</a:t>
            </a:fld>
            <a:endParaRPr lang="en-NZ" smtClean="0">
              <a:latin typeface="Calibri" pitchFamily="34" charset="0"/>
            </a:endParaRPr>
          </a:p>
        </p:txBody>
      </p:sp>
    </p:spTree>
    <p:extLst>
      <p:ext uri="{BB962C8B-B14F-4D97-AF65-F5344CB8AC3E}">
        <p14:creationId xmlns:p14="http://schemas.microsoft.com/office/powerpoint/2010/main" val="8434098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89</a:t>
            </a:fld>
            <a:endParaRPr lang="en-NZ" smtClean="0">
              <a:latin typeface="Calibri" pitchFamily="34" charset="0"/>
            </a:endParaRPr>
          </a:p>
        </p:txBody>
      </p:sp>
    </p:spTree>
    <p:extLst>
      <p:ext uri="{BB962C8B-B14F-4D97-AF65-F5344CB8AC3E}">
        <p14:creationId xmlns:p14="http://schemas.microsoft.com/office/powerpoint/2010/main" val="221132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9</a:t>
            </a:fld>
            <a:endParaRPr lang="en-NZ" smtClean="0">
              <a:latin typeface="Calibri" pitchFamily="34" charset="0"/>
            </a:endParaRPr>
          </a:p>
        </p:txBody>
      </p:sp>
    </p:spTree>
    <p:extLst>
      <p:ext uri="{BB962C8B-B14F-4D97-AF65-F5344CB8AC3E}">
        <p14:creationId xmlns:p14="http://schemas.microsoft.com/office/powerpoint/2010/main" val="20524219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90</a:t>
            </a:fld>
            <a:endParaRPr lang="en-NZ" smtClean="0">
              <a:latin typeface="Calibri" pitchFamily="34" charset="0"/>
            </a:endParaRPr>
          </a:p>
        </p:txBody>
      </p:sp>
    </p:spTree>
    <p:extLst>
      <p:ext uri="{BB962C8B-B14F-4D97-AF65-F5344CB8AC3E}">
        <p14:creationId xmlns:p14="http://schemas.microsoft.com/office/powerpoint/2010/main" val="7497143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91</a:t>
            </a:fld>
            <a:endParaRPr lang="en-NZ" smtClean="0">
              <a:latin typeface="Calibri" pitchFamily="34" charset="0"/>
            </a:endParaRPr>
          </a:p>
        </p:txBody>
      </p:sp>
    </p:spTree>
    <p:extLst>
      <p:ext uri="{BB962C8B-B14F-4D97-AF65-F5344CB8AC3E}">
        <p14:creationId xmlns:p14="http://schemas.microsoft.com/office/powerpoint/2010/main" val="41382697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92</a:t>
            </a:fld>
            <a:endParaRPr lang="en-NZ" smtClean="0">
              <a:latin typeface="Calibri" pitchFamily="34" charset="0"/>
            </a:endParaRPr>
          </a:p>
        </p:txBody>
      </p:sp>
    </p:spTree>
    <p:extLst>
      <p:ext uri="{BB962C8B-B14F-4D97-AF65-F5344CB8AC3E}">
        <p14:creationId xmlns:p14="http://schemas.microsoft.com/office/powerpoint/2010/main" val="28946764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2D36195C-B06B-4DF4-918A-DC727D7D6C9C}" type="slidenum">
              <a:rPr lang="en-NZ" smtClean="0">
                <a:latin typeface="Calibri" pitchFamily="34" charset="0"/>
              </a:rPr>
              <a:pPr fontAlgn="base">
                <a:spcBef>
                  <a:spcPct val="0"/>
                </a:spcBef>
                <a:spcAft>
                  <a:spcPct val="0"/>
                </a:spcAft>
                <a:defRPr/>
              </a:pPr>
              <a:t>93</a:t>
            </a:fld>
            <a:endParaRPr lang="en-NZ" smtClean="0">
              <a:latin typeface="Calibri" pitchFamily="34" charset="0"/>
            </a:endParaRPr>
          </a:p>
        </p:txBody>
      </p:sp>
    </p:spTree>
    <p:extLst>
      <p:ext uri="{BB962C8B-B14F-4D97-AF65-F5344CB8AC3E}">
        <p14:creationId xmlns:p14="http://schemas.microsoft.com/office/powerpoint/2010/main" val="38375778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74AB89F-BFBD-48C4-B35D-8B97E0320383}" type="slidenum">
              <a:rPr lang="en-NZ" smtClean="0">
                <a:latin typeface="Calibri" pitchFamily="34" charset="0"/>
              </a:rPr>
              <a:pPr fontAlgn="base">
                <a:spcBef>
                  <a:spcPct val="0"/>
                </a:spcBef>
                <a:spcAft>
                  <a:spcPct val="0"/>
                </a:spcAft>
                <a:defRPr/>
              </a:pPr>
              <a:t>94</a:t>
            </a:fld>
            <a:endParaRPr lang="en-NZ" smtClean="0">
              <a:latin typeface="Calibri" pitchFamily="34" charset="0"/>
            </a:endParaRPr>
          </a:p>
        </p:txBody>
      </p:sp>
    </p:spTree>
    <p:extLst>
      <p:ext uri="{BB962C8B-B14F-4D97-AF65-F5344CB8AC3E}">
        <p14:creationId xmlns:p14="http://schemas.microsoft.com/office/powerpoint/2010/main" val="156217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B5635CD9-3DCF-4F92-8D35-8543C5DE01FE}"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11168AF-005B-490A-9A36-C18A67DB4068}" type="slidenum">
              <a:rPr lang="en-NZ"/>
              <a:pPr>
                <a:defRPr/>
              </a:pPr>
              <a:t>‹#›</a:t>
            </a:fld>
            <a:endParaRPr lang="en-NZ"/>
          </a:p>
        </p:txBody>
      </p:sp>
    </p:spTree>
    <p:extLst>
      <p:ext uri="{BB962C8B-B14F-4D97-AF65-F5344CB8AC3E}">
        <p14:creationId xmlns:p14="http://schemas.microsoft.com/office/powerpoint/2010/main" val="11149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5F857CEF-BBEB-44B4-9857-8A00B6B3236D}"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9B03EACB-A8FA-4B67-A2D6-3D28E8BDC0A7}" type="slidenum">
              <a:rPr lang="en-NZ"/>
              <a:pPr>
                <a:defRPr/>
              </a:pPr>
              <a:t>‹#›</a:t>
            </a:fld>
            <a:endParaRPr lang="en-NZ"/>
          </a:p>
        </p:txBody>
      </p:sp>
    </p:spTree>
    <p:extLst>
      <p:ext uri="{BB962C8B-B14F-4D97-AF65-F5344CB8AC3E}">
        <p14:creationId xmlns:p14="http://schemas.microsoft.com/office/powerpoint/2010/main" val="50211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E8495E14-8B21-4C72-B13C-3123AC4942C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D574AA0-48A8-40A3-AB6A-43151911BD7F}" type="slidenum">
              <a:rPr lang="en-NZ"/>
              <a:pPr>
                <a:defRPr/>
              </a:pPr>
              <a:t>‹#›</a:t>
            </a:fld>
            <a:endParaRPr lang="en-NZ"/>
          </a:p>
        </p:txBody>
      </p:sp>
    </p:spTree>
    <p:extLst>
      <p:ext uri="{BB962C8B-B14F-4D97-AF65-F5344CB8AC3E}">
        <p14:creationId xmlns:p14="http://schemas.microsoft.com/office/powerpoint/2010/main" val="223820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B6284138-8178-4768-9149-8B8C41AA8927}"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39C4DB4-16D0-41EA-A7DF-BFED4F11550A}" type="slidenum">
              <a:rPr lang="en-NZ"/>
              <a:pPr>
                <a:defRPr/>
              </a:pPr>
              <a:t>‹#›</a:t>
            </a:fld>
            <a:endParaRPr lang="en-NZ"/>
          </a:p>
        </p:txBody>
      </p:sp>
    </p:spTree>
    <p:extLst>
      <p:ext uri="{BB962C8B-B14F-4D97-AF65-F5344CB8AC3E}">
        <p14:creationId xmlns:p14="http://schemas.microsoft.com/office/powerpoint/2010/main" val="110278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229F0AFD-3FB3-4C28-B7B1-E1F6928F498A}"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E7C5781-9DBA-4C43-A6B3-3744D044F1B4}" type="slidenum">
              <a:rPr lang="en-NZ"/>
              <a:pPr>
                <a:defRPr/>
              </a:pPr>
              <a:t>‹#›</a:t>
            </a:fld>
            <a:endParaRPr lang="en-NZ"/>
          </a:p>
        </p:txBody>
      </p:sp>
    </p:spTree>
    <p:extLst>
      <p:ext uri="{BB962C8B-B14F-4D97-AF65-F5344CB8AC3E}">
        <p14:creationId xmlns:p14="http://schemas.microsoft.com/office/powerpoint/2010/main" val="70338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EC2616-4010-4C4E-A369-8352D8825A2F}"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2B2AA611-A3FC-4625-AAD6-05425F10D982}" type="slidenum">
              <a:rPr lang="en-NZ"/>
              <a:pPr>
                <a:defRPr/>
              </a:pPr>
              <a:t>‹#›</a:t>
            </a:fld>
            <a:endParaRPr lang="en-NZ"/>
          </a:p>
        </p:txBody>
      </p:sp>
    </p:spTree>
    <p:extLst>
      <p:ext uri="{BB962C8B-B14F-4D97-AF65-F5344CB8AC3E}">
        <p14:creationId xmlns:p14="http://schemas.microsoft.com/office/powerpoint/2010/main" val="149560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9822A398-C467-4612-B048-2816F7B2A4BF}"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1EE752EF-0D83-456F-99E3-B75FB2D7F4E0}" type="slidenum">
              <a:rPr lang="en-NZ"/>
              <a:pPr>
                <a:defRPr/>
              </a:pPr>
              <a:t>‹#›</a:t>
            </a:fld>
            <a:endParaRPr lang="en-NZ"/>
          </a:p>
        </p:txBody>
      </p:sp>
    </p:spTree>
    <p:extLst>
      <p:ext uri="{BB962C8B-B14F-4D97-AF65-F5344CB8AC3E}">
        <p14:creationId xmlns:p14="http://schemas.microsoft.com/office/powerpoint/2010/main" val="246822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738C1A3F-6553-4FA3-847F-D05058A416C7}" type="datetimeFigureOut">
              <a:rPr lang="en-US"/>
              <a:pPr>
                <a:defRPr/>
              </a:pPr>
              <a:t>2014-11-18</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547C81A3-152D-49E0-B826-BB3C0F10E514}" type="slidenum">
              <a:rPr lang="en-NZ"/>
              <a:pPr>
                <a:defRPr/>
              </a:pPr>
              <a:t>‹#›</a:t>
            </a:fld>
            <a:endParaRPr lang="en-NZ"/>
          </a:p>
        </p:txBody>
      </p:sp>
    </p:spTree>
    <p:extLst>
      <p:ext uri="{BB962C8B-B14F-4D97-AF65-F5344CB8AC3E}">
        <p14:creationId xmlns:p14="http://schemas.microsoft.com/office/powerpoint/2010/main" val="270035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3F83D1D7-33AB-4323-AA27-93E161A3AD14}" type="datetimeFigureOut">
              <a:rPr lang="en-US"/>
              <a:pPr>
                <a:defRPr/>
              </a:pPr>
              <a:t>2014-11-18</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C33D98B9-E34D-45D7-A54F-4225D01554F1}" type="slidenum">
              <a:rPr lang="en-NZ"/>
              <a:pPr>
                <a:defRPr/>
              </a:pPr>
              <a:t>‹#›</a:t>
            </a:fld>
            <a:endParaRPr lang="en-NZ"/>
          </a:p>
        </p:txBody>
      </p:sp>
    </p:spTree>
    <p:extLst>
      <p:ext uri="{BB962C8B-B14F-4D97-AF65-F5344CB8AC3E}">
        <p14:creationId xmlns:p14="http://schemas.microsoft.com/office/powerpoint/2010/main" val="415481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4F9B54-B49A-41ED-9A04-7EFD83FF35ED}" type="datetimeFigureOut">
              <a:rPr lang="en-US"/>
              <a:pPr>
                <a:defRPr/>
              </a:pPr>
              <a:t>2014-11-18</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AF717A02-DB51-43F7-A5F0-F85E45366A6A}" type="slidenum">
              <a:rPr lang="en-NZ"/>
              <a:pPr>
                <a:defRPr/>
              </a:pPr>
              <a:t>‹#›</a:t>
            </a:fld>
            <a:endParaRPr lang="en-NZ"/>
          </a:p>
        </p:txBody>
      </p:sp>
    </p:spTree>
    <p:extLst>
      <p:ext uri="{BB962C8B-B14F-4D97-AF65-F5344CB8AC3E}">
        <p14:creationId xmlns:p14="http://schemas.microsoft.com/office/powerpoint/2010/main" val="664532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D25E97-80D9-4E1D-9078-B11BFBE2A3C7}"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6502B6CE-9A41-4B13-8FDF-F9F43088C7F2}" type="slidenum">
              <a:rPr lang="en-NZ"/>
              <a:pPr>
                <a:defRPr/>
              </a:pPr>
              <a:t>‹#›</a:t>
            </a:fld>
            <a:endParaRPr lang="en-NZ"/>
          </a:p>
        </p:txBody>
      </p:sp>
    </p:spTree>
    <p:extLst>
      <p:ext uri="{BB962C8B-B14F-4D97-AF65-F5344CB8AC3E}">
        <p14:creationId xmlns:p14="http://schemas.microsoft.com/office/powerpoint/2010/main" val="66884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7F76482D-EA08-4375-8DAF-7E8ACCF8314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A0511B7-10CA-4D79-921A-246F3FE87025}" type="slidenum">
              <a:rPr lang="en-NZ"/>
              <a:pPr>
                <a:defRPr/>
              </a:pPr>
              <a:t>‹#›</a:t>
            </a:fld>
            <a:endParaRPr lang="en-NZ"/>
          </a:p>
        </p:txBody>
      </p:sp>
    </p:spTree>
    <p:extLst>
      <p:ext uri="{BB962C8B-B14F-4D97-AF65-F5344CB8AC3E}">
        <p14:creationId xmlns:p14="http://schemas.microsoft.com/office/powerpoint/2010/main" val="225829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AAF543-9A8F-4DD8-A436-C63C87FB58EB}"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77B91B30-672D-4EED-9FD6-98EAADF61F64}" type="slidenum">
              <a:rPr lang="en-NZ"/>
              <a:pPr>
                <a:defRPr/>
              </a:pPr>
              <a:t>‹#›</a:t>
            </a:fld>
            <a:endParaRPr lang="en-NZ"/>
          </a:p>
        </p:txBody>
      </p:sp>
    </p:spTree>
    <p:extLst>
      <p:ext uri="{BB962C8B-B14F-4D97-AF65-F5344CB8AC3E}">
        <p14:creationId xmlns:p14="http://schemas.microsoft.com/office/powerpoint/2010/main" val="551657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562A1CBB-4E2B-4183-A643-9277EABCDF7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0AF4854-741C-468E-8F8D-18F97D1B4930}" type="slidenum">
              <a:rPr lang="en-NZ"/>
              <a:pPr>
                <a:defRPr/>
              </a:pPr>
              <a:t>‹#›</a:t>
            </a:fld>
            <a:endParaRPr lang="en-NZ"/>
          </a:p>
        </p:txBody>
      </p:sp>
    </p:spTree>
    <p:extLst>
      <p:ext uri="{BB962C8B-B14F-4D97-AF65-F5344CB8AC3E}">
        <p14:creationId xmlns:p14="http://schemas.microsoft.com/office/powerpoint/2010/main" val="418930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83B1EE82-A0FB-4BE1-B3AC-3D63F2551646}"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B727C62-013B-4CBF-8E11-744C44B7A399}" type="slidenum">
              <a:rPr lang="en-NZ"/>
              <a:pPr>
                <a:defRPr/>
              </a:pPr>
              <a:t>‹#›</a:t>
            </a:fld>
            <a:endParaRPr lang="en-NZ"/>
          </a:p>
        </p:txBody>
      </p:sp>
    </p:spTree>
    <p:extLst>
      <p:ext uri="{BB962C8B-B14F-4D97-AF65-F5344CB8AC3E}">
        <p14:creationId xmlns:p14="http://schemas.microsoft.com/office/powerpoint/2010/main" val="99476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1A0C99-A70F-4EC8-89D3-7CBCBF12581E}" type="datetimeFigureOut">
              <a:rPr lang="en-US"/>
              <a:pPr>
                <a:defRPr/>
              </a:pPr>
              <a:t>2014-11-18</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2425079-8BFF-4D78-85D6-E73D7FE97BA2}" type="slidenum">
              <a:rPr lang="en-NZ"/>
              <a:pPr>
                <a:defRPr/>
              </a:pPr>
              <a:t>‹#›</a:t>
            </a:fld>
            <a:endParaRPr lang="en-NZ"/>
          </a:p>
        </p:txBody>
      </p:sp>
    </p:spTree>
    <p:extLst>
      <p:ext uri="{BB962C8B-B14F-4D97-AF65-F5344CB8AC3E}">
        <p14:creationId xmlns:p14="http://schemas.microsoft.com/office/powerpoint/2010/main" val="142444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08D8F5DA-82D8-43D5-8B40-4FD1208D09E4}"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DDF5A14-5D87-4127-8F40-C1D67ACA4441}" type="slidenum">
              <a:rPr lang="en-NZ"/>
              <a:pPr>
                <a:defRPr/>
              </a:pPr>
              <a:t>‹#›</a:t>
            </a:fld>
            <a:endParaRPr lang="en-NZ"/>
          </a:p>
        </p:txBody>
      </p:sp>
    </p:spTree>
    <p:extLst>
      <p:ext uri="{BB962C8B-B14F-4D97-AF65-F5344CB8AC3E}">
        <p14:creationId xmlns:p14="http://schemas.microsoft.com/office/powerpoint/2010/main" val="265829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F434D59A-0B75-4747-8B48-EA84D828B77E}" type="datetimeFigureOut">
              <a:rPr lang="en-US"/>
              <a:pPr>
                <a:defRPr/>
              </a:pPr>
              <a:t>2014-11-18</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3BE250B9-F471-4DAC-B954-25685A9A9CEA}" type="slidenum">
              <a:rPr lang="en-NZ"/>
              <a:pPr>
                <a:defRPr/>
              </a:pPr>
              <a:t>‹#›</a:t>
            </a:fld>
            <a:endParaRPr lang="en-NZ"/>
          </a:p>
        </p:txBody>
      </p:sp>
    </p:spTree>
    <p:extLst>
      <p:ext uri="{BB962C8B-B14F-4D97-AF65-F5344CB8AC3E}">
        <p14:creationId xmlns:p14="http://schemas.microsoft.com/office/powerpoint/2010/main" val="80136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39E1C299-B252-4C95-AE63-F3291606E58E}" type="datetimeFigureOut">
              <a:rPr lang="en-US"/>
              <a:pPr>
                <a:defRPr/>
              </a:pPr>
              <a:t>2014-11-18</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B4A966B1-A4CA-473B-9BB1-6AF441A74E19}" type="slidenum">
              <a:rPr lang="en-NZ"/>
              <a:pPr>
                <a:defRPr/>
              </a:pPr>
              <a:t>‹#›</a:t>
            </a:fld>
            <a:endParaRPr lang="en-NZ"/>
          </a:p>
        </p:txBody>
      </p:sp>
    </p:spTree>
    <p:extLst>
      <p:ext uri="{BB962C8B-B14F-4D97-AF65-F5344CB8AC3E}">
        <p14:creationId xmlns:p14="http://schemas.microsoft.com/office/powerpoint/2010/main" val="183824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DD18DE-09FF-43C5-91CF-793C190F63EF}" type="datetimeFigureOut">
              <a:rPr lang="en-US"/>
              <a:pPr>
                <a:defRPr/>
              </a:pPr>
              <a:t>2014-11-18</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4B20804C-874F-4730-BA03-9ACE251FE3C8}" type="slidenum">
              <a:rPr lang="en-NZ"/>
              <a:pPr>
                <a:defRPr/>
              </a:pPr>
              <a:t>‹#›</a:t>
            </a:fld>
            <a:endParaRPr lang="en-NZ"/>
          </a:p>
        </p:txBody>
      </p:sp>
    </p:spTree>
    <p:extLst>
      <p:ext uri="{BB962C8B-B14F-4D97-AF65-F5344CB8AC3E}">
        <p14:creationId xmlns:p14="http://schemas.microsoft.com/office/powerpoint/2010/main" val="257364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9FA3FC-0A1E-4D7B-BBBD-672EC0368925}"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13D474B-60CC-46CC-AD17-12965FD651A9}" type="slidenum">
              <a:rPr lang="en-NZ"/>
              <a:pPr>
                <a:defRPr/>
              </a:pPr>
              <a:t>‹#›</a:t>
            </a:fld>
            <a:endParaRPr lang="en-NZ"/>
          </a:p>
        </p:txBody>
      </p:sp>
    </p:spTree>
    <p:extLst>
      <p:ext uri="{BB962C8B-B14F-4D97-AF65-F5344CB8AC3E}">
        <p14:creationId xmlns:p14="http://schemas.microsoft.com/office/powerpoint/2010/main" val="178829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ECFDF4-E649-4100-95D2-2D58835EABEF}" type="datetimeFigureOut">
              <a:rPr lang="en-US"/>
              <a:pPr>
                <a:defRPr/>
              </a:pPr>
              <a:t>2014-11-18</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C62AD6A0-B9C3-46D1-B286-3A19B907B6A1}" type="slidenum">
              <a:rPr lang="en-NZ"/>
              <a:pPr>
                <a:defRPr/>
              </a:pPr>
              <a:t>‹#›</a:t>
            </a:fld>
            <a:endParaRPr lang="en-NZ"/>
          </a:p>
        </p:txBody>
      </p:sp>
    </p:spTree>
    <p:extLst>
      <p:ext uri="{BB962C8B-B14F-4D97-AF65-F5344CB8AC3E}">
        <p14:creationId xmlns:p14="http://schemas.microsoft.com/office/powerpoint/2010/main" val="316858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0E3242-DFC5-4791-BF4F-6997A3E14DB4}" type="datetimeFigureOut">
              <a:rPr lang="en-US"/>
              <a:pPr>
                <a:defRPr/>
              </a:pPr>
              <a:t>2014-11-18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2D40AD-F374-45CB-A058-7E3F34A19A2B}"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AE62FC-C01A-48EF-B76D-F61B2A2131FD}" type="datetimeFigureOut">
              <a:rPr lang="en-US"/>
              <a:pPr>
                <a:defRPr/>
              </a:pPr>
              <a:t>2014-11-18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96FFCB-C626-464E-97C1-8444C61D90D9}"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9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43050"/>
            <a:ext cx="9144000" cy="1470025"/>
          </a:xfrm>
          <a:extLst/>
        </p:spPr>
        <p:txBody>
          <a:bodyPr rtlCol="0">
            <a:normAutofit/>
          </a:bodyPr>
          <a:lstStyle/>
          <a:p>
            <a:pPr eaLnBrk="1" fontAlgn="auto" hangingPunct="1">
              <a:spcAft>
                <a:spcPts val="0"/>
              </a:spcAft>
              <a:defRPr/>
            </a:pPr>
            <a:r>
              <a:rPr lang="en-NZ"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speaking: </a:t>
            </a:r>
            <a:r>
              <a:rPr lang="en-NZ"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NZ"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NZ"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curriculum </a:t>
            </a:r>
            <a:r>
              <a:rPr lang="en-NZ"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strategies</a:t>
            </a:r>
            <a:endParaRPr lang="en-NZ" sz="38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 name="Group 2"/>
          <p:cNvGrpSpPr/>
          <p:nvPr/>
        </p:nvGrpSpPr>
        <p:grpSpPr>
          <a:xfrm>
            <a:off x="827584" y="3846883"/>
            <a:ext cx="8064896" cy="2435579"/>
            <a:chOff x="827584" y="3846883"/>
            <a:chExt cx="8064896" cy="2435579"/>
          </a:xfrm>
        </p:grpSpPr>
        <p:sp>
          <p:nvSpPr>
            <p:cNvPr id="5" name="Rectangle 3"/>
            <p:cNvSpPr txBox="1">
              <a:spLocks noChangeArrowheads="1"/>
            </p:cNvSpPr>
            <p:nvPr/>
          </p:nvSpPr>
          <p:spPr bwMode="auto">
            <a:xfrm>
              <a:off x="2987823" y="4149080"/>
              <a:ext cx="590465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buFont typeface="Arial" pitchFamily="34" charset="0"/>
                <a:buNone/>
                <a:defRPr/>
              </a:pPr>
              <a:r>
                <a:rPr lang="en-US" sz="3600" dirty="0" smtClean="0">
                  <a:solidFill>
                    <a:schemeClr val="tx1">
                      <a:lumMod val="75000"/>
                      <a:lumOff val="25000"/>
                    </a:schemeClr>
                  </a:solidFill>
                  <a:ea typeface="Verdana" pitchFamily="34" charset="0"/>
                  <a:cs typeface="Verdana" pitchFamily="34" charset="0"/>
                </a:rPr>
                <a:t>Jack C Richards</a:t>
              </a:r>
            </a:p>
            <a:p>
              <a:pPr algn="l" fontAlgn="auto">
                <a:spcAft>
                  <a:spcPts val="0"/>
                </a:spcAft>
                <a:buFont typeface="Arial" pitchFamily="34" charset="0"/>
                <a:buNone/>
                <a:defRPr/>
              </a:pPr>
              <a:r>
                <a:rPr lang="en-US" sz="2000" dirty="0" smtClean="0">
                  <a:solidFill>
                    <a:schemeClr val="tx1">
                      <a:lumMod val="75000"/>
                      <a:lumOff val="25000"/>
                    </a:schemeClr>
                  </a:solidFill>
                  <a:ea typeface="Verdana" pitchFamily="34" charset="0"/>
                  <a:cs typeface="Verdana" pitchFamily="34" charset="0"/>
                </a:rPr>
                <a:t>University of Sydney, Australia</a:t>
              </a:r>
            </a:p>
            <a:p>
              <a:pPr algn="l" fontAlgn="auto">
                <a:spcAft>
                  <a:spcPts val="0"/>
                </a:spcAft>
                <a:buFont typeface="Arial" pitchFamily="34" charset="0"/>
                <a:buNone/>
                <a:defRPr/>
              </a:pPr>
              <a:r>
                <a:rPr lang="en-US" sz="2000" dirty="0" smtClean="0">
                  <a:solidFill>
                    <a:schemeClr val="tx1">
                      <a:lumMod val="75000"/>
                      <a:lumOff val="25000"/>
                    </a:schemeClr>
                  </a:solidFill>
                  <a:ea typeface="Verdana" pitchFamily="34" charset="0"/>
                  <a:cs typeface="Verdana" pitchFamily="34" charset="0"/>
                </a:rPr>
                <a:t>Regional Language Centre, Singapore</a:t>
              </a:r>
            </a:p>
            <a:p>
              <a:pPr algn="l" fontAlgn="auto">
                <a:spcAft>
                  <a:spcPts val="0"/>
                </a:spcAft>
                <a:buFont typeface="Arial" pitchFamily="34" charset="0"/>
                <a:buNone/>
                <a:defRPr/>
              </a:pPr>
              <a:r>
                <a:rPr lang="en-US" sz="2700" dirty="0" smtClean="0">
                  <a:solidFill>
                    <a:schemeClr val="tx1">
                      <a:lumMod val="75000"/>
                      <a:lumOff val="25000"/>
                    </a:schemeClr>
                  </a:solidFill>
                  <a:ea typeface="Verdana" pitchFamily="34" charset="0"/>
                  <a:cs typeface="Verdana" pitchFamily="34" charset="0"/>
                </a:rPr>
                <a:t>www.professorjackrichards.com</a:t>
              </a:r>
              <a:endParaRPr lang="en-US" sz="2700" dirty="0">
                <a:solidFill>
                  <a:schemeClr val="tx1">
                    <a:lumMod val="75000"/>
                    <a:lumOff val="25000"/>
                  </a:schemeClr>
                </a:solidFill>
                <a:ea typeface="Verdana" pitchFamily="34" charset="0"/>
                <a:cs typeface="Verdana"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846883"/>
              <a:ext cx="1821338" cy="2435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Small Talk</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180" y="1628800"/>
            <a:ext cx="7921252" cy="4570482"/>
          </a:xfrm>
          <a:prstGeom prst="rect">
            <a:avLst/>
          </a:prstGeom>
        </p:spPr>
        <p:txBody>
          <a:bodyPr wrap="square">
            <a:spAutoFit/>
          </a:bodyPr>
          <a:lstStyle/>
          <a:p>
            <a:pPr>
              <a:spcBef>
                <a:spcPts val="0"/>
              </a:spcBef>
              <a:spcAft>
                <a:spcPts val="1800"/>
              </a:spcAft>
            </a:pPr>
            <a:r>
              <a:rPr lang="en-NZ" sz="2400" b="1" dirty="0" smtClean="0">
                <a:solidFill>
                  <a:schemeClr val="accent2">
                    <a:lumMod val="50000"/>
                  </a:schemeClr>
                </a:solidFill>
                <a:latin typeface="+mj-lt"/>
                <a:ea typeface="Verdana" pitchFamily="34" charset="0"/>
                <a:cs typeface="Verdana" pitchFamily="34" charset="0"/>
              </a:rPr>
              <a:t>Small Talk</a:t>
            </a:r>
            <a:endParaRPr lang="en-NZ" sz="2400" b="1" dirty="0">
              <a:solidFill>
                <a:schemeClr val="accent2">
                  <a:lumMod val="50000"/>
                </a:schemeClr>
              </a:solidFill>
              <a:latin typeface="+mj-lt"/>
              <a:ea typeface="Verdana" pitchFamily="34" charset="0"/>
              <a:cs typeface="Verdana" pitchFamily="34" charset="0"/>
            </a:endParaRPr>
          </a:p>
          <a:p>
            <a:pPr>
              <a:spcBef>
                <a:spcPts val="0"/>
              </a:spcBef>
              <a:spcAft>
                <a:spcPts val="1800"/>
              </a:spcAft>
            </a:pPr>
            <a:r>
              <a:rPr lang="en-NZ" sz="2400" i="1" dirty="0">
                <a:latin typeface="+mn-lt"/>
                <a:ea typeface="Verdana" pitchFamily="34" charset="0"/>
                <a:cs typeface="Verdana" pitchFamily="34" charset="0"/>
              </a:rPr>
              <a:t>Communication that primarily serves the purpose of social </a:t>
            </a:r>
            <a:r>
              <a:rPr lang="en-NZ" sz="2400" i="1" dirty="0" smtClean="0">
                <a:latin typeface="+mn-lt"/>
                <a:ea typeface="Verdana" pitchFamily="34" charset="0"/>
                <a:cs typeface="Verdana" pitchFamily="34" charset="0"/>
              </a:rPr>
              <a:t>interaction</a:t>
            </a:r>
            <a:endParaRPr lang="en-NZ" sz="2400" i="1" dirty="0">
              <a:latin typeface="+mn-lt"/>
              <a:ea typeface="Verdana" pitchFamily="34" charset="0"/>
              <a:cs typeface="Verdana" pitchFamily="34" charset="0"/>
            </a:endParaRPr>
          </a:p>
          <a:p>
            <a:pPr>
              <a:spcBef>
                <a:spcPts val="0"/>
              </a:spcBef>
              <a:spcAft>
                <a:spcPts val="1800"/>
              </a:spcAft>
            </a:pPr>
            <a:r>
              <a:rPr lang="en-NZ" sz="2400" dirty="0">
                <a:latin typeface="+mn-lt"/>
                <a:ea typeface="Verdana" pitchFamily="34" charset="0"/>
                <a:cs typeface="Verdana" pitchFamily="34" charset="0"/>
              </a:rPr>
              <a:t>Skills involved in mastering small talk</a:t>
            </a:r>
            <a:r>
              <a:rPr lang="en-NZ" sz="2400" dirty="0" smtClean="0">
                <a:latin typeface="+mn-lt"/>
                <a:ea typeface="Verdana" pitchFamily="34" charset="0"/>
                <a:cs typeface="Verdana" pitchFamily="34" charset="0"/>
              </a:rPr>
              <a:t>:</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Acquiring fixed expressions </a:t>
            </a:r>
            <a:r>
              <a:rPr lang="en-NZ" sz="2400" dirty="0">
                <a:latin typeface="+mn-lt"/>
                <a:ea typeface="Verdana" pitchFamily="34" charset="0"/>
                <a:cs typeface="Verdana" pitchFamily="34" charset="0"/>
              </a:rPr>
              <a:t>and routines used in small </a:t>
            </a:r>
            <a:r>
              <a:rPr lang="en-NZ" sz="2400" dirty="0" smtClean="0">
                <a:latin typeface="+mn-lt"/>
                <a:ea typeface="Verdana" pitchFamily="34" charset="0"/>
                <a:cs typeface="Verdana" pitchFamily="34" charset="0"/>
              </a:rPr>
              <a:t>talk</a:t>
            </a:r>
            <a:r>
              <a:rPr lang="en-NZ" sz="2400" dirty="0">
                <a:latin typeface="+mn-lt"/>
                <a:ea typeface="Verdana" pitchFamily="34" charset="0"/>
                <a:cs typeface="Verdana" pitchFamily="34" charset="0"/>
              </a:rPr>
              <a:t>.</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Using </a:t>
            </a:r>
            <a:r>
              <a:rPr lang="en-NZ" sz="2400" dirty="0">
                <a:latin typeface="+mn-lt"/>
                <a:ea typeface="Verdana" pitchFamily="34" charset="0"/>
                <a:cs typeface="Verdana" pitchFamily="34" charset="0"/>
              </a:rPr>
              <a:t>formal or casual speech depending on the situation.</a:t>
            </a:r>
          </a:p>
          <a:p>
            <a:pPr>
              <a:spcBef>
                <a:spcPts val="0"/>
              </a:spcBef>
              <a:spcAft>
                <a:spcPts val="1800"/>
              </a:spcAft>
            </a:pP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310375543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Small Talk</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180" y="1628800"/>
            <a:ext cx="7921252" cy="4201150"/>
          </a:xfrm>
          <a:prstGeom prst="rect">
            <a:avLst/>
          </a:prstGeom>
        </p:spPr>
        <p:txBody>
          <a:bodyPr wrap="square">
            <a:spAutoFit/>
          </a:bodyPr>
          <a:lstStyle/>
          <a:p>
            <a:pPr>
              <a:spcBef>
                <a:spcPts val="0"/>
              </a:spcBef>
              <a:spcAft>
                <a:spcPts val="1800"/>
              </a:spcAft>
            </a:pPr>
            <a:r>
              <a:rPr lang="en-NZ" sz="2400" b="1" dirty="0" smtClean="0">
                <a:solidFill>
                  <a:schemeClr val="accent2">
                    <a:lumMod val="50000"/>
                  </a:schemeClr>
                </a:solidFill>
                <a:latin typeface="+mj-lt"/>
                <a:ea typeface="Verdana" pitchFamily="34" charset="0"/>
                <a:cs typeface="Verdana" pitchFamily="34" charset="0"/>
              </a:rPr>
              <a:t>Small Talk</a:t>
            </a:r>
            <a:endParaRPr lang="en-NZ" sz="2400" b="1" dirty="0">
              <a:solidFill>
                <a:schemeClr val="accent2">
                  <a:lumMod val="50000"/>
                </a:schemeClr>
              </a:solidFill>
              <a:latin typeface="+mj-lt"/>
              <a:ea typeface="Verdana" pitchFamily="34" charset="0"/>
              <a:cs typeface="Verdana" pitchFamily="34" charset="0"/>
            </a:endParaRPr>
          </a:p>
          <a:p>
            <a:pPr>
              <a:spcBef>
                <a:spcPts val="0"/>
              </a:spcBef>
              <a:spcAft>
                <a:spcPts val="1800"/>
              </a:spcAft>
            </a:pPr>
            <a:r>
              <a:rPr lang="en-NZ" sz="2400" i="1" dirty="0">
                <a:latin typeface="+mn-lt"/>
                <a:ea typeface="Verdana" pitchFamily="34" charset="0"/>
                <a:cs typeface="Verdana" pitchFamily="34" charset="0"/>
              </a:rPr>
              <a:t>Communication that primarily serves the purpose of social </a:t>
            </a:r>
            <a:r>
              <a:rPr lang="en-NZ" sz="2400" i="1" dirty="0" smtClean="0">
                <a:latin typeface="+mn-lt"/>
                <a:ea typeface="Verdana" pitchFamily="34" charset="0"/>
                <a:cs typeface="Verdana" pitchFamily="34" charset="0"/>
              </a:rPr>
              <a:t>interaction</a:t>
            </a:r>
            <a:endParaRPr lang="en-NZ" sz="2400" i="1" dirty="0">
              <a:latin typeface="+mn-lt"/>
              <a:ea typeface="Verdana" pitchFamily="34" charset="0"/>
              <a:cs typeface="Verdana" pitchFamily="34" charset="0"/>
            </a:endParaRPr>
          </a:p>
          <a:p>
            <a:pPr>
              <a:spcBef>
                <a:spcPts val="0"/>
              </a:spcBef>
              <a:spcAft>
                <a:spcPts val="1800"/>
              </a:spcAft>
            </a:pPr>
            <a:r>
              <a:rPr lang="en-NZ" sz="2400" dirty="0">
                <a:latin typeface="+mn-lt"/>
                <a:ea typeface="Verdana" pitchFamily="34" charset="0"/>
                <a:cs typeface="Verdana" pitchFamily="34" charset="0"/>
              </a:rPr>
              <a:t>Skills involved in mastering small talk</a:t>
            </a:r>
            <a:r>
              <a:rPr lang="en-NZ" sz="2400" dirty="0" smtClean="0">
                <a:latin typeface="+mn-lt"/>
                <a:ea typeface="Verdana" pitchFamily="34" charset="0"/>
                <a:cs typeface="Verdana" pitchFamily="34" charset="0"/>
              </a:rPr>
              <a:t>:</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Developing </a:t>
            </a:r>
            <a:r>
              <a:rPr lang="en-NZ" sz="2400" dirty="0">
                <a:latin typeface="+mn-lt"/>
                <a:ea typeface="Verdana" pitchFamily="34" charset="0"/>
                <a:cs typeface="Verdana" pitchFamily="34" charset="0"/>
              </a:rPr>
              <a:t>fluency is making small talk around predictable topics.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Using </a:t>
            </a:r>
            <a:r>
              <a:rPr lang="en-NZ" sz="2400" dirty="0">
                <a:latin typeface="+mn-lt"/>
                <a:ea typeface="Verdana" pitchFamily="34" charset="0"/>
                <a:cs typeface="Verdana" pitchFamily="34" charset="0"/>
              </a:rPr>
              <a:t>opening and closing strategies. </a:t>
            </a:r>
          </a:p>
          <a:p>
            <a:pPr>
              <a:spcBef>
                <a:spcPts val="0"/>
              </a:spcBef>
              <a:spcAft>
                <a:spcPts val="1800"/>
              </a:spcAft>
            </a:pP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365028209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Small Talk</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180" y="1628800"/>
            <a:ext cx="7921252" cy="3831818"/>
          </a:xfrm>
          <a:prstGeom prst="rect">
            <a:avLst/>
          </a:prstGeom>
        </p:spPr>
        <p:txBody>
          <a:bodyPr wrap="square">
            <a:spAutoFit/>
          </a:bodyPr>
          <a:lstStyle/>
          <a:p>
            <a:pPr>
              <a:spcBef>
                <a:spcPts val="0"/>
              </a:spcBef>
              <a:spcAft>
                <a:spcPts val="1800"/>
              </a:spcAft>
            </a:pPr>
            <a:r>
              <a:rPr lang="en-NZ" sz="2400" b="1" dirty="0" smtClean="0">
                <a:solidFill>
                  <a:schemeClr val="accent2">
                    <a:lumMod val="50000"/>
                  </a:schemeClr>
                </a:solidFill>
                <a:latin typeface="+mj-lt"/>
                <a:ea typeface="Verdana" pitchFamily="34" charset="0"/>
                <a:cs typeface="Verdana" pitchFamily="34" charset="0"/>
              </a:rPr>
              <a:t>Small Talk</a:t>
            </a:r>
            <a:endParaRPr lang="en-NZ" sz="2400" b="1" dirty="0">
              <a:solidFill>
                <a:schemeClr val="accent2">
                  <a:lumMod val="50000"/>
                </a:schemeClr>
              </a:solidFill>
              <a:latin typeface="+mj-lt"/>
              <a:ea typeface="Verdana" pitchFamily="34" charset="0"/>
              <a:cs typeface="Verdana" pitchFamily="34" charset="0"/>
            </a:endParaRP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Using back-channelling.</a:t>
            </a:r>
          </a:p>
          <a:p>
            <a:pPr>
              <a:spcBef>
                <a:spcPts val="0"/>
              </a:spcBef>
              <a:spcAft>
                <a:spcPts val="1800"/>
              </a:spcAft>
            </a:pPr>
            <a:r>
              <a:rPr lang="en-NZ" sz="2400" dirty="0" smtClean="0">
                <a:latin typeface="+mn-lt"/>
                <a:ea typeface="Verdana" pitchFamily="34" charset="0"/>
                <a:cs typeface="Verdana" pitchFamily="34" charset="0"/>
              </a:rPr>
              <a:t>A</a:t>
            </a:r>
            <a:r>
              <a:rPr lang="en-NZ" sz="2400" dirty="0">
                <a:latin typeface="+mn-lt"/>
                <a:ea typeface="Verdana" pitchFamily="34" charset="0"/>
                <a:cs typeface="Verdana" pitchFamily="34" charset="0"/>
              </a:rPr>
              <a:t>.	Look at what my dad gave me for my birthday.</a:t>
            </a:r>
          </a:p>
          <a:p>
            <a:pPr>
              <a:spcBef>
                <a:spcPts val="0"/>
              </a:spcBef>
              <a:spcAft>
                <a:spcPts val="1800"/>
              </a:spcAft>
            </a:pPr>
            <a:r>
              <a:rPr lang="en-NZ" sz="2400" dirty="0">
                <a:latin typeface="+mn-lt"/>
                <a:ea typeface="Verdana" pitchFamily="34" charset="0"/>
                <a:cs typeface="Verdana" pitchFamily="34" charset="0"/>
              </a:rPr>
              <a:t>B.	Fantastic.</a:t>
            </a:r>
          </a:p>
          <a:p>
            <a:pPr>
              <a:spcBef>
                <a:spcPts val="0"/>
              </a:spcBef>
              <a:spcAft>
                <a:spcPts val="1800"/>
              </a:spcAft>
            </a:pPr>
            <a:r>
              <a:rPr lang="en-NZ" sz="2400" dirty="0">
                <a:latin typeface="+mn-lt"/>
                <a:ea typeface="Verdana" pitchFamily="34" charset="0"/>
                <a:cs typeface="Verdana" pitchFamily="34" charset="0"/>
              </a:rPr>
              <a:t>A.	He got it in Italy.</a:t>
            </a:r>
          </a:p>
          <a:p>
            <a:pPr>
              <a:spcBef>
                <a:spcPts val="0"/>
              </a:spcBef>
              <a:spcAft>
                <a:spcPts val="1800"/>
              </a:spcAft>
            </a:pPr>
            <a:r>
              <a:rPr lang="en-NZ" sz="2400" dirty="0">
                <a:latin typeface="+mn-lt"/>
                <a:ea typeface="Verdana" pitchFamily="34" charset="0"/>
                <a:cs typeface="Verdana" pitchFamily="34" charset="0"/>
              </a:rPr>
              <a:t>B.	Awesome</a:t>
            </a:r>
            <a:r>
              <a:rPr lang="en-NZ" sz="2400" dirty="0" smtClean="0">
                <a:latin typeface="+mn-lt"/>
                <a:ea typeface="Verdana" pitchFamily="34" charset="0"/>
                <a:cs typeface="Verdana" pitchFamily="34" charset="0"/>
              </a:rPr>
              <a:t>!</a:t>
            </a:r>
            <a:endParaRPr lang="en-NZ" sz="2400" dirty="0">
              <a:latin typeface="+mn-lt"/>
              <a:ea typeface="Verdana" pitchFamily="34" charset="0"/>
              <a:cs typeface="Verdana"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541" y="3284984"/>
            <a:ext cx="4657725"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35470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Small Talk</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180" y="1628800"/>
            <a:ext cx="7921252" cy="3462486"/>
          </a:xfrm>
          <a:prstGeom prst="rect">
            <a:avLst/>
          </a:prstGeom>
        </p:spPr>
        <p:txBody>
          <a:bodyPr wrap="square">
            <a:spAutoFit/>
          </a:bodyPr>
          <a:lstStyle/>
          <a:p>
            <a:pPr>
              <a:spcBef>
                <a:spcPts val="0"/>
              </a:spcBef>
              <a:spcAft>
                <a:spcPts val="1800"/>
              </a:spcAft>
            </a:pPr>
            <a:r>
              <a:rPr lang="en-NZ" sz="2400" dirty="0" smtClean="0">
                <a:latin typeface="+mn-lt"/>
                <a:ea typeface="Verdana" pitchFamily="34" charset="0"/>
                <a:cs typeface="Verdana" pitchFamily="34" charset="0"/>
              </a:rPr>
              <a:t>Echo </a:t>
            </a:r>
            <a:r>
              <a:rPr lang="en-NZ" sz="2400" dirty="0">
                <a:latin typeface="+mn-lt"/>
                <a:ea typeface="Verdana" pitchFamily="34" charset="0"/>
                <a:cs typeface="Verdana" pitchFamily="34" charset="0"/>
              </a:rPr>
              <a:t>responses:</a:t>
            </a:r>
          </a:p>
          <a:p>
            <a:pPr>
              <a:spcBef>
                <a:spcPts val="0"/>
              </a:spcBef>
              <a:spcAft>
                <a:spcPts val="1800"/>
              </a:spcAft>
            </a:pPr>
            <a:endParaRPr lang="en-NZ" sz="2400" dirty="0">
              <a:latin typeface="+mn-lt"/>
              <a:ea typeface="Verdana" pitchFamily="34" charset="0"/>
              <a:cs typeface="Verdana" pitchFamily="34" charset="0"/>
            </a:endParaRPr>
          </a:p>
          <a:p>
            <a:pPr>
              <a:spcBef>
                <a:spcPts val="0"/>
              </a:spcBef>
              <a:spcAft>
                <a:spcPts val="1800"/>
              </a:spcAft>
            </a:pPr>
            <a:r>
              <a:rPr lang="en-NZ" sz="2400" dirty="0">
                <a:latin typeface="+mn-lt"/>
                <a:ea typeface="Verdana" pitchFamily="34" charset="0"/>
                <a:cs typeface="Verdana" pitchFamily="34" charset="0"/>
              </a:rPr>
              <a:t>A.	So where are you from?</a:t>
            </a:r>
          </a:p>
          <a:p>
            <a:pPr>
              <a:spcBef>
                <a:spcPts val="0"/>
              </a:spcBef>
              <a:spcAft>
                <a:spcPts val="1800"/>
              </a:spcAft>
            </a:pPr>
            <a:r>
              <a:rPr lang="en-NZ" sz="2400" dirty="0">
                <a:latin typeface="+mn-lt"/>
                <a:ea typeface="Verdana" pitchFamily="34" charset="0"/>
                <a:cs typeface="Verdana" pitchFamily="34" charset="0"/>
              </a:rPr>
              <a:t>B.	Chicago.</a:t>
            </a:r>
          </a:p>
          <a:p>
            <a:pPr>
              <a:spcBef>
                <a:spcPts val="0"/>
              </a:spcBef>
              <a:spcAft>
                <a:spcPts val="1800"/>
              </a:spcAft>
            </a:pPr>
            <a:r>
              <a:rPr lang="en-NZ" sz="2400" dirty="0">
                <a:latin typeface="+mn-lt"/>
                <a:ea typeface="Verdana" pitchFamily="34" charset="0"/>
                <a:cs typeface="Verdana" pitchFamily="34" charset="0"/>
              </a:rPr>
              <a:t>A.	Chicago. That’s interesting.</a:t>
            </a:r>
          </a:p>
          <a:p>
            <a:pPr>
              <a:spcBef>
                <a:spcPts val="0"/>
              </a:spcBef>
              <a:spcAft>
                <a:spcPts val="1800"/>
              </a:spcAft>
            </a:pPr>
            <a:endParaRPr lang="en-NZ" sz="2400" dirty="0">
              <a:latin typeface="+mn-lt"/>
              <a:ea typeface="Verdana" pitchFamily="34" charset="0"/>
              <a:cs typeface="Verdana"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482512"/>
            <a:ext cx="2545425" cy="1909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82039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Small Talk</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180" y="1628800"/>
            <a:ext cx="7921252" cy="2954655"/>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Teaching small </a:t>
            </a:r>
            <a:r>
              <a:rPr lang="en-NZ" sz="2400" b="1" dirty="0" smtClean="0">
                <a:solidFill>
                  <a:schemeClr val="accent2">
                    <a:lumMod val="50000"/>
                  </a:schemeClr>
                </a:solidFill>
                <a:latin typeface="+mj-lt"/>
                <a:ea typeface="Verdana" pitchFamily="34" charset="0"/>
                <a:cs typeface="Verdana" pitchFamily="34" charset="0"/>
              </a:rPr>
              <a:t>talk</a:t>
            </a:r>
          </a:p>
          <a:p>
            <a:pPr marL="342900" indent="-342900">
              <a:lnSpc>
                <a:spcPct val="150000"/>
              </a:lnSpc>
              <a:spcBef>
                <a:spcPts val="0"/>
              </a:spcBef>
              <a:spcAft>
                <a:spcPts val="1800"/>
              </a:spcAft>
              <a:buFont typeface="Arial" panose="020B0604020202020204" pitchFamily="34" charset="0"/>
              <a:buChar char="•"/>
            </a:pPr>
            <a:r>
              <a:rPr lang="en-NZ" sz="2400" i="1" dirty="0" smtClean="0">
                <a:latin typeface="+mn-lt"/>
                <a:ea typeface="Verdana" pitchFamily="34" charset="0"/>
                <a:cs typeface="Verdana" pitchFamily="34" charset="0"/>
              </a:rPr>
              <a:t>Modelling </a:t>
            </a:r>
            <a:r>
              <a:rPr lang="en-NZ" sz="2400" i="1" dirty="0">
                <a:latin typeface="+mn-lt"/>
                <a:ea typeface="Verdana" pitchFamily="34" charset="0"/>
                <a:cs typeface="Verdana" pitchFamily="34" charset="0"/>
              </a:rPr>
              <a:t>and creating: </a:t>
            </a:r>
            <a:r>
              <a:rPr lang="en-NZ" sz="2400" dirty="0">
                <a:latin typeface="+mn-lt"/>
                <a:ea typeface="Verdana" pitchFamily="34" charset="0"/>
                <a:cs typeface="Verdana" pitchFamily="34" charset="0"/>
              </a:rPr>
              <a:t>Students study examples of small-talk exchanges and create similar exchanges on the same topic.</a:t>
            </a:r>
          </a:p>
          <a:p>
            <a:pPr>
              <a:spcBef>
                <a:spcPts val="0"/>
              </a:spcBef>
              <a:spcAft>
                <a:spcPts val="1800"/>
              </a:spcAft>
            </a:pP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327916237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Small Talk</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180" y="1628800"/>
            <a:ext cx="7921252" cy="4062651"/>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Teaching small </a:t>
            </a:r>
            <a:r>
              <a:rPr lang="en-NZ" sz="2400" b="1" dirty="0" smtClean="0">
                <a:solidFill>
                  <a:schemeClr val="accent2">
                    <a:lumMod val="50000"/>
                  </a:schemeClr>
                </a:solidFill>
                <a:latin typeface="+mj-lt"/>
                <a:ea typeface="Verdana" pitchFamily="34" charset="0"/>
                <a:cs typeface="Verdana" pitchFamily="34" charset="0"/>
              </a:rPr>
              <a:t>talk</a:t>
            </a:r>
          </a:p>
          <a:p>
            <a:pPr marL="342900" indent="-342900">
              <a:lnSpc>
                <a:spcPct val="150000"/>
              </a:lnSpc>
              <a:spcBef>
                <a:spcPts val="0"/>
              </a:spcBef>
              <a:spcAft>
                <a:spcPts val="1800"/>
              </a:spcAft>
              <a:buFont typeface="Arial" panose="020B0604020202020204" pitchFamily="34" charset="0"/>
              <a:buChar char="•"/>
            </a:pPr>
            <a:r>
              <a:rPr lang="en-NZ" sz="2400" i="1" dirty="0" smtClean="0">
                <a:latin typeface="+mn-lt"/>
                <a:ea typeface="Verdana" pitchFamily="34" charset="0"/>
                <a:cs typeface="Verdana" pitchFamily="34" charset="0"/>
              </a:rPr>
              <a:t>Class </a:t>
            </a:r>
            <a:r>
              <a:rPr lang="en-NZ" sz="2400" i="1" dirty="0">
                <a:latin typeface="+mn-lt"/>
                <a:ea typeface="Verdana" pitchFamily="34" charset="0"/>
                <a:cs typeface="Verdana" pitchFamily="34" charset="0"/>
              </a:rPr>
              <a:t>mingles: </a:t>
            </a:r>
            <a:r>
              <a:rPr lang="en-NZ" sz="2400" dirty="0">
                <a:latin typeface="+mn-lt"/>
                <a:ea typeface="Verdana" pitchFamily="34" charset="0"/>
                <a:cs typeface="Verdana" pitchFamily="34" charset="0"/>
              </a:rPr>
              <a:t>Each student has one or two topics on a card. The class mingles, students greet, introduce their topic, make small talk for one or two exchanges, close the conversation and move on to a different student.</a:t>
            </a:r>
          </a:p>
          <a:p>
            <a:pPr>
              <a:spcBef>
                <a:spcPts val="0"/>
              </a:spcBef>
              <a:spcAft>
                <a:spcPts val="1800"/>
              </a:spcAft>
            </a:pP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20852700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Small Talk</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180" y="1628800"/>
            <a:ext cx="7921252" cy="4062651"/>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Teaching small </a:t>
            </a:r>
            <a:r>
              <a:rPr lang="en-NZ" sz="2400" b="1" dirty="0" smtClean="0">
                <a:solidFill>
                  <a:schemeClr val="accent2">
                    <a:lumMod val="50000"/>
                  </a:schemeClr>
                </a:solidFill>
                <a:latin typeface="+mj-lt"/>
                <a:ea typeface="Verdana" pitchFamily="34" charset="0"/>
                <a:cs typeface="Verdana" pitchFamily="34" charset="0"/>
              </a:rPr>
              <a:t>talk</a:t>
            </a:r>
          </a:p>
          <a:p>
            <a:pPr>
              <a:lnSpc>
                <a:spcPct val="150000"/>
              </a:lnSpc>
              <a:spcBef>
                <a:spcPts val="0"/>
              </a:spcBef>
              <a:spcAft>
                <a:spcPts val="1800"/>
              </a:spcAft>
            </a:pPr>
            <a:r>
              <a:rPr lang="en-NZ" sz="2400" i="1" dirty="0" smtClean="0">
                <a:latin typeface="+mn-lt"/>
                <a:ea typeface="Verdana" pitchFamily="34" charset="0"/>
                <a:cs typeface="Verdana" pitchFamily="34" charset="0"/>
              </a:rPr>
              <a:t>Question </a:t>
            </a:r>
            <a:r>
              <a:rPr lang="en-NZ" sz="2400" i="1" dirty="0">
                <a:latin typeface="+mn-lt"/>
                <a:ea typeface="Verdana" pitchFamily="34" charset="0"/>
                <a:cs typeface="Verdana" pitchFamily="34" charset="0"/>
              </a:rPr>
              <a:t>sheets: </a:t>
            </a:r>
            <a:r>
              <a:rPr lang="en-NZ" sz="2400" dirty="0">
                <a:latin typeface="+mn-lt"/>
                <a:ea typeface="Verdana" pitchFamily="34" charset="0"/>
                <a:cs typeface="Verdana" pitchFamily="34" charset="0"/>
              </a:rPr>
              <a:t>Students have a worksheet with ten different small-talk questions. They move around the class and take turns asking questions and responding to their exchanges in small-talk format.</a:t>
            </a:r>
          </a:p>
          <a:p>
            <a:pPr>
              <a:spcBef>
                <a:spcPts val="0"/>
              </a:spcBef>
              <a:spcAft>
                <a:spcPts val="1800"/>
              </a:spcAft>
            </a:pP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305985813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285728"/>
            <a:ext cx="9324528"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Model of Small Talk Exchange</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467544" y="1556792"/>
            <a:ext cx="8568952" cy="4154984"/>
          </a:xfrm>
          <a:prstGeom prst="rect">
            <a:avLst/>
          </a:prstGeom>
        </p:spPr>
        <p:txBody>
          <a:bodyPr wrap="square">
            <a:spAutoFit/>
          </a:bodyPr>
          <a:lstStyle/>
          <a:p>
            <a:pPr>
              <a:lnSpc>
                <a:spcPct val="150000"/>
              </a:lnSpc>
            </a:pPr>
            <a:r>
              <a:rPr lang="en-AU" sz="2200" dirty="0">
                <a:latin typeface="+mn-lt"/>
              </a:rPr>
              <a:t>A: Hi.</a:t>
            </a:r>
          </a:p>
          <a:p>
            <a:pPr>
              <a:lnSpc>
                <a:spcPct val="150000"/>
              </a:lnSpc>
            </a:pPr>
            <a:r>
              <a:rPr lang="en-AU" sz="2200" dirty="0">
                <a:latin typeface="+mn-lt"/>
              </a:rPr>
              <a:t>B: Oh hi, how’s it going?</a:t>
            </a:r>
          </a:p>
          <a:p>
            <a:pPr>
              <a:lnSpc>
                <a:spcPct val="150000"/>
              </a:lnSpc>
            </a:pPr>
            <a:r>
              <a:rPr lang="en-AU" sz="2200" dirty="0">
                <a:latin typeface="+mn-lt"/>
              </a:rPr>
              <a:t>A: Good, good, fine.</a:t>
            </a:r>
          </a:p>
          <a:p>
            <a:pPr>
              <a:lnSpc>
                <a:spcPct val="150000"/>
              </a:lnSpc>
            </a:pPr>
            <a:r>
              <a:rPr lang="en-AU" sz="2200" dirty="0">
                <a:latin typeface="+mn-lt"/>
              </a:rPr>
              <a:t>B: Are you, </a:t>
            </a:r>
            <a:r>
              <a:rPr lang="en-AU" sz="2200" dirty="0" err="1">
                <a:latin typeface="+mn-lt"/>
              </a:rPr>
              <a:t>er</a:t>
            </a:r>
            <a:r>
              <a:rPr lang="en-AU" sz="2200" dirty="0">
                <a:latin typeface="+mn-lt"/>
              </a:rPr>
              <a:t>, doing some shopping?</a:t>
            </a:r>
          </a:p>
          <a:p>
            <a:pPr>
              <a:lnSpc>
                <a:spcPct val="150000"/>
              </a:lnSpc>
            </a:pPr>
            <a:r>
              <a:rPr lang="en-AU" sz="2200" dirty="0">
                <a:latin typeface="+mn-lt"/>
              </a:rPr>
              <a:t>A: Yeah, just a few things really, you know.</a:t>
            </a:r>
          </a:p>
          <a:p>
            <a:pPr>
              <a:lnSpc>
                <a:spcPct val="150000"/>
              </a:lnSpc>
            </a:pPr>
            <a:r>
              <a:rPr lang="en-AU" sz="2200" dirty="0">
                <a:latin typeface="+mn-lt"/>
              </a:rPr>
              <a:t>B</a:t>
            </a:r>
            <a:r>
              <a:rPr lang="en-AU" sz="2200" dirty="0" smtClean="0">
                <a:latin typeface="+mn-lt"/>
              </a:rPr>
              <a:t>: Yeah</a:t>
            </a:r>
            <a:r>
              <a:rPr lang="en-AU" sz="2200" dirty="0">
                <a:latin typeface="+mn-lt"/>
              </a:rPr>
              <a:t>.</a:t>
            </a:r>
          </a:p>
          <a:p>
            <a:pPr>
              <a:lnSpc>
                <a:spcPct val="150000"/>
              </a:lnSpc>
            </a:pPr>
            <a:r>
              <a:rPr lang="en-AU" sz="2200" dirty="0">
                <a:latin typeface="+mn-lt"/>
              </a:rPr>
              <a:t>A: Yeah, …actually I’ve been looking for a present, for Hiroko, but it’s difficult to.. you know</a:t>
            </a:r>
            <a:r>
              <a:rPr lang="en-AU" sz="2200" dirty="0" smtClean="0">
                <a:latin typeface="+mn-lt"/>
              </a:rPr>
              <a:t>..</a:t>
            </a:r>
            <a:endParaRPr lang="en-AU" sz="2200" dirty="0">
              <a:latin typeface="+mn-lt"/>
            </a:endParaRPr>
          </a:p>
        </p:txBody>
      </p:sp>
    </p:spTree>
    <p:extLst>
      <p:ext uri="{BB962C8B-B14F-4D97-AF65-F5344CB8AC3E}">
        <p14:creationId xmlns:p14="http://schemas.microsoft.com/office/powerpoint/2010/main" val="18285270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285728"/>
            <a:ext cx="9324528"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Model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of Small Talk Exchange</a:t>
            </a:r>
          </a:p>
        </p:txBody>
      </p:sp>
      <p:sp>
        <p:nvSpPr>
          <p:cNvPr id="4" name="Rectangle 3"/>
          <p:cNvSpPr/>
          <p:nvPr/>
        </p:nvSpPr>
        <p:spPr>
          <a:xfrm>
            <a:off x="323528" y="1556792"/>
            <a:ext cx="8568952" cy="4662815"/>
          </a:xfrm>
          <a:prstGeom prst="rect">
            <a:avLst/>
          </a:prstGeom>
        </p:spPr>
        <p:txBody>
          <a:bodyPr wrap="square">
            <a:spAutoFit/>
          </a:bodyPr>
          <a:lstStyle/>
          <a:p>
            <a:pPr>
              <a:lnSpc>
                <a:spcPct val="150000"/>
              </a:lnSpc>
            </a:pPr>
            <a:r>
              <a:rPr lang="en-AU" sz="2200" dirty="0" smtClean="0">
                <a:latin typeface="+mn-lt"/>
              </a:rPr>
              <a:t>B</a:t>
            </a:r>
            <a:r>
              <a:rPr lang="en-AU" sz="2200" dirty="0">
                <a:latin typeface="+mn-lt"/>
              </a:rPr>
              <a:t>: Yeah, umm, what kind of thing?</a:t>
            </a:r>
          </a:p>
          <a:p>
            <a:pPr>
              <a:lnSpc>
                <a:spcPct val="150000"/>
              </a:lnSpc>
            </a:pPr>
            <a:r>
              <a:rPr lang="en-AU" sz="2200" dirty="0">
                <a:latin typeface="+mn-lt"/>
              </a:rPr>
              <a:t>A: Oh, something like umm a present …something like, it’s her birthday tomorrow actually. [laughs]</a:t>
            </a:r>
          </a:p>
          <a:p>
            <a:pPr>
              <a:lnSpc>
                <a:spcPct val="150000"/>
              </a:lnSpc>
            </a:pPr>
            <a:r>
              <a:rPr lang="en-AU" sz="2200" dirty="0">
                <a:latin typeface="+mn-lt"/>
              </a:rPr>
              <a:t>B: Tomorrow?</a:t>
            </a:r>
          </a:p>
          <a:p>
            <a:pPr>
              <a:lnSpc>
                <a:spcPct val="150000"/>
              </a:lnSpc>
            </a:pPr>
            <a:r>
              <a:rPr lang="en-AU" sz="2200" dirty="0">
                <a:latin typeface="+mn-lt"/>
              </a:rPr>
              <a:t>A: Yeah, tomorrow. So I’ve looked in </a:t>
            </a:r>
            <a:r>
              <a:rPr lang="en-AU" sz="2200" dirty="0" err="1">
                <a:latin typeface="+mn-lt"/>
              </a:rPr>
              <a:t>Hamaya</a:t>
            </a:r>
            <a:r>
              <a:rPr lang="en-AU" sz="2200" dirty="0">
                <a:latin typeface="+mn-lt"/>
              </a:rPr>
              <a:t>, like at the makeup and stuff, but it’s not </a:t>
            </a:r>
            <a:r>
              <a:rPr lang="en-AU" sz="2200" dirty="0" smtClean="0">
                <a:latin typeface="+mn-lt"/>
              </a:rPr>
              <a:t>very </a:t>
            </a:r>
            <a:r>
              <a:rPr lang="en-AU" sz="2200" dirty="0">
                <a:latin typeface="+mn-lt"/>
              </a:rPr>
              <a:t>exciting</a:t>
            </a:r>
            <a:r>
              <a:rPr lang="en-AU" sz="2200" dirty="0" smtClean="0">
                <a:latin typeface="+mn-lt"/>
              </a:rPr>
              <a:t>.</a:t>
            </a:r>
          </a:p>
          <a:p>
            <a:pPr lvl="0">
              <a:lnSpc>
                <a:spcPct val="150000"/>
              </a:lnSpc>
            </a:pPr>
            <a:r>
              <a:rPr lang="en-AU" sz="2200" dirty="0">
                <a:solidFill>
                  <a:prstClr val="black"/>
                </a:solidFill>
                <a:latin typeface="Verdana"/>
              </a:rPr>
              <a:t>B: Tomorrow? How about </a:t>
            </a:r>
            <a:r>
              <a:rPr lang="en-AU" sz="2200" dirty="0" smtClean="0">
                <a:solidFill>
                  <a:prstClr val="black"/>
                </a:solidFill>
                <a:latin typeface="Verdana"/>
              </a:rPr>
              <a:t>Amu </a:t>
            </a:r>
            <a:r>
              <a:rPr lang="en-AU" sz="2200" dirty="0">
                <a:solidFill>
                  <a:prstClr val="black"/>
                </a:solidFill>
                <a:latin typeface="Verdana"/>
              </a:rPr>
              <a:t>Plaza, they’ve got </a:t>
            </a:r>
            <a:r>
              <a:rPr lang="en-AU" sz="2200" dirty="0" smtClean="0">
                <a:solidFill>
                  <a:prstClr val="black"/>
                </a:solidFill>
                <a:latin typeface="Verdana"/>
              </a:rPr>
              <a:t/>
            </a:r>
            <a:br>
              <a:rPr lang="en-AU" sz="2200" dirty="0" smtClean="0">
                <a:solidFill>
                  <a:prstClr val="black"/>
                </a:solidFill>
                <a:latin typeface="Verdana"/>
              </a:rPr>
            </a:br>
            <a:r>
              <a:rPr lang="en-AU" sz="2200" dirty="0" smtClean="0">
                <a:solidFill>
                  <a:prstClr val="black"/>
                </a:solidFill>
                <a:latin typeface="Verdana"/>
              </a:rPr>
              <a:t>Tower </a:t>
            </a:r>
            <a:r>
              <a:rPr lang="en-AU" sz="2200" dirty="0">
                <a:solidFill>
                  <a:prstClr val="black"/>
                </a:solidFill>
                <a:latin typeface="Verdana"/>
              </a:rPr>
              <a:t>Records and some kind of new shops.</a:t>
            </a:r>
          </a:p>
          <a:p>
            <a:pPr>
              <a:lnSpc>
                <a:spcPct val="150000"/>
              </a:lnSpc>
            </a:pPr>
            <a:endParaRPr lang="en-AU" sz="2200" dirty="0">
              <a:latin typeface="+mn-lt"/>
            </a:endParaRPr>
          </a:p>
        </p:txBody>
      </p:sp>
    </p:spTree>
    <p:extLst>
      <p:ext uri="{BB962C8B-B14F-4D97-AF65-F5344CB8AC3E}">
        <p14:creationId xmlns:p14="http://schemas.microsoft.com/office/powerpoint/2010/main" val="11037075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285728"/>
            <a:ext cx="9324528"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Model of Small Talk Exchange</a:t>
            </a:r>
          </a:p>
        </p:txBody>
      </p:sp>
      <p:sp>
        <p:nvSpPr>
          <p:cNvPr id="4" name="Rectangle 3"/>
          <p:cNvSpPr/>
          <p:nvPr/>
        </p:nvSpPr>
        <p:spPr>
          <a:xfrm>
            <a:off x="251520" y="1556792"/>
            <a:ext cx="8640960" cy="3647152"/>
          </a:xfrm>
          <a:prstGeom prst="rect">
            <a:avLst/>
          </a:prstGeom>
        </p:spPr>
        <p:txBody>
          <a:bodyPr wrap="square">
            <a:spAutoFit/>
          </a:bodyPr>
          <a:lstStyle/>
          <a:p>
            <a:pPr>
              <a:lnSpc>
                <a:spcPct val="150000"/>
              </a:lnSpc>
            </a:pPr>
            <a:r>
              <a:rPr lang="en-AU" sz="2200" dirty="0" smtClean="0">
                <a:latin typeface="+mn-lt"/>
              </a:rPr>
              <a:t>A</a:t>
            </a:r>
            <a:r>
              <a:rPr lang="en-AU" sz="2200" dirty="0">
                <a:latin typeface="+mn-lt"/>
              </a:rPr>
              <a:t>: Yeah. OK, great, Tower Records might be good. I might give that a go. I’ve got to go over to the station, anyway. So, anyway, good to see you and thanks for the tip.</a:t>
            </a:r>
          </a:p>
          <a:p>
            <a:pPr>
              <a:lnSpc>
                <a:spcPct val="150000"/>
              </a:lnSpc>
            </a:pPr>
            <a:r>
              <a:rPr lang="en-AU" sz="2200" dirty="0" smtClean="0">
                <a:latin typeface="+mn-lt"/>
              </a:rPr>
              <a:t>B</a:t>
            </a:r>
            <a:r>
              <a:rPr lang="en-AU" sz="2200" dirty="0">
                <a:latin typeface="+mn-lt"/>
              </a:rPr>
              <a:t>: That’s fine. Say happy birthday to Hiroko from me.</a:t>
            </a:r>
          </a:p>
          <a:p>
            <a:pPr>
              <a:lnSpc>
                <a:spcPct val="150000"/>
              </a:lnSpc>
            </a:pPr>
            <a:r>
              <a:rPr lang="en-AU" sz="2200" dirty="0">
                <a:latin typeface="+mn-lt"/>
              </a:rPr>
              <a:t>A: OK I will. Bye.</a:t>
            </a:r>
          </a:p>
          <a:p>
            <a:pPr>
              <a:lnSpc>
                <a:spcPct val="150000"/>
              </a:lnSpc>
            </a:pPr>
            <a:r>
              <a:rPr lang="en-AU" sz="2200" dirty="0">
                <a:latin typeface="+mn-lt"/>
              </a:rPr>
              <a:t>B: Yeah, bye.</a:t>
            </a:r>
          </a:p>
          <a:p>
            <a:pPr>
              <a:lnSpc>
                <a:spcPct val="150000"/>
              </a:lnSpc>
            </a:pPr>
            <a:r>
              <a:rPr lang="en-AU" sz="2200" dirty="0">
                <a:latin typeface="+mn-lt"/>
              </a:rPr>
              <a:t>A: </a:t>
            </a:r>
            <a:r>
              <a:rPr lang="en-AU" sz="2200" dirty="0" smtClean="0">
                <a:latin typeface="+mn-lt"/>
              </a:rPr>
              <a:t>Bye.</a:t>
            </a:r>
            <a:endParaRPr lang="en-AU" sz="2200" dirty="0">
              <a:latin typeface="+mn-lt"/>
            </a:endParaRPr>
          </a:p>
        </p:txBody>
      </p:sp>
    </p:spTree>
    <p:extLst>
      <p:ext uri="{BB962C8B-B14F-4D97-AF65-F5344CB8AC3E}">
        <p14:creationId xmlns:p14="http://schemas.microsoft.com/office/powerpoint/2010/main" val="35478031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Approaches to Teaching Speaking</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7200801" cy="3784819"/>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a:latin typeface="+mn-lt"/>
              </a:rPr>
              <a:t>From </a:t>
            </a:r>
            <a:r>
              <a:rPr lang="en-NZ" sz="2400" dirty="0" err="1">
                <a:latin typeface="+mn-lt"/>
              </a:rPr>
              <a:t>audiolingualism</a:t>
            </a:r>
            <a:r>
              <a:rPr lang="en-NZ" sz="2400" dirty="0">
                <a:latin typeface="+mn-lt"/>
              </a:rPr>
              <a:t> to CLT</a:t>
            </a:r>
          </a:p>
          <a:p>
            <a:pPr marL="342900" indent="-342900">
              <a:lnSpc>
                <a:spcPct val="150000"/>
              </a:lnSpc>
              <a:buFont typeface="Arial" panose="020B0604020202020204" pitchFamily="34" charset="0"/>
              <a:buChar char="•"/>
            </a:pPr>
            <a:r>
              <a:rPr lang="en-NZ" sz="2400" dirty="0">
                <a:latin typeface="+mn-lt"/>
              </a:rPr>
              <a:t>From drills to communicative activities</a:t>
            </a:r>
          </a:p>
          <a:p>
            <a:pPr marL="342900" indent="-342900">
              <a:lnSpc>
                <a:spcPct val="150000"/>
              </a:lnSpc>
              <a:buFont typeface="Arial" panose="020B0604020202020204" pitchFamily="34" charset="0"/>
              <a:buChar char="•"/>
            </a:pPr>
            <a:r>
              <a:rPr lang="en-NZ" sz="2400" dirty="0">
                <a:latin typeface="+mn-lt"/>
              </a:rPr>
              <a:t>Impact of discourse analysis, conversation analysis and corpus analysis</a:t>
            </a:r>
          </a:p>
          <a:p>
            <a:pPr marL="342900" indent="-342900">
              <a:lnSpc>
                <a:spcPct val="150000"/>
              </a:lnSpc>
              <a:buFont typeface="Arial" panose="020B0604020202020204" pitchFamily="34" charset="0"/>
              <a:buChar char="•"/>
            </a:pPr>
            <a:r>
              <a:rPr lang="en-NZ" sz="2400" dirty="0">
                <a:latin typeface="+mn-lt"/>
              </a:rPr>
              <a:t>Recognition of differences between spoken and written language</a:t>
            </a:r>
          </a:p>
          <a:p>
            <a:pPr>
              <a:lnSpc>
                <a:spcPct val="110000"/>
              </a:lnSpc>
              <a:spcAft>
                <a:spcPts val="1800"/>
              </a:spcAft>
            </a:pPr>
            <a:endParaRPr lang="en-NZ" sz="2400" dirty="0">
              <a:latin typeface="+mn-lt"/>
              <a:ea typeface="Verdana" pitchFamily="34" charset="0"/>
              <a:cs typeface="Verdana"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7921252" cy="1431161"/>
          </a:xfrm>
          <a:prstGeom prst="rect">
            <a:avLst/>
          </a:prstGeom>
        </p:spPr>
        <p:txBody>
          <a:bodyPr wrap="square">
            <a:spAutoFit/>
          </a:bodyPr>
          <a:lstStyle/>
          <a:p>
            <a:pPr>
              <a:spcBef>
                <a:spcPts val="0"/>
              </a:spcBef>
              <a:spcAft>
                <a:spcPts val="1800"/>
              </a:spcAft>
            </a:pPr>
            <a:r>
              <a:rPr lang="en-NZ" sz="2400" b="1" dirty="0" smtClean="0">
                <a:solidFill>
                  <a:schemeClr val="accent2">
                    <a:lumMod val="50000"/>
                  </a:schemeClr>
                </a:solidFill>
                <a:latin typeface="+mj-lt"/>
                <a:ea typeface="Verdana" pitchFamily="34" charset="0"/>
                <a:cs typeface="Verdana" pitchFamily="34" charset="0"/>
              </a:rPr>
              <a:t>Conversation</a:t>
            </a:r>
            <a:endParaRPr lang="en-NZ" sz="2400" b="1" dirty="0">
              <a:solidFill>
                <a:schemeClr val="accent2">
                  <a:lumMod val="50000"/>
                </a:schemeClr>
              </a:solidFill>
              <a:latin typeface="+mj-lt"/>
              <a:ea typeface="Verdana" pitchFamily="34" charset="0"/>
              <a:cs typeface="Verdana" pitchFamily="34" charset="0"/>
            </a:endParaRPr>
          </a:p>
          <a:p>
            <a:pPr>
              <a:spcBef>
                <a:spcPts val="0"/>
              </a:spcBef>
              <a:spcAft>
                <a:spcPts val="1800"/>
              </a:spcAft>
            </a:pPr>
            <a:r>
              <a:rPr lang="en-NZ" sz="2400" i="1" dirty="0" smtClean="0">
                <a:latin typeface="+mn-lt"/>
                <a:ea typeface="Verdana" pitchFamily="34" charset="0"/>
                <a:cs typeface="Verdana" pitchFamily="34" charset="0"/>
              </a:rPr>
              <a:t>Longer </a:t>
            </a:r>
            <a:r>
              <a:rPr lang="en-NZ" sz="2400" i="1" dirty="0">
                <a:latin typeface="+mn-lt"/>
                <a:ea typeface="Verdana" pitchFamily="34" charset="0"/>
                <a:cs typeface="Verdana" pitchFamily="34" charset="0"/>
              </a:rPr>
              <a:t>exchanges that may follow on from small talk.</a:t>
            </a:r>
          </a:p>
        </p:txBody>
      </p:sp>
    </p:spTree>
    <p:extLst>
      <p:ext uri="{BB962C8B-B14F-4D97-AF65-F5344CB8AC3E}">
        <p14:creationId xmlns:p14="http://schemas.microsoft.com/office/powerpoint/2010/main" val="14728724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3231654"/>
          </a:xfrm>
          <a:prstGeom prst="rect">
            <a:avLst/>
          </a:prstGeom>
        </p:spPr>
        <p:txBody>
          <a:bodyPr wrap="square">
            <a:spAutoFit/>
          </a:bodyPr>
          <a:lstStyle/>
          <a:p>
            <a:pPr>
              <a:lnSpc>
                <a:spcPct val="150000"/>
              </a:lnSpc>
            </a:pPr>
            <a:r>
              <a:rPr lang="en-NZ" sz="2400" b="1" i="1" dirty="0">
                <a:solidFill>
                  <a:schemeClr val="accent2">
                    <a:lumMod val="50000"/>
                  </a:schemeClr>
                </a:solidFill>
                <a:latin typeface="+mj-lt"/>
              </a:rPr>
              <a:t>Characteristics of conversation in the Common European </a:t>
            </a:r>
            <a:r>
              <a:rPr lang="en-NZ" sz="2400" b="1" i="1" dirty="0" smtClean="0">
                <a:solidFill>
                  <a:schemeClr val="accent2">
                    <a:lumMod val="50000"/>
                  </a:schemeClr>
                </a:solidFill>
                <a:latin typeface="+mj-lt"/>
              </a:rPr>
              <a:t>Framework</a:t>
            </a:r>
          </a:p>
          <a:p>
            <a:pPr>
              <a:lnSpc>
                <a:spcPct val="150000"/>
              </a:lnSpc>
            </a:pPr>
            <a:endParaRPr lang="en-NZ" sz="2200" dirty="0">
              <a:latin typeface="+mn-lt"/>
            </a:endParaRPr>
          </a:p>
          <a:p>
            <a:pPr>
              <a:lnSpc>
                <a:spcPct val="150000"/>
              </a:lnSpc>
            </a:pPr>
            <a:r>
              <a:rPr lang="en-NZ" sz="2200" dirty="0" smtClean="0">
                <a:latin typeface="+mn-lt"/>
              </a:rPr>
              <a:t>C2</a:t>
            </a:r>
            <a:r>
              <a:rPr lang="en-NZ" sz="2200" dirty="0">
                <a:latin typeface="+mn-lt"/>
              </a:rPr>
              <a:t>: Can converse comfortably and appropriately, unhampered by any linguistic limitations in conducting a full social and personal life.</a:t>
            </a:r>
          </a:p>
        </p:txBody>
      </p:sp>
    </p:spTree>
    <p:extLst>
      <p:ext uri="{BB962C8B-B14F-4D97-AF65-F5344CB8AC3E}">
        <p14:creationId xmlns:p14="http://schemas.microsoft.com/office/powerpoint/2010/main" val="1941945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3231654"/>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C1</a:t>
            </a:r>
            <a:r>
              <a:rPr lang="en-NZ" sz="2200" dirty="0">
                <a:latin typeface="+mn-lt"/>
              </a:rPr>
              <a:t>: Can use language flexibly and effectively for social purposes, including emotional, allusive and joking usage.</a:t>
            </a:r>
          </a:p>
        </p:txBody>
      </p:sp>
    </p:spTree>
    <p:extLst>
      <p:ext uri="{BB962C8B-B14F-4D97-AF65-F5344CB8AC3E}">
        <p14:creationId xmlns:p14="http://schemas.microsoft.com/office/powerpoint/2010/main" val="37122210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3231654"/>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B2</a:t>
            </a:r>
            <a:r>
              <a:rPr lang="en-NZ" sz="2200" dirty="0">
                <a:latin typeface="+mn-lt"/>
              </a:rPr>
              <a:t>: Can engage in extended conversation on most general topics in a clearly participatory fashion, even in a noisy environment</a:t>
            </a:r>
            <a:r>
              <a:rPr lang="en-NZ" sz="2200" dirty="0" smtClean="0">
                <a:latin typeface="+mn-lt"/>
              </a:rPr>
              <a:t>.</a:t>
            </a:r>
            <a:endParaRPr lang="en-NZ" sz="2200" dirty="0">
              <a:latin typeface="+mn-lt"/>
            </a:endParaRPr>
          </a:p>
        </p:txBody>
      </p:sp>
    </p:spTree>
    <p:extLst>
      <p:ext uri="{BB962C8B-B14F-4D97-AF65-F5344CB8AC3E}">
        <p14:creationId xmlns:p14="http://schemas.microsoft.com/office/powerpoint/2010/main" val="13747227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4755148"/>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B2</a:t>
            </a:r>
            <a:r>
              <a:rPr lang="en-NZ" sz="2200" dirty="0">
                <a:latin typeface="+mn-lt"/>
              </a:rPr>
              <a:t>: </a:t>
            </a:r>
            <a:r>
              <a:rPr lang="en-NZ" sz="2200" dirty="0" smtClean="0">
                <a:latin typeface="+mn-lt"/>
              </a:rPr>
              <a:t>Can </a:t>
            </a:r>
            <a:r>
              <a:rPr lang="en-NZ" sz="2200" dirty="0">
                <a:latin typeface="+mn-lt"/>
              </a:rPr>
              <a:t>sustain relationships with native speakers without unintentionally amusing or irritating them or requiring them to behave other than they would with a native speaker.</a:t>
            </a:r>
          </a:p>
          <a:p>
            <a:pPr>
              <a:lnSpc>
                <a:spcPct val="150000"/>
              </a:lnSpc>
            </a:pPr>
            <a:r>
              <a:rPr lang="en-NZ" sz="2200" dirty="0">
                <a:latin typeface="+mn-lt"/>
              </a:rPr>
              <a:t>Can convey degrees of emotion and highlight the personal significance of </a:t>
            </a:r>
            <a:r>
              <a:rPr lang="en-NZ" sz="2200" dirty="0" smtClean="0">
                <a:latin typeface="+mn-lt"/>
              </a:rPr>
              <a:t>events </a:t>
            </a:r>
            <a:r>
              <a:rPr lang="en-NZ" sz="2200" dirty="0">
                <a:latin typeface="+mn-lt"/>
              </a:rPr>
              <a:t>and experiences.</a:t>
            </a:r>
          </a:p>
        </p:txBody>
      </p:sp>
    </p:spTree>
    <p:extLst>
      <p:ext uri="{BB962C8B-B14F-4D97-AF65-F5344CB8AC3E}">
        <p14:creationId xmlns:p14="http://schemas.microsoft.com/office/powerpoint/2010/main" val="20195161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4755148"/>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B1</a:t>
            </a:r>
            <a:r>
              <a:rPr lang="en-NZ" sz="2200" dirty="0">
                <a:latin typeface="+mn-lt"/>
              </a:rPr>
              <a:t>: Can enter unprepared into conversations on familiar topics.</a:t>
            </a:r>
          </a:p>
          <a:p>
            <a:pPr>
              <a:lnSpc>
                <a:spcPct val="150000"/>
              </a:lnSpc>
            </a:pPr>
            <a:r>
              <a:rPr lang="en-NZ" sz="2200" dirty="0">
                <a:latin typeface="+mn-lt"/>
              </a:rPr>
              <a:t>Can follow clearly articulated speech directed at him/her in everyday conversations, though will sometimes have to ask for repetition of particular words and phrases</a:t>
            </a:r>
            <a:r>
              <a:rPr lang="en-NZ" sz="2200" dirty="0" smtClean="0">
                <a:latin typeface="+mn-lt"/>
              </a:rPr>
              <a:t>.</a:t>
            </a:r>
            <a:endParaRPr lang="en-NZ" sz="2200" dirty="0">
              <a:latin typeface="+mn-lt"/>
            </a:endParaRPr>
          </a:p>
        </p:txBody>
      </p:sp>
    </p:spTree>
    <p:extLst>
      <p:ext uri="{BB962C8B-B14F-4D97-AF65-F5344CB8AC3E}">
        <p14:creationId xmlns:p14="http://schemas.microsoft.com/office/powerpoint/2010/main" val="35731808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4247317"/>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B1</a:t>
            </a:r>
            <a:r>
              <a:rPr lang="en-NZ" sz="2200" dirty="0">
                <a:latin typeface="+mn-lt"/>
              </a:rPr>
              <a:t>: </a:t>
            </a:r>
            <a:r>
              <a:rPr lang="en-NZ" sz="2200" dirty="0" smtClean="0">
                <a:latin typeface="+mn-lt"/>
              </a:rPr>
              <a:t>Can </a:t>
            </a:r>
            <a:r>
              <a:rPr lang="en-NZ" sz="2200" dirty="0">
                <a:latin typeface="+mn-lt"/>
              </a:rPr>
              <a:t>maintain a conversation or discussion but may sometimes be difficult to follow when trying to say exactly what he/she would </a:t>
            </a:r>
            <a:r>
              <a:rPr lang="en-NZ" sz="2200" dirty="0" smtClean="0">
                <a:latin typeface="+mn-lt"/>
              </a:rPr>
              <a:t>like.</a:t>
            </a:r>
            <a:endParaRPr lang="en-NZ" sz="2200" dirty="0">
              <a:latin typeface="+mn-lt"/>
            </a:endParaRPr>
          </a:p>
          <a:p>
            <a:pPr>
              <a:lnSpc>
                <a:spcPct val="150000"/>
              </a:lnSpc>
            </a:pPr>
            <a:r>
              <a:rPr lang="en-NZ" sz="2200" dirty="0">
                <a:latin typeface="+mn-lt"/>
              </a:rPr>
              <a:t>Can express and respond to feelings such as surprise, happiness, sadness, interest and indifference.</a:t>
            </a:r>
          </a:p>
        </p:txBody>
      </p:sp>
    </p:spTree>
    <p:extLst>
      <p:ext uri="{BB962C8B-B14F-4D97-AF65-F5344CB8AC3E}">
        <p14:creationId xmlns:p14="http://schemas.microsoft.com/office/powerpoint/2010/main" val="44950708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4755148"/>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A2</a:t>
            </a:r>
            <a:r>
              <a:rPr lang="en-NZ" sz="2200" dirty="0">
                <a:latin typeface="+mn-lt"/>
              </a:rPr>
              <a:t>: Can establish social contact: greetings and farewells; introductions; giving thanks.</a:t>
            </a:r>
          </a:p>
          <a:p>
            <a:pPr>
              <a:lnSpc>
                <a:spcPct val="150000"/>
              </a:lnSpc>
            </a:pPr>
            <a:r>
              <a:rPr lang="en-NZ" sz="2200" dirty="0">
                <a:latin typeface="+mn-lt"/>
              </a:rPr>
              <a:t>Can generally understand clear, standard speech on familiar matters directed at him/her, provided he/she can ask for repetition or reformulations from time to time</a:t>
            </a:r>
            <a:r>
              <a:rPr lang="en-NZ" sz="2200" dirty="0" smtClean="0">
                <a:latin typeface="+mn-lt"/>
              </a:rPr>
              <a:t>.</a:t>
            </a:r>
            <a:endParaRPr lang="en-NZ" sz="2200" dirty="0">
              <a:latin typeface="+mn-lt"/>
            </a:endParaRPr>
          </a:p>
        </p:txBody>
      </p:sp>
    </p:spTree>
    <p:extLst>
      <p:ext uri="{BB962C8B-B14F-4D97-AF65-F5344CB8AC3E}">
        <p14:creationId xmlns:p14="http://schemas.microsoft.com/office/powerpoint/2010/main" val="35467643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3739485"/>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A2</a:t>
            </a:r>
            <a:r>
              <a:rPr lang="en-NZ" sz="2200" dirty="0">
                <a:latin typeface="+mn-lt"/>
              </a:rPr>
              <a:t>: </a:t>
            </a:r>
            <a:r>
              <a:rPr lang="en-NZ" sz="2200" dirty="0" smtClean="0">
                <a:latin typeface="+mn-lt"/>
              </a:rPr>
              <a:t>Can participate in short conversations in routine contexts on topics of interest.</a:t>
            </a:r>
          </a:p>
          <a:p>
            <a:pPr>
              <a:lnSpc>
                <a:spcPct val="150000"/>
              </a:lnSpc>
            </a:pPr>
            <a:r>
              <a:rPr lang="en-NZ" sz="2200" dirty="0" smtClean="0">
                <a:latin typeface="+mn-lt"/>
              </a:rPr>
              <a:t>Can express how he/she feels in simple terms, and express thanks.</a:t>
            </a:r>
            <a:endParaRPr lang="en-NZ" sz="2200" dirty="0">
              <a:latin typeface="+mn-lt"/>
            </a:endParaRPr>
          </a:p>
        </p:txBody>
      </p:sp>
    </p:spTree>
    <p:extLst>
      <p:ext uri="{BB962C8B-B14F-4D97-AF65-F5344CB8AC3E}">
        <p14:creationId xmlns:p14="http://schemas.microsoft.com/office/powerpoint/2010/main" val="13496819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4755148"/>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A2</a:t>
            </a:r>
            <a:r>
              <a:rPr lang="en-NZ" sz="2200" dirty="0">
                <a:latin typeface="+mn-lt"/>
              </a:rPr>
              <a:t>: Can handle very short social exchanges but is rarely able to understand enough to keep conversation going on his/her own accord, though he/she can be made </a:t>
            </a:r>
            <a:r>
              <a:rPr lang="en-NZ" sz="2200" dirty="0" smtClean="0">
                <a:latin typeface="+mn-lt"/>
              </a:rPr>
              <a:t>to </a:t>
            </a:r>
            <a:r>
              <a:rPr lang="en-NZ" sz="2200" dirty="0">
                <a:latin typeface="+mn-lt"/>
              </a:rPr>
              <a:t>understand if the speaker will take the trouble.</a:t>
            </a:r>
          </a:p>
          <a:p>
            <a:pPr>
              <a:lnSpc>
                <a:spcPct val="150000"/>
              </a:lnSpc>
            </a:pPr>
            <a:endParaRPr lang="en-NZ" sz="2200" dirty="0">
              <a:latin typeface="+mn-lt"/>
            </a:endParaRPr>
          </a:p>
        </p:txBody>
      </p:sp>
    </p:spTree>
    <p:extLst>
      <p:ext uri="{BB962C8B-B14F-4D97-AF65-F5344CB8AC3E}">
        <p14:creationId xmlns:p14="http://schemas.microsoft.com/office/powerpoint/2010/main" val="362912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Approaches to Teaching Speaking</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7200801" cy="1568827"/>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smtClean="0">
                <a:latin typeface="+mn-lt"/>
              </a:rPr>
              <a:t>Recognition </a:t>
            </a:r>
            <a:r>
              <a:rPr lang="en-NZ" sz="2400" dirty="0">
                <a:latin typeface="+mn-lt"/>
              </a:rPr>
              <a:t>of differences between spoken and written language</a:t>
            </a:r>
          </a:p>
          <a:p>
            <a:pPr>
              <a:lnSpc>
                <a:spcPct val="110000"/>
              </a:lnSpc>
              <a:spcAft>
                <a:spcPts val="1800"/>
              </a:spcAft>
            </a:pPr>
            <a:endParaRPr lang="en-NZ" sz="2400" dirty="0">
              <a:latin typeface="+mn-lt"/>
              <a:ea typeface="Verdana" pitchFamily="34" charset="0"/>
              <a:cs typeface="Verdana" pitchFamily="34" charset="0"/>
            </a:endParaRPr>
          </a:p>
        </p:txBody>
      </p:sp>
      <p:sp>
        <p:nvSpPr>
          <p:cNvPr id="5" name="Rectangle 4"/>
          <p:cNvSpPr/>
          <p:nvPr/>
        </p:nvSpPr>
        <p:spPr>
          <a:xfrm>
            <a:off x="865215" y="2996952"/>
            <a:ext cx="8099273" cy="3046988"/>
          </a:xfrm>
          <a:prstGeom prst="rect">
            <a:avLst/>
          </a:prstGeom>
        </p:spPr>
        <p:txBody>
          <a:bodyPr wrap="square">
            <a:spAutoFit/>
          </a:bodyPr>
          <a:lstStyle/>
          <a:p>
            <a:pPr marL="285750" indent="-285750">
              <a:buFont typeface="Arial" panose="020B0604020202020204" pitchFamily="34" charset="0"/>
              <a:buChar char="•"/>
            </a:pPr>
            <a:r>
              <a:rPr lang="en-NZ" sz="2400" dirty="0" smtClean="0">
                <a:latin typeface="+mn-lt"/>
              </a:rPr>
              <a:t>The </a:t>
            </a:r>
            <a:r>
              <a:rPr lang="en-NZ" sz="2400" dirty="0">
                <a:latin typeface="+mn-lt"/>
              </a:rPr>
              <a:t>clausal nature of spoken language, with clauses linked together through simple coordination (and, but, because), rather than the use of complex sentence constructions, as are common in written English</a:t>
            </a:r>
            <a:r>
              <a:rPr lang="en-NZ" sz="2400" dirty="0" smtClean="0">
                <a:latin typeface="+mn-lt"/>
              </a:rPr>
              <a:t>.</a:t>
            </a:r>
            <a:br>
              <a:rPr lang="en-NZ" sz="2400" dirty="0" smtClean="0">
                <a:latin typeface="+mn-lt"/>
              </a:rPr>
            </a:br>
            <a:endParaRPr lang="en-NZ" sz="2400" dirty="0">
              <a:latin typeface="+mn-lt"/>
            </a:endParaRPr>
          </a:p>
          <a:p>
            <a:pPr marL="285750" indent="-285750">
              <a:buFont typeface="Arial" panose="020B0604020202020204" pitchFamily="34" charset="0"/>
              <a:buChar char="•"/>
            </a:pPr>
            <a:r>
              <a:rPr lang="en-NZ" sz="2400" dirty="0" smtClean="0">
                <a:latin typeface="+mn-lt"/>
              </a:rPr>
              <a:t>The </a:t>
            </a:r>
            <a:r>
              <a:rPr lang="en-NZ" sz="2400" dirty="0">
                <a:latin typeface="+mn-lt"/>
              </a:rPr>
              <a:t>use of incomplete sentences, such as Saw a great movie last night</a:t>
            </a:r>
            <a:r>
              <a:rPr lang="en-NZ" sz="2400" dirty="0" smtClean="0">
                <a:latin typeface="+mn-lt"/>
              </a:rPr>
              <a:t>.</a:t>
            </a:r>
            <a:endParaRPr lang="en-NZ" sz="2400" dirty="0">
              <a:latin typeface="+mn-lt"/>
            </a:endParaRPr>
          </a:p>
        </p:txBody>
      </p:sp>
    </p:spTree>
    <p:extLst>
      <p:ext uri="{BB962C8B-B14F-4D97-AF65-F5344CB8AC3E}">
        <p14:creationId xmlns:p14="http://schemas.microsoft.com/office/powerpoint/2010/main" val="6596645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4247317"/>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A2</a:t>
            </a:r>
            <a:r>
              <a:rPr lang="en-NZ" sz="2200" dirty="0">
                <a:latin typeface="+mn-lt"/>
              </a:rPr>
              <a:t>: </a:t>
            </a:r>
            <a:r>
              <a:rPr lang="en-NZ" sz="2200" dirty="0" smtClean="0">
                <a:latin typeface="+mn-lt"/>
              </a:rPr>
              <a:t>Can </a:t>
            </a:r>
            <a:r>
              <a:rPr lang="en-NZ" sz="2200" dirty="0">
                <a:latin typeface="+mn-lt"/>
              </a:rPr>
              <a:t>use simple everyday polite forms of greeting and </a:t>
            </a:r>
            <a:r>
              <a:rPr lang="en-NZ" sz="2200" dirty="0" smtClean="0">
                <a:latin typeface="+mn-lt"/>
              </a:rPr>
              <a:t>address.</a:t>
            </a:r>
            <a:endParaRPr lang="en-NZ" sz="2200" dirty="0">
              <a:latin typeface="+mn-lt"/>
            </a:endParaRPr>
          </a:p>
          <a:p>
            <a:pPr>
              <a:lnSpc>
                <a:spcPct val="150000"/>
              </a:lnSpc>
            </a:pPr>
            <a:r>
              <a:rPr lang="en-NZ" sz="2200" dirty="0">
                <a:latin typeface="+mn-lt"/>
              </a:rPr>
              <a:t>Can make and respond to invitations, suggestions and apologies.</a:t>
            </a:r>
          </a:p>
          <a:p>
            <a:pPr>
              <a:lnSpc>
                <a:spcPct val="150000"/>
              </a:lnSpc>
            </a:pPr>
            <a:r>
              <a:rPr lang="en-NZ" sz="2200" dirty="0" smtClean="0">
                <a:latin typeface="+mn-lt"/>
              </a:rPr>
              <a:t>Can </a:t>
            </a:r>
            <a:r>
              <a:rPr lang="en-NZ" sz="2200" dirty="0">
                <a:latin typeface="+mn-lt"/>
              </a:rPr>
              <a:t>say what he/she likes and dislikes.</a:t>
            </a:r>
          </a:p>
        </p:txBody>
      </p:sp>
    </p:spTree>
    <p:extLst>
      <p:ext uri="{BB962C8B-B14F-4D97-AF65-F5344CB8AC3E}">
        <p14:creationId xmlns:p14="http://schemas.microsoft.com/office/powerpoint/2010/main" val="337452768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3231654"/>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A1</a:t>
            </a:r>
            <a:r>
              <a:rPr lang="en-NZ" sz="2200" dirty="0">
                <a:latin typeface="+mn-lt"/>
              </a:rPr>
              <a:t>: Can make an introduction and use basic greeting and leave-taking expressions.</a:t>
            </a:r>
          </a:p>
          <a:p>
            <a:pPr>
              <a:lnSpc>
                <a:spcPct val="150000"/>
              </a:lnSpc>
            </a:pPr>
            <a:r>
              <a:rPr lang="en-NZ" sz="2200" dirty="0">
                <a:latin typeface="+mn-lt"/>
              </a:rPr>
              <a:t>Can ask how people are and react to news</a:t>
            </a:r>
            <a:r>
              <a:rPr lang="en-NZ" sz="2200" dirty="0" smtClean="0">
                <a:latin typeface="+mn-lt"/>
              </a:rPr>
              <a:t>.</a:t>
            </a:r>
            <a:endParaRPr lang="en-NZ" sz="2200" dirty="0">
              <a:latin typeface="+mn-lt"/>
            </a:endParaRPr>
          </a:p>
        </p:txBody>
      </p:sp>
    </p:spTree>
    <p:extLst>
      <p:ext uri="{BB962C8B-B14F-4D97-AF65-F5344CB8AC3E}">
        <p14:creationId xmlns:p14="http://schemas.microsoft.com/office/powerpoint/2010/main" val="7981863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1528916"/>
            <a:ext cx="7920880" cy="3739485"/>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conversation in the Common European Framework</a:t>
            </a:r>
          </a:p>
          <a:p>
            <a:pPr>
              <a:lnSpc>
                <a:spcPct val="150000"/>
              </a:lnSpc>
            </a:pPr>
            <a:endParaRPr lang="en-NZ" sz="2200" dirty="0">
              <a:latin typeface="+mn-lt"/>
            </a:endParaRPr>
          </a:p>
          <a:p>
            <a:pPr>
              <a:lnSpc>
                <a:spcPct val="150000"/>
              </a:lnSpc>
            </a:pPr>
            <a:r>
              <a:rPr lang="en-NZ" sz="2200" dirty="0" smtClean="0">
                <a:latin typeface="+mn-lt"/>
              </a:rPr>
              <a:t>A1</a:t>
            </a:r>
            <a:r>
              <a:rPr lang="en-NZ" sz="2200" dirty="0">
                <a:latin typeface="+mn-lt"/>
              </a:rPr>
              <a:t>: </a:t>
            </a:r>
            <a:r>
              <a:rPr lang="en-NZ" sz="2200" dirty="0" smtClean="0">
                <a:latin typeface="+mn-lt"/>
              </a:rPr>
              <a:t>Can </a:t>
            </a:r>
            <a:r>
              <a:rPr lang="en-NZ" sz="2200" dirty="0">
                <a:latin typeface="+mn-lt"/>
              </a:rPr>
              <a:t>understand everyday expressions aimed at the satisfaction of simple needs of a concrete type, delivered directly to him/her in clear, slow and repeated speech by a sympathetic speaker.</a:t>
            </a:r>
          </a:p>
        </p:txBody>
      </p:sp>
    </p:spTree>
    <p:extLst>
      <p:ext uri="{BB962C8B-B14F-4D97-AF65-F5344CB8AC3E}">
        <p14:creationId xmlns:p14="http://schemas.microsoft.com/office/powerpoint/2010/main" val="302821473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624687"/>
            <a:ext cx="8280920" cy="4385816"/>
          </a:xfrm>
          <a:prstGeom prst="rect">
            <a:avLst/>
          </a:prstGeom>
        </p:spPr>
        <p:txBody>
          <a:bodyPr wrap="square" tIns="0">
            <a:spAutoFit/>
          </a:bodyPr>
          <a:lstStyle/>
          <a:p>
            <a:pPr>
              <a:lnSpc>
                <a:spcPct val="150000"/>
              </a:lnSpc>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Managing the flow of conversation around topics</a:t>
            </a:r>
          </a:p>
          <a:p>
            <a:pPr marL="342900" indent="-342900">
              <a:lnSpc>
                <a:spcPct val="150000"/>
              </a:lnSpc>
              <a:buFont typeface="Arial" pitchFamily="34" charset="0"/>
              <a:buChar char="•"/>
            </a:pPr>
            <a:r>
              <a:rPr lang="en-NZ" sz="2200" dirty="0" smtClean="0">
                <a:latin typeface="+mn-lt"/>
              </a:rPr>
              <a:t>Initiating </a:t>
            </a:r>
            <a:r>
              <a:rPr lang="en-NZ" sz="2200" dirty="0">
                <a:latin typeface="+mn-lt"/>
              </a:rPr>
              <a:t>a topic in casual and formal conversation</a:t>
            </a:r>
          </a:p>
          <a:p>
            <a:pPr marL="342900" indent="-342900">
              <a:lnSpc>
                <a:spcPct val="150000"/>
              </a:lnSpc>
              <a:buFont typeface="Arial" pitchFamily="34" charset="0"/>
              <a:buChar char="•"/>
            </a:pPr>
            <a:r>
              <a:rPr lang="en-NZ" sz="2200" dirty="0" smtClean="0">
                <a:latin typeface="+mn-lt"/>
              </a:rPr>
              <a:t>Selecting </a:t>
            </a:r>
            <a:r>
              <a:rPr lang="en-NZ" sz="2200" dirty="0">
                <a:latin typeface="+mn-lt"/>
              </a:rPr>
              <a:t>vocabulary appropriate to the topic</a:t>
            </a:r>
          </a:p>
          <a:p>
            <a:pPr marL="342900" indent="-342900">
              <a:lnSpc>
                <a:spcPct val="150000"/>
              </a:lnSpc>
              <a:buFont typeface="Arial" pitchFamily="34" charset="0"/>
              <a:buChar char="•"/>
            </a:pPr>
            <a:r>
              <a:rPr lang="en-NZ" sz="2200" dirty="0" smtClean="0">
                <a:latin typeface="+mn-lt"/>
              </a:rPr>
              <a:t>Giving </a:t>
            </a:r>
            <a:r>
              <a:rPr lang="en-NZ" sz="2200" dirty="0">
                <a:latin typeface="+mn-lt"/>
              </a:rPr>
              <a:t>appropriate feedback responses</a:t>
            </a:r>
          </a:p>
          <a:p>
            <a:pPr marL="342900" indent="-342900">
              <a:lnSpc>
                <a:spcPct val="150000"/>
              </a:lnSpc>
              <a:buFont typeface="Arial" pitchFamily="34" charset="0"/>
              <a:buChar char="•"/>
            </a:pPr>
            <a:r>
              <a:rPr lang="en-NZ" sz="2200" dirty="0" smtClean="0">
                <a:latin typeface="+mn-lt"/>
              </a:rPr>
              <a:t>Providing </a:t>
            </a:r>
            <a:r>
              <a:rPr lang="en-NZ" sz="2200" dirty="0">
                <a:latin typeface="+mn-lt"/>
              </a:rPr>
              <a:t>relevant evaluative comments through back </a:t>
            </a:r>
            <a:r>
              <a:rPr lang="en-NZ" sz="2200" dirty="0" err="1">
                <a:latin typeface="+mn-lt"/>
              </a:rPr>
              <a:t>channeling</a:t>
            </a:r>
            <a:endParaRPr lang="en-NZ" sz="2200" dirty="0">
              <a:latin typeface="+mn-lt"/>
            </a:endParaRPr>
          </a:p>
          <a:p>
            <a:pPr marL="342900" indent="-342900">
              <a:lnSpc>
                <a:spcPct val="150000"/>
              </a:lnSpc>
              <a:buFont typeface="Arial" pitchFamily="34" charset="0"/>
              <a:buChar char="•"/>
            </a:pPr>
            <a:r>
              <a:rPr lang="en-NZ" sz="2200" dirty="0" smtClean="0">
                <a:latin typeface="+mn-lt"/>
              </a:rPr>
              <a:t>Taking </a:t>
            </a:r>
            <a:r>
              <a:rPr lang="en-NZ" sz="2200" dirty="0">
                <a:latin typeface="+mn-lt"/>
              </a:rPr>
              <a:t>turns at appropriate points in the conversation</a:t>
            </a:r>
          </a:p>
          <a:p>
            <a:pPr marL="342900" indent="-342900">
              <a:lnSpc>
                <a:spcPct val="150000"/>
              </a:lnSpc>
              <a:buFont typeface="Arial" pitchFamily="34" charset="0"/>
              <a:buChar char="•"/>
            </a:pPr>
            <a:r>
              <a:rPr lang="en-NZ" sz="2200" dirty="0" smtClean="0">
                <a:latin typeface="+mn-lt"/>
              </a:rPr>
              <a:t>Asking </a:t>
            </a:r>
            <a:r>
              <a:rPr lang="en-NZ" sz="2200" dirty="0">
                <a:latin typeface="+mn-lt"/>
              </a:rPr>
              <a:t>for clarification and </a:t>
            </a:r>
            <a:r>
              <a:rPr lang="en-NZ" sz="2200" dirty="0" smtClean="0">
                <a:latin typeface="+mn-lt"/>
              </a:rPr>
              <a:t>repetition</a:t>
            </a:r>
            <a:endParaRPr lang="en-NZ" sz="2200" dirty="0">
              <a:latin typeface="+mn-lt"/>
            </a:endParaRPr>
          </a:p>
        </p:txBody>
      </p:sp>
    </p:spTree>
    <p:extLst>
      <p:ext uri="{BB962C8B-B14F-4D97-AF65-F5344CB8AC3E}">
        <p14:creationId xmlns:p14="http://schemas.microsoft.com/office/powerpoint/2010/main" val="3406891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624687"/>
            <a:ext cx="8280920" cy="3877985"/>
          </a:xfrm>
          <a:prstGeom prst="rect">
            <a:avLst/>
          </a:prstGeom>
        </p:spPr>
        <p:txBody>
          <a:bodyPr wrap="square" tIns="0">
            <a:spAutoFit/>
          </a:bodyPr>
          <a:lstStyle/>
          <a:p>
            <a:pPr>
              <a:lnSpc>
                <a:spcPct val="150000"/>
              </a:lnSpc>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Managing the flow of conversation around topics</a:t>
            </a:r>
          </a:p>
          <a:p>
            <a:pPr marL="342900" indent="-342900">
              <a:lnSpc>
                <a:spcPct val="150000"/>
              </a:lnSpc>
              <a:buFont typeface="Arial" pitchFamily="34" charset="0"/>
              <a:buChar char="•"/>
            </a:pPr>
            <a:r>
              <a:rPr lang="en-NZ" sz="2200" dirty="0">
                <a:latin typeface="+mn-lt"/>
              </a:rPr>
              <a:t>Using discourse strategies for repairing misunderstanding</a:t>
            </a:r>
          </a:p>
          <a:p>
            <a:pPr marL="342900" indent="-342900">
              <a:lnSpc>
                <a:spcPct val="150000"/>
              </a:lnSpc>
              <a:buFont typeface="Arial" pitchFamily="34" charset="0"/>
              <a:buChar char="•"/>
            </a:pPr>
            <a:r>
              <a:rPr lang="en-NZ" sz="2200" dirty="0">
                <a:latin typeface="+mn-lt"/>
              </a:rPr>
              <a:t>Using discourse strategies to open and close conversations</a:t>
            </a:r>
          </a:p>
          <a:p>
            <a:pPr marL="342900" indent="-342900">
              <a:lnSpc>
                <a:spcPct val="150000"/>
              </a:lnSpc>
              <a:buFont typeface="Arial" pitchFamily="34" charset="0"/>
              <a:buChar char="•"/>
            </a:pPr>
            <a:r>
              <a:rPr lang="en-NZ" sz="2200" dirty="0">
                <a:latin typeface="+mn-lt"/>
              </a:rPr>
              <a:t>Using appropriate intonation and stress patterns to express meaning intelligibly</a:t>
            </a:r>
          </a:p>
        </p:txBody>
      </p:sp>
    </p:spTree>
    <p:extLst>
      <p:ext uri="{BB962C8B-B14F-4D97-AF65-F5344CB8AC3E}">
        <p14:creationId xmlns:p14="http://schemas.microsoft.com/office/powerpoint/2010/main" val="452834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Characteristics of casual </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8137525" cy="3477875"/>
          </a:xfrm>
          <a:prstGeom prst="rect">
            <a:avLst/>
          </a:prstGeom>
        </p:spPr>
        <p:txBody>
          <a:bodyPr>
            <a:spAutoFit/>
          </a:bodyPr>
          <a:lstStyle/>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Topics switch freely</a:t>
            </a: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Topics are often provoked by what speakers are doing, by objects in their presence or by some association with what has just been said</a:t>
            </a: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There does not appear to be a clearly defined purpose for the conversation</a:t>
            </a:r>
          </a:p>
          <a:p>
            <a:endParaRPr lang="en-NZ" sz="22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7404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Characteristics of casual </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8137525" cy="3985706"/>
          </a:xfrm>
          <a:prstGeom prst="rect">
            <a:avLst/>
          </a:prstGeom>
        </p:spPr>
        <p:txBody>
          <a:bodyPr>
            <a:spAutoFit/>
          </a:bodyPr>
          <a:lstStyle/>
          <a:p>
            <a:pPr marL="342900"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All </a:t>
            </a:r>
            <a:r>
              <a:rPr lang="en-NZ" sz="2200" dirty="0">
                <a:latin typeface="Verdana" pitchFamily="34" charset="0"/>
                <a:ea typeface="Verdana" pitchFamily="34" charset="0"/>
                <a:cs typeface="Verdana" pitchFamily="34" charset="0"/>
              </a:rPr>
              <a:t>speakers can introduce topics and no one speaker appears to dominate the conversation</a:t>
            </a: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Speakers comment on each other’s statements</a:t>
            </a: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Topics are only elaborated on briefly, after follow-up questions or comments </a:t>
            </a:r>
            <a:r>
              <a:rPr lang="en-NZ" sz="2200" dirty="0" smtClean="0">
                <a:latin typeface="Verdana" pitchFamily="34" charset="0"/>
                <a:ea typeface="Verdana" pitchFamily="34" charset="0"/>
                <a:cs typeface="Verdana" pitchFamily="34" charset="0"/>
              </a:rPr>
              <a:t>from </a:t>
            </a:r>
            <a:r>
              <a:rPr lang="en-NZ" sz="2200" dirty="0">
                <a:latin typeface="Verdana" pitchFamily="34" charset="0"/>
                <a:ea typeface="Verdana" pitchFamily="34" charset="0"/>
                <a:cs typeface="Verdana" pitchFamily="34" charset="0"/>
              </a:rPr>
              <a:t>listeners</a:t>
            </a: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Comments in response to a topic often include some evaluation</a:t>
            </a:r>
          </a:p>
          <a:p>
            <a:endParaRPr lang="en-NZ" sz="22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36228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Characteristics of casual </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8137525" cy="4154984"/>
          </a:xfrm>
          <a:prstGeom prst="rect">
            <a:avLst/>
          </a:prstGeom>
        </p:spPr>
        <p:txBody>
          <a:bodyPr>
            <a:spAutoFit/>
          </a:bodyPr>
          <a:lstStyle/>
          <a:p>
            <a:pPr marL="342900" indent="-342900">
              <a:lnSpc>
                <a:spcPct val="150000"/>
              </a:lnSpc>
              <a:buFont typeface="Arial" pitchFamily="34" charset="0"/>
              <a:buChar char="•"/>
            </a:pPr>
            <a:r>
              <a:rPr lang="en-NZ" sz="2200" dirty="0" smtClean="0">
                <a:latin typeface="Verdana" pitchFamily="34" charset="0"/>
                <a:ea typeface="Verdana" pitchFamily="34" charset="0"/>
                <a:cs typeface="Verdana" pitchFamily="34" charset="0"/>
              </a:rPr>
              <a:t>Responses </a:t>
            </a:r>
            <a:r>
              <a:rPr lang="en-NZ" sz="2200" dirty="0">
                <a:latin typeface="Verdana" pitchFamily="34" charset="0"/>
                <a:ea typeface="Verdana" pitchFamily="34" charset="0"/>
                <a:cs typeface="Verdana" pitchFamily="34" charset="0"/>
              </a:rPr>
              <a:t>can be very short</a:t>
            </a: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Ellipsis is common</a:t>
            </a: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The speaker’s co-operation is often shown through speaker support and repetition of each other’s </a:t>
            </a:r>
            <a:r>
              <a:rPr lang="en-NZ" sz="2200" dirty="0" smtClean="0">
                <a:latin typeface="Verdana" pitchFamily="34" charset="0"/>
                <a:ea typeface="Verdana" pitchFamily="34" charset="0"/>
                <a:cs typeface="Verdana" pitchFamily="34" charset="0"/>
              </a:rPr>
              <a:t>vocabulary</a:t>
            </a:r>
            <a:endParaRPr lang="en-NZ" sz="2200" dirty="0">
              <a:latin typeface="Verdana" pitchFamily="34" charset="0"/>
              <a:ea typeface="Verdana" pitchFamily="34" charset="0"/>
              <a:cs typeface="Verdana" pitchFamily="34" charset="0"/>
            </a:endParaRPr>
          </a:p>
          <a:p>
            <a:pPr marL="342900" indent="-342900">
              <a:lnSpc>
                <a:spcPct val="150000"/>
              </a:lnSpc>
              <a:buFont typeface="Arial" pitchFamily="34" charset="0"/>
              <a:buChar char="•"/>
            </a:pPr>
            <a:r>
              <a:rPr lang="en-NZ" sz="2200" dirty="0">
                <a:latin typeface="Verdana" pitchFamily="34" charset="0"/>
                <a:ea typeface="Verdana" pitchFamily="34" charset="0"/>
                <a:cs typeface="Verdana" pitchFamily="34" charset="0"/>
              </a:rPr>
              <a:t>Vocabulary typical of informal conversation will be present, such as clichés, vague language and taboo language </a:t>
            </a:r>
          </a:p>
        </p:txBody>
      </p:sp>
    </p:spTree>
    <p:extLst>
      <p:ext uri="{BB962C8B-B14F-4D97-AF65-F5344CB8AC3E}">
        <p14:creationId xmlns:p14="http://schemas.microsoft.com/office/powerpoint/2010/main" val="2713889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552" y="1624687"/>
            <a:ext cx="8280920" cy="4570482"/>
          </a:xfrm>
          <a:prstGeom prst="rect">
            <a:avLst/>
          </a:prstGeom>
        </p:spPr>
        <p:txBody>
          <a:bodyPr wrap="square" tIns="0">
            <a:spAutoFit/>
          </a:bodyPr>
          <a:lstStyle/>
          <a:p>
            <a:pPr>
              <a:lnSpc>
                <a:spcPct val="150000"/>
              </a:lnSpc>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Personal recounts common in </a:t>
            </a:r>
            <a:r>
              <a:rPr lang="en-NZ" sz="2400" b="1" dirty="0" smtClean="0">
                <a:solidFill>
                  <a:schemeClr val="accent2">
                    <a:lumMod val="50000"/>
                  </a:schemeClr>
                </a:solidFill>
                <a:latin typeface="+mj-lt"/>
                <a:ea typeface="Verdana" pitchFamily="34" charset="0"/>
                <a:cs typeface="Verdana" pitchFamily="34" charset="0"/>
              </a:rPr>
              <a:t>conversation</a:t>
            </a:r>
          </a:p>
          <a:p>
            <a:pPr>
              <a:lnSpc>
                <a:spcPct val="150000"/>
              </a:lnSpc>
              <a:spcBef>
                <a:spcPts val="0"/>
              </a:spcBef>
              <a:spcAft>
                <a:spcPts val="1800"/>
              </a:spcAft>
            </a:pPr>
            <a:r>
              <a:rPr lang="en-NZ" sz="2200" dirty="0">
                <a:latin typeface="+mn-lt"/>
              </a:rPr>
              <a:t>A: Someone nearly ran into the back of my car on the freeway yesterday. </a:t>
            </a:r>
          </a:p>
          <a:p>
            <a:pPr>
              <a:lnSpc>
                <a:spcPct val="150000"/>
              </a:lnSpc>
              <a:spcBef>
                <a:spcPts val="0"/>
              </a:spcBef>
              <a:spcAft>
                <a:spcPts val="1800"/>
              </a:spcAft>
            </a:pPr>
            <a:r>
              <a:rPr lang="en-NZ" sz="2200" dirty="0">
                <a:latin typeface="+mn-lt"/>
              </a:rPr>
              <a:t>B: No way!</a:t>
            </a:r>
          </a:p>
          <a:p>
            <a:pPr>
              <a:lnSpc>
                <a:spcPct val="150000"/>
              </a:lnSpc>
              <a:spcBef>
                <a:spcPts val="0"/>
              </a:spcBef>
              <a:spcAft>
                <a:spcPts val="1800"/>
              </a:spcAft>
            </a:pPr>
            <a:r>
              <a:rPr lang="en-NZ" sz="2200" dirty="0">
                <a:latin typeface="+mn-lt"/>
              </a:rPr>
              <a:t>A: Yeah, I was going down Highway 2001 when …</a:t>
            </a:r>
          </a:p>
          <a:p>
            <a:pPr>
              <a:lnSpc>
                <a:spcPct val="150000"/>
              </a:lnSpc>
              <a:spcBef>
                <a:spcPts val="0"/>
              </a:spcBef>
              <a:spcAft>
                <a:spcPts val="1800"/>
              </a:spcAft>
            </a:pPr>
            <a:r>
              <a:rPr lang="en-NZ" sz="2200" dirty="0">
                <a:latin typeface="+mn-lt"/>
              </a:rPr>
              <a:t>B: That almost happened to me a couple of weeks ago. I was …</a:t>
            </a:r>
          </a:p>
        </p:txBody>
      </p:sp>
    </p:spTree>
    <p:extLst>
      <p:ext uri="{BB962C8B-B14F-4D97-AF65-F5344CB8AC3E}">
        <p14:creationId xmlns:p14="http://schemas.microsoft.com/office/powerpoint/2010/main" val="80253277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fontAlgn="auto">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39552" y="1624687"/>
            <a:ext cx="8280920" cy="993349"/>
          </a:xfrm>
          <a:prstGeom prst="rect">
            <a:avLst/>
          </a:prstGeom>
        </p:spPr>
        <p:txBody>
          <a:bodyPr wrap="square" tIns="0">
            <a:spAutoFit/>
          </a:bodyPr>
          <a:lstStyle/>
          <a:p>
            <a:pPr>
              <a:lnSpc>
                <a:spcPct val="150000"/>
              </a:lnSpc>
              <a:spcBef>
                <a:spcPts val="0"/>
              </a:spcBef>
              <a:spcAft>
                <a:spcPts val="1800"/>
              </a:spcAft>
            </a:pPr>
            <a:r>
              <a:rPr lang="en-NZ" sz="2200" dirty="0">
                <a:latin typeface="+mn-lt"/>
              </a:rPr>
              <a:t>Agenda management and turn-taking important features of small talk and conversation</a:t>
            </a:r>
          </a:p>
        </p:txBody>
      </p:sp>
    </p:spTree>
    <p:extLst>
      <p:ext uri="{BB962C8B-B14F-4D97-AF65-F5344CB8AC3E}">
        <p14:creationId xmlns:p14="http://schemas.microsoft.com/office/powerpoint/2010/main" val="17049736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Approaches to Teaching Speaking</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7200801" cy="1568827"/>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smtClean="0">
                <a:latin typeface="+mn-lt"/>
              </a:rPr>
              <a:t>Recognition </a:t>
            </a:r>
            <a:r>
              <a:rPr lang="en-NZ" sz="2400" dirty="0">
                <a:latin typeface="+mn-lt"/>
              </a:rPr>
              <a:t>of differences between spoken and written language</a:t>
            </a:r>
          </a:p>
          <a:p>
            <a:pPr>
              <a:lnSpc>
                <a:spcPct val="110000"/>
              </a:lnSpc>
              <a:spcAft>
                <a:spcPts val="1800"/>
              </a:spcAft>
            </a:pPr>
            <a:endParaRPr lang="en-NZ" sz="2400" dirty="0">
              <a:latin typeface="+mn-lt"/>
              <a:ea typeface="Verdana" pitchFamily="34" charset="0"/>
              <a:cs typeface="Verdana" pitchFamily="34" charset="0"/>
            </a:endParaRPr>
          </a:p>
        </p:txBody>
      </p:sp>
      <p:sp>
        <p:nvSpPr>
          <p:cNvPr id="5" name="Rectangle 4"/>
          <p:cNvSpPr/>
          <p:nvPr/>
        </p:nvSpPr>
        <p:spPr>
          <a:xfrm>
            <a:off x="865215" y="2996952"/>
            <a:ext cx="8099273" cy="2308324"/>
          </a:xfrm>
          <a:prstGeom prst="rect">
            <a:avLst/>
          </a:prstGeom>
        </p:spPr>
        <p:txBody>
          <a:bodyPr wrap="square">
            <a:spAutoFit/>
          </a:bodyPr>
          <a:lstStyle/>
          <a:p>
            <a:pPr marL="285750" indent="-285750">
              <a:buFont typeface="Arial" panose="020B0604020202020204" pitchFamily="34" charset="0"/>
              <a:buChar char="•"/>
            </a:pPr>
            <a:r>
              <a:rPr lang="en-NZ" sz="2400" dirty="0" smtClean="0">
                <a:latin typeface="+mn-lt"/>
              </a:rPr>
              <a:t>The </a:t>
            </a:r>
            <a:r>
              <a:rPr lang="en-NZ" sz="2400" dirty="0">
                <a:latin typeface="+mn-lt"/>
              </a:rPr>
              <a:t>use of chunks or multi-word units, such as it’s almost as if and what I’m thinking </a:t>
            </a:r>
            <a:r>
              <a:rPr lang="en-NZ" sz="2400" dirty="0" smtClean="0">
                <a:latin typeface="+mn-lt"/>
              </a:rPr>
              <a:t>is</a:t>
            </a:r>
            <a:br>
              <a:rPr lang="en-NZ" sz="2400" dirty="0" smtClean="0">
                <a:latin typeface="+mn-lt"/>
              </a:rPr>
            </a:br>
            <a:endParaRPr lang="en-NZ" sz="2400" dirty="0">
              <a:latin typeface="+mn-lt"/>
            </a:endParaRPr>
          </a:p>
          <a:p>
            <a:pPr marL="285750" indent="-285750">
              <a:buFont typeface="Arial" panose="020B0604020202020204" pitchFamily="34" charset="0"/>
              <a:buChar char="•"/>
            </a:pPr>
            <a:r>
              <a:rPr lang="en-NZ" sz="2400" dirty="0" smtClean="0">
                <a:latin typeface="+mn-lt"/>
              </a:rPr>
              <a:t>The </a:t>
            </a:r>
            <a:r>
              <a:rPr lang="en-NZ" sz="2400" dirty="0">
                <a:latin typeface="+mn-lt"/>
              </a:rPr>
              <a:t>use of fixed utterances or routines, such as Nice to meet you, How have you been? and Talk to you later</a:t>
            </a:r>
            <a:r>
              <a:rPr lang="en-NZ" sz="2400" dirty="0" smtClean="0">
                <a:latin typeface="+mn-lt"/>
              </a:rPr>
              <a:t>.</a:t>
            </a:r>
          </a:p>
        </p:txBody>
      </p:sp>
    </p:spTree>
    <p:extLst>
      <p:ext uri="{BB962C8B-B14F-4D97-AF65-F5344CB8AC3E}">
        <p14:creationId xmlns:p14="http://schemas.microsoft.com/office/powerpoint/2010/main" val="65361560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7921252" cy="3000821"/>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Ways of teaching conversation </a:t>
            </a:r>
            <a:r>
              <a:rPr lang="en-NZ" sz="2400" b="1" dirty="0" smtClean="0">
                <a:solidFill>
                  <a:schemeClr val="accent2">
                    <a:lumMod val="50000"/>
                  </a:schemeClr>
                </a:solidFill>
                <a:latin typeface="+mj-lt"/>
                <a:ea typeface="Verdana" pitchFamily="34" charset="0"/>
                <a:cs typeface="Verdana" pitchFamily="34" charset="0"/>
              </a:rPr>
              <a:t>include:</a:t>
            </a:r>
          </a:p>
          <a:p>
            <a:pPr>
              <a:lnSpc>
                <a:spcPct val="150000"/>
              </a:lnSpc>
              <a:spcBef>
                <a:spcPts val="0"/>
              </a:spcBef>
              <a:spcAft>
                <a:spcPts val="1800"/>
              </a:spcAft>
            </a:pPr>
            <a:r>
              <a:rPr lang="en-NZ" sz="2000" i="1" dirty="0" smtClean="0">
                <a:latin typeface="+mn-lt"/>
                <a:ea typeface="Verdana" pitchFamily="34" charset="0"/>
                <a:cs typeface="Verdana" pitchFamily="34" charset="0"/>
              </a:rPr>
              <a:t>Awareness-raising </a:t>
            </a:r>
            <a:r>
              <a:rPr lang="en-NZ" sz="2000" i="1" dirty="0">
                <a:latin typeface="+mn-lt"/>
                <a:ea typeface="Verdana" pitchFamily="34" charset="0"/>
                <a:cs typeface="Verdana" pitchFamily="34" charset="0"/>
              </a:rPr>
              <a:t>activities: </a:t>
            </a:r>
            <a:r>
              <a:rPr lang="en-NZ" sz="2000" dirty="0">
                <a:latin typeface="+mn-lt"/>
                <a:ea typeface="Verdana" pitchFamily="34" charset="0"/>
                <a:cs typeface="Verdana" pitchFamily="34" charset="0"/>
              </a:rPr>
              <a:t>Students examine examples of conversation, either recorded (audio or video) or transcribed examples, and look for examples of how openings, topic introductions, back-channelling, etc. are realized, and for indicators of casual or formal speech</a:t>
            </a:r>
            <a:r>
              <a:rPr lang="en-NZ" sz="2000" dirty="0" smtClean="0">
                <a:latin typeface="+mn-lt"/>
                <a:ea typeface="Verdana" pitchFamily="34" charset="0"/>
                <a:cs typeface="Verdana" pitchFamily="34" charset="0"/>
              </a:rPr>
              <a:t>.</a:t>
            </a:r>
            <a:endParaRPr lang="en-NZ" sz="2000" dirty="0">
              <a:latin typeface="+mn-lt"/>
              <a:ea typeface="Verdana" pitchFamily="34" charset="0"/>
              <a:cs typeface="Verdana" pitchFamily="34" charset="0"/>
            </a:endParaRPr>
          </a:p>
        </p:txBody>
      </p:sp>
    </p:spTree>
    <p:extLst>
      <p:ext uri="{BB962C8B-B14F-4D97-AF65-F5344CB8AC3E}">
        <p14:creationId xmlns:p14="http://schemas.microsoft.com/office/powerpoint/2010/main" val="33236764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7921252" cy="3000821"/>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Ways of teaching conversation </a:t>
            </a:r>
            <a:r>
              <a:rPr lang="en-NZ" sz="2400" b="1" dirty="0" smtClean="0">
                <a:solidFill>
                  <a:schemeClr val="accent2">
                    <a:lumMod val="50000"/>
                  </a:schemeClr>
                </a:solidFill>
                <a:latin typeface="+mj-lt"/>
                <a:ea typeface="Verdana" pitchFamily="34" charset="0"/>
                <a:cs typeface="Verdana" pitchFamily="34" charset="0"/>
              </a:rPr>
              <a:t>include:</a:t>
            </a:r>
          </a:p>
          <a:p>
            <a:pPr>
              <a:lnSpc>
                <a:spcPct val="150000"/>
              </a:lnSpc>
              <a:spcBef>
                <a:spcPts val="0"/>
              </a:spcBef>
              <a:spcAft>
                <a:spcPts val="1800"/>
              </a:spcAft>
            </a:pPr>
            <a:r>
              <a:rPr lang="en-NZ" sz="2000" i="1" dirty="0" smtClean="0">
                <a:latin typeface="+mn-lt"/>
                <a:ea typeface="Verdana" pitchFamily="34" charset="0"/>
                <a:cs typeface="Verdana" pitchFamily="34" charset="0"/>
              </a:rPr>
              <a:t>Dialogue </a:t>
            </a:r>
            <a:r>
              <a:rPr lang="en-NZ" sz="2000" i="1" dirty="0">
                <a:latin typeface="+mn-lt"/>
                <a:ea typeface="Verdana" pitchFamily="34" charset="0"/>
                <a:cs typeface="Verdana" pitchFamily="34" charset="0"/>
              </a:rPr>
              <a:t>completion: </a:t>
            </a:r>
            <a:r>
              <a:rPr lang="en-NZ" sz="2000" dirty="0">
                <a:latin typeface="+mn-lt"/>
                <a:ea typeface="Verdana" pitchFamily="34" charset="0"/>
                <a:cs typeface="Verdana" pitchFamily="34" charset="0"/>
              </a:rPr>
              <a:t>Students are given transcripts of conversations with selected features removed (such as openings, closings, clarification requests) and asked to try to complete them. They then listen to or read the completed dialogues, compare and practise</a:t>
            </a:r>
            <a:r>
              <a:rPr lang="en-NZ" sz="2000" dirty="0" smtClean="0">
                <a:latin typeface="+mn-lt"/>
                <a:ea typeface="Verdana" pitchFamily="34" charset="0"/>
                <a:cs typeface="Verdana" pitchFamily="34" charset="0"/>
              </a:rPr>
              <a:t>.</a:t>
            </a:r>
            <a:endParaRPr lang="en-NZ" sz="2000" dirty="0">
              <a:latin typeface="+mn-lt"/>
              <a:ea typeface="Verdana" pitchFamily="34" charset="0"/>
              <a:cs typeface="Verdana" pitchFamily="34" charset="0"/>
            </a:endParaRPr>
          </a:p>
        </p:txBody>
      </p:sp>
    </p:spTree>
    <p:extLst>
      <p:ext uri="{BB962C8B-B14F-4D97-AF65-F5344CB8AC3E}">
        <p14:creationId xmlns:p14="http://schemas.microsoft.com/office/powerpoint/2010/main" val="77413887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7921252" cy="4616648"/>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Ways of teaching conversation </a:t>
            </a:r>
            <a:r>
              <a:rPr lang="en-NZ" sz="2400" b="1" dirty="0" smtClean="0">
                <a:solidFill>
                  <a:schemeClr val="accent2">
                    <a:lumMod val="50000"/>
                  </a:schemeClr>
                </a:solidFill>
                <a:latin typeface="+mj-lt"/>
                <a:ea typeface="Verdana" pitchFamily="34" charset="0"/>
                <a:cs typeface="Verdana" pitchFamily="34" charset="0"/>
              </a:rPr>
              <a:t>include:</a:t>
            </a:r>
          </a:p>
          <a:p>
            <a:pPr>
              <a:lnSpc>
                <a:spcPct val="150000"/>
              </a:lnSpc>
              <a:spcBef>
                <a:spcPts val="0"/>
              </a:spcBef>
              <a:spcAft>
                <a:spcPts val="1800"/>
              </a:spcAft>
            </a:pPr>
            <a:r>
              <a:rPr lang="en-NZ" sz="2000" i="1" dirty="0" smtClean="0">
                <a:latin typeface="+mn-lt"/>
                <a:ea typeface="Verdana" pitchFamily="34" charset="0"/>
                <a:cs typeface="Verdana" pitchFamily="34" charset="0"/>
              </a:rPr>
              <a:t>Planning </a:t>
            </a:r>
            <a:r>
              <a:rPr lang="en-NZ" sz="2000" i="1" dirty="0">
                <a:latin typeface="+mn-lt"/>
                <a:ea typeface="Verdana" pitchFamily="34" charset="0"/>
                <a:cs typeface="Verdana" pitchFamily="34" charset="0"/>
              </a:rPr>
              <a:t>tasks: </a:t>
            </a:r>
            <a:r>
              <a:rPr lang="en-NZ" sz="2000" dirty="0">
                <a:latin typeface="+mn-lt"/>
                <a:ea typeface="Verdana" pitchFamily="34" charset="0"/>
                <a:cs typeface="Verdana" pitchFamily="34" charset="0"/>
              </a:rPr>
              <a:t>Students are given topics to include in a conversation and asked to write dialogues that include them and that also include personal recounts. They then compare and practise.</a:t>
            </a:r>
          </a:p>
          <a:p>
            <a:pPr>
              <a:lnSpc>
                <a:spcPct val="150000"/>
              </a:lnSpc>
              <a:spcBef>
                <a:spcPts val="0"/>
              </a:spcBef>
              <a:spcAft>
                <a:spcPts val="1800"/>
              </a:spcAft>
            </a:pPr>
            <a:r>
              <a:rPr lang="en-NZ" sz="2000" i="1" dirty="0" smtClean="0">
                <a:latin typeface="+mn-lt"/>
                <a:ea typeface="Verdana" pitchFamily="34" charset="0"/>
                <a:cs typeface="Verdana" pitchFamily="34" charset="0"/>
              </a:rPr>
              <a:t>Improvisations</a:t>
            </a:r>
            <a:r>
              <a:rPr lang="en-NZ" sz="2000" i="1" dirty="0">
                <a:latin typeface="+mn-lt"/>
                <a:ea typeface="Verdana" pitchFamily="34" charset="0"/>
                <a:cs typeface="Verdana" pitchFamily="34" charset="0"/>
              </a:rPr>
              <a:t>: </a:t>
            </a:r>
            <a:r>
              <a:rPr lang="en-NZ" sz="2000" dirty="0">
                <a:latin typeface="+mn-lt"/>
                <a:ea typeface="Verdana" pitchFamily="34" charset="0"/>
                <a:cs typeface="Verdana" pitchFamily="34" charset="0"/>
              </a:rPr>
              <a:t>Students are given skeleton dialogues or dialogue frames (e.g. containing a sequence of topics or functions they should use in a conversation) and use them to improvise conversations.</a:t>
            </a:r>
          </a:p>
        </p:txBody>
      </p:sp>
    </p:spTree>
    <p:extLst>
      <p:ext uri="{BB962C8B-B14F-4D97-AF65-F5344CB8AC3E}">
        <p14:creationId xmlns:p14="http://schemas.microsoft.com/office/powerpoint/2010/main" val="316742677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Conversation</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7921252" cy="3985706"/>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Both small talk and conversation have features in common</a:t>
            </a:r>
            <a:r>
              <a:rPr lang="en-NZ" sz="2400" b="1" dirty="0" smtClean="0">
                <a:solidFill>
                  <a:schemeClr val="accent2">
                    <a:lumMod val="50000"/>
                  </a:schemeClr>
                </a:solidFill>
                <a:latin typeface="+mj-lt"/>
                <a:ea typeface="Verdana" pitchFamily="34" charset="0"/>
                <a:cs typeface="Verdana" pitchFamily="34" charset="0"/>
              </a:rPr>
              <a:t>:</a:t>
            </a:r>
          </a:p>
          <a:p>
            <a:pPr>
              <a:spcBef>
                <a:spcPts val="0"/>
              </a:spcBef>
              <a:spcAft>
                <a:spcPts val="1800"/>
              </a:spcAft>
            </a:pPr>
            <a:r>
              <a:rPr lang="en-NZ" sz="2000" i="1" dirty="0" smtClean="0">
                <a:latin typeface="+mn-lt"/>
                <a:ea typeface="Verdana" pitchFamily="34" charset="0"/>
                <a:cs typeface="Verdana" pitchFamily="34" charset="0"/>
              </a:rPr>
              <a:t>They </a:t>
            </a:r>
            <a:r>
              <a:rPr lang="en-NZ" sz="2000" i="1" dirty="0">
                <a:latin typeface="+mn-lt"/>
                <a:ea typeface="Verdana" pitchFamily="34" charset="0"/>
                <a:cs typeface="Verdana" pitchFamily="34" charset="0"/>
              </a:rPr>
              <a:t>require being a good listener: </a:t>
            </a:r>
            <a:r>
              <a:rPr lang="en-NZ" sz="2000" dirty="0">
                <a:latin typeface="+mn-lt"/>
                <a:ea typeface="Verdana" pitchFamily="34" charset="0"/>
                <a:cs typeface="Verdana" pitchFamily="34" charset="0"/>
              </a:rPr>
              <a:t>This can be indicated through the use of back-channel signals.</a:t>
            </a:r>
          </a:p>
          <a:p>
            <a:pPr>
              <a:spcBef>
                <a:spcPts val="0"/>
              </a:spcBef>
              <a:spcAft>
                <a:spcPts val="1800"/>
              </a:spcAft>
            </a:pPr>
            <a:r>
              <a:rPr lang="en-NZ" sz="2000" i="1" dirty="0" smtClean="0">
                <a:latin typeface="+mn-lt"/>
                <a:ea typeface="Verdana" pitchFamily="34" charset="0"/>
                <a:cs typeface="Verdana" pitchFamily="34" charset="0"/>
              </a:rPr>
              <a:t>They </a:t>
            </a:r>
            <a:r>
              <a:rPr lang="en-NZ" sz="2000" i="1" dirty="0">
                <a:latin typeface="+mn-lt"/>
                <a:ea typeface="Verdana" pitchFamily="34" charset="0"/>
                <a:cs typeface="Verdana" pitchFamily="34" charset="0"/>
              </a:rPr>
              <a:t>involve asking questions: </a:t>
            </a:r>
            <a:r>
              <a:rPr lang="en-NZ" sz="2000" dirty="0">
                <a:latin typeface="+mn-lt"/>
                <a:ea typeface="Verdana" pitchFamily="34" charset="0"/>
                <a:cs typeface="Verdana" pitchFamily="34" charset="0"/>
              </a:rPr>
              <a:t>Conversation develops through the participants asking questions and following through on the answers they get with further questions.</a:t>
            </a:r>
          </a:p>
          <a:p>
            <a:pPr>
              <a:spcBef>
                <a:spcPts val="0"/>
              </a:spcBef>
              <a:spcAft>
                <a:spcPts val="1800"/>
              </a:spcAft>
            </a:pPr>
            <a:r>
              <a:rPr lang="en-NZ" sz="2000" i="1" dirty="0" smtClean="0">
                <a:latin typeface="+mn-lt"/>
                <a:ea typeface="Verdana" pitchFamily="34" charset="0"/>
                <a:cs typeface="Verdana" pitchFamily="34" charset="0"/>
              </a:rPr>
              <a:t>They </a:t>
            </a:r>
            <a:r>
              <a:rPr lang="en-NZ" sz="2000" i="1" dirty="0">
                <a:latin typeface="+mn-lt"/>
                <a:ea typeface="Verdana" pitchFamily="34" charset="0"/>
                <a:cs typeface="Verdana" pitchFamily="34" charset="0"/>
              </a:rPr>
              <a:t>involve sharing of information: </a:t>
            </a:r>
            <a:r>
              <a:rPr lang="en-NZ" sz="2000" dirty="0">
                <a:latin typeface="+mn-lt"/>
                <a:ea typeface="Verdana" pitchFamily="34" charset="0"/>
                <a:cs typeface="Verdana" pitchFamily="34" charset="0"/>
              </a:rPr>
              <a:t>Participants are expected to share information they have that is relevant to the topic being discussed. </a:t>
            </a:r>
          </a:p>
        </p:txBody>
      </p:sp>
    </p:spTree>
    <p:extLst>
      <p:ext uri="{BB962C8B-B14F-4D97-AF65-F5344CB8AC3E}">
        <p14:creationId xmlns:p14="http://schemas.microsoft.com/office/powerpoint/2010/main" val="176294584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628800"/>
            <a:ext cx="8353300" cy="1125629"/>
          </a:xfrm>
          <a:prstGeom prst="rect">
            <a:avLst/>
          </a:prstGeom>
        </p:spPr>
        <p:txBody>
          <a:bodyPr wrap="square">
            <a:spAutoFit/>
          </a:bodyPr>
          <a:lstStyle/>
          <a:p>
            <a:pPr>
              <a:lnSpc>
                <a:spcPct val="150000"/>
              </a:lnSpc>
              <a:spcBef>
                <a:spcPts val="0"/>
              </a:spcBef>
              <a:spcAft>
                <a:spcPts val="1800"/>
              </a:spcAft>
            </a:pPr>
            <a:r>
              <a:rPr lang="en-NZ" sz="2400" i="1" dirty="0">
                <a:latin typeface="+mn-lt"/>
                <a:ea typeface="Verdana" pitchFamily="34" charset="0"/>
                <a:cs typeface="Verdana" pitchFamily="34" charset="0"/>
              </a:rPr>
              <a:t>An interaction that focuses on getting something done, rather than maintaining social </a:t>
            </a:r>
            <a:r>
              <a:rPr lang="en-NZ" sz="2400" i="1" dirty="0" smtClean="0">
                <a:latin typeface="+mn-lt"/>
                <a:ea typeface="Verdana" pitchFamily="34" charset="0"/>
                <a:cs typeface="Verdana" pitchFamily="34" charset="0"/>
              </a:rPr>
              <a:t>interaction</a:t>
            </a:r>
            <a:endParaRPr lang="en-NZ" sz="2200" i="1" dirty="0" smtClean="0">
              <a:latin typeface="+mn-lt"/>
              <a:ea typeface="Verdana" pitchFamily="34" charset="0"/>
              <a:cs typeface="Verdana" pitchFamily="34" charset="0"/>
            </a:endParaRPr>
          </a:p>
        </p:txBody>
      </p:sp>
    </p:spTree>
    <p:extLst>
      <p:ext uri="{BB962C8B-B14F-4D97-AF65-F5344CB8AC3E}">
        <p14:creationId xmlns:p14="http://schemas.microsoft.com/office/powerpoint/2010/main" val="155272407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628800"/>
            <a:ext cx="8353300" cy="4939814"/>
          </a:xfrm>
          <a:prstGeom prst="rect">
            <a:avLst/>
          </a:prstGeom>
        </p:spPr>
        <p:txBody>
          <a:bodyPr wrap="square">
            <a:spAutoFit/>
          </a:bodyPr>
          <a:lstStyle/>
          <a:p>
            <a:pPr>
              <a:lnSpc>
                <a:spcPct val="150000"/>
              </a:lnSpc>
              <a:spcBef>
                <a:spcPts val="0"/>
              </a:spcBef>
              <a:spcAft>
                <a:spcPts val="1800"/>
              </a:spcAft>
            </a:pPr>
            <a:r>
              <a:rPr lang="en-NZ" sz="2400" i="1" dirty="0">
                <a:latin typeface="+mn-lt"/>
                <a:ea typeface="Verdana" pitchFamily="34" charset="0"/>
                <a:cs typeface="Verdana" pitchFamily="34" charset="0"/>
              </a:rPr>
              <a:t>Two different kinds of transactions: </a:t>
            </a:r>
            <a:r>
              <a:rPr lang="en-NZ" sz="2400" dirty="0">
                <a:latin typeface="+mn-lt"/>
                <a:ea typeface="Verdana" pitchFamily="34" charset="0"/>
                <a:cs typeface="Verdana" pitchFamily="34" charset="0"/>
              </a:rPr>
              <a:t>giving and receiving information, and obtaining goods or services</a:t>
            </a:r>
          </a:p>
          <a:p>
            <a:pPr>
              <a:lnSpc>
                <a:spcPct val="150000"/>
              </a:lnSpc>
              <a:spcBef>
                <a:spcPts val="0"/>
              </a:spcBef>
              <a:spcAft>
                <a:spcPts val="1800"/>
              </a:spcAft>
            </a:pPr>
            <a:r>
              <a:rPr lang="en-NZ" sz="2400" dirty="0">
                <a:latin typeface="+mn-lt"/>
                <a:ea typeface="Verdana" pitchFamily="34" charset="0"/>
                <a:cs typeface="Verdana" pitchFamily="34" charset="0"/>
              </a:rPr>
              <a:t>Examples: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Ordering </a:t>
            </a:r>
            <a:r>
              <a:rPr lang="en-NZ" sz="2400" dirty="0">
                <a:latin typeface="+mn-lt"/>
                <a:ea typeface="Verdana" pitchFamily="34" charset="0"/>
                <a:cs typeface="Verdana" pitchFamily="34" charset="0"/>
              </a:rPr>
              <a:t>food in a restaurant.</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Ordering </a:t>
            </a:r>
            <a:r>
              <a:rPr lang="en-NZ" sz="2400" dirty="0">
                <a:latin typeface="+mn-lt"/>
                <a:ea typeface="Verdana" pitchFamily="34" charset="0"/>
                <a:cs typeface="Verdana" pitchFamily="34" charset="0"/>
              </a:rPr>
              <a:t>a taxi.</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Checking </a:t>
            </a:r>
            <a:r>
              <a:rPr lang="en-NZ" sz="2400" dirty="0">
                <a:latin typeface="+mn-lt"/>
                <a:ea typeface="Verdana" pitchFamily="34" charset="0"/>
                <a:cs typeface="Verdana" pitchFamily="34" charset="0"/>
              </a:rPr>
              <a:t>into a hotel.</a:t>
            </a:r>
          </a:p>
          <a:p>
            <a:pPr>
              <a:spcBef>
                <a:spcPts val="0"/>
              </a:spcBef>
              <a:spcAft>
                <a:spcPts val="1800"/>
              </a:spcAft>
            </a:pP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43996703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628800"/>
            <a:ext cx="8353300" cy="4939814"/>
          </a:xfrm>
          <a:prstGeom prst="rect">
            <a:avLst/>
          </a:prstGeom>
        </p:spPr>
        <p:txBody>
          <a:bodyPr wrap="square">
            <a:spAutoFit/>
          </a:bodyPr>
          <a:lstStyle/>
          <a:p>
            <a:pPr>
              <a:lnSpc>
                <a:spcPct val="150000"/>
              </a:lnSpc>
              <a:spcBef>
                <a:spcPts val="0"/>
              </a:spcBef>
              <a:spcAft>
                <a:spcPts val="1800"/>
              </a:spcAft>
            </a:pPr>
            <a:r>
              <a:rPr lang="en-NZ" sz="2400" i="1" dirty="0">
                <a:latin typeface="+mn-lt"/>
                <a:ea typeface="Verdana" pitchFamily="34" charset="0"/>
                <a:cs typeface="Verdana" pitchFamily="34" charset="0"/>
              </a:rPr>
              <a:t>Two different kinds of transactions: </a:t>
            </a:r>
            <a:r>
              <a:rPr lang="en-NZ" sz="2400" dirty="0">
                <a:latin typeface="+mn-lt"/>
                <a:ea typeface="Verdana" pitchFamily="34" charset="0"/>
                <a:cs typeface="Verdana" pitchFamily="34" charset="0"/>
              </a:rPr>
              <a:t>giving and receiving information, and obtaining goods or services</a:t>
            </a:r>
          </a:p>
          <a:p>
            <a:pPr>
              <a:lnSpc>
                <a:spcPct val="150000"/>
              </a:lnSpc>
              <a:spcBef>
                <a:spcPts val="0"/>
              </a:spcBef>
              <a:spcAft>
                <a:spcPts val="1800"/>
              </a:spcAft>
            </a:pPr>
            <a:r>
              <a:rPr lang="en-NZ" sz="2400" dirty="0">
                <a:latin typeface="+mn-lt"/>
                <a:ea typeface="Verdana" pitchFamily="34" charset="0"/>
                <a:cs typeface="Verdana" pitchFamily="34" charset="0"/>
              </a:rPr>
              <a:t>Examples: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Changing </a:t>
            </a:r>
            <a:r>
              <a:rPr lang="en-NZ" sz="2400" dirty="0">
                <a:latin typeface="+mn-lt"/>
                <a:ea typeface="Verdana" pitchFamily="34" charset="0"/>
                <a:cs typeface="Verdana" pitchFamily="34" charset="0"/>
              </a:rPr>
              <a:t>money at a bank.</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Getting </a:t>
            </a:r>
            <a:r>
              <a:rPr lang="en-NZ" sz="2400" dirty="0">
                <a:latin typeface="+mn-lt"/>
                <a:ea typeface="Verdana" pitchFamily="34" charset="0"/>
                <a:cs typeface="Verdana" pitchFamily="34" charset="0"/>
              </a:rPr>
              <a:t>a haircut.</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Buying </a:t>
            </a:r>
            <a:r>
              <a:rPr lang="en-NZ" sz="2400" dirty="0">
                <a:latin typeface="+mn-lt"/>
                <a:ea typeface="Verdana" pitchFamily="34" charset="0"/>
                <a:cs typeface="Verdana" pitchFamily="34" charset="0"/>
              </a:rPr>
              <a:t>something in a store.</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Borrowing </a:t>
            </a:r>
            <a:r>
              <a:rPr lang="en-NZ" sz="2400" dirty="0">
                <a:latin typeface="+mn-lt"/>
                <a:ea typeface="Verdana" pitchFamily="34" charset="0"/>
                <a:cs typeface="Verdana" pitchFamily="34" charset="0"/>
              </a:rPr>
              <a:t>a book from the library.</a:t>
            </a:r>
          </a:p>
        </p:txBody>
      </p:sp>
    </p:spTree>
    <p:extLst>
      <p:ext uri="{BB962C8B-B14F-4D97-AF65-F5344CB8AC3E}">
        <p14:creationId xmlns:p14="http://schemas.microsoft.com/office/powerpoint/2010/main" val="104830495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484784"/>
            <a:ext cx="8353300" cy="5262979"/>
          </a:xfrm>
          <a:prstGeom prst="rect">
            <a:avLst/>
          </a:prstGeom>
        </p:spPr>
        <p:txBody>
          <a:bodyPr wrap="square">
            <a:spAutoFit/>
          </a:bodyPr>
          <a:lstStyle/>
          <a:p>
            <a:pPr>
              <a:spcBef>
                <a:spcPts val="0"/>
              </a:spcBef>
              <a:spcAft>
                <a:spcPts val="1800"/>
              </a:spcAft>
            </a:pPr>
            <a:r>
              <a:rPr lang="en-NZ" sz="2400" i="1" dirty="0">
                <a:latin typeface="+mn-lt"/>
                <a:ea typeface="Verdana" pitchFamily="34" charset="0"/>
                <a:cs typeface="Verdana" pitchFamily="34" charset="0"/>
              </a:rPr>
              <a:t>A: Hi, what’ll it be today?</a:t>
            </a:r>
          </a:p>
          <a:p>
            <a:pPr>
              <a:spcBef>
                <a:spcPts val="0"/>
              </a:spcBef>
              <a:spcAft>
                <a:spcPts val="1800"/>
              </a:spcAft>
            </a:pPr>
            <a:r>
              <a:rPr lang="en-NZ" sz="2400" i="1" dirty="0">
                <a:latin typeface="+mn-lt"/>
                <a:ea typeface="Verdana" pitchFamily="34" charset="0"/>
                <a:cs typeface="Verdana" pitchFamily="34" charset="0"/>
              </a:rPr>
              <a:t>B: </a:t>
            </a:r>
            <a:r>
              <a:rPr lang="en-NZ" sz="2400" i="1" dirty="0" err="1">
                <a:latin typeface="+mn-lt"/>
                <a:ea typeface="Verdana" pitchFamily="34" charset="0"/>
                <a:cs typeface="Verdana" pitchFamily="34" charset="0"/>
              </a:rPr>
              <a:t>Uhm</a:t>
            </a:r>
            <a:r>
              <a:rPr lang="en-NZ" sz="2400" i="1" dirty="0">
                <a:latin typeface="+mn-lt"/>
                <a:ea typeface="Verdana" pitchFamily="34" charset="0"/>
                <a:cs typeface="Verdana" pitchFamily="34" charset="0"/>
              </a:rPr>
              <a:t>, cappuccino, skinny, please.</a:t>
            </a:r>
          </a:p>
          <a:p>
            <a:pPr>
              <a:spcBef>
                <a:spcPts val="0"/>
              </a:spcBef>
              <a:spcAft>
                <a:spcPts val="1800"/>
              </a:spcAft>
            </a:pPr>
            <a:r>
              <a:rPr lang="en-NZ" sz="2400" i="1" dirty="0">
                <a:latin typeface="+mn-lt"/>
                <a:ea typeface="Verdana" pitchFamily="34" charset="0"/>
                <a:cs typeface="Verdana" pitchFamily="34" charset="0"/>
              </a:rPr>
              <a:t>A: Large or small?</a:t>
            </a:r>
          </a:p>
          <a:p>
            <a:pPr>
              <a:spcBef>
                <a:spcPts val="0"/>
              </a:spcBef>
              <a:spcAft>
                <a:spcPts val="1800"/>
              </a:spcAft>
            </a:pPr>
            <a:r>
              <a:rPr lang="en-NZ" sz="2400" i="1" dirty="0">
                <a:latin typeface="+mn-lt"/>
                <a:ea typeface="Verdana" pitchFamily="34" charset="0"/>
                <a:cs typeface="Verdana" pitchFamily="34" charset="0"/>
              </a:rPr>
              <a:t>B. Large.</a:t>
            </a:r>
          </a:p>
          <a:p>
            <a:pPr>
              <a:spcBef>
                <a:spcPts val="0"/>
              </a:spcBef>
              <a:spcAft>
                <a:spcPts val="1800"/>
              </a:spcAft>
            </a:pPr>
            <a:r>
              <a:rPr lang="en-NZ" sz="2400" i="1" dirty="0">
                <a:latin typeface="+mn-lt"/>
                <a:ea typeface="Verdana" pitchFamily="34" charset="0"/>
                <a:cs typeface="Verdana" pitchFamily="34" charset="0"/>
              </a:rPr>
              <a:t>A: For here or take out?</a:t>
            </a:r>
          </a:p>
          <a:p>
            <a:pPr>
              <a:spcBef>
                <a:spcPts val="0"/>
              </a:spcBef>
              <a:spcAft>
                <a:spcPts val="1800"/>
              </a:spcAft>
            </a:pPr>
            <a:r>
              <a:rPr lang="en-NZ" sz="2400" i="1" dirty="0">
                <a:latin typeface="+mn-lt"/>
                <a:ea typeface="Verdana" pitchFamily="34" charset="0"/>
                <a:cs typeface="Verdana" pitchFamily="34" charset="0"/>
              </a:rPr>
              <a:t>B: Here.</a:t>
            </a:r>
          </a:p>
          <a:p>
            <a:pPr>
              <a:spcBef>
                <a:spcPts val="0"/>
              </a:spcBef>
              <a:spcAft>
                <a:spcPts val="1800"/>
              </a:spcAft>
            </a:pPr>
            <a:r>
              <a:rPr lang="en-NZ" sz="2400" i="1" dirty="0">
                <a:latin typeface="+mn-lt"/>
                <a:ea typeface="Verdana" pitchFamily="34" charset="0"/>
                <a:cs typeface="Verdana" pitchFamily="34" charset="0"/>
              </a:rPr>
              <a:t>A: Anything to go with it?</a:t>
            </a:r>
          </a:p>
          <a:p>
            <a:pPr>
              <a:spcBef>
                <a:spcPts val="0"/>
              </a:spcBef>
              <a:spcAft>
                <a:spcPts val="1800"/>
              </a:spcAft>
            </a:pPr>
            <a:r>
              <a:rPr lang="en-NZ" sz="2400" i="1" dirty="0">
                <a:latin typeface="+mn-lt"/>
                <a:ea typeface="Verdana" pitchFamily="34" charset="0"/>
                <a:cs typeface="Verdana" pitchFamily="34" charset="0"/>
              </a:rPr>
              <a:t>B. No thanks.</a:t>
            </a:r>
          </a:p>
          <a:p>
            <a:pPr>
              <a:spcBef>
                <a:spcPts val="0"/>
              </a:spcBef>
              <a:spcAft>
                <a:spcPts val="1800"/>
              </a:spcAft>
            </a:pPr>
            <a:r>
              <a:rPr lang="en-NZ" sz="2400" i="1" dirty="0">
                <a:latin typeface="+mn-lt"/>
                <a:ea typeface="Verdana" pitchFamily="34" charset="0"/>
                <a:cs typeface="Verdana" pitchFamily="34" charset="0"/>
              </a:rPr>
              <a:t>A: Not a problem. That’s three-fifty, please.</a:t>
            </a:r>
          </a:p>
        </p:txBody>
      </p:sp>
    </p:spTree>
    <p:extLst>
      <p:ext uri="{BB962C8B-B14F-4D97-AF65-F5344CB8AC3E}">
        <p14:creationId xmlns:p14="http://schemas.microsoft.com/office/powerpoint/2010/main" val="162059032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484784"/>
            <a:ext cx="8353300" cy="4201150"/>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The skills involved in using English for transactions</a:t>
            </a:r>
            <a:r>
              <a:rPr lang="en-NZ" sz="2400" b="1" dirty="0" smtClean="0">
                <a:solidFill>
                  <a:schemeClr val="accent2">
                    <a:lumMod val="50000"/>
                  </a:schemeClr>
                </a:solidFill>
                <a:latin typeface="+mj-lt"/>
                <a:ea typeface="Verdana" pitchFamily="34" charset="0"/>
                <a:cs typeface="Verdana" pitchFamily="34" charset="0"/>
              </a:rPr>
              <a:t>:</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Selecting </a:t>
            </a:r>
            <a:r>
              <a:rPr lang="en-NZ" sz="2400" dirty="0">
                <a:latin typeface="+mn-lt"/>
                <a:ea typeface="Verdana" pitchFamily="34" charset="0"/>
                <a:cs typeface="Verdana" pitchFamily="34" charset="0"/>
              </a:rPr>
              <a:t>vocabulary related to particular transactions and functions.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Using </a:t>
            </a:r>
            <a:r>
              <a:rPr lang="en-NZ" sz="2400" dirty="0">
                <a:latin typeface="+mn-lt"/>
                <a:ea typeface="Verdana" pitchFamily="34" charset="0"/>
                <a:cs typeface="Verdana" pitchFamily="34" charset="0"/>
              </a:rPr>
              <a:t>fixed expressions and routines.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Expressing </a:t>
            </a:r>
            <a:r>
              <a:rPr lang="en-NZ" sz="2400" dirty="0">
                <a:latin typeface="+mn-lt"/>
                <a:ea typeface="Verdana" pitchFamily="34" charset="0"/>
                <a:cs typeface="Verdana" pitchFamily="34" charset="0"/>
              </a:rPr>
              <a:t>functions.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Using </a:t>
            </a:r>
            <a:r>
              <a:rPr lang="en-NZ" sz="2400" dirty="0">
                <a:latin typeface="+mn-lt"/>
                <a:ea typeface="Verdana" pitchFamily="34" charset="0"/>
                <a:cs typeface="Verdana" pitchFamily="34" charset="0"/>
              </a:rPr>
              <a:t>scripts for specific transactions and situations.</a:t>
            </a:r>
          </a:p>
          <a:p>
            <a:pPr>
              <a:spcBef>
                <a:spcPts val="0"/>
              </a:spcBef>
              <a:spcAft>
                <a:spcPts val="1800"/>
              </a:spcAft>
            </a:pPr>
            <a:endParaRPr lang="en-NZ" sz="24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381981544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484784"/>
            <a:ext cx="8353300" cy="3462486"/>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The skills involved in using English for transactions</a:t>
            </a:r>
            <a:r>
              <a:rPr lang="en-NZ" sz="2400" b="1" dirty="0" smtClean="0">
                <a:solidFill>
                  <a:schemeClr val="accent2">
                    <a:lumMod val="50000"/>
                  </a:schemeClr>
                </a:solidFill>
                <a:latin typeface="+mj-lt"/>
                <a:ea typeface="Verdana" pitchFamily="34" charset="0"/>
                <a:cs typeface="Verdana" pitchFamily="34" charset="0"/>
              </a:rPr>
              <a:t>:</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Asking </a:t>
            </a:r>
            <a:r>
              <a:rPr lang="en-NZ" sz="2400" dirty="0">
                <a:latin typeface="+mn-lt"/>
                <a:ea typeface="Verdana" pitchFamily="34" charset="0"/>
                <a:cs typeface="Verdana" pitchFamily="34" charset="0"/>
              </a:rPr>
              <a:t>and answering questions.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Clarifying </a:t>
            </a:r>
            <a:r>
              <a:rPr lang="en-NZ" sz="2400" dirty="0">
                <a:latin typeface="+mn-lt"/>
                <a:ea typeface="Verdana" pitchFamily="34" charset="0"/>
                <a:cs typeface="Verdana" pitchFamily="34" charset="0"/>
              </a:rPr>
              <a:t>meanings and intentions.</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Confirming </a:t>
            </a:r>
            <a:r>
              <a:rPr lang="en-NZ" sz="2400" dirty="0">
                <a:latin typeface="+mn-lt"/>
                <a:ea typeface="Verdana" pitchFamily="34" charset="0"/>
                <a:cs typeface="Verdana" pitchFamily="34" charset="0"/>
              </a:rPr>
              <a:t>and repeating information.</a:t>
            </a:r>
          </a:p>
          <a:p>
            <a:pPr marL="342900" indent="-342900">
              <a:spcBef>
                <a:spcPts val="0"/>
              </a:spcBef>
              <a:spcAft>
                <a:spcPts val="1800"/>
              </a:spcAft>
              <a:buFont typeface="Arial" panose="020B0604020202020204" pitchFamily="34" charset="0"/>
              <a:buChar char="•"/>
            </a:pPr>
            <a:r>
              <a:rPr lang="en-NZ" sz="2400" dirty="0" smtClean="0">
                <a:latin typeface="+mn-lt"/>
                <a:ea typeface="Verdana" pitchFamily="34" charset="0"/>
                <a:cs typeface="Verdana" pitchFamily="34" charset="0"/>
              </a:rPr>
              <a:t>Using </a:t>
            </a:r>
            <a:r>
              <a:rPr lang="en-NZ" sz="2400" dirty="0">
                <a:latin typeface="+mn-lt"/>
                <a:ea typeface="Verdana" pitchFamily="34" charset="0"/>
                <a:cs typeface="Verdana" pitchFamily="34" charset="0"/>
              </a:rPr>
              <a:t>communication strategies.</a:t>
            </a:r>
          </a:p>
          <a:p>
            <a:pPr>
              <a:spcBef>
                <a:spcPts val="0"/>
              </a:spcBef>
              <a:spcAft>
                <a:spcPts val="1800"/>
              </a:spcAft>
            </a:pPr>
            <a:endParaRPr lang="en-NZ" sz="24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9428371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Approaches to Teaching Speaking</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7200801" cy="1568827"/>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smtClean="0">
                <a:latin typeface="+mn-lt"/>
              </a:rPr>
              <a:t>Recognition </a:t>
            </a:r>
            <a:r>
              <a:rPr lang="en-NZ" sz="2400" dirty="0">
                <a:latin typeface="+mn-lt"/>
              </a:rPr>
              <a:t>of differences between spoken and written language</a:t>
            </a:r>
          </a:p>
          <a:p>
            <a:pPr>
              <a:lnSpc>
                <a:spcPct val="110000"/>
              </a:lnSpc>
              <a:spcAft>
                <a:spcPts val="1800"/>
              </a:spcAft>
            </a:pPr>
            <a:endParaRPr lang="en-NZ" sz="2400" dirty="0">
              <a:latin typeface="+mn-lt"/>
              <a:ea typeface="Verdana" pitchFamily="34" charset="0"/>
              <a:cs typeface="Verdana" pitchFamily="34" charset="0"/>
            </a:endParaRPr>
          </a:p>
        </p:txBody>
      </p:sp>
      <p:sp>
        <p:nvSpPr>
          <p:cNvPr id="5" name="Rectangle 4"/>
          <p:cNvSpPr/>
          <p:nvPr/>
        </p:nvSpPr>
        <p:spPr>
          <a:xfrm>
            <a:off x="865215" y="2996952"/>
            <a:ext cx="8099273" cy="2677656"/>
          </a:xfrm>
          <a:prstGeom prst="rect">
            <a:avLst/>
          </a:prstGeom>
        </p:spPr>
        <p:txBody>
          <a:bodyPr wrap="square">
            <a:spAutoFit/>
          </a:bodyPr>
          <a:lstStyle/>
          <a:p>
            <a:pPr marL="285750" indent="-285750">
              <a:buFont typeface="Arial" panose="020B0604020202020204" pitchFamily="34" charset="0"/>
              <a:buChar char="•"/>
            </a:pPr>
            <a:r>
              <a:rPr lang="en-NZ" sz="2400" dirty="0" smtClean="0">
                <a:latin typeface="+mn-lt"/>
              </a:rPr>
              <a:t>The use of idioms and colloquial expressions, such as make a move, pig out, and send someone up.</a:t>
            </a:r>
            <a:br>
              <a:rPr lang="en-NZ" sz="2400" dirty="0" smtClean="0">
                <a:latin typeface="+mn-lt"/>
              </a:rPr>
            </a:br>
            <a:endParaRPr lang="en-NZ" sz="2400" dirty="0" smtClean="0">
              <a:latin typeface="+mn-lt"/>
            </a:endParaRPr>
          </a:p>
          <a:p>
            <a:pPr marL="285750" indent="-285750">
              <a:buFont typeface="Arial" panose="020B0604020202020204" pitchFamily="34" charset="0"/>
              <a:buChar char="•"/>
            </a:pPr>
            <a:r>
              <a:rPr lang="en-NZ" sz="2400" dirty="0" smtClean="0">
                <a:latin typeface="+mn-lt"/>
              </a:rPr>
              <a:t>The use of discourse markers, such as the thing is, by the way and </a:t>
            </a:r>
            <a:r>
              <a:rPr lang="en-NZ" sz="2400" dirty="0" err="1" smtClean="0">
                <a:latin typeface="+mn-lt"/>
              </a:rPr>
              <a:t>and</a:t>
            </a:r>
            <a:r>
              <a:rPr lang="en-NZ" sz="2400" dirty="0" smtClean="0">
                <a:latin typeface="+mn-lt"/>
              </a:rPr>
              <a:t> another thing.</a:t>
            </a:r>
            <a:br>
              <a:rPr lang="en-NZ" sz="2400" dirty="0" smtClean="0">
                <a:latin typeface="+mn-lt"/>
              </a:rPr>
            </a:br>
            <a:endParaRPr lang="en-NZ" sz="2400" dirty="0" smtClean="0">
              <a:latin typeface="+mn-lt"/>
            </a:endParaRPr>
          </a:p>
        </p:txBody>
      </p:sp>
    </p:spTree>
    <p:extLst>
      <p:ext uri="{BB962C8B-B14F-4D97-AF65-F5344CB8AC3E}">
        <p14:creationId xmlns:p14="http://schemas.microsoft.com/office/powerpoint/2010/main" val="367713007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484784"/>
            <a:ext cx="8353300" cy="4616648"/>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Approaches to teaching transactions include</a:t>
            </a:r>
            <a:r>
              <a:rPr lang="en-NZ" sz="2400" b="1" dirty="0" smtClean="0">
                <a:solidFill>
                  <a:schemeClr val="accent2">
                    <a:lumMod val="50000"/>
                  </a:schemeClr>
                </a:solidFill>
                <a:latin typeface="+mj-lt"/>
                <a:ea typeface="Verdana" pitchFamily="34" charset="0"/>
                <a:cs typeface="Verdana" pitchFamily="34" charset="0"/>
              </a:rPr>
              <a:t>:</a:t>
            </a:r>
          </a:p>
          <a:p>
            <a:pPr>
              <a:spcBef>
                <a:spcPts val="0"/>
              </a:spcBef>
              <a:spcAft>
                <a:spcPts val="1800"/>
              </a:spcAft>
            </a:pPr>
            <a:r>
              <a:rPr lang="en-NZ" sz="2400" i="1" dirty="0" smtClean="0">
                <a:latin typeface="+mn-lt"/>
                <a:ea typeface="Verdana" pitchFamily="34" charset="0"/>
                <a:cs typeface="Verdana" pitchFamily="34" charset="0"/>
              </a:rPr>
              <a:t>Awareness </a:t>
            </a:r>
            <a:r>
              <a:rPr lang="en-NZ" sz="2400" i="1" dirty="0">
                <a:latin typeface="+mn-lt"/>
                <a:ea typeface="Verdana" pitchFamily="34" charset="0"/>
                <a:cs typeface="Verdana" pitchFamily="34" charset="0"/>
              </a:rPr>
              <a:t>raising</a:t>
            </a:r>
            <a:r>
              <a:rPr lang="en-NZ" sz="2400" dirty="0">
                <a:latin typeface="+mn-lt"/>
                <a:ea typeface="Verdana" pitchFamily="34" charset="0"/>
                <a:cs typeface="Verdana" pitchFamily="34" charset="0"/>
              </a:rPr>
              <a:t>:</a:t>
            </a:r>
            <a:r>
              <a:rPr lang="en-NZ" sz="2400" i="1" dirty="0">
                <a:latin typeface="+mn-lt"/>
                <a:ea typeface="Verdana" pitchFamily="34" charset="0"/>
                <a:cs typeface="Verdana" pitchFamily="34" charset="0"/>
              </a:rPr>
              <a:t> </a:t>
            </a:r>
            <a:r>
              <a:rPr lang="en-NZ" sz="2400" dirty="0">
                <a:latin typeface="+mn-lt"/>
                <a:ea typeface="Verdana" pitchFamily="34" charset="0"/>
                <a:cs typeface="Verdana" pitchFamily="34" charset="0"/>
              </a:rPr>
              <a:t>Studying examples of how typical transactions occur (e.g. buying a cinema ticket) and what moves are involved. (Comparison with how similar transactions occur in the learner’s culture may be important for some transactions.)</a:t>
            </a:r>
          </a:p>
          <a:p>
            <a:pPr>
              <a:spcBef>
                <a:spcPts val="0"/>
              </a:spcBef>
              <a:spcAft>
                <a:spcPts val="1800"/>
              </a:spcAft>
            </a:pPr>
            <a:r>
              <a:rPr lang="en-NZ" sz="2400" i="1" dirty="0" smtClean="0">
                <a:latin typeface="+mn-lt"/>
                <a:ea typeface="Verdana" pitchFamily="34" charset="0"/>
                <a:cs typeface="Verdana" pitchFamily="34" charset="0"/>
              </a:rPr>
              <a:t>Learning </a:t>
            </a:r>
            <a:r>
              <a:rPr lang="en-NZ" sz="2400" i="1" dirty="0">
                <a:latin typeface="+mn-lt"/>
                <a:ea typeface="Verdana" pitchFamily="34" charset="0"/>
                <a:cs typeface="Verdana" pitchFamily="34" charset="0"/>
              </a:rPr>
              <a:t>expressions and routines</a:t>
            </a:r>
            <a:r>
              <a:rPr lang="en-NZ" sz="2400" dirty="0">
                <a:latin typeface="+mn-lt"/>
                <a:ea typeface="Verdana" pitchFamily="34" charset="0"/>
                <a:cs typeface="Verdana" pitchFamily="34" charset="0"/>
              </a:rPr>
              <a:t>: Modelling the language needed for different transactions and comparing different linguistic options (e.g. comparing different ways of performing requests in formal and informal situations</a:t>
            </a:r>
            <a:r>
              <a:rPr lang="en-NZ" sz="2400" dirty="0" smtClean="0">
                <a:latin typeface="+mn-lt"/>
                <a:ea typeface="Verdana" pitchFamily="34" charset="0"/>
                <a:cs typeface="Verdana" pitchFamily="34" charset="0"/>
              </a:rPr>
              <a:t>).</a:t>
            </a: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136868418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Transactions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83568" y="1484784"/>
            <a:ext cx="8353300" cy="4708981"/>
          </a:xfrm>
          <a:prstGeom prst="rect">
            <a:avLst/>
          </a:prstGeom>
        </p:spPr>
        <p:txBody>
          <a:bodyPr wrap="square">
            <a:spAutoFit/>
          </a:bodyPr>
          <a:lstStyle/>
          <a:p>
            <a:pPr>
              <a:spcBef>
                <a:spcPts val="0"/>
              </a:spcBef>
              <a:spcAft>
                <a:spcPts val="1800"/>
              </a:spcAft>
            </a:pPr>
            <a:r>
              <a:rPr lang="en-NZ" sz="2400" b="1" dirty="0">
                <a:solidFill>
                  <a:schemeClr val="accent2">
                    <a:lumMod val="50000"/>
                  </a:schemeClr>
                </a:solidFill>
                <a:latin typeface="+mj-lt"/>
                <a:ea typeface="Verdana" pitchFamily="34" charset="0"/>
                <a:cs typeface="Verdana" pitchFamily="34" charset="0"/>
              </a:rPr>
              <a:t>Approaches to teaching transactions include</a:t>
            </a:r>
            <a:r>
              <a:rPr lang="en-NZ" sz="2400" b="1" dirty="0" smtClean="0">
                <a:solidFill>
                  <a:schemeClr val="accent2">
                    <a:lumMod val="50000"/>
                  </a:schemeClr>
                </a:solidFill>
                <a:latin typeface="+mj-lt"/>
                <a:ea typeface="Verdana" pitchFamily="34" charset="0"/>
                <a:cs typeface="Verdana" pitchFamily="34" charset="0"/>
              </a:rPr>
              <a:t>:</a:t>
            </a:r>
          </a:p>
          <a:p>
            <a:pPr>
              <a:spcBef>
                <a:spcPts val="0"/>
              </a:spcBef>
              <a:spcAft>
                <a:spcPts val="1800"/>
              </a:spcAft>
            </a:pPr>
            <a:r>
              <a:rPr lang="en-NZ" sz="2400" i="1" dirty="0" smtClean="0">
                <a:latin typeface="+mn-lt"/>
                <a:ea typeface="Verdana" pitchFamily="34" charset="0"/>
                <a:cs typeface="Verdana" pitchFamily="34" charset="0"/>
              </a:rPr>
              <a:t>Modelling</a:t>
            </a:r>
            <a:r>
              <a:rPr lang="en-NZ" sz="2400" dirty="0">
                <a:latin typeface="+mn-lt"/>
                <a:ea typeface="Verdana" pitchFamily="34" charset="0"/>
                <a:cs typeface="Verdana" pitchFamily="34" charset="0"/>
              </a:rPr>
              <a:t>: The teacher demonstrates different ways of completing transactions.</a:t>
            </a:r>
          </a:p>
          <a:p>
            <a:pPr>
              <a:spcBef>
                <a:spcPts val="0"/>
              </a:spcBef>
              <a:spcAft>
                <a:spcPts val="1800"/>
              </a:spcAft>
            </a:pPr>
            <a:r>
              <a:rPr lang="en-NZ" sz="2400" i="1" dirty="0" smtClean="0">
                <a:latin typeface="+mn-lt"/>
                <a:ea typeface="Verdana" pitchFamily="34" charset="0"/>
                <a:cs typeface="Verdana" pitchFamily="34" charset="0"/>
              </a:rPr>
              <a:t>Planning</a:t>
            </a:r>
            <a:r>
              <a:rPr lang="en-NZ" sz="2400" dirty="0">
                <a:latin typeface="+mn-lt"/>
                <a:ea typeface="Verdana" pitchFamily="34" charset="0"/>
                <a:cs typeface="Verdana" pitchFamily="34" charset="0"/>
              </a:rPr>
              <a:t>: Students plan how they would carry out specific transactions and what language they would use and might need to anticipate.</a:t>
            </a:r>
          </a:p>
          <a:p>
            <a:pPr>
              <a:spcBef>
                <a:spcPts val="0"/>
              </a:spcBef>
              <a:spcAft>
                <a:spcPts val="1800"/>
              </a:spcAft>
            </a:pPr>
            <a:r>
              <a:rPr lang="en-NZ" sz="2400" i="1" dirty="0" smtClean="0">
                <a:latin typeface="+mn-lt"/>
                <a:ea typeface="Verdana" pitchFamily="34" charset="0"/>
                <a:cs typeface="Verdana" pitchFamily="34" charset="0"/>
              </a:rPr>
              <a:t>Practice</a:t>
            </a:r>
            <a:r>
              <a:rPr lang="en-NZ" sz="2400" dirty="0">
                <a:latin typeface="+mn-lt"/>
                <a:ea typeface="Verdana" pitchFamily="34" charset="0"/>
                <a:cs typeface="Verdana" pitchFamily="34" charset="0"/>
              </a:rPr>
              <a:t>: Students practise transactions in both controlled and freer formats (e.g. using model dialogues and role plays).</a:t>
            </a:r>
          </a:p>
          <a:p>
            <a:pPr>
              <a:spcBef>
                <a:spcPts val="0"/>
              </a:spcBef>
              <a:spcAft>
                <a:spcPts val="1800"/>
              </a:spcAft>
            </a:pPr>
            <a:endParaRPr lang="en-NZ" sz="24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236302121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Discussions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8353300" cy="769441"/>
          </a:xfrm>
          <a:prstGeom prst="rect">
            <a:avLst/>
          </a:prstGeom>
        </p:spPr>
        <p:txBody>
          <a:bodyPr wrap="square">
            <a:spAutoFit/>
          </a:bodyPr>
          <a:lstStyle/>
          <a:p>
            <a:pPr>
              <a:spcBef>
                <a:spcPts val="0"/>
              </a:spcBef>
              <a:spcAft>
                <a:spcPts val="1800"/>
              </a:spcAft>
            </a:pPr>
            <a:r>
              <a:rPr lang="en-NZ" sz="2200" dirty="0" smtClean="0">
                <a:latin typeface="+mn-lt"/>
                <a:ea typeface="Verdana" pitchFamily="34" charset="0"/>
                <a:cs typeface="Verdana" pitchFamily="34" charset="0"/>
              </a:rPr>
              <a:t>Exchanging </a:t>
            </a:r>
            <a:r>
              <a:rPr lang="en-NZ" sz="2200" dirty="0">
                <a:latin typeface="+mn-lt"/>
                <a:ea typeface="Verdana" pitchFamily="34" charset="0"/>
                <a:cs typeface="Verdana" pitchFamily="34" charset="0"/>
              </a:rPr>
              <a:t>ideas about a topic and presenting points of view and opinions</a:t>
            </a:r>
            <a:endParaRPr lang="en-NZ" sz="2200" dirty="0" smtClean="0">
              <a:latin typeface="+mn-lt"/>
              <a:ea typeface="Verdana" pitchFamily="34" charset="0"/>
              <a:cs typeface="Verdana" pitchFamily="34" charset="0"/>
            </a:endParaRPr>
          </a:p>
        </p:txBody>
      </p:sp>
    </p:spTree>
    <p:extLst>
      <p:ext uri="{BB962C8B-B14F-4D97-AF65-F5344CB8AC3E}">
        <p14:creationId xmlns:p14="http://schemas.microsoft.com/office/powerpoint/2010/main" val="338880009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Discussions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03548" y="1484784"/>
            <a:ext cx="8136904" cy="3739485"/>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a:t>
            </a:r>
            <a:r>
              <a:rPr lang="en-NZ" sz="2400" b="1" i="1" dirty="0" smtClean="0">
                <a:solidFill>
                  <a:srgbClr val="C0504D">
                    <a:lumMod val="50000"/>
                  </a:srgbClr>
                </a:solidFill>
                <a:latin typeface="Trebuchet MS"/>
              </a:rPr>
              <a:t>Formal Discussions &amp; Meetings </a:t>
            </a:r>
            <a:r>
              <a:rPr lang="en-NZ" sz="2400" b="1" i="1" dirty="0">
                <a:solidFill>
                  <a:srgbClr val="C0504D">
                    <a:lumMod val="50000"/>
                  </a:srgbClr>
                </a:solidFill>
                <a:latin typeface="Trebuchet MS"/>
              </a:rPr>
              <a:t>in the Common European Framework</a:t>
            </a:r>
          </a:p>
          <a:p>
            <a:pPr lvl="0">
              <a:lnSpc>
                <a:spcPct val="150000"/>
              </a:lnSpc>
            </a:pPr>
            <a:endParaRPr lang="en-NZ" sz="2200" dirty="0">
              <a:solidFill>
                <a:prstClr val="black"/>
              </a:solidFill>
              <a:latin typeface="Verdana"/>
            </a:endParaRPr>
          </a:p>
          <a:p>
            <a:pPr lvl="0">
              <a:lnSpc>
                <a:spcPct val="150000"/>
              </a:lnSpc>
            </a:pPr>
            <a:r>
              <a:rPr lang="en-NZ" sz="2200" dirty="0" smtClean="0">
                <a:solidFill>
                  <a:prstClr val="black"/>
                </a:solidFill>
                <a:latin typeface="Verdana"/>
              </a:rPr>
              <a:t>C2</a:t>
            </a:r>
            <a:r>
              <a:rPr lang="en-NZ" sz="2200" dirty="0">
                <a:solidFill>
                  <a:prstClr val="black"/>
                </a:solidFill>
                <a:latin typeface="Verdana"/>
              </a:rPr>
              <a:t>: Can hold his/her own in formal discussion of complex issues, putting forth an articulate and persuasive argument, at no disadvantage to native speakers</a:t>
            </a:r>
          </a:p>
        </p:txBody>
      </p:sp>
    </p:spTree>
    <p:extLst>
      <p:ext uri="{BB962C8B-B14F-4D97-AF65-F5344CB8AC3E}">
        <p14:creationId xmlns:p14="http://schemas.microsoft.com/office/powerpoint/2010/main" val="382928227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Discussions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03548" y="1484784"/>
            <a:ext cx="8136904" cy="4247317"/>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a:t>
            </a:r>
            <a:r>
              <a:rPr lang="en-NZ" sz="2400" b="1" i="1" dirty="0" smtClean="0">
                <a:solidFill>
                  <a:srgbClr val="C0504D">
                    <a:lumMod val="50000"/>
                  </a:srgbClr>
                </a:solidFill>
                <a:latin typeface="Trebuchet MS"/>
              </a:rPr>
              <a:t>Formal Discussions &amp; Meetings </a:t>
            </a:r>
            <a:r>
              <a:rPr lang="en-NZ" sz="2400" b="1" i="1" dirty="0">
                <a:solidFill>
                  <a:srgbClr val="C0504D">
                    <a:lumMod val="50000"/>
                  </a:srgbClr>
                </a:solidFill>
                <a:latin typeface="Trebuchet MS"/>
              </a:rPr>
              <a:t>in the Common European Framework</a:t>
            </a:r>
          </a:p>
          <a:p>
            <a:pPr lvl="0">
              <a:lnSpc>
                <a:spcPct val="150000"/>
              </a:lnSpc>
            </a:pPr>
            <a:endParaRPr lang="en-NZ" sz="2200" dirty="0">
              <a:solidFill>
                <a:prstClr val="black"/>
              </a:solidFill>
              <a:latin typeface="Verdana"/>
            </a:endParaRPr>
          </a:p>
          <a:p>
            <a:pPr lvl="0">
              <a:lnSpc>
                <a:spcPct val="150000"/>
              </a:lnSpc>
            </a:pPr>
            <a:r>
              <a:rPr lang="en-NZ" sz="2200" dirty="0" smtClean="0">
                <a:solidFill>
                  <a:prstClr val="black"/>
                </a:solidFill>
                <a:latin typeface="Verdana"/>
              </a:rPr>
              <a:t>C1</a:t>
            </a:r>
            <a:r>
              <a:rPr lang="en-NZ" sz="2200" dirty="0">
                <a:solidFill>
                  <a:prstClr val="black"/>
                </a:solidFill>
                <a:latin typeface="Verdana"/>
              </a:rPr>
              <a:t>: Can easily keep up with the debate, even on abstract, complex, unfamiliar topics.</a:t>
            </a:r>
          </a:p>
          <a:p>
            <a:pPr lvl="0">
              <a:lnSpc>
                <a:spcPct val="150000"/>
              </a:lnSpc>
            </a:pPr>
            <a:r>
              <a:rPr lang="en-NZ" sz="2200" dirty="0">
                <a:solidFill>
                  <a:prstClr val="black"/>
                </a:solidFill>
                <a:latin typeface="Verdana"/>
              </a:rPr>
              <a:t>Can argue a formal position convincingly, responding to questions and comments and answering complex lines of argument fluently, spontaneously and appropriately.</a:t>
            </a:r>
          </a:p>
        </p:txBody>
      </p:sp>
    </p:spTree>
    <p:extLst>
      <p:ext uri="{BB962C8B-B14F-4D97-AF65-F5344CB8AC3E}">
        <p14:creationId xmlns:p14="http://schemas.microsoft.com/office/powerpoint/2010/main" val="279055183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Discussions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03548" y="1484784"/>
            <a:ext cx="8136904" cy="4755148"/>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a:t>
            </a:r>
            <a:r>
              <a:rPr lang="en-NZ" sz="2400" b="1" i="1" dirty="0" smtClean="0">
                <a:solidFill>
                  <a:srgbClr val="C0504D">
                    <a:lumMod val="50000"/>
                  </a:srgbClr>
                </a:solidFill>
                <a:latin typeface="Trebuchet MS"/>
              </a:rPr>
              <a:t>Formal Discussions &amp; Meetings </a:t>
            </a:r>
            <a:r>
              <a:rPr lang="en-NZ" sz="2400" b="1" i="1" dirty="0">
                <a:solidFill>
                  <a:srgbClr val="C0504D">
                    <a:lumMod val="50000"/>
                  </a:srgbClr>
                </a:solidFill>
                <a:latin typeface="Trebuchet MS"/>
              </a:rPr>
              <a:t>in the Common European Framework</a:t>
            </a:r>
          </a:p>
          <a:p>
            <a:pPr lvl="0">
              <a:lnSpc>
                <a:spcPct val="150000"/>
              </a:lnSpc>
            </a:pPr>
            <a:endParaRPr lang="en-NZ" sz="2200" dirty="0">
              <a:solidFill>
                <a:prstClr val="black"/>
              </a:solidFill>
              <a:latin typeface="Verdana"/>
            </a:endParaRPr>
          </a:p>
          <a:p>
            <a:pPr lvl="0">
              <a:lnSpc>
                <a:spcPct val="150000"/>
              </a:lnSpc>
            </a:pPr>
            <a:r>
              <a:rPr lang="en-NZ" sz="2200" dirty="0" smtClean="0">
                <a:solidFill>
                  <a:prstClr val="black"/>
                </a:solidFill>
                <a:latin typeface="Verdana"/>
              </a:rPr>
              <a:t>B2</a:t>
            </a:r>
            <a:r>
              <a:rPr lang="en-NZ" sz="2200" dirty="0">
                <a:solidFill>
                  <a:prstClr val="black"/>
                </a:solidFill>
                <a:latin typeface="Verdana"/>
              </a:rPr>
              <a:t>: Can keep up with animated discussion, identifying accurately arguments supporting and opposing points of view.</a:t>
            </a:r>
          </a:p>
          <a:p>
            <a:pPr lvl="0">
              <a:lnSpc>
                <a:spcPct val="150000"/>
              </a:lnSpc>
            </a:pPr>
            <a:r>
              <a:rPr lang="en-NZ" sz="2200" dirty="0">
                <a:solidFill>
                  <a:prstClr val="black"/>
                </a:solidFill>
                <a:latin typeface="Verdana"/>
              </a:rPr>
              <a:t>Can express his or her ideas and opinions with precision [and] present and respond to complex lines of argument convincingly.</a:t>
            </a:r>
          </a:p>
        </p:txBody>
      </p:sp>
    </p:spTree>
    <p:extLst>
      <p:ext uri="{BB962C8B-B14F-4D97-AF65-F5344CB8AC3E}">
        <p14:creationId xmlns:p14="http://schemas.microsoft.com/office/powerpoint/2010/main" val="213559068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Discussions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03548" y="1484784"/>
            <a:ext cx="8460940" cy="4247317"/>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a:t>
            </a:r>
            <a:r>
              <a:rPr lang="en-NZ" sz="2400" b="1" i="1" dirty="0" smtClean="0">
                <a:solidFill>
                  <a:srgbClr val="C0504D">
                    <a:lumMod val="50000"/>
                  </a:srgbClr>
                </a:solidFill>
                <a:latin typeface="Trebuchet MS"/>
              </a:rPr>
              <a:t>Formal Discussions &amp; Meetings </a:t>
            </a:r>
            <a:r>
              <a:rPr lang="en-NZ" sz="2400" b="1" i="1" dirty="0">
                <a:solidFill>
                  <a:srgbClr val="C0504D">
                    <a:lumMod val="50000"/>
                  </a:srgbClr>
                </a:solidFill>
                <a:latin typeface="Trebuchet MS"/>
              </a:rPr>
              <a:t>in the Common European Framework</a:t>
            </a:r>
          </a:p>
          <a:p>
            <a:pPr lvl="0">
              <a:lnSpc>
                <a:spcPct val="150000"/>
              </a:lnSpc>
            </a:pPr>
            <a:endParaRPr lang="en-NZ" sz="2200" dirty="0">
              <a:solidFill>
                <a:prstClr val="black"/>
              </a:solidFill>
              <a:latin typeface="Verdana"/>
            </a:endParaRPr>
          </a:p>
          <a:p>
            <a:pPr lvl="0">
              <a:lnSpc>
                <a:spcPct val="150000"/>
              </a:lnSpc>
            </a:pPr>
            <a:r>
              <a:rPr lang="en-NZ" sz="2200" dirty="0" smtClean="0">
                <a:solidFill>
                  <a:prstClr val="black"/>
                </a:solidFill>
                <a:latin typeface="Verdana"/>
              </a:rPr>
              <a:t>B2</a:t>
            </a:r>
            <a:r>
              <a:rPr lang="en-NZ" sz="2200" dirty="0">
                <a:solidFill>
                  <a:prstClr val="black"/>
                </a:solidFill>
                <a:latin typeface="Verdana"/>
              </a:rPr>
              <a:t>: Can participate actively in routine and non-routine formal discussions.</a:t>
            </a:r>
          </a:p>
          <a:p>
            <a:pPr lvl="0">
              <a:lnSpc>
                <a:spcPct val="150000"/>
              </a:lnSpc>
            </a:pPr>
            <a:r>
              <a:rPr lang="en-NZ" sz="2200" dirty="0">
                <a:solidFill>
                  <a:prstClr val="black"/>
                </a:solidFill>
                <a:latin typeface="Verdana"/>
              </a:rPr>
              <a:t>Can follow the discussion on matters related to his/her field, understanding in detail the points given prominence by the speaker</a:t>
            </a:r>
            <a:r>
              <a:rPr lang="en-NZ" sz="2200" dirty="0" smtClean="0">
                <a:solidFill>
                  <a:prstClr val="black"/>
                </a:solidFill>
                <a:latin typeface="Verdana"/>
              </a:rPr>
              <a:t>.</a:t>
            </a:r>
            <a:endParaRPr lang="en-NZ" sz="2200" dirty="0">
              <a:solidFill>
                <a:prstClr val="black"/>
              </a:solidFill>
              <a:latin typeface="Verdana"/>
            </a:endParaRPr>
          </a:p>
        </p:txBody>
      </p:sp>
    </p:spTree>
    <p:extLst>
      <p:ext uri="{BB962C8B-B14F-4D97-AF65-F5344CB8AC3E}">
        <p14:creationId xmlns:p14="http://schemas.microsoft.com/office/powerpoint/2010/main" val="330768597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Discussions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03548" y="1484784"/>
            <a:ext cx="8460940" cy="3231654"/>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Characteristics of </a:t>
            </a:r>
            <a:r>
              <a:rPr lang="en-NZ" sz="2400" b="1" i="1" dirty="0" smtClean="0">
                <a:solidFill>
                  <a:srgbClr val="C0504D">
                    <a:lumMod val="50000"/>
                  </a:srgbClr>
                </a:solidFill>
                <a:latin typeface="Trebuchet MS"/>
              </a:rPr>
              <a:t>Formal Discussions &amp; Meetings </a:t>
            </a:r>
            <a:r>
              <a:rPr lang="en-NZ" sz="2400" b="1" i="1" dirty="0">
                <a:solidFill>
                  <a:srgbClr val="C0504D">
                    <a:lumMod val="50000"/>
                  </a:srgbClr>
                </a:solidFill>
                <a:latin typeface="Trebuchet MS"/>
              </a:rPr>
              <a:t>in the Common European Framework</a:t>
            </a:r>
          </a:p>
          <a:p>
            <a:pPr lvl="0">
              <a:lnSpc>
                <a:spcPct val="150000"/>
              </a:lnSpc>
            </a:pPr>
            <a:endParaRPr lang="en-NZ" sz="2200" dirty="0">
              <a:solidFill>
                <a:prstClr val="black"/>
              </a:solidFill>
              <a:latin typeface="Verdana"/>
            </a:endParaRPr>
          </a:p>
          <a:p>
            <a:pPr lvl="0">
              <a:lnSpc>
                <a:spcPct val="150000"/>
              </a:lnSpc>
            </a:pPr>
            <a:r>
              <a:rPr lang="en-NZ" sz="2200" dirty="0" smtClean="0">
                <a:solidFill>
                  <a:prstClr val="black"/>
                </a:solidFill>
                <a:latin typeface="Verdana"/>
              </a:rPr>
              <a:t>B2</a:t>
            </a:r>
            <a:r>
              <a:rPr lang="en-NZ" sz="2200" dirty="0">
                <a:solidFill>
                  <a:prstClr val="black"/>
                </a:solidFill>
                <a:latin typeface="Verdana"/>
              </a:rPr>
              <a:t>: </a:t>
            </a:r>
            <a:r>
              <a:rPr lang="en-NZ" sz="2200" dirty="0" smtClean="0">
                <a:solidFill>
                  <a:prstClr val="black"/>
                </a:solidFill>
                <a:latin typeface="Verdana"/>
              </a:rPr>
              <a:t>Can </a:t>
            </a:r>
            <a:r>
              <a:rPr lang="en-NZ" sz="2200" dirty="0">
                <a:solidFill>
                  <a:prstClr val="black"/>
                </a:solidFill>
                <a:latin typeface="Verdana"/>
              </a:rPr>
              <a:t>contribute, account for and sustain his/her opinion, evaluate alternative proposals and make and respond to hypotheses.</a:t>
            </a:r>
          </a:p>
        </p:txBody>
      </p:sp>
    </p:spTree>
    <p:extLst>
      <p:ext uri="{BB962C8B-B14F-4D97-AF65-F5344CB8AC3E}">
        <p14:creationId xmlns:p14="http://schemas.microsoft.com/office/powerpoint/2010/main" val="246025335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Discussions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03548" y="1484784"/>
            <a:ext cx="8460940" cy="5216813"/>
          </a:xfrm>
          <a:prstGeom prst="rect">
            <a:avLst/>
          </a:prstGeom>
        </p:spPr>
        <p:txBody>
          <a:bodyPr wrap="square">
            <a:spAutoFit/>
          </a:bodyPr>
          <a:lstStyle/>
          <a:p>
            <a:pPr lvl="0">
              <a:lnSpc>
                <a:spcPct val="150000"/>
              </a:lnSpc>
            </a:pPr>
            <a:r>
              <a:rPr lang="en-NZ" sz="2400" b="1" dirty="0">
                <a:solidFill>
                  <a:srgbClr val="C0504D">
                    <a:lumMod val="50000"/>
                  </a:srgbClr>
                </a:solidFill>
                <a:latin typeface="Trebuchet MS"/>
              </a:rPr>
              <a:t>Skills involved in taking part in discussions include</a:t>
            </a:r>
            <a:r>
              <a:rPr lang="en-NZ" sz="2400" b="1" i="1" dirty="0" smtClean="0">
                <a:solidFill>
                  <a:srgbClr val="C0504D">
                    <a:lumMod val="50000"/>
                  </a:srgbClr>
                </a:solidFill>
                <a:latin typeface="Trebuchet MS"/>
              </a:rPr>
              <a:t>:</a:t>
            </a:r>
          </a:p>
          <a:p>
            <a:pPr lvl="0">
              <a:lnSpc>
                <a:spcPct val="150000"/>
              </a:lnSpc>
            </a:pPr>
            <a:endParaRPr lang="en-NZ" sz="1400" dirty="0">
              <a:solidFill>
                <a:prstClr val="black"/>
              </a:solidFill>
              <a:latin typeface="Verdana"/>
            </a:endParaRPr>
          </a:p>
          <a:p>
            <a:pPr marL="342900" lvl="0" indent="-342900">
              <a:lnSpc>
                <a:spcPct val="150000"/>
              </a:lnSpc>
              <a:buFont typeface="Arial" panose="020B0604020202020204" pitchFamily="34" charset="0"/>
              <a:buChar char="•"/>
            </a:pPr>
            <a:r>
              <a:rPr lang="en-NZ" sz="2200" dirty="0" smtClean="0">
                <a:solidFill>
                  <a:prstClr val="black"/>
                </a:solidFill>
                <a:latin typeface="Verdana"/>
              </a:rPr>
              <a:t>Giving </a:t>
            </a:r>
            <a:r>
              <a:rPr lang="en-NZ" sz="2200" dirty="0">
                <a:solidFill>
                  <a:prstClr val="black"/>
                </a:solidFill>
                <a:latin typeface="Verdana"/>
              </a:rPr>
              <a:t>opinions.</a:t>
            </a:r>
          </a:p>
          <a:p>
            <a:pPr marL="342900" lvl="0" indent="-342900">
              <a:lnSpc>
                <a:spcPct val="150000"/>
              </a:lnSpc>
              <a:buFont typeface="Arial" panose="020B0604020202020204" pitchFamily="34" charset="0"/>
              <a:buChar char="•"/>
            </a:pPr>
            <a:r>
              <a:rPr lang="en-NZ" sz="2200" dirty="0" smtClean="0">
                <a:solidFill>
                  <a:prstClr val="black"/>
                </a:solidFill>
                <a:latin typeface="Verdana"/>
              </a:rPr>
              <a:t>Presenting </a:t>
            </a:r>
            <a:r>
              <a:rPr lang="en-NZ" sz="2200" dirty="0">
                <a:solidFill>
                  <a:prstClr val="black"/>
                </a:solidFill>
                <a:latin typeface="Verdana"/>
              </a:rPr>
              <a:t>a point of view.</a:t>
            </a:r>
          </a:p>
          <a:p>
            <a:pPr marL="342900" lvl="0" indent="-342900">
              <a:lnSpc>
                <a:spcPct val="150000"/>
              </a:lnSpc>
              <a:buFont typeface="Arial" panose="020B0604020202020204" pitchFamily="34" charset="0"/>
              <a:buChar char="•"/>
            </a:pPr>
            <a:r>
              <a:rPr lang="en-NZ" sz="2200" dirty="0" smtClean="0">
                <a:solidFill>
                  <a:prstClr val="black"/>
                </a:solidFill>
                <a:latin typeface="Verdana"/>
              </a:rPr>
              <a:t>Supporting </a:t>
            </a:r>
            <a:r>
              <a:rPr lang="en-NZ" sz="2200" dirty="0">
                <a:solidFill>
                  <a:prstClr val="black"/>
                </a:solidFill>
                <a:latin typeface="Verdana"/>
              </a:rPr>
              <a:t>a point of view.</a:t>
            </a:r>
          </a:p>
          <a:p>
            <a:pPr marL="342900" lvl="0" indent="-342900">
              <a:lnSpc>
                <a:spcPct val="150000"/>
              </a:lnSpc>
              <a:buFont typeface="Arial" panose="020B0604020202020204" pitchFamily="34" charset="0"/>
              <a:buChar char="•"/>
            </a:pPr>
            <a:r>
              <a:rPr lang="en-NZ" sz="2200" dirty="0" smtClean="0">
                <a:solidFill>
                  <a:prstClr val="black"/>
                </a:solidFill>
                <a:latin typeface="Verdana"/>
              </a:rPr>
              <a:t>Taking </a:t>
            </a:r>
            <a:r>
              <a:rPr lang="en-NZ" sz="2200" dirty="0">
                <a:solidFill>
                  <a:prstClr val="black"/>
                </a:solidFill>
                <a:latin typeface="Verdana"/>
              </a:rPr>
              <a:t>a turn.</a:t>
            </a:r>
          </a:p>
          <a:p>
            <a:pPr marL="342900" lvl="0" indent="-342900">
              <a:lnSpc>
                <a:spcPct val="150000"/>
              </a:lnSpc>
              <a:buFont typeface="Arial" panose="020B0604020202020204" pitchFamily="34" charset="0"/>
              <a:buChar char="•"/>
            </a:pPr>
            <a:r>
              <a:rPr lang="en-NZ" sz="2200" dirty="0" smtClean="0">
                <a:solidFill>
                  <a:prstClr val="black"/>
                </a:solidFill>
                <a:latin typeface="Verdana"/>
              </a:rPr>
              <a:t>Sustaining </a:t>
            </a:r>
            <a:r>
              <a:rPr lang="en-NZ" sz="2200" dirty="0">
                <a:solidFill>
                  <a:prstClr val="black"/>
                </a:solidFill>
                <a:latin typeface="Verdana"/>
              </a:rPr>
              <a:t>a turn.</a:t>
            </a:r>
          </a:p>
          <a:p>
            <a:pPr marL="342900" lvl="0" indent="-342900">
              <a:lnSpc>
                <a:spcPct val="150000"/>
              </a:lnSpc>
              <a:buFont typeface="Arial" panose="020B0604020202020204" pitchFamily="34" charset="0"/>
              <a:buChar char="•"/>
            </a:pPr>
            <a:r>
              <a:rPr lang="en-NZ" sz="2200" dirty="0" smtClean="0">
                <a:solidFill>
                  <a:prstClr val="black"/>
                </a:solidFill>
                <a:latin typeface="Verdana"/>
              </a:rPr>
              <a:t>Listening </a:t>
            </a:r>
            <a:r>
              <a:rPr lang="en-NZ" sz="2200" dirty="0">
                <a:solidFill>
                  <a:prstClr val="black"/>
                </a:solidFill>
                <a:latin typeface="Verdana"/>
              </a:rPr>
              <a:t>to others’ opinions.</a:t>
            </a:r>
          </a:p>
          <a:p>
            <a:pPr marL="342900" lvl="0" indent="-342900">
              <a:lnSpc>
                <a:spcPct val="150000"/>
              </a:lnSpc>
              <a:buFont typeface="Arial" panose="020B0604020202020204" pitchFamily="34" charset="0"/>
              <a:buChar char="•"/>
            </a:pPr>
            <a:r>
              <a:rPr lang="en-NZ" sz="2200" dirty="0" smtClean="0">
                <a:solidFill>
                  <a:prstClr val="black"/>
                </a:solidFill>
                <a:latin typeface="Verdana"/>
              </a:rPr>
              <a:t>Agreeing </a:t>
            </a:r>
            <a:r>
              <a:rPr lang="en-NZ" sz="2200" dirty="0">
                <a:solidFill>
                  <a:prstClr val="black"/>
                </a:solidFill>
                <a:latin typeface="Verdana"/>
              </a:rPr>
              <a:t>and disagreeing with opinions.</a:t>
            </a:r>
          </a:p>
          <a:p>
            <a:pPr marL="342900" lvl="0" indent="-342900">
              <a:lnSpc>
                <a:spcPct val="150000"/>
              </a:lnSpc>
              <a:buFont typeface="Arial" panose="020B0604020202020204" pitchFamily="34" charset="0"/>
              <a:buChar char="•"/>
            </a:pPr>
            <a:r>
              <a:rPr lang="en-NZ" sz="2200" dirty="0" smtClean="0">
                <a:solidFill>
                  <a:prstClr val="black"/>
                </a:solidFill>
                <a:latin typeface="Verdana"/>
              </a:rPr>
              <a:t>Summarizing </a:t>
            </a:r>
            <a:r>
              <a:rPr lang="en-NZ" sz="2200" dirty="0">
                <a:solidFill>
                  <a:prstClr val="black"/>
                </a:solidFill>
                <a:latin typeface="Verdana"/>
              </a:rPr>
              <a:t>a </a:t>
            </a:r>
            <a:r>
              <a:rPr lang="en-NZ" sz="2200" dirty="0" smtClean="0">
                <a:solidFill>
                  <a:prstClr val="black"/>
                </a:solidFill>
                <a:latin typeface="Verdana"/>
              </a:rPr>
              <a:t>position.</a:t>
            </a:r>
            <a:endParaRPr lang="en-NZ" sz="2200" dirty="0">
              <a:solidFill>
                <a:prstClr val="black"/>
              </a:solidFill>
              <a:latin typeface="Verdana"/>
            </a:endParaRPr>
          </a:p>
        </p:txBody>
      </p:sp>
    </p:spTree>
    <p:extLst>
      <p:ext uri="{BB962C8B-B14F-4D97-AF65-F5344CB8AC3E}">
        <p14:creationId xmlns:p14="http://schemas.microsoft.com/office/powerpoint/2010/main" val="341735973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discussions</a:t>
            </a:r>
          </a:p>
        </p:txBody>
      </p:sp>
      <p:sp>
        <p:nvSpPr>
          <p:cNvPr id="4" name="Rectangle 3"/>
          <p:cNvSpPr/>
          <p:nvPr/>
        </p:nvSpPr>
        <p:spPr>
          <a:xfrm>
            <a:off x="503548" y="1484784"/>
            <a:ext cx="8460940" cy="5539978"/>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Approaches to teaching </a:t>
            </a:r>
            <a:r>
              <a:rPr lang="en-NZ" sz="2400" b="1" i="1" dirty="0" smtClean="0">
                <a:solidFill>
                  <a:srgbClr val="C0504D">
                    <a:lumMod val="50000"/>
                  </a:srgbClr>
                </a:solidFill>
                <a:latin typeface="Trebuchet MS"/>
              </a:rPr>
              <a:t>discussions include</a:t>
            </a:r>
            <a:r>
              <a:rPr lang="en-NZ" sz="2400" b="1" i="1" dirty="0">
                <a:solidFill>
                  <a:srgbClr val="C0504D">
                    <a:lumMod val="50000"/>
                  </a:srgbClr>
                </a:solidFill>
                <a:latin typeface="Trebuchet MS"/>
              </a:rPr>
              <a:t>:</a:t>
            </a:r>
          </a:p>
          <a:p>
            <a:pPr lvl="0">
              <a:lnSpc>
                <a:spcPct val="150000"/>
              </a:lnSpc>
            </a:pPr>
            <a:endParaRPr lang="en-NZ" sz="1400" dirty="0">
              <a:solidFill>
                <a:prstClr val="black"/>
              </a:solidFill>
              <a:latin typeface="Verdana"/>
            </a:endParaRPr>
          </a:p>
          <a:p>
            <a:pPr marL="342900" lvl="0" indent="-342900">
              <a:lnSpc>
                <a:spcPct val="150000"/>
              </a:lnSpc>
              <a:buFont typeface="Arial" panose="020B0604020202020204" pitchFamily="34" charset="0"/>
              <a:buChar char="•"/>
            </a:pPr>
            <a:r>
              <a:rPr lang="en-NZ" sz="2200" i="1" dirty="0" smtClean="0">
                <a:solidFill>
                  <a:prstClr val="black"/>
                </a:solidFill>
                <a:latin typeface="Verdana"/>
              </a:rPr>
              <a:t>Choosing </a:t>
            </a:r>
            <a:r>
              <a:rPr lang="en-NZ" sz="2200" i="1" dirty="0">
                <a:solidFill>
                  <a:prstClr val="black"/>
                </a:solidFill>
                <a:latin typeface="Verdana"/>
              </a:rPr>
              <a:t>topics: </a:t>
            </a:r>
            <a:r>
              <a:rPr lang="en-NZ" sz="2200" dirty="0">
                <a:solidFill>
                  <a:prstClr val="black"/>
                </a:solidFill>
                <a:latin typeface="Verdana"/>
              </a:rPr>
              <a:t>Topics may be chosen by students or assigned by the teacher. Both options offer different possibilities for student involvement.</a:t>
            </a:r>
          </a:p>
          <a:p>
            <a:pPr marL="342900" lvl="0" indent="-342900">
              <a:lnSpc>
                <a:spcPct val="150000"/>
              </a:lnSpc>
              <a:buFont typeface="Arial" panose="020B0604020202020204" pitchFamily="34" charset="0"/>
              <a:buChar char="•"/>
            </a:pPr>
            <a:r>
              <a:rPr lang="en-NZ" sz="2200" i="1" dirty="0" smtClean="0">
                <a:solidFill>
                  <a:prstClr val="black"/>
                </a:solidFill>
                <a:latin typeface="Verdana"/>
              </a:rPr>
              <a:t>Forming </a:t>
            </a:r>
            <a:r>
              <a:rPr lang="en-NZ" sz="2200" i="1" dirty="0">
                <a:solidFill>
                  <a:prstClr val="black"/>
                </a:solidFill>
                <a:latin typeface="Verdana"/>
              </a:rPr>
              <a:t>groups: </a:t>
            </a:r>
            <a:r>
              <a:rPr lang="en-NZ" sz="2200" dirty="0">
                <a:solidFill>
                  <a:prstClr val="black"/>
                </a:solidFill>
                <a:latin typeface="Verdana"/>
              </a:rPr>
              <a:t>Small groups of four to five allow for more active participation, and care is needed to establish groups of compatible participants. For some tasks, roles may be assigned (e.g. group leader, note-taker, observer).</a:t>
            </a:r>
          </a:p>
          <a:p>
            <a:pPr lvl="0">
              <a:lnSpc>
                <a:spcPct val="150000"/>
              </a:lnSpc>
            </a:pPr>
            <a:endParaRPr lang="en-NZ" sz="2200" dirty="0">
              <a:solidFill>
                <a:prstClr val="black"/>
              </a:solidFill>
              <a:latin typeface="Verdana"/>
            </a:endParaRPr>
          </a:p>
        </p:txBody>
      </p:sp>
    </p:spTree>
    <p:extLst>
      <p:ext uri="{BB962C8B-B14F-4D97-AF65-F5344CB8AC3E}">
        <p14:creationId xmlns:p14="http://schemas.microsoft.com/office/powerpoint/2010/main" val="82753259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Approaches to Teaching Speaking</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7200801" cy="1568827"/>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smtClean="0">
                <a:latin typeface="+mn-lt"/>
              </a:rPr>
              <a:t>Recognition </a:t>
            </a:r>
            <a:r>
              <a:rPr lang="en-NZ" sz="2400" dirty="0">
                <a:latin typeface="+mn-lt"/>
              </a:rPr>
              <a:t>of differences between spoken and written language</a:t>
            </a:r>
          </a:p>
          <a:p>
            <a:pPr>
              <a:lnSpc>
                <a:spcPct val="110000"/>
              </a:lnSpc>
              <a:spcAft>
                <a:spcPts val="1800"/>
              </a:spcAft>
            </a:pPr>
            <a:endParaRPr lang="en-NZ" sz="2400" dirty="0">
              <a:latin typeface="+mn-lt"/>
              <a:ea typeface="Verdana" pitchFamily="34" charset="0"/>
              <a:cs typeface="Verdana" pitchFamily="34" charset="0"/>
            </a:endParaRPr>
          </a:p>
        </p:txBody>
      </p:sp>
      <p:sp>
        <p:nvSpPr>
          <p:cNvPr id="5" name="Rectangle 4"/>
          <p:cNvSpPr/>
          <p:nvPr/>
        </p:nvSpPr>
        <p:spPr>
          <a:xfrm>
            <a:off x="865215" y="2996952"/>
            <a:ext cx="8099273" cy="3046988"/>
          </a:xfrm>
          <a:prstGeom prst="rect">
            <a:avLst/>
          </a:prstGeom>
        </p:spPr>
        <p:txBody>
          <a:bodyPr wrap="square">
            <a:spAutoFit/>
          </a:bodyPr>
          <a:lstStyle/>
          <a:p>
            <a:pPr marL="285750" indent="-285750">
              <a:buFont typeface="Arial" panose="020B0604020202020204" pitchFamily="34" charset="0"/>
              <a:buChar char="•"/>
            </a:pPr>
            <a:r>
              <a:rPr lang="en-NZ" sz="2400" dirty="0" smtClean="0">
                <a:latin typeface="+mn-lt"/>
              </a:rPr>
              <a:t>The interactive and negotiated nature of oral interaction, involving such processes as turn-taking, feedback and topic management.</a:t>
            </a:r>
            <a:br>
              <a:rPr lang="en-NZ" sz="2400" dirty="0" smtClean="0">
                <a:latin typeface="+mn-lt"/>
              </a:rPr>
            </a:br>
            <a:endParaRPr lang="en-NZ" sz="2400" dirty="0" smtClean="0">
              <a:latin typeface="+mn-lt"/>
            </a:endParaRPr>
          </a:p>
          <a:p>
            <a:pPr marL="285750" indent="-285750">
              <a:buFont typeface="Arial" panose="020B0604020202020204" pitchFamily="34" charset="0"/>
              <a:buChar char="•"/>
            </a:pPr>
            <a:r>
              <a:rPr lang="en-NZ" sz="2400" dirty="0" smtClean="0">
                <a:latin typeface="+mn-lt"/>
              </a:rPr>
              <a:t>The differences between different genres of spoken English, such as small talk, conversations and transactions. </a:t>
            </a:r>
            <a:br>
              <a:rPr lang="en-NZ" sz="2400" dirty="0" smtClean="0">
                <a:latin typeface="+mn-lt"/>
              </a:rPr>
            </a:br>
            <a:endParaRPr lang="en-NZ" sz="2400" dirty="0" smtClean="0">
              <a:latin typeface="+mn-lt"/>
            </a:endParaRPr>
          </a:p>
        </p:txBody>
      </p:sp>
    </p:spTree>
    <p:extLst>
      <p:ext uri="{BB962C8B-B14F-4D97-AF65-F5344CB8AC3E}">
        <p14:creationId xmlns:p14="http://schemas.microsoft.com/office/powerpoint/2010/main" val="409568874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discussions</a:t>
            </a:r>
          </a:p>
        </p:txBody>
      </p:sp>
      <p:sp>
        <p:nvSpPr>
          <p:cNvPr id="4" name="Rectangle 3"/>
          <p:cNvSpPr/>
          <p:nvPr/>
        </p:nvSpPr>
        <p:spPr>
          <a:xfrm>
            <a:off x="503548" y="1484784"/>
            <a:ext cx="8460940" cy="4016484"/>
          </a:xfrm>
          <a:prstGeom prst="rect">
            <a:avLst/>
          </a:prstGeom>
        </p:spPr>
        <p:txBody>
          <a:bodyPr wrap="square">
            <a:spAutoFit/>
          </a:bodyPr>
          <a:lstStyle/>
          <a:p>
            <a:pPr lvl="0">
              <a:lnSpc>
                <a:spcPct val="150000"/>
              </a:lnSpc>
            </a:pPr>
            <a:r>
              <a:rPr lang="en-NZ" sz="2400" b="1" dirty="0">
                <a:solidFill>
                  <a:srgbClr val="C0504D">
                    <a:lumMod val="50000"/>
                  </a:srgbClr>
                </a:solidFill>
                <a:latin typeface="Trebuchet MS"/>
              </a:rPr>
              <a:t>Approaches to teaching </a:t>
            </a:r>
            <a:r>
              <a:rPr lang="en-NZ" sz="2400" b="1" dirty="0" smtClean="0">
                <a:solidFill>
                  <a:srgbClr val="C0504D">
                    <a:lumMod val="50000"/>
                  </a:srgbClr>
                </a:solidFill>
                <a:latin typeface="Trebuchet MS"/>
              </a:rPr>
              <a:t>discussions include</a:t>
            </a:r>
            <a:r>
              <a:rPr lang="en-NZ" sz="2400" b="1" dirty="0">
                <a:solidFill>
                  <a:srgbClr val="C0504D">
                    <a:lumMod val="50000"/>
                  </a:srgbClr>
                </a:solidFill>
                <a:latin typeface="Trebuchet MS"/>
              </a:rPr>
              <a:t>:</a:t>
            </a:r>
          </a:p>
          <a:p>
            <a:pPr lvl="0">
              <a:lnSpc>
                <a:spcPct val="150000"/>
              </a:lnSpc>
            </a:pPr>
            <a:endParaRPr lang="en-NZ" sz="1400" dirty="0">
              <a:solidFill>
                <a:prstClr val="black"/>
              </a:solidFill>
              <a:latin typeface="Verdana"/>
            </a:endParaRPr>
          </a:p>
          <a:p>
            <a:pPr marL="342900" lvl="0" indent="-342900">
              <a:lnSpc>
                <a:spcPct val="150000"/>
              </a:lnSpc>
              <a:buFont typeface="Arial" panose="020B0604020202020204" pitchFamily="34" charset="0"/>
              <a:buChar char="•"/>
            </a:pPr>
            <a:r>
              <a:rPr lang="en-NZ" sz="2200" i="1" dirty="0" smtClean="0">
                <a:solidFill>
                  <a:prstClr val="black"/>
                </a:solidFill>
                <a:latin typeface="Verdana"/>
              </a:rPr>
              <a:t>Preparing </a:t>
            </a:r>
            <a:r>
              <a:rPr lang="en-NZ" sz="2200" i="1" dirty="0">
                <a:solidFill>
                  <a:prstClr val="black"/>
                </a:solidFill>
                <a:latin typeface="Verdana"/>
              </a:rPr>
              <a:t>for discussions: </a:t>
            </a:r>
            <a:r>
              <a:rPr lang="en-NZ" sz="2200" dirty="0">
                <a:solidFill>
                  <a:prstClr val="black"/>
                </a:solidFill>
                <a:latin typeface="Verdana"/>
              </a:rPr>
              <a:t>Before groups are assigned a task, it may be necessary to review background knowledge, assign information-gathering tasks (e.g. watching a video) and teach some of the specific ways students can present a viewpoint, interrupt, disagree politely, etc</a:t>
            </a:r>
            <a:r>
              <a:rPr lang="en-NZ" sz="2200" dirty="0" smtClean="0">
                <a:solidFill>
                  <a:prstClr val="black"/>
                </a:solidFill>
                <a:latin typeface="Verdana"/>
              </a:rPr>
              <a:t>.</a:t>
            </a:r>
            <a:endParaRPr lang="en-NZ" sz="2200" dirty="0">
              <a:solidFill>
                <a:prstClr val="black"/>
              </a:solidFill>
              <a:latin typeface="Verdana"/>
            </a:endParaRPr>
          </a:p>
        </p:txBody>
      </p:sp>
    </p:spTree>
    <p:extLst>
      <p:ext uri="{BB962C8B-B14F-4D97-AF65-F5344CB8AC3E}">
        <p14:creationId xmlns:p14="http://schemas.microsoft.com/office/powerpoint/2010/main" val="9080623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discussions</a:t>
            </a:r>
          </a:p>
        </p:txBody>
      </p:sp>
      <p:sp>
        <p:nvSpPr>
          <p:cNvPr id="4" name="Rectangle 3"/>
          <p:cNvSpPr/>
          <p:nvPr/>
        </p:nvSpPr>
        <p:spPr>
          <a:xfrm>
            <a:off x="503548" y="1484784"/>
            <a:ext cx="8460940" cy="3508653"/>
          </a:xfrm>
          <a:prstGeom prst="rect">
            <a:avLst/>
          </a:prstGeom>
        </p:spPr>
        <p:txBody>
          <a:bodyPr wrap="square">
            <a:spAutoFit/>
          </a:bodyPr>
          <a:lstStyle/>
          <a:p>
            <a:pPr lvl="0">
              <a:lnSpc>
                <a:spcPct val="150000"/>
              </a:lnSpc>
            </a:pPr>
            <a:r>
              <a:rPr lang="en-NZ" sz="2400" b="1" dirty="0">
                <a:solidFill>
                  <a:srgbClr val="C0504D">
                    <a:lumMod val="50000"/>
                  </a:srgbClr>
                </a:solidFill>
                <a:latin typeface="Trebuchet MS"/>
              </a:rPr>
              <a:t>Approaches to teaching </a:t>
            </a:r>
            <a:r>
              <a:rPr lang="en-NZ" sz="2400" b="1" dirty="0" smtClean="0">
                <a:solidFill>
                  <a:srgbClr val="C0504D">
                    <a:lumMod val="50000"/>
                  </a:srgbClr>
                </a:solidFill>
                <a:latin typeface="Trebuchet MS"/>
              </a:rPr>
              <a:t>discussions include</a:t>
            </a:r>
            <a:r>
              <a:rPr lang="en-NZ" sz="2400" b="1" dirty="0">
                <a:solidFill>
                  <a:srgbClr val="C0504D">
                    <a:lumMod val="50000"/>
                  </a:srgbClr>
                </a:solidFill>
                <a:latin typeface="Trebuchet MS"/>
              </a:rPr>
              <a:t>:</a:t>
            </a:r>
          </a:p>
          <a:p>
            <a:pPr lvl="0">
              <a:lnSpc>
                <a:spcPct val="150000"/>
              </a:lnSpc>
            </a:pPr>
            <a:endParaRPr lang="en-NZ" sz="1400" dirty="0">
              <a:solidFill>
                <a:prstClr val="black"/>
              </a:solidFill>
              <a:latin typeface="Verdana"/>
            </a:endParaRPr>
          </a:p>
          <a:p>
            <a:pPr marL="342900" lvl="0" indent="-342900">
              <a:lnSpc>
                <a:spcPct val="150000"/>
              </a:lnSpc>
              <a:buFont typeface="Arial" panose="020B0604020202020204" pitchFamily="34" charset="0"/>
              <a:buChar char="•"/>
            </a:pPr>
            <a:r>
              <a:rPr lang="en-NZ" sz="2200" i="1" dirty="0" smtClean="0">
                <a:solidFill>
                  <a:prstClr val="black"/>
                </a:solidFill>
                <a:latin typeface="Verdana"/>
              </a:rPr>
              <a:t>Giving </a:t>
            </a:r>
            <a:r>
              <a:rPr lang="en-NZ" sz="2200" i="1" dirty="0">
                <a:solidFill>
                  <a:prstClr val="black"/>
                </a:solidFill>
                <a:latin typeface="Verdana"/>
              </a:rPr>
              <a:t>guidelines: </a:t>
            </a:r>
            <a:r>
              <a:rPr lang="en-NZ" sz="2200" dirty="0">
                <a:solidFill>
                  <a:prstClr val="black"/>
                </a:solidFill>
                <a:latin typeface="Verdana"/>
              </a:rPr>
              <a:t>The parameters for the discussion should be clear so that students are clear how long the discussion will last, what the expected outcomes are, roles of participants, expectations for student input and acceptable styles of interaction</a:t>
            </a:r>
            <a:r>
              <a:rPr lang="en-NZ" sz="2200" dirty="0" smtClean="0">
                <a:solidFill>
                  <a:prstClr val="black"/>
                </a:solidFill>
                <a:latin typeface="Verdana"/>
              </a:rPr>
              <a:t>.</a:t>
            </a:r>
            <a:endParaRPr lang="en-NZ" sz="2200" dirty="0">
              <a:solidFill>
                <a:prstClr val="black"/>
              </a:solidFill>
              <a:latin typeface="Verdana"/>
            </a:endParaRPr>
          </a:p>
        </p:txBody>
      </p:sp>
    </p:spTree>
    <p:extLst>
      <p:ext uri="{BB962C8B-B14F-4D97-AF65-F5344CB8AC3E}">
        <p14:creationId xmlns:p14="http://schemas.microsoft.com/office/powerpoint/2010/main" val="293250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discussions</a:t>
            </a:r>
          </a:p>
        </p:txBody>
      </p:sp>
      <p:sp>
        <p:nvSpPr>
          <p:cNvPr id="4" name="Rectangle 3"/>
          <p:cNvSpPr/>
          <p:nvPr/>
        </p:nvSpPr>
        <p:spPr>
          <a:xfrm>
            <a:off x="503548" y="1484784"/>
            <a:ext cx="8460940" cy="5032147"/>
          </a:xfrm>
          <a:prstGeom prst="rect">
            <a:avLst/>
          </a:prstGeom>
        </p:spPr>
        <p:txBody>
          <a:bodyPr wrap="square">
            <a:spAutoFit/>
          </a:bodyPr>
          <a:lstStyle/>
          <a:p>
            <a:pPr lvl="0">
              <a:lnSpc>
                <a:spcPct val="150000"/>
              </a:lnSpc>
            </a:pPr>
            <a:r>
              <a:rPr lang="en-NZ" sz="2400" b="1" dirty="0">
                <a:solidFill>
                  <a:srgbClr val="C0504D">
                    <a:lumMod val="50000"/>
                  </a:srgbClr>
                </a:solidFill>
                <a:latin typeface="Trebuchet MS"/>
              </a:rPr>
              <a:t>Approaches to teaching </a:t>
            </a:r>
            <a:r>
              <a:rPr lang="en-NZ" sz="2400" b="1" dirty="0" smtClean="0">
                <a:solidFill>
                  <a:srgbClr val="C0504D">
                    <a:lumMod val="50000"/>
                  </a:srgbClr>
                </a:solidFill>
                <a:latin typeface="Trebuchet MS"/>
              </a:rPr>
              <a:t>discussions include</a:t>
            </a:r>
            <a:r>
              <a:rPr lang="en-NZ" sz="2400" b="1" dirty="0">
                <a:solidFill>
                  <a:srgbClr val="C0504D">
                    <a:lumMod val="50000"/>
                  </a:srgbClr>
                </a:solidFill>
                <a:latin typeface="Trebuchet MS"/>
              </a:rPr>
              <a:t>:</a:t>
            </a:r>
          </a:p>
          <a:p>
            <a:pPr lvl="0">
              <a:lnSpc>
                <a:spcPct val="150000"/>
              </a:lnSpc>
            </a:pPr>
            <a:endParaRPr lang="en-NZ" sz="1400" dirty="0">
              <a:solidFill>
                <a:prstClr val="black"/>
              </a:solidFill>
              <a:latin typeface="Verdana"/>
            </a:endParaRPr>
          </a:p>
          <a:p>
            <a:pPr marL="342900" lvl="0" indent="-342900">
              <a:lnSpc>
                <a:spcPct val="150000"/>
              </a:lnSpc>
              <a:buFont typeface="Arial" panose="020B0604020202020204" pitchFamily="34" charset="0"/>
              <a:buChar char="•"/>
            </a:pPr>
            <a:r>
              <a:rPr lang="en-NZ" sz="2200" i="1" dirty="0" smtClean="0">
                <a:solidFill>
                  <a:prstClr val="black"/>
                </a:solidFill>
                <a:latin typeface="Verdana"/>
              </a:rPr>
              <a:t>Evaluating </a:t>
            </a:r>
            <a:r>
              <a:rPr lang="en-NZ" sz="2200" i="1" dirty="0">
                <a:solidFill>
                  <a:prstClr val="black"/>
                </a:solidFill>
                <a:latin typeface="Verdana"/>
              </a:rPr>
              <a:t>discussions: </a:t>
            </a:r>
            <a:r>
              <a:rPr lang="en-NZ" sz="2200" dirty="0">
                <a:solidFill>
                  <a:prstClr val="black"/>
                </a:solidFill>
                <a:latin typeface="Verdana"/>
              </a:rPr>
              <a:t>Both the teacher and the students can be involved in reflection on discussions. The teacher may want to focus on the amount and quality of input from participants and give suggestions for improvement.  Some review of language used may be useful at this point. Students may comment on their own performance and difficulties they experienced and give suggestions for future discussions.</a:t>
            </a:r>
          </a:p>
        </p:txBody>
      </p:sp>
    </p:spTree>
    <p:extLst>
      <p:ext uri="{BB962C8B-B14F-4D97-AF65-F5344CB8AC3E}">
        <p14:creationId xmlns:p14="http://schemas.microsoft.com/office/powerpoint/2010/main" val="311055208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Presentations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8353300" cy="2246769"/>
          </a:xfrm>
          <a:prstGeom prst="rect">
            <a:avLst/>
          </a:prstGeom>
        </p:spPr>
        <p:txBody>
          <a:bodyPr wrap="square">
            <a:spAutoFit/>
          </a:bodyPr>
          <a:lstStyle/>
          <a:p>
            <a:pPr>
              <a:spcBef>
                <a:spcPts val="0"/>
              </a:spcBef>
              <a:spcAft>
                <a:spcPts val="1800"/>
              </a:spcAft>
            </a:pPr>
            <a:r>
              <a:rPr lang="en-NZ" sz="2200" i="1" dirty="0">
                <a:latin typeface="+mn-lt"/>
                <a:ea typeface="Verdana" pitchFamily="34" charset="0"/>
                <a:cs typeface="Verdana" pitchFamily="34" charset="0"/>
              </a:rPr>
              <a:t>Talk which transmits information before an audience, such as morning talks, public announcements and speeches. </a:t>
            </a:r>
          </a:p>
          <a:p>
            <a:pPr>
              <a:spcBef>
                <a:spcPts val="0"/>
              </a:spcBef>
              <a:spcAft>
                <a:spcPts val="1800"/>
              </a:spcAft>
            </a:pPr>
            <a:r>
              <a:rPr lang="en-NZ" sz="2200" dirty="0">
                <a:latin typeface="+mn-lt"/>
                <a:ea typeface="Verdana" pitchFamily="34" charset="0"/>
                <a:cs typeface="Verdana" pitchFamily="34" charset="0"/>
              </a:rPr>
              <a:t>Closer to written language than conversational language</a:t>
            </a:r>
          </a:p>
          <a:p>
            <a:pPr>
              <a:spcBef>
                <a:spcPts val="0"/>
              </a:spcBef>
              <a:spcAft>
                <a:spcPts val="1800"/>
              </a:spcAft>
            </a:pPr>
            <a:r>
              <a:rPr lang="en-NZ" sz="2200" i="1" dirty="0">
                <a:latin typeface="+mn-lt"/>
                <a:ea typeface="Verdana" pitchFamily="34" charset="0"/>
                <a:cs typeface="Verdana" pitchFamily="34" charset="0"/>
              </a:rPr>
              <a:t>	</a:t>
            </a:r>
            <a:endParaRPr lang="en-NZ" sz="2200" i="1" dirty="0" smtClean="0">
              <a:latin typeface="+mn-lt"/>
              <a:ea typeface="Verdana" pitchFamily="34" charset="0"/>
              <a:cs typeface="Verdana" pitchFamily="34" charset="0"/>
            </a:endParaRPr>
          </a:p>
        </p:txBody>
      </p:sp>
    </p:spTree>
    <p:extLst>
      <p:ext uri="{BB962C8B-B14F-4D97-AF65-F5344CB8AC3E}">
        <p14:creationId xmlns:p14="http://schemas.microsoft.com/office/powerpoint/2010/main" val="427928665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Presentations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8353300" cy="3277820"/>
          </a:xfrm>
          <a:prstGeom prst="rect">
            <a:avLst/>
          </a:prstGeom>
        </p:spPr>
        <p:txBody>
          <a:bodyPr wrap="square">
            <a:spAutoFit/>
          </a:bodyPr>
          <a:lstStyle/>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Giving </a:t>
            </a:r>
            <a:r>
              <a:rPr lang="en-NZ" sz="2200" dirty="0">
                <a:latin typeface="+mn-lt"/>
                <a:ea typeface="Verdana" pitchFamily="34" charset="0"/>
                <a:cs typeface="Verdana" pitchFamily="34" charset="0"/>
              </a:rPr>
              <a:t>a class report about a school trip. </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Giving </a:t>
            </a:r>
            <a:r>
              <a:rPr lang="en-NZ" sz="2200" dirty="0">
                <a:latin typeface="+mn-lt"/>
                <a:ea typeface="Verdana" pitchFamily="34" charset="0"/>
                <a:cs typeface="Verdana" pitchFamily="34" charset="0"/>
              </a:rPr>
              <a:t>a welcome speech.</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Making </a:t>
            </a:r>
            <a:r>
              <a:rPr lang="en-NZ" sz="2200" dirty="0">
                <a:latin typeface="+mn-lt"/>
                <a:ea typeface="Verdana" pitchFamily="34" charset="0"/>
                <a:cs typeface="Verdana" pitchFamily="34" charset="0"/>
              </a:rPr>
              <a:t>a sales presentation.</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Making </a:t>
            </a:r>
            <a:r>
              <a:rPr lang="en-NZ" sz="2200" dirty="0">
                <a:latin typeface="+mn-lt"/>
                <a:ea typeface="Verdana" pitchFamily="34" charset="0"/>
                <a:cs typeface="Verdana" pitchFamily="34" charset="0"/>
              </a:rPr>
              <a:t>a poster presentation about a chosen topic.</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Thanking </a:t>
            </a:r>
            <a:r>
              <a:rPr lang="en-NZ" sz="2200" dirty="0">
                <a:latin typeface="+mn-lt"/>
                <a:ea typeface="Verdana" pitchFamily="34" charset="0"/>
                <a:cs typeface="Verdana" pitchFamily="34" charset="0"/>
              </a:rPr>
              <a:t>a speaker who visited the class.</a:t>
            </a:r>
          </a:p>
          <a:p>
            <a:pPr>
              <a:spcBef>
                <a:spcPts val="0"/>
              </a:spcBef>
              <a:spcAft>
                <a:spcPts val="1800"/>
              </a:spcAft>
            </a:pPr>
            <a:r>
              <a:rPr lang="en-NZ" sz="2200" i="1" dirty="0">
                <a:latin typeface="+mn-lt"/>
                <a:ea typeface="Verdana" pitchFamily="34" charset="0"/>
                <a:cs typeface="Verdana" pitchFamily="34" charset="0"/>
              </a:rPr>
              <a:t>	</a:t>
            </a:r>
            <a:endParaRPr lang="en-NZ" sz="2200" i="1" dirty="0" smtClean="0">
              <a:latin typeface="+mn-lt"/>
              <a:ea typeface="Verdana" pitchFamily="34" charset="0"/>
              <a:cs typeface="Verdana" pitchFamily="34" charset="0"/>
            </a:endParaRPr>
          </a:p>
        </p:txBody>
      </p:sp>
    </p:spTree>
    <p:extLst>
      <p:ext uri="{BB962C8B-B14F-4D97-AF65-F5344CB8AC3E}">
        <p14:creationId xmlns:p14="http://schemas.microsoft.com/office/powerpoint/2010/main" val="36945611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a:t>
            </a: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Presentations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p:cNvSpPr/>
          <p:nvPr/>
        </p:nvSpPr>
        <p:spPr>
          <a:xfrm>
            <a:off x="503548" y="1484784"/>
            <a:ext cx="8460940" cy="4708981"/>
          </a:xfrm>
          <a:prstGeom prst="rect">
            <a:avLst/>
          </a:prstGeom>
        </p:spPr>
        <p:txBody>
          <a:bodyPr wrap="square">
            <a:spAutoFit/>
          </a:bodyPr>
          <a:lstStyle/>
          <a:p>
            <a:pPr lvl="0">
              <a:lnSpc>
                <a:spcPct val="150000"/>
              </a:lnSpc>
            </a:pPr>
            <a:r>
              <a:rPr lang="en-NZ" sz="2400" b="1" i="1" dirty="0">
                <a:solidFill>
                  <a:srgbClr val="C0504D">
                    <a:lumMod val="50000"/>
                  </a:srgbClr>
                </a:solidFill>
                <a:latin typeface="Trebuchet MS"/>
              </a:rPr>
              <a:t>Skills involved in making </a:t>
            </a:r>
            <a:r>
              <a:rPr lang="en-NZ" sz="2400" b="1" i="1" dirty="0" smtClean="0">
                <a:solidFill>
                  <a:srgbClr val="C0504D">
                    <a:lumMod val="50000"/>
                  </a:srgbClr>
                </a:solidFill>
                <a:latin typeface="Trebuchet MS"/>
              </a:rPr>
              <a:t>presentations:</a:t>
            </a:r>
            <a:endParaRPr lang="en-NZ" sz="1400" dirty="0">
              <a:solidFill>
                <a:prstClr val="black"/>
              </a:solidFill>
              <a:latin typeface="Verdana"/>
            </a:endParaRPr>
          </a:p>
          <a:p>
            <a:pPr marL="342900" lvl="0" indent="-342900">
              <a:lnSpc>
                <a:spcPct val="150000"/>
              </a:lnSpc>
              <a:buFont typeface="Arial" panose="020B0604020202020204" pitchFamily="34" charset="0"/>
              <a:buChar char="•"/>
            </a:pPr>
            <a:r>
              <a:rPr lang="en-NZ" sz="2200" dirty="0" smtClean="0">
                <a:solidFill>
                  <a:prstClr val="black"/>
                </a:solidFill>
                <a:latin typeface="Verdana"/>
              </a:rPr>
              <a:t>Using </a:t>
            </a:r>
            <a:r>
              <a:rPr lang="en-NZ" sz="2200" dirty="0">
                <a:solidFill>
                  <a:prstClr val="black"/>
                </a:solidFill>
                <a:latin typeface="Verdana"/>
              </a:rPr>
              <a:t>an appropriate script (e.g. a welcome script, a thank-you script).</a:t>
            </a:r>
          </a:p>
          <a:p>
            <a:pPr marL="342900" lvl="0" indent="-342900">
              <a:lnSpc>
                <a:spcPct val="150000"/>
              </a:lnSpc>
              <a:buFont typeface="Arial" panose="020B0604020202020204" pitchFamily="34" charset="0"/>
              <a:buChar char="•"/>
            </a:pPr>
            <a:r>
              <a:rPr lang="en-NZ" sz="2200" dirty="0" smtClean="0">
                <a:solidFill>
                  <a:prstClr val="black"/>
                </a:solidFill>
                <a:latin typeface="Verdana"/>
              </a:rPr>
              <a:t>Using </a:t>
            </a:r>
            <a:r>
              <a:rPr lang="en-NZ" sz="2200" dirty="0">
                <a:solidFill>
                  <a:prstClr val="black"/>
                </a:solidFill>
                <a:latin typeface="Verdana"/>
              </a:rPr>
              <a:t>language of an appropriate register (e.g. a more formal public style of speaking).</a:t>
            </a:r>
          </a:p>
          <a:p>
            <a:pPr marL="342900" lvl="0" indent="-342900">
              <a:lnSpc>
                <a:spcPct val="150000"/>
              </a:lnSpc>
              <a:buFont typeface="Arial" panose="020B0604020202020204" pitchFamily="34" charset="0"/>
              <a:buChar char="•"/>
            </a:pPr>
            <a:r>
              <a:rPr lang="en-NZ" sz="2200" dirty="0" smtClean="0">
                <a:solidFill>
                  <a:prstClr val="black"/>
                </a:solidFill>
                <a:latin typeface="Verdana"/>
              </a:rPr>
              <a:t>Presenting </a:t>
            </a:r>
            <a:r>
              <a:rPr lang="en-NZ" sz="2200" dirty="0">
                <a:solidFill>
                  <a:prstClr val="black"/>
                </a:solidFill>
                <a:latin typeface="Verdana"/>
              </a:rPr>
              <a:t>information or the message coherently.</a:t>
            </a:r>
          </a:p>
          <a:p>
            <a:pPr marL="342900" lvl="0" indent="-342900">
              <a:lnSpc>
                <a:spcPct val="150000"/>
              </a:lnSpc>
              <a:buFont typeface="Arial" panose="020B0604020202020204" pitchFamily="34" charset="0"/>
              <a:buChar char="•"/>
            </a:pPr>
            <a:r>
              <a:rPr lang="en-NZ" sz="2200" dirty="0" smtClean="0">
                <a:solidFill>
                  <a:prstClr val="black"/>
                </a:solidFill>
                <a:latin typeface="Verdana"/>
              </a:rPr>
              <a:t>Using </a:t>
            </a:r>
            <a:r>
              <a:rPr lang="en-NZ" sz="2200" dirty="0">
                <a:solidFill>
                  <a:prstClr val="black"/>
                </a:solidFill>
                <a:latin typeface="Verdana"/>
              </a:rPr>
              <a:t>accurate grammar and pronunciation.</a:t>
            </a:r>
          </a:p>
          <a:p>
            <a:pPr marL="342900" lvl="0" indent="-342900">
              <a:lnSpc>
                <a:spcPct val="150000"/>
              </a:lnSpc>
              <a:buFont typeface="Arial" panose="020B0604020202020204" pitchFamily="34" charset="0"/>
              <a:buChar char="•"/>
            </a:pPr>
            <a:r>
              <a:rPr lang="en-NZ" sz="2200" dirty="0" smtClean="0">
                <a:solidFill>
                  <a:prstClr val="black"/>
                </a:solidFill>
                <a:latin typeface="Verdana"/>
              </a:rPr>
              <a:t>Presenting </a:t>
            </a:r>
            <a:r>
              <a:rPr lang="en-NZ" sz="2200" dirty="0">
                <a:solidFill>
                  <a:prstClr val="black"/>
                </a:solidFill>
                <a:latin typeface="Verdana"/>
              </a:rPr>
              <a:t>in a manner appropriate to the audience.</a:t>
            </a:r>
          </a:p>
          <a:p>
            <a:pPr marL="342900" lvl="0" indent="-342900">
              <a:lnSpc>
                <a:spcPct val="150000"/>
              </a:lnSpc>
              <a:buFont typeface="Arial" panose="020B0604020202020204" pitchFamily="34" charset="0"/>
              <a:buChar char="•"/>
            </a:pPr>
            <a:r>
              <a:rPr lang="en-NZ" sz="2200" dirty="0" smtClean="0">
                <a:solidFill>
                  <a:prstClr val="black"/>
                </a:solidFill>
                <a:latin typeface="Verdana"/>
              </a:rPr>
              <a:t>Maintaining </a:t>
            </a:r>
            <a:r>
              <a:rPr lang="en-NZ" sz="2200" dirty="0">
                <a:solidFill>
                  <a:prstClr val="black"/>
                </a:solidFill>
                <a:latin typeface="Verdana"/>
              </a:rPr>
              <a:t>audience interest</a:t>
            </a:r>
            <a:r>
              <a:rPr lang="en-NZ" sz="2200" i="1" dirty="0">
                <a:solidFill>
                  <a:prstClr val="black"/>
                </a:solidFill>
                <a:latin typeface="Verdana"/>
              </a:rPr>
              <a:t>.</a:t>
            </a:r>
          </a:p>
        </p:txBody>
      </p:sp>
    </p:spTree>
    <p:extLst>
      <p:ext uri="{BB962C8B-B14F-4D97-AF65-F5344CB8AC3E}">
        <p14:creationId xmlns:p14="http://schemas.microsoft.com/office/powerpoint/2010/main" val="420432364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presentations</a:t>
            </a:r>
          </a:p>
        </p:txBody>
      </p:sp>
      <p:sp>
        <p:nvSpPr>
          <p:cNvPr id="3" name="Rectangle 2"/>
          <p:cNvSpPr/>
          <p:nvPr/>
        </p:nvSpPr>
        <p:spPr>
          <a:xfrm>
            <a:off x="539180" y="1556792"/>
            <a:ext cx="8353300" cy="3831818"/>
          </a:xfrm>
          <a:prstGeom prst="rect">
            <a:avLst/>
          </a:prstGeom>
        </p:spPr>
        <p:txBody>
          <a:bodyPr wrap="square">
            <a:spAutoFit/>
          </a:bodyPr>
          <a:lstStyle/>
          <a:p>
            <a:pPr>
              <a:spcBef>
                <a:spcPts val="0"/>
              </a:spcBef>
              <a:spcAft>
                <a:spcPts val="1800"/>
              </a:spcAft>
            </a:pPr>
            <a:r>
              <a:rPr lang="en-NZ" sz="2200" i="1" dirty="0" smtClean="0">
                <a:latin typeface="+mn-lt"/>
                <a:ea typeface="Verdana" pitchFamily="34" charset="0"/>
                <a:cs typeface="Verdana" pitchFamily="34" charset="0"/>
              </a:rPr>
              <a:t>Phase </a:t>
            </a:r>
            <a:r>
              <a:rPr lang="en-NZ" sz="2200" i="1" dirty="0">
                <a:latin typeface="+mn-lt"/>
                <a:ea typeface="Verdana" pitchFamily="34" charset="0"/>
                <a:cs typeface="Verdana" pitchFamily="34" charset="0"/>
              </a:rPr>
              <a:t>1: Building the context</a:t>
            </a:r>
          </a:p>
          <a:p>
            <a:pPr>
              <a:spcBef>
                <a:spcPts val="0"/>
              </a:spcBef>
              <a:spcAft>
                <a:spcPts val="1800"/>
              </a:spcAft>
            </a:pPr>
            <a:r>
              <a:rPr lang="en-NZ" sz="2200" dirty="0">
                <a:latin typeface="+mn-lt"/>
                <a:ea typeface="Verdana" pitchFamily="34" charset="0"/>
                <a:cs typeface="Verdana" pitchFamily="34" charset="0"/>
              </a:rPr>
              <a:t>Students are introduced to the social context of an authentic example or model of the type of presentation to be practised, the purpose it seeks to achieve, the people involved and what their expectations are.</a:t>
            </a:r>
          </a:p>
          <a:p>
            <a:pPr>
              <a:spcBef>
                <a:spcPts val="0"/>
              </a:spcBef>
              <a:spcAft>
                <a:spcPts val="1800"/>
              </a:spcAft>
            </a:pPr>
            <a:r>
              <a:rPr lang="en-NZ" sz="2200" i="1" dirty="0" smtClean="0">
                <a:latin typeface="+mn-lt"/>
                <a:ea typeface="Verdana" pitchFamily="34" charset="0"/>
                <a:cs typeface="Verdana" pitchFamily="34" charset="0"/>
              </a:rPr>
              <a:t>Phase </a:t>
            </a:r>
            <a:r>
              <a:rPr lang="en-NZ" sz="2200" i="1" dirty="0">
                <a:latin typeface="+mn-lt"/>
                <a:ea typeface="Verdana" pitchFamily="34" charset="0"/>
                <a:cs typeface="Verdana" pitchFamily="34" charset="0"/>
              </a:rPr>
              <a:t>2: Modelling and deconstructing the text</a:t>
            </a:r>
          </a:p>
          <a:p>
            <a:pPr>
              <a:spcBef>
                <a:spcPts val="0"/>
              </a:spcBef>
              <a:spcAft>
                <a:spcPts val="1800"/>
              </a:spcAft>
            </a:pPr>
            <a:r>
              <a:rPr lang="en-NZ" sz="2200" dirty="0">
                <a:latin typeface="+mn-lt"/>
                <a:ea typeface="Verdana" pitchFamily="34" charset="0"/>
                <a:cs typeface="Verdana" pitchFamily="34" charset="0"/>
              </a:rPr>
              <a:t>Students examine the discourse and language features of the text and explore what makes such a presentation effective or ineffective</a:t>
            </a:r>
            <a:r>
              <a:rPr lang="en-NZ" sz="2200" dirty="0" smtClean="0">
                <a:latin typeface="+mn-lt"/>
                <a:ea typeface="Verdana" pitchFamily="34" charset="0"/>
                <a:cs typeface="Verdana" pitchFamily="34" charset="0"/>
              </a:rPr>
              <a:t>.</a:t>
            </a: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55845605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presentations</a:t>
            </a:r>
          </a:p>
        </p:txBody>
      </p:sp>
      <p:sp>
        <p:nvSpPr>
          <p:cNvPr id="3" name="Rectangle 2"/>
          <p:cNvSpPr/>
          <p:nvPr/>
        </p:nvSpPr>
        <p:spPr>
          <a:xfrm>
            <a:off x="539180" y="1556792"/>
            <a:ext cx="8353300" cy="2923877"/>
          </a:xfrm>
          <a:prstGeom prst="rect">
            <a:avLst/>
          </a:prstGeom>
        </p:spPr>
        <p:txBody>
          <a:bodyPr wrap="square">
            <a:spAutoFit/>
          </a:bodyPr>
          <a:lstStyle/>
          <a:p>
            <a:pPr>
              <a:spcBef>
                <a:spcPts val="0"/>
              </a:spcBef>
              <a:spcAft>
                <a:spcPts val="1800"/>
              </a:spcAft>
            </a:pPr>
            <a:r>
              <a:rPr lang="en-NZ" sz="2200" i="1" dirty="0" smtClean="0">
                <a:latin typeface="+mn-lt"/>
                <a:ea typeface="Verdana" pitchFamily="34" charset="0"/>
                <a:cs typeface="Verdana" pitchFamily="34" charset="0"/>
              </a:rPr>
              <a:t>Phase </a:t>
            </a:r>
            <a:r>
              <a:rPr lang="en-NZ" sz="2200" i="1" dirty="0">
                <a:latin typeface="+mn-lt"/>
                <a:ea typeface="Verdana" pitchFamily="34" charset="0"/>
                <a:cs typeface="Verdana" pitchFamily="34" charset="0"/>
              </a:rPr>
              <a:t>3: Joint construction of text</a:t>
            </a:r>
          </a:p>
          <a:p>
            <a:pPr>
              <a:spcBef>
                <a:spcPts val="0"/>
              </a:spcBef>
              <a:spcAft>
                <a:spcPts val="1800"/>
              </a:spcAft>
            </a:pPr>
            <a:r>
              <a:rPr lang="en-NZ" sz="2200" dirty="0">
                <a:latin typeface="+mn-lt"/>
                <a:ea typeface="Verdana" pitchFamily="34" charset="0"/>
                <a:cs typeface="Verdana" pitchFamily="34" charset="0"/>
              </a:rPr>
              <a:t>The teacher and students jointly develop a new example of the same type of presentation text. This may involve back and forth between teacher-directed activity and students working in pairs on areas such as effective openings, transitions between points, etc.</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17797276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Teaching presentations</a:t>
            </a:r>
          </a:p>
        </p:txBody>
      </p:sp>
      <p:sp>
        <p:nvSpPr>
          <p:cNvPr id="3" name="Rectangle 2"/>
          <p:cNvSpPr/>
          <p:nvPr/>
        </p:nvSpPr>
        <p:spPr>
          <a:xfrm>
            <a:off x="539180" y="1556792"/>
            <a:ext cx="8353300" cy="3154710"/>
          </a:xfrm>
          <a:prstGeom prst="rect">
            <a:avLst/>
          </a:prstGeom>
        </p:spPr>
        <p:txBody>
          <a:bodyPr wrap="square">
            <a:spAutoFit/>
          </a:bodyPr>
          <a:lstStyle/>
          <a:p>
            <a:pPr>
              <a:spcBef>
                <a:spcPts val="0"/>
              </a:spcBef>
              <a:spcAft>
                <a:spcPts val="1800"/>
              </a:spcAft>
            </a:pPr>
            <a:r>
              <a:rPr lang="en-NZ" sz="2200" i="1" dirty="0" smtClean="0">
                <a:latin typeface="+mn-lt"/>
                <a:ea typeface="Verdana" pitchFamily="34" charset="0"/>
                <a:cs typeface="Verdana" pitchFamily="34" charset="0"/>
              </a:rPr>
              <a:t>Phase </a:t>
            </a:r>
            <a:r>
              <a:rPr lang="en-NZ" sz="2200" i="1" dirty="0">
                <a:latin typeface="+mn-lt"/>
                <a:ea typeface="Verdana" pitchFamily="34" charset="0"/>
                <a:cs typeface="Verdana" pitchFamily="34" charset="0"/>
              </a:rPr>
              <a:t>4: Independent construction of a presentation text</a:t>
            </a:r>
          </a:p>
          <a:p>
            <a:pPr>
              <a:spcBef>
                <a:spcPts val="0"/>
              </a:spcBef>
              <a:spcAft>
                <a:spcPts val="1800"/>
              </a:spcAft>
            </a:pPr>
            <a:r>
              <a:rPr lang="en-NZ" sz="2200" dirty="0">
                <a:latin typeface="+mn-lt"/>
                <a:ea typeface="Verdana" pitchFamily="34" charset="0"/>
                <a:cs typeface="Verdana" pitchFamily="34" charset="0"/>
              </a:rPr>
              <a:t>Students work independently or collaboratively on a new presentation text. This may be based on outlines, checklists or other support provided.</a:t>
            </a:r>
          </a:p>
          <a:p>
            <a:pPr>
              <a:spcBef>
                <a:spcPts val="0"/>
              </a:spcBef>
              <a:spcAft>
                <a:spcPts val="1800"/>
              </a:spcAft>
            </a:pPr>
            <a:r>
              <a:rPr lang="en-NZ" sz="2200" i="1" dirty="0" smtClean="0">
                <a:latin typeface="+mn-lt"/>
                <a:ea typeface="Verdana" pitchFamily="34" charset="0"/>
                <a:cs typeface="Verdana" pitchFamily="34" charset="0"/>
              </a:rPr>
              <a:t>Phase </a:t>
            </a:r>
            <a:r>
              <a:rPr lang="en-NZ" sz="2200" i="1" dirty="0">
                <a:latin typeface="+mn-lt"/>
                <a:ea typeface="Verdana" pitchFamily="34" charset="0"/>
                <a:cs typeface="Verdana" pitchFamily="34" charset="0"/>
              </a:rPr>
              <a:t>5: Presentation</a:t>
            </a:r>
          </a:p>
          <a:p>
            <a:pPr>
              <a:spcBef>
                <a:spcPts val="0"/>
              </a:spcBef>
              <a:spcAft>
                <a:spcPts val="1800"/>
              </a:spcAft>
            </a:pPr>
            <a:r>
              <a:rPr lang="en-NZ" sz="2200" dirty="0">
                <a:latin typeface="+mn-lt"/>
                <a:ea typeface="Verdana" pitchFamily="34" charset="0"/>
                <a:cs typeface="Verdana" pitchFamily="34" charset="0"/>
              </a:rPr>
              <a:t>Students make their presentations and receive feedback from peers and from the teacher. </a:t>
            </a:r>
          </a:p>
        </p:txBody>
      </p:sp>
    </p:spTree>
    <p:extLst>
      <p:ext uri="{BB962C8B-B14F-4D97-AF65-F5344CB8AC3E}">
        <p14:creationId xmlns:p14="http://schemas.microsoft.com/office/powerpoint/2010/main" val="31406289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353300" cy="5539978"/>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Determining the goals of the course</a:t>
            </a:r>
          </a:p>
          <a:p>
            <a:pPr>
              <a:spcBef>
                <a:spcPts val="0"/>
              </a:spcBef>
              <a:spcAft>
                <a:spcPts val="1800"/>
              </a:spcAft>
            </a:pPr>
            <a:r>
              <a:rPr lang="en-NZ" sz="2200" dirty="0">
                <a:latin typeface="+mn-lt"/>
                <a:ea typeface="Verdana" pitchFamily="34" charset="0"/>
                <a:cs typeface="Verdana" pitchFamily="34" charset="0"/>
              </a:rPr>
              <a:t>Needs analysis </a:t>
            </a:r>
            <a:r>
              <a:rPr lang="en-NZ" sz="2200" dirty="0" smtClean="0">
                <a:latin typeface="+mn-lt"/>
                <a:ea typeface="Verdana" pitchFamily="34" charset="0"/>
                <a:cs typeface="Verdana" pitchFamily="34" charset="0"/>
              </a:rPr>
              <a:t>procedures: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Interviews </a:t>
            </a:r>
            <a:r>
              <a:rPr lang="en-NZ" sz="2200" dirty="0">
                <a:latin typeface="+mn-lt"/>
                <a:ea typeface="Verdana" pitchFamily="34" charset="0"/>
                <a:cs typeface="Verdana" pitchFamily="34" charset="0"/>
              </a:rPr>
              <a:t>with learners about their current and future needs for spoken English.</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Administration </a:t>
            </a:r>
            <a:r>
              <a:rPr lang="en-NZ" sz="2200" dirty="0">
                <a:latin typeface="+mn-lt"/>
                <a:ea typeface="Verdana" pitchFamily="34" charset="0"/>
                <a:cs typeface="Verdana" pitchFamily="34" charset="0"/>
              </a:rPr>
              <a:t>of a questionnaire to find out in what situations the students use English, and some of the difficulties they experience.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Information </a:t>
            </a:r>
            <a:r>
              <a:rPr lang="en-NZ" sz="2200" dirty="0">
                <a:latin typeface="+mn-lt"/>
                <a:ea typeface="Verdana" pitchFamily="34" charset="0"/>
                <a:cs typeface="Verdana" pitchFamily="34" charset="0"/>
              </a:rPr>
              <a:t>from tests and other forms of assessment (e.g. interviews, observations or role plays).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Conversations </a:t>
            </a:r>
            <a:r>
              <a:rPr lang="en-NZ" sz="2200" dirty="0">
                <a:latin typeface="+mn-lt"/>
                <a:ea typeface="Verdana" pitchFamily="34" charset="0"/>
                <a:cs typeface="Verdana" pitchFamily="34" charset="0"/>
              </a:rPr>
              <a:t>about learners’ needs (e.g. with other teachers, employers or advanced learners).</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73495175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Approaches to Teaching Speaking</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7200801" cy="1568827"/>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smtClean="0">
                <a:latin typeface="+mn-lt"/>
              </a:rPr>
              <a:t>Recognition </a:t>
            </a:r>
            <a:r>
              <a:rPr lang="en-NZ" sz="2400" dirty="0">
                <a:latin typeface="+mn-lt"/>
              </a:rPr>
              <a:t>of differences between spoken and written language</a:t>
            </a:r>
          </a:p>
          <a:p>
            <a:pPr>
              <a:lnSpc>
                <a:spcPct val="110000"/>
              </a:lnSpc>
              <a:spcAft>
                <a:spcPts val="1800"/>
              </a:spcAft>
            </a:pPr>
            <a:endParaRPr lang="en-NZ" sz="2400" dirty="0">
              <a:latin typeface="+mn-lt"/>
              <a:ea typeface="Verdana" pitchFamily="34" charset="0"/>
              <a:cs typeface="Verdana" pitchFamily="34" charset="0"/>
            </a:endParaRPr>
          </a:p>
        </p:txBody>
      </p:sp>
      <p:sp>
        <p:nvSpPr>
          <p:cNvPr id="5" name="Rectangle 4"/>
          <p:cNvSpPr/>
          <p:nvPr/>
        </p:nvSpPr>
        <p:spPr>
          <a:xfrm>
            <a:off x="865215" y="2996952"/>
            <a:ext cx="8099273" cy="1938992"/>
          </a:xfrm>
          <a:prstGeom prst="rect">
            <a:avLst/>
          </a:prstGeom>
        </p:spPr>
        <p:txBody>
          <a:bodyPr wrap="square">
            <a:spAutoFit/>
          </a:bodyPr>
          <a:lstStyle/>
          <a:p>
            <a:pPr marL="285750" indent="-285750">
              <a:buFont typeface="Arial" panose="020B0604020202020204" pitchFamily="34" charset="0"/>
              <a:buChar char="•"/>
            </a:pPr>
            <a:r>
              <a:rPr lang="en-NZ" sz="2400" dirty="0" smtClean="0">
                <a:latin typeface="+mn-lt"/>
              </a:rPr>
              <a:t>The difference between formal and casual speech.</a:t>
            </a:r>
            <a:br>
              <a:rPr lang="en-NZ" sz="2400" dirty="0" smtClean="0">
                <a:latin typeface="+mn-lt"/>
              </a:rPr>
            </a:br>
            <a:endParaRPr lang="en-NZ" sz="2400" dirty="0" smtClean="0">
              <a:latin typeface="+mn-lt"/>
            </a:endParaRPr>
          </a:p>
          <a:p>
            <a:pPr marL="285750" indent="-285750">
              <a:buFont typeface="Arial" panose="020B0604020202020204" pitchFamily="34" charset="0"/>
              <a:buChar char="•"/>
            </a:pPr>
            <a:r>
              <a:rPr lang="en-NZ" sz="2400" dirty="0" smtClean="0">
                <a:latin typeface="+mn-lt"/>
              </a:rPr>
              <a:t>The difference between written grammar and spoken grammar </a:t>
            </a:r>
            <a:endParaRPr lang="en-NZ" sz="2400" dirty="0">
              <a:latin typeface="+mn-lt"/>
            </a:endParaRPr>
          </a:p>
        </p:txBody>
      </p:sp>
    </p:spTree>
    <p:extLst>
      <p:ext uri="{BB962C8B-B14F-4D97-AF65-F5344CB8AC3E}">
        <p14:creationId xmlns:p14="http://schemas.microsoft.com/office/powerpoint/2010/main" val="48986765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353300" cy="5201424"/>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Describe learning outcomes</a:t>
            </a:r>
          </a:p>
          <a:p>
            <a:pPr>
              <a:spcBef>
                <a:spcPts val="0"/>
              </a:spcBef>
              <a:spcAft>
                <a:spcPts val="1800"/>
              </a:spcAft>
            </a:pPr>
            <a:r>
              <a:rPr lang="en-NZ" sz="2200" dirty="0">
                <a:latin typeface="+mn-lt"/>
                <a:ea typeface="Verdana" pitchFamily="34" charset="0"/>
                <a:cs typeface="Verdana" pitchFamily="34" charset="0"/>
              </a:rPr>
              <a:t>Example A: The speaking course should aim to develop speaking skills for use in contexts relevant to the learners’ needs and enable learners to:</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Use </a:t>
            </a:r>
            <a:r>
              <a:rPr lang="en-NZ" sz="2200" dirty="0">
                <a:latin typeface="+mn-lt"/>
                <a:ea typeface="Verdana" pitchFamily="34" charset="0"/>
                <a:cs typeface="Verdana" pitchFamily="34" charset="0"/>
              </a:rPr>
              <a:t>a wide range of core speaking skills.</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fluency in expression of meaning. </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Learn </a:t>
            </a:r>
            <a:r>
              <a:rPr lang="en-NZ" sz="2200" dirty="0">
                <a:latin typeface="+mn-lt"/>
                <a:ea typeface="Verdana" pitchFamily="34" charset="0"/>
                <a:cs typeface="Verdana" pitchFamily="34" charset="0"/>
              </a:rPr>
              <a:t>to initiate and respond to talk on a broad range of topics. </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Use </a:t>
            </a:r>
            <a:r>
              <a:rPr lang="en-NZ" sz="2200" dirty="0">
                <a:latin typeface="+mn-lt"/>
                <a:ea typeface="Verdana" pitchFamily="34" charset="0"/>
                <a:cs typeface="Verdana" pitchFamily="34" charset="0"/>
              </a:rPr>
              <a:t>appropriate vocabulary and grammar in spoken communication.</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41444810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353300" cy="4970591"/>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Describe learning outcomes</a:t>
            </a:r>
          </a:p>
          <a:p>
            <a:pPr>
              <a:spcBef>
                <a:spcPts val="0"/>
              </a:spcBef>
              <a:spcAft>
                <a:spcPts val="1800"/>
              </a:spcAft>
            </a:pPr>
            <a:r>
              <a:rPr lang="en-NZ" sz="2200" dirty="0">
                <a:latin typeface="+mn-lt"/>
                <a:ea typeface="Verdana" pitchFamily="34" charset="0"/>
                <a:cs typeface="Verdana" pitchFamily="34" charset="0"/>
              </a:rPr>
              <a:t>Example A: The speaking course should aim to develop speaking skills for use in contexts relevant to the learners’ needs and enable learners to:</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Understand </a:t>
            </a:r>
            <a:r>
              <a:rPr lang="en-NZ" sz="2200" dirty="0">
                <a:latin typeface="+mn-lt"/>
                <a:ea typeface="Verdana" pitchFamily="34" charset="0"/>
                <a:cs typeface="Verdana" pitchFamily="34" charset="0"/>
              </a:rPr>
              <a:t>and use social and linguistic conventions of speech for various contexts.</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Employ </a:t>
            </a:r>
            <a:r>
              <a:rPr lang="en-NZ" sz="2200" dirty="0">
                <a:latin typeface="+mn-lt"/>
                <a:ea typeface="Verdana" pitchFamily="34" charset="0"/>
                <a:cs typeface="Verdana" pitchFamily="34" charset="0"/>
              </a:rPr>
              <a:t>appropriate strategies to manage the process of spoken interaction. </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Use </a:t>
            </a:r>
            <a:r>
              <a:rPr lang="en-NZ" sz="2200" dirty="0">
                <a:latin typeface="+mn-lt"/>
                <a:ea typeface="Verdana" pitchFamily="34" charset="0"/>
                <a:cs typeface="Verdana" pitchFamily="34" charset="0"/>
              </a:rPr>
              <a:t>spoken discourse, according to the conventions of different speech activities and genres.</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40349253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353300" cy="4062651"/>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Describe learning outcomes</a:t>
            </a:r>
          </a:p>
          <a:p>
            <a:pPr>
              <a:spcBef>
                <a:spcPts val="0"/>
              </a:spcBef>
              <a:spcAft>
                <a:spcPts val="1800"/>
              </a:spcAft>
            </a:pPr>
            <a:r>
              <a:rPr lang="en-NZ" sz="2200" dirty="0">
                <a:latin typeface="+mn-lt"/>
                <a:ea typeface="Verdana" pitchFamily="34" charset="0"/>
                <a:cs typeface="Verdana" pitchFamily="34" charset="0"/>
              </a:rPr>
              <a:t>Example A: The speaking course should aim to develop speaking skills for use in contexts relevant to the learners’ needs and enable learners to:</a:t>
            </a: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Increase </a:t>
            </a:r>
            <a:r>
              <a:rPr lang="en-NZ" sz="2200" dirty="0">
                <a:latin typeface="+mn-lt"/>
                <a:ea typeface="Verdana" pitchFamily="34" charset="0"/>
                <a:cs typeface="Verdana" pitchFamily="34" charset="0"/>
              </a:rPr>
              <a:t>their awareness of the features of effective and appropriate second language speaking skills. </a:t>
            </a:r>
            <a:endParaRPr lang="en-NZ" sz="2200" dirty="0" smtClean="0">
              <a:latin typeface="+mn-lt"/>
              <a:ea typeface="Verdana" pitchFamily="34" charset="0"/>
              <a:cs typeface="Verdana" pitchFamily="34" charset="0"/>
            </a:endParaRPr>
          </a:p>
          <a:p>
            <a:pPr marL="800100" lvl="1"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Manage </a:t>
            </a:r>
            <a:r>
              <a:rPr lang="en-NZ" sz="2200" dirty="0">
                <a:latin typeface="+mn-lt"/>
                <a:ea typeface="Verdana" pitchFamily="34" charset="0"/>
                <a:cs typeface="Verdana" pitchFamily="34" charset="0"/>
              </a:rPr>
              <a:t>and self-regulate their own speaking development.</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37047781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353300" cy="5355312"/>
          </a:xfrm>
          <a:prstGeom prst="rect">
            <a:avLst/>
          </a:prstGeom>
        </p:spPr>
        <p:txBody>
          <a:bodyPr wrap="square">
            <a:spAutoFit/>
          </a:bodyPr>
          <a:lstStyle/>
          <a:p>
            <a:pPr>
              <a:spcBef>
                <a:spcPts val="0"/>
              </a:spcBef>
              <a:spcAft>
                <a:spcPts val="1800"/>
              </a:spcAft>
            </a:pPr>
            <a:r>
              <a:rPr lang="en-NZ" sz="2200" dirty="0">
                <a:latin typeface="+mn-lt"/>
                <a:ea typeface="Verdana" pitchFamily="34" charset="0"/>
                <a:cs typeface="Verdana" pitchFamily="34" charset="0"/>
              </a:rPr>
              <a:t>Example B: The speaking course should address level 2 on the Common European Framework and develop the learners’ ability to:</a:t>
            </a:r>
          </a:p>
          <a:p>
            <a:pPr>
              <a:spcBef>
                <a:spcPts val="0"/>
              </a:spcBef>
              <a:spcAft>
                <a:spcPts val="1800"/>
              </a:spcAft>
            </a:pPr>
            <a:endParaRPr lang="en-NZ" sz="1000" dirty="0">
              <a:latin typeface="+mn-lt"/>
              <a:ea typeface="Verdana" pitchFamily="34" charset="0"/>
              <a:cs typeface="Verdana" pitchFamily="34" charset="0"/>
            </a:endParaRP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Participate </a:t>
            </a:r>
            <a:r>
              <a:rPr lang="en-NZ" sz="2200" dirty="0">
                <a:latin typeface="+mn-lt"/>
                <a:ea typeface="Verdana" pitchFamily="34" charset="0"/>
                <a:cs typeface="Verdana" pitchFamily="34" charset="0"/>
              </a:rPr>
              <a:t>effectively in short social exchanges using small talk.</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Participate </a:t>
            </a:r>
            <a:r>
              <a:rPr lang="en-NZ" sz="2200" dirty="0">
                <a:latin typeface="+mn-lt"/>
                <a:ea typeface="Verdana" pitchFamily="34" charset="0"/>
                <a:cs typeface="Verdana" pitchFamily="34" charset="0"/>
              </a:rPr>
              <a:t>effectively in short conversations of general interest.</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Participate </a:t>
            </a:r>
            <a:r>
              <a:rPr lang="en-NZ" sz="2200" dirty="0">
                <a:latin typeface="+mn-lt"/>
                <a:ea typeface="Verdana" pitchFamily="34" charset="0"/>
                <a:cs typeface="Verdana" pitchFamily="34" charset="0"/>
              </a:rPr>
              <a:t>in functional exchanges using appropriate strategies and expressions.</a:t>
            </a:r>
          </a:p>
          <a:p>
            <a:pPr>
              <a:spcBef>
                <a:spcPts val="0"/>
              </a:spcBef>
              <a:spcAft>
                <a:spcPts val="1800"/>
              </a:spcAft>
            </a:pPr>
            <a:r>
              <a:rPr lang="en-NZ" sz="2200" dirty="0" smtClean="0">
                <a:latin typeface="+mn-lt"/>
                <a:ea typeface="Verdana" pitchFamily="34" charset="0"/>
                <a:cs typeface="Verdana" pitchFamily="34" charset="0"/>
              </a:rPr>
              <a:t> </a:t>
            </a:r>
            <a:endParaRPr lang="en-NZ" sz="2200" dirty="0">
              <a:latin typeface="+mn-lt"/>
              <a:ea typeface="Verdana" pitchFamily="34" charset="0"/>
              <a:cs typeface="Verdana" pitchFamily="34" charset="0"/>
            </a:endParaRP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3701215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604820" cy="5586145"/>
          </a:xfrm>
          <a:prstGeom prst="rect">
            <a:avLst/>
          </a:prstGeom>
        </p:spPr>
        <p:txBody>
          <a:bodyPr wrap="square">
            <a:spAutoFit/>
          </a:bodyPr>
          <a:lstStyle/>
          <a:p>
            <a:pPr>
              <a:spcBef>
                <a:spcPts val="0"/>
              </a:spcBef>
              <a:spcAft>
                <a:spcPts val="1800"/>
              </a:spcAft>
            </a:pPr>
            <a:r>
              <a:rPr lang="en-NZ" sz="2200" dirty="0">
                <a:latin typeface="+mn-lt"/>
                <a:ea typeface="Verdana" pitchFamily="34" charset="0"/>
                <a:cs typeface="Verdana" pitchFamily="34" charset="0"/>
              </a:rPr>
              <a:t>Example B: The speaking course should address level 2 on the Common European Framework and develop the learners’ ability to:</a:t>
            </a:r>
          </a:p>
          <a:p>
            <a:pPr>
              <a:spcBef>
                <a:spcPts val="0"/>
              </a:spcBef>
              <a:spcAft>
                <a:spcPts val="1800"/>
              </a:spcAft>
            </a:pPr>
            <a:endParaRPr lang="en-NZ" sz="1000" dirty="0">
              <a:latin typeface="+mn-lt"/>
              <a:ea typeface="Verdana" pitchFamily="34" charset="0"/>
              <a:cs typeface="Verdana" pitchFamily="34" charset="0"/>
            </a:endParaRP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Carry </a:t>
            </a:r>
            <a:r>
              <a:rPr lang="en-NZ" sz="2200" dirty="0">
                <a:latin typeface="+mn-lt"/>
                <a:ea typeface="Verdana" pitchFamily="34" charset="0"/>
                <a:cs typeface="Verdana" pitchFamily="34" charset="0"/>
              </a:rPr>
              <a:t>out basic transactional exchanges in English related to daily life. </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Ask </a:t>
            </a:r>
            <a:r>
              <a:rPr lang="en-NZ" sz="2200" dirty="0">
                <a:latin typeface="+mn-lt"/>
                <a:ea typeface="Verdana" pitchFamily="34" charset="0"/>
                <a:cs typeface="Verdana" pitchFamily="34" charset="0"/>
              </a:rPr>
              <a:t>and answer questions on a range of common topics.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Use </a:t>
            </a:r>
            <a:r>
              <a:rPr lang="en-NZ" sz="2200" dirty="0">
                <a:latin typeface="+mn-lt"/>
                <a:ea typeface="Verdana" pitchFamily="34" charset="0"/>
                <a:cs typeface="Verdana" pitchFamily="34" charset="0"/>
              </a:rPr>
              <a:t>communication strategies to deal with communication difficulties.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Make </a:t>
            </a:r>
            <a:r>
              <a:rPr lang="en-NZ" sz="2200" dirty="0">
                <a:latin typeface="+mn-lt"/>
                <a:ea typeface="Verdana" pitchFamily="34" charset="0"/>
                <a:cs typeface="Verdana" pitchFamily="34" charset="0"/>
              </a:rPr>
              <a:t>short class presentations.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Participate </a:t>
            </a:r>
            <a:r>
              <a:rPr lang="en-NZ" sz="2200" dirty="0">
                <a:latin typeface="+mn-lt"/>
                <a:ea typeface="Verdana" pitchFamily="34" charset="0"/>
                <a:cs typeface="Verdana" pitchFamily="34" charset="0"/>
              </a:rPr>
              <a:t>in small group discussions. </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823424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353300" cy="4632037"/>
          </a:xfrm>
          <a:prstGeom prst="rect">
            <a:avLst/>
          </a:prstGeom>
        </p:spPr>
        <p:txBody>
          <a:bodyPr wrap="square">
            <a:spAutoFit/>
          </a:bodyPr>
          <a:lstStyle/>
          <a:p>
            <a:pPr>
              <a:spcBef>
                <a:spcPts val="0"/>
              </a:spcBef>
              <a:spcAft>
                <a:spcPts val="1800"/>
              </a:spcAft>
            </a:pPr>
            <a:r>
              <a:rPr lang="en-NZ" sz="2200" dirty="0">
                <a:latin typeface="+mn-lt"/>
                <a:ea typeface="Verdana" pitchFamily="34" charset="0"/>
                <a:cs typeface="Verdana" pitchFamily="34" charset="0"/>
              </a:rPr>
              <a:t>Example C: The learner will learn the following telephone skills in English:</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participate effectively in telephone conversation.</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initiate a call, identify self and state business clearly and appropriately.</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use appropriate moves for telephone exchanges, e.g. greeting, body for the call, pre-closing and closing.</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ask for information / offer a service.</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279886111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3.Developing a course in speaking skills </a:t>
            </a:r>
          </a:p>
        </p:txBody>
      </p:sp>
      <p:sp>
        <p:nvSpPr>
          <p:cNvPr id="3" name="Rectangle 2"/>
          <p:cNvSpPr/>
          <p:nvPr/>
        </p:nvSpPr>
        <p:spPr>
          <a:xfrm>
            <a:off x="539180" y="1556792"/>
            <a:ext cx="8353300" cy="4970591"/>
          </a:xfrm>
          <a:prstGeom prst="rect">
            <a:avLst/>
          </a:prstGeom>
        </p:spPr>
        <p:txBody>
          <a:bodyPr wrap="square">
            <a:spAutoFit/>
          </a:bodyPr>
          <a:lstStyle/>
          <a:p>
            <a:pPr>
              <a:spcBef>
                <a:spcPts val="0"/>
              </a:spcBef>
              <a:spcAft>
                <a:spcPts val="1800"/>
              </a:spcAft>
            </a:pPr>
            <a:r>
              <a:rPr lang="en-NZ" sz="2200" dirty="0">
                <a:latin typeface="+mn-lt"/>
                <a:ea typeface="Verdana" pitchFamily="34" charset="0"/>
                <a:cs typeface="Verdana" pitchFamily="34" charset="0"/>
              </a:rPr>
              <a:t>Example C: The learner will learn the following telephone skills in English:</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make statements, ask and answer questions and give feedback.</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sustain conversation, e.g. take turns, confirm, clarify, repair and identify topic shifts.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use accurate vocabulary and grammatical structures.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To </a:t>
            </a:r>
            <a:r>
              <a:rPr lang="en-NZ" sz="2200" dirty="0">
                <a:latin typeface="+mn-lt"/>
                <a:ea typeface="Verdana" pitchFamily="34" charset="0"/>
                <a:cs typeface="Verdana" pitchFamily="34" charset="0"/>
              </a:rPr>
              <a:t>use intelligible pronunciation so that comprehension is not impeded.</a:t>
            </a:r>
          </a:p>
          <a:p>
            <a:pPr>
              <a:spcBef>
                <a:spcPts val="0"/>
              </a:spcBef>
              <a:spcAft>
                <a:spcPts val="1800"/>
              </a:spcAft>
            </a:pPr>
            <a:endParaRPr lang="en-NZ" sz="2200" dirty="0">
              <a:latin typeface="+mn-lt"/>
              <a:ea typeface="Verdana" pitchFamily="34" charset="0"/>
              <a:cs typeface="Verdana" pitchFamily="34" charset="0"/>
            </a:endParaRPr>
          </a:p>
        </p:txBody>
      </p:sp>
    </p:spTree>
    <p:extLst>
      <p:ext uri="{BB962C8B-B14F-4D97-AF65-F5344CB8AC3E}">
        <p14:creationId xmlns:p14="http://schemas.microsoft.com/office/powerpoint/2010/main" val="2716268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4216539"/>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a:latin typeface="+mn-lt"/>
              </a:rPr>
              <a:t>Dialogue </a:t>
            </a:r>
            <a:r>
              <a:rPr lang="en-AU" sz="2200" dirty="0" smtClean="0">
                <a:latin typeface="+mn-lt"/>
              </a:rPr>
              <a:t>work</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Teach </a:t>
            </a:r>
            <a:r>
              <a:rPr lang="en-NZ" sz="2200" dirty="0">
                <a:latin typeface="+mn-lt"/>
                <a:ea typeface="Verdana" pitchFamily="34" charset="0"/>
                <a:cs typeface="Verdana" pitchFamily="34" charset="0"/>
              </a:rPr>
              <a:t>fixed expressions and routines.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Provide </a:t>
            </a:r>
            <a:r>
              <a:rPr lang="en-NZ" sz="2200" dirty="0">
                <a:latin typeface="+mn-lt"/>
                <a:ea typeface="Verdana" pitchFamily="34" charset="0"/>
                <a:cs typeface="Verdana" pitchFamily="34" charset="0"/>
              </a:rPr>
              <a:t>example of transactions.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Provide </a:t>
            </a:r>
            <a:r>
              <a:rPr lang="en-NZ" sz="2200" dirty="0">
                <a:latin typeface="+mn-lt"/>
                <a:ea typeface="Verdana" pitchFamily="34" charset="0"/>
                <a:cs typeface="Verdana" pitchFamily="34" charset="0"/>
              </a:rPr>
              <a:t>examples of moves (e.g. openings and closings).</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33525852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4185761"/>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NZ" sz="2200" dirty="0" smtClean="0">
                <a:latin typeface="+mn-lt"/>
              </a:rPr>
              <a:t>Study </a:t>
            </a:r>
            <a:r>
              <a:rPr lang="en-NZ" sz="2200" dirty="0">
                <a:latin typeface="+mn-lt"/>
              </a:rPr>
              <a:t>transcriptions of spoken </a:t>
            </a:r>
            <a:r>
              <a:rPr lang="en-NZ" sz="2200" dirty="0" smtClean="0">
                <a:latin typeface="+mn-lt"/>
              </a:rPr>
              <a:t>exchanges</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awareness of nature of authentic interactions.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awareness of spoken grammar.</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awareness of differences between casual and formal interactions. </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368308038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277820"/>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Information-gap activities</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communication strategies.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Practise </a:t>
            </a:r>
            <a:r>
              <a:rPr lang="en-NZ" sz="2200" dirty="0">
                <a:latin typeface="+mn-lt"/>
                <a:ea typeface="Verdana" pitchFamily="34" charset="0"/>
                <a:cs typeface="Verdana" pitchFamily="34" charset="0"/>
              </a:rPr>
              <a:t>conversational repairs.</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192355938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 Approaches to Teaching Speaking</a:t>
            </a:r>
            <a:endPar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552" y="1556792"/>
            <a:ext cx="7200801" cy="1125629"/>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a:latin typeface="+mn-lt"/>
              </a:rPr>
              <a:t>Recognition of the role of English as an international language </a:t>
            </a: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377554586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277820"/>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Surveys </a:t>
            </a:r>
            <a:r>
              <a:rPr lang="en-AU" sz="2200" dirty="0">
                <a:latin typeface="+mn-lt"/>
              </a:rPr>
              <a:t>and </a:t>
            </a:r>
            <a:r>
              <a:rPr lang="en-AU" sz="2200" dirty="0" smtClean="0">
                <a:latin typeface="+mn-lt"/>
              </a:rPr>
              <a:t>questionnaires</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questioning strategies.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Use </a:t>
            </a:r>
            <a:r>
              <a:rPr lang="en-NZ" sz="2200" dirty="0">
                <a:latin typeface="+mn-lt"/>
                <a:ea typeface="Verdana" pitchFamily="34" charset="0"/>
                <a:cs typeface="Verdana" pitchFamily="34" charset="0"/>
              </a:rPr>
              <a:t>follow-up questions.</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197772313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277820"/>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Ranking Activities</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Express opinions</a:t>
            </a:r>
            <a:endParaRPr lang="en-NZ" sz="2200" dirty="0">
              <a:latin typeface="+mn-lt"/>
              <a:ea typeface="Verdana" pitchFamily="34" charset="0"/>
              <a:cs typeface="Verdana" pitchFamily="34" charset="0"/>
            </a:endParaRP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Justify </a:t>
            </a:r>
            <a:r>
              <a:rPr lang="en-NZ" sz="2200" dirty="0">
                <a:latin typeface="+mn-lt"/>
                <a:ea typeface="Verdana" pitchFamily="34" charset="0"/>
                <a:cs typeface="Verdana" pitchFamily="34" charset="0"/>
              </a:rPr>
              <a:t>choices</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183529910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847207"/>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Role plays</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routines for handling transactions.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Practise </a:t>
            </a:r>
            <a:r>
              <a:rPr lang="en-NZ" sz="2200" dirty="0">
                <a:latin typeface="+mn-lt"/>
                <a:ea typeface="Verdana" pitchFamily="34" charset="0"/>
                <a:cs typeface="Verdana" pitchFamily="34" charset="0"/>
              </a:rPr>
              <a:t>turn-taking.</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Learn </a:t>
            </a:r>
            <a:r>
              <a:rPr lang="en-NZ" sz="2200" dirty="0">
                <a:latin typeface="+mn-lt"/>
                <a:ea typeface="Verdana" pitchFamily="34" charset="0"/>
                <a:cs typeface="Verdana" pitchFamily="34" charset="0"/>
              </a:rPr>
              <a:t>fixed expressions. </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8641156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277820"/>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Jigsaw activities</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Give </a:t>
            </a:r>
            <a:r>
              <a:rPr lang="en-NZ" sz="2200" dirty="0">
                <a:latin typeface="+mn-lt"/>
                <a:ea typeface="Verdana" pitchFamily="34" charset="0"/>
                <a:cs typeface="Verdana" pitchFamily="34" charset="0"/>
              </a:rPr>
              <a:t>accurate descriptions.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Practise </a:t>
            </a:r>
            <a:r>
              <a:rPr lang="en-NZ" sz="2200" dirty="0">
                <a:latin typeface="+mn-lt"/>
                <a:ea typeface="Verdana" pitchFamily="34" charset="0"/>
                <a:cs typeface="Verdana" pitchFamily="34" charset="0"/>
              </a:rPr>
              <a:t>clarifying meaning. </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6092401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2708434"/>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Picture description</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Practise recounts </a:t>
            </a:r>
            <a:endParaRPr lang="en-NZ" sz="2200" dirty="0">
              <a:latin typeface="+mn-lt"/>
              <a:ea typeface="Verdana" pitchFamily="34" charset="0"/>
              <a:cs typeface="Verdana" pitchFamily="34" charset="0"/>
            </a:endParaRP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404177640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847207"/>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Record their own performance</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Identify </a:t>
            </a:r>
            <a:r>
              <a:rPr lang="en-NZ" sz="2200" dirty="0">
                <a:latin typeface="+mn-lt"/>
                <a:ea typeface="Verdana" pitchFamily="34" charset="0"/>
                <a:cs typeface="Verdana" pitchFamily="34" charset="0"/>
              </a:rPr>
              <a:t>errors.</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Recognize </a:t>
            </a:r>
            <a:r>
              <a:rPr lang="en-NZ" sz="2200" dirty="0">
                <a:latin typeface="+mn-lt"/>
                <a:ea typeface="Verdana" pitchFamily="34" charset="0"/>
                <a:cs typeface="Verdana" pitchFamily="34" charset="0"/>
              </a:rPr>
              <a:t>need for more complex language.</a:t>
            </a:r>
          </a:p>
          <a:p>
            <a:pPr>
              <a:spcBef>
                <a:spcPts val="0"/>
              </a:spcBef>
              <a:spcAft>
                <a:spcPts val="1800"/>
              </a:spcAft>
            </a:pPr>
            <a:endParaRPr lang="en-NZ" sz="2200" dirty="0">
              <a:latin typeface="+mn-lt"/>
              <a:ea typeface="Verdana" pitchFamily="34" charset="0"/>
              <a:cs typeface="Verdana" pitchFamily="34" charset="0"/>
            </a:endParaRP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414903221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277820"/>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AU" sz="2200" dirty="0" smtClean="0">
                <a:latin typeface="+mn-lt"/>
              </a:rPr>
              <a:t>Repeating and activity several times</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Develop </a:t>
            </a:r>
            <a:r>
              <a:rPr lang="en-NZ" sz="2200" dirty="0">
                <a:latin typeface="+mn-lt"/>
                <a:ea typeface="Verdana" pitchFamily="34" charset="0"/>
                <a:cs typeface="Verdana" pitchFamily="34" charset="0"/>
              </a:rPr>
              <a:t>fluency.</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Use </a:t>
            </a:r>
            <a:r>
              <a:rPr lang="en-NZ" sz="2200" dirty="0">
                <a:latin typeface="+mn-lt"/>
                <a:ea typeface="Verdana" pitchFamily="34" charset="0"/>
                <a:cs typeface="Verdana" pitchFamily="34" charset="0"/>
              </a:rPr>
              <a:t>more complex language.</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44915340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277820"/>
          </a:xfrm>
          <a:prstGeom prst="rect">
            <a:avLst/>
          </a:prstGeom>
        </p:spPr>
        <p:txBody>
          <a:bodyPr wrap="square">
            <a:spAutoFit/>
          </a:bodyPr>
          <a:lstStyle/>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Activity</a:t>
            </a:r>
          </a:p>
          <a:p>
            <a:pPr>
              <a:spcBef>
                <a:spcPts val="0"/>
              </a:spcBef>
              <a:spcAft>
                <a:spcPts val="1800"/>
              </a:spcAft>
            </a:pPr>
            <a:r>
              <a:rPr lang="en-NZ" sz="2200" dirty="0" smtClean="0">
                <a:latin typeface="+mn-lt"/>
              </a:rPr>
              <a:t>Tasks</a:t>
            </a:r>
            <a:r>
              <a:rPr lang="en-NZ" sz="2200" dirty="0">
                <a:latin typeface="+mn-lt"/>
              </a:rPr>
              <a:t>, such as explain how to prepare a </a:t>
            </a:r>
            <a:r>
              <a:rPr lang="en-NZ" sz="2200" dirty="0" smtClean="0">
                <a:latin typeface="+mn-lt"/>
              </a:rPr>
              <a:t>dish</a:t>
            </a:r>
          </a:p>
          <a:p>
            <a:pPr>
              <a:spcBef>
                <a:spcPts val="0"/>
              </a:spcBef>
              <a:spcAft>
                <a:spcPts val="1800"/>
              </a:spcAft>
            </a:pPr>
            <a:r>
              <a:rPr lang="en-NZ" sz="2200" b="1" dirty="0" smtClean="0">
                <a:solidFill>
                  <a:schemeClr val="accent2">
                    <a:lumMod val="50000"/>
                  </a:schemeClr>
                </a:solidFill>
                <a:latin typeface="+mj-lt"/>
                <a:ea typeface="Verdana" pitchFamily="34" charset="0"/>
                <a:cs typeface="Verdana" pitchFamily="34" charset="0"/>
              </a:rPr>
              <a:t>Purpose</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Present </a:t>
            </a:r>
            <a:r>
              <a:rPr lang="en-NZ" sz="2200" dirty="0">
                <a:latin typeface="+mn-lt"/>
                <a:ea typeface="Verdana" pitchFamily="34" charset="0"/>
                <a:cs typeface="Verdana" pitchFamily="34" charset="0"/>
              </a:rPr>
              <a:t>information clearly.</a:t>
            </a:r>
          </a:p>
          <a:p>
            <a:pPr marL="342900" indent="-342900">
              <a:spcBef>
                <a:spcPts val="0"/>
              </a:spcBef>
              <a:spcAft>
                <a:spcPts val="1800"/>
              </a:spcAft>
              <a:buFont typeface="Arial" panose="020B0604020202020204" pitchFamily="34" charset="0"/>
              <a:buChar char="•"/>
            </a:pPr>
            <a:r>
              <a:rPr lang="en-NZ" sz="2200" dirty="0" smtClean="0">
                <a:latin typeface="+mn-lt"/>
                <a:ea typeface="Verdana" pitchFamily="34" charset="0"/>
                <a:cs typeface="Verdana" pitchFamily="34" charset="0"/>
              </a:rPr>
              <a:t>Practise </a:t>
            </a:r>
            <a:r>
              <a:rPr lang="en-NZ" sz="2200" dirty="0">
                <a:latin typeface="+mn-lt"/>
                <a:ea typeface="Verdana" pitchFamily="34" charset="0"/>
                <a:cs typeface="Verdana" pitchFamily="34" charset="0"/>
              </a:rPr>
              <a:t>comprehension checks.</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41429303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4862870"/>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Issues to be considered when designing speaking </a:t>
            </a:r>
            <a:r>
              <a:rPr lang="en-NZ" sz="2200" b="1" dirty="0" smtClean="0">
                <a:solidFill>
                  <a:schemeClr val="accent2">
                    <a:lumMod val="50000"/>
                  </a:schemeClr>
                </a:solidFill>
                <a:latin typeface="+mj-lt"/>
                <a:ea typeface="Verdana" pitchFamily="34" charset="0"/>
                <a:cs typeface="Verdana" pitchFamily="34" charset="0"/>
              </a:rPr>
              <a:t>activities</a:t>
            </a:r>
          </a:p>
          <a:p>
            <a:pPr marL="342900" indent="-342900">
              <a:spcBef>
                <a:spcPts val="0"/>
              </a:spcBef>
              <a:spcAft>
                <a:spcPts val="1800"/>
              </a:spcAft>
              <a:buFont typeface="Arial" panose="020B0604020202020204" pitchFamily="34" charset="0"/>
              <a:buChar char="•"/>
            </a:pPr>
            <a:r>
              <a:rPr lang="en-NZ" sz="2200" dirty="0" smtClean="0">
                <a:latin typeface="+mn-lt"/>
              </a:rPr>
              <a:t>What </a:t>
            </a:r>
            <a:r>
              <a:rPr lang="en-NZ" sz="2200" dirty="0">
                <a:latin typeface="+mn-lt"/>
              </a:rPr>
              <a:t>will the focus of the activity be, e.g. will it practise (an aspect of) small talk, conversation or discussion skills?</a:t>
            </a:r>
          </a:p>
          <a:p>
            <a:pPr marL="342900" indent="-342900">
              <a:spcBef>
                <a:spcPts val="0"/>
              </a:spcBef>
              <a:spcAft>
                <a:spcPts val="1800"/>
              </a:spcAft>
              <a:buFont typeface="Arial" panose="020B0604020202020204" pitchFamily="34" charset="0"/>
              <a:buChar char="•"/>
            </a:pPr>
            <a:r>
              <a:rPr lang="en-NZ" sz="2200" dirty="0" smtClean="0">
                <a:latin typeface="+mn-lt"/>
              </a:rPr>
              <a:t>What </a:t>
            </a:r>
            <a:r>
              <a:rPr lang="en-NZ" sz="2200" dirty="0">
                <a:latin typeface="+mn-lt"/>
              </a:rPr>
              <a:t>are the language and other demands of the activity?</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will the activity be modelled?</a:t>
            </a:r>
          </a:p>
          <a:p>
            <a:pPr marL="342900" indent="-342900">
              <a:spcBef>
                <a:spcPts val="0"/>
              </a:spcBef>
              <a:spcAft>
                <a:spcPts val="1800"/>
              </a:spcAft>
              <a:buFont typeface="Arial" panose="020B0604020202020204" pitchFamily="34" charset="0"/>
              <a:buChar char="•"/>
            </a:pPr>
            <a:r>
              <a:rPr lang="en-NZ" sz="2200" dirty="0" smtClean="0">
                <a:latin typeface="+mn-lt"/>
              </a:rPr>
              <a:t>What </a:t>
            </a:r>
            <a:r>
              <a:rPr lang="en-NZ" sz="2200" dirty="0">
                <a:latin typeface="+mn-lt"/>
              </a:rPr>
              <a:t>stages will the activity be divided into?</a:t>
            </a:r>
          </a:p>
          <a:p>
            <a:pPr marL="342900" indent="-342900">
              <a:spcBef>
                <a:spcPts val="0"/>
              </a:spcBef>
              <a:spcAft>
                <a:spcPts val="1800"/>
              </a:spcAft>
              <a:buFont typeface="Arial" panose="020B0604020202020204" pitchFamily="34" charset="0"/>
              <a:buChar char="•"/>
            </a:pPr>
            <a:r>
              <a:rPr lang="en-NZ" sz="2200" dirty="0" smtClean="0">
                <a:latin typeface="+mn-lt"/>
              </a:rPr>
              <a:t>What </a:t>
            </a:r>
            <a:r>
              <a:rPr lang="en-NZ" sz="2200" dirty="0">
                <a:latin typeface="+mn-lt"/>
              </a:rPr>
              <a:t>language or support will be needed?</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357184530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3277820"/>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Issues to be considered when designing speaking </a:t>
            </a:r>
            <a:r>
              <a:rPr lang="en-NZ" sz="2200" b="1" dirty="0" smtClean="0">
                <a:solidFill>
                  <a:schemeClr val="accent2">
                    <a:lumMod val="50000"/>
                  </a:schemeClr>
                </a:solidFill>
                <a:latin typeface="+mj-lt"/>
                <a:ea typeface="Verdana" pitchFamily="34" charset="0"/>
                <a:cs typeface="Verdana" pitchFamily="34" charset="0"/>
              </a:rPr>
              <a:t>activities</a:t>
            </a:r>
          </a:p>
          <a:p>
            <a:pPr marL="342900" indent="-342900">
              <a:spcBef>
                <a:spcPts val="0"/>
              </a:spcBef>
              <a:spcAft>
                <a:spcPts val="1800"/>
              </a:spcAft>
              <a:buFont typeface="Arial" panose="020B0604020202020204" pitchFamily="34" charset="0"/>
              <a:buChar char="•"/>
            </a:pPr>
            <a:r>
              <a:rPr lang="en-NZ" sz="2200" dirty="0" smtClean="0">
                <a:latin typeface="+mn-lt"/>
              </a:rPr>
              <a:t>What </a:t>
            </a:r>
            <a:r>
              <a:rPr lang="en-NZ" sz="2200" dirty="0">
                <a:latin typeface="+mn-lt"/>
              </a:rPr>
              <a:t>resources will be needed, e.g. pictures or cards?</a:t>
            </a:r>
          </a:p>
          <a:p>
            <a:pPr marL="342900" indent="-342900">
              <a:spcBef>
                <a:spcPts val="0"/>
              </a:spcBef>
              <a:spcAft>
                <a:spcPts val="1800"/>
              </a:spcAft>
              <a:buFont typeface="Arial" panose="020B0604020202020204" pitchFamily="34" charset="0"/>
              <a:buChar char="•"/>
            </a:pPr>
            <a:r>
              <a:rPr lang="en-NZ" sz="2200" dirty="0" smtClean="0">
                <a:latin typeface="+mn-lt"/>
              </a:rPr>
              <a:t>What </a:t>
            </a:r>
            <a:r>
              <a:rPr lang="en-NZ" sz="2200" dirty="0">
                <a:latin typeface="+mn-lt"/>
              </a:rPr>
              <a:t>learning arrangement will be needed?</a:t>
            </a:r>
          </a:p>
          <a:p>
            <a:pPr marL="342900" indent="-342900">
              <a:spcBef>
                <a:spcPts val="0"/>
              </a:spcBef>
              <a:spcAft>
                <a:spcPts val="1800"/>
              </a:spcAft>
              <a:buFont typeface="Arial" panose="020B0604020202020204" pitchFamily="34" charset="0"/>
              <a:buChar char="•"/>
            </a:pPr>
            <a:r>
              <a:rPr lang="en-NZ" sz="2200" dirty="0" smtClean="0">
                <a:latin typeface="+mn-lt"/>
              </a:rPr>
              <a:t>What </a:t>
            </a:r>
            <a:r>
              <a:rPr lang="en-NZ" sz="2200" dirty="0">
                <a:latin typeface="+mn-lt"/>
              </a:rPr>
              <a:t>level of performance is expected?</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and when will feedback be given?</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320701731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472518" cy="642942"/>
          </a:xfrm>
          <a:extLst/>
        </p:spPr>
        <p:txBody>
          <a:bodyPr rtlCol="0">
            <a:normAutofit/>
          </a:bodyPr>
          <a:lstStyle/>
          <a:p>
            <a:pPr algn="l" eaLnBrk="1" fontAlgn="auto" hangingPunct="1">
              <a:spcAft>
                <a:spcPts val="0"/>
              </a:spcAft>
              <a:defRPr/>
            </a:pPr>
            <a:r>
              <a:rPr lang="en-NZ" sz="30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 Genres of spoken interaction</a:t>
            </a:r>
          </a:p>
        </p:txBody>
      </p:sp>
      <p:sp>
        <p:nvSpPr>
          <p:cNvPr id="3" name="Rectangle 2"/>
          <p:cNvSpPr/>
          <p:nvPr/>
        </p:nvSpPr>
        <p:spPr>
          <a:xfrm>
            <a:off x="539552" y="1556792"/>
            <a:ext cx="7200801" cy="2787623"/>
          </a:xfrm>
          <a:prstGeom prst="rect">
            <a:avLst/>
          </a:prstGeom>
        </p:spPr>
        <p:txBody>
          <a:bodyPr wrap="square">
            <a:spAutoFit/>
          </a:bodyPr>
          <a:lstStyle/>
          <a:p>
            <a:pPr marL="342900" indent="-342900">
              <a:lnSpc>
                <a:spcPct val="150000"/>
              </a:lnSpc>
              <a:buFont typeface="Arial" panose="020B0604020202020204" pitchFamily="34" charset="0"/>
              <a:buChar char="•"/>
            </a:pPr>
            <a:r>
              <a:rPr lang="en-NZ" sz="2400" dirty="0">
                <a:latin typeface="+mn-lt"/>
              </a:rPr>
              <a:t>Distinct nature of speech genres such as small talk, casual conversations, telephone conversations, transactions, discussions, interviews, meetings, presentations and debates. </a:t>
            </a:r>
            <a:endParaRPr lang="en-NZ" sz="2400" dirty="0">
              <a:latin typeface="+mn-lt"/>
              <a:ea typeface="Verdana" pitchFamily="34" charset="0"/>
              <a:cs typeface="Verdana" pitchFamily="34" charset="0"/>
            </a:endParaRPr>
          </a:p>
        </p:txBody>
      </p:sp>
    </p:spTree>
    <p:extLst>
      <p:ext uri="{BB962C8B-B14F-4D97-AF65-F5344CB8AC3E}">
        <p14:creationId xmlns:p14="http://schemas.microsoft.com/office/powerpoint/2010/main" val="335011357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p>
        </p:txBody>
      </p:sp>
      <p:sp>
        <p:nvSpPr>
          <p:cNvPr id="3" name="Rectangle 2"/>
          <p:cNvSpPr/>
          <p:nvPr/>
        </p:nvSpPr>
        <p:spPr>
          <a:xfrm>
            <a:off x="539180" y="1628800"/>
            <a:ext cx="8353300" cy="4755148"/>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An activity can also be assessed according to these criteria</a:t>
            </a:r>
            <a:r>
              <a:rPr lang="en-NZ" sz="2200" b="1" dirty="0" smtClean="0">
                <a:solidFill>
                  <a:schemeClr val="accent2">
                    <a:lumMod val="50000"/>
                  </a:schemeClr>
                </a:solidFill>
                <a:latin typeface="+mj-lt"/>
                <a:ea typeface="Verdana" pitchFamily="34" charset="0"/>
                <a:cs typeface="Verdana" pitchFamily="34" charset="0"/>
              </a:rPr>
              <a:t>:</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much practice and production it generates.</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much authentic language and interaction it provides.</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transparent its purposes and procedures are.</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relevant it is to the learners.</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challenging it is.</a:t>
            </a:r>
          </a:p>
          <a:p>
            <a:pPr marL="342900" indent="-342900">
              <a:spcBef>
                <a:spcPts val="0"/>
              </a:spcBef>
              <a:spcAft>
                <a:spcPts val="1800"/>
              </a:spcAft>
              <a:buFont typeface="Arial" panose="020B0604020202020204" pitchFamily="34" charset="0"/>
              <a:buChar char="•"/>
            </a:pPr>
            <a:r>
              <a:rPr lang="en-NZ" sz="2200" dirty="0" smtClean="0">
                <a:latin typeface="+mn-lt"/>
              </a:rPr>
              <a:t>How </a:t>
            </a:r>
            <a:r>
              <a:rPr lang="en-NZ" sz="2200" dirty="0">
                <a:latin typeface="+mn-lt"/>
              </a:rPr>
              <a:t>motivating it is.</a:t>
            </a:r>
          </a:p>
          <a:p>
            <a:pPr>
              <a:spcBef>
                <a:spcPts val="0"/>
              </a:spcBef>
              <a:spcAft>
                <a:spcPts val="1800"/>
              </a:spcAft>
            </a:pPr>
            <a:endParaRPr lang="en-NZ" sz="2200" b="1" dirty="0">
              <a:solidFill>
                <a:schemeClr val="accent2">
                  <a:lumMod val="50000"/>
                </a:schemeClr>
              </a:solidFill>
              <a:latin typeface="+mj-lt"/>
              <a:ea typeface="Verdana" pitchFamily="34" charset="0"/>
              <a:cs typeface="Verdana" pitchFamily="34" charset="0"/>
            </a:endParaRPr>
          </a:p>
        </p:txBody>
      </p:sp>
    </p:spTree>
    <p:extLst>
      <p:ext uri="{BB962C8B-B14F-4D97-AF65-F5344CB8AC3E}">
        <p14:creationId xmlns:p14="http://schemas.microsoft.com/office/powerpoint/2010/main" val="122576670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8353300" cy="4508927"/>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Goh and Burns seven-stage cycle of activities in a speaking lesson:</a:t>
            </a:r>
            <a:endParaRPr lang="en-NZ" sz="2200" b="1" dirty="0" smtClean="0">
              <a:solidFill>
                <a:schemeClr val="accent2">
                  <a:lumMod val="50000"/>
                </a:schemeClr>
              </a:solidFill>
              <a:latin typeface="+mj-lt"/>
              <a:ea typeface="Verdana" pitchFamily="34" charset="0"/>
              <a:cs typeface="Verdana" pitchFamily="34" charset="0"/>
            </a:endParaRPr>
          </a:p>
          <a:p>
            <a:pPr marL="457200" indent="-457200">
              <a:spcBef>
                <a:spcPts val="0"/>
              </a:spcBef>
              <a:spcAft>
                <a:spcPts val="1800"/>
              </a:spcAft>
              <a:buFont typeface="Arial" panose="020B0604020202020204" pitchFamily="34" charset="0"/>
              <a:buChar char="•"/>
            </a:pPr>
            <a:r>
              <a:rPr lang="en-NZ" sz="2200" i="1" dirty="0" smtClean="0">
                <a:latin typeface="+mn-lt"/>
              </a:rPr>
              <a:t>Focus </a:t>
            </a:r>
            <a:r>
              <a:rPr lang="en-NZ" sz="2200" i="1" dirty="0">
                <a:latin typeface="+mn-lt"/>
              </a:rPr>
              <a:t>learners’ attention on speaking: </a:t>
            </a:r>
            <a:r>
              <a:rPr lang="en-NZ" sz="2200" dirty="0">
                <a:latin typeface="+mn-lt"/>
              </a:rPr>
              <a:t>Students think about a speaking activity, what it involves and what they can anticipate.</a:t>
            </a:r>
          </a:p>
          <a:p>
            <a:pPr marL="457200" indent="-457200">
              <a:spcBef>
                <a:spcPts val="0"/>
              </a:spcBef>
              <a:spcAft>
                <a:spcPts val="1800"/>
              </a:spcAft>
              <a:buFont typeface="Arial" panose="020B0604020202020204" pitchFamily="34" charset="0"/>
              <a:buChar char="•"/>
            </a:pPr>
            <a:r>
              <a:rPr lang="en-NZ" sz="2200" i="1" dirty="0" smtClean="0">
                <a:latin typeface="+mn-lt"/>
              </a:rPr>
              <a:t>Provide </a:t>
            </a:r>
            <a:r>
              <a:rPr lang="en-NZ" sz="2200" i="1" dirty="0">
                <a:latin typeface="+mn-lt"/>
              </a:rPr>
              <a:t>input and/or guide planning: </a:t>
            </a:r>
            <a:r>
              <a:rPr lang="en-NZ" sz="2200" dirty="0">
                <a:latin typeface="+mn-lt"/>
              </a:rPr>
              <a:t>This may involve pre-teaching vocabulary, expressions or discourse features and planning for an activity they will carry out in class (e.g. a presentation or a transaction).</a:t>
            </a:r>
          </a:p>
          <a:p>
            <a:pPr marL="457200" indent="-457200">
              <a:spcBef>
                <a:spcPts val="0"/>
              </a:spcBef>
              <a:spcAft>
                <a:spcPts val="1800"/>
              </a:spcAft>
              <a:buFont typeface="Arial" panose="020B0604020202020204" pitchFamily="34" charset="0"/>
              <a:buChar char="•"/>
            </a:pPr>
            <a:r>
              <a:rPr lang="en-NZ" sz="2200" i="1" dirty="0" smtClean="0">
                <a:latin typeface="+mn-lt"/>
              </a:rPr>
              <a:t>Conduct </a:t>
            </a:r>
            <a:r>
              <a:rPr lang="en-NZ" sz="2200" i="1" dirty="0">
                <a:latin typeface="+mn-lt"/>
              </a:rPr>
              <a:t>speaking task: </a:t>
            </a:r>
            <a:r>
              <a:rPr lang="en-NZ" sz="2200" dirty="0">
                <a:latin typeface="+mn-lt"/>
              </a:rPr>
              <a:t>Students practise a communicative speaking task with a focus on fluency</a:t>
            </a:r>
            <a:r>
              <a:rPr lang="en-NZ" sz="2200" dirty="0" smtClean="0">
                <a:latin typeface="+mn-lt"/>
              </a:rPr>
              <a:t>.</a:t>
            </a:r>
            <a:endParaRPr lang="en-NZ" sz="2200" dirty="0">
              <a:latin typeface="+mn-lt"/>
            </a:endParaRPr>
          </a:p>
        </p:txBody>
      </p:sp>
    </p:spTree>
    <p:extLst>
      <p:ext uri="{BB962C8B-B14F-4D97-AF65-F5344CB8AC3E}">
        <p14:creationId xmlns:p14="http://schemas.microsoft.com/office/powerpoint/2010/main" val="403189315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8353300" cy="3831818"/>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Goh and Burns seven-stage cycle of activities in a speaking lesson:</a:t>
            </a:r>
            <a:endParaRPr lang="en-NZ" sz="2200" b="1" dirty="0" smtClean="0">
              <a:solidFill>
                <a:schemeClr val="accent2">
                  <a:lumMod val="50000"/>
                </a:schemeClr>
              </a:solidFill>
              <a:latin typeface="+mj-lt"/>
              <a:ea typeface="Verdana" pitchFamily="34" charset="0"/>
              <a:cs typeface="Verdana" pitchFamily="34" charset="0"/>
            </a:endParaRPr>
          </a:p>
          <a:p>
            <a:pPr marL="457200" indent="-457200">
              <a:spcBef>
                <a:spcPts val="0"/>
              </a:spcBef>
              <a:spcAft>
                <a:spcPts val="1800"/>
              </a:spcAft>
              <a:buFont typeface="Arial" panose="020B0604020202020204" pitchFamily="34" charset="0"/>
              <a:buChar char="•"/>
            </a:pPr>
            <a:r>
              <a:rPr lang="en-NZ" sz="2200" i="1" dirty="0" smtClean="0">
                <a:latin typeface="+mn-lt"/>
              </a:rPr>
              <a:t>Conduct </a:t>
            </a:r>
            <a:r>
              <a:rPr lang="en-NZ" sz="2200" i="1" dirty="0">
                <a:latin typeface="+mn-lt"/>
              </a:rPr>
              <a:t>speaking task: </a:t>
            </a:r>
            <a:r>
              <a:rPr lang="en-NZ" sz="2200" dirty="0">
                <a:latin typeface="+mn-lt"/>
              </a:rPr>
              <a:t>Students practise a communicative speaking task with a focus on fluency</a:t>
            </a:r>
            <a:r>
              <a:rPr lang="en-NZ" sz="2200" dirty="0" smtClean="0">
                <a:latin typeface="+mn-lt"/>
              </a:rPr>
              <a:t>.</a:t>
            </a:r>
          </a:p>
          <a:p>
            <a:pPr marL="457200" indent="-457200">
              <a:spcBef>
                <a:spcPts val="0"/>
              </a:spcBef>
              <a:spcAft>
                <a:spcPts val="1800"/>
              </a:spcAft>
              <a:buFont typeface="Arial" panose="020B0604020202020204" pitchFamily="34" charset="0"/>
              <a:buChar char="•"/>
            </a:pPr>
            <a:r>
              <a:rPr lang="en-NZ" sz="2200" dirty="0">
                <a:latin typeface="+mn-lt"/>
              </a:rPr>
              <a:t>Focus on language/skills/strategies: Students examine their performance or look at other performances of the task, as well as transcripts of how the task can be carried out, and review different features of the task.</a:t>
            </a:r>
          </a:p>
          <a:p>
            <a:pPr marL="457200" indent="-457200">
              <a:spcBef>
                <a:spcPts val="0"/>
              </a:spcBef>
              <a:spcAft>
                <a:spcPts val="1800"/>
              </a:spcAft>
              <a:buFont typeface="Arial" panose="020B0604020202020204" pitchFamily="34" charset="0"/>
              <a:buChar char="•"/>
            </a:pPr>
            <a:endParaRPr lang="en-NZ" sz="2200" dirty="0">
              <a:latin typeface="+mn-lt"/>
            </a:endParaRPr>
          </a:p>
        </p:txBody>
      </p:sp>
    </p:spTree>
    <p:extLst>
      <p:ext uri="{BB962C8B-B14F-4D97-AF65-F5344CB8AC3E}">
        <p14:creationId xmlns:p14="http://schemas.microsoft.com/office/powerpoint/2010/main" val="59987516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642942"/>
          </a:xfrm>
          <a:extLst/>
        </p:spPr>
        <p:txBody>
          <a:bodyPr rtlCol="0">
            <a:normAutofit/>
          </a:bodyPr>
          <a:lstStyle/>
          <a:p>
            <a:pPr algn="l" eaLnBrk="1" fontAlgn="auto" hangingPunct="1">
              <a:spcAft>
                <a:spcPts val="0"/>
              </a:spcAft>
              <a:defRPr/>
            </a:pPr>
            <a:r>
              <a:rPr lang="en-NZ" sz="3200"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4. Choosing classroom activities</a:t>
            </a:r>
            <a:endParaRPr lang="en-NZ" sz="3200"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39180" y="1628800"/>
            <a:ext cx="8353300" cy="3831818"/>
          </a:xfrm>
          <a:prstGeom prst="rect">
            <a:avLst/>
          </a:prstGeom>
        </p:spPr>
        <p:txBody>
          <a:bodyPr wrap="square">
            <a:spAutoFit/>
          </a:bodyPr>
          <a:lstStyle/>
          <a:p>
            <a:pPr>
              <a:spcBef>
                <a:spcPts val="0"/>
              </a:spcBef>
              <a:spcAft>
                <a:spcPts val="1800"/>
              </a:spcAft>
            </a:pPr>
            <a:r>
              <a:rPr lang="en-NZ" sz="2200" b="1" dirty="0">
                <a:solidFill>
                  <a:schemeClr val="accent2">
                    <a:lumMod val="50000"/>
                  </a:schemeClr>
                </a:solidFill>
                <a:latin typeface="+mj-lt"/>
                <a:ea typeface="Verdana" pitchFamily="34" charset="0"/>
                <a:cs typeface="Verdana" pitchFamily="34" charset="0"/>
              </a:rPr>
              <a:t>Goh and Burns seven-stage cycle of activities in a speaking lesson:</a:t>
            </a:r>
            <a:endParaRPr lang="en-NZ" sz="2200" b="1" dirty="0" smtClean="0">
              <a:solidFill>
                <a:schemeClr val="accent2">
                  <a:lumMod val="50000"/>
                </a:schemeClr>
              </a:solidFill>
              <a:latin typeface="+mj-lt"/>
              <a:ea typeface="Verdana" pitchFamily="34" charset="0"/>
              <a:cs typeface="Verdana" pitchFamily="34" charset="0"/>
            </a:endParaRPr>
          </a:p>
          <a:p>
            <a:pPr marL="457200" indent="-457200">
              <a:spcBef>
                <a:spcPts val="0"/>
              </a:spcBef>
              <a:spcAft>
                <a:spcPts val="1800"/>
              </a:spcAft>
              <a:buFont typeface="Arial" panose="020B0604020202020204" pitchFamily="34" charset="0"/>
              <a:buChar char="•"/>
            </a:pPr>
            <a:r>
              <a:rPr lang="en-NZ" sz="2200" i="1" dirty="0" smtClean="0">
                <a:latin typeface="+mn-lt"/>
              </a:rPr>
              <a:t>Repeat </a:t>
            </a:r>
            <a:r>
              <a:rPr lang="en-NZ" sz="2200" i="1" dirty="0">
                <a:latin typeface="+mn-lt"/>
              </a:rPr>
              <a:t>speaking task: </a:t>
            </a:r>
            <a:r>
              <a:rPr lang="en-NZ" sz="2200" dirty="0">
                <a:latin typeface="+mn-lt"/>
              </a:rPr>
              <a:t>The activity is performed a second time.</a:t>
            </a:r>
          </a:p>
          <a:p>
            <a:pPr marL="457200" indent="-457200">
              <a:spcBef>
                <a:spcPts val="0"/>
              </a:spcBef>
              <a:spcAft>
                <a:spcPts val="1800"/>
              </a:spcAft>
              <a:buFont typeface="Arial" panose="020B0604020202020204" pitchFamily="34" charset="0"/>
              <a:buChar char="•"/>
            </a:pPr>
            <a:r>
              <a:rPr lang="en-NZ" sz="2200" i="1" dirty="0" smtClean="0">
                <a:latin typeface="+mn-lt"/>
              </a:rPr>
              <a:t>Direct </a:t>
            </a:r>
            <a:r>
              <a:rPr lang="en-NZ" sz="2200" i="1" dirty="0">
                <a:latin typeface="+mn-lt"/>
              </a:rPr>
              <a:t>learners’ reflection on learning: </a:t>
            </a:r>
            <a:r>
              <a:rPr lang="en-NZ" sz="2200" dirty="0">
                <a:latin typeface="+mn-lt"/>
              </a:rPr>
              <a:t>Students review and reflect on what they have learned and difficulties they encountered.</a:t>
            </a:r>
          </a:p>
          <a:p>
            <a:pPr marL="457200" indent="-457200">
              <a:spcBef>
                <a:spcPts val="0"/>
              </a:spcBef>
              <a:spcAft>
                <a:spcPts val="1800"/>
              </a:spcAft>
              <a:buFont typeface="Arial" panose="020B0604020202020204" pitchFamily="34" charset="0"/>
              <a:buChar char="•"/>
            </a:pPr>
            <a:r>
              <a:rPr lang="en-NZ" sz="2200" i="1" dirty="0" smtClean="0">
                <a:latin typeface="+mn-lt"/>
              </a:rPr>
              <a:t>Facilitate </a:t>
            </a:r>
            <a:r>
              <a:rPr lang="en-NZ" sz="2200" i="1" dirty="0">
                <a:latin typeface="+mn-lt"/>
              </a:rPr>
              <a:t>feedback on learning: </a:t>
            </a:r>
            <a:r>
              <a:rPr lang="en-NZ" sz="2200" dirty="0">
                <a:latin typeface="+mn-lt"/>
              </a:rPr>
              <a:t>Teacher provides feedback on their performance</a:t>
            </a:r>
            <a:r>
              <a:rPr lang="en-NZ" sz="2200" dirty="0" smtClean="0">
                <a:latin typeface="+mn-lt"/>
              </a:rPr>
              <a:t>.</a:t>
            </a:r>
            <a:endParaRPr lang="en-NZ" sz="2200" dirty="0">
              <a:latin typeface="+mn-lt"/>
            </a:endParaRPr>
          </a:p>
        </p:txBody>
      </p:sp>
    </p:spTree>
    <p:extLst>
      <p:ext uri="{BB962C8B-B14F-4D97-AF65-F5344CB8AC3E}">
        <p14:creationId xmlns:p14="http://schemas.microsoft.com/office/powerpoint/2010/main" val="64587307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643050"/>
            <a:ext cx="8643998" cy="1470025"/>
          </a:xfrm>
          <a:extLst/>
        </p:spPr>
        <p:txBody>
          <a:bodyPr rtlCol="0">
            <a:normAutofit/>
          </a:bodyPr>
          <a:lstStyle/>
          <a:p>
            <a:pPr eaLnBrk="1" fontAlgn="auto" hangingPunct="1">
              <a:spcAft>
                <a:spcPts val="0"/>
              </a:spcAft>
              <a:defRPr/>
            </a:pPr>
            <a:r>
              <a:rPr lang="en-NZ" b="1" cap="small"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NZ" b="1" cap="small"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5" name="Group 4"/>
          <p:cNvGrpSpPr/>
          <p:nvPr/>
        </p:nvGrpSpPr>
        <p:grpSpPr>
          <a:xfrm>
            <a:off x="827584" y="3846883"/>
            <a:ext cx="8064896" cy="2435579"/>
            <a:chOff x="827584" y="3846883"/>
            <a:chExt cx="8064896" cy="2435579"/>
          </a:xfrm>
        </p:grpSpPr>
        <p:sp>
          <p:nvSpPr>
            <p:cNvPr id="7" name="Rectangle 3"/>
            <p:cNvSpPr txBox="1">
              <a:spLocks noChangeArrowheads="1"/>
            </p:cNvSpPr>
            <p:nvPr/>
          </p:nvSpPr>
          <p:spPr bwMode="auto">
            <a:xfrm>
              <a:off x="2987823" y="4149080"/>
              <a:ext cx="590465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buFont typeface="Arial" pitchFamily="34" charset="0"/>
                <a:buNone/>
                <a:defRPr/>
              </a:pPr>
              <a:r>
                <a:rPr lang="en-US" sz="3600" dirty="0" smtClean="0">
                  <a:solidFill>
                    <a:schemeClr val="tx1">
                      <a:lumMod val="75000"/>
                      <a:lumOff val="25000"/>
                    </a:schemeClr>
                  </a:solidFill>
                  <a:ea typeface="Verdana" pitchFamily="34" charset="0"/>
                  <a:cs typeface="Verdana" pitchFamily="34" charset="0"/>
                </a:rPr>
                <a:t>Jack C Richards</a:t>
              </a:r>
            </a:p>
            <a:p>
              <a:pPr algn="l" fontAlgn="auto">
                <a:spcAft>
                  <a:spcPts val="0"/>
                </a:spcAft>
                <a:buFont typeface="Arial" pitchFamily="34" charset="0"/>
                <a:buNone/>
                <a:defRPr/>
              </a:pPr>
              <a:r>
                <a:rPr lang="en-US" sz="2000" dirty="0" smtClean="0">
                  <a:solidFill>
                    <a:schemeClr val="tx1">
                      <a:lumMod val="75000"/>
                      <a:lumOff val="25000"/>
                    </a:schemeClr>
                  </a:solidFill>
                  <a:ea typeface="Verdana" pitchFamily="34" charset="0"/>
                  <a:cs typeface="Verdana" pitchFamily="34" charset="0"/>
                </a:rPr>
                <a:t>University of Sydney, Australia</a:t>
              </a:r>
            </a:p>
            <a:p>
              <a:pPr algn="l" fontAlgn="auto">
                <a:spcAft>
                  <a:spcPts val="0"/>
                </a:spcAft>
                <a:buFont typeface="Arial" pitchFamily="34" charset="0"/>
                <a:buNone/>
                <a:defRPr/>
              </a:pPr>
              <a:r>
                <a:rPr lang="en-US" sz="2000" dirty="0" smtClean="0">
                  <a:solidFill>
                    <a:schemeClr val="tx1">
                      <a:lumMod val="75000"/>
                      <a:lumOff val="25000"/>
                    </a:schemeClr>
                  </a:solidFill>
                  <a:ea typeface="Verdana" pitchFamily="34" charset="0"/>
                  <a:cs typeface="Verdana" pitchFamily="34" charset="0"/>
                </a:rPr>
                <a:t>Regional Language Centre, Singapore</a:t>
              </a:r>
            </a:p>
            <a:p>
              <a:pPr algn="l" fontAlgn="auto">
                <a:spcAft>
                  <a:spcPts val="0"/>
                </a:spcAft>
                <a:buFont typeface="Arial" pitchFamily="34" charset="0"/>
                <a:buNone/>
                <a:defRPr/>
              </a:pPr>
              <a:r>
                <a:rPr lang="en-US" sz="2700" dirty="0" smtClean="0">
                  <a:solidFill>
                    <a:schemeClr val="tx1">
                      <a:lumMod val="75000"/>
                      <a:lumOff val="25000"/>
                    </a:schemeClr>
                  </a:solidFill>
                  <a:ea typeface="Verdana" pitchFamily="34" charset="0"/>
                  <a:cs typeface="Verdana" pitchFamily="34" charset="0"/>
                </a:rPr>
                <a:t>www.professorjackrichards.com</a:t>
              </a:r>
              <a:endParaRPr lang="en-US" sz="2700" dirty="0">
                <a:solidFill>
                  <a:schemeClr val="tx1">
                    <a:lumMod val="75000"/>
                    <a:lumOff val="25000"/>
                  </a:schemeClr>
                </a:solidFill>
                <a:ea typeface="Verdana" pitchFamily="34" charset="0"/>
                <a:cs typeface="Verdana"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846883"/>
              <a:ext cx="1821338" cy="2435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CR-SF">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5525</TotalTime>
  <Words>4369</Words>
  <Application>Microsoft Office PowerPoint</Application>
  <PresentationFormat>On-screen Show (4:3)</PresentationFormat>
  <Paragraphs>587</Paragraphs>
  <Slides>94</Slides>
  <Notes>94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94</vt:i4>
      </vt:variant>
    </vt:vector>
  </HeadingPairs>
  <TitlesOfParts>
    <vt:vector size="100" baseType="lpstr">
      <vt:lpstr>Arial</vt:lpstr>
      <vt:lpstr>Verdana</vt:lpstr>
      <vt:lpstr>Calibri</vt:lpstr>
      <vt:lpstr>Trebuchet MS</vt:lpstr>
      <vt:lpstr>Office Theme</vt:lpstr>
      <vt:lpstr>Custom Design</vt:lpstr>
      <vt:lpstr>Teaching speaking:  curriculum strategies</vt:lpstr>
      <vt:lpstr>1. Approaches to Teaching Speaking</vt:lpstr>
      <vt:lpstr>1. Approaches to Teaching Speaking</vt:lpstr>
      <vt:lpstr>1. Approaches to Teaching Speaking</vt:lpstr>
      <vt:lpstr>1. Approaches to Teaching Speaking</vt:lpstr>
      <vt:lpstr>1. Approaches to Teaching Speaking</vt:lpstr>
      <vt:lpstr>1. Approaches to Teaching Speaking</vt:lpstr>
      <vt:lpstr>1. Approaches to Teaching Speaking</vt:lpstr>
      <vt:lpstr>2. Genres of spoken interaction</vt:lpstr>
      <vt:lpstr>Small Talk</vt:lpstr>
      <vt:lpstr>Small Talk</vt:lpstr>
      <vt:lpstr>Small Talk</vt:lpstr>
      <vt:lpstr>Small Talk</vt:lpstr>
      <vt:lpstr>Small Talk</vt:lpstr>
      <vt:lpstr>Small Talk</vt:lpstr>
      <vt:lpstr>Small Talk</vt:lpstr>
      <vt:lpstr> Model of Small Talk Exchange</vt:lpstr>
      <vt:lpstr> Model of Small Talk Exchange</vt:lpstr>
      <vt:lpstr> Model of Small Talk Exchange</vt:lpstr>
      <vt:lpstr>Conversation</vt:lpstr>
      <vt:lpstr>Conversation</vt:lpstr>
      <vt:lpstr>Conversation</vt:lpstr>
      <vt:lpstr>Conversation</vt:lpstr>
      <vt:lpstr>Conversation</vt:lpstr>
      <vt:lpstr>Conversation</vt:lpstr>
      <vt:lpstr>Conversation</vt:lpstr>
      <vt:lpstr>Conversation</vt:lpstr>
      <vt:lpstr>Conversation</vt:lpstr>
      <vt:lpstr>Conversation</vt:lpstr>
      <vt:lpstr>Conversation</vt:lpstr>
      <vt:lpstr>Conversation</vt:lpstr>
      <vt:lpstr>Conversation</vt:lpstr>
      <vt:lpstr>Conversation</vt:lpstr>
      <vt:lpstr>Conversation</vt:lpstr>
      <vt:lpstr>Characteristics of casual conversation</vt:lpstr>
      <vt:lpstr>Characteristics of casual conversation</vt:lpstr>
      <vt:lpstr>Characteristics of casual conversation</vt:lpstr>
      <vt:lpstr>Conversation</vt:lpstr>
      <vt:lpstr>Conversation</vt:lpstr>
      <vt:lpstr>Teaching Conversation</vt:lpstr>
      <vt:lpstr>Teaching Conversation</vt:lpstr>
      <vt:lpstr>Teaching Conversation</vt:lpstr>
      <vt:lpstr>Teaching Conversation</vt:lpstr>
      <vt:lpstr>Transactions</vt:lpstr>
      <vt:lpstr>Transactions</vt:lpstr>
      <vt:lpstr>Transactions</vt:lpstr>
      <vt:lpstr>Transactions</vt:lpstr>
      <vt:lpstr>Transactions</vt:lpstr>
      <vt:lpstr>Transactions</vt:lpstr>
      <vt:lpstr>Teaching Transactions</vt:lpstr>
      <vt:lpstr>Teaching Transactions</vt:lpstr>
      <vt:lpstr>Discussions</vt:lpstr>
      <vt:lpstr>Discussions</vt:lpstr>
      <vt:lpstr>Discussions</vt:lpstr>
      <vt:lpstr>Discussions</vt:lpstr>
      <vt:lpstr>Discussions</vt:lpstr>
      <vt:lpstr>Discussions</vt:lpstr>
      <vt:lpstr>Discussions</vt:lpstr>
      <vt:lpstr>Teaching discussions</vt:lpstr>
      <vt:lpstr>Teaching discussions</vt:lpstr>
      <vt:lpstr>Teaching discussions</vt:lpstr>
      <vt:lpstr>Teaching discussions</vt:lpstr>
      <vt:lpstr>Presentations</vt:lpstr>
      <vt:lpstr>Presentations</vt:lpstr>
      <vt:lpstr>Teaching Presentations</vt:lpstr>
      <vt:lpstr>Teaching presentations</vt:lpstr>
      <vt:lpstr>Teaching presentations</vt:lpstr>
      <vt:lpstr>Teaching presentations</vt:lpstr>
      <vt:lpstr>3.Developing a course in speaking skills </vt:lpstr>
      <vt:lpstr>3.Developing a course in speaking skills </vt:lpstr>
      <vt:lpstr>3.Developing a course in speaking skills </vt:lpstr>
      <vt:lpstr>3.Developing a course in speaking skills </vt:lpstr>
      <vt:lpstr>3.Developing a course in speaking skills </vt:lpstr>
      <vt:lpstr>3.Developing a course in speaking skills </vt:lpstr>
      <vt:lpstr>3.Developing a course in speaking skills </vt:lpstr>
      <vt:lpstr>3.Developing a course in speaking skills </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4. Choosing classroom activities</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Teaching as Art, Craft and Science</dc:title>
  <dc:creator>Textus Design</dc:creator>
  <cp:lastModifiedBy>respina</cp:lastModifiedBy>
  <cp:revision>433</cp:revision>
  <dcterms:created xsi:type="dcterms:W3CDTF">2009-01-09T21:19:58Z</dcterms:created>
  <dcterms:modified xsi:type="dcterms:W3CDTF">2014-11-18T13:50:11Z</dcterms:modified>
</cp:coreProperties>
</file>