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8" r:id="rId1"/>
    <p:sldMasterId id="2147483780" r:id="rId2"/>
  </p:sldMasterIdLst>
  <p:notesMasterIdLst>
    <p:notesMasterId r:id="rId81"/>
  </p:notesMasterIdLst>
  <p:sldIdLst>
    <p:sldId id="256" r:id="rId3"/>
    <p:sldId id="266" r:id="rId4"/>
    <p:sldId id="268" r:id="rId5"/>
    <p:sldId id="305" r:id="rId6"/>
    <p:sldId id="306" r:id="rId7"/>
    <p:sldId id="363" r:id="rId8"/>
    <p:sldId id="372" r:id="rId9"/>
    <p:sldId id="349" r:id="rId10"/>
    <p:sldId id="350" r:id="rId11"/>
    <p:sldId id="323" r:id="rId12"/>
    <p:sldId id="322" r:id="rId13"/>
    <p:sldId id="364" r:id="rId14"/>
    <p:sldId id="365" r:id="rId15"/>
    <p:sldId id="270" r:id="rId16"/>
    <p:sldId id="325" r:id="rId17"/>
    <p:sldId id="324" r:id="rId18"/>
    <p:sldId id="304" r:id="rId19"/>
    <p:sldId id="271" r:id="rId20"/>
    <p:sldId id="326" r:id="rId21"/>
    <p:sldId id="346" r:id="rId22"/>
    <p:sldId id="272" r:id="rId23"/>
    <p:sldId id="307" r:id="rId24"/>
    <p:sldId id="347" r:id="rId25"/>
    <p:sldId id="345" r:id="rId26"/>
    <p:sldId id="327" r:id="rId27"/>
    <p:sldId id="309" r:id="rId28"/>
    <p:sldId id="328" r:id="rId29"/>
    <p:sldId id="329" r:id="rId30"/>
    <p:sldId id="330" r:id="rId31"/>
    <p:sldId id="357" r:id="rId32"/>
    <p:sldId id="358" r:id="rId33"/>
    <p:sldId id="359" r:id="rId34"/>
    <p:sldId id="360" r:id="rId35"/>
    <p:sldId id="361" r:id="rId36"/>
    <p:sldId id="362" r:id="rId37"/>
    <p:sldId id="274" r:id="rId38"/>
    <p:sldId id="367" r:id="rId39"/>
    <p:sldId id="335" r:id="rId40"/>
    <p:sldId id="352" r:id="rId41"/>
    <p:sldId id="351" r:id="rId42"/>
    <p:sldId id="356" r:id="rId43"/>
    <p:sldId id="337" r:id="rId44"/>
    <p:sldId id="355" r:id="rId45"/>
    <p:sldId id="331" r:id="rId46"/>
    <p:sldId id="310" r:id="rId47"/>
    <p:sldId id="275" r:id="rId48"/>
    <p:sldId id="311" r:id="rId49"/>
    <p:sldId id="276" r:id="rId50"/>
    <p:sldId id="277" r:id="rId51"/>
    <p:sldId id="278" r:id="rId52"/>
    <p:sldId id="279" r:id="rId53"/>
    <p:sldId id="338" r:id="rId54"/>
    <p:sldId id="339" r:id="rId55"/>
    <p:sldId id="366" r:id="rId56"/>
    <p:sldId id="340" r:id="rId57"/>
    <p:sldId id="280" r:id="rId58"/>
    <p:sldId id="312" r:id="rId59"/>
    <p:sldId id="298" r:id="rId60"/>
    <p:sldId id="299" r:id="rId61"/>
    <p:sldId id="313" r:id="rId62"/>
    <p:sldId id="301" r:id="rId63"/>
    <p:sldId id="281" r:id="rId64"/>
    <p:sldId id="282" r:id="rId65"/>
    <p:sldId id="341" r:id="rId66"/>
    <p:sldId id="283" r:id="rId67"/>
    <p:sldId id="315" r:id="rId68"/>
    <p:sldId id="284" r:id="rId69"/>
    <p:sldId id="316" r:id="rId70"/>
    <p:sldId id="285" r:id="rId71"/>
    <p:sldId id="286" r:id="rId72"/>
    <p:sldId id="287" r:id="rId73"/>
    <p:sldId id="296" r:id="rId74"/>
    <p:sldId id="368" r:id="rId75"/>
    <p:sldId id="369" r:id="rId76"/>
    <p:sldId id="370" r:id="rId77"/>
    <p:sldId id="371" r:id="rId78"/>
    <p:sldId id="289" r:id="rId79"/>
    <p:sldId id="318" r:id="rId80"/>
  </p:sldIdLst>
  <p:sldSz cx="9144000" cy="6858000" type="screen4x3"/>
  <p:notesSz cx="6858000" cy="9144000"/>
  <p:embeddedFontLst>
    <p:embeddedFont>
      <p:font typeface="Verdana" pitchFamily="34" charset="0"/>
      <p:regular r:id="rId82"/>
      <p:bold r:id="rId83"/>
      <p:italic r:id="rId84"/>
      <p:boldItalic r:id="rId85"/>
    </p:embeddedFont>
    <p:embeddedFont>
      <p:font typeface="ＭＳ Ｐゴシック" pitchFamily="34" charset="-128"/>
      <p:regular r:id="rId86"/>
    </p:embeddedFont>
    <p:embeddedFont>
      <p:font typeface="Times" pitchFamily="18" charset="0"/>
      <p:regular r:id="rId87"/>
      <p:bold r:id="rId88"/>
      <p:italic r:id="rId89"/>
      <p:boldItalic r:id="rId90"/>
    </p:embeddedFont>
    <p:embeddedFont>
      <p:font typeface="Comic Sans MS" pitchFamily="66" charset="0"/>
      <p:regular r:id="rId91"/>
      <p:bold r:id="rId92"/>
    </p:embeddedFont>
    <p:embeddedFont>
      <p:font typeface="Calibri" pitchFamily="34" charset="0"/>
      <p:regular r:id="rId93"/>
      <p:bold r:id="rId94"/>
      <p:italic r:id="rId95"/>
      <p:boldItalic r:id="rId96"/>
    </p:embeddedFont>
    <p:embeddedFont>
      <p:font typeface="Trebuchet MS" pitchFamily="34" charset="0"/>
      <p:regular r:id="rId97"/>
      <p:bold r:id="rId98"/>
      <p:italic r:id="rId99"/>
      <p:boldItalic r:id="rId100"/>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87546" autoAdjust="0"/>
  </p:normalViewPr>
  <p:slideViewPr>
    <p:cSldViewPr>
      <p:cViewPr>
        <p:scale>
          <a:sx n="109" d="100"/>
          <a:sy n="109" d="100"/>
        </p:scale>
        <p:origin x="-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4.fntdata"/><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6.fntdata"/><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6.fntdata"/><Relationship Id="rId61" Type="http://schemas.openxmlformats.org/officeDocument/2006/relationships/slide" Target="slides/slide59.xml"/><Relationship Id="rId82"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D17F406-6433-4177-83BE-B0FC62E1D163}" type="datetimeFigureOut">
              <a:rPr lang="en-US"/>
              <a:pPr>
                <a:defRPr/>
              </a:pPr>
              <a:t>2014-11-18</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NZ"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89BF6EA-D5C3-4723-A4A7-EE17DCC8C18C}" type="slidenum">
              <a:rPr lang="en-NZ"/>
              <a:pPr>
                <a:defRPr/>
              </a:pPr>
              <a:t>‹#›</a:t>
            </a:fld>
            <a:endParaRPr lang="en-NZ"/>
          </a:p>
        </p:txBody>
      </p:sp>
    </p:spTree>
    <p:extLst>
      <p:ext uri="{BB962C8B-B14F-4D97-AF65-F5344CB8AC3E}">
        <p14:creationId xmlns:p14="http://schemas.microsoft.com/office/powerpoint/2010/main" val="11972950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593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5BF1DE9F-5E14-4EE9-A133-D0FFD3719A40}" type="slidenum">
              <a:rPr lang="en-NZ" smtClean="0">
                <a:latin typeface="Calibri" pitchFamily="34" charset="0"/>
              </a:rPr>
              <a:pPr fontAlgn="base">
                <a:spcBef>
                  <a:spcPct val="0"/>
                </a:spcBef>
                <a:spcAft>
                  <a:spcPct val="0"/>
                </a:spcAft>
                <a:defRPr/>
              </a:pPr>
              <a:t>1</a:t>
            </a:fld>
            <a:endParaRPr lang="en-NZ"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FC303537-A2EF-43BB-8828-AFF59FF94D55}" type="slidenum">
              <a:rPr lang="en-NZ" smtClean="0">
                <a:latin typeface="Calibri" pitchFamily="34" charset="0"/>
              </a:rPr>
              <a:pPr fontAlgn="base">
                <a:spcBef>
                  <a:spcPct val="0"/>
                </a:spcBef>
                <a:spcAft>
                  <a:spcPct val="0"/>
                </a:spcAft>
                <a:defRPr/>
              </a:pPr>
              <a:t>10</a:t>
            </a:fld>
            <a:endParaRPr lang="en-NZ"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030B3C2E-9BC6-4B5B-B4A8-26D663C36374}" type="slidenum">
              <a:rPr lang="en-NZ" smtClean="0">
                <a:latin typeface="Calibri" pitchFamily="34" charset="0"/>
              </a:rPr>
              <a:pPr fontAlgn="base">
                <a:spcBef>
                  <a:spcPct val="0"/>
                </a:spcBef>
                <a:spcAft>
                  <a:spcPct val="0"/>
                </a:spcAft>
                <a:defRPr/>
              </a:pPr>
              <a:t>11</a:t>
            </a:fld>
            <a:endParaRPr lang="en-NZ"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8353B5-4B89-DC4B-8E5D-8A73F96ADA9F}" type="slidenum">
              <a:rPr lang="en-US" sz="1200"/>
              <a:pPr/>
              <a:t>12</a:t>
            </a:fld>
            <a:endParaRPr 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DC33A2-E4C4-BC45-B5D4-3CABAC29E53B}" type="slidenum">
              <a:rPr lang="en-US" sz="1200"/>
              <a:pPr/>
              <a:t>13</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16EB0278-59BE-46D8-A72D-246E1B0C8DCC}" type="slidenum">
              <a:rPr lang="en-NZ" smtClean="0">
                <a:latin typeface="Calibri" pitchFamily="34" charset="0"/>
              </a:rPr>
              <a:pPr fontAlgn="base">
                <a:spcBef>
                  <a:spcPct val="0"/>
                </a:spcBef>
                <a:spcAft>
                  <a:spcPct val="0"/>
                </a:spcAft>
                <a:defRPr/>
              </a:pPr>
              <a:t>14</a:t>
            </a:fld>
            <a:endParaRPr lang="en-NZ"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64F2B6E6-165C-45F3-90EB-2EFA22990B54}" type="slidenum">
              <a:rPr lang="en-NZ" smtClean="0">
                <a:latin typeface="Calibri" pitchFamily="34" charset="0"/>
              </a:rPr>
              <a:pPr fontAlgn="base">
                <a:spcBef>
                  <a:spcPct val="0"/>
                </a:spcBef>
                <a:spcAft>
                  <a:spcPct val="0"/>
                </a:spcAft>
                <a:defRPr/>
              </a:pPr>
              <a:t>15</a:t>
            </a:fld>
            <a:endParaRPr lang="en-NZ"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4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523DF7C4-5BD2-4765-B03C-DD7E85E0465E}" type="slidenum">
              <a:rPr lang="en-NZ" smtClean="0">
                <a:latin typeface="Calibri" pitchFamily="34" charset="0"/>
              </a:rPr>
              <a:pPr fontAlgn="base">
                <a:spcBef>
                  <a:spcPct val="0"/>
                </a:spcBef>
                <a:spcAft>
                  <a:spcPct val="0"/>
                </a:spcAft>
                <a:defRPr/>
              </a:pPr>
              <a:t>16</a:t>
            </a:fld>
            <a:endParaRPr lang="en-NZ"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5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B97C57BC-C1D2-4EAD-93F4-AF0DBFD017E7}" type="slidenum">
              <a:rPr lang="en-NZ" smtClean="0">
                <a:latin typeface="Calibri" pitchFamily="34" charset="0"/>
              </a:rPr>
              <a:pPr fontAlgn="base">
                <a:spcBef>
                  <a:spcPct val="0"/>
                </a:spcBef>
                <a:spcAft>
                  <a:spcPct val="0"/>
                </a:spcAft>
                <a:defRPr/>
              </a:pPr>
              <a:t>17</a:t>
            </a:fld>
            <a:endParaRPr lang="en-NZ"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A4027051-FF6C-43CA-9F3D-057AE53B1D2B}" type="slidenum">
              <a:rPr lang="en-NZ" smtClean="0">
                <a:latin typeface="Calibri" pitchFamily="34" charset="0"/>
              </a:rPr>
              <a:pPr fontAlgn="base">
                <a:spcBef>
                  <a:spcPct val="0"/>
                </a:spcBef>
                <a:spcAft>
                  <a:spcPct val="0"/>
                </a:spcAft>
                <a:defRPr/>
              </a:pPr>
              <a:t>18</a:t>
            </a:fld>
            <a:endParaRPr lang="en-NZ"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6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412893E9-0860-44D7-9512-1BB9C85FA09C}" type="slidenum">
              <a:rPr lang="en-NZ" smtClean="0">
                <a:latin typeface="Calibri" pitchFamily="34" charset="0"/>
              </a:rPr>
              <a:pPr fontAlgn="base">
                <a:spcBef>
                  <a:spcPct val="0"/>
                </a:spcBef>
                <a:spcAft>
                  <a:spcPct val="0"/>
                </a:spcAft>
                <a:defRPr/>
              </a:pPr>
              <a:t>19</a:t>
            </a:fld>
            <a:endParaRPr lang="en-NZ"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1F518F51-ACA7-4473-89C0-351AF3871D27}" type="slidenum">
              <a:rPr lang="en-NZ" smtClean="0">
                <a:latin typeface="Calibri" pitchFamily="34" charset="0"/>
              </a:rPr>
              <a:pPr fontAlgn="base">
                <a:spcBef>
                  <a:spcPct val="0"/>
                </a:spcBef>
                <a:spcAft>
                  <a:spcPct val="0"/>
                </a:spcAft>
                <a:defRPr/>
              </a:pPr>
              <a:t>2</a:t>
            </a:fld>
            <a:endParaRPr lang="en-NZ" smtClean="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920CFF4E-C36C-4B1C-B5B5-3FAA5280CD01}" type="slidenum">
              <a:rPr lang="en-NZ" smtClean="0">
                <a:latin typeface="Calibri" pitchFamily="34" charset="0"/>
              </a:rPr>
              <a:pPr fontAlgn="base">
                <a:spcBef>
                  <a:spcPct val="0"/>
                </a:spcBef>
                <a:spcAft>
                  <a:spcPct val="0"/>
                </a:spcAft>
                <a:defRPr/>
              </a:pPr>
              <a:t>20</a:t>
            </a:fld>
            <a:endParaRPr lang="en-NZ" smtClean="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up at once</a:t>
            </a:r>
          </a:p>
          <a:p>
            <a:pPr eaLnBrk="1" hangingPunct="1">
              <a:spcBef>
                <a:spcPct val="0"/>
              </a:spcBef>
            </a:pPr>
            <a:r>
              <a:rPr lang="en-NZ" smtClean="0"/>
              <a:t>Pics – pic of students reading books</a:t>
            </a:r>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29A0FB6-2681-440A-88CC-9A215318B81A}" type="slidenum">
              <a:rPr lang="en-NZ" smtClean="0">
                <a:latin typeface="Calibri" pitchFamily="34" charset="0"/>
              </a:rPr>
              <a:pPr fontAlgn="base">
                <a:spcBef>
                  <a:spcPct val="0"/>
                </a:spcBef>
                <a:spcAft>
                  <a:spcPct val="0"/>
                </a:spcAft>
                <a:defRPr/>
              </a:pPr>
              <a:t>21</a:t>
            </a:fld>
            <a:endParaRPr lang="en-NZ"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up at once </a:t>
            </a:r>
          </a:p>
          <a:p>
            <a:pPr eaLnBrk="1" hangingPunct="1">
              <a:spcBef>
                <a:spcPct val="0"/>
              </a:spcBef>
            </a:pPr>
            <a:r>
              <a:rPr lang="en-NZ" smtClean="0"/>
              <a:t>Pics – same photo as previous page</a:t>
            </a:r>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245F174C-6758-42A9-B31E-37735A57214F}" type="slidenum">
              <a:rPr lang="en-NZ" smtClean="0">
                <a:latin typeface="Calibri" pitchFamily="34" charset="0"/>
              </a:rPr>
              <a:pPr fontAlgn="base">
                <a:spcBef>
                  <a:spcPct val="0"/>
                </a:spcBef>
                <a:spcAft>
                  <a:spcPct val="0"/>
                </a:spcAft>
                <a:defRPr/>
              </a:pPr>
              <a:t>22</a:t>
            </a:fld>
            <a:endParaRPr lang="en-NZ"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920CFF4E-C36C-4B1C-B5B5-3FAA5280CD01}" type="slidenum">
              <a:rPr lang="en-NZ" smtClean="0">
                <a:latin typeface="Calibri" pitchFamily="34" charset="0"/>
              </a:rPr>
              <a:pPr fontAlgn="base">
                <a:spcBef>
                  <a:spcPct val="0"/>
                </a:spcBef>
                <a:spcAft>
                  <a:spcPct val="0"/>
                </a:spcAft>
                <a:defRPr/>
              </a:pPr>
              <a:t>23</a:t>
            </a:fld>
            <a:endParaRPr lang="en-NZ"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920CFF4E-C36C-4B1C-B5B5-3FAA5280CD01}" type="slidenum">
              <a:rPr lang="en-NZ" smtClean="0">
                <a:latin typeface="Calibri" pitchFamily="34" charset="0"/>
              </a:rPr>
              <a:pPr fontAlgn="base">
                <a:spcBef>
                  <a:spcPct val="0"/>
                </a:spcBef>
                <a:spcAft>
                  <a:spcPct val="0"/>
                </a:spcAft>
                <a:defRPr/>
              </a:pPr>
              <a:t>24</a:t>
            </a:fld>
            <a:endParaRPr lang="en-NZ" smtClean="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349836E5-7532-408C-BABB-431B99C4FBFB}" type="slidenum">
              <a:rPr lang="en-NZ" smtClean="0">
                <a:latin typeface="Calibri" pitchFamily="34" charset="0"/>
              </a:rPr>
              <a:pPr fontAlgn="base">
                <a:spcBef>
                  <a:spcPct val="0"/>
                </a:spcBef>
                <a:spcAft>
                  <a:spcPct val="0"/>
                </a:spcAft>
                <a:defRPr/>
              </a:pPr>
              <a:t>25</a:t>
            </a:fld>
            <a:endParaRPr lang="en-NZ"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at once</a:t>
            </a:r>
          </a:p>
          <a:p>
            <a:pPr eaLnBrk="1" hangingPunct="1">
              <a:spcBef>
                <a:spcPct val="0"/>
              </a:spcBef>
            </a:pPr>
            <a:r>
              <a:rPr lang="en-NZ" smtClean="0"/>
              <a:t>Pic – same photo as previous page</a:t>
            </a:r>
          </a:p>
        </p:txBody>
      </p:sp>
      <p:sp>
        <p:nvSpPr>
          <p:cNvPr id="819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B0CD8B5D-89EF-4B99-880A-78262CBB971F}" type="slidenum">
              <a:rPr lang="en-NZ" smtClean="0">
                <a:latin typeface="Calibri" pitchFamily="34" charset="0"/>
              </a:rPr>
              <a:pPr fontAlgn="base">
                <a:spcBef>
                  <a:spcPct val="0"/>
                </a:spcBef>
                <a:spcAft>
                  <a:spcPct val="0"/>
                </a:spcAft>
                <a:defRPr/>
              </a:pPr>
              <a:t>26</a:t>
            </a:fld>
            <a:endParaRPr lang="en-NZ" smtClean="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at once</a:t>
            </a:r>
          </a:p>
          <a:p>
            <a:pPr eaLnBrk="1" hangingPunct="1">
              <a:spcBef>
                <a:spcPct val="0"/>
              </a:spcBef>
            </a:pPr>
            <a:r>
              <a:rPr lang="en-NZ" smtClean="0"/>
              <a:t>Pic – same photo as previous page</a:t>
            </a:r>
          </a:p>
        </p:txBody>
      </p:sp>
      <p:sp>
        <p:nvSpPr>
          <p:cNvPr id="819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995E3F5-DD5D-4221-AC61-20CCD9A75027}" type="slidenum">
              <a:rPr lang="en-NZ" smtClean="0">
                <a:latin typeface="Calibri" pitchFamily="34" charset="0"/>
              </a:rPr>
              <a:pPr fontAlgn="base">
                <a:spcBef>
                  <a:spcPct val="0"/>
                </a:spcBef>
                <a:spcAft>
                  <a:spcPct val="0"/>
                </a:spcAft>
                <a:defRPr/>
              </a:pPr>
              <a:t>27</a:t>
            </a:fld>
            <a:endParaRPr lang="en-NZ" smtClean="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at once</a:t>
            </a:r>
          </a:p>
          <a:p>
            <a:pPr eaLnBrk="1" hangingPunct="1">
              <a:spcBef>
                <a:spcPct val="0"/>
              </a:spcBef>
            </a:pPr>
            <a:r>
              <a:rPr lang="en-NZ" smtClean="0"/>
              <a:t>Pic – same photo as previous page</a:t>
            </a:r>
          </a:p>
        </p:txBody>
      </p:sp>
      <p:sp>
        <p:nvSpPr>
          <p:cNvPr id="819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D7629F18-794B-4454-AF2D-EE25D0E9F767}" type="slidenum">
              <a:rPr lang="en-NZ" smtClean="0">
                <a:latin typeface="Calibri" pitchFamily="34" charset="0"/>
              </a:rPr>
              <a:pPr fontAlgn="base">
                <a:spcBef>
                  <a:spcPct val="0"/>
                </a:spcBef>
                <a:spcAft>
                  <a:spcPct val="0"/>
                </a:spcAft>
                <a:defRPr/>
              </a:pPr>
              <a:t>28</a:t>
            </a:fld>
            <a:endParaRPr lang="en-NZ" smtClean="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47FC5C04-9B8A-4EE0-A767-3F257479CC6B}" type="slidenum">
              <a:rPr lang="en-NZ" smtClean="0">
                <a:latin typeface="Calibri" pitchFamily="34" charset="0"/>
              </a:rPr>
              <a:pPr fontAlgn="base">
                <a:spcBef>
                  <a:spcPct val="0"/>
                </a:spcBef>
                <a:spcAft>
                  <a:spcPct val="0"/>
                </a:spcAft>
                <a:defRPr/>
              </a:pPr>
              <a:t>29</a:t>
            </a:fld>
            <a:endParaRPr lang="en-NZ"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92424187-BB9C-486F-B5F7-4E02C3FB5C24}" type="slidenum">
              <a:rPr lang="en-NZ" smtClean="0">
                <a:latin typeface="Calibri" pitchFamily="34" charset="0"/>
              </a:rPr>
              <a:pPr fontAlgn="base">
                <a:spcBef>
                  <a:spcPct val="0"/>
                </a:spcBef>
                <a:spcAft>
                  <a:spcPct val="0"/>
                </a:spcAft>
                <a:defRPr/>
              </a:pPr>
              <a:t>3</a:t>
            </a:fld>
            <a:endParaRPr lang="en-NZ" smtClean="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5387EC4A-9498-4DAD-9150-ACAA9E2675D0}" type="slidenum">
              <a:rPr lang="en-NZ" smtClean="0">
                <a:latin typeface="Calibri" pitchFamily="34" charset="0"/>
              </a:rPr>
              <a:pPr fontAlgn="base">
                <a:spcBef>
                  <a:spcPct val="0"/>
                </a:spcBef>
                <a:spcAft>
                  <a:spcPct val="0"/>
                </a:spcAft>
                <a:defRPr/>
              </a:pPr>
              <a:t>30</a:t>
            </a:fld>
            <a:endParaRPr lang="en-NZ" smtClean="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8B069D72-9582-48AE-817C-1B26D7E16933}" type="slidenum">
              <a:rPr lang="en-NZ" smtClean="0">
                <a:latin typeface="Calibri" pitchFamily="34" charset="0"/>
              </a:rPr>
              <a:pPr fontAlgn="base">
                <a:spcBef>
                  <a:spcPct val="0"/>
                </a:spcBef>
                <a:spcAft>
                  <a:spcPct val="0"/>
                </a:spcAft>
                <a:defRPr/>
              </a:pPr>
              <a:t>31</a:t>
            </a:fld>
            <a:endParaRPr lang="en-NZ" smtClean="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10D7FFE-8B38-4F19-A016-55476D70B511}" type="slidenum">
              <a:rPr lang="en-NZ" smtClean="0">
                <a:latin typeface="Calibri" pitchFamily="34" charset="0"/>
              </a:rPr>
              <a:pPr fontAlgn="base">
                <a:spcBef>
                  <a:spcPct val="0"/>
                </a:spcBef>
                <a:spcAft>
                  <a:spcPct val="0"/>
                </a:spcAft>
                <a:defRPr/>
              </a:pPr>
              <a:t>32</a:t>
            </a:fld>
            <a:endParaRPr lang="en-NZ" smtClean="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DCB56E19-4AEE-4CE4-A43D-30E02144905D}" type="slidenum">
              <a:rPr lang="en-NZ" smtClean="0">
                <a:latin typeface="Calibri" pitchFamily="34" charset="0"/>
              </a:rPr>
              <a:pPr fontAlgn="base">
                <a:spcBef>
                  <a:spcPct val="0"/>
                </a:spcBef>
                <a:spcAft>
                  <a:spcPct val="0"/>
                </a:spcAft>
                <a:defRPr/>
              </a:pPr>
              <a:t>33</a:t>
            </a:fld>
            <a:endParaRPr lang="en-NZ" smtClean="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F2AC7FA3-D6CB-4B0D-AD2A-FD2ED79DA3AB}" type="slidenum">
              <a:rPr lang="en-NZ" smtClean="0">
                <a:latin typeface="Calibri" pitchFamily="34" charset="0"/>
              </a:rPr>
              <a:pPr fontAlgn="base">
                <a:spcBef>
                  <a:spcPct val="0"/>
                </a:spcBef>
                <a:spcAft>
                  <a:spcPct val="0"/>
                </a:spcAft>
                <a:defRPr/>
              </a:pPr>
              <a:t>34</a:t>
            </a:fld>
            <a:endParaRPr lang="en-NZ" smtClean="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31FCFC3-958C-4B7F-A434-B46830E913AB}" type="slidenum">
              <a:rPr lang="en-NZ" smtClean="0">
                <a:latin typeface="Calibri" pitchFamily="34" charset="0"/>
              </a:rPr>
              <a:pPr fontAlgn="base">
                <a:spcBef>
                  <a:spcPct val="0"/>
                </a:spcBef>
                <a:spcAft>
                  <a:spcPct val="0"/>
                </a:spcAft>
                <a:defRPr/>
              </a:pPr>
              <a:t>35</a:t>
            </a:fld>
            <a:endParaRPr lang="en-NZ" smtClean="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2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12763A9A-1C38-4F66-BF3F-E8901F86637D}" type="slidenum">
              <a:rPr lang="en-NZ" smtClean="0">
                <a:latin typeface="Calibri" pitchFamily="34" charset="0"/>
              </a:rPr>
              <a:pPr fontAlgn="base">
                <a:spcBef>
                  <a:spcPct val="0"/>
                </a:spcBef>
                <a:spcAft>
                  <a:spcPct val="0"/>
                </a:spcAft>
                <a:defRPr/>
              </a:pPr>
              <a:t>36</a:t>
            </a:fld>
            <a:endParaRPr lang="en-NZ" smtClean="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F42CAD-15CE-CA40-ABF7-6DEAF813A9CA}" type="slidenum">
              <a:rPr lang="en-US" sz="1200"/>
              <a:pPr/>
              <a:t>37</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dirty="0"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35AC0194-1D8D-4E09-BFB3-EE9EFFD3F5B5}" type="slidenum">
              <a:rPr lang="en-NZ" smtClean="0">
                <a:latin typeface="Calibri" pitchFamily="34" charset="0"/>
              </a:rPr>
              <a:pPr fontAlgn="base">
                <a:spcBef>
                  <a:spcPct val="0"/>
                </a:spcBef>
                <a:spcAft>
                  <a:spcPct val="0"/>
                </a:spcAft>
                <a:defRPr/>
              </a:pPr>
              <a:t>38</a:t>
            </a:fld>
            <a:endParaRPr lang="en-NZ" smtClean="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dirty="0"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35AC0194-1D8D-4E09-BFB3-EE9EFFD3F5B5}" type="slidenum">
              <a:rPr lang="en-NZ" smtClean="0">
                <a:latin typeface="Calibri" pitchFamily="34" charset="0"/>
              </a:rPr>
              <a:pPr fontAlgn="base">
                <a:spcBef>
                  <a:spcPct val="0"/>
                </a:spcBef>
                <a:spcAft>
                  <a:spcPct val="0"/>
                </a:spcAft>
                <a:defRPr/>
              </a:pPr>
              <a:t>39</a:t>
            </a:fld>
            <a:endParaRPr lang="en-NZ"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28F7572B-D351-4A86-BED0-4EDDE465616D}" type="slidenum">
              <a:rPr lang="en-NZ" smtClean="0">
                <a:latin typeface="Calibri" pitchFamily="34" charset="0"/>
              </a:rPr>
              <a:pPr fontAlgn="base">
                <a:spcBef>
                  <a:spcPct val="0"/>
                </a:spcBef>
                <a:spcAft>
                  <a:spcPct val="0"/>
                </a:spcAft>
                <a:defRPr/>
              </a:pPr>
              <a:t>4</a:t>
            </a:fld>
            <a:endParaRPr lang="en-NZ" smtClean="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dirty="0"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35AC0194-1D8D-4E09-BFB3-EE9EFFD3F5B5}" type="slidenum">
              <a:rPr lang="en-NZ" smtClean="0">
                <a:latin typeface="Calibri" pitchFamily="34" charset="0"/>
              </a:rPr>
              <a:pPr fontAlgn="base">
                <a:spcBef>
                  <a:spcPct val="0"/>
                </a:spcBef>
                <a:spcAft>
                  <a:spcPct val="0"/>
                </a:spcAft>
                <a:defRPr/>
              </a:pPr>
              <a:t>40</a:t>
            </a:fld>
            <a:endParaRPr lang="en-NZ" smtClean="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dirty="0"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35AC0194-1D8D-4E09-BFB3-EE9EFFD3F5B5}" type="slidenum">
              <a:rPr lang="en-NZ" smtClean="0">
                <a:latin typeface="Calibri" pitchFamily="34" charset="0"/>
              </a:rPr>
              <a:pPr fontAlgn="base">
                <a:spcBef>
                  <a:spcPct val="0"/>
                </a:spcBef>
                <a:spcAft>
                  <a:spcPct val="0"/>
                </a:spcAft>
                <a:defRPr/>
              </a:pPr>
              <a:t>41</a:t>
            </a:fld>
            <a:endParaRPr lang="en-NZ" smtClean="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66B2F4E-3E8E-403A-BBE3-7B8C6B030A12}" type="slidenum">
              <a:rPr lang="en-NZ" smtClean="0">
                <a:latin typeface="Calibri" pitchFamily="34" charset="0"/>
              </a:rPr>
              <a:pPr fontAlgn="base">
                <a:spcBef>
                  <a:spcPct val="0"/>
                </a:spcBef>
                <a:spcAft>
                  <a:spcPct val="0"/>
                </a:spcAft>
                <a:defRPr/>
              </a:pPr>
              <a:t>42</a:t>
            </a:fld>
            <a:endParaRPr lang="en-NZ" smtClean="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66B2F4E-3E8E-403A-BBE3-7B8C6B030A12}" type="slidenum">
              <a:rPr lang="en-NZ" smtClean="0">
                <a:latin typeface="Calibri" pitchFamily="34" charset="0"/>
              </a:rPr>
              <a:pPr fontAlgn="base">
                <a:spcBef>
                  <a:spcPct val="0"/>
                </a:spcBef>
                <a:spcAft>
                  <a:spcPct val="0"/>
                </a:spcAft>
                <a:defRPr/>
              </a:pPr>
              <a:t>43</a:t>
            </a:fld>
            <a:endParaRPr lang="en-NZ" smtClean="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2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CD418DD-3A26-4798-BFAF-3A9775E6C5C7}" type="slidenum">
              <a:rPr lang="en-NZ" smtClean="0">
                <a:latin typeface="Calibri" pitchFamily="34" charset="0"/>
              </a:rPr>
              <a:pPr fontAlgn="base">
                <a:spcBef>
                  <a:spcPct val="0"/>
                </a:spcBef>
                <a:spcAft>
                  <a:spcPct val="0"/>
                </a:spcAft>
                <a:defRPr/>
              </a:pPr>
              <a:t>44</a:t>
            </a:fld>
            <a:endParaRPr lang="en-NZ" smtClean="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39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2DF1274D-49BB-45D3-886C-9707B840DF06}" type="slidenum">
              <a:rPr lang="en-NZ" smtClean="0">
                <a:latin typeface="Calibri" pitchFamily="34" charset="0"/>
              </a:rPr>
              <a:pPr fontAlgn="base">
                <a:spcBef>
                  <a:spcPct val="0"/>
                </a:spcBef>
                <a:spcAft>
                  <a:spcPct val="0"/>
                </a:spcAft>
                <a:defRPr/>
              </a:pPr>
              <a:t>45</a:t>
            </a:fld>
            <a:endParaRPr lang="en-NZ" smtClean="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endParaRPr lang="en-NZ" smtClean="0"/>
          </a:p>
        </p:txBody>
      </p:sp>
      <p:sp>
        <p:nvSpPr>
          <p:cNvPr id="849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BE805B69-B4E4-4C09-AFE6-7D17C6FFE93B}" type="slidenum">
              <a:rPr lang="en-NZ" smtClean="0">
                <a:latin typeface="Calibri" pitchFamily="34" charset="0"/>
              </a:rPr>
              <a:pPr fontAlgn="base">
                <a:spcBef>
                  <a:spcPct val="0"/>
                </a:spcBef>
                <a:spcAft>
                  <a:spcPct val="0"/>
                </a:spcAft>
                <a:defRPr/>
              </a:pPr>
              <a:t>46</a:t>
            </a:fld>
            <a:endParaRPr lang="en-NZ" smtClean="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at once, same picture as previous page</a:t>
            </a:r>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66F9E94-BB5E-4E38-9C19-E4E278238D90}" type="slidenum">
              <a:rPr lang="en-NZ" smtClean="0">
                <a:latin typeface="Calibri" pitchFamily="34" charset="0"/>
              </a:rPr>
              <a:pPr fontAlgn="base">
                <a:spcBef>
                  <a:spcPct val="0"/>
                </a:spcBef>
                <a:spcAft>
                  <a:spcPct val="0"/>
                </a:spcAft>
                <a:defRPr/>
              </a:pPr>
              <a:t>47</a:t>
            </a:fld>
            <a:endParaRPr lang="en-NZ" smtClean="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7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333F085A-6CA2-4043-8BAE-8EB15C168933}" type="slidenum">
              <a:rPr lang="en-NZ" smtClean="0">
                <a:latin typeface="Calibri" pitchFamily="34" charset="0"/>
              </a:rPr>
              <a:pPr fontAlgn="base">
                <a:spcBef>
                  <a:spcPct val="0"/>
                </a:spcBef>
                <a:spcAft>
                  <a:spcPct val="0"/>
                </a:spcAft>
                <a:defRPr/>
              </a:pPr>
              <a:t>48</a:t>
            </a:fld>
            <a:endParaRPr lang="en-NZ" smtClean="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Picture – a man teacher please</a:t>
            </a:r>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2449EAFD-EB3F-4DB0-85EE-20B63F125859}" type="slidenum">
              <a:rPr lang="en-NZ" smtClean="0">
                <a:latin typeface="Calibri" pitchFamily="34" charset="0"/>
              </a:rPr>
              <a:pPr fontAlgn="base">
                <a:spcBef>
                  <a:spcPct val="0"/>
                </a:spcBef>
                <a:spcAft>
                  <a:spcPct val="0"/>
                </a:spcAft>
                <a:defRPr/>
              </a:pPr>
              <a:t>49</a:t>
            </a:fld>
            <a:endParaRPr lang="en-NZ"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2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AC306624-0C2F-4362-80EB-9916694FFA47}" type="slidenum">
              <a:rPr lang="en-NZ" smtClean="0">
                <a:latin typeface="Calibri" pitchFamily="34" charset="0"/>
              </a:rPr>
              <a:pPr fontAlgn="base">
                <a:spcBef>
                  <a:spcPct val="0"/>
                </a:spcBef>
                <a:spcAft>
                  <a:spcPct val="0"/>
                </a:spcAft>
                <a:defRPr/>
              </a:pPr>
              <a:t>5</a:t>
            </a:fld>
            <a:endParaRPr lang="en-NZ" smtClean="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DB828FEB-3F13-437A-B081-C1303CA9E2EC}" type="slidenum">
              <a:rPr lang="en-NZ" smtClean="0">
                <a:latin typeface="Calibri" pitchFamily="34" charset="0"/>
              </a:rPr>
              <a:pPr fontAlgn="base">
                <a:spcBef>
                  <a:spcPct val="0"/>
                </a:spcBef>
                <a:spcAft>
                  <a:spcPct val="0"/>
                </a:spcAft>
                <a:defRPr/>
              </a:pPr>
              <a:t>50</a:t>
            </a:fld>
            <a:endParaRPr lang="en-NZ" smtClean="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at once</a:t>
            </a:r>
          </a:p>
          <a:p>
            <a:pPr eaLnBrk="1" hangingPunct="1">
              <a:spcBef>
                <a:spcPct val="0"/>
              </a:spcBef>
            </a:pPr>
            <a:r>
              <a:rPr lang="en-NZ" smtClean="0"/>
              <a:t>Picture – a man teacher please – same photo as other</a:t>
            </a:r>
          </a:p>
          <a:p>
            <a:pPr eaLnBrk="1" hangingPunct="1">
              <a:spcBef>
                <a:spcPct val="0"/>
              </a:spcBef>
            </a:pPr>
            <a:endParaRPr lang="en-NZ"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38F684EF-FA5B-445E-87F2-CD05CB88E9D9}" type="slidenum">
              <a:rPr lang="en-NZ" smtClean="0">
                <a:latin typeface="Calibri" pitchFamily="34" charset="0"/>
              </a:rPr>
              <a:pPr fontAlgn="base">
                <a:spcBef>
                  <a:spcPct val="0"/>
                </a:spcBef>
                <a:spcAft>
                  <a:spcPct val="0"/>
                </a:spcAft>
                <a:defRPr/>
              </a:pPr>
              <a:t>51</a:t>
            </a:fld>
            <a:endParaRPr lang="en-NZ" smtClean="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at once, same picture as previous page</a:t>
            </a:r>
          </a:p>
        </p:txBody>
      </p:sp>
      <p:sp>
        <p:nvSpPr>
          <p:cNvPr id="86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CB183BC-0F62-4FED-9067-2AE9008F1482}" type="slidenum">
              <a:rPr lang="en-NZ" smtClean="0">
                <a:latin typeface="Calibri" pitchFamily="34" charset="0"/>
              </a:rPr>
              <a:pPr fontAlgn="base">
                <a:spcBef>
                  <a:spcPct val="0"/>
                </a:spcBef>
                <a:spcAft>
                  <a:spcPct val="0"/>
                </a:spcAft>
                <a:defRPr/>
              </a:pPr>
              <a:t>52</a:t>
            </a:fld>
            <a:endParaRPr lang="en-NZ" smtClean="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524AC0B2-5C91-42B0-B18A-A3F281AEBBC4}" type="slidenum">
              <a:rPr lang="en-NZ" smtClean="0">
                <a:latin typeface="Calibri" pitchFamily="34" charset="0"/>
              </a:rPr>
              <a:pPr fontAlgn="base">
                <a:spcBef>
                  <a:spcPct val="0"/>
                </a:spcBef>
                <a:spcAft>
                  <a:spcPct val="0"/>
                </a:spcAft>
                <a:defRPr/>
              </a:pPr>
              <a:t>53</a:t>
            </a:fld>
            <a:endParaRPr lang="en-NZ" smtClean="0">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D13F9E-9AE4-8C42-9C31-88BBF039FF78}" type="slidenum">
              <a:rPr lang="en-US" sz="1200"/>
              <a:pPr/>
              <a:t>54</a:t>
            </a:fld>
            <a:endParaRPr lang="en-US"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80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BE19AF23-CAE5-44D4-8C78-10C0730956C6}" type="slidenum">
              <a:rPr lang="en-NZ" smtClean="0">
                <a:latin typeface="Calibri" pitchFamily="34" charset="0"/>
              </a:rPr>
              <a:pPr fontAlgn="base">
                <a:spcBef>
                  <a:spcPct val="0"/>
                </a:spcBef>
                <a:spcAft>
                  <a:spcPct val="0"/>
                </a:spcAft>
                <a:defRPr/>
              </a:pPr>
              <a:t>55</a:t>
            </a:fld>
            <a:endParaRPr lang="en-NZ" smtClean="0">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Tx/>
              <a:buAutoNum type="arabicPeriod"/>
            </a:pPr>
            <a:endParaRPr lang="en-NZ" smtClean="0"/>
          </a:p>
        </p:txBody>
      </p:sp>
      <p:sp>
        <p:nvSpPr>
          <p:cNvPr id="91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5CBCB567-C2FC-42DC-A748-65C4415E90D3}" type="slidenum">
              <a:rPr lang="en-NZ" smtClean="0">
                <a:latin typeface="Calibri" pitchFamily="34" charset="0"/>
              </a:rPr>
              <a:pPr fontAlgn="base">
                <a:spcBef>
                  <a:spcPct val="0"/>
                </a:spcBef>
                <a:spcAft>
                  <a:spcPct val="0"/>
                </a:spcAft>
                <a:defRPr/>
              </a:pPr>
              <a:t>56</a:t>
            </a:fld>
            <a:endParaRPr lang="en-NZ" smtClean="0">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endParaRPr lang="en-NZ" smtClean="0"/>
          </a:p>
        </p:txBody>
      </p:sp>
      <p:sp>
        <p:nvSpPr>
          <p:cNvPr id="92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8F34060-0880-4FCE-9E84-A7E33A791B68}" type="slidenum">
              <a:rPr lang="en-NZ" smtClean="0">
                <a:latin typeface="Calibri" pitchFamily="34" charset="0"/>
              </a:rPr>
              <a:pPr fontAlgn="base">
                <a:spcBef>
                  <a:spcPct val="0"/>
                </a:spcBef>
                <a:spcAft>
                  <a:spcPct val="0"/>
                </a:spcAft>
                <a:defRPr/>
              </a:pPr>
              <a:t>57</a:t>
            </a:fld>
            <a:endParaRPr lang="en-NZ" smtClean="0">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at once</a:t>
            </a:r>
          </a:p>
        </p:txBody>
      </p:sp>
      <p:sp>
        <p:nvSpPr>
          <p:cNvPr id="93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B8D7382C-954A-46B8-A719-B0423726E23D}" type="slidenum">
              <a:rPr lang="en-NZ" smtClean="0">
                <a:latin typeface="Calibri" pitchFamily="34" charset="0"/>
              </a:rPr>
              <a:pPr fontAlgn="base">
                <a:spcBef>
                  <a:spcPct val="0"/>
                </a:spcBef>
                <a:spcAft>
                  <a:spcPct val="0"/>
                </a:spcAft>
                <a:defRPr/>
              </a:pPr>
              <a:t>58</a:t>
            </a:fld>
            <a:endParaRPr lang="en-NZ" smtClean="0">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94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B3549BA7-7CA3-4782-872C-ED45AFD01EE7}" type="slidenum">
              <a:rPr lang="en-NZ" smtClean="0">
                <a:latin typeface="Calibri" pitchFamily="34" charset="0"/>
              </a:rPr>
              <a:pPr fontAlgn="base">
                <a:spcBef>
                  <a:spcPct val="0"/>
                </a:spcBef>
                <a:spcAft>
                  <a:spcPct val="0"/>
                </a:spcAft>
                <a:defRPr/>
              </a:pPr>
              <a:t>59</a:t>
            </a:fld>
            <a:endParaRPr lang="en-NZ"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CA59EF09-5470-447E-BE19-D810410D19B2}" type="slidenum">
              <a:rPr lang="en-NZ" smtClean="0">
                <a:latin typeface="Calibri" pitchFamily="34" charset="0"/>
              </a:rPr>
              <a:pPr fontAlgn="base">
                <a:spcBef>
                  <a:spcPct val="0"/>
                </a:spcBef>
                <a:spcAft>
                  <a:spcPct val="0"/>
                </a:spcAft>
                <a:defRPr/>
              </a:pPr>
              <a:t>6</a:t>
            </a:fld>
            <a:endParaRPr lang="en-NZ" smtClean="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070D5C11-9A8B-41A9-B731-3CA1CA34D2C1}" type="slidenum">
              <a:rPr lang="en-NZ" smtClean="0">
                <a:latin typeface="Calibri" pitchFamily="34" charset="0"/>
              </a:rPr>
              <a:pPr fontAlgn="base">
                <a:spcBef>
                  <a:spcPct val="0"/>
                </a:spcBef>
                <a:spcAft>
                  <a:spcPct val="0"/>
                </a:spcAft>
                <a:defRPr/>
              </a:pPr>
              <a:t>60</a:t>
            </a:fld>
            <a:endParaRPr lang="en-NZ" smtClean="0">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96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FA8B65E9-0AD7-498B-9D63-3B1191B332CE}" type="slidenum">
              <a:rPr lang="en-NZ" smtClean="0">
                <a:latin typeface="Calibri" pitchFamily="34" charset="0"/>
              </a:rPr>
              <a:pPr fontAlgn="base">
                <a:spcBef>
                  <a:spcPct val="0"/>
                </a:spcBef>
                <a:spcAft>
                  <a:spcPct val="0"/>
                </a:spcAft>
                <a:defRPr/>
              </a:pPr>
              <a:t>61</a:t>
            </a:fld>
            <a:endParaRPr lang="en-NZ" smtClean="0">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97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FC73578A-0EC7-4669-9814-B50F77E5C506}" type="slidenum">
              <a:rPr lang="en-NZ" smtClean="0">
                <a:latin typeface="Calibri" pitchFamily="34" charset="0"/>
              </a:rPr>
              <a:pPr fontAlgn="base">
                <a:spcBef>
                  <a:spcPct val="0"/>
                </a:spcBef>
                <a:spcAft>
                  <a:spcPct val="0"/>
                </a:spcAft>
                <a:defRPr/>
              </a:pPr>
              <a:t>62</a:t>
            </a:fld>
            <a:endParaRPr lang="en-NZ" smtClean="0">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5B5F6F18-0A84-4B17-9A9E-8939A5919AFF}" type="slidenum">
              <a:rPr lang="en-NZ" smtClean="0">
                <a:latin typeface="Calibri" pitchFamily="34" charset="0"/>
              </a:rPr>
              <a:pPr fontAlgn="base">
                <a:spcBef>
                  <a:spcPct val="0"/>
                </a:spcBef>
                <a:spcAft>
                  <a:spcPct val="0"/>
                </a:spcAft>
                <a:defRPr/>
              </a:pPr>
              <a:t>63</a:t>
            </a:fld>
            <a:endParaRPr lang="en-NZ" smtClean="0">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52E854CE-32CF-488B-AA9A-B6596B4ADE3F}" type="slidenum">
              <a:rPr lang="en-NZ" smtClean="0">
                <a:latin typeface="Calibri" pitchFamily="34" charset="0"/>
              </a:rPr>
              <a:pPr fontAlgn="base">
                <a:spcBef>
                  <a:spcPct val="0"/>
                </a:spcBef>
                <a:spcAft>
                  <a:spcPct val="0"/>
                </a:spcAft>
                <a:defRPr/>
              </a:pPr>
              <a:t>64</a:t>
            </a:fld>
            <a:endParaRPr lang="en-NZ" smtClean="0">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1454E8CA-17E0-427F-BFAA-01925D271F78}" type="slidenum">
              <a:rPr lang="en-NZ" smtClean="0">
                <a:latin typeface="Calibri" pitchFamily="34" charset="0"/>
              </a:rPr>
              <a:pPr fontAlgn="base">
                <a:spcBef>
                  <a:spcPct val="0"/>
                </a:spcBef>
                <a:spcAft>
                  <a:spcPct val="0"/>
                </a:spcAft>
                <a:defRPr/>
              </a:pPr>
              <a:t>65</a:t>
            </a:fld>
            <a:endParaRPr lang="en-NZ" smtClean="0">
              <a:latin typeface="Calibri"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Heading &amp; first bullet then 2</a:t>
            </a:r>
            <a:r>
              <a:rPr lang="en-NZ" baseline="30000" smtClean="0"/>
              <a:t>nd</a:t>
            </a:r>
            <a:r>
              <a:rPr lang="en-NZ" smtClean="0"/>
              <a:t> bullet on mouse click</a:t>
            </a:r>
          </a:p>
        </p:txBody>
      </p:sp>
      <p:sp>
        <p:nvSpPr>
          <p:cNvPr id="101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6021CAA-B21C-49E3-9BC2-45909183BABA}" type="slidenum">
              <a:rPr lang="en-NZ" smtClean="0">
                <a:latin typeface="Calibri" pitchFamily="34" charset="0"/>
              </a:rPr>
              <a:pPr fontAlgn="base">
                <a:spcBef>
                  <a:spcPct val="0"/>
                </a:spcBef>
                <a:spcAft>
                  <a:spcPct val="0"/>
                </a:spcAft>
                <a:defRPr/>
              </a:pPr>
              <a:t>66</a:t>
            </a:fld>
            <a:endParaRPr lang="en-NZ" smtClean="0">
              <a:latin typeface="Calibri"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1024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CDCEC03A-BA1D-453C-AF56-14BD5DFD566C}" type="slidenum">
              <a:rPr lang="en-NZ" smtClean="0">
                <a:latin typeface="Calibri" pitchFamily="34" charset="0"/>
              </a:rPr>
              <a:pPr fontAlgn="base">
                <a:spcBef>
                  <a:spcPct val="0"/>
                </a:spcBef>
                <a:spcAft>
                  <a:spcPct val="0"/>
                </a:spcAft>
                <a:defRPr/>
              </a:pPr>
              <a:t>67</a:t>
            </a:fld>
            <a:endParaRPr lang="en-NZ" smtClean="0">
              <a:latin typeface="Calibr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103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2E55A73D-3411-4219-B054-B2BF3675DEF6}" type="slidenum">
              <a:rPr lang="en-NZ" smtClean="0">
                <a:latin typeface="Calibri" pitchFamily="34" charset="0"/>
              </a:rPr>
              <a:pPr fontAlgn="base">
                <a:spcBef>
                  <a:spcPct val="0"/>
                </a:spcBef>
                <a:spcAft>
                  <a:spcPct val="0"/>
                </a:spcAft>
                <a:defRPr/>
              </a:pPr>
              <a:t>68</a:t>
            </a:fld>
            <a:endParaRPr lang="en-NZ" smtClean="0">
              <a:latin typeface="Calibri"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1044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AD5DFC54-78B6-4384-A477-5845270985DB}" type="slidenum">
              <a:rPr lang="en-NZ" smtClean="0">
                <a:latin typeface="Calibri" pitchFamily="34" charset="0"/>
              </a:rPr>
              <a:pPr fontAlgn="base">
                <a:spcBef>
                  <a:spcPct val="0"/>
                </a:spcBef>
                <a:spcAft>
                  <a:spcPct val="0"/>
                </a:spcAft>
                <a:defRPr/>
              </a:pPr>
              <a:t>69</a:t>
            </a:fld>
            <a:endParaRPr lang="en-NZ"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smtClean="0"/>
          </a:p>
        </p:txBody>
      </p:sp>
      <p:sp>
        <p:nvSpPr>
          <p:cNvPr id="62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EEFAB432-256E-47EF-99B1-2A271A0A10E9}" type="slidenum">
              <a:rPr lang="en-NZ" smtClean="0">
                <a:latin typeface="Calibri" pitchFamily="34" charset="0"/>
              </a:rPr>
              <a:pPr fontAlgn="base">
                <a:spcBef>
                  <a:spcPct val="0"/>
                </a:spcBef>
                <a:spcAft>
                  <a:spcPct val="0"/>
                </a:spcAft>
                <a:defRPr/>
              </a:pPr>
              <a:t>7</a:t>
            </a:fld>
            <a:endParaRPr lang="en-NZ" smtClean="0">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1. Heading 2. All at once</a:t>
            </a:r>
          </a:p>
        </p:txBody>
      </p:sp>
      <p:sp>
        <p:nvSpPr>
          <p:cNvPr id="1054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18ED9BF4-9DC1-4EBF-8448-88C88CFF55C1}" type="slidenum">
              <a:rPr lang="en-NZ" smtClean="0">
                <a:latin typeface="Calibri" pitchFamily="34" charset="0"/>
              </a:rPr>
              <a:pPr fontAlgn="base">
                <a:spcBef>
                  <a:spcPct val="0"/>
                </a:spcBef>
                <a:spcAft>
                  <a:spcPct val="0"/>
                </a:spcAft>
                <a:defRPr/>
              </a:pPr>
              <a:t>70</a:t>
            </a:fld>
            <a:endParaRPr lang="en-NZ" smtClean="0">
              <a:latin typeface="Calibri"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at once</a:t>
            </a:r>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977A7D37-8465-44A8-8CAA-A2C9513B1A23}" type="slidenum">
              <a:rPr lang="en-NZ" smtClean="0">
                <a:latin typeface="Calibri" pitchFamily="34" charset="0"/>
              </a:rPr>
              <a:pPr fontAlgn="base">
                <a:spcBef>
                  <a:spcPct val="0"/>
                </a:spcBef>
                <a:spcAft>
                  <a:spcPct val="0"/>
                </a:spcAft>
                <a:defRPr/>
              </a:pPr>
              <a:t>71</a:t>
            </a:fld>
            <a:endParaRPr lang="en-NZ" smtClean="0">
              <a:latin typeface="Calibr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1. Heading 2. Photo &amp; text</a:t>
            </a:r>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7BF6CC84-3F61-43C5-A99A-29176725C6E3}" type="slidenum">
              <a:rPr lang="en-NZ" smtClean="0">
                <a:latin typeface="Calibri" pitchFamily="34" charset="0"/>
              </a:rPr>
              <a:pPr fontAlgn="base">
                <a:spcBef>
                  <a:spcPct val="0"/>
                </a:spcBef>
                <a:spcAft>
                  <a:spcPct val="0"/>
                </a:spcAft>
                <a:defRPr/>
              </a:pPr>
              <a:t>72</a:t>
            </a:fld>
            <a:endParaRPr lang="en-NZ" smtClean="0">
              <a:latin typeface="Calibri"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1CC3F0-7CCD-B443-960E-8637DB895D0D}" type="slidenum">
              <a:rPr lang="en-US" sz="1200"/>
              <a:pPr/>
              <a:t>73</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5CD958-6208-6C4A-9D27-ED1960DF4A98}" type="slidenum">
              <a:rPr lang="en-US" sz="1200"/>
              <a:pPr/>
              <a:t>74</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EB2A7B-F729-0A49-B575-57CC05A0B4FB}" type="slidenum">
              <a:rPr lang="en-US" sz="1200"/>
              <a:pPr/>
              <a:t>75</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A14D73-61A5-E546-A7BB-FAEA5848F11B}" type="slidenum">
              <a:rPr lang="en-US" sz="1200"/>
              <a:pPr/>
              <a:t>76</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at once</a:t>
            </a:r>
          </a:p>
        </p:txBody>
      </p:sp>
      <p:sp>
        <p:nvSpPr>
          <p:cNvPr id="1085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838B4E66-7673-48C3-8ED2-584C2E76206E}" type="slidenum">
              <a:rPr lang="en-NZ" smtClean="0">
                <a:latin typeface="Calibri" pitchFamily="34" charset="0"/>
              </a:rPr>
              <a:pPr fontAlgn="base">
                <a:spcBef>
                  <a:spcPct val="0"/>
                </a:spcBef>
                <a:spcAft>
                  <a:spcPct val="0"/>
                </a:spcAft>
                <a:defRPr/>
              </a:pPr>
              <a:t>77</a:t>
            </a:fld>
            <a:endParaRPr lang="en-NZ" smtClean="0">
              <a:latin typeface="Calibri"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smtClean="0"/>
              <a:t>All at once </a:t>
            </a:r>
          </a:p>
          <a:p>
            <a:pPr eaLnBrk="1" hangingPunct="1">
              <a:spcBef>
                <a:spcPct val="0"/>
              </a:spcBef>
            </a:pPr>
            <a:r>
              <a:rPr lang="en-NZ" smtClean="0"/>
              <a:t>Picture of Jack</a:t>
            </a:r>
          </a:p>
        </p:txBody>
      </p:sp>
      <p:sp>
        <p:nvSpPr>
          <p:cNvPr id="1136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874AB89F-BFBD-48C4-B35D-8B97E0320383}" type="slidenum">
              <a:rPr lang="en-NZ" smtClean="0">
                <a:latin typeface="Calibri" pitchFamily="34" charset="0"/>
              </a:rPr>
              <a:pPr fontAlgn="base">
                <a:spcBef>
                  <a:spcPct val="0"/>
                </a:spcBef>
                <a:spcAft>
                  <a:spcPct val="0"/>
                </a:spcAft>
                <a:defRPr/>
              </a:pPr>
              <a:t>78</a:t>
            </a:fld>
            <a:endParaRPr lang="en-NZ"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dirty="0" smtClean="0"/>
          </a:p>
        </p:txBody>
      </p:sp>
      <p:sp>
        <p:nvSpPr>
          <p:cNvPr id="60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2D36195C-B06B-4DF4-918A-DC727D7D6C9C}" type="slidenum">
              <a:rPr lang="en-NZ" smtClean="0">
                <a:latin typeface="Calibri" pitchFamily="34" charset="0"/>
              </a:rPr>
              <a:pPr fontAlgn="base">
                <a:spcBef>
                  <a:spcPct val="0"/>
                </a:spcBef>
                <a:spcAft>
                  <a:spcPct val="0"/>
                </a:spcAft>
                <a:defRPr/>
              </a:pPr>
              <a:t>8</a:t>
            </a:fld>
            <a:endParaRPr lang="en-NZ"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dirty="0" smtClean="0"/>
          </a:p>
        </p:txBody>
      </p:sp>
      <p:sp>
        <p:nvSpPr>
          <p:cNvPr id="60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2D36195C-B06B-4DF4-918A-DC727D7D6C9C}" type="slidenum">
              <a:rPr lang="en-NZ" smtClean="0">
                <a:latin typeface="Calibri" pitchFamily="34" charset="0"/>
              </a:rPr>
              <a:pPr fontAlgn="base">
                <a:spcBef>
                  <a:spcPct val="0"/>
                </a:spcBef>
                <a:spcAft>
                  <a:spcPct val="0"/>
                </a:spcAft>
                <a:defRPr/>
              </a:pPr>
              <a:t>9</a:t>
            </a:fld>
            <a:endParaRPr lang="en-NZ"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lvl1pPr>
              <a:defRPr/>
            </a:lvl1pPr>
          </a:lstStyle>
          <a:p>
            <a:pPr>
              <a:defRPr/>
            </a:pPr>
            <a:fld id="{B5635CD9-3DCF-4F92-8D35-8543C5DE01FE}" type="datetimeFigureOut">
              <a:rPr lang="en-US"/>
              <a:pPr>
                <a:defRPr/>
              </a:pPr>
              <a:t>2014-11-18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611168AF-005B-490A-9A36-C18A67DB4068}" type="slidenum">
              <a:rPr lang="en-NZ"/>
              <a:pPr>
                <a:defRPr/>
              </a:pPr>
              <a:t>‹#›</a:t>
            </a:fld>
            <a:endParaRPr lang="en-NZ"/>
          </a:p>
        </p:txBody>
      </p:sp>
    </p:spTree>
    <p:extLst>
      <p:ext uri="{BB962C8B-B14F-4D97-AF65-F5344CB8AC3E}">
        <p14:creationId xmlns:p14="http://schemas.microsoft.com/office/powerpoint/2010/main" val="111492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5F857CEF-BBEB-44B4-9857-8A00B6B3236D}" type="datetimeFigureOut">
              <a:rPr lang="en-US"/>
              <a:pPr>
                <a:defRPr/>
              </a:pPr>
              <a:t>2014-11-18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9B03EACB-A8FA-4B67-A2D6-3D28E8BDC0A7}" type="slidenum">
              <a:rPr lang="en-NZ"/>
              <a:pPr>
                <a:defRPr/>
              </a:pPr>
              <a:t>‹#›</a:t>
            </a:fld>
            <a:endParaRPr lang="en-NZ"/>
          </a:p>
        </p:txBody>
      </p:sp>
    </p:spTree>
    <p:extLst>
      <p:ext uri="{BB962C8B-B14F-4D97-AF65-F5344CB8AC3E}">
        <p14:creationId xmlns:p14="http://schemas.microsoft.com/office/powerpoint/2010/main" val="50211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E8495E14-8B21-4C72-B13C-3123AC4942C6}" type="datetimeFigureOut">
              <a:rPr lang="en-US"/>
              <a:pPr>
                <a:defRPr/>
              </a:pPr>
              <a:t>2014-11-18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5D574AA0-48A8-40A3-AB6A-43151911BD7F}" type="slidenum">
              <a:rPr lang="en-NZ"/>
              <a:pPr>
                <a:defRPr/>
              </a:pPr>
              <a:t>‹#›</a:t>
            </a:fld>
            <a:endParaRPr lang="en-NZ"/>
          </a:p>
        </p:txBody>
      </p:sp>
    </p:spTree>
    <p:extLst>
      <p:ext uri="{BB962C8B-B14F-4D97-AF65-F5344CB8AC3E}">
        <p14:creationId xmlns:p14="http://schemas.microsoft.com/office/powerpoint/2010/main" val="223820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lvl1pPr>
              <a:defRPr/>
            </a:lvl1pPr>
          </a:lstStyle>
          <a:p>
            <a:pPr>
              <a:defRPr/>
            </a:pPr>
            <a:fld id="{B6284138-8178-4768-9149-8B8C41AA8927}" type="datetimeFigureOut">
              <a:rPr lang="en-US"/>
              <a:pPr>
                <a:defRPr/>
              </a:pPr>
              <a:t>2014-11-18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439C4DB4-16D0-41EA-A7DF-BFED4F11550A}" type="slidenum">
              <a:rPr lang="en-NZ"/>
              <a:pPr>
                <a:defRPr/>
              </a:pPr>
              <a:t>‹#›</a:t>
            </a:fld>
            <a:endParaRPr lang="en-NZ"/>
          </a:p>
        </p:txBody>
      </p:sp>
    </p:spTree>
    <p:extLst>
      <p:ext uri="{BB962C8B-B14F-4D97-AF65-F5344CB8AC3E}">
        <p14:creationId xmlns:p14="http://schemas.microsoft.com/office/powerpoint/2010/main" val="1102780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229F0AFD-3FB3-4C28-B7B1-E1F6928F498A}" type="datetimeFigureOut">
              <a:rPr lang="en-US"/>
              <a:pPr>
                <a:defRPr/>
              </a:pPr>
              <a:t>2014-11-18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4E7C5781-9DBA-4C43-A6B3-3744D044F1B4}" type="slidenum">
              <a:rPr lang="en-NZ"/>
              <a:pPr>
                <a:defRPr/>
              </a:pPr>
              <a:t>‹#›</a:t>
            </a:fld>
            <a:endParaRPr lang="en-NZ"/>
          </a:p>
        </p:txBody>
      </p:sp>
    </p:spTree>
    <p:extLst>
      <p:ext uri="{BB962C8B-B14F-4D97-AF65-F5344CB8AC3E}">
        <p14:creationId xmlns:p14="http://schemas.microsoft.com/office/powerpoint/2010/main" val="703388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6EC2616-4010-4C4E-A369-8352D8825A2F}" type="datetimeFigureOut">
              <a:rPr lang="en-US"/>
              <a:pPr>
                <a:defRPr/>
              </a:pPr>
              <a:t>2014-11-18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2B2AA611-A3FC-4625-AAD6-05425F10D982}" type="slidenum">
              <a:rPr lang="en-NZ"/>
              <a:pPr>
                <a:defRPr/>
              </a:pPr>
              <a:t>‹#›</a:t>
            </a:fld>
            <a:endParaRPr lang="en-NZ"/>
          </a:p>
        </p:txBody>
      </p:sp>
    </p:spTree>
    <p:extLst>
      <p:ext uri="{BB962C8B-B14F-4D97-AF65-F5344CB8AC3E}">
        <p14:creationId xmlns:p14="http://schemas.microsoft.com/office/powerpoint/2010/main" val="1495607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3"/>
          <p:cNvSpPr>
            <a:spLocks noGrp="1"/>
          </p:cNvSpPr>
          <p:nvPr>
            <p:ph type="dt" sz="half" idx="10"/>
          </p:nvPr>
        </p:nvSpPr>
        <p:spPr/>
        <p:txBody>
          <a:bodyPr/>
          <a:lstStyle>
            <a:lvl1pPr>
              <a:defRPr/>
            </a:lvl1pPr>
          </a:lstStyle>
          <a:p>
            <a:pPr>
              <a:defRPr/>
            </a:pPr>
            <a:fld id="{9822A398-C467-4612-B048-2816F7B2A4BF}" type="datetimeFigureOut">
              <a:rPr lang="en-US"/>
              <a:pPr>
                <a:defRPr/>
              </a:pPr>
              <a:t>2014-11-18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1EE752EF-0D83-456F-99E3-B75FB2D7F4E0}" type="slidenum">
              <a:rPr lang="en-NZ"/>
              <a:pPr>
                <a:defRPr/>
              </a:pPr>
              <a:t>‹#›</a:t>
            </a:fld>
            <a:endParaRPr lang="en-NZ"/>
          </a:p>
        </p:txBody>
      </p:sp>
    </p:spTree>
    <p:extLst>
      <p:ext uri="{BB962C8B-B14F-4D97-AF65-F5344CB8AC3E}">
        <p14:creationId xmlns:p14="http://schemas.microsoft.com/office/powerpoint/2010/main" val="2468220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3"/>
          <p:cNvSpPr>
            <a:spLocks noGrp="1"/>
          </p:cNvSpPr>
          <p:nvPr>
            <p:ph type="dt" sz="half" idx="10"/>
          </p:nvPr>
        </p:nvSpPr>
        <p:spPr/>
        <p:txBody>
          <a:bodyPr/>
          <a:lstStyle>
            <a:lvl1pPr>
              <a:defRPr/>
            </a:lvl1pPr>
          </a:lstStyle>
          <a:p>
            <a:pPr>
              <a:defRPr/>
            </a:pPr>
            <a:fld id="{738C1A3F-6553-4FA3-847F-D05058A416C7}" type="datetimeFigureOut">
              <a:rPr lang="en-US"/>
              <a:pPr>
                <a:defRPr/>
              </a:pPr>
              <a:t>2014-11-18</a:t>
            </a:fld>
            <a:endParaRPr lang="en-NZ"/>
          </a:p>
        </p:txBody>
      </p:sp>
      <p:sp>
        <p:nvSpPr>
          <p:cNvPr id="8" name="Footer Placeholder 4"/>
          <p:cNvSpPr>
            <a:spLocks noGrp="1"/>
          </p:cNvSpPr>
          <p:nvPr>
            <p:ph type="ftr" sz="quarter" idx="11"/>
          </p:nvPr>
        </p:nvSpPr>
        <p:spPr/>
        <p:txBody>
          <a:bodyPr/>
          <a:lstStyle>
            <a:lvl1pPr>
              <a:defRPr/>
            </a:lvl1pPr>
          </a:lstStyle>
          <a:p>
            <a:pPr>
              <a:defRPr/>
            </a:pPr>
            <a:endParaRPr lang="en-NZ"/>
          </a:p>
        </p:txBody>
      </p:sp>
      <p:sp>
        <p:nvSpPr>
          <p:cNvPr id="9" name="Slide Number Placeholder 5"/>
          <p:cNvSpPr>
            <a:spLocks noGrp="1"/>
          </p:cNvSpPr>
          <p:nvPr>
            <p:ph type="sldNum" sz="quarter" idx="12"/>
          </p:nvPr>
        </p:nvSpPr>
        <p:spPr/>
        <p:txBody>
          <a:bodyPr/>
          <a:lstStyle>
            <a:lvl1pPr>
              <a:defRPr/>
            </a:lvl1pPr>
          </a:lstStyle>
          <a:p>
            <a:pPr>
              <a:defRPr/>
            </a:pPr>
            <a:fld id="{547C81A3-152D-49E0-B826-BB3C0F10E514}" type="slidenum">
              <a:rPr lang="en-NZ"/>
              <a:pPr>
                <a:defRPr/>
              </a:pPr>
              <a:t>‹#›</a:t>
            </a:fld>
            <a:endParaRPr lang="en-NZ"/>
          </a:p>
        </p:txBody>
      </p:sp>
    </p:spTree>
    <p:extLst>
      <p:ext uri="{BB962C8B-B14F-4D97-AF65-F5344CB8AC3E}">
        <p14:creationId xmlns:p14="http://schemas.microsoft.com/office/powerpoint/2010/main" val="2700351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3"/>
          <p:cNvSpPr>
            <a:spLocks noGrp="1"/>
          </p:cNvSpPr>
          <p:nvPr>
            <p:ph type="dt" sz="half" idx="10"/>
          </p:nvPr>
        </p:nvSpPr>
        <p:spPr/>
        <p:txBody>
          <a:bodyPr/>
          <a:lstStyle>
            <a:lvl1pPr>
              <a:defRPr/>
            </a:lvl1pPr>
          </a:lstStyle>
          <a:p>
            <a:pPr>
              <a:defRPr/>
            </a:pPr>
            <a:fld id="{3F83D1D7-33AB-4323-AA27-93E161A3AD14}" type="datetimeFigureOut">
              <a:rPr lang="en-US"/>
              <a:pPr>
                <a:defRPr/>
              </a:pPr>
              <a:t>2014-11-18</a:t>
            </a:fld>
            <a:endParaRPr lang="en-NZ"/>
          </a:p>
        </p:txBody>
      </p:sp>
      <p:sp>
        <p:nvSpPr>
          <p:cNvPr id="4" name="Footer Placeholder 4"/>
          <p:cNvSpPr>
            <a:spLocks noGrp="1"/>
          </p:cNvSpPr>
          <p:nvPr>
            <p:ph type="ftr" sz="quarter" idx="11"/>
          </p:nvPr>
        </p:nvSpPr>
        <p:spPr/>
        <p:txBody>
          <a:bodyPr/>
          <a:lstStyle>
            <a:lvl1pPr>
              <a:defRPr/>
            </a:lvl1pPr>
          </a:lstStyle>
          <a:p>
            <a:pPr>
              <a:defRPr/>
            </a:pPr>
            <a:endParaRPr lang="en-NZ"/>
          </a:p>
        </p:txBody>
      </p:sp>
      <p:sp>
        <p:nvSpPr>
          <p:cNvPr id="5" name="Slide Number Placeholder 5"/>
          <p:cNvSpPr>
            <a:spLocks noGrp="1"/>
          </p:cNvSpPr>
          <p:nvPr>
            <p:ph type="sldNum" sz="quarter" idx="12"/>
          </p:nvPr>
        </p:nvSpPr>
        <p:spPr/>
        <p:txBody>
          <a:bodyPr/>
          <a:lstStyle>
            <a:lvl1pPr>
              <a:defRPr/>
            </a:lvl1pPr>
          </a:lstStyle>
          <a:p>
            <a:pPr>
              <a:defRPr/>
            </a:pPr>
            <a:fld id="{C33D98B9-E34D-45D7-A54F-4225D01554F1}" type="slidenum">
              <a:rPr lang="en-NZ"/>
              <a:pPr>
                <a:defRPr/>
              </a:pPr>
              <a:t>‹#›</a:t>
            </a:fld>
            <a:endParaRPr lang="en-NZ"/>
          </a:p>
        </p:txBody>
      </p:sp>
    </p:spTree>
    <p:extLst>
      <p:ext uri="{BB962C8B-B14F-4D97-AF65-F5344CB8AC3E}">
        <p14:creationId xmlns:p14="http://schemas.microsoft.com/office/powerpoint/2010/main" val="4154814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4F9B54-B49A-41ED-9A04-7EFD83FF35ED}" type="datetimeFigureOut">
              <a:rPr lang="en-US"/>
              <a:pPr>
                <a:defRPr/>
              </a:pPr>
              <a:t>2014-11-18</a:t>
            </a:fld>
            <a:endParaRPr lang="en-NZ"/>
          </a:p>
        </p:txBody>
      </p:sp>
      <p:sp>
        <p:nvSpPr>
          <p:cNvPr id="3" name="Footer Placeholder 4"/>
          <p:cNvSpPr>
            <a:spLocks noGrp="1"/>
          </p:cNvSpPr>
          <p:nvPr>
            <p:ph type="ftr" sz="quarter" idx="11"/>
          </p:nvPr>
        </p:nvSpPr>
        <p:spPr/>
        <p:txBody>
          <a:bodyPr/>
          <a:lstStyle>
            <a:lvl1pPr>
              <a:defRPr/>
            </a:lvl1pPr>
          </a:lstStyle>
          <a:p>
            <a:pPr>
              <a:defRPr/>
            </a:pPr>
            <a:endParaRPr lang="en-NZ"/>
          </a:p>
        </p:txBody>
      </p:sp>
      <p:sp>
        <p:nvSpPr>
          <p:cNvPr id="4" name="Slide Number Placeholder 5"/>
          <p:cNvSpPr>
            <a:spLocks noGrp="1"/>
          </p:cNvSpPr>
          <p:nvPr>
            <p:ph type="sldNum" sz="quarter" idx="12"/>
          </p:nvPr>
        </p:nvSpPr>
        <p:spPr/>
        <p:txBody>
          <a:bodyPr/>
          <a:lstStyle>
            <a:lvl1pPr>
              <a:defRPr/>
            </a:lvl1pPr>
          </a:lstStyle>
          <a:p>
            <a:pPr>
              <a:defRPr/>
            </a:pPr>
            <a:fld id="{AF717A02-DB51-43F7-A5F0-F85E45366A6A}" type="slidenum">
              <a:rPr lang="en-NZ"/>
              <a:pPr>
                <a:defRPr/>
              </a:pPr>
              <a:t>‹#›</a:t>
            </a:fld>
            <a:endParaRPr lang="en-NZ"/>
          </a:p>
        </p:txBody>
      </p:sp>
    </p:spTree>
    <p:extLst>
      <p:ext uri="{BB962C8B-B14F-4D97-AF65-F5344CB8AC3E}">
        <p14:creationId xmlns:p14="http://schemas.microsoft.com/office/powerpoint/2010/main" val="664532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4D25E97-80D9-4E1D-9078-B11BFBE2A3C7}" type="datetimeFigureOut">
              <a:rPr lang="en-US"/>
              <a:pPr>
                <a:defRPr/>
              </a:pPr>
              <a:t>2014-11-18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6502B6CE-9A41-4B13-8FDF-F9F43088C7F2}" type="slidenum">
              <a:rPr lang="en-NZ"/>
              <a:pPr>
                <a:defRPr/>
              </a:pPr>
              <a:t>‹#›</a:t>
            </a:fld>
            <a:endParaRPr lang="en-NZ"/>
          </a:p>
        </p:txBody>
      </p:sp>
    </p:spTree>
    <p:extLst>
      <p:ext uri="{BB962C8B-B14F-4D97-AF65-F5344CB8AC3E}">
        <p14:creationId xmlns:p14="http://schemas.microsoft.com/office/powerpoint/2010/main" val="66884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7F76482D-EA08-4375-8DAF-7E8ACCF83146}" type="datetimeFigureOut">
              <a:rPr lang="en-US"/>
              <a:pPr>
                <a:defRPr/>
              </a:pPr>
              <a:t>2014-11-18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EA0511B7-10CA-4D79-921A-246F3FE87025}" type="slidenum">
              <a:rPr lang="en-NZ"/>
              <a:pPr>
                <a:defRPr/>
              </a:pPr>
              <a:t>‹#›</a:t>
            </a:fld>
            <a:endParaRPr lang="en-NZ"/>
          </a:p>
        </p:txBody>
      </p:sp>
    </p:spTree>
    <p:extLst>
      <p:ext uri="{BB962C8B-B14F-4D97-AF65-F5344CB8AC3E}">
        <p14:creationId xmlns:p14="http://schemas.microsoft.com/office/powerpoint/2010/main" val="2258296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DAAF543-9A8F-4DD8-A436-C63C87FB58EB}" type="datetimeFigureOut">
              <a:rPr lang="en-US"/>
              <a:pPr>
                <a:defRPr/>
              </a:pPr>
              <a:t>2014-11-18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77B91B30-672D-4EED-9FD6-98EAADF61F64}" type="slidenum">
              <a:rPr lang="en-NZ"/>
              <a:pPr>
                <a:defRPr/>
              </a:pPr>
              <a:t>‹#›</a:t>
            </a:fld>
            <a:endParaRPr lang="en-NZ"/>
          </a:p>
        </p:txBody>
      </p:sp>
    </p:spTree>
    <p:extLst>
      <p:ext uri="{BB962C8B-B14F-4D97-AF65-F5344CB8AC3E}">
        <p14:creationId xmlns:p14="http://schemas.microsoft.com/office/powerpoint/2010/main" val="551657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562A1CBB-4E2B-4183-A643-9277EABCDF76}" type="datetimeFigureOut">
              <a:rPr lang="en-US"/>
              <a:pPr>
                <a:defRPr/>
              </a:pPr>
              <a:t>2014-11-18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60AF4854-741C-468E-8F8D-18F97D1B4930}" type="slidenum">
              <a:rPr lang="en-NZ"/>
              <a:pPr>
                <a:defRPr/>
              </a:pPr>
              <a:t>‹#›</a:t>
            </a:fld>
            <a:endParaRPr lang="en-NZ"/>
          </a:p>
        </p:txBody>
      </p:sp>
    </p:spTree>
    <p:extLst>
      <p:ext uri="{BB962C8B-B14F-4D97-AF65-F5344CB8AC3E}">
        <p14:creationId xmlns:p14="http://schemas.microsoft.com/office/powerpoint/2010/main" val="4189303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lvl1pPr>
              <a:defRPr/>
            </a:lvl1pPr>
          </a:lstStyle>
          <a:p>
            <a:pPr>
              <a:defRPr/>
            </a:pPr>
            <a:fld id="{83B1EE82-A0FB-4BE1-B3AC-3D63F2551646}" type="datetimeFigureOut">
              <a:rPr lang="en-US"/>
              <a:pPr>
                <a:defRPr/>
              </a:pPr>
              <a:t>2014-11-18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0B727C62-013B-4CBF-8E11-744C44B7A399}" type="slidenum">
              <a:rPr lang="en-NZ"/>
              <a:pPr>
                <a:defRPr/>
              </a:pPr>
              <a:t>‹#›</a:t>
            </a:fld>
            <a:endParaRPr lang="en-NZ"/>
          </a:p>
        </p:txBody>
      </p:sp>
    </p:spTree>
    <p:extLst>
      <p:ext uri="{BB962C8B-B14F-4D97-AF65-F5344CB8AC3E}">
        <p14:creationId xmlns:p14="http://schemas.microsoft.com/office/powerpoint/2010/main" val="994766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1A0C99-A70F-4EC8-89D3-7CBCBF12581E}" type="datetimeFigureOut">
              <a:rPr lang="en-US"/>
              <a:pPr>
                <a:defRPr/>
              </a:pPr>
              <a:t>2014-11-18</a:t>
            </a:fld>
            <a:endParaRPr lang="en-NZ"/>
          </a:p>
        </p:txBody>
      </p:sp>
      <p:sp>
        <p:nvSpPr>
          <p:cNvPr id="5" name="Footer Placeholder 4"/>
          <p:cNvSpPr>
            <a:spLocks noGrp="1"/>
          </p:cNvSpPr>
          <p:nvPr>
            <p:ph type="ftr" sz="quarter" idx="11"/>
          </p:nvPr>
        </p:nvSpPr>
        <p:spPr/>
        <p:txBody>
          <a:bodyPr/>
          <a:lstStyle>
            <a:lvl1pPr>
              <a:defRPr/>
            </a:lvl1pPr>
          </a:lstStyle>
          <a:p>
            <a:pPr>
              <a:defRPr/>
            </a:pPr>
            <a:endParaRPr lang="en-NZ"/>
          </a:p>
        </p:txBody>
      </p:sp>
      <p:sp>
        <p:nvSpPr>
          <p:cNvPr id="6" name="Slide Number Placeholder 5"/>
          <p:cNvSpPr>
            <a:spLocks noGrp="1"/>
          </p:cNvSpPr>
          <p:nvPr>
            <p:ph type="sldNum" sz="quarter" idx="12"/>
          </p:nvPr>
        </p:nvSpPr>
        <p:spPr/>
        <p:txBody>
          <a:bodyPr/>
          <a:lstStyle>
            <a:lvl1pPr>
              <a:defRPr/>
            </a:lvl1pPr>
          </a:lstStyle>
          <a:p>
            <a:pPr>
              <a:defRPr/>
            </a:pPr>
            <a:fld id="{52425079-8BFF-4D78-85D6-E73D7FE97BA2}" type="slidenum">
              <a:rPr lang="en-NZ"/>
              <a:pPr>
                <a:defRPr/>
              </a:pPr>
              <a:t>‹#›</a:t>
            </a:fld>
            <a:endParaRPr lang="en-NZ"/>
          </a:p>
        </p:txBody>
      </p:sp>
    </p:spTree>
    <p:extLst>
      <p:ext uri="{BB962C8B-B14F-4D97-AF65-F5344CB8AC3E}">
        <p14:creationId xmlns:p14="http://schemas.microsoft.com/office/powerpoint/2010/main" val="142444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3"/>
          <p:cNvSpPr>
            <a:spLocks noGrp="1"/>
          </p:cNvSpPr>
          <p:nvPr>
            <p:ph type="dt" sz="half" idx="10"/>
          </p:nvPr>
        </p:nvSpPr>
        <p:spPr/>
        <p:txBody>
          <a:bodyPr/>
          <a:lstStyle>
            <a:lvl1pPr>
              <a:defRPr/>
            </a:lvl1pPr>
          </a:lstStyle>
          <a:p>
            <a:pPr>
              <a:defRPr/>
            </a:pPr>
            <a:fld id="{08D8F5DA-82D8-43D5-8B40-4FD1208D09E4}" type="datetimeFigureOut">
              <a:rPr lang="en-US"/>
              <a:pPr>
                <a:defRPr/>
              </a:pPr>
              <a:t>2014-11-18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CDDF5A14-5D87-4127-8F40-C1D67ACA4441}" type="slidenum">
              <a:rPr lang="en-NZ"/>
              <a:pPr>
                <a:defRPr/>
              </a:pPr>
              <a:t>‹#›</a:t>
            </a:fld>
            <a:endParaRPr lang="en-NZ"/>
          </a:p>
        </p:txBody>
      </p:sp>
    </p:spTree>
    <p:extLst>
      <p:ext uri="{BB962C8B-B14F-4D97-AF65-F5344CB8AC3E}">
        <p14:creationId xmlns:p14="http://schemas.microsoft.com/office/powerpoint/2010/main" val="2658294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3"/>
          <p:cNvSpPr>
            <a:spLocks noGrp="1"/>
          </p:cNvSpPr>
          <p:nvPr>
            <p:ph type="dt" sz="half" idx="10"/>
          </p:nvPr>
        </p:nvSpPr>
        <p:spPr/>
        <p:txBody>
          <a:bodyPr/>
          <a:lstStyle>
            <a:lvl1pPr>
              <a:defRPr/>
            </a:lvl1pPr>
          </a:lstStyle>
          <a:p>
            <a:pPr>
              <a:defRPr/>
            </a:pPr>
            <a:fld id="{F434D59A-0B75-4747-8B48-EA84D828B77E}" type="datetimeFigureOut">
              <a:rPr lang="en-US"/>
              <a:pPr>
                <a:defRPr/>
              </a:pPr>
              <a:t>2014-11-18</a:t>
            </a:fld>
            <a:endParaRPr lang="en-NZ"/>
          </a:p>
        </p:txBody>
      </p:sp>
      <p:sp>
        <p:nvSpPr>
          <p:cNvPr id="8" name="Footer Placeholder 4"/>
          <p:cNvSpPr>
            <a:spLocks noGrp="1"/>
          </p:cNvSpPr>
          <p:nvPr>
            <p:ph type="ftr" sz="quarter" idx="11"/>
          </p:nvPr>
        </p:nvSpPr>
        <p:spPr/>
        <p:txBody>
          <a:bodyPr/>
          <a:lstStyle>
            <a:lvl1pPr>
              <a:defRPr/>
            </a:lvl1pPr>
          </a:lstStyle>
          <a:p>
            <a:pPr>
              <a:defRPr/>
            </a:pPr>
            <a:endParaRPr lang="en-NZ"/>
          </a:p>
        </p:txBody>
      </p:sp>
      <p:sp>
        <p:nvSpPr>
          <p:cNvPr id="9" name="Slide Number Placeholder 5"/>
          <p:cNvSpPr>
            <a:spLocks noGrp="1"/>
          </p:cNvSpPr>
          <p:nvPr>
            <p:ph type="sldNum" sz="quarter" idx="12"/>
          </p:nvPr>
        </p:nvSpPr>
        <p:spPr/>
        <p:txBody>
          <a:bodyPr/>
          <a:lstStyle>
            <a:lvl1pPr>
              <a:defRPr/>
            </a:lvl1pPr>
          </a:lstStyle>
          <a:p>
            <a:pPr>
              <a:defRPr/>
            </a:pPr>
            <a:fld id="{3BE250B9-F471-4DAC-B954-25685A9A9CEA}" type="slidenum">
              <a:rPr lang="en-NZ"/>
              <a:pPr>
                <a:defRPr/>
              </a:pPr>
              <a:t>‹#›</a:t>
            </a:fld>
            <a:endParaRPr lang="en-NZ"/>
          </a:p>
        </p:txBody>
      </p:sp>
    </p:spTree>
    <p:extLst>
      <p:ext uri="{BB962C8B-B14F-4D97-AF65-F5344CB8AC3E}">
        <p14:creationId xmlns:p14="http://schemas.microsoft.com/office/powerpoint/2010/main" val="801360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3"/>
          <p:cNvSpPr>
            <a:spLocks noGrp="1"/>
          </p:cNvSpPr>
          <p:nvPr>
            <p:ph type="dt" sz="half" idx="10"/>
          </p:nvPr>
        </p:nvSpPr>
        <p:spPr/>
        <p:txBody>
          <a:bodyPr/>
          <a:lstStyle>
            <a:lvl1pPr>
              <a:defRPr/>
            </a:lvl1pPr>
          </a:lstStyle>
          <a:p>
            <a:pPr>
              <a:defRPr/>
            </a:pPr>
            <a:fld id="{39E1C299-B252-4C95-AE63-F3291606E58E}" type="datetimeFigureOut">
              <a:rPr lang="en-US"/>
              <a:pPr>
                <a:defRPr/>
              </a:pPr>
              <a:t>2014-11-18</a:t>
            </a:fld>
            <a:endParaRPr lang="en-NZ"/>
          </a:p>
        </p:txBody>
      </p:sp>
      <p:sp>
        <p:nvSpPr>
          <p:cNvPr id="4" name="Footer Placeholder 4"/>
          <p:cNvSpPr>
            <a:spLocks noGrp="1"/>
          </p:cNvSpPr>
          <p:nvPr>
            <p:ph type="ftr" sz="quarter" idx="11"/>
          </p:nvPr>
        </p:nvSpPr>
        <p:spPr/>
        <p:txBody>
          <a:bodyPr/>
          <a:lstStyle>
            <a:lvl1pPr>
              <a:defRPr/>
            </a:lvl1pPr>
          </a:lstStyle>
          <a:p>
            <a:pPr>
              <a:defRPr/>
            </a:pPr>
            <a:endParaRPr lang="en-NZ"/>
          </a:p>
        </p:txBody>
      </p:sp>
      <p:sp>
        <p:nvSpPr>
          <p:cNvPr id="5" name="Slide Number Placeholder 5"/>
          <p:cNvSpPr>
            <a:spLocks noGrp="1"/>
          </p:cNvSpPr>
          <p:nvPr>
            <p:ph type="sldNum" sz="quarter" idx="12"/>
          </p:nvPr>
        </p:nvSpPr>
        <p:spPr/>
        <p:txBody>
          <a:bodyPr/>
          <a:lstStyle>
            <a:lvl1pPr>
              <a:defRPr/>
            </a:lvl1pPr>
          </a:lstStyle>
          <a:p>
            <a:pPr>
              <a:defRPr/>
            </a:pPr>
            <a:fld id="{B4A966B1-A4CA-473B-9BB1-6AF441A74E19}" type="slidenum">
              <a:rPr lang="en-NZ"/>
              <a:pPr>
                <a:defRPr/>
              </a:pPr>
              <a:t>‹#›</a:t>
            </a:fld>
            <a:endParaRPr lang="en-NZ"/>
          </a:p>
        </p:txBody>
      </p:sp>
    </p:spTree>
    <p:extLst>
      <p:ext uri="{BB962C8B-B14F-4D97-AF65-F5344CB8AC3E}">
        <p14:creationId xmlns:p14="http://schemas.microsoft.com/office/powerpoint/2010/main" val="183824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DD18DE-09FF-43C5-91CF-793C190F63EF}" type="datetimeFigureOut">
              <a:rPr lang="en-US"/>
              <a:pPr>
                <a:defRPr/>
              </a:pPr>
              <a:t>2014-11-18</a:t>
            </a:fld>
            <a:endParaRPr lang="en-NZ"/>
          </a:p>
        </p:txBody>
      </p:sp>
      <p:sp>
        <p:nvSpPr>
          <p:cNvPr id="3" name="Footer Placeholder 4"/>
          <p:cNvSpPr>
            <a:spLocks noGrp="1"/>
          </p:cNvSpPr>
          <p:nvPr>
            <p:ph type="ftr" sz="quarter" idx="11"/>
          </p:nvPr>
        </p:nvSpPr>
        <p:spPr/>
        <p:txBody>
          <a:bodyPr/>
          <a:lstStyle>
            <a:lvl1pPr>
              <a:defRPr/>
            </a:lvl1pPr>
          </a:lstStyle>
          <a:p>
            <a:pPr>
              <a:defRPr/>
            </a:pPr>
            <a:endParaRPr lang="en-NZ"/>
          </a:p>
        </p:txBody>
      </p:sp>
      <p:sp>
        <p:nvSpPr>
          <p:cNvPr id="4" name="Slide Number Placeholder 5"/>
          <p:cNvSpPr>
            <a:spLocks noGrp="1"/>
          </p:cNvSpPr>
          <p:nvPr>
            <p:ph type="sldNum" sz="quarter" idx="12"/>
          </p:nvPr>
        </p:nvSpPr>
        <p:spPr/>
        <p:txBody>
          <a:bodyPr/>
          <a:lstStyle>
            <a:lvl1pPr>
              <a:defRPr/>
            </a:lvl1pPr>
          </a:lstStyle>
          <a:p>
            <a:pPr>
              <a:defRPr/>
            </a:pPr>
            <a:fld id="{4B20804C-874F-4730-BA03-9ACE251FE3C8}" type="slidenum">
              <a:rPr lang="en-NZ"/>
              <a:pPr>
                <a:defRPr/>
              </a:pPr>
              <a:t>‹#›</a:t>
            </a:fld>
            <a:endParaRPr lang="en-NZ"/>
          </a:p>
        </p:txBody>
      </p:sp>
    </p:spTree>
    <p:extLst>
      <p:ext uri="{BB962C8B-B14F-4D97-AF65-F5344CB8AC3E}">
        <p14:creationId xmlns:p14="http://schemas.microsoft.com/office/powerpoint/2010/main" val="257364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D9FA3FC-0A1E-4D7B-BBBD-672EC0368925}" type="datetimeFigureOut">
              <a:rPr lang="en-US"/>
              <a:pPr>
                <a:defRPr/>
              </a:pPr>
              <a:t>2014-11-18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313D474B-60CC-46CC-AD17-12965FD651A9}" type="slidenum">
              <a:rPr lang="en-NZ"/>
              <a:pPr>
                <a:defRPr/>
              </a:pPr>
              <a:t>‹#›</a:t>
            </a:fld>
            <a:endParaRPr lang="en-NZ"/>
          </a:p>
        </p:txBody>
      </p:sp>
    </p:spTree>
    <p:extLst>
      <p:ext uri="{BB962C8B-B14F-4D97-AF65-F5344CB8AC3E}">
        <p14:creationId xmlns:p14="http://schemas.microsoft.com/office/powerpoint/2010/main" val="1788296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0ECFDF4-E649-4100-95D2-2D58835EABEF}" type="datetimeFigureOut">
              <a:rPr lang="en-US"/>
              <a:pPr>
                <a:defRPr/>
              </a:pPr>
              <a:t>2014-11-18</a:t>
            </a:fld>
            <a:endParaRPr lang="en-NZ"/>
          </a:p>
        </p:txBody>
      </p:sp>
      <p:sp>
        <p:nvSpPr>
          <p:cNvPr id="6" name="Footer Placeholder 4"/>
          <p:cNvSpPr>
            <a:spLocks noGrp="1"/>
          </p:cNvSpPr>
          <p:nvPr>
            <p:ph type="ftr" sz="quarter" idx="11"/>
          </p:nvPr>
        </p:nvSpPr>
        <p:spPr/>
        <p:txBody>
          <a:bodyPr/>
          <a:lstStyle>
            <a:lvl1pPr>
              <a:defRPr/>
            </a:lvl1pPr>
          </a:lstStyle>
          <a:p>
            <a:pPr>
              <a:defRPr/>
            </a:pPr>
            <a:endParaRPr lang="en-NZ"/>
          </a:p>
        </p:txBody>
      </p:sp>
      <p:sp>
        <p:nvSpPr>
          <p:cNvPr id="7" name="Slide Number Placeholder 5"/>
          <p:cNvSpPr>
            <a:spLocks noGrp="1"/>
          </p:cNvSpPr>
          <p:nvPr>
            <p:ph type="sldNum" sz="quarter" idx="12"/>
          </p:nvPr>
        </p:nvSpPr>
        <p:spPr/>
        <p:txBody>
          <a:bodyPr/>
          <a:lstStyle>
            <a:lvl1pPr>
              <a:defRPr/>
            </a:lvl1pPr>
          </a:lstStyle>
          <a:p>
            <a:pPr>
              <a:defRPr/>
            </a:pPr>
            <a:fld id="{C62AD6A0-B9C3-46D1-B286-3A19B907B6A1}" type="slidenum">
              <a:rPr lang="en-NZ"/>
              <a:pPr>
                <a:defRPr/>
              </a:pPr>
              <a:t>‹#›</a:t>
            </a:fld>
            <a:endParaRPr lang="en-NZ"/>
          </a:p>
        </p:txBody>
      </p:sp>
    </p:spTree>
    <p:extLst>
      <p:ext uri="{BB962C8B-B14F-4D97-AF65-F5344CB8AC3E}">
        <p14:creationId xmlns:p14="http://schemas.microsoft.com/office/powerpoint/2010/main" val="316858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NZ"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10E3242-DFC5-4791-BF4F-6997A3E14DB4}" type="datetimeFigureOut">
              <a:rPr lang="en-US"/>
              <a:pPr>
                <a:defRPr/>
              </a:pPr>
              <a:t>2014-11-18</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72D40AD-F374-45CB-A058-7E3F34A19A2B}"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rebuchet MS" pitchFamily="34" charset="0"/>
        </a:defRPr>
      </a:lvl2pPr>
      <a:lvl3pPr algn="ctr" rtl="0" eaLnBrk="0" fontAlgn="base" hangingPunct="0">
        <a:spcBef>
          <a:spcPct val="0"/>
        </a:spcBef>
        <a:spcAft>
          <a:spcPct val="0"/>
        </a:spcAft>
        <a:defRPr sz="4400">
          <a:solidFill>
            <a:schemeClr val="tx1"/>
          </a:solidFill>
          <a:latin typeface="Trebuchet MS" pitchFamily="34" charset="0"/>
        </a:defRPr>
      </a:lvl3pPr>
      <a:lvl4pPr algn="ctr" rtl="0" eaLnBrk="0" fontAlgn="base" hangingPunct="0">
        <a:spcBef>
          <a:spcPct val="0"/>
        </a:spcBef>
        <a:spcAft>
          <a:spcPct val="0"/>
        </a:spcAft>
        <a:defRPr sz="4400">
          <a:solidFill>
            <a:schemeClr val="tx1"/>
          </a:solidFill>
          <a:latin typeface="Trebuchet MS" pitchFamily="34" charset="0"/>
        </a:defRPr>
      </a:lvl4pPr>
      <a:lvl5pPr algn="ctr" rtl="0" eaLnBrk="0" fontAlgn="base" hangingPunct="0">
        <a:spcBef>
          <a:spcPct val="0"/>
        </a:spcBef>
        <a:spcAft>
          <a:spcPct val="0"/>
        </a:spcAft>
        <a:defRPr sz="4400">
          <a:solidFill>
            <a:schemeClr val="tx1"/>
          </a:solidFill>
          <a:latin typeface="Trebuchet MS" pitchFamily="34" charset="0"/>
        </a:defRPr>
      </a:lvl5pPr>
      <a:lvl6pPr marL="457200" algn="ctr" rtl="0" fontAlgn="base">
        <a:spcBef>
          <a:spcPct val="0"/>
        </a:spcBef>
        <a:spcAft>
          <a:spcPct val="0"/>
        </a:spcAft>
        <a:defRPr sz="4400">
          <a:solidFill>
            <a:schemeClr val="tx1"/>
          </a:solidFill>
          <a:latin typeface="Trebuchet MS" pitchFamily="34" charset="0"/>
        </a:defRPr>
      </a:lvl6pPr>
      <a:lvl7pPr marL="914400" algn="ctr" rtl="0" fontAlgn="base">
        <a:spcBef>
          <a:spcPct val="0"/>
        </a:spcBef>
        <a:spcAft>
          <a:spcPct val="0"/>
        </a:spcAft>
        <a:defRPr sz="4400">
          <a:solidFill>
            <a:schemeClr val="tx1"/>
          </a:solidFill>
          <a:latin typeface="Trebuchet MS" pitchFamily="34" charset="0"/>
        </a:defRPr>
      </a:lvl7pPr>
      <a:lvl8pPr marL="1371600" algn="ctr" rtl="0" fontAlgn="base">
        <a:spcBef>
          <a:spcPct val="0"/>
        </a:spcBef>
        <a:spcAft>
          <a:spcPct val="0"/>
        </a:spcAft>
        <a:defRPr sz="4400">
          <a:solidFill>
            <a:schemeClr val="tx1"/>
          </a:solidFill>
          <a:latin typeface="Trebuchet MS" pitchFamily="34" charset="0"/>
        </a:defRPr>
      </a:lvl8pPr>
      <a:lvl9pPr marL="1828800" algn="ctr" rtl="0" fontAlgn="base">
        <a:spcBef>
          <a:spcPct val="0"/>
        </a:spcBef>
        <a:spcAft>
          <a:spcPct val="0"/>
        </a:spcAft>
        <a:defRPr sz="4400">
          <a:solidFill>
            <a:schemeClr val="tx1"/>
          </a:solidFill>
          <a:latin typeface="Trebuchet MS"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NZ"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AAE62FC-C01A-48EF-B76D-F61B2A2131FD}" type="datetimeFigureOut">
              <a:rPr lang="en-US"/>
              <a:pPr>
                <a:defRPr/>
              </a:pPr>
              <a:t>2014-11-18</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896FFCB-C626-464E-97C1-8444C61D90D9}" type="slidenum">
              <a:rPr lang="en-NZ"/>
              <a:pPr>
                <a:defRPr/>
              </a:pPr>
              <a:t>‹#›</a:t>
            </a:fld>
            <a:endParaRPr lang="en-NZ"/>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43050"/>
            <a:ext cx="9144000" cy="1470025"/>
          </a:xfrm>
          <a:extLst/>
        </p:spPr>
        <p:txBody>
          <a:bodyPr rtlCol="0">
            <a:normAutofit/>
          </a:bodyPr>
          <a:lstStyle/>
          <a:p>
            <a:pPr eaLnBrk="1" fontAlgn="auto" hangingPunct="1">
              <a:spcAft>
                <a:spcPts val="0"/>
              </a:spcAft>
              <a:defRPr/>
            </a:pPr>
            <a:r>
              <a:rPr lang="en-NZ" sz="36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WHAT DOES IT TAKE TO BE </a:t>
            </a:r>
            <a:br>
              <a:rPr lang="en-NZ" sz="36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NZ" sz="36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 LANGUAGE TEACHER?</a:t>
            </a:r>
            <a:endParaRPr lang="en-NZ" sz="36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3"/>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r>
              <a:rPr lang="en-US" sz="3600" dirty="0" smtClean="0">
                <a:solidFill>
                  <a:schemeClr val="tx1">
                    <a:lumMod val="75000"/>
                    <a:lumOff val="25000"/>
                  </a:schemeClr>
                </a:solidFill>
                <a:ea typeface="Verdana" pitchFamily="34" charset="0"/>
                <a:cs typeface="Verdana" pitchFamily="34" charset="0"/>
              </a:rPr>
              <a:t>Jack C Richards</a:t>
            </a:r>
          </a:p>
          <a:p>
            <a:pPr eaLnBrk="1" fontAlgn="auto" hangingPunct="1">
              <a:spcAft>
                <a:spcPts val="0"/>
              </a:spcAft>
              <a:buFont typeface="Arial" pitchFamily="34" charset="0"/>
              <a:buNone/>
              <a:defRPr/>
            </a:pPr>
            <a:r>
              <a:rPr lang="en-US" sz="2800" dirty="0" smtClean="0">
                <a:solidFill>
                  <a:schemeClr val="tx1">
                    <a:lumMod val="75000"/>
                    <a:lumOff val="25000"/>
                  </a:schemeClr>
                </a:solidFill>
                <a:ea typeface="Verdana" pitchFamily="34" charset="0"/>
                <a:cs typeface="Verdana" pitchFamily="34" charset="0"/>
              </a:rPr>
              <a:t>www.professorjackrichards.com</a:t>
            </a:r>
            <a:endParaRPr lang="en-US" sz="2800" dirty="0">
              <a:solidFill>
                <a:schemeClr val="tx1">
                  <a:lumMod val="75000"/>
                  <a:lumOff val="25000"/>
                </a:schemeClr>
              </a:solidFill>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85728"/>
            <a:ext cx="8964488" cy="642942"/>
          </a:xfrm>
          <a:extLst/>
        </p:spPr>
        <p:txBody>
          <a:bodyPr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Discourse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500063" y="1484313"/>
            <a:ext cx="8175625" cy="4810125"/>
          </a:xfrm>
        </p:spPr>
        <p:txBody>
          <a:bodyPr/>
          <a:lstStyle/>
          <a:p>
            <a:pPr eaLnBrk="1" hangingPunct="1">
              <a:lnSpc>
                <a:spcPct val="110000"/>
              </a:lnSpc>
              <a:spcAft>
                <a:spcPts val="1200"/>
              </a:spcAft>
            </a:pPr>
            <a:r>
              <a:rPr lang="en-NZ" sz="2400" smtClean="0"/>
              <a:t>To monitor one’s language use in order to provide suitable learning input</a:t>
            </a:r>
          </a:p>
          <a:p>
            <a:pPr eaLnBrk="1" hangingPunct="1">
              <a:lnSpc>
                <a:spcPct val="110000"/>
              </a:lnSpc>
              <a:spcAft>
                <a:spcPts val="1200"/>
              </a:spcAft>
            </a:pPr>
            <a:r>
              <a:rPr lang="en-AU" sz="2400" smtClean="0"/>
              <a:t>To avoid unnecessary colloquialisms and idiomatic usage</a:t>
            </a:r>
          </a:p>
          <a:p>
            <a:pPr marL="342900" lvl="2" indent="-342900" eaLnBrk="1" hangingPunct="1">
              <a:lnSpc>
                <a:spcPct val="110000"/>
              </a:lnSpc>
              <a:spcAft>
                <a:spcPts val="1200"/>
              </a:spcAft>
            </a:pPr>
            <a:r>
              <a:rPr lang="en-AU" smtClean="0"/>
              <a:t>To provide a model of spoken English appropriate for students learning English as an international language</a:t>
            </a:r>
          </a:p>
          <a:p>
            <a:pPr marL="342900" lvl="2" indent="-342900" eaLnBrk="1" hangingPunct="1">
              <a:lnSpc>
                <a:spcPct val="110000"/>
              </a:lnSpc>
              <a:spcAft>
                <a:spcPts val="1200"/>
              </a:spcAft>
            </a:pPr>
            <a:r>
              <a:rPr lang="en-AU" smtClean="0"/>
              <a:t>To provide language input at an appropriate level for learners </a:t>
            </a:r>
            <a:endParaRPr lang="en-US" smtClean="0"/>
          </a:p>
          <a:p>
            <a:pPr eaLnBrk="1" hangingPunct="1"/>
            <a:endParaRPr lang="en-NZ" sz="2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786874" cy="642942"/>
          </a:xfrm>
          <a:extLst/>
        </p:spPr>
        <p:txBody>
          <a:bodyPr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2.The Role of Content Knowledge</a:t>
            </a:r>
            <a:endPar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435" name="Content Placeholder 2"/>
          <p:cNvSpPr>
            <a:spLocks noGrp="1"/>
          </p:cNvSpPr>
          <p:nvPr>
            <p:ph idx="1"/>
          </p:nvPr>
        </p:nvSpPr>
        <p:spPr>
          <a:xfrm>
            <a:off x="611188" y="1500188"/>
            <a:ext cx="8031162" cy="4214812"/>
          </a:xfrm>
        </p:spPr>
        <p:txBody>
          <a:bodyPr/>
          <a:lstStyle/>
          <a:p>
            <a:pPr marL="395288" indent="-395288" eaLnBrk="1" hangingPunct="1"/>
            <a:r>
              <a:rPr lang="en-AU" sz="2400" smtClean="0"/>
              <a:t>What constitutes the essential knowledge-base of language teaching?</a:t>
            </a:r>
            <a:br>
              <a:rPr lang="en-AU" sz="2400" smtClean="0"/>
            </a:br>
            <a:endParaRPr lang="en-AU" sz="2400" i="1" smtClean="0"/>
          </a:p>
          <a:p>
            <a:pPr marL="395288" indent="-395288" eaLnBrk="1" hangingPunct="1"/>
            <a:r>
              <a:rPr lang="en-AU" sz="2400" smtClean="0"/>
              <a:t>How do teachers make use of content knowledge?</a:t>
            </a:r>
            <a:r>
              <a:rPr lang="en-AU" sz="2400" i="1" smtClean="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14282" y="214290"/>
            <a:ext cx="8243918" cy="785818"/>
          </a:xfrm>
          <a:ln>
            <a:miter lim="800000"/>
            <a:headEnd/>
            <a:tailEnd/>
          </a:ln>
          <a:extLst/>
        </p:spPr>
        <p:txBody>
          <a:bodyPr/>
          <a:lstStyle/>
          <a:p>
            <a:pPr algn="l" eaLnBrk="1" hangingPunct="1">
              <a:defRPr/>
            </a:pPr>
            <a:r>
              <a:rPr lang="en-US" sz="3200" b="1" cap="small" dirty="0" smtClean="0">
                <a:ln w="12700">
                  <a:solidFill>
                    <a:schemeClr val="tx1"/>
                  </a:solidFill>
                  <a:prstDash val="solid"/>
                </a:ln>
                <a:solidFill>
                  <a:schemeClr val="bg1"/>
                </a:solidFill>
                <a:effectLst>
                  <a:outerShdw blurRad="38100" dist="38100" dir="2700000" algn="tl">
                    <a:srgbClr val="000000">
                      <a:alpha val="43137"/>
                    </a:srgbClr>
                  </a:outerShdw>
                </a:effectLst>
                <a:latin typeface="Trebuchet MS" pitchFamily="34" charset="0"/>
                <a:ea typeface="+mj-ea"/>
                <a:cs typeface="+mj-cs"/>
              </a:rPr>
              <a:t>Van Lier on content knowledge</a:t>
            </a:r>
          </a:p>
        </p:txBody>
      </p:sp>
      <p:sp>
        <p:nvSpPr>
          <p:cNvPr id="26627" name="Rectangle 3"/>
          <p:cNvSpPr>
            <a:spLocks noGrp="1" noChangeArrowheads="1"/>
          </p:cNvSpPr>
          <p:nvPr>
            <p:ph idx="1"/>
          </p:nvPr>
        </p:nvSpPr>
        <p:spPr>
          <a:xfrm>
            <a:off x="571500" y="1285875"/>
            <a:ext cx="8135938" cy="5072063"/>
          </a:xfrm>
        </p:spPr>
        <p:txBody>
          <a:bodyPr/>
          <a:lstStyle/>
          <a:p>
            <a:pPr marL="0" lvl="2" indent="179388" eaLnBrk="1" hangingPunct="1">
              <a:lnSpc>
                <a:spcPct val="110000"/>
              </a:lnSpc>
              <a:spcBef>
                <a:spcPct val="0"/>
              </a:spcBef>
              <a:buFontTx/>
              <a:buNone/>
            </a:pPr>
            <a:r>
              <a:rPr lang="en-AU" sz="2800">
                <a:latin typeface="Verdana" charset="0"/>
              </a:rPr>
              <a:t>“Instead of the usual linguistic sub-topics such as phonetics, syntax, discourse analysis and so on, I propose that we identify language-related themes from the  teachers’ own sphere of activity...</a:t>
            </a:r>
            <a:endParaRPr lang="en-US" sz="2800">
              <a:latin typeface="Verdana" charset="0"/>
            </a:endParaRPr>
          </a:p>
        </p:txBody>
      </p:sp>
    </p:spTree>
    <p:extLst>
      <p:ext uri="{BB962C8B-B14F-4D97-AF65-F5344CB8AC3E}">
        <p14:creationId xmlns:p14="http://schemas.microsoft.com/office/powerpoint/2010/main" val="655572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14282" y="214290"/>
            <a:ext cx="8243918" cy="785818"/>
          </a:xfrm>
          <a:ln>
            <a:miter lim="800000"/>
            <a:headEnd/>
            <a:tailEnd/>
          </a:ln>
          <a:extLst/>
        </p:spPr>
        <p:txBody>
          <a:bodyPr/>
          <a:lstStyle/>
          <a:p>
            <a:pPr algn="l" eaLnBrk="1" hangingPunct="1">
              <a:defRPr/>
            </a:pPr>
            <a:r>
              <a:rPr lang="en-US" sz="3200" b="1" cap="small" dirty="0" smtClean="0">
                <a:ln w="12700">
                  <a:solidFill>
                    <a:schemeClr val="tx1"/>
                  </a:solidFill>
                  <a:prstDash val="solid"/>
                </a:ln>
                <a:solidFill>
                  <a:schemeClr val="bg1"/>
                </a:solidFill>
                <a:effectLst>
                  <a:outerShdw blurRad="38100" dist="38100" dir="2700000" algn="tl">
                    <a:srgbClr val="000000">
                      <a:alpha val="43137"/>
                    </a:srgbClr>
                  </a:outerShdw>
                </a:effectLst>
                <a:latin typeface="Trebuchet MS" pitchFamily="34" charset="0"/>
                <a:ea typeface="+mj-ea"/>
                <a:cs typeface="+mj-cs"/>
              </a:rPr>
              <a:t>Van Lier on content knowledge</a:t>
            </a:r>
          </a:p>
        </p:txBody>
      </p:sp>
      <p:sp>
        <p:nvSpPr>
          <p:cNvPr id="28675" name="Rectangle 3"/>
          <p:cNvSpPr>
            <a:spLocks noGrp="1" noChangeArrowheads="1"/>
          </p:cNvSpPr>
          <p:nvPr>
            <p:ph idx="1"/>
          </p:nvPr>
        </p:nvSpPr>
        <p:spPr>
          <a:xfrm>
            <a:off x="571500" y="1285875"/>
            <a:ext cx="8135938" cy="5072063"/>
          </a:xfrm>
        </p:spPr>
        <p:txBody>
          <a:bodyPr/>
          <a:lstStyle/>
          <a:p>
            <a:pPr marL="0" lvl="2" indent="179388" eaLnBrk="1" hangingPunct="1">
              <a:lnSpc>
                <a:spcPct val="110000"/>
              </a:lnSpc>
              <a:spcBef>
                <a:spcPct val="0"/>
              </a:spcBef>
              <a:buFontTx/>
              <a:buNone/>
            </a:pPr>
            <a:r>
              <a:rPr lang="en-AU" sz="2800">
                <a:latin typeface="Verdana" charset="0"/>
              </a:rPr>
              <a:t>...This exploration will necessitate a certain amount of linguistic study in the traditional sense, but it is very important that such study is now motivated by a real-life question that requires an answer.</a:t>
            </a:r>
          </a:p>
          <a:p>
            <a:pPr marL="0" lvl="2" indent="179388" eaLnBrk="1" hangingPunct="1">
              <a:lnSpc>
                <a:spcPct val="110000"/>
              </a:lnSpc>
              <a:spcBef>
                <a:spcPct val="0"/>
              </a:spcBef>
              <a:buFontTx/>
              <a:buNone/>
            </a:pPr>
            <a:r>
              <a:rPr lang="en-AU" sz="2800">
                <a:latin typeface="Verdana" charset="0"/>
              </a:rPr>
              <a:t>...We do not teach linguistics </a:t>
            </a:r>
            <a:r>
              <a:rPr lang="en-US" sz="2800">
                <a:latin typeface="Verdana" charset="0"/>
              </a:rPr>
              <a:t>be</a:t>
            </a:r>
            <a:r>
              <a:rPr lang="en-AU" sz="2800">
                <a:latin typeface="Verdana" charset="0"/>
              </a:rPr>
              <a:t>cause it is there, but because it helps us to solve language problems in real-life tasks.”</a:t>
            </a:r>
            <a:endParaRPr lang="en-US" sz="2800">
              <a:latin typeface="Verdana" charset="0"/>
            </a:endParaRPr>
          </a:p>
        </p:txBody>
      </p:sp>
    </p:spTree>
    <p:extLst>
      <p:ext uri="{BB962C8B-B14F-4D97-AF65-F5344CB8AC3E}">
        <p14:creationId xmlns:p14="http://schemas.microsoft.com/office/powerpoint/2010/main" val="970386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2. Acquiring Relevant Content Knowledge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459" name="Content Placeholder 2"/>
          <p:cNvSpPr>
            <a:spLocks noGrp="1"/>
          </p:cNvSpPr>
          <p:nvPr>
            <p:ph idx="1"/>
          </p:nvPr>
        </p:nvSpPr>
        <p:spPr>
          <a:xfrm>
            <a:off x="539750" y="1412875"/>
            <a:ext cx="7859713" cy="4981575"/>
          </a:xfrm>
        </p:spPr>
        <p:txBody>
          <a:bodyPr/>
          <a:lstStyle/>
          <a:p>
            <a:pPr marL="685800" indent="-334963" eaLnBrk="1" hangingPunct="1"/>
            <a:r>
              <a:rPr lang="en-AU" sz="2400" i="1" smtClean="0"/>
              <a:t>Disciplinary knowledge </a:t>
            </a:r>
            <a:r>
              <a:rPr lang="en-AU" sz="2400" smtClean="0"/>
              <a:t>- core knowledge that relates to the knowledge base of the profession</a:t>
            </a:r>
            <a:br>
              <a:rPr lang="en-AU" sz="2400" smtClean="0"/>
            </a:br>
            <a:endParaRPr lang="en-AU" sz="2400" smtClean="0"/>
          </a:p>
          <a:p>
            <a:pPr marL="685800" indent="-334963" eaLnBrk="1" hangingPunct="1"/>
            <a:r>
              <a:rPr lang="en-AU" sz="2400" smtClean="0"/>
              <a:t>Linguistics, Sociolinguistics, SLA, History of Language Teaching, Critical Applied Linguistics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2. Acquiring Relevant Content Knowledge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483" name="Content Placeholder 2"/>
          <p:cNvSpPr>
            <a:spLocks noGrp="1"/>
          </p:cNvSpPr>
          <p:nvPr>
            <p:ph idx="1"/>
          </p:nvPr>
        </p:nvSpPr>
        <p:spPr>
          <a:xfrm>
            <a:off x="539750" y="1412875"/>
            <a:ext cx="7859713" cy="4981575"/>
          </a:xfrm>
        </p:spPr>
        <p:txBody>
          <a:bodyPr/>
          <a:lstStyle/>
          <a:p>
            <a:pPr marL="685800" indent="-334963" eaLnBrk="1" hangingPunct="1"/>
            <a:r>
              <a:rPr lang="en-AU" sz="2400" i="1" smtClean="0"/>
              <a:t>Pedagogical content knowledge </a:t>
            </a:r>
            <a:r>
              <a:rPr lang="en-AU" sz="2400" smtClean="0"/>
              <a:t>- knowledge that supports teaching</a:t>
            </a:r>
          </a:p>
          <a:p>
            <a:pPr marL="685800" indent="-334963" eaLnBrk="1" hangingPunct="1"/>
            <a:endParaRPr lang="en-AU" sz="2400" smtClean="0"/>
          </a:p>
          <a:p>
            <a:pPr marL="685800" indent="-334963" eaLnBrk="1" hangingPunct="1"/>
            <a:r>
              <a:rPr lang="en-AU" sz="2400" smtClean="0"/>
              <a:t>Methodology, curriculum design, classroom management, testing and assessment, teaching the 4 skills</a:t>
            </a:r>
            <a:endParaRPr lang="en-US" sz="24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Applications of Pedagogic Content Knowledge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459" name="Content Placeholder 2"/>
          <p:cNvSpPr>
            <a:spLocks noGrp="1"/>
          </p:cNvSpPr>
          <p:nvPr>
            <p:ph idx="1"/>
          </p:nvPr>
        </p:nvSpPr>
        <p:spPr>
          <a:xfrm>
            <a:off x="467544" y="1484784"/>
            <a:ext cx="4929187" cy="4981575"/>
          </a:xfrm>
        </p:spPr>
        <p:txBody>
          <a:bodyPr/>
          <a:lstStyle/>
          <a:p>
            <a:pPr eaLnBrk="1" hangingPunct="1">
              <a:lnSpc>
                <a:spcPct val="110000"/>
              </a:lnSpc>
            </a:pPr>
            <a:r>
              <a:rPr lang="en-AU" sz="2400" smtClean="0"/>
              <a:t>Understand learners’ needs</a:t>
            </a:r>
          </a:p>
          <a:p>
            <a:pPr eaLnBrk="1" hangingPunct="1">
              <a:lnSpc>
                <a:spcPct val="110000"/>
              </a:lnSpc>
            </a:pPr>
            <a:r>
              <a:rPr lang="en-AU" sz="2400" smtClean="0"/>
              <a:t>Diagnose learners’ learning problems</a:t>
            </a:r>
          </a:p>
          <a:p>
            <a:pPr eaLnBrk="1" hangingPunct="1">
              <a:lnSpc>
                <a:spcPct val="110000"/>
              </a:lnSpc>
              <a:spcAft>
                <a:spcPts val="1200"/>
              </a:spcAft>
            </a:pPr>
            <a:r>
              <a:rPr lang="en-AU" sz="2400" smtClean="0"/>
              <a:t>Plan suitable instructional goals for lessons</a:t>
            </a:r>
            <a:endParaRPr lang="en-NZ" sz="2400" smtClean="0"/>
          </a:p>
          <a:p>
            <a:pPr eaLnBrk="1" hangingPunct="1">
              <a:lnSpc>
                <a:spcPct val="110000"/>
              </a:lnSpc>
            </a:pPr>
            <a:r>
              <a:rPr lang="en-AU" sz="2400" smtClean="0"/>
              <a:t>Select and design learning tasks</a:t>
            </a:r>
            <a:endParaRPr lang="en-NZ" sz="2400" smtClean="0"/>
          </a:p>
          <a:p>
            <a:pPr eaLnBrk="1" hangingPunct="1">
              <a:lnSpc>
                <a:spcPct val="110000"/>
              </a:lnSpc>
            </a:pPr>
            <a:r>
              <a:rPr lang="en-AU" sz="2400" smtClean="0"/>
              <a:t>Evaluate students’ learning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Applications of Pedagogic Content Knowledge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483" name="Content Placeholder 2"/>
          <p:cNvSpPr>
            <a:spLocks noGrp="1"/>
          </p:cNvSpPr>
          <p:nvPr>
            <p:ph idx="1"/>
          </p:nvPr>
        </p:nvSpPr>
        <p:spPr>
          <a:xfrm>
            <a:off x="899592" y="1412776"/>
            <a:ext cx="4821237" cy="4981575"/>
          </a:xfrm>
        </p:spPr>
        <p:txBody>
          <a:bodyPr/>
          <a:lstStyle/>
          <a:p>
            <a:pPr eaLnBrk="1" hangingPunct="1">
              <a:lnSpc>
                <a:spcPct val="110000"/>
              </a:lnSpc>
              <a:spcAft>
                <a:spcPts val="1200"/>
              </a:spcAft>
            </a:pPr>
            <a:r>
              <a:rPr lang="en-AU" sz="2400" dirty="0" smtClean="0"/>
              <a:t>Design and adapt tests</a:t>
            </a:r>
            <a:endParaRPr lang="en-NZ" sz="2400" dirty="0" smtClean="0"/>
          </a:p>
          <a:p>
            <a:pPr eaLnBrk="1" hangingPunct="1">
              <a:lnSpc>
                <a:spcPct val="110000"/>
              </a:lnSpc>
              <a:spcAft>
                <a:spcPts val="1200"/>
              </a:spcAft>
            </a:pPr>
            <a:r>
              <a:rPr lang="en-AU" sz="2400" dirty="0" smtClean="0"/>
              <a:t>Evaluate and choose published materials</a:t>
            </a:r>
            <a:endParaRPr lang="en-NZ" sz="2400" dirty="0" smtClean="0"/>
          </a:p>
          <a:p>
            <a:pPr eaLnBrk="1" hangingPunct="1">
              <a:lnSpc>
                <a:spcPct val="110000"/>
              </a:lnSpc>
              <a:spcAft>
                <a:spcPts val="1200"/>
              </a:spcAft>
            </a:pPr>
            <a:r>
              <a:rPr lang="en-AU" sz="2400" dirty="0" smtClean="0"/>
              <a:t>Adapt commercial materials</a:t>
            </a:r>
            <a:endParaRPr lang="en-NZ" sz="2400" dirty="0" smtClean="0"/>
          </a:p>
          <a:p>
            <a:pPr eaLnBrk="1" hangingPunct="1">
              <a:lnSpc>
                <a:spcPct val="110000"/>
              </a:lnSpc>
              <a:spcAft>
                <a:spcPts val="1200"/>
              </a:spcAft>
            </a:pPr>
            <a:r>
              <a:rPr lang="en-AU" sz="2400" dirty="0" smtClean="0"/>
              <a:t>Make use of authentic materials</a:t>
            </a:r>
            <a:endParaRPr lang="en-NZ" sz="2400" dirty="0" smtClean="0"/>
          </a:p>
          <a:p>
            <a:pPr eaLnBrk="1" hangingPunct="1">
              <a:lnSpc>
                <a:spcPct val="110000"/>
              </a:lnSpc>
              <a:spcAft>
                <a:spcPts val="1200"/>
              </a:spcAft>
            </a:pPr>
            <a:r>
              <a:rPr lang="en-AU" sz="2400" dirty="0" smtClean="0"/>
              <a:t>Make appropriate use of technology</a:t>
            </a:r>
            <a:endParaRPr lang="en-NZ" sz="2400" dirty="0" smtClean="0"/>
          </a:p>
          <a:p>
            <a:pPr eaLnBrk="1" hangingPunct="1">
              <a:lnSpc>
                <a:spcPct val="110000"/>
              </a:lnSpc>
              <a:spcAft>
                <a:spcPts val="1200"/>
              </a:spcAft>
            </a:pPr>
            <a:r>
              <a:rPr lang="en-AU" sz="2400" dirty="0" smtClean="0"/>
              <a:t>Evaluate their own lessons</a:t>
            </a:r>
            <a:endParaRPr lang="en-NZ" sz="2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14688" y="1785938"/>
            <a:ext cx="214312"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NZ"/>
          </a:p>
        </p:txBody>
      </p:sp>
      <p:sp>
        <p:nvSpPr>
          <p:cNvPr id="8" name="Title 1"/>
          <p:cNvSpPr>
            <a:spLocks noGrp="1"/>
          </p:cNvSpPr>
          <p:nvPr>
            <p:ph type="title"/>
          </p:nvPr>
        </p:nvSpPr>
        <p:spPr>
          <a:xfrm>
            <a:off x="0" y="285728"/>
            <a:ext cx="9324528" cy="642942"/>
          </a:xfrm>
          <a:extLst/>
        </p:spPr>
        <p:txBody>
          <a:bodyPr rtlCol="0">
            <a:noAutofit/>
          </a:bodyPr>
          <a:lstStyle/>
          <a:p>
            <a:pPr algn="l" eaLnBrk="1" fontAlgn="auto" hangingPunct="1">
              <a:spcAft>
                <a:spcPts val="0"/>
              </a:spcAft>
              <a:defRPr/>
            </a:pPr>
            <a:r>
              <a:rPr lang="en-AU" sz="29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Example of the Use of Pedagogical content Knowledge</a:t>
            </a:r>
            <a:endParaRPr lang="en-NZ" sz="29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556" name="AutoShape 3"/>
          <p:cNvSpPr>
            <a:spLocks noChangeAspect="1" noChangeArrowheads="1"/>
          </p:cNvSpPr>
          <p:nvPr/>
        </p:nvSpPr>
        <p:spPr bwMode="auto">
          <a:xfrm>
            <a:off x="3924300" y="3500438"/>
            <a:ext cx="8302625"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
        <p:nvSpPr>
          <p:cNvPr id="9" name="Content Placeholder 2"/>
          <p:cNvSpPr>
            <a:spLocks noGrp="1"/>
          </p:cNvSpPr>
          <p:nvPr>
            <p:ph idx="1"/>
          </p:nvPr>
        </p:nvSpPr>
        <p:spPr>
          <a:xfrm>
            <a:off x="611188" y="1447800"/>
            <a:ext cx="8075612" cy="4981575"/>
          </a:xfrm>
        </p:spPr>
        <p:txBody>
          <a:bodyPr/>
          <a:lstStyle/>
          <a:p>
            <a:pPr marL="682625" lvl="2" indent="-454025" eaLnBrk="1" hangingPunct="1">
              <a:buClr>
                <a:srgbClr val="003366"/>
              </a:buClr>
              <a:buFont typeface="Times" pitchFamily="18" charset="0"/>
              <a:buChar char="•"/>
            </a:pPr>
            <a:r>
              <a:rPr lang="en-AU" smtClean="0"/>
              <a:t>Two groups of teachers receive a sample of literary texts</a:t>
            </a:r>
            <a:br>
              <a:rPr lang="en-AU" smtClean="0"/>
            </a:br>
            <a:endParaRPr lang="en-AU" smtClean="0"/>
          </a:p>
          <a:p>
            <a:pPr marL="682625" lvl="2" indent="-454025" eaLnBrk="1" hangingPunct="1">
              <a:buClr>
                <a:srgbClr val="003366"/>
              </a:buClr>
              <a:buFont typeface="Times" pitchFamily="18" charset="0"/>
              <a:buChar char="•"/>
            </a:pPr>
            <a:r>
              <a:rPr lang="en-AU" smtClean="0"/>
              <a:t>One group has a training in literature and the other does not</a:t>
            </a:r>
            <a:br>
              <a:rPr lang="en-AU" smtClean="0"/>
            </a:br>
            <a:endParaRPr lang="en-AU" smtClean="0"/>
          </a:p>
          <a:p>
            <a:pPr marL="682625" lvl="2" indent="-454025" eaLnBrk="1" hangingPunct="1">
              <a:buClr>
                <a:srgbClr val="003366"/>
              </a:buClr>
              <a:buFont typeface="Times" pitchFamily="18" charset="0"/>
              <a:buChar char="•"/>
            </a:pPr>
            <a:r>
              <a:rPr lang="en-AU" smtClean="0"/>
              <a:t>They are asked to review their potential for language teaching…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Gill&amp;Colin\Desktop\Hw-shakespeare.jpg"/>
          <p:cNvPicPr>
            <a:picLocks noChangeAspect="1" noChangeArrowheads="1"/>
          </p:cNvPicPr>
          <p:nvPr/>
        </p:nvPicPr>
        <p:blipFill>
          <a:blip r:embed="rId3" cstate="print">
            <a:lum bright="18000" contrast="44000"/>
            <a:extLst>
              <a:ext uri="{28A0092B-C50C-407E-A947-70E740481C1C}">
                <a14:useLocalDpi xmlns:a14="http://schemas.microsoft.com/office/drawing/2010/main" val="0"/>
              </a:ext>
            </a:extLst>
          </a:blip>
          <a:srcRect/>
          <a:stretch>
            <a:fillRect/>
          </a:stretch>
        </p:blipFill>
        <p:spPr bwMode="auto">
          <a:xfrm>
            <a:off x="3357563" y="2000250"/>
            <a:ext cx="201295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0325">
                <a:solidFill>
                  <a:srgbClr val="000000"/>
                </a:solidFill>
                <a:miter lim="800000"/>
                <a:headEnd/>
                <a:tailEnd/>
              </a14:hiddenLine>
            </a:ext>
          </a:extLst>
        </p:spPr>
      </p:pic>
      <p:sp>
        <p:nvSpPr>
          <p:cNvPr id="6" name="Rectangle 5"/>
          <p:cNvSpPr/>
          <p:nvPr/>
        </p:nvSpPr>
        <p:spPr>
          <a:xfrm>
            <a:off x="3214688" y="1785938"/>
            <a:ext cx="214312"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NZ"/>
          </a:p>
        </p:txBody>
      </p:sp>
      <p:sp>
        <p:nvSpPr>
          <p:cNvPr id="4" name="TextBox 3"/>
          <p:cNvSpPr txBox="1"/>
          <p:nvPr/>
        </p:nvSpPr>
        <p:spPr>
          <a:xfrm>
            <a:off x="214313" y="1285875"/>
            <a:ext cx="3286125" cy="5572125"/>
          </a:xfrm>
          <a:prstGeom prst="rect">
            <a:avLst/>
          </a:prstGeom>
          <a:noFill/>
        </p:spPr>
        <p:txBody>
          <a:bodyPr>
            <a:normAutofit fontScale="92500" lnSpcReduction="10000"/>
          </a:bodyPr>
          <a:lstStyle/>
          <a:p>
            <a:pPr fontAlgn="auto">
              <a:spcBef>
                <a:spcPts val="0"/>
              </a:spcBef>
              <a:spcAft>
                <a:spcPts val="0"/>
              </a:spcAft>
              <a:defRPr/>
            </a:pPr>
            <a:r>
              <a:rPr lang="en-AU" sz="2200" b="1" dirty="0">
                <a:latin typeface="+mn-lt"/>
                <a:cs typeface="+mn-cs"/>
              </a:rPr>
              <a:t>Literature majors</a:t>
            </a:r>
          </a:p>
          <a:p>
            <a:pPr fontAlgn="auto">
              <a:spcBef>
                <a:spcPts val="0"/>
              </a:spcBef>
              <a:spcAft>
                <a:spcPts val="0"/>
              </a:spcAft>
              <a:defRPr/>
            </a:pPr>
            <a:endParaRPr lang="en-AU" sz="1900" dirty="0">
              <a:latin typeface="+mn-lt"/>
              <a:cs typeface="+mn-cs"/>
            </a:endParaRPr>
          </a:p>
          <a:p>
            <a:pPr fontAlgn="auto">
              <a:lnSpc>
                <a:spcPct val="120000"/>
              </a:lnSpc>
              <a:spcBef>
                <a:spcPts val="0"/>
              </a:spcBef>
              <a:spcAft>
                <a:spcPts val="0"/>
              </a:spcAft>
              <a:buFont typeface="Arial" pitchFamily="34" charset="0"/>
              <a:buChar char="•"/>
              <a:defRPr/>
            </a:pPr>
            <a:r>
              <a:rPr lang="en-AU" sz="1900" dirty="0">
                <a:latin typeface="+mn-lt"/>
                <a:cs typeface="+mn-cs"/>
              </a:rPr>
              <a:t> Saw ways of dealing with any difficulties the texts posed</a:t>
            </a:r>
            <a:br>
              <a:rPr lang="en-AU" sz="1900" dirty="0">
                <a:latin typeface="+mn-lt"/>
                <a:cs typeface="+mn-cs"/>
              </a:rPr>
            </a:br>
            <a:endParaRPr lang="en-AU" sz="1900" dirty="0">
              <a:latin typeface="+mn-lt"/>
              <a:cs typeface="+mn-cs"/>
            </a:endParaRPr>
          </a:p>
          <a:p>
            <a:pPr fontAlgn="auto">
              <a:lnSpc>
                <a:spcPct val="120000"/>
              </a:lnSpc>
              <a:spcBef>
                <a:spcPts val="0"/>
              </a:spcBef>
              <a:spcAft>
                <a:spcPts val="0"/>
              </a:spcAft>
              <a:buFont typeface="Arial" pitchFamily="34" charset="0"/>
              <a:buChar char="•"/>
              <a:defRPr/>
            </a:pPr>
            <a:r>
              <a:rPr lang="en-AU" sz="1900" dirty="0">
                <a:latin typeface="+mn-lt"/>
                <a:cs typeface="+mn-cs"/>
              </a:rPr>
              <a:t> Saw a wide variety of teaching possibilities with the texts</a:t>
            </a:r>
            <a:br>
              <a:rPr lang="en-AU" sz="1900" dirty="0">
                <a:latin typeface="+mn-lt"/>
                <a:cs typeface="+mn-cs"/>
              </a:rPr>
            </a:br>
            <a:endParaRPr lang="en-NZ" sz="1900" dirty="0">
              <a:latin typeface="+mn-lt"/>
              <a:cs typeface="+mn-cs"/>
            </a:endParaRPr>
          </a:p>
          <a:p>
            <a:pPr fontAlgn="auto">
              <a:lnSpc>
                <a:spcPct val="120000"/>
              </a:lnSpc>
              <a:spcBef>
                <a:spcPts val="0"/>
              </a:spcBef>
              <a:spcAft>
                <a:spcPts val="0"/>
              </a:spcAft>
              <a:buFont typeface="Arial" pitchFamily="34" charset="0"/>
              <a:buChar char="•"/>
              <a:defRPr/>
            </a:pPr>
            <a:r>
              <a:rPr lang="en-AU" sz="1900" dirty="0">
                <a:latin typeface="+mn-lt"/>
                <a:cs typeface="+mn-cs"/>
              </a:rPr>
              <a:t> Addressed literary aspects of the texts</a:t>
            </a:r>
            <a:br>
              <a:rPr lang="en-AU" sz="1900" dirty="0">
                <a:latin typeface="+mn-lt"/>
                <a:cs typeface="+mn-cs"/>
              </a:rPr>
            </a:br>
            <a:endParaRPr lang="en-NZ" sz="1900" dirty="0">
              <a:latin typeface="+mn-lt"/>
              <a:cs typeface="+mn-cs"/>
            </a:endParaRPr>
          </a:p>
          <a:p>
            <a:pPr fontAlgn="auto">
              <a:lnSpc>
                <a:spcPct val="120000"/>
              </a:lnSpc>
              <a:spcBef>
                <a:spcPts val="0"/>
              </a:spcBef>
              <a:spcAft>
                <a:spcPts val="0"/>
              </a:spcAft>
              <a:buFont typeface="Arial" pitchFamily="34" charset="0"/>
              <a:buChar char="•"/>
              <a:defRPr/>
            </a:pPr>
            <a:r>
              <a:rPr lang="en-AU" sz="1900" dirty="0">
                <a:latin typeface="+mn-lt"/>
                <a:cs typeface="+mn-cs"/>
              </a:rPr>
              <a:t> A variety of strategies were used to help students explore the meanings of the texts</a:t>
            </a:r>
            <a:endParaRPr lang="en-NZ" sz="1900" dirty="0">
              <a:latin typeface="+mn-lt"/>
              <a:cs typeface="+mn-cs"/>
            </a:endParaRPr>
          </a:p>
        </p:txBody>
      </p:sp>
      <p:sp>
        <p:nvSpPr>
          <p:cNvPr id="5" name="TextBox 4"/>
          <p:cNvSpPr txBox="1"/>
          <p:nvPr/>
        </p:nvSpPr>
        <p:spPr>
          <a:xfrm>
            <a:off x="5572125" y="1285875"/>
            <a:ext cx="3500438" cy="5357813"/>
          </a:xfrm>
          <a:prstGeom prst="rect">
            <a:avLst/>
          </a:prstGeom>
          <a:noFill/>
        </p:spPr>
        <p:txBody>
          <a:bodyPr>
            <a:normAutofit fontScale="92500"/>
          </a:bodyPr>
          <a:lstStyle/>
          <a:p>
            <a:pPr fontAlgn="auto">
              <a:spcBef>
                <a:spcPts val="0"/>
              </a:spcBef>
              <a:spcAft>
                <a:spcPts val="0"/>
              </a:spcAft>
              <a:defRPr/>
            </a:pPr>
            <a:r>
              <a:rPr lang="en-AU" sz="2200" b="1" dirty="0">
                <a:latin typeface="+mn-lt"/>
                <a:cs typeface="+mn-cs"/>
              </a:rPr>
              <a:t>Non-literature majors</a:t>
            </a:r>
            <a:endParaRPr lang="en-AU" sz="2600" b="1" dirty="0">
              <a:latin typeface="+mn-lt"/>
              <a:cs typeface="+mn-cs"/>
            </a:endParaRPr>
          </a:p>
          <a:p>
            <a:pPr fontAlgn="auto">
              <a:spcBef>
                <a:spcPts val="0"/>
              </a:spcBef>
              <a:spcAft>
                <a:spcPts val="0"/>
              </a:spcAft>
              <a:defRPr/>
            </a:pPr>
            <a:endParaRPr lang="en-AU" sz="1900" b="1" i="1" dirty="0">
              <a:latin typeface="+mn-lt"/>
              <a:cs typeface="+mn-cs"/>
            </a:endParaRPr>
          </a:p>
          <a:p>
            <a:pPr fontAlgn="auto">
              <a:lnSpc>
                <a:spcPct val="120000"/>
              </a:lnSpc>
              <a:spcBef>
                <a:spcPts val="0"/>
              </a:spcBef>
              <a:spcAft>
                <a:spcPts val="0"/>
              </a:spcAft>
              <a:buFont typeface="Arial" pitchFamily="34" charset="0"/>
              <a:buChar char="•"/>
              <a:defRPr/>
            </a:pPr>
            <a:r>
              <a:rPr lang="en-AU" sz="1900" dirty="0">
                <a:latin typeface="+mn-lt"/>
                <a:cs typeface="+mn-cs"/>
              </a:rPr>
              <a:t> Worried about how to deal with the difficulties the texts posed</a:t>
            </a:r>
            <a:br>
              <a:rPr lang="en-AU" sz="1900" dirty="0">
                <a:latin typeface="+mn-lt"/>
                <a:cs typeface="+mn-cs"/>
              </a:rPr>
            </a:br>
            <a:endParaRPr lang="en-NZ" sz="1900" dirty="0">
              <a:latin typeface="+mn-lt"/>
              <a:cs typeface="+mn-cs"/>
            </a:endParaRPr>
          </a:p>
          <a:p>
            <a:pPr fontAlgn="auto">
              <a:lnSpc>
                <a:spcPct val="120000"/>
              </a:lnSpc>
              <a:spcBef>
                <a:spcPts val="0"/>
              </a:spcBef>
              <a:spcAft>
                <a:spcPts val="0"/>
              </a:spcAft>
              <a:buFont typeface="Arial" pitchFamily="34" charset="0"/>
              <a:buChar char="•"/>
              <a:defRPr/>
            </a:pPr>
            <a:r>
              <a:rPr lang="en-AU" sz="1900" dirty="0">
                <a:latin typeface="+mn-lt"/>
                <a:cs typeface="+mn-cs"/>
              </a:rPr>
              <a:t> Planned to use the texts mainly for reading comprehension</a:t>
            </a:r>
            <a:br>
              <a:rPr lang="en-AU" sz="1900" dirty="0">
                <a:latin typeface="+mn-lt"/>
                <a:cs typeface="+mn-cs"/>
              </a:rPr>
            </a:br>
            <a:endParaRPr lang="en-NZ" sz="1900" dirty="0">
              <a:latin typeface="+mn-lt"/>
              <a:cs typeface="+mn-cs"/>
            </a:endParaRPr>
          </a:p>
          <a:p>
            <a:pPr fontAlgn="auto">
              <a:lnSpc>
                <a:spcPct val="120000"/>
              </a:lnSpc>
              <a:spcBef>
                <a:spcPts val="0"/>
              </a:spcBef>
              <a:spcAft>
                <a:spcPts val="0"/>
              </a:spcAft>
              <a:buFont typeface="Arial" pitchFamily="34" charset="0"/>
              <a:buChar char="•"/>
              <a:defRPr/>
            </a:pPr>
            <a:r>
              <a:rPr lang="en-AU" sz="1900" dirty="0">
                <a:latin typeface="+mn-lt"/>
                <a:cs typeface="+mn-cs"/>
              </a:rPr>
              <a:t> Did not address literary aspects of the texts</a:t>
            </a:r>
            <a:br>
              <a:rPr lang="en-AU" sz="1900" dirty="0">
                <a:latin typeface="+mn-lt"/>
                <a:cs typeface="+mn-cs"/>
              </a:rPr>
            </a:br>
            <a:endParaRPr lang="en-NZ" sz="1900" dirty="0">
              <a:latin typeface="+mn-lt"/>
              <a:cs typeface="+mn-cs"/>
            </a:endParaRPr>
          </a:p>
          <a:p>
            <a:pPr fontAlgn="auto">
              <a:lnSpc>
                <a:spcPct val="120000"/>
              </a:lnSpc>
              <a:spcBef>
                <a:spcPts val="0"/>
              </a:spcBef>
              <a:spcAft>
                <a:spcPts val="0"/>
              </a:spcAft>
              <a:buFont typeface="Arial" pitchFamily="34" charset="0"/>
              <a:buChar char="•"/>
              <a:defRPr/>
            </a:pPr>
            <a:r>
              <a:rPr lang="en-AU" sz="1900" dirty="0">
                <a:latin typeface="+mn-lt"/>
                <a:cs typeface="+mn-cs"/>
              </a:rPr>
              <a:t> Mainly used questions to check comprehensions of the texts </a:t>
            </a:r>
            <a:endParaRPr lang="en-NZ" sz="1900" dirty="0">
              <a:latin typeface="+mn-lt"/>
              <a:cs typeface="+mn-cs"/>
            </a:endParaRPr>
          </a:p>
        </p:txBody>
      </p:sp>
      <p:sp>
        <p:nvSpPr>
          <p:cNvPr id="8"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Using Literary Texts In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4583" name="AutoShape 3"/>
          <p:cNvSpPr>
            <a:spLocks noChangeAspect="1" noChangeArrowheads="1"/>
          </p:cNvSpPr>
          <p:nvPr/>
        </p:nvSpPr>
        <p:spPr bwMode="auto">
          <a:xfrm>
            <a:off x="3924300" y="3500438"/>
            <a:ext cx="8302625"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NZ"/>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75" y="1412875"/>
            <a:ext cx="7818438" cy="4756150"/>
          </a:xfrm>
        </p:spPr>
        <p:txBody>
          <a:bodyPr rtlCol="0">
            <a:noAutofit/>
          </a:bodyPr>
          <a:lstStyle/>
          <a:p>
            <a:pPr marL="514350" indent="-514350" eaLnBrk="1" fontAlgn="auto" hangingPunct="1">
              <a:lnSpc>
                <a:spcPct val="110000"/>
              </a:lnSpc>
              <a:spcAft>
                <a:spcPts val="600"/>
              </a:spcAft>
              <a:buFont typeface="+mj-lt"/>
              <a:buAutoNum type="arabicPeriod"/>
              <a:defRPr/>
            </a:pPr>
            <a:r>
              <a:rPr lang="en-NZ" sz="2200" dirty="0" smtClean="0"/>
              <a:t>Developing appropriate linguistic competence</a:t>
            </a:r>
            <a:endParaRPr lang="en-NZ" sz="2200" dirty="0"/>
          </a:p>
          <a:p>
            <a:pPr marL="514350" indent="-514350" eaLnBrk="1" fontAlgn="auto" hangingPunct="1">
              <a:lnSpc>
                <a:spcPct val="110000"/>
              </a:lnSpc>
              <a:spcAft>
                <a:spcPts val="600"/>
              </a:spcAft>
              <a:buFont typeface="+mj-lt"/>
              <a:buAutoNum type="arabicPeriod"/>
              <a:defRPr/>
            </a:pPr>
            <a:r>
              <a:rPr lang="en-AU" sz="2200" dirty="0"/>
              <a:t>Acquiring </a:t>
            </a:r>
            <a:r>
              <a:rPr lang="en-AU" sz="2200" dirty="0" smtClean="0"/>
              <a:t>relevant content </a:t>
            </a:r>
            <a:r>
              <a:rPr lang="en-AU" sz="2200" dirty="0"/>
              <a:t>knowledge</a:t>
            </a:r>
            <a:endParaRPr lang="en-NZ" sz="2200" dirty="0"/>
          </a:p>
          <a:p>
            <a:pPr marL="514350" indent="-514350" eaLnBrk="1" fontAlgn="auto" hangingPunct="1">
              <a:lnSpc>
                <a:spcPct val="110000"/>
              </a:lnSpc>
              <a:spcAft>
                <a:spcPts val="600"/>
              </a:spcAft>
              <a:buFont typeface="+mj-lt"/>
              <a:buAutoNum type="arabicPeriod"/>
              <a:defRPr/>
            </a:pPr>
            <a:r>
              <a:rPr lang="en-AU" sz="2200" dirty="0" smtClean="0"/>
              <a:t>Developing a </a:t>
            </a:r>
            <a:r>
              <a:rPr lang="en-AU" sz="2200" dirty="0"/>
              <a:t>repertoire of </a:t>
            </a:r>
            <a:r>
              <a:rPr lang="en-NZ" sz="2200" dirty="0" smtClean="0"/>
              <a:t>teaching skills</a:t>
            </a:r>
          </a:p>
          <a:p>
            <a:pPr marL="514350" indent="-514350" eaLnBrk="1" fontAlgn="auto" hangingPunct="1">
              <a:lnSpc>
                <a:spcPct val="110000"/>
              </a:lnSpc>
              <a:spcAft>
                <a:spcPts val="600"/>
              </a:spcAft>
              <a:buFont typeface="+mj-lt"/>
              <a:buAutoNum type="arabicPeriod"/>
              <a:defRPr/>
            </a:pPr>
            <a:r>
              <a:rPr lang="en-NZ" sz="2200" dirty="0" smtClean="0"/>
              <a:t>Acquiring contextual knowledge</a:t>
            </a:r>
          </a:p>
          <a:p>
            <a:pPr marL="514350" indent="-514350" eaLnBrk="1" fontAlgn="auto" hangingPunct="1">
              <a:lnSpc>
                <a:spcPct val="110000"/>
              </a:lnSpc>
              <a:spcAft>
                <a:spcPts val="600"/>
              </a:spcAft>
              <a:buFont typeface="+mj-lt"/>
              <a:buAutoNum type="arabicPeriod"/>
              <a:defRPr/>
            </a:pPr>
            <a:r>
              <a:rPr lang="en-NZ" sz="2200" dirty="0" smtClean="0"/>
              <a:t>Developing identity as a language teacher</a:t>
            </a:r>
            <a:endParaRPr lang="en-NZ" sz="2200" dirty="0"/>
          </a:p>
          <a:p>
            <a:pPr marL="514350" indent="-514350" eaLnBrk="1" fontAlgn="auto" hangingPunct="1">
              <a:lnSpc>
                <a:spcPct val="110000"/>
              </a:lnSpc>
              <a:spcAft>
                <a:spcPts val="600"/>
              </a:spcAft>
              <a:buFont typeface="+mj-lt"/>
              <a:buAutoNum type="arabicPeriod"/>
              <a:defRPr/>
            </a:pPr>
            <a:r>
              <a:rPr lang="en-AU" sz="2200" dirty="0"/>
              <a:t>Developing learner-focussed teaching</a:t>
            </a:r>
            <a:endParaRPr lang="en-NZ" sz="2200" dirty="0"/>
          </a:p>
          <a:p>
            <a:pPr marL="514350" indent="-514350" eaLnBrk="1" fontAlgn="auto" hangingPunct="1">
              <a:lnSpc>
                <a:spcPct val="110000"/>
              </a:lnSpc>
              <a:spcAft>
                <a:spcPts val="600"/>
              </a:spcAft>
              <a:buFont typeface="+mj-lt"/>
              <a:buAutoNum type="arabicPeriod"/>
              <a:defRPr/>
            </a:pPr>
            <a:r>
              <a:rPr lang="en-NZ" sz="2200" dirty="0" smtClean="0"/>
              <a:t>Acquiring specialized cognitive skills</a:t>
            </a:r>
            <a:endParaRPr lang="en-NZ" sz="2200" dirty="0"/>
          </a:p>
          <a:p>
            <a:pPr marL="514350" indent="-514350" eaLnBrk="1" fontAlgn="auto" hangingPunct="1">
              <a:lnSpc>
                <a:spcPct val="110000"/>
              </a:lnSpc>
              <a:spcAft>
                <a:spcPts val="600"/>
              </a:spcAft>
              <a:buFont typeface="+mj-lt"/>
              <a:buAutoNum type="arabicPeriod"/>
              <a:defRPr/>
            </a:pPr>
            <a:r>
              <a:rPr lang="en-AU" sz="2200" dirty="0" smtClean="0"/>
              <a:t>Learning how to theorize </a:t>
            </a:r>
            <a:r>
              <a:rPr lang="en-AU" sz="2200" dirty="0"/>
              <a:t>from practice</a:t>
            </a:r>
            <a:endParaRPr lang="en-NZ" sz="2200" dirty="0"/>
          </a:p>
          <a:p>
            <a:pPr marL="514350" indent="-514350" eaLnBrk="1" fontAlgn="auto" hangingPunct="1">
              <a:lnSpc>
                <a:spcPct val="110000"/>
              </a:lnSpc>
              <a:spcAft>
                <a:spcPts val="600"/>
              </a:spcAft>
              <a:buFont typeface="+mj-lt"/>
              <a:buAutoNum type="arabicPeriod"/>
              <a:defRPr/>
            </a:pPr>
            <a:r>
              <a:rPr lang="en-AU" sz="2200" dirty="0"/>
              <a:t>Joining a community of practice</a:t>
            </a:r>
            <a:endParaRPr lang="en-NZ" sz="2200" dirty="0"/>
          </a:p>
          <a:p>
            <a:pPr marL="514350" indent="-514350" eaLnBrk="1" fontAlgn="auto" hangingPunct="1">
              <a:lnSpc>
                <a:spcPct val="110000"/>
              </a:lnSpc>
              <a:spcAft>
                <a:spcPts val="600"/>
              </a:spcAft>
              <a:buFont typeface="+mj-lt"/>
              <a:buAutoNum type="arabicPeriod"/>
              <a:defRPr/>
            </a:pPr>
            <a:r>
              <a:rPr lang="en-AU" sz="2200" dirty="0"/>
              <a:t>Becoming a language teaching professional</a:t>
            </a:r>
            <a:endParaRPr lang="en-NZ" sz="2200" dirty="0"/>
          </a:p>
          <a:p>
            <a:pPr eaLnBrk="1" fontAlgn="auto" hangingPunct="1">
              <a:spcAft>
                <a:spcPts val="0"/>
              </a:spcAft>
              <a:buFont typeface="Arial" pitchFamily="34" charset="0"/>
              <a:buChar char="•"/>
              <a:defRPr/>
            </a:pPr>
            <a:endParaRPr lang="en-NZ" sz="2200" dirty="0"/>
          </a:p>
        </p:txBody>
      </p:sp>
      <p:sp>
        <p:nvSpPr>
          <p:cNvPr id="6"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The Core Dimensions Of Teacher Development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539750" y="1474788"/>
            <a:ext cx="8135938" cy="5240337"/>
          </a:xfrm>
        </p:spPr>
        <p:txBody>
          <a:bodyPr/>
          <a:lstStyle/>
          <a:p>
            <a:pPr marL="463550" indent="-409575" eaLnBrk="1" hangingPunct="1">
              <a:buFont typeface="Times" pitchFamily="18" charset="0"/>
              <a:buChar char="•"/>
            </a:pPr>
            <a:r>
              <a:rPr lang="en-AU" sz="2400" smtClean="0"/>
              <a:t>What are the essential skills and competencies teachers need to be able to navigate their way through lessons?</a:t>
            </a:r>
          </a:p>
          <a:p>
            <a:pPr marL="463550" indent="-409575" eaLnBrk="1" hangingPunct="1">
              <a:buFont typeface="Times" pitchFamily="18" charset="0"/>
              <a:buChar char="•"/>
            </a:pPr>
            <a:endParaRPr lang="en-AU" sz="2400" smtClean="0"/>
          </a:p>
          <a:p>
            <a:pPr marL="463550" indent="-409575" eaLnBrk="1" hangingPunct="1">
              <a:buFont typeface="Times" pitchFamily="18" charset="0"/>
              <a:buChar char="•"/>
            </a:pPr>
            <a:r>
              <a:rPr lang="en-AU" sz="2400" smtClean="0"/>
              <a:t>How do inexperienced and experienced teachers differ in their use of teaching skills?</a:t>
            </a:r>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3. </a:t>
            </a: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Developing a Repertoire of teaching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38788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3. Developing a Repertoire of teaching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507" name="Content Placeholder 2"/>
          <p:cNvSpPr>
            <a:spLocks noGrp="1"/>
          </p:cNvSpPr>
          <p:nvPr>
            <p:ph idx="1"/>
          </p:nvPr>
        </p:nvSpPr>
        <p:spPr>
          <a:xfrm>
            <a:off x="4286250" y="1500188"/>
            <a:ext cx="4572000" cy="4429125"/>
          </a:xfrm>
        </p:spPr>
        <p:txBody>
          <a:bodyPr/>
          <a:lstStyle/>
          <a:p>
            <a:pPr eaLnBrk="1" hangingPunct="1">
              <a:lnSpc>
                <a:spcPct val="110000"/>
              </a:lnSpc>
              <a:spcAft>
                <a:spcPts val="1200"/>
              </a:spcAft>
            </a:pPr>
            <a:r>
              <a:rPr lang="en-AU" sz="2400" smtClean="0"/>
              <a:t>Opening the lesson</a:t>
            </a:r>
            <a:endParaRPr lang="en-NZ" sz="2400" smtClean="0"/>
          </a:p>
          <a:p>
            <a:pPr eaLnBrk="1" hangingPunct="1">
              <a:lnSpc>
                <a:spcPct val="110000"/>
              </a:lnSpc>
              <a:spcAft>
                <a:spcPts val="1200"/>
              </a:spcAft>
            </a:pPr>
            <a:r>
              <a:rPr lang="en-AU" sz="2400" smtClean="0"/>
              <a:t>Introducing and explaining tasks</a:t>
            </a:r>
            <a:endParaRPr lang="en-NZ" sz="2400" smtClean="0"/>
          </a:p>
          <a:p>
            <a:pPr eaLnBrk="1" hangingPunct="1">
              <a:lnSpc>
                <a:spcPct val="110000"/>
              </a:lnSpc>
              <a:spcAft>
                <a:spcPts val="1200"/>
              </a:spcAft>
            </a:pPr>
            <a:r>
              <a:rPr lang="en-AU" sz="2400" smtClean="0"/>
              <a:t>Setting up learning arrangements (group work, pair work, whole-class learning)</a:t>
            </a:r>
          </a:p>
          <a:p>
            <a:pPr eaLnBrk="1" hangingPunct="1">
              <a:lnSpc>
                <a:spcPct val="110000"/>
              </a:lnSpc>
              <a:spcAft>
                <a:spcPts val="1200"/>
              </a:spcAft>
            </a:pPr>
            <a:r>
              <a:rPr lang="en-AU" sz="2400" smtClean="0"/>
              <a:t>Checking student’s </a:t>
            </a:r>
            <a:r>
              <a:rPr lang="en-NZ" sz="2400" smtClean="0"/>
              <a:t>understanding</a:t>
            </a:r>
          </a:p>
          <a:p>
            <a:pPr eaLnBrk="1" hangingPunct="1"/>
            <a:endParaRPr lang="en-NZ" sz="2400" smtClean="0"/>
          </a:p>
        </p:txBody>
      </p:sp>
      <p:pic>
        <p:nvPicPr>
          <p:cNvPr id="5" name="Picture 2" descr="C:\Users\Textus\Desktop\Stock\iStock_000003410735Small.jpg"/>
          <p:cNvPicPr>
            <a:picLocks noChangeAspect="1" noChangeArrowheads="1"/>
          </p:cNvPicPr>
          <p:nvPr/>
        </p:nvPicPr>
        <p:blipFill>
          <a:blip r:embed="rId3" cstate="print"/>
          <a:srcRect l="14905" t="4983" r="625"/>
          <a:stretch>
            <a:fillRect/>
          </a:stretch>
        </p:blipFill>
        <p:spPr bwMode="auto">
          <a:xfrm>
            <a:off x="285720" y="1643050"/>
            <a:ext cx="3643338" cy="2724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3. </a:t>
            </a: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Developing a Repertoire of teaching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531" name="Content Placeholder 2"/>
          <p:cNvSpPr>
            <a:spLocks noGrp="1"/>
          </p:cNvSpPr>
          <p:nvPr>
            <p:ph idx="1"/>
          </p:nvPr>
        </p:nvSpPr>
        <p:spPr>
          <a:xfrm>
            <a:off x="4286250" y="1500188"/>
            <a:ext cx="4572000" cy="4786312"/>
          </a:xfrm>
        </p:spPr>
        <p:txBody>
          <a:bodyPr/>
          <a:lstStyle/>
          <a:p>
            <a:pPr eaLnBrk="1" hangingPunct="1">
              <a:lnSpc>
                <a:spcPct val="110000"/>
              </a:lnSpc>
              <a:spcAft>
                <a:spcPts val="1200"/>
              </a:spcAft>
            </a:pPr>
            <a:r>
              <a:rPr lang="en-NZ" sz="2400" smtClean="0"/>
              <a:t>Guiding student practice</a:t>
            </a:r>
          </a:p>
          <a:p>
            <a:pPr eaLnBrk="1" hangingPunct="1">
              <a:lnSpc>
                <a:spcPct val="110000"/>
              </a:lnSpc>
              <a:spcAft>
                <a:spcPts val="1200"/>
              </a:spcAft>
            </a:pPr>
            <a:r>
              <a:rPr lang="en-NZ" sz="2400" smtClean="0"/>
              <a:t>Monitoring student’s language use</a:t>
            </a:r>
          </a:p>
          <a:p>
            <a:pPr eaLnBrk="1" hangingPunct="1">
              <a:lnSpc>
                <a:spcPct val="110000"/>
              </a:lnSpc>
              <a:spcBef>
                <a:spcPts val="575"/>
              </a:spcBef>
              <a:spcAft>
                <a:spcPts val="1200"/>
              </a:spcAft>
            </a:pPr>
            <a:r>
              <a:rPr lang="en-AU" sz="2400" smtClean="0"/>
              <a:t>Making transitions from one task to another</a:t>
            </a:r>
          </a:p>
          <a:p>
            <a:pPr eaLnBrk="1" hangingPunct="1">
              <a:lnSpc>
                <a:spcPct val="110000"/>
              </a:lnSpc>
              <a:spcBef>
                <a:spcPts val="575"/>
              </a:spcBef>
              <a:spcAft>
                <a:spcPts val="1200"/>
              </a:spcAft>
            </a:pPr>
            <a:r>
              <a:rPr lang="en-AU" sz="2400" smtClean="0"/>
              <a:t>Ending the lesson</a:t>
            </a:r>
            <a:endParaRPr lang="en-NZ" sz="2400" smtClean="0"/>
          </a:p>
          <a:p>
            <a:pPr eaLnBrk="1" hangingPunct="1"/>
            <a:endParaRPr lang="en-NZ" sz="2400" smtClean="0"/>
          </a:p>
        </p:txBody>
      </p:sp>
      <p:pic>
        <p:nvPicPr>
          <p:cNvPr id="5" name="Picture 2" descr="C:\Users\Textus\Desktop\Stock\iStock_000003410735Small.jpg"/>
          <p:cNvPicPr>
            <a:picLocks noChangeAspect="1" noChangeArrowheads="1"/>
          </p:cNvPicPr>
          <p:nvPr/>
        </p:nvPicPr>
        <p:blipFill>
          <a:blip r:embed="rId3" cstate="print"/>
          <a:srcRect l="14905" t="4983" r="625"/>
          <a:stretch>
            <a:fillRect/>
          </a:stretch>
        </p:blipFill>
        <p:spPr bwMode="auto">
          <a:xfrm>
            <a:off x="285720" y="1643050"/>
            <a:ext cx="3643338" cy="2724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539750" y="1474788"/>
            <a:ext cx="8135938" cy="5240337"/>
          </a:xfrm>
        </p:spPr>
        <p:txBody>
          <a:bodyPr/>
          <a:lstStyle/>
          <a:p>
            <a:pPr marL="0" indent="0">
              <a:buNone/>
            </a:pPr>
            <a:r>
              <a:rPr lang="en-US" sz="2000" dirty="0"/>
              <a:t>Barr and </a:t>
            </a:r>
            <a:r>
              <a:rPr lang="en-US" sz="2000" dirty="0" err="1" smtClean="0"/>
              <a:t>Dreeben</a:t>
            </a:r>
            <a:endParaRPr lang="en-US" sz="2000" dirty="0" smtClean="0"/>
          </a:p>
          <a:p>
            <a:pPr marL="0" indent="0">
              <a:buNone/>
            </a:pPr>
            <a:endParaRPr lang="en-US" sz="2000" dirty="0"/>
          </a:p>
          <a:p>
            <a:pPr marL="0" indent="0">
              <a:buNone/>
            </a:pPr>
            <a:r>
              <a:rPr lang="en-US" sz="2000" dirty="0" smtClean="0"/>
              <a:t>Practical </a:t>
            </a:r>
            <a:r>
              <a:rPr lang="en-US" sz="2000" dirty="0"/>
              <a:t>knowledge about teaching is acquired mainly through experience. During each successive year of instruction, teachers learn about different groups of children, about the content of instructional materials, and about teaching methods and classroom arrangements that facilitate class management and children’s learning. We expect that a difference between one and two years of experience is of greater significance than that between successive pairs of years, because the first year marks the break between no prior experience with full-class responsibility and some experience in carrying out an instructional program.</a:t>
            </a:r>
          </a:p>
          <a:p>
            <a:pPr marL="463550" indent="-409575" eaLnBrk="1" hangingPunct="1">
              <a:buFont typeface="Times" pitchFamily="18" charset="0"/>
              <a:buChar char="•"/>
            </a:pPr>
            <a:endParaRPr lang="en-AU" sz="2400" dirty="0" smtClean="0"/>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3. </a:t>
            </a: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Developing a Repertoire of teaching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01581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102678222"/>
              </p:ext>
            </p:extLst>
          </p:nvPr>
        </p:nvGraphicFramePr>
        <p:xfrm>
          <a:off x="1835696" y="1340769"/>
          <a:ext cx="5561965" cy="5234876"/>
        </p:xfrm>
        <a:graphic>
          <a:graphicData uri="http://schemas.openxmlformats.org/drawingml/2006/table">
            <a:tbl>
              <a:tblPr firstRow="1" firstCol="1" bandRow="1">
                <a:tableStyleId>{5C22544A-7EE6-4342-B048-85BDC9FD1C3A}</a:tableStyleId>
              </a:tblPr>
              <a:tblGrid>
                <a:gridCol w="5561965"/>
              </a:tblGrid>
              <a:tr h="310324">
                <a:tc>
                  <a:txBody>
                    <a:bodyPr/>
                    <a:lstStyle/>
                    <a:p>
                      <a:pPr marL="0" marR="0">
                        <a:lnSpc>
                          <a:spcPct val="150000"/>
                        </a:lnSpc>
                        <a:spcBef>
                          <a:spcPts val="0"/>
                        </a:spcBef>
                        <a:spcAft>
                          <a:spcPts val="1000"/>
                        </a:spcAft>
                      </a:pPr>
                      <a:r>
                        <a:rPr lang="en-US" sz="1200" dirty="0">
                          <a:effectLst/>
                        </a:rPr>
                        <a:t>[D] </a:t>
                      </a:r>
                      <a:r>
                        <a:rPr lang="en-US" sz="1100" dirty="0">
                          <a:effectLst/>
                        </a:rPr>
                        <a:t>Stages in development of expertise in teaching </a:t>
                      </a:r>
                      <a:endParaRPr lang="en-US" sz="1200" dirty="0">
                        <a:effectLst/>
                        <a:latin typeface="Times New Roman"/>
                        <a:ea typeface="Calibri"/>
                      </a:endParaRPr>
                    </a:p>
                  </a:txBody>
                  <a:tcPr marL="68580" marR="68580" marT="0" marB="0"/>
                </a:tc>
              </a:tr>
              <a:tr h="0">
                <a:tc>
                  <a:txBody>
                    <a:bodyPr/>
                    <a:lstStyle/>
                    <a:p>
                      <a:pPr marL="0" marR="0">
                        <a:lnSpc>
                          <a:spcPct val="115000"/>
                        </a:lnSpc>
                        <a:spcBef>
                          <a:spcPts val="0"/>
                        </a:spcBef>
                        <a:spcAft>
                          <a:spcPts val="1000"/>
                        </a:spcAft>
                      </a:pPr>
                      <a:r>
                        <a:rPr lang="en-US" sz="1200" dirty="0">
                          <a:effectLst/>
                        </a:rPr>
                        <a:t>[MT] Stage 1 (novice): Teacher labels and learns each element of the classroom task. Set of context-free rules of performance acquired. Performance is rational, inflexible and needs purposeful concentration.</a:t>
                      </a:r>
                    </a:p>
                    <a:p>
                      <a:pPr marL="0" marR="0">
                        <a:lnSpc>
                          <a:spcPct val="115000"/>
                        </a:lnSpc>
                        <a:spcBef>
                          <a:spcPts val="0"/>
                        </a:spcBef>
                        <a:spcAft>
                          <a:spcPts val="1000"/>
                        </a:spcAft>
                      </a:pPr>
                      <a:r>
                        <a:rPr lang="en-US" sz="1200" dirty="0">
                          <a:effectLst/>
                        </a:rPr>
                        <a:t>Stage 2 (advanced beginner): Similarities across contexts are recognized and episodic knowledge acquired. Strategic knowledge gained; knows when to ignore or ‘break’ rules. Prior classroom experiences begin to guide behavior.</a:t>
                      </a:r>
                    </a:p>
                    <a:p>
                      <a:pPr marL="0" marR="0">
                        <a:lnSpc>
                          <a:spcPct val="115000"/>
                        </a:lnSpc>
                        <a:spcBef>
                          <a:spcPts val="0"/>
                        </a:spcBef>
                        <a:spcAft>
                          <a:spcPts val="1000"/>
                        </a:spcAft>
                      </a:pPr>
                      <a:r>
                        <a:rPr lang="en-US" sz="1200" dirty="0">
                          <a:effectLst/>
                        </a:rPr>
                        <a:t>Stage 3 (competent): Teacher able to make conscious choices about actions, to set priorities and plan. Teachers know, from experiences, what is important and not important. Teacher now knows how to deal with errors.</a:t>
                      </a:r>
                    </a:p>
                    <a:p>
                      <a:pPr marL="0" marR="0">
                        <a:lnSpc>
                          <a:spcPct val="115000"/>
                        </a:lnSpc>
                        <a:spcBef>
                          <a:spcPts val="0"/>
                        </a:spcBef>
                        <a:spcAft>
                          <a:spcPts val="1000"/>
                        </a:spcAft>
                      </a:pPr>
                      <a:r>
                        <a:rPr lang="en-US" sz="1200" dirty="0">
                          <a:effectLst/>
                        </a:rPr>
                        <a:t>Stage 4 (proficient): Intuition and knowledge begin to guide performance. Recognition of similarities across contexts acquired. Teacher picks up information from classroom and can predict events with precision.</a:t>
                      </a:r>
                    </a:p>
                    <a:p>
                      <a:pPr marL="0" marR="0">
                        <a:lnSpc>
                          <a:spcPct val="115000"/>
                        </a:lnSpc>
                        <a:spcBef>
                          <a:spcPts val="0"/>
                        </a:spcBef>
                        <a:spcAft>
                          <a:spcPts val="1000"/>
                        </a:spcAft>
                      </a:pPr>
                      <a:r>
                        <a:rPr lang="en-US" sz="1200" dirty="0">
                          <a:effectLst/>
                        </a:rPr>
                        <a:t>Stage 5 (expert): Has an intuitive grasp of situations, and non-analytic sense of appropriate behavior. Teaching apparently effortless and fluid. Automatic, standardized routines for management and instruction now operate. Teachers are likely to have difficulty in describing their thinking.</a:t>
                      </a:r>
                      <a:endParaRPr lang="en-US" sz="1200" dirty="0">
                        <a:effectLst/>
                        <a:latin typeface="Times New Roman"/>
                        <a:ea typeface="Calibri"/>
                      </a:endParaRPr>
                    </a:p>
                  </a:txBody>
                  <a:tcPr marL="68580" marR="68580" marT="0" marB="0"/>
                </a:tc>
              </a:tr>
            </a:tbl>
          </a:graphicData>
        </a:graphic>
      </p:graphicFrame>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3. </a:t>
            </a: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Developing a Repertoire of teaching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53784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4103688" y="1284288"/>
            <a:ext cx="5005387" cy="5240337"/>
          </a:xfrm>
        </p:spPr>
        <p:txBody>
          <a:bodyPr/>
          <a:lstStyle/>
          <a:p>
            <a:pPr eaLnBrk="1" hangingPunct="1">
              <a:lnSpc>
                <a:spcPct val="110000"/>
              </a:lnSpc>
              <a:spcAft>
                <a:spcPts val="1200"/>
              </a:spcAft>
            </a:pPr>
            <a:r>
              <a:rPr lang="en-AU" sz="2200" smtClean="0"/>
              <a:t>Have a wide repertoire of routines and strategies that they can call upon</a:t>
            </a:r>
          </a:p>
          <a:p>
            <a:pPr eaLnBrk="1" hangingPunct="1">
              <a:lnSpc>
                <a:spcPct val="110000"/>
              </a:lnSpc>
              <a:spcAft>
                <a:spcPts val="1200"/>
              </a:spcAft>
            </a:pPr>
            <a:r>
              <a:rPr lang="en-AU" sz="2200" smtClean="0"/>
              <a:t>They are willing to depart from established procedures and use their own solutions</a:t>
            </a:r>
          </a:p>
          <a:p>
            <a:pPr eaLnBrk="1" hangingPunct="1">
              <a:lnSpc>
                <a:spcPct val="110000"/>
              </a:lnSpc>
              <a:spcAft>
                <a:spcPts val="1200"/>
              </a:spcAft>
            </a:pPr>
            <a:r>
              <a:rPr lang="en-AU" sz="2200" smtClean="0"/>
              <a:t>They learn to automatize  routines associated with managing the class; this skill leaves them free to focus on content</a:t>
            </a:r>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Expert Teachers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2" descr="C:\Users\Textus\Desktop\Stock\iStock_000004256586Small.jpg"/>
          <p:cNvPicPr>
            <a:picLocks noChangeAspect="1" noChangeArrowheads="1"/>
          </p:cNvPicPr>
          <p:nvPr/>
        </p:nvPicPr>
        <p:blipFill>
          <a:blip r:embed="rId3" cstate="print"/>
          <a:srcRect/>
          <a:stretch>
            <a:fillRect/>
          </a:stretch>
        </p:blipFill>
        <p:spPr bwMode="auto">
          <a:xfrm>
            <a:off x="309533" y="1643050"/>
            <a:ext cx="3619525"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9063" y="1474788"/>
            <a:ext cx="5035550" cy="4762500"/>
          </a:xfrm>
        </p:spPr>
        <p:txBody>
          <a:bodyPr/>
          <a:lstStyle/>
          <a:p>
            <a:pPr marL="571500" lvl="2" indent="-342900" eaLnBrk="1" hangingPunct="1"/>
            <a:r>
              <a:rPr lang="en-AU" sz="2200" smtClean="0"/>
              <a:t>They improvise more than novices &amp; make greater use of interactive-decision making as a source of their improvisational performance</a:t>
            </a:r>
            <a:br>
              <a:rPr lang="en-AU" sz="2200" smtClean="0"/>
            </a:br>
            <a:endParaRPr lang="en-AU" sz="2200" smtClean="0"/>
          </a:p>
          <a:p>
            <a:pPr marL="571500" lvl="2" indent="-342900" eaLnBrk="1" hangingPunct="1"/>
            <a:r>
              <a:rPr lang="en-AU" sz="2200" smtClean="0"/>
              <a:t>They have more carefully developed schemata to support their practical classroom decisions</a:t>
            </a:r>
          </a:p>
          <a:p>
            <a:pPr eaLnBrk="1" hangingPunct="1"/>
            <a:endParaRPr lang="en-NZ" sz="2200" smtClean="0"/>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Expert Teachers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4754" name="Picture 2" descr="C:\Users\Textus\Desktop\Stock\iStock_000004256586Small.jpg"/>
          <p:cNvPicPr>
            <a:picLocks noChangeAspect="1" noChangeArrowheads="1"/>
          </p:cNvPicPr>
          <p:nvPr/>
        </p:nvPicPr>
        <p:blipFill>
          <a:blip r:embed="rId3" cstate="print"/>
          <a:srcRect/>
          <a:stretch>
            <a:fillRect/>
          </a:stretch>
        </p:blipFill>
        <p:spPr bwMode="auto">
          <a:xfrm>
            <a:off x="309533" y="1643050"/>
            <a:ext cx="3619525"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9063" y="1268413"/>
            <a:ext cx="5106987" cy="4762500"/>
          </a:xfrm>
        </p:spPr>
        <p:txBody>
          <a:bodyPr/>
          <a:lstStyle/>
          <a:p>
            <a:pPr marL="571500" lvl="2" indent="-342900" eaLnBrk="1" hangingPunct="1"/>
            <a:r>
              <a:rPr lang="en-AU" sz="2200" smtClean="0"/>
              <a:t>They pay more attention to language issues than novices (who worry more about classroom management)</a:t>
            </a:r>
            <a:br>
              <a:rPr lang="en-AU" sz="2200" smtClean="0"/>
            </a:br>
            <a:endParaRPr lang="en-AU" sz="2200" smtClean="0"/>
          </a:p>
          <a:p>
            <a:pPr marL="571500" lvl="2" indent="-342900" eaLnBrk="1" hangingPunct="1"/>
            <a:r>
              <a:rPr lang="en-AU" sz="2200" smtClean="0"/>
              <a:t>They are able to anticipate problems and have procedures available to deal with them</a:t>
            </a:r>
            <a:br>
              <a:rPr lang="en-AU" sz="2200" smtClean="0"/>
            </a:br>
            <a:endParaRPr lang="en-AU" sz="2200" smtClean="0"/>
          </a:p>
          <a:p>
            <a:pPr marL="571500" lvl="2" indent="-342900" eaLnBrk="1" hangingPunct="1"/>
            <a:r>
              <a:rPr lang="en-AU" sz="2200" smtClean="0"/>
              <a:t>They carry out needed phases more efficiently, spending less time on them</a:t>
            </a:r>
            <a:endParaRPr lang="en-NZ" sz="2200" smtClean="0"/>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Expert Teachers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4754" name="Picture 2" descr="C:\Users\Textus\Desktop\Stock\iStock_000004256586Small.jpg"/>
          <p:cNvPicPr>
            <a:picLocks noChangeAspect="1" noChangeArrowheads="1"/>
          </p:cNvPicPr>
          <p:nvPr/>
        </p:nvPicPr>
        <p:blipFill>
          <a:blip r:embed="rId3" cstate="print"/>
          <a:srcRect/>
          <a:stretch>
            <a:fillRect/>
          </a:stretch>
        </p:blipFill>
        <p:spPr bwMode="auto">
          <a:xfrm>
            <a:off x="309533" y="1643050"/>
            <a:ext cx="3619525"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9063" y="1341438"/>
            <a:ext cx="5106987" cy="4762500"/>
          </a:xfrm>
        </p:spPr>
        <p:txBody>
          <a:bodyPr/>
          <a:lstStyle/>
          <a:p>
            <a:pPr marL="571500" lvl="2" indent="-342900" eaLnBrk="1" hangingPunct="1">
              <a:lnSpc>
                <a:spcPct val="90000"/>
              </a:lnSpc>
            </a:pPr>
            <a:r>
              <a:rPr lang="en-AU" sz="2200" smtClean="0"/>
              <a:t>They relate things that happen to the bigger picture, seeing them not in the context of a particular lesson</a:t>
            </a:r>
            <a:br>
              <a:rPr lang="en-AU" sz="2200" smtClean="0"/>
            </a:br>
            <a:endParaRPr lang="en-AU" sz="2200" smtClean="0"/>
          </a:p>
          <a:p>
            <a:pPr marL="571500" lvl="2" indent="-342900" eaLnBrk="1" hangingPunct="1">
              <a:lnSpc>
                <a:spcPct val="90000"/>
              </a:lnSpc>
            </a:pPr>
            <a:r>
              <a:rPr lang="en-AU" sz="2200" smtClean="0"/>
              <a:t>They distinguish between significant and unimportant issues that arise</a:t>
            </a:r>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Expert Teachers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4754" name="Picture 2" descr="C:\Users\Textus\Desktop\Stock\iStock_000004256586Small.jpg"/>
          <p:cNvPicPr>
            <a:picLocks noChangeAspect="1" noChangeArrowheads="1"/>
          </p:cNvPicPr>
          <p:nvPr/>
        </p:nvPicPr>
        <p:blipFill>
          <a:blip r:embed="rId3" cstate="print"/>
          <a:srcRect/>
          <a:stretch>
            <a:fillRect/>
          </a:stretch>
        </p:blipFill>
        <p:spPr bwMode="auto">
          <a:xfrm>
            <a:off x="309533" y="1643050"/>
            <a:ext cx="3619525"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755650" y="1916113"/>
            <a:ext cx="7561263" cy="3600450"/>
          </a:xfrm>
        </p:spPr>
        <p:txBody>
          <a:bodyPr/>
          <a:lstStyle/>
          <a:p>
            <a:pPr marL="109538" indent="0" algn="ctr" eaLnBrk="1" hangingPunct="1">
              <a:buFontTx/>
              <a:buNone/>
            </a:pPr>
            <a:r>
              <a:rPr lang="en-AU" sz="2400" smtClean="0">
                <a:solidFill>
                  <a:srgbClr val="000000"/>
                </a:solidFill>
                <a:ea typeface="MS PGothic" pitchFamily="34" charset="-128"/>
              </a:rPr>
              <a:t>A </a:t>
            </a:r>
            <a:r>
              <a:rPr lang="en-AU" sz="2400" smtClean="0">
                <a:solidFill>
                  <a:srgbClr val="0D0D0D"/>
                </a:solidFill>
                <a:ea typeface="MS PGothic" pitchFamily="34" charset="-128"/>
              </a:rPr>
              <a:t>key factor</a:t>
            </a:r>
            <a:r>
              <a:rPr lang="en-AU" sz="2400" smtClean="0">
                <a:solidFill>
                  <a:srgbClr val="000000"/>
                </a:solidFill>
                <a:ea typeface="MS PGothic" pitchFamily="34" charset="-128"/>
              </a:rPr>
              <a:t> in understanding any teaching situation is the social and physical context – the rules, facilities, values, expectations, and personal backgrounds, which act as resources, constraints, and direct influences on teaching and learning. </a:t>
            </a:r>
            <a:r>
              <a:rPr lang="en-AU" sz="2400" smtClean="0">
                <a:solidFill>
                  <a:srgbClr val="C00000"/>
                </a:solidFill>
                <a:ea typeface="MS PGothic" pitchFamily="34" charset="-128"/>
              </a:rPr>
              <a:t>(Posner)</a:t>
            </a:r>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4. Acquiring Contextual knowledge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786874" cy="642942"/>
          </a:xfrm>
          <a:extLst/>
        </p:spPr>
        <p:txBody>
          <a:bodyPr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The Language Proficiency Factor</a:t>
            </a:r>
            <a:endPar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291" name="Content Placeholder 2"/>
          <p:cNvSpPr>
            <a:spLocks noGrp="1"/>
          </p:cNvSpPr>
          <p:nvPr>
            <p:ph idx="1"/>
          </p:nvPr>
        </p:nvSpPr>
        <p:spPr>
          <a:xfrm>
            <a:off x="827088" y="1500188"/>
            <a:ext cx="8031162" cy="1281112"/>
          </a:xfrm>
        </p:spPr>
        <p:txBody>
          <a:bodyPr/>
          <a:lstStyle/>
          <a:p>
            <a:pPr marL="0" indent="0" eaLnBrk="1" hangingPunct="1">
              <a:lnSpc>
                <a:spcPct val="110000"/>
              </a:lnSpc>
              <a:spcAft>
                <a:spcPts val="1200"/>
              </a:spcAft>
              <a:buFont typeface="Arial" charset="0"/>
              <a:buNone/>
            </a:pPr>
            <a:r>
              <a:rPr lang="en-NZ" sz="2400" smtClean="0"/>
              <a:t>How does language proficiency affect teacher performance?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714375" y="1412875"/>
            <a:ext cx="7818438" cy="1584325"/>
          </a:xfrm>
        </p:spPr>
        <p:txBody>
          <a:bodyPr/>
          <a:lstStyle/>
          <a:p>
            <a:pPr eaLnBrk="1" hangingPunct="1">
              <a:lnSpc>
                <a:spcPct val="110000"/>
              </a:lnSpc>
              <a:spcAft>
                <a:spcPts val="600"/>
              </a:spcAft>
            </a:pPr>
            <a:r>
              <a:rPr lang="en-NZ" sz="2400" smtClean="0"/>
              <a:t>Notions of good teaching are culturally determined</a:t>
            </a:r>
          </a:p>
          <a:p>
            <a:pPr eaLnBrk="1" hangingPunct="1">
              <a:lnSpc>
                <a:spcPct val="110000"/>
              </a:lnSpc>
              <a:spcAft>
                <a:spcPts val="600"/>
              </a:spcAft>
            </a:pPr>
            <a:r>
              <a:rPr lang="en-NZ" sz="2400" smtClean="0"/>
              <a:t>Notions </a:t>
            </a:r>
            <a:r>
              <a:rPr lang="en-NZ" sz="2200" smtClean="0"/>
              <a:t>of good teaching are situated concepts</a:t>
            </a:r>
          </a:p>
          <a:p>
            <a:pPr eaLnBrk="1" hangingPunct="1"/>
            <a:endParaRPr lang="en-NZ" smtClean="0"/>
          </a:p>
        </p:txBody>
      </p:sp>
      <p:sp>
        <p:nvSpPr>
          <p:cNvPr id="6"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Conceptions Of Teaching</a:t>
            </a:r>
          </a:p>
        </p:txBody>
      </p:sp>
    </p:spTree>
    <p:extLst>
      <p:ext uri="{BB962C8B-B14F-4D97-AF65-F5344CB8AC3E}">
        <p14:creationId xmlns:p14="http://schemas.microsoft.com/office/powerpoint/2010/main" val="15848932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285750" y="1357313"/>
            <a:ext cx="5429250" cy="5000625"/>
          </a:xfrm>
        </p:spPr>
        <p:txBody>
          <a:bodyPr/>
          <a:lstStyle/>
          <a:p>
            <a:pPr marL="179388" indent="0" eaLnBrk="1" hangingPunct="1">
              <a:lnSpc>
                <a:spcPct val="110000"/>
              </a:lnSpc>
              <a:spcBef>
                <a:spcPct val="0"/>
              </a:spcBef>
              <a:buFont typeface="Arial" charset="0"/>
              <a:buNone/>
            </a:pPr>
            <a:r>
              <a:rPr lang="en-AU" sz="2200" smtClean="0">
                <a:ea typeface="Verdana" pitchFamily="34" charset="0"/>
                <a:cs typeface="Verdana" pitchFamily="34" charset="0"/>
              </a:rPr>
              <a:t>“When I present a reading text to the class, the students expect me to go through it word by word and explain every point of vocabulary or grammar. They would be uncomfortable if I left it for them to work it out on their own or if I asked them just to try to understand the main ideas.”</a:t>
            </a:r>
          </a:p>
          <a:p>
            <a:pPr marL="179388" indent="0" eaLnBrk="1" hangingPunct="1">
              <a:lnSpc>
                <a:spcPct val="110000"/>
              </a:lnSpc>
              <a:spcBef>
                <a:spcPct val="0"/>
              </a:spcBef>
              <a:buFont typeface="Arial" charset="0"/>
              <a:buNone/>
            </a:pPr>
            <a:endParaRPr lang="en-AU" sz="2200" b="1" i="1" smtClean="0">
              <a:ea typeface="Verdana" pitchFamily="34" charset="0"/>
              <a:cs typeface="Verdana" pitchFamily="34" charset="0"/>
            </a:endParaRPr>
          </a:p>
          <a:p>
            <a:pPr marL="179388" indent="0" eaLnBrk="1" hangingPunct="1">
              <a:lnSpc>
                <a:spcPct val="110000"/>
              </a:lnSpc>
              <a:spcBef>
                <a:spcPct val="0"/>
              </a:spcBef>
              <a:buFont typeface="Arial" charset="0"/>
              <a:buNone/>
            </a:pPr>
            <a:r>
              <a:rPr lang="en-AU" sz="2200" i="1" smtClean="0">
                <a:ea typeface="Verdana" pitchFamily="34" charset="0"/>
                <a:cs typeface="Verdana" pitchFamily="34" charset="0"/>
              </a:rPr>
              <a:t>Egyptian EFL teacher</a:t>
            </a:r>
            <a:endParaRPr lang="en-NZ" sz="2200" i="1" smtClean="0"/>
          </a:p>
        </p:txBody>
      </p:sp>
      <p:sp>
        <p:nvSpPr>
          <p:cNvPr id="4"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Conceptions of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5601" name="Picture 1" descr="C:\Users\Textus\Desktop\Stock\iStock_000004455027Small.jpg"/>
          <p:cNvPicPr>
            <a:picLocks noChangeAspect="1" noChangeArrowheads="1"/>
          </p:cNvPicPr>
          <p:nvPr/>
        </p:nvPicPr>
        <p:blipFill>
          <a:blip r:embed="rId3" cstate="print"/>
          <a:srcRect l="34920" t="11926" r="16239" b="14134"/>
          <a:stretch>
            <a:fillRect/>
          </a:stretch>
        </p:blipFill>
        <p:spPr bwMode="auto">
          <a:xfrm>
            <a:off x="6000760" y="1407304"/>
            <a:ext cx="2857520" cy="2878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7568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285750" y="1357313"/>
            <a:ext cx="5429250" cy="5000625"/>
          </a:xfrm>
        </p:spPr>
        <p:txBody>
          <a:bodyPr/>
          <a:lstStyle/>
          <a:p>
            <a:pPr marL="179388" indent="0" eaLnBrk="1" hangingPunct="1">
              <a:lnSpc>
                <a:spcPct val="110000"/>
              </a:lnSpc>
              <a:spcBef>
                <a:spcPct val="0"/>
              </a:spcBef>
              <a:buFont typeface="Arial" charset="0"/>
              <a:buNone/>
            </a:pPr>
            <a:r>
              <a:rPr lang="en-AU" sz="2200" smtClean="0">
                <a:ea typeface="Verdana" pitchFamily="34" charset="0"/>
                <a:cs typeface="Verdana" pitchFamily="34" charset="0"/>
              </a:rPr>
              <a:t>“If a student doesn’t succeed, it is my fault for not presenting the materials clearly enough. If a student doesn’t understand something I must find a way to present it more clearly.”</a:t>
            </a:r>
            <a:r>
              <a:rPr lang="en-AU" sz="2200" i="1" smtClean="0">
                <a:ea typeface="Verdana" pitchFamily="34" charset="0"/>
                <a:cs typeface="Verdana" pitchFamily="34" charset="0"/>
              </a:rPr>
              <a:t/>
            </a:r>
            <a:br>
              <a:rPr lang="en-AU" sz="2200" i="1" smtClean="0">
                <a:ea typeface="Verdana" pitchFamily="34" charset="0"/>
                <a:cs typeface="Verdana" pitchFamily="34" charset="0"/>
              </a:rPr>
            </a:br>
            <a:r>
              <a:rPr lang="en-AU" sz="2200" i="1" smtClean="0">
                <a:ea typeface="Verdana" pitchFamily="34" charset="0"/>
                <a:cs typeface="Verdana" pitchFamily="34" charset="0"/>
              </a:rPr>
              <a:t/>
            </a:r>
            <a:br>
              <a:rPr lang="en-AU" sz="2200" i="1" smtClean="0">
                <a:ea typeface="Verdana" pitchFamily="34" charset="0"/>
                <a:cs typeface="Verdana" pitchFamily="34" charset="0"/>
              </a:rPr>
            </a:br>
            <a:r>
              <a:rPr lang="en-AU" sz="2200" i="1" smtClean="0">
                <a:ea typeface="Verdana" pitchFamily="34" charset="0"/>
                <a:cs typeface="Verdana" pitchFamily="34" charset="0"/>
              </a:rPr>
              <a:t>Taiwanese EFL  teacher</a:t>
            </a:r>
            <a:endParaRPr lang="en-NZ" sz="2200" i="1" smtClean="0"/>
          </a:p>
        </p:txBody>
      </p:sp>
      <p:sp>
        <p:nvSpPr>
          <p:cNvPr id="4"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Conceptions of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86092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285750" y="1357313"/>
            <a:ext cx="5429250" cy="5000625"/>
          </a:xfrm>
        </p:spPr>
        <p:txBody>
          <a:bodyPr/>
          <a:lstStyle/>
          <a:p>
            <a:pPr marL="179388" indent="0" eaLnBrk="1" hangingPunct="1">
              <a:lnSpc>
                <a:spcPct val="110000"/>
              </a:lnSpc>
              <a:spcBef>
                <a:spcPct val="0"/>
              </a:spcBef>
              <a:buFont typeface="Arial" charset="0"/>
              <a:buNone/>
            </a:pPr>
            <a:r>
              <a:rPr lang="en-AU" sz="2200" smtClean="0">
                <a:ea typeface="Verdana" pitchFamily="34" charset="0"/>
                <a:cs typeface="Verdana" pitchFamily="34" charset="0"/>
              </a:rPr>
              <a:t>“If I do group work or open-ended communicative activities, the students and other colleagues will feel that I’m not really teaching them. They will feel that I didn’t have anything really planned for the lesson and that I’m just filling in time.”</a:t>
            </a:r>
            <a:r>
              <a:rPr lang="en-AU" sz="2200" i="1" smtClean="0">
                <a:ea typeface="Verdana" pitchFamily="34" charset="0"/>
                <a:cs typeface="Verdana" pitchFamily="34" charset="0"/>
              </a:rPr>
              <a:t/>
            </a:r>
            <a:br>
              <a:rPr lang="en-AU" sz="2200" i="1" smtClean="0">
                <a:ea typeface="Verdana" pitchFamily="34" charset="0"/>
                <a:cs typeface="Verdana" pitchFamily="34" charset="0"/>
              </a:rPr>
            </a:br>
            <a:r>
              <a:rPr lang="en-AU" sz="2200" i="1" smtClean="0">
                <a:ea typeface="Verdana" pitchFamily="34" charset="0"/>
                <a:cs typeface="Verdana" pitchFamily="34" charset="0"/>
              </a:rPr>
              <a:t/>
            </a:r>
            <a:br>
              <a:rPr lang="en-AU" sz="2200" i="1" smtClean="0">
                <a:ea typeface="Verdana" pitchFamily="34" charset="0"/>
                <a:cs typeface="Verdana" pitchFamily="34" charset="0"/>
              </a:rPr>
            </a:br>
            <a:r>
              <a:rPr lang="en-AU" sz="2200" i="1" smtClean="0">
                <a:ea typeface="Verdana" pitchFamily="34" charset="0"/>
                <a:cs typeface="Verdana" pitchFamily="34" charset="0"/>
              </a:rPr>
              <a:t>Chinese EFL teacher</a:t>
            </a:r>
            <a:endParaRPr lang="en-NZ" sz="2200" i="1" smtClean="0">
              <a:ea typeface="Verdana" pitchFamily="34" charset="0"/>
              <a:cs typeface="Verdana" pitchFamily="34" charset="0"/>
            </a:endParaRPr>
          </a:p>
        </p:txBody>
      </p:sp>
      <p:sp>
        <p:nvSpPr>
          <p:cNvPr id="4"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Conceptions of Teaching</a:t>
            </a:r>
          </a:p>
        </p:txBody>
      </p:sp>
      <p:pic>
        <p:nvPicPr>
          <p:cNvPr id="21505" name="Picture 1" descr="C:\Users\Textus\Desktop\Stock\iStock_000001031105Small.jpg"/>
          <p:cNvPicPr>
            <a:picLocks noChangeAspect="1" noChangeArrowheads="1"/>
          </p:cNvPicPr>
          <p:nvPr/>
        </p:nvPicPr>
        <p:blipFill>
          <a:blip r:embed="rId3" cstate="print"/>
          <a:srcRect l="33120"/>
          <a:stretch>
            <a:fillRect/>
          </a:stretch>
        </p:blipFill>
        <p:spPr bwMode="auto">
          <a:xfrm>
            <a:off x="6000760" y="1428736"/>
            <a:ext cx="2871752"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39454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3857625" y="1357313"/>
            <a:ext cx="5000625" cy="4286250"/>
          </a:xfrm>
        </p:spPr>
        <p:txBody>
          <a:bodyPr/>
          <a:lstStyle/>
          <a:p>
            <a:pPr marL="0" indent="0" eaLnBrk="1" hangingPunct="1">
              <a:lnSpc>
                <a:spcPct val="110000"/>
              </a:lnSpc>
              <a:spcBef>
                <a:spcPct val="0"/>
              </a:spcBef>
              <a:buFont typeface="Arial" charset="0"/>
              <a:buNone/>
            </a:pPr>
            <a:r>
              <a:rPr lang="en-AU" sz="2200" smtClean="0">
                <a:ea typeface="Verdana" pitchFamily="34" charset="0"/>
                <a:cs typeface="Verdana" pitchFamily="34" charset="0"/>
              </a:rPr>
              <a:t>“The trouble with Chinese teachers is that they’ve never done any real teacher-training courses so they don’t know how to teach. All they do is follow the book. They never give us any opportunity to talk. How in the world do they expect us to learn?”</a:t>
            </a:r>
            <a:endParaRPr lang="en-NZ" sz="2200" smtClean="0"/>
          </a:p>
          <a:p>
            <a:pPr marL="0" indent="0" eaLnBrk="1" hangingPunct="1">
              <a:lnSpc>
                <a:spcPct val="110000"/>
              </a:lnSpc>
              <a:spcBef>
                <a:spcPct val="0"/>
              </a:spcBef>
              <a:buFont typeface="Arial" charset="0"/>
              <a:buNone/>
            </a:pPr>
            <a:r>
              <a:rPr lang="en-NZ" sz="2200" smtClean="0"/>
              <a:t/>
            </a:r>
            <a:br>
              <a:rPr lang="en-NZ" sz="2200" smtClean="0"/>
            </a:br>
            <a:r>
              <a:rPr lang="en-NZ" sz="2200" i="1" smtClean="0"/>
              <a:t>Australian student in China</a:t>
            </a:r>
          </a:p>
        </p:txBody>
      </p:sp>
      <p:sp>
        <p:nvSpPr>
          <p:cNvPr id="6"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Conceptions of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175955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2123728" y="1340768"/>
            <a:ext cx="5000625" cy="4286250"/>
          </a:xfrm>
        </p:spPr>
        <p:txBody>
          <a:bodyPr/>
          <a:lstStyle/>
          <a:p>
            <a:pPr marL="0" indent="0" eaLnBrk="1" hangingPunct="1">
              <a:lnSpc>
                <a:spcPct val="110000"/>
              </a:lnSpc>
              <a:spcBef>
                <a:spcPct val="0"/>
              </a:spcBef>
              <a:buFont typeface="Arial" charset="0"/>
              <a:buNone/>
            </a:pPr>
            <a:r>
              <a:rPr lang="en-AU" sz="2200" dirty="0" smtClean="0">
                <a:ea typeface="Verdana" pitchFamily="34" charset="0"/>
                <a:cs typeface="Verdana" pitchFamily="34" charset="0"/>
              </a:rPr>
              <a:t>“Australian teachers are very friendly but they can’t teach very well. I never know where they’re going – there’s no system and I just get lost. Also, they’re often very badly trained and don’t have a thorough grasp of their subject.”</a:t>
            </a:r>
          </a:p>
          <a:p>
            <a:pPr marL="0" indent="0" eaLnBrk="1" hangingPunct="1">
              <a:lnSpc>
                <a:spcPct val="110000"/>
              </a:lnSpc>
              <a:spcBef>
                <a:spcPct val="0"/>
              </a:spcBef>
              <a:buFont typeface="Arial" charset="0"/>
              <a:buNone/>
            </a:pPr>
            <a:endParaRPr lang="en-AU" sz="2200" dirty="0" smtClean="0">
              <a:ea typeface="Verdana" pitchFamily="34" charset="0"/>
              <a:cs typeface="Verdana" pitchFamily="34" charset="0"/>
            </a:endParaRPr>
          </a:p>
          <a:p>
            <a:pPr marL="0" indent="0" eaLnBrk="1" hangingPunct="1">
              <a:lnSpc>
                <a:spcPct val="110000"/>
              </a:lnSpc>
              <a:spcBef>
                <a:spcPct val="0"/>
              </a:spcBef>
              <a:buFont typeface="Arial" charset="0"/>
              <a:buNone/>
            </a:pPr>
            <a:r>
              <a:rPr lang="en-AU" sz="2200" i="1" dirty="0" smtClean="0">
                <a:ea typeface="Verdana" pitchFamily="34" charset="0"/>
                <a:cs typeface="Verdana" pitchFamily="34" charset="0"/>
              </a:rPr>
              <a:t>Chinese student in Australia</a:t>
            </a:r>
            <a:endParaRPr lang="en-NZ" sz="2200" i="1" dirty="0" smtClean="0">
              <a:ea typeface="Verdana" pitchFamily="34" charset="0"/>
              <a:cs typeface="Verdana" pitchFamily="34" charset="0"/>
            </a:endParaRPr>
          </a:p>
        </p:txBody>
      </p:sp>
      <p:sp>
        <p:nvSpPr>
          <p:cNvPr id="4"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Conceptions of Teaching</a:t>
            </a:r>
          </a:p>
        </p:txBody>
      </p:sp>
    </p:spTree>
    <p:extLst>
      <p:ext uri="{BB962C8B-B14F-4D97-AF65-F5344CB8AC3E}">
        <p14:creationId xmlns:p14="http://schemas.microsoft.com/office/powerpoint/2010/main" val="7892098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088" y="1557338"/>
            <a:ext cx="7345362" cy="4103687"/>
          </a:xfrm>
        </p:spPr>
        <p:txBody>
          <a:bodyPr/>
          <a:lstStyle/>
          <a:p>
            <a:pPr marL="573088" indent="-463550" eaLnBrk="1" hangingPunct="1">
              <a:defRPr/>
            </a:pPr>
            <a:r>
              <a:rPr lang="en-AU" sz="2400" dirty="0">
                <a:solidFill>
                  <a:srgbClr val="000000"/>
                </a:solidFill>
              </a:rPr>
              <a:t>Teaching is a situated activity governed by the norms of practice of a school</a:t>
            </a:r>
            <a:r>
              <a:rPr lang="en-AU" sz="2400" dirty="0" smtClean="0">
                <a:solidFill>
                  <a:srgbClr val="000000"/>
                </a:solidFill>
              </a:rPr>
              <a:t>.</a:t>
            </a:r>
          </a:p>
          <a:p>
            <a:pPr marL="573088" indent="-463550" eaLnBrk="1" hangingPunct="1">
              <a:defRPr/>
            </a:pPr>
            <a:endParaRPr lang="en-AU" sz="2400" dirty="0">
              <a:solidFill>
                <a:srgbClr val="000000"/>
              </a:solidFill>
            </a:endParaRPr>
          </a:p>
          <a:p>
            <a:pPr marL="573088" indent="-463550" eaLnBrk="1" hangingPunct="1">
              <a:defRPr/>
            </a:pPr>
            <a:r>
              <a:rPr lang="en-AU" sz="2400" dirty="0">
                <a:solidFill>
                  <a:srgbClr val="000000"/>
                </a:solidFill>
              </a:rPr>
              <a:t>Teaching involves learning how to teach in a specific context. </a:t>
            </a:r>
            <a:r>
              <a:rPr lang="en-AU" sz="2400" dirty="0" smtClean="0">
                <a:solidFill>
                  <a:srgbClr val="000000"/>
                </a:solidFill>
              </a:rPr>
              <a:t/>
            </a:r>
            <a:br>
              <a:rPr lang="en-AU" sz="2400" dirty="0" smtClean="0">
                <a:solidFill>
                  <a:srgbClr val="000000"/>
                </a:solidFill>
              </a:rPr>
            </a:br>
            <a:endParaRPr lang="en-AU" sz="2400" dirty="0" smtClean="0"/>
          </a:p>
          <a:p>
            <a:pPr marL="685800" indent="-457200" eaLnBrk="1" hangingPunct="1">
              <a:defRPr/>
            </a:pPr>
            <a:endParaRPr lang="en-AU" sz="2400" dirty="0">
              <a:latin typeface="Calibri" charset="0"/>
            </a:endParaRPr>
          </a:p>
          <a:p>
            <a:pPr eaLnBrk="1" hangingPunct="1">
              <a:defRPr/>
            </a:pPr>
            <a:endParaRPr lang="en-NZ" sz="2400" dirty="0" smtClean="0"/>
          </a:p>
        </p:txBody>
      </p:sp>
      <p:sp>
        <p:nvSpPr>
          <p:cNvPr id="6" name="Title 1"/>
          <p:cNvSpPr>
            <a:spLocks noGrp="1"/>
          </p:cNvSpPr>
          <p:nvPr>
            <p:ph type="title"/>
          </p:nvPr>
        </p:nvSpPr>
        <p:spPr>
          <a:xfrm>
            <a:off x="214282" y="285728"/>
            <a:ext cx="8715436"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Acquiring Contextual Knowledge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14282" y="214290"/>
            <a:ext cx="8243918" cy="785818"/>
          </a:xfrm>
          <a:ln>
            <a:miter lim="800000"/>
            <a:headEnd/>
            <a:tailEnd/>
          </a:ln>
          <a:extLst/>
        </p:spPr>
        <p:txBody>
          <a:bodyPr/>
          <a:lstStyle/>
          <a:p>
            <a:pPr algn="l" eaLnBrk="1" hangingPunct="1">
              <a:defRPr/>
            </a:pPr>
            <a:r>
              <a:rPr lang="en-US" sz="3200" b="1" cap="small" dirty="0" smtClean="0">
                <a:ln w="12700">
                  <a:solidFill>
                    <a:schemeClr val="tx1"/>
                  </a:solidFill>
                  <a:prstDash val="solid"/>
                </a:ln>
                <a:solidFill>
                  <a:schemeClr val="bg1"/>
                </a:solidFill>
                <a:effectLst>
                  <a:outerShdw blurRad="38100" dist="38100" dir="2700000" algn="tl">
                    <a:srgbClr val="000000">
                      <a:alpha val="43137"/>
                    </a:srgbClr>
                  </a:outerShdw>
                </a:effectLst>
                <a:latin typeface="Trebuchet MS" pitchFamily="34" charset="0"/>
                <a:ea typeface="+mj-ea"/>
                <a:cs typeface="+mj-cs"/>
              </a:rPr>
              <a:t>The role of context</a:t>
            </a:r>
          </a:p>
        </p:txBody>
      </p:sp>
      <p:sp>
        <p:nvSpPr>
          <p:cNvPr id="51203" name="Rectangle 3"/>
          <p:cNvSpPr>
            <a:spLocks noGrp="1" noChangeArrowheads="1"/>
          </p:cNvSpPr>
          <p:nvPr>
            <p:ph idx="1"/>
          </p:nvPr>
        </p:nvSpPr>
        <p:spPr>
          <a:xfrm>
            <a:off x="1000125" y="1981200"/>
            <a:ext cx="7458075" cy="4114800"/>
          </a:xfrm>
        </p:spPr>
        <p:txBody>
          <a:bodyPr/>
          <a:lstStyle/>
          <a:p>
            <a:pPr eaLnBrk="1" hangingPunct="1">
              <a:lnSpc>
                <a:spcPct val="110000"/>
              </a:lnSpc>
              <a:spcBef>
                <a:spcPts val="600"/>
              </a:spcBef>
            </a:pPr>
            <a:r>
              <a:rPr lang="en-US" sz="2800">
                <a:latin typeface="Verdana" charset="0"/>
              </a:rPr>
              <a:t>Campus-based versus school-based learning</a:t>
            </a:r>
          </a:p>
          <a:p>
            <a:pPr eaLnBrk="1" hangingPunct="1">
              <a:lnSpc>
                <a:spcPct val="110000"/>
              </a:lnSpc>
              <a:spcBef>
                <a:spcPts val="600"/>
              </a:spcBef>
            </a:pPr>
            <a:r>
              <a:rPr lang="en-US" sz="2800">
                <a:latin typeface="Verdana" charset="0"/>
              </a:rPr>
              <a:t>On-line learning</a:t>
            </a:r>
          </a:p>
        </p:txBody>
      </p:sp>
    </p:spTree>
    <p:extLst>
      <p:ext uri="{BB962C8B-B14F-4D97-AF65-F5344CB8AC3E}">
        <p14:creationId xmlns:p14="http://schemas.microsoft.com/office/powerpoint/2010/main" val="36004017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539750" y="1474788"/>
            <a:ext cx="8135938" cy="5240337"/>
          </a:xfrm>
        </p:spPr>
        <p:txBody>
          <a:bodyPr/>
          <a:lstStyle/>
          <a:p>
            <a:pPr marL="579438" indent="-457200" eaLnBrk="1" hangingPunct="1">
              <a:lnSpc>
                <a:spcPct val="90000"/>
              </a:lnSpc>
              <a:buFont typeface="Arial" pitchFamily="34" charset="0"/>
              <a:buChar char="•"/>
              <a:defRPr/>
            </a:pPr>
            <a:r>
              <a:rPr lang="en-AU" sz="2400" dirty="0" smtClean="0"/>
              <a:t>The differing social and cultural roles teachers enact through their interactions with students and others.</a:t>
            </a:r>
            <a:br>
              <a:rPr lang="en-AU" sz="2400" dirty="0" smtClean="0"/>
            </a:br>
            <a:endParaRPr lang="en-AU" sz="2400" dirty="0" smtClean="0"/>
          </a:p>
          <a:p>
            <a:pPr marL="579438" indent="-457200" eaLnBrk="1" hangingPunct="1">
              <a:lnSpc>
                <a:spcPct val="90000"/>
              </a:lnSpc>
              <a:buFont typeface="Arial" pitchFamily="34" charset="0"/>
              <a:buChar char="•"/>
              <a:defRPr/>
            </a:pPr>
            <a:r>
              <a:rPr lang="en-AU" sz="2400" dirty="0" smtClean="0"/>
              <a:t>These roles are not static but emerge through the social processes of the classroom.</a:t>
            </a:r>
          </a:p>
          <a:p>
            <a:pPr marL="122238" indent="0" eaLnBrk="1" hangingPunct="1">
              <a:lnSpc>
                <a:spcPct val="90000"/>
              </a:lnSpc>
              <a:buFont typeface="Arial" pitchFamily="34" charset="0"/>
              <a:buNone/>
              <a:defRPr/>
            </a:pPr>
            <a:endParaRPr lang="en-AU" sz="2400" dirty="0" smtClean="0"/>
          </a:p>
          <a:p>
            <a:pPr marL="579438" indent="-457200" eaLnBrk="1" hangingPunct="1">
              <a:lnSpc>
                <a:spcPct val="90000"/>
              </a:lnSpc>
              <a:buFont typeface="Arial" pitchFamily="34" charset="0"/>
              <a:buChar char="•"/>
              <a:defRPr/>
            </a:pPr>
            <a:r>
              <a:rPr lang="en-AU" sz="2400" dirty="0" smtClean="0"/>
              <a:t>Shaped by many factors, including personal biography, gender, culture, working conditions, age, and the school and classroom culture.</a:t>
            </a:r>
          </a:p>
        </p:txBody>
      </p:sp>
      <p:sp>
        <p:nvSpPr>
          <p:cNvPr id="4" name="Title 1"/>
          <p:cNvSpPr>
            <a:spLocks noGrp="1"/>
          </p:cNvSpPr>
          <p:nvPr>
            <p:ph type="title"/>
          </p:nvPr>
        </p:nvSpPr>
        <p:spPr>
          <a:xfrm>
            <a:off x="0" y="332656"/>
            <a:ext cx="8606190" cy="642942"/>
          </a:xfrm>
          <a:extLst/>
        </p:spPr>
        <p:txBody>
          <a:bodyPr wrap="none" rtlCol="0">
            <a:noAutofit/>
          </a:bodyPr>
          <a:lstStyle/>
          <a:p>
            <a:pPr algn="l" eaLnBrk="1" fontAlgn="auto" hangingPunct="1">
              <a:spcAft>
                <a:spcPts val="0"/>
              </a:spcAft>
              <a:defRPr/>
            </a:pPr>
            <a:r>
              <a:rPr lang="en-AU" sz="24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5.</a:t>
            </a:r>
            <a:r>
              <a:rPr lang="en-AU" sz="28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sz="27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Developing one’s sense of identity as a language teacher</a:t>
            </a:r>
            <a:endParaRPr lang="en-NZ" sz="27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539750" y="1474788"/>
            <a:ext cx="8135938" cy="5240337"/>
          </a:xfrm>
        </p:spPr>
        <p:txBody>
          <a:bodyPr/>
          <a:lstStyle/>
          <a:p>
            <a:pPr lvl="0"/>
            <a:r>
              <a:rPr lang="en-US" sz="1600" i="1" dirty="0"/>
              <a:t>A model:</a:t>
            </a:r>
            <a:r>
              <a:rPr lang="en-US" sz="1600" dirty="0"/>
              <a:t> Providing examples of how language is used and giving feedback on students’ language use. </a:t>
            </a:r>
          </a:p>
          <a:p>
            <a:pPr lvl="0"/>
            <a:r>
              <a:rPr lang="en-US" sz="1600" i="1" dirty="0"/>
              <a:t>A planner:</a:t>
            </a:r>
            <a:r>
              <a:rPr lang="en-US" sz="1600" dirty="0"/>
              <a:t> Selecting and organizing learning materials for lessons.</a:t>
            </a:r>
          </a:p>
          <a:p>
            <a:pPr lvl="0"/>
            <a:r>
              <a:rPr lang="en-US" sz="1600" i="1" dirty="0"/>
              <a:t>A resource</a:t>
            </a:r>
            <a:r>
              <a:rPr lang="en-US" sz="1600" dirty="0"/>
              <a:t>: Providing information about English. </a:t>
            </a:r>
          </a:p>
          <a:p>
            <a:pPr lvl="0"/>
            <a:r>
              <a:rPr lang="en-US" sz="1600" i="1" dirty="0"/>
              <a:t>A performer</a:t>
            </a:r>
            <a:r>
              <a:rPr lang="en-US" sz="1600" dirty="0"/>
              <a:t>: Creating lessons that reflect careful planning and execution.</a:t>
            </a:r>
          </a:p>
          <a:p>
            <a:pPr lvl="0"/>
            <a:r>
              <a:rPr lang="en-US" sz="1600" i="1" dirty="0"/>
              <a:t>A manager:</a:t>
            </a:r>
            <a:r>
              <a:rPr lang="en-US" sz="1600" dirty="0"/>
              <a:t> Controlling and managing learner </a:t>
            </a:r>
            <a:r>
              <a:rPr lang="en-US" sz="1600" dirty="0" err="1"/>
              <a:t>behaviour</a:t>
            </a:r>
            <a:r>
              <a:rPr lang="en-US" sz="1600" dirty="0"/>
              <a:t> to maximize learning opportunities and to minimize disruptions.</a:t>
            </a:r>
          </a:p>
          <a:p>
            <a:pPr lvl="0"/>
            <a:r>
              <a:rPr lang="en-US" sz="1600" i="1" dirty="0"/>
              <a:t>A motivator:</a:t>
            </a:r>
            <a:r>
              <a:rPr lang="en-US" sz="1600" dirty="0"/>
              <a:t> Providing experiences that motivate and engage learners.</a:t>
            </a:r>
          </a:p>
          <a:p>
            <a:pPr lvl="0"/>
            <a:r>
              <a:rPr lang="en-US" sz="1600" i="1" dirty="0"/>
              <a:t>An inquirer:</a:t>
            </a:r>
            <a:r>
              <a:rPr lang="en-US" sz="1600" dirty="0"/>
              <a:t> Learning more about the nature of second language learning through teaching different kinds of learners and reflecting on observations they make.</a:t>
            </a:r>
          </a:p>
          <a:p>
            <a:pPr lvl="0"/>
            <a:r>
              <a:rPr lang="en-US" sz="1600" i="1" dirty="0"/>
              <a:t>A mentor:</a:t>
            </a:r>
            <a:r>
              <a:rPr lang="en-US" sz="1600" dirty="0"/>
              <a:t> Guiding learners towards successful learning strategies and approaches.</a:t>
            </a:r>
          </a:p>
          <a:p>
            <a:pPr lvl="0"/>
            <a:r>
              <a:rPr lang="en-US" sz="1600" i="1" dirty="0"/>
              <a:t>A learner:</a:t>
            </a:r>
            <a:r>
              <a:rPr lang="en-US" sz="1600" dirty="0"/>
              <a:t> Learning more about teaching through the experience of teaching.</a:t>
            </a:r>
          </a:p>
          <a:p>
            <a:pPr lvl="0"/>
            <a:r>
              <a:rPr lang="en-US" sz="1600" i="1" dirty="0"/>
              <a:t>A theorizer:</a:t>
            </a:r>
            <a:r>
              <a:rPr lang="en-US" sz="1600" dirty="0"/>
              <a:t> Developing a deeper understanding of language teaching by developing explanations and theories to account for things the teacher observes in the classroom.</a:t>
            </a:r>
          </a:p>
          <a:p>
            <a:endParaRPr lang="en-AU" sz="1600" dirty="0" smtClean="0"/>
          </a:p>
        </p:txBody>
      </p:sp>
      <p:sp>
        <p:nvSpPr>
          <p:cNvPr id="4" name="Title 1"/>
          <p:cNvSpPr>
            <a:spLocks noGrp="1"/>
          </p:cNvSpPr>
          <p:nvPr>
            <p:ph type="title"/>
          </p:nvPr>
        </p:nvSpPr>
        <p:spPr>
          <a:xfrm>
            <a:off x="0" y="332656"/>
            <a:ext cx="8606190" cy="642942"/>
          </a:xfrm>
          <a:extLst/>
        </p:spPr>
        <p:txBody>
          <a:bodyPr wrap="none" rtlCol="0">
            <a:noAutofit/>
          </a:bodyPr>
          <a:lstStyle/>
          <a:p>
            <a:pPr algn="l" eaLnBrk="1" fontAlgn="auto" hangingPunct="1">
              <a:spcAft>
                <a:spcPts val="0"/>
              </a:spcAft>
              <a:defRPr/>
            </a:pPr>
            <a:r>
              <a:rPr lang="en-AU" sz="24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5.</a:t>
            </a:r>
            <a:r>
              <a:rPr lang="en-AU" sz="28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sz="27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Developing one’s sense of identity as a language teacher</a:t>
            </a:r>
            <a:endParaRPr lang="en-NZ" sz="27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19202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642942"/>
          </a:xfrm>
          <a:extLst/>
        </p:spPr>
        <p:txBody>
          <a:bodyPr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1. </a:t>
            </a: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Developing Appropriate Linguistic Competence</a:t>
            </a:r>
            <a:endPar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387" name="Content Placeholder 2"/>
          <p:cNvSpPr>
            <a:spLocks noGrp="1"/>
          </p:cNvSpPr>
          <p:nvPr>
            <p:ph idx="1"/>
          </p:nvPr>
        </p:nvSpPr>
        <p:spPr>
          <a:xfrm>
            <a:off x="3149600" y="1500188"/>
            <a:ext cx="5886450" cy="4643437"/>
          </a:xfrm>
        </p:spPr>
        <p:txBody>
          <a:bodyPr/>
          <a:lstStyle/>
          <a:p>
            <a:pPr eaLnBrk="1" hangingPunct="1">
              <a:lnSpc>
                <a:spcPct val="110000"/>
              </a:lnSpc>
              <a:spcAft>
                <a:spcPts val="1200"/>
              </a:spcAft>
            </a:pPr>
            <a:r>
              <a:rPr lang="en-AU" sz="2400" smtClean="0"/>
              <a:t>Give explanations and instructions in </a:t>
            </a:r>
            <a:r>
              <a:rPr lang="en-NZ" sz="2400" smtClean="0"/>
              <a:t>the target language</a:t>
            </a:r>
          </a:p>
          <a:p>
            <a:pPr eaLnBrk="1" hangingPunct="1">
              <a:lnSpc>
                <a:spcPct val="110000"/>
              </a:lnSpc>
              <a:spcAft>
                <a:spcPts val="1200"/>
              </a:spcAft>
            </a:pPr>
            <a:r>
              <a:rPr lang="en-AU" sz="2400" smtClean="0"/>
              <a:t>Provide examples of words and grammatical structures </a:t>
            </a:r>
          </a:p>
          <a:p>
            <a:pPr eaLnBrk="1" hangingPunct="1">
              <a:lnSpc>
                <a:spcPct val="110000"/>
              </a:lnSpc>
              <a:spcAft>
                <a:spcPts val="1200"/>
              </a:spcAft>
            </a:pPr>
            <a:r>
              <a:rPr lang="en-AU" sz="2400" smtClean="0"/>
              <a:t>Give accurate explanations (e.g. of vocabulary and language points)</a:t>
            </a:r>
            <a:endParaRPr lang="en-NZ" sz="2400" smtClean="0"/>
          </a:p>
          <a:p>
            <a:pPr eaLnBrk="1" hangingPunct="1">
              <a:lnSpc>
                <a:spcPct val="110000"/>
              </a:lnSpc>
              <a:spcAft>
                <a:spcPts val="1200"/>
              </a:spcAft>
            </a:pPr>
            <a:r>
              <a:rPr lang="en-AU" sz="2400" smtClean="0"/>
              <a:t>Use appropriate classroom language</a:t>
            </a:r>
            <a:endParaRPr lang="en-NZ" sz="2400" smtClean="0"/>
          </a:p>
        </p:txBody>
      </p:sp>
      <p:pic>
        <p:nvPicPr>
          <p:cNvPr id="4" name="Picture 1" descr="C:\Users\Textus\Desktop\Stock\iStock_000000319065Small.jpg"/>
          <p:cNvPicPr>
            <a:picLocks noChangeAspect="1" noChangeArrowheads="1"/>
          </p:cNvPicPr>
          <p:nvPr/>
        </p:nvPicPr>
        <p:blipFill>
          <a:blip r:embed="rId3" cstate="print"/>
          <a:srcRect l="33282"/>
          <a:stretch>
            <a:fillRect/>
          </a:stretch>
        </p:blipFill>
        <p:spPr bwMode="auto">
          <a:xfrm>
            <a:off x="285720" y="1643050"/>
            <a:ext cx="2864103"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539750" y="1474788"/>
            <a:ext cx="8135938" cy="5240337"/>
          </a:xfrm>
        </p:spPr>
        <p:txBody>
          <a:bodyPr/>
          <a:lstStyle/>
          <a:p>
            <a:pPr marL="0" indent="0">
              <a:buNone/>
            </a:pPr>
            <a:r>
              <a:rPr lang="en-US" sz="1800" dirty="0"/>
              <a:t>Students comments on their teacher’s English in Croatia</a:t>
            </a:r>
          </a:p>
          <a:p>
            <a:pPr marL="0" lvl="0" indent="0">
              <a:buNone/>
            </a:pPr>
            <a:r>
              <a:rPr lang="en-US" sz="1800" i="1" dirty="0" smtClean="0"/>
              <a:t>It’s </a:t>
            </a:r>
            <a:r>
              <a:rPr lang="en-US" sz="1800" i="1" dirty="0"/>
              <a:t>the pronunciation. It’s the British accent that’s some kind of prestige … Some of our teachers here have awful pronunciation. The idea that those professors have a doctoral degree in English … and they talk like that ... I know they didn’t have TV back then ... We will be school language teachers one day, so if you are going to teach others, then you have to know how to speak English, and pronunciation is part of that.</a:t>
            </a:r>
          </a:p>
          <a:p>
            <a:pPr marL="0" indent="0">
              <a:buNone/>
            </a:pPr>
            <a:r>
              <a:rPr lang="en-US" sz="2400" dirty="0"/>
              <a:t> </a:t>
            </a:r>
            <a:r>
              <a:rPr lang="en-US" sz="1800" dirty="0" smtClean="0"/>
              <a:t>Native-speaker </a:t>
            </a:r>
            <a:r>
              <a:rPr lang="en-US" sz="1800" dirty="0"/>
              <a:t>teachers </a:t>
            </a:r>
            <a:r>
              <a:rPr lang="en-US" sz="1800" dirty="0" smtClean="0"/>
              <a:t>on their native-speaker </a:t>
            </a:r>
            <a:r>
              <a:rPr lang="en-US" sz="1800" dirty="0"/>
              <a:t>based </a:t>
            </a:r>
            <a:r>
              <a:rPr lang="en-US" sz="1800" dirty="0" smtClean="0"/>
              <a:t>pronunciation: </a:t>
            </a:r>
            <a:r>
              <a:rPr lang="en-US" sz="1800" dirty="0"/>
              <a:t>of some of the Croatian professors to sound quaint and stilted:</a:t>
            </a:r>
          </a:p>
          <a:p>
            <a:pPr marL="0" indent="0">
              <a:buNone/>
            </a:pPr>
            <a:r>
              <a:rPr lang="en-US" sz="1800" i="1" dirty="0" smtClean="0"/>
              <a:t>Some </a:t>
            </a:r>
            <a:r>
              <a:rPr lang="en-US" sz="1800" i="1" dirty="0"/>
              <a:t>of the professors here speak a sort of very snobbish English, like X. I mean, terribly posh ... and a lot of other people I met. So, obviously, they'd internalized some sort of model of their stays in England, which carries a slightly old-fashioned sense of prestige.</a:t>
            </a:r>
          </a:p>
          <a:p>
            <a:pPr marL="579438" indent="-457200" eaLnBrk="1" hangingPunct="1">
              <a:lnSpc>
                <a:spcPct val="90000"/>
              </a:lnSpc>
              <a:buFont typeface="Arial" pitchFamily="34" charset="0"/>
              <a:buChar char="•"/>
              <a:defRPr/>
            </a:pPr>
            <a:endParaRPr lang="en-AU" sz="2400" dirty="0" smtClean="0"/>
          </a:p>
        </p:txBody>
      </p:sp>
      <p:sp>
        <p:nvSpPr>
          <p:cNvPr id="4" name="Title 1"/>
          <p:cNvSpPr>
            <a:spLocks noGrp="1"/>
          </p:cNvSpPr>
          <p:nvPr>
            <p:ph type="title"/>
          </p:nvPr>
        </p:nvSpPr>
        <p:spPr>
          <a:xfrm>
            <a:off x="0" y="332656"/>
            <a:ext cx="8606190" cy="642942"/>
          </a:xfrm>
          <a:extLst/>
        </p:spPr>
        <p:txBody>
          <a:bodyPr wrap="none" rtlCol="0">
            <a:noAutofit/>
          </a:bodyPr>
          <a:lstStyle/>
          <a:p>
            <a:pPr algn="l" eaLnBrk="1" fontAlgn="auto" hangingPunct="1">
              <a:spcAft>
                <a:spcPts val="0"/>
              </a:spcAft>
              <a:defRPr/>
            </a:pPr>
            <a:r>
              <a:rPr lang="en-AU" sz="24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5.</a:t>
            </a:r>
            <a:r>
              <a:rPr lang="en-AU" sz="28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sz="27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Developing one’s sense of identity as a language teacher</a:t>
            </a:r>
            <a:endParaRPr lang="en-NZ" sz="27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2232395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539750" y="1474788"/>
            <a:ext cx="8135938" cy="5240337"/>
          </a:xfrm>
        </p:spPr>
        <p:txBody>
          <a:bodyPr/>
          <a:lstStyle/>
          <a:p>
            <a:pPr marL="228600" lvl="2" indent="0" eaLnBrk="1" hangingPunct="1">
              <a:buClr>
                <a:srgbClr val="003366"/>
              </a:buClr>
              <a:buNone/>
            </a:pPr>
            <a:r>
              <a:rPr lang="en-US" sz="1800" dirty="0"/>
              <a:t>I would describe students’ perception of me, as both an individual and a professor, as proceeding through three general phases ... The first phase lasts for the first two or three classes, wherein I am perceived as an object of curiosity, in the sense that I am a real foreigner from the legendary Wild West of the US, and that there is much that is unknown and mysterious about me … Following about the second or third class, students get a sense that I am not all that much unlike them … By the fourth class … students seem resolved, above all else, to determine what it is exactly that I expect of them in class and what elements are to be the most important in determining their grades. Finally … students make a final </a:t>
            </a:r>
            <a:r>
              <a:rPr lang="en-US" sz="1800" dirty="0" err="1"/>
              <a:t>judgement</a:t>
            </a:r>
            <a:r>
              <a:rPr lang="en-US" sz="1800" dirty="0"/>
              <a:t> surrounding my ethos and the overall impression that I have left upon them.</a:t>
            </a:r>
            <a:endParaRPr lang="en-AU" sz="1800" dirty="0"/>
          </a:p>
        </p:txBody>
      </p:sp>
      <p:sp>
        <p:nvSpPr>
          <p:cNvPr id="4" name="Title 1"/>
          <p:cNvSpPr>
            <a:spLocks noGrp="1"/>
          </p:cNvSpPr>
          <p:nvPr>
            <p:ph type="title"/>
          </p:nvPr>
        </p:nvSpPr>
        <p:spPr>
          <a:xfrm>
            <a:off x="0" y="332656"/>
            <a:ext cx="8606190" cy="642942"/>
          </a:xfrm>
          <a:extLst/>
        </p:spPr>
        <p:txBody>
          <a:bodyPr wrap="none" rtlCol="0">
            <a:noAutofit/>
          </a:bodyPr>
          <a:lstStyle/>
          <a:p>
            <a:pPr algn="l" eaLnBrk="1" fontAlgn="auto" hangingPunct="1">
              <a:spcAft>
                <a:spcPts val="0"/>
              </a:spcAft>
              <a:defRPr/>
            </a:pPr>
            <a:r>
              <a:rPr lang="en-AU" sz="24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5.</a:t>
            </a:r>
            <a:r>
              <a:rPr lang="en-AU" sz="28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AU" sz="27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Developing one’s sense of identity as a language teacher</a:t>
            </a:r>
            <a:endParaRPr lang="en-NZ" sz="27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115275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539750" y="1474788"/>
            <a:ext cx="8135938" cy="5240337"/>
          </a:xfrm>
        </p:spPr>
        <p:txBody>
          <a:bodyPr/>
          <a:lstStyle/>
          <a:p>
            <a:pPr marL="682625" lvl="2" indent="-454025" eaLnBrk="1" hangingPunct="1">
              <a:buClr>
                <a:srgbClr val="003366"/>
              </a:buClr>
            </a:pPr>
            <a:r>
              <a:rPr lang="en-AU" smtClean="0"/>
              <a:t>What is the difference between teacher-focussed and learner-focussed teaching?</a:t>
            </a:r>
            <a:br>
              <a:rPr lang="en-AU" smtClean="0"/>
            </a:br>
            <a:endParaRPr lang="en-AU" smtClean="0"/>
          </a:p>
          <a:p>
            <a:pPr marL="682625" lvl="2" indent="-454025" eaLnBrk="1" hangingPunct="1">
              <a:buClr>
                <a:srgbClr val="003366"/>
              </a:buClr>
            </a:pPr>
            <a:r>
              <a:rPr lang="en-AU" smtClean="0"/>
              <a:t>What factors facilitate a move from teacher-focussed to learner-focussed teaching?</a:t>
            </a:r>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 Developing Learner 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539750" y="1474788"/>
            <a:ext cx="8135938" cy="5240337"/>
          </a:xfrm>
        </p:spPr>
        <p:txBody>
          <a:bodyPr/>
          <a:lstStyle/>
          <a:p>
            <a:pPr marL="228600" lvl="2" indent="0" eaLnBrk="1" hangingPunct="1">
              <a:buClr>
                <a:srgbClr val="003366"/>
              </a:buClr>
              <a:buNone/>
            </a:pPr>
            <a:r>
              <a:rPr lang="en-US" sz="1600" i="1" dirty="0"/>
              <a:t>As a beginning teacher, I was given the lower levels of English, and they tended to be large, about 30 students. I enjoyed the dynamics of a large class and prepared my classes thinking of how I could get across the grammar I was teaching. I looked at the textbook and planned how to get through each activity of the unit I was planning. I felt if I could go through every textbook and workbook activity, students would learn. Of course, this type of thinking was somewhat top down because I assumed that giving out the information of these activities would be the way for my students to learn the language. In essence, I controlled these activities, beginning with the first activity and continuing on with each one. These activities seemed to be rushed. In one of these classes, I was teaching questions in the present simple tense, such as What do you do? Where do you live? etc. I ran through the activities, and at the end of the class, two of my students asked me if they could use the grammar related to their lives. It was a wake-up call for me, and I learned two things. I realized my way of thinking was not tapping into my students’ lives, and I also thought that completing all the book activities was the way for learning.</a:t>
            </a:r>
            <a:endParaRPr lang="en-AU" sz="1600" i="1" dirty="0" smtClean="0"/>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 Developing Learner 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411333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875" y="2000250"/>
            <a:ext cx="5286375" cy="3571875"/>
          </a:xfrm>
        </p:spPr>
        <p:txBody>
          <a:bodyPr/>
          <a:lstStyle/>
          <a:p>
            <a:pPr eaLnBrk="1" hangingPunct="1">
              <a:lnSpc>
                <a:spcPct val="110000"/>
              </a:lnSpc>
              <a:spcAft>
                <a:spcPts val="1200"/>
              </a:spcAft>
            </a:pPr>
            <a:r>
              <a:rPr lang="en-AU" sz="2400" smtClean="0"/>
              <a:t>The amount of talking the teacher does during the lesson</a:t>
            </a:r>
            <a:endParaRPr lang="en-NZ" sz="2400" smtClean="0"/>
          </a:p>
          <a:p>
            <a:pPr eaLnBrk="1" hangingPunct="1">
              <a:lnSpc>
                <a:spcPct val="110000"/>
              </a:lnSpc>
              <a:spcAft>
                <a:spcPts val="1200"/>
              </a:spcAft>
            </a:pPr>
            <a:r>
              <a:rPr lang="en-AU" sz="2400" smtClean="0"/>
              <a:t>The extent to which input from learners directs the shape and direction of the lesson </a:t>
            </a:r>
            <a:endParaRPr lang="en-NZ" sz="2400" smtClean="0"/>
          </a:p>
          <a:p>
            <a:pPr eaLnBrk="1" hangingPunct="1"/>
            <a:endParaRPr lang="en-NZ" smtClean="0"/>
          </a:p>
        </p:txBody>
      </p:sp>
      <p:sp>
        <p:nvSpPr>
          <p:cNvPr id="6" name="Title 1"/>
          <p:cNvSpPr>
            <a:spLocks noGrp="1"/>
          </p:cNvSpPr>
          <p:nvPr>
            <p:ph type="title"/>
          </p:nvPr>
        </p:nvSpPr>
        <p:spPr>
          <a:xfrm>
            <a:off x="214282" y="285728"/>
            <a:ext cx="8715436"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 Developing Learner-focussed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4" descr="C:\Users\Textus\Desktop\Stock\iStock_000002034438Small.jpg"/>
          <p:cNvPicPr>
            <a:picLocks noChangeAspect="1" noChangeArrowheads="1"/>
          </p:cNvPicPr>
          <p:nvPr/>
        </p:nvPicPr>
        <p:blipFill>
          <a:blip r:embed="rId3" cstate="print"/>
          <a:srcRect/>
          <a:stretch>
            <a:fillRect/>
          </a:stretch>
        </p:blipFill>
        <p:spPr bwMode="auto">
          <a:xfrm>
            <a:off x="297386" y="1500174"/>
            <a:ext cx="2917292" cy="4357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3563938" y="1700213"/>
            <a:ext cx="5286375" cy="4000500"/>
          </a:xfrm>
        </p:spPr>
        <p:txBody>
          <a:bodyPr/>
          <a:lstStyle/>
          <a:p>
            <a:pPr eaLnBrk="1" hangingPunct="1">
              <a:lnSpc>
                <a:spcPct val="110000"/>
              </a:lnSpc>
              <a:spcAft>
                <a:spcPts val="1200"/>
              </a:spcAft>
            </a:pPr>
            <a:r>
              <a:rPr lang="en-AU" sz="2400" smtClean="0"/>
              <a:t>The extent to which the teacher’s primary preoccupation during the lesson is with such things as classroom management, control, and order</a:t>
            </a:r>
            <a:endParaRPr lang="en-NZ" sz="2400" smtClean="0"/>
          </a:p>
          <a:p>
            <a:pPr eaLnBrk="1" hangingPunct="1">
              <a:lnSpc>
                <a:spcPct val="110000"/>
              </a:lnSpc>
              <a:spcAft>
                <a:spcPts val="1200"/>
              </a:spcAft>
            </a:pPr>
            <a:r>
              <a:rPr lang="en-AU" sz="2400" smtClean="0"/>
              <a:t>The extent to which the lesson reflects the teacher’s lesson plan</a:t>
            </a:r>
            <a:endParaRPr lang="en-NZ" sz="2400" smtClean="0"/>
          </a:p>
          <a:p>
            <a:pPr eaLnBrk="1" hangingPunct="1"/>
            <a:endParaRPr lang="en-NZ" sz="2400" smtClean="0"/>
          </a:p>
        </p:txBody>
      </p:sp>
      <p:sp>
        <p:nvSpPr>
          <p:cNvPr id="6" name="Title 1"/>
          <p:cNvSpPr>
            <a:spLocks noGrp="1"/>
          </p:cNvSpPr>
          <p:nvPr>
            <p:ph type="title"/>
          </p:nvPr>
        </p:nvSpPr>
        <p:spPr>
          <a:xfrm>
            <a:off x="214282" y="285728"/>
            <a:ext cx="8715436" cy="642942"/>
          </a:xfrm>
          <a:extLst/>
        </p:spPr>
        <p:txBody>
          <a:bodyPr wrap="none" rtlCol="0">
            <a:normAutofit/>
          </a:bodyPr>
          <a:lstStyle/>
          <a:p>
            <a:pPr algn="l" eaLnBrk="1" fontAlgn="auto" hangingPunct="1">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a:t>
            </a: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 Developing Learner-focussed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875" y="1643063"/>
            <a:ext cx="5286375" cy="3441700"/>
          </a:xfrm>
        </p:spPr>
        <p:txBody>
          <a:bodyPr/>
          <a:lstStyle/>
          <a:p>
            <a:pPr eaLnBrk="1" hangingPunct="1">
              <a:lnSpc>
                <a:spcPct val="110000"/>
              </a:lnSpc>
              <a:spcBef>
                <a:spcPts val="575"/>
              </a:spcBef>
              <a:spcAft>
                <a:spcPts val="1200"/>
              </a:spcAft>
            </a:pPr>
            <a:r>
              <a:rPr lang="en-AU" sz="2400" smtClean="0"/>
              <a:t>The degree of engagement learners have with the lesson</a:t>
            </a:r>
            <a:endParaRPr lang="en-NZ" sz="2400" smtClean="0"/>
          </a:p>
          <a:p>
            <a:pPr eaLnBrk="1" hangingPunct="1">
              <a:lnSpc>
                <a:spcPct val="110000"/>
              </a:lnSpc>
              <a:spcBef>
                <a:spcPts val="575"/>
              </a:spcBef>
              <a:spcAft>
                <a:spcPts val="1200"/>
              </a:spcAft>
            </a:pPr>
            <a:r>
              <a:rPr lang="en-AU" sz="2400" smtClean="0"/>
              <a:t>The quantity of student participation and interaction that occurs</a:t>
            </a:r>
            <a:endParaRPr lang="en-NZ" sz="2400" smtClean="0"/>
          </a:p>
          <a:p>
            <a:pPr eaLnBrk="1" hangingPunct="1">
              <a:lnSpc>
                <a:spcPct val="110000"/>
              </a:lnSpc>
              <a:spcBef>
                <a:spcPts val="575"/>
              </a:spcBef>
              <a:spcAft>
                <a:spcPts val="1200"/>
              </a:spcAft>
            </a:pPr>
            <a:r>
              <a:rPr lang="en-AU" sz="2400" smtClean="0"/>
              <a:t>The learning outcomes the lesson produced</a:t>
            </a:r>
            <a:endParaRPr lang="en-NZ" sz="2400" smtClean="0"/>
          </a:p>
          <a:p>
            <a:pPr eaLnBrk="1" hangingPunct="1"/>
            <a:endParaRPr lang="en-NZ" sz="2400" smtClean="0"/>
          </a:p>
        </p:txBody>
      </p:sp>
      <p:sp>
        <p:nvSpPr>
          <p:cNvPr id="6" name="Title 1"/>
          <p:cNvSpPr>
            <a:spLocks noGrp="1"/>
          </p:cNvSpPr>
          <p:nvPr>
            <p:ph type="title"/>
          </p:nvPr>
        </p:nvSpPr>
        <p:spPr>
          <a:xfrm>
            <a:off x="214282" y="285728"/>
            <a:ext cx="8715436"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 Developing Learner-focussed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2466" name="Picture 2" descr="C:\Users\Textus\Desktop\Jack's Talk\Stock\iStock_000004706532Small-EDIT.jpg"/>
          <p:cNvPicPr>
            <a:picLocks noChangeAspect="1" noChangeArrowheads="1"/>
          </p:cNvPicPr>
          <p:nvPr/>
        </p:nvPicPr>
        <p:blipFill>
          <a:blip r:embed="rId3" cstate="print"/>
          <a:srcRect/>
          <a:stretch>
            <a:fillRect/>
          </a:stretch>
        </p:blipFill>
        <p:spPr bwMode="auto">
          <a:xfrm>
            <a:off x="285719" y="1714488"/>
            <a:ext cx="2928959"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3571875" y="1643063"/>
            <a:ext cx="5392738" cy="4233862"/>
          </a:xfrm>
        </p:spPr>
        <p:txBody>
          <a:bodyPr/>
          <a:lstStyle/>
          <a:p>
            <a:pPr eaLnBrk="1" hangingPunct="1">
              <a:lnSpc>
                <a:spcPct val="110000"/>
              </a:lnSpc>
              <a:spcBef>
                <a:spcPts val="575"/>
              </a:spcBef>
              <a:spcAft>
                <a:spcPts val="1200"/>
              </a:spcAft>
            </a:pPr>
            <a:r>
              <a:rPr lang="en-AU" sz="2400" dirty="0" smtClean="0"/>
              <a:t>The ability to present subject-matter from a learner’s perspective</a:t>
            </a:r>
            <a:endParaRPr lang="en-NZ" sz="2400" dirty="0" smtClean="0"/>
          </a:p>
          <a:p>
            <a:pPr eaLnBrk="1" hangingPunct="1">
              <a:lnSpc>
                <a:spcPct val="110000"/>
              </a:lnSpc>
              <a:spcBef>
                <a:spcPts val="575"/>
              </a:spcBef>
              <a:spcAft>
                <a:spcPts val="1200"/>
              </a:spcAft>
            </a:pPr>
            <a:r>
              <a:rPr lang="en-AU" sz="2400" dirty="0" smtClean="0"/>
              <a:t>How well they address learners’ needs</a:t>
            </a:r>
            <a:endParaRPr lang="en-NZ" sz="2400" dirty="0" smtClean="0"/>
          </a:p>
          <a:p>
            <a:pPr eaLnBrk="1" hangingPunct="1">
              <a:lnSpc>
                <a:spcPct val="110000"/>
              </a:lnSpc>
              <a:spcBef>
                <a:spcPts val="575"/>
              </a:spcBef>
              <a:spcAft>
                <a:spcPts val="1200"/>
              </a:spcAft>
            </a:pPr>
            <a:r>
              <a:rPr lang="en-AU" sz="2400" dirty="0" smtClean="0"/>
              <a:t>How they are able to reshape the lesson based on learner feedback</a:t>
            </a:r>
            <a:endParaRPr lang="en-NZ" sz="2400" dirty="0" smtClean="0"/>
          </a:p>
          <a:p>
            <a:pPr eaLnBrk="1" hangingPunct="1">
              <a:lnSpc>
                <a:spcPct val="110000"/>
              </a:lnSpc>
              <a:spcBef>
                <a:spcPts val="575"/>
              </a:spcBef>
              <a:spcAft>
                <a:spcPts val="1200"/>
              </a:spcAft>
            </a:pPr>
            <a:r>
              <a:rPr lang="en-AU" sz="2400" dirty="0" smtClean="0"/>
              <a:t>How they respond to learners’ difficulties</a:t>
            </a:r>
            <a:endParaRPr lang="en-NZ" sz="2400" dirty="0" smtClean="0"/>
          </a:p>
        </p:txBody>
      </p:sp>
      <p:sp>
        <p:nvSpPr>
          <p:cNvPr id="6" name="Title 1"/>
          <p:cNvSpPr>
            <a:spLocks noGrp="1"/>
          </p:cNvSpPr>
          <p:nvPr>
            <p:ph type="title"/>
          </p:nvPr>
        </p:nvSpPr>
        <p:spPr>
          <a:xfrm>
            <a:off x="214282" y="285728"/>
            <a:ext cx="8715436"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 Developing Learner-focussed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Picture 2" descr="C:\Users\Textus\Desktop\Jack's Talk\Stock\iStock_000004706532Small-EDIT.jpg"/>
          <p:cNvPicPr>
            <a:picLocks noChangeAspect="1" noChangeArrowheads="1"/>
          </p:cNvPicPr>
          <p:nvPr/>
        </p:nvPicPr>
        <p:blipFill>
          <a:blip r:embed="rId3" cstate="print"/>
          <a:srcRect/>
          <a:stretch>
            <a:fillRect/>
          </a:stretch>
        </p:blipFill>
        <p:spPr bwMode="auto">
          <a:xfrm>
            <a:off x="285719" y="1714488"/>
            <a:ext cx="2928959"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6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313" y="1571625"/>
            <a:ext cx="5286375" cy="5143500"/>
          </a:xfrm>
        </p:spPr>
        <p:txBody>
          <a:bodyPr rtlCol="0">
            <a:normAutofit/>
          </a:bodyPr>
          <a:lstStyle/>
          <a:p>
            <a:pPr eaLnBrk="1" fontAlgn="auto" hangingPunct="1">
              <a:lnSpc>
                <a:spcPct val="110000"/>
              </a:lnSpc>
              <a:spcAft>
                <a:spcPts val="0"/>
              </a:spcAft>
              <a:buFont typeface="Arial" pitchFamily="34" charset="0"/>
              <a:buNone/>
              <a:defRPr/>
            </a:pPr>
            <a:r>
              <a:rPr lang="en-AU" sz="2200" i="1" dirty="0" smtClean="0">
                <a:ea typeface="Verdana" pitchFamily="34" charset="0"/>
                <a:cs typeface="Verdana" pitchFamily="34" charset="0"/>
              </a:rPr>
              <a:t>Maria:</a:t>
            </a:r>
            <a:endParaRPr lang="en-NZ" sz="2200" i="1" dirty="0">
              <a:ea typeface="Verdana" pitchFamily="34" charset="0"/>
              <a:cs typeface="Verdana" pitchFamily="34" charset="0"/>
            </a:endParaRPr>
          </a:p>
          <a:p>
            <a:pPr marL="324000" indent="0" eaLnBrk="1" fontAlgn="auto" hangingPunct="1">
              <a:lnSpc>
                <a:spcPct val="110000"/>
              </a:lnSpc>
              <a:spcBef>
                <a:spcPts val="0"/>
              </a:spcBef>
              <a:spcAft>
                <a:spcPts val="0"/>
              </a:spcAft>
              <a:buFont typeface="Arial" pitchFamily="34" charset="0"/>
              <a:buNone/>
              <a:defRPr/>
            </a:pPr>
            <a:r>
              <a:rPr lang="en-AU" sz="2200" dirty="0" smtClean="0">
                <a:ea typeface="Verdana" pitchFamily="34" charset="0"/>
                <a:cs typeface="Verdana" pitchFamily="34" charset="0"/>
              </a:rPr>
              <a:t>“It’s </a:t>
            </a:r>
            <a:r>
              <a:rPr lang="en-AU" sz="2200" dirty="0">
                <a:ea typeface="Verdana" pitchFamily="34" charset="0"/>
                <a:cs typeface="Verdana" pitchFamily="34" charset="0"/>
              </a:rPr>
              <a:t>important to me that I achieve the goals I set for the lesson and don’t skip things I planned to cover</a:t>
            </a:r>
            <a:r>
              <a:rPr lang="en-AU" sz="2200" dirty="0" smtClean="0">
                <a:ea typeface="Verdana" pitchFamily="34" charset="0"/>
                <a:cs typeface="Verdana" pitchFamily="34" charset="0"/>
              </a:rPr>
              <a:t>.</a:t>
            </a:r>
            <a:br>
              <a:rPr lang="en-AU" sz="2200" dirty="0" smtClean="0">
                <a:ea typeface="Verdana" pitchFamily="34" charset="0"/>
                <a:cs typeface="Verdana" pitchFamily="34" charset="0"/>
              </a:rPr>
            </a:br>
            <a:r>
              <a:rPr lang="en-AU" sz="2200" dirty="0" smtClean="0">
                <a:ea typeface="Verdana" pitchFamily="34" charset="0"/>
                <a:cs typeface="Verdana" pitchFamily="34" charset="0"/>
              </a:rPr>
              <a:t>I </a:t>
            </a:r>
            <a:r>
              <a:rPr lang="en-AU" sz="2200" dirty="0">
                <a:ea typeface="Verdana" pitchFamily="34" charset="0"/>
                <a:cs typeface="Verdana" pitchFamily="34" charset="0"/>
              </a:rPr>
              <a:t>need to feel I did a good job on covering the different stages of the lesson – the presentation phase, the practice stage, and the free production stage for example</a:t>
            </a:r>
            <a:r>
              <a:rPr lang="en-AU" sz="2200" dirty="0" smtClean="0">
                <a:ea typeface="Verdana" pitchFamily="34" charset="0"/>
                <a:cs typeface="Verdana" pitchFamily="34" charset="0"/>
              </a:rPr>
              <a:t>.”</a:t>
            </a:r>
            <a:endParaRPr lang="en-NZ" sz="2200" dirty="0">
              <a:ea typeface="Verdana" pitchFamily="34" charset="0"/>
              <a:cs typeface="Verdana" pitchFamily="34" charset="0"/>
            </a:endParaRPr>
          </a:p>
        </p:txBody>
      </p:sp>
      <p:sp>
        <p:nvSpPr>
          <p:cNvPr id="6" name="Title 1"/>
          <p:cNvSpPr>
            <a:spLocks noGrp="1"/>
          </p:cNvSpPr>
          <p:nvPr>
            <p:ph type="title"/>
          </p:nvPr>
        </p:nvSpPr>
        <p:spPr>
          <a:xfrm>
            <a:off x="214282" y="285728"/>
            <a:ext cx="8715436"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 Developing Learner-focussed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7625" y="1571625"/>
            <a:ext cx="4929188" cy="5143500"/>
          </a:xfrm>
        </p:spPr>
        <p:txBody>
          <a:bodyPr rtlCol="0">
            <a:normAutofit/>
          </a:bodyPr>
          <a:lstStyle/>
          <a:p>
            <a:pPr eaLnBrk="1" fontAlgn="auto" hangingPunct="1">
              <a:lnSpc>
                <a:spcPct val="110000"/>
              </a:lnSpc>
              <a:spcAft>
                <a:spcPts val="0"/>
              </a:spcAft>
              <a:buFont typeface="Arial" pitchFamily="34" charset="0"/>
              <a:buNone/>
              <a:defRPr/>
            </a:pPr>
            <a:r>
              <a:rPr lang="en-AU" sz="2200" i="1" dirty="0" smtClean="0">
                <a:ea typeface="Verdana" pitchFamily="34" charset="0"/>
                <a:cs typeface="Verdana" pitchFamily="34" charset="0"/>
              </a:rPr>
              <a:t>Phillip:</a:t>
            </a:r>
            <a:endParaRPr lang="en-NZ" sz="2200" i="1" dirty="0">
              <a:ea typeface="Verdana" pitchFamily="34" charset="0"/>
              <a:cs typeface="Verdana" pitchFamily="34" charset="0"/>
            </a:endParaRPr>
          </a:p>
          <a:p>
            <a:pPr marL="324000" indent="0" eaLnBrk="1" fontAlgn="auto" hangingPunct="1">
              <a:lnSpc>
                <a:spcPct val="110000"/>
              </a:lnSpc>
              <a:spcBef>
                <a:spcPts val="0"/>
              </a:spcBef>
              <a:spcAft>
                <a:spcPts val="0"/>
              </a:spcAft>
              <a:buFont typeface="Arial" pitchFamily="34" charset="0"/>
              <a:buNone/>
              <a:defRPr/>
            </a:pPr>
            <a:r>
              <a:rPr lang="en-AU" sz="2200" dirty="0" smtClean="0">
                <a:ea typeface="Verdana" pitchFamily="34" charset="0"/>
                <a:cs typeface="Verdana" pitchFamily="34" charset="0"/>
              </a:rPr>
              <a:t>“To </a:t>
            </a:r>
            <a:r>
              <a:rPr lang="en-AU" sz="2200" dirty="0">
                <a:ea typeface="Verdana" pitchFamily="34" charset="0"/>
                <a:cs typeface="Verdana" pitchFamily="34" charset="0"/>
              </a:rPr>
              <a:t>me the most important thing is that the students enjoyed themselves and had useful practice. And that the lesson was at the right level for them – not too easy or too difficult so that they felt it was really worth while coming to class today</a:t>
            </a:r>
            <a:r>
              <a:rPr lang="en-AU" sz="2200" dirty="0" smtClean="0">
                <a:ea typeface="Verdana" pitchFamily="34" charset="0"/>
                <a:cs typeface="Verdana" pitchFamily="34" charset="0"/>
              </a:rPr>
              <a:t>.”</a:t>
            </a:r>
            <a:endParaRPr lang="en-NZ" sz="2200" dirty="0">
              <a:ea typeface="Verdana" pitchFamily="34" charset="0"/>
              <a:cs typeface="Verdana" pitchFamily="34" charset="0"/>
            </a:endParaRPr>
          </a:p>
          <a:p>
            <a:pPr eaLnBrk="1" fontAlgn="auto" hangingPunct="1">
              <a:spcAft>
                <a:spcPts val="0"/>
              </a:spcAft>
              <a:buFont typeface="Arial" pitchFamily="34" charset="0"/>
              <a:buChar char="•"/>
              <a:defRPr/>
            </a:pPr>
            <a:endParaRPr lang="en-NZ" dirty="0">
              <a:ea typeface="Verdana" pitchFamily="34" charset="0"/>
              <a:cs typeface="Verdana" pitchFamily="34" charset="0"/>
            </a:endParaRPr>
          </a:p>
        </p:txBody>
      </p:sp>
      <p:sp>
        <p:nvSpPr>
          <p:cNvPr id="6" name="Title 1"/>
          <p:cNvSpPr>
            <a:spLocks noGrp="1"/>
          </p:cNvSpPr>
          <p:nvPr>
            <p:ph type="title"/>
          </p:nvPr>
        </p:nvSpPr>
        <p:spPr>
          <a:xfrm>
            <a:off x="214282" y="285728"/>
            <a:ext cx="8715436"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 Developing Learner-focussed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2" descr="C:\Users\Textus\Desktop\Stock\iStock_000001726198Small.jpg"/>
          <p:cNvPicPr>
            <a:picLocks noChangeAspect="1" noChangeArrowheads="1"/>
          </p:cNvPicPr>
          <p:nvPr/>
        </p:nvPicPr>
        <p:blipFill>
          <a:blip r:embed="rId3" cstate="print"/>
          <a:srcRect r="33355"/>
          <a:stretch>
            <a:fillRect/>
          </a:stretch>
        </p:blipFill>
        <p:spPr bwMode="auto">
          <a:xfrm>
            <a:off x="300008" y="1714488"/>
            <a:ext cx="2914670"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642942"/>
          </a:xfrm>
          <a:extLst/>
        </p:spPr>
        <p:txBody>
          <a:bodyPr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1. </a:t>
            </a: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Developing Appropriate Linguistic Competence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179388" y="1268413"/>
            <a:ext cx="5214937" cy="4810125"/>
          </a:xfrm>
        </p:spPr>
        <p:txBody>
          <a:bodyPr/>
          <a:lstStyle/>
          <a:p>
            <a:pPr eaLnBrk="1" hangingPunct="1">
              <a:lnSpc>
                <a:spcPct val="110000"/>
              </a:lnSpc>
              <a:spcAft>
                <a:spcPts val="1200"/>
              </a:spcAft>
            </a:pPr>
            <a:r>
              <a:rPr lang="en-AU" sz="2400" smtClean="0"/>
              <a:t>Monitor one’s own speech and writing for accuracy</a:t>
            </a:r>
            <a:endParaRPr lang="en-NZ" sz="2400" smtClean="0"/>
          </a:p>
          <a:p>
            <a:pPr eaLnBrk="1" hangingPunct="1">
              <a:lnSpc>
                <a:spcPct val="110000"/>
              </a:lnSpc>
              <a:spcAft>
                <a:spcPts val="1200"/>
              </a:spcAft>
            </a:pPr>
            <a:r>
              <a:rPr lang="en-AU" sz="2400" smtClean="0"/>
              <a:t>Give correct feedback on learner language</a:t>
            </a:r>
            <a:endParaRPr lang="en-NZ" sz="2400" smtClean="0"/>
          </a:p>
          <a:p>
            <a:pPr eaLnBrk="1" hangingPunct="1">
              <a:lnSpc>
                <a:spcPct val="110000"/>
              </a:lnSpc>
              <a:spcAft>
                <a:spcPts val="1200"/>
              </a:spcAft>
            </a:pPr>
            <a:r>
              <a:rPr lang="en-AU" sz="2400" smtClean="0"/>
              <a:t>Provide input at an appropriate level of difficulty</a:t>
            </a:r>
            <a:endParaRPr lang="en-NZ" sz="2400" smtClean="0"/>
          </a:p>
          <a:p>
            <a:pPr eaLnBrk="1" hangingPunct="1">
              <a:lnSpc>
                <a:spcPct val="110000"/>
              </a:lnSpc>
              <a:spcAft>
                <a:spcPts val="1200"/>
              </a:spcAft>
            </a:pPr>
            <a:r>
              <a:rPr lang="en-AU" sz="2400" smtClean="0"/>
              <a:t>Provide language enrichment experiences for learners (i+1)</a:t>
            </a:r>
          </a:p>
          <a:p>
            <a:pPr eaLnBrk="1" hangingPunct="1">
              <a:lnSpc>
                <a:spcPct val="110000"/>
              </a:lnSpc>
              <a:spcAft>
                <a:spcPts val="1200"/>
              </a:spcAft>
            </a:pPr>
            <a:r>
              <a:rPr lang="en-AU" sz="2400" smtClean="0"/>
              <a:t>Access target-language resources (e.g. newspapers, magazines, internet)</a:t>
            </a:r>
            <a:endParaRPr lang="en-NZ" sz="2400" smtClean="0"/>
          </a:p>
          <a:p>
            <a:pPr eaLnBrk="1" hangingPunct="1"/>
            <a:endParaRPr lang="en-NZ" sz="2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313" y="1571625"/>
            <a:ext cx="5072062" cy="4714875"/>
          </a:xfrm>
        </p:spPr>
        <p:txBody>
          <a:bodyPr rtlCol="0">
            <a:normAutofit/>
          </a:bodyPr>
          <a:lstStyle/>
          <a:p>
            <a:pPr eaLnBrk="1" fontAlgn="auto" hangingPunct="1">
              <a:lnSpc>
                <a:spcPct val="120000"/>
              </a:lnSpc>
              <a:spcAft>
                <a:spcPts val="0"/>
              </a:spcAft>
              <a:buFont typeface="Arial" pitchFamily="34" charset="0"/>
              <a:buNone/>
              <a:defRPr/>
            </a:pPr>
            <a:r>
              <a:rPr lang="en-AU" sz="2200" i="1" dirty="0" smtClean="0">
                <a:ea typeface="Verdana" pitchFamily="34" charset="0"/>
                <a:cs typeface="Verdana" pitchFamily="34" charset="0"/>
              </a:rPr>
              <a:t>Maria:</a:t>
            </a:r>
            <a:endParaRPr lang="en-NZ" sz="2200" i="1" dirty="0" smtClean="0">
              <a:ea typeface="Verdana" pitchFamily="34" charset="0"/>
              <a:cs typeface="Verdana" pitchFamily="34" charset="0"/>
            </a:endParaRPr>
          </a:p>
          <a:p>
            <a:pPr marL="324000" indent="0" eaLnBrk="1" fontAlgn="auto" hangingPunct="1">
              <a:lnSpc>
                <a:spcPct val="120000"/>
              </a:lnSpc>
              <a:spcBef>
                <a:spcPts val="0"/>
              </a:spcBef>
              <a:spcAft>
                <a:spcPts val="0"/>
              </a:spcAft>
              <a:buFont typeface="Arial" pitchFamily="34" charset="0"/>
              <a:buNone/>
              <a:defRPr/>
            </a:pPr>
            <a:r>
              <a:rPr lang="en-AU" sz="2200" dirty="0" smtClean="0">
                <a:ea typeface="Verdana" pitchFamily="34" charset="0"/>
                <a:cs typeface="Verdana" pitchFamily="34" charset="0"/>
              </a:rPr>
              <a:t>“I believe the best lesson is a well planned lesson. I find it much easier to teach when I have a detailed plan to follow. I find that I am more likely to use the time efficiently in the classroom if I know exactly what I will do and what I expect students to do during the lesson.”</a:t>
            </a:r>
            <a:endParaRPr lang="en-NZ" sz="2200" dirty="0" smtClean="0">
              <a:ea typeface="Verdana" pitchFamily="34" charset="0"/>
              <a:cs typeface="Verdana" pitchFamily="34" charset="0"/>
            </a:endParaRPr>
          </a:p>
          <a:p>
            <a:pPr eaLnBrk="1" fontAlgn="auto" hangingPunct="1">
              <a:spcAft>
                <a:spcPts val="0"/>
              </a:spcAft>
              <a:buFont typeface="Arial" pitchFamily="34" charset="0"/>
              <a:buChar char="•"/>
              <a:defRPr/>
            </a:pPr>
            <a:endParaRPr lang="en-NZ" dirty="0">
              <a:ea typeface="Verdana" pitchFamily="34" charset="0"/>
              <a:cs typeface="Verdana" pitchFamily="34" charset="0"/>
            </a:endParaRPr>
          </a:p>
        </p:txBody>
      </p:sp>
      <p:sp>
        <p:nvSpPr>
          <p:cNvPr id="6" name="Title 1"/>
          <p:cNvSpPr>
            <a:spLocks noGrp="1"/>
          </p:cNvSpPr>
          <p:nvPr>
            <p:ph type="title"/>
          </p:nvPr>
        </p:nvSpPr>
        <p:spPr>
          <a:xfrm>
            <a:off x="214282" y="285728"/>
            <a:ext cx="8715436"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 Developing Learner-focussed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7625" y="1571625"/>
            <a:ext cx="4786313" cy="5000625"/>
          </a:xfrm>
        </p:spPr>
        <p:txBody>
          <a:bodyPr rtlCol="0">
            <a:normAutofit/>
          </a:bodyPr>
          <a:lstStyle/>
          <a:p>
            <a:pPr eaLnBrk="1" fontAlgn="auto" hangingPunct="1">
              <a:lnSpc>
                <a:spcPct val="110000"/>
              </a:lnSpc>
              <a:spcAft>
                <a:spcPts val="0"/>
              </a:spcAft>
              <a:buFont typeface="Arial" pitchFamily="34" charset="0"/>
              <a:buNone/>
              <a:defRPr/>
            </a:pPr>
            <a:r>
              <a:rPr lang="en-AU" sz="2200" i="1" dirty="0" smtClean="0">
                <a:ea typeface="Verdana" pitchFamily="34" charset="0"/>
                <a:cs typeface="Verdana" pitchFamily="34" charset="0"/>
              </a:rPr>
              <a:t>Phillip:</a:t>
            </a:r>
            <a:endParaRPr lang="en-NZ" sz="2200" i="1" dirty="0">
              <a:ea typeface="Verdana" pitchFamily="34" charset="0"/>
              <a:cs typeface="Verdana" pitchFamily="34" charset="0"/>
            </a:endParaRPr>
          </a:p>
          <a:p>
            <a:pPr marL="324000" indent="0" eaLnBrk="1" fontAlgn="auto" hangingPunct="1">
              <a:lnSpc>
                <a:spcPct val="110000"/>
              </a:lnSpc>
              <a:spcBef>
                <a:spcPts val="0"/>
              </a:spcBef>
              <a:spcAft>
                <a:spcPts val="0"/>
              </a:spcAft>
              <a:buFont typeface="Arial" pitchFamily="34" charset="0"/>
              <a:buNone/>
              <a:defRPr/>
            </a:pPr>
            <a:r>
              <a:rPr lang="en-AU" sz="2200" dirty="0" smtClean="0">
                <a:ea typeface="Verdana" pitchFamily="34" charset="0"/>
                <a:cs typeface="Verdana" pitchFamily="34" charset="0"/>
              </a:rPr>
              <a:t>“I </a:t>
            </a:r>
            <a:r>
              <a:rPr lang="en-AU" sz="2200" dirty="0">
                <a:ea typeface="Verdana" pitchFamily="34" charset="0"/>
                <a:cs typeface="Verdana" pitchFamily="34" charset="0"/>
              </a:rPr>
              <a:t>believe every child in my class has got the capacity to learn, even if he or she is not aware of it. Every learner is a winner. I try to encourage each student to discover what he or she is good at and </a:t>
            </a:r>
            <a:r>
              <a:rPr lang="en-AU" sz="2200" dirty="0" smtClean="0">
                <a:ea typeface="Verdana" pitchFamily="34" charset="0"/>
                <a:cs typeface="Verdana" pitchFamily="34" charset="0"/>
              </a:rPr>
              <a:t>to </a:t>
            </a:r>
            <a:r>
              <a:rPr lang="en-AU" sz="2200" dirty="0">
                <a:ea typeface="Verdana" pitchFamily="34" charset="0"/>
                <a:cs typeface="Verdana" pitchFamily="34" charset="0"/>
              </a:rPr>
              <a:t>help them be successful at it</a:t>
            </a:r>
            <a:r>
              <a:rPr lang="en-AU" sz="2200" dirty="0" smtClean="0">
                <a:ea typeface="Verdana" pitchFamily="34" charset="0"/>
                <a:cs typeface="Verdana" pitchFamily="34" charset="0"/>
              </a:rPr>
              <a:t>.”</a:t>
            </a:r>
            <a:endParaRPr lang="en-NZ" sz="2200" dirty="0">
              <a:ea typeface="Verdana" pitchFamily="34" charset="0"/>
              <a:cs typeface="Verdana" pitchFamily="34" charset="0"/>
            </a:endParaRPr>
          </a:p>
        </p:txBody>
      </p:sp>
      <p:sp>
        <p:nvSpPr>
          <p:cNvPr id="4" name="Title 1"/>
          <p:cNvSpPr>
            <a:spLocks noGrp="1"/>
          </p:cNvSpPr>
          <p:nvPr>
            <p:ph type="title"/>
          </p:nvPr>
        </p:nvSpPr>
        <p:spPr>
          <a:xfrm>
            <a:off x="214282" y="285728"/>
            <a:ext cx="8715436"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 Developing Learner-focussed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Picture 2" descr="C:\Users\Textus\Desktop\Stock\iStock_000001726198Small.jpg"/>
          <p:cNvPicPr>
            <a:picLocks noChangeAspect="1" noChangeArrowheads="1"/>
          </p:cNvPicPr>
          <p:nvPr/>
        </p:nvPicPr>
        <p:blipFill>
          <a:blip r:embed="rId3" cstate="print"/>
          <a:srcRect r="33355"/>
          <a:stretch>
            <a:fillRect/>
          </a:stretch>
        </p:blipFill>
        <p:spPr bwMode="auto">
          <a:xfrm>
            <a:off x="300008" y="1714488"/>
            <a:ext cx="2914670"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3348038" y="1412875"/>
            <a:ext cx="5286375" cy="5072063"/>
          </a:xfrm>
        </p:spPr>
        <p:txBody>
          <a:bodyPr/>
          <a:lstStyle/>
          <a:p>
            <a:pPr marL="579438" lvl="2" indent="-350838" eaLnBrk="1" hangingPunct="1">
              <a:buClr>
                <a:srgbClr val="003366"/>
              </a:buClr>
            </a:pPr>
            <a:r>
              <a:rPr lang="en-AU" sz="2200" smtClean="0">
                <a:ea typeface="MS PGothic" pitchFamily="34" charset="-128"/>
              </a:rPr>
              <a:t>They are familiar with typical student behaviours</a:t>
            </a:r>
            <a:br>
              <a:rPr lang="en-AU" sz="2200" smtClean="0">
                <a:ea typeface="MS PGothic" pitchFamily="34" charset="-128"/>
              </a:rPr>
            </a:br>
            <a:endParaRPr lang="en-AU" sz="2200" smtClean="0">
              <a:ea typeface="MS PGothic" pitchFamily="34" charset="-128"/>
            </a:endParaRPr>
          </a:p>
          <a:p>
            <a:pPr marL="579438" lvl="2" indent="-350838" eaLnBrk="1" hangingPunct="1">
              <a:buClr>
                <a:srgbClr val="003366"/>
              </a:buClr>
            </a:pPr>
            <a:r>
              <a:rPr lang="en-AU" sz="2200" smtClean="0">
                <a:ea typeface="MS PGothic" pitchFamily="34" charset="-128"/>
              </a:rPr>
              <a:t>They use their knowledge of learners to make predictions about what might happen in the classroom</a:t>
            </a:r>
            <a:br>
              <a:rPr lang="en-AU" sz="2200" smtClean="0">
                <a:ea typeface="MS PGothic" pitchFamily="34" charset="-128"/>
              </a:rPr>
            </a:br>
            <a:endParaRPr lang="en-AU" sz="2200" smtClean="0">
              <a:ea typeface="MS PGothic" pitchFamily="34" charset="-128"/>
            </a:endParaRPr>
          </a:p>
          <a:p>
            <a:pPr marL="579438" lvl="2" indent="-350838" eaLnBrk="1" hangingPunct="1">
              <a:buClr>
                <a:srgbClr val="003366"/>
              </a:buClr>
            </a:pPr>
            <a:r>
              <a:rPr lang="en-AU" sz="2200" smtClean="0">
                <a:ea typeface="MS PGothic" pitchFamily="34" charset="-128"/>
              </a:rPr>
              <a:t>They build their lessons around students</a:t>
            </a:r>
            <a:r>
              <a:rPr lang="en-AU" altLang="en-US" sz="2200" smtClean="0">
                <a:ea typeface="MS PGothic" pitchFamily="34" charset="-128"/>
              </a:rPr>
              <a:t>’</a:t>
            </a:r>
            <a:r>
              <a:rPr lang="en-AU" sz="2200" smtClean="0">
                <a:ea typeface="MS PGothic" pitchFamily="34" charset="-128"/>
              </a:rPr>
              <a:t> difficulties</a:t>
            </a:r>
            <a:br>
              <a:rPr lang="en-AU" sz="2200" smtClean="0">
                <a:ea typeface="MS PGothic" pitchFamily="34" charset="-128"/>
              </a:rPr>
            </a:br>
            <a:endParaRPr lang="en-AU" sz="2200" smtClean="0">
              <a:ea typeface="MS PGothic" pitchFamily="34" charset="-128"/>
            </a:endParaRPr>
          </a:p>
          <a:p>
            <a:pPr marL="579438" lvl="2" indent="-350838" eaLnBrk="1" hangingPunct="1">
              <a:buClr>
                <a:srgbClr val="003366"/>
              </a:buClr>
            </a:pPr>
            <a:r>
              <a:rPr lang="en-AU" sz="2200" smtClean="0">
                <a:ea typeface="MS PGothic" pitchFamily="34" charset="-128"/>
              </a:rPr>
              <a:t>They maintain active student involvement</a:t>
            </a:r>
          </a:p>
        </p:txBody>
      </p:sp>
      <p:sp>
        <p:nvSpPr>
          <p:cNvPr id="6" name="Title 1"/>
          <p:cNvSpPr>
            <a:spLocks noGrp="1"/>
          </p:cNvSpPr>
          <p:nvPr>
            <p:ph type="title"/>
          </p:nvPr>
        </p:nvSpPr>
        <p:spPr>
          <a:xfrm>
            <a:off x="214282" y="285728"/>
            <a:ext cx="8715436"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6. Developing Learner-focussed Teaching</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Picture 2" descr="C:\Users\Textus\Desktop\Jack's Talk\Stock\iStock_000004706532Small-EDIT.jpg"/>
          <p:cNvPicPr>
            <a:picLocks noChangeAspect="1" noChangeArrowheads="1"/>
          </p:cNvPicPr>
          <p:nvPr/>
        </p:nvPicPr>
        <p:blipFill>
          <a:blip r:embed="rId3" cstate="print"/>
          <a:srcRect/>
          <a:stretch>
            <a:fillRect/>
          </a:stretch>
        </p:blipFill>
        <p:spPr bwMode="auto">
          <a:xfrm>
            <a:off x="285719" y="1714488"/>
            <a:ext cx="2928959"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6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539750" y="1474788"/>
            <a:ext cx="8135938" cy="5240337"/>
          </a:xfrm>
        </p:spPr>
        <p:txBody>
          <a:bodyPr/>
          <a:lstStyle/>
          <a:p>
            <a:pPr marL="573088" indent="-463550" eaLnBrk="1" hangingPunct="1"/>
            <a:r>
              <a:rPr lang="en-AU" sz="2400" smtClean="0"/>
              <a:t>What cognitive skills do teachers make use of when they plan and teach lessons?</a:t>
            </a:r>
            <a:br>
              <a:rPr lang="en-AU" sz="2400" smtClean="0"/>
            </a:br>
            <a:endParaRPr lang="en-AU" sz="2400" smtClean="0"/>
          </a:p>
          <a:p>
            <a:pPr marL="573088" indent="-463550" eaLnBrk="1" hangingPunct="1"/>
            <a:r>
              <a:rPr lang="en-AU" sz="2400" smtClean="0"/>
              <a:t>How do teachers develop pedagogic reasoning skills?</a:t>
            </a:r>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7. Acquiring Specialized Cognitive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4282" y="214290"/>
            <a:ext cx="8243918" cy="785818"/>
          </a:xfrm>
          <a:ln>
            <a:miter lim="800000"/>
            <a:headEnd/>
            <a:tailEnd/>
          </a:ln>
          <a:extLst/>
        </p:spPr>
        <p:txBody>
          <a:bodyPr/>
          <a:lstStyle/>
          <a:p>
            <a:pPr algn="l" eaLnBrk="1" hangingPunct="1">
              <a:defRPr/>
            </a:pPr>
            <a:r>
              <a:rPr lang="en-US" sz="3200" b="1" cap="small" dirty="0" smtClean="0">
                <a:ln w="12700">
                  <a:solidFill>
                    <a:schemeClr val="tx1"/>
                  </a:solidFill>
                  <a:prstDash val="solid"/>
                </a:ln>
                <a:solidFill>
                  <a:schemeClr val="bg1"/>
                </a:solidFill>
                <a:effectLst>
                  <a:outerShdw blurRad="38100" dist="38100" dir="2700000" algn="tl">
                    <a:srgbClr val="000000">
                      <a:alpha val="43137"/>
                    </a:srgbClr>
                  </a:outerShdw>
                </a:effectLst>
                <a:latin typeface="Trebuchet MS" pitchFamily="34" charset="0"/>
                <a:ea typeface="+mj-ea"/>
                <a:cs typeface="+mj-cs"/>
              </a:rPr>
              <a:t>Borg on teacher cognition</a:t>
            </a:r>
          </a:p>
        </p:txBody>
      </p:sp>
      <p:sp>
        <p:nvSpPr>
          <p:cNvPr id="32771" name="Rectangle 3"/>
          <p:cNvSpPr>
            <a:spLocks noGrp="1" noChangeArrowheads="1"/>
          </p:cNvSpPr>
          <p:nvPr>
            <p:ph idx="1"/>
          </p:nvPr>
        </p:nvSpPr>
        <p:spPr>
          <a:xfrm>
            <a:off x="714375" y="1643063"/>
            <a:ext cx="7786688" cy="4714875"/>
          </a:xfrm>
        </p:spPr>
        <p:txBody>
          <a:bodyPr/>
          <a:lstStyle/>
          <a:p>
            <a:pPr marL="0" indent="179388" eaLnBrk="1" hangingPunct="1">
              <a:lnSpc>
                <a:spcPct val="110000"/>
              </a:lnSpc>
              <a:spcBef>
                <a:spcPct val="0"/>
              </a:spcBef>
              <a:buFontTx/>
              <a:buNone/>
            </a:pPr>
            <a:r>
              <a:rPr lang="en-AU" sz="2400">
                <a:latin typeface="Verdana" charset="0"/>
              </a:rPr>
              <a:t>“A key factor driving the increase in research in teacher cognition has been the recognition that teachers are active, thinking decision-makers who play a central role in shaping classroom events. Coupled with insights from the field of psychology which have shown how knowledge and beliefs exert a strong influence on teacher action, this recognition has suggested that understanding teacher cognition is central to the process of understanding teaching.”</a:t>
            </a:r>
            <a:endParaRPr lang="en-US" sz="2400">
              <a:latin typeface="Verdana" charset="0"/>
            </a:endParaRPr>
          </a:p>
        </p:txBody>
      </p:sp>
    </p:spTree>
    <p:extLst>
      <p:ext uri="{BB962C8B-B14F-4D97-AF65-F5344CB8AC3E}">
        <p14:creationId xmlns:p14="http://schemas.microsoft.com/office/powerpoint/2010/main" val="6217795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539750" y="1619250"/>
            <a:ext cx="8135938" cy="3105150"/>
          </a:xfrm>
        </p:spPr>
        <p:txBody>
          <a:bodyPr/>
          <a:lstStyle/>
          <a:p>
            <a:pPr marL="0" indent="0" algn="ctr" eaLnBrk="1" hangingPunct="1">
              <a:buClr>
                <a:srgbClr val="003366"/>
              </a:buClr>
              <a:buFont typeface="Arial" charset="0"/>
              <a:buNone/>
            </a:pPr>
            <a:r>
              <a:rPr lang="en-AU" sz="2400" smtClean="0">
                <a:ea typeface="MS PGothic" pitchFamily="34" charset="-128"/>
              </a:rPr>
              <a:t>A teacher has just called in sick. You are going to teach her 50-minute spoken English class, lower intermediate level, in 5 minutes. Your only teaching aid is a glass of water. What will your lesson look like?</a:t>
            </a:r>
            <a:endParaRPr lang="en-US" sz="2400" smtClean="0">
              <a:ea typeface="MS PGothic" pitchFamily="34" charset="-128"/>
            </a:endParaRPr>
          </a:p>
        </p:txBody>
      </p:sp>
      <p:sp>
        <p:nvSpPr>
          <p:cNvPr id="4" name="Title 1"/>
          <p:cNvSpPr>
            <a:spLocks noGrp="1"/>
          </p:cNvSpPr>
          <p:nvPr>
            <p:ph type="title"/>
          </p:nvPr>
        </p:nvSpPr>
        <p:spPr>
          <a:xfrm>
            <a:off x="214282" y="285728"/>
            <a:ext cx="8929718" cy="642942"/>
          </a:xfrm>
          <a:extLst/>
        </p:spPr>
        <p:txBody>
          <a:bodyPr wrap="none"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7. Acquiring Specialized Cognitive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643998" cy="642942"/>
          </a:xfrm>
          <a:extLst/>
        </p:spPr>
        <p:txBody>
          <a:bodyPr wrap="none" rtlCol="0">
            <a:normAutofit/>
          </a:bodyPr>
          <a:lstStyle/>
          <a:p>
            <a:pPr algn="l" eaLnBrk="1" fontAlgn="auto" hangingPunct="1">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7. Acquiring Specialized Cognitive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2227" name="Content Placeholder 2"/>
          <p:cNvSpPr>
            <a:spLocks noGrp="1"/>
          </p:cNvSpPr>
          <p:nvPr>
            <p:ph idx="1"/>
          </p:nvPr>
        </p:nvSpPr>
        <p:spPr>
          <a:xfrm>
            <a:off x="3143250" y="1500188"/>
            <a:ext cx="5715000" cy="4786312"/>
          </a:xfrm>
        </p:spPr>
        <p:txBody>
          <a:bodyPr/>
          <a:lstStyle/>
          <a:p>
            <a:pPr marL="358775" indent="-358775" eaLnBrk="1" hangingPunct="1">
              <a:lnSpc>
                <a:spcPct val="140000"/>
              </a:lnSpc>
              <a:spcBef>
                <a:spcPct val="0"/>
              </a:spcBef>
              <a:buFont typeface="Arial" charset="0"/>
              <a:buNone/>
            </a:pPr>
            <a:r>
              <a:rPr lang="en-AU" sz="2400" smtClean="0">
                <a:latin typeface="Comic Sans MS" pitchFamily="66" charset="0"/>
              </a:rPr>
              <a:t>1)  </a:t>
            </a:r>
            <a:r>
              <a:rPr lang="en-AU" sz="2400" i="1" smtClean="0">
                <a:latin typeface="Comic Sans MS" pitchFamily="66" charset="0"/>
              </a:rPr>
              <a:t>I would start by showing the glass and ask students to form groups and brainstorm for five minutes to come up with the names of as many different kinds of containers as possible. They would then group them according to their functions. </a:t>
            </a:r>
            <a:endParaRPr lang="en-NZ" sz="2400" i="1" smtClean="0">
              <a:latin typeface="Comic Sans MS" pitchFamily="66" charset="0"/>
            </a:endParaRPr>
          </a:p>
        </p:txBody>
      </p:sp>
      <p:pic>
        <p:nvPicPr>
          <p:cNvPr id="64514" name="Picture 2" descr="C:\Users\Textus\Desktop\Stock\iStock_000002876839Small.jpg"/>
          <p:cNvPicPr>
            <a:picLocks noChangeAspect="1" noChangeArrowheads="1"/>
          </p:cNvPicPr>
          <p:nvPr/>
        </p:nvPicPr>
        <p:blipFill>
          <a:blip r:embed="rId3" cstate="print"/>
          <a:srcRect/>
          <a:stretch>
            <a:fillRect/>
          </a:stretch>
        </p:blipFill>
        <p:spPr bwMode="auto">
          <a:xfrm>
            <a:off x="714348" y="1714488"/>
            <a:ext cx="1955638"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643998" cy="642942"/>
          </a:xfrm>
          <a:extLst/>
        </p:spPr>
        <p:txBody>
          <a:bodyPr wrap="none" rtlCol="0">
            <a:normAutofit/>
          </a:bodyPr>
          <a:lstStyle/>
          <a:p>
            <a:pPr algn="l" eaLnBrk="1" fontAlgn="auto" hangingPunct="1">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Acquiring Specialized Cognitive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3251" name="Content Placeholder 2"/>
          <p:cNvSpPr>
            <a:spLocks noGrp="1"/>
          </p:cNvSpPr>
          <p:nvPr>
            <p:ph idx="1"/>
          </p:nvPr>
        </p:nvSpPr>
        <p:spPr>
          <a:xfrm>
            <a:off x="3500438" y="1500188"/>
            <a:ext cx="5357812" cy="4500562"/>
          </a:xfrm>
        </p:spPr>
        <p:txBody>
          <a:bodyPr/>
          <a:lstStyle/>
          <a:p>
            <a:pPr marL="0" indent="0" eaLnBrk="1" hangingPunct="1">
              <a:lnSpc>
                <a:spcPct val="140000"/>
              </a:lnSpc>
              <a:spcBef>
                <a:spcPct val="0"/>
              </a:spcBef>
              <a:buFont typeface="Arial" charset="0"/>
              <a:buNone/>
            </a:pPr>
            <a:r>
              <a:rPr lang="en-AU" sz="2400" i="1" smtClean="0">
                <a:latin typeface="Comic Sans MS" pitchFamily="66" charset="0"/>
              </a:rPr>
              <a:t>For example things that contain food, things that are used to carry things, things that are used to store things in and so on.</a:t>
            </a:r>
          </a:p>
          <a:p>
            <a:pPr marL="0" indent="0" eaLnBrk="1" hangingPunct="1">
              <a:lnSpc>
                <a:spcPct val="140000"/>
              </a:lnSpc>
              <a:spcBef>
                <a:spcPct val="0"/>
              </a:spcBef>
              <a:buFont typeface="Arial" charset="0"/>
              <a:buNone/>
            </a:pPr>
            <a:r>
              <a:rPr lang="en-AU" sz="2400" i="1" smtClean="0">
                <a:latin typeface="Comic Sans MS" pitchFamily="66" charset="0"/>
              </a:rPr>
              <a:t>I would model how they should do this and suggest the kind of language they could use.</a:t>
            </a:r>
            <a:br>
              <a:rPr lang="en-AU" sz="2400" i="1" smtClean="0">
                <a:latin typeface="Comic Sans MS" pitchFamily="66" charset="0"/>
              </a:rPr>
            </a:br>
            <a:r>
              <a:rPr lang="en-AU" sz="2400" i="1" smtClean="0">
                <a:latin typeface="Comic Sans MS" pitchFamily="66" charset="0"/>
              </a:rPr>
              <a:t>(10 minutes).</a:t>
            </a:r>
            <a:endParaRPr lang="en-NZ" sz="2400" i="1" smtClean="0">
              <a:latin typeface="Comic Sans MS" pitchFamily="66" charset="0"/>
            </a:endParaRPr>
          </a:p>
        </p:txBody>
      </p:sp>
      <p:pic>
        <p:nvPicPr>
          <p:cNvPr id="5" name="Picture 2" descr="C:\Users\Textus\Desktop\Stock\iStock_000002876839Small.jpg"/>
          <p:cNvPicPr>
            <a:picLocks noChangeAspect="1" noChangeArrowheads="1"/>
          </p:cNvPicPr>
          <p:nvPr/>
        </p:nvPicPr>
        <p:blipFill>
          <a:blip r:embed="rId3" cstate="print"/>
          <a:srcRect/>
          <a:stretch>
            <a:fillRect/>
          </a:stretch>
        </p:blipFill>
        <p:spPr bwMode="auto">
          <a:xfrm>
            <a:off x="714348" y="1714488"/>
            <a:ext cx="1955638"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p:cNvSpPr>
            <a:spLocks noGrp="1"/>
          </p:cNvSpPr>
          <p:nvPr>
            <p:ph idx="1"/>
          </p:nvPr>
        </p:nvSpPr>
        <p:spPr>
          <a:xfrm>
            <a:off x="1043608" y="2420888"/>
            <a:ext cx="6715125" cy="2214562"/>
          </a:xfrm>
        </p:spPr>
        <p:txBody>
          <a:bodyPr/>
          <a:lstStyle/>
          <a:p>
            <a:pPr marL="358775" indent="-358775" eaLnBrk="1" hangingPunct="1">
              <a:lnSpc>
                <a:spcPct val="140000"/>
              </a:lnSpc>
              <a:spcBef>
                <a:spcPct val="0"/>
              </a:spcBef>
              <a:buFont typeface="Arial" charset="0"/>
              <a:buNone/>
            </a:pPr>
            <a:r>
              <a:rPr lang="en-AU" sz="2400" dirty="0" smtClean="0">
                <a:latin typeface="Comic Sans MS" pitchFamily="66" charset="0"/>
              </a:rPr>
              <a:t>2) </a:t>
            </a:r>
            <a:r>
              <a:rPr lang="en-AU" sz="2400" i="1" dirty="0" smtClean="0">
                <a:latin typeface="Comic Sans MS" pitchFamily="66" charset="0"/>
              </a:rPr>
              <a:t>Students would present their findings to the class to see who had come up with the longest list. (10 minutes).</a:t>
            </a:r>
            <a:endParaRPr lang="en-NZ" sz="2400" i="1" dirty="0" smtClean="0">
              <a:latin typeface="Comic Sans MS" pitchFamily="66" charset="0"/>
            </a:endParaRPr>
          </a:p>
        </p:txBody>
      </p:sp>
      <p:sp>
        <p:nvSpPr>
          <p:cNvPr id="5" name="Title 1"/>
          <p:cNvSpPr txBox="1">
            <a:spLocks/>
          </p:cNvSpPr>
          <p:nvPr/>
        </p:nvSpPr>
        <p:spPr>
          <a:xfrm>
            <a:off x="214282" y="285728"/>
            <a:ext cx="8643998" cy="642942"/>
          </a:xfrm>
          <a:prstGeom prst="rect">
            <a:avLst/>
          </a:prstGeom>
        </p:spPr>
        <p:txBody>
          <a:bodyPr wrap="none" anchor="ctr">
            <a:normAutofit/>
          </a:bodyPr>
          <a:lstStyle/>
          <a:p>
            <a:pPr fontAlgn="auto">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Acquiring Specialized Cognitive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txBox="1">
            <a:spLocks/>
          </p:cNvSpPr>
          <p:nvPr/>
        </p:nvSpPr>
        <p:spPr bwMode="auto">
          <a:xfrm>
            <a:off x="1043608" y="1484784"/>
            <a:ext cx="54292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30000"/>
              </a:lnSpc>
              <a:buClr>
                <a:schemeClr val="accent1"/>
              </a:buClr>
              <a:buSzPct val="85000"/>
            </a:pPr>
            <a:r>
              <a:rPr lang="en-AU" sz="2400" dirty="0">
                <a:latin typeface="Comic Sans MS" pitchFamily="66" charset="0"/>
              </a:rPr>
              <a:t>3) </a:t>
            </a:r>
            <a:r>
              <a:rPr lang="en-AU" sz="2400" i="1" dirty="0">
                <a:latin typeface="Comic Sans MS" pitchFamily="66" charset="0"/>
              </a:rPr>
              <a:t>For a change of pace and to practice functional language I would do some dialog work, practicing asking to borrow a container from a neighbour.</a:t>
            </a:r>
            <a:br>
              <a:rPr lang="en-AU" sz="2400" i="1" dirty="0">
                <a:latin typeface="Comic Sans MS" pitchFamily="66" charset="0"/>
              </a:rPr>
            </a:br>
            <a:r>
              <a:rPr lang="en-AU" sz="2400" i="1" dirty="0">
                <a:latin typeface="Comic Sans MS" pitchFamily="66" charset="0"/>
              </a:rPr>
              <a:t>First I would model the kind of exchange I want them to practice. Then students would plan their dialog following this outline :</a:t>
            </a:r>
          </a:p>
        </p:txBody>
      </p:sp>
      <p:sp>
        <p:nvSpPr>
          <p:cNvPr id="7" name="Title 1"/>
          <p:cNvSpPr>
            <a:spLocks noGrp="1"/>
          </p:cNvSpPr>
          <p:nvPr>
            <p:ph type="title"/>
          </p:nvPr>
        </p:nvSpPr>
        <p:spPr>
          <a:xfrm>
            <a:off x="214282" y="285728"/>
            <a:ext cx="8643998" cy="642942"/>
          </a:xfrm>
          <a:extLst/>
        </p:spPr>
        <p:txBody>
          <a:bodyPr wrap="none" rtlCol="0">
            <a:normAutofit/>
          </a:bodyPr>
          <a:lstStyle/>
          <a:p>
            <a:pPr algn="l" eaLnBrk="1" fontAlgn="auto" hangingPunct="1">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Acquiring Specialized Cognitive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642942"/>
          </a:xfrm>
          <a:extLst/>
        </p:spPr>
        <p:txBody>
          <a:bodyPr rtlCol="0">
            <a:no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1. Developing Appropriate Linguistic Competence</a:t>
            </a:r>
            <a:endPar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363" name="Content Placeholder 2"/>
          <p:cNvSpPr>
            <a:spLocks noGrp="1"/>
          </p:cNvSpPr>
          <p:nvPr>
            <p:ph idx="1"/>
          </p:nvPr>
        </p:nvSpPr>
        <p:spPr>
          <a:xfrm>
            <a:off x="899592" y="1556792"/>
            <a:ext cx="5357812" cy="4214812"/>
          </a:xfrm>
        </p:spPr>
        <p:txBody>
          <a:bodyPr/>
          <a:lstStyle/>
          <a:p>
            <a:pPr eaLnBrk="1" hangingPunct="1">
              <a:lnSpc>
                <a:spcPct val="110000"/>
              </a:lnSpc>
              <a:spcAft>
                <a:spcPts val="1200"/>
              </a:spcAft>
            </a:pPr>
            <a:r>
              <a:rPr lang="en-AU" sz="2400" dirty="0" smtClean="0"/>
              <a:t>Comprehend texts accurately</a:t>
            </a:r>
            <a:endParaRPr lang="en-NZ" sz="2400" dirty="0" smtClean="0"/>
          </a:p>
          <a:p>
            <a:pPr eaLnBrk="1" hangingPunct="1">
              <a:lnSpc>
                <a:spcPct val="110000"/>
              </a:lnSpc>
              <a:spcAft>
                <a:spcPts val="1200"/>
              </a:spcAft>
            </a:pPr>
            <a:r>
              <a:rPr lang="en-AU" sz="2400" dirty="0" smtClean="0"/>
              <a:t>Provide good language models</a:t>
            </a:r>
            <a:endParaRPr lang="en-NZ" sz="2400" dirty="0" smtClean="0"/>
          </a:p>
          <a:p>
            <a:pPr eaLnBrk="1" hangingPunct="1">
              <a:lnSpc>
                <a:spcPct val="110000"/>
              </a:lnSpc>
              <a:spcAft>
                <a:spcPts val="1200"/>
              </a:spcAft>
            </a:pPr>
            <a:r>
              <a:rPr lang="en-AU" sz="2400" dirty="0" smtClean="0"/>
              <a:t>Maintain use of the target language in the classroom</a:t>
            </a:r>
            <a:endParaRPr lang="en-NZ" sz="2400" dirty="0" smtClean="0"/>
          </a:p>
          <a:p>
            <a:pPr eaLnBrk="1" hangingPunct="1">
              <a:lnSpc>
                <a:spcPct val="110000"/>
              </a:lnSpc>
              <a:spcAft>
                <a:spcPts val="1200"/>
              </a:spcAft>
            </a:pPr>
            <a:r>
              <a:rPr lang="en-AU" sz="2400" dirty="0" smtClean="0"/>
              <a:t>Maintain fluent use of the target language</a:t>
            </a:r>
            <a:endParaRPr lang="en-NZ" sz="2400" dirty="0" smtClean="0"/>
          </a:p>
        </p:txBody>
      </p:sp>
    </p:spTree>
    <p:extLst>
      <p:ext uri="{BB962C8B-B14F-4D97-AF65-F5344CB8AC3E}">
        <p14:creationId xmlns:p14="http://schemas.microsoft.com/office/powerpoint/2010/main" val="4236344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1043608" y="1484784"/>
            <a:ext cx="5072062" cy="5000625"/>
          </a:xfrm>
        </p:spPr>
        <p:txBody>
          <a:bodyPr/>
          <a:lstStyle/>
          <a:p>
            <a:pPr marL="358775" lvl="1" indent="-358775" eaLnBrk="1" hangingPunct="1">
              <a:lnSpc>
                <a:spcPct val="130000"/>
              </a:lnSpc>
              <a:spcBef>
                <a:spcPct val="0"/>
              </a:spcBef>
              <a:spcAft>
                <a:spcPts val="600"/>
              </a:spcAft>
              <a:buFont typeface="Arial" charset="0"/>
              <a:buNone/>
            </a:pPr>
            <a:r>
              <a:rPr lang="en-AU" sz="2400" i="1" dirty="0" smtClean="0">
                <a:latin typeface="Comic Sans MS" pitchFamily="66" charset="0"/>
              </a:rPr>
              <a:t>a) Apologize for bothering your neighbour.</a:t>
            </a:r>
            <a:endParaRPr lang="en-NZ" sz="2400" i="1" dirty="0" smtClean="0">
              <a:latin typeface="Comic Sans MS" pitchFamily="66" charset="0"/>
            </a:endParaRPr>
          </a:p>
          <a:p>
            <a:pPr marL="358775" lvl="1" indent="-358775" eaLnBrk="1" hangingPunct="1">
              <a:lnSpc>
                <a:spcPct val="130000"/>
              </a:lnSpc>
              <a:spcBef>
                <a:spcPct val="0"/>
              </a:spcBef>
              <a:spcAft>
                <a:spcPts val="600"/>
              </a:spcAft>
              <a:buFont typeface="Arial" charset="0"/>
              <a:buNone/>
            </a:pPr>
            <a:r>
              <a:rPr lang="en-AU" sz="2400" i="1" dirty="0" smtClean="0">
                <a:latin typeface="Comic Sans MS" pitchFamily="66" charset="0"/>
              </a:rPr>
              <a:t>b) Explain what you want and why you need it.</a:t>
            </a:r>
            <a:endParaRPr lang="en-NZ" sz="2400" i="1" dirty="0" smtClean="0">
              <a:latin typeface="Comic Sans MS" pitchFamily="66" charset="0"/>
            </a:endParaRPr>
          </a:p>
          <a:p>
            <a:pPr marL="358775" lvl="1" indent="-358775" eaLnBrk="1" hangingPunct="1">
              <a:lnSpc>
                <a:spcPct val="130000"/>
              </a:lnSpc>
              <a:spcBef>
                <a:spcPct val="0"/>
              </a:spcBef>
              <a:spcAft>
                <a:spcPts val="600"/>
              </a:spcAft>
              <a:buFont typeface="Arial" charset="0"/>
              <a:buNone/>
            </a:pPr>
            <a:r>
              <a:rPr lang="en-AU" sz="2400" i="1" dirty="0" smtClean="0">
                <a:latin typeface="Comic Sans MS" pitchFamily="66" charset="0"/>
              </a:rPr>
              <a:t>c) Your neighbour offers to lend you what you want.</a:t>
            </a:r>
            <a:endParaRPr lang="en-NZ" sz="2400" i="1" dirty="0" smtClean="0">
              <a:latin typeface="Comic Sans MS" pitchFamily="66" charset="0"/>
            </a:endParaRPr>
          </a:p>
          <a:p>
            <a:pPr marL="358775" lvl="1" indent="-358775" eaLnBrk="1" hangingPunct="1">
              <a:lnSpc>
                <a:spcPct val="130000"/>
              </a:lnSpc>
              <a:spcBef>
                <a:spcPct val="0"/>
              </a:spcBef>
              <a:spcAft>
                <a:spcPts val="600"/>
              </a:spcAft>
              <a:buFont typeface="Arial" charset="0"/>
              <a:buNone/>
            </a:pPr>
            <a:r>
              <a:rPr lang="en-AU" sz="2400" i="1" dirty="0" smtClean="0">
                <a:latin typeface="Comic Sans MS" pitchFamily="66" charset="0"/>
              </a:rPr>
              <a:t>d) Thank your neighbour and promise to return it on the weekend.</a:t>
            </a:r>
            <a:endParaRPr lang="en-NZ" sz="2400" i="1" dirty="0" smtClean="0">
              <a:latin typeface="Comic Sans MS" pitchFamily="66" charset="0"/>
            </a:endParaRPr>
          </a:p>
        </p:txBody>
      </p:sp>
      <p:sp>
        <p:nvSpPr>
          <p:cNvPr id="7" name="Title 1"/>
          <p:cNvSpPr>
            <a:spLocks noGrp="1"/>
          </p:cNvSpPr>
          <p:nvPr>
            <p:ph type="title"/>
          </p:nvPr>
        </p:nvSpPr>
        <p:spPr>
          <a:xfrm>
            <a:off x="214282" y="285728"/>
            <a:ext cx="8643998" cy="642942"/>
          </a:xfrm>
          <a:extLst/>
        </p:spPr>
        <p:txBody>
          <a:bodyPr wrap="none" rtlCol="0">
            <a:normAutofit/>
          </a:bodyPr>
          <a:lstStyle/>
          <a:p>
            <a:pPr algn="l" eaLnBrk="1" fontAlgn="auto" hangingPunct="1">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Acquiring Specialized Cognitive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2195736" y="1124744"/>
            <a:ext cx="4643438" cy="4143375"/>
          </a:xfrm>
        </p:spPr>
        <p:txBody>
          <a:bodyPr anchor="ctr"/>
          <a:lstStyle/>
          <a:p>
            <a:pPr marL="0" indent="0" eaLnBrk="1" hangingPunct="1">
              <a:lnSpc>
                <a:spcPct val="130000"/>
              </a:lnSpc>
              <a:spcBef>
                <a:spcPct val="0"/>
              </a:spcBef>
              <a:buFont typeface="Arial" charset="0"/>
              <a:buNone/>
            </a:pPr>
            <a:r>
              <a:rPr lang="en-AU" sz="2400" i="1" dirty="0" smtClean="0">
                <a:latin typeface="Comic Sans MS" pitchFamily="66" charset="0"/>
              </a:rPr>
              <a:t>Students would then perform their dialogues.</a:t>
            </a:r>
            <a:endParaRPr lang="en-NZ" sz="2400" i="1" dirty="0" smtClean="0">
              <a:latin typeface="Comic Sans MS" pitchFamily="66" charset="0"/>
            </a:endParaRPr>
          </a:p>
        </p:txBody>
      </p:sp>
      <p:sp>
        <p:nvSpPr>
          <p:cNvPr id="6" name="Title 1"/>
          <p:cNvSpPr>
            <a:spLocks noGrp="1"/>
          </p:cNvSpPr>
          <p:nvPr>
            <p:ph type="title"/>
          </p:nvPr>
        </p:nvSpPr>
        <p:spPr>
          <a:xfrm>
            <a:off x="214282" y="285728"/>
            <a:ext cx="8643998" cy="642942"/>
          </a:xfrm>
          <a:extLst/>
        </p:spPr>
        <p:txBody>
          <a:bodyPr wrap="none" rtlCol="0">
            <a:normAutofit/>
          </a:bodyPr>
          <a:lstStyle/>
          <a:p>
            <a:pPr algn="l" eaLnBrk="1" fontAlgn="auto" hangingPunct="1">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Acquiring Specialized Cognitive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750" y="1412875"/>
            <a:ext cx="7929563" cy="4525963"/>
          </a:xfrm>
        </p:spPr>
        <p:txBody>
          <a:bodyPr/>
          <a:lstStyle/>
          <a:p>
            <a:pPr marL="457200" indent="-457200" eaLnBrk="1" hangingPunct="1">
              <a:lnSpc>
                <a:spcPct val="110000"/>
              </a:lnSpc>
              <a:buFont typeface="+mj-lt"/>
              <a:buAutoNum type="alphaLcParenR"/>
              <a:defRPr/>
            </a:pPr>
            <a:r>
              <a:rPr lang="en-AU" sz="2400" dirty="0" smtClean="0">
                <a:ea typeface="Verdana" pitchFamily="34" charset="0"/>
                <a:cs typeface="Verdana" pitchFamily="34" charset="0"/>
              </a:rPr>
              <a:t>To analyse potential lesson and identify ways in which it could be used</a:t>
            </a:r>
            <a:br>
              <a:rPr lang="en-AU" sz="2400" dirty="0" smtClean="0">
                <a:ea typeface="Verdana" pitchFamily="34" charset="0"/>
                <a:cs typeface="Verdana" pitchFamily="34" charset="0"/>
              </a:rPr>
            </a:br>
            <a:endParaRPr lang="en-NZ" sz="2400" dirty="0" smtClean="0">
              <a:ea typeface="Verdana" pitchFamily="34" charset="0"/>
              <a:cs typeface="Verdana" pitchFamily="34" charset="0"/>
            </a:endParaRPr>
          </a:p>
          <a:p>
            <a:pPr marL="457200" indent="-457200" eaLnBrk="1" hangingPunct="1">
              <a:lnSpc>
                <a:spcPct val="110000"/>
              </a:lnSpc>
              <a:buFont typeface="+mj-lt"/>
              <a:buAutoNum type="alphaLcParenR"/>
              <a:defRPr/>
            </a:pPr>
            <a:r>
              <a:rPr lang="en-AU" sz="2400" dirty="0" smtClean="0">
                <a:ea typeface="Verdana" pitchFamily="34" charset="0"/>
                <a:cs typeface="Verdana" pitchFamily="34" charset="0"/>
              </a:rPr>
              <a:t>To identify specific linguistic goals</a:t>
            </a:r>
            <a:br>
              <a:rPr lang="en-AU" sz="2400" dirty="0" smtClean="0">
                <a:ea typeface="Verdana" pitchFamily="34" charset="0"/>
                <a:cs typeface="Verdana" pitchFamily="34" charset="0"/>
              </a:rPr>
            </a:br>
            <a:endParaRPr lang="en-AU" sz="2400" dirty="0" smtClean="0">
              <a:ea typeface="Verdana" pitchFamily="34" charset="0"/>
              <a:cs typeface="Verdana" pitchFamily="34" charset="0"/>
            </a:endParaRPr>
          </a:p>
          <a:p>
            <a:pPr marL="457200" indent="-457200" eaLnBrk="1" hangingPunct="1">
              <a:lnSpc>
                <a:spcPct val="110000"/>
              </a:lnSpc>
              <a:buFont typeface="+mj-lt"/>
              <a:buAutoNum type="alphaLcParenR"/>
              <a:defRPr/>
            </a:pPr>
            <a:r>
              <a:rPr lang="en-AU" sz="2400" dirty="0" smtClean="0">
                <a:ea typeface="Verdana" pitchFamily="34" charset="0"/>
                <a:cs typeface="Verdana" pitchFamily="34" charset="0"/>
              </a:rPr>
              <a:t>To anticipate any problems that might occur and ways of resolving them</a:t>
            </a:r>
            <a:br>
              <a:rPr lang="en-AU" sz="2400" dirty="0" smtClean="0">
                <a:ea typeface="Verdana" pitchFamily="34" charset="0"/>
                <a:cs typeface="Verdana" pitchFamily="34" charset="0"/>
              </a:rPr>
            </a:br>
            <a:endParaRPr lang="en-AU" sz="2400" dirty="0" smtClean="0">
              <a:ea typeface="Verdana" pitchFamily="34" charset="0"/>
              <a:cs typeface="Verdana" pitchFamily="34" charset="0"/>
            </a:endParaRPr>
          </a:p>
          <a:p>
            <a:pPr marL="457200" indent="-457200" eaLnBrk="1" hangingPunct="1">
              <a:lnSpc>
                <a:spcPct val="110000"/>
              </a:lnSpc>
              <a:buFont typeface="+mj-lt"/>
              <a:buAutoNum type="alphaLcParenR"/>
              <a:defRPr/>
            </a:pPr>
            <a:r>
              <a:rPr lang="en-AU" sz="2400" dirty="0" smtClean="0">
                <a:ea typeface="Verdana" pitchFamily="34" charset="0"/>
                <a:cs typeface="Verdana" pitchFamily="34" charset="0"/>
              </a:rPr>
              <a:t>To make appropriate decisions about time, sequencing, and grouping arrangements</a:t>
            </a:r>
            <a:endParaRPr lang="en-NZ" sz="2400" dirty="0" smtClean="0">
              <a:ea typeface="Verdana" pitchFamily="34" charset="0"/>
              <a:cs typeface="Verdana" pitchFamily="34" charset="0"/>
            </a:endParaRPr>
          </a:p>
          <a:p>
            <a:pPr eaLnBrk="1" hangingPunct="1">
              <a:lnSpc>
                <a:spcPct val="110000"/>
              </a:lnSpc>
              <a:defRPr/>
            </a:pPr>
            <a:endParaRPr lang="en-NZ" sz="2400" dirty="0" smtClean="0">
              <a:ea typeface="Verdana" pitchFamily="34" charset="0"/>
              <a:cs typeface="Verdana" pitchFamily="34" charset="0"/>
            </a:endParaRPr>
          </a:p>
        </p:txBody>
      </p:sp>
      <p:sp>
        <p:nvSpPr>
          <p:cNvPr id="5" name="Title 1"/>
          <p:cNvSpPr>
            <a:spLocks noGrp="1"/>
          </p:cNvSpPr>
          <p:nvPr>
            <p:ph type="title"/>
          </p:nvPr>
        </p:nvSpPr>
        <p:spPr>
          <a:xfrm>
            <a:off x="214282" y="285728"/>
            <a:ext cx="8643998"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Pedagogical Reasoning Skills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7929618" cy="642942"/>
          </a:xfrm>
          <a:extLst/>
        </p:spPr>
        <p:txBody>
          <a:bodyPr rtlCol="0">
            <a:normAutofit fontScale="90000"/>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8. Learning How To Theorize From Practice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ectangle 2"/>
          <p:cNvSpPr/>
          <p:nvPr/>
        </p:nvSpPr>
        <p:spPr>
          <a:xfrm>
            <a:off x="827088" y="1412875"/>
            <a:ext cx="7632700" cy="2678113"/>
          </a:xfrm>
          <a:prstGeom prst="rect">
            <a:avLst/>
          </a:prstGeom>
        </p:spPr>
        <p:txBody>
          <a:bodyPr>
            <a:spAutoFit/>
          </a:bodyPr>
          <a:lstStyle/>
          <a:p>
            <a:pPr marL="463550" indent="-409575">
              <a:buFont typeface="Arial" pitchFamily="34" charset="0"/>
              <a:buChar char="•"/>
              <a:defRPr/>
            </a:pPr>
            <a:r>
              <a:rPr lang="en-AU" sz="2400" dirty="0">
                <a:latin typeface="+mn-lt"/>
                <a:ea typeface="MS PGothic" pitchFamily="34" charset="-128"/>
              </a:rPr>
              <a:t>Application of theory versus theorizing of practice</a:t>
            </a:r>
            <a:br>
              <a:rPr lang="en-AU" sz="2400" dirty="0">
                <a:latin typeface="+mn-lt"/>
                <a:ea typeface="MS PGothic" pitchFamily="34" charset="-128"/>
              </a:rPr>
            </a:br>
            <a:endParaRPr lang="en-AU" sz="2400" dirty="0">
              <a:latin typeface="+mn-lt"/>
              <a:ea typeface="MS PGothic" pitchFamily="34" charset="-128"/>
            </a:endParaRPr>
          </a:p>
          <a:p>
            <a:pPr marL="463550" indent="-409575">
              <a:buFont typeface="Arial" pitchFamily="34" charset="0"/>
              <a:buChar char="•"/>
              <a:defRPr/>
            </a:pPr>
            <a:r>
              <a:rPr lang="en-AU" sz="2400" dirty="0">
                <a:latin typeface="+mn-lt"/>
                <a:ea typeface="MS PGothic" pitchFamily="34" charset="-128"/>
              </a:rPr>
              <a:t>The source of the teacher</a:t>
            </a:r>
            <a:r>
              <a:rPr lang="en-AU" altLang="en-US" sz="2400" dirty="0">
                <a:latin typeface="+mn-lt"/>
                <a:ea typeface="MS PGothic" pitchFamily="34" charset="-128"/>
              </a:rPr>
              <a:t>’</a:t>
            </a:r>
            <a:r>
              <a:rPr lang="en-AU" sz="2400" dirty="0">
                <a:latin typeface="+mn-lt"/>
                <a:ea typeface="MS PGothic" pitchFamily="34" charset="-128"/>
              </a:rPr>
              <a:t>s understanding of teaching</a:t>
            </a:r>
            <a:br>
              <a:rPr lang="en-AU" sz="2400" dirty="0">
                <a:latin typeface="+mn-lt"/>
                <a:ea typeface="MS PGothic" pitchFamily="34" charset="-128"/>
              </a:rPr>
            </a:br>
            <a:endParaRPr lang="en-AU" sz="2400" dirty="0">
              <a:latin typeface="+mn-lt"/>
              <a:ea typeface="MS PGothic" pitchFamily="34" charset="-128"/>
            </a:endParaRPr>
          </a:p>
          <a:p>
            <a:pPr marL="463550" indent="-409575">
              <a:buFont typeface="Arial" pitchFamily="34" charset="0"/>
              <a:buChar char="•"/>
              <a:defRPr/>
            </a:pPr>
            <a:r>
              <a:rPr lang="en-AU" sz="2400" dirty="0">
                <a:latin typeface="+mn-lt"/>
                <a:ea typeface="MS PGothic" pitchFamily="34" charset="-128"/>
              </a:rPr>
              <a:t>The source of teachers</a:t>
            </a:r>
            <a:r>
              <a:rPr lang="en-AU" altLang="en-US" sz="2400" dirty="0">
                <a:latin typeface="+mn-lt"/>
                <a:ea typeface="MS PGothic" pitchFamily="34" charset="-128"/>
              </a:rPr>
              <a:t>’</a:t>
            </a:r>
            <a:r>
              <a:rPr lang="en-AU" sz="2400" dirty="0">
                <a:latin typeface="+mn-lt"/>
                <a:ea typeface="MS PGothic" pitchFamily="34" charset="-128"/>
              </a:rPr>
              <a:t> practical actions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7929618" cy="642942"/>
          </a:xfrm>
          <a:extLst/>
        </p:spPr>
        <p:txBody>
          <a:bodyPr rtlCol="0">
            <a:normAutofit fontScale="90000"/>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8. Learning How To Theorize From Practice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3493" name="Picture 5" descr="C:\Users\Textus\Desktop\Stock\iStock_000002193842Small.jpg"/>
          <p:cNvPicPr>
            <a:picLocks noChangeAspect="1" noChangeArrowheads="1"/>
          </p:cNvPicPr>
          <p:nvPr/>
        </p:nvPicPr>
        <p:blipFill>
          <a:blip r:embed="rId3" cstate="print"/>
          <a:srcRect/>
          <a:stretch>
            <a:fillRect/>
          </a:stretch>
        </p:blipFill>
        <p:spPr bwMode="auto">
          <a:xfrm>
            <a:off x="2411377" y="1484784"/>
            <a:ext cx="4328127"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684213" y="4869160"/>
            <a:ext cx="7632700" cy="1570038"/>
          </a:xfrm>
          <a:prstGeom prst="rect">
            <a:avLst/>
          </a:prstGeom>
        </p:spPr>
        <p:txBody>
          <a:bodyPr>
            <a:spAutoFit/>
          </a:bodyPr>
          <a:lstStyle/>
          <a:p>
            <a:pPr marL="573088" indent="-463550">
              <a:buFont typeface="Arial" pitchFamily="34" charset="0"/>
              <a:buChar char="•"/>
              <a:defRPr/>
            </a:pPr>
            <a:r>
              <a:rPr lang="en-AU" sz="2400" dirty="0">
                <a:latin typeface="+mn-lt"/>
              </a:rPr>
              <a:t>Arriving at generalizations and explanations</a:t>
            </a:r>
            <a:br>
              <a:rPr lang="en-AU" sz="2400" dirty="0">
                <a:latin typeface="+mn-lt"/>
              </a:rPr>
            </a:br>
            <a:endParaRPr lang="en-AU" sz="2400" dirty="0">
              <a:latin typeface="+mn-lt"/>
            </a:endParaRPr>
          </a:p>
          <a:p>
            <a:pPr marL="573088" indent="-463550">
              <a:buFont typeface="Arial" pitchFamily="34" charset="0"/>
              <a:buChar char="•"/>
              <a:defRPr/>
            </a:pPr>
            <a:r>
              <a:rPr lang="en-AU" sz="2400" dirty="0">
                <a:latin typeface="+mn-lt"/>
              </a:rPr>
              <a:t>Developing personal principles and teaching philosophy</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643998"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Arriving At Generalizations &amp; Explanations </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539750" y="1412875"/>
            <a:ext cx="8135938" cy="5026025"/>
          </a:xfrm>
        </p:spPr>
        <p:txBody>
          <a:bodyPr rtlCol="0">
            <a:normAutofit fontScale="85000" lnSpcReduction="10000"/>
          </a:bodyPr>
          <a:lstStyle/>
          <a:p>
            <a:pPr eaLnBrk="1" fontAlgn="auto" hangingPunct="1">
              <a:lnSpc>
                <a:spcPct val="120000"/>
              </a:lnSpc>
              <a:spcAft>
                <a:spcPts val="0"/>
              </a:spcAft>
              <a:buFont typeface="Arial" pitchFamily="34" charset="0"/>
              <a:buChar char="•"/>
              <a:defRPr/>
            </a:pPr>
            <a:r>
              <a:rPr lang="en-AU" sz="2600" dirty="0">
                <a:ea typeface="Verdana" pitchFamily="34" charset="0"/>
                <a:cs typeface="Verdana" pitchFamily="34" charset="0"/>
              </a:rPr>
              <a:t>Children are much better language learners than adults </a:t>
            </a:r>
            <a:r>
              <a:rPr lang="en-AU" sz="2600" dirty="0" smtClean="0">
                <a:ea typeface="Verdana" pitchFamily="34" charset="0"/>
                <a:cs typeface="Verdana" pitchFamily="34" charset="0"/>
              </a:rPr>
              <a:t>- they </a:t>
            </a:r>
            <a:r>
              <a:rPr lang="en-AU" sz="2600" dirty="0">
                <a:ea typeface="Verdana" pitchFamily="34" charset="0"/>
                <a:cs typeface="Verdana" pitchFamily="34" charset="0"/>
              </a:rPr>
              <a:t>are not worried about making mistakes and are much more prepared to take </a:t>
            </a:r>
            <a:r>
              <a:rPr lang="en-AU" sz="2600" dirty="0" smtClean="0">
                <a:ea typeface="Verdana" pitchFamily="34" charset="0"/>
                <a:cs typeface="Verdana" pitchFamily="34" charset="0"/>
              </a:rPr>
              <a:t>risks</a:t>
            </a:r>
            <a:br>
              <a:rPr lang="en-AU" sz="2600" dirty="0" smtClean="0">
                <a:ea typeface="Verdana" pitchFamily="34" charset="0"/>
                <a:cs typeface="Verdana" pitchFamily="34" charset="0"/>
              </a:rPr>
            </a:br>
            <a:endParaRPr lang="en-NZ" sz="2600" dirty="0">
              <a:ea typeface="Verdana" pitchFamily="34" charset="0"/>
              <a:cs typeface="Verdana" pitchFamily="34" charset="0"/>
            </a:endParaRPr>
          </a:p>
          <a:p>
            <a:pPr eaLnBrk="1" fontAlgn="auto" hangingPunct="1">
              <a:lnSpc>
                <a:spcPct val="120000"/>
              </a:lnSpc>
              <a:spcAft>
                <a:spcPts val="0"/>
              </a:spcAft>
              <a:buFont typeface="Arial" pitchFamily="34" charset="0"/>
              <a:buChar char="•"/>
              <a:defRPr/>
            </a:pPr>
            <a:r>
              <a:rPr lang="en-AU" sz="2600" dirty="0" smtClean="0">
                <a:ea typeface="Verdana" pitchFamily="34" charset="0"/>
                <a:cs typeface="Verdana" pitchFamily="34" charset="0"/>
              </a:rPr>
              <a:t>When </a:t>
            </a:r>
            <a:r>
              <a:rPr lang="en-AU" sz="2600" dirty="0">
                <a:ea typeface="Verdana" pitchFamily="34" charset="0"/>
                <a:cs typeface="Verdana" pitchFamily="34" charset="0"/>
              </a:rPr>
              <a:t>we begin learning a language it’s better to follow the natural way, using imitation. But when you are more advanced then you need to know more about the </a:t>
            </a:r>
            <a:r>
              <a:rPr lang="en-AU" sz="2600" dirty="0" smtClean="0">
                <a:ea typeface="Verdana" pitchFamily="34" charset="0"/>
                <a:cs typeface="Verdana" pitchFamily="34" charset="0"/>
              </a:rPr>
              <a:t>grammar</a:t>
            </a:r>
            <a:br>
              <a:rPr lang="en-AU" sz="2600" dirty="0" smtClean="0">
                <a:ea typeface="Verdana" pitchFamily="34" charset="0"/>
                <a:cs typeface="Verdana" pitchFamily="34" charset="0"/>
              </a:rPr>
            </a:br>
            <a:endParaRPr lang="en-AU" sz="2600" dirty="0" smtClean="0">
              <a:ea typeface="Verdana" pitchFamily="34" charset="0"/>
              <a:cs typeface="Verdana" pitchFamily="34" charset="0"/>
            </a:endParaRPr>
          </a:p>
          <a:p>
            <a:pPr eaLnBrk="1" fontAlgn="auto" hangingPunct="1">
              <a:lnSpc>
                <a:spcPct val="120000"/>
              </a:lnSpc>
              <a:spcAft>
                <a:spcPts val="0"/>
              </a:spcAft>
              <a:buFont typeface="Arial" pitchFamily="34" charset="0"/>
              <a:buChar char="•"/>
              <a:defRPr/>
            </a:pPr>
            <a:r>
              <a:rPr lang="en-AU" sz="2600" dirty="0">
                <a:ea typeface="Verdana" pitchFamily="34" charset="0"/>
                <a:cs typeface="Verdana" pitchFamily="34" charset="0"/>
              </a:rPr>
              <a:t>Error correction works best when you ask students to monitor their own language, rather than having them depend on the teacher all the time</a:t>
            </a:r>
            <a:endParaRPr lang="en-NZ" sz="2600" dirty="0">
              <a:ea typeface="Verdana" pitchFamily="34" charset="0"/>
              <a:cs typeface="Verdana" pitchFamily="34" charset="0"/>
            </a:endParaRPr>
          </a:p>
          <a:p>
            <a:pPr eaLnBrk="1" fontAlgn="auto" hangingPunct="1">
              <a:lnSpc>
                <a:spcPct val="120000"/>
              </a:lnSpc>
              <a:spcAft>
                <a:spcPts val="0"/>
              </a:spcAft>
              <a:buFont typeface="Arial" pitchFamily="34" charset="0"/>
              <a:buChar char="•"/>
              <a:defRPr/>
            </a:pPr>
            <a:endParaRPr lang="en-NZ" sz="2600" dirty="0">
              <a:ea typeface="Verdana" pitchFamily="34" charset="0"/>
              <a:cs typeface="Verdana" pitchFamily="34" charset="0"/>
            </a:endParaRPr>
          </a:p>
          <a:p>
            <a:pPr eaLnBrk="1" fontAlgn="auto" hangingPunct="1">
              <a:lnSpc>
                <a:spcPct val="120000"/>
              </a:lnSpc>
              <a:spcAft>
                <a:spcPts val="0"/>
              </a:spcAft>
              <a:buFont typeface="Arial" pitchFamily="34" charset="0"/>
              <a:buNone/>
              <a:defRPr/>
            </a:pPr>
            <a:endParaRPr lang="en-NZ" sz="2600" dirty="0">
              <a:ea typeface="Verdana" pitchFamily="34" charset="0"/>
              <a:cs typeface="Verdana" pitchFamily="34" charset="0"/>
            </a:endParaRPr>
          </a:p>
          <a:p>
            <a:pPr eaLnBrk="1" fontAlgn="auto" hangingPunct="1">
              <a:spcAft>
                <a:spcPts val="0"/>
              </a:spcAft>
              <a:buFont typeface="Arial" pitchFamily="34" charset="0"/>
              <a:buNone/>
              <a:defRPr/>
            </a:pPr>
            <a:endParaRPr lang="en-NZ" dirty="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643998"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Arriving At Explanations &amp; Generalizations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571500" y="1617663"/>
            <a:ext cx="7929563" cy="4525962"/>
          </a:xfrm>
        </p:spPr>
        <p:txBody>
          <a:bodyPr/>
          <a:lstStyle/>
          <a:p>
            <a:pPr eaLnBrk="1" hangingPunct="1">
              <a:lnSpc>
                <a:spcPct val="110000"/>
              </a:lnSpc>
            </a:pPr>
            <a:r>
              <a:rPr lang="en-AU" sz="2400" smtClean="0">
                <a:ea typeface="Verdana" pitchFamily="34" charset="0"/>
                <a:cs typeface="Verdana" pitchFamily="34" charset="0"/>
              </a:rPr>
              <a:t>The essential thing in language learning is knowing how to say what you want to say but not why you have to say it in a particular way</a:t>
            </a:r>
            <a:endParaRPr lang="en-NZ" sz="2400" smtClean="0">
              <a:ea typeface="Verdana" pitchFamily="34" charset="0"/>
              <a:cs typeface="Verdana" pitchFamily="34" charset="0"/>
            </a:endParaRPr>
          </a:p>
          <a:p>
            <a:pPr eaLnBrk="1" hangingPunct="1">
              <a:lnSpc>
                <a:spcPct val="110000"/>
              </a:lnSpc>
            </a:pPr>
            <a:endParaRPr lang="en-AU" sz="2200" smtClean="0">
              <a:ea typeface="Verdana" pitchFamily="34" charset="0"/>
              <a:cs typeface="Verdana" pitchFamily="34" charset="0"/>
            </a:endParaRPr>
          </a:p>
          <a:p>
            <a:pPr eaLnBrk="1" hangingPunct="1">
              <a:lnSpc>
                <a:spcPct val="110000"/>
              </a:lnSpc>
            </a:pPr>
            <a:r>
              <a:rPr lang="en-AU" sz="2200" smtClean="0">
                <a:ea typeface="Verdana" pitchFamily="34" charset="0"/>
                <a:cs typeface="Verdana" pitchFamily="34" charset="0"/>
              </a:rPr>
              <a:t>Learners learn more when they work in groups because they can learn from each other and they get more opportunities to talk than when the teacher is conducting the class</a:t>
            </a:r>
            <a:endParaRPr lang="en-NZ" sz="2200" smtClean="0">
              <a:ea typeface="Verdana" pitchFamily="34" charset="0"/>
              <a:cs typeface="Verdana" pitchFamily="34" charset="0"/>
            </a:endParaRPr>
          </a:p>
          <a:p>
            <a:pPr eaLnBrk="1" hangingPunct="1">
              <a:lnSpc>
                <a:spcPct val="110000"/>
              </a:lnSpc>
              <a:buFont typeface="Arial" charset="0"/>
              <a:buNone/>
            </a:pPr>
            <a:endParaRPr lang="en-NZ" sz="2200" smtClean="0">
              <a:ea typeface="Verdana" pitchFamily="34" charset="0"/>
              <a:cs typeface="Verdana" pitchFamily="34" charset="0"/>
            </a:endParaRPr>
          </a:p>
          <a:p>
            <a:pPr eaLnBrk="1" hangingPunct="1"/>
            <a:endParaRPr lang="en-NZ" smtClean="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3500438" y="1357313"/>
            <a:ext cx="5214937" cy="5357812"/>
          </a:xfrm>
        </p:spPr>
        <p:txBody>
          <a:bodyPr/>
          <a:lstStyle/>
          <a:p>
            <a:pPr marL="0" indent="0" eaLnBrk="1" hangingPunct="1">
              <a:lnSpc>
                <a:spcPct val="110000"/>
              </a:lnSpc>
              <a:spcBef>
                <a:spcPct val="0"/>
              </a:spcBef>
              <a:buFont typeface="Arial" charset="0"/>
              <a:buNone/>
            </a:pPr>
            <a:r>
              <a:rPr lang="en-AU" sz="2200" smtClean="0">
                <a:ea typeface="Verdana" pitchFamily="34" charset="0"/>
                <a:cs typeface="Verdana" pitchFamily="34" charset="0"/>
              </a:rPr>
              <a:t>“I think it’s important to be positive as a personality. I think the teacher has to be a positive person. I think you have to show a tremendous amount of patience. And I think if you have a good attitude you can project this to the students and hopefully establish a relaxed atmosphere in your classroom so that the students won’t dread to come to class but have a good class... ...I feel that it’s important to have a lesson plan of some sort. </a:t>
            </a:r>
            <a:endParaRPr lang="en-NZ" sz="2200" smtClean="0">
              <a:ea typeface="Verdana" pitchFamily="34" charset="0"/>
              <a:cs typeface="Verdana" pitchFamily="34" charset="0"/>
            </a:endParaRPr>
          </a:p>
        </p:txBody>
      </p:sp>
      <p:sp>
        <p:nvSpPr>
          <p:cNvPr id="4" name="Title 1"/>
          <p:cNvSpPr>
            <a:spLocks noGrp="1"/>
          </p:cNvSpPr>
          <p:nvPr>
            <p:ph type="title"/>
          </p:nvPr>
        </p:nvSpPr>
        <p:spPr>
          <a:xfrm>
            <a:off x="214282" y="285728"/>
            <a:ext cx="8643998"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Arriving At Explanations &amp; Generalizations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idx="1"/>
          </p:nvPr>
        </p:nvSpPr>
        <p:spPr>
          <a:xfrm>
            <a:off x="3276600" y="1357313"/>
            <a:ext cx="5759450" cy="3643312"/>
          </a:xfrm>
        </p:spPr>
        <p:txBody>
          <a:bodyPr/>
          <a:lstStyle/>
          <a:p>
            <a:pPr marL="0" indent="0" eaLnBrk="1" hangingPunct="1">
              <a:lnSpc>
                <a:spcPct val="110000"/>
              </a:lnSpc>
              <a:spcBef>
                <a:spcPct val="0"/>
              </a:spcBef>
              <a:buFont typeface="Arial" charset="0"/>
              <a:buNone/>
            </a:pPr>
            <a:r>
              <a:rPr lang="en-AU" sz="2200" smtClean="0">
                <a:ea typeface="Verdana" pitchFamily="34" charset="0"/>
                <a:cs typeface="Verdana" pitchFamily="34" charset="0"/>
              </a:rPr>
              <a:t>Because you need to know what you want to teach and how you are going to go from the beginning to the end. </a:t>
            </a:r>
            <a:r>
              <a:rPr lang="en-AU" sz="2200" smtClean="0">
                <a:ea typeface="MS PGothic" pitchFamily="34" charset="-128"/>
              </a:rPr>
              <a:t>And also taking into consideration the students, what their ability is, what their background is and so on. I have been in situations where I did not understand what was being taught or what was being said, and how frustrating it is and so when I approach it I say: how can I make it the easiest way for them to understand what they need to learn?”</a:t>
            </a:r>
            <a:endParaRPr lang="en-AU" sz="2200" smtClean="0">
              <a:ea typeface="Verdana" pitchFamily="34" charset="0"/>
              <a:cs typeface="Verdana" pitchFamily="34" charset="0"/>
            </a:endParaRPr>
          </a:p>
          <a:p>
            <a:pPr marL="0" indent="0" eaLnBrk="1" hangingPunct="1">
              <a:lnSpc>
                <a:spcPct val="110000"/>
              </a:lnSpc>
              <a:spcBef>
                <a:spcPct val="0"/>
              </a:spcBef>
              <a:buFont typeface="Arial" charset="0"/>
              <a:buNone/>
            </a:pPr>
            <a:r>
              <a:rPr lang="en-AU" sz="2200" i="1" smtClean="0">
                <a:ea typeface="Verdana" pitchFamily="34" charset="0"/>
                <a:cs typeface="Verdana" pitchFamily="34" charset="0"/>
              </a:rPr>
              <a:t>Maria</a:t>
            </a:r>
            <a:endParaRPr lang="en-NZ" sz="2200" i="1" smtClean="0">
              <a:ea typeface="Verdana" pitchFamily="34" charset="0"/>
              <a:cs typeface="Verdana" pitchFamily="34" charset="0"/>
            </a:endParaRPr>
          </a:p>
        </p:txBody>
      </p:sp>
      <p:sp>
        <p:nvSpPr>
          <p:cNvPr id="4" name="Title 1"/>
          <p:cNvSpPr>
            <a:spLocks noGrp="1"/>
          </p:cNvSpPr>
          <p:nvPr>
            <p:ph type="title"/>
          </p:nvPr>
        </p:nvSpPr>
        <p:spPr>
          <a:xfrm>
            <a:off x="214282" y="285728"/>
            <a:ext cx="8643998"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Arriving At Explanations &amp; Generalizations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412875"/>
            <a:ext cx="8286750" cy="4525963"/>
          </a:xfrm>
        </p:spPr>
        <p:txBody>
          <a:bodyPr/>
          <a:lstStyle/>
          <a:p>
            <a:pPr eaLnBrk="1" hangingPunct="1">
              <a:lnSpc>
                <a:spcPct val="110000"/>
              </a:lnSpc>
            </a:pPr>
            <a:r>
              <a:rPr lang="en-AU" sz="2400" smtClean="0">
                <a:ea typeface="Verdana" pitchFamily="34" charset="0"/>
                <a:cs typeface="Verdana" pitchFamily="34" charset="0"/>
              </a:rPr>
              <a:t>Follow the learners’ interest to maintain students involvement</a:t>
            </a:r>
            <a:endParaRPr lang="en-NZ" sz="2400" smtClean="0">
              <a:ea typeface="Verdana" pitchFamily="34" charset="0"/>
              <a:cs typeface="Verdana" pitchFamily="34" charset="0"/>
            </a:endParaRPr>
          </a:p>
          <a:p>
            <a:pPr eaLnBrk="1" hangingPunct="1">
              <a:lnSpc>
                <a:spcPct val="110000"/>
              </a:lnSpc>
            </a:pPr>
            <a:r>
              <a:rPr lang="en-AU" sz="2400" smtClean="0">
                <a:ea typeface="Verdana" pitchFamily="34" charset="0"/>
                <a:cs typeface="Verdana" pitchFamily="34" charset="0"/>
              </a:rPr>
              <a:t>Always teach to the whole class - not just to the best students</a:t>
            </a:r>
            <a:endParaRPr lang="en-NZ" sz="2400" smtClean="0">
              <a:ea typeface="Verdana" pitchFamily="34" charset="0"/>
              <a:cs typeface="Verdana" pitchFamily="34" charset="0"/>
            </a:endParaRPr>
          </a:p>
          <a:p>
            <a:pPr eaLnBrk="1" hangingPunct="1">
              <a:lnSpc>
                <a:spcPct val="110000"/>
              </a:lnSpc>
            </a:pPr>
            <a:r>
              <a:rPr lang="en-AU" sz="2400" smtClean="0">
                <a:ea typeface="Verdana" pitchFamily="34" charset="0"/>
                <a:cs typeface="Verdana" pitchFamily="34" charset="0"/>
              </a:rPr>
              <a:t>Seek ways to encourage independent student learning</a:t>
            </a:r>
            <a:endParaRPr lang="en-NZ" sz="2400" smtClean="0">
              <a:ea typeface="Verdana" pitchFamily="34" charset="0"/>
              <a:cs typeface="Verdana" pitchFamily="34" charset="0"/>
            </a:endParaRPr>
          </a:p>
          <a:p>
            <a:pPr eaLnBrk="1" hangingPunct="1">
              <a:lnSpc>
                <a:spcPct val="110000"/>
              </a:lnSpc>
            </a:pPr>
            <a:r>
              <a:rPr lang="en-AU" sz="2400" smtClean="0">
                <a:ea typeface="Verdana" pitchFamily="34" charset="0"/>
                <a:cs typeface="Verdana" pitchFamily="34" charset="0"/>
              </a:rPr>
              <a:t>Make learning fun</a:t>
            </a:r>
            <a:endParaRPr lang="en-NZ" sz="2400" smtClean="0">
              <a:ea typeface="Verdana" pitchFamily="34" charset="0"/>
              <a:cs typeface="Verdana" pitchFamily="34" charset="0"/>
            </a:endParaRPr>
          </a:p>
          <a:p>
            <a:pPr eaLnBrk="1" hangingPunct="1">
              <a:lnSpc>
                <a:spcPct val="110000"/>
              </a:lnSpc>
            </a:pPr>
            <a:r>
              <a:rPr lang="en-AU" sz="2400" smtClean="0">
                <a:ea typeface="Verdana" pitchFamily="34" charset="0"/>
                <a:cs typeface="Verdana" pitchFamily="34" charset="0"/>
              </a:rPr>
              <a:t>Build take-away value in every lesson</a:t>
            </a:r>
            <a:endParaRPr lang="en-NZ" sz="2400" smtClean="0">
              <a:ea typeface="Verdana" pitchFamily="34" charset="0"/>
              <a:cs typeface="Verdana" pitchFamily="34" charset="0"/>
            </a:endParaRPr>
          </a:p>
          <a:p>
            <a:pPr eaLnBrk="1" hangingPunct="1">
              <a:lnSpc>
                <a:spcPct val="110000"/>
              </a:lnSpc>
            </a:pPr>
            <a:r>
              <a:rPr lang="en-AU" sz="2400" smtClean="0">
                <a:ea typeface="Verdana" pitchFamily="34" charset="0"/>
                <a:cs typeface="Verdana" pitchFamily="34" charset="0"/>
              </a:rPr>
              <a:t>Address learners’ mental processing capacities</a:t>
            </a:r>
            <a:endParaRPr lang="en-NZ" sz="2400" smtClean="0">
              <a:ea typeface="Verdana" pitchFamily="34" charset="0"/>
              <a:cs typeface="Verdana" pitchFamily="34" charset="0"/>
            </a:endParaRPr>
          </a:p>
          <a:p>
            <a:pPr eaLnBrk="1" hangingPunct="1">
              <a:lnSpc>
                <a:spcPct val="110000"/>
              </a:lnSpc>
            </a:pPr>
            <a:r>
              <a:rPr lang="en-AU" sz="2400" smtClean="0">
                <a:ea typeface="Verdana" pitchFamily="34" charset="0"/>
                <a:cs typeface="Verdana" pitchFamily="34" charset="0"/>
              </a:rPr>
              <a:t>Facilitate learner responsibility or autonomy</a:t>
            </a:r>
          </a:p>
          <a:p>
            <a:pPr eaLnBrk="1" hangingPunct="1">
              <a:lnSpc>
                <a:spcPct val="110000"/>
              </a:lnSpc>
            </a:pPr>
            <a:r>
              <a:rPr lang="en-AU" sz="2400" smtClean="0">
                <a:ea typeface="Verdana" pitchFamily="34" charset="0"/>
                <a:cs typeface="Verdana" pitchFamily="34" charset="0"/>
              </a:rPr>
              <a:t>Every child is a winner</a:t>
            </a:r>
            <a:endParaRPr lang="en-NZ" sz="2400" smtClean="0">
              <a:ea typeface="Verdana" pitchFamily="34" charset="0"/>
              <a:cs typeface="Verdana" pitchFamily="34" charset="0"/>
            </a:endParaRPr>
          </a:p>
          <a:p>
            <a:pPr eaLnBrk="1" hangingPunct="1"/>
            <a:endParaRPr lang="en-NZ" sz="2400" smtClean="0"/>
          </a:p>
        </p:txBody>
      </p:sp>
      <p:sp>
        <p:nvSpPr>
          <p:cNvPr id="4" name="Title 1"/>
          <p:cNvSpPr txBox="1">
            <a:spLocks/>
          </p:cNvSpPr>
          <p:nvPr/>
        </p:nvSpPr>
        <p:spPr>
          <a:xfrm>
            <a:off x="214282" y="285728"/>
            <a:ext cx="8643998" cy="642942"/>
          </a:xfrm>
          <a:prstGeom prst="rect">
            <a:avLst/>
          </a:prstGeom>
        </p:spPr>
        <p:txBody>
          <a:bodyPr wrap="none" anchor="ctr">
            <a:normAutofit/>
          </a:bodyPr>
          <a:lstStyle/>
          <a:p>
            <a:pPr fontAlgn="auto">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Trebuchet MS" pitchFamily="34" charset="0"/>
                <a:ea typeface="+mj-ea"/>
                <a:cs typeface="+mj-cs"/>
              </a:rPr>
              <a:t>Developing Personal Principles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Trebuchet MS"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643998" cy="642942"/>
          </a:xfrm>
          <a:extLst/>
        </p:spPr>
        <p:txBody>
          <a:bodyPr rtlCol="0">
            <a:normAutofit/>
          </a:bodyPr>
          <a:lstStyle/>
          <a:p>
            <a:pPr algn="l" eaLnBrk="1" fontAlgn="auto" hangingPunct="1">
              <a:spcAft>
                <a:spcPts val="0"/>
              </a:spcAft>
              <a:defRPr/>
            </a:pPr>
            <a:r>
              <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The Language of the Native Speaker</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388" name="Content Placeholder 2"/>
          <p:cNvSpPr>
            <a:spLocks noGrp="1"/>
          </p:cNvSpPr>
          <p:nvPr>
            <p:ph idx="1"/>
          </p:nvPr>
        </p:nvSpPr>
        <p:spPr>
          <a:xfrm>
            <a:off x="0" y="1700213"/>
            <a:ext cx="9144000" cy="714375"/>
          </a:xfrm>
        </p:spPr>
        <p:txBody>
          <a:bodyPr anchor="b"/>
          <a:lstStyle/>
          <a:p>
            <a:pPr marL="0" indent="0" algn="ctr" eaLnBrk="1" hangingPunct="1">
              <a:buFont typeface="Arial" charset="0"/>
              <a:buNone/>
            </a:pPr>
            <a:r>
              <a:rPr lang="en-NZ" sz="2400" smtClean="0">
                <a:ea typeface="Verdana" pitchFamily="34" charset="0"/>
                <a:cs typeface="Verdana" pitchFamily="34" charset="0"/>
              </a:rPr>
              <a:t>How does the native speaker need to modify his or her language?</a:t>
            </a:r>
          </a:p>
        </p:txBody>
      </p:sp>
    </p:spTree>
    <p:extLst>
      <p:ext uri="{BB962C8B-B14F-4D97-AF65-F5344CB8AC3E}">
        <p14:creationId xmlns:p14="http://schemas.microsoft.com/office/powerpoint/2010/main" val="6419684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571500" y="1643063"/>
            <a:ext cx="8001000" cy="4525962"/>
          </a:xfrm>
        </p:spPr>
        <p:txBody>
          <a:bodyPr/>
          <a:lstStyle/>
          <a:p>
            <a:pPr eaLnBrk="1" hangingPunct="1">
              <a:lnSpc>
                <a:spcPct val="110000"/>
              </a:lnSpc>
            </a:pPr>
            <a:r>
              <a:rPr lang="en-AU" sz="2400" smtClean="0">
                <a:ea typeface="Verdana" pitchFamily="34" charset="0"/>
                <a:cs typeface="Verdana" pitchFamily="34" charset="0"/>
              </a:rPr>
              <a:t>It involves a group of people who have common interests and who relate and interact to achieve shared goals</a:t>
            </a:r>
            <a:br>
              <a:rPr lang="en-AU" sz="2400" smtClean="0">
                <a:ea typeface="Verdana" pitchFamily="34" charset="0"/>
                <a:cs typeface="Verdana" pitchFamily="34" charset="0"/>
              </a:rPr>
            </a:br>
            <a:endParaRPr lang="en-NZ" sz="2400" smtClean="0">
              <a:ea typeface="Verdana" pitchFamily="34" charset="0"/>
              <a:cs typeface="Verdana" pitchFamily="34" charset="0"/>
            </a:endParaRPr>
          </a:p>
          <a:p>
            <a:pPr eaLnBrk="1" hangingPunct="1">
              <a:lnSpc>
                <a:spcPct val="110000"/>
              </a:lnSpc>
            </a:pPr>
            <a:r>
              <a:rPr lang="en-AU" sz="2400" smtClean="0">
                <a:ea typeface="Verdana" pitchFamily="34" charset="0"/>
                <a:cs typeface="Verdana" pitchFamily="34" charset="0"/>
              </a:rPr>
              <a:t>It focuses on exploring and resolving issues related to the workplace practices that members of the community take part in</a:t>
            </a:r>
            <a:endParaRPr lang="en-NZ" sz="2400" smtClean="0">
              <a:ea typeface="Verdana" pitchFamily="34" charset="0"/>
              <a:cs typeface="Verdana" pitchFamily="34" charset="0"/>
            </a:endParaRPr>
          </a:p>
          <a:p>
            <a:pPr eaLnBrk="1" hangingPunct="1"/>
            <a:endParaRPr lang="en-NZ" smtClean="0"/>
          </a:p>
        </p:txBody>
      </p:sp>
      <p:sp>
        <p:nvSpPr>
          <p:cNvPr id="4" name="Title 1"/>
          <p:cNvSpPr txBox="1">
            <a:spLocks/>
          </p:cNvSpPr>
          <p:nvPr/>
        </p:nvSpPr>
        <p:spPr>
          <a:xfrm>
            <a:off x="214282" y="285728"/>
            <a:ext cx="8929718" cy="642942"/>
          </a:xfrm>
          <a:prstGeom prst="rect">
            <a:avLst/>
          </a:prstGeom>
        </p:spPr>
        <p:txBody>
          <a:bodyPr wrap="none" anchor="ctr">
            <a:normAutofit/>
          </a:bodyPr>
          <a:lstStyle/>
          <a:p>
            <a:pPr fontAlgn="auto">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Trebuchet MS" pitchFamily="34" charset="0"/>
                <a:ea typeface="+mj-ea"/>
                <a:cs typeface="+mj-cs"/>
              </a:rPr>
              <a:t>9. Joining A Community Of Practice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3857625" y="2000250"/>
            <a:ext cx="4829175" cy="3409950"/>
          </a:xfrm>
        </p:spPr>
        <p:txBody>
          <a:bodyPr/>
          <a:lstStyle/>
          <a:p>
            <a:pPr eaLnBrk="1" hangingPunct="1">
              <a:lnSpc>
                <a:spcPct val="110000"/>
              </a:lnSpc>
            </a:pPr>
            <a:r>
              <a:rPr lang="en-AU" sz="2400" smtClean="0">
                <a:ea typeface="Verdana" pitchFamily="34" charset="0"/>
                <a:cs typeface="Verdana" pitchFamily="34" charset="0"/>
              </a:rPr>
              <a:t>Collaboration with fellow teachers</a:t>
            </a:r>
            <a:br>
              <a:rPr lang="en-AU" sz="2400" smtClean="0">
                <a:ea typeface="Verdana" pitchFamily="34" charset="0"/>
                <a:cs typeface="Verdana" pitchFamily="34" charset="0"/>
              </a:rPr>
            </a:br>
            <a:endParaRPr lang="en-AU" sz="2400" smtClean="0">
              <a:ea typeface="Verdana" pitchFamily="34" charset="0"/>
              <a:cs typeface="Verdana" pitchFamily="34" charset="0"/>
            </a:endParaRPr>
          </a:p>
          <a:p>
            <a:pPr eaLnBrk="1" hangingPunct="1">
              <a:lnSpc>
                <a:spcPct val="110000"/>
              </a:lnSpc>
            </a:pPr>
            <a:r>
              <a:rPr lang="en-AU" sz="2400" smtClean="0">
                <a:ea typeface="Verdana" pitchFamily="34" charset="0"/>
                <a:cs typeface="Verdana" pitchFamily="34" charset="0"/>
              </a:rPr>
              <a:t>Collaboration with university colleagues</a:t>
            </a:r>
            <a:br>
              <a:rPr lang="en-AU" sz="2400" smtClean="0">
                <a:ea typeface="Verdana" pitchFamily="34" charset="0"/>
                <a:cs typeface="Verdana" pitchFamily="34" charset="0"/>
              </a:rPr>
            </a:br>
            <a:endParaRPr lang="en-AU" sz="2400" smtClean="0">
              <a:ea typeface="Verdana" pitchFamily="34" charset="0"/>
              <a:cs typeface="Verdana" pitchFamily="34" charset="0"/>
            </a:endParaRPr>
          </a:p>
          <a:p>
            <a:pPr eaLnBrk="1" hangingPunct="1">
              <a:lnSpc>
                <a:spcPct val="110000"/>
              </a:lnSpc>
            </a:pPr>
            <a:r>
              <a:rPr lang="en-AU" sz="2400" smtClean="0">
                <a:ea typeface="Verdana" pitchFamily="34" charset="0"/>
                <a:cs typeface="Verdana" pitchFamily="34" charset="0"/>
              </a:rPr>
              <a:t>Collaboration with others in the school</a:t>
            </a:r>
            <a:endParaRPr lang="en-NZ" sz="2400" smtClean="0">
              <a:ea typeface="Verdana" pitchFamily="34" charset="0"/>
              <a:cs typeface="Verdana" pitchFamily="34" charset="0"/>
            </a:endParaRPr>
          </a:p>
        </p:txBody>
      </p:sp>
      <p:sp>
        <p:nvSpPr>
          <p:cNvPr id="4" name="Title 1"/>
          <p:cNvSpPr txBox="1">
            <a:spLocks/>
          </p:cNvSpPr>
          <p:nvPr/>
        </p:nvSpPr>
        <p:spPr>
          <a:xfrm>
            <a:off x="214282" y="285728"/>
            <a:ext cx="8929718" cy="642942"/>
          </a:xfrm>
          <a:prstGeom prst="rect">
            <a:avLst/>
          </a:prstGeom>
        </p:spPr>
        <p:txBody>
          <a:bodyPr wrap="none" anchor="ctr">
            <a:normAutofit/>
          </a:bodyPr>
          <a:lstStyle/>
          <a:p>
            <a:pPr fontAlgn="auto">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Trebuchet MS" pitchFamily="34" charset="0"/>
                <a:ea typeface="+mj-ea"/>
                <a:cs typeface="+mj-cs"/>
              </a:rPr>
              <a:t>9. Joining A Community Of Practice</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929718" cy="642942"/>
          </a:xfrm>
          <a:extLst/>
        </p:spPr>
        <p:txBody>
          <a:bodyPr wrap="none" rtlCol="0">
            <a:normAutofit/>
          </a:bodyPr>
          <a:lstStyle/>
          <a:p>
            <a:pPr algn="l" eaLnBrk="1" fontAlgn="auto" hangingPunct="1">
              <a:spcAft>
                <a:spcPts val="0"/>
              </a:spcAft>
              <a:defRPr/>
            </a:pPr>
            <a:r>
              <a:rPr lang="en-AU"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10. Becoming A Language Teaching Professional</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8611" name="Content Placeholder 2"/>
          <p:cNvSpPr>
            <a:spLocks noGrp="1"/>
          </p:cNvSpPr>
          <p:nvPr>
            <p:ph idx="1"/>
          </p:nvPr>
        </p:nvSpPr>
        <p:spPr>
          <a:xfrm>
            <a:off x="3857625" y="2000250"/>
            <a:ext cx="5043488" cy="3143250"/>
          </a:xfrm>
        </p:spPr>
        <p:txBody>
          <a:bodyPr/>
          <a:lstStyle/>
          <a:p>
            <a:pPr marL="450850" eaLnBrk="1" hangingPunct="1"/>
            <a:r>
              <a:rPr lang="en-AU" sz="2400" smtClean="0"/>
              <a:t>Institutionally prescribed professionalism </a:t>
            </a:r>
            <a:br>
              <a:rPr lang="en-AU" sz="2400" smtClean="0"/>
            </a:br>
            <a:endParaRPr lang="en-AU" sz="2400" smtClean="0"/>
          </a:p>
          <a:p>
            <a:pPr marL="450850" eaLnBrk="1" hangingPunct="1"/>
            <a:r>
              <a:rPr lang="en-AU" sz="2400" smtClean="0"/>
              <a:t>Independent professionalism</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14282" y="214290"/>
            <a:ext cx="8243918" cy="785818"/>
          </a:xfrm>
          <a:ln>
            <a:miter lim="800000"/>
            <a:headEnd/>
            <a:tailEnd/>
          </a:ln>
          <a:extLst/>
        </p:spPr>
        <p:txBody>
          <a:bodyPr/>
          <a:lstStyle/>
          <a:p>
            <a:pPr algn="l" eaLnBrk="1" hangingPunct="1">
              <a:defRPr/>
            </a:pPr>
            <a:r>
              <a:rPr lang="en-US" sz="3200" b="1" cap="small" dirty="0" smtClean="0">
                <a:ln w="12700">
                  <a:solidFill>
                    <a:schemeClr val="tx1"/>
                  </a:solidFill>
                  <a:prstDash val="solid"/>
                </a:ln>
                <a:solidFill>
                  <a:schemeClr val="bg1"/>
                </a:solidFill>
                <a:effectLst>
                  <a:outerShdw blurRad="38100" dist="38100" dir="2700000" algn="tl">
                    <a:srgbClr val="000000">
                      <a:alpha val="43137"/>
                    </a:srgbClr>
                  </a:outerShdw>
                </a:effectLst>
                <a:latin typeface="Trebuchet MS" pitchFamily="34" charset="0"/>
                <a:ea typeface="+mj-ea"/>
                <a:cs typeface="+mj-cs"/>
              </a:rPr>
              <a:t>Rethinking of teaching methods</a:t>
            </a:r>
            <a:endParaRPr lang="en-US" dirty="0" smtClean="0">
              <a:ea typeface="+mj-ea"/>
              <a:cs typeface="+mj-cs"/>
            </a:endParaRPr>
          </a:p>
        </p:txBody>
      </p:sp>
      <p:sp>
        <p:nvSpPr>
          <p:cNvPr id="53251" name="Rectangle 3"/>
          <p:cNvSpPr>
            <a:spLocks noGrp="1" noChangeArrowheads="1"/>
          </p:cNvSpPr>
          <p:nvPr>
            <p:ph idx="1"/>
          </p:nvPr>
        </p:nvSpPr>
        <p:spPr>
          <a:xfrm>
            <a:off x="1000125" y="1981200"/>
            <a:ext cx="7458075" cy="4114800"/>
          </a:xfrm>
        </p:spPr>
        <p:txBody>
          <a:bodyPr/>
          <a:lstStyle/>
          <a:p>
            <a:pPr eaLnBrk="1" hangingPunct="1">
              <a:lnSpc>
                <a:spcPct val="110000"/>
              </a:lnSpc>
              <a:spcBef>
                <a:spcPts val="600"/>
              </a:spcBef>
            </a:pPr>
            <a:r>
              <a:rPr lang="en-US" sz="2800">
                <a:latin typeface="Verdana" charset="0"/>
              </a:rPr>
              <a:t>Co-construction of knowledge rather than transfer of knowledge</a:t>
            </a:r>
          </a:p>
          <a:p>
            <a:pPr eaLnBrk="1" hangingPunct="1">
              <a:lnSpc>
                <a:spcPct val="110000"/>
              </a:lnSpc>
              <a:spcBef>
                <a:spcPts val="600"/>
              </a:spcBef>
            </a:pPr>
            <a:r>
              <a:rPr lang="en-US" sz="2800">
                <a:latin typeface="Verdana" charset="0"/>
              </a:rPr>
              <a:t>Dialogic teaching</a:t>
            </a:r>
          </a:p>
          <a:p>
            <a:pPr eaLnBrk="1" hangingPunct="1">
              <a:lnSpc>
                <a:spcPct val="110000"/>
              </a:lnSpc>
              <a:spcBef>
                <a:spcPts val="600"/>
              </a:spcBef>
            </a:pPr>
            <a:r>
              <a:rPr lang="en-US" sz="2800">
                <a:latin typeface="Verdana" charset="0"/>
              </a:rPr>
              <a:t>Collaborative approaches</a:t>
            </a:r>
          </a:p>
          <a:p>
            <a:pPr eaLnBrk="1" hangingPunct="1">
              <a:lnSpc>
                <a:spcPct val="110000"/>
              </a:lnSpc>
              <a:spcBef>
                <a:spcPts val="600"/>
              </a:spcBef>
            </a:pPr>
            <a:r>
              <a:rPr lang="en-US" sz="2800">
                <a:latin typeface="Verdana" charset="0"/>
              </a:rPr>
              <a:t>Self-directed learning</a:t>
            </a:r>
          </a:p>
          <a:p>
            <a:pPr eaLnBrk="1" hangingPunct="1">
              <a:lnSpc>
                <a:spcPct val="110000"/>
              </a:lnSpc>
              <a:spcBef>
                <a:spcPts val="600"/>
              </a:spcBef>
            </a:pPr>
            <a:r>
              <a:rPr lang="en-US" sz="2800">
                <a:latin typeface="Verdana" charset="0"/>
              </a:rPr>
              <a:t>Teacher-networks</a:t>
            </a:r>
          </a:p>
        </p:txBody>
      </p:sp>
    </p:spTree>
    <p:extLst>
      <p:ext uri="{BB962C8B-B14F-4D97-AF65-F5344CB8AC3E}">
        <p14:creationId xmlns:p14="http://schemas.microsoft.com/office/powerpoint/2010/main" val="42609192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14282" y="214290"/>
            <a:ext cx="8243918" cy="785818"/>
          </a:xfrm>
          <a:ln>
            <a:miter lim="800000"/>
            <a:headEnd/>
            <a:tailEnd/>
          </a:ln>
          <a:extLst/>
        </p:spPr>
        <p:txBody>
          <a:bodyPr/>
          <a:lstStyle/>
          <a:p>
            <a:pPr algn="l" eaLnBrk="1" hangingPunct="1">
              <a:defRPr/>
            </a:pPr>
            <a:r>
              <a:rPr lang="en-US" sz="3200" b="1" cap="small" dirty="0" smtClean="0">
                <a:ln w="12700">
                  <a:solidFill>
                    <a:schemeClr val="tx1"/>
                  </a:solidFill>
                  <a:prstDash val="solid"/>
                </a:ln>
                <a:solidFill>
                  <a:schemeClr val="bg1"/>
                </a:solidFill>
                <a:effectLst>
                  <a:outerShdw blurRad="38100" dist="38100" dir="2700000" algn="tl">
                    <a:srgbClr val="000000">
                      <a:alpha val="43137"/>
                    </a:srgbClr>
                  </a:outerShdw>
                </a:effectLst>
                <a:latin typeface="Trebuchet MS" pitchFamily="34" charset="0"/>
                <a:ea typeface="+mj-ea"/>
                <a:cs typeface="+mj-cs"/>
              </a:rPr>
              <a:t>Wallace’s three models of teaching</a:t>
            </a:r>
          </a:p>
        </p:txBody>
      </p:sp>
      <p:sp>
        <p:nvSpPr>
          <p:cNvPr id="55299" name="Rectangle 3"/>
          <p:cNvSpPr>
            <a:spLocks noGrp="1" noChangeArrowheads="1"/>
          </p:cNvSpPr>
          <p:nvPr>
            <p:ph idx="1"/>
          </p:nvPr>
        </p:nvSpPr>
        <p:spPr>
          <a:xfrm>
            <a:off x="685800" y="1643063"/>
            <a:ext cx="7772400" cy="4786312"/>
          </a:xfrm>
        </p:spPr>
        <p:txBody>
          <a:bodyPr/>
          <a:lstStyle/>
          <a:p>
            <a:pPr marL="0" lvl="2" indent="179388" eaLnBrk="1" hangingPunct="1">
              <a:lnSpc>
                <a:spcPct val="110000"/>
              </a:lnSpc>
              <a:spcBef>
                <a:spcPct val="0"/>
              </a:spcBef>
              <a:buFontTx/>
              <a:buNone/>
            </a:pPr>
            <a:r>
              <a:rPr lang="en-AU">
                <a:latin typeface="Verdana" charset="0"/>
              </a:rPr>
              <a:t>  “In the craft model all of the expertise of teaching resides in the training, and it is the trainee’s job to imitate the trainer. With the applied science model all teaching problems can be solved by experts in content knowledge and not by the ‘practitioners’ themselves. The third model envisions as the final outcome of the training period that the novice teacher become an autonomous reflective practitioner capable of constant self-reflection leading to a continuous process of professional self-development.”</a:t>
            </a:r>
            <a:endParaRPr lang="en-US">
              <a:latin typeface="Verdana" charset="0"/>
            </a:endParaRPr>
          </a:p>
        </p:txBody>
      </p:sp>
    </p:spTree>
    <p:extLst>
      <p:ext uri="{BB962C8B-B14F-4D97-AF65-F5344CB8AC3E}">
        <p14:creationId xmlns:p14="http://schemas.microsoft.com/office/powerpoint/2010/main" val="37761412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4282" y="214290"/>
            <a:ext cx="8243918" cy="785818"/>
          </a:xfrm>
          <a:ln>
            <a:miter lim="800000"/>
            <a:headEnd/>
            <a:tailEnd/>
          </a:ln>
          <a:extLst/>
        </p:spPr>
        <p:txBody>
          <a:bodyPr/>
          <a:lstStyle/>
          <a:p>
            <a:pPr algn="l" eaLnBrk="1" hangingPunct="1">
              <a:defRPr/>
            </a:pPr>
            <a:r>
              <a:rPr lang="en-US" sz="3200" b="1" cap="small" dirty="0" smtClean="0">
                <a:ln w="12700">
                  <a:solidFill>
                    <a:schemeClr val="tx1"/>
                  </a:solidFill>
                  <a:prstDash val="solid"/>
                </a:ln>
                <a:solidFill>
                  <a:schemeClr val="bg1"/>
                </a:solidFill>
                <a:effectLst>
                  <a:outerShdw blurRad="38100" dist="38100" dir="2700000" algn="tl">
                    <a:srgbClr val="000000">
                      <a:alpha val="43137"/>
                    </a:srgbClr>
                  </a:outerShdw>
                </a:effectLst>
                <a:latin typeface="Trebuchet MS" pitchFamily="34" charset="0"/>
                <a:ea typeface="+mj-ea"/>
                <a:cs typeface="+mj-cs"/>
              </a:rPr>
              <a:t>Dialogic learning</a:t>
            </a:r>
          </a:p>
        </p:txBody>
      </p:sp>
      <p:sp>
        <p:nvSpPr>
          <p:cNvPr id="57347" name="Rectangle 3"/>
          <p:cNvSpPr>
            <a:spLocks noGrp="1" noChangeArrowheads="1"/>
          </p:cNvSpPr>
          <p:nvPr>
            <p:ph idx="1"/>
          </p:nvPr>
        </p:nvSpPr>
        <p:spPr>
          <a:xfrm>
            <a:off x="642938" y="1571625"/>
            <a:ext cx="7772400" cy="4286250"/>
          </a:xfrm>
        </p:spPr>
        <p:txBody>
          <a:bodyPr/>
          <a:lstStyle/>
          <a:p>
            <a:pPr marL="0" indent="179388" eaLnBrk="1" hangingPunct="1">
              <a:lnSpc>
                <a:spcPct val="110000"/>
              </a:lnSpc>
              <a:spcBef>
                <a:spcPct val="0"/>
              </a:spcBef>
              <a:buFontTx/>
              <a:buNone/>
            </a:pPr>
            <a:r>
              <a:rPr lang="en-AU" sz="2800">
                <a:latin typeface="Times New Roman" charset="0"/>
              </a:rPr>
              <a:t>   “</a:t>
            </a:r>
            <a:r>
              <a:rPr lang="en-AU" altLang="ja-JP" sz="2400">
                <a:latin typeface="Verdana" charset="0"/>
              </a:rPr>
              <a:t>First, it requires the participation of the teacher and the teacher-learners. There can be no learning if either one is missing. Because of the complexity of what the teacher and teacher-learners bring to the classroom, and the further complexity of their interaction in class, it is impossible to predict exactly what teacher learners will or will not learn. Finally, dialogue involves constant negotiation.</a:t>
            </a:r>
            <a:r>
              <a:rPr lang="en-AU" sz="2400">
                <a:latin typeface="Verdana" charset="0"/>
              </a:rPr>
              <a:t>”</a:t>
            </a:r>
            <a:endParaRPr lang="en-US" sz="2400">
              <a:latin typeface="Verdana" charset="0"/>
            </a:endParaRPr>
          </a:p>
        </p:txBody>
      </p:sp>
    </p:spTree>
    <p:extLst>
      <p:ext uri="{BB962C8B-B14F-4D97-AF65-F5344CB8AC3E}">
        <p14:creationId xmlns:p14="http://schemas.microsoft.com/office/powerpoint/2010/main" val="7410514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14282" y="214290"/>
            <a:ext cx="8243918" cy="785818"/>
          </a:xfrm>
          <a:ln>
            <a:miter lim="800000"/>
            <a:headEnd/>
            <a:tailEnd/>
          </a:ln>
          <a:extLst/>
        </p:spPr>
        <p:txBody>
          <a:bodyPr/>
          <a:lstStyle/>
          <a:p>
            <a:pPr algn="l" eaLnBrk="1" hangingPunct="1">
              <a:defRPr/>
            </a:pPr>
            <a:r>
              <a:rPr lang="en-US" sz="3200" b="1" cap="small" dirty="0" smtClean="0">
                <a:ln w="12700">
                  <a:solidFill>
                    <a:schemeClr val="tx1"/>
                  </a:solidFill>
                  <a:prstDash val="solid"/>
                </a:ln>
                <a:solidFill>
                  <a:schemeClr val="bg1"/>
                </a:solidFill>
                <a:effectLst>
                  <a:outerShdw blurRad="38100" dist="38100" dir="2700000" algn="tl">
                    <a:srgbClr val="000000">
                      <a:alpha val="43137"/>
                    </a:srgbClr>
                  </a:outerShdw>
                </a:effectLst>
                <a:latin typeface="Trebuchet MS" pitchFamily="34" charset="0"/>
                <a:ea typeface="+mj-ea"/>
                <a:cs typeface="+mj-cs"/>
              </a:rPr>
              <a:t>Collaborative learning</a:t>
            </a:r>
          </a:p>
        </p:txBody>
      </p:sp>
      <p:sp>
        <p:nvSpPr>
          <p:cNvPr id="59395" name="Rectangle 3"/>
          <p:cNvSpPr>
            <a:spLocks noGrp="1" noChangeArrowheads="1"/>
          </p:cNvSpPr>
          <p:nvPr>
            <p:ph idx="1"/>
          </p:nvPr>
        </p:nvSpPr>
        <p:spPr>
          <a:xfrm>
            <a:off x="685800" y="1528763"/>
            <a:ext cx="7772400" cy="4114800"/>
          </a:xfrm>
        </p:spPr>
        <p:txBody>
          <a:bodyPr/>
          <a:lstStyle/>
          <a:p>
            <a:pPr marL="0" indent="-179388" eaLnBrk="1" hangingPunct="1">
              <a:lnSpc>
                <a:spcPct val="110000"/>
              </a:lnSpc>
              <a:spcBef>
                <a:spcPct val="0"/>
              </a:spcBef>
              <a:buFontTx/>
              <a:buNone/>
            </a:pPr>
            <a:r>
              <a:rPr lang="en-AU">
                <a:latin typeface="Verdana" charset="0"/>
              </a:rPr>
              <a:t>  “</a:t>
            </a:r>
            <a:r>
              <a:rPr lang="en-AU" altLang="ja-JP" sz="2400">
                <a:latin typeface="Verdana" charset="0"/>
              </a:rPr>
              <a:t>Collaborative learning creates a social context that helps students negotiate entry into the academic discourse community and acquire disciplinary knowledge. But, at the same time, their joint efforts will produce new knowledge, and eventually lead to a critique of accepted knowledge, conditions, and theories, as well as of the institutions that produce knowledge.</a:t>
            </a:r>
            <a:r>
              <a:rPr lang="en-AU" sz="2400">
                <a:latin typeface="Verdana" charset="0"/>
              </a:rPr>
              <a:t>”</a:t>
            </a:r>
            <a:endParaRPr lang="en-US" sz="2400">
              <a:latin typeface="Verdana" charset="0"/>
            </a:endParaRPr>
          </a:p>
        </p:txBody>
      </p:sp>
    </p:spTree>
    <p:extLst>
      <p:ext uri="{BB962C8B-B14F-4D97-AF65-F5344CB8AC3E}">
        <p14:creationId xmlns:p14="http://schemas.microsoft.com/office/powerpoint/2010/main" val="31583632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3" y="1412875"/>
            <a:ext cx="8143875" cy="4543425"/>
          </a:xfrm>
        </p:spPr>
        <p:txBody>
          <a:bodyPr rtlCol="0">
            <a:noAutofit/>
          </a:bodyPr>
          <a:lstStyle/>
          <a:p>
            <a:pPr marL="514350" indent="-514350" eaLnBrk="1" fontAlgn="auto" hangingPunct="1">
              <a:lnSpc>
                <a:spcPct val="110000"/>
              </a:lnSpc>
              <a:spcAft>
                <a:spcPts val="600"/>
              </a:spcAft>
              <a:buFont typeface="+mj-lt"/>
              <a:buAutoNum type="arabicPeriod"/>
              <a:defRPr/>
            </a:pPr>
            <a:r>
              <a:rPr lang="en-NZ" sz="2200" dirty="0"/>
              <a:t>Developing appropriate linguistic competence</a:t>
            </a:r>
          </a:p>
          <a:p>
            <a:pPr marL="514350" indent="-514350" eaLnBrk="1" fontAlgn="auto" hangingPunct="1">
              <a:lnSpc>
                <a:spcPct val="110000"/>
              </a:lnSpc>
              <a:spcAft>
                <a:spcPts val="600"/>
              </a:spcAft>
              <a:buFont typeface="+mj-lt"/>
              <a:buAutoNum type="arabicPeriod"/>
              <a:defRPr/>
            </a:pPr>
            <a:r>
              <a:rPr lang="en-AU" sz="2200" dirty="0"/>
              <a:t>Acquiring relevant content knowledge</a:t>
            </a:r>
            <a:endParaRPr lang="en-NZ" sz="2200" dirty="0"/>
          </a:p>
          <a:p>
            <a:pPr marL="514350" indent="-514350" eaLnBrk="1" fontAlgn="auto" hangingPunct="1">
              <a:lnSpc>
                <a:spcPct val="110000"/>
              </a:lnSpc>
              <a:spcAft>
                <a:spcPts val="600"/>
              </a:spcAft>
              <a:buFont typeface="+mj-lt"/>
              <a:buAutoNum type="arabicPeriod"/>
              <a:defRPr/>
            </a:pPr>
            <a:r>
              <a:rPr lang="en-AU" sz="2200" dirty="0"/>
              <a:t>Developing a repertoire of </a:t>
            </a:r>
            <a:r>
              <a:rPr lang="en-NZ" sz="2200" dirty="0"/>
              <a:t>teaching skills</a:t>
            </a:r>
          </a:p>
          <a:p>
            <a:pPr marL="514350" indent="-514350" eaLnBrk="1" fontAlgn="auto" hangingPunct="1">
              <a:lnSpc>
                <a:spcPct val="110000"/>
              </a:lnSpc>
              <a:spcAft>
                <a:spcPts val="600"/>
              </a:spcAft>
              <a:buFont typeface="+mj-lt"/>
              <a:buAutoNum type="arabicPeriod"/>
              <a:defRPr/>
            </a:pPr>
            <a:r>
              <a:rPr lang="en-NZ" sz="2200" dirty="0"/>
              <a:t>Acquiring contextual knowledge</a:t>
            </a:r>
          </a:p>
          <a:p>
            <a:pPr marL="514350" indent="-514350" eaLnBrk="1" fontAlgn="auto" hangingPunct="1">
              <a:lnSpc>
                <a:spcPct val="110000"/>
              </a:lnSpc>
              <a:spcAft>
                <a:spcPts val="600"/>
              </a:spcAft>
              <a:buFont typeface="+mj-lt"/>
              <a:buAutoNum type="arabicPeriod"/>
              <a:defRPr/>
            </a:pPr>
            <a:r>
              <a:rPr lang="en-NZ" sz="2200" dirty="0"/>
              <a:t>Developing identity as a language teacher</a:t>
            </a:r>
          </a:p>
          <a:p>
            <a:pPr marL="514350" indent="-514350" eaLnBrk="1" fontAlgn="auto" hangingPunct="1">
              <a:lnSpc>
                <a:spcPct val="110000"/>
              </a:lnSpc>
              <a:spcAft>
                <a:spcPts val="600"/>
              </a:spcAft>
              <a:buFont typeface="+mj-lt"/>
              <a:buAutoNum type="arabicPeriod"/>
              <a:defRPr/>
            </a:pPr>
            <a:r>
              <a:rPr lang="en-AU" sz="2200" dirty="0"/>
              <a:t>Developing learner-focussed teaching</a:t>
            </a:r>
            <a:endParaRPr lang="en-NZ" sz="2200" dirty="0"/>
          </a:p>
          <a:p>
            <a:pPr marL="514350" indent="-514350" eaLnBrk="1" fontAlgn="auto" hangingPunct="1">
              <a:lnSpc>
                <a:spcPct val="110000"/>
              </a:lnSpc>
              <a:spcAft>
                <a:spcPts val="600"/>
              </a:spcAft>
              <a:buFont typeface="+mj-lt"/>
              <a:buAutoNum type="arabicPeriod"/>
              <a:defRPr/>
            </a:pPr>
            <a:r>
              <a:rPr lang="en-NZ" sz="2200" dirty="0"/>
              <a:t>Acquiring specialized cognitive skills</a:t>
            </a:r>
          </a:p>
          <a:p>
            <a:pPr marL="514350" indent="-514350" eaLnBrk="1" fontAlgn="auto" hangingPunct="1">
              <a:lnSpc>
                <a:spcPct val="110000"/>
              </a:lnSpc>
              <a:spcAft>
                <a:spcPts val="600"/>
              </a:spcAft>
              <a:buFont typeface="+mj-lt"/>
              <a:buAutoNum type="arabicPeriod"/>
              <a:defRPr/>
            </a:pPr>
            <a:r>
              <a:rPr lang="en-AU" sz="2200" dirty="0"/>
              <a:t>Learning how to theorize from practice</a:t>
            </a:r>
            <a:endParaRPr lang="en-NZ" sz="2200" dirty="0"/>
          </a:p>
          <a:p>
            <a:pPr marL="514350" indent="-514350" eaLnBrk="1" fontAlgn="auto" hangingPunct="1">
              <a:lnSpc>
                <a:spcPct val="110000"/>
              </a:lnSpc>
              <a:spcAft>
                <a:spcPts val="600"/>
              </a:spcAft>
              <a:buFont typeface="+mj-lt"/>
              <a:buAutoNum type="arabicPeriod"/>
              <a:defRPr/>
            </a:pPr>
            <a:r>
              <a:rPr lang="en-AU" sz="2200" dirty="0"/>
              <a:t>Joining a community of practice</a:t>
            </a:r>
            <a:endParaRPr lang="en-NZ" sz="2200" dirty="0"/>
          </a:p>
          <a:p>
            <a:pPr marL="514350" indent="-514350" eaLnBrk="1" fontAlgn="auto" hangingPunct="1">
              <a:lnSpc>
                <a:spcPct val="110000"/>
              </a:lnSpc>
              <a:spcAft>
                <a:spcPts val="600"/>
              </a:spcAft>
              <a:buFont typeface="+mj-lt"/>
              <a:buAutoNum type="arabicPeriod"/>
              <a:defRPr/>
            </a:pPr>
            <a:r>
              <a:rPr lang="en-AU" sz="2200" dirty="0"/>
              <a:t>Becoming a language teaching professional</a:t>
            </a:r>
            <a:endParaRPr lang="en-NZ" sz="2200" dirty="0"/>
          </a:p>
          <a:p>
            <a:pPr eaLnBrk="1" fontAlgn="auto" hangingPunct="1">
              <a:spcAft>
                <a:spcPts val="0"/>
              </a:spcAft>
              <a:buFont typeface="Arial" pitchFamily="34" charset="0"/>
              <a:buChar char="•"/>
              <a:defRPr/>
            </a:pPr>
            <a:endParaRPr lang="en-NZ" sz="2200" dirty="0"/>
          </a:p>
        </p:txBody>
      </p:sp>
      <p:sp>
        <p:nvSpPr>
          <p:cNvPr id="4" name="Title 1"/>
          <p:cNvSpPr txBox="1">
            <a:spLocks/>
          </p:cNvSpPr>
          <p:nvPr/>
        </p:nvSpPr>
        <p:spPr>
          <a:xfrm>
            <a:off x="214282" y="285728"/>
            <a:ext cx="8929718" cy="642942"/>
          </a:xfrm>
          <a:prstGeom prst="rect">
            <a:avLst/>
          </a:prstGeom>
        </p:spPr>
        <p:txBody>
          <a:bodyPr wrap="none" anchor="ctr">
            <a:normAutofit/>
          </a:bodyPr>
          <a:lstStyle/>
          <a:p>
            <a:pPr fontAlgn="auto">
              <a:spcAft>
                <a:spcPts val="0"/>
              </a:spcAft>
              <a:defRPr/>
            </a:pPr>
            <a:r>
              <a:rPr lang="en-AU"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Trebuchet MS" pitchFamily="34" charset="0"/>
                <a:ea typeface="+mj-ea"/>
                <a:cs typeface="+mj-cs"/>
              </a:rPr>
              <a:t>The Core Dimensions</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4282" y="1643050"/>
            <a:ext cx="8643998" cy="1470025"/>
          </a:xfrm>
          <a:extLst/>
        </p:spPr>
        <p:txBody>
          <a:bodyPr rtlCol="0">
            <a:normAutofit/>
          </a:bodyPr>
          <a:lstStyle/>
          <a:p>
            <a:pPr eaLnBrk="1" fontAlgn="auto" hangingPunct="1">
              <a:spcAft>
                <a:spcPts val="0"/>
              </a:spcAft>
              <a:defRPr/>
            </a:pPr>
            <a:r>
              <a:rPr lang="en-NZ"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Thank You</a:t>
            </a:r>
            <a:endParaRPr lang="en-NZ"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3"/>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r>
              <a:rPr lang="en-US" sz="3600" dirty="0" smtClean="0">
                <a:solidFill>
                  <a:schemeClr val="tx1">
                    <a:lumMod val="75000"/>
                    <a:lumOff val="25000"/>
                  </a:schemeClr>
                </a:solidFill>
                <a:ea typeface="Verdana" pitchFamily="34" charset="0"/>
                <a:cs typeface="Verdana" pitchFamily="34" charset="0"/>
              </a:rPr>
              <a:t>Jack C Richards</a:t>
            </a:r>
          </a:p>
          <a:p>
            <a:pPr eaLnBrk="1" fontAlgn="auto" hangingPunct="1">
              <a:spcAft>
                <a:spcPts val="0"/>
              </a:spcAft>
              <a:buFont typeface="Arial" pitchFamily="34" charset="0"/>
              <a:buNone/>
              <a:defRPr/>
            </a:pPr>
            <a:r>
              <a:rPr lang="en-US" sz="2800" dirty="0" smtClean="0">
                <a:solidFill>
                  <a:schemeClr val="tx1">
                    <a:lumMod val="75000"/>
                    <a:lumOff val="25000"/>
                  </a:schemeClr>
                </a:solidFill>
                <a:ea typeface="Verdana" pitchFamily="34" charset="0"/>
                <a:cs typeface="Verdana" pitchFamily="34" charset="0"/>
              </a:rPr>
              <a:t>www.professorjackrichards.com</a:t>
            </a:r>
            <a:endParaRPr lang="en-US" sz="2800" dirty="0">
              <a:solidFill>
                <a:schemeClr val="tx1">
                  <a:lumMod val="75000"/>
                  <a:lumOff val="25000"/>
                </a:schemeClr>
              </a:solidFill>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472518" cy="642942"/>
          </a:xfrm>
          <a:extLst/>
        </p:spPr>
        <p:txBody>
          <a:bodyPr rtlCol="0">
            <a:normAutofit/>
          </a:bodyPr>
          <a:lstStyle/>
          <a:p>
            <a:pPr algn="l" eaLnBrk="1" fontAlgn="auto" hangingPunct="1">
              <a:spcAft>
                <a:spcPts val="0"/>
              </a:spcAft>
              <a:defRPr/>
            </a:pPr>
            <a:r>
              <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Obama’s Inauguration Speech</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ectangle 2"/>
          <p:cNvSpPr/>
          <p:nvPr/>
        </p:nvSpPr>
        <p:spPr>
          <a:xfrm>
            <a:off x="539552" y="1556792"/>
            <a:ext cx="5328965" cy="4078039"/>
          </a:xfrm>
          <a:prstGeom prst="rect">
            <a:avLst/>
          </a:prstGeom>
        </p:spPr>
        <p:txBody>
          <a:bodyPr wrap="square" tIns="0">
            <a:spAutoFit/>
          </a:bodyPr>
          <a:lstStyle/>
          <a:p>
            <a:pPr>
              <a:lnSpc>
                <a:spcPct val="150000"/>
              </a:lnSpc>
              <a:spcAft>
                <a:spcPts val="1200"/>
              </a:spcAft>
              <a:defRPr/>
            </a:pPr>
            <a:r>
              <a:rPr lang="en-AU" sz="2400" b="1" spc="300" dirty="0" smtClean="0">
                <a:solidFill>
                  <a:schemeClr val="accent2">
                    <a:lumMod val="75000"/>
                  </a:schemeClr>
                </a:solidFill>
                <a:latin typeface="+mj-lt"/>
              </a:rPr>
              <a:t>Original version</a:t>
            </a:r>
            <a:endParaRPr lang="en-AU" sz="2400" b="1" spc="300" dirty="0">
              <a:solidFill>
                <a:schemeClr val="accent2">
                  <a:lumMod val="75000"/>
                </a:schemeClr>
              </a:solidFill>
              <a:latin typeface="+mj-lt"/>
            </a:endParaRPr>
          </a:p>
          <a:p>
            <a:pPr marL="342900" indent="-342900">
              <a:buFont typeface="Arial" pitchFamily="34" charset="0"/>
              <a:buChar char="•"/>
            </a:pPr>
            <a:r>
              <a:rPr lang="en-AU" sz="2400" dirty="0" smtClean="0"/>
              <a:t>My </a:t>
            </a:r>
            <a:r>
              <a:rPr lang="en-AU" sz="2400" dirty="0"/>
              <a:t>fellow citizens: I stand here today humbled by the task before us, grateful for the trust you have bestowed, mindful of the sacrifices borne by our ancestors. I thank President Bush for his service to our nation, as well as the generosity and cooperation he has shown throughout this transition.</a:t>
            </a:r>
          </a:p>
        </p:txBody>
      </p:sp>
    </p:spTree>
    <p:extLst>
      <p:ext uri="{BB962C8B-B14F-4D97-AF65-F5344CB8AC3E}">
        <p14:creationId xmlns:p14="http://schemas.microsoft.com/office/powerpoint/2010/main" val="3608583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85728"/>
            <a:ext cx="8472518" cy="642942"/>
          </a:xfrm>
          <a:extLst/>
        </p:spPr>
        <p:txBody>
          <a:bodyPr rtlCol="0">
            <a:normAutofit/>
          </a:bodyPr>
          <a:lstStyle/>
          <a:p>
            <a:pPr algn="l" eaLnBrk="1" fontAlgn="auto" hangingPunct="1">
              <a:spcAft>
                <a:spcPts val="0"/>
              </a:spcAft>
              <a:defRPr/>
            </a:pPr>
            <a:r>
              <a:rPr lang="en-NZ" sz="3200" b="1" cap="small"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Obama’s Inauguration Speech</a:t>
            </a:r>
            <a:endParaRPr lang="en-NZ" sz="3200" b="1" cap="small"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ectangle 2"/>
          <p:cNvSpPr/>
          <p:nvPr/>
        </p:nvSpPr>
        <p:spPr>
          <a:xfrm>
            <a:off x="611560" y="1556792"/>
            <a:ext cx="5328965" cy="4447371"/>
          </a:xfrm>
          <a:prstGeom prst="rect">
            <a:avLst/>
          </a:prstGeom>
        </p:spPr>
        <p:txBody>
          <a:bodyPr wrap="square" tIns="0">
            <a:spAutoFit/>
          </a:bodyPr>
          <a:lstStyle/>
          <a:p>
            <a:pPr>
              <a:lnSpc>
                <a:spcPct val="150000"/>
              </a:lnSpc>
              <a:spcAft>
                <a:spcPts val="1200"/>
              </a:spcAft>
              <a:defRPr/>
            </a:pPr>
            <a:r>
              <a:rPr lang="en-AU" sz="2400" b="1" spc="300" dirty="0" err="1" smtClean="0">
                <a:solidFill>
                  <a:schemeClr val="accent2">
                    <a:lumMod val="75000"/>
                  </a:schemeClr>
                </a:solidFill>
                <a:latin typeface="+mj-lt"/>
              </a:rPr>
              <a:t>Globish</a:t>
            </a:r>
            <a:r>
              <a:rPr lang="en-AU" sz="2400" b="1" spc="300" dirty="0" smtClean="0">
                <a:solidFill>
                  <a:schemeClr val="accent2">
                    <a:lumMod val="75000"/>
                  </a:schemeClr>
                </a:solidFill>
                <a:latin typeface="+mj-lt"/>
              </a:rPr>
              <a:t> version</a:t>
            </a:r>
            <a:endParaRPr lang="en-AU" sz="2400" b="1" spc="300" dirty="0">
              <a:solidFill>
                <a:schemeClr val="accent2">
                  <a:lumMod val="75000"/>
                </a:schemeClr>
              </a:solidFill>
              <a:latin typeface="+mj-lt"/>
            </a:endParaRPr>
          </a:p>
          <a:p>
            <a:pPr marL="342900" indent="-342900">
              <a:buFont typeface="Arial" pitchFamily="34" charset="0"/>
              <a:buChar char="•"/>
            </a:pPr>
            <a:r>
              <a:rPr lang="en-AU" sz="2400" dirty="0"/>
              <a:t>My friends and citizens: I stand here today full of respect for the work before us. I want to thank you for the trust you have given, and I remember the sacrifices made by our ancestors. I thank President Bush for his service to our nation, as well as for the spirit of giving and cooperation he has shown during this </a:t>
            </a:r>
            <a:r>
              <a:rPr lang="en-AU" sz="2400" dirty="0" smtClean="0"/>
              <a:t>change-over.</a:t>
            </a:r>
            <a:endParaRPr lang="en-AU" sz="2400" dirty="0"/>
          </a:p>
        </p:txBody>
      </p:sp>
    </p:spTree>
    <p:extLst>
      <p:ext uri="{BB962C8B-B14F-4D97-AF65-F5344CB8AC3E}">
        <p14:creationId xmlns:p14="http://schemas.microsoft.com/office/powerpoint/2010/main" val="2518931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CR-SF">
      <a:majorFont>
        <a:latin typeface="Trebuchet MS"/>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3435</TotalTime>
  <Words>4008</Words>
  <Application>Microsoft Office PowerPoint</Application>
  <PresentationFormat>On-screen Show (4:3)</PresentationFormat>
  <Paragraphs>411</Paragraphs>
  <Slides>78</Slides>
  <Notes>78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78</vt:i4>
      </vt:variant>
    </vt:vector>
  </HeadingPairs>
  <TitlesOfParts>
    <vt:vector size="88" baseType="lpstr">
      <vt:lpstr>Arial</vt:lpstr>
      <vt:lpstr>Verdana</vt:lpstr>
      <vt:lpstr>ＭＳ Ｐゴシック</vt:lpstr>
      <vt:lpstr>Times</vt:lpstr>
      <vt:lpstr>Comic Sans MS</vt:lpstr>
      <vt:lpstr>Times New Roman</vt:lpstr>
      <vt:lpstr>Calibri</vt:lpstr>
      <vt:lpstr>Trebuchet MS</vt:lpstr>
      <vt:lpstr>Office Theme</vt:lpstr>
      <vt:lpstr>Custom Design</vt:lpstr>
      <vt:lpstr>WHAT DOES IT TAKE TO BE  A LANGUAGE TEACHER?</vt:lpstr>
      <vt:lpstr>The Core Dimensions Of Teacher Development</vt:lpstr>
      <vt:lpstr>The Language Proficiency Factor</vt:lpstr>
      <vt:lpstr>1. Developing Appropriate Linguistic Competence</vt:lpstr>
      <vt:lpstr>1. Developing Appropriate Linguistic Competence</vt:lpstr>
      <vt:lpstr>1. Developing Appropriate Linguistic Competence</vt:lpstr>
      <vt:lpstr>The Language of the Native Speaker</vt:lpstr>
      <vt:lpstr>Obama’s Inauguration Speech</vt:lpstr>
      <vt:lpstr>Obama’s Inauguration Speech</vt:lpstr>
      <vt:lpstr>Discourse skills</vt:lpstr>
      <vt:lpstr>2.The Role of Content Knowledge</vt:lpstr>
      <vt:lpstr>Van Lier on content knowledge</vt:lpstr>
      <vt:lpstr>Van Lier on content knowledge</vt:lpstr>
      <vt:lpstr>2. Acquiring Relevant Content Knowledge</vt:lpstr>
      <vt:lpstr>2. Acquiring Relevant Content Knowledge</vt:lpstr>
      <vt:lpstr>Applications of Pedagogic Content Knowledge</vt:lpstr>
      <vt:lpstr>Applications of Pedagogic Content Knowledge</vt:lpstr>
      <vt:lpstr>Example of the Use of Pedagogical content Knowledge</vt:lpstr>
      <vt:lpstr>Using Literary Texts In Teaching</vt:lpstr>
      <vt:lpstr>3. Developing a Repertoire of teaching Skills</vt:lpstr>
      <vt:lpstr>3. Developing a Repertoire of teaching Skills</vt:lpstr>
      <vt:lpstr>3. Developing a Repertoire of teaching Skills</vt:lpstr>
      <vt:lpstr>3. Developing a Repertoire of teaching Skills</vt:lpstr>
      <vt:lpstr>3. Developing a Repertoire of teaching Skills</vt:lpstr>
      <vt:lpstr>Expert Teachers</vt:lpstr>
      <vt:lpstr>Expert Teachers</vt:lpstr>
      <vt:lpstr>Expert Teachers</vt:lpstr>
      <vt:lpstr>Expert Teachers</vt:lpstr>
      <vt:lpstr>4. Acquiring Contextual knowledge</vt:lpstr>
      <vt:lpstr>Conceptions Of Teaching</vt:lpstr>
      <vt:lpstr>Conceptions of Teaching</vt:lpstr>
      <vt:lpstr>Conceptions of Teaching</vt:lpstr>
      <vt:lpstr>Conceptions of Teaching</vt:lpstr>
      <vt:lpstr>Conceptions of Teaching</vt:lpstr>
      <vt:lpstr>Conceptions of Teaching</vt:lpstr>
      <vt:lpstr>Acquiring Contextual Knowledge</vt:lpstr>
      <vt:lpstr>The role of context</vt:lpstr>
      <vt:lpstr>5. Developing one’s sense of identity as a language teacher</vt:lpstr>
      <vt:lpstr>5. Developing one’s sense of identity as a language teacher</vt:lpstr>
      <vt:lpstr>5. Developing one’s sense of identity as a language teacher</vt:lpstr>
      <vt:lpstr>5. Developing one’s sense of identity as a language teacher</vt:lpstr>
      <vt:lpstr>6. Developing Learner Focussed Teaching</vt:lpstr>
      <vt:lpstr>6. Developing Learner Focussed Teaching</vt:lpstr>
      <vt:lpstr>6. Developing Learner-focussed Teaching</vt:lpstr>
      <vt:lpstr>6. Developing Learner-focussed Teaching</vt:lpstr>
      <vt:lpstr>6. Developing Learner-focussed Teaching</vt:lpstr>
      <vt:lpstr>6. Developing Learner-focussed Teaching</vt:lpstr>
      <vt:lpstr>6. Developing Learner-focussed Teaching</vt:lpstr>
      <vt:lpstr>6. Developing Learner-focussed Teaching</vt:lpstr>
      <vt:lpstr>6. Developing Learner-focussed Teaching</vt:lpstr>
      <vt:lpstr>6. Developing Learner-focussed Teaching</vt:lpstr>
      <vt:lpstr>6. Developing Learner-focussed Teaching</vt:lpstr>
      <vt:lpstr>7. Acquiring Specialized Cognitive Skills</vt:lpstr>
      <vt:lpstr>Borg on teacher cognition</vt:lpstr>
      <vt:lpstr>7. Acquiring Specialized Cognitive Skills</vt:lpstr>
      <vt:lpstr>7. Acquiring Specialized Cognitive Skills</vt:lpstr>
      <vt:lpstr>Acquiring Specialized Cognitive Skills</vt:lpstr>
      <vt:lpstr>PowerPoint Presentation</vt:lpstr>
      <vt:lpstr>Acquiring Specialized Cognitive Skills</vt:lpstr>
      <vt:lpstr>Acquiring Specialized Cognitive Skills</vt:lpstr>
      <vt:lpstr>Acquiring Specialized Cognitive Skills</vt:lpstr>
      <vt:lpstr>Pedagogical Reasoning Skills</vt:lpstr>
      <vt:lpstr>8. Learning How To Theorize From Practice</vt:lpstr>
      <vt:lpstr>8. Learning How To Theorize From Practice</vt:lpstr>
      <vt:lpstr>Arriving At Generalizations &amp; Explanations </vt:lpstr>
      <vt:lpstr>Arriving At Explanations &amp; Generalizations</vt:lpstr>
      <vt:lpstr>Arriving At Explanations &amp; Generalizations</vt:lpstr>
      <vt:lpstr>Arriving At Explanations &amp; Generalizations</vt:lpstr>
      <vt:lpstr>PowerPoint Presentation</vt:lpstr>
      <vt:lpstr>PowerPoint Presentation</vt:lpstr>
      <vt:lpstr>PowerPoint Presentation</vt:lpstr>
      <vt:lpstr>10. Becoming A Language Teaching Professional</vt:lpstr>
      <vt:lpstr>Rethinking of teaching methods</vt:lpstr>
      <vt:lpstr>Wallace’s three models of teaching</vt:lpstr>
      <vt:lpstr>Dialogic learning</vt:lpstr>
      <vt:lpstr>Collaborative learning</vt:lpstr>
      <vt:lpstr>PowerPoint Presentation</vt:lpstr>
      <vt:lpstr>Thank You</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Language Teaching as Art, Craft and Science</dc:title>
  <dc:creator>Textus Design</dc:creator>
  <cp:lastModifiedBy>respina</cp:lastModifiedBy>
  <cp:revision>365</cp:revision>
  <dcterms:created xsi:type="dcterms:W3CDTF">2009-01-09T21:19:58Z</dcterms:created>
  <dcterms:modified xsi:type="dcterms:W3CDTF">2014-11-18T13:48:57Z</dcterms:modified>
</cp:coreProperties>
</file>