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theme/themeOverride13.xml" ContentType="application/vnd.openxmlformats-officedocument.themeOverride+xml"/>
  <Override PartName="/ppt/notesSlides/notesSlide18.xml" ContentType="application/vnd.openxmlformats-officedocument.presentationml.notesSlide+xml"/>
  <Override PartName="/ppt/theme/themeOverride1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8" r:id="rId1"/>
    <p:sldMasterId id="2147483780" r:id="rId2"/>
  </p:sldMasterIdLst>
  <p:notesMasterIdLst>
    <p:notesMasterId r:id="rId52"/>
  </p:notesMasterIdLst>
  <p:sldIdLst>
    <p:sldId id="256" r:id="rId3"/>
    <p:sldId id="319" r:id="rId4"/>
    <p:sldId id="454" r:id="rId5"/>
    <p:sldId id="457" r:id="rId6"/>
    <p:sldId id="458" r:id="rId7"/>
    <p:sldId id="432" r:id="rId8"/>
    <p:sldId id="433" r:id="rId9"/>
    <p:sldId id="434" r:id="rId10"/>
    <p:sldId id="455" r:id="rId11"/>
    <p:sldId id="435" r:id="rId12"/>
    <p:sldId id="437" r:id="rId13"/>
    <p:sldId id="360" r:id="rId14"/>
    <p:sldId id="439" r:id="rId15"/>
    <p:sldId id="440" r:id="rId16"/>
    <p:sldId id="441" r:id="rId17"/>
    <p:sldId id="442" r:id="rId18"/>
    <p:sldId id="428" r:id="rId19"/>
    <p:sldId id="443" r:id="rId20"/>
    <p:sldId id="444" r:id="rId21"/>
    <p:sldId id="459" r:id="rId22"/>
    <p:sldId id="460" r:id="rId23"/>
    <p:sldId id="398" r:id="rId24"/>
    <p:sldId id="461" r:id="rId25"/>
    <p:sldId id="463" r:id="rId26"/>
    <p:sldId id="464" r:id="rId27"/>
    <p:sldId id="462" r:id="rId28"/>
    <p:sldId id="465" r:id="rId29"/>
    <p:sldId id="467" r:id="rId30"/>
    <p:sldId id="468" r:id="rId31"/>
    <p:sldId id="490" r:id="rId32"/>
    <p:sldId id="480" r:id="rId33"/>
    <p:sldId id="470" r:id="rId34"/>
    <p:sldId id="473" r:id="rId35"/>
    <p:sldId id="474" r:id="rId36"/>
    <p:sldId id="475" r:id="rId37"/>
    <p:sldId id="476" r:id="rId38"/>
    <p:sldId id="477" r:id="rId39"/>
    <p:sldId id="478" r:id="rId40"/>
    <p:sldId id="479" r:id="rId41"/>
    <p:sldId id="481" r:id="rId42"/>
    <p:sldId id="482" r:id="rId43"/>
    <p:sldId id="484" r:id="rId44"/>
    <p:sldId id="483" r:id="rId45"/>
    <p:sldId id="489" r:id="rId46"/>
    <p:sldId id="485" r:id="rId47"/>
    <p:sldId id="486" r:id="rId48"/>
    <p:sldId id="487" r:id="rId49"/>
    <p:sldId id="488" r:id="rId50"/>
    <p:sldId id="318" r:id="rId51"/>
  </p:sldIdLst>
  <p:sldSz cx="9144000" cy="6858000" type="screen4x3"/>
  <p:notesSz cx="6858000" cy="9144000"/>
  <p:embeddedFontLst>
    <p:embeddedFont>
      <p:font typeface="Calibri" pitchFamily="34" charset="0"/>
      <p:regular r:id="rId53"/>
      <p:bold r:id="rId54"/>
      <p:italic r:id="rId55"/>
      <p:boldItalic r:id="rId56"/>
    </p:embeddedFont>
    <p:embeddedFont>
      <p:font typeface="Trebuchet MS" pitchFamily="34" charset="0"/>
      <p:regular r:id="rId57"/>
      <p:bold r:id="rId58"/>
      <p:italic r:id="rId59"/>
      <p:boldItalic r:id="rId60"/>
    </p:embeddedFont>
    <p:embeddedFont>
      <p:font typeface="Verdana" pitchFamily="34" charset="0"/>
      <p:regular r:id="rId61"/>
      <p:bold r:id="rId62"/>
      <p:italic r:id="rId63"/>
      <p:boldItalic r:id="rId64"/>
    </p:embeddedFont>
    <p:embeddedFont>
      <p:font typeface="ＭＳ Ｐゴシック" pitchFamily="34" charset="-128"/>
      <p:regular r:id="rId6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7338" autoAdjust="0"/>
  </p:normalViewPr>
  <p:slideViewPr>
    <p:cSldViewPr>
      <p:cViewPr varScale="1">
        <p:scale>
          <a:sx n="95" d="100"/>
          <a:sy n="95" d="100"/>
        </p:scale>
        <p:origin x="-3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D17F406-6433-4177-83BE-B0FC62E1D163}" type="datetimeFigureOut">
              <a:rPr lang="en-US"/>
              <a:pPr>
                <a:defRPr/>
              </a:pPr>
              <a:t>2014-11-18</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9BF6EA-D5C3-4723-A4A7-EE17DCC8C18C}" type="slidenum">
              <a:rPr lang="en-NZ"/>
              <a:pPr>
                <a:defRPr/>
              </a:pPr>
              <a:t>‹#›</a:t>
            </a:fld>
            <a:endParaRPr lang="en-NZ"/>
          </a:p>
        </p:txBody>
      </p:sp>
    </p:spTree>
    <p:extLst>
      <p:ext uri="{BB962C8B-B14F-4D97-AF65-F5344CB8AC3E}">
        <p14:creationId xmlns:p14="http://schemas.microsoft.com/office/powerpoint/2010/main" val="1197295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BF1DE9F-5E14-4EE9-A133-D0FFD3719A40}" type="slidenum">
              <a:rPr lang="en-NZ" smtClean="0">
                <a:latin typeface="Calibri" pitchFamily="34" charset="0"/>
              </a:rPr>
              <a:pPr fontAlgn="base">
                <a:spcBef>
                  <a:spcPct val="0"/>
                </a:spcBef>
                <a:spcAft>
                  <a:spcPct val="0"/>
                </a:spcAft>
                <a:defRPr/>
              </a:pPr>
              <a:t>1</a:t>
            </a:fld>
            <a:endParaRPr lang="en-NZ"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10</a:t>
            </a:fld>
            <a:endParaRPr lang="en-NZ"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7, 8,9,</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11</a:t>
            </a:fld>
            <a:endParaRPr lang="en-NZ"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12</a:t>
            </a:fld>
            <a:endParaRPr lang="en-NZ"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13</a:t>
            </a:fld>
            <a:endParaRPr lang="en-NZ"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14</a:t>
            </a:fld>
            <a:endParaRPr lang="en-NZ"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15</a:t>
            </a:fld>
            <a:endParaRPr lang="en-NZ"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16</a:t>
            </a:fld>
            <a:endParaRPr lang="en-NZ"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17</a:t>
            </a:fld>
            <a:endParaRPr lang="en-NZ"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18</a:t>
            </a:fld>
            <a:endParaRPr lang="en-NZ"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19</a:t>
            </a:fld>
            <a:endParaRPr lang="en-NZ"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a:t>
            </a:fld>
            <a:endParaRPr lang="en-NZ"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7, 8,9,</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20</a:t>
            </a:fld>
            <a:endParaRPr lang="en-NZ"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7, 8,9,</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21</a:t>
            </a:fld>
            <a:endParaRPr lang="en-NZ"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22</a:t>
            </a:fld>
            <a:endParaRPr lang="en-NZ"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23</a:t>
            </a:fld>
            <a:endParaRPr lang="en-NZ"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24</a:t>
            </a:fld>
            <a:endParaRPr lang="en-NZ"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25</a:t>
            </a:fld>
            <a:endParaRPr lang="en-NZ"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26</a:t>
            </a:fld>
            <a:endParaRPr lang="en-NZ"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BDE81-676F-284F-AED4-03FF09D3ACE8}" type="slidenum">
              <a:rPr lang="en-US" sz="1200"/>
              <a:pPr/>
              <a:t>40</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BDE81-676F-284F-AED4-03FF09D3ACE8}" type="slidenum">
              <a:rPr lang="en-US" sz="1200"/>
              <a:pPr/>
              <a:t>41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DDF257-75C1-0F46-AC33-A491DBD88F27}" type="slidenum">
              <a:rPr lang="en-US" sz="1200"/>
              <a:pPr/>
              <a:t>42</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a:t>
            </a:fld>
            <a:endParaRPr lang="en-NZ"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BDE81-676F-284F-AED4-03FF09D3ACE8}" type="slidenum">
              <a:rPr lang="en-US" sz="1200"/>
              <a:pPr/>
              <a:t>43</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BDE81-676F-284F-AED4-03FF09D3ACE8}" type="slidenum">
              <a:rPr lang="en-US" sz="1200"/>
              <a:pPr/>
              <a:t>44</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301140-969C-2546-99F1-833CDF9AA417}" type="slidenum">
              <a:rPr lang="en-US" sz="1200"/>
              <a:pPr/>
              <a:t>45</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737201-D3D1-DA4A-9D9C-318878E69194}" type="slidenum">
              <a:rPr lang="en-US" sz="1200"/>
              <a:pPr/>
              <a:t>46</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40B841-C5F9-8A46-AFA4-B8E13B6F73B2}" type="slidenum">
              <a:rPr lang="en-US" sz="1200"/>
              <a:pPr/>
              <a:t>47</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C346A1-0456-4648-8188-D6EC7E27164D}" type="slidenum">
              <a:rPr lang="en-US" sz="1200"/>
              <a:pPr/>
              <a:t>48</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74AB89F-BFBD-48C4-B35D-8B97E0320383}" type="slidenum">
              <a:rPr lang="en-NZ" smtClean="0">
                <a:latin typeface="Calibri" pitchFamily="34" charset="0"/>
              </a:rPr>
              <a:pPr fontAlgn="base">
                <a:spcBef>
                  <a:spcPct val="0"/>
                </a:spcBef>
                <a:spcAft>
                  <a:spcPct val="0"/>
                </a:spcAft>
                <a:defRPr/>
              </a:pPr>
              <a:t>49</a:t>
            </a:fld>
            <a:endParaRPr lang="en-NZ"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a:t>
            </a:fld>
            <a:endParaRPr lang="en-NZ"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a:t>
            </a:fld>
            <a:endParaRPr lang="en-NZ"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a:t>
            </a:fld>
            <a:endParaRPr lang="en-NZ"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a:t>
            </a:fld>
            <a:endParaRPr lang="en-NZ"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a:t>
            </a:fld>
            <a:endParaRPr lang="en-NZ"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9</a:t>
            </a:fld>
            <a:endParaRPr lang="en-NZ"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5635CD9-3DCF-4F92-8D35-8543C5DE01FE}"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11168AF-005B-490A-9A36-C18A67DB4068}" type="slidenum">
              <a:rPr lang="en-NZ"/>
              <a:pPr>
                <a:defRPr/>
              </a:pPr>
              <a:t>‹#›</a:t>
            </a:fld>
            <a:endParaRPr lang="en-NZ"/>
          </a:p>
        </p:txBody>
      </p:sp>
    </p:spTree>
    <p:extLst>
      <p:ext uri="{BB962C8B-B14F-4D97-AF65-F5344CB8AC3E}">
        <p14:creationId xmlns:p14="http://schemas.microsoft.com/office/powerpoint/2010/main" val="11149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5F857CEF-BBEB-44B4-9857-8A00B6B3236D}"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9B03EACB-A8FA-4B67-A2D6-3D28E8BDC0A7}" type="slidenum">
              <a:rPr lang="en-NZ"/>
              <a:pPr>
                <a:defRPr/>
              </a:pPr>
              <a:t>‹#›</a:t>
            </a:fld>
            <a:endParaRPr lang="en-NZ"/>
          </a:p>
        </p:txBody>
      </p:sp>
    </p:spTree>
    <p:extLst>
      <p:ext uri="{BB962C8B-B14F-4D97-AF65-F5344CB8AC3E}">
        <p14:creationId xmlns:p14="http://schemas.microsoft.com/office/powerpoint/2010/main" val="50211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E8495E14-8B21-4C72-B13C-3123AC4942C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D574AA0-48A8-40A3-AB6A-43151911BD7F}" type="slidenum">
              <a:rPr lang="en-NZ"/>
              <a:pPr>
                <a:defRPr/>
              </a:pPr>
              <a:t>‹#›</a:t>
            </a:fld>
            <a:endParaRPr lang="en-NZ"/>
          </a:p>
        </p:txBody>
      </p:sp>
    </p:spTree>
    <p:extLst>
      <p:ext uri="{BB962C8B-B14F-4D97-AF65-F5344CB8AC3E}">
        <p14:creationId xmlns:p14="http://schemas.microsoft.com/office/powerpoint/2010/main" val="223820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6284138-8178-4768-9149-8B8C41AA8927}"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39C4DB4-16D0-41EA-A7DF-BFED4F11550A}" type="slidenum">
              <a:rPr lang="en-NZ"/>
              <a:pPr>
                <a:defRPr/>
              </a:pPr>
              <a:t>‹#›</a:t>
            </a:fld>
            <a:endParaRPr lang="en-NZ"/>
          </a:p>
        </p:txBody>
      </p:sp>
    </p:spTree>
    <p:extLst>
      <p:ext uri="{BB962C8B-B14F-4D97-AF65-F5344CB8AC3E}">
        <p14:creationId xmlns:p14="http://schemas.microsoft.com/office/powerpoint/2010/main" val="110278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229F0AFD-3FB3-4C28-B7B1-E1F6928F498A}"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E7C5781-9DBA-4C43-A6B3-3744D044F1B4}" type="slidenum">
              <a:rPr lang="en-NZ"/>
              <a:pPr>
                <a:defRPr/>
              </a:pPr>
              <a:t>‹#›</a:t>
            </a:fld>
            <a:endParaRPr lang="en-NZ"/>
          </a:p>
        </p:txBody>
      </p:sp>
    </p:spTree>
    <p:extLst>
      <p:ext uri="{BB962C8B-B14F-4D97-AF65-F5344CB8AC3E}">
        <p14:creationId xmlns:p14="http://schemas.microsoft.com/office/powerpoint/2010/main" val="70338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EC2616-4010-4C4E-A369-8352D8825A2F}"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2B2AA611-A3FC-4625-AAD6-05425F10D982}" type="slidenum">
              <a:rPr lang="en-NZ"/>
              <a:pPr>
                <a:defRPr/>
              </a:pPr>
              <a:t>‹#›</a:t>
            </a:fld>
            <a:endParaRPr lang="en-NZ"/>
          </a:p>
        </p:txBody>
      </p:sp>
    </p:spTree>
    <p:extLst>
      <p:ext uri="{BB962C8B-B14F-4D97-AF65-F5344CB8AC3E}">
        <p14:creationId xmlns:p14="http://schemas.microsoft.com/office/powerpoint/2010/main" val="149560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9822A398-C467-4612-B048-2816F7B2A4BF}"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1EE752EF-0D83-456F-99E3-B75FB2D7F4E0}" type="slidenum">
              <a:rPr lang="en-NZ"/>
              <a:pPr>
                <a:defRPr/>
              </a:pPr>
              <a:t>‹#›</a:t>
            </a:fld>
            <a:endParaRPr lang="en-NZ"/>
          </a:p>
        </p:txBody>
      </p:sp>
    </p:spTree>
    <p:extLst>
      <p:ext uri="{BB962C8B-B14F-4D97-AF65-F5344CB8AC3E}">
        <p14:creationId xmlns:p14="http://schemas.microsoft.com/office/powerpoint/2010/main" val="246822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738C1A3F-6553-4FA3-847F-D05058A416C7}" type="datetimeFigureOut">
              <a:rPr lang="en-US"/>
              <a:pPr>
                <a:defRPr/>
              </a:pPr>
              <a:t>2014-11-18</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547C81A3-152D-49E0-B826-BB3C0F10E514}" type="slidenum">
              <a:rPr lang="en-NZ"/>
              <a:pPr>
                <a:defRPr/>
              </a:pPr>
              <a:t>‹#›</a:t>
            </a:fld>
            <a:endParaRPr lang="en-NZ"/>
          </a:p>
        </p:txBody>
      </p:sp>
    </p:spTree>
    <p:extLst>
      <p:ext uri="{BB962C8B-B14F-4D97-AF65-F5344CB8AC3E}">
        <p14:creationId xmlns:p14="http://schemas.microsoft.com/office/powerpoint/2010/main" val="27003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3F83D1D7-33AB-4323-AA27-93E161A3AD14}" type="datetimeFigureOut">
              <a:rPr lang="en-US"/>
              <a:pPr>
                <a:defRPr/>
              </a:pPr>
              <a:t>2014-11-18</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C33D98B9-E34D-45D7-A54F-4225D01554F1}" type="slidenum">
              <a:rPr lang="en-NZ"/>
              <a:pPr>
                <a:defRPr/>
              </a:pPr>
              <a:t>‹#›</a:t>
            </a:fld>
            <a:endParaRPr lang="en-NZ"/>
          </a:p>
        </p:txBody>
      </p:sp>
    </p:spTree>
    <p:extLst>
      <p:ext uri="{BB962C8B-B14F-4D97-AF65-F5344CB8AC3E}">
        <p14:creationId xmlns:p14="http://schemas.microsoft.com/office/powerpoint/2010/main" val="415481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4F9B54-B49A-41ED-9A04-7EFD83FF35ED}" type="datetimeFigureOut">
              <a:rPr lang="en-US"/>
              <a:pPr>
                <a:defRPr/>
              </a:pPr>
              <a:t>2014-11-18</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AF717A02-DB51-43F7-A5F0-F85E45366A6A}" type="slidenum">
              <a:rPr lang="en-NZ"/>
              <a:pPr>
                <a:defRPr/>
              </a:pPr>
              <a:t>‹#›</a:t>
            </a:fld>
            <a:endParaRPr lang="en-NZ"/>
          </a:p>
        </p:txBody>
      </p:sp>
    </p:spTree>
    <p:extLst>
      <p:ext uri="{BB962C8B-B14F-4D97-AF65-F5344CB8AC3E}">
        <p14:creationId xmlns:p14="http://schemas.microsoft.com/office/powerpoint/2010/main" val="664532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D25E97-80D9-4E1D-9078-B11BFBE2A3C7}"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6502B6CE-9A41-4B13-8FDF-F9F43088C7F2}" type="slidenum">
              <a:rPr lang="en-NZ"/>
              <a:pPr>
                <a:defRPr/>
              </a:pPr>
              <a:t>‹#›</a:t>
            </a:fld>
            <a:endParaRPr lang="en-NZ"/>
          </a:p>
        </p:txBody>
      </p:sp>
    </p:spTree>
    <p:extLst>
      <p:ext uri="{BB962C8B-B14F-4D97-AF65-F5344CB8AC3E}">
        <p14:creationId xmlns:p14="http://schemas.microsoft.com/office/powerpoint/2010/main" val="66884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7F76482D-EA08-4375-8DAF-7E8ACCF8314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A0511B7-10CA-4D79-921A-246F3FE87025}" type="slidenum">
              <a:rPr lang="en-NZ"/>
              <a:pPr>
                <a:defRPr/>
              </a:pPr>
              <a:t>‹#›</a:t>
            </a:fld>
            <a:endParaRPr lang="en-NZ"/>
          </a:p>
        </p:txBody>
      </p:sp>
    </p:spTree>
    <p:extLst>
      <p:ext uri="{BB962C8B-B14F-4D97-AF65-F5344CB8AC3E}">
        <p14:creationId xmlns:p14="http://schemas.microsoft.com/office/powerpoint/2010/main" val="225829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AAF543-9A8F-4DD8-A436-C63C87FB58EB}"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77B91B30-672D-4EED-9FD6-98EAADF61F64}" type="slidenum">
              <a:rPr lang="en-NZ"/>
              <a:pPr>
                <a:defRPr/>
              </a:pPr>
              <a:t>‹#›</a:t>
            </a:fld>
            <a:endParaRPr lang="en-NZ"/>
          </a:p>
        </p:txBody>
      </p:sp>
    </p:spTree>
    <p:extLst>
      <p:ext uri="{BB962C8B-B14F-4D97-AF65-F5344CB8AC3E}">
        <p14:creationId xmlns:p14="http://schemas.microsoft.com/office/powerpoint/2010/main" val="551657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562A1CBB-4E2B-4183-A643-9277EABCDF7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0AF4854-741C-468E-8F8D-18F97D1B4930}" type="slidenum">
              <a:rPr lang="en-NZ"/>
              <a:pPr>
                <a:defRPr/>
              </a:pPr>
              <a:t>‹#›</a:t>
            </a:fld>
            <a:endParaRPr lang="en-NZ"/>
          </a:p>
        </p:txBody>
      </p:sp>
    </p:spTree>
    <p:extLst>
      <p:ext uri="{BB962C8B-B14F-4D97-AF65-F5344CB8AC3E}">
        <p14:creationId xmlns:p14="http://schemas.microsoft.com/office/powerpoint/2010/main" val="418930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83B1EE82-A0FB-4BE1-B3AC-3D63F255164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B727C62-013B-4CBF-8E11-744C44B7A399}" type="slidenum">
              <a:rPr lang="en-NZ"/>
              <a:pPr>
                <a:defRPr/>
              </a:pPr>
              <a:t>‹#›</a:t>
            </a:fld>
            <a:endParaRPr lang="en-NZ"/>
          </a:p>
        </p:txBody>
      </p:sp>
    </p:spTree>
    <p:extLst>
      <p:ext uri="{BB962C8B-B14F-4D97-AF65-F5344CB8AC3E}">
        <p14:creationId xmlns:p14="http://schemas.microsoft.com/office/powerpoint/2010/main" val="99476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1A0C99-A70F-4EC8-89D3-7CBCBF12581E}"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2425079-8BFF-4D78-85D6-E73D7FE97BA2}" type="slidenum">
              <a:rPr lang="en-NZ"/>
              <a:pPr>
                <a:defRPr/>
              </a:pPr>
              <a:t>‹#›</a:t>
            </a:fld>
            <a:endParaRPr lang="en-NZ"/>
          </a:p>
        </p:txBody>
      </p:sp>
    </p:spTree>
    <p:extLst>
      <p:ext uri="{BB962C8B-B14F-4D97-AF65-F5344CB8AC3E}">
        <p14:creationId xmlns:p14="http://schemas.microsoft.com/office/powerpoint/2010/main" val="142444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08D8F5DA-82D8-43D5-8B40-4FD1208D09E4}"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DDF5A14-5D87-4127-8F40-C1D67ACA4441}" type="slidenum">
              <a:rPr lang="en-NZ"/>
              <a:pPr>
                <a:defRPr/>
              </a:pPr>
              <a:t>‹#›</a:t>
            </a:fld>
            <a:endParaRPr lang="en-NZ"/>
          </a:p>
        </p:txBody>
      </p:sp>
    </p:spTree>
    <p:extLst>
      <p:ext uri="{BB962C8B-B14F-4D97-AF65-F5344CB8AC3E}">
        <p14:creationId xmlns:p14="http://schemas.microsoft.com/office/powerpoint/2010/main" val="265829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F434D59A-0B75-4747-8B48-EA84D828B77E}" type="datetimeFigureOut">
              <a:rPr lang="en-US"/>
              <a:pPr>
                <a:defRPr/>
              </a:pPr>
              <a:t>2014-11-18</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3BE250B9-F471-4DAC-B954-25685A9A9CEA}" type="slidenum">
              <a:rPr lang="en-NZ"/>
              <a:pPr>
                <a:defRPr/>
              </a:pPr>
              <a:t>‹#›</a:t>
            </a:fld>
            <a:endParaRPr lang="en-NZ"/>
          </a:p>
        </p:txBody>
      </p:sp>
    </p:spTree>
    <p:extLst>
      <p:ext uri="{BB962C8B-B14F-4D97-AF65-F5344CB8AC3E}">
        <p14:creationId xmlns:p14="http://schemas.microsoft.com/office/powerpoint/2010/main" val="80136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39E1C299-B252-4C95-AE63-F3291606E58E}" type="datetimeFigureOut">
              <a:rPr lang="en-US"/>
              <a:pPr>
                <a:defRPr/>
              </a:pPr>
              <a:t>2014-11-18</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B4A966B1-A4CA-473B-9BB1-6AF441A74E19}" type="slidenum">
              <a:rPr lang="en-NZ"/>
              <a:pPr>
                <a:defRPr/>
              </a:pPr>
              <a:t>‹#›</a:t>
            </a:fld>
            <a:endParaRPr lang="en-NZ"/>
          </a:p>
        </p:txBody>
      </p:sp>
    </p:spTree>
    <p:extLst>
      <p:ext uri="{BB962C8B-B14F-4D97-AF65-F5344CB8AC3E}">
        <p14:creationId xmlns:p14="http://schemas.microsoft.com/office/powerpoint/2010/main" val="183824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D18DE-09FF-43C5-91CF-793C190F63EF}" type="datetimeFigureOut">
              <a:rPr lang="en-US"/>
              <a:pPr>
                <a:defRPr/>
              </a:pPr>
              <a:t>2014-11-18</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4B20804C-874F-4730-BA03-9ACE251FE3C8}" type="slidenum">
              <a:rPr lang="en-NZ"/>
              <a:pPr>
                <a:defRPr/>
              </a:pPr>
              <a:t>‹#›</a:t>
            </a:fld>
            <a:endParaRPr lang="en-NZ"/>
          </a:p>
        </p:txBody>
      </p:sp>
    </p:spTree>
    <p:extLst>
      <p:ext uri="{BB962C8B-B14F-4D97-AF65-F5344CB8AC3E}">
        <p14:creationId xmlns:p14="http://schemas.microsoft.com/office/powerpoint/2010/main" val="257364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9FA3FC-0A1E-4D7B-BBBD-672EC0368925}"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13D474B-60CC-46CC-AD17-12965FD651A9}" type="slidenum">
              <a:rPr lang="en-NZ"/>
              <a:pPr>
                <a:defRPr/>
              </a:pPr>
              <a:t>‹#›</a:t>
            </a:fld>
            <a:endParaRPr lang="en-NZ"/>
          </a:p>
        </p:txBody>
      </p:sp>
    </p:spTree>
    <p:extLst>
      <p:ext uri="{BB962C8B-B14F-4D97-AF65-F5344CB8AC3E}">
        <p14:creationId xmlns:p14="http://schemas.microsoft.com/office/powerpoint/2010/main" val="178829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ECFDF4-E649-4100-95D2-2D58835EABEF}"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62AD6A0-B9C3-46D1-B286-3A19B907B6A1}" type="slidenum">
              <a:rPr lang="en-NZ"/>
              <a:pPr>
                <a:defRPr/>
              </a:pPr>
              <a:t>‹#›</a:t>
            </a:fld>
            <a:endParaRPr lang="en-NZ"/>
          </a:p>
        </p:txBody>
      </p:sp>
    </p:spTree>
    <p:extLst>
      <p:ext uri="{BB962C8B-B14F-4D97-AF65-F5344CB8AC3E}">
        <p14:creationId xmlns:p14="http://schemas.microsoft.com/office/powerpoint/2010/main" val="316858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0E3242-DFC5-4791-BF4F-6997A3E14DB4}" type="datetimeFigureOut">
              <a:rPr lang="en-US"/>
              <a:pPr>
                <a:defRPr/>
              </a:pPr>
              <a:t>2014-11-18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2D40AD-F374-45CB-A058-7E3F34A19A2B}"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AE62FC-C01A-48EF-B76D-F61B2A2131FD}" type="datetimeFigureOut">
              <a:rPr lang="en-US"/>
              <a:pPr>
                <a:defRPr/>
              </a:pPr>
              <a:t>2014-11-18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96FFCB-C626-464E-97C1-8444C61D90D9}"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3050"/>
            <a:ext cx="9144000" cy="1470025"/>
          </a:xfrm>
          <a:extLst/>
        </p:spPr>
        <p:txBody>
          <a:bodyPr rtlCol="0">
            <a:normAutofit/>
          </a:bodyPr>
          <a:lstStyle/>
          <a:p>
            <a:pPr fontAlgn="auto">
              <a:spcAft>
                <a:spcPts val="0"/>
              </a:spcAft>
              <a:defRPr/>
            </a:pPr>
            <a:r>
              <a:rPr lang="en-NZ" sz="35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TRENDS IN LANGUAGE TEACHING AND LANGUAGE TEACHER EDUCATION</a:t>
            </a:r>
            <a:endParaRPr lang="en-NZ" sz="35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txBox="1">
            <a:spLocks noChangeArrowheads="1"/>
          </p:cNvSpPr>
          <p:nvPr/>
        </p:nvSpPr>
        <p:spPr bwMode="auto">
          <a:xfrm>
            <a:off x="0" y="3861048"/>
            <a:ext cx="914399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en-US" sz="3600" dirty="0" smtClean="0">
                <a:solidFill>
                  <a:schemeClr val="tx1">
                    <a:lumMod val="75000"/>
                    <a:lumOff val="25000"/>
                  </a:schemeClr>
                </a:solidFill>
                <a:ea typeface="Verdana" pitchFamily="34" charset="0"/>
                <a:cs typeface="Verdana" pitchFamily="34" charset="0"/>
              </a:rPr>
              <a:t>Jack C Richards</a:t>
            </a:r>
          </a:p>
          <a:p>
            <a:pPr fontAlgn="auto">
              <a:spcAft>
                <a:spcPts val="0"/>
              </a:spcAft>
              <a:defRPr/>
            </a:pPr>
            <a:r>
              <a:rPr lang="en-US" sz="2000" dirty="0" smtClean="0">
                <a:solidFill>
                  <a:schemeClr val="tx1">
                    <a:lumMod val="75000"/>
                    <a:lumOff val="25000"/>
                  </a:schemeClr>
                </a:solidFill>
                <a:ea typeface="Verdana" pitchFamily="34" charset="0"/>
                <a:cs typeface="Verdana" pitchFamily="34" charset="0"/>
              </a:rPr>
              <a:t>University of Sydney, Australia (</a:t>
            </a:r>
            <a:r>
              <a:rPr lang="en-US" sz="2000" dirty="0">
                <a:solidFill>
                  <a:schemeClr val="tx1">
                    <a:lumMod val="75000"/>
                    <a:lumOff val="25000"/>
                  </a:schemeClr>
                </a:solidFill>
                <a:ea typeface="Verdana" pitchFamily="34" charset="0"/>
                <a:cs typeface="Verdana" pitchFamily="34" charset="0"/>
              </a:rPr>
              <a:t>honorary professor</a:t>
            </a:r>
            <a:r>
              <a:rPr lang="en-US" sz="2000" dirty="0" smtClean="0">
                <a:solidFill>
                  <a:schemeClr val="tx1">
                    <a:lumMod val="75000"/>
                    <a:lumOff val="25000"/>
                  </a:schemeClr>
                </a:solidFill>
                <a:ea typeface="Verdana" pitchFamily="34" charset="0"/>
                <a:cs typeface="Verdana" pitchFamily="34" charset="0"/>
              </a:rPr>
              <a:t>)</a:t>
            </a:r>
          </a:p>
          <a:p>
            <a:pPr fontAlgn="auto">
              <a:spcAft>
                <a:spcPts val="0"/>
              </a:spcAft>
              <a:defRPr/>
            </a:pPr>
            <a:r>
              <a:rPr lang="en-US" sz="2000" dirty="0" smtClean="0">
                <a:solidFill>
                  <a:schemeClr val="tx1">
                    <a:lumMod val="75000"/>
                    <a:lumOff val="25000"/>
                  </a:schemeClr>
                </a:solidFill>
                <a:ea typeface="Verdana" pitchFamily="34" charset="0"/>
                <a:cs typeface="Verdana" pitchFamily="34" charset="0"/>
              </a:rPr>
              <a:t>University of Auckland, New Zealand (honorary professor) </a:t>
            </a:r>
          </a:p>
          <a:p>
            <a:pPr fontAlgn="auto">
              <a:spcAft>
                <a:spcPts val="0"/>
              </a:spcAft>
              <a:defRPr/>
            </a:pPr>
            <a:r>
              <a:rPr lang="en-US" sz="2000" dirty="0" smtClean="0">
                <a:solidFill>
                  <a:schemeClr val="tx1">
                    <a:lumMod val="75000"/>
                    <a:lumOff val="25000"/>
                  </a:schemeClr>
                </a:solidFill>
                <a:ea typeface="Verdana" pitchFamily="34" charset="0"/>
                <a:cs typeface="Verdana" pitchFamily="34" charset="0"/>
              </a:rPr>
              <a:t>Regional Language Centre, </a:t>
            </a:r>
            <a:r>
              <a:rPr lang="en-US" sz="2000" dirty="0">
                <a:solidFill>
                  <a:schemeClr val="tx1">
                    <a:lumMod val="75000"/>
                    <a:lumOff val="25000"/>
                  </a:schemeClr>
                </a:solidFill>
                <a:ea typeface="Verdana" pitchFamily="34" charset="0"/>
                <a:cs typeface="Verdana" pitchFamily="34" charset="0"/>
              </a:rPr>
              <a:t>Singapore (adjunct professor)</a:t>
            </a:r>
            <a:endParaRPr lang="en-US" sz="2000" dirty="0" smtClean="0">
              <a:solidFill>
                <a:schemeClr val="tx1">
                  <a:lumMod val="75000"/>
                  <a:lumOff val="25000"/>
                </a:schemeClr>
              </a:solidFill>
              <a:ea typeface="Verdana" pitchFamily="34" charset="0"/>
              <a:cs typeface="Verdana" pitchFamily="34" charset="0"/>
            </a:endParaRPr>
          </a:p>
          <a:p>
            <a:pPr fontAlgn="auto">
              <a:spcAft>
                <a:spcPts val="0"/>
              </a:spcAft>
              <a:defRPr/>
            </a:pPr>
            <a:endParaRPr lang="en-US" sz="2000" dirty="0" smtClean="0">
              <a:solidFill>
                <a:schemeClr val="tx1">
                  <a:lumMod val="75000"/>
                  <a:lumOff val="25000"/>
                </a:schemeClr>
              </a:solidFill>
              <a:ea typeface="Verdana" pitchFamily="34" charset="0"/>
              <a:cs typeface="Verdana" pitchFamily="34" charset="0"/>
            </a:endParaRPr>
          </a:p>
          <a:p>
            <a:pPr fontAlgn="auto">
              <a:spcAft>
                <a:spcPts val="0"/>
              </a:spcAft>
              <a:buFont typeface="Arial" pitchFamily="34" charset="0"/>
              <a:buNone/>
              <a:defRPr/>
            </a:pPr>
            <a:r>
              <a:rPr lang="en-US" sz="2800" dirty="0" smtClean="0">
                <a:solidFill>
                  <a:schemeClr val="tx1">
                    <a:lumMod val="75000"/>
                    <a:lumOff val="25000"/>
                  </a:schemeClr>
                </a:solidFill>
                <a:ea typeface="Verdana" pitchFamily="34" charset="0"/>
                <a:cs typeface="Verdana" pitchFamily="34" charset="0"/>
              </a:rPr>
              <a:t>www.professorjackrichards.com</a:t>
            </a:r>
            <a:endParaRPr lang="en-US" sz="2800" dirty="0">
              <a:solidFill>
                <a:schemeClr val="tx1">
                  <a:lumMod val="75000"/>
                  <a:lumOff val="25000"/>
                </a:schemeClr>
              </a:solidFill>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11188" y="1657831"/>
            <a:ext cx="8137525" cy="1107996"/>
          </a:xfrm>
          <a:prstGeom prst="rect">
            <a:avLst/>
          </a:prstGeom>
        </p:spPr>
        <p:txBody>
          <a:bodyPr>
            <a:spAutoFit/>
          </a:bodyPr>
          <a:lstStyle/>
          <a:p>
            <a:r>
              <a:rPr lang="en-NZ" sz="2200" b="1" i="1" dirty="0" smtClean="0">
                <a:latin typeface="Verdana" pitchFamily="34" charset="0"/>
                <a:ea typeface="Verdana" pitchFamily="34" charset="0"/>
                <a:cs typeface="Verdana" pitchFamily="34" charset="0"/>
              </a:rPr>
              <a:t>New </a:t>
            </a:r>
            <a:r>
              <a:rPr lang="en-NZ" sz="2200" b="1" i="1" dirty="0">
                <a:latin typeface="Verdana" pitchFamily="34" charset="0"/>
                <a:ea typeface="Verdana" pitchFamily="34" charset="0"/>
                <a:cs typeface="Verdana" pitchFamily="34" charset="0"/>
              </a:rPr>
              <a:t>literacies</a:t>
            </a:r>
          </a:p>
          <a:p>
            <a:endParaRPr lang="en-NZ" sz="2200" dirty="0">
              <a:latin typeface="Verdana" pitchFamily="34" charset="0"/>
              <a:ea typeface="Verdana" pitchFamily="34" charset="0"/>
              <a:cs typeface="Verdana" pitchFamily="34" charset="0"/>
            </a:endParaRPr>
          </a:p>
          <a:p>
            <a:pPr marL="800100" lvl="1" indent="-342900">
              <a:buFont typeface="Arial" pitchFamily="34" charset="0"/>
              <a:buChar char="•"/>
            </a:pPr>
            <a:r>
              <a:rPr lang="en-NZ" sz="2200" dirty="0" smtClean="0">
                <a:latin typeface="Verdana" pitchFamily="34" charset="0"/>
                <a:ea typeface="Verdana" pitchFamily="34" charset="0"/>
                <a:cs typeface="Verdana" pitchFamily="34" charset="0"/>
              </a:rPr>
              <a:t>Information-based </a:t>
            </a:r>
            <a:r>
              <a:rPr lang="en-NZ" sz="2200" dirty="0">
                <a:latin typeface="Verdana" pitchFamily="34" charset="0"/>
                <a:ea typeface="Verdana" pitchFamily="34" charset="0"/>
                <a:cs typeface="Verdana" pitchFamily="34" charset="0"/>
              </a:rPr>
              <a:t>and digital literacy</a:t>
            </a:r>
          </a:p>
        </p:txBody>
      </p:sp>
    </p:spTree>
    <p:extLst>
      <p:ext uri="{BB962C8B-B14F-4D97-AF65-F5344CB8AC3E}">
        <p14:creationId xmlns:p14="http://schemas.microsoft.com/office/powerpoint/2010/main" val="322046708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85728"/>
            <a:ext cx="9180512" cy="642942"/>
          </a:xfrm>
          <a:extLst/>
        </p:spPr>
        <p:txBody>
          <a:bodyPr rtlCol="0">
            <a:noAutofit/>
          </a:bodyPr>
          <a:lstStyle/>
          <a:p>
            <a:pPr algn="l" fontAlgn="auto">
              <a:spcAft>
                <a:spcPts val="0"/>
              </a:spcAft>
              <a:defRPr/>
            </a:pPr>
            <a:r>
              <a:rPr lang="en-NZ" sz="295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295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295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10939" y="1628800"/>
            <a:ext cx="8137525" cy="2462212"/>
          </a:xfrm>
          <a:prstGeom prst="rect">
            <a:avLst/>
          </a:prstGeom>
        </p:spPr>
        <p:txBody>
          <a:bodyPr>
            <a:spAutoFit/>
          </a:bodyPr>
          <a:lstStyle/>
          <a:p>
            <a:r>
              <a:rPr lang="en-NZ" sz="2200" b="1" i="1" dirty="0" smtClean="0">
                <a:latin typeface="+mn-lt"/>
              </a:rPr>
              <a:t>Government </a:t>
            </a:r>
            <a:r>
              <a:rPr lang="en-NZ" sz="2200" b="1" i="1" dirty="0">
                <a:latin typeface="+mn-lt"/>
              </a:rPr>
              <a:t>intervention</a:t>
            </a:r>
          </a:p>
          <a:p>
            <a:pPr marL="342900" indent="-342900">
              <a:buFont typeface="Arial" pitchFamily="34" charset="0"/>
              <a:buChar char="•"/>
            </a:pPr>
            <a:endParaRPr lang="en-NZ" sz="2200" dirty="0">
              <a:latin typeface="+mn-lt"/>
            </a:endParaRPr>
          </a:p>
          <a:p>
            <a:pPr lvl="1"/>
            <a:endParaRPr lang="en-NZ" sz="2200" dirty="0" smtClean="0">
              <a:latin typeface="+mn-lt"/>
            </a:endParaRPr>
          </a:p>
          <a:p>
            <a:pPr marL="800100" lvl="1" indent="-342900">
              <a:buFont typeface="Arial"/>
              <a:buChar char="•"/>
            </a:pPr>
            <a:r>
              <a:rPr lang="en-NZ" sz="2200" dirty="0" smtClean="0">
                <a:latin typeface="+mn-lt"/>
              </a:rPr>
              <a:t>New curriculum and syllabus frameworks</a:t>
            </a:r>
          </a:p>
          <a:p>
            <a:pPr marL="800100" lvl="1" indent="-342900">
              <a:buFont typeface="Arial"/>
              <a:buChar char="•"/>
            </a:pPr>
            <a:endParaRPr lang="en-NZ" sz="2200" dirty="0">
              <a:latin typeface="+mn-lt"/>
            </a:endParaRPr>
          </a:p>
          <a:p>
            <a:pPr marL="800100" lvl="1" indent="-342900">
              <a:buFont typeface="Arial"/>
              <a:buChar char="•"/>
            </a:pPr>
            <a:r>
              <a:rPr lang="en-NZ" sz="2200" dirty="0" smtClean="0">
                <a:latin typeface="+mn-lt"/>
              </a:rPr>
              <a:t>Standards </a:t>
            </a:r>
            <a:r>
              <a:rPr lang="en-NZ" sz="2200" dirty="0">
                <a:latin typeface="+mn-lt"/>
              </a:rPr>
              <a:t>and tests</a:t>
            </a:r>
          </a:p>
          <a:p>
            <a:endParaRPr lang="en-NZ" sz="2200" dirty="0" smtClean="0">
              <a:latin typeface="+mn-lt"/>
            </a:endParaRPr>
          </a:p>
        </p:txBody>
      </p:sp>
    </p:spTree>
    <p:extLst>
      <p:ext uri="{BB962C8B-B14F-4D97-AF65-F5344CB8AC3E}">
        <p14:creationId xmlns:p14="http://schemas.microsoft.com/office/powerpoint/2010/main" val="229862251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11560" y="1643896"/>
            <a:ext cx="7848872" cy="1785104"/>
          </a:xfrm>
          <a:prstGeom prst="rect">
            <a:avLst/>
          </a:prstGeom>
        </p:spPr>
        <p:txBody>
          <a:bodyPr wrap="square">
            <a:spAutoFit/>
          </a:bodyPr>
          <a:lstStyle/>
          <a:p>
            <a:pPr lvl="0"/>
            <a:r>
              <a:rPr lang="en-NZ" sz="2200" b="1" i="1" dirty="0">
                <a:latin typeface="+mn-lt"/>
              </a:rPr>
              <a:t>Expanded hours for English</a:t>
            </a:r>
          </a:p>
          <a:p>
            <a:pPr marL="285750" lvl="0" indent="-285750">
              <a:buFont typeface="Arial"/>
              <a:buChar char="•"/>
            </a:pPr>
            <a:endParaRPr lang="en-NZ" sz="2200" dirty="0">
              <a:latin typeface="+mn-lt"/>
            </a:endParaRPr>
          </a:p>
          <a:p>
            <a:pPr marL="742950" lvl="1" indent="-285750">
              <a:buFont typeface="Arial"/>
              <a:buChar char="•"/>
            </a:pPr>
            <a:r>
              <a:rPr lang="en-NZ" sz="2200" dirty="0">
                <a:latin typeface="+mn-lt"/>
              </a:rPr>
              <a:t>C</a:t>
            </a:r>
            <a:r>
              <a:rPr lang="en-NZ" sz="2200" dirty="0" smtClean="0">
                <a:latin typeface="+mn-lt"/>
              </a:rPr>
              <a:t>ompetition </a:t>
            </a:r>
            <a:r>
              <a:rPr lang="en-NZ" sz="2200" dirty="0">
                <a:latin typeface="+mn-lt"/>
              </a:rPr>
              <a:t>in the curriculum</a:t>
            </a:r>
          </a:p>
          <a:p>
            <a:pPr marL="285750" lvl="0" indent="-285750">
              <a:buFont typeface="Arial"/>
              <a:buChar char="•"/>
            </a:pPr>
            <a:endParaRPr lang="en-NZ" sz="2200" dirty="0">
              <a:latin typeface="+mn-lt"/>
            </a:endParaRPr>
          </a:p>
          <a:p>
            <a:pPr marL="285750" lvl="0" indent="-285750">
              <a:buFont typeface="Arial"/>
              <a:buChar char="•"/>
            </a:pPr>
            <a:endParaRPr lang="en-NZ" sz="2200" dirty="0">
              <a:latin typeface="+mn-lt"/>
            </a:endParaRPr>
          </a:p>
        </p:txBody>
      </p:sp>
    </p:spTree>
    <p:extLst>
      <p:ext uri="{BB962C8B-B14F-4D97-AF65-F5344CB8AC3E}">
        <p14:creationId xmlns:p14="http://schemas.microsoft.com/office/powerpoint/2010/main" val="14475775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83568" y="1643896"/>
            <a:ext cx="7848872" cy="1785104"/>
          </a:xfrm>
          <a:prstGeom prst="rect">
            <a:avLst/>
          </a:prstGeom>
        </p:spPr>
        <p:txBody>
          <a:bodyPr wrap="square">
            <a:spAutoFit/>
          </a:bodyPr>
          <a:lstStyle/>
          <a:p>
            <a:pPr lvl="0"/>
            <a:r>
              <a:rPr lang="en-NZ" sz="2200" b="1" i="1" dirty="0" smtClean="0">
                <a:latin typeface="+mn-lt"/>
              </a:rPr>
              <a:t>Learning </a:t>
            </a:r>
            <a:r>
              <a:rPr lang="en-NZ" sz="2200" b="1" i="1" dirty="0">
                <a:latin typeface="+mn-lt"/>
              </a:rPr>
              <a:t>on-</a:t>
            </a:r>
            <a:r>
              <a:rPr lang="en-NZ" sz="2200" b="1" i="1" dirty="0" smtClean="0">
                <a:latin typeface="+mn-lt"/>
              </a:rPr>
              <a:t>line and distance learning</a:t>
            </a:r>
            <a:endParaRPr lang="en-NZ" sz="2200" b="1" i="1" dirty="0">
              <a:latin typeface="+mn-lt"/>
            </a:endParaRPr>
          </a:p>
          <a:p>
            <a:pPr marL="285750" lvl="0" indent="-285750">
              <a:buFont typeface="Arial"/>
              <a:buChar char="•"/>
            </a:pPr>
            <a:endParaRPr lang="en-NZ" sz="2200" dirty="0">
              <a:latin typeface="+mn-lt"/>
            </a:endParaRPr>
          </a:p>
          <a:p>
            <a:pPr marL="742950" lvl="1" indent="-285750">
              <a:buFont typeface="Arial"/>
              <a:buChar char="•"/>
            </a:pPr>
            <a:r>
              <a:rPr lang="en-NZ" sz="2200" dirty="0">
                <a:latin typeface="+mn-lt"/>
              </a:rPr>
              <a:t>B</a:t>
            </a:r>
            <a:r>
              <a:rPr lang="en-NZ" sz="2200" dirty="0" smtClean="0">
                <a:latin typeface="+mn-lt"/>
              </a:rPr>
              <a:t>lended </a:t>
            </a:r>
            <a:r>
              <a:rPr lang="en-NZ" sz="2200" dirty="0">
                <a:latin typeface="+mn-lt"/>
              </a:rPr>
              <a:t>solution</a:t>
            </a:r>
          </a:p>
          <a:p>
            <a:pPr marL="285750" lvl="0" indent="-285750">
              <a:buFont typeface="Arial"/>
              <a:buChar char="•"/>
            </a:pPr>
            <a:endParaRPr lang="en-NZ" sz="2200" dirty="0">
              <a:latin typeface="+mn-lt"/>
            </a:endParaRPr>
          </a:p>
          <a:p>
            <a:pPr marL="285750" lvl="0" indent="-285750">
              <a:buFont typeface="Arial"/>
              <a:buChar char="•"/>
            </a:pPr>
            <a:endParaRPr lang="en-NZ" sz="2200" dirty="0">
              <a:latin typeface="+mn-lt"/>
            </a:endParaRPr>
          </a:p>
        </p:txBody>
      </p:sp>
    </p:spTree>
    <p:extLst>
      <p:ext uri="{BB962C8B-B14F-4D97-AF65-F5344CB8AC3E}">
        <p14:creationId xmlns:p14="http://schemas.microsoft.com/office/powerpoint/2010/main" val="98223535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11560" y="1628800"/>
            <a:ext cx="7848872" cy="1446550"/>
          </a:xfrm>
          <a:prstGeom prst="rect">
            <a:avLst/>
          </a:prstGeom>
        </p:spPr>
        <p:txBody>
          <a:bodyPr wrap="square">
            <a:spAutoFit/>
          </a:bodyPr>
          <a:lstStyle/>
          <a:p>
            <a:pPr lvl="0"/>
            <a:r>
              <a:rPr lang="en-NZ" sz="2200" b="1" i="1" dirty="0" smtClean="0">
                <a:latin typeface="+mn-lt"/>
              </a:rPr>
              <a:t>English-medium </a:t>
            </a:r>
            <a:r>
              <a:rPr lang="en-NZ" sz="2200" b="1" i="1" dirty="0">
                <a:latin typeface="+mn-lt"/>
              </a:rPr>
              <a:t>education</a:t>
            </a:r>
          </a:p>
          <a:p>
            <a:pPr marL="285750" lvl="0" indent="-285750">
              <a:buFont typeface="Arial"/>
              <a:buChar char="•"/>
            </a:pPr>
            <a:endParaRPr lang="en-NZ" sz="2200" dirty="0">
              <a:latin typeface="+mn-lt"/>
            </a:endParaRPr>
          </a:p>
          <a:p>
            <a:pPr marL="742950" lvl="1" indent="-285750">
              <a:buFont typeface="Arial"/>
              <a:buChar char="•"/>
            </a:pPr>
            <a:r>
              <a:rPr lang="en-NZ" sz="2200" dirty="0" smtClean="0">
                <a:latin typeface="+mn-lt"/>
              </a:rPr>
              <a:t>Costs and benefits</a:t>
            </a:r>
          </a:p>
          <a:p>
            <a:pPr marL="285750" lvl="0" indent="-285750">
              <a:buFont typeface="Arial"/>
              <a:buChar char="•"/>
            </a:pPr>
            <a:endParaRPr lang="en-NZ" sz="2200" dirty="0">
              <a:latin typeface="+mn-lt"/>
            </a:endParaRPr>
          </a:p>
        </p:txBody>
      </p:sp>
    </p:spTree>
    <p:extLst>
      <p:ext uri="{BB962C8B-B14F-4D97-AF65-F5344CB8AC3E}">
        <p14:creationId xmlns:p14="http://schemas.microsoft.com/office/powerpoint/2010/main" val="298664604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755576" y="1628800"/>
            <a:ext cx="7560840" cy="1785104"/>
          </a:xfrm>
          <a:prstGeom prst="rect">
            <a:avLst/>
          </a:prstGeom>
        </p:spPr>
        <p:txBody>
          <a:bodyPr wrap="square">
            <a:spAutoFit/>
          </a:bodyPr>
          <a:lstStyle/>
          <a:p>
            <a:pPr lvl="0"/>
            <a:r>
              <a:rPr lang="en-NZ" sz="2200" b="1" i="1" dirty="0" smtClean="0">
                <a:latin typeface="+mn-lt"/>
              </a:rPr>
              <a:t>English </a:t>
            </a:r>
            <a:r>
              <a:rPr lang="en-NZ" sz="2200" b="1" i="1" dirty="0">
                <a:latin typeface="+mn-lt"/>
              </a:rPr>
              <a:t>from primary school</a:t>
            </a:r>
          </a:p>
          <a:p>
            <a:pPr marL="285750" lvl="0" indent="-285750">
              <a:buFont typeface="Arial"/>
              <a:buChar char="•"/>
            </a:pPr>
            <a:endParaRPr lang="en-NZ" sz="2200" dirty="0">
              <a:latin typeface="+mn-lt"/>
            </a:endParaRPr>
          </a:p>
          <a:p>
            <a:pPr marL="742950" lvl="1" indent="-285750">
              <a:buFont typeface="Arial"/>
              <a:buChar char="•"/>
            </a:pPr>
            <a:r>
              <a:rPr lang="en-NZ" sz="2200" dirty="0">
                <a:latin typeface="+mn-lt"/>
              </a:rPr>
              <a:t>I</a:t>
            </a:r>
            <a:r>
              <a:rPr lang="en-NZ" sz="2200" dirty="0" smtClean="0">
                <a:latin typeface="+mn-lt"/>
              </a:rPr>
              <a:t>mpact </a:t>
            </a:r>
            <a:r>
              <a:rPr lang="en-NZ" sz="2200" dirty="0">
                <a:latin typeface="+mn-lt"/>
              </a:rPr>
              <a:t>and implications</a:t>
            </a:r>
          </a:p>
          <a:p>
            <a:pPr lvl="0"/>
            <a:endParaRPr lang="en-NZ" sz="2200" dirty="0" smtClean="0">
              <a:latin typeface="+mn-lt"/>
            </a:endParaRPr>
          </a:p>
          <a:p>
            <a:pPr marL="285750" lvl="0" indent="-285750">
              <a:buFont typeface="Arial"/>
              <a:buChar char="•"/>
            </a:pPr>
            <a:endParaRPr lang="en-NZ" sz="2200" dirty="0">
              <a:latin typeface="+mn-lt"/>
            </a:endParaRPr>
          </a:p>
        </p:txBody>
      </p:sp>
    </p:spTree>
    <p:extLst>
      <p:ext uri="{BB962C8B-B14F-4D97-AF65-F5344CB8AC3E}">
        <p14:creationId xmlns:p14="http://schemas.microsoft.com/office/powerpoint/2010/main" val="34248533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83568" y="1622410"/>
            <a:ext cx="7848872" cy="2123658"/>
          </a:xfrm>
          <a:prstGeom prst="rect">
            <a:avLst/>
          </a:prstGeom>
        </p:spPr>
        <p:txBody>
          <a:bodyPr wrap="square">
            <a:spAutoFit/>
          </a:bodyPr>
          <a:lstStyle/>
          <a:p>
            <a:pPr lvl="0"/>
            <a:endParaRPr lang="en-NZ" sz="2200" dirty="0" smtClean="0">
              <a:latin typeface="+mn-lt"/>
            </a:endParaRPr>
          </a:p>
          <a:p>
            <a:pPr lvl="0"/>
            <a:r>
              <a:rPr lang="en-NZ" sz="2200" b="1" i="1" dirty="0" smtClean="0">
                <a:latin typeface="+mn-lt"/>
              </a:rPr>
              <a:t>Ministry initiatives</a:t>
            </a:r>
            <a:endParaRPr lang="en-NZ" sz="2200" b="1" i="1" dirty="0">
              <a:latin typeface="+mn-lt"/>
            </a:endParaRPr>
          </a:p>
          <a:p>
            <a:pPr lvl="0"/>
            <a:endParaRPr lang="en-NZ" sz="2200" b="1" i="1" dirty="0" smtClean="0">
              <a:latin typeface="+mn-lt"/>
            </a:endParaRPr>
          </a:p>
          <a:p>
            <a:pPr marL="342900" lvl="0" indent="-342900">
              <a:buFont typeface="Arial"/>
              <a:buChar char="•"/>
            </a:pPr>
            <a:r>
              <a:rPr lang="en-NZ" sz="2200" dirty="0" smtClean="0">
                <a:latin typeface="+mn-lt"/>
              </a:rPr>
              <a:t>Investment </a:t>
            </a:r>
            <a:r>
              <a:rPr lang="en-NZ" sz="2200" dirty="0">
                <a:latin typeface="+mn-lt"/>
              </a:rPr>
              <a:t>in teacher-</a:t>
            </a:r>
            <a:r>
              <a:rPr lang="en-NZ" sz="2200" dirty="0" smtClean="0">
                <a:latin typeface="+mn-lt"/>
              </a:rPr>
              <a:t>training, textbooks and resources</a:t>
            </a:r>
            <a:endParaRPr lang="en-NZ" sz="2200" dirty="0">
              <a:latin typeface="+mn-lt"/>
            </a:endParaRPr>
          </a:p>
          <a:p>
            <a:pPr marL="285750" lvl="0" indent="-285750">
              <a:buFont typeface="Arial"/>
              <a:buChar char="•"/>
            </a:pPr>
            <a:endParaRPr lang="en-NZ" sz="2200" dirty="0">
              <a:latin typeface="+mn-lt"/>
            </a:endParaRPr>
          </a:p>
        </p:txBody>
      </p:sp>
      <p:pic>
        <p:nvPicPr>
          <p:cNvPr id="17410" name="Picture 2" descr="C:\Users\Heather\Documents\Jack's PP\Photos\iStock_000005031630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429000"/>
            <a:ext cx="335351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320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11560" y="1628800"/>
            <a:ext cx="7848872" cy="1446550"/>
          </a:xfrm>
          <a:prstGeom prst="rect">
            <a:avLst/>
          </a:prstGeom>
        </p:spPr>
        <p:txBody>
          <a:bodyPr wrap="square">
            <a:spAutoFit/>
          </a:bodyPr>
          <a:lstStyle/>
          <a:p>
            <a:pPr lvl="0"/>
            <a:r>
              <a:rPr lang="en-NZ" sz="2200" b="1" i="1" dirty="0" smtClean="0">
                <a:latin typeface="+mn-lt"/>
              </a:rPr>
              <a:t>Outside </a:t>
            </a:r>
            <a:r>
              <a:rPr lang="en-NZ" sz="2200" b="1" i="1" dirty="0">
                <a:latin typeface="+mn-lt"/>
              </a:rPr>
              <a:t>help</a:t>
            </a:r>
            <a:r>
              <a:rPr lang="en-NZ" sz="2200" dirty="0">
                <a:latin typeface="+mn-lt"/>
              </a:rPr>
              <a:t> </a:t>
            </a:r>
          </a:p>
          <a:p>
            <a:pPr marL="285750" lvl="0" indent="-285750">
              <a:buFont typeface="Arial"/>
              <a:buChar char="•"/>
            </a:pPr>
            <a:endParaRPr lang="en-NZ" sz="2200" dirty="0">
              <a:latin typeface="+mn-lt"/>
            </a:endParaRPr>
          </a:p>
          <a:p>
            <a:pPr marL="742950" lvl="1" indent="-285750">
              <a:buFont typeface="Arial"/>
              <a:buChar char="•"/>
            </a:pPr>
            <a:r>
              <a:rPr lang="en-NZ" sz="2200" dirty="0" smtClean="0">
                <a:latin typeface="+mn-lt"/>
              </a:rPr>
              <a:t>JET </a:t>
            </a:r>
            <a:r>
              <a:rPr lang="en-NZ" sz="2200" dirty="0">
                <a:latin typeface="+mn-lt"/>
              </a:rPr>
              <a:t>and foreign teachers</a:t>
            </a:r>
          </a:p>
          <a:p>
            <a:pPr marL="285750" lvl="0" indent="-285750">
              <a:buFont typeface="Arial"/>
              <a:buChar char="•"/>
            </a:pPr>
            <a:endParaRPr lang="en-NZ" sz="2200" dirty="0">
              <a:latin typeface="+mn-lt"/>
            </a:endParaRPr>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902" y="3429000"/>
            <a:ext cx="3787306"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0317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83568" y="1628800"/>
            <a:ext cx="7848872" cy="1446550"/>
          </a:xfrm>
          <a:prstGeom prst="rect">
            <a:avLst/>
          </a:prstGeom>
        </p:spPr>
        <p:txBody>
          <a:bodyPr wrap="square">
            <a:spAutoFit/>
          </a:bodyPr>
          <a:lstStyle/>
          <a:p>
            <a:pPr lvl="0"/>
            <a:r>
              <a:rPr lang="en-NZ" sz="2200" b="1" i="1" dirty="0" smtClean="0">
                <a:latin typeface="+mn-lt"/>
              </a:rPr>
              <a:t>Innovative </a:t>
            </a:r>
            <a:r>
              <a:rPr lang="en-NZ" sz="2200" b="1" i="1" dirty="0">
                <a:latin typeface="+mn-lt"/>
              </a:rPr>
              <a:t>solutions</a:t>
            </a:r>
          </a:p>
          <a:p>
            <a:pPr marL="285750" lvl="0" indent="-285750">
              <a:buFont typeface="Arial"/>
              <a:buChar char="•"/>
            </a:pPr>
            <a:endParaRPr lang="en-NZ" sz="2200" dirty="0">
              <a:latin typeface="+mn-lt"/>
            </a:endParaRPr>
          </a:p>
          <a:p>
            <a:pPr marL="742950" lvl="1" indent="-285750">
              <a:buFont typeface="Arial"/>
              <a:buChar char="•"/>
            </a:pPr>
            <a:r>
              <a:rPr lang="en-NZ" sz="2200" dirty="0" smtClean="0">
                <a:latin typeface="+mn-lt"/>
              </a:rPr>
              <a:t>English </a:t>
            </a:r>
            <a:r>
              <a:rPr lang="en-NZ" sz="2200" dirty="0">
                <a:latin typeface="+mn-lt"/>
              </a:rPr>
              <a:t>village</a:t>
            </a:r>
          </a:p>
          <a:p>
            <a:pPr marL="285750" lvl="0" indent="-285750">
              <a:buFont typeface="Arial"/>
              <a:buChar char="•"/>
            </a:pPr>
            <a:endParaRPr lang="en-NZ" sz="2200" dirty="0">
              <a:latin typeface="+mn-lt"/>
            </a:endParaRPr>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537" y="3429000"/>
            <a:ext cx="6136934" cy="2227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9656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11560" y="1672932"/>
            <a:ext cx="7848872" cy="1107996"/>
          </a:xfrm>
          <a:prstGeom prst="rect">
            <a:avLst/>
          </a:prstGeom>
        </p:spPr>
        <p:txBody>
          <a:bodyPr wrap="square">
            <a:spAutoFit/>
          </a:bodyPr>
          <a:lstStyle/>
          <a:p>
            <a:pPr lvl="0"/>
            <a:r>
              <a:rPr lang="en-NZ" sz="2200" b="1" i="1" dirty="0" smtClean="0">
                <a:latin typeface="+mn-lt"/>
              </a:rPr>
              <a:t>Reliance </a:t>
            </a:r>
            <a:r>
              <a:rPr lang="en-NZ" sz="2200" b="1" i="1" dirty="0">
                <a:latin typeface="+mn-lt"/>
              </a:rPr>
              <a:t>on the private sector</a:t>
            </a:r>
          </a:p>
          <a:p>
            <a:pPr marL="285750" lvl="0" indent="-285750">
              <a:buFont typeface="Arial"/>
              <a:buChar char="•"/>
            </a:pPr>
            <a:endParaRPr lang="en-NZ" sz="2200" dirty="0">
              <a:latin typeface="+mn-lt"/>
            </a:endParaRPr>
          </a:p>
          <a:p>
            <a:pPr marL="742950" lvl="1" indent="-285750">
              <a:buFont typeface="Arial"/>
              <a:buChar char="•"/>
            </a:pPr>
            <a:r>
              <a:rPr lang="en-NZ" sz="2200" dirty="0">
                <a:latin typeface="+mn-lt"/>
              </a:rPr>
              <a:t>L</a:t>
            </a:r>
            <a:r>
              <a:rPr lang="en-NZ" sz="2200" dirty="0" smtClean="0">
                <a:latin typeface="+mn-lt"/>
              </a:rPr>
              <a:t>anguage </a:t>
            </a:r>
            <a:r>
              <a:rPr lang="en-NZ" sz="2200" dirty="0">
                <a:latin typeface="+mn-lt"/>
              </a:rPr>
              <a:t>teaching industry</a:t>
            </a:r>
          </a:p>
        </p:txBody>
      </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429000"/>
            <a:ext cx="3197721" cy="2688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1860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11188" y="1657831"/>
            <a:ext cx="8137525" cy="2462212"/>
          </a:xfrm>
          <a:prstGeom prst="rect">
            <a:avLst/>
          </a:prstGeom>
        </p:spPr>
        <p:txBody>
          <a:bodyPr>
            <a:spAutoFit/>
          </a:bodyPr>
          <a:lstStyle/>
          <a:p>
            <a:r>
              <a:rPr lang="en-NZ" sz="2200" b="1" i="1" dirty="0">
                <a:latin typeface="Verdana" pitchFamily="34" charset="0"/>
                <a:ea typeface="Verdana" pitchFamily="34" charset="0"/>
                <a:cs typeface="Verdana" pitchFamily="34" charset="0"/>
              </a:rPr>
              <a:t>English as the world’s second language</a:t>
            </a: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a:p>
            <a:pPr marL="800100" lvl="1" indent="-342900">
              <a:buFont typeface="Arial" pitchFamily="34" charset="0"/>
              <a:buChar char="•"/>
            </a:pPr>
            <a:r>
              <a:rPr lang="en-NZ" sz="2200" dirty="0" smtClean="0">
                <a:latin typeface="Verdana" pitchFamily="34" charset="0"/>
                <a:ea typeface="Verdana" pitchFamily="34" charset="0"/>
                <a:cs typeface="Verdana" pitchFamily="34" charset="0"/>
              </a:rPr>
              <a:t>Impact of globalization</a:t>
            </a:r>
          </a:p>
          <a:p>
            <a:pPr marL="800100" lvl="1" indent="-342900">
              <a:buFont typeface="Arial" pitchFamily="34" charset="0"/>
              <a:buChar char="•"/>
            </a:pPr>
            <a:endParaRPr lang="en-NZ" sz="2200" dirty="0">
              <a:latin typeface="Verdana" pitchFamily="34" charset="0"/>
              <a:ea typeface="Verdana" pitchFamily="34" charset="0"/>
              <a:cs typeface="Verdana" pitchFamily="34" charset="0"/>
            </a:endParaRPr>
          </a:p>
          <a:p>
            <a:pPr marL="800100" lvl="1" indent="-342900">
              <a:buFont typeface="Arial" pitchFamily="34" charset="0"/>
              <a:buChar char="•"/>
            </a:pPr>
            <a:r>
              <a:rPr lang="en-NZ" sz="2200" dirty="0">
                <a:latin typeface="Verdana" pitchFamily="34" charset="0"/>
                <a:ea typeface="Verdana" pitchFamily="34" charset="0"/>
                <a:cs typeface="Verdana" pitchFamily="34" charset="0"/>
              </a:rPr>
              <a:t>P</a:t>
            </a:r>
            <a:r>
              <a:rPr lang="en-NZ" sz="2200" dirty="0" smtClean="0">
                <a:latin typeface="Verdana" pitchFamily="34" charset="0"/>
                <a:ea typeface="Verdana" pitchFamily="34" charset="0"/>
                <a:cs typeface="Verdana" pitchFamily="34" charset="0"/>
              </a:rPr>
              <a:t>ragmatic </a:t>
            </a:r>
            <a:r>
              <a:rPr lang="en-NZ" sz="2200" dirty="0">
                <a:latin typeface="Verdana" pitchFamily="34" charset="0"/>
                <a:ea typeface="Verdana" pitchFamily="34" charset="0"/>
                <a:cs typeface="Verdana" pitchFamily="34" charset="0"/>
              </a:rPr>
              <a:t>and symbolic functions</a:t>
            </a: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a:p>
            <a:r>
              <a:rPr lang="en-NZ" sz="2200" dirty="0" smtClean="0">
                <a:latin typeface="Verdana" pitchFamily="34" charset="0"/>
                <a:ea typeface="Verdana" pitchFamily="34" charset="0"/>
                <a:cs typeface="Verdana" pitchFamily="34" charset="0"/>
              </a:rPr>
              <a:t> </a:t>
            </a:r>
            <a:endParaRPr lang="en-NZ" sz="2200" dirty="0">
              <a:latin typeface="Verdana" pitchFamily="34" charset="0"/>
              <a:ea typeface="Verdana" pitchFamily="34" charset="0"/>
              <a:cs typeface="Verdana"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85728"/>
            <a:ext cx="9180512" cy="642942"/>
          </a:xfrm>
          <a:extLst/>
        </p:spPr>
        <p:txBody>
          <a:bodyPr rtlCol="0">
            <a:noAutofit/>
          </a:bodyPr>
          <a:lstStyle/>
          <a:p>
            <a:pPr algn="l" fontAlgn="auto">
              <a:spcAft>
                <a:spcPts val="0"/>
              </a:spcAft>
              <a:defRPr/>
            </a:pPr>
            <a:r>
              <a:rPr lang="en-NZ" sz="295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295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295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11560" y="1672932"/>
            <a:ext cx="8137525" cy="1107996"/>
          </a:xfrm>
          <a:prstGeom prst="rect">
            <a:avLst/>
          </a:prstGeom>
        </p:spPr>
        <p:txBody>
          <a:bodyPr>
            <a:spAutoFit/>
          </a:bodyPr>
          <a:lstStyle/>
          <a:p>
            <a:r>
              <a:rPr lang="en-NZ" sz="2200" b="1" i="1" dirty="0" smtClean="0">
                <a:latin typeface="+mn-lt"/>
              </a:rPr>
              <a:t>Corporatization </a:t>
            </a:r>
            <a:r>
              <a:rPr lang="en-NZ" sz="2200" b="1" i="1" dirty="0">
                <a:latin typeface="+mn-lt"/>
              </a:rPr>
              <a:t>of language teaching</a:t>
            </a:r>
          </a:p>
          <a:p>
            <a:r>
              <a:rPr lang="en-NZ" sz="2200" dirty="0">
                <a:latin typeface="+mn-lt"/>
              </a:rPr>
              <a:t> </a:t>
            </a:r>
          </a:p>
          <a:p>
            <a:pPr marL="800100" lvl="1" indent="-342900">
              <a:buFont typeface="Arial" pitchFamily="34" charset="0"/>
              <a:buChar char="•"/>
            </a:pPr>
            <a:r>
              <a:rPr lang="en-NZ" sz="2200" dirty="0">
                <a:latin typeface="+mn-lt"/>
              </a:rPr>
              <a:t>B</a:t>
            </a:r>
            <a:r>
              <a:rPr lang="en-NZ" sz="2200" dirty="0" smtClean="0">
                <a:latin typeface="+mn-lt"/>
              </a:rPr>
              <a:t>usiness </a:t>
            </a:r>
            <a:r>
              <a:rPr lang="en-NZ" sz="2200" dirty="0">
                <a:latin typeface="+mn-lt"/>
              </a:rPr>
              <a:t>model</a:t>
            </a:r>
          </a:p>
        </p:txBody>
      </p:sp>
      <p:pic>
        <p:nvPicPr>
          <p:cNvPr id="11266" name="Picture 2" descr="C:\Users\Heather\Documents\Jack's PP\Photos\iStock_000005664006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996952"/>
            <a:ext cx="353093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16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85728"/>
            <a:ext cx="9180512" cy="642942"/>
          </a:xfrm>
          <a:extLst/>
        </p:spPr>
        <p:txBody>
          <a:bodyPr rtlCol="0">
            <a:noAutofit/>
          </a:bodyPr>
          <a:lstStyle/>
          <a:p>
            <a:pPr algn="l" fontAlgn="auto">
              <a:spcAft>
                <a:spcPts val="0"/>
              </a:spcAft>
              <a:defRPr/>
            </a:pPr>
            <a:r>
              <a:rPr lang="en-NZ" sz="295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NZ" sz="295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Responses to the problem</a:t>
            </a:r>
            <a:endParaRPr lang="en-NZ" sz="295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755576" y="1772816"/>
            <a:ext cx="6111733" cy="3720505"/>
          </a:xfrm>
          <a:prstGeom prst="rect">
            <a:avLst/>
          </a:prstGeom>
          <a:noFill/>
        </p:spPr>
        <p:txBody>
          <a:bodyPr wrap="none" rtlCol="0">
            <a:spAutoFit/>
          </a:bodyPr>
          <a:lstStyle/>
          <a:p>
            <a:pPr marL="0" indent="0" eaLnBrk="1" hangingPunct="1">
              <a:lnSpc>
                <a:spcPct val="90000"/>
              </a:lnSpc>
              <a:defRPr/>
            </a:pPr>
            <a:r>
              <a:rPr lang="en-AU" sz="2200" b="1" i="1" dirty="0" smtClean="0"/>
              <a:t>Management</a:t>
            </a:r>
            <a:r>
              <a:rPr lang="en-AU" sz="2200" b="1" i="1" dirty="0"/>
              <a:t>-based view of education</a:t>
            </a:r>
            <a:r>
              <a:rPr lang="en-AU" sz="2200" dirty="0"/>
              <a:t> </a:t>
            </a:r>
          </a:p>
          <a:p>
            <a:pPr marL="0" indent="0" eaLnBrk="1" hangingPunct="1">
              <a:lnSpc>
                <a:spcPct val="90000"/>
              </a:lnSpc>
              <a:defRPr/>
            </a:pPr>
            <a:endParaRPr lang="en-AU" sz="2200" dirty="0" smtClean="0"/>
          </a:p>
          <a:p>
            <a:pPr marL="342900" indent="-342900" eaLnBrk="1" hangingPunct="1">
              <a:lnSpc>
                <a:spcPct val="150000"/>
              </a:lnSpc>
              <a:buFont typeface="Arial"/>
              <a:buChar char="•"/>
              <a:defRPr/>
            </a:pPr>
            <a:r>
              <a:rPr lang="en-AU" sz="2200" dirty="0" smtClean="0"/>
              <a:t>  Emphasis </a:t>
            </a:r>
            <a:r>
              <a:rPr lang="en-AU" sz="2200" dirty="0"/>
              <a:t>on planning, efficiency, </a:t>
            </a:r>
            <a:br>
              <a:rPr lang="en-AU" sz="2200" dirty="0"/>
            </a:br>
            <a:r>
              <a:rPr lang="en-AU" sz="2200" dirty="0"/>
              <a:t>  </a:t>
            </a:r>
            <a:r>
              <a:rPr lang="en-AU" sz="2200" dirty="0" smtClean="0"/>
              <a:t>communication </a:t>
            </a:r>
            <a:r>
              <a:rPr lang="en-AU" sz="2200" dirty="0"/>
              <a:t>processes, targets and  </a:t>
            </a:r>
            <a:br>
              <a:rPr lang="en-AU" sz="2200" dirty="0"/>
            </a:br>
            <a:r>
              <a:rPr lang="en-AU" sz="2200" dirty="0" smtClean="0"/>
              <a:t>  </a:t>
            </a:r>
            <a:r>
              <a:rPr lang="en-AU" sz="2200" dirty="0"/>
              <a:t>standards, staff development, learning </a:t>
            </a:r>
            <a:br>
              <a:rPr lang="en-AU" sz="2200" dirty="0"/>
            </a:br>
            <a:r>
              <a:rPr lang="en-AU" sz="2200" dirty="0"/>
              <a:t>  </a:t>
            </a:r>
            <a:r>
              <a:rPr lang="en-AU" sz="2200" dirty="0" smtClean="0"/>
              <a:t>outcomes </a:t>
            </a:r>
            <a:r>
              <a:rPr lang="en-AU" sz="2200" dirty="0"/>
              <a:t>and competencies, quality </a:t>
            </a:r>
            <a:br>
              <a:rPr lang="en-AU" sz="2200" dirty="0"/>
            </a:br>
            <a:r>
              <a:rPr lang="en-AU" sz="2200" dirty="0"/>
              <a:t>  </a:t>
            </a:r>
            <a:r>
              <a:rPr lang="en-AU" sz="2200" dirty="0" smtClean="0"/>
              <a:t>assurance</a:t>
            </a:r>
            <a:r>
              <a:rPr lang="en-AU" sz="2200" dirty="0"/>
              <a:t>, strategic planning, performance </a:t>
            </a:r>
            <a:br>
              <a:rPr lang="en-AU" sz="2200" dirty="0"/>
            </a:br>
            <a:r>
              <a:rPr lang="en-AU" sz="2200" dirty="0"/>
              <a:t>  </a:t>
            </a:r>
            <a:r>
              <a:rPr lang="en-AU" sz="2200" dirty="0" smtClean="0"/>
              <a:t>appraisal</a:t>
            </a:r>
            <a:r>
              <a:rPr lang="en-AU" sz="2200" dirty="0"/>
              <a:t>, and best practice.</a:t>
            </a:r>
            <a:endParaRPr lang="en-US" sz="2200" dirty="0"/>
          </a:p>
        </p:txBody>
      </p:sp>
    </p:spTree>
    <p:extLst>
      <p:ext uri="{BB962C8B-B14F-4D97-AF65-F5344CB8AC3E}">
        <p14:creationId xmlns:p14="http://schemas.microsoft.com/office/powerpoint/2010/main" val="804422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Developments in language teaching</a:t>
            </a:r>
          </a:p>
        </p:txBody>
      </p:sp>
      <p:sp>
        <p:nvSpPr>
          <p:cNvPr id="3" name="TextBox 2"/>
          <p:cNvSpPr txBox="1"/>
          <p:nvPr/>
        </p:nvSpPr>
        <p:spPr>
          <a:xfrm>
            <a:off x="1043608" y="1412776"/>
            <a:ext cx="6789815" cy="3693318"/>
          </a:xfrm>
          <a:prstGeom prst="rect">
            <a:avLst/>
          </a:prstGeom>
          <a:noFill/>
        </p:spPr>
        <p:txBody>
          <a:bodyPr wrap="none" rtlCol="0">
            <a:spAutoFit/>
          </a:bodyPr>
          <a:lstStyle/>
          <a:p>
            <a:pPr marL="0" indent="0" eaLnBrk="1" hangingPunct="1">
              <a:buFont typeface="Wingdings" charset="0"/>
              <a:buNone/>
              <a:defRPr/>
            </a:pPr>
            <a:r>
              <a:rPr lang="en-AU" sz="2200" b="1" i="1" dirty="0"/>
              <a:t>Communicative language teaching survives</a:t>
            </a:r>
          </a:p>
          <a:p>
            <a:pPr eaLnBrk="1" hangingPunct="1">
              <a:defRPr/>
            </a:pPr>
            <a:endParaRPr lang="en-AU" sz="2200" dirty="0" smtClean="0"/>
          </a:p>
          <a:p>
            <a:pPr eaLnBrk="1" hangingPunct="1">
              <a:defRPr/>
            </a:pPr>
            <a:r>
              <a:rPr lang="en-AU" sz="2200" dirty="0" smtClean="0"/>
              <a:t> </a:t>
            </a:r>
            <a:r>
              <a:rPr lang="en-US" sz="2200" dirty="0"/>
              <a:t>A set of principles about: </a:t>
            </a:r>
          </a:p>
          <a:p>
            <a:pPr marL="800100" lvl="1" indent="-342900" eaLnBrk="1" hangingPunct="1">
              <a:lnSpc>
                <a:spcPct val="150000"/>
              </a:lnSpc>
              <a:buFont typeface="Arial"/>
              <a:buChar char="•"/>
              <a:defRPr/>
            </a:pPr>
            <a:r>
              <a:rPr lang="en-US" sz="2200" dirty="0"/>
              <a:t>goals of language teaching</a:t>
            </a:r>
          </a:p>
          <a:p>
            <a:pPr marL="800100" lvl="1" indent="-342900" eaLnBrk="1" hangingPunct="1">
              <a:lnSpc>
                <a:spcPct val="150000"/>
              </a:lnSpc>
              <a:buFont typeface="Arial"/>
              <a:buChar char="•"/>
              <a:defRPr/>
            </a:pPr>
            <a:r>
              <a:rPr lang="en-US" sz="2200" dirty="0"/>
              <a:t>how learners learn a language</a:t>
            </a:r>
          </a:p>
          <a:p>
            <a:pPr marL="800100" lvl="1" indent="-342900" eaLnBrk="1" hangingPunct="1">
              <a:lnSpc>
                <a:spcPct val="150000"/>
              </a:lnSpc>
              <a:buFont typeface="Arial"/>
              <a:buChar char="•"/>
              <a:defRPr/>
            </a:pPr>
            <a:r>
              <a:rPr lang="en-US" sz="2200" dirty="0"/>
              <a:t>classroom activities that best facilitate learning</a:t>
            </a:r>
          </a:p>
          <a:p>
            <a:pPr marL="800100" lvl="1" indent="-342900" eaLnBrk="1" hangingPunct="1">
              <a:lnSpc>
                <a:spcPct val="150000"/>
              </a:lnSpc>
              <a:buFont typeface="Arial"/>
              <a:buChar char="•"/>
              <a:defRPr/>
            </a:pPr>
            <a:r>
              <a:rPr lang="en-US" sz="2200" dirty="0"/>
              <a:t>roles of teachers and learners</a:t>
            </a:r>
          </a:p>
          <a:p>
            <a:pPr marL="0" indent="0" eaLnBrk="1" hangingPunct="1">
              <a:defRPr/>
            </a:pPr>
            <a:endParaRPr lang="en-US" dirty="0"/>
          </a:p>
          <a:p>
            <a:endParaRPr lang="en-US" dirty="0"/>
          </a:p>
        </p:txBody>
      </p:sp>
    </p:spTree>
    <p:extLst>
      <p:ext uri="{BB962C8B-B14F-4D97-AF65-F5344CB8AC3E}">
        <p14:creationId xmlns:p14="http://schemas.microsoft.com/office/powerpoint/2010/main" val="9275661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Developments in language teaching</a:t>
            </a:r>
          </a:p>
        </p:txBody>
      </p:sp>
      <p:sp>
        <p:nvSpPr>
          <p:cNvPr id="5" name="TextBox 4"/>
          <p:cNvSpPr txBox="1"/>
          <p:nvPr/>
        </p:nvSpPr>
        <p:spPr>
          <a:xfrm>
            <a:off x="0" y="1340768"/>
            <a:ext cx="9303323" cy="3847207"/>
          </a:xfrm>
          <a:prstGeom prst="rect">
            <a:avLst/>
          </a:prstGeom>
          <a:noFill/>
        </p:spPr>
        <p:txBody>
          <a:bodyPr wrap="none" rtlCol="0">
            <a:spAutoFit/>
          </a:bodyPr>
          <a:lstStyle/>
          <a:p>
            <a:pPr marL="0" indent="0" eaLnBrk="1" hangingPunct="1">
              <a:buFont typeface="Wingdings" charset="0"/>
              <a:buNone/>
              <a:defRPr/>
            </a:pPr>
            <a:r>
              <a:rPr lang="en-US" sz="2800" b="1" dirty="0" smtClean="0">
                <a:solidFill>
                  <a:srgbClr val="002060"/>
                </a:solidFill>
              </a:rPr>
              <a:t>10 </a:t>
            </a:r>
            <a:r>
              <a:rPr lang="en-US" sz="2800" b="1" dirty="0">
                <a:solidFill>
                  <a:srgbClr val="002060"/>
                </a:solidFill>
              </a:rPr>
              <a:t>assumptions of communicative language teaching </a:t>
            </a:r>
            <a:endParaRPr lang="en-US" sz="2400" b="1" dirty="0">
              <a:solidFill>
                <a:srgbClr val="002060"/>
              </a:solidFill>
            </a:endParaRPr>
          </a:p>
          <a:p>
            <a:pPr marL="457200" indent="-457200" eaLnBrk="1" hangingPunct="1">
              <a:lnSpc>
                <a:spcPct val="150000"/>
              </a:lnSpc>
              <a:buFontTx/>
              <a:buAutoNum type="arabicPeriod"/>
              <a:defRPr/>
            </a:pPr>
            <a:r>
              <a:rPr lang="en-US" sz="2200" dirty="0" smtClean="0"/>
              <a:t>Learning the outcome of interaction </a:t>
            </a:r>
            <a:r>
              <a:rPr lang="en-US" sz="2200" dirty="0"/>
              <a:t>and meaningful communication</a:t>
            </a:r>
          </a:p>
          <a:p>
            <a:pPr marL="457200" indent="-457200" eaLnBrk="1" hangingPunct="1">
              <a:lnSpc>
                <a:spcPct val="150000"/>
              </a:lnSpc>
              <a:buFontTx/>
              <a:buAutoNum type="arabicPeriod"/>
              <a:defRPr/>
            </a:pPr>
            <a:r>
              <a:rPr lang="en-US" sz="2200" dirty="0"/>
              <a:t>Effective classroom learning tasks:</a:t>
            </a:r>
          </a:p>
          <a:p>
            <a:pPr marL="838200" lvl="1" indent="-381000" eaLnBrk="1" hangingPunct="1">
              <a:lnSpc>
                <a:spcPct val="150000"/>
              </a:lnSpc>
              <a:buFontTx/>
              <a:buChar char="•"/>
              <a:defRPr/>
            </a:pPr>
            <a:r>
              <a:rPr lang="en-US" sz="2200" dirty="0"/>
              <a:t>negotiate meaning</a:t>
            </a:r>
          </a:p>
          <a:p>
            <a:pPr marL="838200" lvl="1" indent="-381000" eaLnBrk="1" hangingPunct="1">
              <a:lnSpc>
                <a:spcPct val="150000"/>
              </a:lnSpc>
              <a:buFontTx/>
              <a:buChar char="•"/>
              <a:defRPr/>
            </a:pPr>
            <a:r>
              <a:rPr lang="en-US" sz="2200" dirty="0"/>
              <a:t>expand language resources</a:t>
            </a:r>
          </a:p>
          <a:p>
            <a:pPr marL="838200" lvl="1" indent="-381000" eaLnBrk="1" hangingPunct="1">
              <a:lnSpc>
                <a:spcPct val="150000"/>
              </a:lnSpc>
              <a:buFontTx/>
              <a:buChar char="•"/>
              <a:defRPr/>
            </a:pPr>
            <a:r>
              <a:rPr lang="en-US" sz="2200" dirty="0"/>
              <a:t>notice how language is used</a:t>
            </a:r>
          </a:p>
          <a:p>
            <a:pPr marL="838200" lvl="1" indent="-381000" eaLnBrk="1" hangingPunct="1">
              <a:lnSpc>
                <a:spcPct val="150000"/>
              </a:lnSpc>
              <a:buFontTx/>
              <a:buChar char="•"/>
              <a:defRPr/>
            </a:pPr>
            <a:r>
              <a:rPr lang="en-US" sz="2200" dirty="0"/>
              <a:t>meaningful intrapersonal exchange</a:t>
            </a:r>
          </a:p>
          <a:p>
            <a:endParaRPr lang="en-US" dirty="0"/>
          </a:p>
        </p:txBody>
      </p:sp>
    </p:spTree>
    <p:extLst>
      <p:ext uri="{BB962C8B-B14F-4D97-AF65-F5344CB8AC3E}">
        <p14:creationId xmlns:p14="http://schemas.microsoft.com/office/powerpoint/2010/main" val="619681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Developments in language teaching</a:t>
            </a:r>
          </a:p>
        </p:txBody>
      </p:sp>
      <p:sp>
        <p:nvSpPr>
          <p:cNvPr id="5" name="TextBox 4"/>
          <p:cNvSpPr txBox="1"/>
          <p:nvPr/>
        </p:nvSpPr>
        <p:spPr>
          <a:xfrm>
            <a:off x="0" y="1340768"/>
            <a:ext cx="184666" cy="369332"/>
          </a:xfrm>
          <a:prstGeom prst="rect">
            <a:avLst/>
          </a:prstGeom>
          <a:noFill/>
        </p:spPr>
        <p:txBody>
          <a:bodyPr wrap="none" rtlCol="0">
            <a:spAutoFit/>
          </a:bodyPr>
          <a:lstStyle/>
          <a:p>
            <a:endParaRPr lang="en-US" dirty="0"/>
          </a:p>
        </p:txBody>
      </p:sp>
      <p:sp>
        <p:nvSpPr>
          <p:cNvPr id="3" name="TextBox 2"/>
          <p:cNvSpPr txBox="1"/>
          <p:nvPr/>
        </p:nvSpPr>
        <p:spPr>
          <a:xfrm>
            <a:off x="323528" y="1700808"/>
            <a:ext cx="8668910" cy="3416320"/>
          </a:xfrm>
          <a:prstGeom prst="rect">
            <a:avLst/>
          </a:prstGeom>
          <a:noFill/>
        </p:spPr>
        <p:txBody>
          <a:bodyPr wrap="none" rtlCol="0">
            <a:spAutoFit/>
          </a:bodyPr>
          <a:lstStyle/>
          <a:p>
            <a:pPr eaLnBrk="1" hangingPunct="1">
              <a:lnSpc>
                <a:spcPct val="150000"/>
              </a:lnSpc>
              <a:defRPr/>
            </a:pPr>
            <a:r>
              <a:rPr lang="en-US" sz="2200" dirty="0"/>
              <a:t>3</a:t>
            </a:r>
            <a:r>
              <a:rPr lang="en-US" sz="2200" dirty="0" smtClean="0"/>
              <a:t>.  Meaningful communication involves relevant</a:t>
            </a:r>
            <a:r>
              <a:rPr lang="en-US" sz="2200" dirty="0"/>
              <a:t>, purposeful, content </a:t>
            </a:r>
          </a:p>
          <a:p>
            <a:pPr eaLnBrk="1" hangingPunct="1">
              <a:lnSpc>
                <a:spcPct val="150000"/>
              </a:lnSpc>
              <a:defRPr/>
            </a:pPr>
            <a:r>
              <a:rPr lang="en-US" sz="2200" dirty="0" smtClean="0"/>
              <a:t>4. Communication </a:t>
            </a:r>
            <a:r>
              <a:rPr lang="en-US" sz="2200" dirty="0"/>
              <a:t>a holistic process </a:t>
            </a:r>
          </a:p>
          <a:p>
            <a:pPr marL="838200" lvl="1" indent="-381000" eaLnBrk="1" hangingPunct="1">
              <a:lnSpc>
                <a:spcPct val="150000"/>
              </a:lnSpc>
              <a:buFontTx/>
              <a:buChar char="•"/>
              <a:defRPr/>
            </a:pPr>
            <a:r>
              <a:rPr lang="en-US" sz="2200" dirty="0"/>
              <a:t>use several language skills </a:t>
            </a:r>
            <a:r>
              <a:rPr lang="en-US" sz="2200" dirty="0" smtClean="0"/>
              <a:t>modalities</a:t>
            </a:r>
            <a:endParaRPr lang="en-US" sz="2200" dirty="0"/>
          </a:p>
          <a:p>
            <a:pPr marL="457200" indent="-457200" eaLnBrk="1" hangingPunct="1">
              <a:lnSpc>
                <a:spcPct val="150000"/>
              </a:lnSpc>
              <a:buFontTx/>
              <a:buAutoNum type="arabicPeriod" startAt="5"/>
              <a:defRPr/>
            </a:pPr>
            <a:r>
              <a:rPr lang="en-US" sz="2200" dirty="0"/>
              <a:t>Learning facilitated by activities involving:</a:t>
            </a:r>
          </a:p>
          <a:p>
            <a:pPr marL="838200" lvl="1" indent="-381000" eaLnBrk="1" hangingPunct="1">
              <a:lnSpc>
                <a:spcPct val="150000"/>
              </a:lnSpc>
              <a:buFontTx/>
              <a:buChar char="•"/>
              <a:defRPr/>
            </a:pPr>
            <a:r>
              <a:rPr lang="en-US" sz="2200" dirty="0"/>
              <a:t>inductive or discovery learning </a:t>
            </a:r>
          </a:p>
          <a:p>
            <a:pPr marL="838200" lvl="1" indent="-381000" eaLnBrk="1" hangingPunct="1">
              <a:lnSpc>
                <a:spcPct val="150000"/>
              </a:lnSpc>
              <a:buFontTx/>
              <a:buChar char="•"/>
              <a:defRPr/>
            </a:pPr>
            <a:r>
              <a:rPr lang="en-US" sz="2200" dirty="0"/>
              <a:t>language analysis and reflection</a:t>
            </a:r>
          </a:p>
          <a:p>
            <a:endParaRPr lang="en-US" dirty="0"/>
          </a:p>
        </p:txBody>
      </p:sp>
    </p:spTree>
    <p:extLst>
      <p:ext uri="{BB962C8B-B14F-4D97-AF65-F5344CB8AC3E}">
        <p14:creationId xmlns:p14="http://schemas.microsoft.com/office/powerpoint/2010/main" val="2737932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Developments in language teaching</a:t>
            </a:r>
          </a:p>
        </p:txBody>
      </p:sp>
      <p:sp>
        <p:nvSpPr>
          <p:cNvPr id="5" name="TextBox 4"/>
          <p:cNvSpPr txBox="1"/>
          <p:nvPr/>
        </p:nvSpPr>
        <p:spPr>
          <a:xfrm>
            <a:off x="0" y="1340768"/>
            <a:ext cx="184666" cy="369332"/>
          </a:xfrm>
          <a:prstGeom prst="rect">
            <a:avLst/>
          </a:prstGeom>
          <a:noFill/>
        </p:spPr>
        <p:txBody>
          <a:bodyPr wrap="none" rtlCol="0">
            <a:spAutoFit/>
          </a:bodyPr>
          <a:lstStyle/>
          <a:p>
            <a:endParaRPr lang="en-US" dirty="0"/>
          </a:p>
        </p:txBody>
      </p:sp>
      <p:sp>
        <p:nvSpPr>
          <p:cNvPr id="3" name="TextBox 2"/>
          <p:cNvSpPr txBox="1"/>
          <p:nvPr/>
        </p:nvSpPr>
        <p:spPr>
          <a:xfrm>
            <a:off x="996796" y="1446751"/>
            <a:ext cx="7827896" cy="3924151"/>
          </a:xfrm>
          <a:prstGeom prst="rect">
            <a:avLst/>
          </a:prstGeom>
          <a:noFill/>
        </p:spPr>
        <p:txBody>
          <a:bodyPr wrap="none" rtlCol="0">
            <a:spAutoFit/>
          </a:bodyPr>
          <a:lstStyle/>
          <a:p>
            <a:pPr marL="533400" indent="-533400" eaLnBrk="1" hangingPunct="1">
              <a:lnSpc>
                <a:spcPct val="150000"/>
              </a:lnSpc>
              <a:buFontTx/>
              <a:buAutoNum type="arabicPeriod" startAt="6"/>
              <a:defRPr/>
            </a:pPr>
            <a:r>
              <a:rPr lang="en-US" sz="2200" dirty="0"/>
              <a:t>Language learning is gradual </a:t>
            </a:r>
          </a:p>
          <a:p>
            <a:pPr marL="914400" lvl="1" indent="-457200" eaLnBrk="1" hangingPunct="1">
              <a:lnSpc>
                <a:spcPct val="150000"/>
              </a:lnSpc>
              <a:buFontTx/>
              <a:buChar char="•"/>
              <a:defRPr/>
            </a:pPr>
            <a:r>
              <a:rPr lang="en-US" sz="2200" dirty="0"/>
              <a:t>creative use of language and trial and error</a:t>
            </a:r>
          </a:p>
          <a:p>
            <a:pPr marL="914400" lvl="1" indent="-457200" eaLnBrk="1" hangingPunct="1">
              <a:lnSpc>
                <a:spcPct val="150000"/>
              </a:lnSpc>
              <a:buFontTx/>
              <a:buChar char="•"/>
              <a:defRPr/>
            </a:pPr>
            <a:r>
              <a:rPr lang="en-US" sz="2200" dirty="0"/>
              <a:t>errors are normal while learning </a:t>
            </a:r>
          </a:p>
          <a:p>
            <a:pPr marL="914400" lvl="1" indent="-457200" eaLnBrk="1" hangingPunct="1">
              <a:lnSpc>
                <a:spcPct val="150000"/>
              </a:lnSpc>
              <a:buFontTx/>
              <a:buChar char="•"/>
              <a:defRPr/>
            </a:pPr>
            <a:r>
              <a:rPr lang="en-US" sz="2200" dirty="0"/>
              <a:t>goal is to use new language accurately and fluently</a:t>
            </a:r>
          </a:p>
          <a:p>
            <a:pPr marL="533400" indent="-533400" eaLnBrk="1" hangingPunct="1">
              <a:lnSpc>
                <a:spcPct val="150000"/>
              </a:lnSpc>
              <a:buFontTx/>
              <a:buAutoNum type="arabicPeriod" startAt="6"/>
              <a:defRPr/>
            </a:pPr>
            <a:r>
              <a:rPr lang="en-US" sz="2200" dirty="0"/>
              <a:t>Learners develop their own routes to language learning, </a:t>
            </a:r>
            <a:endParaRPr lang="en-US" sz="2200" dirty="0" smtClean="0"/>
          </a:p>
          <a:p>
            <a:pPr eaLnBrk="1" hangingPunct="1">
              <a:lnSpc>
                <a:spcPct val="150000"/>
              </a:lnSpc>
              <a:defRPr/>
            </a:pPr>
            <a:r>
              <a:rPr lang="en-US" sz="2200" dirty="0"/>
              <a:t> </a:t>
            </a:r>
            <a:r>
              <a:rPr lang="en-US" sz="2200" dirty="0" smtClean="0"/>
              <a:t>       progress </a:t>
            </a:r>
            <a:r>
              <a:rPr lang="en-US" sz="2200" dirty="0"/>
              <a:t>at different rates, and have different needs </a:t>
            </a:r>
            <a:r>
              <a:rPr lang="en-US" sz="2200" dirty="0" smtClean="0"/>
              <a:t>and</a:t>
            </a:r>
          </a:p>
          <a:p>
            <a:pPr eaLnBrk="1" hangingPunct="1">
              <a:lnSpc>
                <a:spcPct val="150000"/>
              </a:lnSpc>
              <a:defRPr/>
            </a:pPr>
            <a:r>
              <a:rPr lang="en-US" sz="2200" dirty="0"/>
              <a:t> </a:t>
            </a:r>
            <a:r>
              <a:rPr lang="en-US" sz="2200" dirty="0" smtClean="0"/>
              <a:t>        </a:t>
            </a:r>
            <a:r>
              <a:rPr lang="en-US" sz="2200" dirty="0"/>
              <a:t>motivations for language learning</a:t>
            </a:r>
          </a:p>
          <a:p>
            <a:endParaRPr lang="en-US" dirty="0"/>
          </a:p>
        </p:txBody>
      </p:sp>
    </p:spTree>
    <p:extLst>
      <p:ext uri="{BB962C8B-B14F-4D97-AF65-F5344CB8AC3E}">
        <p14:creationId xmlns:p14="http://schemas.microsoft.com/office/powerpoint/2010/main" val="2737932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Developments in language teaching</a:t>
            </a:r>
          </a:p>
        </p:txBody>
      </p:sp>
      <p:sp>
        <p:nvSpPr>
          <p:cNvPr id="3" name="TextBox 2"/>
          <p:cNvSpPr txBox="1"/>
          <p:nvPr/>
        </p:nvSpPr>
        <p:spPr>
          <a:xfrm>
            <a:off x="467543" y="1844824"/>
            <a:ext cx="8649617" cy="2603277"/>
          </a:xfrm>
          <a:prstGeom prst="rect">
            <a:avLst/>
          </a:prstGeom>
          <a:noFill/>
        </p:spPr>
        <p:txBody>
          <a:bodyPr wrap="square" rtlCol="0">
            <a:spAutoFit/>
          </a:bodyPr>
          <a:lstStyle/>
          <a:p>
            <a:pPr marL="609600" indent="-609600" eaLnBrk="1" hangingPunct="1">
              <a:lnSpc>
                <a:spcPct val="150000"/>
              </a:lnSpc>
              <a:buFontTx/>
              <a:buAutoNum type="arabicPeriod" startAt="8"/>
              <a:defRPr/>
            </a:pPr>
            <a:r>
              <a:rPr lang="en-US" sz="2200" dirty="0">
                <a:latin typeface="Verdana"/>
                <a:cs typeface="Verdana"/>
              </a:rPr>
              <a:t>Effective learning and communication </a:t>
            </a:r>
            <a:r>
              <a:rPr lang="en-US" sz="2200" dirty="0" smtClean="0">
                <a:latin typeface="Verdana"/>
                <a:cs typeface="Verdana"/>
              </a:rPr>
              <a:t>strategies are </a:t>
            </a:r>
          </a:p>
          <a:p>
            <a:pPr eaLnBrk="1" hangingPunct="1">
              <a:lnSpc>
                <a:spcPct val="150000"/>
              </a:lnSpc>
              <a:defRPr/>
            </a:pPr>
            <a:r>
              <a:rPr lang="en-US" sz="2200" dirty="0">
                <a:latin typeface="Verdana"/>
                <a:cs typeface="Verdana"/>
              </a:rPr>
              <a:t> </a:t>
            </a:r>
            <a:r>
              <a:rPr lang="en-US" sz="2200" dirty="0" smtClean="0">
                <a:latin typeface="Verdana"/>
                <a:cs typeface="Verdana"/>
              </a:rPr>
              <a:t>     involved</a:t>
            </a:r>
          </a:p>
          <a:p>
            <a:pPr marL="457200" indent="-457200" eaLnBrk="1" hangingPunct="1">
              <a:lnSpc>
                <a:spcPct val="150000"/>
              </a:lnSpc>
              <a:buAutoNum type="arabicPeriod" startAt="9"/>
              <a:defRPr/>
            </a:pPr>
            <a:r>
              <a:rPr lang="en-US" sz="2200" dirty="0" smtClean="0">
                <a:latin typeface="Verdana"/>
                <a:cs typeface="Verdana"/>
              </a:rPr>
              <a:t> Teacher </a:t>
            </a:r>
            <a:r>
              <a:rPr lang="en-US" sz="2200" dirty="0">
                <a:latin typeface="Verdana"/>
                <a:cs typeface="Verdana"/>
              </a:rPr>
              <a:t>is a </a:t>
            </a:r>
            <a:r>
              <a:rPr lang="en-US" sz="2200" dirty="0" smtClean="0">
                <a:latin typeface="Verdana"/>
                <a:cs typeface="Verdana"/>
              </a:rPr>
              <a:t>facilitator</a:t>
            </a:r>
          </a:p>
          <a:p>
            <a:pPr eaLnBrk="1" hangingPunct="1">
              <a:lnSpc>
                <a:spcPct val="150000"/>
              </a:lnSpc>
              <a:defRPr/>
            </a:pPr>
            <a:r>
              <a:rPr lang="en-US" sz="2200" dirty="0" smtClean="0">
                <a:latin typeface="Verdana"/>
                <a:cs typeface="Verdana"/>
              </a:rPr>
              <a:t>10. The </a:t>
            </a:r>
            <a:r>
              <a:rPr lang="en-US" sz="2200" dirty="0">
                <a:latin typeface="Verdana"/>
                <a:cs typeface="Verdana"/>
              </a:rPr>
              <a:t>classroom is a community where learners </a:t>
            </a:r>
            <a:r>
              <a:rPr lang="en-US" sz="2200" dirty="0" smtClean="0">
                <a:latin typeface="Verdana"/>
                <a:cs typeface="Verdana"/>
              </a:rPr>
              <a:t>    	collaborate</a:t>
            </a:r>
            <a:endParaRPr lang="en-US" sz="2200" dirty="0">
              <a:latin typeface="Verdana"/>
              <a:cs typeface="Verdana"/>
            </a:endParaRPr>
          </a:p>
        </p:txBody>
      </p:sp>
    </p:spTree>
    <p:extLst>
      <p:ext uri="{BB962C8B-B14F-4D97-AF65-F5344CB8AC3E}">
        <p14:creationId xmlns:p14="http://schemas.microsoft.com/office/powerpoint/2010/main" val="619681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None/>
              <a:defRPr/>
            </a:pPr>
            <a:r>
              <a:rPr lang="en-US" sz="2200" b="1" i="1" dirty="0" smtClean="0"/>
              <a:t>Trends in methodology</a:t>
            </a:r>
          </a:p>
          <a:p>
            <a:pPr marL="0" indent="0" eaLnBrk="1" hangingPunct="1">
              <a:buNone/>
              <a:defRPr/>
            </a:pPr>
            <a:endParaRPr lang="en-US" sz="2200" b="1" i="1" dirty="0"/>
          </a:p>
          <a:p>
            <a:pPr eaLnBrk="1" hangingPunct="1">
              <a:defRPr/>
            </a:pPr>
            <a:r>
              <a:rPr lang="en-US" sz="2200" dirty="0" smtClean="0"/>
              <a:t>Processed</a:t>
            </a:r>
            <a:r>
              <a:rPr lang="en-US" sz="2200" dirty="0"/>
              <a:t>-based approaches </a:t>
            </a:r>
          </a:p>
          <a:p>
            <a:pPr lvl="1" eaLnBrk="1" hangingPunct="1">
              <a:defRPr/>
            </a:pPr>
            <a:r>
              <a:rPr lang="en-US" sz="2200" i="1" dirty="0"/>
              <a:t>Content-based Instruction </a:t>
            </a:r>
          </a:p>
          <a:p>
            <a:pPr lvl="1" eaLnBrk="1" hangingPunct="1">
              <a:defRPr/>
            </a:pPr>
            <a:r>
              <a:rPr lang="en-US" sz="2200" i="1" dirty="0"/>
              <a:t>Task-based Instruction</a:t>
            </a:r>
          </a:p>
          <a:p>
            <a:pPr eaLnBrk="1" hangingPunct="1">
              <a:defRPr/>
            </a:pPr>
            <a:r>
              <a:rPr lang="en-US" sz="2200" dirty="0" smtClean="0"/>
              <a:t>Product/outcome-</a:t>
            </a:r>
            <a:r>
              <a:rPr lang="en-US" sz="2200" dirty="0"/>
              <a:t>based approaches </a:t>
            </a:r>
          </a:p>
          <a:p>
            <a:pPr lvl="1" eaLnBrk="1" hangingPunct="1">
              <a:defRPr/>
            </a:pPr>
            <a:r>
              <a:rPr lang="en-US" sz="2200" i="1" dirty="0"/>
              <a:t>Text-based Instruction </a:t>
            </a:r>
          </a:p>
          <a:p>
            <a:pPr lvl="1" eaLnBrk="1" hangingPunct="1">
              <a:defRPr/>
            </a:pPr>
            <a:r>
              <a:rPr lang="en-US" sz="2200" i="1" dirty="0"/>
              <a:t>Competency-based Instruction</a:t>
            </a:r>
          </a:p>
          <a:p>
            <a:pPr marL="0" indent="0" eaLnBrk="1" hangingPunct="1">
              <a:buFont typeface="Wingdings" charset="0"/>
              <a:buNone/>
              <a:defRPr/>
            </a:pPr>
            <a:endParaRPr lang="en-US" sz="2400" b="1" dirty="0">
              <a:solidFill>
                <a:srgbClr val="002060"/>
              </a:solidFill>
            </a:endParaRPr>
          </a:p>
        </p:txBody>
      </p:sp>
      <p:sp>
        <p:nvSpPr>
          <p:cNvPr id="2" name="TextBox 1"/>
          <p:cNvSpPr txBox="1"/>
          <p:nvPr/>
        </p:nvSpPr>
        <p:spPr>
          <a:xfrm>
            <a:off x="514476" y="643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733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72816"/>
            <a:ext cx="7772400" cy="4051300"/>
          </a:xfrm>
        </p:spPr>
        <p:txBody>
          <a:bodyPr>
            <a:normAutofit/>
          </a:bodyPr>
          <a:lstStyle/>
          <a:p>
            <a:pPr marL="0" indent="0" eaLnBrk="1" hangingPunct="1">
              <a:buFont typeface="Wingdings" charset="0"/>
              <a:buNone/>
              <a:defRPr/>
            </a:pPr>
            <a:r>
              <a:rPr lang="en-US" sz="2200" b="1" dirty="0" smtClean="0">
                <a:solidFill>
                  <a:srgbClr val="002060"/>
                </a:solidFill>
              </a:rPr>
              <a:t>1: Content</a:t>
            </a:r>
            <a:r>
              <a:rPr lang="en-US" sz="2200" b="1" dirty="0">
                <a:solidFill>
                  <a:srgbClr val="002060"/>
                </a:solidFill>
              </a:rPr>
              <a:t>-based </a:t>
            </a:r>
            <a:r>
              <a:rPr lang="en-US" sz="2200" b="1" dirty="0" smtClean="0">
                <a:solidFill>
                  <a:srgbClr val="002060"/>
                </a:solidFill>
              </a:rPr>
              <a:t>instruction</a:t>
            </a:r>
          </a:p>
          <a:p>
            <a:pPr marL="0" indent="0" eaLnBrk="1" hangingPunct="1">
              <a:buFont typeface="Wingdings" charset="0"/>
              <a:buNone/>
              <a:defRPr/>
            </a:pPr>
            <a:endParaRPr lang="en-US" sz="2200" b="1" dirty="0">
              <a:solidFill>
                <a:srgbClr val="002060"/>
              </a:solidFill>
            </a:endParaRPr>
          </a:p>
          <a:p>
            <a:pPr eaLnBrk="1" hangingPunct="1">
              <a:defRPr/>
            </a:pPr>
            <a:r>
              <a:rPr lang="en-US" altLang="en-US" sz="2200" dirty="0" smtClean="0"/>
              <a:t>Uses </a:t>
            </a:r>
            <a:r>
              <a:rPr lang="en-US" altLang="en-US" sz="2200" dirty="0"/>
              <a:t>language as a means of acquiring information, rather than as an end in itself</a:t>
            </a:r>
          </a:p>
          <a:p>
            <a:pPr eaLnBrk="1" hangingPunct="1">
              <a:defRPr/>
            </a:pPr>
            <a:r>
              <a:rPr lang="en-US" altLang="en-US" sz="2200" dirty="0"/>
              <a:t>Better reflects learners</a:t>
            </a:r>
            <a:r>
              <a:rPr lang="ja-JP" altLang="en-US" sz="2200" dirty="0"/>
              <a:t>’</a:t>
            </a:r>
            <a:r>
              <a:rPr lang="en-US" altLang="ja-JP" sz="2200" dirty="0"/>
              <a:t> needs </a:t>
            </a:r>
          </a:p>
          <a:p>
            <a:pPr eaLnBrk="1" hangingPunct="1">
              <a:defRPr/>
            </a:pPr>
            <a:r>
              <a:rPr lang="en-US" altLang="en-US" sz="2200" dirty="0"/>
              <a:t>Provides a coherent framework to link and develop language skills</a:t>
            </a:r>
          </a:p>
          <a:p>
            <a:pPr eaLnBrk="1" hangingPunct="1">
              <a:defRPr/>
            </a:pPr>
            <a:r>
              <a:rPr lang="en-US" altLang="en-US" sz="2200" dirty="0"/>
              <a:t>Content can be from school curriculum or related to learners</a:t>
            </a:r>
            <a:r>
              <a:rPr lang="ja-JP" altLang="en-US" sz="2200" dirty="0"/>
              <a:t>’</a:t>
            </a:r>
            <a:r>
              <a:rPr lang="en-US" altLang="ja-JP" sz="2200" dirty="0"/>
              <a:t> interests and needs</a:t>
            </a:r>
            <a:endParaRPr lang="en-US" altLang="en-US" sz="2200" dirty="0"/>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10478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400" b="1" dirty="0" smtClean="0">
                <a:solidFill>
                  <a:srgbClr val="002060"/>
                </a:solidFill>
              </a:rPr>
              <a:t>1. Content</a:t>
            </a:r>
            <a:r>
              <a:rPr lang="en-US" altLang="en-US" sz="2400" b="1" dirty="0">
                <a:solidFill>
                  <a:srgbClr val="002060"/>
                </a:solidFill>
              </a:rPr>
              <a:t>-based </a:t>
            </a:r>
            <a:r>
              <a:rPr lang="en-US" altLang="en-US" sz="2400" b="1" dirty="0" smtClean="0">
                <a:solidFill>
                  <a:srgbClr val="002060"/>
                </a:solidFill>
              </a:rPr>
              <a:t>instruction</a:t>
            </a:r>
          </a:p>
          <a:p>
            <a:pPr marL="0" indent="0" eaLnBrk="1" hangingPunct="1">
              <a:buFont typeface="Wingdings" charset="0"/>
              <a:buNone/>
              <a:defRPr/>
            </a:pPr>
            <a:endParaRPr lang="en-US" sz="2400" b="1" dirty="0">
              <a:solidFill>
                <a:srgbClr val="002060"/>
              </a:solidFill>
            </a:endParaRPr>
          </a:p>
          <a:p>
            <a:pPr eaLnBrk="1" hangingPunct="1">
              <a:defRPr/>
            </a:pPr>
            <a:r>
              <a:rPr lang="en-US" altLang="en-US" sz="2400" dirty="0"/>
              <a:t>Bilingual Education/ English Across the Curriculum </a:t>
            </a:r>
          </a:p>
          <a:p>
            <a:pPr lvl="1" eaLnBrk="1" hangingPunct="1">
              <a:defRPr/>
            </a:pPr>
            <a:r>
              <a:rPr lang="en-US" altLang="en-US" sz="2400" dirty="0">
                <a:ea typeface="Arial" panose="020B0604020202020204" pitchFamily="34" charset="0"/>
              </a:rPr>
              <a:t>English used to teach other subjects (math, science) </a:t>
            </a:r>
          </a:p>
          <a:p>
            <a:pPr eaLnBrk="1" hangingPunct="1">
              <a:defRPr/>
            </a:pPr>
            <a:r>
              <a:rPr lang="en-US" altLang="en-US" sz="2400" dirty="0"/>
              <a:t>Content and Language Integrated Learning - CLIL (Europe) </a:t>
            </a:r>
          </a:p>
          <a:p>
            <a:pPr eaLnBrk="1" hangingPunct="1">
              <a:defRPr/>
            </a:pPr>
            <a:r>
              <a:rPr lang="en-US" altLang="en-US" sz="2400" dirty="0" smtClean="0"/>
              <a:t>Knowledge </a:t>
            </a:r>
            <a:r>
              <a:rPr lang="en-US" altLang="en-US" sz="2400" dirty="0"/>
              <a:t>of the language becomes the means of learning content</a:t>
            </a:r>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34938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4" name="AutoShape 2" descr="data:image/jpeg;base64,/9j/4AAQSkZJRgABAQAAAQABAAD/2wCEAAkGBhQSEBUUEhQUFBUVFBQVFRUVFBUXFBUVFBUWFRcXGBQXHCYeFxokGRQUHy8gJCcpLCwsFR4xNTAqNSYrLCkBCQoKDgwOGg8PGikcHCQpLCwsLCkpLCwsLCwpLCwvLCwsLCksLCksLCksKSksLCkpKSksLCwsLCwsLCwpLCwsLP/AABEIAMUBAAMBIgACEQEDEQH/xAAcAAAABwEBAAAAAAAAAAAAAAAAAQIDBQYHBAj/xABOEAABAwICBQYKBgYJAgcAAAABAAIDBBEFIQYSMUFxE1FhgZGhByIyUnKCkrHB0RQjQlOi8BczYoOy4RVDY3OTo9Li8RbTJDREZLPC4//EABkBAAMBAQEAAAAAAAAAAAAAAAABAgMEBf/EADERAAIBAgMFBwMEAwAAAAAAAAABAgMREiExBCJBUWFxobHB0eHwE4GRFCMy8SQzQv/aAAwDAQACEQMRAD8Al4HXspGJ9rKOpwbLpdLYXOS8dSPTCq625tuHeU1y6ZYwON9nQkyi2d7i60xEWH3T9/uVQ0xxTWLYmnpd8B2e9TtZWhjS52wC/HmHaqE2UyyOecyTl2/P3Lr2aOJ4mYVpWVixaL4MJSdZpeNZsbGNdqF8smwa9jYNY17ibHyRzq1z+DQ/cTDpjqYXjskYw96c0ahbSQyVDwC2kY5jRufVSW5UjgdSIeiVQv8AqGo13PE0rXOcXEtke3NxucgecreM3Nu3z5qc+haKjwfOGwVTfSpmvHbDK73KLqNEC3+vjHRJHURd74rd6Yg09rmbKmQ+lZ/8YKlKfws1rdron+lGB/AQtN9fP6EQ50YlPkOgk9CohJ7C8HuSJdGqtmZgmtztY5w7W3Csv6Vdf9fRU0nVb+IOSo9NsNd5dAYzzwuAP4SxJuS1ApklVMzIukbus647iiZi0g2O6MwCr+3SPDX5Ceuh6C+R7ex3KBJfSUMvk18B6J6aC/W7VYe9YSlD/qPd7FqT4MorMekBNw036D8047SK+TmZb7O259IVwfoG2Q/VuoZv7uSaM/he8DsUfV+DqVv/AKeT91UxP/C9jT3rH/Glwt97eZop1FxIKTSBjjmHDfuPQOwKVj0gg1QA+2Vs2kfBcFRoc5u1tSz0qYuHtRPd7lHTYLbZNFfmdykR/wA1jR3p/pqEtGx/WqLUn5MQY61ntPWOKKOTftVamwmRrS6wc1truY9jwLmwJ1SbZkdqGCMLqiMZ2BLjwA+ZCzqbHFQclLQuG0NtJotzW6jcthtfovmUqKTLPft680445AdZ68/cO9JdAD0b+1eU+p1hOmFxusCe3YnBUC2QvuvwH80yabM57+5oTj6cBouT/M5q42RLOW2s7LL8/wDKOaO/knq4fkJ3Zst/yPkm3vzJ/OeSrEFjgdkeH/A70cchvbosPinnM1uPyyC4ZQQTbtHMEXuM6qg7kwHZk8B8feiE1x0/m5TwYAwHnJKWgxuSWzT+dtvz1qIc27hfPP8APuUnXzAtA5yO4X+Sjo9t+YXXRS0uRI0dp38y56ibWNtyXM8DL83XFWy8nE9/M0kcVms3YTZ1F4ANvyFzySXPQPyArhotoe0Rsmne6Vz42P1HBoYwuAdsA8bbvU7i1RDTQSTPYwNjaXHxW5ncBltJsOteh+kktWc/6hcEYRpbiN9WJp6XfnoCc0VoTr67RcsLWxjzp5DqxDpsQXnojKhKirdPPJM+13ucctmZvkObd1LTNEaJtOx80vkUbHOd+1UyNGsOLGakY/acVvNqjSt8+cDnbxyuR/hDrBDHBQRm4iaHyne6R1yL9ObneuOZUUldGIV7ppXyvzc9xceJOzhu6ly3W1KGCNnrx7SG7h6yK6BSVqIVdC6ShdIA7oi5AlJJTAC6qfGJ4/Imlb6Mjh3ArluklJxT1C5PQaeVrNlQ51vPDHfxC6teh2lE9ZK5kzY3MawuJ1LG9w1o22zJ5txWaFX/AEW/8Lhc9ScnPuGer9Wz/Mc7sXFtNKChlFXeSNYSd9SC0gqWkzOYA0SzljQ0ADk6cAE5ec9zT6qa0FqdWujBax7ZS9jg5gcQxjQ7Wadx1nNHUVxY0dQtj+5ja0+mbySfie4eqpXQGnP0l0hH6pjGD03nlJO91updEEsFiG8zYafCYDthj9kLoOjNM7+qb1Fw9xScPfcAjepNhUOMeReJ8yHk0KpiLBrht2PO/jdcVVoJGfJke3jqn5K0XSSs3SpvgilUkuJRZ/B+/wCzKw8Q5vuvzKLqdC6luxgd6LxuGWRstLKQ5ZvZqb6FqtJGTT4PMzyo3jiw2y6eK4zFZmY27e9bImKimjcPHax3pNafesXsSejLW0c0Ym+Cxy3/AJ+S6pIsgOhaNj2jUBjJbG1jr5Fotbq2bgs2ra1jJTG86rwdWxDsydlja1iuers9SHXsNo1Yy6HBXDxhwJ7f5LnjF78bDhs+K7KvaersCZgjNhntz9/xt2Jxe6U9S2tOs7oXPiUZl5OIf10scY4FwJXWBYAc6e0dg5XFKdu0RNkmPEDVb3qtljiqx/P4MqrtBmqNaAABsAsOA2LKfDTpJ5FGw5m0kvX5DT1Xd1tWnYniDIIXyyGzY2lx6tw6SbAcV5rrsRdU1Mk8mbnuJ6BfcOgCwHQF7OrOAk9GqPx9fV1hFZwb58riGxM6bvsT0NcrTp7VfRqaGha67v11Q7e57iTnxdrO6mp/QrDGxnXlyjpm/SJifvnsvG31Iru9KQqmV9VJW1bnWJfNJZrea51WtHAWHUuX/bV6LP09fwVoiNJRKx12j8EbZmmd/KwOYx31YMTnvdqlrCHax1bON7Z6psE5VaATNqPo7JYJJdUv1A8tdYWOYe0AEg3tfYCt/rQ5k2ZV0F202CzyF4jikkMZs8MaXFpuRmG9LT2LjLd29app6CCRI0SYBEoro0RQASIoyiQINjbkAZk5Ac5OxaRpOxsMdHR/ZYOVl6WU7S53tO1+sKq6C4dy1dHcXEd5Xfu82/i1V3aWYhrzVUl9hZSs6jrykdbbfvFxVt+rGK4Z/nJeptHKLZVZpuUeXP8AtOc9/DN7+4OV20BpSKYPd5UrnSu4vN/dZUOVpcC0bXlkQ4yG5/Cxw9Za3g9KGNa0bGgAdQsumWRmWTDiRaxVhjOQULh0VyApsLNspB3RFBEUhiSkFLKQgAJuena8WcARtsef8kpxBNCObEGXjd296qekVNymG1Ld7Yy8cYyH5eyrlM27SOgqCpog7lIzse1zTwcC34quoGQmo1mA/sg9qcpxlfpy4bvd3rhpIzyeodrSWH1SWn4qRIyFuYnq3fnoXk1FhbiehB3Vy0Ty2HScgprwY0l6mqlP2RHC0/id3gKvyyWu49XAb1b/AAdlsGFuqJDYPdNO8/sg29zO9dGxLOUuSOfaHkkQPhq0k1WMpGHN1pJOH2Gnru7qas/0eo26+s8XZE3lHjzrEBrOL3lrfWK5sYxV1XVyTv8AtuJA5hsDeptgrxoLgwc+MP8AJaBVzk7A1txTsP4pD0FvMu2pPBBtnMldjumFSaWgjpSfr6lxnqSNvjHWIPrWHCMqqYFK6nkhqrXY2cNtvcWgFwHquHWQk6U42aurkm+yXWYOZjcm92fElJw/SWaGPk2ahaH8o3XijeWPtbWYXA6pyHYop05Rp6ZvX0+yBvMvOKYRCcZfLlyUEQqajm12gkDi6zCRxUfonihNa2pk/WVdQY233R28cjrMTBwcoKm0vIp5YZIWv5Ygyyh72zPIdrXc4lwO8WtbPYkzY/F9JpZIo3xMg5IajnB9gyQvJaQBcm7ib7ysVRnbC+Vvt7vuRWJE3NhL21dRFES2SqqZIWEX8WBr+VlfluzYODXhcWkGPmmlNPQHkY4jquey3KTSDJznv2kXuLbMtik8O0wikxrl3u1IdV0UTnCwbcZOdzXOtc7tbNFhNA+kp6t8zYZXPLGwRnkpuVkc63KNAuSPGGQ255KFeNsa4LLm9O7zHroIwyphqpqqpnhjdBDTMv4gYXSgAAjUtZznB/UQNyrWCUTKqtZHqFrJX2LInHxAQTcOfrGzbXzvkFP4zQSU+HQU4jfytVKZpWhhvlYRx2AyObTq7iCi0ZpPobKyqeWl0DOQjLTdvLyAB1jv1bgEjnO5aKajGTT6Lw8RWzRGVWjMRlm5KVwgp8pZpWjy9YtDWNZm8kjLZs3Jj/pJz5WR08kcxki5Zgvybi25Fi1+x2RNrnIXVi0FiZNDU0E4LXyESAnyrgNHtNIa628FyY0JpeTbU1EkjGcmw00ckhOo2R2V7i5sAGDLc5DqyjizzVvvf3HhTsVV2Az672CJz3R21xGOU1b7LllxuPYuGSMtJBBBGRBFiD0g7FesHw80FNVVXKxSExiGF8T9cazyLm9hYg6ht0FUSSQuJLiSTmSSSTxJ2rpp1HNvkiJKxe9AmCnpKmrduBa3p1BrW63uYPVVTxN9mQsO3VMr/TnOt/8AG2LtKumOUnI4fSUYyfM5gf0Zh8hPBzh7KoWJVPKyvc3LWdZg5hfVYOoao6lz0N+bn18Ml5lzySQ7o9T8pVxDcwOmPF1mM7mtPrLWcNjWe6BU2s6WXc5+oz0Ixqt7rdi03DIl0NmZPYZFvUimKKOzeK6FmUhJSSlFIKBhFIKUUkoACCTdHdUhAKg4/FmU2VDVotKD0/z+KoDJsVpeTrquPYBM9w4SDXB70CLZdHvIAUtpzT6mJuP3sEbutpMZ7gFEyuz6x7j8wvN2lfuHbRe6SGMT2jfbmsOJyA71NeErFvouHU1Aw+O6KMyAbmtAy9aS59TpULyAfLA1xsx0zdYnYGM8eRx6LBVzSbGjW1skxvYu8UeawZNHU0dq6tkjan2vwOau96wnAKBr3gPyY0F8pG6Ng1ndZGQ6XBX7Ga00uFm41Z69xc4D7EVhZo6Gx6jB6ZUToZgXKujjI/XnlJeimgdkP3kot+7HOuDT/HfpNa8tN44/qo7bLNOZHF2seFk5/uVFHgvL1fgZrJFbJQuiRXXaZhokLoJAC6NhtmMjzjakoXQBK02lNVGC1lRMARYjlHEW4G9upOv0qldTfRnNiMQLSAIw0hzbeNdlrutkSb3uVC3QJUfThrYq7LTJpgwSyTwwGOolaWueZNZjNe2u6NmqCHG29xtdHiWLU7qCKmge8asuu/lWauuXXGsXMLgA2+zPIDmVUJQuo+hHLp8Q8TLbpHPGzD6aCGWOUNc50pY4XMhBI8U2dbxnC5H2QofRbDuXrImHMa+s70WeO7tAt1qJurz4NqYME9S/YxmoD1a7+4N7VE/2aUufmxrekgaY4lrVUzr5U8PJN/vZ8j1hrnn1FQ55dVrnea0kcT4rfxOB6lMYnUkwtLvKnlkndwuY2d/LdqiYoOUlii8+QE+jHmf4j7KdGOCFvmXvcJO7ND0Pw7kqaNts9UE8Tmfer5h0WxV/DIdituFQ5jozTES7G2AHMjKNEVIxBSClOSCgYkpJKMlIJQALoXRIKkIO6icWbmD+eb4KVUfirfF/O4/zVICi+EyH62jl5xLEetoe34qsuGY/PN8u9XHwjR3w5kn3M8TuoksP8QVMLs/VHaT/ADXFtazT6HTQeTQxpVV6rmhptZhGX7dx3gd6jMFw8yyNYDYuObjsaNrnHoABPqpGLVXKzkjYDl1ZD5qyaK4OZNVrcnVD+Qad7YmgOqH+zqs9dy64L6dJHNN4pNlphrBSYbNVgar6m0NMD5TIWgsj69VrnnptzrMirn4T8XD6ltPHlHTMEYA2a5A1uwBrfVKpV1Ozxyx8/DgTJguiQRFdRIELoXRFIAXQQQJQAEV0ESYBkokEEAALQaxhpsHjiA+sqCMt5Mp1rewGtVLwTD+XqI4vPeAfRvdx6mglXbTGvvWMA8mlidMRu1zYRj2uS9pce0O8ox+/40NYaNlLxyQcs5oPixARN6RENS/WQ53rJ7Q2l16xzjsiYGD0jm7vL1EvfbM52zPTYXPcD2q2+DuiIh1ztkcXH8/nat2rRsRxNAw2JWvDI7C/Uq9hkWxWqkZZo/O1QxoeSHJZSHKRiHJspZTZQMSUkoyklMQSCCCYAXLiDbt7fdf4LpKaqRdvZ77fFMCr6SU3KYZVM3iJzhxZZ/8A9VmlPLeNjhvsfZH+zvWvUsWu2SM7Htc32gW/FY3hbbxhp2s1mnoOsG/NYbStxPqbUHvWIzDqVz3ANF3PcA0c7nGwHeO1ato1qUsFRWGxZTx/Rqfme5p8d49OZ3YehUfRmjd40jBd4LYYemee7QfVbrv6CGqy+EupbTw02HxHxYmB8lt7rENv2vd6wWlbeagvnPu8TBZZlCnmL3Oc43c4lzjvJJuT2lNIFEV0pWIDSUCiKYBokEV0AHdC6JBIAIkaJMAIBEEYQBdPBlh955JTsjZqg/tSZX9lru1RWMV+u2aXfUTkN/uoc/e6P2FY6D/wmCuecnTBzhz/AFn1bPwAu61T8aGq5kX3UbWn03fWP7HPLfVXDT36rl9vx72NXlFIhK43GqNriG9pufcB1rVdGqTUiY0bgAsvw+LlKtg3Nz/PYFsODxZBdMtSEWbDIdisjQofCIs+CmAoY0AptyWU25SMQUgpRSCgBJSSlFIKYARIIkwAUibyTwKWklMCKp3asx61k1TDyVZVx81Q8j0SXPHvC1ZxtI08Pcs101h1MVl/tIo3jjqhh/hKisr02i6btNFn0IwpscmvJlHQxOfIf/cyt1pOuOMBvFvSs8xzFXVNRJM7bI8utzDY1vU0AdSv+lsxocJipifr6omWc/aNyHyX6yxvU5ZkSrpx3nJ9nqZNhFFdBEVsSC6F0LIigAIkEaYBIkCUSQB3RXQQQAAuigozLKyNvlPe1g4uIHxTCtvg1w7lKvlDshYXes7xG+9x9VZ1J4IORUVd2J7TRzeVpaYfq4xyrx/ZQtNgfVZJ2rN6ypLnPe7a4uceLiSe8q06R4jry1kwNwXNpY/RBu8jqj/zVScSkszisdmjhjn84/OwqbuyU0Kh1pi/nOXD82WvYRGs10FpbC61XCIsgtGSWbDI7Nuu5NUrLNHBOqShJTbktyQ5IYgpBSiUgoEJKSUZSSmASJAorqgAiKCJMCJrhZwPMT7yqJ4TobVtLJ58b2dbHaw/jV9xJu3j7wP5qneFGK9PSy+ZOGng9v8AsQ1dNdBp2dyv+EHGTU18rs9WM8kwHzWEgm3S7WPWFWrLZa7Symks3E6F8ROx8kfKMPS2UAOt6N1xP8HWH1YLqKo1T5rXCQDixxDx2ojLCtCGjJSiV3xXwT1kVzGGTj+zdZ3sPt3EqpVuHSQu1ZY3xu5ntLT3hWpp6CscqBSi1EQqEJQR2RWQAlElFFZABFESjRBACgtJ0RZ9FwqapPlP1nN4M+rj/GXdqziGIucGtFySABzkmwHatP00p+TpqWhYbco6NhP7MdgXe04O9Urk2l3ww5vuRpDiyg4mdWKCPfqGZ/pTEFt/3bYu0qt1ztaRreZTeMVgknkePJLjqjmY3xWDqaGjqUHRt15Cemy3jlEl6miaHU9mBabg8OwcFQ9FoLNatIwSLuChjJtqMoBEVIxDim3FLcU24oGJKbcUpxSHFABEpJQJSSUwASiJREolQg7okV0LpgcOItyPAfH+Squn0OvhUh3xujf2PDfc4q3Vwy6j7wfmoHF4OUoKlnPDJbiGlw7wmgMww7SOogFopXtadrL60Z4xuu09YXezSKB5vPSta77ylcYHg8+pnGT6oXLiGiNVDfXhcQPtR+O38OY6wFDjo/mOKuyZFzRsK0slbYU2IBw3Q17NU8BMNZv4mqxSacuDLYhQu5M/1kYbPAene38RWLrroMXmgN4ZXxn9hxF+IGR61Dppjuaj/QGDV36mRsLzsDH8mf8ACk8U+qonFPA3M3OCVkg3B4Mbu3Np7Qqx/wBTiT/zNPBNzva3kZfbisCfSaVMYVpA1lvo1bPTf2VQ3lYfbYDYcY1m4Sjo/P37h5FfxTRWpp/10EjR52rdnttu3vUTqrYaLTasa28lPHVRjbLRvDsuljbkdYam3Yrg9aSJmMik2HXYYXg/3jMu0qVVmtVfs9AsY+QklavXeCGGQa9JUZHYHasjP8RlvcVVMU8GdbDmIuVbzxO1vwZO7lUdopvjbtFhZUiiT9RTOY7Ve1zXDa1wIcOo5puy3uIsng8w3la+MkXbFeV3qeT+MsUxpdiOtW1Em6mh5Fn97L4naNeU/u13+DKlENJUVb9mYHoRNL3dpcB6qpuJ1B+jtLvLqJpKh/AExs/Fy56wuL+dZ9MvN91zTSJXq2XVYUeB0+Q6TdcuJu1i1g2kgKdpIQx1syGkDIX2WGxdciEaHo2ywC0PCSA3aO0LO9HqoANAjfmQB4lt1z2WV9w+tk5MfUvBy8W7bkHaQb2y6bLNjRMcqOcdqS6Yc47QmG1jyL8k4dF2k7bbig2d5Niwt253BB27LfFSMUZhzjtCQZRzjtCWXJDkDEF45wkkonDoHYm3MHMOwIAWUkpBjHMOxEWD8kpgKJRJGrx7Shq9J7VQhSCRq9J7vkhY857vkgBurGQ4nvBUZSNvrtOxwIPAgj4qTqT4vWD3hRUBtKUwLA6AFQ+L6IU9R+tia4+dbVePXbY96n7IrKBGYYr4J9pp5iP2ZRrD222I7CqliWiVXBfXhc4D7cX1jeweMOsLenMTEkAKpTYrHnRrwdh2bt46kpbjiuisFR+tiY885FnDg8eMO1VHE/BU3bTyuZ+y8co3tycO0qlPmKxn8NS5jg5ji1w2OaSCOBCmG6YzOFpxHUj+3YHO6pRaQe0m8S0Nq4b3i5RvnRHW/Dk7uUIXWJByI2tcLOHUc092XUC0UWMUodrMNTQv86GTlY79LHFrwPWcrVhmllcLclPS17fNJEU/sP1HE8NZZYUQcolSUvfP37xpmxz6f07/AKvEaSSE80sXKN6g4B3YCmf+kMKrM6eQMcd0Ulj/AIUlz2ALNqPSmpibqtlcWfdvtJGf3cgLe5dIx2nk/X0rWnz6Z5hdx5N2tGeoBc72fD/G67H5P1Kxcy+6ZQijwtlJFcl7mxC+Tn3dyjjYc5sPWWcaRyD6Q5jTdsIbC084iAYT1uDnespeGsp9Zkv0uV4g1pI4KhjtbXDbsa17XOZ5bWX8nIKo1Etmkk36elXQp4dfjf8AQSdxOCwcrWDmYC49WzvLVYKePxjt8rdt2hcugtH9XLKftEMHAZn3jsUnTQG52+Vu27Vq3mLgXLAIMh4sx4Ot0ZDbbPmV4iptg5J+QsPrAMgb7L8O5VXRii1nNBZJa2Zc/r3FXdmHs5t5+0dp27+hJsEcgps8o3CxBuJL7LGxBO8ghMujJsDE64GdpOfPn575qQOHRi+Vr7c3c9+dNfQIyMthA2Pdsztv4pXKORkRbmIpARctBfcEnda/SUtuIEm3JvyOezjz5pTsOj6fbd80n+jmDe4ZW8o7M/me5IBLq4/dydg+f5ukHEP7OX2P5oHDRe+tJ0eOcuf4diJ1ALAaz8gRe+ZB3E2VAdOsiJXOaQ/eSdo+SSaM3/WP3X2Z2FubLqQI6NZDWXI6kf8Aeu7Aupo6UwD1kWsiIRXQMRUeS7gVDyOtKDz/AB/5Uu4qDqTm08PgPghAycZpRSnZPGfXb80+3G4TslYfWCxx2jEHM7qcfj2Jt+iMQHlPGVzmPksfqw6lfTkbYMRjP229qBq2H7Te0LA5MBtmx77dXwCL+jJB5M7x1n4OVY4cxYJG+8s3zm9oREjnHaFgn0apGypft85/+pAy1o2VD+t7vjdGOnzDBLkbs+IFRuJaPQzi0sbHj9poJHA7R1LGosWxC4AmcSbbx8WrobjWJjZITnb+r5/RCd4cxYXyLhingrhNzC6SE819dnsuz71U8R0ArIrlrWTD9g2d7DvgSkjSXExfMm23JnwI6ETtMcSG1t7fs/J6pTXCSFhfIgJwY3asjXRu5ntLT3ogVNVGmNY9tpIWvbnk6N7hlkci4qv1k5dcinEZ52cqB7JJHuVqS6E2Y6SuLE5bMtzom1DxtaT6pTU8l3AlpsLXBvnz5qroLGlYBh/JUcbbZ6useLvGPvt1J7D6MOyOwk+9U6p8I8pbqsiY3pJJy4CyRh/hEmjFjHG7PI3cPms8L1Gblo7hTLZgnLznbzxVjGHs5jnt8Z3z6FhmHeGqVgIETRs6fepAeHWXfH+FvzRhY1Y2J2Gx2tq5ek7f1pl2Gx+bs6Tzk8/SVkw8OcnmH/Db/rRfpyd5h/w2/wDcSwMd0am3C2Dzr556xvnw4oCgaN7uBcSOwrLB4cD93/lj/uJX6cR91+D/APRPCwujTf6OaNhePWO/am3UA8+T2+Ykj3rN/wBOLfuT7P8AvQHhwZ9y7s/3IwsLo0v6J+2/2tmznHQkGjNiOUfnvuL+5ZyPDhF9w/u+aP8AThD9xJ2j5owsLo0M0h3SOHYdgA+CfY2wA5lm36b4PuJe1qP9N9P9xN2s+admBpBKbc5Z1+m2m+5n/B80X6aqX7qfsZ/qRhYGhOcoau9xPvPzVW/TLSb45x6rP9Sja/wsQOcdRjy02N3AA7BfIHoRYCXawEhB7b9eaCC8pnac7xkooZOI5v8AlBBUiQggdh6/iggp4mnAXhseZO8A27h8Su+JmY6AT131R2BEglLUgEDQRxJPZd1vd2JGrsP55/n2oIKQEPiFrcPdrHvK5Z4RYdJuff77diCCabAZjpwSO1IqIRd2WwAduf54IIKk8wsNPpmi2Q2c3UmWUTCDdrcyBsCCCtNisjobhEV/Ib7I3AFMT4bH5rdp+yNyCCFJ31JSQX9Gx+Y3IH7I3AfNEMLj1vIb7I6EEE8T5hZCJcNjH2G+TfyR0/JNOw2MN8huzzRvRIKoyYmkKkw6MDyG5DmHOAuKSlZbyG9gRoLRNiaQuDDmWBLQduVhbcnvoEfmN3DyRvQQSbYWQy6iZl4rdpOwbgg2hZ5rewc6CCLsdkN/RGeaOwc10mSkbr2sMugcw+aCCu+ZNkOU1GwtvqtzJ3DclPoWWPijsCCCV3cdlY//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Rectangle 2"/>
          <p:cNvSpPr/>
          <p:nvPr/>
        </p:nvSpPr>
        <p:spPr>
          <a:xfrm>
            <a:off x="971600" y="1988840"/>
            <a:ext cx="5958408" cy="3139321"/>
          </a:xfrm>
          <a:prstGeom prst="rect">
            <a:avLst/>
          </a:prstGeom>
        </p:spPr>
        <p:txBody>
          <a:bodyPr wrap="square">
            <a:spAutoFit/>
          </a:bodyPr>
          <a:lstStyle/>
          <a:p>
            <a:pPr marL="342900" indent="-342900" eaLnBrk="1" hangingPunct="1">
              <a:buFont typeface="Arial"/>
              <a:buChar char="•"/>
              <a:defRPr/>
            </a:pPr>
            <a:r>
              <a:rPr lang="en-AU" sz="2200" dirty="0" smtClean="0">
                <a:latin typeface="Verdana"/>
                <a:cs typeface="Verdana"/>
              </a:rPr>
              <a:t>Changing functions </a:t>
            </a:r>
            <a:r>
              <a:rPr lang="en-AU" sz="2200" dirty="0">
                <a:latin typeface="Verdana"/>
                <a:cs typeface="Verdana"/>
              </a:rPr>
              <a:t>of English world-</a:t>
            </a:r>
            <a:r>
              <a:rPr lang="en-AU" sz="2200" dirty="0" smtClean="0">
                <a:latin typeface="Verdana"/>
                <a:cs typeface="Verdana"/>
              </a:rPr>
              <a:t>wide</a:t>
            </a:r>
          </a:p>
          <a:p>
            <a:pPr marL="342900" indent="-342900" eaLnBrk="1" hangingPunct="1">
              <a:buFont typeface="Arial"/>
              <a:buChar char="•"/>
              <a:defRPr/>
            </a:pPr>
            <a:endParaRPr lang="en-AU" sz="2200" dirty="0">
              <a:latin typeface="Verdana"/>
              <a:cs typeface="Verdana"/>
            </a:endParaRPr>
          </a:p>
          <a:p>
            <a:pPr marL="342900" indent="-342900" eaLnBrk="1" hangingPunct="1">
              <a:buFont typeface="Arial"/>
              <a:buChar char="•"/>
              <a:defRPr/>
            </a:pPr>
            <a:r>
              <a:rPr lang="en-AU" sz="2200" dirty="0">
                <a:latin typeface="Verdana"/>
                <a:cs typeface="Verdana"/>
              </a:rPr>
              <a:t>E</a:t>
            </a:r>
            <a:r>
              <a:rPr lang="en-AU" sz="2200" dirty="0" smtClean="0">
                <a:latin typeface="Verdana"/>
                <a:cs typeface="Verdana"/>
              </a:rPr>
              <a:t>ffect </a:t>
            </a:r>
            <a:r>
              <a:rPr lang="en-AU" sz="2200" dirty="0">
                <a:latin typeface="Verdana"/>
                <a:cs typeface="Verdana"/>
              </a:rPr>
              <a:t>on economic </a:t>
            </a:r>
            <a:r>
              <a:rPr lang="en-AU" sz="2200" dirty="0" smtClean="0">
                <a:latin typeface="Verdana"/>
                <a:cs typeface="Verdana"/>
              </a:rPr>
              <a:t>competitiveness</a:t>
            </a:r>
          </a:p>
          <a:p>
            <a:pPr marL="342900" indent="-342900" eaLnBrk="1" hangingPunct="1">
              <a:buFont typeface="Arial"/>
              <a:buChar char="•"/>
              <a:defRPr/>
            </a:pPr>
            <a:endParaRPr lang="en-AU" sz="2200" dirty="0">
              <a:latin typeface="Verdana"/>
              <a:cs typeface="Verdana"/>
            </a:endParaRPr>
          </a:p>
          <a:p>
            <a:pPr marL="342900" indent="-342900" eaLnBrk="1" hangingPunct="1">
              <a:buFont typeface="Arial"/>
              <a:buChar char="•"/>
              <a:defRPr/>
            </a:pPr>
            <a:r>
              <a:rPr lang="en-AU" sz="2200" dirty="0">
                <a:latin typeface="Verdana"/>
                <a:cs typeface="Verdana"/>
              </a:rPr>
              <a:t>G</a:t>
            </a:r>
            <a:r>
              <a:rPr lang="en-AU" sz="2200" dirty="0" smtClean="0">
                <a:latin typeface="Verdana"/>
                <a:cs typeface="Verdana"/>
              </a:rPr>
              <a:t>ap </a:t>
            </a:r>
            <a:r>
              <a:rPr lang="en-AU" sz="2200" dirty="0">
                <a:latin typeface="Verdana"/>
                <a:cs typeface="Verdana"/>
              </a:rPr>
              <a:t>between demand and supply</a:t>
            </a:r>
          </a:p>
          <a:p>
            <a:pPr marL="342900" indent="-342900" eaLnBrk="1" hangingPunct="1">
              <a:buFont typeface="Arial"/>
              <a:buChar char="•"/>
              <a:defRPr/>
            </a:pPr>
            <a:endParaRPr lang="en-AU" sz="2200" dirty="0" smtClean="0">
              <a:latin typeface="Verdana"/>
              <a:cs typeface="Verdana"/>
            </a:endParaRPr>
          </a:p>
          <a:p>
            <a:pPr marL="342900" indent="-342900" eaLnBrk="1" hangingPunct="1">
              <a:buFont typeface="Arial"/>
              <a:buChar char="•"/>
              <a:defRPr/>
            </a:pPr>
            <a:r>
              <a:rPr lang="en-AU" sz="2200" dirty="0">
                <a:latin typeface="Verdana"/>
                <a:cs typeface="Verdana"/>
              </a:rPr>
              <a:t>N</a:t>
            </a:r>
            <a:r>
              <a:rPr lang="en-AU" sz="2200" dirty="0" smtClean="0">
                <a:latin typeface="Verdana"/>
                <a:cs typeface="Verdana"/>
              </a:rPr>
              <a:t>eed </a:t>
            </a:r>
            <a:r>
              <a:rPr lang="en-AU" sz="2200" dirty="0">
                <a:latin typeface="Verdana"/>
                <a:cs typeface="Verdana"/>
              </a:rPr>
              <a:t>for new approaches to </a:t>
            </a:r>
            <a:r>
              <a:rPr lang="en-AU" sz="2200" dirty="0" smtClean="0">
                <a:latin typeface="Verdana"/>
                <a:cs typeface="Verdana"/>
              </a:rPr>
              <a:t>teaching and to teacher training</a:t>
            </a:r>
            <a:endParaRPr lang="en-US" sz="2200" dirty="0">
              <a:latin typeface="Verdana"/>
              <a:cs typeface="Verdana"/>
            </a:endParaRPr>
          </a:p>
        </p:txBody>
      </p:sp>
      <p:sp>
        <p:nvSpPr>
          <p:cNvPr id="5" name="TextBox 4"/>
          <p:cNvSpPr txBox="1"/>
          <p:nvPr/>
        </p:nvSpPr>
        <p:spPr>
          <a:xfrm>
            <a:off x="1043608" y="1340768"/>
            <a:ext cx="3199730" cy="430887"/>
          </a:xfrm>
          <a:prstGeom prst="rect">
            <a:avLst/>
          </a:prstGeom>
          <a:noFill/>
        </p:spPr>
        <p:txBody>
          <a:bodyPr wrap="none" rtlCol="0">
            <a:spAutoFit/>
          </a:bodyPr>
          <a:lstStyle/>
          <a:p>
            <a:r>
              <a:rPr lang="en-US" sz="2200" b="1" i="1" dirty="0" smtClean="0"/>
              <a:t>The spread of English</a:t>
            </a:r>
            <a:endParaRPr lang="en-US" sz="2200" b="1" i="1" dirty="0"/>
          </a:p>
        </p:txBody>
      </p:sp>
    </p:spTree>
    <p:extLst>
      <p:ext uri="{BB962C8B-B14F-4D97-AF65-F5344CB8AC3E}">
        <p14:creationId xmlns:p14="http://schemas.microsoft.com/office/powerpoint/2010/main" val="45937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400" b="1" dirty="0" smtClean="0">
                <a:solidFill>
                  <a:srgbClr val="002060"/>
                </a:solidFill>
              </a:rPr>
              <a:t>2:Task</a:t>
            </a:r>
            <a:r>
              <a:rPr lang="en-US" altLang="en-US" sz="2400" b="1" dirty="0">
                <a:solidFill>
                  <a:srgbClr val="002060"/>
                </a:solidFill>
              </a:rPr>
              <a:t>-based </a:t>
            </a:r>
            <a:r>
              <a:rPr lang="en-US" altLang="en-US" sz="2400" b="1" dirty="0" smtClean="0">
                <a:solidFill>
                  <a:srgbClr val="002060"/>
                </a:solidFill>
              </a:rPr>
              <a:t>instruction</a:t>
            </a:r>
          </a:p>
          <a:p>
            <a:pPr marL="0" indent="0" eaLnBrk="1" hangingPunct="1">
              <a:buFont typeface="Wingdings" charset="0"/>
              <a:buNone/>
              <a:defRPr/>
            </a:pPr>
            <a:endParaRPr lang="en-US" sz="2400" b="1" dirty="0">
              <a:solidFill>
                <a:srgbClr val="002060"/>
              </a:solidFill>
            </a:endParaRPr>
          </a:p>
          <a:p>
            <a:pPr eaLnBrk="1" hangingPunct="1">
              <a:buFont typeface="Wingdings" charset="0"/>
              <a:buNone/>
              <a:defRPr/>
            </a:pPr>
            <a:r>
              <a:rPr lang="en-US" altLang="en-US" sz="2400" b="1" i="1" dirty="0" smtClean="0"/>
              <a:t>Learning </a:t>
            </a:r>
            <a:r>
              <a:rPr lang="en-US" altLang="en-US" sz="2400" b="1" i="1" dirty="0"/>
              <a:t>claims</a:t>
            </a:r>
          </a:p>
          <a:p>
            <a:pPr lvl="1" eaLnBrk="1" hangingPunct="1">
              <a:defRPr/>
            </a:pPr>
            <a:r>
              <a:rPr lang="en-US" altLang="en-US" sz="2400" dirty="0">
                <a:ea typeface="Arial" panose="020B0604020202020204" pitchFamily="34" charset="0"/>
              </a:rPr>
              <a:t>Grammatical syllabus not needed</a:t>
            </a:r>
          </a:p>
          <a:p>
            <a:pPr lvl="1" eaLnBrk="1" hangingPunct="1">
              <a:defRPr/>
            </a:pPr>
            <a:r>
              <a:rPr lang="en-US" altLang="en-US" sz="2400" dirty="0">
                <a:ea typeface="Arial" panose="020B0604020202020204" pitchFamily="34" charset="0"/>
              </a:rPr>
              <a:t>Grammatical knowledge built around task performance</a:t>
            </a:r>
          </a:p>
          <a:p>
            <a:pPr lvl="1" eaLnBrk="1" hangingPunct="1">
              <a:defRPr/>
            </a:pPr>
            <a:r>
              <a:rPr lang="en-US" altLang="en-US" sz="2400" dirty="0">
                <a:ea typeface="Arial" panose="020B0604020202020204" pitchFamily="34" charset="0"/>
              </a:rPr>
              <a:t>Reverses the standard P-P-P lesson format and replaces it with one consisting of:</a:t>
            </a:r>
          </a:p>
          <a:p>
            <a:pPr lvl="2" eaLnBrk="1" hangingPunct="1">
              <a:defRPr/>
            </a:pPr>
            <a:r>
              <a:rPr lang="en-US" altLang="en-US" dirty="0">
                <a:ea typeface="Arial" panose="020B0604020202020204" pitchFamily="34" charset="0"/>
              </a:rPr>
              <a:t>Task - Language awareness - Follow up activity</a:t>
            </a:r>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20795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200" b="1" dirty="0" smtClean="0">
                <a:solidFill>
                  <a:srgbClr val="002060"/>
                </a:solidFill>
              </a:rPr>
              <a:t>2: Task</a:t>
            </a:r>
            <a:r>
              <a:rPr lang="en-US" altLang="en-US" sz="2200" b="1" dirty="0">
                <a:solidFill>
                  <a:srgbClr val="002060"/>
                </a:solidFill>
              </a:rPr>
              <a:t>-based instruction</a:t>
            </a:r>
          </a:p>
          <a:p>
            <a:pPr marL="0" indent="0" eaLnBrk="1" hangingPunct="1">
              <a:buFont typeface="Wingdings" charset="0"/>
              <a:buNone/>
              <a:defRPr/>
            </a:pPr>
            <a:endParaRPr lang="en-US" sz="2200" dirty="0" smtClean="0"/>
          </a:p>
          <a:p>
            <a:pPr eaLnBrk="1" hangingPunct="1">
              <a:buFont typeface="Wingdings" charset="0"/>
              <a:buNone/>
              <a:defRPr/>
            </a:pPr>
            <a:r>
              <a:rPr lang="en-US" altLang="en-US" sz="2200" b="1" i="1" dirty="0" smtClean="0"/>
              <a:t> </a:t>
            </a:r>
            <a:r>
              <a:rPr lang="en-US" altLang="en-US" sz="2200" b="1" i="1" dirty="0"/>
              <a:t>Two kinds of tasks:</a:t>
            </a:r>
          </a:p>
          <a:p>
            <a:pPr lvl="1" eaLnBrk="1" hangingPunct="1">
              <a:defRPr/>
            </a:pPr>
            <a:r>
              <a:rPr lang="en-US" altLang="en-US" sz="2200" dirty="0">
                <a:ea typeface="Arial" panose="020B0604020202020204" pitchFamily="34" charset="0"/>
              </a:rPr>
              <a:t>pedagogical </a:t>
            </a:r>
            <a:r>
              <a:rPr lang="en-US" altLang="en-US" sz="2200" dirty="0" smtClean="0">
                <a:ea typeface="Arial" panose="020B0604020202020204" pitchFamily="34" charset="0"/>
              </a:rPr>
              <a:t>tasks</a:t>
            </a:r>
          </a:p>
          <a:p>
            <a:pPr lvl="1" eaLnBrk="1" hangingPunct="1">
              <a:defRPr/>
            </a:pPr>
            <a:endParaRPr lang="en-US" altLang="en-US" sz="2200" dirty="0">
              <a:ea typeface="Arial" panose="020B0604020202020204" pitchFamily="34" charset="0"/>
            </a:endParaRPr>
          </a:p>
          <a:p>
            <a:pPr lvl="1" eaLnBrk="1" hangingPunct="1">
              <a:defRPr/>
            </a:pPr>
            <a:r>
              <a:rPr lang="en-US" altLang="en-US" sz="2200" dirty="0">
                <a:ea typeface="Arial" panose="020B0604020202020204" pitchFamily="34" charset="0"/>
              </a:rPr>
              <a:t>real-world tasks</a:t>
            </a:r>
          </a:p>
          <a:p>
            <a:pPr marL="0" indent="0" eaLnBrk="1" hangingPunct="1">
              <a:buFont typeface="Wingdings" charset="0"/>
              <a:buNone/>
              <a:defRPr/>
            </a:pPr>
            <a:endParaRPr lang="en-US" sz="2400" dirty="0"/>
          </a:p>
        </p:txBody>
      </p:sp>
    </p:spTree>
    <p:extLst>
      <p:ext uri="{BB962C8B-B14F-4D97-AF65-F5344CB8AC3E}">
        <p14:creationId xmlns:p14="http://schemas.microsoft.com/office/powerpoint/2010/main" val="32008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400" b="1" dirty="0" smtClean="0">
                <a:solidFill>
                  <a:srgbClr val="002060"/>
                </a:solidFill>
              </a:rPr>
              <a:t>2:Task</a:t>
            </a:r>
            <a:r>
              <a:rPr lang="en-US" altLang="en-US" sz="2400" b="1" dirty="0">
                <a:solidFill>
                  <a:srgbClr val="002060"/>
                </a:solidFill>
              </a:rPr>
              <a:t>-based </a:t>
            </a:r>
            <a:r>
              <a:rPr lang="en-US" altLang="en-US" sz="2400" b="1" dirty="0" smtClean="0">
                <a:solidFill>
                  <a:srgbClr val="002060"/>
                </a:solidFill>
              </a:rPr>
              <a:t>instruction</a:t>
            </a:r>
          </a:p>
          <a:p>
            <a:pPr marL="0" indent="0" eaLnBrk="1" hangingPunct="1">
              <a:buFont typeface="Wingdings" charset="0"/>
              <a:buNone/>
              <a:defRPr/>
            </a:pPr>
            <a:endParaRPr lang="en-US" sz="2400" b="1" dirty="0">
              <a:solidFill>
                <a:srgbClr val="002060"/>
              </a:solidFill>
            </a:endParaRPr>
          </a:p>
          <a:p>
            <a:pPr eaLnBrk="1" hangingPunct="1">
              <a:buFont typeface="Wingdings" charset="0"/>
              <a:buNone/>
              <a:defRPr/>
            </a:pPr>
            <a:r>
              <a:rPr lang="en-US" altLang="en-US" sz="2400" dirty="0" smtClean="0"/>
              <a:t> </a:t>
            </a:r>
            <a:r>
              <a:rPr lang="en-US" altLang="en-US" sz="2400" b="1" i="1" dirty="0"/>
              <a:t>Key characteristics of a task:</a:t>
            </a:r>
          </a:p>
          <a:p>
            <a:pPr lvl="1" eaLnBrk="1" hangingPunct="1">
              <a:defRPr/>
            </a:pPr>
            <a:r>
              <a:rPr lang="en-US" altLang="en-US" sz="2400" dirty="0">
                <a:ea typeface="Arial" panose="020B0604020202020204" pitchFamily="34" charset="0"/>
              </a:rPr>
              <a:t>Something learners do using existing language resources</a:t>
            </a:r>
          </a:p>
          <a:p>
            <a:pPr lvl="1" eaLnBrk="1" hangingPunct="1">
              <a:defRPr/>
            </a:pPr>
            <a:r>
              <a:rPr lang="en-US" altLang="en-US" sz="2400" dirty="0">
                <a:ea typeface="Arial" panose="020B0604020202020204" pitchFamily="34" charset="0"/>
              </a:rPr>
              <a:t>Outcome not simply linked to learning </a:t>
            </a:r>
            <a:r>
              <a:rPr lang="en-US" altLang="en-US" sz="2400" dirty="0" smtClean="0">
                <a:ea typeface="Arial" panose="020B0604020202020204" pitchFamily="34" charset="0"/>
              </a:rPr>
              <a:t>language</a:t>
            </a:r>
            <a:endParaRPr lang="en-US" altLang="en-US" dirty="0">
              <a:ea typeface="Arial" panose="020B0604020202020204" pitchFamily="34" charset="0"/>
            </a:endParaRPr>
          </a:p>
          <a:p>
            <a:pPr lvl="1" eaLnBrk="1" hangingPunct="1">
              <a:defRPr/>
            </a:pPr>
            <a:r>
              <a:rPr lang="en-US" altLang="en-US" sz="2400" dirty="0">
                <a:ea typeface="Arial" panose="020B0604020202020204" pitchFamily="34" charset="0"/>
              </a:rPr>
              <a:t>Focus on meaning</a:t>
            </a:r>
          </a:p>
          <a:p>
            <a:pPr lvl="1" eaLnBrk="1" hangingPunct="1">
              <a:defRPr/>
            </a:pPr>
            <a:r>
              <a:rPr lang="en-US" altLang="en-US" sz="2400" dirty="0">
                <a:ea typeface="Arial" panose="020B0604020202020204" pitchFamily="34" charset="0"/>
              </a:rPr>
              <a:t>Use communication strategies and interactional skills</a:t>
            </a:r>
          </a:p>
          <a:p>
            <a:pPr marL="0" indent="0" eaLnBrk="1" hangingPunct="1">
              <a:buFont typeface="Wingdings" charset="0"/>
              <a:buNone/>
              <a:defRPr/>
            </a:pPr>
            <a:endParaRPr lang="en-US" sz="2400" b="1" dirty="0" smtClean="0">
              <a:solidFill>
                <a:srgbClr val="002060"/>
              </a:solidFill>
            </a:endParaRPr>
          </a:p>
        </p:txBody>
      </p:sp>
    </p:spTree>
    <p:extLst>
      <p:ext uri="{BB962C8B-B14F-4D97-AF65-F5344CB8AC3E}">
        <p14:creationId xmlns:p14="http://schemas.microsoft.com/office/powerpoint/2010/main" val="21677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800" b="1" dirty="0" smtClean="0">
                <a:solidFill>
                  <a:srgbClr val="002060"/>
                </a:solidFill>
              </a:rPr>
              <a:t>3:T</a:t>
            </a:r>
            <a:r>
              <a:rPr lang="en-US" altLang="en-US" sz="2200" b="1" dirty="0" smtClean="0">
                <a:solidFill>
                  <a:srgbClr val="002060"/>
                </a:solidFill>
              </a:rPr>
              <a:t>ext-based instruction</a:t>
            </a:r>
          </a:p>
          <a:p>
            <a:pPr marL="0" indent="0" eaLnBrk="1" hangingPunct="1">
              <a:buFont typeface="Wingdings" charset="0"/>
              <a:buNone/>
              <a:defRPr/>
            </a:pPr>
            <a:endParaRPr lang="en-US" altLang="en-US" sz="2200" b="1" dirty="0">
              <a:solidFill>
                <a:srgbClr val="002060"/>
              </a:solidFill>
            </a:endParaRPr>
          </a:p>
          <a:p>
            <a:pPr eaLnBrk="1" hangingPunct="1">
              <a:buFont typeface="Wingdings" charset="0"/>
              <a:buNone/>
              <a:defRPr/>
            </a:pPr>
            <a:r>
              <a:rPr lang="en-US" altLang="en-US" sz="2200" b="1" i="1" dirty="0" smtClean="0"/>
              <a:t>TBI </a:t>
            </a:r>
            <a:r>
              <a:rPr lang="en-US" altLang="en-US" sz="2200" b="1" i="1" dirty="0"/>
              <a:t>is based on an approach to teaching language that involves:</a:t>
            </a:r>
          </a:p>
          <a:p>
            <a:pPr lvl="1" eaLnBrk="1" hangingPunct="1">
              <a:defRPr/>
            </a:pPr>
            <a:r>
              <a:rPr lang="en-US" altLang="en-US" sz="2200" dirty="0">
                <a:ea typeface="Arial" panose="020B0604020202020204" pitchFamily="34" charset="0"/>
              </a:rPr>
              <a:t>Teaching the structures and grammatical features of spoken and written texts</a:t>
            </a:r>
          </a:p>
          <a:p>
            <a:pPr lvl="1" eaLnBrk="1" hangingPunct="1">
              <a:defRPr/>
            </a:pPr>
            <a:r>
              <a:rPr lang="en-US" altLang="en-US" sz="2200" dirty="0">
                <a:ea typeface="Arial" panose="020B0604020202020204" pitchFamily="34" charset="0"/>
              </a:rPr>
              <a:t>Linking spoken and written texts to the cultural context of their use</a:t>
            </a:r>
          </a:p>
          <a:p>
            <a:pPr lvl="1" eaLnBrk="1" hangingPunct="1">
              <a:defRPr/>
            </a:pPr>
            <a:r>
              <a:rPr lang="en-US" altLang="en-US" sz="2200" dirty="0">
                <a:ea typeface="Arial" panose="020B0604020202020204" pitchFamily="34" charset="0"/>
              </a:rPr>
              <a:t>Designing units of work that focus on developing skills in relation to whole texts</a:t>
            </a:r>
          </a:p>
          <a:p>
            <a:pPr lvl="1" eaLnBrk="1" hangingPunct="1">
              <a:defRPr/>
            </a:pPr>
            <a:r>
              <a:rPr lang="en-US" altLang="en-US" sz="2200" dirty="0">
                <a:ea typeface="Arial" panose="020B0604020202020204" pitchFamily="34" charset="0"/>
              </a:rPr>
              <a:t>Providing students with guided practice</a:t>
            </a:r>
          </a:p>
          <a:p>
            <a:pPr marL="0" indent="0" eaLnBrk="1" hangingPunct="1">
              <a:buFont typeface="Wingdings" charset="0"/>
              <a:buNone/>
              <a:defRPr/>
            </a:pPr>
            <a:endParaRPr lang="en-US" altLang="en-US" sz="2400" b="1" dirty="0">
              <a:solidFill>
                <a:srgbClr val="002060"/>
              </a:solidFill>
            </a:endParaRPr>
          </a:p>
          <a:p>
            <a:pPr marL="0" indent="0" eaLnBrk="1" hangingPunct="1">
              <a:buFont typeface="Wingdings" charset="0"/>
              <a:buNone/>
              <a:defRPr/>
            </a:pPr>
            <a:endParaRPr lang="en-US" sz="2400" dirty="0"/>
          </a:p>
        </p:txBody>
      </p:sp>
    </p:spTree>
    <p:extLst>
      <p:ext uri="{BB962C8B-B14F-4D97-AF65-F5344CB8AC3E}">
        <p14:creationId xmlns:p14="http://schemas.microsoft.com/office/powerpoint/2010/main" val="34899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200" b="1" dirty="0" smtClean="0">
                <a:solidFill>
                  <a:srgbClr val="002060"/>
                </a:solidFill>
              </a:rPr>
              <a:t>3: Text</a:t>
            </a:r>
            <a:r>
              <a:rPr lang="en-US" altLang="en-US" sz="2200" b="1" dirty="0">
                <a:solidFill>
                  <a:srgbClr val="002060"/>
                </a:solidFill>
              </a:rPr>
              <a:t>-based </a:t>
            </a:r>
            <a:r>
              <a:rPr lang="en-US" altLang="en-US" sz="2200" b="1" dirty="0" smtClean="0">
                <a:solidFill>
                  <a:srgbClr val="002060"/>
                </a:solidFill>
              </a:rPr>
              <a:t>instruction</a:t>
            </a:r>
            <a:endParaRPr lang="en-US" altLang="en-US" sz="2200" b="1" dirty="0">
              <a:solidFill>
                <a:srgbClr val="002060"/>
              </a:solidFill>
            </a:endParaRPr>
          </a:p>
          <a:p>
            <a:pPr eaLnBrk="1" hangingPunct="1">
              <a:buFont typeface="Wingdings" charset="0"/>
              <a:buNone/>
              <a:defRPr/>
            </a:pPr>
            <a:r>
              <a:rPr lang="en-US" altLang="en-US" sz="2200" b="1" i="1" dirty="0" smtClean="0"/>
              <a:t>Contents </a:t>
            </a:r>
            <a:r>
              <a:rPr lang="en-US" altLang="en-US" sz="2200" b="1" i="1" dirty="0"/>
              <a:t>of a text-based syllabus</a:t>
            </a:r>
          </a:p>
          <a:p>
            <a:pPr lvl="1" eaLnBrk="1" hangingPunct="1">
              <a:buFontTx/>
              <a:buNone/>
              <a:defRPr/>
            </a:pPr>
            <a:r>
              <a:rPr lang="en-US" altLang="en-US" sz="2000" dirty="0">
                <a:ea typeface="Arial" panose="020B0604020202020204" pitchFamily="34" charset="0"/>
              </a:rPr>
              <a:t>Text types </a:t>
            </a:r>
            <a:r>
              <a:rPr lang="en-US" altLang="en-US" sz="2000" dirty="0" smtClean="0">
                <a:ea typeface="Arial" panose="020B0604020202020204" pitchFamily="34" charset="0"/>
              </a:rPr>
              <a:t>in </a:t>
            </a:r>
            <a:r>
              <a:rPr lang="en-US" altLang="en-US" sz="2000" dirty="0">
                <a:ea typeface="Arial" panose="020B0604020202020204" pitchFamily="34" charset="0"/>
              </a:rPr>
              <a:t>the Singapore 2002 syllabus </a:t>
            </a:r>
          </a:p>
          <a:p>
            <a:pPr lvl="1" eaLnBrk="1" hangingPunct="1">
              <a:defRPr/>
            </a:pPr>
            <a:r>
              <a:rPr lang="en-US" altLang="en-US" sz="1400" dirty="0">
                <a:ea typeface="Arial" panose="020B0604020202020204" pitchFamily="34" charset="0"/>
              </a:rPr>
              <a:t>Procedures		</a:t>
            </a:r>
            <a:r>
              <a:rPr lang="en-US" altLang="en-US" sz="1400" dirty="0" smtClean="0">
                <a:ea typeface="Arial" panose="020B0604020202020204" pitchFamily="34" charset="0"/>
              </a:rPr>
              <a:t>	e.g</a:t>
            </a:r>
            <a:r>
              <a:rPr lang="en-US" altLang="en-US" sz="1400" dirty="0">
                <a:ea typeface="Arial" panose="020B0604020202020204" pitchFamily="34" charset="0"/>
              </a:rPr>
              <a:t>. procedures used in carrying out a task</a:t>
            </a:r>
          </a:p>
          <a:p>
            <a:pPr lvl="1" eaLnBrk="1" hangingPunct="1">
              <a:defRPr/>
            </a:pPr>
            <a:r>
              <a:rPr lang="en-US" altLang="en-US" sz="1400" dirty="0">
                <a:ea typeface="Arial" panose="020B0604020202020204" pitchFamily="34" charset="0"/>
              </a:rPr>
              <a:t>Explanations		e.g. explaining how and why things happen</a:t>
            </a:r>
          </a:p>
          <a:p>
            <a:pPr lvl="1" eaLnBrk="1" hangingPunct="1">
              <a:defRPr/>
            </a:pPr>
            <a:r>
              <a:rPr lang="en-US" altLang="en-US" sz="1400" dirty="0">
                <a:ea typeface="Arial" panose="020B0604020202020204" pitchFamily="34" charset="0"/>
              </a:rPr>
              <a:t>Expositions	          	</a:t>
            </a:r>
            <a:r>
              <a:rPr lang="en-US" altLang="en-US" sz="1400" dirty="0" smtClean="0">
                <a:ea typeface="Arial" panose="020B0604020202020204" pitchFamily="34" charset="0"/>
              </a:rPr>
              <a:t>	e.g</a:t>
            </a:r>
            <a:r>
              <a:rPr lang="en-US" altLang="en-US" sz="1400" dirty="0">
                <a:ea typeface="Arial" panose="020B0604020202020204" pitchFamily="34" charset="0"/>
              </a:rPr>
              <a:t>. reviews, arguments, debates</a:t>
            </a:r>
          </a:p>
          <a:p>
            <a:pPr lvl="1" eaLnBrk="1" hangingPunct="1">
              <a:defRPr/>
            </a:pPr>
            <a:r>
              <a:rPr lang="en-US" altLang="en-US" sz="1400" dirty="0">
                <a:ea typeface="Arial" panose="020B0604020202020204" pitchFamily="34" charset="0"/>
              </a:rPr>
              <a:t>Factual </a:t>
            </a:r>
            <a:r>
              <a:rPr lang="en-US" altLang="en-US" sz="1400" dirty="0" smtClean="0">
                <a:ea typeface="Arial" panose="020B0604020202020204" pitchFamily="34" charset="0"/>
              </a:rPr>
              <a:t>recounts	</a:t>
            </a:r>
            <a:r>
              <a:rPr lang="en-US" altLang="en-US" sz="1400" dirty="0">
                <a:ea typeface="Arial" panose="020B0604020202020204" pitchFamily="34" charset="0"/>
              </a:rPr>
              <a:t>	e.g. magazine articles</a:t>
            </a:r>
          </a:p>
          <a:p>
            <a:pPr lvl="1" eaLnBrk="1" hangingPunct="1">
              <a:defRPr/>
            </a:pPr>
            <a:r>
              <a:rPr lang="en-US" altLang="en-US" sz="1400" dirty="0">
                <a:ea typeface="Arial" panose="020B0604020202020204" pitchFamily="34" charset="0"/>
              </a:rPr>
              <a:t>Personal recounts        	e.g. anecdotes, diary/journal entries, biographies, 					autobiographies</a:t>
            </a:r>
          </a:p>
          <a:p>
            <a:pPr lvl="1" eaLnBrk="1" hangingPunct="1">
              <a:defRPr/>
            </a:pPr>
            <a:r>
              <a:rPr lang="en-US" altLang="en-US" sz="1400" dirty="0">
                <a:ea typeface="Arial" panose="020B0604020202020204" pitchFamily="34" charset="0"/>
              </a:rPr>
              <a:t>Information reports      	e.g. fact sheets</a:t>
            </a:r>
          </a:p>
          <a:p>
            <a:pPr lvl="1" eaLnBrk="1" hangingPunct="1">
              <a:defRPr/>
            </a:pPr>
            <a:r>
              <a:rPr lang="en-US" altLang="en-US" sz="1400" dirty="0">
                <a:ea typeface="Arial" panose="020B0604020202020204" pitchFamily="34" charset="0"/>
              </a:rPr>
              <a:t>Narratives	   	</a:t>
            </a:r>
            <a:r>
              <a:rPr lang="en-US" altLang="en-US" sz="1400" dirty="0" smtClean="0">
                <a:ea typeface="Arial" panose="020B0604020202020204" pitchFamily="34" charset="0"/>
              </a:rPr>
              <a:t>	e.g</a:t>
            </a:r>
            <a:r>
              <a:rPr lang="en-US" altLang="en-US" sz="1400" dirty="0">
                <a:ea typeface="Arial" panose="020B0604020202020204" pitchFamily="34" charset="0"/>
              </a:rPr>
              <a:t>. stories, fables</a:t>
            </a:r>
          </a:p>
          <a:p>
            <a:pPr lvl="1" eaLnBrk="1" hangingPunct="1">
              <a:defRPr/>
            </a:pPr>
            <a:r>
              <a:rPr lang="en-US" altLang="en-US" sz="1400" dirty="0">
                <a:ea typeface="Arial" panose="020B0604020202020204" pitchFamily="34" charset="0"/>
              </a:rPr>
              <a:t>Conversations and       	e.g. dialogues, formal/informal letters, postcards, e</a:t>
            </a:r>
            <a:r>
              <a:rPr lang="en-US" altLang="en-US" sz="1400" dirty="0" smtClean="0">
                <a:ea typeface="Arial" panose="020B0604020202020204" pitchFamily="34" charset="0"/>
              </a:rPr>
              <a:t>-short </a:t>
            </a:r>
            <a:r>
              <a:rPr lang="en-US" altLang="en-US" sz="1400" dirty="0">
                <a:ea typeface="Arial" panose="020B0604020202020204" pitchFamily="34" charset="0"/>
              </a:rPr>
              <a:t>functional texts	</a:t>
            </a:r>
            <a:r>
              <a:rPr lang="en-US" altLang="en-US" sz="1400" dirty="0" smtClean="0">
                <a:ea typeface="Arial" panose="020B0604020202020204" pitchFamily="34" charset="0"/>
              </a:rPr>
              <a:t>e-mail, notices</a:t>
            </a:r>
            <a:endParaRPr lang="en-US" altLang="en-US" sz="1400" dirty="0">
              <a:ea typeface="Arial" panose="020B0604020202020204" pitchFamily="34" charset="0"/>
            </a:endParaRPr>
          </a:p>
          <a:p>
            <a:pPr marL="0" indent="0" eaLnBrk="1" hangingPunct="1">
              <a:buFont typeface="Wingdings" charset="0"/>
              <a:buNone/>
              <a:defRPr/>
            </a:pPr>
            <a:endParaRPr lang="en-US" altLang="en-US" sz="2400" b="1" dirty="0" smtClean="0">
              <a:solidFill>
                <a:srgbClr val="002060"/>
              </a:solidFill>
            </a:endParaRPr>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20214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2949"/>
            <a:ext cx="8229600" cy="3740465"/>
          </a:xfrm>
        </p:spPr>
        <p:txBody>
          <a:bodyPr>
            <a:normAutofit fontScale="92500" lnSpcReduction="10000"/>
          </a:bodyPr>
          <a:lstStyle/>
          <a:p>
            <a:pPr marL="0" indent="0" eaLnBrk="1" hangingPunct="1">
              <a:buFont typeface="Wingdings" charset="0"/>
              <a:buNone/>
              <a:defRPr/>
            </a:pPr>
            <a:r>
              <a:rPr lang="en-US" altLang="en-US" sz="2400" b="1" dirty="0" smtClean="0">
                <a:solidFill>
                  <a:srgbClr val="002060"/>
                </a:solidFill>
              </a:rPr>
              <a:t>3: Text</a:t>
            </a:r>
            <a:r>
              <a:rPr lang="en-US" altLang="en-US" sz="2400" b="1" dirty="0">
                <a:solidFill>
                  <a:srgbClr val="002060"/>
                </a:solidFill>
              </a:rPr>
              <a:t>-based </a:t>
            </a:r>
            <a:r>
              <a:rPr lang="en-US" altLang="en-US" sz="2400" b="1" dirty="0" smtClean="0">
                <a:solidFill>
                  <a:srgbClr val="002060"/>
                </a:solidFill>
              </a:rPr>
              <a:t>instruction</a:t>
            </a:r>
            <a:endParaRPr lang="en-US" altLang="en-US" sz="2400" b="1" dirty="0">
              <a:solidFill>
                <a:srgbClr val="002060"/>
              </a:solidFill>
            </a:endParaRPr>
          </a:p>
          <a:p>
            <a:pPr marL="0" indent="0" eaLnBrk="1" hangingPunct="1">
              <a:buFont typeface="Wingdings" charset="0"/>
              <a:buNone/>
              <a:defRPr/>
            </a:pPr>
            <a:endParaRPr lang="en-US" sz="2400" b="1" dirty="0" smtClean="0">
              <a:solidFill>
                <a:srgbClr val="002060"/>
              </a:solidFill>
            </a:endParaRPr>
          </a:p>
          <a:p>
            <a:pPr eaLnBrk="1" hangingPunct="1">
              <a:buFont typeface="Wingdings" charset="0"/>
              <a:buNone/>
              <a:defRPr/>
            </a:pPr>
            <a:r>
              <a:rPr lang="en-US" altLang="en-US" sz="2400" b="1" i="1" dirty="0" smtClean="0"/>
              <a:t>Implementing </a:t>
            </a:r>
            <a:r>
              <a:rPr lang="en-US" altLang="en-US" sz="2400" b="1" i="1" dirty="0"/>
              <a:t>a text-based approach</a:t>
            </a:r>
          </a:p>
          <a:p>
            <a:pPr eaLnBrk="1" hangingPunct="1">
              <a:defRPr/>
            </a:pPr>
            <a:r>
              <a:rPr lang="en-US" altLang="en-US" sz="2400" dirty="0"/>
              <a:t>Phase1:   Building the context</a:t>
            </a:r>
          </a:p>
          <a:p>
            <a:pPr eaLnBrk="1" hangingPunct="1">
              <a:defRPr/>
            </a:pPr>
            <a:r>
              <a:rPr lang="en-US" altLang="en-US" sz="2400" dirty="0"/>
              <a:t>Phase 2:  Modeling and deconstructing </a:t>
            </a:r>
          </a:p>
          <a:p>
            <a:pPr eaLnBrk="1" hangingPunct="1">
              <a:buFont typeface="Wingdings" charset="0"/>
              <a:buNone/>
              <a:defRPr/>
            </a:pPr>
            <a:r>
              <a:rPr lang="en-US" altLang="en-US" sz="2400" dirty="0"/>
              <a:t>			   	the text</a:t>
            </a:r>
          </a:p>
          <a:p>
            <a:pPr eaLnBrk="1" hangingPunct="1">
              <a:defRPr/>
            </a:pPr>
            <a:r>
              <a:rPr lang="en-US" altLang="en-US" sz="2400" dirty="0"/>
              <a:t>Phase 3:  Joint construction of the text</a:t>
            </a:r>
          </a:p>
          <a:p>
            <a:pPr eaLnBrk="1" hangingPunct="1">
              <a:defRPr/>
            </a:pPr>
            <a:r>
              <a:rPr lang="en-US" altLang="en-US" sz="2400" dirty="0"/>
              <a:t>Phase 4:  Independent construction of the                  			text</a:t>
            </a:r>
          </a:p>
          <a:p>
            <a:pPr eaLnBrk="1" hangingPunct="1">
              <a:defRPr/>
            </a:pPr>
            <a:r>
              <a:rPr lang="en-US" altLang="en-US" sz="2400" dirty="0"/>
              <a:t>Phase 5:  Linking to related texts</a:t>
            </a:r>
          </a:p>
          <a:p>
            <a:pPr eaLnBrk="1" hangingPunct="1">
              <a:defRPr/>
            </a:pPr>
            <a:endParaRPr lang="en-US" altLang="en-US" sz="2400" dirty="0"/>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7810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eaLnBrk="1" hangingPunct="1">
              <a:buFont typeface="Wingdings" charset="0"/>
              <a:buNone/>
              <a:defRPr/>
            </a:pPr>
            <a:r>
              <a:rPr lang="en-US" altLang="en-US" sz="2400" b="1" dirty="0" smtClean="0">
                <a:solidFill>
                  <a:srgbClr val="002060"/>
                </a:solidFill>
              </a:rPr>
              <a:t>4: Competency</a:t>
            </a:r>
            <a:r>
              <a:rPr lang="en-US" altLang="en-US" sz="2400" b="1" dirty="0">
                <a:solidFill>
                  <a:srgbClr val="002060"/>
                </a:solidFill>
              </a:rPr>
              <a:t>-based </a:t>
            </a:r>
            <a:r>
              <a:rPr lang="en-US" altLang="en-US" sz="2400" b="1" dirty="0" smtClean="0">
                <a:solidFill>
                  <a:srgbClr val="002060"/>
                </a:solidFill>
              </a:rPr>
              <a:t>instruction</a:t>
            </a:r>
          </a:p>
          <a:p>
            <a:pPr marL="0" indent="0" eaLnBrk="1" hangingPunct="1">
              <a:buFont typeface="Wingdings" charset="0"/>
              <a:buNone/>
              <a:defRPr/>
            </a:pPr>
            <a:endParaRPr lang="en-US" sz="2400" b="1" dirty="0">
              <a:solidFill>
                <a:srgbClr val="002060"/>
              </a:solidFill>
            </a:endParaRPr>
          </a:p>
          <a:p>
            <a:pPr eaLnBrk="1" hangingPunct="1">
              <a:buFont typeface="Wingdings" charset="0"/>
              <a:buNone/>
              <a:defRPr/>
            </a:pPr>
            <a:r>
              <a:rPr lang="en-US" altLang="en-US" sz="2400" dirty="0"/>
              <a:t> </a:t>
            </a:r>
            <a:r>
              <a:rPr lang="en-US" altLang="en-US" sz="2400" b="1" i="1" dirty="0"/>
              <a:t>Characteristics of CBI:</a:t>
            </a:r>
          </a:p>
          <a:p>
            <a:pPr lvl="1" eaLnBrk="1" hangingPunct="1">
              <a:defRPr/>
            </a:pPr>
            <a:r>
              <a:rPr lang="en-US" altLang="en-US" sz="2400" dirty="0">
                <a:ea typeface="Arial" panose="020B0604020202020204" pitchFamily="34" charset="0"/>
              </a:rPr>
              <a:t>A focus on successful functioning in society</a:t>
            </a:r>
          </a:p>
          <a:p>
            <a:pPr lvl="1" eaLnBrk="1" hangingPunct="1">
              <a:defRPr/>
            </a:pPr>
            <a:r>
              <a:rPr lang="en-US" altLang="en-US" sz="2400" dirty="0">
                <a:ea typeface="Arial" panose="020B0604020202020204" pitchFamily="34" charset="0"/>
              </a:rPr>
              <a:t>A focus on life skills</a:t>
            </a:r>
          </a:p>
          <a:p>
            <a:pPr lvl="1" eaLnBrk="1" hangingPunct="1">
              <a:defRPr/>
            </a:pPr>
            <a:r>
              <a:rPr lang="en-US" altLang="en-US" sz="2400" dirty="0">
                <a:ea typeface="Arial" panose="020B0604020202020204" pitchFamily="34" charset="0"/>
              </a:rPr>
              <a:t>Task- or performance-oriented instruction</a:t>
            </a:r>
          </a:p>
          <a:p>
            <a:pPr lvl="1" eaLnBrk="1" hangingPunct="1">
              <a:defRPr/>
            </a:pPr>
            <a:r>
              <a:rPr lang="en-US" altLang="en-US" sz="2400" dirty="0">
                <a:ea typeface="Arial" panose="020B0604020202020204" pitchFamily="34" charset="0"/>
              </a:rPr>
              <a:t>Modularized instruction</a:t>
            </a:r>
          </a:p>
          <a:p>
            <a:pPr lvl="1" eaLnBrk="1" hangingPunct="1">
              <a:defRPr/>
            </a:pPr>
            <a:r>
              <a:rPr lang="en-US" altLang="en-US" sz="2400" dirty="0">
                <a:ea typeface="Arial" panose="020B0604020202020204" pitchFamily="34" charset="0"/>
              </a:rPr>
              <a:t>Outcomes are made explicit</a:t>
            </a:r>
          </a:p>
          <a:p>
            <a:pPr lvl="1" eaLnBrk="1" hangingPunct="1">
              <a:defRPr/>
            </a:pPr>
            <a:r>
              <a:rPr lang="en-US" altLang="en-US" sz="2400" dirty="0">
                <a:ea typeface="Arial" panose="020B0604020202020204" pitchFamily="34" charset="0"/>
              </a:rPr>
              <a:t>Continuous and ongoing assessment</a:t>
            </a:r>
          </a:p>
          <a:p>
            <a:pPr lvl="1" eaLnBrk="1" hangingPunct="1">
              <a:defRPr/>
            </a:pPr>
            <a:r>
              <a:rPr lang="en-US" altLang="en-US" sz="2400" dirty="0">
                <a:ea typeface="Arial" panose="020B0604020202020204" pitchFamily="34" charset="0"/>
              </a:rPr>
              <a:t>Mastery of performance objectives</a:t>
            </a:r>
          </a:p>
          <a:p>
            <a:pPr lvl="1" eaLnBrk="1" hangingPunct="1">
              <a:defRPr/>
            </a:pPr>
            <a:r>
              <a:rPr lang="en-US" altLang="en-US" sz="2400" dirty="0">
                <a:ea typeface="Arial" panose="020B0604020202020204" pitchFamily="34" charset="0"/>
              </a:rPr>
              <a:t>Individualized, student-centered instruction </a:t>
            </a:r>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15429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altLang="en-US" sz="2200" b="1" dirty="0" smtClean="0">
                <a:solidFill>
                  <a:srgbClr val="002060"/>
                </a:solidFill>
              </a:rPr>
              <a:t>4: Competency</a:t>
            </a:r>
            <a:r>
              <a:rPr lang="en-US" altLang="en-US" sz="2200" b="1" dirty="0">
                <a:solidFill>
                  <a:srgbClr val="002060"/>
                </a:solidFill>
              </a:rPr>
              <a:t>-based </a:t>
            </a:r>
            <a:r>
              <a:rPr lang="en-US" altLang="en-US" sz="2200" b="1" dirty="0" smtClean="0">
                <a:solidFill>
                  <a:srgbClr val="002060"/>
                </a:solidFill>
              </a:rPr>
              <a:t>instruction</a:t>
            </a:r>
          </a:p>
          <a:p>
            <a:pPr marL="0" indent="0" eaLnBrk="1" hangingPunct="1">
              <a:buFont typeface="Wingdings" charset="0"/>
              <a:buNone/>
              <a:defRPr/>
            </a:pPr>
            <a:endParaRPr lang="en-US" sz="2200" b="1" dirty="0">
              <a:solidFill>
                <a:srgbClr val="002060"/>
              </a:solidFill>
            </a:endParaRPr>
          </a:p>
          <a:p>
            <a:pPr eaLnBrk="1" hangingPunct="1">
              <a:buFont typeface="Wingdings" charset="0"/>
              <a:buNone/>
              <a:defRPr/>
            </a:pPr>
            <a:r>
              <a:rPr lang="en-US" altLang="en-US" sz="2200" dirty="0"/>
              <a:t> </a:t>
            </a:r>
            <a:r>
              <a:rPr lang="en-US" altLang="en-US" sz="2200" b="1" i="1" dirty="0"/>
              <a:t>Characteristics of CBI:</a:t>
            </a:r>
          </a:p>
          <a:p>
            <a:pPr eaLnBrk="1" hangingPunct="1">
              <a:buFont typeface="Arial"/>
              <a:buChar char="•"/>
              <a:defRPr/>
            </a:pPr>
            <a:r>
              <a:rPr lang="en-US" sz="2400" b="1" dirty="0">
                <a:solidFill>
                  <a:srgbClr val="002060"/>
                </a:solidFill>
              </a:rPr>
              <a:t> </a:t>
            </a:r>
            <a:r>
              <a:rPr lang="en-US" sz="2400" dirty="0" smtClean="0">
                <a:solidFill>
                  <a:srgbClr val="002060"/>
                </a:solidFill>
              </a:rPr>
              <a:t>Based on an analysis of tasks/activities learners   carry out or encounter in specific situations</a:t>
            </a:r>
          </a:p>
          <a:p>
            <a:pPr eaLnBrk="1" hangingPunct="1">
              <a:buFont typeface="Arial"/>
              <a:buChar char="•"/>
              <a:defRPr/>
            </a:pPr>
            <a:r>
              <a:rPr lang="en-US" sz="2400" dirty="0">
                <a:solidFill>
                  <a:srgbClr val="002060"/>
                </a:solidFill>
              </a:rPr>
              <a:t> </a:t>
            </a:r>
            <a:r>
              <a:rPr lang="en-US" sz="2400" dirty="0" smtClean="0">
                <a:solidFill>
                  <a:srgbClr val="002060"/>
                </a:solidFill>
              </a:rPr>
              <a:t>Typically used for work-based or social-survival curriculum</a:t>
            </a:r>
            <a:endParaRPr lang="en-US" sz="2400" dirty="0">
              <a:solidFill>
                <a:srgbClr val="002060"/>
              </a:solidFill>
            </a:endParaRPr>
          </a:p>
        </p:txBody>
      </p:sp>
    </p:spTree>
    <p:extLst>
      <p:ext uri="{BB962C8B-B14F-4D97-AF65-F5344CB8AC3E}">
        <p14:creationId xmlns:p14="http://schemas.microsoft.com/office/powerpoint/2010/main" val="39652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 typeface="Wingdings" charset="0"/>
              <a:buNone/>
              <a:defRPr/>
            </a:pPr>
            <a:r>
              <a:rPr lang="en-US" sz="2200" b="1" i="1" dirty="0" smtClean="0">
                <a:solidFill>
                  <a:srgbClr val="002060"/>
                </a:solidFill>
              </a:rPr>
              <a:t>Outcomes described as sets of skills: e.g.</a:t>
            </a:r>
          </a:p>
          <a:p>
            <a:pPr marL="0" indent="0" eaLnBrk="1" hangingPunct="1">
              <a:buFont typeface="Wingdings" charset="0"/>
              <a:buNone/>
              <a:defRPr/>
            </a:pPr>
            <a:r>
              <a:rPr lang="en-US" sz="2200" b="1" dirty="0" smtClean="0">
                <a:solidFill>
                  <a:srgbClr val="002060"/>
                </a:solidFill>
              </a:rPr>
              <a:t>Social language</a:t>
            </a:r>
          </a:p>
          <a:p>
            <a:pPr eaLnBrk="1" hangingPunct="1">
              <a:buFont typeface="Arial"/>
              <a:buChar char="•"/>
              <a:defRPr/>
            </a:pPr>
            <a:r>
              <a:rPr lang="en-US" sz="2200" i="1" dirty="0" smtClean="0">
                <a:solidFill>
                  <a:srgbClr val="002060"/>
                </a:solidFill>
              </a:rPr>
              <a:t>introduce oneself</a:t>
            </a:r>
          </a:p>
          <a:p>
            <a:pPr eaLnBrk="1" hangingPunct="1">
              <a:buFont typeface="Arial"/>
              <a:buChar char="•"/>
              <a:defRPr/>
            </a:pPr>
            <a:r>
              <a:rPr lang="en-US" sz="2200" i="1" dirty="0" smtClean="0">
                <a:solidFill>
                  <a:srgbClr val="002060"/>
                </a:solidFill>
              </a:rPr>
              <a:t>ask and answer questions about personal backgound</a:t>
            </a:r>
          </a:p>
          <a:p>
            <a:pPr eaLnBrk="1" hangingPunct="1">
              <a:buFont typeface="Arial"/>
              <a:buChar char="•"/>
              <a:defRPr/>
            </a:pPr>
            <a:r>
              <a:rPr lang="en-US" sz="2200" i="1" dirty="0" smtClean="0">
                <a:solidFill>
                  <a:srgbClr val="002060"/>
                </a:solidFill>
              </a:rPr>
              <a:t>give and repond to simple greetings</a:t>
            </a:r>
          </a:p>
          <a:p>
            <a:pPr eaLnBrk="1" hangingPunct="1">
              <a:buFont typeface="Arial"/>
              <a:buChar char="•"/>
              <a:defRPr/>
            </a:pPr>
            <a:r>
              <a:rPr lang="en-US" sz="2200" i="1" dirty="0" smtClean="0">
                <a:solidFill>
                  <a:srgbClr val="002060"/>
                </a:solidFill>
              </a:rPr>
              <a:t>use small talk expressions</a:t>
            </a:r>
          </a:p>
          <a:p>
            <a:pPr marL="0" indent="0" eaLnBrk="1" hangingPunct="1">
              <a:buFont typeface="Wingdings" charset="0"/>
              <a:buNone/>
              <a:defRPr/>
            </a:pPr>
            <a:endParaRPr lang="en-US" sz="2400" b="1" dirty="0">
              <a:solidFill>
                <a:srgbClr val="002060"/>
              </a:solidFill>
            </a:endParaRPr>
          </a:p>
        </p:txBody>
      </p:sp>
    </p:spTree>
    <p:extLst>
      <p:ext uri="{BB962C8B-B14F-4D97-AF65-F5344CB8AC3E}">
        <p14:creationId xmlns:p14="http://schemas.microsoft.com/office/powerpoint/2010/main" val="323825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buFont typeface="Arial"/>
              <a:buChar char="•"/>
              <a:defRPr/>
            </a:pPr>
            <a:r>
              <a:rPr lang="en-US" sz="2200" dirty="0" smtClean="0">
                <a:solidFill>
                  <a:srgbClr val="002060"/>
                </a:solidFill>
              </a:rPr>
              <a:t>Language needed is not specified and will depend on the level at which the competency will be performed</a:t>
            </a:r>
          </a:p>
          <a:p>
            <a:pPr eaLnBrk="1" hangingPunct="1">
              <a:buFont typeface="Arial"/>
              <a:buChar char="•"/>
              <a:defRPr/>
            </a:pPr>
            <a:endParaRPr lang="en-US" sz="2200" dirty="0" smtClean="0">
              <a:solidFill>
                <a:srgbClr val="002060"/>
              </a:solidFill>
            </a:endParaRPr>
          </a:p>
          <a:p>
            <a:pPr eaLnBrk="1" hangingPunct="1">
              <a:buFont typeface="Arial"/>
              <a:buChar char="•"/>
              <a:defRPr/>
            </a:pPr>
            <a:r>
              <a:rPr lang="en-US" sz="2200" dirty="0" smtClean="0">
                <a:solidFill>
                  <a:srgbClr val="002060"/>
                </a:solidFill>
              </a:rPr>
              <a:t>Outcomes in the Common European Framework are described in terms of competencies, i.e, the“can do” statements for each level</a:t>
            </a:r>
            <a:endParaRPr lang="en-US" sz="2200" dirty="0">
              <a:solidFill>
                <a:srgbClr val="002060"/>
              </a:solidFill>
            </a:endParaRPr>
          </a:p>
        </p:txBody>
      </p:sp>
    </p:spTree>
    <p:extLst>
      <p:ext uri="{BB962C8B-B14F-4D97-AF65-F5344CB8AC3E}">
        <p14:creationId xmlns:p14="http://schemas.microsoft.com/office/powerpoint/2010/main" val="25257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4" name="AutoShape 2" descr="data:image/jpeg;base64,/9j/4AAQSkZJRgABAQAAAQABAAD/2wCEAAkGBhQSEBUUEhQUFBUVFBQVFRUVFBUXFBUVFBUWFRcXGBQXHCYeFxokGRQUHy8gJCcpLCwsFR4xNTAqNSYrLCkBCQoKDgwOGg8PGikcHCQpLCwsLCkpLCwsLCwpLCwvLCwsLCksLCksLCksKSksLCkpKSksLCwsLCwsLCwpLCwsLP/AABEIAMUBAAMBIgACEQEDEQH/xAAcAAAABwEBAAAAAAAAAAAAAAAAAQIDBQYHBAj/xABOEAABAwICBQYKBgYJAgcAAAABAAIDBBEFIQYSMUFxE1FhgZGhByIyUnKCkrHB0RQjQlOi8BczYoOy4RVDY3OTo9Li8RbTJDREZLPC4//EABkBAAMBAQEAAAAAAAAAAAAAAAABAgMEBf/EADERAAIBAgMFBwMEAwAAAAAAAAABAgMREiExBCJBUWFxobHB0eHwE4GRFCMy8SQzQv/aAAwDAQACEQMRAD8Al4HXspGJ9rKOpwbLpdLYXOS8dSPTCq625tuHeU1y6ZYwON9nQkyi2d7i60xEWH3T9/uVQ0xxTWLYmnpd8B2e9TtZWhjS52wC/HmHaqE2UyyOecyTl2/P3Lr2aOJ4mYVpWVixaL4MJSdZpeNZsbGNdqF8smwa9jYNY17ibHyRzq1z+DQ/cTDpjqYXjskYw96c0ahbSQyVDwC2kY5jRufVSW5UjgdSIeiVQv8AqGo13PE0rXOcXEtke3NxucgecreM3Nu3z5qc+haKjwfOGwVTfSpmvHbDK73KLqNEC3+vjHRJHURd74rd6Yg09rmbKmQ+lZ/8YKlKfws1rdron+lGB/AQtN9fP6EQ50YlPkOgk9CohJ7C8HuSJdGqtmZgmtztY5w7W3Csv6Vdf9fRU0nVb+IOSo9NsNd5dAYzzwuAP4SxJuS1ApklVMzIukbus647iiZi0g2O6MwCr+3SPDX5Ceuh6C+R7ex3KBJfSUMvk18B6J6aC/W7VYe9YSlD/qPd7FqT4MorMekBNw036D8047SK+TmZb7O259IVwfoG2Q/VuoZv7uSaM/he8DsUfV+DqVv/AKeT91UxP/C9jT3rH/Glwt97eZop1FxIKTSBjjmHDfuPQOwKVj0gg1QA+2Vs2kfBcFRoc5u1tSz0qYuHtRPd7lHTYLbZNFfmdykR/wA1jR3p/pqEtGx/WqLUn5MQY61ntPWOKKOTftVamwmRrS6wc1truY9jwLmwJ1SbZkdqGCMLqiMZ2BLjwA+ZCzqbHFQclLQuG0NtJotzW6jcthtfovmUqKTLPft680445AdZ68/cO9JdAD0b+1eU+p1hOmFxusCe3YnBUC2QvuvwH80yabM57+5oTj6cBouT/M5q42RLOW2s7LL8/wDKOaO/knq4fkJ3Zst/yPkm3vzJ/OeSrEFjgdkeH/A70cchvbosPinnM1uPyyC4ZQQTbtHMEXuM6qg7kwHZk8B8feiE1x0/m5TwYAwHnJKWgxuSWzT+dtvz1qIc27hfPP8APuUnXzAtA5yO4X+Sjo9t+YXXRS0uRI0dp38y56ibWNtyXM8DL83XFWy8nE9/M0kcVms3YTZ1F4ANvyFzySXPQPyArhotoe0Rsmne6Vz42P1HBoYwuAdsA8bbvU7i1RDTQSTPYwNjaXHxW5ncBltJsOteh+kktWc/6hcEYRpbiN9WJp6XfnoCc0VoTr67RcsLWxjzp5DqxDpsQXnojKhKirdPPJM+13ucctmZvkObd1LTNEaJtOx80vkUbHOd+1UyNGsOLGakY/acVvNqjSt8+cDnbxyuR/hDrBDHBQRm4iaHyne6R1yL9ObneuOZUUldGIV7ppXyvzc9xceJOzhu6ly3W1KGCNnrx7SG7h6yK6BSVqIVdC6ShdIA7oi5AlJJTAC6qfGJ4/Imlb6Mjh3ArluklJxT1C5PQaeVrNlQ51vPDHfxC6teh2lE9ZK5kzY3MawuJ1LG9w1o22zJ5txWaFX/AEW/8Lhc9ScnPuGer9Wz/Mc7sXFtNKChlFXeSNYSd9SC0gqWkzOYA0SzljQ0ADk6cAE5ec9zT6qa0FqdWujBax7ZS9jg5gcQxjQ7Wadx1nNHUVxY0dQtj+5ja0+mbySfie4eqpXQGnP0l0hH6pjGD03nlJO91updEEsFiG8zYafCYDthj9kLoOjNM7+qb1Fw9xScPfcAjepNhUOMeReJ8yHk0KpiLBrht2PO/jdcVVoJGfJke3jqn5K0XSSs3SpvgilUkuJRZ/B+/wCzKw8Q5vuvzKLqdC6luxgd6LxuGWRstLKQ5ZvZqb6FqtJGTT4PMzyo3jiw2y6eK4zFZmY27e9bImKimjcPHax3pNafesXsSejLW0c0Ym+Cxy3/AJ+S6pIsgOhaNj2jUBjJbG1jr5Fotbq2bgs2ra1jJTG86rwdWxDsydlja1iuers9SHXsNo1Yy6HBXDxhwJ7f5LnjF78bDhs+K7KvaersCZgjNhntz9/xt2Jxe6U9S2tOs7oXPiUZl5OIf10scY4FwJXWBYAc6e0dg5XFKdu0RNkmPEDVb3qtljiqx/P4MqrtBmqNaAABsAsOA2LKfDTpJ5FGw5m0kvX5DT1Xd1tWnYniDIIXyyGzY2lx6tw6SbAcV5rrsRdU1Mk8mbnuJ6BfcOgCwHQF7OrOAk9GqPx9fV1hFZwb58riGxM6bvsT0NcrTp7VfRqaGha67v11Q7e57iTnxdrO6mp/QrDGxnXlyjpm/SJifvnsvG31Iru9KQqmV9VJW1bnWJfNJZrea51WtHAWHUuX/bV6LP09fwVoiNJRKx12j8EbZmmd/KwOYx31YMTnvdqlrCHax1bON7Z6psE5VaATNqPo7JYJJdUv1A8tdYWOYe0AEg3tfYCt/rQ5k2ZV0F202CzyF4jikkMZs8MaXFpuRmG9LT2LjLd29app6CCRI0SYBEoro0RQASIoyiQINjbkAZk5Ac5OxaRpOxsMdHR/ZYOVl6WU7S53tO1+sKq6C4dy1dHcXEd5Xfu82/i1V3aWYhrzVUl9hZSs6jrykdbbfvFxVt+rGK4Z/nJeptHKLZVZpuUeXP8AtOc9/DN7+4OV20BpSKYPd5UrnSu4vN/dZUOVpcC0bXlkQ4yG5/Cxw9Za3g9KGNa0bGgAdQsumWRmWTDiRaxVhjOQULh0VyApsLNspB3RFBEUhiSkFLKQgAJuena8WcARtsef8kpxBNCObEGXjd296qekVNymG1Ld7Yy8cYyH5eyrlM27SOgqCpog7lIzse1zTwcC34quoGQmo1mA/sg9qcpxlfpy4bvd3rhpIzyeodrSWH1SWn4qRIyFuYnq3fnoXk1FhbiehB3Vy0Ty2HScgprwY0l6mqlP2RHC0/id3gKvyyWu49XAb1b/AAdlsGFuqJDYPdNO8/sg29zO9dGxLOUuSOfaHkkQPhq0k1WMpGHN1pJOH2Gnru7qas/0eo26+s8XZE3lHjzrEBrOL3lrfWK5sYxV1XVyTv8AtuJA5hsDeptgrxoLgwc+MP8AJaBVzk7A1txTsP4pD0FvMu2pPBBtnMldjumFSaWgjpSfr6lxnqSNvjHWIPrWHCMqqYFK6nkhqrXY2cNtvcWgFwHquHWQk6U42aurkm+yXWYOZjcm92fElJw/SWaGPk2ahaH8o3XijeWPtbWYXA6pyHYop05Rp6ZvX0+yBvMvOKYRCcZfLlyUEQqajm12gkDi6zCRxUfonihNa2pk/WVdQY233R28cjrMTBwcoKm0vIp5YZIWv5Ygyyh72zPIdrXc4lwO8WtbPYkzY/F9JpZIo3xMg5IajnB9gyQvJaQBcm7ib7ysVRnbC+Vvt7vuRWJE3NhL21dRFES2SqqZIWEX8WBr+VlfluzYODXhcWkGPmmlNPQHkY4jquey3KTSDJznv2kXuLbMtik8O0wikxrl3u1IdV0UTnCwbcZOdzXOtc7tbNFhNA+kp6t8zYZXPLGwRnkpuVkc63KNAuSPGGQ255KFeNsa4LLm9O7zHroIwyphqpqqpnhjdBDTMv4gYXSgAAjUtZznB/UQNyrWCUTKqtZHqFrJX2LInHxAQTcOfrGzbXzvkFP4zQSU+HQU4jfytVKZpWhhvlYRx2AyObTq7iCi0ZpPobKyqeWl0DOQjLTdvLyAB1jv1bgEjnO5aKajGTT6Lw8RWzRGVWjMRlm5KVwgp8pZpWjy9YtDWNZm8kjLZs3Jj/pJz5WR08kcxki5Zgvybi25Fi1+x2RNrnIXVi0FiZNDU0E4LXyESAnyrgNHtNIa628FyY0JpeTbU1EkjGcmw00ckhOo2R2V7i5sAGDLc5DqyjizzVvvf3HhTsVV2Az672CJz3R21xGOU1b7LllxuPYuGSMtJBBBGRBFiD0g7FesHw80FNVVXKxSExiGF8T9cazyLm9hYg6ht0FUSSQuJLiSTmSSSTxJ2rpp1HNvkiJKxe9AmCnpKmrduBa3p1BrW63uYPVVTxN9mQsO3VMr/TnOt/8AG2LtKumOUnI4fSUYyfM5gf0Zh8hPBzh7KoWJVPKyvc3LWdZg5hfVYOoao6lz0N+bn18Ml5lzySQ7o9T8pVxDcwOmPF1mM7mtPrLWcNjWe6BU2s6WXc5+oz0Ixqt7rdi03DIl0NmZPYZFvUimKKOzeK6FmUhJSSlFIKBhFIKUUkoACCTdHdUhAKg4/FmU2VDVotKD0/z+KoDJsVpeTrquPYBM9w4SDXB70CLZdHvIAUtpzT6mJuP3sEbutpMZ7gFEyuz6x7j8wvN2lfuHbRe6SGMT2jfbmsOJyA71NeErFvouHU1Aw+O6KMyAbmtAy9aS59TpULyAfLA1xsx0zdYnYGM8eRx6LBVzSbGjW1skxvYu8UeawZNHU0dq6tkjan2vwOau96wnAKBr3gPyY0F8pG6Ng1ndZGQ6XBX7Ga00uFm41Z69xc4D7EVhZo6Gx6jB6ZUToZgXKujjI/XnlJeimgdkP3kot+7HOuDT/HfpNa8tN44/qo7bLNOZHF2seFk5/uVFHgvL1fgZrJFbJQuiRXXaZhokLoJAC6NhtmMjzjakoXQBK02lNVGC1lRMARYjlHEW4G9upOv0qldTfRnNiMQLSAIw0hzbeNdlrutkSb3uVC3QJUfThrYq7LTJpgwSyTwwGOolaWueZNZjNe2u6NmqCHG29xtdHiWLU7qCKmge8asuu/lWauuXXGsXMLgA2+zPIDmVUJQuo+hHLp8Q8TLbpHPGzD6aCGWOUNc50pY4XMhBI8U2dbxnC5H2QofRbDuXrImHMa+s70WeO7tAt1qJurz4NqYME9S/YxmoD1a7+4N7VE/2aUufmxrekgaY4lrVUzr5U8PJN/vZ8j1hrnn1FQ55dVrnea0kcT4rfxOB6lMYnUkwtLvKnlkndwuY2d/LdqiYoOUlii8+QE+jHmf4j7KdGOCFvmXvcJO7ND0Pw7kqaNts9UE8Tmfer5h0WxV/DIdituFQ5jozTES7G2AHMjKNEVIxBSClOSCgYkpJKMlIJQALoXRIKkIO6icWbmD+eb4KVUfirfF/O4/zVICi+EyH62jl5xLEetoe34qsuGY/PN8u9XHwjR3w5kn3M8TuoksP8QVMLs/VHaT/ADXFtazT6HTQeTQxpVV6rmhptZhGX7dx3gd6jMFw8yyNYDYuObjsaNrnHoABPqpGLVXKzkjYDl1ZD5qyaK4OZNVrcnVD+Qad7YmgOqH+zqs9dy64L6dJHNN4pNlphrBSYbNVgar6m0NMD5TIWgsj69VrnnptzrMirn4T8XD6ltPHlHTMEYA2a5A1uwBrfVKpV1Ozxyx8/DgTJguiQRFdRIELoXRFIAXQQQJQAEV0ESYBkokEEAALQaxhpsHjiA+sqCMt5Mp1rewGtVLwTD+XqI4vPeAfRvdx6mglXbTGvvWMA8mlidMRu1zYRj2uS9pce0O8ox+/40NYaNlLxyQcs5oPixARN6RENS/WQ53rJ7Q2l16xzjsiYGD0jm7vL1EvfbM52zPTYXPcD2q2+DuiIh1ztkcXH8/nat2rRsRxNAw2JWvDI7C/Uq9hkWxWqkZZo/O1QxoeSHJZSHKRiHJspZTZQMSUkoyklMQSCCCYAXLiDbt7fdf4LpKaqRdvZ77fFMCr6SU3KYZVM3iJzhxZZ/8A9VmlPLeNjhvsfZH+zvWvUsWu2SM7Htc32gW/FY3hbbxhp2s1mnoOsG/NYbStxPqbUHvWIzDqVz3ANF3PcA0c7nGwHeO1ato1qUsFRWGxZTx/Rqfme5p8d49OZ3YehUfRmjd40jBd4LYYemee7QfVbrv6CGqy+EupbTw02HxHxYmB8lt7rENv2vd6wWlbeagvnPu8TBZZlCnmL3Oc43c4lzjvJJuT2lNIFEV0pWIDSUCiKYBokEV0AHdC6JBIAIkaJMAIBEEYQBdPBlh955JTsjZqg/tSZX9lru1RWMV+u2aXfUTkN/uoc/e6P2FY6D/wmCuecnTBzhz/AFn1bPwAu61T8aGq5kX3UbWn03fWP7HPLfVXDT36rl9vx72NXlFIhK43GqNriG9pufcB1rVdGqTUiY0bgAsvw+LlKtg3Nz/PYFsODxZBdMtSEWbDIdisjQofCIs+CmAoY0AptyWU25SMQUgpRSCgBJSSlFIKYARIIkwAUibyTwKWklMCKp3asx61k1TDyVZVx81Q8j0SXPHvC1ZxtI08Pcs101h1MVl/tIo3jjqhh/hKisr02i6btNFn0IwpscmvJlHQxOfIf/cyt1pOuOMBvFvSs8xzFXVNRJM7bI8utzDY1vU0AdSv+lsxocJipifr6omWc/aNyHyX6yxvU5ZkSrpx3nJ9nqZNhFFdBEVsSC6F0LIigAIkEaYBIkCUSQB3RXQQQAAuigozLKyNvlPe1g4uIHxTCtvg1w7lKvlDshYXes7xG+9x9VZ1J4IORUVd2J7TRzeVpaYfq4xyrx/ZQtNgfVZJ2rN6ypLnPe7a4uceLiSe8q06R4jry1kwNwXNpY/RBu8jqj/zVScSkszisdmjhjn84/OwqbuyU0Kh1pi/nOXD82WvYRGs10FpbC61XCIsgtGSWbDI7Nuu5NUrLNHBOqShJTbktyQ5IYgpBSiUgoEJKSUZSSmASJAorqgAiKCJMCJrhZwPMT7yqJ4TobVtLJ58b2dbHaw/jV9xJu3j7wP5qneFGK9PSy+ZOGng9v8AsQ1dNdBp2dyv+EHGTU18rs9WM8kwHzWEgm3S7WPWFWrLZa7Symks3E6F8ROx8kfKMPS2UAOt6N1xP8HWH1YLqKo1T5rXCQDixxDx2ojLCtCGjJSiV3xXwT1kVzGGTj+zdZ3sPt3EqpVuHSQu1ZY3xu5ntLT3hWpp6CscqBSi1EQqEJQR2RWQAlElFFZABFESjRBACgtJ0RZ9FwqapPlP1nN4M+rj/GXdqziGIucGtFySABzkmwHatP00p+TpqWhYbco6NhP7MdgXe04O9Urk2l3ww5vuRpDiyg4mdWKCPfqGZ/pTEFt/3bYu0qt1ztaRreZTeMVgknkePJLjqjmY3xWDqaGjqUHRt15Cemy3jlEl6miaHU9mBabg8OwcFQ9FoLNatIwSLuChjJtqMoBEVIxDim3FLcU24oGJKbcUpxSHFABEpJQJSSUwASiJREolQg7okV0LpgcOItyPAfH+Squn0OvhUh3xujf2PDfc4q3Vwy6j7wfmoHF4OUoKlnPDJbiGlw7wmgMww7SOogFopXtadrL60Z4xuu09YXezSKB5vPSta77ylcYHg8+pnGT6oXLiGiNVDfXhcQPtR+O38OY6wFDjo/mOKuyZFzRsK0slbYU2IBw3Q17NU8BMNZv4mqxSacuDLYhQu5M/1kYbPAene38RWLrroMXmgN4ZXxn9hxF+IGR61Dppjuaj/QGDV36mRsLzsDH8mf8ACk8U+qonFPA3M3OCVkg3B4Mbu3Np7Qqx/wBTiT/zNPBNzva3kZfbisCfSaVMYVpA1lvo1bPTf2VQ3lYfbYDYcY1m4Sjo/P37h5FfxTRWpp/10EjR52rdnttu3vUTqrYaLTasa28lPHVRjbLRvDsuljbkdYam3Yrg9aSJmMik2HXYYXg/3jMu0qVVmtVfs9AsY+QklavXeCGGQa9JUZHYHasjP8RlvcVVMU8GdbDmIuVbzxO1vwZO7lUdopvjbtFhZUiiT9RTOY7Ve1zXDa1wIcOo5puy3uIsng8w3la+MkXbFeV3qeT+MsUxpdiOtW1Em6mh5Fn97L4naNeU/u13+DKlENJUVb9mYHoRNL3dpcB6qpuJ1B+jtLvLqJpKh/AExs/Fy56wuL+dZ9MvN91zTSJXq2XVYUeB0+Q6TdcuJu1i1g2kgKdpIQx1syGkDIX2WGxdciEaHo2ywC0PCSA3aO0LO9HqoANAjfmQB4lt1z2WV9w+tk5MfUvBy8W7bkHaQb2y6bLNjRMcqOcdqS6Yc47QmG1jyL8k4dF2k7bbig2d5Niwt253BB27LfFSMUZhzjtCQZRzjtCWXJDkDEF45wkkonDoHYm3MHMOwIAWUkpBjHMOxEWD8kpgKJRJGrx7Shq9J7VQhSCRq9J7vkhY857vkgBurGQ4nvBUZSNvrtOxwIPAgj4qTqT4vWD3hRUBtKUwLA6AFQ+L6IU9R+tia4+dbVePXbY96n7IrKBGYYr4J9pp5iP2ZRrD222I7CqliWiVXBfXhc4D7cX1jeweMOsLenMTEkAKpTYrHnRrwdh2bt46kpbjiuisFR+tiY885FnDg8eMO1VHE/BU3bTyuZ+y8co3tycO0qlPmKxn8NS5jg5ji1w2OaSCOBCmG6YzOFpxHUj+3YHO6pRaQe0m8S0Nq4b3i5RvnRHW/Dk7uUIXWJByI2tcLOHUc092XUC0UWMUodrMNTQv86GTlY79LHFrwPWcrVhmllcLclPS17fNJEU/sP1HE8NZZYUQcolSUvfP37xpmxz6f07/AKvEaSSE80sXKN6g4B3YCmf+kMKrM6eQMcd0Ulj/AIUlz2ALNqPSmpibqtlcWfdvtJGf3cgLe5dIx2nk/X0rWnz6Z5hdx5N2tGeoBc72fD/G67H5P1Kxcy+6ZQijwtlJFcl7mxC+Tn3dyjjYc5sPWWcaRyD6Q5jTdsIbC084iAYT1uDnespeGsp9Zkv0uV4g1pI4KhjtbXDbsa17XOZ5bWX8nIKo1Etmkk36elXQp4dfjf8AQSdxOCwcrWDmYC49WzvLVYKePxjt8rdt2hcugtH9XLKftEMHAZn3jsUnTQG52+Vu27Vq3mLgXLAIMh4sx4Ot0ZDbbPmV4iptg5J+QsPrAMgb7L8O5VXRii1nNBZJa2Zc/r3FXdmHs5t5+0dp27+hJsEcgps8o3CxBuJL7LGxBO8ghMujJsDE64GdpOfPn575qQOHRi+Vr7c3c9+dNfQIyMthA2Pdsztv4pXKORkRbmIpARctBfcEnda/SUtuIEm3JvyOezjz5pTsOj6fbd80n+jmDe4ZW8o7M/me5IBLq4/dydg+f5ukHEP7OX2P5oHDRe+tJ0eOcuf4diJ1ALAaz8gRe+ZB3E2VAdOsiJXOaQ/eSdo+SSaM3/WP3X2Z2FubLqQI6NZDWXI6kf8Aeu7Aupo6UwD1kWsiIRXQMRUeS7gVDyOtKDz/AB/5Uu4qDqTm08PgPghAycZpRSnZPGfXb80+3G4TslYfWCxx2jEHM7qcfj2Jt+iMQHlPGVzmPksfqw6lfTkbYMRjP229qBq2H7Te0LA5MBtmx77dXwCL+jJB5M7x1n4OVY4cxYJG+8s3zm9oREjnHaFgn0apGypft85/+pAy1o2VD+t7vjdGOnzDBLkbs+IFRuJaPQzi0sbHj9poJHA7R1LGosWxC4AmcSbbx8WrobjWJjZITnb+r5/RCd4cxYXyLhingrhNzC6SE819dnsuz71U8R0ArIrlrWTD9g2d7DvgSkjSXExfMm23JnwI6ETtMcSG1t7fs/J6pTXCSFhfIgJwY3asjXRu5ntLT3ogVNVGmNY9tpIWvbnk6N7hlkci4qv1k5dcinEZ52cqB7JJHuVqS6E2Y6SuLE5bMtzom1DxtaT6pTU8l3AlpsLXBvnz5qroLGlYBh/JUcbbZ6useLvGPvt1J7D6MOyOwk+9U6p8I8pbqsiY3pJJy4CyRh/hEmjFjHG7PI3cPms8L1Gblo7hTLZgnLznbzxVjGHs5jnt8Z3z6FhmHeGqVgIETRs6fepAeHWXfH+FvzRhY1Y2J2Gx2tq5ek7f1pl2Gx+bs6Tzk8/SVkw8OcnmH/Db/rRfpyd5h/w2/wDcSwMd0am3C2Dzr556xvnw4oCgaN7uBcSOwrLB4cD93/lj/uJX6cR91+D/APRPCwujTf6OaNhePWO/am3UA8+T2+Ykj3rN/wBOLfuT7P8AvQHhwZ9y7s/3IwsLo0v6J+2/2tmznHQkGjNiOUfnvuL+5ZyPDhF9w/u+aP8AThD9xJ2j5owsLo0M0h3SOHYdgA+CfY2wA5lm36b4PuJe1qP9N9P9xN2s+admBpBKbc5Z1+m2m+5n/B80X6aqX7qfsZ/qRhYGhOcoau9xPvPzVW/TLSb45x6rP9Sja/wsQOcdRjy02N3AA7BfIHoRYCXawEhB7b9eaCC8pnac7xkooZOI5v8AlBBUiQggdh6/iggp4mnAXhseZO8A27h8Su+JmY6AT131R2BEglLUgEDQRxJPZd1vd2JGrsP55/n2oIKQEPiFrcPdrHvK5Z4RYdJuff77diCCabAZjpwSO1IqIRd2WwAduf54IIKk8wsNPpmi2Q2c3UmWUTCDdrcyBsCCCtNisjobhEV/Ib7I3AFMT4bH5rdp+yNyCCFJ31JSQX9Gx+Y3IH7I3AfNEMLj1vIb7I6EEE8T5hZCJcNjH2G+TfyR0/JNOw2MN8huzzRvRIKoyYmkKkw6MDyG5DmHOAuKSlZbyG9gRoLRNiaQuDDmWBLQduVhbcnvoEfmN3DyRvQQSbYWQy6iZl4rdpOwbgg2hZ5rewc6CCLsdkN/RGeaOwc10mSkbr2sMugcw+aCCu+ZNkOU1GwtvqtzJ3DclPoWWPijsCCCV3cdlY//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Rectangle 4"/>
          <p:cNvSpPr/>
          <p:nvPr/>
        </p:nvSpPr>
        <p:spPr>
          <a:xfrm>
            <a:off x="683568" y="1844824"/>
            <a:ext cx="7128792" cy="2095445"/>
          </a:xfrm>
          <a:prstGeom prst="rect">
            <a:avLst/>
          </a:prstGeom>
        </p:spPr>
        <p:txBody>
          <a:bodyPr wrap="square">
            <a:spAutoFit/>
          </a:bodyPr>
          <a:lstStyle/>
          <a:p>
            <a:pPr marL="0" indent="0" eaLnBrk="1" hangingPunct="1">
              <a:lnSpc>
                <a:spcPct val="150000"/>
              </a:lnSpc>
              <a:buFont typeface="Wingdings" charset="0"/>
              <a:buNone/>
              <a:defRPr/>
            </a:pPr>
            <a:r>
              <a:rPr lang="en-AU" sz="2200" b="1" i="1" dirty="0" smtClean="0">
                <a:latin typeface="Verdana"/>
                <a:cs typeface="Verdana"/>
              </a:rPr>
              <a:t>Expanding role </a:t>
            </a:r>
            <a:r>
              <a:rPr lang="en-AU" sz="2200" b="1" i="1" dirty="0">
                <a:latin typeface="Verdana"/>
                <a:cs typeface="Verdana"/>
              </a:rPr>
              <a:t>of English in corporate world</a:t>
            </a:r>
          </a:p>
          <a:p>
            <a:pPr marL="342900" indent="-342900" eaLnBrk="1" hangingPunct="1">
              <a:lnSpc>
                <a:spcPct val="150000"/>
              </a:lnSpc>
              <a:buFont typeface="Arial"/>
              <a:buChar char="•"/>
              <a:defRPr/>
            </a:pPr>
            <a:r>
              <a:rPr lang="en-AU" sz="2200" dirty="0">
                <a:latin typeface="Verdana"/>
                <a:cs typeface="Verdana"/>
              </a:rPr>
              <a:t>  </a:t>
            </a:r>
            <a:r>
              <a:rPr lang="en-AU" sz="2200" dirty="0" smtClean="0">
                <a:latin typeface="Verdana"/>
                <a:cs typeface="Verdana"/>
              </a:rPr>
              <a:t>Bilingualism </a:t>
            </a:r>
            <a:r>
              <a:rPr lang="en-AU" sz="2200" dirty="0">
                <a:latin typeface="Verdana"/>
                <a:cs typeface="Verdana"/>
              </a:rPr>
              <a:t>for senor executives</a:t>
            </a:r>
          </a:p>
          <a:p>
            <a:pPr marL="342900" indent="-342900" eaLnBrk="1" hangingPunct="1">
              <a:lnSpc>
                <a:spcPct val="150000"/>
              </a:lnSpc>
              <a:buFont typeface="Arial"/>
              <a:buChar char="•"/>
              <a:defRPr/>
            </a:pPr>
            <a:r>
              <a:rPr lang="en-AU" sz="2200" dirty="0">
                <a:latin typeface="Verdana"/>
                <a:cs typeface="Verdana"/>
              </a:rPr>
              <a:t>  </a:t>
            </a:r>
            <a:r>
              <a:rPr lang="en-AU" sz="2200" dirty="0" smtClean="0">
                <a:latin typeface="Verdana"/>
                <a:cs typeface="Verdana"/>
              </a:rPr>
              <a:t>Less </a:t>
            </a:r>
            <a:r>
              <a:rPr lang="en-AU" sz="2200" dirty="0">
                <a:latin typeface="Verdana"/>
                <a:cs typeface="Verdana"/>
              </a:rPr>
              <a:t>need for translators and </a:t>
            </a:r>
            <a:r>
              <a:rPr lang="en-AU" sz="2200" dirty="0" smtClean="0">
                <a:latin typeface="Verdana"/>
                <a:cs typeface="Verdana"/>
              </a:rPr>
              <a:t> </a:t>
            </a:r>
            <a:r>
              <a:rPr lang="en-AU" sz="2200" dirty="0">
                <a:latin typeface="Verdana"/>
                <a:cs typeface="Verdana"/>
              </a:rPr>
              <a:t>interpreters</a:t>
            </a:r>
            <a:endParaRPr lang="en-US" sz="2200" dirty="0">
              <a:latin typeface="Verdana"/>
              <a:cs typeface="Verdana"/>
            </a:endParaRPr>
          </a:p>
        </p:txBody>
      </p:sp>
    </p:spTree>
    <p:extLst>
      <p:ext uri="{BB962C8B-B14F-4D97-AF65-F5344CB8AC3E}">
        <p14:creationId xmlns:p14="http://schemas.microsoft.com/office/powerpoint/2010/main" val="1524859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282" y="-1251520"/>
            <a:ext cx="8243918" cy="367240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4. Developments in teacher education</a:t>
            </a:r>
          </a:p>
        </p:txBody>
      </p:sp>
      <p:sp>
        <p:nvSpPr>
          <p:cNvPr id="16387" name="Rectangle 3"/>
          <p:cNvSpPr>
            <a:spLocks noGrp="1" noChangeArrowheads="1"/>
          </p:cNvSpPr>
          <p:nvPr>
            <p:ph idx="1"/>
          </p:nvPr>
        </p:nvSpPr>
        <p:spPr>
          <a:xfrm>
            <a:off x="1000125" y="1340768"/>
            <a:ext cx="7858125" cy="4755232"/>
          </a:xfrm>
        </p:spPr>
        <p:txBody>
          <a:bodyPr/>
          <a:lstStyle/>
          <a:p>
            <a:pPr eaLnBrk="1" hangingPunct="1">
              <a:lnSpc>
                <a:spcPct val="110000"/>
              </a:lnSpc>
              <a:spcBef>
                <a:spcPts val="600"/>
              </a:spcBef>
            </a:pPr>
            <a:r>
              <a:rPr lang="en-US" sz="2800" dirty="0" smtClean="0">
                <a:latin typeface="Verdana" charset="0"/>
              </a:rPr>
              <a:t>Phase 1</a:t>
            </a:r>
          </a:p>
          <a:p>
            <a:pPr eaLnBrk="1" hangingPunct="1">
              <a:lnSpc>
                <a:spcPct val="110000"/>
              </a:lnSpc>
              <a:spcBef>
                <a:spcPts val="600"/>
              </a:spcBef>
            </a:pPr>
            <a:r>
              <a:rPr lang="en-US" sz="2800" dirty="0" smtClean="0">
                <a:latin typeface="Verdana" charset="0"/>
              </a:rPr>
              <a:t>Development of global methods</a:t>
            </a:r>
          </a:p>
          <a:p>
            <a:pPr eaLnBrk="1" hangingPunct="1">
              <a:lnSpc>
                <a:spcPct val="110000"/>
              </a:lnSpc>
              <a:spcBef>
                <a:spcPts val="600"/>
              </a:spcBef>
            </a:pPr>
            <a:r>
              <a:rPr lang="en-US" sz="2800" dirty="0" smtClean="0">
                <a:latin typeface="Verdana" charset="0"/>
              </a:rPr>
              <a:t>Methods</a:t>
            </a:r>
            <a:r>
              <a:rPr lang="en-US" sz="2800" dirty="0">
                <a:latin typeface="Verdana" charset="0"/>
              </a:rPr>
              <a:t>-linked </a:t>
            </a:r>
            <a:r>
              <a:rPr lang="en-US" sz="2800" dirty="0" smtClean="0">
                <a:latin typeface="Verdana" charset="0"/>
              </a:rPr>
              <a:t>training</a:t>
            </a:r>
          </a:p>
          <a:p>
            <a:pPr eaLnBrk="1" hangingPunct="1">
              <a:lnSpc>
                <a:spcPct val="110000"/>
              </a:lnSpc>
              <a:spcBef>
                <a:spcPts val="600"/>
              </a:spcBef>
            </a:pPr>
            <a:r>
              <a:rPr lang="en-US" sz="2800" dirty="0" smtClean="0">
                <a:latin typeface="Verdana" charset="0"/>
              </a:rPr>
              <a:t>Emergence </a:t>
            </a:r>
            <a:r>
              <a:rPr lang="en-US" sz="2800" dirty="0">
                <a:latin typeface="Verdana" charset="0"/>
              </a:rPr>
              <a:t>of applied linguistics</a:t>
            </a:r>
          </a:p>
          <a:p>
            <a:pPr eaLnBrk="1" hangingPunct="1">
              <a:lnSpc>
                <a:spcPct val="150000"/>
              </a:lnSpc>
            </a:pPr>
            <a:r>
              <a:rPr lang="en-US" sz="2800" dirty="0" smtClean="0">
                <a:latin typeface="Verdana" charset="0"/>
              </a:rPr>
              <a:t>Development of a knowledge base</a:t>
            </a:r>
          </a:p>
          <a:p>
            <a:pPr eaLnBrk="1" hangingPunct="1">
              <a:lnSpc>
                <a:spcPct val="150000"/>
              </a:lnSpc>
            </a:pPr>
            <a:endParaRPr lang="en-US" sz="2800" dirty="0">
              <a:latin typeface="Verdana" charset="0"/>
            </a:endParaRPr>
          </a:p>
          <a:p>
            <a:pPr eaLnBrk="1" hangingPunct="1"/>
            <a:endParaRPr lang="en-US" sz="2400" dirty="0">
              <a:latin typeface="Verdana" charset="0"/>
            </a:endParaRPr>
          </a:p>
        </p:txBody>
      </p:sp>
    </p:spTree>
    <p:extLst>
      <p:ext uri="{BB962C8B-B14F-4D97-AF65-F5344CB8AC3E}">
        <p14:creationId xmlns:p14="http://schemas.microsoft.com/office/powerpoint/2010/main" val="237906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dissolve">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dissolve">
                                      <p:cBhvr>
                                        <p:cTn id="22" dur="5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dissolve">
                                      <p:cBhvr>
                                        <p:cTn id="27" dur="500"/>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dissolve">
                                      <p:cBhvr>
                                        <p:cTn id="32"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282" y="-1251520"/>
            <a:ext cx="8243918" cy="367240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4. Developments in teacher education</a:t>
            </a:r>
          </a:p>
        </p:txBody>
      </p:sp>
      <p:sp>
        <p:nvSpPr>
          <p:cNvPr id="16387" name="Rectangle 3"/>
          <p:cNvSpPr>
            <a:spLocks noGrp="1" noChangeArrowheads="1"/>
          </p:cNvSpPr>
          <p:nvPr>
            <p:ph idx="1"/>
          </p:nvPr>
        </p:nvSpPr>
        <p:spPr>
          <a:xfrm>
            <a:off x="1000125" y="1340768"/>
            <a:ext cx="7858125" cy="4755232"/>
          </a:xfrm>
        </p:spPr>
        <p:txBody>
          <a:bodyPr/>
          <a:lstStyle/>
          <a:p>
            <a:pPr eaLnBrk="1" hangingPunct="1">
              <a:lnSpc>
                <a:spcPct val="110000"/>
              </a:lnSpc>
              <a:spcBef>
                <a:spcPts val="600"/>
              </a:spcBef>
            </a:pPr>
            <a:r>
              <a:rPr lang="en-US" sz="2800" dirty="0" smtClean="0">
                <a:latin typeface="Verdana" charset="0"/>
              </a:rPr>
              <a:t>Phase 2</a:t>
            </a:r>
          </a:p>
          <a:p>
            <a:pPr eaLnBrk="1" hangingPunct="1">
              <a:lnSpc>
                <a:spcPct val="110000"/>
              </a:lnSpc>
              <a:spcBef>
                <a:spcPts val="600"/>
              </a:spcBef>
            </a:pPr>
            <a:r>
              <a:rPr lang="en-US" sz="2800" dirty="0" smtClean="0">
                <a:latin typeface="Verdana" charset="0"/>
              </a:rPr>
              <a:t>Emergence of a research agenda</a:t>
            </a:r>
          </a:p>
          <a:p>
            <a:pPr eaLnBrk="1" hangingPunct="1">
              <a:lnSpc>
                <a:spcPct val="110000"/>
              </a:lnSpc>
              <a:spcBef>
                <a:spcPts val="600"/>
              </a:spcBef>
            </a:pPr>
            <a:r>
              <a:rPr lang="en-US" sz="2800" dirty="0" smtClean="0">
                <a:latin typeface="Verdana" charset="0"/>
              </a:rPr>
              <a:t>Theorization of the field</a:t>
            </a:r>
          </a:p>
          <a:p>
            <a:pPr eaLnBrk="1" hangingPunct="1">
              <a:lnSpc>
                <a:spcPct val="110000"/>
              </a:lnSpc>
              <a:spcBef>
                <a:spcPts val="600"/>
              </a:spcBef>
            </a:pPr>
            <a:r>
              <a:rPr lang="en-US" sz="2800" dirty="0" smtClean="0">
                <a:latin typeface="Verdana" charset="0"/>
              </a:rPr>
              <a:t>Cognitive and sociocultural theory</a:t>
            </a:r>
            <a:endParaRPr lang="en-US" sz="2800" dirty="0">
              <a:latin typeface="Verdana" charset="0"/>
            </a:endParaRPr>
          </a:p>
          <a:p>
            <a:pPr eaLnBrk="1" hangingPunct="1">
              <a:lnSpc>
                <a:spcPct val="150000"/>
              </a:lnSpc>
            </a:pPr>
            <a:r>
              <a:rPr lang="en-US" sz="2800" dirty="0" smtClean="0">
                <a:latin typeface="Verdana" charset="0"/>
              </a:rPr>
              <a:t>Rethinking of the knowledge base</a:t>
            </a:r>
          </a:p>
          <a:p>
            <a:pPr marL="0" indent="0" eaLnBrk="1" hangingPunct="1">
              <a:lnSpc>
                <a:spcPct val="150000"/>
              </a:lnSpc>
              <a:buNone/>
            </a:pPr>
            <a:endParaRPr lang="en-US" sz="2800" dirty="0" smtClean="0">
              <a:latin typeface="Verdana" charset="0"/>
            </a:endParaRPr>
          </a:p>
          <a:p>
            <a:pPr eaLnBrk="1" hangingPunct="1">
              <a:lnSpc>
                <a:spcPct val="150000"/>
              </a:lnSpc>
            </a:pPr>
            <a:endParaRPr lang="en-US" sz="2800" dirty="0">
              <a:latin typeface="Verdana" charset="0"/>
            </a:endParaRPr>
          </a:p>
          <a:p>
            <a:pPr eaLnBrk="1" hangingPunct="1"/>
            <a:endParaRPr lang="en-US" sz="2400" dirty="0">
              <a:latin typeface="Verdana" charset="0"/>
            </a:endParaRPr>
          </a:p>
        </p:txBody>
      </p:sp>
    </p:spTree>
    <p:extLst>
      <p:ext uri="{BB962C8B-B14F-4D97-AF65-F5344CB8AC3E}">
        <p14:creationId xmlns:p14="http://schemas.microsoft.com/office/powerpoint/2010/main" val="7270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ssolve">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dissolve">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4282" y="214290"/>
            <a:ext cx="8243918" cy="78581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Borg on teacher cognition</a:t>
            </a:r>
          </a:p>
        </p:txBody>
      </p:sp>
      <p:sp>
        <p:nvSpPr>
          <p:cNvPr id="32771" name="Rectangle 3"/>
          <p:cNvSpPr>
            <a:spLocks noGrp="1" noChangeArrowheads="1"/>
          </p:cNvSpPr>
          <p:nvPr>
            <p:ph idx="1"/>
          </p:nvPr>
        </p:nvSpPr>
        <p:spPr>
          <a:xfrm>
            <a:off x="714375" y="1643063"/>
            <a:ext cx="7786688" cy="4714875"/>
          </a:xfrm>
        </p:spPr>
        <p:txBody>
          <a:bodyPr/>
          <a:lstStyle/>
          <a:p>
            <a:pPr marL="0" indent="179388" eaLnBrk="1" hangingPunct="1">
              <a:lnSpc>
                <a:spcPct val="110000"/>
              </a:lnSpc>
              <a:spcBef>
                <a:spcPct val="0"/>
              </a:spcBef>
              <a:buFontTx/>
              <a:buNone/>
            </a:pPr>
            <a:r>
              <a:rPr lang="en-AU" sz="2400" dirty="0">
                <a:latin typeface="Verdana" charset="0"/>
              </a:rPr>
              <a:t>“A key factor driving the increase in research in teacher cognition has been the recognition that teachers are active, thinking decision-makers who play a central role in shaping classroom events. Coupled with insights from the field of psychology which have shown how knowledge and beliefs exert a strong influence on teacher action, this recognition has suggested that understanding teacher cognition is central to the process of understanding teaching.”</a:t>
            </a:r>
            <a:endParaRPr lang="en-US" sz="2400" dirty="0">
              <a:latin typeface="Verdana" charset="0"/>
            </a:endParaRPr>
          </a:p>
        </p:txBody>
      </p:sp>
    </p:spTree>
    <p:extLst>
      <p:ext uri="{BB962C8B-B14F-4D97-AF65-F5344CB8AC3E}">
        <p14:creationId xmlns:p14="http://schemas.microsoft.com/office/powerpoint/2010/main" val="365074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ssolve">
                                      <p:cBhvr>
                                        <p:cTn id="12"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282" y="-1251520"/>
            <a:ext cx="8243918" cy="367240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4. Developments in teacher education</a:t>
            </a:r>
          </a:p>
        </p:txBody>
      </p:sp>
      <p:sp>
        <p:nvSpPr>
          <p:cNvPr id="16387" name="Rectangle 3"/>
          <p:cNvSpPr>
            <a:spLocks noGrp="1" noChangeArrowheads="1"/>
          </p:cNvSpPr>
          <p:nvPr>
            <p:ph idx="1"/>
          </p:nvPr>
        </p:nvSpPr>
        <p:spPr>
          <a:xfrm>
            <a:off x="1000125" y="1340768"/>
            <a:ext cx="7858125" cy="4755232"/>
          </a:xfrm>
        </p:spPr>
        <p:txBody>
          <a:bodyPr/>
          <a:lstStyle/>
          <a:p>
            <a:pPr eaLnBrk="1" hangingPunct="1">
              <a:lnSpc>
                <a:spcPct val="110000"/>
              </a:lnSpc>
              <a:spcBef>
                <a:spcPts val="600"/>
              </a:spcBef>
            </a:pPr>
            <a:r>
              <a:rPr lang="en-US" sz="2800" dirty="0" smtClean="0">
                <a:latin typeface="Verdana" charset="0"/>
              </a:rPr>
              <a:t>Phase 3</a:t>
            </a:r>
          </a:p>
          <a:p>
            <a:pPr eaLnBrk="1" hangingPunct="1">
              <a:lnSpc>
                <a:spcPct val="110000"/>
              </a:lnSpc>
              <a:spcBef>
                <a:spcPts val="600"/>
              </a:spcBef>
            </a:pPr>
            <a:r>
              <a:rPr lang="en-US" sz="2800" dirty="0" smtClean="0">
                <a:latin typeface="Verdana" charset="0"/>
              </a:rPr>
              <a:t>Identification of the field of teacher learning</a:t>
            </a:r>
          </a:p>
          <a:p>
            <a:pPr eaLnBrk="1" hangingPunct="1">
              <a:lnSpc>
                <a:spcPct val="110000"/>
              </a:lnSpc>
              <a:spcBef>
                <a:spcPts val="600"/>
              </a:spcBef>
            </a:pPr>
            <a:r>
              <a:rPr lang="en-US" sz="2800" dirty="0" smtClean="0">
                <a:latin typeface="Verdana" charset="0"/>
              </a:rPr>
              <a:t>Rethinking of teaching practices</a:t>
            </a:r>
          </a:p>
          <a:p>
            <a:pPr eaLnBrk="1" hangingPunct="1">
              <a:lnSpc>
                <a:spcPct val="110000"/>
              </a:lnSpc>
              <a:spcBef>
                <a:spcPts val="600"/>
              </a:spcBef>
            </a:pPr>
            <a:r>
              <a:rPr lang="en-US" sz="2800" dirty="0" smtClean="0">
                <a:latin typeface="Verdana" charset="0"/>
              </a:rPr>
              <a:t>Distinction between teacher training and teacher development</a:t>
            </a:r>
          </a:p>
          <a:p>
            <a:pPr eaLnBrk="1" hangingPunct="1">
              <a:lnSpc>
                <a:spcPct val="150000"/>
              </a:lnSpc>
            </a:pPr>
            <a:endParaRPr lang="en-US" sz="2800" dirty="0">
              <a:latin typeface="Verdana" charset="0"/>
            </a:endParaRPr>
          </a:p>
          <a:p>
            <a:pPr eaLnBrk="1" hangingPunct="1"/>
            <a:endParaRPr lang="en-US" sz="2400" dirty="0">
              <a:latin typeface="Verdana" charset="0"/>
            </a:endParaRPr>
          </a:p>
        </p:txBody>
      </p:sp>
    </p:spTree>
    <p:extLst>
      <p:ext uri="{BB962C8B-B14F-4D97-AF65-F5344CB8AC3E}">
        <p14:creationId xmlns:p14="http://schemas.microsoft.com/office/powerpoint/2010/main" val="9473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dissolve">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dissolve">
                                      <p:cBhvr>
                                        <p:cTn id="22" dur="5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dissolve">
                                      <p:cBhvr>
                                        <p:cTn id="2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282" y="-1251520"/>
            <a:ext cx="8243918" cy="367240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4. Developments in teacher education</a:t>
            </a:r>
          </a:p>
        </p:txBody>
      </p:sp>
      <p:sp>
        <p:nvSpPr>
          <p:cNvPr id="16387" name="Rectangle 3"/>
          <p:cNvSpPr>
            <a:spLocks noGrp="1" noChangeArrowheads="1"/>
          </p:cNvSpPr>
          <p:nvPr>
            <p:ph idx="1"/>
          </p:nvPr>
        </p:nvSpPr>
        <p:spPr>
          <a:xfrm>
            <a:off x="1000125" y="1340768"/>
            <a:ext cx="7858125" cy="4755232"/>
          </a:xfrm>
        </p:spPr>
        <p:txBody>
          <a:bodyPr/>
          <a:lstStyle/>
          <a:p>
            <a:pPr eaLnBrk="1" hangingPunct="1">
              <a:lnSpc>
                <a:spcPct val="110000"/>
              </a:lnSpc>
              <a:spcBef>
                <a:spcPts val="600"/>
              </a:spcBef>
            </a:pPr>
            <a:r>
              <a:rPr lang="en-US" sz="2800" dirty="0" smtClean="0">
                <a:latin typeface="Verdana" charset="0"/>
              </a:rPr>
              <a:t>Development of a research agenda focusing on:</a:t>
            </a:r>
          </a:p>
          <a:p>
            <a:pPr eaLnBrk="1" hangingPunct="1">
              <a:lnSpc>
                <a:spcPct val="110000"/>
              </a:lnSpc>
              <a:spcBef>
                <a:spcPts val="600"/>
              </a:spcBef>
            </a:pPr>
            <a:r>
              <a:rPr lang="en-US" sz="2800" i="1" dirty="0" smtClean="0">
                <a:latin typeface="Verdana" charset="0"/>
              </a:rPr>
              <a:t>Content of TE</a:t>
            </a:r>
          </a:p>
          <a:p>
            <a:pPr eaLnBrk="1" hangingPunct="1">
              <a:lnSpc>
                <a:spcPct val="110000"/>
              </a:lnSpc>
              <a:spcBef>
                <a:spcPts val="600"/>
              </a:spcBef>
            </a:pPr>
            <a:r>
              <a:rPr lang="en-US" sz="2800" i="1" dirty="0" smtClean="0">
                <a:latin typeface="Verdana" charset="0"/>
              </a:rPr>
              <a:t>Nature of teacher learning</a:t>
            </a:r>
          </a:p>
          <a:p>
            <a:pPr eaLnBrk="1" hangingPunct="1">
              <a:lnSpc>
                <a:spcPct val="110000"/>
              </a:lnSpc>
              <a:spcBef>
                <a:spcPts val="600"/>
              </a:spcBef>
            </a:pPr>
            <a:r>
              <a:rPr lang="en-US" sz="2800" i="1" dirty="0" smtClean="0">
                <a:latin typeface="Verdana" charset="0"/>
              </a:rPr>
              <a:t>The role of context</a:t>
            </a:r>
          </a:p>
          <a:p>
            <a:pPr eaLnBrk="1" hangingPunct="1">
              <a:lnSpc>
                <a:spcPct val="110000"/>
              </a:lnSpc>
              <a:spcBef>
                <a:spcPts val="600"/>
              </a:spcBef>
            </a:pPr>
            <a:r>
              <a:rPr lang="en-US" sz="2800" i="1" dirty="0" smtClean="0">
                <a:latin typeface="Verdana" charset="0"/>
              </a:rPr>
              <a:t>Delivery</a:t>
            </a:r>
          </a:p>
          <a:p>
            <a:pPr eaLnBrk="1" hangingPunct="1">
              <a:lnSpc>
                <a:spcPct val="110000"/>
              </a:lnSpc>
              <a:spcBef>
                <a:spcPts val="600"/>
              </a:spcBef>
            </a:pPr>
            <a:r>
              <a:rPr lang="en-US" sz="2800" i="1" dirty="0" smtClean="0">
                <a:latin typeface="Verdana" charset="0"/>
              </a:rPr>
              <a:t>Impact</a:t>
            </a:r>
          </a:p>
          <a:p>
            <a:pPr eaLnBrk="1" hangingPunct="1">
              <a:lnSpc>
                <a:spcPct val="150000"/>
              </a:lnSpc>
            </a:pPr>
            <a:endParaRPr lang="en-US" sz="2800" dirty="0">
              <a:latin typeface="Verdana" charset="0"/>
            </a:endParaRPr>
          </a:p>
          <a:p>
            <a:pPr eaLnBrk="1" hangingPunct="1"/>
            <a:endParaRPr lang="en-US" sz="2400" dirty="0">
              <a:latin typeface="Verdana" charset="0"/>
            </a:endParaRPr>
          </a:p>
        </p:txBody>
      </p:sp>
    </p:spTree>
    <p:extLst>
      <p:ext uri="{BB962C8B-B14F-4D97-AF65-F5344CB8AC3E}">
        <p14:creationId xmlns:p14="http://schemas.microsoft.com/office/powerpoint/2010/main" val="15889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ssolve">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dissolve">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dissolve">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4282" y="214290"/>
            <a:ext cx="8243918" cy="78581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Rethinking of teaching methods</a:t>
            </a:r>
            <a:endParaRPr lang="en-US" dirty="0" smtClean="0">
              <a:ea typeface="+mj-ea"/>
              <a:cs typeface="+mj-cs"/>
            </a:endParaRPr>
          </a:p>
        </p:txBody>
      </p:sp>
      <p:sp>
        <p:nvSpPr>
          <p:cNvPr id="53251" name="Rectangle 3"/>
          <p:cNvSpPr>
            <a:spLocks noGrp="1" noChangeArrowheads="1"/>
          </p:cNvSpPr>
          <p:nvPr>
            <p:ph idx="1"/>
          </p:nvPr>
        </p:nvSpPr>
        <p:spPr>
          <a:xfrm>
            <a:off x="1000125" y="1981200"/>
            <a:ext cx="7458075" cy="4114800"/>
          </a:xfrm>
        </p:spPr>
        <p:txBody>
          <a:bodyPr/>
          <a:lstStyle/>
          <a:p>
            <a:pPr eaLnBrk="1" hangingPunct="1">
              <a:lnSpc>
                <a:spcPct val="110000"/>
              </a:lnSpc>
              <a:spcBef>
                <a:spcPts val="600"/>
              </a:spcBef>
            </a:pPr>
            <a:r>
              <a:rPr lang="en-US" sz="2800" dirty="0">
                <a:latin typeface="Verdana" charset="0"/>
              </a:rPr>
              <a:t>Co-construction of knowledge rather than transfer of knowledge</a:t>
            </a:r>
          </a:p>
          <a:p>
            <a:pPr eaLnBrk="1" hangingPunct="1">
              <a:lnSpc>
                <a:spcPct val="110000"/>
              </a:lnSpc>
              <a:spcBef>
                <a:spcPts val="600"/>
              </a:spcBef>
            </a:pPr>
            <a:r>
              <a:rPr lang="en-US" sz="2800" dirty="0">
                <a:latin typeface="Verdana" charset="0"/>
              </a:rPr>
              <a:t>Dialogic teaching</a:t>
            </a:r>
          </a:p>
          <a:p>
            <a:pPr eaLnBrk="1" hangingPunct="1">
              <a:lnSpc>
                <a:spcPct val="110000"/>
              </a:lnSpc>
              <a:spcBef>
                <a:spcPts val="600"/>
              </a:spcBef>
            </a:pPr>
            <a:r>
              <a:rPr lang="en-US" sz="2800" dirty="0">
                <a:latin typeface="Verdana" charset="0"/>
              </a:rPr>
              <a:t>Collaborative approaches</a:t>
            </a:r>
          </a:p>
          <a:p>
            <a:pPr eaLnBrk="1" hangingPunct="1">
              <a:lnSpc>
                <a:spcPct val="110000"/>
              </a:lnSpc>
              <a:spcBef>
                <a:spcPts val="600"/>
              </a:spcBef>
            </a:pPr>
            <a:r>
              <a:rPr lang="en-US" sz="2800" dirty="0">
                <a:latin typeface="Verdana" charset="0"/>
              </a:rPr>
              <a:t>Self-directed learning</a:t>
            </a:r>
          </a:p>
          <a:p>
            <a:pPr eaLnBrk="1" hangingPunct="1">
              <a:lnSpc>
                <a:spcPct val="110000"/>
              </a:lnSpc>
              <a:spcBef>
                <a:spcPts val="600"/>
              </a:spcBef>
            </a:pPr>
            <a:r>
              <a:rPr lang="en-US" sz="2800" dirty="0">
                <a:latin typeface="Verdana" charset="0"/>
              </a:rPr>
              <a:t>Teacher-networks</a:t>
            </a:r>
          </a:p>
        </p:txBody>
      </p:sp>
    </p:spTree>
    <p:extLst>
      <p:ext uri="{BB962C8B-B14F-4D97-AF65-F5344CB8AC3E}">
        <p14:creationId xmlns:p14="http://schemas.microsoft.com/office/powerpoint/2010/main" val="3819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dissolve">
                                      <p:cBhvr>
                                        <p:cTn id="12" dur="5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dissolve">
                                      <p:cBhvr>
                                        <p:cTn id="17" dur="500"/>
                                        <p:tgtEl>
                                          <p:spTgt spid="532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dissolve">
                                      <p:cBhvr>
                                        <p:cTn id="22" dur="500"/>
                                        <p:tgtEl>
                                          <p:spTgt spid="532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dissolve">
                                      <p:cBhvr>
                                        <p:cTn id="27" dur="500"/>
                                        <p:tgtEl>
                                          <p:spTgt spid="532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dissolve">
                                      <p:cBhvr>
                                        <p:cTn id="32"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282" y="214290"/>
            <a:ext cx="8243918" cy="78581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Wallace’s three models of teaching</a:t>
            </a:r>
          </a:p>
        </p:txBody>
      </p:sp>
      <p:sp>
        <p:nvSpPr>
          <p:cNvPr id="55299" name="Rectangle 3"/>
          <p:cNvSpPr>
            <a:spLocks noGrp="1" noChangeArrowheads="1"/>
          </p:cNvSpPr>
          <p:nvPr>
            <p:ph idx="1"/>
          </p:nvPr>
        </p:nvSpPr>
        <p:spPr>
          <a:xfrm>
            <a:off x="685800" y="1643063"/>
            <a:ext cx="7772400" cy="4786312"/>
          </a:xfrm>
        </p:spPr>
        <p:txBody>
          <a:bodyPr/>
          <a:lstStyle/>
          <a:p>
            <a:pPr marL="0" lvl="2" indent="179388" eaLnBrk="1" hangingPunct="1">
              <a:lnSpc>
                <a:spcPct val="110000"/>
              </a:lnSpc>
              <a:spcBef>
                <a:spcPct val="0"/>
              </a:spcBef>
              <a:buFontTx/>
              <a:buNone/>
            </a:pPr>
            <a:r>
              <a:rPr lang="en-AU" dirty="0">
                <a:latin typeface="Verdana" charset="0"/>
              </a:rPr>
              <a:t>  “In the craft model all of the expertise of teaching resides in the training, and it is the trainee’s job to imitate the trainer. With the applied science model all teaching problems can be solved by experts in content knowledge and not by the ‘practitioners’ themselves. The third model envisions as the final outcome of the training period that the novice teacher become an autonomous reflective practitioner capable of constant self-reflection leading to a continuous process of professional self-development.”</a:t>
            </a:r>
            <a:endParaRPr lang="en-US" dirty="0">
              <a:latin typeface="Verdana" charset="0"/>
            </a:endParaRPr>
          </a:p>
        </p:txBody>
      </p:sp>
    </p:spTree>
    <p:extLst>
      <p:ext uri="{BB962C8B-B14F-4D97-AF65-F5344CB8AC3E}">
        <p14:creationId xmlns:p14="http://schemas.microsoft.com/office/powerpoint/2010/main" val="38125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dissolve">
                                      <p:cBhvr>
                                        <p:cTn id="12"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214290"/>
            <a:ext cx="8206680" cy="78581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Dialogic learning</a:t>
            </a:r>
          </a:p>
        </p:txBody>
      </p:sp>
      <p:sp>
        <p:nvSpPr>
          <p:cNvPr id="57347" name="Rectangle 3"/>
          <p:cNvSpPr>
            <a:spLocks noGrp="1" noChangeArrowheads="1"/>
          </p:cNvSpPr>
          <p:nvPr>
            <p:ph idx="1"/>
          </p:nvPr>
        </p:nvSpPr>
        <p:spPr>
          <a:xfrm>
            <a:off x="642938" y="1571625"/>
            <a:ext cx="7772400" cy="4286250"/>
          </a:xfrm>
        </p:spPr>
        <p:txBody>
          <a:bodyPr/>
          <a:lstStyle/>
          <a:p>
            <a:pPr marL="0" indent="179388" eaLnBrk="1" hangingPunct="1">
              <a:lnSpc>
                <a:spcPct val="110000"/>
              </a:lnSpc>
              <a:spcBef>
                <a:spcPct val="0"/>
              </a:spcBef>
              <a:buFontTx/>
              <a:buNone/>
            </a:pPr>
            <a:r>
              <a:rPr lang="en-AU" sz="2800" dirty="0">
                <a:latin typeface="Times New Roman" charset="0"/>
              </a:rPr>
              <a:t>   “</a:t>
            </a:r>
            <a:r>
              <a:rPr lang="en-AU" altLang="ja-JP" sz="2400" dirty="0">
                <a:latin typeface="Verdana" charset="0"/>
              </a:rPr>
              <a:t>First, it requires the participation of the teacher and the teacher-learners. There can be no learning if either one is missing. Because of the complexity of what the teacher and teacher-learners bring to the classroom, and the further complexity of their interaction in class, it is impossible to predict exactly what teacher learners will or will not learn. Finally, dialogue involves constant negotiation.</a:t>
            </a:r>
            <a:r>
              <a:rPr lang="en-AU" sz="2400" dirty="0">
                <a:latin typeface="Verdana" charset="0"/>
              </a:rPr>
              <a:t>”</a:t>
            </a:r>
            <a:endParaRPr lang="en-US" sz="2400" dirty="0">
              <a:latin typeface="Verdana" charset="0"/>
            </a:endParaRPr>
          </a:p>
        </p:txBody>
      </p:sp>
    </p:spTree>
    <p:extLst>
      <p:ext uri="{BB962C8B-B14F-4D97-AF65-F5344CB8AC3E}">
        <p14:creationId xmlns:p14="http://schemas.microsoft.com/office/powerpoint/2010/main" val="21711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dissolve">
                                      <p:cBhvr>
                                        <p:cTn id="12"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4282" y="214290"/>
            <a:ext cx="8243918" cy="78581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Collaborative learning</a:t>
            </a:r>
          </a:p>
        </p:txBody>
      </p:sp>
      <p:sp>
        <p:nvSpPr>
          <p:cNvPr id="59395" name="Rectangle 3"/>
          <p:cNvSpPr>
            <a:spLocks noGrp="1" noChangeArrowheads="1"/>
          </p:cNvSpPr>
          <p:nvPr>
            <p:ph idx="1"/>
          </p:nvPr>
        </p:nvSpPr>
        <p:spPr>
          <a:xfrm>
            <a:off x="685800" y="1528763"/>
            <a:ext cx="7772400" cy="4114800"/>
          </a:xfrm>
        </p:spPr>
        <p:txBody>
          <a:bodyPr/>
          <a:lstStyle/>
          <a:p>
            <a:pPr marL="0" indent="-179388" eaLnBrk="1" hangingPunct="1">
              <a:lnSpc>
                <a:spcPct val="110000"/>
              </a:lnSpc>
              <a:spcBef>
                <a:spcPct val="0"/>
              </a:spcBef>
              <a:buFontTx/>
              <a:buNone/>
            </a:pPr>
            <a:r>
              <a:rPr lang="en-AU" dirty="0">
                <a:latin typeface="Verdana" charset="0"/>
              </a:rPr>
              <a:t>  “</a:t>
            </a:r>
            <a:r>
              <a:rPr lang="en-AU" altLang="ja-JP" sz="2400" dirty="0">
                <a:latin typeface="Verdana" charset="0"/>
              </a:rPr>
              <a:t>Collaborative learning creates a social context that helps students negotiate entry into the academic discourse community and acquire disciplinary knowledge. But, at the same time, their joint efforts will produce new knowledge, and eventually lead to a critique of accepted knowledge, conditions, and theories, as well as of the institutions that produce knowledge.</a:t>
            </a:r>
            <a:r>
              <a:rPr lang="en-AU" sz="2400" dirty="0">
                <a:latin typeface="Verdana" charset="0"/>
              </a:rPr>
              <a:t>”</a:t>
            </a:r>
            <a:endParaRPr lang="en-US" sz="2400" dirty="0">
              <a:latin typeface="Verdana" charset="0"/>
            </a:endParaRPr>
          </a:p>
        </p:txBody>
      </p:sp>
    </p:spTree>
    <p:extLst>
      <p:ext uri="{BB962C8B-B14F-4D97-AF65-F5344CB8AC3E}">
        <p14:creationId xmlns:p14="http://schemas.microsoft.com/office/powerpoint/2010/main" val="327432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dissolve">
                                      <p:cBhvr>
                                        <p:cTn id="12"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643050"/>
            <a:ext cx="8643998" cy="1470025"/>
          </a:xfrm>
          <a:extLst/>
        </p:spPr>
        <p:txBody>
          <a:bodyPr rtlCol="0">
            <a:normAutofit/>
          </a:bodyPr>
          <a:lstStyle/>
          <a:p>
            <a:pPr eaLnBrk="1" fontAlgn="auto" hangingPunct="1">
              <a:spcAft>
                <a:spcPts val="0"/>
              </a:spcAft>
              <a:defRPr/>
            </a:pPr>
            <a:r>
              <a:rPr lang="en-NZ"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NZ"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3"/>
          <p:cNvSpPr txBox="1">
            <a:spLocks noChangeArrowheads="1"/>
          </p:cNvSpPr>
          <p:nvPr/>
        </p:nvSpPr>
        <p:spPr bwMode="auto">
          <a:xfrm>
            <a:off x="0" y="3861048"/>
            <a:ext cx="914399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en-US" sz="3600" dirty="0" smtClean="0">
                <a:solidFill>
                  <a:schemeClr val="tx1">
                    <a:lumMod val="75000"/>
                    <a:lumOff val="25000"/>
                  </a:schemeClr>
                </a:solidFill>
                <a:ea typeface="Verdana" pitchFamily="34" charset="0"/>
                <a:cs typeface="Verdana" pitchFamily="34" charset="0"/>
              </a:rPr>
              <a:t>Jack C Richards</a:t>
            </a:r>
          </a:p>
          <a:p>
            <a:pPr fontAlgn="auto">
              <a:spcAft>
                <a:spcPts val="0"/>
              </a:spcAft>
              <a:defRPr/>
            </a:pPr>
            <a:r>
              <a:rPr lang="en-NZ" sz="2000" dirty="0">
                <a:solidFill>
                  <a:schemeClr val="tx1">
                    <a:lumMod val="75000"/>
                    <a:lumOff val="25000"/>
                  </a:schemeClr>
                </a:solidFill>
                <a:ea typeface="Verdana" pitchFamily="34" charset="0"/>
                <a:cs typeface="Verdana" pitchFamily="34" charset="0"/>
              </a:rPr>
              <a:t>University of Sydney, Australia (honorary professor) </a:t>
            </a:r>
          </a:p>
          <a:p>
            <a:pPr fontAlgn="auto">
              <a:spcAft>
                <a:spcPts val="0"/>
              </a:spcAft>
              <a:defRPr/>
            </a:pPr>
            <a:r>
              <a:rPr lang="en-NZ" sz="2000" dirty="0">
                <a:solidFill>
                  <a:schemeClr val="tx1">
                    <a:lumMod val="75000"/>
                    <a:lumOff val="25000"/>
                  </a:schemeClr>
                </a:solidFill>
                <a:ea typeface="Verdana" pitchFamily="34" charset="0"/>
                <a:cs typeface="Verdana" pitchFamily="34" charset="0"/>
              </a:rPr>
              <a:t>Regional Language Centre, Singapore (adjunct professor)</a:t>
            </a:r>
          </a:p>
          <a:p>
            <a:pPr fontAlgn="auto">
              <a:spcAft>
                <a:spcPts val="0"/>
              </a:spcAft>
              <a:defRPr/>
            </a:pPr>
            <a:r>
              <a:rPr lang="en-NZ" sz="2000" dirty="0">
                <a:solidFill>
                  <a:schemeClr val="tx1">
                    <a:lumMod val="75000"/>
                    <a:lumOff val="25000"/>
                  </a:schemeClr>
                </a:solidFill>
                <a:ea typeface="Verdana" pitchFamily="34" charset="0"/>
                <a:cs typeface="Verdana" pitchFamily="34" charset="0"/>
              </a:rPr>
              <a:t>City University of Hong Kong (visiting distinguished professor)</a:t>
            </a:r>
          </a:p>
          <a:p>
            <a:pPr fontAlgn="auto">
              <a:spcAft>
                <a:spcPts val="0"/>
              </a:spcAft>
              <a:buFont typeface="Arial" pitchFamily="34" charset="0"/>
              <a:buNone/>
              <a:defRPr/>
            </a:pPr>
            <a:r>
              <a:rPr lang="en-US" sz="2800" dirty="0" smtClean="0">
                <a:solidFill>
                  <a:schemeClr val="tx1">
                    <a:lumMod val="75000"/>
                    <a:lumOff val="25000"/>
                  </a:schemeClr>
                </a:solidFill>
                <a:ea typeface="Verdana" pitchFamily="34" charset="0"/>
                <a:cs typeface="Verdana" pitchFamily="34" charset="0"/>
              </a:rPr>
              <a:t>www.professorjackrichards.com</a:t>
            </a:r>
            <a:endParaRPr lang="en-US" sz="2800" dirty="0">
              <a:solidFill>
                <a:schemeClr val="tx1">
                  <a:lumMod val="75000"/>
                  <a:lumOff val="25000"/>
                </a:schemeClr>
              </a:solidFill>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11188" y="1340768"/>
            <a:ext cx="8137525" cy="2800766"/>
          </a:xfrm>
          <a:prstGeom prst="rect">
            <a:avLst/>
          </a:prstGeom>
        </p:spPr>
        <p:txBody>
          <a:bodyPr>
            <a:spAutoFit/>
          </a:bodyPr>
          <a:lstStyle/>
          <a:p>
            <a:r>
              <a:rPr lang="en-NZ" sz="2200" b="1" i="1" dirty="0" smtClean="0">
                <a:latin typeface="Verdana" pitchFamily="34" charset="0"/>
                <a:ea typeface="Verdana" pitchFamily="34" charset="0"/>
                <a:cs typeface="Verdana" pitchFamily="34" charset="0"/>
              </a:rPr>
              <a:t>Learning targets</a:t>
            </a:r>
          </a:p>
          <a:p>
            <a:pPr marL="342900" indent="-342900">
              <a:buFont typeface="Arial"/>
              <a:buChar char="•"/>
            </a:pPr>
            <a:endParaRPr lang="en-NZ" sz="2200" dirty="0" smtClean="0">
              <a:latin typeface="Verdana" pitchFamily="34" charset="0"/>
              <a:ea typeface="Verdana" pitchFamily="34" charset="0"/>
              <a:cs typeface="Verdana" pitchFamily="34" charset="0"/>
            </a:endParaRPr>
          </a:p>
          <a:p>
            <a:pPr marL="342900" indent="-342900">
              <a:buFont typeface="Arial"/>
              <a:buChar char="•"/>
            </a:pPr>
            <a:endParaRPr lang="en-NZ" sz="2200" dirty="0">
              <a:latin typeface="Verdana" pitchFamily="34" charset="0"/>
              <a:ea typeface="Verdana" pitchFamily="34" charset="0"/>
              <a:cs typeface="Verdana" pitchFamily="34" charset="0"/>
            </a:endParaRPr>
          </a:p>
          <a:p>
            <a:pPr marL="342900" indent="-342900">
              <a:buFont typeface="Arial"/>
              <a:buChar char="•"/>
            </a:pPr>
            <a:r>
              <a:rPr lang="en-NZ" sz="2200" dirty="0" smtClean="0">
                <a:latin typeface="Verdana" pitchFamily="34" charset="0"/>
                <a:ea typeface="Verdana" pitchFamily="34" charset="0"/>
                <a:cs typeface="Verdana" pitchFamily="34" charset="0"/>
              </a:rPr>
              <a:t>Flexibilty over  choice between British or North-American accent</a:t>
            </a:r>
            <a:endParaRPr lang="en-NZ" sz="2200" dirty="0">
              <a:latin typeface="Verdana" pitchFamily="34" charset="0"/>
              <a:ea typeface="Verdana" pitchFamily="34" charset="0"/>
              <a:cs typeface="Verdana" pitchFamily="34" charset="0"/>
            </a:endParaRPr>
          </a:p>
          <a:p>
            <a:pPr marL="342900" indent="-342900">
              <a:buFont typeface="Arial"/>
              <a:buChar char="•"/>
            </a:pPr>
            <a:endParaRPr lang="en-NZ" sz="2200" dirty="0">
              <a:latin typeface="Verdana" pitchFamily="34" charset="0"/>
              <a:ea typeface="Verdana" pitchFamily="34" charset="0"/>
              <a:cs typeface="Verdana" pitchFamily="34" charset="0"/>
            </a:endParaRPr>
          </a:p>
          <a:p>
            <a:pPr marL="342900" indent="-342900">
              <a:buFont typeface="Arial"/>
              <a:buChar char="•"/>
            </a:pPr>
            <a:r>
              <a:rPr lang="en-NZ" sz="2200" dirty="0" smtClean="0">
                <a:latin typeface="Verdana" pitchFamily="34" charset="0"/>
                <a:ea typeface="Verdana" pitchFamily="34" charset="0"/>
                <a:cs typeface="Verdana" pitchFamily="34" charset="0"/>
              </a:rPr>
              <a:t>Local accents recognized</a:t>
            </a:r>
            <a:endParaRPr lang="en-NZ" sz="2200" dirty="0">
              <a:latin typeface="Verdana" pitchFamily="34" charset="0"/>
              <a:ea typeface="Verdana" pitchFamily="34" charset="0"/>
              <a:cs typeface="Verdana" pitchFamily="34" charset="0"/>
            </a:endParaRPr>
          </a:p>
          <a:p>
            <a:r>
              <a:rPr lang="en-NZ" sz="2200" dirty="0">
                <a:latin typeface="Verdana" pitchFamily="34" charset="0"/>
                <a:ea typeface="Verdana" pitchFamily="34" charset="0"/>
                <a:cs typeface="Verdana" pitchFamily="34" charset="0"/>
              </a:rPr>
              <a:t> </a:t>
            </a:r>
          </a:p>
        </p:txBody>
      </p:sp>
      <p:sp>
        <p:nvSpPr>
          <p:cNvPr id="4" name="AutoShape 2" descr="data:image/jpeg;base64,/9j/4AAQSkZJRgABAQAAAQABAAD/2wCEAAkGBhQSEBUUEhQUFBUVFBQVFRUVFBUXFBUVFBUWFRcXGBQXHCYeFxokGRQUHy8gJCcpLCwsFR4xNTAqNSYrLCkBCQoKDgwOGg8PGikcHCQpLCwsLCkpLCwsLCwpLCwvLCwsLCksLCksLCksKSksLCkpKSksLCwsLCwsLCwpLCwsLP/AABEIAMUBAAMBIgACEQEDEQH/xAAcAAAABwEBAAAAAAAAAAAAAAAAAQIDBQYHBAj/xABOEAABAwICBQYKBgYJAgcAAAABAAIDBBEFIQYSMUFxE1FhgZGhByIyUnKCkrHB0RQjQlOi8BczYoOy4RVDY3OTo9Li8RbTJDREZLPC4//EABkBAAMBAQEAAAAAAAAAAAAAAAABAgMEBf/EADERAAIBAgMFBwMEAwAAAAAAAAABAgMREiExBCJBUWFxobHB0eHwE4GRFCMy8SQzQv/aAAwDAQACEQMRAD8Al4HXspGJ9rKOpwbLpdLYXOS8dSPTCq625tuHeU1y6ZYwON9nQkyi2d7i60xEWH3T9/uVQ0xxTWLYmnpd8B2e9TtZWhjS52wC/HmHaqE2UyyOecyTl2/P3Lr2aOJ4mYVpWVixaL4MJSdZpeNZsbGNdqF8smwa9jYNY17ibHyRzq1z+DQ/cTDpjqYXjskYw96c0ahbSQyVDwC2kY5jRufVSW5UjgdSIeiVQv8AqGo13PE0rXOcXEtke3NxucgecreM3Nu3z5qc+haKjwfOGwVTfSpmvHbDK73KLqNEC3+vjHRJHURd74rd6Yg09rmbKmQ+lZ/8YKlKfws1rdron+lGB/AQtN9fP6EQ50YlPkOgk9CohJ7C8HuSJdGqtmZgmtztY5w7W3Csv6Vdf9fRU0nVb+IOSo9NsNd5dAYzzwuAP4SxJuS1ApklVMzIukbus647iiZi0g2O6MwCr+3SPDX5Ceuh6C+R7ex3KBJfSUMvk18B6J6aC/W7VYe9YSlD/qPd7FqT4MorMekBNw036D8047SK+TmZb7O259IVwfoG2Q/VuoZv7uSaM/he8DsUfV+DqVv/AKeT91UxP/C9jT3rH/Glwt97eZop1FxIKTSBjjmHDfuPQOwKVj0gg1QA+2Vs2kfBcFRoc5u1tSz0qYuHtRPd7lHTYLbZNFfmdykR/wA1jR3p/pqEtGx/WqLUn5MQY61ntPWOKKOTftVamwmRrS6wc1truY9jwLmwJ1SbZkdqGCMLqiMZ2BLjwA+ZCzqbHFQclLQuG0NtJotzW6jcthtfovmUqKTLPft680445AdZ68/cO9JdAD0b+1eU+p1hOmFxusCe3YnBUC2QvuvwH80yabM57+5oTj6cBouT/M5q42RLOW2s7LL8/wDKOaO/knq4fkJ3Zst/yPkm3vzJ/OeSrEFjgdkeH/A70cchvbosPinnM1uPyyC4ZQQTbtHMEXuM6qg7kwHZk8B8feiE1x0/m5TwYAwHnJKWgxuSWzT+dtvz1qIc27hfPP8APuUnXzAtA5yO4X+Sjo9t+YXXRS0uRI0dp38y56ibWNtyXM8DL83XFWy8nE9/M0kcVms3YTZ1F4ANvyFzySXPQPyArhotoe0Rsmne6Vz42P1HBoYwuAdsA8bbvU7i1RDTQSTPYwNjaXHxW5ncBltJsOteh+kktWc/6hcEYRpbiN9WJp6XfnoCc0VoTr67RcsLWxjzp5DqxDpsQXnojKhKirdPPJM+13ucctmZvkObd1LTNEaJtOx80vkUbHOd+1UyNGsOLGakY/acVvNqjSt8+cDnbxyuR/hDrBDHBQRm4iaHyne6R1yL9ObneuOZUUldGIV7ppXyvzc9xceJOzhu6ly3W1KGCNnrx7SG7h6yK6BSVqIVdC6ShdIA7oi5AlJJTAC6qfGJ4/Imlb6Mjh3ArluklJxT1C5PQaeVrNlQ51vPDHfxC6teh2lE9ZK5kzY3MawuJ1LG9w1o22zJ5txWaFX/AEW/8Lhc9ScnPuGer9Wz/Mc7sXFtNKChlFXeSNYSd9SC0gqWkzOYA0SzljQ0ADk6cAE5ec9zT6qa0FqdWujBax7ZS9jg5gcQxjQ7Wadx1nNHUVxY0dQtj+5ja0+mbySfie4eqpXQGnP0l0hH6pjGD03nlJO91updEEsFiG8zYafCYDthj9kLoOjNM7+qb1Fw9xScPfcAjepNhUOMeReJ8yHk0KpiLBrht2PO/jdcVVoJGfJke3jqn5K0XSSs3SpvgilUkuJRZ/B+/wCzKw8Q5vuvzKLqdC6luxgd6LxuGWRstLKQ5ZvZqb6FqtJGTT4PMzyo3jiw2y6eK4zFZmY27e9bImKimjcPHax3pNafesXsSejLW0c0Ym+Cxy3/AJ+S6pIsgOhaNj2jUBjJbG1jr5Fotbq2bgs2ra1jJTG86rwdWxDsydlja1iuers9SHXsNo1Yy6HBXDxhwJ7f5LnjF78bDhs+K7KvaersCZgjNhntz9/xt2Jxe6U9S2tOs7oXPiUZl5OIf10scY4FwJXWBYAc6e0dg5XFKdu0RNkmPEDVb3qtljiqx/P4MqrtBmqNaAABsAsOA2LKfDTpJ5FGw5m0kvX5DT1Xd1tWnYniDIIXyyGzY2lx6tw6SbAcV5rrsRdU1Mk8mbnuJ6BfcOgCwHQF7OrOAk9GqPx9fV1hFZwb58riGxM6bvsT0NcrTp7VfRqaGha67v11Q7e57iTnxdrO6mp/QrDGxnXlyjpm/SJifvnsvG31Iru9KQqmV9VJW1bnWJfNJZrea51WtHAWHUuX/bV6LP09fwVoiNJRKx12j8EbZmmd/KwOYx31YMTnvdqlrCHax1bON7Z6psE5VaATNqPo7JYJJdUv1A8tdYWOYe0AEg3tfYCt/rQ5k2ZV0F202CzyF4jikkMZs8MaXFpuRmG9LT2LjLd29app6CCRI0SYBEoro0RQASIoyiQINjbkAZk5Ac5OxaRpOxsMdHR/ZYOVl6WU7S53tO1+sKq6C4dy1dHcXEd5Xfu82/i1V3aWYhrzVUl9hZSs6jrykdbbfvFxVt+rGK4Z/nJeptHKLZVZpuUeXP8AtOc9/DN7+4OV20BpSKYPd5UrnSu4vN/dZUOVpcC0bXlkQ4yG5/Cxw9Za3g9KGNa0bGgAdQsumWRmWTDiRaxVhjOQULh0VyApsLNspB3RFBEUhiSkFLKQgAJuena8WcARtsef8kpxBNCObEGXjd296qekVNymG1Ld7Yy8cYyH5eyrlM27SOgqCpog7lIzse1zTwcC34quoGQmo1mA/sg9qcpxlfpy4bvd3rhpIzyeodrSWH1SWn4qRIyFuYnq3fnoXk1FhbiehB3Vy0Ty2HScgprwY0l6mqlP2RHC0/id3gKvyyWu49XAb1b/AAdlsGFuqJDYPdNO8/sg29zO9dGxLOUuSOfaHkkQPhq0k1WMpGHN1pJOH2Gnru7qas/0eo26+s8XZE3lHjzrEBrOL3lrfWK5sYxV1XVyTv8AtuJA5hsDeptgrxoLgwc+MP8AJaBVzk7A1txTsP4pD0FvMu2pPBBtnMldjumFSaWgjpSfr6lxnqSNvjHWIPrWHCMqqYFK6nkhqrXY2cNtvcWgFwHquHWQk6U42aurkm+yXWYOZjcm92fElJw/SWaGPk2ahaH8o3XijeWPtbWYXA6pyHYop05Rp6ZvX0+yBvMvOKYRCcZfLlyUEQqajm12gkDi6zCRxUfonihNa2pk/WVdQY233R28cjrMTBwcoKm0vIp5YZIWv5Ygyyh72zPIdrXc4lwO8WtbPYkzY/F9JpZIo3xMg5IajnB9gyQvJaQBcm7ib7ysVRnbC+Vvt7vuRWJE3NhL21dRFES2SqqZIWEX8WBr+VlfluzYODXhcWkGPmmlNPQHkY4jquey3KTSDJznv2kXuLbMtik8O0wikxrl3u1IdV0UTnCwbcZOdzXOtc7tbNFhNA+kp6t8zYZXPLGwRnkpuVkc63KNAuSPGGQ255KFeNsa4LLm9O7zHroIwyphqpqqpnhjdBDTMv4gYXSgAAjUtZznB/UQNyrWCUTKqtZHqFrJX2LInHxAQTcOfrGzbXzvkFP4zQSU+HQU4jfytVKZpWhhvlYRx2AyObTq7iCi0ZpPobKyqeWl0DOQjLTdvLyAB1jv1bgEjnO5aKajGTT6Lw8RWzRGVWjMRlm5KVwgp8pZpWjy9YtDWNZm8kjLZs3Jj/pJz5WR08kcxki5Zgvybi25Fi1+x2RNrnIXVi0FiZNDU0E4LXyESAnyrgNHtNIa628FyY0JpeTbU1EkjGcmw00ckhOo2R2V7i5sAGDLc5DqyjizzVvvf3HhTsVV2Az672CJz3R21xGOU1b7LllxuPYuGSMtJBBBGRBFiD0g7FesHw80FNVVXKxSExiGF8T9cazyLm9hYg6ht0FUSSQuJLiSTmSSSTxJ2rpp1HNvkiJKxe9AmCnpKmrduBa3p1BrW63uYPVVTxN9mQsO3VMr/TnOt/8AG2LtKumOUnI4fSUYyfM5gf0Zh8hPBzh7KoWJVPKyvc3LWdZg5hfVYOoao6lz0N+bn18Ml5lzySQ7o9T8pVxDcwOmPF1mM7mtPrLWcNjWe6BU2s6WXc5+oz0Ixqt7rdi03DIl0NmZPYZFvUimKKOzeK6FmUhJSSlFIKBhFIKUUkoACCTdHdUhAKg4/FmU2VDVotKD0/z+KoDJsVpeTrquPYBM9w4SDXB70CLZdHvIAUtpzT6mJuP3sEbutpMZ7gFEyuz6x7j8wvN2lfuHbRe6SGMT2jfbmsOJyA71NeErFvouHU1Aw+O6KMyAbmtAy9aS59TpULyAfLA1xsx0zdYnYGM8eRx6LBVzSbGjW1skxvYu8UeawZNHU0dq6tkjan2vwOau96wnAKBr3gPyY0F8pG6Ng1ndZGQ6XBX7Ga00uFm41Z69xc4D7EVhZo6Gx6jB6ZUToZgXKujjI/XnlJeimgdkP3kot+7HOuDT/HfpNa8tN44/qo7bLNOZHF2seFk5/uVFHgvL1fgZrJFbJQuiRXXaZhokLoJAC6NhtmMjzjakoXQBK02lNVGC1lRMARYjlHEW4G9upOv0qldTfRnNiMQLSAIw0hzbeNdlrutkSb3uVC3QJUfThrYq7LTJpgwSyTwwGOolaWueZNZjNe2u6NmqCHG29xtdHiWLU7qCKmge8asuu/lWauuXXGsXMLgA2+zPIDmVUJQuo+hHLp8Q8TLbpHPGzD6aCGWOUNc50pY4XMhBI8U2dbxnC5H2QofRbDuXrImHMa+s70WeO7tAt1qJurz4NqYME9S/YxmoD1a7+4N7VE/2aUufmxrekgaY4lrVUzr5U8PJN/vZ8j1hrnn1FQ55dVrnea0kcT4rfxOB6lMYnUkwtLvKnlkndwuY2d/LdqiYoOUlii8+QE+jHmf4j7KdGOCFvmXvcJO7ND0Pw7kqaNts9UE8Tmfer5h0WxV/DIdituFQ5jozTES7G2AHMjKNEVIxBSClOSCgYkpJKMlIJQALoXRIKkIO6icWbmD+eb4KVUfirfF/O4/zVICi+EyH62jl5xLEetoe34qsuGY/PN8u9XHwjR3w5kn3M8TuoksP8QVMLs/VHaT/ADXFtazT6HTQeTQxpVV6rmhptZhGX7dx3gd6jMFw8yyNYDYuObjsaNrnHoABPqpGLVXKzkjYDl1ZD5qyaK4OZNVrcnVD+Qad7YmgOqH+zqs9dy64L6dJHNN4pNlphrBSYbNVgar6m0NMD5TIWgsj69VrnnptzrMirn4T8XD6ltPHlHTMEYA2a5A1uwBrfVKpV1Ozxyx8/DgTJguiQRFdRIELoXRFIAXQQQJQAEV0ESYBkokEEAALQaxhpsHjiA+sqCMt5Mp1rewGtVLwTD+XqI4vPeAfRvdx6mglXbTGvvWMA8mlidMRu1zYRj2uS9pce0O8ox+/40NYaNlLxyQcs5oPixARN6RENS/WQ53rJ7Q2l16xzjsiYGD0jm7vL1EvfbM52zPTYXPcD2q2+DuiIh1ztkcXH8/nat2rRsRxNAw2JWvDI7C/Uq9hkWxWqkZZo/O1QxoeSHJZSHKRiHJspZTZQMSUkoyklMQSCCCYAXLiDbt7fdf4LpKaqRdvZ77fFMCr6SU3KYZVM3iJzhxZZ/8A9VmlPLeNjhvsfZH+zvWvUsWu2SM7Htc32gW/FY3hbbxhp2s1mnoOsG/NYbStxPqbUHvWIzDqVz3ANF3PcA0c7nGwHeO1ato1qUsFRWGxZTx/Rqfme5p8d49OZ3YehUfRmjd40jBd4LYYemee7QfVbrv6CGqy+EupbTw02HxHxYmB8lt7rENv2vd6wWlbeagvnPu8TBZZlCnmL3Oc43c4lzjvJJuT2lNIFEV0pWIDSUCiKYBokEV0AHdC6JBIAIkaJMAIBEEYQBdPBlh955JTsjZqg/tSZX9lru1RWMV+u2aXfUTkN/uoc/e6P2FY6D/wmCuecnTBzhz/AFn1bPwAu61T8aGq5kX3UbWn03fWP7HPLfVXDT36rl9vx72NXlFIhK43GqNriG9pufcB1rVdGqTUiY0bgAsvw+LlKtg3Nz/PYFsODxZBdMtSEWbDIdisjQofCIs+CmAoY0AptyWU25SMQUgpRSCgBJSSlFIKYARIIkwAUibyTwKWklMCKp3asx61k1TDyVZVx81Q8j0SXPHvC1ZxtI08Pcs101h1MVl/tIo3jjqhh/hKisr02i6btNFn0IwpscmvJlHQxOfIf/cyt1pOuOMBvFvSs8xzFXVNRJM7bI8utzDY1vU0AdSv+lsxocJipifr6omWc/aNyHyX6yxvU5ZkSrpx3nJ9nqZNhFFdBEVsSC6F0LIigAIkEaYBIkCUSQB3RXQQQAAuigozLKyNvlPe1g4uIHxTCtvg1w7lKvlDshYXes7xG+9x9VZ1J4IORUVd2J7TRzeVpaYfq4xyrx/ZQtNgfVZJ2rN6ypLnPe7a4uceLiSe8q06R4jry1kwNwXNpY/RBu8jqj/zVScSkszisdmjhjn84/OwqbuyU0Kh1pi/nOXD82WvYRGs10FpbC61XCIsgtGSWbDI7Nuu5NUrLNHBOqShJTbktyQ5IYgpBSiUgoEJKSUZSSmASJAorqgAiKCJMCJrhZwPMT7yqJ4TobVtLJ58b2dbHaw/jV9xJu3j7wP5qneFGK9PSy+ZOGng9v8AsQ1dNdBp2dyv+EHGTU18rs9WM8kwHzWEgm3S7WPWFWrLZa7Symks3E6F8ROx8kfKMPS2UAOt6N1xP8HWH1YLqKo1T5rXCQDixxDx2ojLCtCGjJSiV3xXwT1kVzGGTj+zdZ3sPt3EqpVuHSQu1ZY3xu5ntLT3hWpp6CscqBSi1EQqEJQR2RWQAlElFFZABFESjRBACgtJ0RZ9FwqapPlP1nN4M+rj/GXdqziGIucGtFySABzkmwHatP00p+TpqWhYbco6NhP7MdgXe04O9Urk2l3ww5vuRpDiyg4mdWKCPfqGZ/pTEFt/3bYu0qt1ztaRreZTeMVgknkePJLjqjmY3xWDqaGjqUHRt15Cemy3jlEl6miaHU9mBabg8OwcFQ9FoLNatIwSLuChjJtqMoBEVIxDim3FLcU24oGJKbcUpxSHFABEpJQJSSUwASiJREolQg7okV0LpgcOItyPAfH+Squn0OvhUh3xujf2PDfc4q3Vwy6j7wfmoHF4OUoKlnPDJbiGlw7wmgMww7SOogFopXtadrL60Z4xuu09YXezSKB5vPSta77ylcYHg8+pnGT6oXLiGiNVDfXhcQPtR+O38OY6wFDjo/mOKuyZFzRsK0slbYU2IBw3Q17NU8BMNZv4mqxSacuDLYhQu5M/1kYbPAene38RWLrroMXmgN4ZXxn9hxF+IGR61Dppjuaj/QGDV36mRsLzsDH8mf8ACk8U+qonFPA3M3OCVkg3B4Mbu3Np7Qqx/wBTiT/zNPBNzva3kZfbisCfSaVMYVpA1lvo1bPTf2VQ3lYfbYDYcY1m4Sjo/P37h5FfxTRWpp/10EjR52rdnttu3vUTqrYaLTasa28lPHVRjbLRvDsuljbkdYam3Yrg9aSJmMik2HXYYXg/3jMu0qVVmtVfs9AsY+QklavXeCGGQa9JUZHYHasjP8RlvcVVMU8GdbDmIuVbzxO1vwZO7lUdopvjbtFhZUiiT9RTOY7Ve1zXDa1wIcOo5puy3uIsng8w3la+MkXbFeV3qeT+MsUxpdiOtW1Em6mh5Fn97L4naNeU/u13+DKlENJUVb9mYHoRNL3dpcB6qpuJ1B+jtLvLqJpKh/AExs/Fy56wuL+dZ9MvN91zTSJXq2XVYUeB0+Q6TdcuJu1i1g2kgKdpIQx1syGkDIX2WGxdciEaHo2ywC0PCSA3aO0LO9HqoANAjfmQB4lt1z2WV9w+tk5MfUvBy8W7bkHaQb2y6bLNjRMcqOcdqS6Yc47QmG1jyL8k4dF2k7bbig2d5Niwt253BB27LfFSMUZhzjtCQZRzjtCWXJDkDEF45wkkonDoHYm3MHMOwIAWUkpBjHMOxEWD8kpgKJRJGrx7Shq9J7VQhSCRq9J7vkhY857vkgBurGQ4nvBUZSNvrtOxwIPAgj4qTqT4vWD3hRUBtKUwLA6AFQ+L6IU9R+tia4+dbVePXbY96n7IrKBGYYr4J9pp5iP2ZRrD222I7CqliWiVXBfXhc4D7cX1jeweMOsLenMTEkAKpTYrHnRrwdh2bt46kpbjiuisFR+tiY885FnDg8eMO1VHE/BU3bTyuZ+y8co3tycO0qlPmKxn8NS5jg5ji1w2OaSCOBCmG6YzOFpxHUj+3YHO6pRaQe0m8S0Nq4b3i5RvnRHW/Dk7uUIXWJByI2tcLOHUc092XUC0UWMUodrMNTQv86GTlY79LHFrwPWcrVhmllcLclPS17fNJEU/sP1HE8NZZYUQcolSUvfP37xpmxz6f07/AKvEaSSE80sXKN6g4B3YCmf+kMKrM6eQMcd0Ulj/AIUlz2ALNqPSmpibqtlcWfdvtJGf3cgLe5dIx2nk/X0rWnz6Z5hdx5N2tGeoBc72fD/G67H5P1Kxcy+6ZQijwtlJFcl7mxC+Tn3dyjjYc5sPWWcaRyD6Q5jTdsIbC084iAYT1uDnespeGsp9Zkv0uV4g1pI4KhjtbXDbsa17XOZ5bWX8nIKo1Etmkk36elXQp4dfjf8AQSdxOCwcrWDmYC49WzvLVYKePxjt8rdt2hcugtH9XLKftEMHAZn3jsUnTQG52+Vu27Vq3mLgXLAIMh4sx4Ot0ZDbbPmV4iptg5J+QsPrAMgb7L8O5VXRii1nNBZJa2Zc/r3FXdmHs5t5+0dp27+hJsEcgps8o3CxBuJL7LGxBO8ghMujJsDE64GdpOfPn575qQOHRi+Vr7c3c9+dNfQIyMthA2Pdsztv4pXKORkRbmIpARctBfcEnda/SUtuIEm3JvyOezjz5pTsOj6fbd80n+jmDe4ZW8o7M/me5IBLq4/dydg+f5ukHEP7OX2P5oHDRe+tJ0eOcuf4diJ1ALAaz8gRe+ZB3E2VAdOsiJXOaQ/eSdo+SSaM3/WP3X2Z2FubLqQI6NZDWXI6kf8Aeu7Aupo6UwD1kWsiIRXQMRUeS7gVDyOtKDz/AB/5Uu4qDqTm08PgPghAycZpRSnZPGfXb80+3G4TslYfWCxx2jEHM7qcfj2Jt+iMQHlPGVzmPksfqw6lfTkbYMRjP229qBq2H7Te0LA5MBtmx77dXwCL+jJB5M7x1n4OVY4cxYJG+8s3zm9oREjnHaFgn0apGypft85/+pAy1o2VD+t7vjdGOnzDBLkbs+IFRuJaPQzi0sbHj9poJHA7R1LGosWxC4AmcSbbx8WrobjWJjZITnb+r5/RCd4cxYXyLhingrhNzC6SE819dnsuz71U8R0ArIrlrWTD9g2d7DvgSkjSXExfMm23JnwI6ETtMcSG1t7fs/J6pTXCSFhfIgJwY3asjXRu5ntLT3ogVNVGmNY9tpIWvbnk6N7hlkci4qv1k5dcinEZ52cqB7JJHuVqS6E2Y6SuLE5bMtzom1DxtaT6pTU8l3AlpsLXBvnz5qroLGlYBh/JUcbbZ6useLvGPvt1J7D6MOyOwk+9U6p8I8pbqsiY3pJJy4CyRh/hEmjFjHG7PI3cPms8L1Gblo7hTLZgnLznbzxVjGHs5jnt8Z3z6FhmHeGqVgIETRs6fepAeHWXfH+FvzRhY1Y2J2Gx2tq5ek7f1pl2Gx+bs6Tzk8/SVkw8OcnmH/Db/rRfpyd5h/w2/wDcSwMd0am3C2Dzr556xvnw4oCgaN7uBcSOwrLB4cD93/lj/uJX6cR91+D/APRPCwujTf6OaNhePWO/am3UA8+T2+Ykj3rN/wBOLfuT7P8AvQHhwZ9y7s/3IwsLo0v6J+2/2tmznHQkGjNiOUfnvuL+5ZyPDhF9w/u+aP8AThD9xJ2j5owsLo0M0h3SOHYdgA+CfY2wA5lm36b4PuJe1qP9N9P9xN2s+admBpBKbc5Z1+m2m+5n/B80X6aqX7qfsZ/qRhYGhOcoau9xPvPzVW/TLSb45x6rP9Sja/wsQOcdRjy02N3AA7BfIHoRYCXawEhB7b9eaCC8pnac7xkooZOI5v8AlBBUiQggdh6/iggp4mnAXhseZO8A27h8Su+JmY6AT131R2BEglLUgEDQRxJPZd1vd2JGrsP55/n2oIKQEPiFrcPdrHvK5Z4RYdJuff77diCCabAZjpwSO1IqIRd2WwAduf54IIKk8wsNPpmi2Q2c3UmWUTCDdrcyBsCCCtNisjobhEV/Ib7I3AFMT4bH5rdp+yNyCCFJ31JSQX9Gx+Y3IH7I3AfNEMLj1vIb7I6EEE8T5hZCJcNjH2G+TfyR0/JNOw2MN8huzzRvRIKoyYmkKkw6MDyG5DmHOAuKSlZbyG9gRoLRNiaQuDDmWBLQduVhbcnvoEfmN3DyRvQQSbYWQy6iZl4rdpOwbgg2hZ5rewc6CCLsdkN/RGeaOwc10mSkbr2sMugcw+aCCu+ZNkOU1GwtvqtzJ3DclPoWWPijsCCCV3cdlY//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524859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11188" y="1340768"/>
            <a:ext cx="8137525" cy="1785104"/>
          </a:xfrm>
          <a:prstGeom prst="rect">
            <a:avLst/>
          </a:prstGeom>
        </p:spPr>
        <p:txBody>
          <a:bodyPr>
            <a:spAutoFit/>
          </a:bodyPr>
          <a:lstStyle/>
          <a:p>
            <a:endParaRPr lang="en-NZ" sz="2200" b="1" i="1" dirty="0" smtClean="0">
              <a:latin typeface="Verdana" pitchFamily="34" charset="0"/>
              <a:ea typeface="Verdana" pitchFamily="34" charset="0"/>
              <a:cs typeface="Verdana" pitchFamily="34" charset="0"/>
            </a:endParaRPr>
          </a:p>
          <a:p>
            <a:r>
              <a:rPr lang="en-NZ" sz="2200" b="1" i="1" dirty="0" smtClean="0">
                <a:latin typeface="Verdana" pitchFamily="34" charset="0"/>
                <a:ea typeface="Verdana" pitchFamily="34" charset="0"/>
                <a:cs typeface="Verdana" pitchFamily="34" charset="0"/>
              </a:rPr>
              <a:t>New </a:t>
            </a:r>
            <a:r>
              <a:rPr lang="en-NZ" sz="2200" b="1" i="1" dirty="0" err="1">
                <a:latin typeface="Verdana" pitchFamily="34" charset="0"/>
                <a:ea typeface="Verdana" pitchFamily="34" charset="0"/>
                <a:cs typeface="Verdana" pitchFamily="34" charset="0"/>
              </a:rPr>
              <a:t>Englishes</a:t>
            </a:r>
            <a:endParaRPr lang="en-NZ" sz="2200" b="1" i="1" dirty="0">
              <a:latin typeface="Verdana" pitchFamily="34" charset="0"/>
              <a:ea typeface="Verdana" pitchFamily="34" charset="0"/>
              <a:cs typeface="Verdana" pitchFamily="34" charset="0"/>
            </a:endParaRP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a:p>
            <a:pPr marL="800100" lvl="1" indent="-342900">
              <a:buFont typeface="Arial" pitchFamily="34" charset="0"/>
              <a:buChar char="•"/>
            </a:pPr>
            <a:r>
              <a:rPr lang="en-NZ" sz="2200" dirty="0" smtClean="0">
                <a:latin typeface="Verdana" pitchFamily="34" charset="0"/>
                <a:ea typeface="Verdana" pitchFamily="34" charset="0"/>
                <a:cs typeface="Verdana" pitchFamily="34" charset="0"/>
              </a:rPr>
              <a:t>EFL</a:t>
            </a:r>
            <a:r>
              <a:rPr lang="en-NZ" sz="2200" dirty="0">
                <a:latin typeface="Verdana" pitchFamily="34" charset="0"/>
                <a:ea typeface="Verdana" pitchFamily="34" charset="0"/>
                <a:cs typeface="Verdana" pitchFamily="34" charset="0"/>
              </a:rPr>
              <a:t>, ESL, </a:t>
            </a:r>
            <a:r>
              <a:rPr lang="en-NZ" sz="2200" dirty="0" smtClean="0">
                <a:latin typeface="Verdana" pitchFamily="34" charset="0"/>
                <a:ea typeface="Verdana" pitchFamily="34" charset="0"/>
                <a:cs typeface="Verdana" pitchFamily="34" charset="0"/>
              </a:rPr>
              <a:t>EIL, ELF</a:t>
            </a:r>
            <a:endParaRPr lang="en-NZ" sz="2200" dirty="0">
              <a:latin typeface="Verdana" pitchFamily="34" charset="0"/>
              <a:ea typeface="Verdana" pitchFamily="34" charset="0"/>
              <a:cs typeface="Verdana" pitchFamily="34" charset="0"/>
            </a:endParaRPr>
          </a:p>
          <a:p>
            <a:r>
              <a:rPr lang="en-NZ" sz="2200" dirty="0">
                <a:latin typeface="Verdana" pitchFamily="34" charset="0"/>
                <a:ea typeface="Verdana" pitchFamily="34" charset="0"/>
                <a:cs typeface="Verdana" pitchFamily="34" charset="0"/>
              </a:rPr>
              <a:t> </a:t>
            </a:r>
          </a:p>
        </p:txBody>
      </p:sp>
      <p:sp>
        <p:nvSpPr>
          <p:cNvPr id="4" name="AutoShape 2" descr="data:image/jpeg;base64,/9j/4AAQSkZJRgABAQAAAQABAAD/2wCEAAkGBhQSEBUUEhQUFBUVFBQVFRUVFBUXFBUVFBUWFRcXGBQXHCYeFxokGRQUHy8gJCcpLCwsFR4xNTAqNSYrLCkBCQoKDgwOGg8PGikcHCQpLCwsLCkpLCwsLCwpLCwvLCwsLCksLCksLCksKSksLCkpKSksLCwsLCwsLCwpLCwsLP/AABEIAMUBAAMBIgACEQEDEQH/xAAcAAAABwEBAAAAAAAAAAAAAAAAAQIDBQYHBAj/xABOEAABAwICBQYKBgYJAgcAAAABAAIDBBEFIQYSMUFxE1FhgZGhByIyUnKCkrHB0RQjQlOi8BczYoOy4RVDY3OTo9Li8RbTJDREZLPC4//EABkBAAMBAQEAAAAAAAAAAAAAAAABAgMEBf/EADERAAIBAgMFBwMEAwAAAAAAAAABAgMREiExBCJBUWFxobHB0eHwE4GRFCMy8SQzQv/aAAwDAQACEQMRAD8Al4HXspGJ9rKOpwbLpdLYXOS8dSPTCq625tuHeU1y6ZYwON9nQkyi2d7i60xEWH3T9/uVQ0xxTWLYmnpd8B2e9TtZWhjS52wC/HmHaqE2UyyOecyTl2/P3Lr2aOJ4mYVpWVixaL4MJSdZpeNZsbGNdqF8smwa9jYNY17ibHyRzq1z+DQ/cTDpjqYXjskYw96c0ahbSQyVDwC2kY5jRufVSW5UjgdSIeiVQv8AqGo13PE0rXOcXEtke3NxucgecreM3Nu3z5qc+haKjwfOGwVTfSpmvHbDK73KLqNEC3+vjHRJHURd74rd6Yg09rmbKmQ+lZ/8YKlKfws1rdron+lGB/AQtN9fP6EQ50YlPkOgk9CohJ7C8HuSJdGqtmZgmtztY5w7W3Csv6Vdf9fRU0nVb+IOSo9NsNd5dAYzzwuAP4SxJuS1ApklVMzIukbus647iiZi0g2O6MwCr+3SPDX5Ceuh6C+R7ex3KBJfSUMvk18B6J6aC/W7VYe9YSlD/qPd7FqT4MorMekBNw036D8047SK+TmZb7O259IVwfoG2Q/VuoZv7uSaM/he8DsUfV+DqVv/AKeT91UxP/C9jT3rH/Glwt97eZop1FxIKTSBjjmHDfuPQOwKVj0gg1QA+2Vs2kfBcFRoc5u1tSz0qYuHtRPd7lHTYLbZNFfmdykR/wA1jR3p/pqEtGx/WqLUn5MQY61ntPWOKKOTftVamwmRrS6wc1truY9jwLmwJ1SbZkdqGCMLqiMZ2BLjwA+ZCzqbHFQclLQuG0NtJotzW6jcthtfovmUqKTLPft680445AdZ68/cO9JdAD0b+1eU+p1hOmFxusCe3YnBUC2QvuvwH80yabM57+5oTj6cBouT/M5q42RLOW2s7LL8/wDKOaO/knq4fkJ3Zst/yPkm3vzJ/OeSrEFjgdkeH/A70cchvbosPinnM1uPyyC4ZQQTbtHMEXuM6qg7kwHZk8B8feiE1x0/m5TwYAwHnJKWgxuSWzT+dtvz1qIc27hfPP8APuUnXzAtA5yO4X+Sjo9t+YXXRS0uRI0dp38y56ibWNtyXM8DL83XFWy8nE9/M0kcVms3YTZ1F4ANvyFzySXPQPyArhotoe0Rsmne6Vz42P1HBoYwuAdsA8bbvU7i1RDTQSTPYwNjaXHxW5ncBltJsOteh+kktWc/6hcEYRpbiN9WJp6XfnoCc0VoTr67RcsLWxjzp5DqxDpsQXnojKhKirdPPJM+13ucctmZvkObd1LTNEaJtOx80vkUbHOd+1UyNGsOLGakY/acVvNqjSt8+cDnbxyuR/hDrBDHBQRm4iaHyne6R1yL9ObneuOZUUldGIV7ppXyvzc9xceJOzhu6ly3W1KGCNnrx7SG7h6yK6BSVqIVdC6ShdIA7oi5AlJJTAC6qfGJ4/Imlb6Mjh3ArluklJxT1C5PQaeVrNlQ51vPDHfxC6teh2lE9ZK5kzY3MawuJ1LG9w1o22zJ5txWaFX/AEW/8Lhc9ScnPuGer9Wz/Mc7sXFtNKChlFXeSNYSd9SC0gqWkzOYA0SzljQ0ADk6cAE5ec9zT6qa0FqdWujBax7ZS9jg5gcQxjQ7Wadx1nNHUVxY0dQtj+5ja0+mbySfie4eqpXQGnP0l0hH6pjGD03nlJO91updEEsFiG8zYafCYDthj9kLoOjNM7+qb1Fw9xScPfcAjepNhUOMeReJ8yHk0KpiLBrht2PO/jdcVVoJGfJke3jqn5K0XSSs3SpvgilUkuJRZ/B+/wCzKw8Q5vuvzKLqdC6luxgd6LxuGWRstLKQ5ZvZqb6FqtJGTT4PMzyo3jiw2y6eK4zFZmY27e9bImKimjcPHax3pNafesXsSejLW0c0Ym+Cxy3/AJ+S6pIsgOhaNj2jUBjJbG1jr5Fotbq2bgs2ra1jJTG86rwdWxDsydlja1iuers9SHXsNo1Yy6HBXDxhwJ7f5LnjF78bDhs+K7KvaersCZgjNhntz9/xt2Jxe6U9S2tOs7oXPiUZl5OIf10scY4FwJXWBYAc6e0dg5XFKdu0RNkmPEDVb3qtljiqx/P4MqrtBmqNaAABsAsOA2LKfDTpJ5FGw5m0kvX5DT1Xd1tWnYniDIIXyyGzY2lx6tw6SbAcV5rrsRdU1Mk8mbnuJ6BfcOgCwHQF7OrOAk9GqPx9fV1hFZwb58riGxM6bvsT0NcrTp7VfRqaGha67v11Q7e57iTnxdrO6mp/QrDGxnXlyjpm/SJifvnsvG31Iru9KQqmV9VJW1bnWJfNJZrea51WtHAWHUuX/bV6LP09fwVoiNJRKx12j8EbZmmd/KwOYx31YMTnvdqlrCHax1bON7Z6psE5VaATNqPo7JYJJdUv1A8tdYWOYe0AEg3tfYCt/rQ5k2ZV0F202CzyF4jikkMZs8MaXFpuRmG9LT2LjLd29app6CCRI0SYBEoro0RQASIoyiQINjbkAZk5Ac5OxaRpOxsMdHR/ZYOVl6WU7S53tO1+sKq6C4dy1dHcXEd5Xfu82/i1V3aWYhrzVUl9hZSs6jrykdbbfvFxVt+rGK4Z/nJeptHKLZVZpuUeXP8AtOc9/DN7+4OV20BpSKYPd5UrnSu4vN/dZUOVpcC0bXlkQ4yG5/Cxw9Za3g9KGNa0bGgAdQsumWRmWTDiRaxVhjOQULh0VyApsLNspB3RFBEUhiSkFLKQgAJuena8WcARtsef8kpxBNCObEGXjd296qekVNymG1Ld7Yy8cYyH5eyrlM27SOgqCpog7lIzse1zTwcC34quoGQmo1mA/sg9qcpxlfpy4bvd3rhpIzyeodrSWH1SWn4qRIyFuYnq3fnoXk1FhbiehB3Vy0Ty2HScgprwY0l6mqlP2RHC0/id3gKvyyWu49XAb1b/AAdlsGFuqJDYPdNO8/sg29zO9dGxLOUuSOfaHkkQPhq0k1WMpGHN1pJOH2Gnru7qas/0eo26+s8XZE3lHjzrEBrOL3lrfWK5sYxV1XVyTv8AtuJA5hsDeptgrxoLgwc+MP8AJaBVzk7A1txTsP4pD0FvMu2pPBBtnMldjumFSaWgjpSfr6lxnqSNvjHWIPrWHCMqqYFK6nkhqrXY2cNtvcWgFwHquHWQk6U42aurkm+yXWYOZjcm92fElJw/SWaGPk2ahaH8o3XijeWPtbWYXA6pyHYop05Rp6ZvX0+yBvMvOKYRCcZfLlyUEQqajm12gkDi6zCRxUfonihNa2pk/WVdQY233R28cjrMTBwcoKm0vIp5YZIWv5Ygyyh72zPIdrXc4lwO8WtbPYkzY/F9JpZIo3xMg5IajnB9gyQvJaQBcm7ib7ysVRnbC+Vvt7vuRWJE3NhL21dRFES2SqqZIWEX8WBr+VlfluzYODXhcWkGPmmlNPQHkY4jquey3KTSDJznv2kXuLbMtik8O0wikxrl3u1IdV0UTnCwbcZOdzXOtc7tbNFhNA+kp6t8zYZXPLGwRnkpuVkc63KNAuSPGGQ255KFeNsa4LLm9O7zHroIwyphqpqqpnhjdBDTMv4gYXSgAAjUtZznB/UQNyrWCUTKqtZHqFrJX2LInHxAQTcOfrGzbXzvkFP4zQSU+HQU4jfytVKZpWhhvlYRx2AyObTq7iCi0ZpPobKyqeWl0DOQjLTdvLyAB1jv1bgEjnO5aKajGTT6Lw8RWzRGVWjMRlm5KVwgp8pZpWjy9YtDWNZm8kjLZs3Jj/pJz5WR08kcxki5Zgvybi25Fi1+x2RNrnIXVi0FiZNDU0E4LXyESAnyrgNHtNIa628FyY0JpeTbU1EkjGcmw00ckhOo2R2V7i5sAGDLc5DqyjizzVvvf3HhTsVV2Az672CJz3R21xGOU1b7LllxuPYuGSMtJBBBGRBFiD0g7FesHw80FNVVXKxSExiGF8T9cazyLm9hYg6ht0FUSSQuJLiSTmSSSTxJ2rpp1HNvkiJKxe9AmCnpKmrduBa3p1BrW63uYPVVTxN9mQsO3VMr/TnOt/8AG2LtKumOUnI4fSUYyfM5gf0Zh8hPBzh7KoWJVPKyvc3LWdZg5hfVYOoao6lz0N+bn18Ml5lzySQ7o9T8pVxDcwOmPF1mM7mtPrLWcNjWe6BU2s6WXc5+oz0Ixqt7rdi03DIl0NmZPYZFvUimKKOzeK6FmUhJSSlFIKBhFIKUUkoACCTdHdUhAKg4/FmU2VDVotKD0/z+KoDJsVpeTrquPYBM9w4SDXB70CLZdHvIAUtpzT6mJuP3sEbutpMZ7gFEyuz6x7j8wvN2lfuHbRe6SGMT2jfbmsOJyA71NeErFvouHU1Aw+O6KMyAbmtAy9aS59TpULyAfLA1xsx0zdYnYGM8eRx6LBVzSbGjW1skxvYu8UeawZNHU0dq6tkjan2vwOau96wnAKBr3gPyY0F8pG6Ng1ndZGQ6XBX7Ga00uFm41Z69xc4D7EVhZo6Gx6jB6ZUToZgXKujjI/XnlJeimgdkP3kot+7HOuDT/HfpNa8tN44/qo7bLNOZHF2seFk5/uVFHgvL1fgZrJFbJQuiRXXaZhokLoJAC6NhtmMjzjakoXQBK02lNVGC1lRMARYjlHEW4G9upOv0qldTfRnNiMQLSAIw0hzbeNdlrutkSb3uVC3QJUfThrYq7LTJpgwSyTwwGOolaWueZNZjNe2u6NmqCHG29xtdHiWLU7qCKmge8asuu/lWauuXXGsXMLgA2+zPIDmVUJQuo+hHLp8Q8TLbpHPGzD6aCGWOUNc50pY4XMhBI8U2dbxnC5H2QofRbDuXrImHMa+s70WeO7tAt1qJurz4NqYME9S/YxmoD1a7+4N7VE/2aUufmxrekgaY4lrVUzr5U8PJN/vZ8j1hrnn1FQ55dVrnea0kcT4rfxOB6lMYnUkwtLvKnlkndwuY2d/LdqiYoOUlii8+QE+jHmf4j7KdGOCFvmXvcJO7ND0Pw7kqaNts9UE8Tmfer5h0WxV/DIdituFQ5jozTES7G2AHMjKNEVIxBSClOSCgYkpJKMlIJQALoXRIKkIO6icWbmD+eb4KVUfirfF/O4/zVICi+EyH62jl5xLEetoe34qsuGY/PN8u9XHwjR3w5kn3M8TuoksP8QVMLs/VHaT/ADXFtazT6HTQeTQxpVV6rmhptZhGX7dx3gd6jMFw8yyNYDYuObjsaNrnHoABPqpGLVXKzkjYDl1ZD5qyaK4OZNVrcnVD+Qad7YmgOqH+zqs9dy64L6dJHNN4pNlphrBSYbNVgar6m0NMD5TIWgsj69VrnnptzrMirn4T8XD6ltPHlHTMEYA2a5A1uwBrfVKpV1Ozxyx8/DgTJguiQRFdRIELoXRFIAXQQQJQAEV0ESYBkokEEAALQaxhpsHjiA+sqCMt5Mp1rewGtVLwTD+XqI4vPeAfRvdx6mglXbTGvvWMA8mlidMRu1zYRj2uS9pce0O8ox+/40NYaNlLxyQcs5oPixARN6RENS/WQ53rJ7Q2l16xzjsiYGD0jm7vL1EvfbM52zPTYXPcD2q2+DuiIh1ztkcXH8/nat2rRsRxNAw2JWvDI7C/Uq9hkWxWqkZZo/O1QxoeSHJZSHKRiHJspZTZQMSUkoyklMQSCCCYAXLiDbt7fdf4LpKaqRdvZ77fFMCr6SU3KYZVM3iJzhxZZ/8A9VmlPLeNjhvsfZH+zvWvUsWu2SM7Htc32gW/FY3hbbxhp2s1mnoOsG/NYbStxPqbUHvWIzDqVz3ANF3PcA0c7nGwHeO1ato1qUsFRWGxZTx/Rqfme5p8d49OZ3YehUfRmjd40jBd4LYYemee7QfVbrv6CGqy+EupbTw02HxHxYmB8lt7rENv2vd6wWlbeagvnPu8TBZZlCnmL3Oc43c4lzjvJJuT2lNIFEV0pWIDSUCiKYBokEV0AHdC6JBIAIkaJMAIBEEYQBdPBlh955JTsjZqg/tSZX9lru1RWMV+u2aXfUTkN/uoc/e6P2FY6D/wmCuecnTBzhz/AFn1bPwAu61T8aGq5kX3UbWn03fWP7HPLfVXDT36rl9vx72NXlFIhK43GqNriG9pufcB1rVdGqTUiY0bgAsvw+LlKtg3Nz/PYFsODxZBdMtSEWbDIdisjQofCIs+CmAoY0AptyWU25SMQUgpRSCgBJSSlFIKYARIIkwAUibyTwKWklMCKp3asx61k1TDyVZVx81Q8j0SXPHvC1ZxtI08Pcs101h1MVl/tIo3jjqhh/hKisr02i6btNFn0IwpscmvJlHQxOfIf/cyt1pOuOMBvFvSs8xzFXVNRJM7bI8utzDY1vU0AdSv+lsxocJipifr6omWc/aNyHyX6yxvU5ZkSrpx3nJ9nqZNhFFdBEVsSC6F0LIigAIkEaYBIkCUSQB3RXQQQAAuigozLKyNvlPe1g4uIHxTCtvg1w7lKvlDshYXes7xG+9x9VZ1J4IORUVd2J7TRzeVpaYfq4xyrx/ZQtNgfVZJ2rN6ypLnPe7a4uceLiSe8q06R4jry1kwNwXNpY/RBu8jqj/zVScSkszisdmjhjn84/OwqbuyU0Kh1pi/nOXD82WvYRGs10FpbC61XCIsgtGSWbDI7Nuu5NUrLNHBOqShJTbktyQ5IYgpBSiUgoEJKSUZSSmASJAorqgAiKCJMCJrhZwPMT7yqJ4TobVtLJ58b2dbHaw/jV9xJu3j7wP5qneFGK9PSy+ZOGng9v8AsQ1dNdBp2dyv+EHGTU18rs9WM8kwHzWEgm3S7WPWFWrLZa7Symks3E6F8ROx8kfKMPS2UAOt6N1xP8HWH1YLqKo1T5rXCQDixxDx2ojLCtCGjJSiV3xXwT1kVzGGTj+zdZ3sPt3EqpVuHSQu1ZY3xu5ntLT3hWpp6CscqBSi1EQqEJQR2RWQAlElFFZABFESjRBACgtJ0RZ9FwqapPlP1nN4M+rj/GXdqziGIucGtFySABzkmwHatP00p+TpqWhYbco6NhP7MdgXe04O9Urk2l3ww5vuRpDiyg4mdWKCPfqGZ/pTEFt/3bYu0qt1ztaRreZTeMVgknkePJLjqjmY3xWDqaGjqUHRt15Cemy3jlEl6miaHU9mBabg8OwcFQ9FoLNatIwSLuChjJtqMoBEVIxDim3FLcU24oGJKbcUpxSHFABEpJQJSSUwASiJREolQg7okV0LpgcOItyPAfH+Squn0OvhUh3xujf2PDfc4q3Vwy6j7wfmoHF4OUoKlnPDJbiGlw7wmgMww7SOogFopXtadrL60Z4xuu09YXezSKB5vPSta77ylcYHg8+pnGT6oXLiGiNVDfXhcQPtR+O38OY6wFDjo/mOKuyZFzRsK0slbYU2IBw3Q17NU8BMNZv4mqxSacuDLYhQu5M/1kYbPAene38RWLrroMXmgN4ZXxn9hxF+IGR61Dppjuaj/QGDV36mRsLzsDH8mf8ACk8U+qonFPA3M3OCVkg3B4Mbu3Np7Qqx/wBTiT/zNPBNzva3kZfbisCfSaVMYVpA1lvo1bPTf2VQ3lYfbYDYcY1m4Sjo/P37h5FfxTRWpp/10EjR52rdnttu3vUTqrYaLTasa28lPHVRjbLRvDsuljbkdYam3Yrg9aSJmMik2HXYYXg/3jMu0qVVmtVfs9AsY+QklavXeCGGQa9JUZHYHasjP8RlvcVVMU8GdbDmIuVbzxO1vwZO7lUdopvjbtFhZUiiT9RTOY7Ve1zXDa1wIcOo5puy3uIsng8w3la+MkXbFeV3qeT+MsUxpdiOtW1Em6mh5Fn97L4naNeU/u13+DKlENJUVb9mYHoRNL3dpcB6qpuJ1B+jtLvLqJpKh/AExs/Fy56wuL+dZ9MvN91zTSJXq2XVYUeB0+Q6TdcuJu1i1g2kgKdpIQx1syGkDIX2WGxdciEaHo2ywC0PCSA3aO0LO9HqoANAjfmQB4lt1z2WV9w+tk5MfUvBy8W7bkHaQb2y6bLNjRMcqOcdqS6Yc47QmG1jyL8k4dF2k7bbig2d5Niwt253BB27LfFSMUZhzjtCQZRzjtCWXJDkDEF45wkkonDoHYm3MHMOwIAWUkpBjHMOxEWD8kpgKJRJGrx7Shq9J7VQhSCRq9J7vkhY857vkgBurGQ4nvBUZSNvrtOxwIPAgj4qTqT4vWD3hRUBtKUwLA6AFQ+L6IU9R+tia4+dbVePXbY96n7IrKBGYYr4J9pp5iP2ZRrD222I7CqliWiVXBfXhc4D7cX1jeweMOsLenMTEkAKpTYrHnRrwdh2bt46kpbjiuisFR+tiY885FnDg8eMO1VHE/BU3bTyuZ+y8co3tycO0qlPmKxn8NS5jg5ji1w2OaSCOBCmG6YzOFpxHUj+3YHO6pRaQe0m8S0Nq4b3i5RvnRHW/Dk7uUIXWJByI2tcLOHUc092XUC0UWMUodrMNTQv86GTlY79LHFrwPWcrVhmllcLclPS17fNJEU/sP1HE8NZZYUQcolSUvfP37xpmxz6f07/AKvEaSSE80sXKN6g4B3YCmf+kMKrM6eQMcd0Ulj/AIUlz2ALNqPSmpibqtlcWfdvtJGf3cgLe5dIx2nk/X0rWnz6Z5hdx5N2tGeoBc72fD/G67H5P1Kxcy+6ZQijwtlJFcl7mxC+Tn3dyjjYc5sPWWcaRyD6Q5jTdsIbC084iAYT1uDnespeGsp9Zkv0uV4g1pI4KhjtbXDbsa17XOZ5bWX8nIKo1Etmkk36elXQp4dfjf8AQSdxOCwcrWDmYC49WzvLVYKePxjt8rdt2hcugtH9XLKftEMHAZn3jsUnTQG52+Vu27Vq3mLgXLAIMh4sx4Ot0ZDbbPmV4iptg5J+QsPrAMgb7L8O5VXRii1nNBZJa2Zc/r3FXdmHs5t5+0dp27+hJsEcgps8o3CxBuJL7LGxBO8ghMujJsDE64GdpOfPn575qQOHRi+Vr7c3c9+dNfQIyMthA2Pdsztv4pXKORkRbmIpARctBfcEnda/SUtuIEm3JvyOezjz5pTsOj6fbd80n+jmDe4ZW8o7M/me5IBLq4/dydg+f5ukHEP7OX2P5oHDRe+tJ0eOcuf4diJ1ALAaz8gRe+ZB3E2VAdOsiJXOaQ/eSdo+SSaM3/WP3X2Z2FubLqQI6NZDWXI6kf8Aeu7Aupo6UwD1kWsiIRXQMRUeS7gVDyOtKDz/AB/5Uu4qDqTm08PgPghAycZpRSnZPGfXb80+3G4TslYfWCxx2jEHM7qcfj2Jt+iMQHlPGVzmPksfqw6lfTkbYMRjP229qBq2H7Te0LA5MBtmx77dXwCL+jJB5M7x1n4OVY4cxYJG+8s3zm9oREjnHaFgn0apGypft85/+pAy1o2VD+t7vjdGOnzDBLkbs+IFRuJaPQzi0sbHj9poJHA7R1LGosWxC4AmcSbbx8WrobjWJjZITnb+r5/RCd4cxYXyLhingrhNzC6SE819dnsuz71U8R0ArIrlrWTD9g2d7DvgSkjSXExfMm23JnwI6ETtMcSG1t7fs/J6pTXCSFhfIgJwY3asjXRu5ntLT3ogVNVGmNY9tpIWvbnk6N7hlkci4qv1k5dcinEZ52cqB7JJHuVqS6E2Y6SuLE5bMtzom1DxtaT6pTU8l3AlpsLXBvnz5qroLGlYBh/JUcbbZ6useLvGPvt1J7D6MOyOwk+9U6p8I8pbqsiY3pJJy4CyRh/hEmjFjHG7PI3cPms8L1Gblo7hTLZgnLznbzxVjGHs5jnt8Z3z6FhmHeGqVgIETRs6fepAeHWXfH+FvzRhY1Y2J2Gx2tq5ek7f1pl2Gx+bs6Tzk8/SVkw8OcnmH/Db/rRfpyd5h/w2/wDcSwMd0am3C2Dzr556xvnw4oCgaN7uBcSOwrLB4cD93/lj/uJX6cR91+D/APRPCwujTf6OaNhePWO/am3UA8+T2+Ykj3rN/wBOLfuT7P8AvQHhwZ9y7s/3IwsLo0v6J+2/2tmznHQkGjNiOUfnvuL+5ZyPDhF9w/u+aP8AThD9xJ2j5owsLo0M0h3SOHYdgA+CfY2wA5lm36b4PuJe1qP9N9P9xN2s+admBpBKbc5Z1+m2m+5n/B80X6aqX7qfsZ/qRhYGhOcoau9xPvPzVW/TLSb45x6rP9Sja/wsQOcdRjy02N3AA7BfIHoRYCXawEhB7b9eaCC8pnac7xkooZOI5v8AlBBUiQggdh6/iggp4mnAXhseZO8A27h8Su+JmY6AT131R2BEglLUgEDQRxJPZd1vd2JGrsP55/n2oIKQEPiFrcPdrHvK5Z4RYdJuff77diCCabAZjpwSO1IqIRd2WwAduf54IIKk8wsNPpmi2Q2c3UmWUTCDdrcyBsCCCtNisjobhEV/Ib7I3AFMT4bH5rdp+yNyCCFJ31JSQX9Gx+Y3IH7I3AfNEMLj1vIb7I6EEE8T5hZCJcNjH2G+TfyR0/JNOw2MN8huzzRvRIKoyYmkKkw6MDyG5DmHOAuKSlZbyG9gRoLRNiaQuDDmWBLQduVhbcnvoEfmN3DyRvQQSbYWQy6iZl4rdpOwbgg2hZ5rewc6CCLsdkN/RGeaOwc10mSkbr2sMugcw+aCCu+ZNkOU1GwtvqtzJ3DclPoWWPijsCCCV3cdlY//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429000"/>
            <a:ext cx="2906269" cy="2236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05860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11188" y="1305342"/>
            <a:ext cx="8137525" cy="2123658"/>
          </a:xfrm>
          <a:prstGeom prst="rect">
            <a:avLst/>
          </a:prstGeom>
        </p:spPr>
        <p:txBody>
          <a:bodyPr>
            <a:spAutoFit/>
          </a:bodyPr>
          <a:lstStyle/>
          <a:p>
            <a:endParaRPr lang="en-NZ" sz="2200" dirty="0" smtClean="0">
              <a:latin typeface="Verdana" pitchFamily="34" charset="0"/>
              <a:ea typeface="Verdana" pitchFamily="34" charset="0"/>
              <a:cs typeface="Verdana" pitchFamily="34" charset="0"/>
            </a:endParaRPr>
          </a:p>
          <a:p>
            <a:r>
              <a:rPr lang="en-NZ" sz="2200" b="1" i="1" dirty="0" smtClean="0">
                <a:latin typeface="Verdana" pitchFamily="34" charset="0"/>
                <a:ea typeface="Verdana" pitchFamily="34" charset="0"/>
                <a:cs typeface="Verdana" pitchFamily="34" charset="0"/>
              </a:rPr>
              <a:t>Culture-free </a:t>
            </a:r>
            <a:r>
              <a:rPr lang="en-NZ" sz="2200" b="1" i="1" dirty="0">
                <a:latin typeface="Verdana" pitchFamily="34" charset="0"/>
                <a:ea typeface="Verdana" pitchFamily="34" charset="0"/>
                <a:cs typeface="Verdana" pitchFamily="34" charset="0"/>
              </a:rPr>
              <a:t>English</a:t>
            </a: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a:p>
            <a:pPr marL="800100" lvl="1" indent="-342900">
              <a:buFont typeface="Arial" pitchFamily="34" charset="0"/>
              <a:buChar char="•"/>
            </a:pPr>
            <a:r>
              <a:rPr lang="en-NZ" sz="2200" dirty="0" smtClean="0">
                <a:latin typeface="Verdana" pitchFamily="34" charset="0"/>
                <a:ea typeface="Verdana" pitchFamily="34" charset="0"/>
                <a:cs typeface="Verdana" pitchFamily="34" charset="0"/>
              </a:rPr>
              <a:t>CULTURE </a:t>
            </a:r>
            <a:r>
              <a:rPr lang="en-NZ" sz="2200" dirty="0">
                <a:latin typeface="Verdana" pitchFamily="34" charset="0"/>
                <a:ea typeface="Verdana" pitchFamily="34" charset="0"/>
                <a:cs typeface="Verdana" pitchFamily="34" charset="0"/>
              </a:rPr>
              <a:t>and culture</a:t>
            </a:r>
          </a:p>
          <a:p>
            <a:endParaRPr lang="en-NZ" sz="2200" dirty="0" smtClean="0">
              <a:latin typeface="Verdana" pitchFamily="34" charset="0"/>
              <a:ea typeface="Verdana" pitchFamily="34" charset="0"/>
              <a:cs typeface="Verdana" pitchFamily="34" charset="0"/>
            </a:endParaRP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056" y="3356992"/>
            <a:ext cx="2011363"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3889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11188" y="1355864"/>
            <a:ext cx="8137525" cy="3816429"/>
          </a:xfrm>
          <a:prstGeom prst="rect">
            <a:avLst/>
          </a:prstGeom>
        </p:spPr>
        <p:txBody>
          <a:bodyPr>
            <a:spAutoFit/>
          </a:bodyPr>
          <a:lstStyle/>
          <a:p>
            <a:endParaRPr lang="en-NZ" sz="2200" b="1" i="1" dirty="0" smtClean="0">
              <a:latin typeface="Verdana" pitchFamily="34" charset="0"/>
              <a:ea typeface="Verdana" pitchFamily="34" charset="0"/>
              <a:cs typeface="Verdana" pitchFamily="34" charset="0"/>
            </a:endParaRPr>
          </a:p>
          <a:p>
            <a:r>
              <a:rPr lang="en-NZ" sz="2200" b="1" i="1" dirty="0" smtClean="0">
                <a:latin typeface="Verdana" pitchFamily="34" charset="0"/>
                <a:ea typeface="Verdana" pitchFamily="34" charset="0"/>
                <a:cs typeface="Verdana" pitchFamily="34" charset="0"/>
              </a:rPr>
              <a:t>Impact </a:t>
            </a:r>
            <a:r>
              <a:rPr lang="en-NZ" sz="2200" b="1" i="1" dirty="0">
                <a:latin typeface="Verdana" pitchFamily="34" charset="0"/>
                <a:ea typeface="Verdana" pitchFamily="34" charset="0"/>
                <a:cs typeface="Verdana" pitchFamily="34" charset="0"/>
              </a:rPr>
              <a:t>on native speakers</a:t>
            </a: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a:p>
            <a:pPr marL="800100" lvl="1"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Globish</a:t>
            </a:r>
          </a:p>
          <a:p>
            <a:pPr marL="800100" lvl="1" indent="-342900">
              <a:lnSpc>
                <a:spcPct val="150000"/>
              </a:lnSpc>
              <a:buFont typeface="Arial" pitchFamily="34" charset="0"/>
              <a:buChar char="•"/>
            </a:pPr>
            <a:r>
              <a:rPr lang="en-NZ" sz="2200" dirty="0">
                <a:latin typeface="Verdana" pitchFamily="34" charset="0"/>
                <a:ea typeface="Verdana" pitchFamily="34" charset="0"/>
                <a:cs typeface="Verdana" pitchFamily="34" charset="0"/>
              </a:rPr>
              <a:t>O</a:t>
            </a:r>
            <a:r>
              <a:rPr lang="en-NZ" sz="2200" dirty="0" smtClean="0">
                <a:latin typeface="Verdana" pitchFamily="34" charset="0"/>
                <a:ea typeface="Verdana" pitchFamily="34" charset="0"/>
                <a:cs typeface="Verdana" pitchFamily="34" charset="0"/>
              </a:rPr>
              <a:t>ff-shore English</a:t>
            </a:r>
          </a:p>
          <a:p>
            <a:pPr marL="800100" lvl="1" indent="-342900">
              <a:lnSpc>
                <a:spcPct val="150000"/>
              </a:lnSpc>
              <a:buFont typeface="Arial" pitchFamily="34" charset="0"/>
              <a:buChar char="•"/>
            </a:pPr>
            <a:r>
              <a:rPr lang="en-AU" sz="2200" dirty="0">
                <a:latin typeface="Verdana"/>
                <a:cs typeface="Verdana"/>
              </a:rPr>
              <a:t>P</a:t>
            </a:r>
            <a:r>
              <a:rPr lang="en-AU" sz="2200" dirty="0" smtClean="0">
                <a:latin typeface="Verdana"/>
                <a:cs typeface="Verdana"/>
              </a:rPr>
              <a:t>lain English</a:t>
            </a:r>
          </a:p>
          <a:p>
            <a:pPr marL="800100" lvl="1" indent="-342900">
              <a:lnSpc>
                <a:spcPct val="150000"/>
              </a:lnSpc>
              <a:buFont typeface="Arial" pitchFamily="34" charset="0"/>
              <a:buChar char="•"/>
            </a:pPr>
            <a:r>
              <a:rPr lang="en-AU" sz="2200" dirty="0">
                <a:latin typeface="Verdana"/>
                <a:cs typeface="Verdana"/>
              </a:rPr>
              <a:t>A</a:t>
            </a:r>
            <a:r>
              <a:rPr lang="en-AU" sz="2200" dirty="0" smtClean="0">
                <a:latin typeface="Verdana"/>
                <a:cs typeface="Verdana"/>
              </a:rPr>
              <a:t>voidance </a:t>
            </a:r>
            <a:r>
              <a:rPr lang="en-AU" sz="2200" dirty="0">
                <a:latin typeface="Verdana"/>
                <a:cs typeface="Verdana"/>
              </a:rPr>
              <a:t>of colloquiums and idioms</a:t>
            </a:r>
          </a:p>
          <a:p>
            <a:pPr marL="800100" lvl="1" indent="-342900">
              <a:buFont typeface="Arial" pitchFamily="34" charset="0"/>
              <a:buChar char="•"/>
            </a:pPr>
            <a:endParaRPr lang="en-NZ" sz="2200" dirty="0">
              <a:latin typeface="Verdana" pitchFamily="34" charset="0"/>
              <a:ea typeface="Verdana" pitchFamily="34" charset="0"/>
              <a:cs typeface="Verdana" pitchFamily="34" charset="0"/>
            </a:endParaRP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2528070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Changed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status of English</a:t>
            </a:r>
          </a:p>
        </p:txBody>
      </p:sp>
      <p:sp>
        <p:nvSpPr>
          <p:cNvPr id="3" name="Rectangle 2"/>
          <p:cNvSpPr/>
          <p:nvPr/>
        </p:nvSpPr>
        <p:spPr>
          <a:xfrm>
            <a:off x="682947" y="1657831"/>
            <a:ext cx="8137525" cy="3647152"/>
          </a:xfrm>
          <a:prstGeom prst="rect">
            <a:avLst/>
          </a:prstGeom>
        </p:spPr>
        <p:txBody>
          <a:bodyPr>
            <a:spAutoFit/>
          </a:bodyPr>
          <a:lstStyle/>
          <a:p>
            <a:r>
              <a:rPr lang="en-NZ" sz="2200" b="1" i="1" dirty="0" smtClean="0">
                <a:latin typeface="Verdana" pitchFamily="34" charset="0"/>
                <a:ea typeface="Verdana" pitchFamily="34" charset="0"/>
                <a:cs typeface="Verdana" pitchFamily="34" charset="0"/>
              </a:rPr>
              <a:t>Learning </a:t>
            </a:r>
            <a:r>
              <a:rPr lang="en-NZ" sz="2200" b="1" i="1" dirty="0">
                <a:latin typeface="Verdana" pitchFamily="34" charset="0"/>
                <a:ea typeface="Verdana" pitchFamily="34" charset="0"/>
                <a:cs typeface="Verdana" pitchFamily="34" charset="0"/>
              </a:rPr>
              <a:t>beyond the classroom</a:t>
            </a:r>
          </a:p>
          <a:p>
            <a:pPr marL="342900" indent="-342900">
              <a:buFont typeface="Arial" pitchFamily="34" charset="0"/>
              <a:buChar char="•"/>
            </a:pPr>
            <a:endParaRPr lang="en-NZ" sz="2200" dirty="0">
              <a:latin typeface="Verdana" pitchFamily="34" charset="0"/>
              <a:ea typeface="Verdana" pitchFamily="34" charset="0"/>
              <a:cs typeface="Verdana" pitchFamily="34" charset="0"/>
            </a:endParaRPr>
          </a:p>
          <a:p>
            <a:pPr marL="800100" lvl="1"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Internet</a:t>
            </a:r>
          </a:p>
          <a:p>
            <a:pPr marL="800100" lvl="1"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Movies and television</a:t>
            </a:r>
          </a:p>
          <a:p>
            <a:pPr marL="800100" lvl="1"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Chat-rooms and social media </a:t>
            </a:r>
          </a:p>
          <a:p>
            <a:pPr marL="800100" lvl="1"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Digital games</a:t>
            </a:r>
          </a:p>
          <a:p>
            <a:pPr marL="800100" lvl="1"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Tandem learning</a:t>
            </a:r>
            <a:endParaRPr lang="en-NZ" sz="2200" dirty="0">
              <a:latin typeface="Verdana" pitchFamily="34" charset="0"/>
              <a:ea typeface="Verdana" pitchFamily="34" charset="0"/>
              <a:cs typeface="Verdana" pitchFamily="34" charset="0"/>
            </a:endParaRPr>
          </a:p>
          <a:p>
            <a:endParaRPr lang="en-NZ" sz="22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31331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ack Richards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CR-SF">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Jack Richards PP Template</Template>
  <TotalTime>906</TotalTime>
  <Words>1603</Words>
  <Application>Microsoft Office PowerPoint</Application>
  <PresentationFormat>On-screen Show (4:3)</PresentationFormat>
  <Paragraphs>336</Paragraphs>
  <Slides>49</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Times New Roman</vt:lpstr>
      <vt:lpstr>Calibri</vt:lpstr>
      <vt:lpstr>Wingdings</vt:lpstr>
      <vt:lpstr>Trebuchet MS</vt:lpstr>
      <vt:lpstr>Verdana</vt:lpstr>
      <vt:lpstr>ＭＳ Ｐゴシック</vt:lpstr>
      <vt:lpstr>Jack Richards PP Template</vt:lpstr>
      <vt:lpstr>Custom Design</vt:lpstr>
      <vt:lpstr>TRENDS IN LANGUAGE TEACHING AND LANGUAGE TEACHER EDUCATION</vt:lpstr>
      <vt:lpstr>1. Changed status of English</vt:lpstr>
      <vt:lpstr>1. Changed status of English</vt:lpstr>
      <vt:lpstr>1. Changed status of English</vt:lpstr>
      <vt:lpstr>1. Changed status of English</vt:lpstr>
      <vt:lpstr>1. Changed status of English</vt:lpstr>
      <vt:lpstr>1. Changed status of English</vt:lpstr>
      <vt:lpstr>1. Changed status of English</vt:lpstr>
      <vt:lpstr>1. Changed status of English</vt:lpstr>
      <vt:lpstr>1. Changed status of English</vt:lpstr>
      <vt:lpstr>2. Responses to the problem</vt:lpstr>
      <vt:lpstr>2. Responses to the problem</vt:lpstr>
      <vt:lpstr>2.Responses to the problem</vt:lpstr>
      <vt:lpstr>2. Responses to the problem</vt:lpstr>
      <vt:lpstr>2. Responses to the problem</vt:lpstr>
      <vt:lpstr>2. Responses to the problem</vt:lpstr>
      <vt:lpstr>2. Responses to the problem</vt:lpstr>
      <vt:lpstr>2. Responses to the problem</vt:lpstr>
      <vt:lpstr>2. Responses to the problem</vt:lpstr>
      <vt:lpstr>2. Responses to the problem</vt:lpstr>
      <vt:lpstr>2. Responses to the problem</vt:lpstr>
      <vt:lpstr>3. Developments in language teaching</vt:lpstr>
      <vt:lpstr>3. Developments in language teaching</vt:lpstr>
      <vt:lpstr>3. Developments in language teaching</vt:lpstr>
      <vt:lpstr>3. Developments in language teaching</vt:lpstr>
      <vt:lpstr>3. Developments in language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Developments in teacher education</vt:lpstr>
      <vt:lpstr>4. Developments in teacher education</vt:lpstr>
      <vt:lpstr>Borg on teacher cognition</vt:lpstr>
      <vt:lpstr>4. Developments in teacher education</vt:lpstr>
      <vt:lpstr>4. Developments in teacher education</vt:lpstr>
      <vt:lpstr>Rethinking of teaching methods</vt:lpstr>
      <vt:lpstr>Wallace’s three models of teaching</vt:lpstr>
      <vt:lpstr>Dialogic learning</vt:lpstr>
      <vt:lpstr>Collaborative learning</vt:lpstr>
      <vt:lpstr>Thank You</vt:lpstr>
    </vt:vector>
  </TitlesOfParts>
  <Company>Textus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dc:title>
  <dc:creator>R A S</dc:creator>
  <cp:lastModifiedBy>respina</cp:lastModifiedBy>
  <cp:revision>88</cp:revision>
  <dcterms:created xsi:type="dcterms:W3CDTF">2011-03-15T08:08:53Z</dcterms:created>
  <dcterms:modified xsi:type="dcterms:W3CDTF">2014-11-18T13:49:40Z</dcterms:modified>
</cp:coreProperties>
</file>