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83"/>
  </p:notesMasterIdLst>
  <p:sldIdLst>
    <p:sldId id="334" r:id="rId2"/>
    <p:sldId id="257" r:id="rId3"/>
    <p:sldId id="259" r:id="rId4"/>
    <p:sldId id="260"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61" r:id="rId55"/>
    <p:sldId id="362" r:id="rId56"/>
    <p:sldId id="363" r:id="rId57"/>
    <p:sldId id="364" r:id="rId58"/>
    <p:sldId id="365" r:id="rId59"/>
    <p:sldId id="366" r:id="rId60"/>
    <p:sldId id="367" r:id="rId61"/>
    <p:sldId id="368" r:id="rId62"/>
    <p:sldId id="369" r:id="rId63"/>
    <p:sldId id="370" r:id="rId64"/>
    <p:sldId id="371" r:id="rId65"/>
    <p:sldId id="372" r:id="rId66"/>
    <p:sldId id="373" r:id="rId67"/>
    <p:sldId id="374" r:id="rId68"/>
    <p:sldId id="375" r:id="rId69"/>
    <p:sldId id="376" r:id="rId70"/>
    <p:sldId id="377" r:id="rId71"/>
    <p:sldId id="378" r:id="rId72"/>
    <p:sldId id="379" r:id="rId73"/>
    <p:sldId id="380" r:id="rId74"/>
    <p:sldId id="381" r:id="rId75"/>
    <p:sldId id="382" r:id="rId76"/>
    <p:sldId id="383" r:id="rId77"/>
    <p:sldId id="384" r:id="rId78"/>
    <p:sldId id="385" r:id="rId79"/>
    <p:sldId id="386" r:id="rId80"/>
    <p:sldId id="387" r:id="rId81"/>
    <p:sldId id="388"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varScale="1">
        <p:scale>
          <a:sx n="107" d="100"/>
          <a:sy n="107" d="100"/>
        </p:scale>
        <p:origin x="-102"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5097C-C8DB-42EC-B0DA-1F4DAB3B683F}" type="datetimeFigureOut">
              <a:rPr lang="en-US" smtClean="0"/>
              <a:pPr/>
              <a:t>2014-11-18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61176-9508-46F5-B865-9F0D8B93D9D0}" type="slidenum">
              <a:rPr lang="en-US" smtClean="0"/>
              <a:pPr/>
              <a:t>‹#›</a:t>
            </a:fld>
            <a:endParaRPr lang="en-US"/>
          </a:p>
        </p:txBody>
      </p:sp>
    </p:spTree>
    <p:extLst>
      <p:ext uri="{BB962C8B-B14F-4D97-AF65-F5344CB8AC3E}">
        <p14:creationId xmlns:p14="http://schemas.microsoft.com/office/powerpoint/2010/main" val="253963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01B0DBE-FA56-6943-A890-CBDBF636DD20}" type="slidenum">
              <a:rPr lang="en-US" sz="1200"/>
              <a:pPr/>
              <a:t>33</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F7EC67-BF0A-E94E-AEBF-A8003B15BA8D}" type="slidenum">
              <a:rPr lang="en-US" sz="1200"/>
              <a:pPr/>
              <a:t>42</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58F35A-A74D-8B42-8426-24EA82147CEB}" type="slidenum">
              <a:rPr lang="en-US" sz="1200"/>
              <a:pPr/>
              <a:t>43</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FF5F85-64F2-4D40-B115-15008CE18F2F}" type="slidenum">
              <a:rPr lang="en-US" sz="1200"/>
              <a:pPr/>
              <a:t>44</a:t>
            </a:fld>
            <a:endParaRPr 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000BF0-A8F5-1F4B-BD95-31E6729569F6}" type="slidenum">
              <a:rPr lang="en-US" sz="1200"/>
              <a:pPr/>
              <a:t>45</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C94B53B-C62E-4241-81A3-CCCAAA36E8DE}" type="slidenum">
              <a:rPr lang="en-US" sz="1200"/>
              <a:pPr/>
              <a:t>46</a:t>
            </a:fld>
            <a:endParaRPr lang="en-US"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020524-333B-5C45-A4E1-EC6F0C05F146}" type="slidenum">
              <a:rPr lang="en-US" sz="1200"/>
              <a:pPr/>
              <a:t>47</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19E32B-423D-6244-98D9-F02B875B0C9D}" type="slidenum">
              <a:rPr lang="en-US" sz="1200"/>
              <a:pPr/>
              <a:t>48</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32E485-8273-CB4F-854C-675559C01542}" type="slidenum">
              <a:rPr lang="en-US" sz="1200"/>
              <a:pPr/>
              <a:t>49</a:t>
            </a:fld>
            <a:endParaRPr 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BABC13-9124-A24B-9CDB-8FB9FACF191D}" type="slidenum">
              <a:rPr lang="en-US" sz="1200"/>
              <a:pPr/>
              <a:t>50</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A6AB792-5CF0-EC4E-8C6B-35204DCF58DF}" type="slidenum">
              <a:rPr lang="en-US" sz="1200"/>
              <a:pPr/>
              <a:t>51</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114306E-16A0-7E4C-B4D0-B7F3612E11D7}" type="slidenum">
              <a:rPr lang="en-US" sz="1200"/>
              <a:pPr/>
              <a:t>34</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E653B1-DD8A-FC40-A60F-9BFA0D554FF2}" type="slidenum">
              <a:rPr lang="en-US" sz="1200"/>
              <a:pPr/>
              <a:t>52</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21E35F2-24D7-5E4D-B632-49F48C2CF5FE}" type="slidenum">
              <a:rPr lang="en-US" sz="1200"/>
              <a:pPr/>
              <a:t>53</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CC5FF0-DB14-854F-A952-60AAEC816000}" type="slidenum">
              <a:rPr lang="en-US" sz="1200"/>
              <a:pPr/>
              <a:t>54</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CCDCE9-79CE-CA42-9F41-3B1F0610250B}" type="slidenum">
              <a:rPr lang="en-US" sz="1200"/>
              <a:pPr/>
              <a:t>55</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0B6DB02-57F7-9B41-A2E5-D8332E457ADA}" type="slidenum">
              <a:rPr lang="en-US" sz="1200"/>
              <a:pPr/>
              <a:t>56</a:t>
            </a:fld>
            <a:endParaRPr 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6C157D-1672-C441-868B-FE80B7670734}" type="slidenum">
              <a:rPr lang="en-US" sz="1200"/>
              <a:pPr/>
              <a:t>57</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39021E5-A7D0-7B40-9890-94E427648F9A}" type="slidenum">
              <a:rPr lang="en-US" sz="1200"/>
              <a:pPr/>
              <a:t>58</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5843C6-E0E8-8742-89A8-D2B3289A683D}" type="slidenum">
              <a:rPr lang="en-US" sz="1200"/>
              <a:pPr/>
              <a:t>59</a:t>
            </a:fld>
            <a:endParaRPr 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87EF4E8-B703-CB4B-8D20-D9A97D04BF06}" type="slidenum">
              <a:rPr lang="en-US" sz="1200"/>
              <a:pPr/>
              <a:t>60</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8C564A2-7A5B-E643-AFCE-812198A7AAE9}" type="slidenum">
              <a:rPr lang="en-US" sz="1200"/>
              <a:pPr/>
              <a:t>61</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8E905D-9CF8-E843-9949-7AF86473324A}" type="slidenum">
              <a:rPr lang="en-US" sz="1200"/>
              <a:pPr/>
              <a:t>35</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D2F5FB-6E8A-0044-894C-909618DC462E}" type="slidenum">
              <a:rPr lang="en-US" sz="1200"/>
              <a:pPr/>
              <a:t>62</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565B42-DE23-9241-8F37-AE1EEA566D20}" type="slidenum">
              <a:rPr lang="en-US" sz="1200"/>
              <a:pPr/>
              <a:t>63</a:t>
            </a:fld>
            <a:endParaRPr lang="en-US" sz="12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987A5B-0C08-F14F-BEEE-266964B187C3}" type="slidenum">
              <a:rPr lang="en-US" sz="1200"/>
              <a:pPr/>
              <a:t>64</a:t>
            </a:fld>
            <a:endParaRPr 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9127E39-C72B-5240-BAD0-956DD9E88819}" type="slidenum">
              <a:rPr lang="en-US" sz="1200"/>
              <a:pPr/>
              <a:t>65</a:t>
            </a:fld>
            <a:endParaRPr lang="en-US"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C25C66E-0106-E245-9222-5C277E0B181D}" type="slidenum">
              <a:rPr lang="en-US" sz="1200"/>
              <a:pPr/>
              <a:t>66</a:t>
            </a:fld>
            <a:endParaRPr lang="en-US"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B1B689-A699-2748-A543-B13B21B76679}" type="slidenum">
              <a:rPr lang="en-US" sz="1200"/>
              <a:pPr/>
              <a:t>67</a:t>
            </a:fld>
            <a:endParaRPr lang="en-US"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2C7DA2-E16C-3345-A394-00CD61A77023}" type="slidenum">
              <a:rPr lang="en-US" sz="1200"/>
              <a:pPr/>
              <a:t>68</a:t>
            </a:fld>
            <a:endParaRPr lang="en-US"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1FE1A0-6181-8B4E-A91B-7A1F9E10B398}" type="slidenum">
              <a:rPr lang="en-US" sz="1200"/>
              <a:pPr/>
              <a:t>69</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FC79103-A0DB-9E42-8501-CF00AAA46136}" type="slidenum">
              <a:rPr lang="en-US" sz="1200"/>
              <a:pPr/>
              <a:t>70</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7431AEA-F317-304F-B24A-45F551FF65A0}" type="slidenum">
              <a:rPr lang="en-US" sz="1200"/>
              <a:pPr/>
              <a:t>71</a:t>
            </a:fld>
            <a:endParaRPr lang="en-US"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8A5D73-76DA-A44A-82A7-1B1A8EECD9C8}" type="slidenum">
              <a:rPr lang="en-US" sz="1200"/>
              <a:pPr/>
              <a:t>36</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05157F-59D6-364F-925A-ED43E035E981}" type="slidenum">
              <a:rPr lang="en-US" sz="1200"/>
              <a:pPr/>
              <a:t>72</a:t>
            </a:fld>
            <a:endParaRPr lang="en-US"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77E0FB-0647-6743-8F39-E768740EBF89}" type="slidenum">
              <a:rPr lang="en-US" sz="1200"/>
              <a:pPr/>
              <a:t>73</a:t>
            </a:fld>
            <a:endParaRPr lang="en-US" sz="120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C84BAB-1258-DF40-9519-6037E49CA544}" type="slidenum">
              <a:rPr lang="en-US" sz="1200"/>
              <a:pPr/>
              <a:t>74</a:t>
            </a:fld>
            <a:endParaRPr lang="en-US" sz="12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3479459-C9FE-CA48-9498-91C6CDC33168}" type="slidenum">
              <a:rPr lang="en-US" sz="1200"/>
              <a:pPr/>
              <a:t>75</a:t>
            </a:fld>
            <a:endParaRPr lang="en-US" sz="120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3E47A3-DEF8-B448-822A-51E88283044C}" type="slidenum">
              <a:rPr lang="en-US" sz="1200"/>
              <a:pPr/>
              <a:t>76</a:t>
            </a:fld>
            <a:endParaRPr 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C911A7-3A08-5443-AFED-9C8FBBF89024}" type="slidenum">
              <a:rPr lang="en-US" sz="1200"/>
              <a:pPr/>
              <a:t>77</a:t>
            </a:fld>
            <a:endParaRPr 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FE10EB-A733-EE43-AC4D-440F12167886}" type="slidenum">
              <a:rPr lang="en-US" sz="1200"/>
              <a:pPr/>
              <a:t>78</a:t>
            </a:fld>
            <a:endParaRPr lang="en-US" sz="120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8FF27C-7285-4140-9800-2AC57CFD3350}" type="slidenum">
              <a:rPr lang="en-US" sz="1200"/>
              <a:pPr/>
              <a:t>79</a:t>
            </a:fld>
            <a:endParaRPr lang="en-US"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DE7B150-AB97-1648-83CE-EBF21F40D9DF}" type="slidenum">
              <a:rPr lang="en-US" sz="1200"/>
              <a:pPr/>
              <a:t>80</a:t>
            </a:fld>
            <a:endParaRPr lang="en-US" sz="120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B20C45-9AA1-EC47-8E55-F8DFB1F16D02}" type="slidenum">
              <a:rPr lang="en-US" sz="1200"/>
              <a:pPr/>
              <a:t>81</a:t>
            </a:fld>
            <a:endParaRPr lang="en-US" sz="120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BA2CEB4-0BC4-2B46-A05A-5E573A9E1013}" type="slidenum">
              <a:rPr lang="en-US" sz="1200"/>
              <a:pPr/>
              <a:t>37</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EEEA73B-6B55-B145-A899-2969DC0A7168}" type="slidenum">
              <a:rPr lang="en-US" sz="1200"/>
              <a:pPr/>
              <a:t>38</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00AB3B-D032-2A4F-8934-434FFC958B10}" type="slidenum">
              <a:rPr lang="en-US" sz="1200"/>
              <a:pPr/>
              <a:t>39</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9FA8E-7F3F-C04A-899A-78D26D15B97B}" type="slidenum">
              <a:rPr lang="en-US" sz="1200"/>
              <a:pPr/>
              <a:t>40</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FDE178-72E0-2E48-B9C4-10A52CA67B51}" type="slidenum">
              <a:rPr lang="en-US" sz="1200"/>
              <a:pPr/>
              <a:t>41</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82763"/>
            <a:ext cx="7667244" cy="80683"/>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66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63F654-FF8E-48FB-9AB9-EB04BC3949FC}" type="datetimeFigureOut">
              <a:rPr lang="en-US" smtClean="0"/>
              <a:pPr/>
              <a:t>2014-11-18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88CD726E-CDA0-425E-81C1-7B5F92E53181}" type="slidenum">
              <a:rPr lang="en-US" smtClean="0"/>
              <a:pPr/>
              <a:t>‹#›</a:t>
            </a:fld>
            <a:endParaRPr lang="en-US"/>
          </a:p>
        </p:txBody>
      </p:sp>
    </p:spTree>
    <p:extLst>
      <p:ext uri="{BB962C8B-B14F-4D97-AF65-F5344CB8AC3E}">
        <p14:creationId xmlns:p14="http://schemas.microsoft.com/office/powerpoint/2010/main" val="408978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63F654-FF8E-48FB-9AB9-EB04BC3949FC}" type="datetimeFigureOut">
              <a:rPr lang="en-US" smtClean="0"/>
              <a:pPr/>
              <a:t>2014-11-18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CD726E-CDA0-425E-81C1-7B5F92E53181}" type="slidenum">
              <a:rPr lang="en-US" smtClean="0"/>
              <a:pPr/>
              <a:t>‹#›</a:t>
            </a:fld>
            <a:endParaRPr lang="en-US"/>
          </a:p>
        </p:txBody>
      </p:sp>
    </p:spTree>
    <p:extLst>
      <p:ext uri="{BB962C8B-B14F-4D97-AF65-F5344CB8AC3E}">
        <p14:creationId xmlns:p14="http://schemas.microsoft.com/office/powerpoint/2010/main" val="407600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63F654-FF8E-48FB-9AB9-EB04BC3949FC}" type="datetimeFigureOut">
              <a:rPr lang="en-US" smtClean="0"/>
              <a:pPr/>
              <a:t>2014-11-18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CD726E-CDA0-425E-81C1-7B5F92E53181}" type="slidenum">
              <a:rPr lang="en-US" smtClean="0"/>
              <a:pPr/>
              <a:t>‹#›</a:t>
            </a:fld>
            <a:endParaRPr lang="en-US"/>
          </a:p>
        </p:txBody>
      </p:sp>
    </p:spTree>
    <p:extLst>
      <p:ext uri="{BB962C8B-B14F-4D97-AF65-F5344CB8AC3E}">
        <p14:creationId xmlns:p14="http://schemas.microsoft.com/office/powerpoint/2010/main" val="190833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63F654-FF8E-48FB-9AB9-EB04BC3949FC}" type="datetimeFigureOut">
              <a:rPr lang="en-US" smtClean="0"/>
              <a:pPr/>
              <a:t>2014-11-18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CD726E-CDA0-425E-81C1-7B5F92E53181}" type="slidenum">
              <a:rPr lang="en-US" smtClean="0"/>
              <a:pPr/>
              <a:t>‹#›</a:t>
            </a:fld>
            <a:endParaRPr lang="en-US"/>
          </a:p>
        </p:txBody>
      </p:sp>
    </p:spTree>
    <p:extLst>
      <p:ext uri="{BB962C8B-B14F-4D97-AF65-F5344CB8AC3E}">
        <p14:creationId xmlns:p14="http://schemas.microsoft.com/office/powerpoint/2010/main" val="325331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8E63F654-FF8E-48FB-9AB9-EB04BC3949FC}" type="datetimeFigureOut">
              <a:rPr lang="en-US" smtClean="0"/>
              <a:pPr/>
              <a:t>2014-11-18</a:t>
            </a:fld>
            <a:endParaRPr lang="en-US"/>
          </a:p>
        </p:txBody>
      </p:sp>
      <p:sp>
        <p:nvSpPr>
          <p:cNvPr id="5" name="Footer Placeholder 4"/>
          <p:cNvSpPr>
            <a:spLocks noGrp="1"/>
          </p:cNvSpPr>
          <p:nvPr>
            <p:ph type="ftr" sz="quarter" idx="11"/>
          </p:nvPr>
        </p:nvSpPr>
        <p:spPr>
          <a:xfrm>
            <a:off x="1623376" y="6282268"/>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88CD726E-CDA0-425E-81C1-7B5F92E53181}" type="slidenum">
              <a:rPr lang="en-US" smtClean="0"/>
              <a:pPr/>
              <a:t>‹#›</a:t>
            </a:fld>
            <a:endParaRPr lang="en-US"/>
          </a:p>
        </p:txBody>
      </p:sp>
    </p:spTree>
    <p:extLst>
      <p:ext uri="{BB962C8B-B14F-4D97-AF65-F5344CB8AC3E}">
        <p14:creationId xmlns:p14="http://schemas.microsoft.com/office/powerpoint/2010/main" val="195608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63F654-FF8E-48FB-9AB9-EB04BC3949FC}" type="datetimeFigureOut">
              <a:rPr lang="en-US" smtClean="0"/>
              <a:pPr/>
              <a:t>2014-11-18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D726E-CDA0-425E-81C1-7B5F92E53181}" type="slidenum">
              <a:rPr lang="en-US" smtClean="0"/>
              <a:pPr/>
              <a:t>‹#›</a:t>
            </a:fld>
            <a:endParaRPr lang="en-US"/>
          </a:p>
        </p:txBody>
      </p:sp>
    </p:spTree>
    <p:extLst>
      <p:ext uri="{BB962C8B-B14F-4D97-AF65-F5344CB8AC3E}">
        <p14:creationId xmlns:p14="http://schemas.microsoft.com/office/powerpoint/2010/main" val="38441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63F654-FF8E-48FB-9AB9-EB04BC3949FC}" type="datetimeFigureOut">
              <a:rPr lang="en-US" smtClean="0"/>
              <a:pPr/>
              <a:t>2014-11-18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CD726E-CDA0-425E-81C1-7B5F92E53181}" type="slidenum">
              <a:rPr lang="en-US" smtClean="0"/>
              <a:pPr/>
              <a:t>‹#›</a:t>
            </a:fld>
            <a:endParaRPr lang="en-US"/>
          </a:p>
        </p:txBody>
      </p:sp>
    </p:spTree>
    <p:extLst>
      <p:ext uri="{BB962C8B-B14F-4D97-AF65-F5344CB8AC3E}">
        <p14:creationId xmlns:p14="http://schemas.microsoft.com/office/powerpoint/2010/main" val="4060761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8E63F654-FF8E-48FB-9AB9-EB04BC3949FC}" type="datetimeFigureOut">
              <a:rPr lang="en-US" smtClean="0"/>
              <a:pPr/>
              <a:t>2014-11-18</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88CD726E-CDA0-425E-81C1-7B5F92E53181}" type="slidenum">
              <a:rPr lang="en-US" smtClean="0"/>
              <a:pPr/>
              <a:t>‹#›</a:t>
            </a:fld>
            <a:endParaRPr lang="en-US"/>
          </a:p>
        </p:txBody>
      </p:sp>
    </p:spTree>
    <p:extLst>
      <p:ext uri="{BB962C8B-B14F-4D97-AF65-F5344CB8AC3E}">
        <p14:creationId xmlns:p14="http://schemas.microsoft.com/office/powerpoint/2010/main" val="145869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3F654-FF8E-48FB-9AB9-EB04BC3949FC}" type="datetimeFigureOut">
              <a:rPr lang="en-US" smtClean="0"/>
              <a:pPr/>
              <a:t>2014-11-18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CD726E-CDA0-425E-81C1-7B5F92E53181}" type="slidenum">
              <a:rPr lang="en-US" smtClean="0"/>
              <a:pPr/>
              <a:t>‹#›</a:t>
            </a:fld>
            <a:endParaRPr lang="en-US"/>
          </a:p>
        </p:txBody>
      </p:sp>
    </p:spTree>
    <p:extLst>
      <p:ext uri="{BB962C8B-B14F-4D97-AF65-F5344CB8AC3E}">
        <p14:creationId xmlns:p14="http://schemas.microsoft.com/office/powerpoint/2010/main" val="396328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8E63F654-FF8E-48FB-9AB9-EB04BC3949FC}" type="datetimeFigureOut">
              <a:rPr lang="en-US" smtClean="0"/>
              <a:pPr/>
              <a:t>2014-11-18</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88CD726E-CDA0-425E-81C1-7B5F92E53181}" type="slidenum">
              <a:rPr lang="en-US" smtClean="0"/>
              <a:pPr/>
              <a:t>‹#›</a:t>
            </a:fld>
            <a:endParaRPr lang="en-US"/>
          </a:p>
        </p:txBody>
      </p:sp>
    </p:spTree>
    <p:extLst>
      <p:ext uri="{BB962C8B-B14F-4D97-AF65-F5344CB8AC3E}">
        <p14:creationId xmlns:p14="http://schemas.microsoft.com/office/powerpoint/2010/main" val="140766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8E63F654-FF8E-48FB-9AB9-EB04BC3949FC}" type="datetimeFigureOut">
              <a:rPr lang="en-US" smtClean="0"/>
              <a:pPr/>
              <a:t>2014-11-18</a:t>
            </a:fld>
            <a:endParaRPr lang="en-US"/>
          </a:p>
        </p:txBody>
      </p:sp>
      <p:sp>
        <p:nvSpPr>
          <p:cNvPr id="10" name="Slide Number Placeholder 9"/>
          <p:cNvSpPr>
            <a:spLocks noGrp="1"/>
          </p:cNvSpPr>
          <p:nvPr>
            <p:ph type="sldNum" sz="quarter" idx="12"/>
          </p:nvPr>
        </p:nvSpPr>
        <p:spPr/>
        <p:txBody>
          <a:bodyPr/>
          <a:lstStyle/>
          <a:p>
            <a:fld id="{88CD726E-CDA0-425E-81C1-7B5F92E53181}" type="slidenum">
              <a:rPr lang="en-US" smtClean="0"/>
              <a:pPr/>
              <a:t>‹#›</a:t>
            </a:fld>
            <a:endParaRPr lang="en-US"/>
          </a:p>
        </p:txBody>
      </p:sp>
    </p:spTree>
    <p:extLst>
      <p:ext uri="{BB962C8B-B14F-4D97-AF65-F5344CB8AC3E}">
        <p14:creationId xmlns:p14="http://schemas.microsoft.com/office/powerpoint/2010/main" val="2150149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onfetti">
          <a:fgClr>
            <a:srgbClr val="00B0F0"/>
          </a:fgClr>
          <a:bgClr>
            <a:schemeClr val="bg1"/>
          </a:bgClr>
        </a:pattFill>
        <a:effectLst/>
      </p:bgPr>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cstate="print">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E63F654-FF8E-48FB-9AB9-EB04BC3949FC}" type="datetimeFigureOut">
              <a:rPr lang="en-US" smtClean="0"/>
              <a:pPr/>
              <a:t>2014-11-18</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88CD726E-CDA0-425E-81C1-7B5F92E53181}" type="slidenum">
              <a:rPr lang="en-US" smtClean="0"/>
              <a:pPr/>
              <a:t>‹#›</a:t>
            </a:fld>
            <a:endParaRPr lang="en-US"/>
          </a:p>
        </p:txBody>
      </p:sp>
    </p:spTree>
    <p:extLst>
      <p:ext uri="{BB962C8B-B14F-4D97-AF65-F5344CB8AC3E}">
        <p14:creationId xmlns:p14="http://schemas.microsoft.com/office/powerpoint/2010/main" val="370954100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9144000" cy="1773382"/>
          </a:xfrm>
          <a:prstGeom prst="rect">
            <a:avLst/>
          </a:prstGeom>
        </p:spPr>
      </p:pic>
      <p:sp>
        <p:nvSpPr>
          <p:cNvPr id="3" name="Content Placeholder 2"/>
          <p:cNvSpPr>
            <a:spLocks noGrp="1"/>
          </p:cNvSpPr>
          <p:nvPr>
            <p:ph idx="1"/>
          </p:nvPr>
        </p:nvSpPr>
        <p:spPr/>
        <p:txBody>
          <a:bodyPr>
            <a:normAutofit/>
          </a:bodyPr>
          <a:lstStyle/>
          <a:p>
            <a:pPr marL="0" indent="0" algn="ctr">
              <a:buNone/>
            </a:pPr>
            <a:r>
              <a:rPr lang="en-US" sz="5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Current Trends in Language Teaching</a:t>
            </a:r>
          </a:p>
          <a:p>
            <a:pPr marL="0" indent="0" algn="r">
              <a:buNone/>
            </a:pPr>
            <a:r>
              <a:rPr lang="en-US"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Dr. Jack Richards</a:t>
            </a:r>
            <a:endParaRPr lang="en-US" sz="2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2" cstate="print"/>
          <a:stretch>
            <a:fillRect/>
          </a:stretch>
        </p:blipFill>
        <p:spPr>
          <a:xfrm>
            <a:off x="0" y="5084618"/>
            <a:ext cx="9144000" cy="1773382"/>
          </a:xfrm>
          <a:prstGeom prst="rect">
            <a:avLst/>
          </a:prstGeom>
        </p:spPr>
      </p:pic>
    </p:spTree>
    <p:extLst>
      <p:ext uri="{BB962C8B-B14F-4D97-AF65-F5344CB8AC3E}">
        <p14:creationId xmlns:p14="http://schemas.microsoft.com/office/powerpoint/2010/main" val="2769479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85800" y="484632"/>
            <a:ext cx="7772400" cy="1307592"/>
          </a:xfrm>
          <a:prstGeom prst="rect">
            <a:avLst/>
          </a:prstGeom>
        </p:spPr>
      </p:pic>
      <p:sp>
        <p:nvSpPr>
          <p:cNvPr id="3" name="Content Placeholder 2"/>
          <p:cNvSpPr>
            <a:spLocks noGrp="1"/>
          </p:cNvSpPr>
          <p:nvPr>
            <p:ph idx="1"/>
          </p:nvPr>
        </p:nvSpPr>
        <p:spPr/>
        <p:txBody>
          <a:bodyPr>
            <a:normAutofit/>
          </a:bodyPr>
          <a:lstStyle/>
          <a:p>
            <a:pPr marL="0" indent="0">
              <a:buNone/>
            </a:pPr>
            <a:r>
              <a:rPr lang="en-US" sz="2800" b="1" dirty="0">
                <a:solidFill>
                  <a:srgbClr val="002060"/>
                </a:solidFill>
              </a:rPr>
              <a:t>Teacher </a:t>
            </a:r>
            <a:r>
              <a:rPr lang="en-US" sz="2800" b="1" dirty="0" smtClean="0">
                <a:solidFill>
                  <a:srgbClr val="002060"/>
                </a:solidFill>
              </a:rPr>
              <a:t>Training</a:t>
            </a:r>
          </a:p>
          <a:p>
            <a:pPr marL="0" indent="0">
              <a:buNone/>
            </a:pPr>
            <a:endParaRPr lang="en-US" sz="2800" b="1" dirty="0">
              <a:solidFill>
                <a:srgbClr val="002060"/>
              </a:solidFill>
            </a:endParaRPr>
          </a:p>
          <a:p>
            <a:pPr marL="0" indent="0">
              <a:buNone/>
            </a:pPr>
            <a:r>
              <a:rPr lang="en-US" b="1" dirty="0" smtClean="0"/>
              <a:t>TKT consists of 3 core modules:</a:t>
            </a:r>
          </a:p>
          <a:p>
            <a:pPr marL="0" indent="0">
              <a:buNone/>
            </a:pPr>
            <a:r>
              <a:rPr lang="en-US" b="1" dirty="0"/>
              <a:t>	</a:t>
            </a:r>
            <a:r>
              <a:rPr lang="en-US" b="1" dirty="0" smtClean="0"/>
              <a:t> ▪ Language and background to language learning and 	teaching</a:t>
            </a:r>
          </a:p>
          <a:p>
            <a:pPr marL="0" indent="0">
              <a:buNone/>
            </a:pPr>
            <a:r>
              <a:rPr lang="en-US" b="1" dirty="0"/>
              <a:t>	 </a:t>
            </a:r>
            <a:r>
              <a:rPr lang="en-US" b="1" dirty="0" smtClean="0"/>
              <a:t>▪ lesson planning and the use of resources for language    	teaching</a:t>
            </a:r>
          </a:p>
          <a:p>
            <a:pPr marL="0" indent="0">
              <a:buNone/>
            </a:pPr>
            <a:r>
              <a:rPr lang="en-US" b="1" dirty="0"/>
              <a:t>	 </a:t>
            </a:r>
            <a:r>
              <a:rPr lang="en-US" b="1" dirty="0" smtClean="0"/>
              <a:t>▪ Managing the teaching and learning process</a:t>
            </a:r>
            <a:endParaRPr lang="en-US" b="1" dirty="0"/>
          </a:p>
          <a:p>
            <a:pPr marL="0" indent="0">
              <a:buNone/>
            </a:pPr>
            <a:endParaRPr lang="en-US" sz="2400" dirty="0"/>
          </a:p>
          <a:p>
            <a:endParaRPr lang="en-US" sz="2400" dirty="0"/>
          </a:p>
        </p:txBody>
      </p:sp>
    </p:spTree>
    <p:extLst>
      <p:ext uri="{BB962C8B-B14F-4D97-AF65-F5344CB8AC3E}">
        <p14:creationId xmlns:p14="http://schemas.microsoft.com/office/powerpoint/2010/main" val="108290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2017014"/>
            <a:ext cx="8485909" cy="4050792"/>
          </a:xfrm>
        </p:spPr>
        <p:txBody>
          <a:bodyPr>
            <a:normAutofit/>
          </a:bodyPr>
          <a:lstStyle/>
          <a:p>
            <a:pPr marL="0" indent="0">
              <a:buNone/>
            </a:pPr>
            <a:r>
              <a:rPr lang="en-US" sz="2800" b="1" dirty="0">
                <a:solidFill>
                  <a:srgbClr val="002060"/>
                </a:solidFill>
              </a:rPr>
              <a:t>Teacher </a:t>
            </a:r>
            <a:r>
              <a:rPr lang="en-US" sz="2800" b="1" dirty="0" smtClean="0">
                <a:solidFill>
                  <a:srgbClr val="002060"/>
                </a:solidFill>
              </a:rPr>
              <a:t>Development</a:t>
            </a:r>
          </a:p>
          <a:p>
            <a:pPr marL="0" indent="0">
              <a:buNone/>
            </a:pPr>
            <a:endParaRPr lang="en-US" sz="2400" b="1" dirty="0" smtClean="0">
              <a:solidFill>
                <a:srgbClr val="002060"/>
              </a:solidFill>
            </a:endParaRPr>
          </a:p>
          <a:p>
            <a:pPr marL="0" indent="0">
              <a:buNone/>
            </a:pPr>
            <a:endParaRPr lang="en-US" b="1" dirty="0">
              <a:solidFill>
                <a:srgbClr val="002060"/>
              </a:solidFill>
            </a:endParaRPr>
          </a:p>
          <a:p>
            <a:pPr marL="0" indent="0">
              <a:buNone/>
            </a:pPr>
            <a:endParaRPr lang="en-US" b="1" dirty="0"/>
          </a:p>
          <a:p>
            <a:endParaRPr lang="en-US" sz="2400" dirty="0"/>
          </a:p>
        </p:txBody>
      </p:sp>
      <p:pic>
        <p:nvPicPr>
          <p:cNvPr id="4" name="Picture 3"/>
          <p:cNvPicPr>
            <a:picLocks noChangeAspect="1"/>
          </p:cNvPicPr>
          <p:nvPr/>
        </p:nvPicPr>
        <p:blipFill>
          <a:blip r:embed="rId2" cstate="print"/>
          <a:stretch>
            <a:fillRect/>
          </a:stretch>
        </p:blipFill>
        <p:spPr>
          <a:xfrm>
            <a:off x="685800" y="170688"/>
            <a:ext cx="2398776" cy="1776412"/>
          </a:xfrm>
          <a:prstGeom prst="rect">
            <a:avLst/>
          </a:prstGeom>
        </p:spPr>
      </p:pic>
      <p:pic>
        <p:nvPicPr>
          <p:cNvPr id="5" name="Picture 4"/>
          <p:cNvPicPr>
            <a:picLocks noChangeAspect="1"/>
          </p:cNvPicPr>
          <p:nvPr/>
        </p:nvPicPr>
        <p:blipFill>
          <a:blip r:embed="rId3" cstate="print"/>
          <a:stretch>
            <a:fillRect/>
          </a:stretch>
        </p:blipFill>
        <p:spPr>
          <a:xfrm>
            <a:off x="6248400" y="170688"/>
            <a:ext cx="2209800" cy="1776412"/>
          </a:xfrm>
          <a:prstGeom prst="rect">
            <a:avLst/>
          </a:prstGeom>
        </p:spPr>
      </p:pic>
      <p:pic>
        <p:nvPicPr>
          <p:cNvPr id="6" name="Picture 5"/>
          <p:cNvPicPr>
            <a:picLocks noChangeAspect="1"/>
          </p:cNvPicPr>
          <p:nvPr/>
        </p:nvPicPr>
        <p:blipFill>
          <a:blip r:embed="rId4" cstate="print"/>
          <a:stretch>
            <a:fillRect/>
          </a:stretch>
        </p:blipFill>
        <p:spPr>
          <a:xfrm>
            <a:off x="3084576" y="170688"/>
            <a:ext cx="3163824" cy="1776412"/>
          </a:xfrm>
          <a:prstGeom prst="rect">
            <a:avLst/>
          </a:prstGeom>
        </p:spPr>
      </p:pic>
      <p:sp>
        <p:nvSpPr>
          <p:cNvPr id="7" name="Rounded Rectangle 6"/>
          <p:cNvSpPr/>
          <p:nvPr/>
        </p:nvSpPr>
        <p:spPr>
          <a:xfrm>
            <a:off x="597218" y="3833146"/>
            <a:ext cx="2682240" cy="110185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Teacher Development</a:t>
            </a:r>
            <a:endParaRPr lang="en-US" sz="2000" b="1" dirty="0">
              <a:solidFill>
                <a:schemeClr val="tx1"/>
              </a:solidFill>
            </a:endParaRPr>
          </a:p>
        </p:txBody>
      </p:sp>
      <p:sp>
        <p:nvSpPr>
          <p:cNvPr id="8" name="Bent Arrow 7"/>
          <p:cNvSpPr/>
          <p:nvPr/>
        </p:nvSpPr>
        <p:spPr>
          <a:xfrm>
            <a:off x="1764602" y="3142774"/>
            <a:ext cx="1688592" cy="603218"/>
          </a:xfrm>
          <a:prstGeom prst="ben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a:off x="3626930" y="2672048"/>
            <a:ext cx="5050536" cy="13703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Serves a long-term goal and seeks to facilitate growth of the teacher’s general understanding of teaching, of the teaching context and of his or her performance as a teacher</a:t>
            </a:r>
            <a:endParaRPr lang="en-US" dirty="0">
              <a:solidFill>
                <a:schemeClr val="tx1"/>
              </a:solidFill>
            </a:endParaRPr>
          </a:p>
        </p:txBody>
      </p:sp>
      <p:sp>
        <p:nvSpPr>
          <p:cNvPr id="10" name="Rounded Rectangle 9"/>
          <p:cNvSpPr/>
          <p:nvPr/>
        </p:nvSpPr>
        <p:spPr>
          <a:xfrm>
            <a:off x="3834479" y="4934998"/>
            <a:ext cx="4812602" cy="8703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Examination of different dimensions of one’s own practice as a basis for reflective review</a:t>
            </a:r>
            <a:endParaRPr lang="en-US" dirty="0">
              <a:solidFill>
                <a:schemeClr val="tx1"/>
              </a:solidFill>
            </a:endParaRPr>
          </a:p>
        </p:txBody>
      </p:sp>
      <p:sp>
        <p:nvSpPr>
          <p:cNvPr id="11" name="Bent Arrow 10"/>
          <p:cNvSpPr/>
          <p:nvPr/>
        </p:nvSpPr>
        <p:spPr>
          <a:xfrm rot="10800000" flipH="1">
            <a:off x="1942338" y="5108448"/>
            <a:ext cx="1614678" cy="353568"/>
          </a:xfrm>
          <a:prstGeom prst="bentArrow">
            <a:avLst>
              <a:gd name="adj1" fmla="val 50000"/>
              <a:gd name="adj2" fmla="val 25000"/>
              <a:gd name="adj3" fmla="val 25000"/>
              <a:gd name="adj4" fmla="val 4375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29387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799" y="2121408"/>
            <a:ext cx="8014855" cy="4584192"/>
          </a:xfrm>
        </p:spPr>
        <p:txBody>
          <a:bodyPr>
            <a:noAutofit/>
          </a:bodyPr>
          <a:lstStyle/>
          <a:p>
            <a:pPr marL="0" indent="0">
              <a:buNone/>
            </a:pPr>
            <a:r>
              <a:rPr lang="en-US" sz="2800" b="1" dirty="0">
                <a:solidFill>
                  <a:srgbClr val="002060"/>
                </a:solidFill>
              </a:rPr>
              <a:t>Teacher </a:t>
            </a:r>
            <a:r>
              <a:rPr lang="en-US" sz="2800" b="1" dirty="0" smtClean="0">
                <a:solidFill>
                  <a:srgbClr val="002060"/>
                </a:solidFill>
              </a:rPr>
              <a:t>Development</a:t>
            </a:r>
            <a:endParaRPr lang="en-US" sz="2800" dirty="0" smtClean="0"/>
          </a:p>
          <a:p>
            <a:pPr marL="0" indent="0">
              <a:buNone/>
            </a:pPr>
            <a:r>
              <a:rPr lang="en-US" dirty="0" smtClean="0"/>
              <a:t>Freeman (1982:21-22):</a:t>
            </a:r>
          </a:p>
          <a:p>
            <a:pPr marL="0" indent="0">
              <a:buNone/>
            </a:pPr>
            <a:r>
              <a:rPr lang="en-US" dirty="0" smtClean="0"/>
              <a:t>Training deals with building specific teaching skills: how to sequence a lesson or how to teach a dialogue, for instance. Development, on the other hand, focuses on the individual teacher – on the process of reflection, examination, and change which can lead to doing a better job and to personal growth and professional growth. These two concepts assume different views of teaching and the teacher. Training assumes that teaching is a finite skill, one which can be acquired and mastered. The teacher then learns to teach in the same way s/he learned to tie shoes or to ride a bicycle. Development assumes that teaching is a constantly evolving process of growth and change. It is an expansion of skills and understanding, one in which the teacher is responsible for the process in much the same way students are for learning a language.</a:t>
            </a:r>
            <a:endParaRPr lang="en-US" dirty="0"/>
          </a:p>
        </p:txBody>
      </p:sp>
    </p:spTree>
    <p:extLst>
      <p:ext uri="{BB962C8B-B14F-4D97-AF65-F5344CB8AC3E}">
        <p14:creationId xmlns:p14="http://schemas.microsoft.com/office/powerpoint/2010/main" val="2870207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800" b="1" dirty="0">
                <a:solidFill>
                  <a:srgbClr val="002060"/>
                </a:solidFill>
              </a:rPr>
              <a:t>Teacher Development</a:t>
            </a:r>
          </a:p>
          <a:p>
            <a:pPr marL="0" indent="0">
              <a:buNone/>
            </a:pPr>
            <a:endParaRPr lang="en-US" dirty="0"/>
          </a:p>
        </p:txBody>
      </p:sp>
      <p:pic>
        <p:nvPicPr>
          <p:cNvPr id="4" name="Picture 3"/>
          <p:cNvPicPr>
            <a:picLocks noChangeAspect="1"/>
          </p:cNvPicPr>
          <p:nvPr/>
        </p:nvPicPr>
        <p:blipFill>
          <a:blip r:embed="rId2" cstate="print"/>
          <a:stretch>
            <a:fillRect/>
          </a:stretch>
        </p:blipFill>
        <p:spPr>
          <a:xfrm>
            <a:off x="2688621" y="3511677"/>
            <a:ext cx="4047743" cy="2956179"/>
          </a:xfrm>
          <a:prstGeom prst="rect">
            <a:avLst/>
          </a:prstGeom>
        </p:spPr>
      </p:pic>
      <p:sp>
        <p:nvSpPr>
          <p:cNvPr id="5" name="Rounded Rectangle 4"/>
          <p:cNvSpPr/>
          <p:nvPr/>
        </p:nvSpPr>
        <p:spPr>
          <a:xfrm>
            <a:off x="1500187" y="2791968"/>
            <a:ext cx="6424613" cy="5242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How useful do you think theory is for teachers? How can they make use of theory?</a:t>
            </a:r>
            <a:endParaRPr lang="en-US" dirty="0">
              <a:solidFill>
                <a:schemeClr val="tx1"/>
              </a:solidFill>
            </a:endParaRPr>
          </a:p>
        </p:txBody>
      </p:sp>
    </p:spTree>
    <p:extLst>
      <p:ext uri="{BB962C8B-B14F-4D97-AF65-F5344CB8AC3E}">
        <p14:creationId xmlns:p14="http://schemas.microsoft.com/office/powerpoint/2010/main" val="4258192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800" b="1" dirty="0">
                <a:solidFill>
                  <a:srgbClr val="002060"/>
                </a:solidFill>
              </a:rPr>
              <a:t>Teacher </a:t>
            </a:r>
            <a:r>
              <a:rPr lang="en-US" sz="2800" b="1" dirty="0" smtClean="0">
                <a:solidFill>
                  <a:srgbClr val="002060"/>
                </a:solidFill>
              </a:rPr>
              <a:t>Development</a:t>
            </a:r>
          </a:p>
          <a:p>
            <a:pPr marL="0" indent="0">
              <a:buNone/>
            </a:pPr>
            <a:endParaRPr lang="en-US" sz="2400" b="1" dirty="0">
              <a:solidFill>
                <a:srgbClr val="002060"/>
              </a:solidFill>
            </a:endParaRPr>
          </a:p>
          <a:p>
            <a:pPr marL="0" indent="0">
              <a:buNone/>
            </a:pPr>
            <a:endParaRPr lang="en-US" sz="2400" b="1" dirty="0">
              <a:solidFill>
                <a:srgbClr val="002060"/>
              </a:solidFill>
            </a:endParaRPr>
          </a:p>
          <a:p>
            <a:pPr marL="0" indent="0">
              <a:buNone/>
            </a:pPr>
            <a:endParaRPr lang="en-US" dirty="0"/>
          </a:p>
        </p:txBody>
      </p:sp>
      <p:sp>
        <p:nvSpPr>
          <p:cNvPr id="4" name="Rounded Rectangle 3"/>
          <p:cNvSpPr/>
          <p:nvPr/>
        </p:nvSpPr>
        <p:spPr>
          <a:xfrm>
            <a:off x="875538" y="5086303"/>
            <a:ext cx="3684270" cy="92435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Traditional perspectives (</a:t>
            </a:r>
            <a:r>
              <a:rPr lang="en-US" b="1" dirty="0" smtClean="0">
                <a:solidFill>
                  <a:srgbClr val="7030A0"/>
                </a:solidFill>
              </a:rPr>
              <a:t>cognitive</a:t>
            </a:r>
            <a:r>
              <a:rPr lang="en-US" b="1" dirty="0" smtClean="0">
                <a:solidFill>
                  <a:schemeClr val="tx1"/>
                </a:solidFill>
              </a:rPr>
              <a:t> </a:t>
            </a:r>
            <a:r>
              <a:rPr lang="en-US" b="1" dirty="0" smtClean="0">
                <a:solidFill>
                  <a:srgbClr val="7030A0"/>
                </a:solidFill>
              </a:rPr>
              <a:t>issue</a:t>
            </a:r>
            <a:r>
              <a:rPr lang="en-US" dirty="0" smtClean="0">
                <a:solidFill>
                  <a:schemeClr val="tx1"/>
                </a:solidFill>
              </a:rPr>
              <a:t>, something the learner did on his or her own)</a:t>
            </a:r>
            <a:endParaRPr lang="en-US" dirty="0">
              <a:solidFill>
                <a:schemeClr val="tx1"/>
              </a:solidFill>
            </a:endParaRPr>
          </a:p>
        </p:txBody>
      </p:sp>
      <p:pic>
        <p:nvPicPr>
          <p:cNvPr id="5" name="Picture 4"/>
          <p:cNvPicPr>
            <a:picLocks noChangeAspect="1"/>
          </p:cNvPicPr>
          <p:nvPr/>
        </p:nvPicPr>
        <p:blipFill>
          <a:blip r:embed="rId2" cstate="print"/>
          <a:stretch>
            <a:fillRect/>
          </a:stretch>
        </p:blipFill>
        <p:spPr>
          <a:xfrm>
            <a:off x="3973068" y="4087368"/>
            <a:ext cx="1915668" cy="763334"/>
          </a:xfrm>
          <a:prstGeom prst="rect">
            <a:avLst/>
          </a:prstGeom>
        </p:spPr>
      </p:pic>
      <p:sp>
        <p:nvSpPr>
          <p:cNvPr id="6" name="Rounded Rectangle 5"/>
          <p:cNvSpPr/>
          <p:nvPr/>
        </p:nvSpPr>
        <p:spPr>
          <a:xfrm>
            <a:off x="2289048" y="2717911"/>
            <a:ext cx="5487924" cy="11338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en-US" b="1" dirty="0" smtClean="0">
                <a:solidFill>
                  <a:srgbClr val="7030A0"/>
                </a:solidFill>
              </a:rPr>
              <a:t>sociocultural view of learning</a:t>
            </a:r>
            <a:r>
              <a:rPr lang="en-US" dirty="0" smtClean="0">
                <a:solidFill>
                  <a:schemeClr val="tx1"/>
                </a:solidFill>
              </a:rPr>
              <a:t>, constructing new knowledge and theory through participating in specific social contexts and engaging in particular types of teaching activities and processes</a:t>
            </a:r>
            <a:endParaRPr lang="en-US" dirty="0">
              <a:solidFill>
                <a:schemeClr val="tx1"/>
              </a:solidFill>
            </a:endParaRPr>
          </a:p>
        </p:txBody>
      </p:sp>
      <p:sp>
        <p:nvSpPr>
          <p:cNvPr id="7" name="TextBox 6"/>
          <p:cNvSpPr txBox="1"/>
          <p:nvPr/>
        </p:nvSpPr>
        <p:spPr>
          <a:xfrm>
            <a:off x="4648962" y="4243935"/>
            <a:ext cx="768096" cy="377952"/>
          </a:xfrm>
          <a:prstGeom prst="rect">
            <a:avLst/>
          </a:prstGeom>
          <a:noFill/>
        </p:spPr>
        <p:txBody>
          <a:bodyPr wrap="square" rtlCol="0">
            <a:spAutoFit/>
          </a:bodyPr>
          <a:lstStyle/>
          <a:p>
            <a:r>
              <a:rPr lang="en-US" dirty="0" smtClean="0"/>
              <a:t>to</a:t>
            </a:r>
            <a:endParaRPr lang="en-US" dirty="0"/>
          </a:p>
        </p:txBody>
      </p:sp>
    </p:spTree>
    <p:extLst>
      <p:ext uri="{BB962C8B-B14F-4D97-AF65-F5344CB8AC3E}">
        <p14:creationId xmlns:p14="http://schemas.microsoft.com/office/powerpoint/2010/main" val="2879834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2121407"/>
            <a:ext cx="7772400" cy="4417937"/>
          </a:xfrm>
        </p:spPr>
        <p:txBody>
          <a:bodyPr>
            <a:normAutofit/>
          </a:bodyPr>
          <a:lstStyle/>
          <a:p>
            <a:pPr marL="0" indent="0">
              <a:buNone/>
            </a:pPr>
            <a:r>
              <a:rPr lang="en-US" sz="2800" b="1" dirty="0">
                <a:solidFill>
                  <a:srgbClr val="002060"/>
                </a:solidFill>
              </a:rPr>
              <a:t>Teacher Development</a:t>
            </a:r>
          </a:p>
          <a:p>
            <a:pPr marL="0" indent="0">
              <a:buNone/>
            </a:pPr>
            <a:endParaRPr lang="en-US" sz="2400" dirty="0"/>
          </a:p>
        </p:txBody>
      </p:sp>
      <p:pic>
        <p:nvPicPr>
          <p:cNvPr id="5" name="Picture 4"/>
          <p:cNvPicPr>
            <a:picLocks noChangeAspect="1"/>
          </p:cNvPicPr>
          <p:nvPr/>
        </p:nvPicPr>
        <p:blipFill>
          <a:blip r:embed="rId2" cstate="print"/>
          <a:stretch>
            <a:fillRect/>
          </a:stretch>
        </p:blipFill>
        <p:spPr>
          <a:xfrm>
            <a:off x="2945130" y="2746819"/>
            <a:ext cx="3619500" cy="1266825"/>
          </a:xfrm>
          <a:prstGeom prst="rect">
            <a:avLst/>
          </a:prstGeom>
        </p:spPr>
      </p:pic>
      <p:sp>
        <p:nvSpPr>
          <p:cNvPr id="6" name="Down Arrow 5"/>
          <p:cNvSpPr/>
          <p:nvPr/>
        </p:nvSpPr>
        <p:spPr>
          <a:xfrm>
            <a:off x="4669536" y="4146804"/>
            <a:ext cx="438912" cy="11811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090928" y="5526024"/>
            <a:ext cx="4962144" cy="64617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Interests evolve from a ‘teacher-trainer’ to a ‘teacher-development’ perspective</a:t>
            </a:r>
            <a:endParaRPr lang="en-US" sz="2000" dirty="0">
              <a:solidFill>
                <a:schemeClr val="tx1"/>
              </a:solidFill>
            </a:endParaRPr>
          </a:p>
        </p:txBody>
      </p:sp>
    </p:spTree>
    <p:extLst>
      <p:ext uri="{BB962C8B-B14F-4D97-AF65-F5344CB8AC3E}">
        <p14:creationId xmlns:p14="http://schemas.microsoft.com/office/powerpoint/2010/main" val="699918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b="1" dirty="0" smtClean="0">
                <a:solidFill>
                  <a:srgbClr val="002060"/>
                </a:solidFill>
              </a:rPr>
              <a:t>Professional Development</a:t>
            </a:r>
          </a:p>
          <a:p>
            <a:pPr marL="0" indent="0">
              <a:buNone/>
            </a:pPr>
            <a:endParaRPr lang="en-US" sz="2800" b="1" dirty="0">
              <a:solidFill>
                <a:srgbClr val="002060"/>
              </a:solidFill>
            </a:endParaRPr>
          </a:p>
          <a:p>
            <a:pPr marL="0" indent="0">
              <a:buNone/>
            </a:pPr>
            <a:r>
              <a:rPr lang="en-US" sz="2400" dirty="0" smtClean="0"/>
              <a:t>     ▪ encompasses both teacher training and teacher development</a:t>
            </a:r>
          </a:p>
          <a:p>
            <a:pPr marL="0" indent="0">
              <a:buNone/>
            </a:pPr>
            <a:r>
              <a:rPr lang="en-US" sz="2400" dirty="0"/>
              <a:t> </a:t>
            </a:r>
            <a:r>
              <a:rPr lang="en-US" sz="2400" dirty="0" smtClean="0"/>
              <a:t>    ▪ refers to both formal as well as informal activities that seek to promote dimensions of teacher learning</a:t>
            </a:r>
          </a:p>
          <a:p>
            <a:pPr marL="0" indent="0">
              <a:buNone/>
            </a:pPr>
            <a:r>
              <a:rPr lang="en-US" sz="2400" dirty="0"/>
              <a:t> </a:t>
            </a:r>
            <a:r>
              <a:rPr lang="en-US" sz="2400" dirty="0" smtClean="0"/>
              <a:t>    </a:t>
            </a:r>
            <a:endParaRPr lang="en-US" sz="2400" b="1" dirty="0">
              <a:solidFill>
                <a:srgbClr val="002060"/>
              </a:solidFill>
            </a:endParaRPr>
          </a:p>
        </p:txBody>
      </p:sp>
      <p:pic>
        <p:nvPicPr>
          <p:cNvPr id="5" name="Picture 4"/>
          <p:cNvPicPr>
            <a:picLocks noChangeAspect="1"/>
          </p:cNvPicPr>
          <p:nvPr/>
        </p:nvPicPr>
        <p:blipFill>
          <a:blip r:embed="rId2" cstate="print"/>
          <a:stretch>
            <a:fillRect/>
          </a:stretch>
        </p:blipFill>
        <p:spPr>
          <a:xfrm>
            <a:off x="3145537" y="498764"/>
            <a:ext cx="3158109" cy="1508344"/>
          </a:xfrm>
          <a:prstGeom prst="rect">
            <a:avLst/>
          </a:prstGeom>
        </p:spPr>
      </p:pic>
      <p:pic>
        <p:nvPicPr>
          <p:cNvPr id="6" name="Picture 5"/>
          <p:cNvPicPr>
            <a:picLocks noChangeAspect="1"/>
          </p:cNvPicPr>
          <p:nvPr/>
        </p:nvPicPr>
        <p:blipFill>
          <a:blip r:embed="rId3" cstate="print"/>
          <a:stretch>
            <a:fillRect/>
          </a:stretch>
        </p:blipFill>
        <p:spPr>
          <a:xfrm>
            <a:off x="6303646" y="498764"/>
            <a:ext cx="2253234" cy="1546444"/>
          </a:xfrm>
          <a:prstGeom prst="rect">
            <a:avLst/>
          </a:prstGeom>
        </p:spPr>
      </p:pic>
    </p:spTree>
    <p:extLst>
      <p:ext uri="{BB962C8B-B14F-4D97-AF65-F5344CB8AC3E}">
        <p14:creationId xmlns:p14="http://schemas.microsoft.com/office/powerpoint/2010/main" val="21517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2121408"/>
            <a:ext cx="7772400" cy="4547616"/>
          </a:xfrm>
        </p:spPr>
        <p:txBody>
          <a:bodyPr>
            <a:normAutofit/>
          </a:bodyPr>
          <a:lstStyle/>
          <a:p>
            <a:pPr marL="0" indent="0">
              <a:buNone/>
            </a:pPr>
            <a:r>
              <a:rPr lang="en-US" sz="2800" b="1" dirty="0" smtClean="0">
                <a:solidFill>
                  <a:srgbClr val="002060"/>
                </a:solidFill>
              </a:rPr>
              <a:t>Professional Development</a:t>
            </a:r>
          </a:p>
          <a:p>
            <a:pPr marL="0" indent="0">
              <a:buNone/>
            </a:pPr>
            <a:endParaRPr lang="en-US" sz="2800" b="1" dirty="0" smtClean="0">
              <a:solidFill>
                <a:srgbClr val="002060"/>
              </a:solidFill>
            </a:endParaRPr>
          </a:p>
          <a:p>
            <a:pPr marL="0" indent="0">
              <a:buNone/>
            </a:pPr>
            <a:endParaRPr lang="en-US" sz="2800" b="1" dirty="0" smtClean="0">
              <a:solidFill>
                <a:srgbClr val="002060"/>
              </a:solidFill>
            </a:endParaRPr>
          </a:p>
          <a:p>
            <a:pPr marL="0" indent="0">
              <a:buNone/>
            </a:pPr>
            <a:endParaRPr lang="en-US" sz="2400" b="1" dirty="0" smtClean="0">
              <a:solidFill>
                <a:srgbClr val="002060"/>
              </a:solidFill>
            </a:endParaRPr>
          </a:p>
          <a:p>
            <a:pPr marL="0" indent="0">
              <a:buNone/>
            </a:pPr>
            <a:endParaRPr lang="en-US" sz="2400" b="1" dirty="0" smtClean="0">
              <a:solidFill>
                <a:srgbClr val="002060"/>
              </a:solidFill>
            </a:endParaRPr>
          </a:p>
          <a:p>
            <a:pPr marL="0" indent="0">
              <a:buNone/>
            </a:pPr>
            <a:endParaRPr lang="en-US" sz="2400" b="1" dirty="0">
              <a:solidFill>
                <a:srgbClr val="002060"/>
              </a:solidFill>
            </a:endParaRPr>
          </a:p>
          <a:p>
            <a:pPr marL="0" indent="0">
              <a:buNone/>
            </a:pPr>
            <a:endParaRPr lang="en-US" sz="2400" b="1" dirty="0" smtClean="0">
              <a:solidFill>
                <a:srgbClr val="002060"/>
              </a:solidFill>
            </a:endParaRPr>
          </a:p>
          <a:p>
            <a:pPr marL="0" indent="0">
              <a:buNone/>
            </a:pPr>
            <a:endParaRPr lang="en-US" sz="2400" b="1" dirty="0">
              <a:solidFill>
                <a:srgbClr val="002060"/>
              </a:solidFill>
            </a:endParaRPr>
          </a:p>
          <a:p>
            <a:pPr marL="0" indent="0">
              <a:buNone/>
            </a:pPr>
            <a:r>
              <a:rPr lang="en-US" sz="2400" b="1" dirty="0" smtClean="0">
                <a:solidFill>
                  <a:srgbClr val="002060"/>
                </a:solidFill>
              </a:rPr>
              <a:t>	Mutual sharing of knowledge and experience</a:t>
            </a:r>
          </a:p>
          <a:p>
            <a:pPr marL="0" indent="0">
              <a:buNone/>
            </a:pPr>
            <a:endParaRPr lang="en-US" sz="2400" b="1" dirty="0" smtClean="0">
              <a:solidFill>
                <a:srgbClr val="002060"/>
              </a:solidFill>
            </a:endParaRPr>
          </a:p>
          <a:p>
            <a:pPr marL="0" indent="0">
              <a:buNone/>
            </a:pPr>
            <a:endParaRPr lang="en-US" sz="2400" b="1" dirty="0" smtClean="0">
              <a:solidFill>
                <a:srgbClr val="002060"/>
              </a:solidFill>
            </a:endParaRPr>
          </a:p>
          <a:p>
            <a:pPr marL="0" indent="0">
              <a:buNone/>
            </a:pPr>
            <a:endParaRPr lang="en-US" sz="2400" b="1" dirty="0" smtClean="0">
              <a:solidFill>
                <a:srgbClr val="002060"/>
              </a:solidFill>
            </a:endParaRPr>
          </a:p>
          <a:p>
            <a:pPr marL="0" indent="0">
              <a:buNone/>
            </a:pPr>
            <a:endParaRPr lang="en-US" sz="2400" dirty="0"/>
          </a:p>
        </p:txBody>
      </p:sp>
      <p:sp>
        <p:nvSpPr>
          <p:cNvPr id="4" name="Rounded Rectangle 3"/>
          <p:cNvSpPr/>
          <p:nvPr/>
        </p:nvSpPr>
        <p:spPr>
          <a:xfrm>
            <a:off x="1592164" y="2633663"/>
            <a:ext cx="6169152" cy="5120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Approaches to ongoing Professional Development</a:t>
            </a:r>
            <a:endParaRPr lang="en-US" sz="2000" dirty="0">
              <a:solidFill>
                <a:schemeClr val="tx1"/>
              </a:solidFill>
            </a:endParaRPr>
          </a:p>
        </p:txBody>
      </p:sp>
      <p:pic>
        <p:nvPicPr>
          <p:cNvPr id="5" name="Picture 4"/>
          <p:cNvPicPr>
            <a:picLocks noChangeAspect="1"/>
          </p:cNvPicPr>
          <p:nvPr/>
        </p:nvPicPr>
        <p:blipFill>
          <a:blip r:embed="rId2" cstate="print"/>
          <a:stretch>
            <a:fillRect/>
          </a:stretch>
        </p:blipFill>
        <p:spPr>
          <a:xfrm>
            <a:off x="1486472" y="3415475"/>
            <a:ext cx="3036760" cy="2232279"/>
          </a:xfrm>
          <a:prstGeom prst="rect">
            <a:avLst/>
          </a:prstGeom>
        </p:spPr>
      </p:pic>
      <p:pic>
        <p:nvPicPr>
          <p:cNvPr id="6" name="Picture 5"/>
          <p:cNvPicPr>
            <a:picLocks noChangeAspect="1"/>
          </p:cNvPicPr>
          <p:nvPr/>
        </p:nvPicPr>
        <p:blipFill>
          <a:blip r:embed="rId3" cstate="print"/>
          <a:stretch>
            <a:fillRect/>
          </a:stretch>
        </p:blipFill>
        <p:spPr>
          <a:xfrm>
            <a:off x="4840224" y="3415475"/>
            <a:ext cx="2740533" cy="2232279"/>
          </a:xfrm>
          <a:prstGeom prst="rect">
            <a:avLst/>
          </a:prstGeom>
        </p:spPr>
      </p:pic>
    </p:spTree>
    <p:extLst>
      <p:ext uri="{BB962C8B-B14F-4D97-AF65-F5344CB8AC3E}">
        <p14:creationId xmlns:p14="http://schemas.microsoft.com/office/powerpoint/2010/main" val="2143020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2121407"/>
            <a:ext cx="7772400" cy="4501065"/>
          </a:xfrm>
        </p:spPr>
        <p:txBody>
          <a:bodyPr>
            <a:normAutofit fontScale="85000" lnSpcReduction="20000"/>
          </a:bodyPr>
          <a:lstStyle/>
          <a:p>
            <a:pPr marL="0" indent="0">
              <a:buNone/>
            </a:pPr>
            <a:r>
              <a:rPr lang="en-US" sz="2800" b="1" dirty="0">
                <a:solidFill>
                  <a:srgbClr val="002060"/>
                </a:solidFill>
              </a:rPr>
              <a:t>Professional </a:t>
            </a:r>
            <a:r>
              <a:rPr lang="en-US" sz="2800" b="1" dirty="0" smtClean="0">
                <a:solidFill>
                  <a:srgbClr val="002060"/>
                </a:solidFill>
              </a:rPr>
              <a:t>Development</a:t>
            </a:r>
          </a:p>
          <a:p>
            <a:pPr marL="0" indent="0">
              <a:buNone/>
            </a:pPr>
            <a:endParaRPr lang="en-US" sz="2800" b="1" dirty="0" smtClean="0">
              <a:solidFill>
                <a:srgbClr val="002060"/>
              </a:solidFill>
            </a:endParaRPr>
          </a:p>
          <a:p>
            <a:endParaRPr lang="en-US" sz="2800" b="1" dirty="0">
              <a:solidFill>
                <a:srgbClr val="002060"/>
              </a:solidFill>
            </a:endParaRPr>
          </a:p>
          <a:p>
            <a:endParaRPr lang="en-US" sz="2800" b="1" dirty="0" smtClean="0">
              <a:solidFill>
                <a:srgbClr val="002060"/>
              </a:solidFill>
            </a:endParaRPr>
          </a:p>
          <a:p>
            <a:endParaRPr lang="en-US" b="1" dirty="0">
              <a:solidFill>
                <a:srgbClr val="002060"/>
              </a:solidFill>
            </a:endParaRPr>
          </a:p>
          <a:p>
            <a:endParaRPr lang="en-US" b="1" dirty="0" smtClean="0">
              <a:solidFill>
                <a:srgbClr val="002060"/>
              </a:solidFill>
            </a:endParaRPr>
          </a:p>
          <a:p>
            <a:endParaRPr lang="en-US" b="1" dirty="0">
              <a:solidFill>
                <a:srgbClr val="002060"/>
              </a:solidFill>
            </a:endParaRPr>
          </a:p>
          <a:p>
            <a:endParaRPr lang="en-US" b="1" dirty="0" smtClean="0">
              <a:solidFill>
                <a:srgbClr val="002060"/>
              </a:solidFill>
            </a:endParaRPr>
          </a:p>
          <a:p>
            <a:endParaRPr lang="en-US" b="1" dirty="0">
              <a:solidFill>
                <a:srgbClr val="002060"/>
              </a:solidFill>
            </a:endParaRPr>
          </a:p>
          <a:p>
            <a:endParaRPr lang="en-US" b="1" dirty="0" smtClean="0">
              <a:solidFill>
                <a:srgbClr val="002060"/>
              </a:solidFill>
            </a:endParaRPr>
          </a:p>
          <a:p>
            <a:pPr marL="0" indent="0" algn="ctr">
              <a:buNone/>
            </a:pPr>
            <a:r>
              <a:rPr lang="en-US" sz="2400" b="1" dirty="0" smtClean="0">
                <a:solidFill>
                  <a:srgbClr val="002060"/>
                </a:solidFill>
              </a:rPr>
              <a:t>Teachers are generally motivated to continue their professional development</a:t>
            </a:r>
            <a:endParaRPr lang="en-US" sz="2400" b="1" dirty="0">
              <a:solidFill>
                <a:srgbClr val="002060"/>
              </a:solidFill>
            </a:endParaRPr>
          </a:p>
          <a:p>
            <a:endParaRPr lang="en-US" b="1" dirty="0">
              <a:solidFill>
                <a:srgbClr val="002060"/>
              </a:solidFill>
            </a:endParaRPr>
          </a:p>
          <a:p>
            <a:endParaRPr lang="en-US" dirty="0" smtClean="0"/>
          </a:p>
        </p:txBody>
      </p:sp>
      <p:sp>
        <p:nvSpPr>
          <p:cNvPr id="4" name="Rounded Rectangle 3"/>
          <p:cNvSpPr/>
          <p:nvPr/>
        </p:nvSpPr>
        <p:spPr>
          <a:xfrm>
            <a:off x="1487424" y="2584704"/>
            <a:ext cx="6169152" cy="5120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Approaches to ongoing Professional Development</a:t>
            </a:r>
            <a:endParaRPr lang="en-US" sz="2000" dirty="0">
              <a:solidFill>
                <a:schemeClr val="tx1"/>
              </a:solidFill>
            </a:endParaRPr>
          </a:p>
        </p:txBody>
      </p:sp>
      <p:pic>
        <p:nvPicPr>
          <p:cNvPr id="5" name="Picture 4"/>
          <p:cNvPicPr>
            <a:picLocks noChangeAspect="1"/>
          </p:cNvPicPr>
          <p:nvPr/>
        </p:nvPicPr>
        <p:blipFill>
          <a:blip r:embed="rId2" cstate="print"/>
          <a:stretch>
            <a:fillRect/>
          </a:stretch>
        </p:blipFill>
        <p:spPr>
          <a:xfrm>
            <a:off x="2572702" y="3287961"/>
            <a:ext cx="3998595" cy="2360676"/>
          </a:xfrm>
          <a:prstGeom prst="rect">
            <a:avLst/>
          </a:prstGeom>
        </p:spPr>
      </p:pic>
    </p:spTree>
    <p:extLst>
      <p:ext uri="{BB962C8B-B14F-4D97-AF65-F5344CB8AC3E}">
        <p14:creationId xmlns:p14="http://schemas.microsoft.com/office/powerpoint/2010/main" val="979535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800" b="1" dirty="0">
                <a:solidFill>
                  <a:srgbClr val="002060"/>
                </a:solidFill>
              </a:rPr>
              <a:t>Professional </a:t>
            </a:r>
            <a:r>
              <a:rPr lang="en-US" sz="2800" b="1" dirty="0" smtClean="0">
                <a:solidFill>
                  <a:srgbClr val="002060"/>
                </a:solidFill>
              </a:rPr>
              <a:t>Development</a:t>
            </a:r>
          </a:p>
          <a:p>
            <a:pPr marL="0" indent="0">
              <a:buNone/>
            </a:pPr>
            <a:endParaRPr lang="en-US" b="1" dirty="0">
              <a:solidFill>
                <a:srgbClr val="002060"/>
              </a:solidFill>
            </a:endParaRPr>
          </a:p>
          <a:p>
            <a:pPr marL="0" indent="0">
              <a:buNone/>
            </a:pPr>
            <a:endParaRPr lang="en-US" b="1" dirty="0" smtClean="0">
              <a:solidFill>
                <a:srgbClr val="002060"/>
              </a:solidFill>
            </a:endParaRPr>
          </a:p>
          <a:p>
            <a:pPr marL="0" indent="0">
              <a:buNone/>
            </a:pPr>
            <a:endParaRPr lang="en-US" b="1" dirty="0">
              <a:solidFill>
                <a:srgbClr val="002060"/>
              </a:solidFill>
            </a:endParaRPr>
          </a:p>
          <a:p>
            <a:pPr marL="0" indent="0">
              <a:buNone/>
            </a:pPr>
            <a:endParaRPr lang="en-US" b="1" dirty="0" smtClean="0">
              <a:solidFill>
                <a:srgbClr val="002060"/>
              </a:solidFill>
            </a:endParaRPr>
          </a:p>
          <a:p>
            <a:pPr marL="0" indent="0">
              <a:buNone/>
            </a:pPr>
            <a:endParaRPr lang="en-US" b="1" dirty="0">
              <a:solidFill>
                <a:srgbClr val="002060"/>
              </a:solidFill>
            </a:endParaRPr>
          </a:p>
          <a:p>
            <a:pPr marL="0" indent="0">
              <a:buNone/>
            </a:pPr>
            <a:endParaRPr lang="en-US" b="1" dirty="0" smtClean="0">
              <a:solidFill>
                <a:srgbClr val="002060"/>
              </a:solidFill>
            </a:endParaRPr>
          </a:p>
          <a:p>
            <a:pPr marL="0" indent="0">
              <a:buNone/>
            </a:pPr>
            <a:endParaRPr lang="en-US" b="1" dirty="0">
              <a:solidFill>
                <a:srgbClr val="002060"/>
              </a:solidFill>
            </a:endParaRPr>
          </a:p>
          <a:p>
            <a:pPr marL="0" indent="0" algn="ctr">
              <a:buNone/>
            </a:pPr>
            <a:r>
              <a:rPr lang="en-US" b="1" dirty="0" smtClean="0">
                <a:solidFill>
                  <a:srgbClr val="002060"/>
                </a:solidFill>
              </a:rPr>
              <a:t>Teachers need regular opportunities to upgrade</a:t>
            </a:r>
            <a:endParaRPr lang="en-US" b="1" dirty="0">
              <a:solidFill>
                <a:srgbClr val="002060"/>
              </a:solidFill>
            </a:endParaRPr>
          </a:p>
          <a:p>
            <a:pPr marL="0" indent="0">
              <a:buNone/>
            </a:pPr>
            <a:endParaRPr lang="en-US" dirty="0"/>
          </a:p>
        </p:txBody>
      </p:sp>
      <p:sp>
        <p:nvSpPr>
          <p:cNvPr id="4" name="Rounded Rectangle 3"/>
          <p:cNvSpPr/>
          <p:nvPr/>
        </p:nvSpPr>
        <p:spPr>
          <a:xfrm>
            <a:off x="1487424" y="2656332"/>
            <a:ext cx="6169152" cy="5120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Approaches to ongoing Professional Development</a:t>
            </a:r>
            <a:endParaRPr lang="en-US" sz="2000" dirty="0">
              <a:solidFill>
                <a:schemeClr val="tx1"/>
              </a:solidFill>
            </a:endParaRPr>
          </a:p>
        </p:txBody>
      </p:sp>
      <p:pic>
        <p:nvPicPr>
          <p:cNvPr id="5" name="Picture 4"/>
          <p:cNvPicPr>
            <a:picLocks noChangeAspect="1"/>
          </p:cNvPicPr>
          <p:nvPr/>
        </p:nvPicPr>
        <p:blipFill>
          <a:blip r:embed="rId2" cstate="print"/>
          <a:stretch>
            <a:fillRect/>
          </a:stretch>
        </p:blipFill>
        <p:spPr>
          <a:xfrm>
            <a:off x="2109216" y="3438144"/>
            <a:ext cx="5145024" cy="1643443"/>
          </a:xfrm>
          <a:prstGeom prst="rect">
            <a:avLst/>
          </a:prstGeom>
        </p:spPr>
      </p:pic>
    </p:spTree>
    <p:extLst>
      <p:ext uri="{BB962C8B-B14F-4D97-AF65-F5344CB8AC3E}">
        <p14:creationId xmlns:p14="http://schemas.microsoft.com/office/powerpoint/2010/main" val="652376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5381"/>
            <a:ext cx="7772400" cy="1609344"/>
          </a:xfrm>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sz="4000" dirty="0" smtClean="0">
                <a:solidFill>
                  <a:srgbClr val="002060"/>
                </a:solidFill>
              </a:rPr>
              <a:t>Professional Development</a:t>
            </a:r>
            <a:endParaRPr lang="en-US" sz="4000" dirty="0">
              <a:solidFill>
                <a:srgbClr val="002060"/>
              </a:solidFill>
            </a:endParaRPr>
          </a:p>
        </p:txBody>
      </p:sp>
      <p:sp>
        <p:nvSpPr>
          <p:cNvPr id="3" name="Content Placeholder 2"/>
          <p:cNvSpPr>
            <a:spLocks noGrp="1"/>
          </p:cNvSpPr>
          <p:nvPr>
            <p:ph idx="1"/>
          </p:nvPr>
        </p:nvSpPr>
        <p:spPr>
          <a:xfrm>
            <a:off x="685800" y="2121408"/>
            <a:ext cx="7772400" cy="4596384"/>
          </a:xfrm>
          <a:pattFill prst="smConfetti">
            <a:fgClr>
              <a:schemeClr val="accent1"/>
            </a:fgClr>
            <a:bgClr>
              <a:schemeClr val="bg1"/>
            </a:bgClr>
          </a:pattFill>
        </p:spPr>
        <p:txBody>
          <a:bodyPr>
            <a:normAutofit/>
          </a:bodyPr>
          <a:lstStyle/>
          <a:p>
            <a:r>
              <a:rPr lang="en-US" dirty="0" smtClean="0"/>
              <a:t>Language teaching provides a career for hundreds of thousands of teachers worldwide</a:t>
            </a:r>
          </a:p>
          <a:p>
            <a:endParaRPr lang="en-US" dirty="0"/>
          </a:p>
          <a:p>
            <a:endParaRPr lang="en-US" dirty="0" smtClean="0"/>
          </a:p>
          <a:p>
            <a:endParaRPr lang="en-US" dirty="0"/>
          </a:p>
          <a:p>
            <a:endParaRPr lang="en-US" dirty="0" smtClean="0"/>
          </a:p>
          <a:p>
            <a:pPr marL="0" indent="0">
              <a:buNone/>
            </a:pPr>
            <a:endParaRPr lang="en-US" dirty="0"/>
          </a:p>
          <a:p>
            <a:r>
              <a:rPr lang="en-US" dirty="0" smtClean="0"/>
              <a:t>Language teaching is subject to </a:t>
            </a:r>
            <a:r>
              <a:rPr lang="en-US" b="1" dirty="0" smtClean="0">
                <a:solidFill>
                  <a:srgbClr val="002060"/>
                </a:solidFill>
              </a:rPr>
              <a:t>constant changes</a:t>
            </a:r>
            <a:r>
              <a:rPr lang="en-US" dirty="0" smtClean="0"/>
              <a:t>:</a:t>
            </a:r>
          </a:p>
          <a:p>
            <a:pPr marL="2014300" lvl="6" indent="-342900">
              <a:buAutoNum type="alphaLcPeriod"/>
            </a:pPr>
            <a:r>
              <a:rPr lang="en-US" sz="1800" dirty="0" smtClean="0"/>
              <a:t>profession responds to </a:t>
            </a:r>
            <a:r>
              <a:rPr lang="en-US" sz="1800" b="1" i="1" dirty="0" smtClean="0">
                <a:solidFill>
                  <a:srgbClr val="002060"/>
                </a:solidFill>
              </a:rPr>
              <a:t>new movements and trends </a:t>
            </a:r>
            <a:r>
              <a:rPr lang="en-US" sz="1800" dirty="0" smtClean="0"/>
              <a:t>in language teaching</a:t>
            </a:r>
          </a:p>
          <a:p>
            <a:pPr marL="2014300" lvl="6" indent="-342900">
              <a:buAutoNum type="alphaLcPeriod"/>
            </a:pPr>
            <a:r>
              <a:rPr lang="en-US" sz="1800" dirty="0"/>
              <a:t>e</a:t>
            </a:r>
            <a:r>
              <a:rPr lang="en-US" sz="1800" dirty="0" smtClean="0"/>
              <a:t>xpanding demand for </a:t>
            </a:r>
            <a:r>
              <a:rPr lang="en-US" sz="1800" b="1" i="1" dirty="0" smtClean="0">
                <a:solidFill>
                  <a:srgbClr val="002060"/>
                </a:solidFill>
              </a:rPr>
              <a:t>quality language </a:t>
            </a:r>
            <a:r>
              <a:rPr lang="en-US" sz="1800" b="1" i="1" dirty="0" err="1" smtClean="0">
                <a:solidFill>
                  <a:srgbClr val="002060"/>
                </a:solidFill>
              </a:rPr>
              <a:t>programmes</a:t>
            </a:r>
            <a:r>
              <a:rPr lang="en-US" sz="1800" b="1" i="1" dirty="0" smtClean="0"/>
              <a:t> </a:t>
            </a:r>
            <a:r>
              <a:rPr lang="en-US" sz="1800" dirty="0" smtClean="0"/>
              <a:t>and </a:t>
            </a:r>
            <a:r>
              <a:rPr lang="en-US" sz="1800" b="1" i="1" dirty="0" smtClean="0">
                <a:solidFill>
                  <a:srgbClr val="002060"/>
                </a:solidFill>
              </a:rPr>
              <a:t>language teachers</a:t>
            </a:r>
          </a:p>
          <a:p>
            <a:endParaRPr lang="en-US" dirty="0"/>
          </a:p>
        </p:txBody>
      </p:sp>
      <p:sp>
        <p:nvSpPr>
          <p:cNvPr id="4" name="Rounded Rectangle 3"/>
          <p:cNvSpPr/>
          <p:nvPr/>
        </p:nvSpPr>
        <p:spPr>
          <a:xfrm>
            <a:off x="5693664" y="3162966"/>
            <a:ext cx="2260092" cy="9875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Maintain interest, creativity and enthusiasm</a:t>
            </a:r>
            <a:endParaRPr lang="en-US" b="1" dirty="0">
              <a:solidFill>
                <a:schemeClr val="tx1"/>
              </a:solidFill>
            </a:endParaRPr>
          </a:p>
        </p:txBody>
      </p:sp>
      <p:pic>
        <p:nvPicPr>
          <p:cNvPr id="5" name="Picture 4"/>
          <p:cNvPicPr>
            <a:picLocks noChangeAspect="1"/>
          </p:cNvPicPr>
          <p:nvPr/>
        </p:nvPicPr>
        <p:blipFill>
          <a:blip r:embed="rId2" cstate="print"/>
          <a:stretch>
            <a:fillRect/>
          </a:stretch>
        </p:blipFill>
        <p:spPr>
          <a:xfrm>
            <a:off x="877824" y="2875597"/>
            <a:ext cx="2104644" cy="1562291"/>
          </a:xfrm>
          <a:prstGeom prst="rect">
            <a:avLst/>
          </a:prstGeom>
        </p:spPr>
      </p:pic>
      <p:sp>
        <p:nvSpPr>
          <p:cNvPr id="6" name="Right Arrow 5"/>
          <p:cNvSpPr/>
          <p:nvPr/>
        </p:nvSpPr>
        <p:spPr>
          <a:xfrm>
            <a:off x="3197352" y="3458622"/>
            <a:ext cx="1991868" cy="3962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710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000" b="1" dirty="0">
                <a:solidFill>
                  <a:srgbClr val="002060"/>
                </a:solidFill>
              </a:rPr>
              <a:t>Professional </a:t>
            </a:r>
            <a:r>
              <a:rPr lang="en-US" sz="3000" b="1" dirty="0" smtClean="0">
                <a:solidFill>
                  <a:srgbClr val="002060"/>
                </a:solidFill>
              </a:rPr>
              <a:t>Development</a:t>
            </a:r>
          </a:p>
          <a:p>
            <a:pPr marL="0" indent="0">
              <a:buNone/>
            </a:pPr>
            <a:endParaRPr lang="en-US" sz="3000" b="1" dirty="0">
              <a:solidFill>
                <a:srgbClr val="002060"/>
              </a:solidFill>
            </a:endParaRPr>
          </a:p>
          <a:p>
            <a:pPr marL="0" indent="0">
              <a:buNone/>
            </a:pPr>
            <a:endParaRPr lang="en-US" b="1" dirty="0" smtClean="0">
              <a:solidFill>
                <a:srgbClr val="002060"/>
              </a:solidFill>
            </a:endParaRPr>
          </a:p>
          <a:p>
            <a:pPr marL="0" indent="0">
              <a:buNone/>
            </a:pPr>
            <a:endParaRPr lang="en-US" b="1" dirty="0">
              <a:solidFill>
                <a:srgbClr val="002060"/>
              </a:solidFill>
            </a:endParaRPr>
          </a:p>
          <a:p>
            <a:pPr marL="0" indent="0">
              <a:buNone/>
            </a:pPr>
            <a:endParaRPr lang="en-US" b="1" dirty="0" smtClean="0">
              <a:solidFill>
                <a:srgbClr val="002060"/>
              </a:solidFill>
            </a:endParaRPr>
          </a:p>
          <a:p>
            <a:pPr marL="0" indent="0">
              <a:buNone/>
            </a:pPr>
            <a:endParaRPr lang="en-US" b="1" dirty="0">
              <a:solidFill>
                <a:srgbClr val="002060"/>
              </a:solidFill>
            </a:endParaRPr>
          </a:p>
          <a:p>
            <a:pPr marL="0" indent="0">
              <a:buNone/>
            </a:pPr>
            <a:endParaRPr lang="en-US" b="1" dirty="0" smtClean="0">
              <a:solidFill>
                <a:srgbClr val="002060"/>
              </a:solidFill>
            </a:endParaRPr>
          </a:p>
          <a:p>
            <a:pPr marL="0" indent="0">
              <a:buNone/>
            </a:pPr>
            <a:endParaRPr lang="en-US" b="1" dirty="0">
              <a:solidFill>
                <a:srgbClr val="002060"/>
              </a:solidFill>
            </a:endParaRPr>
          </a:p>
          <a:p>
            <a:pPr marL="0" indent="0">
              <a:buNone/>
            </a:pPr>
            <a:endParaRPr lang="en-US" b="1" dirty="0" smtClean="0">
              <a:solidFill>
                <a:srgbClr val="002060"/>
              </a:solidFill>
            </a:endParaRPr>
          </a:p>
          <a:p>
            <a:pPr marL="0" indent="0" algn="ctr">
              <a:buNone/>
            </a:pPr>
            <a:r>
              <a:rPr lang="en-US" b="1" dirty="0" smtClean="0">
                <a:solidFill>
                  <a:srgbClr val="002060"/>
                </a:solidFill>
              </a:rPr>
              <a:t>Classrooms are places where teachers can also learn, not just students</a:t>
            </a:r>
            <a:endParaRPr lang="en-US" b="1" dirty="0">
              <a:solidFill>
                <a:srgbClr val="002060"/>
              </a:solidFill>
            </a:endParaRPr>
          </a:p>
          <a:p>
            <a:pPr marL="0" indent="0">
              <a:buNone/>
            </a:pPr>
            <a:endParaRPr lang="en-US" dirty="0"/>
          </a:p>
        </p:txBody>
      </p:sp>
      <p:pic>
        <p:nvPicPr>
          <p:cNvPr id="6" name="Picture 5"/>
          <p:cNvPicPr>
            <a:picLocks noChangeAspect="1"/>
          </p:cNvPicPr>
          <p:nvPr/>
        </p:nvPicPr>
        <p:blipFill>
          <a:blip r:embed="rId2" cstate="print"/>
          <a:stretch>
            <a:fillRect/>
          </a:stretch>
        </p:blipFill>
        <p:spPr>
          <a:xfrm>
            <a:off x="2137029" y="3385521"/>
            <a:ext cx="4869942" cy="1968984"/>
          </a:xfrm>
          <a:prstGeom prst="rect">
            <a:avLst/>
          </a:prstGeom>
        </p:spPr>
      </p:pic>
      <p:sp>
        <p:nvSpPr>
          <p:cNvPr id="7" name="Rounded Rectangle 6"/>
          <p:cNvSpPr/>
          <p:nvPr/>
        </p:nvSpPr>
        <p:spPr>
          <a:xfrm>
            <a:off x="1364292" y="2613003"/>
            <a:ext cx="6169152" cy="5120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Approaches to ongoing Professional Development</a:t>
            </a:r>
            <a:endParaRPr lang="en-US" sz="2000" dirty="0">
              <a:solidFill>
                <a:schemeClr val="tx1"/>
              </a:solidFill>
            </a:endParaRPr>
          </a:p>
        </p:txBody>
      </p:sp>
    </p:spTree>
    <p:extLst>
      <p:ext uri="{BB962C8B-B14F-4D97-AF65-F5344CB8AC3E}">
        <p14:creationId xmlns:p14="http://schemas.microsoft.com/office/powerpoint/2010/main" val="527307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2121407"/>
            <a:ext cx="7772400" cy="4445647"/>
          </a:xfrm>
        </p:spPr>
        <p:txBody>
          <a:bodyPr>
            <a:normAutofit fontScale="92500" lnSpcReduction="10000"/>
          </a:bodyPr>
          <a:lstStyle/>
          <a:p>
            <a:pPr marL="0" indent="0">
              <a:buNone/>
            </a:pPr>
            <a:r>
              <a:rPr lang="en-US" sz="3000" b="1" dirty="0">
                <a:solidFill>
                  <a:srgbClr val="002060"/>
                </a:solidFill>
              </a:rPr>
              <a:t>Professional </a:t>
            </a:r>
            <a:r>
              <a:rPr lang="en-US" sz="3000" b="1" dirty="0" smtClean="0">
                <a:solidFill>
                  <a:srgbClr val="002060"/>
                </a:solidFill>
              </a:rPr>
              <a:t>Development</a:t>
            </a:r>
          </a:p>
          <a:p>
            <a:pPr marL="0" indent="0">
              <a:buNone/>
            </a:pPr>
            <a:endParaRPr lang="en-US" sz="2800" b="1" dirty="0" smtClean="0">
              <a:solidFill>
                <a:srgbClr val="002060"/>
              </a:solidFill>
            </a:endParaRPr>
          </a:p>
          <a:p>
            <a:pPr marL="0" indent="0">
              <a:buNone/>
            </a:pPr>
            <a:endParaRPr lang="en-US" b="1" dirty="0">
              <a:solidFill>
                <a:srgbClr val="002060"/>
              </a:solidFill>
            </a:endParaRPr>
          </a:p>
          <a:p>
            <a:pPr marL="0" indent="0">
              <a:buNone/>
            </a:pPr>
            <a:endParaRPr lang="en-US" b="1" dirty="0" smtClean="0">
              <a:solidFill>
                <a:srgbClr val="002060"/>
              </a:solidFill>
            </a:endParaRPr>
          </a:p>
          <a:p>
            <a:pPr marL="0" indent="0">
              <a:buNone/>
            </a:pPr>
            <a:endParaRPr lang="en-US" b="1" dirty="0">
              <a:solidFill>
                <a:srgbClr val="002060"/>
              </a:solidFill>
            </a:endParaRPr>
          </a:p>
          <a:p>
            <a:pPr marL="0" indent="0">
              <a:buNone/>
            </a:pPr>
            <a:endParaRPr lang="en-US" b="1" dirty="0" smtClean="0">
              <a:solidFill>
                <a:srgbClr val="002060"/>
              </a:solidFill>
            </a:endParaRPr>
          </a:p>
          <a:p>
            <a:pPr marL="0" indent="0">
              <a:buNone/>
            </a:pPr>
            <a:endParaRPr lang="en-US" b="1" dirty="0">
              <a:solidFill>
                <a:srgbClr val="002060"/>
              </a:solidFill>
            </a:endParaRPr>
          </a:p>
          <a:p>
            <a:pPr marL="0" indent="0">
              <a:buNone/>
            </a:pPr>
            <a:endParaRPr lang="en-US" b="1" dirty="0" smtClean="0">
              <a:solidFill>
                <a:srgbClr val="002060"/>
              </a:solidFill>
            </a:endParaRPr>
          </a:p>
          <a:p>
            <a:pPr marL="0" indent="0">
              <a:buNone/>
            </a:pPr>
            <a:endParaRPr lang="en-US" b="1" dirty="0">
              <a:solidFill>
                <a:srgbClr val="002060"/>
              </a:solidFill>
            </a:endParaRPr>
          </a:p>
          <a:p>
            <a:pPr marL="0" indent="0" algn="ctr">
              <a:buNone/>
            </a:pPr>
            <a:r>
              <a:rPr lang="en-US" b="1" dirty="0" smtClean="0">
                <a:solidFill>
                  <a:srgbClr val="002060"/>
                </a:solidFill>
              </a:rPr>
              <a:t>Teachers can play an active role in their own professional development</a:t>
            </a:r>
            <a:endParaRPr lang="en-US" b="1" dirty="0">
              <a:solidFill>
                <a:srgbClr val="002060"/>
              </a:solidFill>
            </a:endParaRPr>
          </a:p>
          <a:p>
            <a:pPr marL="0" indent="0">
              <a:buNone/>
            </a:pPr>
            <a:endParaRPr lang="en-US" dirty="0"/>
          </a:p>
        </p:txBody>
      </p:sp>
      <p:sp>
        <p:nvSpPr>
          <p:cNvPr id="6" name="Rounded Rectangle 5"/>
          <p:cNvSpPr/>
          <p:nvPr/>
        </p:nvSpPr>
        <p:spPr>
          <a:xfrm>
            <a:off x="1364292" y="2613003"/>
            <a:ext cx="6169152" cy="5120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Approaches to ongoing Professional Development</a:t>
            </a:r>
            <a:endParaRPr lang="en-US" sz="2000" dirty="0">
              <a:solidFill>
                <a:schemeClr val="tx1"/>
              </a:solidFill>
            </a:endParaRPr>
          </a:p>
        </p:txBody>
      </p:sp>
    </p:spTree>
    <p:extLst>
      <p:ext uri="{BB962C8B-B14F-4D97-AF65-F5344CB8AC3E}">
        <p14:creationId xmlns:p14="http://schemas.microsoft.com/office/powerpoint/2010/main" val="3616209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sz="2800" b="1" dirty="0">
                <a:solidFill>
                  <a:srgbClr val="002060"/>
                </a:solidFill>
              </a:rPr>
              <a:t>Professional </a:t>
            </a:r>
            <a:r>
              <a:rPr lang="en-US" sz="2800" b="1" dirty="0" smtClean="0">
                <a:solidFill>
                  <a:srgbClr val="002060"/>
                </a:solidFill>
              </a:rPr>
              <a:t>Development</a:t>
            </a:r>
          </a:p>
          <a:p>
            <a:pPr marL="0" indent="0">
              <a:buNone/>
            </a:pPr>
            <a:endParaRPr lang="en-US" b="1" dirty="0">
              <a:solidFill>
                <a:srgbClr val="002060"/>
              </a:solidFill>
            </a:endParaRPr>
          </a:p>
          <a:p>
            <a:pPr marL="0" indent="0">
              <a:buNone/>
            </a:pPr>
            <a:endParaRPr lang="en-US" b="1" dirty="0" smtClean="0">
              <a:solidFill>
                <a:srgbClr val="002060"/>
              </a:solidFill>
            </a:endParaRPr>
          </a:p>
          <a:p>
            <a:pPr marL="0" indent="0">
              <a:buNone/>
            </a:pPr>
            <a:endParaRPr lang="en-US" b="1" dirty="0">
              <a:solidFill>
                <a:srgbClr val="002060"/>
              </a:solidFill>
            </a:endParaRPr>
          </a:p>
          <a:p>
            <a:pPr marL="0" indent="0">
              <a:buNone/>
            </a:pPr>
            <a:endParaRPr lang="en-US" b="1" dirty="0" smtClean="0">
              <a:solidFill>
                <a:srgbClr val="002060"/>
              </a:solidFill>
            </a:endParaRPr>
          </a:p>
          <a:p>
            <a:pPr marL="0" indent="0">
              <a:buNone/>
            </a:pPr>
            <a:endParaRPr lang="en-US" b="1" dirty="0">
              <a:solidFill>
                <a:srgbClr val="002060"/>
              </a:solidFill>
            </a:endParaRPr>
          </a:p>
          <a:p>
            <a:pPr marL="0" indent="0">
              <a:buNone/>
            </a:pPr>
            <a:endParaRPr lang="en-US" b="1" dirty="0" smtClean="0">
              <a:solidFill>
                <a:srgbClr val="002060"/>
              </a:solidFill>
            </a:endParaRPr>
          </a:p>
          <a:p>
            <a:pPr marL="0" indent="0">
              <a:buNone/>
            </a:pPr>
            <a:endParaRPr lang="en-US" b="1" dirty="0">
              <a:solidFill>
                <a:srgbClr val="002060"/>
              </a:solidFill>
            </a:endParaRPr>
          </a:p>
          <a:p>
            <a:pPr marL="0" indent="0" algn="ctr">
              <a:buNone/>
            </a:pPr>
            <a:r>
              <a:rPr lang="en-US" b="1" dirty="0" smtClean="0">
                <a:solidFill>
                  <a:srgbClr val="002060"/>
                </a:solidFill>
              </a:rPr>
              <a:t>It is the responsibility of schools and administrators to provide opportunities for continued professional education</a:t>
            </a:r>
            <a:endParaRPr lang="en-US" b="1" dirty="0">
              <a:solidFill>
                <a:srgbClr val="002060"/>
              </a:solidFill>
            </a:endParaRPr>
          </a:p>
          <a:p>
            <a:pPr marL="0" indent="0">
              <a:buNone/>
            </a:pPr>
            <a:endParaRPr lang="en-US" dirty="0"/>
          </a:p>
        </p:txBody>
      </p:sp>
      <p:pic>
        <p:nvPicPr>
          <p:cNvPr id="5" name="Picture 4"/>
          <p:cNvPicPr>
            <a:picLocks noChangeAspect="1"/>
          </p:cNvPicPr>
          <p:nvPr/>
        </p:nvPicPr>
        <p:blipFill>
          <a:blip r:embed="rId2" cstate="print"/>
          <a:stretch>
            <a:fillRect/>
          </a:stretch>
        </p:blipFill>
        <p:spPr>
          <a:xfrm>
            <a:off x="2218944" y="3398710"/>
            <a:ext cx="4913376" cy="1746314"/>
          </a:xfrm>
          <a:prstGeom prst="rect">
            <a:avLst/>
          </a:prstGeom>
        </p:spPr>
      </p:pic>
      <p:sp>
        <p:nvSpPr>
          <p:cNvPr id="6" name="Rounded Rectangle 5"/>
          <p:cNvSpPr/>
          <p:nvPr/>
        </p:nvSpPr>
        <p:spPr>
          <a:xfrm>
            <a:off x="1364292" y="2613003"/>
            <a:ext cx="6169152" cy="5120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Approaches to ongoing Professional Development</a:t>
            </a:r>
            <a:endParaRPr lang="en-US" sz="2000" dirty="0">
              <a:solidFill>
                <a:schemeClr val="tx1"/>
              </a:solidFill>
            </a:endParaRPr>
          </a:p>
        </p:txBody>
      </p:sp>
    </p:spTree>
    <p:extLst>
      <p:ext uri="{BB962C8B-B14F-4D97-AF65-F5344CB8AC3E}">
        <p14:creationId xmlns:p14="http://schemas.microsoft.com/office/powerpoint/2010/main" val="3807001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sz="2800" b="1" dirty="0">
                <a:solidFill>
                  <a:srgbClr val="002060"/>
                </a:solidFill>
              </a:rPr>
              <a:t>Professional </a:t>
            </a:r>
            <a:r>
              <a:rPr lang="en-US" sz="2800" b="1" dirty="0" smtClean="0">
                <a:solidFill>
                  <a:srgbClr val="002060"/>
                </a:solidFill>
              </a:rPr>
              <a:t>Development</a:t>
            </a:r>
          </a:p>
          <a:p>
            <a:pPr marL="0" indent="0">
              <a:buNone/>
            </a:pPr>
            <a:endParaRPr lang="en-US" b="1" dirty="0">
              <a:solidFill>
                <a:srgbClr val="002060"/>
              </a:solidFill>
            </a:endParaRPr>
          </a:p>
          <a:p>
            <a:pPr marL="0" indent="0">
              <a:buNone/>
            </a:pPr>
            <a:endParaRPr lang="en-US" b="1" dirty="0" smtClean="0">
              <a:solidFill>
                <a:srgbClr val="002060"/>
              </a:solidFill>
            </a:endParaRPr>
          </a:p>
          <a:p>
            <a:pPr marL="0" indent="0">
              <a:buNone/>
            </a:pPr>
            <a:endParaRPr lang="en-US" b="1" dirty="0">
              <a:solidFill>
                <a:srgbClr val="002060"/>
              </a:solidFill>
            </a:endParaRPr>
          </a:p>
          <a:p>
            <a:pPr marL="0" indent="0">
              <a:buNone/>
            </a:pPr>
            <a:endParaRPr lang="en-US" b="1" dirty="0" smtClean="0">
              <a:solidFill>
                <a:srgbClr val="002060"/>
              </a:solidFill>
            </a:endParaRPr>
          </a:p>
          <a:p>
            <a:pPr marL="0" indent="0">
              <a:buNone/>
            </a:pPr>
            <a:endParaRPr lang="en-US" b="1" dirty="0">
              <a:solidFill>
                <a:srgbClr val="002060"/>
              </a:solidFill>
            </a:endParaRPr>
          </a:p>
          <a:p>
            <a:pPr marL="0" indent="0">
              <a:buNone/>
            </a:pPr>
            <a:endParaRPr lang="en-US" b="1" dirty="0" smtClean="0">
              <a:solidFill>
                <a:srgbClr val="002060"/>
              </a:solidFill>
            </a:endParaRPr>
          </a:p>
          <a:p>
            <a:pPr marL="0" indent="0">
              <a:buNone/>
            </a:pPr>
            <a:endParaRPr lang="en-US" b="1" dirty="0">
              <a:solidFill>
                <a:srgbClr val="002060"/>
              </a:solidFill>
            </a:endParaRPr>
          </a:p>
          <a:p>
            <a:pPr marL="0" indent="0" algn="ctr">
              <a:buNone/>
            </a:pPr>
            <a:r>
              <a:rPr lang="en-US" b="1" dirty="0" smtClean="0">
                <a:solidFill>
                  <a:srgbClr val="002060"/>
                </a:solidFill>
              </a:rPr>
              <a:t>Professional development benefits both institutions as well as the teachers who work in them</a:t>
            </a:r>
            <a:endParaRPr lang="en-US" b="1" dirty="0">
              <a:solidFill>
                <a:srgbClr val="002060"/>
              </a:solidFill>
            </a:endParaRPr>
          </a:p>
          <a:p>
            <a:pPr marL="0" indent="0">
              <a:buNone/>
            </a:pPr>
            <a:endParaRPr lang="en-US" dirty="0"/>
          </a:p>
        </p:txBody>
      </p:sp>
      <p:pic>
        <p:nvPicPr>
          <p:cNvPr id="5" name="Picture 4"/>
          <p:cNvPicPr>
            <a:picLocks noChangeAspect="1"/>
          </p:cNvPicPr>
          <p:nvPr/>
        </p:nvPicPr>
        <p:blipFill>
          <a:blip r:embed="rId2" cstate="print"/>
          <a:stretch>
            <a:fillRect/>
          </a:stretch>
        </p:blipFill>
        <p:spPr>
          <a:xfrm>
            <a:off x="2170176" y="3275266"/>
            <a:ext cx="4511040" cy="1857566"/>
          </a:xfrm>
          <a:prstGeom prst="rect">
            <a:avLst/>
          </a:prstGeom>
          <a:effectLst>
            <a:glow rad="127000">
              <a:srgbClr val="002060"/>
            </a:glow>
          </a:effectLst>
        </p:spPr>
      </p:pic>
      <p:sp>
        <p:nvSpPr>
          <p:cNvPr id="6" name="Rounded Rectangle 5"/>
          <p:cNvSpPr/>
          <p:nvPr/>
        </p:nvSpPr>
        <p:spPr>
          <a:xfrm>
            <a:off x="1364292" y="2613003"/>
            <a:ext cx="6169152" cy="5120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Approaches to ongoing Professional Development</a:t>
            </a:r>
            <a:endParaRPr lang="en-US" sz="2000" dirty="0">
              <a:solidFill>
                <a:schemeClr val="tx1"/>
              </a:solidFill>
            </a:endParaRPr>
          </a:p>
        </p:txBody>
      </p:sp>
    </p:spTree>
    <p:extLst>
      <p:ext uri="{BB962C8B-B14F-4D97-AF65-F5344CB8AC3E}">
        <p14:creationId xmlns:p14="http://schemas.microsoft.com/office/powerpoint/2010/main" val="822553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2093976"/>
            <a:ext cx="7772400" cy="4550664"/>
          </a:xfrm>
        </p:spPr>
        <p:txBody>
          <a:bodyPr/>
          <a:lstStyle/>
          <a:p>
            <a:pPr marL="0" indent="0">
              <a:buNone/>
            </a:pPr>
            <a:r>
              <a:rPr lang="en-US" sz="2800" b="1" dirty="0" smtClean="0">
                <a:solidFill>
                  <a:srgbClr val="002060"/>
                </a:solidFill>
              </a:rPr>
              <a:t>Institutional and personal professionalism</a:t>
            </a:r>
            <a:endParaRPr lang="en-US" sz="2800" b="1" dirty="0">
              <a:solidFill>
                <a:srgbClr val="002060"/>
              </a:solidFill>
            </a:endParaRPr>
          </a:p>
          <a:p>
            <a:pPr marL="0" indent="0">
              <a:buNone/>
            </a:pPr>
            <a:endParaRPr lang="en-US" dirty="0"/>
          </a:p>
        </p:txBody>
      </p:sp>
      <p:sp>
        <p:nvSpPr>
          <p:cNvPr id="4" name="Rounded Rectangle 3"/>
          <p:cNvSpPr/>
          <p:nvPr/>
        </p:nvSpPr>
        <p:spPr>
          <a:xfrm>
            <a:off x="2310384" y="2556065"/>
            <a:ext cx="3596640" cy="768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Professionalism</a:t>
            </a:r>
            <a:endParaRPr lang="en-US" sz="2400" b="1" dirty="0">
              <a:solidFill>
                <a:schemeClr val="tx1"/>
              </a:solidFill>
            </a:endParaRPr>
          </a:p>
        </p:txBody>
      </p:sp>
      <p:sp>
        <p:nvSpPr>
          <p:cNvPr id="7" name="Rounded Rectangle 6"/>
          <p:cNvSpPr/>
          <p:nvPr/>
        </p:nvSpPr>
        <p:spPr>
          <a:xfrm>
            <a:off x="750636" y="5141681"/>
            <a:ext cx="6232055" cy="140117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7030A0"/>
                </a:solidFill>
              </a:rPr>
              <a:t>Institutional</a:t>
            </a:r>
            <a:r>
              <a:rPr lang="en-US" sz="2000" dirty="0" smtClean="0">
                <a:solidFill>
                  <a:schemeClr val="tx1"/>
                </a:solidFill>
              </a:rPr>
              <a:t> – reflects a managerial approach to professionalism, one that represents the views of ministries of education, teaching </a:t>
            </a:r>
            <a:r>
              <a:rPr lang="en-US" sz="2000" dirty="0" err="1" smtClean="0">
                <a:solidFill>
                  <a:schemeClr val="tx1"/>
                </a:solidFill>
              </a:rPr>
              <a:t>organisations</a:t>
            </a:r>
            <a:r>
              <a:rPr lang="en-US" sz="2000" dirty="0" smtClean="0">
                <a:solidFill>
                  <a:schemeClr val="tx1"/>
                </a:solidFill>
              </a:rPr>
              <a:t>, regulatory bodies, school principals</a:t>
            </a:r>
            <a:endParaRPr lang="en-US" sz="2000" dirty="0">
              <a:solidFill>
                <a:schemeClr val="tx1"/>
              </a:solidFill>
            </a:endParaRPr>
          </a:p>
        </p:txBody>
      </p:sp>
      <p:sp>
        <p:nvSpPr>
          <p:cNvPr id="8" name="Rounded Rectangle 7"/>
          <p:cNvSpPr/>
          <p:nvPr/>
        </p:nvSpPr>
        <p:spPr>
          <a:xfrm>
            <a:off x="3394365" y="3494792"/>
            <a:ext cx="5247162" cy="144949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7030A0"/>
                </a:solidFill>
              </a:rPr>
              <a:t>Individual</a:t>
            </a:r>
            <a:r>
              <a:rPr lang="en-US" sz="2000" dirty="0" smtClean="0">
                <a:solidFill>
                  <a:schemeClr val="tx1"/>
                </a:solidFill>
              </a:rPr>
              <a:t> – independent professionalism, which refers to teachers’ own views of teaching and the processes by which teachers engage in reflection on their own values, beliefs and </a:t>
            </a:r>
            <a:r>
              <a:rPr lang="en-US" sz="2000" dirty="0" err="1" smtClean="0">
                <a:solidFill>
                  <a:schemeClr val="tx1"/>
                </a:solidFill>
              </a:rPr>
              <a:t>prctices</a:t>
            </a:r>
            <a:endParaRPr lang="en-US" sz="2000" dirty="0">
              <a:solidFill>
                <a:schemeClr val="tx1"/>
              </a:solidFill>
            </a:endParaRPr>
          </a:p>
        </p:txBody>
      </p:sp>
      <p:sp>
        <p:nvSpPr>
          <p:cNvPr id="9" name="Bent Arrow 8"/>
          <p:cNvSpPr/>
          <p:nvPr/>
        </p:nvSpPr>
        <p:spPr>
          <a:xfrm rot="5400000">
            <a:off x="5951733" y="2829664"/>
            <a:ext cx="791718" cy="592074"/>
          </a:xfrm>
          <a:prstGeom prst="ben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wn Arrow 13"/>
          <p:cNvSpPr/>
          <p:nvPr/>
        </p:nvSpPr>
        <p:spPr>
          <a:xfrm rot="2151923">
            <a:off x="2445826" y="3451973"/>
            <a:ext cx="347141" cy="152435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111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841248" y="382618"/>
            <a:ext cx="2391823" cy="1555909"/>
          </a:xfrm>
          <a:prstGeom prst="rect">
            <a:avLst/>
          </a:prstGeom>
        </p:spPr>
      </p:pic>
      <p:sp>
        <p:nvSpPr>
          <p:cNvPr id="3" name="Content Placeholder 2"/>
          <p:cNvSpPr>
            <a:spLocks noGrp="1"/>
          </p:cNvSpPr>
          <p:nvPr>
            <p:ph idx="1"/>
          </p:nvPr>
        </p:nvSpPr>
        <p:spPr/>
        <p:txBody>
          <a:bodyPr/>
          <a:lstStyle/>
          <a:p>
            <a:pPr marL="0" indent="0">
              <a:buNone/>
            </a:pPr>
            <a:r>
              <a:rPr lang="en-US" sz="2800" b="1" dirty="0" smtClean="0">
                <a:solidFill>
                  <a:srgbClr val="002060"/>
                </a:solidFill>
              </a:rPr>
              <a:t>Institutional professionalism</a:t>
            </a:r>
          </a:p>
          <a:p>
            <a:pPr marL="0" indent="0">
              <a:buNone/>
            </a:pPr>
            <a:r>
              <a:rPr lang="en-US" b="1" dirty="0" smtClean="0">
                <a:solidFill>
                  <a:srgbClr val="002060"/>
                </a:solidFill>
              </a:rPr>
              <a:t>     ▪ </a:t>
            </a:r>
            <a:r>
              <a:rPr lang="en-US" b="1" dirty="0" smtClean="0"/>
              <a:t>there are likely to be procedures for achieving accountability and process to maintain quality teaching</a:t>
            </a:r>
          </a:p>
          <a:p>
            <a:pPr marL="0" indent="0">
              <a:buNone/>
            </a:pPr>
            <a:r>
              <a:rPr lang="en-US" b="1" dirty="0"/>
              <a:t> </a:t>
            </a:r>
            <a:r>
              <a:rPr lang="en-US" b="1" dirty="0" smtClean="0"/>
              <a:t>    ▪ familiarization with standards</a:t>
            </a:r>
          </a:p>
          <a:p>
            <a:pPr marL="0" indent="0">
              <a:buNone/>
            </a:pPr>
            <a:r>
              <a:rPr lang="en-US" b="1" dirty="0"/>
              <a:t> </a:t>
            </a:r>
            <a:r>
              <a:rPr lang="en-US" b="1" dirty="0" smtClean="0"/>
              <a:t>    ▪ such standards involve acquiring the qualifications the profession recognizes as evidence of professional competence, as well as demonstrating a commitment to attaining high standards in one’s work, whether as classroom teachers, supervisors, administrators or teacher trainers</a:t>
            </a:r>
          </a:p>
          <a:p>
            <a:pPr marL="0" indent="0">
              <a:buNone/>
            </a:pPr>
            <a:endParaRPr lang="en-US" dirty="0"/>
          </a:p>
        </p:txBody>
      </p:sp>
      <p:pic>
        <p:nvPicPr>
          <p:cNvPr id="5" name="Picture 4"/>
          <p:cNvPicPr>
            <a:picLocks noChangeAspect="1"/>
          </p:cNvPicPr>
          <p:nvPr/>
        </p:nvPicPr>
        <p:blipFill>
          <a:blip r:embed="rId3" cstate="print"/>
          <a:stretch>
            <a:fillRect/>
          </a:stretch>
        </p:blipFill>
        <p:spPr>
          <a:xfrm>
            <a:off x="5768912" y="382618"/>
            <a:ext cx="2543815" cy="1603059"/>
          </a:xfrm>
          <a:prstGeom prst="rect">
            <a:avLst/>
          </a:prstGeom>
        </p:spPr>
      </p:pic>
      <p:pic>
        <p:nvPicPr>
          <p:cNvPr id="6" name="Picture 5"/>
          <p:cNvPicPr>
            <a:picLocks noChangeAspect="1"/>
          </p:cNvPicPr>
          <p:nvPr/>
        </p:nvPicPr>
        <p:blipFill>
          <a:blip r:embed="rId4" cstate="print"/>
          <a:stretch>
            <a:fillRect/>
          </a:stretch>
        </p:blipFill>
        <p:spPr>
          <a:xfrm>
            <a:off x="3233071" y="382619"/>
            <a:ext cx="2535841" cy="1555908"/>
          </a:xfrm>
          <a:prstGeom prst="rect">
            <a:avLst/>
          </a:prstGeom>
        </p:spPr>
      </p:pic>
    </p:spTree>
    <p:extLst>
      <p:ext uri="{BB962C8B-B14F-4D97-AF65-F5344CB8AC3E}">
        <p14:creationId xmlns:p14="http://schemas.microsoft.com/office/powerpoint/2010/main" val="1414734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838200" y="243840"/>
            <a:ext cx="3997036" cy="1877568"/>
          </a:xfrm>
          <a:prstGeom prst="rect">
            <a:avLst/>
          </a:prstGeom>
        </p:spPr>
      </p:pic>
      <p:sp>
        <p:nvSpPr>
          <p:cNvPr id="3" name="Content Placeholder 2"/>
          <p:cNvSpPr>
            <a:spLocks noGrp="1"/>
          </p:cNvSpPr>
          <p:nvPr>
            <p:ph idx="1"/>
          </p:nvPr>
        </p:nvSpPr>
        <p:spPr>
          <a:xfrm>
            <a:off x="685800" y="2121408"/>
            <a:ext cx="7772400" cy="4572000"/>
          </a:xfrm>
        </p:spPr>
        <p:txBody>
          <a:bodyPr/>
          <a:lstStyle/>
          <a:p>
            <a:pPr marL="0" indent="0">
              <a:buNone/>
            </a:pPr>
            <a:r>
              <a:rPr lang="en-US" sz="2800" b="1" dirty="0">
                <a:solidFill>
                  <a:srgbClr val="002060"/>
                </a:solidFill>
              </a:rPr>
              <a:t>Institutional </a:t>
            </a:r>
            <a:r>
              <a:rPr lang="en-US" sz="2800" b="1" dirty="0" smtClean="0">
                <a:solidFill>
                  <a:srgbClr val="002060"/>
                </a:solidFill>
              </a:rPr>
              <a:t>perspective</a:t>
            </a:r>
            <a:endParaRPr lang="en-US" sz="2800" b="1" dirty="0">
              <a:solidFill>
                <a:srgbClr val="002060"/>
              </a:solidFill>
            </a:endParaRPr>
          </a:p>
          <a:p>
            <a:pPr marL="0" indent="0" algn="ctr">
              <a:buNone/>
            </a:pPr>
            <a:r>
              <a:rPr lang="en-US" b="1" dirty="0" smtClean="0">
                <a:solidFill>
                  <a:srgbClr val="7030A0"/>
                </a:solidFill>
              </a:rPr>
              <a:t>Goals of Staff Development</a:t>
            </a:r>
            <a:endParaRPr lang="en-US" b="1" dirty="0">
              <a:solidFill>
                <a:srgbClr val="7030A0"/>
              </a:solidFill>
            </a:endParaRPr>
          </a:p>
          <a:p>
            <a:pPr marL="0" indent="0">
              <a:buNone/>
            </a:pPr>
            <a:r>
              <a:rPr lang="en-US" dirty="0" smtClean="0"/>
              <a:t>	</a:t>
            </a:r>
            <a:r>
              <a:rPr lang="en-US" sz="1800" b="1" dirty="0" smtClean="0">
                <a:solidFill>
                  <a:srgbClr val="7030A0"/>
                </a:solidFill>
              </a:rPr>
              <a:t>▪ Institutional development</a:t>
            </a:r>
          </a:p>
          <a:p>
            <a:pPr marL="0" indent="0">
              <a:buNone/>
            </a:pPr>
            <a:r>
              <a:rPr lang="en-US" sz="1800" dirty="0"/>
              <a:t>	</a:t>
            </a:r>
            <a:r>
              <a:rPr lang="en-US" sz="1800" dirty="0" smtClean="0"/>
              <a:t>    - improves the performance of the school as a whole, to make it more successful, attract more students and achieve better learning outcomes</a:t>
            </a:r>
            <a:endParaRPr lang="en-US" sz="1800" b="1" dirty="0" smtClean="0">
              <a:solidFill>
                <a:srgbClr val="7030A0"/>
              </a:solidFill>
            </a:endParaRPr>
          </a:p>
          <a:p>
            <a:pPr marL="0" indent="0">
              <a:buNone/>
            </a:pPr>
            <a:r>
              <a:rPr lang="en-US" sz="1800" b="1" dirty="0">
                <a:solidFill>
                  <a:srgbClr val="7030A0"/>
                </a:solidFill>
              </a:rPr>
              <a:t> </a:t>
            </a:r>
            <a:r>
              <a:rPr lang="en-US" sz="1800" b="1" dirty="0" smtClean="0">
                <a:solidFill>
                  <a:srgbClr val="7030A0"/>
                </a:solidFill>
              </a:rPr>
              <a:t>            ▪ Career development</a:t>
            </a:r>
          </a:p>
          <a:p>
            <a:pPr marL="0" indent="0">
              <a:buNone/>
            </a:pPr>
            <a:r>
              <a:rPr lang="en-US" sz="1800" dirty="0"/>
              <a:t>	</a:t>
            </a:r>
            <a:r>
              <a:rPr lang="en-US" sz="1800" dirty="0" smtClean="0"/>
              <a:t>    - facilitates the professional advancement of teachers to more senior positions (senior teacher, coordinator)by providing them with necessary knowledge and skills</a:t>
            </a:r>
          </a:p>
          <a:p>
            <a:pPr marL="0" indent="0">
              <a:buNone/>
            </a:pPr>
            <a:r>
              <a:rPr lang="en-US" sz="1800" dirty="0" smtClean="0"/>
              <a:t>             </a:t>
            </a:r>
            <a:r>
              <a:rPr lang="en-US" sz="1800" b="1" dirty="0" smtClean="0">
                <a:solidFill>
                  <a:srgbClr val="7030A0"/>
                </a:solidFill>
              </a:rPr>
              <a:t>▪ Enhanced level of student learning</a:t>
            </a:r>
          </a:p>
          <a:p>
            <a:pPr marL="0" indent="0">
              <a:buNone/>
            </a:pPr>
            <a:r>
              <a:rPr lang="en-US" sz="1800" dirty="0" smtClean="0"/>
              <a:t>                  - an important goal is to raise the achievement level of students in the institution</a:t>
            </a:r>
            <a:endParaRPr lang="en-US" sz="1800" dirty="0"/>
          </a:p>
        </p:txBody>
      </p:sp>
      <p:pic>
        <p:nvPicPr>
          <p:cNvPr id="5" name="Picture 4"/>
          <p:cNvPicPr>
            <a:picLocks noChangeAspect="1"/>
          </p:cNvPicPr>
          <p:nvPr/>
        </p:nvPicPr>
        <p:blipFill>
          <a:blip r:embed="rId3" cstate="print"/>
          <a:stretch>
            <a:fillRect/>
          </a:stretch>
        </p:blipFill>
        <p:spPr>
          <a:xfrm>
            <a:off x="4835236" y="243840"/>
            <a:ext cx="3478375" cy="1877569"/>
          </a:xfrm>
          <a:prstGeom prst="rect">
            <a:avLst/>
          </a:prstGeom>
        </p:spPr>
      </p:pic>
    </p:spTree>
    <p:extLst>
      <p:ext uri="{BB962C8B-B14F-4D97-AF65-F5344CB8AC3E}">
        <p14:creationId xmlns:p14="http://schemas.microsoft.com/office/powerpoint/2010/main" val="4278280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2121408"/>
            <a:ext cx="7772400" cy="4437888"/>
          </a:xfrm>
        </p:spPr>
        <p:txBody>
          <a:bodyPr/>
          <a:lstStyle/>
          <a:p>
            <a:pPr marL="0" indent="0">
              <a:buNone/>
            </a:pPr>
            <a:r>
              <a:rPr lang="en-US" sz="2800" b="1" dirty="0">
                <a:solidFill>
                  <a:srgbClr val="002060"/>
                </a:solidFill>
              </a:rPr>
              <a:t>Institutional </a:t>
            </a:r>
            <a:r>
              <a:rPr lang="en-US" sz="2800" b="1" dirty="0" smtClean="0">
                <a:solidFill>
                  <a:srgbClr val="002060"/>
                </a:solidFill>
              </a:rPr>
              <a:t>perspective</a:t>
            </a:r>
            <a:endParaRPr lang="en-US" sz="2800" b="1" dirty="0">
              <a:solidFill>
                <a:srgbClr val="002060"/>
              </a:solidFill>
            </a:endParaRPr>
          </a:p>
          <a:p>
            <a:pPr marL="0" indent="0">
              <a:buNone/>
            </a:pPr>
            <a:r>
              <a:rPr lang="en-US" dirty="0" smtClean="0"/>
              <a:t>Joyce (1991) identifies five dimensions of institutional improvement that professional development can contribute to:</a:t>
            </a:r>
          </a:p>
          <a:p>
            <a:pPr marL="0" indent="0">
              <a:buNone/>
            </a:pPr>
            <a:endParaRPr lang="en-US" dirty="0"/>
          </a:p>
          <a:p>
            <a:pPr marL="0" indent="0">
              <a:buNone/>
            </a:pPr>
            <a:endParaRPr lang="en-US" dirty="0"/>
          </a:p>
        </p:txBody>
      </p:sp>
      <p:sp>
        <p:nvSpPr>
          <p:cNvPr id="4" name="Rounded Rectangle 3"/>
          <p:cNvSpPr/>
          <p:nvPr/>
        </p:nvSpPr>
        <p:spPr>
          <a:xfrm>
            <a:off x="1085088" y="3499104"/>
            <a:ext cx="7373112" cy="62885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Collegiality – creating a culture through developing cohesive professional relationships between staff (and the wider community)</a:t>
            </a:r>
            <a:endParaRPr lang="en-US" dirty="0">
              <a:solidFill>
                <a:schemeClr val="tx1"/>
              </a:solidFill>
            </a:endParaRPr>
          </a:p>
        </p:txBody>
      </p:sp>
      <p:sp>
        <p:nvSpPr>
          <p:cNvPr id="5" name="Rounded Rectangle 4"/>
          <p:cNvSpPr/>
          <p:nvPr/>
        </p:nvSpPr>
        <p:spPr>
          <a:xfrm>
            <a:off x="1085088" y="4340352"/>
            <a:ext cx="7373112" cy="83612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 Research – familiarizing staff with research findings on school improvement, teaching effectiveness and so on, which can support ‘in-house- development</a:t>
            </a:r>
            <a:endParaRPr lang="en-US" dirty="0">
              <a:solidFill>
                <a:schemeClr val="tx1"/>
              </a:solidFill>
            </a:endParaRPr>
          </a:p>
        </p:txBody>
      </p:sp>
      <p:sp>
        <p:nvSpPr>
          <p:cNvPr id="6" name="Rounded Rectangle 5"/>
          <p:cNvSpPr/>
          <p:nvPr/>
        </p:nvSpPr>
        <p:spPr>
          <a:xfrm>
            <a:off x="1085088" y="5388864"/>
            <a:ext cx="7373112" cy="91883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 Site-specific information – enabling and encouraging staff to collect and </a:t>
            </a:r>
            <a:r>
              <a:rPr lang="en-US" dirty="0" err="1" smtClean="0">
                <a:solidFill>
                  <a:schemeClr val="tx1"/>
                </a:solidFill>
              </a:rPr>
              <a:t>analyse</a:t>
            </a:r>
            <a:r>
              <a:rPr lang="en-US" dirty="0" smtClean="0">
                <a:solidFill>
                  <a:schemeClr val="tx1"/>
                </a:solidFill>
              </a:rPr>
              <a:t> data on students, schools ad effects of change, both as a formal evaluation and informally</a:t>
            </a:r>
            <a:endParaRPr lang="en-US" dirty="0">
              <a:solidFill>
                <a:schemeClr val="tx1"/>
              </a:solidFill>
            </a:endParaRPr>
          </a:p>
        </p:txBody>
      </p:sp>
    </p:spTree>
    <p:extLst>
      <p:ext uri="{BB962C8B-B14F-4D97-AF65-F5344CB8AC3E}">
        <p14:creationId xmlns:p14="http://schemas.microsoft.com/office/powerpoint/2010/main" val="2890656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800" b="1" dirty="0">
                <a:solidFill>
                  <a:srgbClr val="002060"/>
                </a:solidFill>
              </a:rPr>
              <a:t>Institutional </a:t>
            </a:r>
            <a:r>
              <a:rPr lang="en-US" sz="2800" b="1" dirty="0" smtClean="0">
                <a:solidFill>
                  <a:srgbClr val="002060"/>
                </a:solidFill>
              </a:rPr>
              <a:t>perspective</a:t>
            </a:r>
            <a:endParaRPr lang="en-US" sz="2800" b="1" dirty="0">
              <a:solidFill>
                <a:srgbClr val="002060"/>
              </a:solidFill>
            </a:endParaRPr>
          </a:p>
          <a:p>
            <a:pPr marL="0" indent="0">
              <a:buNone/>
            </a:pPr>
            <a:endParaRPr lang="en-US" dirty="0"/>
          </a:p>
        </p:txBody>
      </p:sp>
      <p:sp>
        <p:nvSpPr>
          <p:cNvPr id="4" name="Rounded Rectangle 3"/>
          <p:cNvSpPr/>
          <p:nvPr/>
        </p:nvSpPr>
        <p:spPr>
          <a:xfrm>
            <a:off x="1127760" y="2854037"/>
            <a:ext cx="7373112" cy="9901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4. Curriculum initiatives – collaborating with others to introduce change in their subject areas, as well as across the school curriculum</a:t>
            </a:r>
            <a:endParaRPr lang="en-US" sz="2000" dirty="0">
              <a:solidFill>
                <a:schemeClr val="tx1"/>
              </a:solidFill>
            </a:endParaRPr>
          </a:p>
        </p:txBody>
      </p:sp>
      <p:sp>
        <p:nvSpPr>
          <p:cNvPr id="5" name="Rounded Rectangle 4"/>
          <p:cNvSpPr/>
          <p:nvPr/>
        </p:nvSpPr>
        <p:spPr>
          <a:xfrm>
            <a:off x="1127760" y="4146804"/>
            <a:ext cx="7373112" cy="9599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5. Instructional initiatives – enabling staff to expand their repertoires of teaching methods, such as learning to teach according to CLIL or Text-based teaching</a:t>
            </a:r>
            <a:endParaRPr lang="en-US" sz="2000" dirty="0">
              <a:solidFill>
                <a:schemeClr val="tx1"/>
              </a:solidFill>
            </a:endParaRPr>
          </a:p>
        </p:txBody>
      </p:sp>
    </p:spTree>
    <p:extLst>
      <p:ext uri="{BB962C8B-B14F-4D97-AF65-F5344CB8AC3E}">
        <p14:creationId xmlns:p14="http://schemas.microsoft.com/office/powerpoint/2010/main" val="3244410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21408"/>
            <a:ext cx="7772400" cy="4376374"/>
          </a:xfrm>
        </p:spPr>
        <p:txBody>
          <a:bodyPr>
            <a:normAutofit/>
          </a:bodyPr>
          <a:lstStyle/>
          <a:p>
            <a:pPr marL="0" indent="0">
              <a:buNone/>
            </a:pPr>
            <a:r>
              <a:rPr lang="en-US" sz="2800" b="1" dirty="0" smtClean="0">
                <a:solidFill>
                  <a:srgbClr val="002060"/>
                </a:solidFill>
              </a:rPr>
              <a:t>The individual perspective</a:t>
            </a:r>
          </a:p>
          <a:p>
            <a:pPr marL="0" indent="0" algn="ctr">
              <a:buNone/>
            </a:pPr>
            <a:r>
              <a:rPr lang="en-US" b="1" dirty="0" smtClean="0">
                <a:solidFill>
                  <a:srgbClr val="7030A0"/>
                </a:solidFill>
              </a:rPr>
              <a:t>Reflection questions:</a:t>
            </a:r>
          </a:p>
          <a:p>
            <a:pPr marL="457200" indent="-457200">
              <a:buAutoNum type="arabicPeriod"/>
            </a:pPr>
            <a:r>
              <a:rPr lang="en-US" b="1" dirty="0" smtClean="0"/>
              <a:t>What kind of teacher am I?</a:t>
            </a:r>
          </a:p>
          <a:p>
            <a:pPr marL="457200" indent="-457200">
              <a:buAutoNum type="arabicPeriod"/>
            </a:pPr>
            <a:r>
              <a:rPr lang="en-US" b="1" dirty="0" smtClean="0"/>
              <a:t>What am I trying to achieve for myself and for my learners?</a:t>
            </a:r>
          </a:p>
          <a:p>
            <a:pPr marL="457200" indent="-457200">
              <a:buAutoNum type="arabicPeriod"/>
            </a:pPr>
            <a:r>
              <a:rPr lang="en-US" b="1" dirty="0" smtClean="0"/>
              <a:t>What are my strengths and limitations as a language teacher?</a:t>
            </a:r>
          </a:p>
          <a:p>
            <a:pPr marL="457200" indent="-457200">
              <a:buAutoNum type="arabicPeriod"/>
            </a:pPr>
            <a:r>
              <a:rPr lang="en-US" b="1" dirty="0" smtClean="0"/>
              <a:t>How do my students and colleagues view me?</a:t>
            </a:r>
          </a:p>
          <a:p>
            <a:pPr marL="457200" indent="-457200">
              <a:buAutoNum type="arabicPeriod"/>
            </a:pPr>
            <a:r>
              <a:rPr lang="en-US" b="1" dirty="0" smtClean="0"/>
              <a:t>How and why do I teach the way I do?</a:t>
            </a:r>
          </a:p>
          <a:p>
            <a:pPr marL="457200" indent="-457200">
              <a:buAutoNum type="arabicPeriod"/>
            </a:pPr>
            <a:r>
              <a:rPr lang="en-US" b="1" dirty="0" smtClean="0"/>
              <a:t>How have I developed as a teacher since I started teaching?</a:t>
            </a:r>
          </a:p>
          <a:p>
            <a:pPr marL="457200" indent="-457200">
              <a:buAutoNum type="arabicPeriod"/>
            </a:pPr>
            <a:r>
              <a:rPr lang="en-US" b="1" dirty="0" smtClean="0"/>
              <a:t>What are the gaps in  my knowledge?</a:t>
            </a:r>
          </a:p>
          <a:p>
            <a:pPr marL="457200" indent="-457200">
              <a:buAutoNum type="arabicPeriod"/>
            </a:pPr>
            <a:endParaRPr lang="en-US" b="1" dirty="0" smtClean="0">
              <a:solidFill>
                <a:srgbClr val="002060"/>
              </a:solidFill>
            </a:endParaRPr>
          </a:p>
          <a:p>
            <a:pPr marL="457200" indent="-457200">
              <a:buAutoNum type="arabicPeriod"/>
            </a:pPr>
            <a:endParaRPr lang="en-US" b="1" dirty="0">
              <a:solidFill>
                <a:srgbClr val="002060"/>
              </a:solidFill>
            </a:endParaRPr>
          </a:p>
          <a:p>
            <a:pPr marL="0" indent="0">
              <a:buNone/>
            </a:pPr>
            <a:endParaRPr lang="en-US" dirty="0"/>
          </a:p>
        </p:txBody>
      </p:sp>
      <p:pic>
        <p:nvPicPr>
          <p:cNvPr id="6" name="Picture 5"/>
          <p:cNvPicPr>
            <a:picLocks noChangeAspect="1"/>
          </p:cNvPicPr>
          <p:nvPr/>
        </p:nvPicPr>
        <p:blipFill>
          <a:blip r:embed="rId2" cstate="print"/>
          <a:stretch>
            <a:fillRect/>
          </a:stretch>
        </p:blipFill>
        <p:spPr>
          <a:xfrm>
            <a:off x="685799" y="249381"/>
            <a:ext cx="3900055" cy="1636499"/>
          </a:xfrm>
          <a:prstGeom prst="rect">
            <a:avLst/>
          </a:prstGeom>
        </p:spPr>
      </p:pic>
      <p:pic>
        <p:nvPicPr>
          <p:cNvPr id="7" name="Picture 6"/>
          <p:cNvPicPr>
            <a:picLocks noChangeAspect="1"/>
          </p:cNvPicPr>
          <p:nvPr/>
        </p:nvPicPr>
        <p:blipFill>
          <a:blip r:embed="rId3" cstate="print"/>
          <a:stretch>
            <a:fillRect/>
          </a:stretch>
        </p:blipFill>
        <p:spPr>
          <a:xfrm>
            <a:off x="4585855" y="249381"/>
            <a:ext cx="3872346" cy="1636499"/>
          </a:xfrm>
          <a:prstGeom prst="rect">
            <a:avLst/>
          </a:prstGeom>
        </p:spPr>
      </p:pic>
    </p:spTree>
    <p:extLst>
      <p:ext uri="{BB962C8B-B14F-4D97-AF65-F5344CB8AC3E}">
        <p14:creationId xmlns:p14="http://schemas.microsoft.com/office/powerpoint/2010/main" val="593921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685800" y="289560"/>
            <a:ext cx="3858491" cy="1594658"/>
          </a:xfrm>
          <a:prstGeom prst="rect">
            <a:avLst/>
          </a:prstGeom>
        </p:spPr>
      </p:pic>
      <p:sp>
        <p:nvSpPr>
          <p:cNvPr id="3" name="Content Placeholder 2"/>
          <p:cNvSpPr>
            <a:spLocks noGrp="1"/>
          </p:cNvSpPr>
          <p:nvPr>
            <p:ph idx="1"/>
          </p:nvPr>
        </p:nvSpPr>
        <p:spPr/>
        <p:txBody>
          <a:bodyPr/>
          <a:lstStyle/>
          <a:p>
            <a:pPr marL="0" indent="0">
              <a:buNone/>
            </a:pPr>
            <a:r>
              <a:rPr lang="en-US" sz="2800" b="1" i="1" dirty="0">
                <a:solidFill>
                  <a:srgbClr val="002060"/>
                </a:solidFill>
              </a:rPr>
              <a:t>The Nature of </a:t>
            </a:r>
            <a:r>
              <a:rPr lang="en-US" sz="2800" b="1" i="1" dirty="0" smtClean="0">
                <a:solidFill>
                  <a:srgbClr val="002060"/>
                </a:solidFill>
              </a:rPr>
              <a:t>Professionalism</a:t>
            </a:r>
          </a:p>
          <a:p>
            <a:endParaRPr lang="en-US" b="1" i="1" dirty="0">
              <a:solidFill>
                <a:srgbClr val="00B050"/>
              </a:solidFill>
            </a:endParaRPr>
          </a:p>
          <a:p>
            <a:pPr marL="1371400" lvl="5" indent="0">
              <a:buNone/>
            </a:pPr>
            <a:endParaRPr lang="en-US" b="1" i="1" dirty="0">
              <a:solidFill>
                <a:srgbClr val="00B050"/>
              </a:solidFill>
            </a:endParaRPr>
          </a:p>
          <a:p>
            <a:pPr marL="1371400" lvl="5" indent="0">
              <a:buNone/>
            </a:pPr>
            <a:endParaRPr lang="en-US" sz="2000" b="1" i="1" dirty="0" smtClean="0">
              <a:solidFill>
                <a:srgbClr val="00B050"/>
              </a:solidFill>
            </a:endParaRPr>
          </a:p>
          <a:p>
            <a:pPr marL="1371400" lvl="5" indent="0">
              <a:buNone/>
            </a:pPr>
            <a:endParaRPr lang="en-US" sz="2000" b="1" i="1" dirty="0">
              <a:solidFill>
                <a:srgbClr val="00B050"/>
              </a:solidFill>
            </a:endParaRPr>
          </a:p>
          <a:p>
            <a:pPr marL="1371400" lvl="5" indent="0">
              <a:buNone/>
            </a:pPr>
            <a:r>
              <a:rPr lang="en-US" sz="2000" b="1" dirty="0" smtClean="0"/>
              <a:t>- not something anyone who can speak English can do</a:t>
            </a:r>
          </a:p>
          <a:p>
            <a:pPr marL="1371400" lvl="5" indent="0">
              <a:buNone/>
            </a:pPr>
            <a:r>
              <a:rPr lang="en-US" sz="2000" b="1" dirty="0" smtClean="0"/>
              <a:t>- is a profession, a career in a field of educational specialization</a:t>
            </a:r>
          </a:p>
          <a:p>
            <a:pPr marL="1371400" lvl="5" indent="0">
              <a:buNone/>
            </a:pPr>
            <a:r>
              <a:rPr lang="en-US" sz="2000" b="1" dirty="0" smtClean="0"/>
              <a:t>- requires a specialized knowledge base, obtained through academic study and practical experience</a:t>
            </a:r>
          </a:p>
          <a:p>
            <a:endParaRPr lang="en-US" b="1" i="1" dirty="0" smtClean="0">
              <a:solidFill>
                <a:srgbClr val="00B050"/>
              </a:solidFill>
            </a:endParaRPr>
          </a:p>
          <a:p>
            <a:endParaRPr lang="en-US" b="1" i="1" dirty="0">
              <a:solidFill>
                <a:srgbClr val="00B050"/>
              </a:solidFill>
            </a:endParaRPr>
          </a:p>
        </p:txBody>
      </p:sp>
      <p:sp>
        <p:nvSpPr>
          <p:cNvPr id="5" name="Rounded Rectangle 4"/>
          <p:cNvSpPr/>
          <p:nvPr/>
        </p:nvSpPr>
        <p:spPr>
          <a:xfrm>
            <a:off x="1402080" y="2901696"/>
            <a:ext cx="6644640" cy="65836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English Language Teaching</a:t>
            </a:r>
            <a:endParaRPr lang="en-US" sz="3200" b="1" dirty="0">
              <a:solidFill>
                <a:schemeClr val="tx1"/>
              </a:solidFill>
            </a:endParaRPr>
          </a:p>
        </p:txBody>
      </p:sp>
      <p:pic>
        <p:nvPicPr>
          <p:cNvPr id="7" name="Picture 6"/>
          <p:cNvPicPr>
            <a:picLocks noChangeAspect="1"/>
          </p:cNvPicPr>
          <p:nvPr/>
        </p:nvPicPr>
        <p:blipFill>
          <a:blip r:embed="rId3" cstate="print"/>
          <a:stretch>
            <a:fillRect/>
          </a:stretch>
        </p:blipFill>
        <p:spPr>
          <a:xfrm>
            <a:off x="4544291" y="289559"/>
            <a:ext cx="3913910" cy="1594659"/>
          </a:xfrm>
          <a:prstGeom prst="rect">
            <a:avLst/>
          </a:prstGeom>
        </p:spPr>
      </p:pic>
    </p:spTree>
    <p:extLst>
      <p:ext uri="{BB962C8B-B14F-4D97-AF65-F5344CB8AC3E}">
        <p14:creationId xmlns:p14="http://schemas.microsoft.com/office/powerpoint/2010/main" val="1953734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841829" y="217715"/>
            <a:ext cx="3730171" cy="1743075"/>
          </a:xfrm>
          <a:prstGeom prst="rect">
            <a:avLst/>
          </a:prstGeom>
        </p:spPr>
      </p:pic>
      <p:sp>
        <p:nvSpPr>
          <p:cNvPr id="3" name="Content Placeholder 2"/>
          <p:cNvSpPr>
            <a:spLocks noGrp="1"/>
          </p:cNvSpPr>
          <p:nvPr>
            <p:ph idx="1"/>
          </p:nvPr>
        </p:nvSpPr>
        <p:spPr/>
        <p:txBody>
          <a:bodyPr/>
          <a:lstStyle/>
          <a:p>
            <a:pPr marL="0" indent="0">
              <a:buNone/>
            </a:pPr>
            <a:r>
              <a:rPr lang="en-US" sz="2800" b="1" dirty="0">
                <a:solidFill>
                  <a:srgbClr val="002060"/>
                </a:solidFill>
              </a:rPr>
              <a:t>The individual perspective</a:t>
            </a:r>
          </a:p>
          <a:p>
            <a:pPr marL="0" indent="0" algn="ctr">
              <a:buNone/>
            </a:pPr>
            <a:r>
              <a:rPr lang="en-US" b="1" dirty="0">
                <a:solidFill>
                  <a:srgbClr val="7030A0"/>
                </a:solidFill>
              </a:rPr>
              <a:t>Reflection questions</a:t>
            </a:r>
            <a:r>
              <a:rPr lang="en-US" b="1" dirty="0" smtClean="0">
                <a:solidFill>
                  <a:srgbClr val="7030A0"/>
                </a:solidFill>
              </a:rPr>
              <a:t>:</a:t>
            </a:r>
          </a:p>
          <a:p>
            <a:pPr marL="0" indent="0">
              <a:buNone/>
            </a:pPr>
            <a:r>
              <a:rPr lang="en-US" b="1" dirty="0" smtClean="0"/>
              <a:t>8. What role do I play in  my school, and is my role fulfilling?</a:t>
            </a:r>
          </a:p>
          <a:p>
            <a:pPr marL="0" indent="0">
              <a:buNone/>
            </a:pPr>
            <a:r>
              <a:rPr lang="en-US" b="1" dirty="0" smtClean="0"/>
              <a:t>9. What is my philosophy of teaching, and how does it influence my teaching?</a:t>
            </a:r>
          </a:p>
          <a:p>
            <a:pPr marL="0" indent="0">
              <a:buNone/>
            </a:pPr>
            <a:r>
              <a:rPr lang="en-US" b="1" dirty="0" smtClean="0"/>
              <a:t>10. What is my relationship with my colleagues, and how productive is it?</a:t>
            </a:r>
          </a:p>
          <a:p>
            <a:pPr marL="0" indent="0">
              <a:buNone/>
            </a:pPr>
            <a:r>
              <a:rPr lang="en-US" b="1" dirty="0" smtClean="0"/>
              <a:t>11. How can I mentor less-experienced teachers?</a:t>
            </a:r>
            <a:endParaRPr lang="en-US" b="1" dirty="0"/>
          </a:p>
          <a:p>
            <a:pPr marL="0" indent="0">
              <a:buNone/>
            </a:pPr>
            <a:endParaRPr lang="en-US" dirty="0"/>
          </a:p>
        </p:txBody>
      </p:sp>
      <p:pic>
        <p:nvPicPr>
          <p:cNvPr id="1026" name="Picture 2" descr="http://gregmilleredleadership.files.wordpress.com/2012/05/reflection-s1llc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17715"/>
            <a:ext cx="36830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242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780288" y="451104"/>
            <a:ext cx="3719141" cy="1539204"/>
          </a:xfrm>
          <a:prstGeom prst="rect">
            <a:avLst/>
          </a:prstGeom>
        </p:spPr>
      </p:pic>
      <p:sp>
        <p:nvSpPr>
          <p:cNvPr id="3" name="Content Placeholder 2"/>
          <p:cNvSpPr>
            <a:spLocks noGrp="1"/>
          </p:cNvSpPr>
          <p:nvPr>
            <p:ph idx="1"/>
          </p:nvPr>
        </p:nvSpPr>
        <p:spPr>
          <a:xfrm>
            <a:off x="780288" y="1990307"/>
            <a:ext cx="7772400" cy="4479765"/>
          </a:xfrm>
        </p:spPr>
        <p:txBody>
          <a:bodyPr/>
          <a:lstStyle/>
          <a:p>
            <a:pPr marL="0" indent="0">
              <a:buNone/>
            </a:pPr>
            <a:r>
              <a:rPr lang="en-US" sz="2800" b="1" dirty="0">
                <a:solidFill>
                  <a:srgbClr val="002060"/>
                </a:solidFill>
              </a:rPr>
              <a:t>The individual perspective</a:t>
            </a:r>
          </a:p>
          <a:p>
            <a:pPr marL="0" indent="0">
              <a:buNone/>
            </a:pPr>
            <a:endParaRPr lang="en-US" dirty="0"/>
          </a:p>
        </p:txBody>
      </p:sp>
      <p:pic>
        <p:nvPicPr>
          <p:cNvPr id="5" name="Picture 4"/>
          <p:cNvPicPr>
            <a:picLocks noChangeAspect="1"/>
          </p:cNvPicPr>
          <p:nvPr/>
        </p:nvPicPr>
        <p:blipFill>
          <a:blip r:embed="rId3" cstate="print"/>
          <a:stretch>
            <a:fillRect/>
          </a:stretch>
        </p:blipFill>
        <p:spPr>
          <a:xfrm>
            <a:off x="4499429" y="451104"/>
            <a:ext cx="3958771" cy="1539204"/>
          </a:xfrm>
          <a:prstGeom prst="rect">
            <a:avLst/>
          </a:prstGeom>
        </p:spPr>
      </p:pic>
      <p:sp>
        <p:nvSpPr>
          <p:cNvPr id="6" name="Rounded Rectangle 5"/>
          <p:cNvSpPr/>
          <p:nvPr/>
        </p:nvSpPr>
        <p:spPr>
          <a:xfrm>
            <a:off x="1036320" y="2693670"/>
            <a:ext cx="7071360" cy="53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1. Subject-matter knowledge</a:t>
            </a:r>
            <a:endParaRPr lang="en-US" sz="2000" b="1" dirty="0">
              <a:solidFill>
                <a:schemeClr val="tx1"/>
              </a:solidFill>
            </a:endParaRPr>
          </a:p>
        </p:txBody>
      </p:sp>
      <p:sp>
        <p:nvSpPr>
          <p:cNvPr id="7" name="Rounded Rectangle 6"/>
          <p:cNvSpPr/>
          <p:nvPr/>
        </p:nvSpPr>
        <p:spPr>
          <a:xfrm>
            <a:off x="1036320" y="3484626"/>
            <a:ext cx="7071360" cy="53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2. Pedagogical expertise</a:t>
            </a:r>
            <a:endParaRPr lang="en-US" sz="2000" b="1" dirty="0">
              <a:solidFill>
                <a:schemeClr val="tx1"/>
              </a:solidFill>
            </a:endParaRPr>
          </a:p>
        </p:txBody>
      </p:sp>
      <p:sp>
        <p:nvSpPr>
          <p:cNvPr id="8" name="Rounded Rectangle 7"/>
          <p:cNvSpPr/>
          <p:nvPr/>
        </p:nvSpPr>
        <p:spPr>
          <a:xfrm>
            <a:off x="1036320" y="4308348"/>
            <a:ext cx="7071360" cy="53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3. Understanding of one’s teaching philosophy</a:t>
            </a:r>
            <a:endParaRPr lang="en-US" sz="2000" b="1" dirty="0">
              <a:solidFill>
                <a:schemeClr val="tx1"/>
              </a:solidFill>
            </a:endParaRPr>
          </a:p>
        </p:txBody>
      </p:sp>
      <p:sp>
        <p:nvSpPr>
          <p:cNvPr id="9" name="Rounded Rectangle 8"/>
          <p:cNvSpPr/>
          <p:nvPr/>
        </p:nvSpPr>
        <p:spPr>
          <a:xfrm>
            <a:off x="1036320" y="4972050"/>
            <a:ext cx="7071360" cy="53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4. </a:t>
            </a:r>
            <a:r>
              <a:rPr lang="en-US" sz="2000" b="1" dirty="0" err="1" smtClean="0">
                <a:solidFill>
                  <a:schemeClr val="tx1"/>
                </a:solidFill>
              </a:rPr>
              <a:t>Theorisation</a:t>
            </a:r>
            <a:r>
              <a:rPr lang="en-US" sz="2000" b="1" dirty="0" smtClean="0">
                <a:solidFill>
                  <a:schemeClr val="tx1"/>
                </a:solidFill>
              </a:rPr>
              <a:t> of practice</a:t>
            </a:r>
            <a:endParaRPr lang="en-US" sz="2000" b="1" dirty="0">
              <a:solidFill>
                <a:schemeClr val="tx1"/>
              </a:solidFill>
            </a:endParaRPr>
          </a:p>
        </p:txBody>
      </p:sp>
      <p:sp>
        <p:nvSpPr>
          <p:cNvPr id="10" name="Rounded Rectangle 9"/>
          <p:cNvSpPr/>
          <p:nvPr/>
        </p:nvSpPr>
        <p:spPr>
          <a:xfrm>
            <a:off x="1048512" y="5763006"/>
            <a:ext cx="7071360" cy="53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5. Understanding of learners</a:t>
            </a:r>
            <a:endParaRPr lang="en-US" sz="2000" b="1" dirty="0">
              <a:solidFill>
                <a:schemeClr val="tx1"/>
              </a:solidFill>
            </a:endParaRPr>
          </a:p>
        </p:txBody>
      </p:sp>
    </p:spTree>
    <p:extLst>
      <p:ext uri="{BB962C8B-B14F-4D97-AF65-F5344CB8AC3E}">
        <p14:creationId xmlns:p14="http://schemas.microsoft.com/office/powerpoint/2010/main" val="983830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800" b="1" dirty="0">
                <a:solidFill>
                  <a:srgbClr val="002060"/>
                </a:solidFill>
              </a:rPr>
              <a:t>The individual perspective</a:t>
            </a:r>
          </a:p>
          <a:p>
            <a:pPr marL="0" indent="0">
              <a:buNone/>
            </a:pPr>
            <a:endParaRPr lang="en-US" dirty="0"/>
          </a:p>
        </p:txBody>
      </p:sp>
      <p:sp>
        <p:nvSpPr>
          <p:cNvPr id="4" name="Rounded Rectangle 3"/>
          <p:cNvSpPr/>
          <p:nvPr/>
        </p:nvSpPr>
        <p:spPr>
          <a:xfrm>
            <a:off x="1048512" y="2651760"/>
            <a:ext cx="7071360" cy="53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6. Understanding of curriculum and materials</a:t>
            </a:r>
            <a:endParaRPr lang="en-US" sz="2000" b="1" dirty="0">
              <a:solidFill>
                <a:schemeClr val="tx1"/>
              </a:solidFill>
            </a:endParaRPr>
          </a:p>
        </p:txBody>
      </p:sp>
      <p:sp>
        <p:nvSpPr>
          <p:cNvPr id="5" name="Rounded Rectangle 4"/>
          <p:cNvSpPr/>
          <p:nvPr/>
        </p:nvSpPr>
        <p:spPr>
          <a:xfrm>
            <a:off x="1048512" y="3456432"/>
            <a:ext cx="7071360" cy="53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7. Research skills</a:t>
            </a:r>
            <a:endParaRPr lang="en-US" sz="2000" b="1" dirty="0">
              <a:solidFill>
                <a:schemeClr val="tx1"/>
              </a:solidFill>
            </a:endParaRPr>
          </a:p>
        </p:txBody>
      </p:sp>
      <p:sp>
        <p:nvSpPr>
          <p:cNvPr id="6" name="Rounded Rectangle 5"/>
          <p:cNvSpPr/>
          <p:nvPr/>
        </p:nvSpPr>
        <p:spPr>
          <a:xfrm>
            <a:off x="1048512" y="4277868"/>
            <a:ext cx="7071360" cy="53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8. Career advancement</a:t>
            </a:r>
            <a:endParaRPr lang="en-US" sz="2000" b="1" dirty="0">
              <a:solidFill>
                <a:schemeClr val="tx1"/>
              </a:solidFill>
            </a:endParaRPr>
          </a:p>
        </p:txBody>
      </p:sp>
    </p:spTree>
    <p:extLst>
      <p:ext uri="{BB962C8B-B14F-4D97-AF65-F5344CB8AC3E}">
        <p14:creationId xmlns:p14="http://schemas.microsoft.com/office/powerpoint/2010/main" val="2091864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79512" y="764704"/>
            <a:ext cx="8243918" cy="857256"/>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1. Workshops</a:t>
            </a:r>
          </a:p>
        </p:txBody>
      </p:sp>
      <p:sp>
        <p:nvSpPr>
          <p:cNvPr id="18435" name="Rectangle 3"/>
          <p:cNvSpPr>
            <a:spLocks noGrp="1" noChangeArrowheads="1"/>
          </p:cNvSpPr>
          <p:nvPr>
            <p:ph type="body" idx="1"/>
          </p:nvPr>
        </p:nvSpPr>
        <p:spPr/>
        <p:txBody>
          <a:bodyPr/>
          <a:lstStyle/>
          <a:p>
            <a:pPr eaLnBrk="1" hangingPunct="1">
              <a:buFontTx/>
              <a:buNone/>
            </a:pPr>
            <a:r>
              <a:rPr lang="en-US" sz="2800">
                <a:latin typeface="Verdana" charset="0"/>
              </a:rPr>
              <a:t>   An intensive, short-term learning activity that is designed to provide an opportunity to acquire specific knowledge and skills</a:t>
            </a:r>
          </a:p>
        </p:txBody>
      </p:sp>
    </p:spTree>
    <p:extLst>
      <p:ext uri="{BB962C8B-B14F-4D97-AF65-F5344CB8AC3E}">
        <p14:creationId xmlns:p14="http://schemas.microsoft.com/office/powerpoint/2010/main" val="3618662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Benefits of workshops</a:t>
            </a:r>
          </a:p>
        </p:txBody>
      </p:sp>
      <p:sp>
        <p:nvSpPr>
          <p:cNvPr id="20483" name="Rectangle 3"/>
          <p:cNvSpPr>
            <a:spLocks noGrp="1" noChangeArrowheads="1"/>
          </p:cNvSpPr>
          <p:nvPr>
            <p:ph type="body" idx="1"/>
          </p:nvPr>
        </p:nvSpPr>
        <p:spPr/>
        <p:txBody>
          <a:bodyPr/>
          <a:lstStyle/>
          <a:p>
            <a:pPr eaLnBrk="1" hangingPunct="1">
              <a:lnSpc>
                <a:spcPct val="90000"/>
              </a:lnSpc>
            </a:pPr>
            <a:r>
              <a:rPr lang="en-US" sz="2800">
                <a:latin typeface="Verdana" charset="0"/>
              </a:rPr>
              <a:t>They can provide input from experts</a:t>
            </a:r>
          </a:p>
          <a:p>
            <a:pPr eaLnBrk="1" hangingPunct="1">
              <a:lnSpc>
                <a:spcPct val="90000"/>
              </a:lnSpc>
            </a:pPr>
            <a:r>
              <a:rPr lang="en-US" sz="2800">
                <a:latin typeface="Verdana" charset="0"/>
              </a:rPr>
              <a:t>They offer practical classroom applications</a:t>
            </a:r>
          </a:p>
          <a:p>
            <a:pPr eaLnBrk="1" hangingPunct="1">
              <a:lnSpc>
                <a:spcPct val="90000"/>
              </a:lnSpc>
            </a:pPr>
            <a:r>
              <a:rPr lang="en-US" sz="2800">
                <a:latin typeface="Verdana" charset="0"/>
              </a:rPr>
              <a:t>They can raise teachers</a:t>
            </a:r>
            <a:r>
              <a:rPr lang="ja-JP" altLang="en-US" sz="2800">
                <a:latin typeface="Verdana" charset="0"/>
              </a:rPr>
              <a:t>’</a:t>
            </a:r>
            <a:r>
              <a:rPr lang="en-US" altLang="ja-JP" sz="2800">
                <a:latin typeface="Verdana" charset="0"/>
              </a:rPr>
              <a:t> motivations</a:t>
            </a:r>
          </a:p>
          <a:p>
            <a:pPr eaLnBrk="1" hangingPunct="1">
              <a:lnSpc>
                <a:spcPct val="90000"/>
              </a:lnSpc>
            </a:pPr>
            <a:r>
              <a:rPr lang="en-US" sz="2800">
                <a:latin typeface="Verdana" charset="0"/>
              </a:rPr>
              <a:t>They develop collegiality</a:t>
            </a:r>
          </a:p>
          <a:p>
            <a:pPr eaLnBrk="1" hangingPunct="1">
              <a:lnSpc>
                <a:spcPct val="90000"/>
              </a:lnSpc>
            </a:pPr>
            <a:r>
              <a:rPr lang="en-US" sz="2800">
                <a:latin typeface="Verdana" charset="0"/>
              </a:rPr>
              <a:t>They can support innovations</a:t>
            </a:r>
          </a:p>
          <a:p>
            <a:pPr eaLnBrk="1" hangingPunct="1">
              <a:lnSpc>
                <a:spcPct val="90000"/>
              </a:lnSpc>
            </a:pPr>
            <a:r>
              <a:rPr lang="en-US" sz="2800">
                <a:latin typeface="Verdana" charset="0"/>
              </a:rPr>
              <a:t>They are short-term and flexible in organization</a:t>
            </a:r>
          </a:p>
        </p:txBody>
      </p:sp>
    </p:spTree>
    <p:extLst>
      <p:ext uri="{BB962C8B-B14F-4D97-AF65-F5344CB8AC3E}">
        <p14:creationId xmlns:p14="http://schemas.microsoft.com/office/powerpoint/2010/main" val="1891248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Procedures for planning workshops</a:t>
            </a:r>
          </a:p>
        </p:txBody>
      </p:sp>
      <p:sp>
        <p:nvSpPr>
          <p:cNvPr id="22531" name="Rectangle 3"/>
          <p:cNvSpPr>
            <a:spLocks noGrp="1" noChangeArrowheads="1"/>
          </p:cNvSpPr>
          <p:nvPr>
            <p:ph type="body" idx="1"/>
          </p:nvPr>
        </p:nvSpPr>
        <p:spPr/>
        <p:txBody>
          <a:bodyPr/>
          <a:lstStyle/>
          <a:p>
            <a:pPr eaLnBrk="1" hangingPunct="1"/>
            <a:r>
              <a:rPr lang="en-US" sz="2800">
                <a:latin typeface="Verdana" charset="0"/>
              </a:rPr>
              <a:t>Choose an appropriate topic</a:t>
            </a:r>
          </a:p>
          <a:p>
            <a:pPr eaLnBrk="1" hangingPunct="1"/>
            <a:r>
              <a:rPr lang="en-US" sz="2800">
                <a:latin typeface="Verdana" charset="0"/>
              </a:rPr>
              <a:t>Limit the number of participants</a:t>
            </a:r>
          </a:p>
          <a:p>
            <a:pPr eaLnBrk="1" hangingPunct="1"/>
            <a:r>
              <a:rPr lang="en-US" sz="2800">
                <a:latin typeface="Verdana" charset="0"/>
              </a:rPr>
              <a:t>Identify a suitable leader</a:t>
            </a:r>
          </a:p>
          <a:p>
            <a:pPr eaLnBrk="1" hangingPunct="1"/>
            <a:r>
              <a:rPr lang="en-US" sz="2800">
                <a:latin typeface="Verdana" charset="0"/>
              </a:rPr>
              <a:t>Plan an appropriate sequence of activities</a:t>
            </a:r>
          </a:p>
          <a:p>
            <a:pPr eaLnBrk="1" hangingPunct="1"/>
            <a:r>
              <a:rPr lang="en-US" sz="2800">
                <a:latin typeface="Verdana" charset="0"/>
              </a:rPr>
              <a:t>Look for opportunities for follow up</a:t>
            </a:r>
          </a:p>
          <a:p>
            <a:pPr eaLnBrk="1" hangingPunct="1"/>
            <a:r>
              <a:rPr lang="en-US" sz="2800">
                <a:latin typeface="Verdana" charset="0"/>
              </a:rPr>
              <a:t>Include evaluation</a:t>
            </a:r>
          </a:p>
        </p:txBody>
      </p:sp>
    </p:spTree>
    <p:extLst>
      <p:ext uri="{BB962C8B-B14F-4D97-AF65-F5344CB8AC3E}">
        <p14:creationId xmlns:p14="http://schemas.microsoft.com/office/powerpoint/2010/main" val="33461251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4282" y="214290"/>
            <a:ext cx="8243918" cy="1774550"/>
          </a:xfrm>
          <a:ln>
            <a:miter lim="800000"/>
            <a:headEnd/>
            <a:tailEnd/>
          </a:ln>
          <a:extLst/>
        </p:spPr>
        <p:txBody>
          <a:bodyPr/>
          <a:lstStyle/>
          <a:p>
            <a:pPr marL="838200" indent="-838200"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2. Self-monitoring</a:t>
            </a:r>
            <a:endParaRPr lang="en-US" dirty="0">
              <a:ea typeface="+mj-ea"/>
              <a:cs typeface="+mj-cs"/>
            </a:endParaRPr>
          </a:p>
        </p:txBody>
      </p:sp>
      <p:sp>
        <p:nvSpPr>
          <p:cNvPr id="24579" name="Rectangle 3"/>
          <p:cNvSpPr>
            <a:spLocks noGrp="1" noChangeArrowheads="1"/>
          </p:cNvSpPr>
          <p:nvPr>
            <p:ph type="body" idx="1"/>
          </p:nvPr>
        </p:nvSpPr>
        <p:spPr/>
        <p:txBody>
          <a:bodyPr/>
          <a:lstStyle/>
          <a:p>
            <a:pPr eaLnBrk="1" hangingPunct="1">
              <a:buFontTx/>
              <a:buNone/>
            </a:pPr>
            <a:r>
              <a:rPr lang="en-US" sz="2800">
                <a:latin typeface="Verdana" charset="0"/>
              </a:rPr>
              <a:t>   A systematic approach to the observation, evaluation and management of one</a:t>
            </a:r>
            <a:r>
              <a:rPr lang="ja-JP" altLang="en-US" sz="2800">
                <a:latin typeface="Verdana" charset="0"/>
              </a:rPr>
              <a:t>’</a:t>
            </a:r>
            <a:r>
              <a:rPr lang="en-US" altLang="ja-JP" sz="2800">
                <a:latin typeface="Verdana" charset="0"/>
              </a:rPr>
              <a:t>s own behavior in order to achieve a better understanding and control over the behavior</a:t>
            </a:r>
            <a:endParaRPr lang="en-US" sz="2800">
              <a:latin typeface="Verdana" charset="0"/>
            </a:endParaRPr>
          </a:p>
        </p:txBody>
      </p:sp>
    </p:spTree>
    <p:extLst>
      <p:ext uri="{BB962C8B-B14F-4D97-AF65-F5344CB8AC3E}">
        <p14:creationId xmlns:p14="http://schemas.microsoft.com/office/powerpoint/2010/main" val="26004137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4282" y="214290"/>
            <a:ext cx="8243918" cy="184655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Self-monitoring procedures	</a:t>
            </a:r>
          </a:p>
        </p:txBody>
      </p:sp>
      <p:sp>
        <p:nvSpPr>
          <p:cNvPr id="26627" name="Rectangle 3"/>
          <p:cNvSpPr>
            <a:spLocks noGrp="1" noChangeArrowheads="1"/>
          </p:cNvSpPr>
          <p:nvPr>
            <p:ph type="body" idx="1"/>
          </p:nvPr>
        </p:nvSpPr>
        <p:spPr/>
        <p:txBody>
          <a:bodyPr/>
          <a:lstStyle/>
          <a:p>
            <a:pPr marL="609600" indent="-609600" eaLnBrk="1" hangingPunct="1">
              <a:buFontTx/>
              <a:buAutoNum type="arabicPeriod"/>
            </a:pPr>
            <a:r>
              <a:rPr lang="en-US" sz="2800">
                <a:latin typeface="Verdana" charset="0"/>
              </a:rPr>
              <a:t>Lesson reports</a:t>
            </a:r>
          </a:p>
          <a:p>
            <a:pPr marL="609600" indent="-609600" eaLnBrk="1" hangingPunct="1">
              <a:buFont typeface="Times" charset="0"/>
              <a:buChar char="•"/>
            </a:pPr>
            <a:r>
              <a:rPr lang="en-US" sz="2800">
                <a:latin typeface="Verdana" charset="0"/>
              </a:rPr>
              <a:t>The extent to which the lesson was successful</a:t>
            </a:r>
          </a:p>
          <a:p>
            <a:pPr marL="609600" indent="-609600" eaLnBrk="1" hangingPunct="1">
              <a:buFont typeface="Times" charset="0"/>
              <a:buChar char="•"/>
            </a:pPr>
            <a:r>
              <a:rPr lang="en-US" sz="2800">
                <a:latin typeface="Verdana" charset="0"/>
              </a:rPr>
              <a:t>Departures from the lesson plan</a:t>
            </a:r>
          </a:p>
          <a:p>
            <a:pPr marL="609600" indent="-609600" eaLnBrk="1" hangingPunct="1">
              <a:buFont typeface="Times" charset="0"/>
              <a:buChar char="•"/>
            </a:pPr>
            <a:r>
              <a:rPr lang="en-US" sz="2800">
                <a:latin typeface="Verdana" charset="0"/>
              </a:rPr>
              <a:t>Difficulties experienced</a:t>
            </a:r>
          </a:p>
          <a:p>
            <a:pPr marL="609600" indent="-609600" eaLnBrk="1" hangingPunct="1">
              <a:buFont typeface="Times" charset="0"/>
              <a:buChar char="•"/>
            </a:pPr>
            <a:r>
              <a:rPr lang="en-US" sz="2800">
                <a:latin typeface="Verdana" charset="0"/>
              </a:rPr>
              <a:t>Successful moments</a:t>
            </a:r>
          </a:p>
        </p:txBody>
      </p:sp>
    </p:spTree>
    <p:extLst>
      <p:ext uri="{BB962C8B-B14F-4D97-AF65-F5344CB8AC3E}">
        <p14:creationId xmlns:p14="http://schemas.microsoft.com/office/powerpoint/2010/main" val="3230786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4282" y="214290"/>
            <a:ext cx="8243918" cy="1702542"/>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Self-monitoring procedures</a:t>
            </a:r>
          </a:p>
        </p:txBody>
      </p:sp>
      <p:sp>
        <p:nvSpPr>
          <p:cNvPr id="28675" name="Rectangle 3"/>
          <p:cNvSpPr>
            <a:spLocks noGrp="1" noChangeArrowheads="1"/>
          </p:cNvSpPr>
          <p:nvPr>
            <p:ph type="body" idx="1"/>
          </p:nvPr>
        </p:nvSpPr>
        <p:spPr/>
        <p:txBody>
          <a:bodyPr/>
          <a:lstStyle/>
          <a:p>
            <a:pPr marL="609600" indent="-609600" eaLnBrk="1" hangingPunct="1">
              <a:buFontTx/>
              <a:buAutoNum type="arabicPeriod" startAt="2"/>
            </a:pPr>
            <a:r>
              <a:rPr lang="en-US" sz="2800">
                <a:latin typeface="Verdana" charset="0"/>
              </a:rPr>
              <a:t>Written narrative</a:t>
            </a:r>
          </a:p>
          <a:p>
            <a:pPr marL="609600" indent="-609600" eaLnBrk="1" hangingPunct="1">
              <a:buFont typeface="Times" charset="0"/>
              <a:buChar char="•"/>
            </a:pPr>
            <a:r>
              <a:rPr lang="en-US" sz="2800">
                <a:latin typeface="Verdana" charset="0"/>
              </a:rPr>
              <a:t>A descriptive summary of the lesson</a:t>
            </a:r>
          </a:p>
          <a:p>
            <a:pPr marL="609600" indent="-609600" eaLnBrk="1" hangingPunct="1">
              <a:buFont typeface="Times" charset="0"/>
              <a:buChar char="•"/>
            </a:pPr>
            <a:r>
              <a:rPr lang="en-US" sz="2800">
                <a:latin typeface="Verdana" charset="0"/>
              </a:rPr>
              <a:t>Written shortly after the lesson</a:t>
            </a:r>
          </a:p>
          <a:p>
            <a:pPr marL="609600" indent="-609600" eaLnBrk="1" hangingPunct="1">
              <a:buFont typeface="Times" charset="0"/>
              <a:buChar char="•"/>
            </a:pPr>
            <a:r>
              <a:rPr lang="en-US" sz="2800">
                <a:latin typeface="Verdana" charset="0"/>
              </a:rPr>
              <a:t>Both descriptive and reflective</a:t>
            </a:r>
          </a:p>
        </p:txBody>
      </p:sp>
    </p:spTree>
    <p:extLst>
      <p:ext uri="{BB962C8B-B14F-4D97-AF65-F5344CB8AC3E}">
        <p14:creationId xmlns:p14="http://schemas.microsoft.com/office/powerpoint/2010/main" val="1795433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4282" y="214290"/>
            <a:ext cx="8243918" cy="184655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Self-monitoring procedures</a:t>
            </a:r>
          </a:p>
        </p:txBody>
      </p:sp>
      <p:sp>
        <p:nvSpPr>
          <p:cNvPr id="30723" name="Rectangle 3"/>
          <p:cNvSpPr>
            <a:spLocks noGrp="1" noChangeArrowheads="1"/>
          </p:cNvSpPr>
          <p:nvPr>
            <p:ph type="body" idx="1"/>
          </p:nvPr>
        </p:nvSpPr>
        <p:spPr/>
        <p:txBody>
          <a:bodyPr/>
          <a:lstStyle/>
          <a:p>
            <a:pPr eaLnBrk="1" hangingPunct="1">
              <a:buFontTx/>
              <a:buNone/>
            </a:pPr>
            <a:r>
              <a:rPr lang="en-US" sz="2800">
                <a:latin typeface="Verdana" charset="0"/>
              </a:rPr>
              <a:t>3. Checklist and questionnaires</a:t>
            </a:r>
          </a:p>
          <a:p>
            <a:pPr eaLnBrk="1" hangingPunct="1">
              <a:buFont typeface="Times" charset="0"/>
              <a:buChar char="•"/>
            </a:pPr>
            <a:r>
              <a:rPr lang="en-US" sz="2800">
                <a:latin typeface="Verdana" charset="0"/>
              </a:rPr>
              <a:t>Either broad or narrow in focus</a:t>
            </a:r>
          </a:p>
          <a:p>
            <a:pPr eaLnBrk="1" hangingPunct="1">
              <a:buFont typeface="Times" charset="0"/>
              <a:buChar char="•"/>
            </a:pPr>
            <a:r>
              <a:rPr lang="en-US" sz="2800">
                <a:latin typeface="Verdana" charset="0"/>
              </a:rPr>
              <a:t>Best developed collaboratively</a:t>
            </a:r>
          </a:p>
          <a:p>
            <a:pPr eaLnBrk="1" hangingPunct="1">
              <a:buFont typeface="Times" charset="0"/>
              <a:buChar char="•"/>
            </a:pPr>
            <a:r>
              <a:rPr lang="en-US" sz="2800">
                <a:latin typeface="Verdana" charset="0"/>
              </a:rPr>
              <a:t>Quick and easy to use</a:t>
            </a:r>
          </a:p>
          <a:p>
            <a:pPr eaLnBrk="1" hangingPunct="1">
              <a:buFont typeface="Times" charset="0"/>
              <a:buChar char="•"/>
            </a:pPr>
            <a:r>
              <a:rPr lang="en-US" sz="2800">
                <a:latin typeface="Verdana" charset="0"/>
              </a:rPr>
              <a:t>Need careful preparation</a:t>
            </a:r>
          </a:p>
        </p:txBody>
      </p:sp>
    </p:spTree>
    <p:extLst>
      <p:ext uri="{BB962C8B-B14F-4D97-AF65-F5344CB8AC3E}">
        <p14:creationId xmlns:p14="http://schemas.microsoft.com/office/powerpoint/2010/main" val="192572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012873" y="374073"/>
            <a:ext cx="2445327" cy="1495425"/>
          </a:xfrm>
          <a:prstGeom prst="rect">
            <a:avLst/>
          </a:prstGeom>
        </p:spPr>
      </p:pic>
      <p:sp>
        <p:nvSpPr>
          <p:cNvPr id="3" name="Content Placeholder 2"/>
          <p:cNvSpPr>
            <a:spLocks noGrp="1"/>
          </p:cNvSpPr>
          <p:nvPr>
            <p:ph idx="1"/>
          </p:nvPr>
        </p:nvSpPr>
        <p:spPr/>
        <p:txBody>
          <a:bodyPr/>
          <a:lstStyle/>
          <a:p>
            <a:pPr marL="0" indent="0">
              <a:buNone/>
            </a:pPr>
            <a:r>
              <a:rPr lang="en-US" sz="2800" b="1" i="1" dirty="0">
                <a:solidFill>
                  <a:srgbClr val="002060"/>
                </a:solidFill>
              </a:rPr>
              <a:t>The Nature of </a:t>
            </a:r>
            <a:r>
              <a:rPr lang="en-US" sz="2800" b="1" i="1" dirty="0" smtClean="0">
                <a:solidFill>
                  <a:srgbClr val="002060"/>
                </a:solidFill>
              </a:rPr>
              <a:t>Professionalism</a:t>
            </a:r>
          </a:p>
          <a:p>
            <a:endParaRPr lang="en-US" b="1" i="1" dirty="0" smtClean="0">
              <a:solidFill>
                <a:srgbClr val="00B050"/>
              </a:solidFill>
            </a:endParaRPr>
          </a:p>
          <a:p>
            <a:r>
              <a:rPr lang="en-US" sz="2400" b="1" dirty="0" smtClean="0"/>
              <a:t>TESOL (Teachers of English to Speakers of Other Languages)</a:t>
            </a:r>
          </a:p>
          <a:p>
            <a:r>
              <a:rPr lang="en-US" sz="2400" b="1" dirty="0" smtClean="0"/>
              <a:t>IATEFL (International Association of Teachers of English as a Foreign Language)</a:t>
            </a:r>
          </a:p>
          <a:p>
            <a:r>
              <a:rPr lang="en-US" sz="2400" b="1" dirty="0" smtClean="0"/>
              <a:t>JALT (Japan Association for Language Teaching)</a:t>
            </a:r>
            <a:endParaRPr lang="en-US" sz="2400" b="1" dirty="0"/>
          </a:p>
          <a:p>
            <a:pPr marL="0" indent="0">
              <a:buNone/>
            </a:pPr>
            <a:endParaRPr lang="en-US" dirty="0"/>
          </a:p>
        </p:txBody>
      </p:sp>
      <p:pic>
        <p:nvPicPr>
          <p:cNvPr id="5" name="Picture 4"/>
          <p:cNvPicPr>
            <a:picLocks noChangeAspect="1"/>
          </p:cNvPicPr>
          <p:nvPr/>
        </p:nvPicPr>
        <p:blipFill>
          <a:blip r:embed="rId3" cstate="print"/>
          <a:stretch>
            <a:fillRect/>
          </a:stretch>
        </p:blipFill>
        <p:spPr>
          <a:xfrm>
            <a:off x="3415146" y="374074"/>
            <a:ext cx="2597727" cy="1495424"/>
          </a:xfrm>
          <a:prstGeom prst="rect">
            <a:avLst/>
          </a:prstGeom>
        </p:spPr>
      </p:pic>
      <p:pic>
        <p:nvPicPr>
          <p:cNvPr id="6" name="Picture 5"/>
          <p:cNvPicPr>
            <a:picLocks noChangeAspect="1"/>
          </p:cNvPicPr>
          <p:nvPr/>
        </p:nvPicPr>
        <p:blipFill>
          <a:blip r:embed="rId4" cstate="print"/>
          <a:stretch>
            <a:fillRect/>
          </a:stretch>
        </p:blipFill>
        <p:spPr>
          <a:xfrm>
            <a:off x="685800" y="374073"/>
            <a:ext cx="2729346" cy="1495425"/>
          </a:xfrm>
          <a:prstGeom prst="rect">
            <a:avLst/>
          </a:prstGeom>
        </p:spPr>
      </p:pic>
    </p:spTree>
    <p:extLst>
      <p:ext uri="{BB962C8B-B14F-4D97-AF65-F5344CB8AC3E}">
        <p14:creationId xmlns:p14="http://schemas.microsoft.com/office/powerpoint/2010/main" val="6061311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4282" y="214290"/>
            <a:ext cx="8243918" cy="1702542"/>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Self-monitoring procedures</a:t>
            </a:r>
          </a:p>
        </p:txBody>
      </p:sp>
      <p:sp>
        <p:nvSpPr>
          <p:cNvPr id="32771" name="Rectangle 3"/>
          <p:cNvSpPr>
            <a:spLocks noGrp="1" noChangeArrowheads="1"/>
          </p:cNvSpPr>
          <p:nvPr>
            <p:ph type="body" idx="1"/>
          </p:nvPr>
        </p:nvSpPr>
        <p:spPr/>
        <p:txBody>
          <a:bodyPr/>
          <a:lstStyle/>
          <a:p>
            <a:pPr eaLnBrk="1" hangingPunct="1">
              <a:buFontTx/>
              <a:buNone/>
            </a:pPr>
            <a:r>
              <a:rPr lang="en-US" sz="2800">
                <a:latin typeface="Verdana" charset="0"/>
              </a:rPr>
              <a:t>4. Audio-recording a lesson</a:t>
            </a:r>
          </a:p>
          <a:p>
            <a:pPr eaLnBrk="1" hangingPunct="1">
              <a:buFont typeface="Times" charset="0"/>
              <a:buChar char="•"/>
            </a:pPr>
            <a:r>
              <a:rPr lang="en-US" sz="2800">
                <a:latin typeface="Verdana" charset="0"/>
              </a:rPr>
              <a:t>Recorder placed in central position</a:t>
            </a:r>
          </a:p>
          <a:p>
            <a:pPr eaLnBrk="1" hangingPunct="1">
              <a:buFont typeface="Times" charset="0"/>
              <a:buChar char="•"/>
            </a:pPr>
            <a:r>
              <a:rPr lang="en-US" sz="2800">
                <a:latin typeface="Verdana" charset="0"/>
              </a:rPr>
              <a:t>Often requires portable mike</a:t>
            </a:r>
          </a:p>
          <a:p>
            <a:pPr eaLnBrk="1" hangingPunct="1">
              <a:buFont typeface="Times" charset="0"/>
              <a:buChar char="•"/>
            </a:pPr>
            <a:r>
              <a:rPr lang="en-US" sz="2800">
                <a:latin typeface="Verdana" charset="0"/>
              </a:rPr>
              <a:t>Will not capture input from whole class</a:t>
            </a:r>
          </a:p>
          <a:p>
            <a:pPr eaLnBrk="1" hangingPunct="1">
              <a:buFont typeface="Times" charset="0"/>
              <a:buChar char="•"/>
            </a:pPr>
            <a:r>
              <a:rPr lang="en-US" sz="2800">
                <a:latin typeface="Verdana" charset="0"/>
              </a:rPr>
              <a:t>Later reviewed to explore aspects of the lesson</a:t>
            </a:r>
          </a:p>
        </p:txBody>
      </p:sp>
    </p:spTree>
    <p:extLst>
      <p:ext uri="{BB962C8B-B14F-4D97-AF65-F5344CB8AC3E}">
        <p14:creationId xmlns:p14="http://schemas.microsoft.com/office/powerpoint/2010/main" val="21902815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4282" y="214290"/>
            <a:ext cx="8243918" cy="1918566"/>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Self-monitoring procedures</a:t>
            </a:r>
          </a:p>
        </p:txBody>
      </p:sp>
      <p:sp>
        <p:nvSpPr>
          <p:cNvPr id="34819" name="Rectangle 3"/>
          <p:cNvSpPr>
            <a:spLocks noGrp="1" noChangeArrowheads="1"/>
          </p:cNvSpPr>
          <p:nvPr>
            <p:ph type="body" idx="1"/>
          </p:nvPr>
        </p:nvSpPr>
        <p:spPr/>
        <p:txBody>
          <a:bodyPr/>
          <a:lstStyle/>
          <a:p>
            <a:pPr eaLnBrk="1" hangingPunct="1">
              <a:buFontTx/>
              <a:buNone/>
            </a:pPr>
            <a:r>
              <a:rPr lang="en-US" sz="2800">
                <a:latin typeface="Verdana" charset="0"/>
              </a:rPr>
              <a:t>5. Video-recording of a lesson</a:t>
            </a:r>
          </a:p>
          <a:p>
            <a:pPr eaLnBrk="1" hangingPunct="1">
              <a:buFont typeface="Times" charset="0"/>
              <a:buChar char="•"/>
            </a:pPr>
            <a:r>
              <a:rPr lang="en-US" sz="2800">
                <a:latin typeface="Verdana" charset="0"/>
              </a:rPr>
              <a:t>Students, colleague or other member can assist</a:t>
            </a:r>
          </a:p>
          <a:p>
            <a:pPr eaLnBrk="1" hangingPunct="1">
              <a:buFont typeface="Times" charset="0"/>
              <a:buChar char="•"/>
            </a:pPr>
            <a:r>
              <a:rPr lang="en-US" sz="2800">
                <a:latin typeface="Verdana" charset="0"/>
              </a:rPr>
              <a:t>Need to plan what to record</a:t>
            </a:r>
          </a:p>
        </p:txBody>
      </p:sp>
    </p:spTree>
    <p:extLst>
      <p:ext uri="{BB962C8B-B14F-4D97-AF65-F5344CB8AC3E}">
        <p14:creationId xmlns:p14="http://schemas.microsoft.com/office/powerpoint/2010/main" val="41851834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14282" y="214290"/>
            <a:ext cx="8243918" cy="184655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Benefits of self-monitoring</a:t>
            </a:r>
          </a:p>
        </p:txBody>
      </p:sp>
      <p:sp>
        <p:nvSpPr>
          <p:cNvPr id="36867" name="Rectangle 3"/>
          <p:cNvSpPr>
            <a:spLocks noGrp="1" noChangeArrowheads="1"/>
          </p:cNvSpPr>
          <p:nvPr>
            <p:ph type="body" idx="1"/>
          </p:nvPr>
        </p:nvSpPr>
        <p:spPr/>
        <p:txBody>
          <a:bodyPr/>
          <a:lstStyle/>
          <a:p>
            <a:pPr eaLnBrk="1" hangingPunct="1"/>
            <a:r>
              <a:rPr lang="en-US" sz="2800">
                <a:latin typeface="Verdana" charset="0"/>
              </a:rPr>
              <a:t>Self-affirmation and assurance</a:t>
            </a:r>
          </a:p>
          <a:p>
            <a:pPr eaLnBrk="1" hangingPunct="1"/>
            <a:r>
              <a:rPr lang="en-US" sz="2800">
                <a:latin typeface="Verdana" charset="0"/>
              </a:rPr>
              <a:t>Identification of problems</a:t>
            </a:r>
          </a:p>
          <a:p>
            <a:pPr eaLnBrk="1" hangingPunct="1"/>
            <a:r>
              <a:rPr lang="en-US" sz="2800">
                <a:latin typeface="Verdana" charset="0"/>
              </a:rPr>
              <a:t>Identify areas for improvement</a:t>
            </a:r>
          </a:p>
        </p:txBody>
      </p:sp>
    </p:spTree>
    <p:extLst>
      <p:ext uri="{BB962C8B-B14F-4D97-AF65-F5344CB8AC3E}">
        <p14:creationId xmlns:p14="http://schemas.microsoft.com/office/powerpoint/2010/main" val="27194674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3. Teacher support groups</a:t>
            </a:r>
          </a:p>
        </p:txBody>
      </p:sp>
      <p:sp>
        <p:nvSpPr>
          <p:cNvPr id="38915" name="Rectangle 3"/>
          <p:cNvSpPr>
            <a:spLocks noGrp="1" noChangeArrowheads="1"/>
          </p:cNvSpPr>
          <p:nvPr>
            <p:ph type="body" idx="1"/>
          </p:nvPr>
        </p:nvSpPr>
        <p:spPr/>
        <p:txBody>
          <a:bodyPr/>
          <a:lstStyle/>
          <a:p>
            <a:pPr eaLnBrk="1" hangingPunct="1">
              <a:buFontTx/>
              <a:buNone/>
            </a:pPr>
            <a:r>
              <a:rPr lang="en-US" sz="2800">
                <a:latin typeface="Verdana" charset="0"/>
              </a:rPr>
              <a:t>   Two or more teachers collaborating to achieve either their individual or shared goals or both on the assumption that working with a group is more effective than working alone</a:t>
            </a:r>
          </a:p>
        </p:txBody>
      </p:sp>
    </p:spTree>
    <p:extLst>
      <p:ext uri="{BB962C8B-B14F-4D97-AF65-F5344CB8AC3E}">
        <p14:creationId xmlns:p14="http://schemas.microsoft.com/office/powerpoint/2010/main" val="17488802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4282" y="214290"/>
            <a:ext cx="8243918" cy="184655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Purposes of teacher support groups</a:t>
            </a:r>
          </a:p>
        </p:txBody>
      </p:sp>
      <p:sp>
        <p:nvSpPr>
          <p:cNvPr id="40963" name="Rectangle 3"/>
          <p:cNvSpPr>
            <a:spLocks noGrp="1" noChangeArrowheads="1"/>
          </p:cNvSpPr>
          <p:nvPr>
            <p:ph type="body" idx="1"/>
          </p:nvPr>
        </p:nvSpPr>
        <p:spPr/>
        <p:txBody>
          <a:bodyPr/>
          <a:lstStyle/>
          <a:p>
            <a:pPr eaLnBrk="1" hangingPunct="1"/>
            <a:r>
              <a:rPr lang="en-US" sz="2800">
                <a:latin typeface="Verdana" charset="0"/>
              </a:rPr>
              <a:t>Reviewing and reflecting on teaching</a:t>
            </a:r>
          </a:p>
          <a:p>
            <a:pPr eaLnBrk="1" hangingPunct="1"/>
            <a:r>
              <a:rPr lang="en-US" sz="2800">
                <a:latin typeface="Verdana" charset="0"/>
              </a:rPr>
              <a:t>Materials development</a:t>
            </a:r>
          </a:p>
          <a:p>
            <a:pPr eaLnBrk="1" hangingPunct="1"/>
            <a:r>
              <a:rPr lang="en-US" sz="2800">
                <a:latin typeface="Verdana" charset="0"/>
              </a:rPr>
              <a:t>Trying out new teaching strategies</a:t>
            </a:r>
          </a:p>
          <a:p>
            <a:pPr eaLnBrk="1" hangingPunct="1"/>
            <a:r>
              <a:rPr lang="en-US" sz="2800">
                <a:latin typeface="Verdana" charset="0"/>
              </a:rPr>
              <a:t>Peer observation</a:t>
            </a:r>
          </a:p>
          <a:p>
            <a:pPr eaLnBrk="1" hangingPunct="1"/>
            <a:r>
              <a:rPr lang="en-US" sz="2800">
                <a:latin typeface="Verdana" charset="0"/>
              </a:rPr>
              <a:t>Observe videotapes</a:t>
            </a:r>
          </a:p>
          <a:p>
            <a:pPr eaLnBrk="1" hangingPunct="1"/>
            <a:r>
              <a:rPr lang="en-US" sz="2800">
                <a:latin typeface="Verdana" charset="0"/>
              </a:rPr>
              <a:t>Write or read articles</a:t>
            </a:r>
          </a:p>
          <a:p>
            <a:pPr eaLnBrk="1" hangingPunct="1"/>
            <a:r>
              <a:rPr lang="en-US" sz="2800">
                <a:latin typeface="Verdana" charset="0"/>
              </a:rPr>
              <a:t>Develop research projects</a:t>
            </a:r>
          </a:p>
        </p:txBody>
      </p:sp>
    </p:spTree>
    <p:extLst>
      <p:ext uri="{BB962C8B-B14F-4D97-AF65-F5344CB8AC3E}">
        <p14:creationId xmlns:p14="http://schemas.microsoft.com/office/powerpoint/2010/main" val="2231844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Purposes of teacher support groups	</a:t>
            </a:r>
          </a:p>
        </p:txBody>
      </p:sp>
      <p:sp>
        <p:nvSpPr>
          <p:cNvPr id="43011" name="Rectangle 3"/>
          <p:cNvSpPr>
            <a:spLocks noGrp="1" noChangeArrowheads="1"/>
          </p:cNvSpPr>
          <p:nvPr>
            <p:ph type="body" idx="1"/>
          </p:nvPr>
        </p:nvSpPr>
        <p:spPr/>
        <p:txBody>
          <a:bodyPr/>
          <a:lstStyle/>
          <a:p>
            <a:pPr eaLnBrk="1" hangingPunct="1"/>
            <a:r>
              <a:rPr lang="en-US" sz="2800">
                <a:latin typeface="Verdana" charset="0"/>
              </a:rPr>
              <a:t>Improve teaching</a:t>
            </a:r>
          </a:p>
          <a:p>
            <a:pPr eaLnBrk="1" hangingPunct="1"/>
            <a:r>
              <a:rPr lang="en-US" sz="2800">
                <a:latin typeface="Verdana" charset="0"/>
              </a:rPr>
              <a:t>Encourage collaboration</a:t>
            </a:r>
          </a:p>
        </p:txBody>
      </p:sp>
    </p:spTree>
    <p:extLst>
      <p:ext uri="{BB962C8B-B14F-4D97-AF65-F5344CB8AC3E}">
        <p14:creationId xmlns:p14="http://schemas.microsoft.com/office/powerpoint/2010/main" val="12655989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Types of support groups</a:t>
            </a:r>
          </a:p>
        </p:txBody>
      </p:sp>
      <p:sp>
        <p:nvSpPr>
          <p:cNvPr id="45059" name="Rectangle 3"/>
          <p:cNvSpPr>
            <a:spLocks noGrp="1" noChangeArrowheads="1"/>
          </p:cNvSpPr>
          <p:nvPr>
            <p:ph type="body" idx="1"/>
          </p:nvPr>
        </p:nvSpPr>
        <p:spPr/>
        <p:txBody>
          <a:bodyPr/>
          <a:lstStyle/>
          <a:p>
            <a:pPr eaLnBrk="1" hangingPunct="1"/>
            <a:r>
              <a:rPr lang="en-US" sz="2800">
                <a:latin typeface="Verdana" charset="0"/>
              </a:rPr>
              <a:t>Topic-based groups</a:t>
            </a:r>
          </a:p>
          <a:p>
            <a:pPr eaLnBrk="1" hangingPunct="1"/>
            <a:r>
              <a:rPr lang="en-US" sz="2800">
                <a:latin typeface="Verdana" charset="0"/>
              </a:rPr>
              <a:t>School-based group</a:t>
            </a:r>
          </a:p>
          <a:p>
            <a:pPr eaLnBrk="1" hangingPunct="1"/>
            <a:r>
              <a:rPr lang="en-US" sz="2800">
                <a:latin typeface="Verdana" charset="0"/>
              </a:rPr>
              <a:t>Job-alike groups</a:t>
            </a:r>
          </a:p>
          <a:p>
            <a:pPr eaLnBrk="1" hangingPunct="1"/>
            <a:r>
              <a:rPr lang="en-US" sz="2800">
                <a:latin typeface="Verdana" charset="0"/>
              </a:rPr>
              <a:t>Reading groups</a:t>
            </a:r>
          </a:p>
          <a:p>
            <a:pPr eaLnBrk="1" hangingPunct="1"/>
            <a:r>
              <a:rPr lang="en-US" sz="2800">
                <a:latin typeface="Verdana" charset="0"/>
              </a:rPr>
              <a:t>Writing groups</a:t>
            </a:r>
          </a:p>
          <a:p>
            <a:pPr eaLnBrk="1" hangingPunct="1"/>
            <a:r>
              <a:rPr lang="en-US" sz="2800">
                <a:latin typeface="Verdana" charset="0"/>
              </a:rPr>
              <a:t>Research groups</a:t>
            </a:r>
          </a:p>
          <a:p>
            <a:pPr eaLnBrk="1" hangingPunct="1"/>
            <a:endParaRPr lang="en-US">
              <a:latin typeface="Verdana" charset="0"/>
            </a:endParaRPr>
          </a:p>
        </p:txBody>
      </p:sp>
    </p:spTree>
    <p:extLst>
      <p:ext uri="{BB962C8B-B14F-4D97-AF65-F5344CB8AC3E}">
        <p14:creationId xmlns:p14="http://schemas.microsoft.com/office/powerpoint/2010/main" val="3942013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4282" y="214290"/>
            <a:ext cx="8243918" cy="1702542"/>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Types of support groups</a:t>
            </a:r>
          </a:p>
        </p:txBody>
      </p:sp>
      <p:sp>
        <p:nvSpPr>
          <p:cNvPr id="47107" name="Rectangle 3"/>
          <p:cNvSpPr>
            <a:spLocks noGrp="1" noChangeArrowheads="1"/>
          </p:cNvSpPr>
          <p:nvPr>
            <p:ph type="body" idx="1"/>
          </p:nvPr>
        </p:nvSpPr>
        <p:spPr/>
        <p:txBody>
          <a:bodyPr/>
          <a:lstStyle/>
          <a:p>
            <a:pPr eaLnBrk="1" hangingPunct="1"/>
            <a:r>
              <a:rPr lang="en-US" sz="2800">
                <a:latin typeface="Verdana" charset="0"/>
              </a:rPr>
              <a:t>Virtual groups</a:t>
            </a:r>
          </a:p>
          <a:p>
            <a:pPr eaLnBrk="1" hangingPunct="1"/>
            <a:r>
              <a:rPr lang="en-US" sz="2800">
                <a:latin typeface="Verdana" charset="0"/>
              </a:rPr>
              <a:t>Teacher networks</a:t>
            </a:r>
          </a:p>
        </p:txBody>
      </p:sp>
    </p:spTree>
    <p:extLst>
      <p:ext uri="{BB962C8B-B14F-4D97-AF65-F5344CB8AC3E}">
        <p14:creationId xmlns:p14="http://schemas.microsoft.com/office/powerpoint/2010/main" val="4179849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Forming a support group	</a:t>
            </a:r>
          </a:p>
        </p:txBody>
      </p:sp>
      <p:sp>
        <p:nvSpPr>
          <p:cNvPr id="49155" name="Rectangle 3"/>
          <p:cNvSpPr>
            <a:spLocks noGrp="1" noChangeArrowheads="1"/>
          </p:cNvSpPr>
          <p:nvPr>
            <p:ph type="body" idx="1"/>
          </p:nvPr>
        </p:nvSpPr>
        <p:spPr/>
        <p:txBody>
          <a:bodyPr/>
          <a:lstStyle/>
          <a:p>
            <a:pPr eaLnBrk="1" hangingPunct="1"/>
            <a:r>
              <a:rPr lang="en-US" sz="2800">
                <a:latin typeface="Verdana" charset="0"/>
              </a:rPr>
              <a:t>Group membership</a:t>
            </a:r>
          </a:p>
          <a:p>
            <a:pPr eaLnBrk="1" hangingPunct="1"/>
            <a:r>
              <a:rPr lang="en-US" sz="2800">
                <a:latin typeface="Verdana" charset="0"/>
              </a:rPr>
              <a:t>Group size</a:t>
            </a:r>
          </a:p>
          <a:p>
            <a:pPr eaLnBrk="1" hangingPunct="1"/>
            <a:r>
              <a:rPr lang="en-US" sz="2800">
                <a:latin typeface="Verdana" charset="0"/>
              </a:rPr>
              <a:t>Group organization</a:t>
            </a:r>
          </a:p>
          <a:p>
            <a:pPr eaLnBrk="1" hangingPunct="1"/>
            <a:r>
              <a:rPr lang="en-US" sz="2800">
                <a:latin typeface="Verdana" charset="0"/>
              </a:rPr>
              <a:t>Determining goals</a:t>
            </a:r>
          </a:p>
          <a:p>
            <a:pPr eaLnBrk="1" hangingPunct="1"/>
            <a:r>
              <a:rPr lang="en-US" sz="2800">
                <a:latin typeface="Verdana" charset="0"/>
              </a:rPr>
              <a:t>Group time</a:t>
            </a:r>
          </a:p>
          <a:p>
            <a:pPr eaLnBrk="1" hangingPunct="1"/>
            <a:r>
              <a:rPr lang="en-US" sz="2800">
                <a:latin typeface="Verdana" charset="0"/>
              </a:rPr>
              <a:t>Group meeting place</a:t>
            </a:r>
          </a:p>
          <a:p>
            <a:pPr eaLnBrk="1" hangingPunct="1"/>
            <a:endParaRPr lang="en-US" sz="2800">
              <a:latin typeface="Verdana" charset="0"/>
            </a:endParaRPr>
          </a:p>
          <a:p>
            <a:pPr eaLnBrk="1" hangingPunct="1"/>
            <a:endParaRPr lang="en-US" sz="2800">
              <a:latin typeface="Verdana" charset="0"/>
            </a:endParaRPr>
          </a:p>
        </p:txBody>
      </p:sp>
    </p:spTree>
    <p:extLst>
      <p:ext uri="{BB962C8B-B14F-4D97-AF65-F5344CB8AC3E}">
        <p14:creationId xmlns:p14="http://schemas.microsoft.com/office/powerpoint/2010/main" val="28120497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4. Teaching Journal</a:t>
            </a:r>
          </a:p>
        </p:txBody>
      </p:sp>
      <p:sp>
        <p:nvSpPr>
          <p:cNvPr id="51203" name="Rectangle 3"/>
          <p:cNvSpPr>
            <a:spLocks noGrp="1" noChangeArrowheads="1"/>
          </p:cNvSpPr>
          <p:nvPr>
            <p:ph type="body" idx="1"/>
          </p:nvPr>
        </p:nvSpPr>
        <p:spPr/>
        <p:txBody>
          <a:bodyPr/>
          <a:lstStyle/>
          <a:p>
            <a:pPr eaLnBrk="1" hangingPunct="1">
              <a:buFontTx/>
              <a:buNone/>
            </a:pPr>
            <a:r>
              <a:rPr lang="en-US" sz="2800">
                <a:latin typeface="Verdana" charset="0"/>
              </a:rPr>
              <a:t>   An ongoing written account of observations, reflections, etc about teaching, usually in the form of a notebook or in electronic mode, which serves as a source of reflection, discussion, or evaluation.</a:t>
            </a:r>
          </a:p>
        </p:txBody>
      </p:sp>
    </p:spTree>
    <p:extLst>
      <p:ext uri="{BB962C8B-B14F-4D97-AF65-F5344CB8AC3E}">
        <p14:creationId xmlns:p14="http://schemas.microsoft.com/office/powerpoint/2010/main" val="1565967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2800" b="1" i="1" dirty="0" smtClean="0">
                <a:solidFill>
                  <a:srgbClr val="002060"/>
                </a:solidFill>
              </a:rPr>
              <a:t>The Nature of Professionalism</a:t>
            </a:r>
          </a:p>
          <a:p>
            <a:endParaRPr lang="en-US" sz="2400" b="1" i="1" dirty="0">
              <a:solidFill>
                <a:srgbClr val="00B050"/>
              </a:solidFill>
            </a:endParaRPr>
          </a:p>
        </p:txBody>
      </p:sp>
      <p:pic>
        <p:nvPicPr>
          <p:cNvPr id="4" name="Picture 3"/>
          <p:cNvPicPr>
            <a:picLocks noChangeAspect="1"/>
          </p:cNvPicPr>
          <p:nvPr/>
        </p:nvPicPr>
        <p:blipFill>
          <a:blip r:embed="rId2" cstate="print"/>
          <a:stretch>
            <a:fillRect/>
          </a:stretch>
        </p:blipFill>
        <p:spPr>
          <a:xfrm>
            <a:off x="4470604" y="2891620"/>
            <a:ext cx="3619500" cy="2714625"/>
          </a:xfrm>
          <a:prstGeom prst="rect">
            <a:avLst/>
          </a:prstGeom>
          <a:effectLst>
            <a:glow rad="127000">
              <a:srgbClr val="FFC000"/>
            </a:glow>
          </a:effectLst>
        </p:spPr>
      </p:pic>
      <p:sp>
        <p:nvSpPr>
          <p:cNvPr id="5" name="TextBox 4"/>
          <p:cNvSpPr txBox="1"/>
          <p:nvPr/>
        </p:nvSpPr>
        <p:spPr>
          <a:xfrm rot="20390157">
            <a:off x="5024588" y="3553113"/>
            <a:ext cx="2170176" cy="369332"/>
          </a:xfrm>
          <a:prstGeom prst="rect">
            <a:avLst/>
          </a:prstGeom>
          <a:noFill/>
        </p:spPr>
        <p:txBody>
          <a:bodyPr wrap="square" rtlCol="0">
            <a:spAutoFit/>
          </a:bodyPr>
          <a:lstStyle/>
          <a:p>
            <a:r>
              <a:rPr lang="en-US" b="1" dirty="0" smtClean="0"/>
              <a:t>Teacher education</a:t>
            </a:r>
            <a:endParaRPr lang="en-US" b="1" dirty="0"/>
          </a:p>
        </p:txBody>
      </p:sp>
      <p:sp>
        <p:nvSpPr>
          <p:cNvPr id="10" name="Bent Arrow 9"/>
          <p:cNvSpPr/>
          <p:nvPr/>
        </p:nvSpPr>
        <p:spPr>
          <a:xfrm rot="10800000">
            <a:off x="3836046" y="4535425"/>
            <a:ext cx="1753362" cy="6339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rot="10800000" flipH="1" flipV="1">
            <a:off x="597408" y="4046024"/>
            <a:ext cx="3505100" cy="2246769"/>
          </a:xfrm>
          <a:prstGeom prst="rect">
            <a:avLst/>
          </a:prstGeom>
          <a:noFill/>
        </p:spPr>
        <p:txBody>
          <a:bodyPr wrap="square" rtlCol="0">
            <a:spAutoFit/>
          </a:bodyPr>
          <a:lstStyle/>
          <a:p>
            <a:r>
              <a:rPr lang="en-US" sz="2000" dirty="0" smtClean="0"/>
              <a:t>Field that deals with the preparation and professional development of teachers, and </a:t>
            </a:r>
            <a:r>
              <a:rPr lang="en-US" sz="2000" b="1" i="1" dirty="0" smtClean="0">
                <a:solidFill>
                  <a:srgbClr val="00B0F0"/>
                </a:solidFill>
              </a:rPr>
              <a:t>teacher</a:t>
            </a:r>
            <a:r>
              <a:rPr lang="en-US" sz="2000" b="1" dirty="0" smtClean="0">
                <a:solidFill>
                  <a:srgbClr val="00B0F0"/>
                </a:solidFill>
              </a:rPr>
              <a:t> </a:t>
            </a:r>
            <a:r>
              <a:rPr lang="en-US" sz="2000" b="1" i="1" dirty="0" smtClean="0">
                <a:solidFill>
                  <a:srgbClr val="00B0F0"/>
                </a:solidFill>
              </a:rPr>
              <a:t>development</a:t>
            </a:r>
            <a:r>
              <a:rPr lang="en-US" sz="2000" b="1" dirty="0" smtClean="0">
                <a:solidFill>
                  <a:srgbClr val="00B0F0"/>
                </a:solidFill>
              </a:rPr>
              <a:t> </a:t>
            </a:r>
            <a:r>
              <a:rPr lang="en-US" sz="2000" dirty="0" smtClean="0"/>
              <a:t>and </a:t>
            </a:r>
            <a:r>
              <a:rPr lang="en-US" sz="2000" b="1" i="1" dirty="0" smtClean="0">
                <a:solidFill>
                  <a:srgbClr val="00B0F0"/>
                </a:solidFill>
              </a:rPr>
              <a:t>teacher training</a:t>
            </a:r>
          </a:p>
          <a:p>
            <a:endParaRPr lang="en-US" sz="2000" dirty="0"/>
          </a:p>
          <a:p>
            <a:endParaRPr lang="en-US" sz="2000" dirty="0"/>
          </a:p>
        </p:txBody>
      </p:sp>
    </p:spTree>
    <p:extLst>
      <p:ext uri="{BB962C8B-B14F-4D97-AF65-F5344CB8AC3E}">
        <p14:creationId xmlns:p14="http://schemas.microsoft.com/office/powerpoint/2010/main" val="25078744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Purpose of a journal</a:t>
            </a:r>
          </a:p>
        </p:txBody>
      </p:sp>
      <p:sp>
        <p:nvSpPr>
          <p:cNvPr id="53251" name="Rectangle 3"/>
          <p:cNvSpPr>
            <a:spLocks noGrp="1" noChangeArrowheads="1"/>
          </p:cNvSpPr>
          <p:nvPr>
            <p:ph type="body" idx="1"/>
          </p:nvPr>
        </p:nvSpPr>
        <p:spPr/>
        <p:txBody>
          <a:bodyPr/>
          <a:lstStyle/>
          <a:p>
            <a:pPr eaLnBrk="1" hangingPunct="1"/>
            <a:r>
              <a:rPr lang="en-US" sz="2800">
                <a:latin typeface="Verdana" charset="0"/>
              </a:rPr>
              <a:t>To keep a record of classroom events</a:t>
            </a:r>
          </a:p>
          <a:p>
            <a:pPr eaLnBrk="1" hangingPunct="1"/>
            <a:r>
              <a:rPr lang="en-US" sz="2800">
                <a:latin typeface="Verdana" charset="0"/>
              </a:rPr>
              <a:t>To develop new insights about teaching through writing about it</a:t>
            </a:r>
          </a:p>
          <a:p>
            <a:pPr eaLnBrk="1" hangingPunct="1"/>
            <a:r>
              <a:rPr lang="en-US" sz="2800">
                <a:latin typeface="Verdana" charset="0"/>
              </a:rPr>
              <a:t>To provide a source of discussion by others with whom you share it</a:t>
            </a:r>
          </a:p>
        </p:txBody>
      </p:sp>
    </p:spTree>
    <p:extLst>
      <p:ext uri="{BB962C8B-B14F-4D97-AF65-F5344CB8AC3E}">
        <p14:creationId xmlns:p14="http://schemas.microsoft.com/office/powerpoint/2010/main" val="29920789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4282" y="214290"/>
            <a:ext cx="8243918" cy="1702542"/>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Procedures for journal writing</a:t>
            </a:r>
          </a:p>
        </p:txBody>
      </p:sp>
      <p:sp>
        <p:nvSpPr>
          <p:cNvPr id="55299" name="Rectangle 3"/>
          <p:cNvSpPr>
            <a:spLocks noGrp="1" noChangeArrowheads="1"/>
          </p:cNvSpPr>
          <p:nvPr>
            <p:ph type="body" idx="1"/>
          </p:nvPr>
        </p:nvSpPr>
        <p:spPr/>
        <p:txBody>
          <a:bodyPr/>
          <a:lstStyle/>
          <a:p>
            <a:pPr eaLnBrk="1" hangingPunct="1"/>
            <a:r>
              <a:rPr lang="en-US" sz="2800">
                <a:latin typeface="Verdana" charset="0"/>
              </a:rPr>
              <a:t>Decide on your audience</a:t>
            </a:r>
          </a:p>
          <a:p>
            <a:pPr eaLnBrk="1" hangingPunct="1"/>
            <a:r>
              <a:rPr lang="en-US" sz="2800">
                <a:latin typeface="Verdana" charset="0"/>
              </a:rPr>
              <a:t>Decide on your focus</a:t>
            </a:r>
          </a:p>
          <a:p>
            <a:pPr eaLnBrk="1" hangingPunct="1"/>
            <a:r>
              <a:rPr lang="en-US" sz="2800">
                <a:latin typeface="Verdana" charset="0"/>
              </a:rPr>
              <a:t>Make entries on a regular basis</a:t>
            </a:r>
          </a:p>
          <a:p>
            <a:pPr eaLnBrk="1" hangingPunct="1"/>
            <a:r>
              <a:rPr lang="en-US" sz="2800">
                <a:latin typeface="Verdana" charset="0"/>
              </a:rPr>
              <a:t>Review what you have written regularly</a:t>
            </a:r>
          </a:p>
          <a:p>
            <a:pPr eaLnBrk="1" hangingPunct="1"/>
            <a:endParaRPr lang="en-US">
              <a:latin typeface="Verdana" charset="0"/>
            </a:endParaRPr>
          </a:p>
        </p:txBody>
      </p:sp>
    </p:spTree>
    <p:extLst>
      <p:ext uri="{BB962C8B-B14F-4D97-AF65-F5344CB8AC3E}">
        <p14:creationId xmlns:p14="http://schemas.microsoft.com/office/powerpoint/2010/main" val="41162129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Commenting on a journal</a:t>
            </a:r>
          </a:p>
        </p:txBody>
      </p:sp>
      <p:sp>
        <p:nvSpPr>
          <p:cNvPr id="57347" name="Rectangle 3"/>
          <p:cNvSpPr>
            <a:spLocks noGrp="1" noChangeArrowheads="1"/>
          </p:cNvSpPr>
          <p:nvPr>
            <p:ph type="body" idx="1"/>
          </p:nvPr>
        </p:nvSpPr>
        <p:spPr/>
        <p:txBody>
          <a:bodyPr/>
          <a:lstStyle/>
          <a:p>
            <a:pPr eaLnBrk="1" hangingPunct="1"/>
            <a:r>
              <a:rPr lang="en-US" sz="2800">
                <a:latin typeface="Verdana" charset="0"/>
              </a:rPr>
              <a:t>Affective and personalizing comments</a:t>
            </a:r>
          </a:p>
          <a:p>
            <a:pPr eaLnBrk="1" hangingPunct="1"/>
            <a:r>
              <a:rPr lang="en-US" sz="2800">
                <a:latin typeface="Verdana" charset="0"/>
              </a:rPr>
              <a:t>Procedural comments</a:t>
            </a:r>
          </a:p>
          <a:p>
            <a:pPr eaLnBrk="1" hangingPunct="1"/>
            <a:r>
              <a:rPr lang="en-US" sz="2800">
                <a:latin typeface="Verdana" charset="0"/>
              </a:rPr>
              <a:t>Direct responses to questions</a:t>
            </a:r>
          </a:p>
          <a:p>
            <a:pPr eaLnBrk="1" hangingPunct="1"/>
            <a:r>
              <a:rPr lang="en-US" sz="2800">
                <a:latin typeface="Verdana" charset="0"/>
              </a:rPr>
              <a:t>Understanding responses</a:t>
            </a:r>
          </a:p>
          <a:p>
            <a:pPr eaLnBrk="1" hangingPunct="1"/>
            <a:r>
              <a:rPr lang="en-US" sz="2800">
                <a:latin typeface="Verdana" charset="0"/>
              </a:rPr>
              <a:t>Exploratory suggestions</a:t>
            </a:r>
          </a:p>
          <a:p>
            <a:pPr eaLnBrk="1" hangingPunct="1"/>
            <a:r>
              <a:rPr lang="en-US" sz="2800">
                <a:latin typeface="Verdana" charset="0"/>
              </a:rPr>
              <a:t>Synthesis comments and questions</a:t>
            </a:r>
          </a:p>
          <a:p>
            <a:pPr eaLnBrk="1" hangingPunct="1"/>
            <a:r>
              <a:rPr lang="en-US" sz="2800">
                <a:latin typeface="Verdana" charset="0"/>
              </a:rPr>
              <a:t>Unsolicited comments and questions</a:t>
            </a:r>
          </a:p>
        </p:txBody>
      </p:sp>
    </p:spTree>
    <p:extLst>
      <p:ext uri="{BB962C8B-B14F-4D97-AF65-F5344CB8AC3E}">
        <p14:creationId xmlns:p14="http://schemas.microsoft.com/office/powerpoint/2010/main" val="3580166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5. Peer observation</a:t>
            </a:r>
          </a:p>
        </p:txBody>
      </p:sp>
      <p:sp>
        <p:nvSpPr>
          <p:cNvPr id="59395" name="Rectangle 3"/>
          <p:cNvSpPr>
            <a:spLocks noGrp="1" noChangeArrowheads="1"/>
          </p:cNvSpPr>
          <p:nvPr>
            <p:ph type="body" idx="1"/>
          </p:nvPr>
        </p:nvSpPr>
        <p:spPr/>
        <p:txBody>
          <a:bodyPr/>
          <a:lstStyle/>
          <a:p>
            <a:pPr eaLnBrk="1" hangingPunct="1">
              <a:buFontTx/>
              <a:buNone/>
            </a:pPr>
            <a:r>
              <a:rPr lang="en-US" sz="2800">
                <a:latin typeface="Verdana" charset="0"/>
              </a:rPr>
              <a:t>  Watching and monitoring a language lesson or part of a lesson in order to gain an understanding of some aspect of teaching, learning, or classroom interaction</a:t>
            </a:r>
          </a:p>
        </p:txBody>
      </p:sp>
    </p:spTree>
    <p:extLst>
      <p:ext uri="{BB962C8B-B14F-4D97-AF65-F5344CB8AC3E}">
        <p14:creationId xmlns:p14="http://schemas.microsoft.com/office/powerpoint/2010/main" val="29284681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Purpose and benefits of observation</a:t>
            </a:r>
          </a:p>
        </p:txBody>
      </p:sp>
      <p:sp>
        <p:nvSpPr>
          <p:cNvPr id="61443" name="Rectangle 3"/>
          <p:cNvSpPr>
            <a:spLocks noGrp="1" noChangeArrowheads="1"/>
          </p:cNvSpPr>
          <p:nvPr>
            <p:ph type="body" idx="1"/>
          </p:nvPr>
        </p:nvSpPr>
        <p:spPr/>
        <p:txBody>
          <a:bodyPr/>
          <a:lstStyle/>
          <a:p>
            <a:pPr eaLnBrk="1" hangingPunct="1"/>
            <a:r>
              <a:rPr lang="en-US" sz="2800">
                <a:latin typeface="Verdana" charset="0"/>
              </a:rPr>
              <a:t>Learn from watching experienced teachers</a:t>
            </a:r>
          </a:p>
          <a:p>
            <a:pPr eaLnBrk="1" hangingPunct="1"/>
            <a:r>
              <a:rPr lang="en-US" sz="2800">
                <a:latin typeface="Verdana" charset="0"/>
              </a:rPr>
              <a:t>Compare strategies used by other teachers</a:t>
            </a:r>
          </a:p>
          <a:p>
            <a:pPr eaLnBrk="1" hangingPunct="1"/>
            <a:r>
              <a:rPr lang="en-US" sz="2800">
                <a:latin typeface="Verdana" charset="0"/>
              </a:rPr>
              <a:t>Observer can provide an objective view of the lesson</a:t>
            </a:r>
          </a:p>
          <a:p>
            <a:pPr eaLnBrk="1" hangingPunct="1"/>
            <a:r>
              <a:rPr lang="en-US" sz="2800">
                <a:latin typeface="Verdana" charset="0"/>
              </a:rPr>
              <a:t>Builds collegiality</a:t>
            </a:r>
          </a:p>
        </p:txBody>
      </p:sp>
    </p:spTree>
    <p:extLst>
      <p:ext uri="{BB962C8B-B14F-4D97-AF65-F5344CB8AC3E}">
        <p14:creationId xmlns:p14="http://schemas.microsoft.com/office/powerpoint/2010/main" val="19007749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Procedures for peer observation</a:t>
            </a:r>
          </a:p>
        </p:txBody>
      </p:sp>
      <p:sp>
        <p:nvSpPr>
          <p:cNvPr id="63491" name="Rectangle 3"/>
          <p:cNvSpPr>
            <a:spLocks noGrp="1" noChangeArrowheads="1"/>
          </p:cNvSpPr>
          <p:nvPr>
            <p:ph type="body" idx="1"/>
          </p:nvPr>
        </p:nvSpPr>
        <p:spPr/>
        <p:txBody>
          <a:bodyPr/>
          <a:lstStyle/>
          <a:p>
            <a:pPr eaLnBrk="1" hangingPunct="1"/>
            <a:r>
              <a:rPr lang="en-US" sz="2800">
                <a:latin typeface="Verdana" charset="0"/>
              </a:rPr>
              <a:t>Written narrative</a:t>
            </a:r>
          </a:p>
          <a:p>
            <a:pPr eaLnBrk="1" hangingPunct="1"/>
            <a:r>
              <a:rPr lang="en-US" sz="2800">
                <a:latin typeface="Verdana" charset="0"/>
              </a:rPr>
              <a:t>Field notes</a:t>
            </a:r>
          </a:p>
          <a:p>
            <a:pPr eaLnBrk="1" hangingPunct="1"/>
            <a:r>
              <a:rPr lang="en-US" sz="2800">
                <a:latin typeface="Verdana" charset="0"/>
              </a:rPr>
              <a:t>Checklists</a:t>
            </a:r>
          </a:p>
        </p:txBody>
      </p:sp>
    </p:spTree>
    <p:extLst>
      <p:ext uri="{BB962C8B-B14F-4D97-AF65-F5344CB8AC3E}">
        <p14:creationId xmlns:p14="http://schemas.microsoft.com/office/powerpoint/2010/main" val="16089655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Focus for observation</a:t>
            </a:r>
          </a:p>
        </p:txBody>
      </p:sp>
      <p:sp>
        <p:nvSpPr>
          <p:cNvPr id="65539" name="Rectangle 3"/>
          <p:cNvSpPr>
            <a:spLocks noGrp="1" noChangeArrowheads="1"/>
          </p:cNvSpPr>
          <p:nvPr>
            <p:ph type="body" idx="1"/>
          </p:nvPr>
        </p:nvSpPr>
        <p:spPr/>
        <p:txBody>
          <a:bodyPr/>
          <a:lstStyle/>
          <a:p>
            <a:pPr eaLnBrk="1" hangingPunct="1"/>
            <a:r>
              <a:rPr lang="en-US" sz="2800">
                <a:latin typeface="Verdana" charset="0"/>
              </a:rPr>
              <a:t>Use of teaching procedures</a:t>
            </a:r>
          </a:p>
          <a:p>
            <a:pPr eaLnBrk="1" hangingPunct="1"/>
            <a:r>
              <a:rPr lang="en-US" sz="2800">
                <a:latin typeface="Verdana" charset="0"/>
              </a:rPr>
              <a:t>Time management</a:t>
            </a:r>
          </a:p>
          <a:p>
            <a:pPr eaLnBrk="1" hangingPunct="1"/>
            <a:r>
              <a:rPr lang="en-US" sz="2800">
                <a:latin typeface="Verdana" charset="0"/>
              </a:rPr>
              <a:t>Students</a:t>
            </a:r>
            <a:r>
              <a:rPr lang="ja-JP" altLang="en-US" sz="2800">
                <a:latin typeface="Verdana" charset="0"/>
              </a:rPr>
              <a:t>’</a:t>
            </a:r>
            <a:r>
              <a:rPr lang="en-US" altLang="ja-JP" sz="2800">
                <a:latin typeface="Verdana" charset="0"/>
              </a:rPr>
              <a:t> performance on tasks</a:t>
            </a:r>
          </a:p>
          <a:p>
            <a:pPr eaLnBrk="1" hangingPunct="1"/>
            <a:r>
              <a:rPr lang="en-US" sz="2800">
                <a:latin typeface="Verdana" charset="0"/>
              </a:rPr>
              <a:t>Time on task</a:t>
            </a:r>
          </a:p>
          <a:p>
            <a:pPr eaLnBrk="1" hangingPunct="1"/>
            <a:r>
              <a:rPr lang="en-US" sz="2800">
                <a:latin typeface="Verdana" charset="0"/>
              </a:rPr>
              <a:t>Teacher</a:t>
            </a:r>
            <a:r>
              <a:rPr lang="ja-JP" altLang="en-US" sz="2800">
                <a:latin typeface="Verdana" charset="0"/>
              </a:rPr>
              <a:t>’</a:t>
            </a:r>
            <a:r>
              <a:rPr lang="en-US" altLang="ja-JP" sz="2800">
                <a:latin typeface="Verdana" charset="0"/>
              </a:rPr>
              <a:t>s action zone</a:t>
            </a:r>
          </a:p>
          <a:p>
            <a:pPr eaLnBrk="1" hangingPunct="1"/>
            <a:r>
              <a:rPr lang="en-US" sz="2800">
                <a:latin typeface="Verdana" charset="0"/>
              </a:rPr>
              <a:t>Use of the textbook</a:t>
            </a:r>
          </a:p>
          <a:p>
            <a:pPr eaLnBrk="1" hangingPunct="1"/>
            <a:r>
              <a:rPr lang="en-US" sz="2800">
                <a:latin typeface="Verdana" charset="0"/>
              </a:rPr>
              <a:t>Pair and group work</a:t>
            </a:r>
          </a:p>
        </p:txBody>
      </p:sp>
    </p:spTree>
    <p:extLst>
      <p:ext uri="{BB962C8B-B14F-4D97-AF65-F5344CB8AC3E}">
        <p14:creationId xmlns:p14="http://schemas.microsoft.com/office/powerpoint/2010/main" val="16153089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14282" y="214290"/>
            <a:ext cx="8243918" cy="1630534"/>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6. Teaching portfolios</a:t>
            </a:r>
          </a:p>
        </p:txBody>
      </p:sp>
      <p:sp>
        <p:nvSpPr>
          <p:cNvPr id="67587" name="Rectangle 3"/>
          <p:cNvSpPr>
            <a:spLocks noGrp="1" noChangeArrowheads="1"/>
          </p:cNvSpPr>
          <p:nvPr>
            <p:ph type="body" idx="1"/>
          </p:nvPr>
        </p:nvSpPr>
        <p:spPr/>
        <p:txBody>
          <a:bodyPr/>
          <a:lstStyle/>
          <a:p>
            <a:pPr eaLnBrk="1" hangingPunct="1">
              <a:buFontTx/>
              <a:buNone/>
            </a:pPr>
            <a:r>
              <a:rPr lang="en-US" sz="2800">
                <a:latin typeface="Verdana" charset="0"/>
              </a:rPr>
              <a:t>   A collection of documents and other items that provide information about different aspects of a teacher</a:t>
            </a:r>
            <a:r>
              <a:rPr lang="ja-JP" altLang="en-US" sz="2800">
                <a:latin typeface="Verdana" charset="0"/>
              </a:rPr>
              <a:t>’</a:t>
            </a:r>
            <a:r>
              <a:rPr lang="en-US" altLang="ja-JP" sz="2800">
                <a:latin typeface="Verdana" charset="0"/>
              </a:rPr>
              <a:t>s work</a:t>
            </a:r>
            <a:endParaRPr lang="en-US" sz="2800">
              <a:latin typeface="Verdana" charset="0"/>
            </a:endParaRPr>
          </a:p>
        </p:txBody>
      </p:sp>
    </p:spTree>
    <p:extLst>
      <p:ext uri="{BB962C8B-B14F-4D97-AF65-F5344CB8AC3E}">
        <p14:creationId xmlns:p14="http://schemas.microsoft.com/office/powerpoint/2010/main" val="816813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4282" y="214290"/>
            <a:ext cx="8243918" cy="184655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Purpose of portfolio</a:t>
            </a:r>
          </a:p>
        </p:txBody>
      </p:sp>
      <p:sp>
        <p:nvSpPr>
          <p:cNvPr id="69635" name="Rectangle 3"/>
          <p:cNvSpPr>
            <a:spLocks noGrp="1" noChangeArrowheads="1"/>
          </p:cNvSpPr>
          <p:nvPr>
            <p:ph type="body" idx="1"/>
          </p:nvPr>
        </p:nvSpPr>
        <p:spPr/>
        <p:txBody>
          <a:bodyPr/>
          <a:lstStyle/>
          <a:p>
            <a:pPr eaLnBrk="1" hangingPunct="1"/>
            <a:r>
              <a:rPr lang="en-US" sz="2800">
                <a:latin typeface="Verdana" charset="0"/>
              </a:rPr>
              <a:t>A demonstration of how a teacher approaches his or her work</a:t>
            </a:r>
          </a:p>
          <a:p>
            <a:pPr eaLnBrk="1" hangingPunct="1"/>
            <a:r>
              <a:rPr lang="en-US" sz="2800">
                <a:latin typeface="Verdana" charset="0"/>
              </a:rPr>
              <a:t>A source of review and reflection</a:t>
            </a:r>
          </a:p>
          <a:p>
            <a:pPr eaLnBrk="1" hangingPunct="1"/>
            <a:r>
              <a:rPr lang="en-US" sz="2800">
                <a:latin typeface="Verdana" charset="0"/>
              </a:rPr>
              <a:t>Can promote collaboration with other teachers</a:t>
            </a:r>
          </a:p>
        </p:txBody>
      </p:sp>
    </p:spTree>
    <p:extLst>
      <p:ext uri="{BB962C8B-B14F-4D97-AF65-F5344CB8AC3E}">
        <p14:creationId xmlns:p14="http://schemas.microsoft.com/office/powerpoint/2010/main" val="22596524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14282" y="214290"/>
            <a:ext cx="8243918" cy="1630534"/>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Types of portfolio</a:t>
            </a:r>
          </a:p>
        </p:txBody>
      </p:sp>
      <p:sp>
        <p:nvSpPr>
          <p:cNvPr id="71683" name="Rectangle 3"/>
          <p:cNvSpPr>
            <a:spLocks noGrp="1" noChangeArrowheads="1"/>
          </p:cNvSpPr>
          <p:nvPr>
            <p:ph type="body" idx="1"/>
          </p:nvPr>
        </p:nvSpPr>
        <p:spPr/>
        <p:txBody>
          <a:bodyPr/>
          <a:lstStyle/>
          <a:p>
            <a:pPr eaLnBrk="1" hangingPunct="1"/>
            <a:r>
              <a:rPr lang="en-US" sz="2800">
                <a:latin typeface="Verdana" charset="0"/>
              </a:rPr>
              <a:t>Working portfolio - contains documents that show how a teacher has progressed towards meeting a particular goal</a:t>
            </a:r>
          </a:p>
          <a:p>
            <a:pPr eaLnBrk="1" hangingPunct="1"/>
            <a:r>
              <a:rPr lang="en-US" sz="2800">
                <a:latin typeface="Verdana" charset="0"/>
              </a:rPr>
              <a:t>Showcase portfolio - designed to show the teacher at his/her best </a:t>
            </a:r>
          </a:p>
        </p:txBody>
      </p:sp>
    </p:spTree>
    <p:extLst>
      <p:ext uri="{BB962C8B-B14F-4D97-AF65-F5344CB8AC3E}">
        <p14:creationId xmlns:p14="http://schemas.microsoft.com/office/powerpoint/2010/main" val="191060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002060"/>
                </a:solidFill>
              </a:rPr>
              <a:t>Types of Teacher Education</a:t>
            </a:r>
            <a:endParaRPr lang="en-US" sz="2800" b="1" dirty="0">
              <a:solidFill>
                <a:srgbClr val="002060"/>
              </a:solidFill>
            </a:endParaRPr>
          </a:p>
          <a:p>
            <a:r>
              <a:rPr lang="en-US" b="1" dirty="0" smtClean="0"/>
              <a:t>Earlier approaches: based on a process of acquiring a body of knowledge and skills from an external source, i.e. from experts</a:t>
            </a:r>
          </a:p>
          <a:p>
            <a:endParaRPr lang="en-US" b="1" dirty="0"/>
          </a:p>
        </p:txBody>
      </p:sp>
      <p:pic>
        <p:nvPicPr>
          <p:cNvPr id="4" name="Picture 3"/>
          <p:cNvPicPr>
            <a:picLocks noChangeAspect="1"/>
          </p:cNvPicPr>
          <p:nvPr/>
        </p:nvPicPr>
        <p:blipFill>
          <a:blip r:embed="rId2" cstate="print"/>
          <a:stretch>
            <a:fillRect/>
          </a:stretch>
        </p:blipFill>
        <p:spPr>
          <a:xfrm>
            <a:off x="1570552" y="3977640"/>
            <a:ext cx="2500693" cy="2194560"/>
          </a:xfrm>
          <a:prstGeom prst="rect">
            <a:avLst/>
          </a:prstGeom>
          <a:effectLst>
            <a:glow rad="127000">
              <a:srgbClr val="00B050"/>
            </a:glow>
          </a:effectLst>
        </p:spPr>
      </p:pic>
      <p:sp>
        <p:nvSpPr>
          <p:cNvPr id="5" name="Rounded Rectangle 4"/>
          <p:cNvSpPr/>
          <p:nvPr/>
        </p:nvSpPr>
        <p:spPr>
          <a:xfrm>
            <a:off x="5583936" y="4146804"/>
            <a:ext cx="1877568" cy="62483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Expert-driven</a:t>
            </a:r>
            <a:endParaRPr lang="en-US" b="1" dirty="0">
              <a:solidFill>
                <a:schemeClr val="tx1"/>
              </a:solidFill>
            </a:endParaRPr>
          </a:p>
        </p:txBody>
      </p:sp>
      <p:sp>
        <p:nvSpPr>
          <p:cNvPr id="6" name="Rounded Rectangle 5"/>
          <p:cNvSpPr/>
          <p:nvPr/>
        </p:nvSpPr>
        <p:spPr>
          <a:xfrm>
            <a:off x="5583936" y="5153406"/>
            <a:ext cx="1877568" cy="6370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Modelling good practices</a:t>
            </a:r>
            <a:endParaRPr lang="en-US" b="1" dirty="0">
              <a:solidFill>
                <a:schemeClr val="tx1"/>
              </a:solidFill>
            </a:endParaRPr>
          </a:p>
        </p:txBody>
      </p:sp>
    </p:spTree>
    <p:extLst>
      <p:ext uri="{BB962C8B-B14F-4D97-AF65-F5344CB8AC3E}">
        <p14:creationId xmlns:p14="http://schemas.microsoft.com/office/powerpoint/2010/main" val="18806148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14282" y="214290"/>
            <a:ext cx="8243918" cy="1702542"/>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Contents of a portfolio</a:t>
            </a:r>
          </a:p>
        </p:txBody>
      </p:sp>
      <p:sp>
        <p:nvSpPr>
          <p:cNvPr id="73731" name="Rectangle 3"/>
          <p:cNvSpPr>
            <a:spLocks noGrp="1" noChangeArrowheads="1"/>
          </p:cNvSpPr>
          <p:nvPr>
            <p:ph type="body" idx="1"/>
          </p:nvPr>
        </p:nvSpPr>
        <p:spPr/>
        <p:txBody>
          <a:bodyPr/>
          <a:lstStyle/>
          <a:p>
            <a:pPr eaLnBrk="1" hangingPunct="1">
              <a:lnSpc>
                <a:spcPct val="90000"/>
              </a:lnSpc>
            </a:pPr>
            <a:r>
              <a:rPr lang="en-US" sz="2800">
                <a:latin typeface="Verdana" charset="0"/>
              </a:rPr>
              <a:t>Evidence of qualifications and knowledge</a:t>
            </a:r>
          </a:p>
          <a:p>
            <a:pPr eaLnBrk="1" hangingPunct="1">
              <a:lnSpc>
                <a:spcPct val="90000"/>
              </a:lnSpc>
            </a:pPr>
            <a:r>
              <a:rPr lang="en-US" sz="2800">
                <a:latin typeface="Verdana" charset="0"/>
              </a:rPr>
              <a:t>Evidence of skills and competency as a teacher</a:t>
            </a:r>
          </a:p>
          <a:p>
            <a:pPr eaLnBrk="1" hangingPunct="1">
              <a:lnSpc>
                <a:spcPct val="90000"/>
              </a:lnSpc>
            </a:pPr>
            <a:r>
              <a:rPr lang="en-US" sz="2800">
                <a:latin typeface="Verdana" charset="0"/>
              </a:rPr>
              <a:t>Your approach to classroom management and organization</a:t>
            </a:r>
          </a:p>
          <a:p>
            <a:pPr eaLnBrk="1" hangingPunct="1">
              <a:lnSpc>
                <a:spcPct val="90000"/>
              </a:lnSpc>
            </a:pPr>
            <a:r>
              <a:rPr lang="en-US" sz="2800">
                <a:latin typeface="Verdana" charset="0"/>
              </a:rPr>
              <a:t>Your commitment to professional development</a:t>
            </a:r>
          </a:p>
        </p:txBody>
      </p:sp>
    </p:spTree>
    <p:extLst>
      <p:ext uri="{BB962C8B-B14F-4D97-AF65-F5344CB8AC3E}">
        <p14:creationId xmlns:p14="http://schemas.microsoft.com/office/powerpoint/2010/main" val="35272660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14282" y="214290"/>
            <a:ext cx="8243918" cy="1702542"/>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7. Analyzing critical incidents</a:t>
            </a:r>
          </a:p>
        </p:txBody>
      </p:sp>
      <p:sp>
        <p:nvSpPr>
          <p:cNvPr id="75779" name="Rectangle 3"/>
          <p:cNvSpPr>
            <a:spLocks noGrp="1" noChangeArrowheads="1"/>
          </p:cNvSpPr>
          <p:nvPr>
            <p:ph type="body" idx="1"/>
          </p:nvPr>
        </p:nvSpPr>
        <p:spPr/>
        <p:txBody>
          <a:bodyPr/>
          <a:lstStyle/>
          <a:p>
            <a:pPr eaLnBrk="1" hangingPunct="1">
              <a:buFontTx/>
              <a:buNone/>
            </a:pPr>
            <a:r>
              <a:rPr lang="en-US" sz="2800">
                <a:latin typeface="Verdana" charset="0"/>
              </a:rPr>
              <a:t>   An unplanned and unanticipated event that occurs during teaching and that triggers insights about some aspect of teaching and learning</a:t>
            </a:r>
          </a:p>
        </p:txBody>
      </p:sp>
    </p:spTree>
    <p:extLst>
      <p:ext uri="{BB962C8B-B14F-4D97-AF65-F5344CB8AC3E}">
        <p14:creationId xmlns:p14="http://schemas.microsoft.com/office/powerpoint/2010/main" val="142291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14282" y="214290"/>
            <a:ext cx="8243918" cy="1702542"/>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Purpose of reflecting on critical incidents</a:t>
            </a:r>
          </a:p>
        </p:txBody>
      </p:sp>
      <p:sp>
        <p:nvSpPr>
          <p:cNvPr id="77827" name="Rectangle 3"/>
          <p:cNvSpPr>
            <a:spLocks noGrp="1" noChangeArrowheads="1"/>
          </p:cNvSpPr>
          <p:nvPr>
            <p:ph type="body" idx="1"/>
          </p:nvPr>
        </p:nvSpPr>
        <p:spPr/>
        <p:txBody>
          <a:bodyPr/>
          <a:lstStyle/>
          <a:p>
            <a:pPr eaLnBrk="1" hangingPunct="1"/>
            <a:r>
              <a:rPr lang="en-US" sz="2800">
                <a:latin typeface="Verdana" charset="0"/>
              </a:rPr>
              <a:t>Can create a greater level of self-awareness</a:t>
            </a:r>
          </a:p>
          <a:p>
            <a:pPr eaLnBrk="1" hangingPunct="1"/>
            <a:r>
              <a:rPr lang="en-US" sz="2800">
                <a:latin typeface="Verdana" charset="0"/>
              </a:rPr>
              <a:t>Can prompt an evaluation of established routines and procedures</a:t>
            </a:r>
          </a:p>
          <a:p>
            <a:pPr eaLnBrk="1" hangingPunct="1"/>
            <a:r>
              <a:rPr lang="en-US" sz="2800">
                <a:latin typeface="Verdana" charset="0"/>
              </a:rPr>
              <a:t>Can encourage critical questions</a:t>
            </a:r>
          </a:p>
          <a:p>
            <a:pPr eaLnBrk="1" hangingPunct="1"/>
            <a:r>
              <a:rPr lang="en-US" sz="2800">
                <a:latin typeface="Verdana" charset="0"/>
              </a:rPr>
              <a:t>Can help theorize practice</a:t>
            </a:r>
          </a:p>
          <a:p>
            <a:pPr eaLnBrk="1" hangingPunct="1"/>
            <a:r>
              <a:rPr lang="en-US" sz="2800">
                <a:latin typeface="Verdana" charset="0"/>
              </a:rPr>
              <a:t>Can provide a resource for teachers</a:t>
            </a:r>
          </a:p>
        </p:txBody>
      </p:sp>
    </p:spTree>
    <p:extLst>
      <p:ext uri="{BB962C8B-B14F-4D97-AF65-F5344CB8AC3E}">
        <p14:creationId xmlns:p14="http://schemas.microsoft.com/office/powerpoint/2010/main" val="804120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Preparing critical incident reports</a:t>
            </a:r>
          </a:p>
        </p:txBody>
      </p:sp>
      <p:sp>
        <p:nvSpPr>
          <p:cNvPr id="79875" name="Rectangle 3"/>
          <p:cNvSpPr>
            <a:spLocks noGrp="1" noChangeArrowheads="1"/>
          </p:cNvSpPr>
          <p:nvPr>
            <p:ph type="body" idx="1"/>
          </p:nvPr>
        </p:nvSpPr>
        <p:spPr/>
        <p:txBody>
          <a:bodyPr/>
          <a:lstStyle/>
          <a:p>
            <a:pPr eaLnBrk="1" hangingPunct="1"/>
            <a:r>
              <a:rPr lang="en-US" sz="2800">
                <a:latin typeface="Verdana" charset="0"/>
              </a:rPr>
              <a:t>Self-observation</a:t>
            </a:r>
          </a:p>
          <a:p>
            <a:pPr eaLnBrk="1" hangingPunct="1"/>
            <a:r>
              <a:rPr lang="en-US" sz="2800">
                <a:latin typeface="Verdana" charset="0"/>
              </a:rPr>
              <a:t>Description of what happened</a:t>
            </a:r>
          </a:p>
          <a:p>
            <a:pPr eaLnBrk="1" hangingPunct="1"/>
            <a:r>
              <a:rPr lang="en-US" sz="2800">
                <a:latin typeface="Verdana" charset="0"/>
              </a:rPr>
              <a:t>Analysis of the incident</a:t>
            </a:r>
          </a:p>
          <a:p>
            <a:pPr eaLnBrk="1" hangingPunct="1"/>
            <a:r>
              <a:rPr lang="en-US" sz="2800">
                <a:latin typeface="Verdana" charset="0"/>
              </a:rPr>
              <a:t>Self-evaluation</a:t>
            </a:r>
          </a:p>
          <a:p>
            <a:pPr eaLnBrk="1" hangingPunct="1"/>
            <a:endParaRPr lang="en-US">
              <a:latin typeface="Verdana" charset="0"/>
            </a:endParaRPr>
          </a:p>
        </p:txBody>
      </p:sp>
    </p:spTree>
    <p:extLst>
      <p:ext uri="{BB962C8B-B14F-4D97-AF65-F5344CB8AC3E}">
        <p14:creationId xmlns:p14="http://schemas.microsoft.com/office/powerpoint/2010/main" val="20052715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8. Case analysis</a:t>
            </a:r>
          </a:p>
        </p:txBody>
      </p:sp>
      <p:sp>
        <p:nvSpPr>
          <p:cNvPr id="81923" name="Rectangle 3"/>
          <p:cNvSpPr>
            <a:spLocks noGrp="1" noChangeArrowheads="1"/>
          </p:cNvSpPr>
          <p:nvPr>
            <p:ph type="body" idx="1"/>
          </p:nvPr>
        </p:nvSpPr>
        <p:spPr/>
        <p:txBody>
          <a:bodyPr/>
          <a:lstStyle/>
          <a:p>
            <a:pPr eaLnBrk="1" hangingPunct="1">
              <a:buFontTx/>
              <a:buNone/>
            </a:pPr>
            <a:r>
              <a:rPr lang="en-US" sz="2800">
                <a:latin typeface="Verdana" charset="0"/>
              </a:rPr>
              <a:t>   Collecting information over time about a teaching situation and using the information to help better understand an issue and to derive principles from it</a:t>
            </a:r>
          </a:p>
        </p:txBody>
      </p:sp>
    </p:spTree>
    <p:extLst>
      <p:ext uri="{BB962C8B-B14F-4D97-AF65-F5344CB8AC3E}">
        <p14:creationId xmlns:p14="http://schemas.microsoft.com/office/powerpoint/2010/main" val="2973266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Purpose of case analysis</a:t>
            </a:r>
          </a:p>
        </p:txBody>
      </p:sp>
      <p:sp>
        <p:nvSpPr>
          <p:cNvPr id="83971" name="Rectangle 3"/>
          <p:cNvSpPr>
            <a:spLocks noGrp="1" noChangeArrowheads="1"/>
          </p:cNvSpPr>
          <p:nvPr>
            <p:ph type="body" idx="1"/>
          </p:nvPr>
        </p:nvSpPr>
        <p:spPr/>
        <p:txBody>
          <a:bodyPr/>
          <a:lstStyle/>
          <a:p>
            <a:pPr eaLnBrk="1" hangingPunct="1"/>
            <a:r>
              <a:rPr lang="en-US" sz="2800">
                <a:latin typeface="Verdana" charset="0"/>
              </a:rPr>
              <a:t>Develop insights and principles</a:t>
            </a:r>
          </a:p>
          <a:p>
            <a:pPr eaLnBrk="1" hangingPunct="1"/>
            <a:r>
              <a:rPr lang="en-US" sz="2800">
                <a:latin typeface="Verdana" charset="0"/>
              </a:rPr>
              <a:t>Document problem-solving strategies</a:t>
            </a:r>
          </a:p>
          <a:p>
            <a:pPr eaLnBrk="1" hangingPunct="1"/>
            <a:r>
              <a:rPr lang="en-US" sz="2800">
                <a:latin typeface="Verdana" charset="0"/>
              </a:rPr>
              <a:t>Develop a resource that can be shared</a:t>
            </a:r>
          </a:p>
        </p:txBody>
      </p:sp>
    </p:spTree>
    <p:extLst>
      <p:ext uri="{BB962C8B-B14F-4D97-AF65-F5344CB8AC3E}">
        <p14:creationId xmlns:p14="http://schemas.microsoft.com/office/powerpoint/2010/main" val="33780468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Procedures for case analysis</a:t>
            </a:r>
          </a:p>
        </p:txBody>
      </p:sp>
      <p:sp>
        <p:nvSpPr>
          <p:cNvPr id="86019" name="Rectangle 3"/>
          <p:cNvSpPr>
            <a:spLocks noGrp="1" noChangeArrowheads="1"/>
          </p:cNvSpPr>
          <p:nvPr>
            <p:ph type="body" idx="1"/>
          </p:nvPr>
        </p:nvSpPr>
        <p:spPr/>
        <p:txBody>
          <a:bodyPr/>
          <a:lstStyle/>
          <a:p>
            <a:pPr eaLnBrk="1" hangingPunct="1"/>
            <a:r>
              <a:rPr lang="en-US" sz="2800">
                <a:latin typeface="Verdana" charset="0"/>
              </a:rPr>
              <a:t>Finding sources for case analysis</a:t>
            </a:r>
          </a:p>
          <a:p>
            <a:pPr eaLnBrk="1" hangingPunct="1"/>
            <a:r>
              <a:rPr lang="en-US" sz="2800">
                <a:latin typeface="Verdana" charset="0"/>
              </a:rPr>
              <a:t>Finding a topic</a:t>
            </a:r>
          </a:p>
        </p:txBody>
      </p:sp>
    </p:spTree>
    <p:extLst>
      <p:ext uri="{BB962C8B-B14F-4D97-AF65-F5344CB8AC3E}">
        <p14:creationId xmlns:p14="http://schemas.microsoft.com/office/powerpoint/2010/main" val="36395978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Writing case studies</a:t>
            </a:r>
          </a:p>
        </p:txBody>
      </p:sp>
      <p:sp>
        <p:nvSpPr>
          <p:cNvPr id="88067" name="Rectangle 3"/>
          <p:cNvSpPr>
            <a:spLocks noGrp="1" noChangeArrowheads="1"/>
          </p:cNvSpPr>
          <p:nvPr>
            <p:ph type="body" idx="1"/>
          </p:nvPr>
        </p:nvSpPr>
        <p:spPr/>
        <p:txBody>
          <a:bodyPr/>
          <a:lstStyle/>
          <a:p>
            <a:pPr eaLnBrk="1" hangingPunct="1"/>
            <a:r>
              <a:rPr lang="en-US" sz="2800">
                <a:latin typeface="Verdana" charset="0"/>
              </a:rPr>
              <a:t>Describe the context</a:t>
            </a:r>
          </a:p>
          <a:p>
            <a:pPr eaLnBrk="1" hangingPunct="1"/>
            <a:r>
              <a:rPr lang="en-US" sz="2800">
                <a:latin typeface="Verdana" charset="0"/>
              </a:rPr>
              <a:t>Describe the problem</a:t>
            </a:r>
          </a:p>
          <a:p>
            <a:pPr eaLnBrk="1" hangingPunct="1"/>
            <a:r>
              <a:rPr lang="en-US" sz="2800">
                <a:latin typeface="Verdana" charset="0"/>
              </a:rPr>
              <a:t>Describe the response or solution</a:t>
            </a:r>
          </a:p>
        </p:txBody>
      </p:sp>
    </p:spTree>
    <p:extLst>
      <p:ext uri="{BB962C8B-B14F-4D97-AF65-F5344CB8AC3E}">
        <p14:creationId xmlns:p14="http://schemas.microsoft.com/office/powerpoint/2010/main" val="25243406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14282" y="214290"/>
            <a:ext cx="8243918" cy="184655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9. Peer coaching</a:t>
            </a:r>
          </a:p>
        </p:txBody>
      </p:sp>
      <p:sp>
        <p:nvSpPr>
          <p:cNvPr id="90115" name="Rectangle 3"/>
          <p:cNvSpPr>
            <a:spLocks noGrp="1" noChangeArrowheads="1"/>
          </p:cNvSpPr>
          <p:nvPr>
            <p:ph type="body" idx="1"/>
          </p:nvPr>
        </p:nvSpPr>
        <p:spPr/>
        <p:txBody>
          <a:bodyPr/>
          <a:lstStyle/>
          <a:p>
            <a:pPr eaLnBrk="1" hangingPunct="1">
              <a:buFontTx/>
              <a:buNone/>
            </a:pPr>
            <a:r>
              <a:rPr lang="en-US" sz="2800">
                <a:latin typeface="Verdana" charset="0"/>
              </a:rPr>
              <a:t>   A procedure where two teachers collaborate to help one or both teachers improve some aspect of their teaching</a:t>
            </a:r>
          </a:p>
        </p:txBody>
      </p:sp>
    </p:spTree>
    <p:extLst>
      <p:ext uri="{BB962C8B-B14F-4D97-AF65-F5344CB8AC3E}">
        <p14:creationId xmlns:p14="http://schemas.microsoft.com/office/powerpoint/2010/main" val="16343180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14282" y="214290"/>
            <a:ext cx="8243918" cy="184655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Examples of peer coaching</a:t>
            </a:r>
          </a:p>
        </p:txBody>
      </p:sp>
      <p:sp>
        <p:nvSpPr>
          <p:cNvPr id="92163" name="Rectangle 3"/>
          <p:cNvSpPr>
            <a:spLocks noGrp="1" noChangeArrowheads="1"/>
          </p:cNvSpPr>
          <p:nvPr>
            <p:ph type="body" idx="1"/>
          </p:nvPr>
        </p:nvSpPr>
        <p:spPr/>
        <p:txBody>
          <a:bodyPr/>
          <a:lstStyle/>
          <a:p>
            <a:pPr eaLnBrk="1" hangingPunct="1"/>
            <a:r>
              <a:rPr lang="en-US" sz="2800">
                <a:latin typeface="Verdana" charset="0"/>
              </a:rPr>
              <a:t>Informal conversations between two teachers focusing on addressing problems</a:t>
            </a:r>
          </a:p>
          <a:p>
            <a:pPr eaLnBrk="1" hangingPunct="1"/>
            <a:r>
              <a:rPr lang="en-US" sz="2800">
                <a:latin typeface="Verdana" charset="0"/>
              </a:rPr>
              <a:t>Collaboration on materials preparation</a:t>
            </a:r>
          </a:p>
          <a:p>
            <a:pPr eaLnBrk="1" hangingPunct="1"/>
            <a:r>
              <a:rPr lang="en-US" sz="2800">
                <a:latin typeface="Verdana" charset="0"/>
              </a:rPr>
              <a:t>Observation of each other</a:t>
            </a:r>
            <a:r>
              <a:rPr lang="ja-JP" altLang="en-US" sz="2800">
                <a:latin typeface="Verdana" charset="0"/>
              </a:rPr>
              <a:t>’</a:t>
            </a:r>
            <a:r>
              <a:rPr lang="en-US" altLang="ja-JP" sz="2800">
                <a:latin typeface="Verdana" charset="0"/>
              </a:rPr>
              <a:t>s lessons</a:t>
            </a:r>
          </a:p>
          <a:p>
            <a:pPr eaLnBrk="1" hangingPunct="1"/>
            <a:r>
              <a:rPr lang="en-US" sz="2800">
                <a:latin typeface="Verdana" charset="0"/>
              </a:rPr>
              <a:t>A teacher and a coach observing a video-taped lesson</a:t>
            </a:r>
          </a:p>
        </p:txBody>
      </p:sp>
    </p:spTree>
    <p:extLst>
      <p:ext uri="{BB962C8B-B14F-4D97-AF65-F5344CB8AC3E}">
        <p14:creationId xmlns:p14="http://schemas.microsoft.com/office/powerpoint/2010/main" val="4257807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85800" y="332509"/>
            <a:ext cx="2628900" cy="1983971"/>
          </a:xfrm>
          <a:prstGeom prst="rect">
            <a:avLst/>
          </a:prstGeom>
        </p:spPr>
      </p:pic>
      <p:pic>
        <p:nvPicPr>
          <p:cNvPr id="6" name="Picture 5"/>
          <p:cNvPicPr>
            <a:picLocks noChangeAspect="1"/>
          </p:cNvPicPr>
          <p:nvPr/>
        </p:nvPicPr>
        <p:blipFill>
          <a:blip r:embed="rId3" cstate="print"/>
          <a:stretch>
            <a:fillRect/>
          </a:stretch>
        </p:blipFill>
        <p:spPr>
          <a:xfrm>
            <a:off x="5949696" y="332508"/>
            <a:ext cx="2508504" cy="1983972"/>
          </a:xfrm>
          <a:prstGeom prst="rect">
            <a:avLst/>
          </a:prstGeom>
        </p:spPr>
      </p:pic>
      <p:pic>
        <p:nvPicPr>
          <p:cNvPr id="7" name="Picture 6"/>
          <p:cNvPicPr>
            <a:picLocks noChangeAspect="1"/>
          </p:cNvPicPr>
          <p:nvPr/>
        </p:nvPicPr>
        <p:blipFill>
          <a:blip r:embed="rId4" cstate="print"/>
          <a:stretch>
            <a:fillRect/>
          </a:stretch>
        </p:blipFill>
        <p:spPr>
          <a:xfrm>
            <a:off x="3314700" y="332508"/>
            <a:ext cx="2634996" cy="1983971"/>
          </a:xfrm>
          <a:prstGeom prst="rect">
            <a:avLst/>
          </a:prstGeom>
        </p:spPr>
      </p:pic>
      <p:sp>
        <p:nvSpPr>
          <p:cNvPr id="3" name="Content Placeholder 2"/>
          <p:cNvSpPr>
            <a:spLocks noGrp="1"/>
          </p:cNvSpPr>
          <p:nvPr>
            <p:ph idx="1"/>
          </p:nvPr>
        </p:nvSpPr>
        <p:spPr>
          <a:xfrm>
            <a:off x="685800" y="2316480"/>
            <a:ext cx="7772400" cy="3855720"/>
          </a:xfrm>
        </p:spPr>
        <p:txBody>
          <a:bodyPr>
            <a:normAutofit/>
          </a:bodyPr>
          <a:lstStyle/>
          <a:p>
            <a:pPr marL="0" indent="0">
              <a:buNone/>
            </a:pPr>
            <a:endParaRPr lang="en-US" dirty="0" smtClean="0"/>
          </a:p>
          <a:p>
            <a:pPr marL="0" indent="0">
              <a:buNone/>
            </a:pPr>
            <a:r>
              <a:rPr lang="en-US" b="1" dirty="0" smtClean="0">
                <a:solidFill>
                  <a:srgbClr val="7030A0"/>
                </a:solidFill>
              </a:rPr>
              <a:t>Relevant Questions</a:t>
            </a:r>
            <a:endParaRPr lang="en-US" b="1" dirty="0">
              <a:solidFill>
                <a:srgbClr val="7030A0"/>
              </a:solidFill>
            </a:endParaRPr>
          </a:p>
          <a:p>
            <a:pPr marL="0" indent="0">
              <a:buNone/>
            </a:pPr>
            <a:r>
              <a:rPr lang="en-US" dirty="0" smtClean="0"/>
              <a:t>	 ▪ Is language teaching a branch of applied linguistics or a 	branch of education</a:t>
            </a:r>
          </a:p>
          <a:p>
            <a:pPr marL="0" indent="0">
              <a:buNone/>
            </a:pPr>
            <a:r>
              <a:rPr lang="en-US" dirty="0" smtClean="0"/>
              <a:t>	</a:t>
            </a:r>
            <a:r>
              <a:rPr lang="en-US" dirty="0"/>
              <a:t> </a:t>
            </a:r>
            <a:r>
              <a:rPr lang="en-US" dirty="0" smtClean="0"/>
              <a:t>▪ How much linguistics do teachers need to know, and 	whose linguistic theories are more relevant</a:t>
            </a:r>
          </a:p>
          <a:p>
            <a:pPr marL="0" indent="0">
              <a:buNone/>
            </a:pPr>
            <a:r>
              <a:rPr lang="en-US" dirty="0"/>
              <a:t>	 </a:t>
            </a:r>
            <a:r>
              <a:rPr lang="en-US" dirty="0" smtClean="0"/>
              <a:t>▪ What are the essential subjects in a pre-service or in-	service curriculum for language teachers?</a:t>
            </a:r>
          </a:p>
          <a:p>
            <a:pPr marL="0" indent="0">
              <a:buNone/>
            </a:pPr>
            <a:r>
              <a:rPr lang="en-US" dirty="0"/>
              <a:t>	 </a:t>
            </a:r>
            <a:r>
              <a:rPr lang="en-US" dirty="0" smtClean="0"/>
              <a:t>▪ Do teachers need to know how to carry out research? If 	so, what kind of research?</a:t>
            </a:r>
          </a:p>
          <a:p>
            <a:pPr marL="0" indent="0">
              <a:buNone/>
            </a:pPr>
            <a:endParaRPr lang="en-US" dirty="0"/>
          </a:p>
        </p:txBody>
      </p:sp>
    </p:spTree>
    <p:extLst>
      <p:ext uri="{BB962C8B-B14F-4D97-AF65-F5344CB8AC3E}">
        <p14:creationId xmlns:p14="http://schemas.microsoft.com/office/powerpoint/2010/main" val="32953640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Purposes of peer coaching</a:t>
            </a:r>
          </a:p>
        </p:txBody>
      </p:sp>
      <p:sp>
        <p:nvSpPr>
          <p:cNvPr id="94211" name="Rectangle 3"/>
          <p:cNvSpPr>
            <a:spLocks noGrp="1" noChangeArrowheads="1"/>
          </p:cNvSpPr>
          <p:nvPr>
            <p:ph type="body" idx="1"/>
          </p:nvPr>
        </p:nvSpPr>
        <p:spPr/>
        <p:txBody>
          <a:bodyPr/>
          <a:lstStyle/>
          <a:p>
            <a:pPr eaLnBrk="1" hangingPunct="1"/>
            <a:r>
              <a:rPr lang="en-US" sz="2800">
                <a:latin typeface="Verdana" charset="0"/>
              </a:rPr>
              <a:t>To develop solutions to problems</a:t>
            </a:r>
          </a:p>
          <a:p>
            <a:pPr eaLnBrk="1" hangingPunct="1"/>
            <a:r>
              <a:rPr lang="en-US" sz="2800">
                <a:latin typeface="Verdana" charset="0"/>
              </a:rPr>
              <a:t>To induct a new teacher </a:t>
            </a:r>
          </a:p>
          <a:p>
            <a:pPr eaLnBrk="1" hangingPunct="1"/>
            <a:r>
              <a:rPr lang="en-US" sz="2800">
                <a:latin typeface="Verdana" charset="0"/>
              </a:rPr>
              <a:t>To facilitate learning from an expert teacher</a:t>
            </a:r>
          </a:p>
        </p:txBody>
      </p:sp>
    </p:spTree>
    <p:extLst>
      <p:ext uri="{BB962C8B-B14F-4D97-AF65-F5344CB8AC3E}">
        <p14:creationId xmlns:p14="http://schemas.microsoft.com/office/powerpoint/2010/main" val="3780326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Types of peer coaching</a:t>
            </a:r>
          </a:p>
        </p:txBody>
      </p:sp>
      <p:sp>
        <p:nvSpPr>
          <p:cNvPr id="96259" name="Rectangle 3"/>
          <p:cNvSpPr>
            <a:spLocks noGrp="1" noChangeArrowheads="1"/>
          </p:cNvSpPr>
          <p:nvPr>
            <p:ph type="body" idx="1"/>
          </p:nvPr>
        </p:nvSpPr>
        <p:spPr/>
        <p:txBody>
          <a:bodyPr/>
          <a:lstStyle/>
          <a:p>
            <a:pPr eaLnBrk="1" hangingPunct="1"/>
            <a:r>
              <a:rPr lang="en-US" sz="2800">
                <a:latin typeface="Verdana" charset="0"/>
              </a:rPr>
              <a:t>Technical coaching</a:t>
            </a:r>
          </a:p>
          <a:p>
            <a:pPr eaLnBrk="1" hangingPunct="1"/>
            <a:r>
              <a:rPr lang="en-US" sz="2800">
                <a:latin typeface="Verdana" charset="0"/>
              </a:rPr>
              <a:t>Collegial coaching</a:t>
            </a:r>
          </a:p>
          <a:p>
            <a:pPr eaLnBrk="1" hangingPunct="1"/>
            <a:r>
              <a:rPr lang="en-US" sz="2800">
                <a:latin typeface="Verdana" charset="0"/>
              </a:rPr>
              <a:t>Challenge coaching</a:t>
            </a:r>
          </a:p>
        </p:txBody>
      </p:sp>
    </p:spTree>
    <p:extLst>
      <p:ext uri="{BB962C8B-B14F-4D97-AF65-F5344CB8AC3E}">
        <p14:creationId xmlns:p14="http://schemas.microsoft.com/office/powerpoint/2010/main" val="39460355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14282" y="214290"/>
            <a:ext cx="8243918" cy="1630534"/>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Procedures for peer coaching</a:t>
            </a:r>
          </a:p>
        </p:txBody>
      </p:sp>
      <p:sp>
        <p:nvSpPr>
          <p:cNvPr id="98307" name="Rectangle 3"/>
          <p:cNvSpPr>
            <a:spLocks noGrp="1" noChangeArrowheads="1"/>
          </p:cNvSpPr>
          <p:nvPr>
            <p:ph type="body" idx="1"/>
          </p:nvPr>
        </p:nvSpPr>
        <p:spPr/>
        <p:txBody>
          <a:bodyPr/>
          <a:lstStyle/>
          <a:p>
            <a:pPr eaLnBrk="1" hangingPunct="1"/>
            <a:r>
              <a:rPr lang="en-US" sz="2800">
                <a:latin typeface="Verdana" charset="0"/>
              </a:rPr>
              <a:t>Peer watching</a:t>
            </a:r>
          </a:p>
          <a:p>
            <a:pPr eaLnBrk="1" hangingPunct="1"/>
            <a:r>
              <a:rPr lang="en-US" sz="2800">
                <a:latin typeface="Verdana" charset="0"/>
              </a:rPr>
              <a:t>Peer feedback</a:t>
            </a:r>
          </a:p>
          <a:p>
            <a:pPr eaLnBrk="1" hangingPunct="1"/>
            <a:r>
              <a:rPr lang="en-US" sz="2800">
                <a:latin typeface="Verdana" charset="0"/>
              </a:rPr>
              <a:t>Peer coaching</a:t>
            </a:r>
          </a:p>
        </p:txBody>
      </p:sp>
    </p:spTree>
    <p:extLst>
      <p:ext uri="{BB962C8B-B14F-4D97-AF65-F5344CB8AC3E}">
        <p14:creationId xmlns:p14="http://schemas.microsoft.com/office/powerpoint/2010/main" val="41825160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14282" y="214290"/>
            <a:ext cx="8243918" cy="1918566"/>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10. Team teaching</a:t>
            </a:r>
          </a:p>
        </p:txBody>
      </p:sp>
      <p:sp>
        <p:nvSpPr>
          <p:cNvPr id="100355" name="Rectangle 3"/>
          <p:cNvSpPr>
            <a:spLocks noGrp="1" noChangeArrowheads="1"/>
          </p:cNvSpPr>
          <p:nvPr>
            <p:ph type="body" idx="1"/>
          </p:nvPr>
        </p:nvSpPr>
        <p:spPr/>
        <p:txBody>
          <a:bodyPr/>
          <a:lstStyle/>
          <a:p>
            <a:pPr eaLnBrk="1" hangingPunct="1">
              <a:buFontTx/>
              <a:buNone/>
            </a:pPr>
            <a:r>
              <a:rPr lang="en-US" sz="2800">
                <a:latin typeface="Verdana" charset="0"/>
              </a:rPr>
              <a:t>   A process in which two or more teachers share the responsibility for teaching a class</a:t>
            </a:r>
          </a:p>
        </p:txBody>
      </p:sp>
    </p:spTree>
    <p:extLst>
      <p:ext uri="{BB962C8B-B14F-4D97-AF65-F5344CB8AC3E}">
        <p14:creationId xmlns:p14="http://schemas.microsoft.com/office/powerpoint/2010/main" val="42832565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Purposes of team teaching</a:t>
            </a:r>
          </a:p>
        </p:txBody>
      </p:sp>
      <p:sp>
        <p:nvSpPr>
          <p:cNvPr id="102403" name="Rectangle 3"/>
          <p:cNvSpPr>
            <a:spLocks noGrp="1" noChangeArrowheads="1"/>
          </p:cNvSpPr>
          <p:nvPr>
            <p:ph type="body" idx="1"/>
          </p:nvPr>
        </p:nvSpPr>
        <p:spPr/>
        <p:txBody>
          <a:bodyPr/>
          <a:lstStyle/>
          <a:p>
            <a:pPr eaLnBrk="1" hangingPunct="1"/>
            <a:r>
              <a:rPr lang="en-US" sz="2800">
                <a:latin typeface="Verdana" charset="0"/>
              </a:rPr>
              <a:t>Collegiality</a:t>
            </a:r>
          </a:p>
          <a:p>
            <a:pPr eaLnBrk="1" hangingPunct="1"/>
            <a:r>
              <a:rPr lang="en-US" sz="2800">
                <a:latin typeface="Verdana" charset="0"/>
              </a:rPr>
              <a:t>Different roles</a:t>
            </a:r>
          </a:p>
          <a:p>
            <a:pPr eaLnBrk="1" hangingPunct="1"/>
            <a:r>
              <a:rPr lang="en-US" sz="2800">
                <a:latin typeface="Verdana" charset="0"/>
              </a:rPr>
              <a:t>Combined expertise</a:t>
            </a:r>
          </a:p>
          <a:p>
            <a:pPr eaLnBrk="1" hangingPunct="1"/>
            <a:r>
              <a:rPr lang="en-US" sz="2800">
                <a:latin typeface="Verdana" charset="0"/>
              </a:rPr>
              <a:t>Teacher-development opportunities</a:t>
            </a:r>
          </a:p>
          <a:p>
            <a:pPr eaLnBrk="1" hangingPunct="1"/>
            <a:r>
              <a:rPr lang="en-US" sz="2800">
                <a:latin typeface="Verdana" charset="0"/>
              </a:rPr>
              <a:t>Learner benefits</a:t>
            </a:r>
          </a:p>
        </p:txBody>
      </p:sp>
    </p:spTree>
    <p:extLst>
      <p:ext uri="{BB962C8B-B14F-4D97-AF65-F5344CB8AC3E}">
        <p14:creationId xmlns:p14="http://schemas.microsoft.com/office/powerpoint/2010/main" val="10235253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14282" y="285728"/>
            <a:ext cx="8243918" cy="1919136"/>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Procedures in team teaching</a:t>
            </a:r>
          </a:p>
        </p:txBody>
      </p:sp>
      <p:sp>
        <p:nvSpPr>
          <p:cNvPr id="104451" name="Rectangle 3"/>
          <p:cNvSpPr>
            <a:spLocks noGrp="1" noChangeArrowheads="1"/>
          </p:cNvSpPr>
          <p:nvPr>
            <p:ph type="body" idx="1"/>
          </p:nvPr>
        </p:nvSpPr>
        <p:spPr/>
        <p:txBody>
          <a:bodyPr/>
          <a:lstStyle/>
          <a:p>
            <a:pPr eaLnBrk="1" hangingPunct="1"/>
            <a:r>
              <a:rPr lang="en-US" sz="2800">
                <a:latin typeface="Verdana" charset="0"/>
              </a:rPr>
              <a:t>Decide on the goals</a:t>
            </a:r>
          </a:p>
          <a:p>
            <a:pPr eaLnBrk="1" hangingPunct="1"/>
            <a:r>
              <a:rPr lang="en-US" sz="2800">
                <a:latin typeface="Verdana" charset="0"/>
              </a:rPr>
              <a:t>Decide on roles for each teacher</a:t>
            </a:r>
          </a:p>
          <a:p>
            <a:pPr eaLnBrk="1" hangingPunct="1"/>
            <a:r>
              <a:rPr lang="en-US" sz="2800">
                <a:latin typeface="Verdana" charset="0"/>
              </a:rPr>
              <a:t>Prepare carefully</a:t>
            </a:r>
          </a:p>
          <a:p>
            <a:pPr eaLnBrk="1" hangingPunct="1"/>
            <a:r>
              <a:rPr lang="en-US" sz="2800">
                <a:latin typeface="Verdana" charset="0"/>
              </a:rPr>
              <a:t>Address teachers</a:t>
            </a:r>
            <a:r>
              <a:rPr lang="ja-JP" altLang="en-US" sz="2800">
                <a:latin typeface="Verdana" charset="0"/>
              </a:rPr>
              <a:t>’</a:t>
            </a:r>
            <a:r>
              <a:rPr lang="en-US" altLang="ja-JP" sz="2800">
                <a:latin typeface="Verdana" charset="0"/>
              </a:rPr>
              <a:t> concerns</a:t>
            </a:r>
          </a:p>
          <a:p>
            <a:pPr eaLnBrk="1" hangingPunct="1"/>
            <a:r>
              <a:rPr lang="en-US" sz="2800">
                <a:latin typeface="Verdana" charset="0"/>
              </a:rPr>
              <a:t>Monitor progress</a:t>
            </a:r>
          </a:p>
          <a:p>
            <a:pPr eaLnBrk="1" hangingPunct="1"/>
            <a:r>
              <a:rPr lang="en-US" sz="2800">
                <a:latin typeface="Verdana" charset="0"/>
              </a:rPr>
              <a:t>Evaluate what was learned</a:t>
            </a:r>
          </a:p>
          <a:p>
            <a:pPr eaLnBrk="1" hangingPunct="1"/>
            <a:endParaRPr lang="en-US">
              <a:latin typeface="Verdana" charset="0"/>
            </a:endParaRPr>
          </a:p>
        </p:txBody>
      </p:sp>
    </p:spTree>
    <p:extLst>
      <p:ext uri="{BB962C8B-B14F-4D97-AF65-F5344CB8AC3E}">
        <p14:creationId xmlns:p14="http://schemas.microsoft.com/office/powerpoint/2010/main" val="33936136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11. Action research</a:t>
            </a:r>
          </a:p>
        </p:txBody>
      </p:sp>
      <p:sp>
        <p:nvSpPr>
          <p:cNvPr id="106499" name="Rectangle 3"/>
          <p:cNvSpPr>
            <a:spLocks noGrp="1" noChangeArrowheads="1"/>
          </p:cNvSpPr>
          <p:nvPr>
            <p:ph type="body" idx="1"/>
          </p:nvPr>
        </p:nvSpPr>
        <p:spPr/>
        <p:txBody>
          <a:bodyPr/>
          <a:lstStyle/>
          <a:p>
            <a:pPr eaLnBrk="1" hangingPunct="1">
              <a:buFontTx/>
              <a:buNone/>
            </a:pPr>
            <a:r>
              <a:rPr lang="en-US" sz="2800">
                <a:latin typeface="Verdana" charset="0"/>
              </a:rPr>
              <a:t>   Teacher-conducted research that seeks to clarify and resolve practical teaching issues and problems</a:t>
            </a:r>
          </a:p>
        </p:txBody>
      </p:sp>
    </p:spTree>
    <p:extLst>
      <p:ext uri="{BB962C8B-B14F-4D97-AF65-F5344CB8AC3E}">
        <p14:creationId xmlns:p14="http://schemas.microsoft.com/office/powerpoint/2010/main" val="29846313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14282" y="214290"/>
            <a:ext cx="8243918"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Characteristics of action research</a:t>
            </a:r>
          </a:p>
        </p:txBody>
      </p:sp>
      <p:sp>
        <p:nvSpPr>
          <p:cNvPr id="108547" name="Rectangle 3"/>
          <p:cNvSpPr>
            <a:spLocks noGrp="1" noChangeArrowheads="1"/>
          </p:cNvSpPr>
          <p:nvPr>
            <p:ph type="body" idx="1"/>
          </p:nvPr>
        </p:nvSpPr>
        <p:spPr/>
        <p:txBody>
          <a:bodyPr/>
          <a:lstStyle/>
          <a:p>
            <a:pPr eaLnBrk="1" hangingPunct="1"/>
            <a:r>
              <a:rPr lang="en-US" sz="2800">
                <a:latin typeface="Verdana" charset="0"/>
              </a:rPr>
              <a:t>Goal is to improve teaching and learning</a:t>
            </a:r>
          </a:p>
          <a:p>
            <a:pPr eaLnBrk="1" hangingPunct="1"/>
            <a:r>
              <a:rPr lang="en-US" sz="2800">
                <a:latin typeface="Verdana" charset="0"/>
              </a:rPr>
              <a:t>Conducted during normal teaching process</a:t>
            </a:r>
          </a:p>
          <a:p>
            <a:pPr eaLnBrk="1" hangingPunct="1"/>
            <a:r>
              <a:rPr lang="en-US" sz="2800">
                <a:latin typeface="Verdana" charset="0"/>
              </a:rPr>
              <a:t>Small scale and problem-oriented</a:t>
            </a:r>
          </a:p>
          <a:p>
            <a:pPr eaLnBrk="1" hangingPunct="1"/>
            <a:r>
              <a:rPr lang="en-US" sz="2800">
                <a:latin typeface="Verdana" charset="0"/>
              </a:rPr>
              <a:t>Carried out by a single teacher or by a group of teachers</a:t>
            </a:r>
          </a:p>
        </p:txBody>
      </p:sp>
    </p:spTree>
    <p:extLst>
      <p:ext uri="{BB962C8B-B14F-4D97-AF65-F5344CB8AC3E}">
        <p14:creationId xmlns:p14="http://schemas.microsoft.com/office/powerpoint/2010/main" val="108609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14282" y="214290"/>
            <a:ext cx="8243918" cy="184655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Purposes of action research</a:t>
            </a:r>
          </a:p>
        </p:txBody>
      </p:sp>
      <p:sp>
        <p:nvSpPr>
          <p:cNvPr id="110595" name="Rectangle 3"/>
          <p:cNvSpPr>
            <a:spLocks noGrp="1" noChangeArrowheads="1"/>
          </p:cNvSpPr>
          <p:nvPr>
            <p:ph type="body" idx="1"/>
          </p:nvPr>
        </p:nvSpPr>
        <p:spPr/>
        <p:txBody>
          <a:bodyPr/>
          <a:lstStyle/>
          <a:p>
            <a:pPr eaLnBrk="1" hangingPunct="1"/>
            <a:r>
              <a:rPr lang="en-US" sz="2800">
                <a:latin typeface="Verdana" charset="0"/>
              </a:rPr>
              <a:t>To improve practice</a:t>
            </a:r>
          </a:p>
          <a:p>
            <a:pPr eaLnBrk="1" hangingPunct="1"/>
            <a:r>
              <a:rPr lang="en-US" sz="2800">
                <a:latin typeface="Verdana" charset="0"/>
              </a:rPr>
              <a:t>To develop better understanding of teaching</a:t>
            </a:r>
          </a:p>
          <a:p>
            <a:pPr eaLnBrk="1" hangingPunct="1"/>
            <a:r>
              <a:rPr lang="en-US" sz="2800">
                <a:latin typeface="Verdana" charset="0"/>
              </a:rPr>
              <a:t>To empower teachers as change agents</a:t>
            </a:r>
          </a:p>
        </p:txBody>
      </p:sp>
    </p:spTree>
    <p:extLst>
      <p:ext uri="{BB962C8B-B14F-4D97-AF65-F5344CB8AC3E}">
        <p14:creationId xmlns:p14="http://schemas.microsoft.com/office/powerpoint/2010/main" val="12335447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14282" y="214290"/>
            <a:ext cx="8243918" cy="184655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Procedures in action research</a:t>
            </a:r>
          </a:p>
        </p:txBody>
      </p:sp>
      <p:sp>
        <p:nvSpPr>
          <p:cNvPr id="112643" name="Rectangle 3"/>
          <p:cNvSpPr>
            <a:spLocks noGrp="1" noChangeArrowheads="1"/>
          </p:cNvSpPr>
          <p:nvPr>
            <p:ph type="body" idx="1"/>
          </p:nvPr>
        </p:nvSpPr>
        <p:spPr/>
        <p:txBody>
          <a:bodyPr/>
          <a:lstStyle/>
          <a:p>
            <a:pPr eaLnBrk="1" hangingPunct="1"/>
            <a:r>
              <a:rPr lang="en-US" sz="2800">
                <a:latin typeface="Verdana" charset="0"/>
              </a:rPr>
              <a:t>Choose a topic</a:t>
            </a:r>
          </a:p>
          <a:p>
            <a:pPr eaLnBrk="1" hangingPunct="1"/>
            <a:r>
              <a:rPr lang="en-US" sz="2800">
                <a:latin typeface="Verdana" charset="0"/>
              </a:rPr>
              <a:t>Select a research procedure</a:t>
            </a:r>
          </a:p>
          <a:p>
            <a:pPr eaLnBrk="1" hangingPunct="1"/>
            <a:r>
              <a:rPr lang="en-US" sz="2800">
                <a:latin typeface="Verdana" charset="0"/>
              </a:rPr>
              <a:t>Collect information</a:t>
            </a:r>
          </a:p>
          <a:p>
            <a:pPr eaLnBrk="1" hangingPunct="1"/>
            <a:r>
              <a:rPr lang="en-US" sz="2800">
                <a:latin typeface="Verdana" charset="0"/>
              </a:rPr>
              <a:t>Develop an action plan</a:t>
            </a:r>
          </a:p>
          <a:p>
            <a:pPr eaLnBrk="1" hangingPunct="1"/>
            <a:r>
              <a:rPr lang="en-US" sz="2800">
                <a:latin typeface="Verdana" charset="0"/>
              </a:rPr>
              <a:t>Implement the plan and observe effects</a:t>
            </a:r>
          </a:p>
          <a:p>
            <a:pPr eaLnBrk="1" hangingPunct="1"/>
            <a:r>
              <a:rPr lang="en-US" sz="2800">
                <a:latin typeface="Verdana" charset="0"/>
              </a:rPr>
              <a:t>Initiate a second action cycle if necessary</a:t>
            </a:r>
          </a:p>
        </p:txBody>
      </p:sp>
    </p:spTree>
    <p:extLst>
      <p:ext uri="{BB962C8B-B14F-4D97-AF65-F5344CB8AC3E}">
        <p14:creationId xmlns:p14="http://schemas.microsoft.com/office/powerpoint/2010/main" val="4158935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b="1" dirty="0" smtClean="0">
                <a:solidFill>
                  <a:srgbClr val="002060"/>
                </a:solidFill>
              </a:rPr>
              <a:t>Teacher Training</a:t>
            </a:r>
          </a:p>
          <a:p>
            <a:pPr marL="0" indent="0">
              <a:buNone/>
            </a:pPr>
            <a:r>
              <a:rPr lang="en-US" b="1" dirty="0"/>
              <a:t> </a:t>
            </a:r>
            <a:r>
              <a:rPr lang="en-US" b="1" dirty="0" smtClean="0"/>
              <a:t>     ▪ Understanding the basic concepts and principles as a       prerequisite for applying them to teaching</a:t>
            </a:r>
          </a:p>
          <a:p>
            <a:pPr marL="0" indent="0">
              <a:buNone/>
            </a:pPr>
            <a:r>
              <a:rPr lang="en-US" b="1" dirty="0"/>
              <a:t> </a:t>
            </a:r>
            <a:r>
              <a:rPr lang="en-US" b="1" dirty="0" smtClean="0"/>
              <a:t>    </a:t>
            </a:r>
            <a:r>
              <a:rPr lang="en-US" b="1" dirty="0"/>
              <a:t> </a:t>
            </a:r>
            <a:r>
              <a:rPr lang="en-US" b="1" dirty="0" smtClean="0"/>
              <a:t>▪ Developing a repertoire of classroom techniques, routines, skills and strategies</a:t>
            </a:r>
          </a:p>
          <a:p>
            <a:pPr marL="0" indent="0">
              <a:buNone/>
            </a:pPr>
            <a:r>
              <a:rPr lang="en-US" b="1" dirty="0"/>
              <a:t> </a:t>
            </a:r>
            <a:r>
              <a:rPr lang="en-US" b="1" dirty="0" smtClean="0"/>
              <a:t>    </a:t>
            </a:r>
            <a:r>
              <a:rPr lang="en-US" b="1" dirty="0"/>
              <a:t> </a:t>
            </a:r>
            <a:r>
              <a:rPr lang="en-US" b="1" dirty="0" smtClean="0"/>
              <a:t>▪ Providing opportunities to try out different strategies in the classroom</a:t>
            </a:r>
          </a:p>
          <a:p>
            <a:pPr marL="0" indent="0">
              <a:buNone/>
            </a:pPr>
            <a:r>
              <a:rPr lang="en-US" b="1" dirty="0"/>
              <a:t> </a:t>
            </a:r>
            <a:r>
              <a:rPr lang="en-US" b="1" dirty="0" smtClean="0"/>
              <a:t>    </a:t>
            </a:r>
            <a:r>
              <a:rPr lang="en-US" b="1" dirty="0"/>
              <a:t> </a:t>
            </a:r>
            <a:r>
              <a:rPr lang="en-US" b="1" dirty="0" smtClean="0"/>
              <a:t>▪ Developing ability to teach using a textbook and classroom technology</a:t>
            </a:r>
          </a:p>
          <a:p>
            <a:pPr marL="0" indent="0">
              <a:buNone/>
            </a:pPr>
            <a:r>
              <a:rPr lang="en-US" b="1" dirty="0"/>
              <a:t> </a:t>
            </a:r>
            <a:r>
              <a:rPr lang="en-US" b="1" dirty="0" smtClean="0"/>
              <a:t>    </a:t>
            </a:r>
            <a:r>
              <a:rPr lang="en-US" b="1" dirty="0"/>
              <a:t> </a:t>
            </a:r>
            <a:r>
              <a:rPr lang="en-US" b="1" dirty="0" smtClean="0"/>
              <a:t>▪ Monitoring oneself and getting feedback from others on one’s practice</a:t>
            </a:r>
          </a:p>
          <a:p>
            <a:pPr marL="0" indent="0">
              <a:buNone/>
            </a:pPr>
            <a:endParaRPr lang="en-US" b="1" dirty="0">
              <a:solidFill>
                <a:srgbClr val="002060"/>
              </a:solidFill>
            </a:endParaRPr>
          </a:p>
          <a:p>
            <a:pPr marL="0" indent="0">
              <a:buNone/>
            </a:pPr>
            <a:endParaRPr lang="en-US" dirty="0"/>
          </a:p>
        </p:txBody>
      </p:sp>
      <p:pic>
        <p:nvPicPr>
          <p:cNvPr id="6" name="Picture 5"/>
          <p:cNvPicPr>
            <a:picLocks noChangeAspect="1"/>
          </p:cNvPicPr>
          <p:nvPr/>
        </p:nvPicPr>
        <p:blipFill>
          <a:blip r:embed="rId2" cstate="print"/>
          <a:stretch>
            <a:fillRect/>
          </a:stretch>
        </p:blipFill>
        <p:spPr>
          <a:xfrm>
            <a:off x="3200400" y="270606"/>
            <a:ext cx="2715491" cy="1877568"/>
          </a:xfrm>
          <a:prstGeom prst="rect">
            <a:avLst/>
          </a:prstGeom>
        </p:spPr>
      </p:pic>
    </p:spTree>
    <p:extLst>
      <p:ext uri="{BB962C8B-B14F-4D97-AF65-F5344CB8AC3E}">
        <p14:creationId xmlns:p14="http://schemas.microsoft.com/office/powerpoint/2010/main" val="6047799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14282" y="214290"/>
            <a:ext cx="8243918" cy="1846558"/>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Ways of collecting data</a:t>
            </a:r>
          </a:p>
        </p:txBody>
      </p:sp>
      <p:sp>
        <p:nvSpPr>
          <p:cNvPr id="114691" name="Rectangle 3"/>
          <p:cNvSpPr>
            <a:spLocks noGrp="1" noChangeArrowheads="1"/>
          </p:cNvSpPr>
          <p:nvPr>
            <p:ph type="body" idx="1"/>
          </p:nvPr>
        </p:nvSpPr>
        <p:spPr/>
        <p:txBody>
          <a:bodyPr/>
          <a:lstStyle/>
          <a:p>
            <a:pPr eaLnBrk="1" hangingPunct="1"/>
            <a:r>
              <a:rPr lang="en-US" sz="2800">
                <a:latin typeface="Verdana" charset="0"/>
              </a:rPr>
              <a:t>Notes</a:t>
            </a:r>
          </a:p>
          <a:p>
            <a:pPr eaLnBrk="1" hangingPunct="1"/>
            <a:r>
              <a:rPr lang="en-US" sz="2800">
                <a:latin typeface="Verdana" charset="0"/>
              </a:rPr>
              <a:t>Diaries/journals</a:t>
            </a:r>
          </a:p>
          <a:p>
            <a:pPr eaLnBrk="1" hangingPunct="1"/>
            <a:r>
              <a:rPr lang="en-US" sz="2800">
                <a:latin typeface="Verdana" charset="0"/>
              </a:rPr>
              <a:t>Recordings</a:t>
            </a:r>
          </a:p>
          <a:p>
            <a:pPr eaLnBrk="1" hangingPunct="1"/>
            <a:r>
              <a:rPr lang="en-US" sz="2800">
                <a:latin typeface="Verdana" charset="0"/>
              </a:rPr>
              <a:t>Transcripts</a:t>
            </a:r>
          </a:p>
          <a:p>
            <a:pPr eaLnBrk="1" hangingPunct="1"/>
            <a:r>
              <a:rPr lang="en-US" sz="2800">
                <a:latin typeface="Verdana" charset="0"/>
              </a:rPr>
              <a:t>Interviews and discussions</a:t>
            </a:r>
          </a:p>
          <a:p>
            <a:pPr eaLnBrk="1" hangingPunct="1"/>
            <a:r>
              <a:rPr lang="en-US" sz="2800">
                <a:latin typeface="Verdana" charset="0"/>
              </a:rPr>
              <a:t>Questionnaires and surveys</a:t>
            </a:r>
          </a:p>
          <a:p>
            <a:pPr eaLnBrk="1" hangingPunct="1"/>
            <a:r>
              <a:rPr lang="en-US" sz="2800">
                <a:latin typeface="Verdana" charset="0"/>
              </a:rPr>
              <a:t>Documents</a:t>
            </a:r>
          </a:p>
        </p:txBody>
      </p:sp>
    </p:spTree>
    <p:extLst>
      <p:ext uri="{BB962C8B-B14F-4D97-AF65-F5344CB8AC3E}">
        <p14:creationId xmlns:p14="http://schemas.microsoft.com/office/powerpoint/2010/main" val="5658098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14282" y="214290"/>
            <a:ext cx="7772400" cy="1774550"/>
          </a:xfrm>
          <a:ln>
            <a:miter lim="800000"/>
            <a:headEnd/>
            <a:tailEnd/>
          </a:ln>
          <a:extLst/>
        </p:spPr>
        <p:txBody>
          <a:bodyPr/>
          <a:lstStyle/>
          <a:p>
            <a:pPr algn="l" eaLnBrk="1" hangingPunct="1">
              <a:defRPr/>
            </a:pPr>
            <a:r>
              <a:rPr lang="en-US" sz="3200" b="1" cap="small" dirty="0" smtClean="0">
                <a:ln w="12700">
                  <a:solidFill>
                    <a:schemeClr val="tx1"/>
                  </a:solidFill>
                  <a:prstDash val="solid"/>
                </a:ln>
                <a:solidFill>
                  <a:schemeClr val="bg1"/>
                </a:solidFill>
                <a:effectLst>
                  <a:outerShdw blurRad="38100" dist="38100" dir="2700000" algn="tl">
                    <a:srgbClr val="000000">
                      <a:alpha val="43137"/>
                    </a:srgbClr>
                  </a:outerShdw>
                </a:effectLst>
                <a:latin typeface="Trebuchet MS" pitchFamily="34" charset="0"/>
                <a:ea typeface="+mj-ea"/>
                <a:cs typeface="+mj-cs"/>
              </a:rPr>
              <a:t>Implementing action research</a:t>
            </a:r>
          </a:p>
        </p:txBody>
      </p:sp>
      <p:sp>
        <p:nvSpPr>
          <p:cNvPr id="116739" name="Rectangle 3"/>
          <p:cNvSpPr>
            <a:spLocks noGrp="1" noChangeArrowheads="1"/>
          </p:cNvSpPr>
          <p:nvPr>
            <p:ph type="body" idx="1"/>
          </p:nvPr>
        </p:nvSpPr>
        <p:spPr/>
        <p:txBody>
          <a:bodyPr/>
          <a:lstStyle/>
          <a:p>
            <a:pPr eaLnBrk="1" hangingPunct="1"/>
            <a:r>
              <a:rPr lang="en-US" sz="2800">
                <a:latin typeface="Verdana" charset="0"/>
              </a:rPr>
              <a:t>Purpose</a:t>
            </a:r>
          </a:p>
          <a:p>
            <a:pPr eaLnBrk="1" hangingPunct="1"/>
            <a:r>
              <a:rPr lang="en-US" sz="2800">
                <a:latin typeface="Verdana" charset="0"/>
              </a:rPr>
              <a:t>Topic and focus</a:t>
            </a:r>
          </a:p>
          <a:p>
            <a:pPr eaLnBrk="1" hangingPunct="1"/>
            <a:r>
              <a:rPr lang="en-US" sz="2800">
                <a:latin typeface="Verdana" charset="0"/>
              </a:rPr>
              <a:t>Mode of data collection</a:t>
            </a:r>
          </a:p>
          <a:p>
            <a:pPr eaLnBrk="1" hangingPunct="1"/>
            <a:r>
              <a:rPr lang="en-US" sz="2800">
                <a:latin typeface="Verdana" charset="0"/>
              </a:rPr>
              <a:t>Timing</a:t>
            </a:r>
          </a:p>
          <a:p>
            <a:pPr eaLnBrk="1" hangingPunct="1"/>
            <a:r>
              <a:rPr lang="en-US" sz="2800">
                <a:latin typeface="Verdana" charset="0"/>
              </a:rPr>
              <a:t>Resources</a:t>
            </a:r>
          </a:p>
          <a:p>
            <a:pPr eaLnBrk="1" hangingPunct="1"/>
            <a:r>
              <a:rPr lang="en-US" sz="2800">
                <a:latin typeface="Verdana" charset="0"/>
              </a:rPr>
              <a:t>Product</a:t>
            </a:r>
          </a:p>
          <a:p>
            <a:pPr eaLnBrk="1" hangingPunct="1"/>
            <a:r>
              <a:rPr lang="en-US" sz="2800">
                <a:latin typeface="Verdana" charset="0"/>
              </a:rPr>
              <a:t>Follow-up and reporting</a:t>
            </a:r>
          </a:p>
        </p:txBody>
      </p:sp>
    </p:spTree>
    <p:extLst>
      <p:ext uri="{BB962C8B-B14F-4D97-AF65-F5344CB8AC3E}">
        <p14:creationId xmlns:p14="http://schemas.microsoft.com/office/powerpoint/2010/main" val="768385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b="1" dirty="0">
                <a:solidFill>
                  <a:srgbClr val="002060"/>
                </a:solidFill>
              </a:rPr>
              <a:t>Teacher Training</a:t>
            </a:r>
          </a:p>
          <a:p>
            <a:pPr marL="0" indent="0">
              <a:buNone/>
            </a:pPr>
            <a:endParaRPr lang="en-US" sz="2400" dirty="0"/>
          </a:p>
        </p:txBody>
      </p:sp>
      <p:sp>
        <p:nvSpPr>
          <p:cNvPr id="4" name="Rounded Rectangle 3"/>
          <p:cNvSpPr/>
          <p:nvPr/>
        </p:nvSpPr>
        <p:spPr>
          <a:xfrm>
            <a:off x="938784" y="3285744"/>
            <a:ext cx="2743200" cy="12374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Training involves</a:t>
            </a:r>
            <a:endParaRPr lang="en-US" sz="2000" b="1" dirty="0">
              <a:solidFill>
                <a:schemeClr val="tx1"/>
              </a:solidFill>
            </a:endParaRPr>
          </a:p>
        </p:txBody>
      </p:sp>
      <p:sp>
        <p:nvSpPr>
          <p:cNvPr id="5" name="Right Arrow 4"/>
          <p:cNvSpPr/>
          <p:nvPr/>
        </p:nvSpPr>
        <p:spPr>
          <a:xfrm>
            <a:off x="3934968" y="3724656"/>
            <a:ext cx="1255776" cy="29260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43728" y="2840736"/>
            <a:ext cx="2895600" cy="89001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Development of basic concepts, theories and principles</a:t>
            </a:r>
            <a:endParaRPr lang="en-US" sz="2000" dirty="0">
              <a:solidFill>
                <a:schemeClr val="tx1"/>
              </a:solidFill>
            </a:endParaRPr>
          </a:p>
        </p:txBody>
      </p:sp>
      <p:sp>
        <p:nvSpPr>
          <p:cNvPr id="7" name="Rounded Rectangle 6"/>
          <p:cNvSpPr/>
          <p:nvPr/>
        </p:nvSpPr>
        <p:spPr>
          <a:xfrm>
            <a:off x="5471160" y="4005072"/>
            <a:ext cx="2706624" cy="89001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Repertoire of teaching skills</a:t>
            </a:r>
            <a:endParaRPr lang="en-US" sz="2000" dirty="0">
              <a:solidFill>
                <a:schemeClr val="tx1"/>
              </a:solidFill>
            </a:endParaRPr>
          </a:p>
        </p:txBody>
      </p:sp>
      <p:pic>
        <p:nvPicPr>
          <p:cNvPr id="10" name="Picture 9"/>
          <p:cNvPicPr>
            <a:picLocks noChangeAspect="1"/>
          </p:cNvPicPr>
          <p:nvPr/>
        </p:nvPicPr>
        <p:blipFill>
          <a:blip r:embed="rId2" cstate="print"/>
          <a:stretch>
            <a:fillRect/>
          </a:stretch>
        </p:blipFill>
        <p:spPr>
          <a:xfrm>
            <a:off x="685800" y="283949"/>
            <a:ext cx="3810000" cy="1693718"/>
          </a:xfrm>
          <a:prstGeom prst="rect">
            <a:avLst/>
          </a:prstGeom>
        </p:spPr>
      </p:pic>
    </p:spTree>
    <p:extLst>
      <p:ext uri="{BB962C8B-B14F-4D97-AF65-F5344CB8AC3E}">
        <p14:creationId xmlns:p14="http://schemas.microsoft.com/office/powerpoint/2010/main" val="22476648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543</TotalTime>
  <Words>2378</Words>
  <Application>Microsoft Office PowerPoint</Application>
  <PresentationFormat>On-screen Show (4:3)</PresentationFormat>
  <Paragraphs>479</Paragraphs>
  <Slides>81</Slides>
  <Notes>49</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Wood Type</vt:lpstr>
      <vt:lpstr>PowerPoint Presentation</vt:lpstr>
      <vt:lpstr>Professional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Workshops</vt:lpstr>
      <vt:lpstr>Benefits of workshops</vt:lpstr>
      <vt:lpstr>Procedures for planning workshops</vt:lpstr>
      <vt:lpstr>2. Self-monitoring</vt:lpstr>
      <vt:lpstr>Self-monitoring procedures </vt:lpstr>
      <vt:lpstr>Self-monitoring procedures</vt:lpstr>
      <vt:lpstr>Self-monitoring procedures</vt:lpstr>
      <vt:lpstr>Self-monitoring procedures</vt:lpstr>
      <vt:lpstr>Self-monitoring procedures</vt:lpstr>
      <vt:lpstr>Benefits of self-monitoring</vt:lpstr>
      <vt:lpstr>3. Teacher support groups</vt:lpstr>
      <vt:lpstr>Purposes of teacher support groups</vt:lpstr>
      <vt:lpstr>Purposes of teacher support groups </vt:lpstr>
      <vt:lpstr>Types of support groups</vt:lpstr>
      <vt:lpstr>Types of support groups</vt:lpstr>
      <vt:lpstr>Forming a support group </vt:lpstr>
      <vt:lpstr>4. Teaching Journal</vt:lpstr>
      <vt:lpstr>Purpose of a journal</vt:lpstr>
      <vt:lpstr>Procedures for journal writing</vt:lpstr>
      <vt:lpstr>Commenting on a journal</vt:lpstr>
      <vt:lpstr>5. Peer observation</vt:lpstr>
      <vt:lpstr>Purpose and benefits of observation</vt:lpstr>
      <vt:lpstr>Procedures for peer observation</vt:lpstr>
      <vt:lpstr>Focus for observation</vt:lpstr>
      <vt:lpstr>6. Teaching portfolios</vt:lpstr>
      <vt:lpstr>Purpose of portfolio</vt:lpstr>
      <vt:lpstr>Types of portfolio</vt:lpstr>
      <vt:lpstr>Contents of a portfolio</vt:lpstr>
      <vt:lpstr>7. Analyzing critical incidents</vt:lpstr>
      <vt:lpstr>Purpose of reflecting on critical incidents</vt:lpstr>
      <vt:lpstr>Preparing critical incident reports</vt:lpstr>
      <vt:lpstr>8. Case analysis</vt:lpstr>
      <vt:lpstr>Purpose of case analysis</vt:lpstr>
      <vt:lpstr>Procedures for case analysis</vt:lpstr>
      <vt:lpstr>Writing case studies</vt:lpstr>
      <vt:lpstr>9. Peer coaching</vt:lpstr>
      <vt:lpstr>Examples of peer coaching</vt:lpstr>
      <vt:lpstr>Purposes of peer coaching</vt:lpstr>
      <vt:lpstr>Types of peer coaching</vt:lpstr>
      <vt:lpstr>Procedures for peer coaching</vt:lpstr>
      <vt:lpstr>10. Team teaching</vt:lpstr>
      <vt:lpstr>Purposes of team teaching</vt:lpstr>
      <vt:lpstr>Procedures in team teaching</vt:lpstr>
      <vt:lpstr>11. Action research</vt:lpstr>
      <vt:lpstr>Characteristics of action research</vt:lpstr>
      <vt:lpstr>Purposes of action research</vt:lpstr>
      <vt:lpstr>Procedures in action research</vt:lpstr>
      <vt:lpstr>Ways of collecting data</vt:lpstr>
      <vt:lpstr>Implementing action research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millerokc</dc:creator>
  <cp:lastModifiedBy>respina</cp:lastModifiedBy>
  <cp:revision>69</cp:revision>
  <dcterms:created xsi:type="dcterms:W3CDTF">2014-10-21T13:26:43Z</dcterms:created>
  <dcterms:modified xsi:type="dcterms:W3CDTF">2014-11-18T13:50:57Z</dcterms:modified>
</cp:coreProperties>
</file>