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83" r:id="rId2"/>
    <p:sldId id="411" r:id="rId3"/>
    <p:sldId id="335" r:id="rId4"/>
    <p:sldId id="336" r:id="rId5"/>
    <p:sldId id="337" r:id="rId6"/>
    <p:sldId id="338" r:id="rId7"/>
    <p:sldId id="339" r:id="rId8"/>
    <p:sldId id="341" r:id="rId9"/>
    <p:sldId id="342" r:id="rId10"/>
    <p:sldId id="343" r:id="rId11"/>
    <p:sldId id="344" r:id="rId12"/>
    <p:sldId id="346" r:id="rId13"/>
    <p:sldId id="348" r:id="rId14"/>
    <p:sldId id="345" r:id="rId15"/>
    <p:sldId id="421" r:id="rId16"/>
    <p:sldId id="349" r:id="rId17"/>
    <p:sldId id="347" r:id="rId18"/>
    <p:sldId id="353" r:id="rId19"/>
    <p:sldId id="357" r:id="rId20"/>
    <p:sldId id="355" r:id="rId21"/>
    <p:sldId id="354" r:id="rId22"/>
    <p:sldId id="352" r:id="rId23"/>
    <p:sldId id="350" r:id="rId24"/>
    <p:sldId id="351" r:id="rId25"/>
    <p:sldId id="356" r:id="rId26"/>
    <p:sldId id="333" r:id="rId27"/>
    <p:sldId id="314" r:id="rId28"/>
    <p:sldId id="358" r:id="rId29"/>
    <p:sldId id="360" r:id="rId30"/>
    <p:sldId id="422" r:id="rId31"/>
    <p:sldId id="359" r:id="rId32"/>
    <p:sldId id="386" r:id="rId33"/>
    <p:sldId id="384" r:id="rId34"/>
    <p:sldId id="395" r:id="rId35"/>
    <p:sldId id="391" r:id="rId36"/>
    <p:sldId id="387" r:id="rId37"/>
    <p:sldId id="362" r:id="rId38"/>
    <p:sldId id="361" r:id="rId39"/>
    <p:sldId id="367" r:id="rId40"/>
    <p:sldId id="399" r:id="rId41"/>
    <p:sldId id="401" r:id="rId42"/>
    <p:sldId id="398" r:id="rId43"/>
    <p:sldId id="400" r:id="rId44"/>
    <p:sldId id="396" r:id="rId45"/>
    <p:sldId id="416" r:id="rId46"/>
    <p:sldId id="388" r:id="rId47"/>
    <p:sldId id="385" r:id="rId48"/>
    <p:sldId id="424" r:id="rId49"/>
    <p:sldId id="402" r:id="rId50"/>
    <p:sldId id="403" r:id="rId51"/>
    <p:sldId id="404" r:id="rId52"/>
    <p:sldId id="414" r:id="rId53"/>
    <p:sldId id="417" r:id="rId54"/>
    <p:sldId id="418" r:id="rId55"/>
    <p:sldId id="423" r:id="rId56"/>
    <p:sldId id="425" r:id="rId57"/>
    <p:sldId id="364" r:id="rId58"/>
    <p:sldId id="368" r:id="rId59"/>
    <p:sldId id="369" r:id="rId60"/>
    <p:sldId id="379" r:id="rId61"/>
    <p:sldId id="406" r:id="rId62"/>
    <p:sldId id="407" r:id="rId63"/>
    <p:sldId id="370" r:id="rId64"/>
    <p:sldId id="405" r:id="rId65"/>
    <p:sldId id="419" r:id="rId66"/>
    <p:sldId id="371" r:id="rId67"/>
    <p:sldId id="420" r:id="rId68"/>
    <p:sldId id="412" r:id="rId69"/>
    <p:sldId id="376" r:id="rId70"/>
    <p:sldId id="375" r:id="rId71"/>
    <p:sldId id="374" r:id="rId72"/>
    <p:sldId id="410" r:id="rId73"/>
    <p:sldId id="394" r:id="rId74"/>
    <p:sldId id="413"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6" autoAdjust="0"/>
    <p:restoredTop sz="99875" autoAdjust="0"/>
  </p:normalViewPr>
  <p:slideViewPr>
    <p:cSldViewPr snapToGrid="0" snapToObjects="1">
      <p:cViewPr>
        <p:scale>
          <a:sx n="116" d="100"/>
          <a:sy n="116" d="100"/>
        </p:scale>
        <p:origin x="-2016" y="-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AC6DE4D4-C8AD-8848-983D-EECF72B41E67}" type="datetimeFigureOut">
              <a:rPr lang="en-US" smtClean="0"/>
              <a:t>26/01/15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1238968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C6DE4D4-C8AD-8848-983D-EECF72B41E67}" type="datetimeFigureOut">
              <a:rPr lang="en-US" smtClean="0"/>
              <a:t>26/01/15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97782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C6DE4D4-C8AD-8848-983D-EECF72B41E67}" type="datetimeFigureOut">
              <a:rPr lang="en-US" smtClean="0"/>
              <a:t>26/01/15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4149935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C6DE4D4-C8AD-8848-983D-EECF72B41E67}" type="datetimeFigureOut">
              <a:rPr lang="en-US" smtClean="0"/>
              <a:t>26/01/15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326324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AC6DE4D4-C8AD-8848-983D-EECF72B41E67}" type="datetimeFigureOut">
              <a:rPr lang="en-US" smtClean="0"/>
              <a:t>26/01/15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428749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AC6DE4D4-C8AD-8848-983D-EECF72B41E67}" type="datetimeFigureOut">
              <a:rPr lang="en-US" smtClean="0"/>
              <a:t>26/01/15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428413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AC6DE4D4-C8AD-8848-983D-EECF72B41E67}" type="datetimeFigureOut">
              <a:rPr lang="en-US" smtClean="0"/>
              <a:t>26/01/15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368909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AC6DE4D4-C8AD-8848-983D-EECF72B41E67}" type="datetimeFigureOut">
              <a:rPr lang="en-US" smtClean="0"/>
              <a:t>26/01/15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271104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DE4D4-C8AD-8848-983D-EECF72B41E67}" type="datetimeFigureOut">
              <a:rPr lang="en-US" smtClean="0"/>
              <a:t>26/01/15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99211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AC6DE4D4-C8AD-8848-983D-EECF72B41E67}" type="datetimeFigureOut">
              <a:rPr lang="en-US" smtClean="0"/>
              <a:t>26/01/15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210545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AC6DE4D4-C8AD-8848-983D-EECF72B41E67}" type="datetimeFigureOut">
              <a:rPr lang="en-US" smtClean="0"/>
              <a:t>26/01/15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834D3-C3F2-1A40-9423-2EA9C9D3D29E}" type="slidenum">
              <a:rPr lang="en-US" smtClean="0"/>
              <a:t>‹#›</a:t>
            </a:fld>
            <a:endParaRPr lang="en-US"/>
          </a:p>
        </p:txBody>
      </p:sp>
    </p:spTree>
    <p:extLst>
      <p:ext uri="{BB962C8B-B14F-4D97-AF65-F5344CB8AC3E}">
        <p14:creationId xmlns:p14="http://schemas.microsoft.com/office/powerpoint/2010/main" val="27422680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DE4D4-C8AD-8848-983D-EECF72B41E67}" type="datetimeFigureOut">
              <a:rPr lang="en-US" smtClean="0"/>
              <a:t>26/01/15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834D3-C3F2-1A40-9423-2EA9C9D3D29E}" type="slidenum">
              <a:rPr lang="en-US" smtClean="0"/>
              <a:t>‹#›</a:t>
            </a:fld>
            <a:endParaRPr lang="en-US"/>
          </a:p>
        </p:txBody>
      </p:sp>
    </p:spTree>
    <p:extLst>
      <p:ext uri="{BB962C8B-B14F-4D97-AF65-F5344CB8AC3E}">
        <p14:creationId xmlns:p14="http://schemas.microsoft.com/office/powerpoint/2010/main" val="2669046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1.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microsoft.com/office/2007/relationships/hdphoto" Target="../media/hdphoto4.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microsoft.com/office/2007/relationships/hdphoto" Target="../media/hdphoto5.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3354" y="1063417"/>
            <a:ext cx="3887565" cy="1477328"/>
          </a:xfrm>
          <a:prstGeom prst="rect">
            <a:avLst/>
          </a:prstGeom>
          <a:noFill/>
        </p:spPr>
        <p:txBody>
          <a:bodyPr wrap="none" rtlCol="0">
            <a:spAutoFit/>
          </a:bodyPr>
          <a:lstStyle/>
          <a:p>
            <a:r>
              <a:rPr lang="en-US" b="1" dirty="0">
                <a:latin typeface="Gill Sans Light"/>
                <a:cs typeface="Gill Sans Light"/>
              </a:rPr>
              <a:t>Marcus Williams</a:t>
            </a:r>
          </a:p>
          <a:p>
            <a:r>
              <a:rPr lang="en-US" b="1" dirty="0">
                <a:latin typeface="Gill Sans Light"/>
                <a:cs typeface="Gill Sans Light"/>
              </a:rPr>
              <a:t>Associate Professor – Creative Industries</a:t>
            </a:r>
          </a:p>
          <a:p>
            <a:r>
              <a:rPr lang="en-US" b="1" dirty="0">
                <a:latin typeface="Gill Sans Light"/>
                <a:cs typeface="Gill Sans Light"/>
              </a:rPr>
              <a:t>Dean of Research and Enterprise</a:t>
            </a:r>
          </a:p>
          <a:p>
            <a:r>
              <a:rPr lang="en-US" b="1" dirty="0">
                <a:latin typeface="Gill Sans Light"/>
                <a:cs typeface="Gill Sans Light"/>
              </a:rPr>
              <a:t>UNITEC</a:t>
            </a:r>
          </a:p>
          <a:p>
            <a:endParaRPr lang="en-US" dirty="0"/>
          </a:p>
        </p:txBody>
      </p:sp>
      <p:pic>
        <p:nvPicPr>
          <p:cNvPr id="3" name="Picture 2" descr="maoridesigng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398" y="1063417"/>
            <a:ext cx="1472538" cy="1344610"/>
          </a:xfrm>
          <a:prstGeom prst="rect">
            <a:avLst/>
          </a:prstGeom>
        </p:spPr>
      </p:pic>
      <p:sp>
        <p:nvSpPr>
          <p:cNvPr id="5" name="TextBox 4"/>
          <p:cNvSpPr txBox="1"/>
          <p:nvPr/>
        </p:nvSpPr>
        <p:spPr>
          <a:xfrm>
            <a:off x="1719023" y="3961419"/>
            <a:ext cx="6028662" cy="1200328"/>
          </a:xfrm>
          <a:prstGeom prst="rect">
            <a:avLst/>
          </a:prstGeom>
          <a:noFill/>
        </p:spPr>
        <p:txBody>
          <a:bodyPr wrap="square" rtlCol="0">
            <a:spAutoFit/>
          </a:bodyPr>
          <a:lstStyle/>
          <a:p>
            <a:r>
              <a:rPr lang="en-US" sz="2400" dirty="0">
                <a:latin typeface="Gill Sans Light"/>
                <a:cs typeface="Gill Sans Light"/>
              </a:rPr>
              <a:t>Finding Innovation In Education With New Technologies </a:t>
            </a:r>
            <a:r>
              <a:rPr lang="en-US" sz="2400" dirty="0" smtClean="0">
                <a:latin typeface="Gill Sans Light"/>
                <a:cs typeface="Gill Sans Light"/>
              </a:rPr>
              <a:t>and </a:t>
            </a:r>
            <a:r>
              <a:rPr lang="en-US" sz="2400" dirty="0">
                <a:latin typeface="Gill Sans Light"/>
                <a:cs typeface="Gill Sans Light"/>
              </a:rPr>
              <a:t>Stronger </a:t>
            </a:r>
            <a:r>
              <a:rPr lang="en-US" sz="2400" dirty="0" smtClean="0">
                <a:latin typeface="Gill Sans Light"/>
                <a:cs typeface="Gill Sans Light"/>
              </a:rPr>
              <a:t>Partnerships</a:t>
            </a:r>
            <a:endParaRPr lang="en-NZ" sz="2400" dirty="0">
              <a:latin typeface="Gill Sans Light"/>
              <a:cs typeface="Gill Sans Light"/>
            </a:endParaRPr>
          </a:p>
          <a:p>
            <a:r>
              <a:rPr lang="en-US" sz="2400" dirty="0" smtClean="0">
                <a:latin typeface="Gill Sans Light"/>
                <a:cs typeface="Gill Sans Light"/>
              </a:rPr>
              <a:t>Unitec </a:t>
            </a:r>
            <a:r>
              <a:rPr lang="en-US" sz="2400" dirty="0">
                <a:latin typeface="Gill Sans Light"/>
                <a:cs typeface="Gill Sans Light"/>
              </a:rPr>
              <a:t>NZ; a case study</a:t>
            </a:r>
            <a:r>
              <a:rPr lang="en-NZ" sz="2400" dirty="0">
                <a:latin typeface="Gill Sans Light"/>
                <a:cs typeface="Gill Sans Light"/>
              </a:rPr>
              <a:t> </a:t>
            </a:r>
            <a:endParaRPr lang="en-US" sz="2400" dirty="0">
              <a:latin typeface="Gill Sans Light"/>
              <a:cs typeface="Gill Sans Light"/>
            </a:endParaRPr>
          </a:p>
        </p:txBody>
      </p:sp>
    </p:spTree>
    <p:extLst>
      <p:ext uri="{BB962C8B-B14F-4D97-AF65-F5344CB8AC3E}">
        <p14:creationId xmlns:p14="http://schemas.microsoft.com/office/powerpoint/2010/main" val="34547726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ificnavigat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1574800"/>
            <a:ext cx="5852160" cy="3703320"/>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ori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06" y="240397"/>
            <a:ext cx="8704112" cy="6330263"/>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20" y="0"/>
            <a:ext cx="9550692" cy="6938034"/>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deavou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825389" cy="6858000"/>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ori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6657975"/>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a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606" y="2139327"/>
            <a:ext cx="3546011" cy="2097831"/>
          </a:xfrm>
          <a:prstGeom prst="rect">
            <a:avLst/>
          </a:prstGeom>
        </p:spPr>
      </p:pic>
    </p:spTree>
    <p:extLst>
      <p:ext uri="{BB962C8B-B14F-4D97-AF65-F5344CB8AC3E}">
        <p14:creationId xmlns:p14="http://schemas.microsoft.com/office/powerpoint/2010/main" val="22681587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uri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aurig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50800"/>
            <a:ext cx="8890000" cy="6743700"/>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arm1.jpg"/>
          <p:cNvPicPr>
            <a:picLocks noGrp="1" noChangeAspect="1"/>
          </p:cNvPicPr>
          <p:nvPr>
            <p:ph idx="1"/>
          </p:nvPr>
        </p:nvPicPr>
        <p:blipFill>
          <a:blip r:embed="rId2">
            <a:extLst>
              <a:ext uri="{28A0092B-C50C-407E-A947-70E740481C1C}">
                <a14:useLocalDpi xmlns:a14="http://schemas.microsoft.com/office/drawing/2010/main" val="0"/>
              </a:ext>
            </a:extLst>
          </a:blip>
          <a:srcRect t="13996" b="13996"/>
          <a:stretch>
            <a:fillRect/>
          </a:stretch>
        </p:blipFill>
        <p:spPr>
          <a:xfrm>
            <a:off x="405581" y="913175"/>
            <a:ext cx="8333696" cy="4583212"/>
          </a:xfrm>
        </p:spPr>
      </p:pic>
    </p:spTree>
    <p:extLst>
      <p:ext uri="{BB962C8B-B14F-4D97-AF65-F5344CB8AC3E}">
        <p14:creationId xmlns:p14="http://schemas.microsoft.com/office/powerpoint/2010/main" val="33907635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eep1.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34669" y="294639"/>
            <a:ext cx="7808477" cy="6372326"/>
          </a:xfrm>
          <a:prstGeom prst="rect">
            <a:avLst/>
          </a:prstGeom>
        </p:spPr>
      </p:pic>
    </p:spTree>
    <p:extLst>
      <p:ext uri="{BB962C8B-B14F-4D97-AF65-F5344CB8AC3E}">
        <p14:creationId xmlns:p14="http://schemas.microsoft.com/office/powerpoint/2010/main" val="28973483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0060" y="3119156"/>
            <a:ext cx="4930083" cy="1815882"/>
          </a:xfrm>
          <a:prstGeom prst="rect">
            <a:avLst/>
          </a:prstGeom>
        </p:spPr>
        <p:txBody>
          <a:bodyPr wrap="square">
            <a:spAutoFit/>
          </a:bodyPr>
          <a:lstStyle/>
          <a:p>
            <a:endParaRPr lang="en-US" sz="1600" b="1" dirty="0">
              <a:solidFill>
                <a:srgbClr val="FF0000"/>
              </a:solidFill>
              <a:latin typeface="Gill Sans Light"/>
              <a:cs typeface="Gill Sans Light"/>
            </a:endParaRPr>
          </a:p>
          <a:p>
            <a:r>
              <a:rPr lang="en-US" sz="1600" b="1" dirty="0" smtClean="0">
                <a:latin typeface="Gill Sans Light"/>
                <a:cs typeface="Gill Sans Light"/>
              </a:rPr>
              <a:t>1</a:t>
            </a:r>
            <a:r>
              <a:rPr lang="en-US" sz="1600" b="1" dirty="0">
                <a:latin typeface="Gill Sans Light"/>
                <a:cs typeface="Gill Sans Light"/>
              </a:rPr>
              <a:t>. </a:t>
            </a:r>
            <a:r>
              <a:rPr lang="en-AU" sz="1600" b="1" dirty="0" smtClean="0">
                <a:latin typeface="Gill Sans Light"/>
                <a:cs typeface="Gill Sans Light"/>
              </a:rPr>
              <a:t>New Zealand – context and history</a:t>
            </a:r>
            <a:endParaRPr lang="en-NZ" sz="1600" b="1" dirty="0">
              <a:latin typeface="Gill Sans Light"/>
              <a:cs typeface="Gill Sans Light"/>
            </a:endParaRPr>
          </a:p>
          <a:p>
            <a:r>
              <a:rPr lang="en-US" sz="1600" b="1" dirty="0">
                <a:latin typeface="Gill Sans Light"/>
                <a:cs typeface="Gill Sans Light"/>
              </a:rPr>
              <a:t>2. </a:t>
            </a:r>
            <a:r>
              <a:rPr lang="en-US" sz="1600" b="1" dirty="0" smtClean="0">
                <a:latin typeface="Gill Sans Light"/>
                <a:cs typeface="Gill Sans Light"/>
              </a:rPr>
              <a:t>New Zealand  - economy, challenges, R&amp;D</a:t>
            </a:r>
          </a:p>
          <a:p>
            <a:r>
              <a:rPr lang="en-US" sz="1600" b="1" dirty="0" smtClean="0">
                <a:latin typeface="Gill Sans Light"/>
                <a:cs typeface="Gill Sans Light"/>
              </a:rPr>
              <a:t>3</a:t>
            </a:r>
            <a:r>
              <a:rPr lang="en-US" sz="1600" b="1" dirty="0">
                <a:latin typeface="Gill Sans Light"/>
                <a:cs typeface="Gill Sans Light"/>
              </a:rPr>
              <a:t>. </a:t>
            </a:r>
            <a:r>
              <a:rPr lang="en-AU" sz="1600" b="1" dirty="0" smtClean="0">
                <a:latin typeface="Gill Sans Light"/>
                <a:cs typeface="Gill Sans Light"/>
              </a:rPr>
              <a:t>Some world trends in education</a:t>
            </a:r>
            <a:endParaRPr lang="en-NZ" sz="1600" b="1" dirty="0" smtClean="0">
              <a:latin typeface="Gill Sans Light"/>
              <a:cs typeface="Gill Sans Light"/>
            </a:endParaRPr>
          </a:p>
          <a:p>
            <a:r>
              <a:rPr lang="en-US" sz="1600" b="1" dirty="0">
                <a:latin typeface="Gill Sans Light"/>
                <a:cs typeface="Gill Sans Light"/>
              </a:rPr>
              <a:t>4</a:t>
            </a:r>
            <a:r>
              <a:rPr lang="en-US" sz="1600" b="1" dirty="0" smtClean="0">
                <a:latin typeface="Gill Sans Light"/>
                <a:cs typeface="Gill Sans Light"/>
              </a:rPr>
              <a:t>. </a:t>
            </a:r>
            <a:r>
              <a:rPr lang="en-AU" sz="1600" b="1" dirty="0" smtClean="0">
                <a:latin typeface="Gill Sans Light"/>
                <a:cs typeface="Gill Sans Light"/>
              </a:rPr>
              <a:t>Unitec</a:t>
            </a:r>
            <a:endParaRPr lang="en-NZ" sz="1600" b="1" dirty="0">
              <a:latin typeface="Gill Sans Light"/>
              <a:cs typeface="Gill Sans Light"/>
            </a:endParaRPr>
          </a:p>
          <a:p>
            <a:r>
              <a:rPr lang="en-US" sz="1600" b="1" dirty="0">
                <a:latin typeface="Gill Sans Light"/>
                <a:cs typeface="Gill Sans Light"/>
              </a:rPr>
              <a:t>5</a:t>
            </a:r>
            <a:r>
              <a:rPr lang="en-US" sz="1600" b="1" dirty="0" smtClean="0">
                <a:latin typeface="Gill Sans Light"/>
                <a:cs typeface="Gill Sans Light"/>
              </a:rPr>
              <a:t>. </a:t>
            </a:r>
            <a:r>
              <a:rPr lang="en-AU" sz="1600" b="1" dirty="0" smtClean="0">
                <a:latin typeface="Gill Sans Light"/>
                <a:cs typeface="Gill Sans Light"/>
              </a:rPr>
              <a:t>Unitec Transformation</a:t>
            </a:r>
          </a:p>
          <a:p>
            <a:r>
              <a:rPr lang="en-AU" sz="1600" b="1" dirty="0" smtClean="0">
                <a:latin typeface="Gill Sans Light"/>
                <a:cs typeface="Gill Sans Light"/>
              </a:rPr>
              <a:t>6. Unitec Innovation in Education</a:t>
            </a:r>
            <a:endParaRPr lang="en-NZ" sz="1600" b="1" dirty="0">
              <a:latin typeface="Gill Sans Light"/>
              <a:cs typeface="Gill Sans Light"/>
            </a:endParaRPr>
          </a:p>
        </p:txBody>
      </p:sp>
    </p:spTree>
    <p:extLst>
      <p:ext uri="{BB962C8B-B14F-4D97-AF65-F5344CB8AC3E}">
        <p14:creationId xmlns:p14="http://schemas.microsoft.com/office/powerpoint/2010/main" val="16540449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ir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528" y="251911"/>
            <a:ext cx="6705341" cy="6423717"/>
          </a:xfrm>
          <a:prstGeom prst="rect">
            <a:avLst/>
          </a:prstGeom>
        </p:spPr>
      </p:pic>
    </p:spTree>
    <p:extLst>
      <p:ext uri="{BB962C8B-B14F-4D97-AF65-F5344CB8AC3E}">
        <p14:creationId xmlns:p14="http://schemas.microsoft.com/office/powerpoint/2010/main" val="39860189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ozenmea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4" y="0"/>
            <a:ext cx="9146823" cy="6858000"/>
          </a:xfrm>
          <a:prstGeom prst="rect">
            <a:avLst/>
          </a:prstGeom>
        </p:spPr>
      </p:pic>
    </p:spTree>
    <p:extLst>
      <p:ext uri="{BB962C8B-B14F-4D97-AF65-F5344CB8AC3E}">
        <p14:creationId xmlns:p14="http://schemas.microsoft.com/office/powerpoint/2010/main" val="35198054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ywoodwright.jpg"/>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34002" y="432082"/>
            <a:ext cx="3130104" cy="5603273"/>
          </a:xfrm>
          <a:prstGeom prst="rect">
            <a:avLst/>
          </a:prstGeom>
        </p:spPr>
      </p:pic>
      <p:pic>
        <p:nvPicPr>
          <p:cNvPr id="6" name="Picture 5" descr="undercultivation.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0361" y="1715658"/>
            <a:ext cx="4551984" cy="2503841"/>
          </a:xfrm>
          <a:prstGeom prst="rect">
            <a:avLst/>
          </a:prstGeom>
        </p:spPr>
      </p:pic>
    </p:spTree>
    <p:extLst>
      <p:ext uri="{BB962C8B-B14F-4D97-AF65-F5344CB8AC3E}">
        <p14:creationId xmlns:p14="http://schemas.microsoft.com/office/powerpoint/2010/main" val="39860189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22" y="356887"/>
            <a:ext cx="6278401" cy="6154736"/>
          </a:xfrm>
          <a:prstGeom prst="rect">
            <a:avLst/>
          </a:prstGeom>
        </p:spPr>
      </p:pic>
    </p:spTree>
    <p:extLst>
      <p:ext uri="{BB962C8B-B14F-4D97-AF65-F5344CB8AC3E}">
        <p14:creationId xmlns:p14="http://schemas.microsoft.com/office/powerpoint/2010/main" val="33907635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JaneZhao.png"/>
          <p:cNvPicPr>
            <a:picLocks noGrp="1" noChangeAspect="1"/>
          </p:cNvPicPr>
          <p:nvPr>
            <p:ph idx="1"/>
          </p:nvPr>
        </p:nvPicPr>
        <p:blipFill>
          <a:blip r:embed="rId2">
            <a:extLst>
              <a:ext uri="{28A0092B-C50C-407E-A947-70E740481C1C}">
                <a14:useLocalDpi xmlns:a14="http://schemas.microsoft.com/office/drawing/2010/main" val="0"/>
              </a:ext>
            </a:extLst>
          </a:blip>
          <a:srcRect t="6100" b="6100"/>
          <a:stretch>
            <a:fillRect/>
          </a:stretch>
        </p:blipFill>
        <p:spPr>
          <a:xfrm>
            <a:off x="457200" y="949431"/>
            <a:ext cx="8229600" cy="4525963"/>
          </a:xfrm>
        </p:spPr>
      </p:pic>
    </p:spTree>
    <p:extLst>
      <p:ext uri="{BB962C8B-B14F-4D97-AF65-F5344CB8AC3E}">
        <p14:creationId xmlns:p14="http://schemas.microsoft.com/office/powerpoint/2010/main" val="35198054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ir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88" y="1005698"/>
            <a:ext cx="8682208" cy="4883742"/>
          </a:xfrm>
          <a:prstGeom prst="rect">
            <a:avLst/>
          </a:prstGeom>
        </p:spPr>
      </p:pic>
    </p:spTree>
    <p:extLst>
      <p:ext uri="{BB962C8B-B14F-4D97-AF65-F5344CB8AC3E}">
        <p14:creationId xmlns:p14="http://schemas.microsoft.com/office/powerpoint/2010/main" val="39190949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700bushwalk.jpg"/>
          <p:cNvPicPr>
            <a:picLocks noChangeAspect="1"/>
          </p:cNvPicPr>
          <p:nvPr/>
        </p:nvPicPr>
        <p:blipFill>
          <a:blip r:embed="rId2"/>
          <a:stretch>
            <a:fillRect/>
          </a:stretch>
        </p:blipFill>
        <p:spPr>
          <a:xfrm>
            <a:off x="414652" y="511302"/>
            <a:ext cx="4142571" cy="3106928"/>
          </a:xfrm>
          <a:prstGeom prst="rect">
            <a:avLst/>
          </a:prstGeom>
        </p:spPr>
      </p:pic>
      <p:pic>
        <p:nvPicPr>
          <p:cNvPr id="2" name="Picture 1" descr="lakewakatip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477" y="1954662"/>
            <a:ext cx="4196584" cy="3147438"/>
          </a:xfrm>
          <a:prstGeom prst="rect">
            <a:avLst/>
          </a:prstGeom>
        </p:spPr>
      </p:pic>
    </p:spTree>
    <p:extLst>
      <p:ext uri="{BB962C8B-B14F-4D97-AF65-F5344CB8AC3E}">
        <p14:creationId xmlns:p14="http://schemas.microsoft.com/office/powerpoint/2010/main" val="28652772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rthurspass2.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148862"/>
            <a:ext cx="8229600" cy="4525963"/>
          </a:xfrm>
        </p:spPr>
      </p:pic>
    </p:spTree>
    <p:extLst>
      <p:ext uri="{BB962C8B-B14F-4D97-AF65-F5344CB8AC3E}">
        <p14:creationId xmlns:p14="http://schemas.microsoft.com/office/powerpoint/2010/main" val="30872067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gawha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38117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p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73483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145" y="4661070"/>
            <a:ext cx="5993949" cy="861774"/>
          </a:xfrm>
          <a:prstGeom prst="rect">
            <a:avLst/>
          </a:prstGeom>
          <a:noFill/>
        </p:spPr>
        <p:txBody>
          <a:bodyPr wrap="none" rtlCol="0">
            <a:spAutoFit/>
          </a:bodyPr>
          <a:lstStyle/>
          <a:p>
            <a:r>
              <a:rPr lang="en-AU" sz="3200" b="1" dirty="0" smtClean="0">
                <a:solidFill>
                  <a:srgbClr val="FF0000"/>
                </a:solidFill>
                <a:latin typeface="Gill Sans Light"/>
                <a:cs typeface="Gill Sans Light"/>
              </a:rPr>
              <a:t>New </a:t>
            </a:r>
            <a:r>
              <a:rPr lang="en-AU" sz="3200" b="1" dirty="0">
                <a:solidFill>
                  <a:srgbClr val="FF0000"/>
                </a:solidFill>
                <a:latin typeface="Gill Sans Light"/>
                <a:cs typeface="Gill Sans Light"/>
              </a:rPr>
              <a:t>Zealand – context and </a:t>
            </a:r>
            <a:r>
              <a:rPr lang="en-AU" sz="3200" b="1" dirty="0" smtClean="0">
                <a:solidFill>
                  <a:srgbClr val="FF0000"/>
                </a:solidFill>
                <a:latin typeface="Gill Sans Light"/>
                <a:cs typeface="Gill Sans Light"/>
              </a:rPr>
              <a:t>history</a:t>
            </a:r>
          </a:p>
          <a:p>
            <a:endParaRPr lang="en-US" dirty="0"/>
          </a:p>
        </p:txBody>
      </p:sp>
    </p:spTree>
    <p:extLst>
      <p:ext uri="{BB962C8B-B14F-4D97-AF65-F5344CB8AC3E}">
        <p14:creationId xmlns:p14="http://schemas.microsoft.com/office/powerpoint/2010/main" val="21616887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nwanna.gif"/>
          <p:cNvPicPr>
            <a:picLocks noGrp="1" noChangeAspect="1"/>
          </p:cNvPicPr>
          <p:nvPr>
            <p:ph idx="1"/>
          </p:nvPr>
        </p:nvPicPr>
        <p:blipFill>
          <a:blip r:embed="rId2">
            <a:extLst>
              <a:ext uri="{28A0092B-C50C-407E-A947-70E740481C1C}">
                <a14:useLocalDpi xmlns:a14="http://schemas.microsoft.com/office/drawing/2010/main" val="0"/>
              </a:ext>
            </a:extLst>
          </a:blip>
          <a:srcRect t="23867" b="23867"/>
          <a:stretch>
            <a:fillRect/>
          </a:stretch>
        </p:blipFill>
        <p:spPr>
          <a:xfrm>
            <a:off x="2346369" y="2156897"/>
            <a:ext cx="4479334" cy="2463461"/>
          </a:xfrm>
        </p:spPr>
      </p:pic>
    </p:spTree>
    <p:extLst>
      <p:ext uri="{BB962C8B-B14F-4D97-AF65-F5344CB8AC3E}">
        <p14:creationId xmlns:p14="http://schemas.microsoft.com/office/powerpoint/2010/main" val="23710609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uri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098" y="955160"/>
            <a:ext cx="3177088" cy="4916190"/>
          </a:xfrm>
          <a:prstGeom prst="rect">
            <a:avLst/>
          </a:prstGeom>
        </p:spPr>
      </p:pic>
      <p:pic>
        <p:nvPicPr>
          <p:cNvPr id="3" name="Picture 2" descr="kauri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36" y="1469478"/>
            <a:ext cx="4464413" cy="3348310"/>
          </a:xfrm>
          <a:prstGeom prst="rect">
            <a:avLst/>
          </a:prstGeom>
        </p:spPr>
      </p:pic>
    </p:spTree>
    <p:extLst>
      <p:ext uri="{BB962C8B-B14F-4D97-AF65-F5344CB8AC3E}">
        <p14:creationId xmlns:p14="http://schemas.microsoft.com/office/powerpoint/2010/main" val="28973483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2239" y="5044807"/>
            <a:ext cx="7040910" cy="584776"/>
          </a:xfrm>
          <a:prstGeom prst="rect">
            <a:avLst/>
          </a:prstGeom>
        </p:spPr>
        <p:txBody>
          <a:bodyPr wrap="none">
            <a:spAutoFit/>
          </a:bodyPr>
          <a:lstStyle/>
          <a:p>
            <a:r>
              <a:rPr lang="en-US" sz="3200" b="1" dirty="0">
                <a:solidFill>
                  <a:srgbClr val="FF0000"/>
                </a:solidFill>
                <a:latin typeface="Gill Sans Light"/>
                <a:cs typeface="Gill Sans Light"/>
              </a:rPr>
              <a:t>New Zealand  - economy, challenges, R&amp;D</a:t>
            </a:r>
          </a:p>
        </p:txBody>
      </p:sp>
    </p:spTree>
    <p:extLst>
      <p:ext uri="{BB962C8B-B14F-4D97-AF65-F5344CB8AC3E}">
        <p14:creationId xmlns:p14="http://schemas.microsoft.com/office/powerpoint/2010/main" val="24258857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48967" y="1085898"/>
            <a:ext cx="4572000" cy="1569660"/>
          </a:xfrm>
          <a:prstGeom prst="rect">
            <a:avLst/>
          </a:prstGeom>
        </p:spPr>
        <p:txBody>
          <a:bodyPr>
            <a:spAutoFit/>
          </a:bodyPr>
          <a:lstStyle/>
          <a:p>
            <a:r>
              <a:rPr lang="en-US" sz="2400" dirty="0" smtClean="0">
                <a:latin typeface="Gill Sans Light"/>
                <a:cs typeface="Gill Sans Light"/>
              </a:rPr>
              <a:t>4.471 million people</a:t>
            </a:r>
          </a:p>
          <a:p>
            <a:r>
              <a:rPr lang="en-US" sz="2400" dirty="0">
                <a:latin typeface="Gill Sans Light"/>
                <a:cs typeface="Gill Sans Light"/>
              </a:rPr>
              <a:t>268 square </a:t>
            </a:r>
            <a:r>
              <a:rPr lang="en-US" sz="2400" dirty="0" smtClean="0">
                <a:latin typeface="Gill Sans Light"/>
                <a:cs typeface="Gill Sans Light"/>
              </a:rPr>
              <a:t>kilometers land area</a:t>
            </a:r>
          </a:p>
          <a:p>
            <a:r>
              <a:rPr lang="en-US" sz="2400" dirty="0" smtClean="0">
                <a:latin typeface="Gill Sans Light"/>
                <a:cs typeface="Gill Sans Light"/>
              </a:rPr>
              <a:t>15000 kilometers of coastline</a:t>
            </a:r>
          </a:p>
          <a:p>
            <a:r>
              <a:rPr lang="en-US" sz="2400" dirty="0">
                <a:latin typeface="Gill Sans Light"/>
                <a:cs typeface="Gill Sans Light"/>
              </a:rPr>
              <a:t>GDP NZ</a:t>
            </a:r>
            <a:r>
              <a:rPr lang="en-US" sz="2400" dirty="0" smtClean="0">
                <a:latin typeface="Gill Sans Light"/>
                <a:cs typeface="Gill Sans Light"/>
              </a:rPr>
              <a:t>$231 billion (US$181b)</a:t>
            </a:r>
          </a:p>
        </p:txBody>
      </p:sp>
      <p:pic>
        <p:nvPicPr>
          <p:cNvPr id="2" name="Picture 1" descr="nzaeri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181" y="3124302"/>
            <a:ext cx="4169308" cy="2785098"/>
          </a:xfrm>
          <a:prstGeom prst="rect">
            <a:avLst/>
          </a:prstGeom>
        </p:spPr>
      </p:pic>
      <p:pic>
        <p:nvPicPr>
          <p:cNvPr id="3" name="Picture 2" descr="nzaeri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84" y="3139316"/>
            <a:ext cx="4152527" cy="2770084"/>
          </a:xfrm>
          <a:prstGeom prst="rect">
            <a:avLst/>
          </a:prstGeom>
        </p:spPr>
      </p:pic>
    </p:spTree>
    <p:extLst>
      <p:ext uri="{BB962C8B-B14F-4D97-AF65-F5344CB8AC3E}">
        <p14:creationId xmlns:p14="http://schemas.microsoft.com/office/powerpoint/2010/main" val="40426328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550364"/>
            <a:ext cx="4572000" cy="3046988"/>
          </a:xfrm>
          <a:prstGeom prst="rect">
            <a:avLst/>
          </a:prstGeom>
        </p:spPr>
        <p:txBody>
          <a:bodyPr>
            <a:spAutoFit/>
          </a:bodyPr>
          <a:lstStyle/>
          <a:p>
            <a:r>
              <a:rPr lang="en-US" sz="2400" dirty="0">
                <a:latin typeface="Gill Sans Light"/>
                <a:cs typeface="Gill Sans Light"/>
              </a:rPr>
              <a:t>Since 1984, the government of New Zealand has undertaken major economic restructuring, moving an </a:t>
            </a:r>
            <a:r>
              <a:rPr lang="en-US" sz="2400" dirty="0" smtClean="0">
                <a:latin typeface="Gill Sans Light"/>
                <a:cs typeface="Gill Sans Light"/>
              </a:rPr>
              <a:t>agrarian economy </a:t>
            </a:r>
            <a:r>
              <a:rPr lang="en-US" sz="2400" dirty="0">
                <a:latin typeface="Gill Sans Light"/>
                <a:cs typeface="Gill Sans Light"/>
              </a:rPr>
              <a:t>dependent on concessionary British market access toward a more industrialised, free market economy that can compete globally.</a:t>
            </a:r>
          </a:p>
        </p:txBody>
      </p:sp>
    </p:spTree>
    <p:extLst>
      <p:ext uri="{BB962C8B-B14F-4D97-AF65-F5344CB8AC3E}">
        <p14:creationId xmlns:p14="http://schemas.microsoft.com/office/powerpoint/2010/main" val="14703739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creasedairyexpor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70" y="1343997"/>
            <a:ext cx="3246739" cy="1909847"/>
          </a:xfrm>
          <a:prstGeom prst="rect">
            <a:avLst/>
          </a:prstGeom>
        </p:spPr>
      </p:pic>
      <p:pic>
        <p:nvPicPr>
          <p:cNvPr id="3" name="Picture 2" descr="expor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829" y="997145"/>
            <a:ext cx="4838144" cy="3894116"/>
          </a:xfrm>
          <a:prstGeom prst="rect">
            <a:avLst/>
          </a:prstGeom>
        </p:spPr>
      </p:pic>
      <p:sp>
        <p:nvSpPr>
          <p:cNvPr id="4" name="TextBox 3"/>
          <p:cNvSpPr txBox="1"/>
          <p:nvPr/>
        </p:nvSpPr>
        <p:spPr>
          <a:xfrm>
            <a:off x="529144" y="4291194"/>
            <a:ext cx="2425917" cy="830997"/>
          </a:xfrm>
          <a:prstGeom prst="rect">
            <a:avLst/>
          </a:prstGeom>
          <a:noFill/>
        </p:spPr>
        <p:txBody>
          <a:bodyPr wrap="square" rtlCol="0">
            <a:spAutoFit/>
          </a:bodyPr>
          <a:lstStyle/>
          <a:p>
            <a:r>
              <a:rPr lang="en-US" sz="2400" dirty="0" smtClean="0">
                <a:solidFill>
                  <a:srgbClr val="FF0000"/>
                </a:solidFill>
                <a:latin typeface="Gill Sans Light"/>
                <a:cs typeface="Gill Sans Light"/>
              </a:rPr>
              <a:t>55.3% Primary Industries</a:t>
            </a:r>
            <a:endParaRPr lang="en-US" sz="2400" dirty="0">
              <a:solidFill>
                <a:srgbClr val="FF0000"/>
              </a:solidFill>
              <a:latin typeface="Gill Sans Light"/>
              <a:cs typeface="Gill Sans Light"/>
            </a:endParaRPr>
          </a:p>
        </p:txBody>
      </p:sp>
    </p:spTree>
    <p:extLst>
      <p:ext uri="{BB962C8B-B14F-4D97-AF65-F5344CB8AC3E}">
        <p14:creationId xmlns:p14="http://schemas.microsoft.com/office/powerpoint/2010/main" val="341588924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8039" y="1511460"/>
            <a:ext cx="7317628" cy="2893100"/>
          </a:xfrm>
          <a:prstGeom prst="rect">
            <a:avLst/>
          </a:prstGeom>
          <a:noFill/>
        </p:spPr>
        <p:txBody>
          <a:bodyPr wrap="none" rtlCol="0">
            <a:spAutoFit/>
          </a:bodyPr>
          <a:lstStyle/>
          <a:p>
            <a:r>
              <a:rPr lang="en-US" sz="2400" dirty="0" smtClean="0">
                <a:latin typeface="Gill Sans Light"/>
                <a:cs typeface="Gill Sans Light"/>
              </a:rPr>
              <a:t>	</a:t>
            </a:r>
            <a:endParaRPr lang="en-US" sz="2400" dirty="0">
              <a:latin typeface="Gill Sans Light"/>
              <a:cs typeface="Gill Sans Light"/>
            </a:endParaRPr>
          </a:p>
          <a:p>
            <a:r>
              <a:rPr lang="en-US" sz="2400" dirty="0" smtClean="0">
                <a:latin typeface="Gill Sans Light"/>
                <a:cs typeface="Gill Sans Light"/>
              </a:rPr>
              <a:t>	</a:t>
            </a:r>
            <a:endParaRPr lang="en-US" sz="2400" dirty="0">
              <a:latin typeface="Gill Sans Light"/>
              <a:cs typeface="Gill Sans Light"/>
            </a:endParaRPr>
          </a:p>
          <a:p>
            <a:r>
              <a:rPr lang="en-US" sz="2400" i="1" dirty="0">
                <a:latin typeface="Gill Sans Light"/>
                <a:cs typeface="Gill Sans Light"/>
              </a:rPr>
              <a:t>“…education and research, together with innovation, are often</a:t>
            </a:r>
          </a:p>
          <a:p>
            <a:r>
              <a:rPr lang="en-US" sz="2400" i="1" dirty="0">
                <a:latin typeface="Gill Sans Light"/>
                <a:cs typeface="Gill Sans Light"/>
              </a:rPr>
              <a:t>referred to as the knowledge triangle. They are at the core of </a:t>
            </a:r>
            <a:endParaRPr lang="en-US" sz="2400" i="1" dirty="0" smtClean="0">
              <a:latin typeface="Gill Sans Light"/>
              <a:cs typeface="Gill Sans Light"/>
            </a:endParaRPr>
          </a:p>
          <a:p>
            <a:r>
              <a:rPr lang="en-US" sz="2400" i="1" dirty="0" smtClean="0">
                <a:latin typeface="Gill Sans Light"/>
                <a:cs typeface="Gill Sans Light"/>
              </a:rPr>
              <a:t>today’s </a:t>
            </a:r>
            <a:r>
              <a:rPr lang="en-US" sz="2400" i="1" dirty="0">
                <a:latin typeface="Gill Sans Light"/>
                <a:cs typeface="Gill Sans Light"/>
              </a:rPr>
              <a:t>economies and drive economic</a:t>
            </a:r>
          </a:p>
          <a:p>
            <a:r>
              <a:rPr lang="en-US" sz="2400" i="1" dirty="0">
                <a:latin typeface="Gill Sans Light"/>
                <a:cs typeface="Gill Sans Light"/>
              </a:rPr>
              <a:t>growth...”.</a:t>
            </a:r>
            <a:r>
              <a:rPr lang="en-US" sz="2400" i="1" dirty="0" smtClean="0">
                <a:latin typeface="Gill Sans Light"/>
                <a:cs typeface="Gill Sans Light"/>
              </a:rPr>
              <a:t>1</a:t>
            </a:r>
          </a:p>
          <a:p>
            <a:endParaRPr lang="en-US" sz="2400" dirty="0">
              <a:latin typeface="Gill Sans Light"/>
              <a:cs typeface="Gill Sans Light"/>
            </a:endParaRPr>
          </a:p>
          <a:p>
            <a:r>
              <a:rPr lang="en-US" sz="1400" dirty="0" smtClean="0">
                <a:latin typeface="Gill Sans Light"/>
                <a:cs typeface="Gill Sans Light"/>
              </a:rPr>
              <a:t>OECD - Science</a:t>
            </a:r>
            <a:r>
              <a:rPr lang="en-US" sz="1400" dirty="0">
                <a:latin typeface="Gill Sans Light"/>
                <a:cs typeface="Gill Sans Light"/>
              </a:rPr>
              <a:t>, Technology </a:t>
            </a:r>
            <a:r>
              <a:rPr lang="en-US" sz="1400" dirty="0" smtClean="0">
                <a:latin typeface="Gill Sans Light"/>
                <a:cs typeface="Gill Sans Light"/>
              </a:rPr>
              <a:t>and Industry </a:t>
            </a:r>
            <a:r>
              <a:rPr lang="en-US" sz="1400" dirty="0">
                <a:latin typeface="Gill Sans Light"/>
                <a:cs typeface="Gill Sans Light"/>
              </a:rPr>
              <a:t>Scoreboard (2011)</a:t>
            </a:r>
          </a:p>
        </p:txBody>
      </p:sp>
    </p:spTree>
    <p:extLst>
      <p:ext uri="{BB962C8B-B14F-4D97-AF65-F5344CB8AC3E}">
        <p14:creationId xmlns:p14="http://schemas.microsoft.com/office/powerpoint/2010/main" val="28809235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171" y="1889031"/>
            <a:ext cx="7818973" cy="3416320"/>
          </a:xfrm>
          <a:prstGeom prst="rect">
            <a:avLst/>
          </a:prstGeom>
        </p:spPr>
        <p:txBody>
          <a:bodyPr wrap="square">
            <a:spAutoFit/>
          </a:bodyPr>
          <a:lstStyle/>
          <a:p>
            <a:r>
              <a:rPr lang="en-US" dirty="0">
                <a:latin typeface="Gill Sans Light"/>
                <a:cs typeface="Gill Sans Light"/>
              </a:rPr>
              <a:t>1. Producing excellent science of the highest quality</a:t>
            </a:r>
            <a:endParaRPr lang="en-NZ" dirty="0">
              <a:latin typeface="Gill Sans Light"/>
              <a:cs typeface="Gill Sans Light"/>
            </a:endParaRPr>
          </a:p>
          <a:p>
            <a:r>
              <a:rPr lang="en-US" dirty="0">
                <a:latin typeface="Gill Sans Light"/>
                <a:cs typeface="Gill Sans Light"/>
              </a:rPr>
              <a:t>2. </a:t>
            </a:r>
            <a:r>
              <a:rPr lang="en-US" dirty="0">
                <a:solidFill>
                  <a:srgbClr val="FF0000"/>
                </a:solidFill>
                <a:latin typeface="Gill Sans Light"/>
                <a:cs typeface="Gill Sans Light"/>
              </a:rPr>
              <a:t>Ensuring value by focusing on relevant science with </a:t>
            </a:r>
            <a:r>
              <a:rPr lang="en-US" dirty="0" smtClean="0">
                <a:solidFill>
                  <a:srgbClr val="FF0000"/>
                </a:solidFill>
                <a:latin typeface="Gill Sans Light"/>
                <a:cs typeface="Gill Sans Light"/>
              </a:rPr>
              <a:t>the</a:t>
            </a:r>
            <a:r>
              <a:rPr lang="en-NZ" dirty="0">
                <a:solidFill>
                  <a:srgbClr val="FF0000"/>
                </a:solidFill>
                <a:latin typeface="Gill Sans Light"/>
                <a:cs typeface="Gill Sans Light"/>
              </a:rPr>
              <a:t> </a:t>
            </a:r>
            <a:r>
              <a:rPr lang="en-US" dirty="0" smtClean="0">
                <a:solidFill>
                  <a:srgbClr val="FF0000"/>
                </a:solidFill>
                <a:latin typeface="Gill Sans Light"/>
                <a:cs typeface="Gill Sans Light"/>
              </a:rPr>
              <a:t>highest </a:t>
            </a:r>
            <a:r>
              <a:rPr lang="en-US" dirty="0">
                <a:solidFill>
                  <a:srgbClr val="FF0000"/>
                </a:solidFill>
                <a:latin typeface="Gill Sans Light"/>
                <a:cs typeface="Gill Sans Light"/>
              </a:rPr>
              <a:t>potential for impact for the benefit of </a:t>
            </a:r>
            <a:r>
              <a:rPr lang="en-US" dirty="0" smtClean="0">
                <a:solidFill>
                  <a:srgbClr val="FF0000"/>
                </a:solidFill>
                <a:latin typeface="Gill Sans Light"/>
                <a:cs typeface="Gill Sans Light"/>
              </a:rPr>
              <a:t>New </a:t>
            </a:r>
            <a:r>
              <a:rPr lang="en-US" dirty="0">
                <a:solidFill>
                  <a:srgbClr val="FF0000"/>
                </a:solidFill>
                <a:latin typeface="Gill Sans Light"/>
                <a:cs typeface="Gill Sans Light"/>
              </a:rPr>
              <a:t>Z</a:t>
            </a:r>
            <a:r>
              <a:rPr lang="en-US" dirty="0" smtClean="0">
                <a:solidFill>
                  <a:srgbClr val="FF0000"/>
                </a:solidFill>
                <a:latin typeface="Gill Sans Light"/>
                <a:cs typeface="Gill Sans Light"/>
              </a:rPr>
              <a:t>ealand</a:t>
            </a:r>
            <a:endParaRPr lang="en-NZ" dirty="0">
              <a:solidFill>
                <a:srgbClr val="FF0000"/>
              </a:solidFill>
              <a:latin typeface="Gill Sans Light"/>
              <a:cs typeface="Gill Sans Light"/>
            </a:endParaRPr>
          </a:p>
          <a:p>
            <a:r>
              <a:rPr lang="en-US" dirty="0">
                <a:latin typeface="Gill Sans Light"/>
                <a:cs typeface="Gill Sans Light"/>
              </a:rPr>
              <a:t>3. Committing to continue increasing investment over time</a:t>
            </a:r>
            <a:endParaRPr lang="en-NZ" dirty="0">
              <a:latin typeface="Gill Sans Light"/>
              <a:cs typeface="Gill Sans Light"/>
            </a:endParaRPr>
          </a:p>
          <a:p>
            <a:r>
              <a:rPr lang="en-US" dirty="0">
                <a:latin typeface="Gill Sans Light"/>
                <a:cs typeface="Gill Sans Light"/>
              </a:rPr>
              <a:t>4. </a:t>
            </a:r>
            <a:r>
              <a:rPr lang="en-US" dirty="0">
                <a:solidFill>
                  <a:srgbClr val="FF0000"/>
                </a:solidFill>
                <a:latin typeface="Gill Sans Light"/>
                <a:cs typeface="Gill Sans Light"/>
              </a:rPr>
              <a:t>Increasing focus on sectors of future need or growth</a:t>
            </a:r>
            <a:endParaRPr lang="en-NZ" dirty="0">
              <a:solidFill>
                <a:srgbClr val="FF0000"/>
              </a:solidFill>
              <a:latin typeface="Gill Sans Light"/>
              <a:cs typeface="Gill Sans Light"/>
            </a:endParaRPr>
          </a:p>
          <a:p>
            <a:r>
              <a:rPr lang="en-US" dirty="0">
                <a:latin typeface="Gill Sans Light"/>
                <a:cs typeface="Gill Sans Light"/>
              </a:rPr>
              <a:t>5. </a:t>
            </a:r>
            <a:r>
              <a:rPr lang="en-US" dirty="0">
                <a:solidFill>
                  <a:srgbClr val="FF0000"/>
                </a:solidFill>
                <a:latin typeface="Gill Sans Light"/>
                <a:cs typeface="Gill Sans Light"/>
              </a:rPr>
              <a:t>Increasing the scale of industry-led research </a:t>
            </a:r>
            <a:endParaRPr lang="en-NZ" dirty="0">
              <a:solidFill>
                <a:srgbClr val="FF0000"/>
              </a:solidFill>
              <a:latin typeface="Gill Sans Light"/>
              <a:cs typeface="Gill Sans Light"/>
            </a:endParaRPr>
          </a:p>
          <a:p>
            <a:r>
              <a:rPr lang="en-US" dirty="0">
                <a:latin typeface="Gill Sans Light"/>
                <a:cs typeface="Gill Sans Light"/>
              </a:rPr>
              <a:t>6. Continuing to implement Vision </a:t>
            </a:r>
            <a:r>
              <a:rPr lang="en-US" dirty="0" err="1">
                <a:latin typeface="Gill Sans Light"/>
                <a:cs typeface="Gill Sans Light"/>
              </a:rPr>
              <a:t>Mātauranga</a:t>
            </a:r>
            <a:endParaRPr lang="en-NZ" dirty="0">
              <a:latin typeface="Gill Sans Light"/>
              <a:cs typeface="Gill Sans Light"/>
            </a:endParaRPr>
          </a:p>
          <a:p>
            <a:r>
              <a:rPr lang="en-US" dirty="0">
                <a:latin typeface="Gill Sans Light"/>
                <a:cs typeface="Gill Sans Light"/>
              </a:rPr>
              <a:t>7. Strengthening and building international relationships to strengthen</a:t>
            </a:r>
            <a:endParaRPr lang="en-NZ" dirty="0">
              <a:latin typeface="Gill Sans Light"/>
              <a:cs typeface="Gill Sans Light"/>
            </a:endParaRPr>
          </a:p>
          <a:p>
            <a:r>
              <a:rPr lang="en-US" dirty="0">
                <a:latin typeface="Gill Sans Light"/>
                <a:cs typeface="Gill Sans Light"/>
              </a:rPr>
              <a:t>   the capacity of our science system to benefit New </a:t>
            </a:r>
            <a:r>
              <a:rPr lang="en-US" dirty="0" smtClean="0">
                <a:latin typeface="Gill Sans Light"/>
                <a:cs typeface="Gill Sans Light"/>
              </a:rPr>
              <a:t>Zealanders</a:t>
            </a:r>
          </a:p>
          <a:p>
            <a:endParaRPr lang="en-US" dirty="0">
              <a:latin typeface="Gill Sans Light"/>
              <a:cs typeface="Gill Sans Light"/>
            </a:endParaRPr>
          </a:p>
          <a:p>
            <a:endParaRPr lang="en-NZ" dirty="0">
              <a:latin typeface="Gill Sans Light"/>
              <a:cs typeface="Gill Sans Light"/>
            </a:endParaRPr>
          </a:p>
          <a:p>
            <a:r>
              <a:rPr lang="en-AU" dirty="0"/>
              <a:t> </a:t>
            </a:r>
            <a:endParaRPr lang="en-NZ" dirty="0"/>
          </a:p>
        </p:txBody>
      </p:sp>
    </p:spTree>
    <p:extLst>
      <p:ext uri="{BB962C8B-B14F-4D97-AF65-F5344CB8AC3E}">
        <p14:creationId xmlns:p14="http://schemas.microsoft.com/office/powerpoint/2010/main" val="28973483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442" y="1437989"/>
            <a:ext cx="6554950" cy="4154983"/>
          </a:xfrm>
          <a:prstGeom prst="rect">
            <a:avLst/>
          </a:prstGeom>
          <a:noFill/>
        </p:spPr>
        <p:txBody>
          <a:bodyPr wrap="none" rtlCol="0">
            <a:spAutoFit/>
          </a:bodyPr>
          <a:lstStyle/>
          <a:p>
            <a:r>
              <a:rPr lang="en-US" sz="2400" dirty="0">
                <a:latin typeface="Gill Sans Light"/>
                <a:cs typeface="Gill Sans Light"/>
              </a:rPr>
              <a:t>Performance Based Research Fund		NZ$294m</a:t>
            </a:r>
          </a:p>
          <a:p>
            <a:r>
              <a:rPr lang="en-US" sz="2400" dirty="0">
                <a:latin typeface="Gill Sans Light"/>
                <a:cs typeface="Gill Sans Light"/>
              </a:rPr>
              <a:t>Marsden Fund								NZ$51m</a:t>
            </a:r>
          </a:p>
          <a:p>
            <a:r>
              <a:rPr lang="en-US" sz="2400" dirty="0">
                <a:latin typeface="Gill Sans Light"/>
                <a:cs typeface="Gill Sans Light"/>
              </a:rPr>
              <a:t>Centre for Research Excellence (</a:t>
            </a:r>
            <a:r>
              <a:rPr lang="en-US" sz="2400" dirty="0" err="1">
                <a:latin typeface="Gill Sans Light"/>
                <a:cs typeface="Gill Sans Light"/>
              </a:rPr>
              <a:t>CoRE</a:t>
            </a:r>
            <a:r>
              <a:rPr lang="en-US" sz="2400" dirty="0">
                <a:latin typeface="Gill Sans Light"/>
                <a:cs typeface="Gill Sans Light"/>
              </a:rPr>
              <a:t>)	NZ$50m</a:t>
            </a:r>
            <a:endParaRPr lang="en-US" sz="2400" dirty="0" smtClean="0">
              <a:latin typeface="Gill Sans Light"/>
              <a:cs typeface="Gill Sans Light"/>
            </a:endParaRPr>
          </a:p>
          <a:p>
            <a:endParaRPr lang="en-US" sz="2400" dirty="0">
              <a:latin typeface="Gill Sans Light"/>
              <a:cs typeface="Gill Sans Light"/>
            </a:endParaRPr>
          </a:p>
          <a:p>
            <a:r>
              <a:rPr lang="en-US" sz="2400" dirty="0" smtClean="0">
                <a:solidFill>
                  <a:srgbClr val="FF0000"/>
                </a:solidFill>
                <a:latin typeface="Gill Sans Light"/>
                <a:cs typeface="Gill Sans Light"/>
              </a:rPr>
              <a:t>Callahan Innovation						NZ$123m</a:t>
            </a:r>
          </a:p>
          <a:p>
            <a:r>
              <a:rPr lang="en-US" sz="2400" dirty="0" smtClean="0">
                <a:solidFill>
                  <a:srgbClr val="FF0000"/>
                </a:solidFill>
                <a:latin typeface="Gill Sans Light"/>
                <a:cs typeface="Gill Sans Light"/>
              </a:rPr>
              <a:t>National Science Challenges				NZ$47m</a:t>
            </a:r>
          </a:p>
          <a:p>
            <a:r>
              <a:rPr lang="en-US" sz="2400" dirty="0" smtClean="0">
                <a:solidFill>
                  <a:srgbClr val="FF0000"/>
                </a:solidFill>
                <a:latin typeface="Gill Sans Light"/>
                <a:cs typeface="Gill Sans Light"/>
              </a:rPr>
              <a:t>Crown </a:t>
            </a:r>
            <a:r>
              <a:rPr lang="en-US" sz="2400" dirty="0">
                <a:solidFill>
                  <a:srgbClr val="FF0000"/>
                </a:solidFill>
                <a:latin typeface="Gill Sans Light"/>
                <a:cs typeface="Gill Sans Light"/>
              </a:rPr>
              <a:t>Research Institute				</a:t>
            </a:r>
            <a:r>
              <a:rPr lang="en-US" sz="2400" dirty="0" smtClean="0">
                <a:solidFill>
                  <a:srgbClr val="FF0000"/>
                </a:solidFill>
                <a:latin typeface="Gill Sans Light"/>
                <a:cs typeface="Gill Sans Light"/>
              </a:rPr>
              <a:t>	NZ</a:t>
            </a:r>
            <a:r>
              <a:rPr lang="en-US" sz="2400" dirty="0">
                <a:solidFill>
                  <a:srgbClr val="FF0000"/>
                </a:solidFill>
                <a:latin typeface="Gill Sans Light"/>
                <a:cs typeface="Gill Sans Light"/>
              </a:rPr>
              <a:t>$47m</a:t>
            </a:r>
            <a:endParaRPr lang="en-US" sz="2400" dirty="0" smtClean="0">
              <a:solidFill>
                <a:srgbClr val="FF0000"/>
              </a:solidFill>
              <a:latin typeface="Gill Sans Light"/>
              <a:cs typeface="Gill Sans Light"/>
            </a:endParaRPr>
          </a:p>
          <a:p>
            <a:r>
              <a:rPr lang="en-US" sz="2400" dirty="0" smtClean="0">
                <a:solidFill>
                  <a:srgbClr val="FF0000"/>
                </a:solidFill>
                <a:latin typeface="Gill Sans Light"/>
                <a:cs typeface="Gill Sans Light"/>
              </a:rPr>
              <a:t>MBIE (</a:t>
            </a:r>
            <a:r>
              <a:rPr lang="en-US" sz="2400" dirty="0" err="1" smtClean="0">
                <a:solidFill>
                  <a:srgbClr val="FF0000"/>
                </a:solidFill>
                <a:latin typeface="Gill Sans Light"/>
                <a:cs typeface="Gill Sans Light"/>
              </a:rPr>
              <a:t>commercialisation</a:t>
            </a:r>
            <a:r>
              <a:rPr lang="en-US" sz="2400" dirty="0" smtClean="0">
                <a:solidFill>
                  <a:srgbClr val="FF0000"/>
                </a:solidFill>
                <a:latin typeface="Gill Sans Light"/>
                <a:cs typeface="Gill Sans Light"/>
              </a:rPr>
              <a:t>/specific sector	NZ$218m</a:t>
            </a:r>
          </a:p>
          <a:p>
            <a:r>
              <a:rPr lang="en-US" sz="2400" dirty="0" smtClean="0">
                <a:solidFill>
                  <a:srgbClr val="FF0000"/>
                </a:solidFill>
                <a:latin typeface="Gill Sans Light"/>
                <a:cs typeface="Gill Sans Light"/>
              </a:rPr>
              <a:t>Primary Growth Partnerships				NZ$83m</a:t>
            </a:r>
          </a:p>
          <a:p>
            <a:r>
              <a:rPr lang="en-US" sz="2400" dirty="0" smtClean="0">
                <a:solidFill>
                  <a:srgbClr val="FF0000"/>
                </a:solidFill>
                <a:latin typeface="Gill Sans Light"/>
                <a:cs typeface="Gill Sans Light"/>
              </a:rPr>
              <a:t>Business R&amp;D								NZ$141m</a:t>
            </a:r>
            <a:r>
              <a:rPr lang="en-US" sz="2400" dirty="0" smtClean="0">
                <a:latin typeface="Gill Sans Light"/>
                <a:cs typeface="Gill Sans Light"/>
              </a:rPr>
              <a:t>		</a:t>
            </a:r>
            <a:endParaRPr lang="en-US" sz="2400" dirty="0">
              <a:latin typeface="Gill Sans Light"/>
              <a:cs typeface="Gill Sans Light"/>
            </a:endParaRPr>
          </a:p>
        </p:txBody>
      </p:sp>
    </p:spTree>
    <p:extLst>
      <p:ext uri="{BB962C8B-B14F-4D97-AF65-F5344CB8AC3E}">
        <p14:creationId xmlns:p14="http://schemas.microsoft.com/office/powerpoint/2010/main" val="28973483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vtfundinggrap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984" y="272901"/>
            <a:ext cx="5408971" cy="6255777"/>
          </a:xfrm>
          <a:prstGeom prst="rect">
            <a:avLst/>
          </a:prstGeom>
        </p:spPr>
      </p:pic>
    </p:spTree>
    <p:extLst>
      <p:ext uri="{BB962C8B-B14F-4D97-AF65-F5344CB8AC3E}">
        <p14:creationId xmlns:p14="http://schemas.microsoft.com/office/powerpoint/2010/main" val="1566715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solation1.png"/>
          <p:cNvPicPr>
            <a:picLocks noGrp="1" noChangeAspect="1"/>
          </p:cNvPicPr>
          <p:nvPr>
            <p:ph idx="1"/>
          </p:nvPr>
        </p:nvPicPr>
        <p:blipFill>
          <a:blip r:embed="rId2">
            <a:extLst>
              <a:ext uri="{28A0092B-C50C-407E-A947-70E740481C1C}">
                <a14:useLocalDpi xmlns:a14="http://schemas.microsoft.com/office/drawing/2010/main" val="0"/>
              </a:ext>
            </a:extLst>
          </a:blip>
          <a:srcRect t="13834" b="13834"/>
          <a:stretch>
            <a:fillRect/>
          </a:stretch>
        </p:blipFill>
        <p:spPr>
          <a:xfrm>
            <a:off x="-3270896" y="0"/>
            <a:ext cx="12469964" cy="6858000"/>
          </a:xfrm>
        </p:spPr>
      </p:pic>
    </p:spTree>
    <p:extLst>
      <p:ext uri="{BB962C8B-B14F-4D97-AF65-F5344CB8AC3E}">
        <p14:creationId xmlns:p14="http://schemas.microsoft.com/office/powerpoint/2010/main" val="5543086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2583" y="2139074"/>
            <a:ext cx="6790437" cy="2308324"/>
          </a:xfrm>
          <a:prstGeom prst="rect">
            <a:avLst/>
          </a:prstGeom>
        </p:spPr>
        <p:txBody>
          <a:bodyPr wrap="square">
            <a:spAutoFit/>
          </a:bodyPr>
          <a:lstStyle/>
          <a:p>
            <a:r>
              <a:rPr lang="en-US" sz="2400" dirty="0">
                <a:latin typeface="Gill Sans Light"/>
                <a:cs typeface="Gill Sans Light"/>
              </a:rPr>
              <a:t>9 </a:t>
            </a:r>
            <a:r>
              <a:rPr lang="en-US" sz="2400" dirty="0" smtClean="0">
                <a:latin typeface="Gill Sans Light"/>
                <a:cs typeface="Gill Sans Light"/>
              </a:rPr>
              <a:t>universities</a:t>
            </a:r>
          </a:p>
          <a:p>
            <a:r>
              <a:rPr lang="en-US" sz="2400" dirty="0" smtClean="0">
                <a:latin typeface="Gill Sans Light"/>
                <a:cs typeface="Gill Sans Light"/>
              </a:rPr>
              <a:t>25 tertiary education organisations</a:t>
            </a:r>
          </a:p>
          <a:p>
            <a:r>
              <a:rPr lang="en-US" sz="2400" dirty="0" smtClean="0">
                <a:latin typeface="Gill Sans Light"/>
                <a:cs typeface="Gill Sans Light"/>
              </a:rPr>
              <a:t>Two thirds state </a:t>
            </a:r>
            <a:r>
              <a:rPr lang="en-US" sz="2400" dirty="0" err="1" smtClean="0">
                <a:latin typeface="Gill Sans Light"/>
                <a:cs typeface="Gill Sans Light"/>
              </a:rPr>
              <a:t>subsidised</a:t>
            </a:r>
            <a:r>
              <a:rPr lang="en-US" sz="2400" dirty="0" smtClean="0">
                <a:latin typeface="Gill Sans Light"/>
                <a:cs typeface="Gill Sans Light"/>
              </a:rPr>
              <a:t> with a loan system</a:t>
            </a:r>
          </a:p>
          <a:p>
            <a:r>
              <a:rPr lang="en-US" sz="2400" dirty="0" smtClean="0">
                <a:latin typeface="Gill Sans Light"/>
                <a:cs typeface="Gill Sans Light"/>
              </a:rPr>
              <a:t>Mismatch between industry needs and graduate profile</a:t>
            </a:r>
          </a:p>
          <a:p>
            <a:r>
              <a:rPr lang="en-US" sz="2400" dirty="0">
                <a:latin typeface="Gill Sans Light"/>
                <a:cs typeface="Gill Sans Light"/>
              </a:rPr>
              <a:t>Not enough STEM graduates</a:t>
            </a:r>
          </a:p>
          <a:p>
            <a:endParaRPr lang="en-US" sz="2400" dirty="0">
              <a:latin typeface="Gill Sans Light"/>
              <a:cs typeface="Gill Sans Light"/>
            </a:endParaRPr>
          </a:p>
        </p:txBody>
      </p:sp>
    </p:spTree>
    <p:extLst>
      <p:ext uri="{BB962C8B-B14F-4D97-AF65-F5344CB8AC3E}">
        <p14:creationId xmlns:p14="http://schemas.microsoft.com/office/powerpoint/2010/main" val="32783859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2562" y="4836781"/>
            <a:ext cx="3300904" cy="584776"/>
          </a:xfrm>
          <a:prstGeom prst="rect">
            <a:avLst/>
          </a:prstGeom>
        </p:spPr>
        <p:txBody>
          <a:bodyPr wrap="none">
            <a:spAutoFit/>
          </a:bodyPr>
          <a:lstStyle/>
          <a:p>
            <a:r>
              <a:rPr lang="en-US" sz="3200" b="1" dirty="0" smtClean="0">
                <a:solidFill>
                  <a:srgbClr val="FF0000"/>
                </a:solidFill>
                <a:latin typeface="Gill Sans Light"/>
                <a:cs typeface="Gill Sans Light"/>
              </a:rPr>
              <a:t>Some world trends</a:t>
            </a:r>
            <a:endParaRPr lang="en-US" sz="3200" b="1" dirty="0">
              <a:solidFill>
                <a:srgbClr val="FF0000"/>
              </a:solidFill>
              <a:latin typeface="Gill Sans Light"/>
              <a:cs typeface="Gill Sans Light"/>
            </a:endParaRPr>
          </a:p>
        </p:txBody>
      </p:sp>
    </p:spTree>
    <p:extLst>
      <p:ext uri="{BB962C8B-B14F-4D97-AF65-F5344CB8AC3E}">
        <p14:creationId xmlns:p14="http://schemas.microsoft.com/office/powerpoint/2010/main" val="41100963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gscience1.jpg"/>
          <p:cNvPicPr>
            <a:picLocks noGrp="1" noChangeAspect="1"/>
          </p:cNvPicPr>
          <p:nvPr>
            <p:ph idx="1"/>
          </p:nvPr>
        </p:nvPicPr>
        <p:blipFill>
          <a:blip r:embed="rId2">
            <a:alphaModFix/>
            <a:extLst>
              <a:ext uri="{BEBA8EAE-BF5A-486C-A8C5-ECC9F3942E4B}">
                <a14:imgProps xmlns:a14="http://schemas.microsoft.com/office/drawing/2010/main">
                  <a14:imgLayer r:embed="rId3">
                    <a14:imgEffect>
                      <a14:saturation sat="230000"/>
                    </a14:imgEffect>
                    <a14:imgEffect>
                      <a14:brightnessContrast bright="-41000" contrast="-7000"/>
                    </a14:imgEffect>
                  </a14:imgLayer>
                </a14:imgProps>
              </a:ext>
              <a:ext uri="{28A0092B-C50C-407E-A947-70E740481C1C}">
                <a14:useLocalDpi xmlns:a14="http://schemas.microsoft.com/office/drawing/2010/main" val="0"/>
              </a:ext>
            </a:extLst>
          </a:blip>
          <a:srcRect t="15266" b="15266"/>
          <a:stretch>
            <a:fillRect/>
          </a:stretch>
        </p:blipFill>
        <p:spPr>
          <a:xfrm>
            <a:off x="241391" y="958025"/>
            <a:ext cx="8686800" cy="4525963"/>
          </a:xfrm>
        </p:spPr>
      </p:pic>
      <p:sp>
        <p:nvSpPr>
          <p:cNvPr id="5" name="Rectangle 4"/>
          <p:cNvSpPr/>
          <p:nvPr/>
        </p:nvSpPr>
        <p:spPr>
          <a:xfrm>
            <a:off x="241391" y="812806"/>
            <a:ext cx="8686800" cy="5019422"/>
          </a:xfrm>
          <a:prstGeom prst="rect">
            <a:avLst/>
          </a:prstGeom>
        </p:spPr>
        <p:txBody>
          <a:bodyPr wrap="square">
            <a:spAutoFit/>
          </a:bodyPr>
          <a:lstStyle/>
          <a:p>
            <a:r>
              <a:rPr lang="en-US" sz="2800" i="1" dirty="0">
                <a:solidFill>
                  <a:srgbClr val="FFFF00"/>
                </a:solidFill>
              </a:rPr>
              <a:t>The new invisible college represents a challenge to the Big Science paradigm that has dominated since the end of World War II. The Big Science system was based on the idea of scientists working on behalf of national interests, funded and led by national agencies such as the National Science Foundation. The system represented by the new invisible college is international in scope and scale and is outside the direct funding and control of any national organization. It behaves almost like a high-tech version of the Republic of Letters, an Enlightenment-era network of scholars.</a:t>
            </a:r>
            <a:endParaRPr lang="en-NZ" sz="2800" i="1" dirty="0">
              <a:solidFill>
                <a:srgbClr val="FFFF00"/>
              </a:solidFill>
            </a:endParaRPr>
          </a:p>
        </p:txBody>
      </p:sp>
      <p:sp>
        <p:nvSpPr>
          <p:cNvPr id="2" name="TextBox 1"/>
          <p:cNvSpPr txBox="1"/>
          <p:nvPr/>
        </p:nvSpPr>
        <p:spPr>
          <a:xfrm>
            <a:off x="241391" y="5948075"/>
            <a:ext cx="2562646" cy="369332"/>
          </a:xfrm>
          <a:prstGeom prst="rect">
            <a:avLst/>
          </a:prstGeom>
          <a:noFill/>
        </p:spPr>
        <p:txBody>
          <a:bodyPr wrap="none" rtlCol="0">
            <a:spAutoFit/>
          </a:bodyPr>
          <a:lstStyle/>
          <a:p>
            <a:r>
              <a:rPr lang="en-US" dirty="0">
                <a:latin typeface="Gill Sans Light"/>
                <a:cs typeface="Gill Sans Light"/>
              </a:rPr>
              <a:t>The demise of Big Science</a:t>
            </a:r>
          </a:p>
        </p:txBody>
      </p:sp>
    </p:spTree>
    <p:extLst>
      <p:ext uri="{BB962C8B-B14F-4D97-AF65-F5344CB8AC3E}">
        <p14:creationId xmlns:p14="http://schemas.microsoft.com/office/powerpoint/2010/main" val="23335717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8818" y="3427430"/>
            <a:ext cx="5114592" cy="984885"/>
          </a:xfrm>
          <a:prstGeom prst="rect">
            <a:avLst/>
          </a:prstGeom>
        </p:spPr>
        <p:txBody>
          <a:bodyPr wrap="square">
            <a:spAutoFit/>
          </a:bodyPr>
          <a:lstStyle/>
          <a:p>
            <a:r>
              <a:rPr lang="en-US" sz="2400" dirty="0" smtClean="0">
                <a:latin typeface="Gill Sans Light"/>
                <a:cs typeface="Gill Sans Light"/>
              </a:rPr>
              <a:t>“The </a:t>
            </a:r>
            <a:r>
              <a:rPr lang="en-US" sz="2400" dirty="0">
                <a:latin typeface="Gill Sans Light"/>
                <a:cs typeface="Gill Sans Light"/>
              </a:rPr>
              <a:t>half-life of medical knowledge is seven </a:t>
            </a:r>
            <a:r>
              <a:rPr lang="en-US" sz="2400" dirty="0" smtClean="0">
                <a:latin typeface="Gill Sans Light"/>
                <a:cs typeface="Gill Sans Light"/>
              </a:rPr>
              <a:t>years”.</a:t>
            </a:r>
          </a:p>
          <a:p>
            <a:r>
              <a:rPr lang="en-US" sz="1000" dirty="0">
                <a:latin typeface="Gill Sans Light"/>
                <a:cs typeface="Gill Sans Light"/>
              </a:rPr>
              <a:t>Dr. Michael </a:t>
            </a:r>
            <a:r>
              <a:rPr lang="en-US" sz="1000" dirty="0" smtClean="0">
                <a:latin typeface="Gill Sans Light"/>
                <a:cs typeface="Gill Sans Light"/>
              </a:rPr>
              <a:t>Gold, Medical </a:t>
            </a:r>
            <a:r>
              <a:rPr lang="en-US" sz="1000" dirty="0">
                <a:latin typeface="Gill Sans Light"/>
                <a:cs typeface="Gill Sans Light"/>
              </a:rPr>
              <a:t>University of South Carolina</a:t>
            </a:r>
          </a:p>
        </p:txBody>
      </p:sp>
      <p:sp>
        <p:nvSpPr>
          <p:cNvPr id="5" name="Rectangle 4"/>
          <p:cNvSpPr/>
          <p:nvPr/>
        </p:nvSpPr>
        <p:spPr>
          <a:xfrm>
            <a:off x="1278818" y="2232889"/>
            <a:ext cx="7805653" cy="830997"/>
          </a:xfrm>
          <a:prstGeom prst="rect">
            <a:avLst/>
          </a:prstGeom>
        </p:spPr>
        <p:txBody>
          <a:bodyPr wrap="square">
            <a:spAutoFit/>
          </a:bodyPr>
          <a:lstStyle/>
          <a:p>
            <a:r>
              <a:rPr lang="en-US" sz="2400" dirty="0" smtClean="0">
                <a:latin typeface="Gill Sans Light"/>
                <a:cs typeface="Gill Sans Light"/>
              </a:rPr>
              <a:t>The rapidly increasing churn of knowledge</a:t>
            </a:r>
          </a:p>
          <a:p>
            <a:endParaRPr lang="en-US" sz="2400" dirty="0">
              <a:latin typeface="Gill Sans Light"/>
              <a:cs typeface="Gill Sans Light"/>
            </a:endParaRPr>
          </a:p>
        </p:txBody>
      </p:sp>
    </p:spTree>
    <p:extLst>
      <p:ext uri="{BB962C8B-B14F-4D97-AF65-F5344CB8AC3E}">
        <p14:creationId xmlns:p14="http://schemas.microsoft.com/office/powerpoint/2010/main" val="11445670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8040" y="5107085"/>
            <a:ext cx="7021333" cy="1384995"/>
          </a:xfrm>
          <a:prstGeom prst="rect">
            <a:avLst/>
          </a:prstGeom>
          <a:noFill/>
        </p:spPr>
        <p:txBody>
          <a:bodyPr wrap="square" rtlCol="0">
            <a:spAutoFit/>
          </a:bodyPr>
          <a:lstStyle/>
          <a:p>
            <a:r>
              <a:rPr lang="en-AU" sz="2400" i="1" dirty="0">
                <a:latin typeface="Gill Sans Light"/>
                <a:cs typeface="Gill Sans Light"/>
              </a:rPr>
              <a:t>In the next 30 years more young people will finish their education than in the rest of history</a:t>
            </a:r>
            <a:r>
              <a:rPr lang="en-AU" sz="2400" i="1" dirty="0" smtClean="0">
                <a:latin typeface="Gill Sans Light"/>
                <a:cs typeface="Gill Sans Light"/>
              </a:rPr>
              <a:t>.</a:t>
            </a:r>
          </a:p>
          <a:p>
            <a:r>
              <a:rPr lang="en-AU" sz="1200" dirty="0" smtClean="0">
                <a:latin typeface="Gill Sans Light"/>
                <a:cs typeface="Gill Sans Light"/>
              </a:rPr>
              <a:t>Stephen </a:t>
            </a:r>
            <a:r>
              <a:rPr lang="en-AU" sz="1200" dirty="0" err="1" smtClean="0">
                <a:latin typeface="Gill Sans Light"/>
                <a:cs typeface="Gill Sans Light"/>
              </a:rPr>
              <a:t>Heppell</a:t>
            </a:r>
            <a:endParaRPr lang="en-NZ" sz="2400" dirty="0">
              <a:latin typeface="Gill Sans Light"/>
              <a:cs typeface="Gill Sans Light"/>
            </a:endParaRPr>
          </a:p>
          <a:p>
            <a:r>
              <a:rPr lang="en-US" sz="2400" dirty="0" smtClean="0">
                <a:latin typeface="Gill Sans Light"/>
                <a:cs typeface="Gill Sans Light"/>
              </a:rPr>
              <a:t>		</a:t>
            </a:r>
            <a:endParaRPr lang="en-US" sz="2400" dirty="0">
              <a:latin typeface="Gill Sans Light"/>
              <a:cs typeface="Gill Sans Light"/>
            </a:endParaRPr>
          </a:p>
        </p:txBody>
      </p:sp>
      <p:sp>
        <p:nvSpPr>
          <p:cNvPr id="5" name="Rectangle 4"/>
          <p:cNvSpPr/>
          <p:nvPr/>
        </p:nvSpPr>
        <p:spPr>
          <a:xfrm>
            <a:off x="1018040" y="507933"/>
            <a:ext cx="7203618" cy="1221964"/>
          </a:xfrm>
          <a:prstGeom prst="rect">
            <a:avLst/>
          </a:prstGeom>
        </p:spPr>
        <p:txBody>
          <a:bodyPr wrap="square">
            <a:spAutoFit/>
          </a:bodyPr>
          <a:lstStyle/>
          <a:p>
            <a:r>
              <a:rPr lang="en-US" sz="2400" dirty="0" smtClean="0">
                <a:latin typeface="Gill Sans Light"/>
                <a:cs typeface="Gill Sans Light"/>
              </a:rPr>
              <a:t>The need for more flexible, accessible education for greater numbers of people</a:t>
            </a:r>
          </a:p>
          <a:p>
            <a:endParaRPr lang="en-US" sz="2400" dirty="0">
              <a:latin typeface="Gill Sans Light"/>
              <a:cs typeface="Gill Sans Light"/>
            </a:endParaRPr>
          </a:p>
        </p:txBody>
      </p:sp>
      <p:pic>
        <p:nvPicPr>
          <p:cNvPr id="6" name="Picture 5" descr="otagouni.jp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26332" y="2036458"/>
            <a:ext cx="3561981" cy="2671486"/>
          </a:xfrm>
          <a:prstGeom prst="rect">
            <a:avLst/>
          </a:prstGeom>
        </p:spPr>
      </p:pic>
      <p:sp>
        <p:nvSpPr>
          <p:cNvPr id="7" name="Rectangle 6"/>
          <p:cNvSpPr/>
          <p:nvPr/>
        </p:nvSpPr>
        <p:spPr>
          <a:xfrm>
            <a:off x="4912223" y="1961933"/>
            <a:ext cx="3309435" cy="2677656"/>
          </a:xfrm>
          <a:prstGeom prst="rect">
            <a:avLst/>
          </a:prstGeom>
        </p:spPr>
        <p:txBody>
          <a:bodyPr wrap="square">
            <a:spAutoFit/>
          </a:bodyPr>
          <a:lstStyle/>
          <a:p>
            <a:r>
              <a:rPr lang="en-US" sz="2400" dirty="0">
                <a:solidFill>
                  <a:srgbClr val="FF0000"/>
                </a:solidFill>
                <a:latin typeface="Gill Sans Light"/>
                <a:cs typeface="Gill Sans Light"/>
              </a:rPr>
              <a:t>More than sixty percent of students enrolled are now over twenty-five and more than sixty percent of students are now working full-time while pursuing their education.</a:t>
            </a:r>
            <a:endParaRPr lang="en-NZ" sz="2400" dirty="0">
              <a:solidFill>
                <a:srgbClr val="FF0000"/>
              </a:solidFill>
              <a:latin typeface="Gill Sans Light"/>
              <a:cs typeface="Gill Sans Light"/>
            </a:endParaRPr>
          </a:p>
        </p:txBody>
      </p:sp>
    </p:spTree>
    <p:extLst>
      <p:ext uri="{BB962C8B-B14F-4D97-AF65-F5344CB8AC3E}">
        <p14:creationId xmlns:p14="http://schemas.microsoft.com/office/powerpoint/2010/main" val="25436866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3970" y="2126164"/>
            <a:ext cx="3309435" cy="2308324"/>
          </a:xfrm>
          <a:prstGeom prst="rect">
            <a:avLst/>
          </a:prstGeom>
        </p:spPr>
        <p:txBody>
          <a:bodyPr wrap="square">
            <a:spAutoFit/>
          </a:bodyPr>
          <a:lstStyle/>
          <a:p>
            <a:r>
              <a:rPr lang="en-US" sz="2400" dirty="0">
                <a:solidFill>
                  <a:srgbClr val="000000"/>
                </a:solidFill>
                <a:latin typeface="Gill Sans Light"/>
                <a:cs typeface="Gill Sans Light"/>
              </a:rPr>
              <a:t>More than </a:t>
            </a:r>
            <a:r>
              <a:rPr lang="en-US" sz="2400" dirty="0" smtClean="0">
                <a:solidFill>
                  <a:srgbClr val="000000"/>
                </a:solidFill>
                <a:latin typeface="Gill Sans Light"/>
                <a:cs typeface="Gill Sans Light"/>
              </a:rPr>
              <a:t>300 million under employed young people (18 – 25)</a:t>
            </a:r>
          </a:p>
          <a:p>
            <a:endParaRPr lang="en-US" sz="2400" dirty="0">
              <a:solidFill>
                <a:srgbClr val="000000"/>
              </a:solidFill>
              <a:latin typeface="Gill Sans Light"/>
              <a:cs typeface="Gill Sans Light"/>
            </a:endParaRPr>
          </a:p>
          <a:p>
            <a:r>
              <a:rPr lang="en-US" sz="2400" dirty="0" smtClean="0">
                <a:solidFill>
                  <a:srgbClr val="000000"/>
                </a:solidFill>
                <a:latin typeface="Gill Sans Light"/>
                <a:cs typeface="Gill Sans Light"/>
              </a:rPr>
              <a:t>Graduate profile – employer need mismatch</a:t>
            </a:r>
            <a:endParaRPr lang="en-NZ" sz="2400" dirty="0">
              <a:solidFill>
                <a:srgbClr val="000000"/>
              </a:solidFill>
              <a:latin typeface="Gill Sans Light"/>
              <a:cs typeface="Gill Sans Light"/>
            </a:endParaRPr>
          </a:p>
        </p:txBody>
      </p:sp>
    </p:spTree>
    <p:extLst>
      <p:ext uri="{BB962C8B-B14F-4D97-AF65-F5344CB8AC3E}">
        <p14:creationId xmlns:p14="http://schemas.microsoft.com/office/powerpoint/2010/main" val="24010629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9298" y="4905577"/>
            <a:ext cx="1241045" cy="584776"/>
          </a:xfrm>
          <a:prstGeom prst="rect">
            <a:avLst/>
          </a:prstGeom>
        </p:spPr>
        <p:txBody>
          <a:bodyPr wrap="none">
            <a:spAutoFit/>
          </a:bodyPr>
          <a:lstStyle/>
          <a:p>
            <a:r>
              <a:rPr lang="en-AU" sz="3200" b="1" dirty="0" smtClean="0">
                <a:solidFill>
                  <a:srgbClr val="FF0000"/>
                </a:solidFill>
                <a:latin typeface="Gill Sans Light"/>
                <a:cs typeface="Gill Sans Light"/>
              </a:rPr>
              <a:t>Unitec</a:t>
            </a:r>
            <a:endParaRPr lang="en-US" sz="3200" dirty="0"/>
          </a:p>
        </p:txBody>
      </p:sp>
    </p:spTree>
    <p:extLst>
      <p:ext uri="{BB962C8B-B14F-4D97-AF65-F5344CB8AC3E}">
        <p14:creationId xmlns:p14="http://schemas.microsoft.com/office/powerpoint/2010/main" val="35073084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unitec1.jpg"/>
          <p:cNvPicPr>
            <a:picLocks noGrp="1" noChangeAspect="1"/>
          </p:cNvPicPr>
          <p:nvPr>
            <p:ph idx="1"/>
          </p:nvPr>
        </p:nvPicPr>
        <p:blipFill>
          <a:blip r:embed="rId2">
            <a:extLst>
              <a:ext uri="{28A0092B-C50C-407E-A947-70E740481C1C}">
                <a14:useLocalDpi xmlns:a14="http://schemas.microsoft.com/office/drawing/2010/main" val="0"/>
              </a:ext>
            </a:extLst>
          </a:blip>
          <a:srcRect t="1641" b="1641"/>
          <a:stretch>
            <a:fillRect/>
          </a:stretch>
        </p:blipFill>
        <p:spPr>
          <a:xfrm>
            <a:off x="3704098" y="3643695"/>
            <a:ext cx="4904982" cy="2697551"/>
          </a:xfrm>
        </p:spPr>
      </p:pic>
      <p:sp>
        <p:nvSpPr>
          <p:cNvPr id="6" name="Rectangle 5"/>
          <p:cNvSpPr/>
          <p:nvPr/>
        </p:nvSpPr>
        <p:spPr>
          <a:xfrm>
            <a:off x="326409" y="3792142"/>
            <a:ext cx="3220991" cy="1938992"/>
          </a:xfrm>
          <a:prstGeom prst="rect">
            <a:avLst/>
          </a:prstGeom>
        </p:spPr>
        <p:txBody>
          <a:bodyPr wrap="square">
            <a:spAutoFit/>
          </a:bodyPr>
          <a:lstStyle/>
          <a:p>
            <a:r>
              <a:rPr lang="en-AU" sz="2400" dirty="0" smtClean="0">
                <a:latin typeface="Gill Sans Light"/>
                <a:cs typeface="Gill Sans Light"/>
              </a:rPr>
              <a:t>One of largest TEOs</a:t>
            </a:r>
          </a:p>
          <a:p>
            <a:r>
              <a:rPr lang="en-AU" sz="2400" dirty="0" smtClean="0">
                <a:latin typeface="Gill Sans Light"/>
                <a:cs typeface="Gill Sans Light"/>
              </a:rPr>
              <a:t>over 23,000 students</a:t>
            </a:r>
            <a:endParaRPr lang="en-NZ" sz="2400" dirty="0">
              <a:latin typeface="Gill Sans Light"/>
              <a:cs typeface="Gill Sans Light"/>
            </a:endParaRPr>
          </a:p>
          <a:p>
            <a:r>
              <a:rPr lang="en-NZ" sz="2400" dirty="0">
                <a:latin typeface="Gill Sans Light"/>
                <a:cs typeface="Gill Sans Light"/>
              </a:rPr>
              <a:t>o</a:t>
            </a:r>
            <a:r>
              <a:rPr lang="en-AU" sz="2400" dirty="0" err="1" smtClean="0">
                <a:latin typeface="Gill Sans Light"/>
                <a:cs typeface="Gill Sans Light"/>
              </a:rPr>
              <a:t>ver</a:t>
            </a:r>
            <a:r>
              <a:rPr lang="en-AU" sz="2400" dirty="0" smtClean="0">
                <a:latin typeface="Gill Sans Light"/>
                <a:cs typeface="Gill Sans Light"/>
              </a:rPr>
              <a:t> 160 programmes</a:t>
            </a:r>
          </a:p>
          <a:p>
            <a:r>
              <a:rPr lang="en-AU" sz="2400" dirty="0">
                <a:latin typeface="Gill Sans Light"/>
                <a:cs typeface="Gill Sans Light"/>
              </a:rPr>
              <a:t>o</a:t>
            </a:r>
            <a:r>
              <a:rPr lang="en-AU" sz="2400" dirty="0" smtClean="0">
                <a:latin typeface="Gill Sans Light"/>
                <a:cs typeface="Gill Sans Light"/>
              </a:rPr>
              <a:t>ver 55 hectares of land</a:t>
            </a:r>
          </a:p>
          <a:p>
            <a:r>
              <a:rPr lang="en-AU" sz="2400" dirty="0" smtClean="0">
                <a:latin typeface="Gill Sans Light"/>
                <a:cs typeface="Gill Sans Light"/>
              </a:rPr>
              <a:t>3 campuses</a:t>
            </a:r>
            <a:endParaRPr lang="en-NZ" sz="2400" dirty="0">
              <a:latin typeface="Gill Sans Light"/>
              <a:cs typeface="Gill Sans Light"/>
            </a:endParaRPr>
          </a:p>
        </p:txBody>
      </p:sp>
      <p:pic>
        <p:nvPicPr>
          <p:cNvPr id="5" name="Picture 4" descr="unitec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24" y="412345"/>
            <a:ext cx="6667056" cy="2977952"/>
          </a:xfrm>
          <a:prstGeom prst="rect">
            <a:avLst/>
          </a:prstGeom>
        </p:spPr>
      </p:pic>
    </p:spTree>
    <p:extLst>
      <p:ext uri="{BB962C8B-B14F-4D97-AF65-F5344CB8AC3E}">
        <p14:creationId xmlns:p14="http://schemas.microsoft.com/office/powerpoint/2010/main" val="162750401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gakaumahaki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6952" y="2551478"/>
            <a:ext cx="3185756" cy="2583046"/>
          </a:xfrm>
          <a:prstGeom prst="rect">
            <a:avLst/>
          </a:prstGeom>
        </p:spPr>
      </p:pic>
      <p:pic>
        <p:nvPicPr>
          <p:cNvPr id="5" name="Picture 4" descr="ngakaumahaki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205" y="1264267"/>
            <a:ext cx="3492500" cy="2324100"/>
          </a:xfrm>
          <a:prstGeom prst="rect">
            <a:avLst/>
          </a:prstGeom>
        </p:spPr>
      </p:pic>
    </p:spTree>
    <p:extLst>
      <p:ext uri="{BB962C8B-B14F-4D97-AF65-F5344CB8AC3E}">
        <p14:creationId xmlns:p14="http://schemas.microsoft.com/office/powerpoint/2010/main" val="3872255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9298" y="4905577"/>
            <a:ext cx="3740126" cy="584776"/>
          </a:xfrm>
          <a:prstGeom prst="rect">
            <a:avLst/>
          </a:prstGeom>
        </p:spPr>
        <p:txBody>
          <a:bodyPr wrap="none">
            <a:spAutoFit/>
          </a:bodyPr>
          <a:lstStyle/>
          <a:p>
            <a:r>
              <a:rPr lang="en-AU" sz="3200" b="1" dirty="0" smtClean="0">
                <a:solidFill>
                  <a:srgbClr val="FF0000"/>
                </a:solidFill>
                <a:latin typeface="Gill Sans Light"/>
                <a:cs typeface="Gill Sans Light"/>
              </a:rPr>
              <a:t>Unitec Transformation</a:t>
            </a:r>
            <a:endParaRPr lang="en-US" sz="3200" dirty="0"/>
          </a:p>
        </p:txBody>
      </p:sp>
    </p:spTree>
    <p:extLst>
      <p:ext uri="{BB962C8B-B14F-4D97-AF65-F5344CB8AC3E}">
        <p14:creationId xmlns:p14="http://schemas.microsoft.com/office/powerpoint/2010/main" val="30377686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olation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1253"/>
          </a:xfrm>
          <a:prstGeom prst="rect">
            <a:avLst/>
          </a:prstGeom>
        </p:spPr>
      </p:pic>
    </p:spTree>
    <p:extLst>
      <p:ext uri="{BB962C8B-B14F-4D97-AF65-F5344CB8AC3E}">
        <p14:creationId xmlns:p14="http://schemas.microsoft.com/office/powerpoint/2010/main" val="5543086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isolation1.png"/>
          <p:cNvPicPr>
            <a:picLocks noChangeAspect="1"/>
          </p:cNvPicPr>
          <p:nvPr/>
        </p:nvPicPr>
        <p:blipFill rotWithShape="1">
          <a:blip r:embed="rId2">
            <a:extLst>
              <a:ext uri="{28A0092B-C50C-407E-A947-70E740481C1C}">
                <a14:useLocalDpi xmlns:a14="http://schemas.microsoft.com/office/drawing/2010/main" val="0"/>
              </a:ext>
            </a:extLst>
          </a:blip>
          <a:srcRect l="56742" t="13834" r="1881" b="13834"/>
          <a:stretch/>
        </p:blipFill>
        <p:spPr>
          <a:xfrm>
            <a:off x="1477924" y="1195097"/>
            <a:ext cx="3032492" cy="4277738"/>
          </a:xfrm>
          <a:prstGeom prst="rect">
            <a:avLst/>
          </a:prstGeom>
        </p:spPr>
      </p:pic>
      <p:pic>
        <p:nvPicPr>
          <p:cNvPr id="8" name="Content Placeholder 7" descr="Screen shot 2015-01-24 at 7.43.52 AM.png"/>
          <p:cNvPicPr>
            <a:picLocks noGrp="1" noChangeAspect="1"/>
          </p:cNvPicPr>
          <p:nvPr>
            <p:ph idx="1"/>
          </p:nvPr>
        </p:nvPicPr>
        <p:blipFill>
          <a:blip r:embed="rId3">
            <a:extLst>
              <a:ext uri="{28A0092B-C50C-407E-A947-70E740481C1C}">
                <a14:useLocalDpi xmlns:a14="http://schemas.microsoft.com/office/drawing/2010/main" val="0"/>
              </a:ext>
            </a:extLst>
          </a:blip>
          <a:srcRect l="-75706" r="-75706"/>
          <a:stretch>
            <a:fillRect/>
          </a:stretch>
        </p:blipFill>
        <p:spPr>
          <a:xfrm>
            <a:off x="2419418" y="1195097"/>
            <a:ext cx="7778250" cy="4277738"/>
          </a:xfrm>
        </p:spPr>
      </p:pic>
    </p:spTree>
    <p:extLst>
      <p:ext uri="{BB962C8B-B14F-4D97-AF65-F5344CB8AC3E}">
        <p14:creationId xmlns:p14="http://schemas.microsoft.com/office/powerpoint/2010/main" val="155956422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6992" y="4203658"/>
            <a:ext cx="6908038" cy="1938992"/>
          </a:xfrm>
          <a:prstGeom prst="rect">
            <a:avLst/>
          </a:prstGeom>
        </p:spPr>
        <p:txBody>
          <a:bodyPr wrap="square">
            <a:spAutoFit/>
          </a:bodyPr>
          <a:lstStyle/>
          <a:p>
            <a:r>
              <a:rPr lang="en-US" sz="2400" dirty="0" smtClean="0">
                <a:latin typeface="Gill Sans Light"/>
                <a:cs typeface="Gill Sans Light"/>
              </a:rPr>
              <a:t> - Develop 21 Century Learning Environments</a:t>
            </a:r>
          </a:p>
          <a:p>
            <a:r>
              <a:rPr lang="en-US" sz="2400" dirty="0">
                <a:latin typeface="Gill Sans Light"/>
                <a:cs typeface="Gill Sans Light"/>
              </a:rPr>
              <a:t> </a:t>
            </a:r>
            <a:r>
              <a:rPr lang="en-US" sz="2400" dirty="0" smtClean="0">
                <a:latin typeface="Gill Sans Light"/>
                <a:cs typeface="Gill Sans Light"/>
              </a:rPr>
              <a:t>- Invest in Digital Literacies and Infrastructure</a:t>
            </a:r>
          </a:p>
          <a:p>
            <a:r>
              <a:rPr lang="en-US" sz="2400" dirty="0">
                <a:latin typeface="Gill Sans Light"/>
                <a:cs typeface="Gill Sans Light"/>
              </a:rPr>
              <a:t> </a:t>
            </a:r>
            <a:r>
              <a:rPr lang="en-US" sz="2400" dirty="0" smtClean="0">
                <a:latin typeface="Gill Sans Light"/>
                <a:cs typeface="Gill Sans Light"/>
              </a:rPr>
              <a:t>- Diversify Revenue Streams</a:t>
            </a:r>
          </a:p>
          <a:p>
            <a:r>
              <a:rPr lang="en-US" sz="2400" dirty="0">
                <a:latin typeface="Gill Sans Light"/>
                <a:cs typeface="Gill Sans Light"/>
              </a:rPr>
              <a:t> </a:t>
            </a:r>
            <a:r>
              <a:rPr lang="en-US" sz="2400" dirty="0" smtClean="0">
                <a:latin typeface="Gill Sans Light"/>
                <a:cs typeface="Gill Sans Light"/>
              </a:rPr>
              <a:t>- Reframe the Workforce</a:t>
            </a:r>
          </a:p>
          <a:p>
            <a:r>
              <a:rPr lang="en-US" sz="2400" dirty="0">
                <a:latin typeface="Gill Sans Light"/>
                <a:cs typeface="Gill Sans Light"/>
              </a:rPr>
              <a:t> </a:t>
            </a:r>
            <a:r>
              <a:rPr lang="en-US" sz="2400" dirty="0" smtClean="0">
                <a:latin typeface="Gill Sans Light"/>
                <a:cs typeface="Gill Sans Light"/>
              </a:rPr>
              <a:t>- Engage with industry</a:t>
            </a:r>
          </a:p>
        </p:txBody>
      </p:sp>
      <p:pic>
        <p:nvPicPr>
          <p:cNvPr id="5" name="Picture 4" descr="transformatiom;educ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033" y="901492"/>
            <a:ext cx="7478740" cy="2903665"/>
          </a:xfrm>
          <a:prstGeom prst="rect">
            <a:avLst/>
          </a:prstGeom>
        </p:spPr>
      </p:pic>
    </p:spTree>
    <p:extLst>
      <p:ext uri="{BB962C8B-B14F-4D97-AF65-F5344CB8AC3E}">
        <p14:creationId xmlns:p14="http://schemas.microsoft.com/office/powerpoint/2010/main" val="41268487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perty1.jpg"/>
          <p:cNvPicPr>
            <a:picLocks noGrp="1" noChangeAspect="1"/>
          </p:cNvPicPr>
          <p:nvPr>
            <p:ph idx="1"/>
          </p:nvPr>
        </p:nvPicPr>
        <p:blipFill>
          <a:blip r:embed="rId2">
            <a:extLst>
              <a:ext uri="{28A0092B-C50C-407E-A947-70E740481C1C}">
                <a14:useLocalDpi xmlns:a14="http://schemas.microsoft.com/office/drawing/2010/main" val="0"/>
              </a:ext>
            </a:extLst>
          </a:blip>
          <a:srcRect l="5151" r="5151"/>
          <a:stretch>
            <a:fillRect/>
          </a:stretch>
        </p:blipFill>
        <p:spPr>
          <a:xfrm>
            <a:off x="457200" y="1019918"/>
            <a:ext cx="8229600" cy="4525963"/>
          </a:xfrm>
        </p:spPr>
      </p:pic>
    </p:spTree>
    <p:extLst>
      <p:ext uri="{BB962C8B-B14F-4D97-AF65-F5344CB8AC3E}">
        <p14:creationId xmlns:p14="http://schemas.microsoft.com/office/powerpoint/2010/main" val="5347594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1276" y="2379119"/>
            <a:ext cx="5121915" cy="1877437"/>
          </a:xfrm>
          <a:prstGeom prst="rect">
            <a:avLst/>
          </a:prstGeom>
          <a:noFill/>
        </p:spPr>
        <p:txBody>
          <a:bodyPr wrap="none" rtlCol="0">
            <a:spAutoFit/>
          </a:bodyPr>
          <a:lstStyle/>
          <a:p>
            <a:r>
              <a:rPr lang="en-US" sz="3600" b="1" dirty="0">
                <a:latin typeface="Gill Sans Light"/>
                <a:cs typeface="Gill Sans Light"/>
              </a:rPr>
              <a:t>t</a:t>
            </a:r>
            <a:r>
              <a:rPr lang="en-US" sz="3600" b="1" dirty="0" smtClean="0">
                <a:latin typeface="Gill Sans Light"/>
                <a:cs typeface="Gill Sans Light"/>
              </a:rPr>
              <a:t>he mind lab</a:t>
            </a:r>
          </a:p>
          <a:p>
            <a:pPr marL="342900" indent="-342900">
              <a:buFontTx/>
              <a:buChar char="-"/>
            </a:pPr>
            <a:r>
              <a:rPr lang="en-AU" sz="2000" dirty="0" smtClean="0">
                <a:latin typeface="Gill Sans Light"/>
                <a:cs typeface="Gill Sans Light"/>
              </a:rPr>
              <a:t>digital literacy for primary/secondary teachers</a:t>
            </a:r>
          </a:p>
          <a:p>
            <a:pPr marL="342900" indent="-342900">
              <a:buFontTx/>
              <a:buChar char="-"/>
            </a:pPr>
            <a:r>
              <a:rPr lang="en-AU" sz="2000" dirty="0">
                <a:latin typeface="Gill Sans Light"/>
                <a:cs typeface="Gill Sans Light"/>
              </a:rPr>
              <a:t>p</a:t>
            </a:r>
            <a:r>
              <a:rPr lang="en-AU" sz="2000" dirty="0" smtClean="0">
                <a:latin typeface="Gill Sans Light"/>
                <a:cs typeface="Gill Sans Light"/>
              </a:rPr>
              <a:t>artnered business model</a:t>
            </a:r>
          </a:p>
          <a:p>
            <a:pPr marL="342900" indent="-342900">
              <a:buFontTx/>
              <a:buChar char="-"/>
            </a:pPr>
            <a:r>
              <a:rPr lang="en-AU" sz="2000" dirty="0">
                <a:latin typeface="Gill Sans Light"/>
                <a:cs typeface="Gill Sans Light"/>
              </a:rPr>
              <a:t>s</a:t>
            </a:r>
            <a:r>
              <a:rPr lang="en-NZ" sz="2000" dirty="0" smtClean="0">
                <a:latin typeface="Gill Sans Light"/>
                <a:cs typeface="Gill Sans Light"/>
              </a:rPr>
              <a:t>tudent centered/project based</a:t>
            </a:r>
            <a:endParaRPr lang="en-NZ" sz="2000" dirty="0">
              <a:latin typeface="Gill Sans Light"/>
              <a:cs typeface="Gill Sans Light"/>
            </a:endParaRPr>
          </a:p>
          <a:p>
            <a:endParaRPr lang="en-US" sz="2000" dirty="0">
              <a:latin typeface="Gill Sans Light"/>
              <a:cs typeface="Gill Sans Light"/>
            </a:endParaRPr>
          </a:p>
        </p:txBody>
      </p:sp>
    </p:spTree>
    <p:extLst>
      <p:ext uri="{BB962C8B-B14F-4D97-AF65-F5344CB8AC3E}">
        <p14:creationId xmlns:p14="http://schemas.microsoft.com/office/powerpoint/2010/main" val="347786772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ndlab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834" y="2726231"/>
            <a:ext cx="2162234" cy="1434282"/>
          </a:xfrm>
          <a:prstGeom prst="rect">
            <a:avLst/>
          </a:prstGeom>
        </p:spPr>
      </p:pic>
      <p:pic>
        <p:nvPicPr>
          <p:cNvPr id="6" name="Picture 5" descr="mindlab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310" y="4315961"/>
            <a:ext cx="3966772" cy="1703678"/>
          </a:xfrm>
          <a:prstGeom prst="rect">
            <a:avLst/>
          </a:prstGeom>
        </p:spPr>
      </p:pic>
      <p:pic>
        <p:nvPicPr>
          <p:cNvPr id="9" name="Picture 8" descr="mindlab5.png"/>
          <p:cNvPicPr>
            <a:picLocks noChangeAspect="1"/>
          </p:cNvPicPr>
          <p:nvPr/>
        </p:nvPicPr>
        <p:blipFill rotWithShape="1">
          <a:blip r:embed="rId4">
            <a:extLst>
              <a:ext uri="{28A0092B-C50C-407E-A947-70E740481C1C}">
                <a14:useLocalDpi xmlns:a14="http://schemas.microsoft.com/office/drawing/2010/main" val="0"/>
              </a:ext>
            </a:extLst>
          </a:blip>
          <a:srcRect r="11617" b="29361"/>
          <a:stretch/>
        </p:blipFill>
        <p:spPr>
          <a:xfrm>
            <a:off x="383166" y="2244486"/>
            <a:ext cx="4081200" cy="3328409"/>
          </a:xfrm>
          <a:prstGeom prst="rect">
            <a:avLst/>
          </a:prstGeom>
        </p:spPr>
      </p:pic>
      <p:pic>
        <p:nvPicPr>
          <p:cNvPr id="10" name="Picture 9" descr="mindlab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166" y="277561"/>
            <a:ext cx="8385877" cy="1704727"/>
          </a:xfrm>
          <a:prstGeom prst="rect">
            <a:avLst/>
          </a:prstGeom>
        </p:spPr>
      </p:pic>
    </p:spTree>
    <p:extLst>
      <p:ext uri="{BB962C8B-B14F-4D97-AF65-F5344CB8AC3E}">
        <p14:creationId xmlns:p14="http://schemas.microsoft.com/office/powerpoint/2010/main" val="24793281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ndlab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746" y="1023433"/>
            <a:ext cx="3986988" cy="2655334"/>
          </a:xfrm>
          <a:prstGeom prst="rect">
            <a:avLst/>
          </a:prstGeom>
        </p:spPr>
      </p:pic>
      <p:pic>
        <p:nvPicPr>
          <p:cNvPr id="5" name="Picture 4" descr="mindlab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80" y="4109608"/>
            <a:ext cx="7575196" cy="1539927"/>
          </a:xfrm>
          <a:prstGeom prst="rect">
            <a:avLst/>
          </a:prstGeom>
        </p:spPr>
      </p:pic>
    </p:spTree>
    <p:extLst>
      <p:ext uri="{BB962C8B-B14F-4D97-AF65-F5344CB8AC3E}">
        <p14:creationId xmlns:p14="http://schemas.microsoft.com/office/powerpoint/2010/main" val="20867682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ndlab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05" y="1620408"/>
            <a:ext cx="8311328" cy="3563261"/>
          </a:xfrm>
          <a:prstGeom prst="rect">
            <a:avLst/>
          </a:prstGeom>
        </p:spPr>
      </p:pic>
    </p:spTree>
    <p:extLst>
      <p:ext uri="{BB962C8B-B14F-4D97-AF65-F5344CB8AC3E}">
        <p14:creationId xmlns:p14="http://schemas.microsoft.com/office/powerpoint/2010/main" val="1465240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vingcurricula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9144000" cy="4513684"/>
          </a:xfrm>
          <a:prstGeom prst="rect">
            <a:avLst/>
          </a:prstGeom>
        </p:spPr>
      </p:pic>
    </p:spTree>
    <p:extLst>
      <p:ext uri="{BB962C8B-B14F-4D97-AF65-F5344CB8AC3E}">
        <p14:creationId xmlns:p14="http://schemas.microsoft.com/office/powerpoint/2010/main" val="28973483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896" y="630203"/>
            <a:ext cx="8753051" cy="5262979"/>
          </a:xfrm>
          <a:prstGeom prst="rect">
            <a:avLst/>
          </a:prstGeom>
        </p:spPr>
        <p:txBody>
          <a:bodyPr wrap="square">
            <a:spAutoFit/>
          </a:bodyPr>
          <a:lstStyle/>
          <a:p>
            <a:r>
              <a:rPr lang="en-US" sz="2400" dirty="0">
                <a:latin typeface="Gill Sans Light"/>
                <a:cs typeface="Gill Sans Light"/>
              </a:rPr>
              <a:t>Unitec </a:t>
            </a:r>
            <a:r>
              <a:rPr lang="en-US" sz="2400" dirty="0" err="1">
                <a:latin typeface="Gill Sans Light"/>
                <a:cs typeface="Gill Sans Light"/>
              </a:rPr>
              <a:t>programmes</a:t>
            </a:r>
            <a:r>
              <a:rPr lang="en-US" sz="2400" dirty="0">
                <a:latin typeface="Gill Sans Light"/>
                <a:cs typeface="Gill Sans Light"/>
              </a:rPr>
              <a:t> will have a living curriculum that : </a:t>
            </a:r>
            <a:endParaRPr lang="en-NZ" sz="2400" dirty="0">
              <a:latin typeface="Gill Sans Light"/>
              <a:cs typeface="Gill Sans Light"/>
            </a:endParaRPr>
          </a:p>
          <a:p>
            <a:r>
              <a:rPr lang="en-US" sz="2400" b="1" dirty="0">
                <a:solidFill>
                  <a:srgbClr val="FF0000"/>
                </a:solidFill>
                <a:latin typeface="Gill Sans Light"/>
                <a:cs typeface="Gill Sans Light"/>
              </a:rPr>
              <a:t>a)	involves complex conversations </a:t>
            </a:r>
            <a:endParaRPr lang="en-NZ" sz="2400" b="1" dirty="0">
              <a:solidFill>
                <a:srgbClr val="FF0000"/>
              </a:solidFill>
              <a:latin typeface="Gill Sans Light"/>
              <a:cs typeface="Gill Sans Light"/>
            </a:endParaRPr>
          </a:p>
          <a:p>
            <a:r>
              <a:rPr lang="en-US" sz="2400" dirty="0">
                <a:latin typeface="Gill Sans Light"/>
                <a:cs typeface="Gill Sans Light"/>
              </a:rPr>
              <a:t>b)	is curiosity/inquiry led, and stimulating </a:t>
            </a:r>
            <a:endParaRPr lang="en-NZ" sz="2400" dirty="0">
              <a:latin typeface="Gill Sans Light"/>
              <a:cs typeface="Gill Sans Light"/>
            </a:endParaRPr>
          </a:p>
          <a:p>
            <a:r>
              <a:rPr lang="en-US" sz="2400" b="1" dirty="0">
                <a:solidFill>
                  <a:srgbClr val="FF0000"/>
                </a:solidFill>
                <a:latin typeface="Gill Sans Light"/>
                <a:cs typeface="Gill Sans Light"/>
              </a:rPr>
              <a:t>c)	integrates learning with work</a:t>
            </a:r>
            <a:endParaRPr lang="en-NZ" sz="2400" b="1" dirty="0">
              <a:solidFill>
                <a:srgbClr val="FF0000"/>
              </a:solidFill>
              <a:latin typeface="Gill Sans Light"/>
              <a:cs typeface="Gill Sans Light"/>
            </a:endParaRPr>
          </a:p>
          <a:p>
            <a:r>
              <a:rPr lang="en-US" sz="2400" dirty="0">
                <a:latin typeface="Gill Sans Light"/>
                <a:cs typeface="Gill Sans Light"/>
              </a:rPr>
              <a:t>d)	is socially constructed – </a:t>
            </a:r>
            <a:r>
              <a:rPr lang="en-US" sz="2400" b="1" dirty="0">
                <a:latin typeface="Gill Sans Light"/>
                <a:cs typeface="Gill Sans Light"/>
              </a:rPr>
              <a:t>self-sufficiency and collaboration </a:t>
            </a:r>
            <a:r>
              <a:rPr lang="en-US" sz="2400" b="1" dirty="0" smtClean="0">
                <a:latin typeface="Gill Sans Light"/>
                <a:cs typeface="Gill Sans Light"/>
              </a:rPr>
              <a:t>	are 	equally </a:t>
            </a:r>
            <a:r>
              <a:rPr lang="en-US" sz="2400" b="1" dirty="0">
                <a:latin typeface="Gill Sans Light"/>
                <a:cs typeface="Gill Sans Light"/>
              </a:rPr>
              <a:t>valued</a:t>
            </a:r>
            <a:r>
              <a:rPr lang="en-US" sz="2400" dirty="0">
                <a:latin typeface="Gill Sans Light"/>
                <a:cs typeface="Gill Sans Light"/>
              </a:rPr>
              <a:t>, and together they help nurture </a:t>
            </a:r>
            <a:r>
              <a:rPr lang="en-US" sz="2400" dirty="0" smtClean="0">
                <a:latin typeface="Gill Sans Light"/>
                <a:cs typeface="Gill Sans Light"/>
              </a:rPr>
              <a:t>resourcefulness 	and </a:t>
            </a:r>
            <a:r>
              <a:rPr lang="en-US" sz="2400" dirty="0">
                <a:latin typeface="Gill Sans Light"/>
                <a:cs typeface="Gill Sans Light"/>
              </a:rPr>
              <a:t>resilience</a:t>
            </a:r>
            <a:endParaRPr lang="en-NZ" sz="2400" dirty="0">
              <a:latin typeface="Gill Sans Light"/>
              <a:cs typeface="Gill Sans Light"/>
            </a:endParaRPr>
          </a:p>
          <a:p>
            <a:r>
              <a:rPr lang="en-US" sz="2400" dirty="0">
                <a:latin typeface="Gill Sans Light"/>
                <a:cs typeface="Gill Sans Light"/>
              </a:rPr>
              <a:t>e)	</a:t>
            </a:r>
            <a:r>
              <a:rPr lang="en-US" sz="2400" b="1" dirty="0">
                <a:latin typeface="Gill Sans Light"/>
                <a:cs typeface="Gill Sans Light"/>
              </a:rPr>
              <a:t>blends face-to-face and web-based learning </a:t>
            </a:r>
            <a:endParaRPr lang="en-NZ" sz="2400" b="1" dirty="0">
              <a:latin typeface="Gill Sans Light"/>
              <a:cs typeface="Gill Sans Light"/>
            </a:endParaRPr>
          </a:p>
          <a:p>
            <a:r>
              <a:rPr lang="en-US" sz="2400" dirty="0">
                <a:latin typeface="Gill Sans Light"/>
                <a:cs typeface="Gill Sans Light"/>
              </a:rPr>
              <a:t>f)	</a:t>
            </a:r>
            <a:r>
              <a:rPr lang="en-US" sz="2400" b="1" dirty="0">
                <a:latin typeface="Gill Sans Light"/>
                <a:cs typeface="Gill Sans Light"/>
              </a:rPr>
              <a:t>is research-informed and encourages research engagement </a:t>
            </a:r>
            <a:r>
              <a:rPr lang="en-US" sz="2400" b="1" dirty="0" smtClean="0">
                <a:latin typeface="Gill Sans Light"/>
                <a:cs typeface="Gill Sans Light"/>
              </a:rPr>
              <a:t>where 	appropriate </a:t>
            </a:r>
            <a:endParaRPr lang="en-NZ" sz="2400" b="1" dirty="0">
              <a:latin typeface="Gill Sans Light"/>
              <a:cs typeface="Gill Sans Light"/>
            </a:endParaRPr>
          </a:p>
          <a:p>
            <a:r>
              <a:rPr lang="en-US" sz="2400" dirty="0">
                <a:latin typeface="Gill Sans Light"/>
                <a:cs typeface="Gill Sans Light"/>
              </a:rPr>
              <a:t>g)	has a discipline base, and is also interdisciplinary </a:t>
            </a:r>
            <a:endParaRPr lang="en-NZ" sz="2400" dirty="0">
              <a:latin typeface="Gill Sans Light"/>
              <a:cs typeface="Gill Sans Light"/>
            </a:endParaRPr>
          </a:p>
          <a:p>
            <a:r>
              <a:rPr lang="en-US" sz="2400" dirty="0">
                <a:solidFill>
                  <a:srgbClr val="FF0000"/>
                </a:solidFill>
                <a:latin typeface="Gill Sans Light"/>
                <a:cs typeface="Gill Sans Light"/>
              </a:rPr>
              <a:t>h)	</a:t>
            </a:r>
            <a:r>
              <a:rPr lang="en-US" sz="2400" b="1" dirty="0">
                <a:solidFill>
                  <a:srgbClr val="FF0000"/>
                </a:solidFill>
                <a:latin typeface="Gill Sans Light"/>
                <a:cs typeface="Gill Sans Light"/>
              </a:rPr>
              <a:t>develops literacies for life-long learning </a:t>
            </a:r>
            <a:endParaRPr lang="en-NZ" sz="2400" b="1" dirty="0">
              <a:solidFill>
                <a:srgbClr val="FF0000"/>
              </a:solidFill>
              <a:latin typeface="Gill Sans Light"/>
              <a:cs typeface="Gill Sans Light"/>
            </a:endParaRPr>
          </a:p>
          <a:p>
            <a:r>
              <a:rPr lang="en-US" sz="2400" dirty="0" err="1">
                <a:latin typeface="Gill Sans Light"/>
                <a:cs typeface="Gill Sans Light"/>
              </a:rPr>
              <a:t>i</a:t>
            </a:r>
            <a:r>
              <a:rPr lang="en-US" sz="2400" dirty="0">
                <a:latin typeface="Gill Sans Light"/>
                <a:cs typeface="Gill Sans Light"/>
              </a:rPr>
              <a:t>)	</a:t>
            </a:r>
            <a:r>
              <a:rPr lang="en-US" sz="2400" b="1" dirty="0">
                <a:latin typeface="Gill Sans Light"/>
                <a:cs typeface="Gill Sans Light"/>
              </a:rPr>
              <a:t>includes embedded assessment </a:t>
            </a:r>
            <a:endParaRPr lang="en-NZ" sz="2400" b="1" dirty="0">
              <a:latin typeface="Gill Sans Light"/>
              <a:cs typeface="Gill Sans Light"/>
            </a:endParaRPr>
          </a:p>
          <a:p>
            <a:r>
              <a:rPr lang="en-US" sz="2400" dirty="0">
                <a:latin typeface="Gill Sans Light"/>
                <a:cs typeface="Gill Sans Light"/>
              </a:rPr>
              <a:t>j)	considers issues of sustainability</a:t>
            </a:r>
            <a:endParaRPr lang="en-NZ" sz="2400" dirty="0">
              <a:latin typeface="Gill Sans Light"/>
              <a:cs typeface="Gill Sans Light"/>
            </a:endParaRPr>
          </a:p>
        </p:txBody>
      </p:sp>
    </p:spTree>
    <p:extLst>
      <p:ext uri="{BB962C8B-B14F-4D97-AF65-F5344CB8AC3E}">
        <p14:creationId xmlns:p14="http://schemas.microsoft.com/office/powerpoint/2010/main" val="95604004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lexconvers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096" y="556338"/>
            <a:ext cx="5460620" cy="4095465"/>
          </a:xfrm>
          <a:prstGeom prst="rect">
            <a:avLst/>
          </a:prstGeom>
        </p:spPr>
      </p:pic>
      <p:sp>
        <p:nvSpPr>
          <p:cNvPr id="6" name="Rectangle 5"/>
          <p:cNvSpPr/>
          <p:nvPr/>
        </p:nvSpPr>
        <p:spPr>
          <a:xfrm>
            <a:off x="1145957" y="4651803"/>
            <a:ext cx="7408888" cy="707886"/>
          </a:xfrm>
          <a:prstGeom prst="rect">
            <a:avLst/>
          </a:prstGeom>
        </p:spPr>
        <p:txBody>
          <a:bodyPr wrap="square">
            <a:spAutoFit/>
          </a:bodyPr>
          <a:lstStyle/>
          <a:p>
            <a:r>
              <a:rPr lang="en-US" sz="4000" b="1" dirty="0">
                <a:solidFill>
                  <a:srgbClr val="FF0000"/>
                </a:solidFill>
                <a:latin typeface="Gill Sans Light"/>
                <a:cs typeface="Gill Sans Light"/>
              </a:rPr>
              <a:t>a)	involves </a:t>
            </a:r>
            <a:r>
              <a:rPr lang="en-US" sz="4000" b="1" dirty="0" smtClean="0">
                <a:solidFill>
                  <a:srgbClr val="FF0000"/>
                </a:solidFill>
                <a:latin typeface="Gill Sans Light"/>
                <a:cs typeface="Gill Sans Light"/>
              </a:rPr>
              <a:t>complex conversations </a:t>
            </a:r>
            <a:endParaRPr lang="en-NZ" sz="4000" b="1" dirty="0">
              <a:solidFill>
                <a:srgbClr val="FF0000"/>
              </a:solidFill>
              <a:latin typeface="Gill Sans Light"/>
              <a:cs typeface="Gill Sans Light"/>
            </a:endParaRPr>
          </a:p>
        </p:txBody>
      </p:sp>
    </p:spTree>
    <p:extLst>
      <p:ext uri="{BB962C8B-B14F-4D97-AF65-F5344CB8AC3E}">
        <p14:creationId xmlns:p14="http://schemas.microsoft.com/office/powerpoint/2010/main" val="15322179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lation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4909"/>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09556"/>
            <a:ext cx="4572000" cy="2492990"/>
          </a:xfrm>
          <a:prstGeom prst="rect">
            <a:avLst/>
          </a:prstGeom>
        </p:spPr>
        <p:txBody>
          <a:bodyPr>
            <a:spAutoFit/>
          </a:bodyPr>
          <a:lstStyle/>
          <a:p>
            <a:r>
              <a:rPr lang="en-US" sz="3600" b="1" dirty="0">
                <a:latin typeface="Gill Sans Light"/>
                <a:cs typeface="Gill Sans Light"/>
              </a:rPr>
              <a:t>p</a:t>
            </a:r>
            <a:r>
              <a:rPr lang="en-US" sz="3600" b="1" dirty="0" smtClean="0">
                <a:latin typeface="Gill Sans Light"/>
                <a:cs typeface="Gill Sans Light"/>
              </a:rPr>
              <a:t>roject based </a:t>
            </a:r>
            <a:r>
              <a:rPr lang="en-US" sz="3600" b="1" dirty="0">
                <a:latin typeface="Gill Sans Light"/>
                <a:cs typeface="Gill Sans Light"/>
              </a:rPr>
              <a:t>learning</a:t>
            </a:r>
          </a:p>
          <a:p>
            <a:r>
              <a:rPr lang="en-US" sz="2400" i="1" dirty="0" smtClean="0">
                <a:latin typeface="Gill Sans Light"/>
                <a:cs typeface="Gill Sans Light"/>
              </a:rPr>
              <a:t>“researchers </a:t>
            </a:r>
            <a:r>
              <a:rPr lang="en-US" sz="2400" i="1" dirty="0">
                <a:latin typeface="Gill Sans Light"/>
                <a:cs typeface="Gill Sans Light"/>
              </a:rPr>
              <a:t>found that there were fewer attention lapses reported during active-learning methods compared to those reported during lecture </a:t>
            </a:r>
            <a:r>
              <a:rPr lang="en-US" sz="2400" i="1" dirty="0" smtClean="0">
                <a:latin typeface="Gill Sans Light"/>
                <a:cs typeface="Gill Sans Light"/>
              </a:rPr>
              <a:t>segments” </a:t>
            </a:r>
            <a:r>
              <a:rPr lang="fr-FR" sz="1000" dirty="0" err="1">
                <a:latin typeface="Gill Sans Light"/>
                <a:cs typeface="Gill Sans Light"/>
              </a:rPr>
              <a:t>Bunce</a:t>
            </a:r>
            <a:r>
              <a:rPr lang="fr-FR" sz="1000" dirty="0">
                <a:latin typeface="Gill Sans Light"/>
                <a:cs typeface="Gill Sans Light"/>
              </a:rPr>
              <a:t> et al. (2010</a:t>
            </a:r>
            <a:r>
              <a:rPr lang="fr-FR" dirty="0" smtClean="0">
                <a:latin typeface="Gill Sans Light"/>
                <a:cs typeface="Gill Sans Light"/>
              </a:rPr>
              <a:t>)</a:t>
            </a:r>
            <a:endParaRPr lang="en-US" dirty="0">
              <a:latin typeface="Gill Sans Light"/>
              <a:cs typeface="Gill Sans Light"/>
            </a:endParaRPr>
          </a:p>
        </p:txBody>
      </p:sp>
    </p:spTree>
    <p:extLst>
      <p:ext uri="{BB962C8B-B14F-4D97-AF65-F5344CB8AC3E}">
        <p14:creationId xmlns:p14="http://schemas.microsoft.com/office/powerpoint/2010/main" val="422990061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0800000" flipV="1">
            <a:off x="1879190" y="1689393"/>
            <a:ext cx="5598034" cy="3385542"/>
          </a:xfrm>
          <a:prstGeom prst="rect">
            <a:avLst/>
          </a:prstGeom>
          <a:noFill/>
        </p:spPr>
        <p:txBody>
          <a:bodyPr wrap="square" rtlCol="0">
            <a:spAutoFit/>
          </a:bodyPr>
          <a:lstStyle/>
          <a:p>
            <a:r>
              <a:rPr lang="en-US" sz="3600" b="1" dirty="0">
                <a:latin typeface="Gill Sans Light"/>
                <a:cs typeface="Gill Sans Light"/>
              </a:rPr>
              <a:t>s</a:t>
            </a:r>
            <a:r>
              <a:rPr lang="en-US" sz="3600" b="1" dirty="0" smtClean="0">
                <a:latin typeface="Gill Sans Light"/>
                <a:cs typeface="Gill Sans Light"/>
              </a:rPr>
              <a:t>tudent centered learning</a:t>
            </a:r>
            <a:endParaRPr lang="en-US" sz="3600" b="1" dirty="0">
              <a:latin typeface="Gill Sans Light"/>
              <a:cs typeface="Gill Sans Light"/>
            </a:endParaRPr>
          </a:p>
          <a:p>
            <a:r>
              <a:rPr lang="en-US" sz="2400" dirty="0" smtClean="0">
                <a:latin typeface="Gill Sans Light"/>
                <a:ea typeface="ＭＳ 明朝"/>
                <a:cs typeface="Gill Sans Light"/>
              </a:rPr>
              <a:t>"</a:t>
            </a:r>
            <a:r>
              <a:rPr lang="en-US" sz="2400" dirty="0">
                <a:latin typeface="Gill Sans Light"/>
                <a:ea typeface="ＭＳ 明朝"/>
                <a:cs typeface="Gill Sans Light"/>
              </a:rPr>
              <a:t>We can do a much better job of college admissions, as well as instruction and assessment, if we think about student abilities in a broader way than we </a:t>
            </a:r>
            <a:r>
              <a:rPr lang="en-US" sz="2400" dirty="0" smtClean="0">
                <a:latin typeface="Gill Sans Light"/>
                <a:ea typeface="ＭＳ 明朝"/>
                <a:cs typeface="Gill Sans Light"/>
              </a:rPr>
              <a:t>have in </a:t>
            </a:r>
            <a:r>
              <a:rPr lang="en-US" sz="2400" dirty="0">
                <a:latin typeface="Gill Sans Light"/>
                <a:ea typeface="ＭＳ 明朝"/>
                <a:cs typeface="Gill Sans Light"/>
              </a:rPr>
              <a:t>particular, by valuing, assessing, and teaching for analytical, creative, practical, and wisdom-based skills</a:t>
            </a:r>
            <a:r>
              <a:rPr lang="en-US" sz="2400" dirty="0" smtClean="0">
                <a:latin typeface="Gill Sans Light"/>
                <a:ea typeface="ＭＳ 明朝"/>
                <a:cs typeface="Gill Sans Light"/>
              </a:rPr>
              <a:t>.”</a:t>
            </a:r>
            <a:endParaRPr lang="en-US" sz="2400" baseline="30000" dirty="0" smtClean="0">
              <a:latin typeface="Gill Sans Light"/>
              <a:ea typeface="ＭＳ 明朝"/>
              <a:cs typeface="Gill Sans Light"/>
            </a:endParaRPr>
          </a:p>
          <a:p>
            <a:r>
              <a:rPr lang="en-US" sz="1000" b="1" dirty="0">
                <a:latin typeface="Gill Sans Light"/>
                <a:ea typeface="ＭＳ 明朝"/>
                <a:cs typeface="Gill Sans Light"/>
              </a:rPr>
              <a:t>Robert Sternberg </a:t>
            </a:r>
            <a:r>
              <a:rPr lang="en-NZ" sz="1000" b="1" dirty="0" smtClean="0">
                <a:latin typeface="Gill Sans Light"/>
                <a:cs typeface="Gill Sans Light"/>
              </a:rPr>
              <a:t> </a:t>
            </a:r>
            <a:endParaRPr lang="en-US" sz="1000" b="1" dirty="0">
              <a:latin typeface="Gill Sans Light"/>
              <a:cs typeface="Gill Sans Light"/>
            </a:endParaRPr>
          </a:p>
        </p:txBody>
      </p:sp>
    </p:spTree>
    <p:extLst>
      <p:ext uri="{BB962C8B-B14F-4D97-AF65-F5344CB8AC3E}">
        <p14:creationId xmlns:p14="http://schemas.microsoft.com/office/powerpoint/2010/main" val="6728438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0800000" flipV="1">
            <a:off x="1879190" y="1951003"/>
            <a:ext cx="5598034" cy="2862322"/>
          </a:xfrm>
          <a:prstGeom prst="rect">
            <a:avLst/>
          </a:prstGeom>
          <a:noFill/>
        </p:spPr>
        <p:txBody>
          <a:bodyPr wrap="square" rtlCol="0">
            <a:spAutoFit/>
          </a:bodyPr>
          <a:lstStyle/>
          <a:p>
            <a:r>
              <a:rPr lang="en-US" sz="3600" b="1" dirty="0">
                <a:latin typeface="Gill Sans Light"/>
                <a:cs typeface="Gill Sans Light"/>
              </a:rPr>
              <a:t>f</a:t>
            </a:r>
            <a:r>
              <a:rPr lang="en-US" sz="3600" b="1" dirty="0" smtClean="0">
                <a:latin typeface="Gill Sans Light"/>
                <a:cs typeface="Gill Sans Light"/>
              </a:rPr>
              <a:t>lipped learning</a:t>
            </a:r>
            <a:endParaRPr lang="en-US" sz="3600" b="1" dirty="0">
              <a:latin typeface="Gill Sans Light"/>
              <a:cs typeface="Gill Sans Light"/>
            </a:endParaRPr>
          </a:p>
          <a:p>
            <a:r>
              <a:rPr lang="en-US" sz="2400" dirty="0" smtClean="0">
                <a:latin typeface="Gill Sans Light"/>
                <a:ea typeface="ＭＳ 明朝"/>
                <a:cs typeface="Gill Sans Light"/>
              </a:rPr>
              <a:t>S</a:t>
            </a:r>
            <a:r>
              <a:rPr lang="en-AU" sz="2400" dirty="0" err="1" smtClean="0">
                <a:latin typeface="Gill Sans Light"/>
                <a:ea typeface="ＭＳ 明朝"/>
                <a:cs typeface="Gill Sans Light"/>
              </a:rPr>
              <a:t>tudents</a:t>
            </a:r>
            <a:r>
              <a:rPr lang="en-AU" sz="2400" dirty="0" smtClean="0">
                <a:latin typeface="Gill Sans Light"/>
                <a:ea typeface="ＭＳ 明朝"/>
                <a:cs typeface="Gill Sans Light"/>
              </a:rPr>
              <a:t> engage in the content when and where they wish. </a:t>
            </a:r>
          </a:p>
          <a:p>
            <a:r>
              <a:rPr lang="en-AU" sz="2400" dirty="0" smtClean="0">
                <a:latin typeface="Gill Sans Light"/>
                <a:ea typeface="ＭＳ 明朝"/>
                <a:cs typeface="Gill Sans Light"/>
              </a:rPr>
              <a:t>Class is where you have a complex conversation about that content</a:t>
            </a:r>
          </a:p>
          <a:p>
            <a:r>
              <a:rPr lang="en-AU" sz="2400" dirty="0" smtClean="0">
                <a:latin typeface="Gill Sans Light"/>
                <a:ea typeface="ＭＳ 明朝"/>
                <a:cs typeface="Gill Sans Light"/>
              </a:rPr>
              <a:t>Casual learning is enhanced by the physical and virtual environments</a:t>
            </a:r>
            <a:endParaRPr lang="en-US" sz="2400" dirty="0">
              <a:latin typeface="Gill Sans Light"/>
              <a:cs typeface="Gill Sans Light"/>
            </a:endParaRPr>
          </a:p>
        </p:txBody>
      </p:sp>
    </p:spTree>
    <p:extLst>
      <p:ext uri="{BB962C8B-B14F-4D97-AF65-F5344CB8AC3E}">
        <p14:creationId xmlns:p14="http://schemas.microsoft.com/office/powerpoint/2010/main" val="353238805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M.jpg"/>
          <p:cNvPicPr>
            <a:picLocks noGrp="1" noChangeAspect="1"/>
          </p:cNvPicPr>
          <p:nvPr>
            <p:ph idx="1"/>
          </p:nvPr>
        </p:nvPicPr>
        <p:blipFill>
          <a:blip r:embed="rId2">
            <a:extLst>
              <a:ext uri="{28A0092B-C50C-407E-A947-70E740481C1C}">
                <a14:useLocalDpi xmlns:a14="http://schemas.microsoft.com/office/drawing/2010/main" val="0"/>
              </a:ext>
            </a:extLst>
          </a:blip>
          <a:srcRect t="1289" b="1289"/>
          <a:stretch>
            <a:fillRect/>
          </a:stretch>
        </p:blipFill>
        <p:spPr>
          <a:xfrm>
            <a:off x="1828251" y="1355725"/>
            <a:ext cx="5533457" cy="3043189"/>
          </a:xfrm>
        </p:spPr>
      </p:pic>
      <p:sp>
        <p:nvSpPr>
          <p:cNvPr id="5" name="Rectangle 4"/>
          <p:cNvSpPr/>
          <p:nvPr/>
        </p:nvSpPr>
        <p:spPr>
          <a:xfrm>
            <a:off x="525591" y="4398914"/>
            <a:ext cx="8161209" cy="830997"/>
          </a:xfrm>
          <a:prstGeom prst="rect">
            <a:avLst/>
          </a:prstGeom>
        </p:spPr>
        <p:txBody>
          <a:bodyPr wrap="none">
            <a:spAutoFit/>
          </a:bodyPr>
          <a:lstStyle/>
          <a:p>
            <a:r>
              <a:rPr lang="en-US" sz="4800" b="1" dirty="0">
                <a:solidFill>
                  <a:srgbClr val="FF0000"/>
                </a:solidFill>
                <a:latin typeface="Gill Sans Light"/>
                <a:cs typeface="Gill Sans Light"/>
              </a:rPr>
              <a:t>c)	integrates learning with work</a:t>
            </a:r>
            <a:endParaRPr lang="en-NZ" sz="4800" b="1" dirty="0">
              <a:solidFill>
                <a:srgbClr val="FF0000"/>
              </a:solidFill>
              <a:latin typeface="Gill Sans Light"/>
              <a:cs typeface="Gill Sans Light"/>
            </a:endParaRPr>
          </a:p>
        </p:txBody>
      </p:sp>
    </p:spTree>
    <p:extLst>
      <p:ext uri="{BB962C8B-B14F-4D97-AF65-F5344CB8AC3E}">
        <p14:creationId xmlns:p14="http://schemas.microsoft.com/office/powerpoint/2010/main" val="184174187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1276" y="2379119"/>
            <a:ext cx="5160387" cy="2185214"/>
          </a:xfrm>
          <a:prstGeom prst="rect">
            <a:avLst/>
          </a:prstGeom>
          <a:noFill/>
        </p:spPr>
        <p:txBody>
          <a:bodyPr wrap="none" rtlCol="0">
            <a:spAutoFit/>
          </a:bodyPr>
          <a:lstStyle/>
          <a:p>
            <a:r>
              <a:rPr lang="en-US" sz="3600" b="1" dirty="0">
                <a:latin typeface="Gill Sans Light"/>
                <a:cs typeface="Gill Sans Light"/>
              </a:rPr>
              <a:t>w</a:t>
            </a:r>
            <a:r>
              <a:rPr lang="en-US" sz="3600" b="1" dirty="0" smtClean="0">
                <a:latin typeface="Gill Sans Light"/>
                <a:cs typeface="Gill Sans Light"/>
              </a:rPr>
              <a:t>ork integrated learning</a:t>
            </a:r>
          </a:p>
          <a:p>
            <a:r>
              <a:rPr lang="en-AU" sz="2000" dirty="0" smtClean="0">
                <a:latin typeface="Gill Sans Light"/>
                <a:cs typeface="Gill Sans Light"/>
              </a:rPr>
              <a:t>- onsite business and innovation hub</a:t>
            </a:r>
            <a:endParaRPr lang="en-NZ" sz="2000" dirty="0">
              <a:latin typeface="Gill Sans Light"/>
              <a:cs typeface="Gill Sans Light"/>
            </a:endParaRPr>
          </a:p>
          <a:p>
            <a:r>
              <a:rPr lang="en-AU" sz="2000" dirty="0" smtClean="0">
                <a:latin typeface="Gill Sans Light"/>
                <a:cs typeface="Gill Sans Light"/>
              </a:rPr>
              <a:t>- </a:t>
            </a:r>
            <a:r>
              <a:rPr lang="en-AU" sz="2000" dirty="0">
                <a:latin typeface="Gill Sans Light"/>
                <a:cs typeface="Gill Sans Light"/>
              </a:rPr>
              <a:t>d</a:t>
            </a:r>
            <a:r>
              <a:rPr lang="en-AU" sz="2000" dirty="0" smtClean="0">
                <a:latin typeface="Gill Sans Light"/>
                <a:cs typeface="Gill Sans Light"/>
              </a:rPr>
              <a:t>egrees with “work in companies” components </a:t>
            </a:r>
          </a:p>
          <a:p>
            <a:r>
              <a:rPr lang="en-AU" sz="2000" dirty="0" smtClean="0">
                <a:latin typeface="Gill Sans Light"/>
                <a:cs typeface="Gill Sans Light"/>
              </a:rPr>
              <a:t>- doctoral programme for industry </a:t>
            </a:r>
          </a:p>
          <a:p>
            <a:r>
              <a:rPr lang="en-AU" sz="2000" dirty="0" smtClean="0">
                <a:latin typeface="Gill Sans Light"/>
                <a:cs typeface="Gill Sans Light"/>
              </a:rPr>
              <a:t>- </a:t>
            </a:r>
            <a:r>
              <a:rPr lang="en-AU" sz="2000" dirty="0">
                <a:latin typeface="Gill Sans Light"/>
                <a:cs typeface="Gill Sans Light"/>
              </a:rPr>
              <a:t>r</a:t>
            </a:r>
            <a:r>
              <a:rPr lang="en-AU" sz="2000" dirty="0" smtClean="0">
                <a:latin typeface="Gill Sans Light"/>
                <a:cs typeface="Gill Sans Light"/>
              </a:rPr>
              <a:t>esearch and education partnered with industry</a:t>
            </a:r>
            <a:endParaRPr lang="en-NZ" sz="2000" dirty="0">
              <a:latin typeface="Gill Sans Light"/>
              <a:cs typeface="Gill Sans Light"/>
            </a:endParaRPr>
          </a:p>
          <a:p>
            <a:endParaRPr lang="en-US" sz="2000" dirty="0">
              <a:latin typeface="Gill Sans Light"/>
              <a:cs typeface="Gill Sans Light"/>
            </a:endParaRPr>
          </a:p>
        </p:txBody>
      </p:sp>
    </p:spTree>
    <p:extLst>
      <p:ext uri="{BB962C8B-B14F-4D97-AF65-F5344CB8AC3E}">
        <p14:creationId xmlns:p14="http://schemas.microsoft.com/office/powerpoint/2010/main" val="205250997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1276" y="2379119"/>
            <a:ext cx="5865808" cy="2185214"/>
          </a:xfrm>
          <a:prstGeom prst="rect">
            <a:avLst/>
          </a:prstGeom>
          <a:noFill/>
        </p:spPr>
        <p:txBody>
          <a:bodyPr wrap="none" rtlCol="0">
            <a:spAutoFit/>
          </a:bodyPr>
          <a:lstStyle/>
          <a:p>
            <a:r>
              <a:rPr lang="en-US" sz="3600" b="1" dirty="0">
                <a:latin typeface="Gill Sans Light"/>
                <a:cs typeface="Gill Sans Light"/>
              </a:rPr>
              <a:t>r</a:t>
            </a:r>
            <a:r>
              <a:rPr lang="en-US" sz="3600" b="1" dirty="0" smtClean="0">
                <a:latin typeface="Gill Sans Light"/>
                <a:cs typeface="Gill Sans Light"/>
              </a:rPr>
              <a:t>esearch vouchers</a:t>
            </a:r>
          </a:p>
          <a:p>
            <a:r>
              <a:rPr lang="en-AU" sz="2000" dirty="0" smtClean="0">
                <a:latin typeface="Gill Sans Light"/>
                <a:cs typeface="Gill Sans Light"/>
              </a:rPr>
              <a:t>- </a:t>
            </a:r>
            <a:r>
              <a:rPr lang="en-AU" sz="2000" dirty="0" err="1">
                <a:latin typeface="Gill Sans Light"/>
                <a:cs typeface="Gill Sans Light"/>
              </a:rPr>
              <a:t>i</a:t>
            </a:r>
            <a:r>
              <a:rPr lang="en-AU" sz="2000" dirty="0" err="1" smtClean="0">
                <a:latin typeface="Gill Sans Light"/>
                <a:cs typeface="Gill Sans Light"/>
              </a:rPr>
              <a:t>nsentivising</a:t>
            </a:r>
            <a:r>
              <a:rPr lang="en-AU" sz="2000" dirty="0" smtClean="0">
                <a:latin typeface="Gill Sans Light"/>
                <a:cs typeface="Gill Sans Light"/>
              </a:rPr>
              <a:t> industry partnership</a:t>
            </a:r>
            <a:endParaRPr lang="en-NZ" sz="2000" dirty="0">
              <a:latin typeface="Gill Sans Light"/>
              <a:cs typeface="Gill Sans Light"/>
            </a:endParaRPr>
          </a:p>
          <a:p>
            <a:r>
              <a:rPr lang="en-AU" sz="2000" dirty="0" smtClean="0">
                <a:latin typeface="Gill Sans Light"/>
                <a:cs typeface="Gill Sans Light"/>
              </a:rPr>
              <a:t>- Creates industry partnerships for teaching and learning</a:t>
            </a:r>
          </a:p>
          <a:p>
            <a:r>
              <a:rPr lang="en-AU" sz="2000" dirty="0" smtClean="0">
                <a:latin typeface="Gill Sans Light"/>
                <a:cs typeface="Gill Sans Light"/>
              </a:rPr>
              <a:t>- doctoral programme for industry </a:t>
            </a:r>
          </a:p>
          <a:p>
            <a:r>
              <a:rPr lang="en-AU" sz="2000" dirty="0" smtClean="0">
                <a:latin typeface="Gill Sans Light"/>
                <a:cs typeface="Gill Sans Light"/>
              </a:rPr>
              <a:t>- </a:t>
            </a:r>
            <a:r>
              <a:rPr lang="en-AU" sz="2000" dirty="0">
                <a:latin typeface="Gill Sans Light"/>
                <a:cs typeface="Gill Sans Light"/>
              </a:rPr>
              <a:t>r</a:t>
            </a:r>
            <a:r>
              <a:rPr lang="en-AU" sz="2000" dirty="0" smtClean="0">
                <a:latin typeface="Gill Sans Light"/>
                <a:cs typeface="Gill Sans Light"/>
              </a:rPr>
              <a:t>esearch and education partnered with industry</a:t>
            </a:r>
            <a:endParaRPr lang="en-NZ" sz="2000" dirty="0">
              <a:latin typeface="Gill Sans Light"/>
              <a:cs typeface="Gill Sans Light"/>
            </a:endParaRPr>
          </a:p>
          <a:p>
            <a:endParaRPr lang="en-US" sz="2000" dirty="0">
              <a:latin typeface="Gill Sans Light"/>
              <a:cs typeface="Gill Sans Light"/>
            </a:endParaRPr>
          </a:p>
        </p:txBody>
      </p:sp>
    </p:spTree>
    <p:extLst>
      <p:ext uri="{BB962C8B-B14F-4D97-AF65-F5344CB8AC3E}">
        <p14:creationId xmlns:p14="http://schemas.microsoft.com/office/powerpoint/2010/main" val="261552282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brary.jpg"/>
          <p:cNvPicPr>
            <a:picLocks noGrp="1" noChangeAspect="1"/>
          </p:cNvPicPr>
          <p:nvPr>
            <p:ph idx="1"/>
          </p:nvPr>
        </p:nvPicPr>
        <p:blipFill>
          <a:blip r:embed="rId2">
            <a:extLst>
              <a:ext uri="{28A0092B-C50C-407E-A947-70E740481C1C}">
                <a14:useLocalDpi xmlns:a14="http://schemas.microsoft.com/office/drawing/2010/main" val="0"/>
              </a:ext>
            </a:extLst>
          </a:blip>
          <a:srcRect t="1230" b="1230"/>
          <a:stretch>
            <a:fillRect/>
          </a:stretch>
        </p:blipFill>
        <p:spPr>
          <a:xfrm>
            <a:off x="1664039" y="1061634"/>
            <a:ext cx="5873262" cy="3230068"/>
          </a:xfrm>
        </p:spPr>
      </p:pic>
      <p:sp>
        <p:nvSpPr>
          <p:cNvPr id="5" name="Rectangle 4"/>
          <p:cNvSpPr/>
          <p:nvPr/>
        </p:nvSpPr>
        <p:spPr>
          <a:xfrm>
            <a:off x="393777" y="4686398"/>
            <a:ext cx="8420895" cy="707886"/>
          </a:xfrm>
          <a:prstGeom prst="rect">
            <a:avLst/>
          </a:prstGeom>
        </p:spPr>
        <p:txBody>
          <a:bodyPr wrap="none">
            <a:spAutoFit/>
          </a:bodyPr>
          <a:lstStyle/>
          <a:p>
            <a:r>
              <a:rPr lang="en-US" sz="4000" dirty="0">
                <a:solidFill>
                  <a:srgbClr val="FF0000"/>
                </a:solidFill>
                <a:latin typeface="Gill Sans Light"/>
                <a:cs typeface="Gill Sans Light"/>
              </a:rPr>
              <a:t>h)	</a:t>
            </a:r>
            <a:r>
              <a:rPr lang="en-US" sz="4000" b="1" dirty="0">
                <a:solidFill>
                  <a:srgbClr val="FF0000"/>
                </a:solidFill>
                <a:latin typeface="Gill Sans Light"/>
                <a:cs typeface="Gill Sans Light"/>
              </a:rPr>
              <a:t>develops literacies for life-long learning </a:t>
            </a:r>
            <a:endParaRPr lang="en-NZ" sz="4000" b="1" dirty="0">
              <a:solidFill>
                <a:srgbClr val="FF0000"/>
              </a:solidFill>
              <a:latin typeface="Gill Sans Light"/>
              <a:cs typeface="Gill Sans Light"/>
            </a:endParaRPr>
          </a:p>
        </p:txBody>
      </p:sp>
    </p:spTree>
    <p:extLst>
      <p:ext uri="{BB962C8B-B14F-4D97-AF65-F5344CB8AC3E}">
        <p14:creationId xmlns:p14="http://schemas.microsoft.com/office/powerpoint/2010/main" val="378551352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1276" y="2379119"/>
            <a:ext cx="4211409" cy="2185214"/>
          </a:xfrm>
          <a:prstGeom prst="rect">
            <a:avLst/>
          </a:prstGeom>
          <a:noFill/>
        </p:spPr>
        <p:txBody>
          <a:bodyPr wrap="none" rtlCol="0">
            <a:spAutoFit/>
          </a:bodyPr>
          <a:lstStyle/>
          <a:p>
            <a:r>
              <a:rPr lang="en-US" sz="3600" b="1" dirty="0">
                <a:latin typeface="Gill Sans Light"/>
                <a:cs typeface="Gill Sans Light"/>
              </a:rPr>
              <a:t>r</a:t>
            </a:r>
            <a:r>
              <a:rPr lang="en-US" sz="3600" b="1" dirty="0" smtClean="0">
                <a:latin typeface="Gill Sans Light"/>
                <a:cs typeface="Gill Sans Light"/>
              </a:rPr>
              <a:t>esearch and soft skills</a:t>
            </a:r>
          </a:p>
          <a:p>
            <a:pPr marL="342900" indent="-342900">
              <a:buFontTx/>
              <a:buChar char="-"/>
            </a:pPr>
            <a:r>
              <a:rPr lang="en-AU" sz="2000" dirty="0">
                <a:latin typeface="Gill Sans Light"/>
                <a:cs typeface="Gill Sans Light"/>
              </a:rPr>
              <a:t>a</a:t>
            </a:r>
            <a:r>
              <a:rPr lang="en-AU" sz="2000" dirty="0" smtClean="0">
                <a:latin typeface="Gill Sans Light"/>
                <a:cs typeface="Gill Sans Light"/>
              </a:rPr>
              <a:t>ccessing information and data</a:t>
            </a:r>
          </a:p>
          <a:p>
            <a:pPr marL="342900" indent="-342900">
              <a:buFontTx/>
              <a:buChar char="-"/>
            </a:pPr>
            <a:r>
              <a:rPr lang="en-AU" sz="2000" dirty="0" smtClean="0">
                <a:latin typeface="Gill Sans Light"/>
                <a:cs typeface="Gill Sans Light"/>
              </a:rPr>
              <a:t>utilising online systems</a:t>
            </a:r>
            <a:endParaRPr lang="en-NZ" sz="2000" dirty="0">
              <a:latin typeface="Gill Sans Light"/>
              <a:cs typeface="Gill Sans Light"/>
            </a:endParaRPr>
          </a:p>
          <a:p>
            <a:pPr marL="342900" indent="-342900">
              <a:buFontTx/>
              <a:buChar char="-"/>
            </a:pPr>
            <a:r>
              <a:rPr lang="en-AU" sz="2000" dirty="0" smtClean="0">
                <a:latin typeface="Gill Sans Light"/>
                <a:cs typeface="Gill Sans Light"/>
              </a:rPr>
              <a:t>working in industry</a:t>
            </a:r>
            <a:endParaRPr lang="en-AU" sz="2000" dirty="0">
              <a:latin typeface="Gill Sans Light"/>
              <a:cs typeface="Gill Sans Light"/>
            </a:endParaRPr>
          </a:p>
          <a:p>
            <a:pPr marL="342900" indent="-342900">
              <a:buFontTx/>
              <a:buChar char="-"/>
            </a:pPr>
            <a:r>
              <a:rPr lang="en-AU" sz="2000" dirty="0" smtClean="0">
                <a:latin typeface="Gill Sans Light"/>
                <a:cs typeface="Gill Sans Light"/>
              </a:rPr>
              <a:t>working in collaborative teams</a:t>
            </a:r>
          </a:p>
          <a:p>
            <a:endParaRPr lang="en-US" sz="2000" dirty="0">
              <a:latin typeface="Gill Sans Light"/>
              <a:cs typeface="Gill Sans Light"/>
            </a:endParaRPr>
          </a:p>
        </p:txBody>
      </p:sp>
    </p:spTree>
    <p:extLst>
      <p:ext uri="{BB962C8B-B14F-4D97-AF65-F5344CB8AC3E}">
        <p14:creationId xmlns:p14="http://schemas.microsoft.com/office/powerpoint/2010/main" val="167485456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4404" y="4803405"/>
            <a:ext cx="5234526" cy="861774"/>
          </a:xfrm>
          <a:prstGeom prst="rect">
            <a:avLst/>
          </a:prstGeom>
          <a:noFill/>
        </p:spPr>
        <p:txBody>
          <a:bodyPr wrap="none" rtlCol="0">
            <a:spAutoFit/>
          </a:bodyPr>
          <a:lstStyle/>
          <a:p>
            <a:r>
              <a:rPr lang="en-AU" sz="3200" b="1" dirty="0" smtClean="0">
                <a:solidFill>
                  <a:srgbClr val="FF0000"/>
                </a:solidFill>
                <a:latin typeface="Gill Sans Light"/>
                <a:cs typeface="Gill Sans Light"/>
              </a:rPr>
              <a:t>Unitec Innovation in Education</a:t>
            </a:r>
          </a:p>
          <a:p>
            <a:endParaRPr lang="en-US" dirty="0"/>
          </a:p>
        </p:txBody>
      </p:sp>
    </p:spTree>
    <p:extLst>
      <p:ext uri="{BB962C8B-B14F-4D97-AF65-F5344CB8AC3E}">
        <p14:creationId xmlns:p14="http://schemas.microsoft.com/office/powerpoint/2010/main" val="25964293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7238" y="2379119"/>
            <a:ext cx="8354220" cy="2185214"/>
          </a:xfrm>
          <a:prstGeom prst="rect">
            <a:avLst/>
          </a:prstGeom>
          <a:noFill/>
        </p:spPr>
        <p:txBody>
          <a:bodyPr wrap="none" rtlCol="0">
            <a:spAutoFit/>
          </a:bodyPr>
          <a:lstStyle/>
          <a:p>
            <a:r>
              <a:rPr lang="en-US" sz="3600" b="1" dirty="0">
                <a:latin typeface="Gill Sans Light"/>
                <a:cs typeface="Gill Sans Light"/>
              </a:rPr>
              <a:t>w</a:t>
            </a:r>
            <a:r>
              <a:rPr lang="en-US" sz="3600" b="1" dirty="0" smtClean="0">
                <a:latin typeface="Gill Sans Light"/>
                <a:cs typeface="Gill Sans Light"/>
              </a:rPr>
              <a:t>hy eLearning</a:t>
            </a:r>
          </a:p>
          <a:p>
            <a:r>
              <a:rPr lang="en-AU" sz="2000" dirty="0" smtClean="0">
                <a:latin typeface="Gill Sans Light"/>
                <a:cs typeface="Gill Sans Light"/>
              </a:rPr>
              <a:t>- to </a:t>
            </a:r>
            <a:r>
              <a:rPr lang="en-AU" sz="2000" dirty="0">
                <a:latin typeface="Gill Sans Light"/>
                <a:cs typeface="Gill Sans Light"/>
              </a:rPr>
              <a:t>meet the service expectations of students, staff and stakeholders</a:t>
            </a:r>
            <a:endParaRPr lang="en-NZ" sz="2000" dirty="0">
              <a:latin typeface="Gill Sans Light"/>
              <a:cs typeface="Gill Sans Light"/>
            </a:endParaRPr>
          </a:p>
          <a:p>
            <a:r>
              <a:rPr lang="en-AU" sz="2000" dirty="0" smtClean="0">
                <a:latin typeface="Gill Sans Light"/>
                <a:cs typeface="Gill Sans Light"/>
              </a:rPr>
              <a:t>- to </a:t>
            </a:r>
            <a:r>
              <a:rPr lang="en-AU" sz="2000" dirty="0">
                <a:latin typeface="Gill Sans Light"/>
                <a:cs typeface="Gill Sans Light"/>
              </a:rPr>
              <a:t>allow an institution to enhance the quality of the student learning experience</a:t>
            </a:r>
            <a:endParaRPr lang="en-NZ" sz="2000" dirty="0">
              <a:latin typeface="Gill Sans Light"/>
              <a:cs typeface="Gill Sans Light"/>
            </a:endParaRPr>
          </a:p>
          <a:p>
            <a:r>
              <a:rPr lang="en-AU" sz="2000" dirty="0" smtClean="0">
                <a:latin typeface="Gill Sans Light"/>
                <a:cs typeface="Gill Sans Light"/>
              </a:rPr>
              <a:t>- to </a:t>
            </a:r>
            <a:r>
              <a:rPr lang="en-AU" sz="2000" dirty="0">
                <a:latin typeface="Gill Sans Light"/>
                <a:cs typeface="Gill Sans Light"/>
              </a:rPr>
              <a:t>increase enrolments by targeting new groups of potential students</a:t>
            </a:r>
            <a:endParaRPr lang="en-NZ" sz="2000" dirty="0">
              <a:latin typeface="Gill Sans Light"/>
              <a:cs typeface="Gill Sans Light"/>
            </a:endParaRPr>
          </a:p>
          <a:p>
            <a:r>
              <a:rPr lang="en-AU" sz="2000" dirty="0" smtClean="0">
                <a:latin typeface="Gill Sans Light"/>
                <a:cs typeface="Gill Sans Light"/>
              </a:rPr>
              <a:t>- to </a:t>
            </a:r>
            <a:r>
              <a:rPr lang="en-AU" sz="2000" dirty="0">
                <a:latin typeface="Gill Sans Light"/>
                <a:cs typeface="Gill Sans Light"/>
              </a:rPr>
              <a:t>deliver teaching services more efficiently</a:t>
            </a:r>
            <a:endParaRPr lang="en-NZ" sz="2000" dirty="0">
              <a:latin typeface="Gill Sans Light"/>
              <a:cs typeface="Gill Sans Light"/>
            </a:endParaRPr>
          </a:p>
          <a:p>
            <a:endParaRPr lang="en-US" sz="2000" dirty="0">
              <a:latin typeface="Gill Sans Light"/>
              <a:cs typeface="Gill Sans Light"/>
            </a:endParaRPr>
          </a:p>
        </p:txBody>
      </p:sp>
    </p:spTree>
    <p:extLst>
      <p:ext uri="{BB962C8B-B14F-4D97-AF65-F5344CB8AC3E}">
        <p14:creationId xmlns:p14="http://schemas.microsoft.com/office/powerpoint/2010/main" val="42299006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lation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4668" y="2235704"/>
            <a:ext cx="8196803" cy="2492990"/>
          </a:xfrm>
          <a:prstGeom prst="rect">
            <a:avLst/>
          </a:prstGeom>
        </p:spPr>
        <p:txBody>
          <a:bodyPr wrap="square">
            <a:spAutoFit/>
          </a:bodyPr>
          <a:lstStyle/>
          <a:p>
            <a:r>
              <a:rPr lang="en-US" sz="3600" b="1" dirty="0" smtClean="0">
                <a:latin typeface="Gill Sans Light"/>
                <a:cs typeface="Gill Sans Light"/>
              </a:rPr>
              <a:t>eLearning is not a cost saving tool</a:t>
            </a:r>
          </a:p>
          <a:p>
            <a:r>
              <a:rPr lang="en-US" sz="2400" dirty="0" smtClean="0">
                <a:latin typeface="Gill Sans Light"/>
                <a:cs typeface="Gill Sans Light"/>
              </a:rPr>
              <a:t>- Unitec has invested in </a:t>
            </a:r>
            <a:r>
              <a:rPr lang="en-US" sz="2400" dirty="0" smtClean="0">
                <a:solidFill>
                  <a:srgbClr val="FF0000"/>
                </a:solidFill>
                <a:latin typeface="Gill Sans Light"/>
                <a:cs typeface="Gill Sans Light"/>
              </a:rPr>
              <a:t>eLearning facilitators</a:t>
            </a:r>
          </a:p>
          <a:p>
            <a:r>
              <a:rPr lang="en-US" sz="2400" dirty="0" smtClean="0">
                <a:latin typeface="Gill Sans Light"/>
                <a:cs typeface="Gill Sans Light"/>
              </a:rPr>
              <a:t>- It will be investing in a new </a:t>
            </a:r>
            <a:r>
              <a:rPr lang="en-US" sz="2400" dirty="0" smtClean="0">
                <a:solidFill>
                  <a:srgbClr val="FF0000"/>
                </a:solidFill>
                <a:latin typeface="Gill Sans Light"/>
                <a:cs typeface="Gill Sans Light"/>
              </a:rPr>
              <a:t>eLearning Management System</a:t>
            </a:r>
          </a:p>
          <a:p>
            <a:r>
              <a:rPr lang="en-US" sz="2400" dirty="0" smtClean="0">
                <a:latin typeface="Gill Sans Light"/>
                <a:cs typeface="Gill Sans Light"/>
              </a:rPr>
              <a:t>- The next step is to invest in the development of online resources </a:t>
            </a:r>
            <a:r>
              <a:rPr lang="en-AU" sz="2400" i="1" dirty="0" smtClean="0">
                <a:solidFill>
                  <a:srgbClr val="FF0000"/>
                </a:solidFill>
                <a:latin typeface="Gill Sans Light"/>
                <a:cs typeface="Gill Sans Light"/>
              </a:rPr>
              <a:t>instructional </a:t>
            </a:r>
            <a:r>
              <a:rPr lang="en-AU" sz="2400" i="1" dirty="0">
                <a:solidFill>
                  <a:srgbClr val="FF0000"/>
                </a:solidFill>
                <a:latin typeface="Gill Sans Light"/>
                <a:cs typeface="Gill Sans Light"/>
              </a:rPr>
              <a:t>designer, a multimedia expert and a web developer who will work alongside the teacher </a:t>
            </a:r>
            <a:r>
              <a:rPr lang="en-AU" sz="2400" i="1" dirty="0" smtClean="0">
                <a:solidFill>
                  <a:srgbClr val="FF0000"/>
                </a:solidFill>
                <a:latin typeface="Gill Sans Light"/>
                <a:cs typeface="Gill Sans Light"/>
              </a:rPr>
              <a:t>in a </a:t>
            </a:r>
            <a:r>
              <a:rPr lang="en-AU" sz="2400" i="1" dirty="0">
                <a:solidFill>
                  <a:srgbClr val="FF0000"/>
                </a:solidFill>
                <a:latin typeface="Gill Sans Light"/>
                <a:cs typeface="Gill Sans Light"/>
              </a:rPr>
              <a:t>‘production team.’</a:t>
            </a:r>
            <a:r>
              <a:rPr lang="en-NZ" sz="2400" i="1" dirty="0">
                <a:solidFill>
                  <a:srgbClr val="FF0000"/>
                </a:solidFill>
                <a:latin typeface="Gill Sans Light"/>
                <a:cs typeface="Gill Sans Light"/>
              </a:rPr>
              <a:t> </a:t>
            </a:r>
            <a:r>
              <a:rPr lang="en-US" sz="2400" i="1" dirty="0" smtClean="0">
                <a:solidFill>
                  <a:srgbClr val="FF0000"/>
                </a:solidFill>
                <a:latin typeface="Gill Sans Light"/>
                <a:cs typeface="Gill Sans Light"/>
              </a:rPr>
              <a:t> </a:t>
            </a:r>
            <a:endParaRPr lang="en-NZ" sz="2400" i="1" dirty="0">
              <a:solidFill>
                <a:srgbClr val="FF0000"/>
              </a:solidFill>
              <a:latin typeface="Gill Sans Light"/>
              <a:cs typeface="Gill Sans Light"/>
            </a:endParaRPr>
          </a:p>
        </p:txBody>
      </p:sp>
    </p:spTree>
    <p:extLst>
      <p:ext uri="{BB962C8B-B14F-4D97-AF65-F5344CB8AC3E}">
        <p14:creationId xmlns:p14="http://schemas.microsoft.com/office/powerpoint/2010/main" val="422990061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6767" y="4355951"/>
            <a:ext cx="5845862" cy="2062103"/>
          </a:xfrm>
          <a:prstGeom prst="rect">
            <a:avLst/>
          </a:prstGeom>
        </p:spPr>
        <p:txBody>
          <a:bodyPr wrap="square">
            <a:spAutoFit/>
          </a:bodyPr>
          <a:lstStyle/>
          <a:p>
            <a:r>
              <a:rPr lang="en-US" sz="1600" dirty="0">
                <a:latin typeface="Gill Sans Light"/>
                <a:cs typeface="Gill Sans Light"/>
              </a:rPr>
              <a:t>Using data-mining tools, </a:t>
            </a:r>
            <a:r>
              <a:rPr lang="en-US" sz="1600" dirty="0" smtClean="0">
                <a:latin typeface="Gill Sans Light"/>
                <a:cs typeface="Gill Sans Light"/>
              </a:rPr>
              <a:t>Unitec will </a:t>
            </a:r>
            <a:r>
              <a:rPr lang="en-US" sz="1600" dirty="0">
                <a:latin typeface="Gill Sans Light"/>
                <a:cs typeface="Gill Sans Light"/>
              </a:rPr>
              <a:t>start linking </a:t>
            </a:r>
            <a:r>
              <a:rPr lang="en-US" sz="1600" dirty="0" smtClean="0">
                <a:latin typeface="Gill Sans Light"/>
                <a:cs typeface="Gill Sans Light"/>
              </a:rPr>
              <a:t>student transcripts </a:t>
            </a:r>
            <a:r>
              <a:rPr lang="en-US" sz="1600" dirty="0">
                <a:latin typeface="Gill Sans Light"/>
                <a:cs typeface="Gill Sans Light"/>
              </a:rPr>
              <a:t>to wage data records, drawing connections between success at school and success in the workplace. </a:t>
            </a:r>
            <a:r>
              <a:rPr lang="en-US" sz="1600" dirty="0" smtClean="0">
                <a:latin typeface="Gill Sans Light"/>
                <a:cs typeface="Gill Sans Light"/>
              </a:rPr>
              <a:t>Unitec will </a:t>
            </a:r>
            <a:r>
              <a:rPr lang="en-US" sz="1600" dirty="0">
                <a:latin typeface="Gill Sans Light"/>
                <a:cs typeface="Gill Sans Light"/>
              </a:rPr>
              <a:t>track not only the employment success of </a:t>
            </a:r>
            <a:r>
              <a:rPr lang="en-US" sz="1600" dirty="0" smtClean="0">
                <a:latin typeface="Gill Sans Light"/>
                <a:cs typeface="Gill Sans Light"/>
              </a:rPr>
              <a:t>the students </a:t>
            </a:r>
            <a:r>
              <a:rPr lang="en-US" sz="1600" dirty="0">
                <a:latin typeface="Gill Sans Light"/>
                <a:cs typeface="Gill Sans Light"/>
              </a:rPr>
              <a:t>(e.g., first job) but also the career path of all </a:t>
            </a:r>
            <a:r>
              <a:rPr lang="en-US" sz="1600" dirty="0" smtClean="0">
                <a:latin typeface="Gill Sans Light"/>
                <a:cs typeface="Gill Sans Light"/>
              </a:rPr>
              <a:t>the graduates </a:t>
            </a:r>
            <a:r>
              <a:rPr lang="en-US" sz="1600" dirty="0">
                <a:latin typeface="Gill Sans Light"/>
                <a:cs typeface="Gill Sans Light"/>
              </a:rPr>
              <a:t>(e.g., second and third jobs and promotions received) </a:t>
            </a:r>
            <a:r>
              <a:rPr lang="en-US" sz="1600" dirty="0" smtClean="0">
                <a:latin typeface="Gill Sans Light"/>
                <a:cs typeface="Gill Sans Light"/>
              </a:rPr>
              <a:t>in order to get the real picture of the </a:t>
            </a:r>
            <a:r>
              <a:rPr lang="en-US" sz="1600" dirty="0">
                <a:latin typeface="Gill Sans Light"/>
                <a:cs typeface="Gill Sans Light"/>
              </a:rPr>
              <a:t>value of </a:t>
            </a:r>
            <a:r>
              <a:rPr lang="en-US" sz="1600" dirty="0" smtClean="0">
                <a:latin typeface="Gill Sans Light"/>
                <a:cs typeface="Gill Sans Light"/>
              </a:rPr>
              <a:t>the institution's </a:t>
            </a:r>
            <a:r>
              <a:rPr lang="en-US" sz="1600" dirty="0" err="1" smtClean="0">
                <a:latin typeface="Gill Sans Light"/>
                <a:cs typeface="Gill Sans Light"/>
              </a:rPr>
              <a:t>programmes</a:t>
            </a:r>
            <a:r>
              <a:rPr lang="en-US" sz="1600" dirty="0" smtClean="0">
                <a:latin typeface="Gill Sans Light"/>
                <a:cs typeface="Gill Sans Light"/>
              </a:rPr>
              <a:t>. This is also true of the provision of lessons and learning styles.</a:t>
            </a:r>
            <a:endParaRPr lang="en-NZ" sz="1600" dirty="0">
              <a:latin typeface="Gill Sans Light"/>
              <a:cs typeface="Gill Sans Light"/>
            </a:endParaRPr>
          </a:p>
        </p:txBody>
      </p:sp>
      <p:pic>
        <p:nvPicPr>
          <p:cNvPr id="2" name="Picture 1" descr="infomatic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477" y="1184451"/>
            <a:ext cx="2901365" cy="2997958"/>
          </a:xfrm>
          <a:prstGeom prst="rect">
            <a:avLst/>
          </a:prstGeom>
        </p:spPr>
      </p:pic>
    </p:spTree>
    <p:extLst>
      <p:ext uri="{BB962C8B-B14F-4D97-AF65-F5344CB8AC3E}">
        <p14:creationId xmlns:p14="http://schemas.microsoft.com/office/powerpoint/2010/main" val="426694111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endedlearn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355" y="899974"/>
            <a:ext cx="6992987" cy="4837152"/>
          </a:xfrm>
          <a:prstGeom prst="rect">
            <a:avLst/>
          </a:prstGeom>
        </p:spPr>
      </p:pic>
    </p:spTree>
    <p:extLst>
      <p:ext uri="{BB962C8B-B14F-4D97-AF65-F5344CB8AC3E}">
        <p14:creationId xmlns:p14="http://schemas.microsoft.com/office/powerpoint/2010/main" val="425182658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yberspacetex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275" y="2210549"/>
            <a:ext cx="4484398" cy="1884270"/>
          </a:xfrm>
          <a:prstGeom prst="rect">
            <a:avLst/>
          </a:prstGeom>
        </p:spPr>
      </p:pic>
    </p:spTree>
    <p:extLst>
      <p:ext uri="{BB962C8B-B14F-4D97-AF65-F5344CB8AC3E}">
        <p14:creationId xmlns:p14="http://schemas.microsoft.com/office/powerpoint/2010/main" val="255929944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zpacificmap.png"/>
          <p:cNvPicPr>
            <a:picLocks noGrp="1" noChangeAspect="1"/>
          </p:cNvPicPr>
          <p:nvPr>
            <p:ph idx="1"/>
          </p:nvPr>
        </p:nvPicPr>
        <p:blipFill>
          <a:blip r:embed="rId2">
            <a:extLst>
              <a:ext uri="{28A0092B-C50C-407E-A947-70E740481C1C}">
                <a14:useLocalDpi xmlns:a14="http://schemas.microsoft.com/office/drawing/2010/main" val="0"/>
              </a:ext>
            </a:extLst>
          </a:blip>
          <a:srcRect t="5293" b="5293"/>
          <a:stretch>
            <a:fillRect/>
          </a:stretch>
        </p:blipFill>
        <p:spPr>
          <a:xfrm>
            <a:off x="457200" y="1022905"/>
            <a:ext cx="8229600" cy="4525963"/>
          </a:xfrm>
        </p:spPr>
      </p:pic>
    </p:spTree>
    <p:extLst>
      <p:ext uri="{BB962C8B-B14F-4D97-AF65-F5344CB8AC3E}">
        <p14:creationId xmlns:p14="http://schemas.microsoft.com/office/powerpoint/2010/main" val="15084582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lation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lation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2"/>
            <a:ext cx="9144000" cy="7055556"/>
          </a:xfrm>
          <a:prstGeom prst="rect">
            <a:avLst/>
          </a:prstGeom>
        </p:spPr>
      </p:pic>
    </p:spTree>
    <p:extLst>
      <p:ext uri="{BB962C8B-B14F-4D97-AF65-F5344CB8AC3E}">
        <p14:creationId xmlns:p14="http://schemas.microsoft.com/office/powerpoint/2010/main" val="29065172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1590</TotalTime>
  <Words>983</Words>
  <Application>Microsoft Macintosh PowerPoint</Application>
  <PresentationFormat>On-screen Show (4:3)</PresentationFormat>
  <Paragraphs>134</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williams</dc:creator>
  <cp:lastModifiedBy>marcus williams</cp:lastModifiedBy>
  <cp:revision>125</cp:revision>
  <dcterms:created xsi:type="dcterms:W3CDTF">2012-09-28T02:02:45Z</dcterms:created>
  <dcterms:modified xsi:type="dcterms:W3CDTF">2015-01-26T10:28:10Z</dcterms:modified>
</cp:coreProperties>
</file>