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7"/>
  </p:notesMasterIdLst>
  <p:handoutMasterIdLst>
    <p:handoutMasterId r:id="rId58"/>
  </p:handoutMasterIdLst>
  <p:sldIdLst>
    <p:sldId id="257" r:id="rId3"/>
    <p:sldId id="341" r:id="rId4"/>
    <p:sldId id="343" r:id="rId5"/>
    <p:sldId id="344" r:id="rId6"/>
    <p:sldId id="322" r:id="rId7"/>
    <p:sldId id="364" r:id="rId8"/>
    <p:sldId id="365" r:id="rId9"/>
    <p:sldId id="321" r:id="rId10"/>
    <p:sldId id="363" r:id="rId11"/>
    <p:sldId id="338" r:id="rId12"/>
    <p:sldId id="320" r:id="rId13"/>
    <p:sldId id="345" r:id="rId14"/>
    <p:sldId id="324" r:id="rId15"/>
    <p:sldId id="372" r:id="rId16"/>
    <p:sldId id="373" r:id="rId17"/>
    <p:sldId id="325" r:id="rId18"/>
    <p:sldId id="326" r:id="rId19"/>
    <p:sldId id="327" r:id="rId20"/>
    <p:sldId id="369" r:id="rId21"/>
    <p:sldId id="370" r:id="rId22"/>
    <p:sldId id="371" r:id="rId23"/>
    <p:sldId id="328" r:id="rId24"/>
    <p:sldId id="329" r:id="rId25"/>
    <p:sldId id="330" r:id="rId26"/>
    <p:sldId id="348" r:id="rId27"/>
    <p:sldId id="331" r:id="rId28"/>
    <p:sldId id="356" r:id="rId29"/>
    <p:sldId id="366" r:id="rId30"/>
    <p:sldId id="367" r:id="rId31"/>
    <p:sldId id="349" r:id="rId32"/>
    <p:sldId id="339" r:id="rId33"/>
    <p:sldId id="357" r:id="rId34"/>
    <p:sldId id="362" r:id="rId35"/>
    <p:sldId id="358" r:id="rId36"/>
    <p:sldId id="340" r:id="rId37"/>
    <p:sldId id="360" r:id="rId38"/>
    <p:sldId id="361" r:id="rId39"/>
    <p:sldId id="258" r:id="rId40"/>
    <p:sldId id="265" r:id="rId41"/>
    <p:sldId id="266" r:id="rId42"/>
    <p:sldId id="267" r:id="rId43"/>
    <p:sldId id="270" r:id="rId44"/>
    <p:sldId id="271" r:id="rId45"/>
    <p:sldId id="272" r:id="rId46"/>
    <p:sldId id="273" r:id="rId47"/>
    <p:sldId id="274" r:id="rId48"/>
    <p:sldId id="275" r:id="rId49"/>
    <p:sldId id="268" r:id="rId50"/>
    <p:sldId id="281" r:id="rId51"/>
    <p:sldId id="282" r:id="rId52"/>
    <p:sldId id="283" r:id="rId53"/>
    <p:sldId id="319" r:id="rId54"/>
    <p:sldId id="337" r:id="rId55"/>
    <p:sldId id="352" r:id="rId5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56" autoAdjust="0"/>
  </p:normalViewPr>
  <p:slideViewPr>
    <p:cSldViewPr>
      <p:cViewPr varScale="1">
        <p:scale>
          <a:sx n="33" d="100"/>
          <a:sy n="33" d="100"/>
        </p:scale>
        <p:origin x="636" y="6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B5489-2DEF-4C7A-8D45-FE5EA53E16B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NZ"/>
        </a:p>
      </dgm:t>
    </dgm:pt>
    <dgm:pt modelId="{DD777301-0293-4341-A0FB-43CD9AB5EDB4}">
      <dgm:prSet phldrT="[Text]"/>
      <dgm:spPr>
        <a:solidFill>
          <a:srgbClr val="0070C0"/>
        </a:solidFill>
        <a:ln>
          <a:solidFill>
            <a:schemeClr val="bg1"/>
          </a:solidFill>
        </a:ln>
      </dgm:spPr>
      <dgm:t>
        <a:bodyPr/>
        <a:lstStyle/>
        <a:p>
          <a:r>
            <a:rPr lang="en-NZ" dirty="0" smtClean="0"/>
            <a:t>Speech-to-text</a:t>
          </a:r>
          <a:endParaRPr lang="en-NZ" dirty="0"/>
        </a:p>
      </dgm:t>
    </dgm:pt>
    <dgm:pt modelId="{2793068C-9584-4097-B372-77834E1E3A03}" type="parTrans" cxnId="{7315E7C9-526D-44F9-BC7F-E6CE758B8692}">
      <dgm:prSet/>
      <dgm:spPr/>
      <dgm:t>
        <a:bodyPr/>
        <a:lstStyle/>
        <a:p>
          <a:endParaRPr lang="en-NZ"/>
        </a:p>
      </dgm:t>
    </dgm:pt>
    <dgm:pt modelId="{1880D6D5-40FE-43EE-82B0-0E0653408D73}" type="sibTrans" cxnId="{7315E7C9-526D-44F9-BC7F-E6CE758B8692}">
      <dgm:prSet/>
      <dgm:spPr/>
      <dgm:t>
        <a:bodyPr/>
        <a:lstStyle/>
        <a:p>
          <a:endParaRPr lang="en-NZ" dirty="0"/>
        </a:p>
      </dgm:t>
    </dgm:pt>
    <dgm:pt modelId="{7B36B961-8BD8-478A-8FE5-02DCB1D40CCD}">
      <dgm:prSet phldrT="[Text]"/>
      <dgm:spPr>
        <a:solidFill>
          <a:srgbClr val="0070C0"/>
        </a:solidFill>
      </dgm:spPr>
      <dgm:t>
        <a:bodyPr/>
        <a:lstStyle/>
        <a:p>
          <a:r>
            <a:rPr lang="en-NZ" dirty="0" smtClean="0"/>
            <a:t>Machine translation</a:t>
          </a:r>
          <a:endParaRPr lang="en-NZ" dirty="0"/>
        </a:p>
      </dgm:t>
    </dgm:pt>
    <dgm:pt modelId="{C1FB166E-38B8-4EBF-81B1-4D2BF5F4170F}" type="parTrans" cxnId="{57B16A77-8899-438C-B694-158B5B52085B}">
      <dgm:prSet/>
      <dgm:spPr/>
      <dgm:t>
        <a:bodyPr/>
        <a:lstStyle/>
        <a:p>
          <a:endParaRPr lang="en-NZ"/>
        </a:p>
      </dgm:t>
    </dgm:pt>
    <dgm:pt modelId="{576EADB8-1F8C-40ED-B990-BDFD2CF94D3B}" type="sibTrans" cxnId="{57B16A77-8899-438C-B694-158B5B52085B}">
      <dgm:prSet/>
      <dgm:spPr/>
      <dgm:t>
        <a:bodyPr/>
        <a:lstStyle/>
        <a:p>
          <a:endParaRPr lang="en-NZ" dirty="0"/>
        </a:p>
      </dgm:t>
    </dgm:pt>
    <dgm:pt modelId="{4C0EA4BE-A5FF-4BE3-850E-2743775ECD71}">
      <dgm:prSet phldrT="[Text]"/>
      <dgm:spPr>
        <a:solidFill>
          <a:srgbClr val="0070C0"/>
        </a:solidFill>
      </dgm:spPr>
      <dgm:t>
        <a:bodyPr/>
        <a:lstStyle/>
        <a:p>
          <a:r>
            <a:rPr lang="en-NZ" dirty="0" smtClean="0"/>
            <a:t>Text-to speech</a:t>
          </a:r>
          <a:endParaRPr lang="en-NZ" dirty="0"/>
        </a:p>
      </dgm:t>
    </dgm:pt>
    <dgm:pt modelId="{188100A0-F50A-43EF-9339-247F565BB9AF}" type="parTrans" cxnId="{AAC4850A-1C41-4BE7-B781-966392F8BBBE}">
      <dgm:prSet/>
      <dgm:spPr/>
      <dgm:t>
        <a:bodyPr/>
        <a:lstStyle/>
        <a:p>
          <a:endParaRPr lang="en-NZ"/>
        </a:p>
      </dgm:t>
    </dgm:pt>
    <dgm:pt modelId="{177FF5F7-31CE-45E0-8D24-FFF245E4BCB8}" type="sibTrans" cxnId="{AAC4850A-1C41-4BE7-B781-966392F8BBBE}">
      <dgm:prSet/>
      <dgm:spPr/>
      <dgm:t>
        <a:bodyPr/>
        <a:lstStyle/>
        <a:p>
          <a:endParaRPr lang="en-NZ"/>
        </a:p>
      </dgm:t>
    </dgm:pt>
    <dgm:pt modelId="{0C7D5B94-1C59-4657-BBF5-26257E4D9F47}" type="pres">
      <dgm:prSet presAssocID="{D79B5489-2DEF-4C7A-8D45-FE5EA53E16B3}" presName="Name0" presStyleCnt="0">
        <dgm:presLayoutVars>
          <dgm:dir/>
          <dgm:resizeHandles val="exact"/>
        </dgm:presLayoutVars>
      </dgm:prSet>
      <dgm:spPr/>
      <dgm:t>
        <a:bodyPr/>
        <a:lstStyle/>
        <a:p>
          <a:endParaRPr lang="en-NZ"/>
        </a:p>
      </dgm:t>
    </dgm:pt>
    <dgm:pt modelId="{F595A3BF-C7A2-4EFC-A9C1-49C72EFED5F8}" type="pres">
      <dgm:prSet presAssocID="{DD777301-0293-4341-A0FB-43CD9AB5EDB4}" presName="node" presStyleLbl="node1" presStyleIdx="0" presStyleCnt="3">
        <dgm:presLayoutVars>
          <dgm:bulletEnabled val="1"/>
        </dgm:presLayoutVars>
      </dgm:prSet>
      <dgm:spPr/>
      <dgm:t>
        <a:bodyPr/>
        <a:lstStyle/>
        <a:p>
          <a:endParaRPr lang="en-NZ"/>
        </a:p>
      </dgm:t>
    </dgm:pt>
    <dgm:pt modelId="{32EA809F-53BC-4E96-B13F-38C93BF6693B}" type="pres">
      <dgm:prSet presAssocID="{1880D6D5-40FE-43EE-82B0-0E0653408D73}" presName="sibTrans" presStyleLbl="sibTrans2D1" presStyleIdx="0" presStyleCnt="2"/>
      <dgm:spPr/>
      <dgm:t>
        <a:bodyPr/>
        <a:lstStyle/>
        <a:p>
          <a:endParaRPr lang="en-NZ"/>
        </a:p>
      </dgm:t>
    </dgm:pt>
    <dgm:pt modelId="{F3DD521F-5C27-44AC-A9FB-6C92757D19C2}" type="pres">
      <dgm:prSet presAssocID="{1880D6D5-40FE-43EE-82B0-0E0653408D73}" presName="connectorText" presStyleLbl="sibTrans2D1" presStyleIdx="0" presStyleCnt="2"/>
      <dgm:spPr/>
      <dgm:t>
        <a:bodyPr/>
        <a:lstStyle/>
        <a:p>
          <a:endParaRPr lang="en-NZ"/>
        </a:p>
      </dgm:t>
    </dgm:pt>
    <dgm:pt modelId="{149D8352-FC15-4D21-9D4E-15479A7A6F91}" type="pres">
      <dgm:prSet presAssocID="{7B36B961-8BD8-478A-8FE5-02DCB1D40CCD}" presName="node" presStyleLbl="node1" presStyleIdx="1" presStyleCnt="3">
        <dgm:presLayoutVars>
          <dgm:bulletEnabled val="1"/>
        </dgm:presLayoutVars>
      </dgm:prSet>
      <dgm:spPr/>
      <dgm:t>
        <a:bodyPr/>
        <a:lstStyle/>
        <a:p>
          <a:endParaRPr lang="en-NZ"/>
        </a:p>
      </dgm:t>
    </dgm:pt>
    <dgm:pt modelId="{735B11D2-5DA9-4F42-BB54-EBDDCC0B2FE3}" type="pres">
      <dgm:prSet presAssocID="{576EADB8-1F8C-40ED-B990-BDFD2CF94D3B}" presName="sibTrans" presStyleLbl="sibTrans2D1" presStyleIdx="1" presStyleCnt="2"/>
      <dgm:spPr/>
      <dgm:t>
        <a:bodyPr/>
        <a:lstStyle/>
        <a:p>
          <a:endParaRPr lang="en-NZ"/>
        </a:p>
      </dgm:t>
    </dgm:pt>
    <dgm:pt modelId="{7E6D83A2-D8DE-418C-A080-5DF4502F5EF6}" type="pres">
      <dgm:prSet presAssocID="{576EADB8-1F8C-40ED-B990-BDFD2CF94D3B}" presName="connectorText" presStyleLbl="sibTrans2D1" presStyleIdx="1" presStyleCnt="2"/>
      <dgm:spPr/>
      <dgm:t>
        <a:bodyPr/>
        <a:lstStyle/>
        <a:p>
          <a:endParaRPr lang="en-NZ"/>
        </a:p>
      </dgm:t>
    </dgm:pt>
    <dgm:pt modelId="{AEEDBDE7-C370-4CDA-A549-9C032BEAC05C}" type="pres">
      <dgm:prSet presAssocID="{4C0EA4BE-A5FF-4BE3-850E-2743775ECD71}" presName="node" presStyleLbl="node1" presStyleIdx="2" presStyleCnt="3">
        <dgm:presLayoutVars>
          <dgm:bulletEnabled val="1"/>
        </dgm:presLayoutVars>
      </dgm:prSet>
      <dgm:spPr/>
      <dgm:t>
        <a:bodyPr/>
        <a:lstStyle/>
        <a:p>
          <a:endParaRPr lang="en-NZ"/>
        </a:p>
      </dgm:t>
    </dgm:pt>
  </dgm:ptLst>
  <dgm:cxnLst>
    <dgm:cxn modelId="{57B16A77-8899-438C-B694-158B5B52085B}" srcId="{D79B5489-2DEF-4C7A-8D45-FE5EA53E16B3}" destId="{7B36B961-8BD8-478A-8FE5-02DCB1D40CCD}" srcOrd="1" destOrd="0" parTransId="{C1FB166E-38B8-4EBF-81B1-4D2BF5F4170F}" sibTransId="{576EADB8-1F8C-40ED-B990-BDFD2CF94D3B}"/>
    <dgm:cxn modelId="{97C22305-2255-42D7-ABA9-0DC2178A4D7A}" type="presOf" srcId="{576EADB8-1F8C-40ED-B990-BDFD2CF94D3B}" destId="{735B11D2-5DA9-4F42-BB54-EBDDCC0B2FE3}" srcOrd="0" destOrd="0" presId="urn:microsoft.com/office/officeart/2005/8/layout/process1"/>
    <dgm:cxn modelId="{0CF707AE-0434-4787-B0BA-F645A85F239D}" type="presOf" srcId="{7B36B961-8BD8-478A-8FE5-02DCB1D40CCD}" destId="{149D8352-FC15-4D21-9D4E-15479A7A6F91}" srcOrd="0" destOrd="0" presId="urn:microsoft.com/office/officeart/2005/8/layout/process1"/>
    <dgm:cxn modelId="{748ADEEE-0DEF-40F9-AFC1-70E9E6EFC10D}" type="presOf" srcId="{576EADB8-1F8C-40ED-B990-BDFD2CF94D3B}" destId="{7E6D83A2-D8DE-418C-A080-5DF4502F5EF6}" srcOrd="1" destOrd="0" presId="urn:microsoft.com/office/officeart/2005/8/layout/process1"/>
    <dgm:cxn modelId="{7315E7C9-526D-44F9-BC7F-E6CE758B8692}" srcId="{D79B5489-2DEF-4C7A-8D45-FE5EA53E16B3}" destId="{DD777301-0293-4341-A0FB-43CD9AB5EDB4}" srcOrd="0" destOrd="0" parTransId="{2793068C-9584-4097-B372-77834E1E3A03}" sibTransId="{1880D6D5-40FE-43EE-82B0-0E0653408D73}"/>
    <dgm:cxn modelId="{8796D9A5-9C0B-4D18-9DFD-B5E28FE4791C}" type="presOf" srcId="{D79B5489-2DEF-4C7A-8D45-FE5EA53E16B3}" destId="{0C7D5B94-1C59-4657-BBF5-26257E4D9F47}" srcOrd="0" destOrd="0" presId="urn:microsoft.com/office/officeart/2005/8/layout/process1"/>
    <dgm:cxn modelId="{9BCC31CD-F050-480B-9681-686517F4EF26}" type="presOf" srcId="{4C0EA4BE-A5FF-4BE3-850E-2743775ECD71}" destId="{AEEDBDE7-C370-4CDA-A549-9C032BEAC05C}" srcOrd="0" destOrd="0" presId="urn:microsoft.com/office/officeart/2005/8/layout/process1"/>
    <dgm:cxn modelId="{AAC4850A-1C41-4BE7-B781-966392F8BBBE}" srcId="{D79B5489-2DEF-4C7A-8D45-FE5EA53E16B3}" destId="{4C0EA4BE-A5FF-4BE3-850E-2743775ECD71}" srcOrd="2" destOrd="0" parTransId="{188100A0-F50A-43EF-9339-247F565BB9AF}" sibTransId="{177FF5F7-31CE-45E0-8D24-FFF245E4BCB8}"/>
    <dgm:cxn modelId="{B96D1CB7-769F-4244-ACCB-290DF60BD107}" type="presOf" srcId="{1880D6D5-40FE-43EE-82B0-0E0653408D73}" destId="{32EA809F-53BC-4E96-B13F-38C93BF6693B}" srcOrd="0" destOrd="0" presId="urn:microsoft.com/office/officeart/2005/8/layout/process1"/>
    <dgm:cxn modelId="{B5FD95CE-3036-49BE-B8EE-5D2DFAE72094}" type="presOf" srcId="{1880D6D5-40FE-43EE-82B0-0E0653408D73}" destId="{F3DD521F-5C27-44AC-A9FB-6C92757D19C2}" srcOrd="1" destOrd="0" presId="urn:microsoft.com/office/officeart/2005/8/layout/process1"/>
    <dgm:cxn modelId="{B3199C5F-C8E5-4F2D-ADAC-1F220281C09D}" type="presOf" srcId="{DD777301-0293-4341-A0FB-43CD9AB5EDB4}" destId="{F595A3BF-C7A2-4EFC-A9C1-49C72EFED5F8}" srcOrd="0" destOrd="0" presId="urn:microsoft.com/office/officeart/2005/8/layout/process1"/>
    <dgm:cxn modelId="{4051C571-BF40-40F9-8CB0-818128C19540}" type="presParOf" srcId="{0C7D5B94-1C59-4657-BBF5-26257E4D9F47}" destId="{F595A3BF-C7A2-4EFC-A9C1-49C72EFED5F8}" srcOrd="0" destOrd="0" presId="urn:microsoft.com/office/officeart/2005/8/layout/process1"/>
    <dgm:cxn modelId="{E4D8FCBD-AB49-41F8-8D8F-C44DF0E6C1DA}" type="presParOf" srcId="{0C7D5B94-1C59-4657-BBF5-26257E4D9F47}" destId="{32EA809F-53BC-4E96-B13F-38C93BF6693B}" srcOrd="1" destOrd="0" presId="urn:microsoft.com/office/officeart/2005/8/layout/process1"/>
    <dgm:cxn modelId="{4439E82B-F9AD-4E3E-A3A9-7AF978F69217}" type="presParOf" srcId="{32EA809F-53BC-4E96-B13F-38C93BF6693B}" destId="{F3DD521F-5C27-44AC-A9FB-6C92757D19C2}" srcOrd="0" destOrd="0" presId="urn:microsoft.com/office/officeart/2005/8/layout/process1"/>
    <dgm:cxn modelId="{A3A3E070-C1FD-427C-B628-046FEEEA1DA1}" type="presParOf" srcId="{0C7D5B94-1C59-4657-BBF5-26257E4D9F47}" destId="{149D8352-FC15-4D21-9D4E-15479A7A6F91}" srcOrd="2" destOrd="0" presId="urn:microsoft.com/office/officeart/2005/8/layout/process1"/>
    <dgm:cxn modelId="{50F6AB90-476E-4B82-BD21-D7B5BDB71145}" type="presParOf" srcId="{0C7D5B94-1C59-4657-BBF5-26257E4D9F47}" destId="{735B11D2-5DA9-4F42-BB54-EBDDCC0B2FE3}" srcOrd="3" destOrd="0" presId="urn:microsoft.com/office/officeart/2005/8/layout/process1"/>
    <dgm:cxn modelId="{0D1059E0-1469-47D5-AE00-30692579908C}" type="presParOf" srcId="{735B11D2-5DA9-4F42-BB54-EBDDCC0B2FE3}" destId="{7E6D83A2-D8DE-418C-A080-5DF4502F5EF6}" srcOrd="0" destOrd="0" presId="urn:microsoft.com/office/officeart/2005/8/layout/process1"/>
    <dgm:cxn modelId="{D08EE89B-63AC-4051-A0DD-8B87E6E4A933}" type="presParOf" srcId="{0C7D5B94-1C59-4657-BBF5-26257E4D9F47}" destId="{AEEDBDE7-C370-4CDA-A549-9C032BEAC05C}"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pPr/>
              <a:t>1/26/2015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p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pPr/>
              <a:t>1/26/2015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p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1</a:t>
            </a:fld>
            <a:endParaRPr lang="en-NZ"/>
          </a:p>
        </p:txBody>
      </p:sp>
    </p:spTree>
    <p:extLst>
      <p:ext uri="{BB962C8B-B14F-4D97-AF65-F5344CB8AC3E}">
        <p14:creationId xmlns:p14="http://schemas.microsoft.com/office/powerpoint/2010/main" val="198670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31</a:t>
            </a:fld>
            <a:endParaRPr lang="en-NZ"/>
          </a:p>
        </p:txBody>
      </p:sp>
    </p:spTree>
    <p:extLst>
      <p:ext uri="{BB962C8B-B14F-4D97-AF65-F5344CB8AC3E}">
        <p14:creationId xmlns:p14="http://schemas.microsoft.com/office/powerpoint/2010/main" val="3185087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The games have been implemented on Android platform</a:t>
            </a:r>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32</a:t>
            </a:fld>
            <a:endParaRPr lang="en-NZ"/>
          </a:p>
        </p:txBody>
      </p:sp>
    </p:spTree>
    <p:extLst>
      <p:ext uri="{BB962C8B-B14F-4D97-AF65-F5344CB8AC3E}">
        <p14:creationId xmlns:p14="http://schemas.microsoft.com/office/powerpoint/2010/main" val="421069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34</a:t>
            </a:fld>
            <a:endParaRPr lang="en-NZ"/>
          </a:p>
        </p:txBody>
      </p:sp>
    </p:spTree>
    <p:extLst>
      <p:ext uri="{BB962C8B-B14F-4D97-AF65-F5344CB8AC3E}">
        <p14:creationId xmlns:p14="http://schemas.microsoft.com/office/powerpoint/2010/main" val="188626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35</a:t>
            </a:fld>
            <a:endParaRPr lang="en-NZ"/>
          </a:p>
        </p:txBody>
      </p:sp>
    </p:spTree>
    <p:extLst>
      <p:ext uri="{BB962C8B-B14F-4D97-AF65-F5344CB8AC3E}">
        <p14:creationId xmlns:p14="http://schemas.microsoft.com/office/powerpoint/2010/main" val="2491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Control and</a:t>
            </a:r>
            <a:r>
              <a:rPr lang="en-NZ" baseline="0" dirty="0" smtClean="0"/>
              <a:t> test groups:</a:t>
            </a:r>
          </a:p>
          <a:p>
            <a:pPr marL="342900" indent="-342900"/>
            <a:r>
              <a:rPr lang="en-AU" sz="2800" dirty="0" smtClean="0"/>
              <a:t>Two versions of the game were developed:</a:t>
            </a:r>
          </a:p>
          <a:p>
            <a:pPr marL="515938" lvl="1" indent="-342900"/>
            <a:r>
              <a:rPr lang="en-AU" sz="2800" dirty="0" smtClean="0"/>
              <a:t>A feature enriched version of the game which made extensive use of the: challenge, feedback and enhanced graphical features that the children identified as important</a:t>
            </a:r>
          </a:p>
          <a:p>
            <a:pPr marL="515938" lvl="1" indent="-342900"/>
            <a:r>
              <a:rPr lang="en-AU" sz="2800" dirty="0" smtClean="0"/>
              <a:t>A second game, which had an overt absence of the features identified by the children as important</a:t>
            </a:r>
          </a:p>
          <a:p>
            <a:pPr marL="515938" lvl="1" indent="-342900"/>
            <a:r>
              <a:rPr lang="en-AU" sz="2800" dirty="0" smtClean="0"/>
              <a:t>The test group were given the feature enhanced game, while the control group were given the feature devoid game</a:t>
            </a:r>
          </a:p>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36</a:t>
            </a:fld>
            <a:endParaRPr lang="en-NZ"/>
          </a:p>
        </p:txBody>
      </p:sp>
    </p:spTree>
    <p:extLst>
      <p:ext uri="{BB962C8B-B14F-4D97-AF65-F5344CB8AC3E}">
        <p14:creationId xmlns:p14="http://schemas.microsoft.com/office/powerpoint/2010/main" val="223318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As we can see, the average scores for both domains have</a:t>
            </a:r>
          </a:p>
          <a:p>
            <a:r>
              <a:rPr lang="en-AU" dirty="0" smtClean="0"/>
              <a:t>increased after playing both versions of the game. For</a:t>
            </a:r>
          </a:p>
          <a:p>
            <a:r>
              <a:rPr lang="en-AU" dirty="0" smtClean="0"/>
              <a:t>numeracy domain (Table </a:t>
            </a:r>
            <a:r>
              <a:rPr lang="en-AU" dirty="0" err="1" smtClean="0"/>
              <a:t>Ia</a:t>
            </a:r>
            <a:r>
              <a:rPr lang="en-AU" dirty="0" smtClean="0"/>
              <a:t>), the average for the control group</a:t>
            </a:r>
          </a:p>
          <a:p>
            <a:r>
              <a:rPr lang="en-AU" dirty="0" smtClean="0"/>
              <a:t>has increased from </a:t>
            </a:r>
            <a:r>
              <a:rPr lang="en-AU" i="1" dirty="0" smtClean="0"/>
              <a:t>12.12 to 12.97 and for the test group, has</a:t>
            </a:r>
          </a:p>
          <a:p>
            <a:r>
              <a:rPr lang="en-AU" dirty="0" smtClean="0"/>
              <a:t>gone up from </a:t>
            </a:r>
            <a:r>
              <a:rPr lang="en-AU" i="1" dirty="0" smtClean="0"/>
              <a:t>12.87 to 14.77. In addition, the absolute score</a:t>
            </a:r>
          </a:p>
          <a:p>
            <a:r>
              <a:rPr lang="en-AU" dirty="0" smtClean="0"/>
              <a:t>for these equate to an increase of </a:t>
            </a:r>
            <a:r>
              <a:rPr lang="en-AU" i="1" dirty="0" smtClean="0"/>
              <a:t>0.85 or 7% for the control</a:t>
            </a:r>
          </a:p>
          <a:p>
            <a:r>
              <a:rPr lang="en-AU" dirty="0" smtClean="0"/>
              <a:t>group and an increase of </a:t>
            </a:r>
            <a:r>
              <a:rPr lang="en-AU" i="1" dirty="0" smtClean="0"/>
              <a:t>1.9 or 14.8% for the test group. Thus,</a:t>
            </a:r>
          </a:p>
          <a:p>
            <a:r>
              <a:rPr lang="en-AU" dirty="0" smtClean="0"/>
              <a:t>the percentage increase in the mean score is twice as much for</a:t>
            </a:r>
          </a:p>
          <a:p>
            <a:r>
              <a:rPr lang="en-AU" dirty="0" smtClean="0"/>
              <a:t>the FEG compared to the FDG game. Comparison of the </a:t>
            </a:r>
            <a:r>
              <a:rPr lang="en-AU" dirty="0" err="1" smtClean="0"/>
              <a:t>posttest</a:t>
            </a:r>
            <a:endParaRPr lang="en-AU" dirty="0" smtClean="0"/>
          </a:p>
          <a:p>
            <a:r>
              <a:rPr lang="en-AU" dirty="0" smtClean="0"/>
              <a:t>scores for the control and the test groups (</a:t>
            </a:r>
            <a:r>
              <a:rPr lang="en-AU" i="1" dirty="0" smtClean="0"/>
              <a:t>12.97 compared</a:t>
            </a:r>
          </a:p>
          <a:p>
            <a:r>
              <a:rPr lang="en-AU" dirty="0" smtClean="0"/>
              <a:t>to </a:t>
            </a:r>
            <a:r>
              <a:rPr lang="en-AU" i="1" dirty="0" smtClean="0"/>
              <a:t>14.77) also shows that the FEG was more effective in</a:t>
            </a:r>
          </a:p>
          <a:p>
            <a:r>
              <a:rPr lang="en-AU" dirty="0" smtClean="0"/>
              <a:t>raising the performance level of the students. The T-Test</a:t>
            </a:r>
          </a:p>
          <a:p>
            <a:r>
              <a:rPr lang="en-AU" dirty="0" smtClean="0"/>
              <a:t>values are </a:t>
            </a:r>
            <a:r>
              <a:rPr lang="en-AU" i="1" dirty="0" smtClean="0"/>
              <a:t>3.63 x 10-10 for the Control group and 1.31 x 10-31</a:t>
            </a:r>
          </a:p>
          <a:p>
            <a:r>
              <a:rPr lang="en-AU" dirty="0" smtClean="0"/>
              <a:t>for the Test group. Both values are orders of magnitude</a:t>
            </a:r>
          </a:p>
          <a:p>
            <a:r>
              <a:rPr lang="en-AU" dirty="0" smtClean="0"/>
              <a:t>smaller than 0.05, showing that the change in the learning</a:t>
            </a:r>
          </a:p>
          <a:p>
            <a:r>
              <a:rPr lang="en-AU" dirty="0" smtClean="0"/>
              <a:t>outcome (post-test vs pre-test) was statistically significant for</a:t>
            </a:r>
          </a:p>
          <a:p>
            <a:r>
              <a:rPr lang="en-AU" dirty="0" smtClean="0"/>
              <a:t>both groups. Additionally, the T-Test value for the Test group</a:t>
            </a:r>
          </a:p>
          <a:p>
            <a:r>
              <a:rPr lang="en-AU" dirty="0" smtClean="0"/>
              <a:t>is orders of magnitude smaller than the Control group T-Test</a:t>
            </a:r>
          </a:p>
          <a:p>
            <a:r>
              <a:rPr lang="en-AU" dirty="0" smtClean="0"/>
              <a:t>value, implying a significant effect of the FEG.</a:t>
            </a:r>
          </a:p>
          <a:p>
            <a:endParaRPr lang="en-US" dirty="0" smtClean="0"/>
          </a:p>
          <a:p>
            <a:r>
              <a:rPr lang="en-AU" dirty="0" smtClean="0"/>
              <a:t>The corresponding figures for the </a:t>
            </a:r>
            <a:r>
              <a:rPr lang="en-AU" dirty="0" err="1" smtClean="0"/>
              <a:t>Te</a:t>
            </a:r>
            <a:r>
              <a:rPr lang="en-AU" dirty="0" smtClean="0"/>
              <a:t> Reo game is </a:t>
            </a:r>
            <a:r>
              <a:rPr lang="en-AU" i="1" dirty="0" smtClean="0"/>
              <a:t>0.5 or</a:t>
            </a:r>
          </a:p>
          <a:p>
            <a:r>
              <a:rPr lang="en-AU" i="1" dirty="0" smtClean="0"/>
              <a:t>6% increase for the control group compared to 3.66 or 34.8%</a:t>
            </a:r>
          </a:p>
          <a:p>
            <a:r>
              <a:rPr lang="en-AU" dirty="0" smtClean="0"/>
              <a:t>for the test group. This gives us an approximately 6 fold</a:t>
            </a:r>
          </a:p>
          <a:p>
            <a:r>
              <a:rPr lang="en-AU" dirty="0" smtClean="0"/>
              <a:t>increase in the learning score for the </a:t>
            </a:r>
            <a:r>
              <a:rPr lang="en-AU" dirty="0" err="1" smtClean="0"/>
              <a:t>Te</a:t>
            </a:r>
            <a:r>
              <a:rPr lang="en-AU" dirty="0" smtClean="0"/>
              <a:t> Reo experiment. The</a:t>
            </a:r>
          </a:p>
          <a:p>
            <a:r>
              <a:rPr lang="en-AU" dirty="0" smtClean="0"/>
              <a:t>results in the case of the </a:t>
            </a:r>
            <a:r>
              <a:rPr lang="en-AU" dirty="0" err="1" smtClean="0"/>
              <a:t>Te</a:t>
            </a:r>
            <a:r>
              <a:rPr lang="en-AU" dirty="0" smtClean="0"/>
              <a:t> Reo curriculum also show a</a:t>
            </a:r>
          </a:p>
          <a:p>
            <a:r>
              <a:rPr lang="en-AU" dirty="0" smtClean="0"/>
              <a:t>similar pattern to the Numeracy curriculum, in that the test</a:t>
            </a:r>
          </a:p>
          <a:p>
            <a:r>
              <a:rPr lang="en-AU" dirty="0" smtClean="0"/>
              <a:t>group performed better compared to the control group.</a:t>
            </a:r>
          </a:p>
          <a:p>
            <a:endParaRPr lang="en-NZ" dirty="0"/>
          </a:p>
        </p:txBody>
      </p:sp>
      <p:sp>
        <p:nvSpPr>
          <p:cNvPr id="4" name="Slide Number Placeholder 3"/>
          <p:cNvSpPr>
            <a:spLocks noGrp="1"/>
          </p:cNvSpPr>
          <p:nvPr>
            <p:ph type="sldNum" sz="quarter" idx="10"/>
          </p:nvPr>
        </p:nvSpPr>
        <p:spPr/>
        <p:txBody>
          <a:bodyPr/>
          <a:lstStyle/>
          <a:p>
            <a:fld id="{2E61351F-DBB1-4664-ADA9-83BC7CB8848D}" type="slidenum">
              <a:rPr lang="en-NZ" smtClean="0"/>
              <a:pPr/>
              <a:t>37</a:t>
            </a:fld>
            <a:endParaRPr lang="en-NZ"/>
          </a:p>
        </p:txBody>
      </p:sp>
    </p:spTree>
    <p:extLst>
      <p:ext uri="{BB962C8B-B14F-4D97-AF65-F5344CB8AC3E}">
        <p14:creationId xmlns:p14="http://schemas.microsoft.com/office/powerpoint/2010/main" val="373406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NZ" smtClean="0"/>
              <a:t>The Figure on this slide shows a screenshot of a state-of-the-art automated facial expression analysis system that was developed in-house by the research team in 2003. There are three main components to the system: face detection using an Artificial Neural Network, facial feature extraction and a fuzzy facial expression classifier. The right hand side bars show the certainty of the system in its detection. In this case a surprise expression with a certainty of 0.7 has been detected. </a:t>
            </a:r>
          </a:p>
          <a:p>
            <a:pPr eaLnBrk="1" hangingPunct="1"/>
            <a:endParaRPr lang="en-NZ" smtClean="0"/>
          </a:p>
          <a:p>
            <a:pPr eaLnBrk="1" hangingPunct="1"/>
            <a:r>
              <a:rPr lang="en-NZ" smtClean="0"/>
              <a:t>The system is capable of accurately identifying seven affective states: surprise, happiness, sadness, puzzlement, disgust, and anger, plus a neutral state. </a:t>
            </a:r>
          </a:p>
          <a:p>
            <a:pPr eaLnBrk="1" hangingPunct="1"/>
            <a:endParaRPr lang="en-NZ" smtClean="0"/>
          </a:p>
          <a:p>
            <a:pPr eaLnBrk="1" hangingPunct="1"/>
            <a:r>
              <a:rPr lang="en-NZ" smtClean="0"/>
              <a:t>A new improved system has recently been developed and tested which is more suitable for use in ATS and operates in realtime. Test results show a high degree of accuracy and real-time performance as presented in the following slides.</a:t>
            </a:r>
          </a:p>
          <a:p>
            <a:pPr eaLnBrk="1" hangingPunct="1"/>
            <a:endParaRPr lang="en-NZ" smtClean="0"/>
          </a:p>
        </p:txBody>
      </p:sp>
    </p:spTree>
    <p:extLst>
      <p:ext uri="{BB962C8B-B14F-4D97-AF65-F5344CB8AC3E}">
        <p14:creationId xmlns:p14="http://schemas.microsoft.com/office/powerpoint/2010/main" val="316580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18317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lnSpc>
                <a:spcPct val="90000"/>
              </a:lnSpc>
            </a:pPr>
            <a:r>
              <a:rPr lang="en-NZ" sz="1000" smtClean="0"/>
              <a:t>The new approach based on support vector machines (SVM) has produced promising results. An SVM is a supervised learning algorithm based on statistical regression. The SVM algorithm operates by mapping the training set into a high-dimensional feature space, and separating positive and negative samples.</a:t>
            </a:r>
          </a:p>
          <a:p>
            <a:pPr eaLnBrk="1" hangingPunct="1">
              <a:lnSpc>
                <a:spcPct val="90000"/>
              </a:lnSpc>
            </a:pPr>
            <a:r>
              <a:rPr lang="en-NZ" sz="1000" smtClean="0"/>
              <a:t>We represented the facial expression database that we used by connection features. Each raw image is 200 pixels in width and 200 pixels in height. By connection extraction, we reduced the image size to 50 pixels by 50 pixels, which is 2500 connection features. This makes the training process significantly faster than the pixel-wise analysis of the image which we used in the earlier version.</a:t>
            </a:r>
          </a:p>
          <a:p>
            <a:pPr eaLnBrk="1" hangingPunct="1">
              <a:lnSpc>
                <a:spcPct val="90000"/>
              </a:lnSpc>
            </a:pPr>
            <a:endParaRPr lang="en-NZ" sz="1000" smtClean="0"/>
          </a:p>
          <a:p>
            <a:pPr eaLnBrk="1" hangingPunct="1">
              <a:lnSpc>
                <a:spcPct val="90000"/>
              </a:lnSpc>
            </a:pPr>
            <a:r>
              <a:rPr lang="en-NZ" sz="1000" smtClean="0"/>
              <a:t>The SVM was trained using the summarized facial images using our connection features algorithm. The training was obviously considerably shorter using this</a:t>
            </a:r>
          </a:p>
          <a:p>
            <a:pPr eaLnBrk="1" hangingPunct="1">
              <a:lnSpc>
                <a:spcPct val="90000"/>
              </a:lnSpc>
            </a:pPr>
            <a:r>
              <a:rPr lang="en-NZ" sz="1000" smtClean="0"/>
              <a:t>approach. Memory requirements were also considerably lower. To train SVM, a 5-fold crossvalidation was applied. Different Kernel methods are used in SVM to classify non-linear functions. We tested different kernel models, namely a linear model, a polynomial model and an RBF Kernel with the SVM, and have presented the results in Table 1. The test image database contains 1000 image for each facial expression, 6000 images in total. Results obtained using an RBF kernel were the most promising.</a:t>
            </a:r>
          </a:p>
          <a:p>
            <a:pPr eaLnBrk="1" hangingPunct="1">
              <a:lnSpc>
                <a:spcPct val="90000"/>
              </a:lnSpc>
            </a:pPr>
            <a:endParaRPr lang="en-NZ" sz="1000" smtClean="0"/>
          </a:p>
          <a:p>
            <a:pPr eaLnBrk="1" hangingPunct="1">
              <a:lnSpc>
                <a:spcPct val="90000"/>
              </a:lnSpc>
            </a:pPr>
            <a:r>
              <a:rPr lang="en-NZ" sz="1000" smtClean="0"/>
              <a:t>Video sequences are recorded and analyzed at a rate of 12 frames per second which is real-time. Our SVM analyzer is triggered each 0.0833 seconds. These results indicate that the system is capable of operating in real-time and with a high rate of accuracy.</a:t>
            </a:r>
          </a:p>
        </p:txBody>
      </p:sp>
    </p:spTree>
    <p:extLst>
      <p:ext uri="{BB962C8B-B14F-4D97-AF65-F5344CB8AC3E}">
        <p14:creationId xmlns:p14="http://schemas.microsoft.com/office/powerpoint/2010/main" val="1084221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5844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NZ" dirty="0" smtClean="0"/>
              <a:t>J 4 </a:t>
            </a:r>
            <a:r>
              <a:rPr lang="en-NZ" dirty="0" err="1" smtClean="0"/>
              <a:t>mins</a:t>
            </a:r>
            <a:endParaRPr lang="en-NZ" dirty="0" smtClean="0"/>
          </a:p>
          <a:p>
            <a:r>
              <a:rPr lang="en-NZ" dirty="0" smtClean="0"/>
              <a:t>Demand vs supply… We are now demand driven</a:t>
            </a:r>
          </a:p>
          <a:p>
            <a:r>
              <a:rPr lang="en-NZ" dirty="0" smtClean="0"/>
              <a:t>ITO leadership role worked with industry to confirm the need through research</a:t>
            </a:r>
          </a:p>
          <a:p>
            <a:endParaRPr lang="en-NZ" dirty="0" smtClean="0"/>
          </a:p>
          <a:p>
            <a:endParaRPr lang="en-NZ" dirty="0" smtClean="0"/>
          </a:p>
        </p:txBody>
      </p:sp>
      <p:sp>
        <p:nvSpPr>
          <p:cNvPr id="4" name="Slide Number Placeholder 3"/>
          <p:cNvSpPr>
            <a:spLocks noGrp="1"/>
          </p:cNvSpPr>
          <p:nvPr>
            <p:ph type="sldNum" sz="quarter" idx="5"/>
          </p:nvPr>
        </p:nvSpPr>
        <p:spPr/>
        <p:txBody>
          <a:bodyPr/>
          <a:lstStyle/>
          <a:p>
            <a:pPr>
              <a:defRPr/>
            </a:pPr>
            <a:fld id="{0A74F30A-AFE9-4CB1-B33F-0E5045051D76}" type="slidenum">
              <a:rPr lang="en-US" smtClean="0"/>
              <a:pPr>
                <a:defRPr/>
              </a:pPr>
              <a:t>5</a:t>
            </a:fld>
            <a:endParaRPr lang="en-US"/>
          </a:p>
        </p:txBody>
      </p:sp>
    </p:spTree>
    <p:extLst>
      <p:ext uri="{BB962C8B-B14F-4D97-AF65-F5344CB8AC3E}">
        <p14:creationId xmlns:p14="http://schemas.microsoft.com/office/powerpoint/2010/main" val="2412514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59416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NZ" smtClean="0"/>
              <a:t>An affective tutoring system should be able to analyse the body movements of the learner just as a human tutor would. A child counting fingers when given an addition or subtraction is in a totally different developmental stage than one who doesn’t. Detecting counting on fingers and various other head and hand movements is a slightly different case, as these are gestures, and not facial expressions. However, similar techniques employed by automated facial expression analysis can also be applied to automated gesture analysis. We have developed a system that detects various hand and body movements which is being extended to include a student counting on his/her fingers.</a:t>
            </a:r>
          </a:p>
          <a:p>
            <a:pPr eaLnBrk="1" hangingPunct="1"/>
            <a:endParaRPr lang="en-NZ" smtClean="0"/>
          </a:p>
        </p:txBody>
      </p:sp>
    </p:spTree>
    <p:extLst>
      <p:ext uri="{BB962C8B-B14F-4D97-AF65-F5344CB8AC3E}">
        <p14:creationId xmlns:p14="http://schemas.microsoft.com/office/powerpoint/2010/main" val="1021594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NZ" smtClean="0"/>
              <a:t>We have developed a novel approach to 2D gesture trajectory recognition for use in our affective tutor. This approach taken consists of two main steps: i) gesture modeling, and ii) gesture detection. </a:t>
            </a:r>
          </a:p>
          <a:p>
            <a:pPr eaLnBrk="1" hangingPunct="1"/>
            <a:endParaRPr lang="en-NZ" smtClean="0"/>
          </a:p>
          <a:p>
            <a:pPr eaLnBrk="1" hangingPunct="1"/>
            <a:r>
              <a:rPr lang="en-NZ" smtClean="0"/>
              <a:t>The gesture modeling technique which we have developed is robust against slight rotation, requires a small number of samples, is invariant to the start position of the gesture and it is device independent. For gesture recognition, we used one classifier for detecting each gesture signal. We implemented the gesture recognition system using both multilayered feed-forward ANNs and support vector machines. We evaluated the neural network approach in comparison with a SVM with radial basis kernel function.</a:t>
            </a:r>
          </a:p>
          <a:p>
            <a:pPr eaLnBrk="1" hangingPunct="1"/>
            <a:endParaRPr lang="en-NZ" smtClean="0"/>
          </a:p>
          <a:p>
            <a:pPr eaLnBrk="1" hangingPunct="1"/>
            <a:r>
              <a:rPr lang="en-NZ" smtClean="0"/>
              <a:t>The results showed high accuracy of 98.27% for ANN and 96.34% for SVM in gesture signal recognition. The results also show that the overall</a:t>
            </a:r>
          </a:p>
          <a:p>
            <a:pPr eaLnBrk="1" hangingPunct="1"/>
            <a:r>
              <a:rPr lang="en-NZ" smtClean="0"/>
              <a:t>performance of the ANN classifier is slightly better than the SVM classifier. We have therefore adopted the ANN approach.</a:t>
            </a:r>
          </a:p>
          <a:p>
            <a:pPr eaLnBrk="1" hangingPunct="1"/>
            <a:endParaRPr lang="en-NZ" smtClean="0"/>
          </a:p>
        </p:txBody>
      </p:sp>
    </p:spTree>
    <p:extLst>
      <p:ext uri="{BB962C8B-B14F-4D97-AF65-F5344CB8AC3E}">
        <p14:creationId xmlns:p14="http://schemas.microsoft.com/office/powerpoint/2010/main" val="144318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NZ" smtClean="0"/>
              <a:t>This table presents the results of testing the gesture recognition system which is currently capable of movement trajectory information. Therefore, it can be</a:t>
            </a:r>
          </a:p>
          <a:p>
            <a:pPr eaLnBrk="1" hangingPunct="1"/>
            <a:r>
              <a:rPr lang="en-NZ" smtClean="0"/>
              <a:t>used with a variety of front-end input systems and techniques including vision-based hand and eye tracking, digital tablet, mouse, and digital gloves, recognizing 13 gesture signals. The accuracy of the detection is satisfactory as shown here. </a:t>
            </a:r>
          </a:p>
        </p:txBody>
      </p:sp>
    </p:spTree>
    <p:extLst>
      <p:ext uri="{BB962C8B-B14F-4D97-AF65-F5344CB8AC3E}">
        <p14:creationId xmlns:p14="http://schemas.microsoft.com/office/powerpoint/2010/main" val="308823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8949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9344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NZ" smtClean="0"/>
              <a:t>J 4 mins</a:t>
            </a:r>
          </a:p>
          <a:p>
            <a:r>
              <a:rPr lang="en-NZ" smtClean="0"/>
              <a:t>Demand vs supply… We are now demand driven</a:t>
            </a:r>
          </a:p>
          <a:p>
            <a:r>
              <a:rPr lang="en-NZ" smtClean="0"/>
              <a:t>ITO leadership role worked with industry to confirm the need through research</a:t>
            </a:r>
          </a:p>
          <a:p>
            <a:endParaRPr lang="en-NZ" smtClean="0"/>
          </a:p>
          <a:p>
            <a:endParaRPr lang="en-NZ" smtClean="0"/>
          </a:p>
        </p:txBody>
      </p:sp>
      <p:sp>
        <p:nvSpPr>
          <p:cNvPr id="4" name="Slide Number Placeholder 3"/>
          <p:cNvSpPr>
            <a:spLocks noGrp="1"/>
          </p:cNvSpPr>
          <p:nvPr>
            <p:ph type="sldNum" sz="quarter" idx="5"/>
          </p:nvPr>
        </p:nvSpPr>
        <p:spPr/>
        <p:txBody>
          <a:bodyPr/>
          <a:lstStyle/>
          <a:p>
            <a:pPr>
              <a:defRPr/>
            </a:pPr>
            <a:fld id="{0A74F30A-AFE9-4CB1-B33F-0E5045051D76}" type="slidenum">
              <a:rPr lang="en-US" smtClean="0"/>
              <a:pPr>
                <a:defRPr/>
              </a:pPr>
              <a:t>12</a:t>
            </a:fld>
            <a:endParaRPr lang="en-US"/>
          </a:p>
        </p:txBody>
      </p:sp>
    </p:spTree>
    <p:extLst>
      <p:ext uri="{BB962C8B-B14F-4D97-AF65-F5344CB8AC3E}">
        <p14:creationId xmlns:p14="http://schemas.microsoft.com/office/powerpoint/2010/main" val="41366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NZ" smtClean="0"/>
              <a:t>J 4 mins</a:t>
            </a:r>
          </a:p>
          <a:p>
            <a:r>
              <a:rPr lang="en-NZ" smtClean="0"/>
              <a:t>Demand vs supply… We are now demand driven</a:t>
            </a:r>
          </a:p>
          <a:p>
            <a:r>
              <a:rPr lang="en-NZ" smtClean="0"/>
              <a:t>ITO leadership role worked with industry to confirm the need through research</a:t>
            </a:r>
          </a:p>
          <a:p>
            <a:endParaRPr lang="en-NZ" smtClean="0"/>
          </a:p>
          <a:p>
            <a:endParaRPr lang="en-NZ" smtClean="0"/>
          </a:p>
        </p:txBody>
      </p:sp>
      <p:sp>
        <p:nvSpPr>
          <p:cNvPr id="4" name="Slide Number Placeholder 3"/>
          <p:cNvSpPr>
            <a:spLocks noGrp="1"/>
          </p:cNvSpPr>
          <p:nvPr>
            <p:ph type="sldNum" sz="quarter" idx="5"/>
          </p:nvPr>
        </p:nvSpPr>
        <p:spPr/>
        <p:txBody>
          <a:bodyPr/>
          <a:lstStyle/>
          <a:p>
            <a:pPr>
              <a:defRPr/>
            </a:pPr>
            <a:fld id="{0A74F30A-AFE9-4CB1-B33F-0E5045051D76}" type="slidenum">
              <a:rPr lang="en-US" smtClean="0"/>
              <a:pPr>
                <a:defRPr/>
              </a:pPr>
              <a:t>17</a:t>
            </a:fld>
            <a:endParaRPr lang="en-US"/>
          </a:p>
        </p:txBody>
      </p:sp>
    </p:spTree>
    <p:extLst>
      <p:ext uri="{BB962C8B-B14F-4D97-AF65-F5344CB8AC3E}">
        <p14:creationId xmlns:p14="http://schemas.microsoft.com/office/powerpoint/2010/main" val="40032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NZ" dirty="0" smtClean="0"/>
              <a:t>Attacks on NZ 4 times that of Japan</a:t>
            </a:r>
            <a:r>
              <a:rPr lang="en-NZ" baseline="0" dirty="0" smtClean="0"/>
              <a:t> based on the limited study of 6000 </a:t>
            </a:r>
            <a:r>
              <a:rPr lang="en-NZ" baseline="0" smtClean="0"/>
              <a:t>IP addresses.</a:t>
            </a:r>
            <a:endParaRPr lang="en-NZ"/>
          </a:p>
        </p:txBody>
      </p:sp>
      <p:sp>
        <p:nvSpPr>
          <p:cNvPr id="4" name="Header Placeholder 3"/>
          <p:cNvSpPr>
            <a:spLocks noGrp="1"/>
          </p:cNvSpPr>
          <p:nvPr>
            <p:ph type="hdr" sz="quarter" idx="10"/>
          </p:nvPr>
        </p:nvSpPr>
        <p:spPr/>
        <p:txBody>
          <a:bodyPr/>
          <a:lstStyle/>
          <a:p>
            <a:pPr>
              <a:defRPr/>
            </a:pPr>
            <a:r>
              <a:rPr lang="en-NZ" smtClean="0"/>
              <a:t>Unitec New Zealand </a:t>
            </a:r>
            <a:endParaRPr lang="en-NZ"/>
          </a:p>
        </p:txBody>
      </p:sp>
    </p:spTree>
    <p:extLst>
      <p:ext uri="{BB962C8B-B14F-4D97-AF65-F5344CB8AC3E}">
        <p14:creationId xmlns:p14="http://schemas.microsoft.com/office/powerpoint/2010/main" val="429232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NZ" dirty="0" smtClean="0"/>
              <a:t>Main components of the Unitec IAR are as follow.</a:t>
            </a:r>
            <a:endParaRPr lang="en-GB" dirty="0" smtClean="0"/>
          </a:p>
          <a:p>
            <a:pPr lvl="0"/>
            <a:r>
              <a:rPr lang="en-NZ" dirty="0" smtClean="0"/>
              <a:t>1) Embedded Sensors Network:</a:t>
            </a:r>
            <a:r>
              <a:rPr lang="en-GB" dirty="0" smtClean="0"/>
              <a:t> </a:t>
            </a:r>
            <a:r>
              <a:rPr lang="en-NZ" dirty="0" smtClean="0"/>
              <a:t>In order to collect raw data from the IAR occupants and ambient conditions, a sensors network has to be used. </a:t>
            </a:r>
          </a:p>
          <a:p>
            <a:pPr lvl="0"/>
            <a:r>
              <a:rPr lang="en-NZ" dirty="0" smtClean="0"/>
              <a:t>2) Embedded Data Processing:</a:t>
            </a:r>
            <a:r>
              <a:rPr lang="en-GB" dirty="0" smtClean="0"/>
              <a:t> </a:t>
            </a:r>
            <a:r>
              <a:rPr lang="en-NZ" dirty="0" smtClean="0"/>
              <a:t>The raw data collected by the Embedded Sensors Network has to be processed and converted to appropriate data formats before being used by autonomous agents of the IAR. </a:t>
            </a:r>
          </a:p>
          <a:p>
            <a:pPr lvl="0"/>
            <a:r>
              <a:rPr lang="en-NZ" dirty="0" smtClean="0"/>
              <a:t>3) Intelligent Agents: The intelligent agents of the IAR can make suggestions or decisions, based on the information provided by the Embedded Data Processing Components.</a:t>
            </a:r>
            <a:r>
              <a:rPr lang="en-GB" dirty="0" smtClean="0">
                <a:effectLst/>
              </a:rPr>
              <a:t> </a:t>
            </a:r>
          </a:p>
          <a:p>
            <a:pPr lvl="0"/>
            <a:r>
              <a:rPr lang="en-GB" dirty="0" smtClean="0"/>
              <a:t>4) </a:t>
            </a:r>
            <a:r>
              <a:rPr lang="en-NZ" dirty="0" smtClean="0"/>
              <a:t>Robotic Agents</a:t>
            </a:r>
            <a:r>
              <a:rPr lang="en-GB" dirty="0" smtClean="0"/>
              <a:t>: </a:t>
            </a:r>
            <a:r>
              <a:rPr lang="en-NZ" dirty="0" smtClean="0"/>
              <a:t>The robotic agents of the IAR include a wide range of mechatronic devices that may interact with the IAR ambient.  </a:t>
            </a:r>
            <a:endParaRPr lang="en-GB" dirty="0" smtClean="0"/>
          </a:p>
          <a:p>
            <a:pPr lvl="0"/>
            <a:r>
              <a:rPr lang="en-NZ" dirty="0" smtClean="0"/>
              <a:t>5) Cloud Storage</a:t>
            </a:r>
            <a:r>
              <a:rPr lang="en-GB" dirty="0" smtClean="0"/>
              <a:t>: </a:t>
            </a:r>
            <a:r>
              <a:rPr lang="en-NZ" dirty="0" smtClean="0"/>
              <a:t>The IAR components share their information with each other through a cloud storage. </a:t>
            </a:r>
            <a:endParaRPr lang="en-GB" dirty="0" smtClean="0"/>
          </a:p>
          <a:p>
            <a:pPr lvl="0"/>
            <a:r>
              <a:rPr lang="en-NZ" dirty="0" smtClean="0"/>
              <a:t>6) Mobile Applications:</a:t>
            </a:r>
            <a:r>
              <a:rPr lang="en-GB" dirty="0" smtClean="0"/>
              <a:t> </a:t>
            </a:r>
            <a:r>
              <a:rPr lang="en-NZ" dirty="0" smtClean="0"/>
              <a:t>In order to report the conditions of the IAR occupants to the trusted stakeholders (e.g. offspring, caregivers, nurses, emergency centre) and the IAR ambient conditions to the appropriate stockholders (e.g. building manager, electricians and etc.), a set of mobile applications can be developed. </a:t>
            </a:r>
            <a:endParaRPr lang="en-US" dirty="0"/>
          </a:p>
        </p:txBody>
      </p:sp>
      <p:sp>
        <p:nvSpPr>
          <p:cNvPr id="4" name="Slide Number Placeholder 3"/>
          <p:cNvSpPr>
            <a:spLocks noGrp="1"/>
          </p:cNvSpPr>
          <p:nvPr>
            <p:ph type="sldNum" sz="quarter" idx="10"/>
          </p:nvPr>
        </p:nvSpPr>
        <p:spPr/>
        <p:txBody>
          <a:bodyPr/>
          <a:lstStyle/>
          <a:p>
            <a:fld id="{0FD1E870-887B-814E-8BAB-E46B071C0F59}" type="slidenum">
              <a:rPr lang="en-US" smtClean="0"/>
              <a:pPr/>
              <a:t>22</a:t>
            </a:fld>
            <a:endParaRPr lang="en-US"/>
          </a:p>
        </p:txBody>
      </p:sp>
    </p:spTree>
    <p:extLst>
      <p:ext uri="{BB962C8B-B14F-4D97-AF65-F5344CB8AC3E}">
        <p14:creationId xmlns:p14="http://schemas.microsoft.com/office/powerpoint/2010/main" val="232722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0F30DE-8B03-4A12-9B29-EE435DD6C3AD}" type="slidenum">
              <a:rPr lang="en-US">
                <a:solidFill>
                  <a:prstClr val="black"/>
                </a:solidFill>
              </a:rPr>
              <a:pPr/>
              <a:t>23</a:t>
            </a:fld>
            <a:endParaRPr lang="en-US">
              <a:solidFill>
                <a:prstClr val="black"/>
              </a:solidFill>
            </a:endParaRPr>
          </a:p>
        </p:txBody>
      </p:sp>
      <p:sp>
        <p:nvSpPr>
          <p:cNvPr id="131074" name="Rectangle 2"/>
          <p:cNvSpPr>
            <a:spLocks noGrp="1" noRot="1" noChangeAspect="1" noChangeArrowheads="1" noTextEdit="1"/>
          </p:cNvSpPr>
          <p:nvPr>
            <p:ph type="sldImg"/>
          </p:nvPr>
        </p:nvSpPr>
        <p:spPr>
          <a:xfrm>
            <a:off x="382588" y="685800"/>
            <a:ext cx="6092825" cy="3429000"/>
          </a:xfrm>
          <a:ln/>
        </p:spPr>
      </p:sp>
      <p:sp>
        <p:nvSpPr>
          <p:cNvPr id="1310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1345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marL="0" lvl="2" algn="just">
              <a:defRPr/>
            </a:pPr>
            <a:r>
              <a:rPr lang="en-GB" sz="1900" dirty="0">
                <a:solidFill>
                  <a:schemeClr val="bg1">
                    <a:lumMod val="75000"/>
                  </a:schemeClr>
                </a:solidFill>
                <a:latin typeface="Tw Cen MT" pitchFamily="34" charset="0"/>
                <a:ea typeface="Times New Roman" pitchFamily="18" charset="0"/>
              </a:rPr>
              <a:t>The statistical machine translation system will be developed using Moses which is a public domain statistical development tool the team is familiar with.</a:t>
            </a:r>
            <a:r>
              <a:rPr lang="en-NZ" sz="1900" dirty="0">
                <a:latin typeface="Tw Cen MT" pitchFamily="34" charset="0"/>
              </a:rPr>
              <a:t>Speech-to-speech translation, which is still in the experimental stage, is a complex process requiring speech-recognition technology that converts speech to text, machine translation of the text, and then text-to-speech conversion.</a:t>
            </a:r>
            <a:endParaRPr lang="en-GB" sz="1900" dirty="0"/>
          </a:p>
          <a:p>
            <a:pPr algn="just">
              <a:defRPr/>
            </a:pPr>
            <a:r>
              <a:rPr lang="en-NZ" dirty="0" smtClean="0"/>
              <a:t>************************************</a:t>
            </a:r>
          </a:p>
          <a:p>
            <a:pPr algn="just" defTabSz="874892">
              <a:defRPr/>
            </a:pPr>
            <a:r>
              <a:rPr lang="en-NZ" dirty="0" smtClean="0"/>
              <a:t>The scope of this research was originally intended to cover the development of a handheld speech-to-speech translator for the Persian-English language pair. However, shortly after this venture was undertaken, it became clear that developing the translation engine alone was an immense task in itself. This was because very little work had been done in the area of SMT for this particular language pair, and what had been done had yielded very unsatisfactory results. Given the significant shortage of resources required for successful development, it became apparent that the development of the translation engine would easily cover the duration of time allotted to the whole research project. Because of this, it was decided that the focus needed to be solely on the development and improvement of the central part of the system – the statistical machine translation engine.</a:t>
            </a:r>
          </a:p>
          <a:p>
            <a:pPr algn="just">
              <a:defRPr/>
            </a:pPr>
            <a:endParaRPr lang="en-NZ" dirty="0"/>
          </a:p>
        </p:txBody>
      </p:sp>
    </p:spTree>
    <p:extLst>
      <p:ext uri="{BB962C8B-B14F-4D97-AF65-F5344CB8AC3E}">
        <p14:creationId xmlns:p14="http://schemas.microsoft.com/office/powerpoint/2010/main" val="134021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44D15928-F3DC-4C0E-AF6E-12B926CC437C}" type="slidenum">
              <a:rPr lang="en-NZ" smtClean="0"/>
              <a:pPr/>
              <a:t>30</a:t>
            </a:fld>
            <a:endParaRPr lang="en-NZ"/>
          </a:p>
        </p:txBody>
      </p:sp>
    </p:spTree>
    <p:extLst>
      <p:ext uri="{BB962C8B-B14F-4D97-AF65-F5344CB8AC3E}">
        <p14:creationId xmlns:p14="http://schemas.microsoft.com/office/powerpoint/2010/main" val="280147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39825"/>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609441" y="1600201"/>
            <a:ext cx="10969943" cy="4530725"/>
          </a:xfrm>
        </p:spPr>
        <p:txBody>
          <a:bodyPr/>
          <a:lstStyle/>
          <a:p>
            <a:pPr lvl="0"/>
            <a:endParaRPr lang="en-NZ"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C1893A-4DA7-4CE2-89CA-CE986EA3EF2A}" type="slidenum">
              <a:rPr lang="en-NZ" altLang="en-US"/>
              <a:pPr>
                <a:defRPr/>
              </a:pPr>
              <a:t>‹#›</a:t>
            </a:fld>
            <a:endParaRPr lang="en-NZ"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3"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5" name="Rectangle 6"/>
          <p:cNvSpPr>
            <a:spLocks noGrp="1" noChangeArrowheads="1"/>
          </p:cNvSpPr>
          <p:nvPr>
            <p:ph type="sldNum" sz="quarter" idx="12"/>
          </p:nvPr>
        </p:nvSpPr>
        <p:spPr>
          <a:ln/>
        </p:spPr>
        <p:txBody>
          <a:bodyPr/>
          <a:lstStyle>
            <a:lvl1pPr>
              <a:defRPr/>
            </a:lvl1pPr>
          </a:lstStyle>
          <a:p>
            <a:pPr>
              <a:defRPr/>
            </a:pPr>
            <a:fld id="{D0B4FCE8-DA99-4F6D-989C-5670C1D52D7B}" type="slidenum">
              <a:rPr lang="en-NZ" altLang="en-US"/>
              <a:pPr>
                <a:defRPr/>
              </a:pPr>
              <a:t>‹#›</a:t>
            </a:fld>
            <a:endParaRPr lang="en-NZ"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pPr/>
              <a:t>1/26/2015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pPr/>
              <a:t>1/26/2015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pPr/>
              <a:t>1/26/2015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pPr/>
              <a:t>1/26/2015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pPr/>
              <a:t>1/26/2015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pPr/>
              <a:t>1/26/2015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1/26/2015</a:t>
            </a:fld>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gi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file:///C:\Users\Zohreh\Desktop\Qatar-2015\Nicter.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Daedalus.mp4" TargetMode="External"/><Relationship Id="rId1" Type="http://schemas.openxmlformats.org/officeDocument/2006/relationships/slideLayout" Target="../slideLayouts/slideLayout2.xml"/><Relationship Id="rId5" Type="http://schemas.openxmlformats.org/officeDocument/2006/relationships/hyperlink" Target="file:///C:\Users\Zohreh\Desktop\Qatar-2015\Unitec.mp4" TargetMode="External"/><Relationship Id="rId4" Type="http://schemas.openxmlformats.org/officeDocument/2006/relationships/hyperlink" Target="file:///C:\Users\Zohreh\Desktop\Qatar-2015\Daedalus.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emf"/><Relationship Id="rId7" Type="http://schemas.openxmlformats.org/officeDocument/2006/relationships/image" Target="../media/image60.emf"/><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2.emf"/><Relationship Id="rId7" Type="http://schemas.openxmlformats.org/officeDocument/2006/relationships/diagramColors" Target="../diagrams/colors1.xml"/><Relationship Id="rId12" Type="http://schemas.openxmlformats.org/officeDocument/2006/relationships/image" Target="../media/image7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74.jpeg"/><Relationship Id="rId5" Type="http://schemas.openxmlformats.org/officeDocument/2006/relationships/diagramLayout" Target="../diagrams/layout1.xml"/><Relationship Id="rId10" Type="http://schemas.openxmlformats.org/officeDocument/2006/relationships/hyperlink" Target="file:///C:\Users\Zohreh\Desktop\Qatar-2015\pomegranate.avi" TargetMode="External"/><Relationship Id="rId4" Type="http://schemas.openxmlformats.org/officeDocument/2006/relationships/diagramData" Target="../diagrams/data1.xml"/><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hyperlink" Target="ljdy&#28051;&#22796;&#28142;&#29785;&#21979;&#58742;2.mp4" TargetMode="Externa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Comfort-3Dgame.wmv"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Zohreh\Desktop\Qatar-2015\face_tracker_hue_thresholding.mpg" TargetMode="External"/><Relationship Id="rId1" Type="http://schemas.microsoft.com/office/2007/relationships/media" Target="file:///C:\Users\Zohreh\Desktop\Qatar-2015\face_tracker_hue_thresholding.mpg" TargetMode="External"/><Relationship Id="rId5" Type="http://schemas.openxmlformats.org/officeDocument/2006/relationships/image" Target="../media/image100.jpeg"/><Relationship Id="rId4"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Zohreh\Desktop\Qatar-2015\multi_tracker_v02.mpeg" TargetMode="External"/><Relationship Id="rId1" Type="http://schemas.microsoft.com/office/2007/relationships/media" Target="file:///C:\Users\Zohreh\Desktop\Qatar-2015\multi_tracker_v02.mpeg" TargetMode="External"/><Relationship Id="rId6" Type="http://schemas.openxmlformats.org/officeDocument/2006/relationships/image" Target="../media/image101.png"/><Relationship Id="rId5" Type="http://schemas.openxmlformats.org/officeDocument/2006/relationships/hyperlink" Target="multi_tracker_v02.mpeg" TargetMode="External"/><Relationship Id="rId4"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2.xml"/><Relationship Id="rId7" Type="http://schemas.openxmlformats.org/officeDocument/2006/relationships/hyperlink" Target="file:///C:\Users\Zohreh\Desktop\Kuching-Presentation\Movement_trajectory_signal_no13.wmv" TargetMode="Externa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file:///C:\Users\Zohreh\Desktop\Kuching-Presentation\Movement_trajectory_signal_no9.wmv" TargetMode="External"/><Relationship Id="rId5" Type="http://schemas.openxmlformats.org/officeDocument/2006/relationships/hyperlink" Target="file:///C:\Users\Zohreh\Desktop\Kuching-Presentation\Movement_trajectory_signal_no5.wmv" TargetMode="External"/><Relationship Id="rId4"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13.xml"/><Relationship Id="rId7" Type="http://schemas.openxmlformats.org/officeDocument/2006/relationships/hyperlink" Target="new%20Eve.mp4" TargetMode="External"/><Relationship Id="rId2" Type="http://schemas.openxmlformats.org/officeDocument/2006/relationships/video" Target="file:///C:\Users\Zohreh\Desktop\Qatar-2015\intro.avi" TargetMode="External"/><Relationship Id="rId1" Type="http://schemas.microsoft.com/office/2007/relationships/media" Target="file:///C:\Users\Zohreh\Desktop\Qatar-2015\intro.avi" TargetMode="External"/><Relationship Id="rId6" Type="http://schemas.openxmlformats.org/officeDocument/2006/relationships/hyperlink" Target="file:///C:\Users\Zohreh\Desktop\Qatar-2015\intro.avi" TargetMode="External"/><Relationship Id="rId5" Type="http://schemas.openxmlformats.org/officeDocument/2006/relationships/image" Target="../media/image106.png"/><Relationship Id="rId4" Type="http://schemas.openxmlformats.org/officeDocument/2006/relationships/notesSlide" Target="../notesSlides/notesSlide25.xml"/><Relationship Id="rId9" Type="http://schemas.openxmlformats.org/officeDocument/2006/relationships/hyperlink" Target="file:///C:\Users\Zohreh\Desktop\Qatar-2015\new%20Eve.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hyperlink" Target="file:///C:\Documents%20and%20Settings\hossein\Desktop\UnitecSeminar2011\new%20Eve.mp4"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nebraskaprevlink.ne.gov/library/smiley.gi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92" y="4869160"/>
            <a:ext cx="11809312" cy="1824816"/>
          </a:xfrm>
        </p:spPr>
        <p:txBody>
          <a:bodyPr>
            <a:normAutofit/>
          </a:bodyPr>
          <a:lstStyle/>
          <a:p>
            <a:pPr algn="ctr"/>
            <a:r>
              <a:rPr lang="en-NZ" sz="3600" b="1" dirty="0" smtClean="0">
                <a:latin typeface="Calibri" panose="020F0502020204030204" pitchFamily="34" charset="0"/>
              </a:rPr>
              <a:t>  Professor &amp; Head of Department</a:t>
            </a:r>
            <a:br>
              <a:rPr lang="en-NZ" sz="3600" b="1" dirty="0" smtClean="0">
                <a:latin typeface="Calibri" panose="020F0502020204030204" pitchFamily="34" charset="0"/>
              </a:rPr>
            </a:br>
            <a:r>
              <a:rPr lang="en-NZ" sz="3600" b="1" dirty="0" smtClean="0">
                <a:latin typeface="Calibri" panose="020F0502020204030204" pitchFamily="34" charset="0"/>
              </a:rPr>
              <a:t>   Department of Computing</a:t>
            </a:r>
            <a:endParaRPr lang="en-US" sz="3600" b="1" dirty="0">
              <a:latin typeface="Calibri" panose="020F0502020204030204" pitchFamily="34" charset="0"/>
            </a:endParaRPr>
          </a:p>
        </p:txBody>
      </p:sp>
      <p:sp>
        <p:nvSpPr>
          <p:cNvPr id="6" name="Rectangle 5"/>
          <p:cNvSpPr/>
          <p:nvPr/>
        </p:nvSpPr>
        <p:spPr>
          <a:xfrm>
            <a:off x="-170284" y="2420888"/>
            <a:ext cx="12385375" cy="1754326"/>
          </a:xfrm>
          <a:prstGeom prst="rect">
            <a:avLst/>
          </a:prstGeom>
        </p:spPr>
        <p:txBody>
          <a:bodyPr wrap="square">
            <a:spAutoFit/>
          </a:bodyPr>
          <a:lstStyle/>
          <a:p>
            <a:pPr algn="ctr"/>
            <a:r>
              <a:rPr lang="en-US" sz="3600" b="1" dirty="0" smtClean="0">
                <a:solidFill>
                  <a:srgbClr val="002060"/>
                </a:solidFill>
                <a:latin typeface="Calibri" panose="020F0502020204030204" pitchFamily="34" charset="0"/>
              </a:rPr>
              <a:t>Impacting </a:t>
            </a:r>
            <a:r>
              <a:rPr lang="en-US" sz="3600" b="1" dirty="0">
                <a:solidFill>
                  <a:srgbClr val="002060"/>
                </a:solidFill>
                <a:latin typeface="Calibri" panose="020F0502020204030204" pitchFamily="34" charset="0"/>
              </a:rPr>
              <a:t>our societies and knowledge economies </a:t>
            </a:r>
            <a:r>
              <a:rPr lang="en-US" sz="3600" b="1" dirty="0" smtClean="0">
                <a:solidFill>
                  <a:srgbClr val="002060"/>
                </a:solidFill>
                <a:latin typeface="Calibri" panose="020F0502020204030204" pitchFamily="34" charset="0"/>
              </a:rPr>
              <a:t>– </a:t>
            </a:r>
          </a:p>
          <a:p>
            <a:pPr algn="ctr"/>
            <a:r>
              <a:rPr lang="en-US" sz="3600" b="1" dirty="0" smtClean="0">
                <a:solidFill>
                  <a:srgbClr val="002060"/>
                </a:solidFill>
                <a:latin typeface="Calibri" panose="020F0502020204030204" pitchFamily="34" charset="0"/>
              </a:rPr>
              <a:t>Research </a:t>
            </a:r>
            <a:r>
              <a:rPr lang="en-US" sz="3600" b="1" dirty="0">
                <a:solidFill>
                  <a:srgbClr val="002060"/>
                </a:solidFill>
                <a:latin typeface="Calibri" panose="020F0502020204030204" pitchFamily="34" charset="0"/>
              </a:rPr>
              <a:t>and </a:t>
            </a:r>
            <a:r>
              <a:rPr lang="en-US" sz="3600" b="1" dirty="0" smtClean="0">
                <a:solidFill>
                  <a:srgbClr val="002060"/>
                </a:solidFill>
                <a:latin typeface="Calibri" panose="020F0502020204030204" pitchFamily="34" charset="0"/>
              </a:rPr>
              <a:t>Education </a:t>
            </a:r>
            <a:r>
              <a:rPr lang="en-US" sz="3600" b="1" dirty="0">
                <a:solidFill>
                  <a:srgbClr val="002060"/>
                </a:solidFill>
                <a:latin typeface="Calibri" panose="020F0502020204030204" pitchFamily="34" charset="0"/>
              </a:rPr>
              <a:t>in new and emerging information technologies at Unitec Institute of Technology </a:t>
            </a:r>
            <a:endParaRPr lang="en-NZ" sz="3600" b="1" dirty="0">
              <a:solidFill>
                <a:srgbClr val="002060"/>
              </a:solidFill>
              <a:effectLst>
                <a:outerShdw blurRad="38100" dist="38100" dir="2700000" algn="tl">
                  <a:srgbClr val="000000">
                    <a:alpha val="43137"/>
                  </a:srgbClr>
                </a:outerShdw>
              </a:effectLst>
              <a:latin typeface="Calibri" panose="020F0502020204030204" pitchFamily="34" charset="0"/>
              <a:cs typeface="David" pitchFamily="34" charset="-79"/>
            </a:endParaRPr>
          </a:p>
        </p:txBody>
      </p:sp>
      <p:pic>
        <p:nvPicPr>
          <p:cNvPr id="4" name="Picture 4"/>
          <p:cNvPicPr>
            <a:picLocks noChangeAspect="1"/>
          </p:cNvPicPr>
          <p:nvPr/>
        </p:nvPicPr>
        <p:blipFill>
          <a:blip r:embed="rId3" cstate="print"/>
          <a:srcRect/>
          <a:stretch>
            <a:fillRect/>
          </a:stretch>
        </p:blipFill>
        <p:spPr bwMode="auto">
          <a:xfrm>
            <a:off x="9190756" y="0"/>
            <a:ext cx="2998069" cy="2420888"/>
          </a:xfrm>
          <a:prstGeom prst="rect">
            <a:avLst/>
          </a:prstGeom>
          <a:noFill/>
          <a:ln w="9525">
            <a:noFill/>
            <a:miter lim="800000"/>
            <a:headEnd/>
            <a:tailEnd/>
          </a:ln>
        </p:spPr>
      </p:pic>
      <p:pic>
        <p:nvPicPr>
          <p:cNvPr id="5" name="Picture 7"/>
          <p:cNvPicPr>
            <a:picLocks noChangeAspect="1"/>
          </p:cNvPicPr>
          <p:nvPr/>
        </p:nvPicPr>
        <p:blipFill>
          <a:blip r:embed="rId4" cstate="print"/>
          <a:srcRect/>
          <a:stretch>
            <a:fillRect/>
          </a:stretch>
        </p:blipFill>
        <p:spPr bwMode="auto">
          <a:xfrm>
            <a:off x="6225832" y="0"/>
            <a:ext cx="3024778" cy="2420888"/>
          </a:xfrm>
          <a:prstGeom prst="rect">
            <a:avLst/>
          </a:prstGeom>
          <a:noFill/>
          <a:ln w="9525">
            <a:noFill/>
            <a:miter lim="800000"/>
            <a:headEnd/>
            <a:tailEnd/>
          </a:ln>
        </p:spPr>
      </p:pic>
      <p:pic>
        <p:nvPicPr>
          <p:cNvPr id="7" name="Picture 12" descr="http://t3.gstatic.com/images?q=tbn:ANd9GcRIG8ndYZHMKpukFgNJwiGCjOX8m7FqDui_2e0b7k5Gcq_KVSqcag"/>
          <p:cNvPicPr>
            <a:picLocks noChangeAspect="1" noChangeArrowheads="1"/>
          </p:cNvPicPr>
          <p:nvPr/>
        </p:nvPicPr>
        <p:blipFill>
          <a:blip r:embed="rId5" cstate="print"/>
          <a:srcRect/>
          <a:stretch>
            <a:fillRect/>
          </a:stretch>
        </p:blipFill>
        <p:spPr bwMode="auto">
          <a:xfrm>
            <a:off x="3142084" y="0"/>
            <a:ext cx="3087462" cy="2420888"/>
          </a:xfrm>
          <a:prstGeom prst="rect">
            <a:avLst/>
          </a:prstGeom>
          <a:noFill/>
        </p:spPr>
      </p:pic>
      <p:pic>
        <p:nvPicPr>
          <p:cNvPr id="8" name="Picture 2" descr="C:\BackedUpFolder\Per\Photos\RoboChair-02-10-2012\P1010018.JPG"/>
          <p:cNvPicPr>
            <a:picLocks noChangeAspect="1" noChangeArrowheads="1"/>
          </p:cNvPicPr>
          <p:nvPr/>
        </p:nvPicPr>
        <p:blipFill>
          <a:blip r:embed="rId6" cstate="print"/>
          <a:srcRect/>
          <a:stretch>
            <a:fillRect/>
          </a:stretch>
        </p:blipFill>
        <p:spPr bwMode="auto">
          <a:xfrm>
            <a:off x="0" y="0"/>
            <a:ext cx="3142084" cy="2420888"/>
          </a:xfrm>
          <a:prstGeom prst="rect">
            <a:avLst/>
          </a:prstGeom>
          <a:noFill/>
        </p:spPr>
      </p:pic>
      <p:pic>
        <p:nvPicPr>
          <p:cNvPr id="9" name="Picture 8" descr="uni.jpg"/>
          <p:cNvPicPr>
            <a:picLocks noChangeAspect="1"/>
          </p:cNvPicPr>
          <p:nvPr/>
        </p:nvPicPr>
        <p:blipFill>
          <a:blip r:embed="rId7" cstate="print"/>
          <a:stretch>
            <a:fillRect/>
          </a:stretch>
        </p:blipFill>
        <p:spPr>
          <a:xfrm>
            <a:off x="10270876" y="5661248"/>
            <a:ext cx="1857137" cy="1124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utoShape 2" descr="Image result for CMU Qatar"/>
          <p:cNvSpPr>
            <a:spLocks noChangeAspect="1" noChangeArrowheads="1"/>
          </p:cNvSpPr>
          <p:nvPr/>
        </p:nvSpPr>
        <p:spPr bwMode="auto">
          <a:xfrm>
            <a:off x="1571042" y="4699619"/>
            <a:ext cx="177165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1" name="Picture 10"/>
          <p:cNvPicPr>
            <a:picLocks noChangeAspect="1"/>
          </p:cNvPicPr>
          <p:nvPr/>
        </p:nvPicPr>
        <p:blipFill>
          <a:blip r:embed="rId8"/>
          <a:stretch>
            <a:fillRect/>
          </a:stretch>
        </p:blipFill>
        <p:spPr>
          <a:xfrm>
            <a:off x="26788" y="5051117"/>
            <a:ext cx="1182727" cy="1755800"/>
          </a:xfrm>
          <a:prstGeom prst="rect">
            <a:avLst/>
          </a:prstGeom>
        </p:spPr>
      </p:pic>
      <p:pic>
        <p:nvPicPr>
          <p:cNvPr id="12" name="Picture 11"/>
          <p:cNvPicPr>
            <a:picLocks noChangeAspect="1"/>
          </p:cNvPicPr>
          <p:nvPr/>
        </p:nvPicPr>
        <p:blipFill>
          <a:blip r:embed="rId9"/>
          <a:stretch>
            <a:fillRect/>
          </a:stretch>
        </p:blipFill>
        <p:spPr>
          <a:xfrm>
            <a:off x="2241406" y="4005064"/>
            <a:ext cx="7706012" cy="1859441"/>
          </a:xfrm>
          <a:prstGeom prst="rect">
            <a:avLst/>
          </a:prstGeom>
        </p:spPr>
      </p:pic>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742484" y="44624"/>
            <a:ext cx="936104" cy="7200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Joint PhD</a:t>
            </a:r>
            <a:endParaRPr lang="en-US" sz="1600" dirty="0"/>
          </a:p>
        </p:txBody>
      </p:sp>
      <p:sp>
        <p:nvSpPr>
          <p:cNvPr id="6" name="Right Arrow 5"/>
          <p:cNvSpPr/>
          <p:nvPr/>
        </p:nvSpPr>
        <p:spPr>
          <a:xfrm rot="19065533">
            <a:off x="5884645" y="721761"/>
            <a:ext cx="1082463" cy="3600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 y="30287"/>
            <a:ext cx="12188824" cy="7046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p:cNvSpPr>
            <a:spLocks noChangeArrowheads="1"/>
          </p:cNvSpPr>
          <p:nvPr/>
        </p:nvSpPr>
        <p:spPr bwMode="auto">
          <a:xfrm>
            <a:off x="4392410" y="6272163"/>
            <a:ext cx="728663" cy="757237"/>
          </a:xfrm>
          <a:prstGeom prst="ellipse">
            <a:avLst/>
          </a:prstGeom>
          <a:solidFill>
            <a:srgbClr val="00B0F0"/>
          </a:solidFill>
          <a:ln w="9525" algn="ctr">
            <a:solidFill>
              <a:srgbClr val="FCBF49"/>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altLang="en-US" sz="1200" b="1">
                <a:solidFill>
                  <a:schemeClr val="bg1"/>
                </a:solidFill>
              </a:rPr>
              <a:t>L3</a:t>
            </a:r>
          </a:p>
          <a:p>
            <a:pPr eaLnBrk="1" hangingPunct="1"/>
            <a:r>
              <a:rPr lang="en-NZ" altLang="en-US" sz="1200">
                <a:solidFill>
                  <a:schemeClr val="bg1"/>
                </a:solidFill>
              </a:rPr>
              <a:t>NCC</a:t>
            </a:r>
          </a:p>
        </p:txBody>
      </p:sp>
      <p:sp>
        <p:nvSpPr>
          <p:cNvPr id="9" name="Right Arrow 9"/>
          <p:cNvSpPr>
            <a:spLocks noChangeArrowheads="1"/>
          </p:cNvSpPr>
          <p:nvPr/>
        </p:nvSpPr>
        <p:spPr bwMode="auto">
          <a:xfrm rot="21033368">
            <a:off x="5035683" y="6051047"/>
            <a:ext cx="1883257" cy="571500"/>
          </a:xfrm>
          <a:prstGeom prst="rightArrow">
            <a:avLst>
              <a:gd name="adj1" fmla="val 50000"/>
              <a:gd name="adj2" fmla="val 50013"/>
            </a:avLst>
          </a:prstGeom>
          <a:solidFill>
            <a:srgbClr val="00B0F0"/>
          </a:solidFill>
          <a:ln w="9525" algn="ctr">
            <a:solidFill>
              <a:schemeClr val="bg1"/>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NZ" altLang="en-US"/>
          </a:p>
        </p:txBody>
      </p:sp>
      <p:sp>
        <p:nvSpPr>
          <p:cNvPr id="10" name="Oval 8"/>
          <p:cNvSpPr>
            <a:spLocks noChangeArrowheads="1"/>
          </p:cNvSpPr>
          <p:nvPr/>
        </p:nvSpPr>
        <p:spPr bwMode="auto">
          <a:xfrm>
            <a:off x="3458960" y="5210125"/>
            <a:ext cx="728663" cy="757238"/>
          </a:xfrm>
          <a:prstGeom prst="ellipse">
            <a:avLst/>
          </a:prstGeom>
          <a:solidFill>
            <a:srgbClr val="00B0F0"/>
          </a:solidFill>
          <a:ln w="9525" algn="ctr">
            <a:solidFill>
              <a:srgbClr val="FCBF49"/>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NZ" altLang="en-US" sz="1200" b="1" dirty="0">
                <a:solidFill>
                  <a:schemeClr val="bg1"/>
                </a:solidFill>
              </a:rPr>
              <a:t>L5</a:t>
            </a:r>
          </a:p>
          <a:p>
            <a:pPr eaLnBrk="1" hangingPunct="1"/>
            <a:r>
              <a:rPr lang="en-NZ" altLang="en-US" sz="1200" dirty="0">
                <a:solidFill>
                  <a:schemeClr val="bg1"/>
                </a:solidFill>
              </a:rPr>
              <a:t>CCS</a:t>
            </a:r>
          </a:p>
        </p:txBody>
      </p:sp>
      <p:sp>
        <p:nvSpPr>
          <p:cNvPr id="11" name="Right Arrow 10"/>
          <p:cNvSpPr>
            <a:spLocks noChangeArrowheads="1"/>
          </p:cNvSpPr>
          <p:nvPr/>
        </p:nvSpPr>
        <p:spPr bwMode="auto">
          <a:xfrm rot="13795466">
            <a:off x="3880441" y="5833219"/>
            <a:ext cx="808038" cy="571500"/>
          </a:xfrm>
          <a:prstGeom prst="rightArrow">
            <a:avLst>
              <a:gd name="adj1" fmla="val 50000"/>
              <a:gd name="adj2" fmla="val 49957"/>
            </a:avLst>
          </a:prstGeom>
          <a:solidFill>
            <a:srgbClr val="00B0F0"/>
          </a:solidFill>
          <a:ln w="9525" algn="ctr">
            <a:solidFill>
              <a:schemeClr val="bg1"/>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NZ" altLang="en-US"/>
          </a:p>
        </p:txBody>
      </p:sp>
      <p:sp>
        <p:nvSpPr>
          <p:cNvPr id="12" name="Right Arrow 11"/>
          <p:cNvSpPr>
            <a:spLocks noChangeArrowheads="1"/>
          </p:cNvSpPr>
          <p:nvPr/>
        </p:nvSpPr>
        <p:spPr bwMode="auto">
          <a:xfrm rot="13795466">
            <a:off x="3045416" y="4814044"/>
            <a:ext cx="731838" cy="571500"/>
          </a:xfrm>
          <a:prstGeom prst="rightArrow">
            <a:avLst>
              <a:gd name="adj1" fmla="val 50000"/>
              <a:gd name="adj2" fmla="val 50013"/>
            </a:avLst>
          </a:prstGeom>
          <a:solidFill>
            <a:srgbClr val="00B0F0"/>
          </a:solidFill>
          <a:ln w="9525" algn="ctr">
            <a:solidFill>
              <a:schemeClr val="bg1"/>
            </a:solidFill>
            <a:round/>
            <a:headEnd/>
            <a:tailEnd/>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NZ" altLang="en-US"/>
          </a:p>
        </p:txBody>
      </p:sp>
      <p:sp>
        <p:nvSpPr>
          <p:cNvPr id="13" name="Oval 12"/>
          <p:cNvSpPr/>
          <p:nvPr/>
        </p:nvSpPr>
        <p:spPr>
          <a:xfrm>
            <a:off x="6894884" y="197024"/>
            <a:ext cx="936104" cy="7200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Joint PhD</a:t>
            </a:r>
            <a:endParaRPr lang="en-US" sz="1600" b="1" dirty="0"/>
          </a:p>
        </p:txBody>
      </p:sp>
      <p:sp>
        <p:nvSpPr>
          <p:cNvPr id="15" name="Right Arrow 14"/>
          <p:cNvSpPr/>
          <p:nvPr/>
        </p:nvSpPr>
        <p:spPr>
          <a:xfrm rot="19910067">
            <a:off x="5946404" y="818606"/>
            <a:ext cx="1207221" cy="48179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8254652" y="140790"/>
            <a:ext cx="3367124" cy="1837426"/>
          </a:xfrm>
          <a:prstGeom prst="rect">
            <a:avLst/>
          </a:prstGeom>
          <a:noFill/>
        </p:spPr>
        <p:txBody>
          <a:bodyPr wrap="square" rtlCol="0">
            <a:spAutoFit/>
          </a:bodyPr>
          <a:lstStyle/>
          <a:p>
            <a:pPr>
              <a:lnSpc>
                <a:spcPct val="90000"/>
              </a:lnSpc>
            </a:pPr>
            <a:r>
              <a:rPr lang="en-US" b="1" dirty="0" smtClean="0">
                <a:solidFill>
                  <a:srgbClr val="009900"/>
                </a:solidFill>
              </a:rPr>
              <a:t>Cybersecurity</a:t>
            </a:r>
          </a:p>
          <a:p>
            <a:pPr>
              <a:lnSpc>
                <a:spcPct val="90000"/>
              </a:lnSpc>
            </a:pPr>
            <a:r>
              <a:rPr lang="en-US" b="1" dirty="0" smtClean="0">
                <a:solidFill>
                  <a:srgbClr val="009900"/>
                </a:solidFill>
              </a:rPr>
              <a:t>Networks and Security</a:t>
            </a:r>
          </a:p>
          <a:p>
            <a:pPr>
              <a:lnSpc>
                <a:spcPct val="90000"/>
              </a:lnSpc>
            </a:pPr>
            <a:r>
              <a:rPr lang="en-US" b="1" dirty="0" smtClean="0">
                <a:solidFill>
                  <a:srgbClr val="009900"/>
                </a:solidFill>
              </a:rPr>
              <a:t>Software Engineering</a:t>
            </a:r>
          </a:p>
          <a:p>
            <a:pPr>
              <a:lnSpc>
                <a:spcPct val="90000"/>
              </a:lnSpc>
            </a:pPr>
            <a:r>
              <a:rPr lang="en-US" b="1" dirty="0" smtClean="0">
                <a:solidFill>
                  <a:srgbClr val="009900"/>
                </a:solidFill>
              </a:rPr>
              <a:t>Business Intelligence</a:t>
            </a:r>
          </a:p>
          <a:p>
            <a:pPr>
              <a:lnSpc>
                <a:spcPct val="90000"/>
              </a:lnSpc>
            </a:pPr>
            <a:r>
              <a:rPr lang="en-US" b="1" dirty="0" smtClean="0">
                <a:solidFill>
                  <a:srgbClr val="009900"/>
                </a:solidFill>
              </a:rPr>
              <a:t>Games</a:t>
            </a:r>
          </a:p>
          <a:p>
            <a:pPr>
              <a:lnSpc>
                <a:spcPct val="90000"/>
              </a:lnSpc>
            </a:pPr>
            <a:r>
              <a:rPr lang="en-US" b="1" dirty="0" smtClean="0">
                <a:solidFill>
                  <a:srgbClr val="009900"/>
                </a:solidFill>
              </a:rPr>
              <a:t>Health Software Development</a:t>
            </a:r>
          </a:p>
          <a:p>
            <a:pPr>
              <a:lnSpc>
                <a:spcPct val="90000"/>
              </a:lnSpc>
            </a:pPr>
            <a:r>
              <a:rPr lang="en-US" b="1" dirty="0" smtClean="0">
                <a:solidFill>
                  <a:srgbClr val="009900"/>
                </a:solidFill>
              </a:rPr>
              <a:t>Professional Practice</a:t>
            </a:r>
            <a:endParaRPr lang="en-US" b="1" dirty="0">
              <a:solidFill>
                <a:srgbClr val="009900"/>
              </a:solidFill>
            </a:endParaRPr>
          </a:p>
        </p:txBody>
      </p:sp>
    </p:spTree>
    <p:extLst>
      <p:ext uri="{BB962C8B-B14F-4D97-AF65-F5344CB8AC3E}">
        <p14:creationId xmlns:p14="http://schemas.microsoft.com/office/powerpoint/2010/main" val="404459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5" descr="Unitec logo stack maori des with green device.png"/>
          <p:cNvPicPr>
            <a:picLocks noChangeAspect="1"/>
          </p:cNvPicPr>
          <p:nvPr/>
        </p:nvPicPr>
        <p:blipFill>
          <a:blip r:embed="rId2" cstate="print"/>
          <a:srcRect/>
          <a:stretch>
            <a:fillRect/>
          </a:stretch>
        </p:blipFill>
        <p:spPr bwMode="auto">
          <a:xfrm>
            <a:off x="2998068" y="2348880"/>
            <a:ext cx="3144511" cy="2274484"/>
          </a:xfrm>
          <a:prstGeom prst="rect">
            <a:avLst/>
          </a:prstGeom>
          <a:noFill/>
          <a:ln w="9525">
            <a:noFill/>
            <a:miter lim="800000"/>
            <a:headEnd/>
            <a:tailEnd/>
          </a:ln>
        </p:spPr>
      </p:pic>
      <p:pic>
        <p:nvPicPr>
          <p:cNvPr id="5123" name="Picture 2"/>
          <p:cNvPicPr>
            <a:picLocks noChangeAspect="1" noChangeArrowheads="1"/>
          </p:cNvPicPr>
          <p:nvPr/>
        </p:nvPicPr>
        <p:blipFill>
          <a:blip r:embed="rId3" cstate="print"/>
          <a:srcRect/>
          <a:stretch>
            <a:fillRect/>
          </a:stretch>
        </p:blipFill>
        <p:spPr bwMode="auto">
          <a:xfrm>
            <a:off x="2241165" y="5009622"/>
            <a:ext cx="3910272" cy="1826785"/>
          </a:xfrm>
          <a:prstGeom prst="rect">
            <a:avLst/>
          </a:prstGeom>
          <a:noFill/>
          <a:ln w="9525">
            <a:noFill/>
            <a:miter lim="800000"/>
            <a:headEnd/>
            <a:tailEnd/>
          </a:ln>
        </p:spPr>
      </p:pic>
      <p:pic>
        <p:nvPicPr>
          <p:cNvPr id="5124" name="Picture 3"/>
          <p:cNvPicPr>
            <a:picLocks noChangeAspect="1" noChangeArrowheads="1"/>
          </p:cNvPicPr>
          <p:nvPr/>
        </p:nvPicPr>
        <p:blipFill>
          <a:blip r:embed="rId4" cstate="print"/>
          <a:srcRect/>
          <a:stretch>
            <a:fillRect/>
          </a:stretch>
        </p:blipFill>
        <p:spPr bwMode="auto">
          <a:xfrm>
            <a:off x="6310436" y="2348880"/>
            <a:ext cx="3063046" cy="2435713"/>
          </a:xfrm>
          <a:prstGeom prst="rect">
            <a:avLst/>
          </a:prstGeom>
          <a:noFill/>
          <a:ln w="9525">
            <a:noFill/>
            <a:miter lim="800000"/>
            <a:headEnd/>
            <a:tailEnd/>
          </a:ln>
        </p:spPr>
      </p:pic>
      <p:pic>
        <p:nvPicPr>
          <p:cNvPr id="5125" name="Picture 4"/>
          <p:cNvPicPr>
            <a:picLocks noChangeAspect="1" noChangeArrowheads="1"/>
          </p:cNvPicPr>
          <p:nvPr/>
        </p:nvPicPr>
        <p:blipFill>
          <a:blip r:embed="rId5" cstate="print"/>
          <a:srcRect/>
          <a:stretch>
            <a:fillRect/>
          </a:stretch>
        </p:blipFill>
        <p:spPr bwMode="auto">
          <a:xfrm>
            <a:off x="246203" y="1992333"/>
            <a:ext cx="2892877" cy="883882"/>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3548210" y="312382"/>
            <a:ext cx="4317592" cy="1079660"/>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9262764" y="5085184"/>
            <a:ext cx="2780638" cy="811904"/>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8979143" y="164109"/>
            <a:ext cx="2976151" cy="1589259"/>
          </a:xfrm>
          <a:prstGeom prst="rect">
            <a:avLst/>
          </a:prstGeom>
          <a:noFill/>
          <a:ln w="9525">
            <a:noFill/>
            <a:miter lim="800000"/>
            <a:headEnd/>
            <a:tailEnd/>
          </a:ln>
        </p:spPr>
      </p:pic>
      <p:pic>
        <p:nvPicPr>
          <p:cNvPr id="5129" name="Picture 9"/>
          <p:cNvPicPr>
            <a:picLocks noChangeAspect="1" noChangeArrowheads="1"/>
          </p:cNvPicPr>
          <p:nvPr/>
        </p:nvPicPr>
        <p:blipFill>
          <a:blip r:embed="rId9" cstate="print"/>
          <a:srcRect/>
          <a:stretch>
            <a:fillRect/>
          </a:stretch>
        </p:blipFill>
        <p:spPr bwMode="auto">
          <a:xfrm>
            <a:off x="429045" y="3234662"/>
            <a:ext cx="2443920" cy="1943388"/>
          </a:xfrm>
          <a:prstGeom prst="rect">
            <a:avLst/>
          </a:prstGeom>
          <a:noFill/>
          <a:ln w="9525">
            <a:noFill/>
            <a:miter lim="800000"/>
            <a:headEnd/>
            <a:tailEnd/>
          </a:ln>
        </p:spPr>
      </p:pic>
      <p:pic>
        <p:nvPicPr>
          <p:cNvPr id="5130" name="Picture 14" descr="https://encrypted-tbn0.gstatic.com/images?q=tbn:ANd9GcRPVCGIOS4qGRmDhnI16M3pheBoMb7ShL99PlhJCDlXOXCAPIO8"/>
          <p:cNvPicPr>
            <a:picLocks noChangeAspect="1" noChangeArrowheads="1"/>
          </p:cNvPicPr>
          <p:nvPr/>
        </p:nvPicPr>
        <p:blipFill>
          <a:blip r:embed="rId10" cstate="print"/>
          <a:srcRect/>
          <a:stretch>
            <a:fillRect/>
          </a:stretch>
        </p:blipFill>
        <p:spPr bwMode="auto">
          <a:xfrm>
            <a:off x="429045" y="56143"/>
            <a:ext cx="1812121" cy="1590699"/>
          </a:xfrm>
          <a:prstGeom prst="rect">
            <a:avLst/>
          </a:prstGeom>
          <a:noFill/>
          <a:ln w="9525">
            <a:noFill/>
            <a:miter lim="800000"/>
            <a:headEnd/>
            <a:tailEnd/>
          </a:ln>
        </p:spPr>
      </p:pic>
      <p:pic>
        <p:nvPicPr>
          <p:cNvPr id="5131" name="Picture 16" descr="https://encrypted-tbn1.gstatic.com/images?q=tbn:ANd9GcR1pTlDW8iPf0xqIC0DYZrzVNG0-Twas6jwkQXUq5-n9MrSnIVy"/>
          <p:cNvPicPr>
            <a:picLocks noChangeAspect="1" noChangeArrowheads="1"/>
          </p:cNvPicPr>
          <p:nvPr/>
        </p:nvPicPr>
        <p:blipFill>
          <a:blip r:embed="rId11" cstate="print"/>
          <a:srcRect/>
          <a:stretch>
            <a:fillRect/>
          </a:stretch>
        </p:blipFill>
        <p:spPr bwMode="auto">
          <a:xfrm>
            <a:off x="722315" y="5499068"/>
            <a:ext cx="1064463" cy="846453"/>
          </a:xfrm>
          <a:prstGeom prst="rect">
            <a:avLst/>
          </a:prstGeom>
          <a:noFill/>
          <a:ln w="9525">
            <a:noFill/>
            <a:miter lim="800000"/>
            <a:headEnd/>
            <a:tailEnd/>
          </a:ln>
        </p:spPr>
      </p:pic>
      <p:sp>
        <p:nvSpPr>
          <p:cNvPr id="5132" name="AutoShape 18" descr="data:image/jpeg;base64,/9j/4AAQSkZJRgABAQAAAQABAAD/2wBDAAkGBwgHBgkIBwgKCgkLDRYPDQwMDRsUFRAWIB0iIiAdHx8kKDQsJCYxJx8fLT0tMTU3Ojo6Iys/RD84QzQ5Ojf/2wBDAQoKCg0MDRoPDxo3JR8lNzc3Nzc3Nzc3Nzc3Nzc3Nzc3Nzc3Nzc3Nzc3Nzc3Nzc3Nzc3Nzc3Nzc3Nzc3Nzc3Nzf/wAARCADhAOEDASIAAhEBAxEB/8QAHAABAAIDAQEBAAAAAAAAAAAAAAQHAQUGCAID/8QAOxAAAQMDAwAHBwMBBwUAAAAAAAECAwQFEQYSIQcTFSIxQVEUVWFxkZPRMkKBIwgWFzRigrIzNlJlwf/EABgBAQEBAQEAAAAAAAAAAAAAAAACAQME/8QAIhEBAAICAgEFAQEAAAAAAAAAAAECAxESURMUITFBUgSx/9oADAMBAAIRAxEAPwC8QAAAAAAAABkAAAAAAAAAAAAAAAAAAAAAAAAAAAAMADIAAAAAAAAAAAAAAAAAAAAAAAAAAAAAAAAAAAAAAAAAAAAAAAAAAAAAAAAAAAAAAAAAAAAAAAAAAAADAMgAAAAAAAAAAAAAAAAAAAAAAAAAAAAAAAAAAAAAAAAAAAAAAAAAAAAAAAAAAAAAAAAAAAAAAAAAAAAAAAAAYyZUrGnoLZXVlyfcI+urJbvVMbJNUzNbHExURMo1yIiZVG58Ez/AFnZBXNdp212e622G5UMMtHcZ0pY3w1NQx8Uqtc5qKiyLuau1UymMLjj0kQ6Ystxq6mG308EbYnqxHS1FQ9XY4VyIkiZTdlvjxj44A70ZK1o7ZYGxXenuFsalxtcrIntgrZ1ZMsjUdGrcuyirnCt5VFRfHg+7tpuhoLLNeYaSjqaamjdNLE2qqWrJG1FV21/WKiOwi8Ki88Z8wLIByXR06H2K6so3SLRtuL/Z0e9ztsaxxuRO8qr+7P8AJCmprivSPFQJqG6No5KN9etOjo9qObM1uxO5nZhypjOfiB3QKmsGqtSVdFpX2uGVtPVXN8UlwWojX2lqdd3FYiZTG1Of9PxNj0QXivvFG6ouVzmq5nQNcrZK6CREXcvKRsajo/8AcqgWQCrbdqyrqKSwW9LtvvL9QSQVlMjm9b1DXy5RzcZRqNRnJrdJ6w1HO/StJdppHpcK18kdYxExPCiSI6N/HDmuRq8eKKnoBcgKcbqXU9Ppmw3CGqmrJL5RuoI8o3+lWLIvVy+H/ju+HcQ2UN0ucPSNPaZ7zUyU9J7KxrHVsESSKsKK5Vjc3dJlecNVPEC0QUfpjU2qKqz3D2i++zTy2hlVTTXGSLa56zKxXscjcMbju4dnDlRfA3en9RV1zm07Rx3O4sSerr6WrWWWGV6OZT7k2yMajXo1yoqOx4+OcAWqCt9PUN7ubNTxM1TdPaKKsko6N8ixq1qtaxzXORGJlcqqL5YVeDaaGud4uWkp9RV0qVVXWtfNT0cSYjiRqKjWN88qrcqvx+AHaAp+2anuKx2qpp9UvudZcaWd9woNkeKJWwuduajUzHsciNw79R0OiLtcaLRc9+1HLXSM9ijq0kqqmKRHpsVy7EY1Fai8cOyvKAd+ClrbrW+R6bukVzrqltwgfSVzZpKZ0Tm08kjEmajXNTLWLuTcmUwvibW+6xrXVuoJrPdmOtcc1vp0rokbLFRtkV3XSIvKKqd3PjjKAWoCq7/fLhaLTQu0tqCXUczriseFkierv6D3dWrmIiO5RHY8fInWTVMMV00/7TqJk1uqLLLLJUVUjI0lnSRiKq5xhyZem3yxjyAsYFXO1vV/4jd2qldYUqm2xWNgcsXWK3/q9ZjbnrFRmM+HJrLfq/UrZrNS100joK+/7KesYid6Fsz2SQSccLw1U9UX4AXICpdH6juEtfp/GopLlUXGeojrrc9Y3+zxsV+2RNqI5mNrf1LzktoAAAMeRUls1tabBedSUdVTvirJLjUI2slYroF7yq1r9uXImVX9uOS218DzRqZFbqy/ovC9pTr9XZOuHHGS2pRkvxjbqJtU6dtuoqC7T1L77LDDIkcdK1zYaWR7kVGxI/a1ERN6Zy5y7vJETG7frywXK30lFS1sen4YMblqoXLPCjcbVhwjmKq4xlVXx5RfBadqZoIqiV00MVTvpntYyapViRSL+l7UReXJzx4Ehi+yU8KVCVEW5uWuqGOar/kqomf4OsYK8prM6ROSdRMQsLTWuNL6dibAtqrp1dWyVC1qJuV73K5Gr/Ucj3qjHYyqJ5qieZ96q1HYL3E+eru8M8L6mJy2uijmRZo2vyrpUVqKr1bluFVrUyiqq4TFZ1ipSzTLVUKuWamckKVjpIEifxtkYi4yqc/Dkk021IGI16vRG+Ku3Kv8m0/nra0xEstlmsbmF89F9xiu1uu9fTwPghmukqsifjLERkaInHHl5HN3fpOqqG91cLLRRvfTyyQNmc9dytR3rj4ZwbToO/7VrF/9lL/xYVbqhU/vLdeU/wA5N5/61GDFW17RP0ZLzFYmHYN6Up2siY2w29GRO3RtRVwx3PKccLyv1U+aXpOfRuc6j07bIHOTDli7iqnxwhX2U9U+oynqn1PX6fF04eW/awm9KMzap1U2wW5KlyYdMiqj1T0V2MmWdKc7GRMZYbe1kS7o2oqojF55TjheV8PUrzKeqfUZT1T6j0+Lo8t+1jQdJ9Y5jIafT1ErIe+xke5Ujx+5EROMZXk+mdIFdV1TKlmkqSepVEe2VsLnvVE4yi7c44xk5PR94istznrJHta5KOZkWW7kWRW91FT0ydRBqiwZalO5KOJ1t6nqpGyq2ORZt6tzHh23xwqL6HG+KtZ1FHSt7THvZ9r0h1rFZCulKNqpG9rGLE5MM/ciJt/TwufLjkU/SPWs9kjptMUbcZWlbGx3nlF2IifNOCDatY0lro5lWOOprIKtzaV6o5WrTyPR0qJu5/bhM89/5movFyobhqaD2WqfR2qmRlPTys3booW+Koic5XLl/k2MVZnU0ZN7a+XXx9Il8ileyLSrWSSKsjmtikRz/BFcqbcr5Jn5H4xdJ9zpoXxxaep4Yqddr2t3tbEufBUx3efU/FdSWrtqvqHXZklNNQ+y0rHRTokLWuYrUcqYcqqiKqqi+JGt1+0/S0FTbqmomey4yzuqpYY1VjUXiPO/vrjCOTxXK85Jilfx/quU/pI/xMqKeWSRdOUEUlQ1HSOVFasrV81XHeRT9pOkq4dU+hk01TdXHH36dzX4axMeLccInHwNJJVWGrr7JWVdzasVJTU8VRTezyK5yxouURcYwq4T+TZSawtjrit7glkSvdQT0746mJHb37kWPO3hUVFVvyahs46fVGRe36TG9I91q5EezS8M8ixKiORj3qsarzzt/Sqp8uCLF0nz0sLqWLT9vhiyqOhblrefHLcHxPqKxz08kFvrZbWyS2xQRrte5YHpOsitRW8qiIuEU5bVVyprpe5qulc50bmsb1kiI10qtajVeqeSqqZNpipadTTTLXtEe0uqh6TnwMjjh09bY2Ru3sazKIx3qiInC/E/KTpHZKiJJpi0vRFVURzc4VfFfDzODynqn1GU9U+p19Pi6R5b9rCTpRmSBYEsFuSFXbljyu3dnOcYxnPJlOlOdGNYlht6MY/rGtyuGvzncnHjlV5K8ynqn1GU9U+o9Pi6PLftZ+mekJ1Re6SjgsVvpUq52xySQ912FXx4Tkto836MVP722flP85H/AMkPR6eB4v6aVpaIq9GG02idsgA8zsHn/patjrZrGtmRuIblAlTGuONyN2PT58NX/cegDk+kfSqaqsDoYNrbhTKstI93CK7GFYq+jk4+HC+ReO/C203ryjSsv7N0MUtXfXSxMerY4FarmouFy/wLO1nLDMtiSORkisvdNuRrkdtXvePoec4aCpoX1EVHW11vcuYaqBHq12U8WvRFTw54Ug1dqbTrH7PULGj1Ri7lXvO8vAucF9bTGWu9PXFT7LW0cqf0ahrWr6PRFweQ9PPbE+oe9cNbGjl+RsqWgnoVV1tuNXRvezbI6CRW708/BU4Os6KtCsvN6bUSMe610b2rUPf+meRvLYk+GcK74YTzLjHfDPOzOVckcYXH0aWiSzaLt1PUN21MrVqJmqnKPkVXqi/JFRP4N4+12973PfQ0rnOXKuWFqqq/QloZPPufl10hdkW33fSfYb+B2Tbfd9J9hv4JoG5ZqELsm2+76T7DfwOybb7vpPsN/BNA3JqELsm2+76T7DfwOyLb7vpPsN/BNA3JqELsi2+76T7DfwOybb7vpPsN/BNA3JqELsm2+7qT7DfwY7Jtvu+k+w38E4DcmoQuybb7vpPsN/A7Itvu+k+w38E0DcmoQuyLb7vpPsN/A7Jtvu+k+w38E0DcmoQuybb7vpPsN/A7Jtvu+k+w38E0DcmoQuybb7vpPsN/A7Jtvu+k+w38E0DcmoQ47ZQRva+OhpmPauWubC1FRfguCYAY0AAAAAcPrzo+ptSOW4UEjKO7o3HWq3LJ0TwbIifRHJynxTgpC92m66er54rlbIaaaop30+6pg65kmcYWJ2MbvRU7yeh6nMK1HYyiLhcpkuuSYjj9Jmsb2obRnRpdLu2GS5xS2q2NRO65MTzJ6NRf0J8Xc+ieZd9rt1HaqCGht1OynpoW7Y42Jwif/V+PmSwL3tefcrWK/AACFAAAAAAAAAAAAAAAAAAAAAAAAAAAAAAAAAAAAAAAAAAAAAAAAAAAAAAAAAAAAAAAAAAAwDIAAAAAAAAAAGAMgAAAAAAAAAAAAAAAAAAAAAAAAAAAAAAAAAAAAAAAAAAAAAAAAAAAAAAAAAAAAAAAAAAAAAAAAAAAAAAAAAAAAAAAAAAAAAAAAAAAAAAAAAAAAAAAAAAAAAAAAAAAAAAAAAAAAAAAAAAAAAAAAAAAAAAAAAAAAAAAAADCGQAAAAAAAYUAAZAAAAAAAAAAAAAAAP/Z"/>
          <p:cNvSpPr>
            <a:spLocks noChangeAspect="1" noChangeArrowheads="1"/>
          </p:cNvSpPr>
          <p:nvPr/>
        </p:nvSpPr>
        <p:spPr bwMode="auto">
          <a:xfrm>
            <a:off x="200945" y="-165548"/>
            <a:ext cx="347580" cy="276394"/>
          </a:xfrm>
          <a:prstGeom prst="rect">
            <a:avLst/>
          </a:prstGeom>
          <a:noFill/>
          <a:ln w="9525">
            <a:noFill/>
            <a:miter lim="800000"/>
            <a:headEnd/>
            <a:tailEnd/>
          </a:ln>
        </p:spPr>
        <p:txBody>
          <a:bodyPr/>
          <a:lstStyle/>
          <a:p>
            <a:endParaRPr lang="en-NZ"/>
          </a:p>
        </p:txBody>
      </p:sp>
      <p:sp>
        <p:nvSpPr>
          <p:cNvPr id="5133" name="AutoShape 20" descr="data:image/jpeg;base64,/9j/4AAQSkZJRgABAQAAAQABAAD/2wBDAAkGBwgHBgkIBwgKCgkLDRYPDQwMDRsUFRAWIB0iIiAdHx8kKDQsJCYxJx8fLT0tMTU3Ojo6Iys/RD84QzQ5Ojf/2wBDAQoKCg0MDRoPDxo3JR8lNzc3Nzc3Nzc3Nzc3Nzc3Nzc3Nzc3Nzc3Nzc3Nzc3Nzc3Nzc3Nzc3Nzc3Nzc3Nzc3Nzf/wAARCADhAOEDASIAAhEBAxEB/8QAHAABAAIDAQEBAAAAAAAAAAAAAAQHAQUGCAID/8QAOxAAAQMDAwAHBwMBBwUAAAAAAAECAwQFEQYSIQcTFSIxQVEUVWFxkZPRMkKBIwgWFzRigrIzNlJlwf/EABgBAQEBAQEAAAAAAAAAAAAAAAACAQME/8QAIhEBAAICAgEFAQEAAAAAAAAAAAECAxESURMUITFBUgSx/9oADAMBAAIRAxEAPwC8QAAAAAAAABkAAAAAAAAAAAAAAAAAAAAAAAAAAAAMADIAAAAAAAAAAAAAAAAAAAAAAAAAAAAAAAAAAAAAAAAAAAAAAAAAAAAAAAAAAAAAAAAAAAAAAAAAAAADAMgAAAAAAAAAAAAAAAAAAAAAAAAAAAAAAAAAAAAAAAAAAAAAAAAAAAAAAAAAAAAAAAAAAAAAAAAAAAAAAAAAYyZUrGnoLZXVlyfcI+urJbvVMbJNUzNbHExURMo1yIiZVG58Ez/AFnZBXNdp212e622G5UMMtHcZ0pY3w1NQx8Uqtc5qKiyLuau1UymMLjj0kQ6Ystxq6mG308EbYnqxHS1FQ9XY4VyIkiZTdlvjxj44A70ZK1o7ZYGxXenuFsalxtcrIntgrZ1ZMsjUdGrcuyirnCt5VFRfHg+7tpuhoLLNeYaSjqaamjdNLE2qqWrJG1FV21/WKiOwi8Ki88Z8wLIByXR06H2K6so3SLRtuL/Z0e9ztsaxxuRO8qr+7P8AJCmprivSPFQJqG6No5KN9etOjo9qObM1uxO5nZhypjOfiB3QKmsGqtSVdFpX2uGVtPVXN8UlwWojX2lqdd3FYiZTG1Of9PxNj0QXivvFG6ouVzmq5nQNcrZK6CREXcvKRsajo/8AcqgWQCrbdqyrqKSwW9LtvvL9QSQVlMjm9b1DXy5RzcZRqNRnJrdJ6w1HO/StJdppHpcK18kdYxExPCiSI6N/HDmuRq8eKKnoBcgKcbqXU9Ppmw3CGqmrJL5RuoI8o3+lWLIvVy+H/ju+HcQ2UN0ucPSNPaZ7zUyU9J7KxrHVsESSKsKK5Vjc3dJlecNVPEC0QUfpjU2qKqz3D2i++zTy2hlVTTXGSLa56zKxXscjcMbju4dnDlRfA3en9RV1zm07Rx3O4sSerr6WrWWWGV6OZT7k2yMajXo1yoqOx4+OcAWqCt9PUN7ubNTxM1TdPaKKsko6N8ixq1qtaxzXORGJlcqqL5YVeDaaGud4uWkp9RV0qVVXWtfNT0cSYjiRqKjWN88qrcqvx+AHaAp+2anuKx2qpp9UvudZcaWd9woNkeKJWwuduajUzHsciNw79R0OiLtcaLRc9+1HLXSM9ijq0kqqmKRHpsVy7EY1Fai8cOyvKAd+ClrbrW+R6bukVzrqltwgfSVzZpKZ0Tm08kjEmajXNTLWLuTcmUwvibW+6xrXVuoJrPdmOtcc1vp0rokbLFRtkV3XSIvKKqd3PjjKAWoCq7/fLhaLTQu0tqCXUczriseFkierv6D3dWrmIiO5RHY8fInWTVMMV00/7TqJk1uqLLLLJUVUjI0lnSRiKq5xhyZem3yxjyAsYFXO1vV/4jd2qldYUqm2xWNgcsXWK3/q9ZjbnrFRmM+HJrLfq/UrZrNS100joK+/7KesYid6Fsz2SQSccLw1U9UX4AXICpdH6juEtfp/GopLlUXGeojrrc9Y3+zxsV+2RNqI5mNrf1LzktoAAAMeRUls1tabBedSUdVTvirJLjUI2slYroF7yq1r9uXImVX9uOS218DzRqZFbqy/ovC9pTr9XZOuHHGS2pRkvxjbqJtU6dtuoqC7T1L77LDDIkcdK1zYaWR7kVGxI/a1ERN6Zy5y7vJETG7frywXK30lFS1sen4YMblqoXLPCjcbVhwjmKq4xlVXx5RfBadqZoIqiV00MVTvpntYyapViRSL+l7UReXJzx4Ehi+yU8KVCVEW5uWuqGOar/kqomf4OsYK8prM6ROSdRMQsLTWuNL6dibAtqrp1dWyVC1qJuV73K5Gr/Ucj3qjHYyqJ5qieZ96q1HYL3E+eru8M8L6mJy2uijmRZo2vyrpUVqKr1bluFVrUyiqq4TFZ1ipSzTLVUKuWamckKVjpIEifxtkYi4yqc/Dkk021IGI16vRG+Ku3Kv8m0/nra0xEstlmsbmF89F9xiu1uu9fTwPghmukqsifjLERkaInHHl5HN3fpOqqG91cLLRRvfTyyQNmc9dytR3rj4ZwbToO/7VrF/9lL/xYVbqhU/vLdeU/wA5N5/61GDFW17RP0ZLzFYmHYN6Up2siY2w29GRO3RtRVwx3PKccLyv1U+aXpOfRuc6j07bIHOTDli7iqnxwhX2U9U+oynqn1PX6fF04eW/awm9KMzap1U2wW5KlyYdMiqj1T0V2MmWdKc7GRMZYbe1kS7o2oqojF55TjheV8PUrzKeqfUZT1T6j0+Lo8t+1jQdJ9Y5jIafT1ErIe+xke5Ujx+5EROMZXk+mdIFdV1TKlmkqSepVEe2VsLnvVE4yi7c44xk5PR94istznrJHta5KOZkWW7kWRW91FT0ydRBqiwZalO5KOJ1t6nqpGyq2ORZt6tzHh23xwqL6HG+KtZ1FHSt7THvZ9r0h1rFZCulKNqpG9rGLE5MM/ciJt/TwufLjkU/SPWs9kjptMUbcZWlbGx3nlF2IifNOCDatY0lro5lWOOprIKtzaV6o5WrTyPR0qJu5/bhM89/5movFyobhqaD2WqfR2qmRlPTys3booW+Koic5XLl/k2MVZnU0ZN7a+XXx9Il8ileyLSrWSSKsjmtikRz/BFcqbcr5Jn5H4xdJ9zpoXxxaep4Yqddr2t3tbEufBUx3efU/FdSWrtqvqHXZklNNQ+y0rHRTokLWuYrUcqYcqqiKqqi+JGt1+0/S0FTbqmomey4yzuqpYY1VjUXiPO/vrjCOTxXK85Jilfx/quU/pI/xMqKeWSRdOUEUlQ1HSOVFasrV81XHeRT9pOkq4dU+hk01TdXHH36dzX4axMeLccInHwNJJVWGrr7JWVdzasVJTU8VRTezyK5yxouURcYwq4T+TZSawtjrit7glkSvdQT0746mJHb37kWPO3hUVFVvyahs46fVGRe36TG9I91q5EezS8M8ixKiORj3qsarzzt/Sqp8uCLF0nz0sLqWLT9vhiyqOhblrefHLcHxPqKxz08kFvrZbWyS2xQRrte5YHpOsitRW8qiIuEU5bVVyprpe5qulc50bmsb1kiI10qtajVeqeSqqZNpipadTTTLXtEe0uqh6TnwMjjh09bY2Ru3sazKIx3qiInC/E/KTpHZKiJJpi0vRFVURzc4VfFfDzODynqn1GU9U+p19Pi6R5b9rCTpRmSBYEsFuSFXbljyu3dnOcYxnPJlOlOdGNYlht6MY/rGtyuGvzncnHjlV5K8ynqn1GU9U+o9Pi6PLftZ+mekJ1Re6SjgsVvpUq52xySQ912FXx4Tkto836MVP722flP85H/AMkPR6eB4v6aVpaIq9GG02idsgA8zsHn/patjrZrGtmRuIblAlTGuONyN2PT58NX/cegDk+kfSqaqsDoYNrbhTKstI93CK7GFYq+jk4+HC+ReO/C203ryjSsv7N0MUtXfXSxMerY4FarmouFy/wLO1nLDMtiSORkisvdNuRrkdtXvePoec4aCpoX1EVHW11vcuYaqBHq12U8WvRFTw54Ug1dqbTrH7PULGj1Ri7lXvO8vAucF9bTGWu9PXFT7LW0cqf0ahrWr6PRFweQ9PPbE+oe9cNbGjl+RsqWgnoVV1tuNXRvezbI6CRW708/BU4Os6KtCsvN6bUSMe610b2rUPf+meRvLYk+GcK74YTzLjHfDPOzOVckcYXH0aWiSzaLt1PUN21MrVqJmqnKPkVXqi/JFRP4N4+12973PfQ0rnOXKuWFqqq/QloZPPufl10hdkW33fSfYb+B2Tbfd9J9hv4JoG5ZqELsm2+76T7DfwOybb7vpPsN/BNA3JqELsm2+76T7DfwOyLb7vpPsN/BNA3JqELsi2+76T7DfwOybb7vpPsN/BNA3JqELsm2+7qT7DfwY7Jtvu+k+w38E4DcmoQuybb7vpPsN/A7Itvu+k+w38E0DcmoQuyLb7vpPsN/A7Jtvu+k+w38E0DcmoQuybb7vpPsN/A7Jtvu+k+w38E0DcmoQuybb7vpPsN/A7Jtvu+k+w38E0DcmoQ47ZQRva+OhpmPauWubC1FRfguCYAY0AAAAAcPrzo+ptSOW4UEjKO7o3HWq3LJ0TwbIifRHJynxTgpC92m66er54rlbIaaaop30+6pg65kmcYWJ2MbvRU7yeh6nMK1HYyiLhcpkuuSYjj9Jmsb2obRnRpdLu2GS5xS2q2NRO65MTzJ6NRf0J8Xc+ieZd9rt1HaqCGht1OynpoW7Y42Jwif/V+PmSwL3tefcrWK/AACFAAAAAAAAAAAAAAAAAAAAAAAAAAAAAAAAAAAAAAAAAAAAAAAAAAAAAAAAAAAAAAAAAAAwDIAAAAAAAAAAGAMgAAAAAAAAAAAAAAAAAAAAAAAAAAAAAAAAAAAAAAAAAAAAAAAAAAAAAAAAAAAAAAAAAAAAAAAAAAAAAAAAAAAAAAAAAAAAAAAAAAAAAAAAAAAAAAAAAAAAAAAAAAAAAAAAAAAAAAAAAAAAAAAAAAAAAAAAAAAAAAAAADCGQAAAAAAAYUAAZAAAAAAAAAAAAAAAP/Z"/>
          <p:cNvSpPr>
            <a:spLocks noChangeAspect="1" noChangeArrowheads="1"/>
          </p:cNvSpPr>
          <p:nvPr/>
        </p:nvSpPr>
        <p:spPr bwMode="auto">
          <a:xfrm>
            <a:off x="374735" y="-27351"/>
            <a:ext cx="347580" cy="276394"/>
          </a:xfrm>
          <a:prstGeom prst="rect">
            <a:avLst/>
          </a:prstGeom>
          <a:noFill/>
          <a:ln w="9525">
            <a:noFill/>
            <a:miter lim="800000"/>
            <a:headEnd/>
            <a:tailEnd/>
          </a:ln>
        </p:spPr>
        <p:txBody>
          <a:bodyPr/>
          <a:lstStyle/>
          <a:p>
            <a:endParaRPr lang="en-NZ"/>
          </a:p>
        </p:txBody>
      </p:sp>
      <p:pic>
        <p:nvPicPr>
          <p:cNvPr id="5134" name="Picture 21"/>
          <p:cNvPicPr>
            <a:picLocks noChangeAspect="1" noChangeArrowheads="1"/>
          </p:cNvPicPr>
          <p:nvPr/>
        </p:nvPicPr>
        <p:blipFill>
          <a:blip r:embed="rId12" cstate="print"/>
          <a:srcRect t="19090" b="19949"/>
          <a:stretch>
            <a:fillRect/>
          </a:stretch>
        </p:blipFill>
        <p:spPr bwMode="auto">
          <a:xfrm>
            <a:off x="6238428" y="5157192"/>
            <a:ext cx="2809603" cy="1361811"/>
          </a:xfrm>
          <a:prstGeom prst="rect">
            <a:avLst/>
          </a:prstGeom>
          <a:noFill/>
          <a:ln w="9525">
            <a:noFill/>
            <a:miter lim="800000"/>
            <a:headEnd/>
            <a:tailEnd/>
          </a:ln>
        </p:spPr>
      </p:pic>
      <p:pic>
        <p:nvPicPr>
          <p:cNvPr id="5135" name="Picture 22"/>
          <p:cNvPicPr>
            <a:picLocks noChangeAspect="1" noChangeArrowheads="1"/>
          </p:cNvPicPr>
          <p:nvPr/>
        </p:nvPicPr>
        <p:blipFill>
          <a:blip r:embed="rId13" cstate="print"/>
          <a:srcRect/>
          <a:stretch>
            <a:fillRect/>
          </a:stretch>
        </p:blipFill>
        <p:spPr bwMode="auto">
          <a:xfrm>
            <a:off x="9982844" y="2636912"/>
            <a:ext cx="1625659" cy="1679950"/>
          </a:xfrm>
          <a:prstGeom prst="rect">
            <a:avLst/>
          </a:prstGeom>
          <a:noFill/>
          <a:ln w="9525">
            <a:noFill/>
            <a:miter lim="800000"/>
            <a:headEnd/>
            <a:tailEnd/>
          </a:ln>
        </p:spPr>
      </p:pic>
      <p:sp>
        <p:nvSpPr>
          <p:cNvPr id="16" name="TextBox 15"/>
          <p:cNvSpPr txBox="1"/>
          <p:nvPr/>
        </p:nvSpPr>
        <p:spPr>
          <a:xfrm>
            <a:off x="10375209" y="5805264"/>
            <a:ext cx="662361" cy="757130"/>
          </a:xfrm>
          <a:prstGeom prst="rect">
            <a:avLst/>
          </a:prstGeom>
          <a:noFill/>
        </p:spPr>
        <p:txBody>
          <a:bodyPr wrap="none" rtlCol="0">
            <a:spAutoFit/>
          </a:bodyPr>
          <a:lstStyle/>
          <a:p>
            <a:pPr>
              <a:lnSpc>
                <a:spcPct val="90000"/>
              </a:lnSpc>
            </a:pPr>
            <a:r>
              <a:rPr lang="en-NZ" sz="4800" b="1" dirty="0" smtClean="0">
                <a:solidFill>
                  <a:srgbClr val="FF0000"/>
                </a:solidFill>
                <a:effectLst>
                  <a:outerShdw blurRad="38100" dist="38100" dir="2700000" algn="tl">
                    <a:srgbClr val="000000">
                      <a:alpha val="43137"/>
                    </a:srgbClr>
                  </a:outerShdw>
                </a:effectLst>
              </a:rPr>
              <a:t>…</a:t>
            </a:r>
            <a:endParaRPr lang="en-NZ" sz="4800" b="1" dirty="0">
              <a:solidFill>
                <a:srgbClr val="FF0000"/>
              </a:solidFill>
              <a:effectLst>
                <a:outerShdw blurRad="38100" dist="38100" dir="2700000" algn="tl">
                  <a:srgbClr val="000000">
                    <a:alpha val="43137"/>
                  </a:srgbClr>
                </a:outerShdw>
              </a:effectLst>
            </a:endParaRPr>
          </a:p>
        </p:txBody>
      </p:sp>
      <p:pic>
        <p:nvPicPr>
          <p:cNvPr id="2052" name="Picture 4" descr="http://aiit.ac.jp/img/english/common/logo01.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06180" y="1581917"/>
            <a:ext cx="4689393" cy="6229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Unitec Powerpoint Templates_corp_fin-06.jpg"/>
          <p:cNvPicPr>
            <a:picLocks noChangeAspect="1"/>
          </p:cNvPicPr>
          <p:nvPr/>
        </p:nvPicPr>
        <p:blipFill rotWithShape="1">
          <a:blip r:embed="rId3"/>
          <a:srcRect t="14162" b="14680"/>
          <a:stretch/>
        </p:blipFill>
        <p:spPr>
          <a:xfrm>
            <a:off x="6362063" y="1349204"/>
            <a:ext cx="5826762" cy="4096020"/>
          </a:xfrm>
          <a:prstGeom prst="rect">
            <a:avLst/>
          </a:prstGeom>
        </p:spPr>
      </p:pic>
      <p:pic>
        <p:nvPicPr>
          <p:cNvPr id="10" name="Picture 2" descr="C:\Documents and Settings\Administrator\Desktop\IB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5" y="980728"/>
            <a:ext cx="5549976" cy="294508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3" descr="Top Slope.png"/>
          <p:cNvPicPr>
            <a:picLocks noChangeAspect="1"/>
          </p:cNvPicPr>
          <p:nvPr/>
        </p:nvPicPr>
        <p:blipFill>
          <a:blip r:embed="rId5"/>
          <a:srcRect/>
          <a:stretch>
            <a:fillRect/>
          </a:stretch>
        </p:blipFill>
        <p:spPr bwMode="auto">
          <a:xfrm>
            <a:off x="-1" y="794"/>
            <a:ext cx="12188826" cy="1674813"/>
          </a:xfrm>
          <a:prstGeom prst="rect">
            <a:avLst/>
          </a:prstGeom>
          <a:noFill/>
          <a:ln w="9525">
            <a:noFill/>
            <a:miter lim="800000"/>
            <a:headEnd/>
            <a:tailEnd/>
          </a:ln>
        </p:spPr>
      </p:pic>
      <p:pic>
        <p:nvPicPr>
          <p:cNvPr id="9220" name="Picture 9" descr="U.png"/>
          <p:cNvPicPr>
            <a:picLocks noChangeAspect="1"/>
          </p:cNvPicPr>
          <p:nvPr/>
        </p:nvPicPr>
        <p:blipFill>
          <a:blip r:embed="rId6" cstate="print"/>
          <a:srcRect/>
          <a:stretch>
            <a:fillRect/>
          </a:stretch>
        </p:blipFill>
        <p:spPr bwMode="auto">
          <a:xfrm>
            <a:off x="344928" y="127000"/>
            <a:ext cx="687737" cy="711200"/>
          </a:xfrm>
          <a:prstGeom prst="rect">
            <a:avLst/>
          </a:prstGeom>
          <a:noFill/>
          <a:ln w="9525">
            <a:noFill/>
            <a:miter lim="800000"/>
            <a:headEnd/>
            <a:tailEnd/>
          </a:ln>
        </p:spPr>
      </p:pic>
      <p:sp>
        <p:nvSpPr>
          <p:cNvPr id="12" name="TextBox 11"/>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17" name="Rectangle 16"/>
          <p:cNvSpPr/>
          <p:nvPr/>
        </p:nvSpPr>
        <p:spPr>
          <a:xfrm>
            <a:off x="1618797" y="285728"/>
            <a:ext cx="9617812" cy="400110"/>
          </a:xfrm>
          <a:prstGeom prst="rect">
            <a:avLst/>
          </a:prstGeom>
        </p:spPr>
        <p:txBody>
          <a:bodyPr wrap="square">
            <a:spAutoFit/>
          </a:bodyPr>
          <a:lstStyle/>
          <a:p>
            <a:r>
              <a:rPr lang="en-NZ" sz="2000" b="1" dirty="0" smtClean="0">
                <a:solidFill>
                  <a:schemeClr val="bg1"/>
                </a:solidFill>
                <a:latin typeface="Verdana" pitchFamily="34" charset="0"/>
              </a:rPr>
              <a:t>Partnership Projects 2012</a:t>
            </a:r>
          </a:p>
        </p:txBody>
      </p:sp>
      <p:cxnSp>
        <p:nvCxnSpPr>
          <p:cNvPr id="11" name="Straight Connector 10"/>
          <p:cNvCxnSpPr/>
          <p:nvPr/>
        </p:nvCxnSpPr>
        <p:spPr>
          <a:xfrm>
            <a:off x="321650" y="6438900"/>
            <a:ext cx="11528597" cy="15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650" y="3212977"/>
            <a:ext cx="6040413" cy="3020993"/>
          </a:xfrm>
          <a:prstGeom prst="rect">
            <a:avLst/>
          </a:prstGeom>
        </p:spPr>
      </p:pic>
      <p:sp>
        <p:nvSpPr>
          <p:cNvPr id="8" name="TextBox 7"/>
          <p:cNvSpPr txBox="1"/>
          <p:nvPr/>
        </p:nvSpPr>
        <p:spPr>
          <a:xfrm>
            <a:off x="7150255" y="1822172"/>
            <a:ext cx="4223369" cy="1938992"/>
          </a:xfrm>
          <a:prstGeom prst="rect">
            <a:avLst/>
          </a:prstGeom>
          <a:noFill/>
        </p:spPr>
        <p:txBody>
          <a:bodyPr wrap="square" rtlCol="0">
            <a:spAutoFit/>
          </a:bodyPr>
          <a:lstStyle/>
          <a:p>
            <a:pPr marL="285750" indent="-285750">
              <a:buFont typeface="Arial" pitchFamily="34" charset="0"/>
              <a:buChar char="•"/>
            </a:pPr>
            <a:r>
              <a:rPr lang="en-NZ" sz="2400" dirty="0" smtClean="0"/>
              <a:t>Several clients- Apple, Banks, Airlines</a:t>
            </a:r>
          </a:p>
          <a:p>
            <a:pPr marL="285750" indent="-285750">
              <a:buFont typeface="Arial" pitchFamily="34" charset="0"/>
              <a:buChar char="•"/>
            </a:pPr>
            <a:r>
              <a:rPr lang="en-NZ" sz="2400" dirty="0" smtClean="0"/>
              <a:t>500 employed- will reach 1000 in 2015</a:t>
            </a:r>
          </a:p>
          <a:p>
            <a:pPr marL="285750" indent="-285750">
              <a:buFont typeface="Arial" pitchFamily="34" charset="0"/>
              <a:buChar char="•"/>
            </a:pPr>
            <a:r>
              <a:rPr lang="en-NZ" sz="2400" dirty="0" smtClean="0"/>
              <a:t>IBM Success Scholarships</a:t>
            </a:r>
          </a:p>
        </p:txBody>
      </p:sp>
      <p:sp>
        <p:nvSpPr>
          <p:cNvPr id="14" name="TextBox 1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70051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707910" y="1351666"/>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grpSp>
        <p:nvGrpSpPr>
          <p:cNvPr id="7" name="Group 6"/>
          <p:cNvGrpSpPr/>
          <p:nvPr/>
        </p:nvGrpSpPr>
        <p:grpSpPr>
          <a:xfrm>
            <a:off x="4558642" y="188641"/>
            <a:ext cx="3351927" cy="1345695"/>
            <a:chOff x="3314700" y="64761"/>
            <a:chExt cx="2514600" cy="1345695"/>
          </a:xfrm>
        </p:grpSpPr>
        <p:sp>
          <p:nvSpPr>
            <p:cNvPr id="32" name="Rectangle 31"/>
            <p:cNvSpPr/>
            <p:nvPr/>
          </p:nvSpPr>
          <p:spPr>
            <a:xfrm>
              <a:off x="3314700" y="64761"/>
              <a:ext cx="2514600" cy="134569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3314700" y="64761"/>
              <a:ext cx="2514600" cy="1345695"/>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dirty="0" smtClean="0">
                  <a:solidFill>
                    <a:srgbClr val="3333FF"/>
                  </a:solidFill>
                </a:rPr>
                <a:t>Environmental Change Detection</a:t>
              </a:r>
            </a:p>
          </p:txBody>
        </p:sp>
      </p:grpSp>
      <p:sp>
        <p:nvSpPr>
          <p:cNvPr id="8" name="Oval 7"/>
          <p:cNvSpPr/>
          <p:nvPr/>
        </p:nvSpPr>
        <p:spPr>
          <a:xfrm>
            <a:off x="5566002" y="1661176"/>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1937435"/>
              <a:satOff val="-6191"/>
              <a:lumOff val="-1569"/>
              <a:alphaOff val="0"/>
            </a:schemeClr>
          </a:fillRef>
          <a:effectRef idx="0">
            <a:schemeClr val="accent3">
              <a:alpha val="50000"/>
              <a:hueOff val="1937435"/>
              <a:satOff val="-6191"/>
              <a:lumOff val="-1569"/>
              <a:alphaOff val="0"/>
            </a:schemeClr>
          </a:effectRef>
          <a:fontRef idx="minor">
            <a:schemeClr val="tx1"/>
          </a:fontRef>
        </p:style>
      </p:sp>
      <p:grpSp>
        <p:nvGrpSpPr>
          <p:cNvPr id="9" name="Group 8"/>
          <p:cNvGrpSpPr/>
          <p:nvPr/>
        </p:nvGrpSpPr>
        <p:grpSpPr>
          <a:xfrm>
            <a:off x="7678588" y="692696"/>
            <a:ext cx="3774270" cy="1702170"/>
            <a:chOff x="5703310" y="902838"/>
            <a:chExt cx="2831439" cy="1702170"/>
          </a:xfrm>
        </p:grpSpPr>
        <p:sp>
          <p:nvSpPr>
            <p:cNvPr id="30" name="Rectangle 29"/>
            <p:cNvSpPr/>
            <p:nvPr/>
          </p:nvSpPr>
          <p:spPr>
            <a:xfrm>
              <a:off x="6157309" y="1124744"/>
              <a:ext cx="2377440" cy="14802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5703310" y="902838"/>
              <a:ext cx="2377440" cy="1480264"/>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b="1" dirty="0" smtClean="0">
                  <a:solidFill>
                    <a:srgbClr val="FF0000"/>
                  </a:solidFill>
                </a:rPr>
                <a:t>Data </a:t>
              </a:r>
            </a:p>
            <a:p>
              <a:pPr algn="ctr"/>
              <a:r>
                <a:rPr lang="en-NZ" sz="2800" b="1" dirty="0">
                  <a:solidFill>
                    <a:srgbClr val="FF0000"/>
                  </a:solidFill>
                </a:rPr>
                <a:t>M</a:t>
              </a:r>
              <a:r>
                <a:rPr lang="en-NZ" sz="2800" b="1" dirty="0" smtClean="0">
                  <a:solidFill>
                    <a:srgbClr val="FF0000"/>
                  </a:solidFill>
                </a:rPr>
                <a:t>ining</a:t>
              </a:r>
            </a:p>
          </p:txBody>
        </p:sp>
      </p:grpSp>
      <p:sp>
        <p:nvSpPr>
          <p:cNvPr id="10" name="Oval 9"/>
          <p:cNvSpPr/>
          <p:nvPr/>
        </p:nvSpPr>
        <p:spPr>
          <a:xfrm>
            <a:off x="5776869" y="2357574"/>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3874869"/>
              <a:satOff val="-12382"/>
              <a:lumOff val="-3137"/>
              <a:alphaOff val="0"/>
            </a:schemeClr>
          </a:fillRef>
          <a:effectRef idx="0">
            <a:schemeClr val="accent3">
              <a:alpha val="50000"/>
              <a:hueOff val="3874869"/>
              <a:satOff val="-12382"/>
              <a:lumOff val="-3137"/>
              <a:alphaOff val="0"/>
            </a:schemeClr>
          </a:effectRef>
          <a:fontRef idx="minor">
            <a:schemeClr val="tx1"/>
          </a:fontRef>
        </p:style>
      </p:sp>
      <p:grpSp>
        <p:nvGrpSpPr>
          <p:cNvPr id="11" name="Group 10"/>
          <p:cNvGrpSpPr/>
          <p:nvPr/>
        </p:nvGrpSpPr>
        <p:grpSpPr>
          <a:xfrm>
            <a:off x="8859692" y="2348880"/>
            <a:ext cx="3108149" cy="2249315"/>
            <a:chOff x="6589367" y="2559022"/>
            <a:chExt cx="2331719" cy="2249315"/>
          </a:xfrm>
        </p:grpSpPr>
        <p:sp>
          <p:nvSpPr>
            <p:cNvPr id="28" name="Rectangle 27"/>
            <p:cNvSpPr/>
            <p:nvPr/>
          </p:nvSpPr>
          <p:spPr>
            <a:xfrm>
              <a:off x="6589367" y="3227145"/>
              <a:ext cx="2331719" cy="158119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6589367" y="2559022"/>
              <a:ext cx="2331719" cy="1581192"/>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dirty="0" smtClean="0">
                  <a:solidFill>
                    <a:srgbClr val="3333FF"/>
                  </a:solidFill>
                </a:rPr>
                <a:t>Computer vision and Emotion detection</a:t>
              </a:r>
            </a:p>
          </p:txBody>
        </p:sp>
      </p:grpSp>
      <p:sp>
        <p:nvSpPr>
          <p:cNvPr id="12" name="Oval 11"/>
          <p:cNvSpPr/>
          <p:nvPr/>
        </p:nvSpPr>
        <p:spPr>
          <a:xfrm>
            <a:off x="5183274" y="2916037"/>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5812304"/>
              <a:satOff val="-18573"/>
              <a:lumOff val="-4706"/>
              <a:alphaOff val="0"/>
            </a:schemeClr>
          </a:fillRef>
          <a:effectRef idx="0">
            <a:schemeClr val="accent3">
              <a:alpha val="50000"/>
              <a:hueOff val="5812304"/>
              <a:satOff val="-18573"/>
              <a:lumOff val="-4706"/>
              <a:alphaOff val="0"/>
            </a:schemeClr>
          </a:effectRef>
          <a:fontRef idx="minor">
            <a:schemeClr val="tx1"/>
          </a:fontRef>
        </p:style>
      </p:sp>
      <p:grpSp>
        <p:nvGrpSpPr>
          <p:cNvPr id="13" name="Group 12"/>
          <p:cNvGrpSpPr/>
          <p:nvPr/>
        </p:nvGrpSpPr>
        <p:grpSpPr>
          <a:xfrm>
            <a:off x="700891" y="908140"/>
            <a:ext cx="3351927" cy="1446622"/>
            <a:chOff x="468673" y="1118282"/>
            <a:chExt cx="2514600" cy="1446622"/>
          </a:xfrm>
        </p:grpSpPr>
        <p:sp>
          <p:nvSpPr>
            <p:cNvPr id="26" name="Rectangle 25"/>
            <p:cNvSpPr/>
            <p:nvPr/>
          </p:nvSpPr>
          <p:spPr>
            <a:xfrm>
              <a:off x="468673" y="1118282"/>
              <a:ext cx="2514600" cy="14466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468673" y="1118282"/>
              <a:ext cx="2514600" cy="1446622"/>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dirty="0" smtClean="0">
                  <a:solidFill>
                    <a:srgbClr val="3333FF"/>
                  </a:solidFill>
                </a:rPr>
                <a:t>Network and Cyber Security</a:t>
              </a:r>
            </a:p>
          </p:txBody>
        </p:sp>
      </p:grpSp>
      <p:sp>
        <p:nvSpPr>
          <p:cNvPr id="14" name="Oval 13"/>
          <p:cNvSpPr/>
          <p:nvPr/>
        </p:nvSpPr>
        <p:spPr>
          <a:xfrm>
            <a:off x="4232545" y="2916037"/>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7749738"/>
              <a:satOff val="-24763"/>
              <a:lumOff val="-6275"/>
              <a:alphaOff val="0"/>
            </a:schemeClr>
          </a:fillRef>
          <a:effectRef idx="0">
            <a:schemeClr val="accent3">
              <a:alpha val="50000"/>
              <a:hueOff val="7749738"/>
              <a:satOff val="-24763"/>
              <a:lumOff val="-6275"/>
              <a:alphaOff val="0"/>
            </a:schemeClr>
          </a:effectRef>
          <a:fontRef idx="minor">
            <a:schemeClr val="tx1"/>
          </a:fontRef>
        </p:style>
      </p:sp>
      <p:grpSp>
        <p:nvGrpSpPr>
          <p:cNvPr id="15" name="Group 14"/>
          <p:cNvGrpSpPr/>
          <p:nvPr/>
        </p:nvGrpSpPr>
        <p:grpSpPr>
          <a:xfrm>
            <a:off x="1749243" y="4581128"/>
            <a:ext cx="4729113" cy="1956564"/>
            <a:chOff x="-76419" y="4431229"/>
            <a:chExt cx="4018702" cy="1956564"/>
          </a:xfrm>
        </p:grpSpPr>
        <p:sp>
          <p:nvSpPr>
            <p:cNvPr id="24" name="Rectangle 23"/>
            <p:cNvSpPr/>
            <p:nvPr/>
          </p:nvSpPr>
          <p:spPr>
            <a:xfrm>
              <a:off x="108650" y="4941171"/>
              <a:ext cx="3833633" cy="14466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76419" y="4431229"/>
              <a:ext cx="3325289" cy="1812547"/>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b="1" dirty="0" smtClean="0">
                  <a:solidFill>
                    <a:srgbClr val="3333FF"/>
                  </a:solidFill>
                </a:rPr>
                <a:t>Health IT</a:t>
              </a:r>
            </a:p>
            <a:p>
              <a:pPr lvl="1"/>
              <a:r>
                <a:rPr lang="en-NZ" sz="1600" dirty="0" smtClean="0">
                  <a:solidFill>
                    <a:srgbClr val="3333FF"/>
                  </a:solidFill>
                </a:rPr>
                <a:t>Social networking and health</a:t>
              </a:r>
            </a:p>
            <a:p>
              <a:pPr lvl="1"/>
              <a:r>
                <a:rPr lang="en-NZ" sz="1600" dirty="0" smtClean="0">
                  <a:solidFill>
                    <a:srgbClr val="3333FF"/>
                  </a:solidFill>
                </a:rPr>
                <a:t>Health informatics</a:t>
              </a:r>
            </a:p>
            <a:p>
              <a:pPr lvl="1"/>
              <a:r>
                <a:rPr lang="en-NZ" sz="1600" dirty="0" smtClean="0">
                  <a:solidFill>
                    <a:srgbClr val="3333FF"/>
                  </a:solidFill>
                </a:rPr>
                <a:t>Games in health</a:t>
              </a:r>
            </a:p>
            <a:p>
              <a:pPr lvl="1"/>
              <a:r>
                <a:rPr lang="en-NZ" sz="1600" dirty="0" smtClean="0">
                  <a:solidFill>
                    <a:srgbClr val="3333FF"/>
                  </a:solidFill>
                </a:rPr>
                <a:t>Robots in eldercare</a:t>
              </a:r>
            </a:p>
          </p:txBody>
        </p:sp>
      </p:grpSp>
      <p:sp>
        <p:nvSpPr>
          <p:cNvPr id="16" name="Oval 15"/>
          <p:cNvSpPr/>
          <p:nvPr/>
        </p:nvSpPr>
        <p:spPr>
          <a:xfrm>
            <a:off x="3638949" y="2357574"/>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9687173"/>
              <a:satOff val="-30954"/>
              <a:lumOff val="-7843"/>
              <a:alphaOff val="0"/>
            </a:schemeClr>
          </a:fillRef>
          <a:effectRef idx="0">
            <a:schemeClr val="accent3">
              <a:alpha val="50000"/>
              <a:hueOff val="9687173"/>
              <a:satOff val="-30954"/>
              <a:lumOff val="-7843"/>
              <a:alphaOff val="0"/>
            </a:schemeClr>
          </a:effectRef>
          <a:fontRef idx="minor">
            <a:schemeClr val="tx1"/>
          </a:fontRef>
        </p:style>
      </p:sp>
      <p:grpSp>
        <p:nvGrpSpPr>
          <p:cNvPr id="17" name="Group 16"/>
          <p:cNvGrpSpPr/>
          <p:nvPr/>
        </p:nvGrpSpPr>
        <p:grpSpPr>
          <a:xfrm>
            <a:off x="393975" y="2717778"/>
            <a:ext cx="3108149" cy="1581192"/>
            <a:chOff x="153194" y="2927920"/>
            <a:chExt cx="2331719" cy="1581192"/>
          </a:xfrm>
        </p:grpSpPr>
        <p:sp>
          <p:nvSpPr>
            <p:cNvPr id="22" name="Rectangle 21"/>
            <p:cNvSpPr/>
            <p:nvPr/>
          </p:nvSpPr>
          <p:spPr>
            <a:xfrm>
              <a:off x="153194" y="2927920"/>
              <a:ext cx="2331719" cy="158119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153194" y="2927920"/>
              <a:ext cx="2331719" cy="1581192"/>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b="1" dirty="0" smtClean="0">
                  <a:solidFill>
                    <a:srgbClr val="FF0000"/>
                  </a:solidFill>
                </a:rPr>
                <a:t>Computational Intelligence</a:t>
              </a:r>
            </a:p>
          </p:txBody>
        </p:sp>
      </p:grpSp>
      <p:sp>
        <p:nvSpPr>
          <p:cNvPr id="18" name="Oval 17"/>
          <p:cNvSpPr/>
          <p:nvPr/>
        </p:nvSpPr>
        <p:spPr>
          <a:xfrm>
            <a:off x="3886742" y="1700809"/>
            <a:ext cx="2925318" cy="2194829"/>
          </a:xfrm>
          <a:prstGeom prst="ellipse">
            <a:avLst/>
          </a:prstGeom>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11624607"/>
              <a:satOff val="-37145"/>
              <a:lumOff val="-9412"/>
              <a:alphaOff val="0"/>
            </a:schemeClr>
          </a:fillRef>
          <a:effectRef idx="0">
            <a:schemeClr val="accent3">
              <a:alpha val="50000"/>
              <a:hueOff val="11624607"/>
              <a:satOff val="-37145"/>
              <a:lumOff val="-9412"/>
              <a:alphaOff val="0"/>
            </a:schemeClr>
          </a:effectRef>
          <a:fontRef idx="minor">
            <a:schemeClr val="tx1"/>
          </a:fontRef>
        </p:style>
      </p:sp>
      <p:grpSp>
        <p:nvGrpSpPr>
          <p:cNvPr id="19" name="Group 18"/>
          <p:cNvGrpSpPr/>
          <p:nvPr/>
        </p:nvGrpSpPr>
        <p:grpSpPr>
          <a:xfrm>
            <a:off x="8182645" y="4221088"/>
            <a:ext cx="3852539" cy="2062211"/>
            <a:chOff x="5212547" y="4431231"/>
            <a:chExt cx="2890156" cy="2062211"/>
          </a:xfrm>
        </p:grpSpPr>
        <p:sp>
          <p:nvSpPr>
            <p:cNvPr id="20" name="Rectangle 19"/>
            <p:cNvSpPr/>
            <p:nvPr/>
          </p:nvSpPr>
          <p:spPr>
            <a:xfrm>
              <a:off x="5725263" y="5013178"/>
              <a:ext cx="2377440" cy="14802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1" name="Rectangle 20"/>
            <p:cNvSpPr/>
            <p:nvPr/>
          </p:nvSpPr>
          <p:spPr>
            <a:xfrm>
              <a:off x="5212547" y="4431231"/>
              <a:ext cx="2377440" cy="1480264"/>
            </a:xfrm>
            <a:prstGeom prst="rect">
              <a:avLst/>
            </a:prstGeom>
            <a:ln>
              <a:noFill/>
            </a:ln>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n-NZ" sz="2800" dirty="0" smtClean="0">
                  <a:solidFill>
                    <a:srgbClr val="3333FF"/>
                  </a:solidFill>
                </a:rPr>
                <a:t> NLP, SSP, Machine translation</a:t>
              </a:r>
            </a:p>
          </p:txBody>
        </p:sp>
      </p:grpSp>
      <p:sp>
        <p:nvSpPr>
          <p:cNvPr id="35" name="Rectangle 34"/>
          <p:cNvSpPr/>
          <p:nvPr/>
        </p:nvSpPr>
        <p:spPr>
          <a:xfrm>
            <a:off x="5110066" y="2719049"/>
            <a:ext cx="2249077" cy="1200329"/>
          </a:xfrm>
          <a:prstGeom prst="rect">
            <a:avLst/>
          </a:prstGeom>
          <a:ln>
            <a:noFill/>
          </a:ln>
        </p:spPr>
        <p:txBody>
          <a:bodyPr wrap="none">
            <a:spAutoFit/>
          </a:bodyPr>
          <a:lstStyle/>
          <a:p>
            <a:r>
              <a:rPr lang="en-NZ" sz="3600" b="1" dirty="0" smtClean="0">
                <a:solidFill>
                  <a:srgbClr val="FF0000"/>
                </a:solidFill>
                <a:effectLst>
                  <a:outerShdw blurRad="38100" dist="38100" dir="2700000" algn="tl">
                    <a:srgbClr val="000000">
                      <a:alpha val="43137"/>
                    </a:srgbClr>
                  </a:outerShdw>
                </a:effectLst>
              </a:rPr>
              <a:t>Research </a:t>
            </a:r>
          </a:p>
          <a:p>
            <a:pPr algn="ctr"/>
            <a:r>
              <a:rPr lang="en-NZ" sz="3600" b="1" dirty="0" smtClean="0">
                <a:solidFill>
                  <a:srgbClr val="FF0000"/>
                </a:solidFill>
                <a:effectLst>
                  <a:outerShdw blurRad="38100" dist="38100" dir="2700000" algn="tl">
                    <a:srgbClr val="000000">
                      <a:alpha val="43137"/>
                    </a:srgbClr>
                  </a:outerShdw>
                </a:effectLst>
              </a:rPr>
              <a:t>Foci</a:t>
            </a:r>
            <a:endParaRPr lang="en-NZ" sz="3600" b="1" dirty="0">
              <a:solidFill>
                <a:srgbClr val="FF0000"/>
              </a:solidFill>
              <a:effectLst>
                <a:outerShdw blurRad="38100" dist="38100" dir="2700000" algn="tl">
                  <a:srgbClr val="000000">
                    <a:alpha val="43137"/>
                  </a:srgbClr>
                </a:outerShdw>
              </a:effectLst>
            </a:endParaRPr>
          </a:p>
        </p:txBody>
      </p:sp>
      <p:sp>
        <p:nvSpPr>
          <p:cNvPr id="34" name="Rectangle 33"/>
          <p:cNvSpPr/>
          <p:nvPr/>
        </p:nvSpPr>
        <p:spPr>
          <a:xfrm>
            <a:off x="5227513" y="4975241"/>
            <a:ext cx="3169095" cy="14802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 name="Rectangle 1"/>
          <p:cNvSpPr/>
          <p:nvPr/>
        </p:nvSpPr>
        <p:spPr>
          <a:xfrm>
            <a:off x="5332343" y="5301208"/>
            <a:ext cx="3498373" cy="954107"/>
          </a:xfrm>
          <a:prstGeom prst="rect">
            <a:avLst/>
          </a:prstGeom>
          <a:ln w="6350">
            <a:noFill/>
          </a:ln>
        </p:spPr>
        <p:txBody>
          <a:bodyPr wrap="square">
            <a:spAutoFit/>
          </a:bodyPr>
          <a:lstStyle/>
          <a:p>
            <a:pPr algn="ctr"/>
            <a:r>
              <a:rPr lang="en-NZ" sz="2800" dirty="0" smtClean="0">
                <a:solidFill>
                  <a:srgbClr val="3333FF"/>
                </a:solidFill>
              </a:rPr>
              <a:t>Internet of things </a:t>
            </a:r>
          </a:p>
          <a:p>
            <a:pPr algn="ctr"/>
            <a:r>
              <a:rPr lang="en-NZ" sz="2800" dirty="0" smtClean="0">
                <a:solidFill>
                  <a:srgbClr val="3333FF"/>
                </a:solidFill>
              </a:rPr>
              <a:t>and Smart Sensors</a:t>
            </a:r>
            <a:endParaRPr lang="en-NZ" sz="2800" dirty="0">
              <a:solidFill>
                <a:srgbClr val="3333FF"/>
              </a:solidFill>
            </a:endParaRPr>
          </a:p>
        </p:txBody>
      </p:sp>
      <p:sp>
        <p:nvSpPr>
          <p:cNvPr id="36" name="TextBox 35"/>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61695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68" y="-27384"/>
            <a:ext cx="12241360" cy="6885384"/>
          </a:xfrm>
        </p:spPr>
        <p:txBody>
          <a:bodyPr>
            <a:noAutofit/>
          </a:bodyPr>
          <a:lstStyle/>
          <a:p>
            <a:r>
              <a:rPr lang="en-NZ" sz="3600" b="1" dirty="0" smtClean="0">
                <a:solidFill>
                  <a:srgbClr val="0000FF"/>
                </a:solidFill>
                <a:effectLst>
                  <a:outerShdw blurRad="38100" dist="38100" dir="2700000" algn="tl">
                    <a:srgbClr val="000000">
                      <a:alpha val="43137"/>
                    </a:srgbClr>
                  </a:outerShdw>
                </a:effectLst>
                <a:latin typeface="Euphemia "/>
              </a:rPr>
              <a:t>Cloud computing</a:t>
            </a:r>
          </a:p>
          <a:p>
            <a:r>
              <a:rPr lang="en-NZ" sz="3600" b="1" dirty="0" smtClean="0">
                <a:solidFill>
                  <a:srgbClr val="0000FF"/>
                </a:solidFill>
                <a:effectLst>
                  <a:outerShdw blurRad="38100" dist="38100" dir="2700000" algn="tl">
                    <a:srgbClr val="000000">
                      <a:alpha val="43137"/>
                    </a:srgbClr>
                  </a:outerShdw>
                </a:effectLst>
                <a:latin typeface="Euphemia "/>
              </a:rPr>
              <a:t>Business Intelligence</a:t>
            </a:r>
          </a:p>
          <a:p>
            <a:r>
              <a:rPr lang="en-NZ" sz="3600" b="1" dirty="0" smtClean="0">
                <a:solidFill>
                  <a:srgbClr val="0000FF"/>
                </a:solidFill>
                <a:effectLst>
                  <a:outerShdw blurRad="38100" dist="38100" dir="2700000" algn="tl">
                    <a:srgbClr val="000000">
                      <a:alpha val="43137"/>
                    </a:srgbClr>
                  </a:outerShdw>
                </a:effectLst>
                <a:latin typeface="Euphemia "/>
              </a:rPr>
              <a:t>Virtual reality </a:t>
            </a:r>
          </a:p>
          <a:p>
            <a:r>
              <a:rPr lang="en-NZ" sz="3600" b="1" dirty="0" smtClean="0">
                <a:solidFill>
                  <a:srgbClr val="0000FF"/>
                </a:solidFill>
                <a:effectLst>
                  <a:outerShdw blurRad="38100" dist="38100" dir="2700000" algn="tl">
                    <a:srgbClr val="000000">
                      <a:alpha val="43137"/>
                    </a:srgbClr>
                  </a:outerShdw>
                </a:effectLst>
                <a:latin typeface="Euphemia "/>
              </a:rPr>
              <a:t>Services computing and data centres </a:t>
            </a:r>
          </a:p>
          <a:p>
            <a:r>
              <a:rPr lang="en-NZ" sz="3600" b="1" dirty="0" smtClean="0">
                <a:solidFill>
                  <a:srgbClr val="0000FF"/>
                </a:solidFill>
                <a:effectLst>
                  <a:outerShdw blurRad="38100" dist="38100" dir="2700000" algn="tl">
                    <a:srgbClr val="000000">
                      <a:alpha val="43137"/>
                    </a:srgbClr>
                  </a:outerShdw>
                </a:effectLst>
                <a:latin typeface="Euphemia "/>
              </a:rPr>
              <a:t>Data mining and big data</a:t>
            </a:r>
          </a:p>
          <a:p>
            <a:r>
              <a:rPr lang="en-NZ" sz="3600" b="1" dirty="0" smtClean="0">
                <a:solidFill>
                  <a:srgbClr val="0000FF"/>
                </a:solidFill>
                <a:effectLst>
                  <a:outerShdw blurRad="38100" dist="38100" dir="2700000" algn="tl">
                    <a:srgbClr val="000000">
                      <a:alpha val="43137"/>
                    </a:srgbClr>
                  </a:outerShdw>
                </a:effectLst>
                <a:latin typeface="Euphemia "/>
              </a:rPr>
              <a:t>Smart cities and planet</a:t>
            </a:r>
          </a:p>
          <a:p>
            <a:pPr lvl="1"/>
            <a:r>
              <a:rPr lang="en-NZ" sz="3200" b="1" dirty="0" smtClean="0">
                <a:solidFill>
                  <a:srgbClr val="0000FF"/>
                </a:solidFill>
                <a:effectLst>
                  <a:outerShdw blurRad="38100" dist="38100" dir="2700000" algn="tl">
                    <a:srgbClr val="000000">
                      <a:alpha val="43137"/>
                    </a:srgbClr>
                  </a:outerShdw>
                </a:effectLst>
                <a:latin typeface="Euphemia "/>
              </a:rPr>
              <a:t> mobile, location awareness, pervasive</a:t>
            </a:r>
          </a:p>
          <a:p>
            <a:r>
              <a:rPr lang="en-NZ" sz="3600" b="1" dirty="0" smtClean="0">
                <a:solidFill>
                  <a:srgbClr val="0000FF"/>
                </a:solidFill>
                <a:effectLst>
                  <a:outerShdw blurRad="38100" dist="38100" dir="2700000" algn="tl">
                    <a:srgbClr val="000000">
                      <a:alpha val="43137"/>
                    </a:srgbClr>
                  </a:outerShdw>
                </a:effectLst>
                <a:latin typeface="Euphemia "/>
              </a:rPr>
              <a:t>Health Informatics</a:t>
            </a:r>
          </a:p>
          <a:p>
            <a:r>
              <a:rPr lang="en-NZ" sz="3600" b="1" dirty="0" smtClean="0">
                <a:solidFill>
                  <a:srgbClr val="0000FF"/>
                </a:solidFill>
                <a:effectLst>
                  <a:outerShdw blurRad="38100" dist="38100" dir="2700000" algn="tl">
                    <a:srgbClr val="000000">
                      <a:alpha val="43137"/>
                    </a:srgbClr>
                  </a:outerShdw>
                </a:effectLst>
                <a:latin typeface="Euphemia "/>
              </a:rPr>
              <a:t>Cyber-security</a:t>
            </a:r>
          </a:p>
          <a:p>
            <a:r>
              <a:rPr lang="en-NZ" sz="3600" b="1" dirty="0" smtClean="0">
                <a:solidFill>
                  <a:srgbClr val="0000FF"/>
                </a:solidFill>
                <a:effectLst>
                  <a:outerShdw blurRad="38100" dist="38100" dir="2700000" algn="tl">
                    <a:srgbClr val="000000">
                      <a:alpha val="43137"/>
                    </a:srgbClr>
                  </a:outerShdw>
                </a:effectLst>
                <a:latin typeface="Euphemia "/>
              </a:rPr>
              <a:t>Social networks</a:t>
            </a:r>
          </a:p>
          <a:p>
            <a:endParaRPr lang="en-NZ" sz="3600" b="1" dirty="0">
              <a:solidFill>
                <a:srgbClr val="0000FF"/>
              </a:solidFill>
              <a:effectLst>
                <a:outerShdw blurRad="38100" dist="38100" dir="2700000" algn="tl">
                  <a:srgbClr val="000000">
                    <a:alpha val="43137"/>
                  </a:srgbClr>
                </a:outerShdw>
              </a:effectLst>
              <a:latin typeface="Euphemia "/>
            </a:endParaRPr>
          </a:p>
        </p:txBody>
      </p:sp>
      <p:pic>
        <p:nvPicPr>
          <p:cNvPr id="4" name="Picture 3" descr="http://www.asrepooya.com/data/articles/pic/admin/BI.jpg"/>
          <p:cNvPicPr/>
          <p:nvPr/>
        </p:nvPicPr>
        <p:blipFill>
          <a:blip r:embed="rId2" cstate="print"/>
          <a:srcRect/>
          <a:stretch>
            <a:fillRect/>
          </a:stretch>
        </p:blipFill>
        <p:spPr bwMode="auto">
          <a:xfrm>
            <a:off x="8398668" y="0"/>
            <a:ext cx="3790157" cy="4437112"/>
          </a:xfrm>
          <a:prstGeom prst="rect">
            <a:avLst/>
          </a:prstGeom>
          <a:noFill/>
          <a:ln w="9525">
            <a:noFill/>
            <a:miter lim="800000"/>
            <a:headEnd/>
            <a:tailEnd/>
          </a:ln>
        </p:spPr>
      </p:pic>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95613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0" y="-27384"/>
            <a:ext cx="9601200" cy="720080"/>
          </a:xfrm>
        </p:spPr>
        <p:txBody>
          <a:bodyPr>
            <a:noAutofit/>
          </a:bodyPr>
          <a:lstStyle/>
          <a:p>
            <a:r>
              <a:rPr lang="en-NZ" sz="4800" b="1" dirty="0" smtClean="0">
                <a:solidFill>
                  <a:srgbClr val="C00000"/>
                </a:solidFill>
                <a:effectLst>
                  <a:outerShdw blurRad="38100" dist="38100" dir="2700000" algn="tl">
                    <a:srgbClr val="000000">
                      <a:alpha val="43137"/>
                    </a:srgbClr>
                  </a:outerShdw>
                </a:effectLst>
              </a:rPr>
              <a:t>Trends in intelligent systems</a:t>
            </a:r>
            <a:endParaRPr lang="en-NZ" sz="48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7748" y="764704"/>
            <a:ext cx="11639029" cy="6093296"/>
          </a:xfrm>
        </p:spPr>
        <p:txBody>
          <a:bodyPr>
            <a:noAutofit/>
          </a:bodyPr>
          <a:lstStyle/>
          <a:p>
            <a:r>
              <a:rPr lang="en-NZ" sz="3600" b="1" dirty="0" smtClean="0">
                <a:solidFill>
                  <a:srgbClr val="0000FF"/>
                </a:solidFill>
                <a:effectLst>
                  <a:outerShdw blurRad="38100" dist="38100" dir="2700000" algn="tl">
                    <a:srgbClr val="000000">
                      <a:alpha val="43137"/>
                    </a:srgbClr>
                  </a:outerShdw>
                </a:effectLst>
                <a:latin typeface="Euphemia "/>
              </a:rPr>
              <a:t>Emotion sensitive systems</a:t>
            </a:r>
          </a:p>
          <a:p>
            <a:r>
              <a:rPr lang="en-NZ" sz="3600" b="1" dirty="0" smtClean="0">
                <a:solidFill>
                  <a:srgbClr val="0000FF"/>
                </a:solidFill>
                <a:effectLst>
                  <a:outerShdw blurRad="38100" dist="38100" dir="2700000" algn="tl">
                    <a:srgbClr val="000000">
                      <a:alpha val="43137"/>
                    </a:srgbClr>
                  </a:outerShdw>
                </a:effectLst>
                <a:latin typeface="Euphemia "/>
              </a:rPr>
              <a:t>Gesture based games</a:t>
            </a:r>
          </a:p>
          <a:p>
            <a:r>
              <a:rPr lang="en-NZ" sz="3600" b="1" dirty="0" smtClean="0">
                <a:solidFill>
                  <a:srgbClr val="0000FF"/>
                </a:solidFill>
                <a:effectLst>
                  <a:outerShdw blurRad="38100" dist="38100" dir="2700000" algn="tl">
                    <a:srgbClr val="000000">
                      <a:alpha val="43137"/>
                    </a:srgbClr>
                  </a:outerShdw>
                </a:effectLst>
                <a:latin typeface="Euphemia "/>
              </a:rPr>
              <a:t>Gesture based interfaces</a:t>
            </a:r>
          </a:p>
          <a:p>
            <a:r>
              <a:rPr lang="en-NZ" sz="3600" b="1" dirty="0" smtClean="0">
                <a:solidFill>
                  <a:srgbClr val="0000FF"/>
                </a:solidFill>
                <a:effectLst>
                  <a:outerShdw blurRad="38100" dist="38100" dir="2700000" algn="tl">
                    <a:srgbClr val="000000">
                      <a:alpha val="43137"/>
                    </a:srgbClr>
                  </a:outerShdw>
                </a:effectLst>
                <a:latin typeface="Euphemia "/>
              </a:rPr>
              <a:t>Intelligent and affective tutoring systems</a:t>
            </a:r>
          </a:p>
          <a:p>
            <a:r>
              <a:rPr lang="en-NZ" sz="3600" b="1" dirty="0" smtClean="0">
                <a:solidFill>
                  <a:srgbClr val="0000FF"/>
                </a:solidFill>
                <a:effectLst>
                  <a:outerShdw blurRad="38100" dist="38100" dir="2700000" algn="tl">
                    <a:srgbClr val="000000">
                      <a:alpha val="43137"/>
                    </a:srgbClr>
                  </a:outerShdw>
                </a:effectLst>
                <a:latin typeface="Euphemia "/>
              </a:rPr>
              <a:t>NLP and Natural language interfaces</a:t>
            </a:r>
          </a:p>
          <a:p>
            <a:r>
              <a:rPr lang="en-NZ" sz="3600" b="1" dirty="0" smtClean="0">
                <a:solidFill>
                  <a:srgbClr val="0000FF"/>
                </a:solidFill>
                <a:effectLst>
                  <a:outerShdw blurRad="38100" dist="38100" dir="2700000" algn="tl">
                    <a:srgbClr val="000000">
                      <a:alpha val="43137"/>
                    </a:srgbClr>
                  </a:outerShdw>
                </a:effectLst>
                <a:latin typeface="Euphemia "/>
              </a:rPr>
              <a:t>Speech to speech machine translation on mobile devices</a:t>
            </a:r>
          </a:p>
          <a:p>
            <a:r>
              <a:rPr lang="en-NZ" sz="3600" b="1" dirty="0" smtClean="0">
                <a:solidFill>
                  <a:srgbClr val="0000FF"/>
                </a:solidFill>
                <a:effectLst>
                  <a:outerShdw blurRad="38100" dist="38100" dir="2700000" algn="tl">
                    <a:srgbClr val="000000">
                      <a:alpha val="43137"/>
                    </a:srgbClr>
                  </a:outerShdw>
                </a:effectLst>
                <a:latin typeface="Euphemia "/>
              </a:rPr>
              <a:t>Wearable intelligence</a:t>
            </a:r>
          </a:p>
          <a:p>
            <a:r>
              <a:rPr lang="en-NZ" sz="3600" b="1" dirty="0" smtClean="0">
                <a:solidFill>
                  <a:srgbClr val="0000FF"/>
                </a:solidFill>
                <a:effectLst>
                  <a:outerShdw blurRad="38100" dist="38100" dir="2700000" algn="tl">
                    <a:srgbClr val="000000">
                      <a:alpha val="43137"/>
                    </a:srgbClr>
                  </a:outerShdw>
                </a:effectLst>
                <a:latin typeface="Euphemia "/>
              </a:rPr>
              <a:t>Robotics</a:t>
            </a:r>
          </a:p>
          <a:p>
            <a:endParaRPr lang="en-NZ" sz="3600" b="1" dirty="0" smtClean="0">
              <a:solidFill>
                <a:srgbClr val="0000FF"/>
              </a:solidFill>
              <a:effectLst>
                <a:outerShdw blurRad="38100" dist="38100" dir="2700000" algn="tl">
                  <a:srgbClr val="000000">
                    <a:alpha val="43137"/>
                  </a:srgbClr>
                </a:outerShdw>
              </a:effectLst>
              <a:latin typeface="Euphemia "/>
            </a:endParaRPr>
          </a:p>
          <a:p>
            <a:endParaRPr lang="en-NZ" sz="3600" b="1" dirty="0" smtClean="0">
              <a:solidFill>
                <a:srgbClr val="0000FF"/>
              </a:solidFill>
              <a:effectLst>
                <a:outerShdw blurRad="38100" dist="38100" dir="2700000" algn="tl">
                  <a:srgbClr val="000000">
                    <a:alpha val="43137"/>
                  </a:srgbClr>
                </a:outerShdw>
              </a:effectLst>
              <a:latin typeface="Euphemia "/>
            </a:endParaRPr>
          </a:p>
          <a:p>
            <a:endParaRPr lang="en-NZ" sz="3600" dirty="0">
              <a:solidFill>
                <a:srgbClr val="0000FF"/>
              </a:solidFill>
              <a:latin typeface="Euphemia "/>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7555" y="1"/>
            <a:ext cx="2231270" cy="429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68862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9796" y="2060848"/>
            <a:ext cx="10969943" cy="1143000"/>
          </a:xfrm>
        </p:spPr>
        <p:txBody>
          <a:bodyPr>
            <a:normAutofit/>
          </a:bodyPr>
          <a:lstStyle/>
          <a:p>
            <a:pPr algn="ctr"/>
            <a:r>
              <a:rPr lang="en-NZ" sz="4400" b="1" dirty="0" smtClean="0">
                <a:latin typeface="Calibri" panose="020F0502020204030204" pitchFamily="34" charset="0"/>
              </a:rPr>
              <a:t>A selection of current projects</a:t>
            </a:r>
            <a:endParaRPr lang="en-NZ" sz="4400" b="1" dirty="0">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B40B765A-4EFB-4572-99DC-179B1C209338}" type="slidenum">
              <a:rPr lang="en-NZ" smtClean="0"/>
              <a:pPr>
                <a:defRPr/>
              </a:pPr>
              <a:t>16</a:t>
            </a:fld>
            <a:endParaRPr lang="en-NZ"/>
          </a:p>
        </p:txBody>
      </p:sp>
      <p:sp>
        <p:nvSpPr>
          <p:cNvPr id="4" name="TextBox 3"/>
          <p:cNvSpPr txBox="1"/>
          <p:nvPr/>
        </p:nvSpPr>
        <p:spPr>
          <a:xfrm>
            <a:off x="6526460" y="6237312"/>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94428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nitec Powerpoint Templates_corp_fin-06.jpg"/>
          <p:cNvPicPr>
            <a:picLocks noChangeAspect="1"/>
          </p:cNvPicPr>
          <p:nvPr/>
        </p:nvPicPr>
        <p:blipFill rotWithShape="1">
          <a:blip r:embed="rId3"/>
          <a:srcRect t="14162" b="14680"/>
          <a:stretch/>
        </p:blipFill>
        <p:spPr>
          <a:xfrm>
            <a:off x="6060685" y="1844825"/>
            <a:ext cx="6128141" cy="4600639"/>
          </a:xfrm>
          <a:prstGeom prst="rect">
            <a:avLst/>
          </a:prstGeom>
        </p:spPr>
      </p:pic>
      <p:pic>
        <p:nvPicPr>
          <p:cNvPr id="9218" name="Picture 3" descr="Top Slope.png"/>
          <p:cNvPicPr>
            <a:picLocks noChangeAspect="1"/>
          </p:cNvPicPr>
          <p:nvPr/>
        </p:nvPicPr>
        <p:blipFill>
          <a:blip r:embed="rId4"/>
          <a:srcRect/>
          <a:stretch>
            <a:fillRect/>
          </a:stretch>
        </p:blipFill>
        <p:spPr bwMode="auto">
          <a:xfrm>
            <a:off x="0" y="-42670"/>
            <a:ext cx="12309444" cy="1674813"/>
          </a:xfrm>
          <a:prstGeom prst="rect">
            <a:avLst/>
          </a:prstGeom>
          <a:noFill/>
          <a:ln w="9525">
            <a:noFill/>
            <a:miter lim="800000"/>
            <a:headEnd/>
            <a:tailEnd/>
          </a:ln>
        </p:spPr>
      </p:pic>
      <p:pic>
        <p:nvPicPr>
          <p:cNvPr id="9220" name="Picture 9" descr="U.png"/>
          <p:cNvPicPr>
            <a:picLocks noChangeAspect="1"/>
          </p:cNvPicPr>
          <p:nvPr/>
        </p:nvPicPr>
        <p:blipFill>
          <a:blip r:embed="rId5" cstate="print"/>
          <a:srcRect/>
          <a:stretch>
            <a:fillRect/>
          </a:stretch>
        </p:blipFill>
        <p:spPr bwMode="auto">
          <a:xfrm>
            <a:off x="344928" y="127000"/>
            <a:ext cx="687737" cy="711200"/>
          </a:xfrm>
          <a:prstGeom prst="rect">
            <a:avLst/>
          </a:prstGeom>
          <a:noFill/>
          <a:ln w="9525">
            <a:noFill/>
            <a:miter lim="800000"/>
            <a:headEnd/>
            <a:tailEnd/>
          </a:ln>
        </p:spPr>
      </p:pic>
      <p:sp>
        <p:nvSpPr>
          <p:cNvPr id="12" name="TextBox 11"/>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17" name="Rectangle 16"/>
          <p:cNvSpPr/>
          <p:nvPr/>
        </p:nvSpPr>
        <p:spPr>
          <a:xfrm>
            <a:off x="1618797" y="-99392"/>
            <a:ext cx="9617812" cy="954107"/>
          </a:xfrm>
          <a:prstGeom prst="rect">
            <a:avLst/>
          </a:prstGeom>
        </p:spPr>
        <p:txBody>
          <a:bodyPr wrap="square">
            <a:spAutoFit/>
          </a:bodyPr>
          <a:lstStyle/>
          <a:p>
            <a:pPr algn="ctr"/>
            <a:r>
              <a:rPr lang="en-NZ" sz="2800" b="1" dirty="0" smtClean="0">
                <a:solidFill>
                  <a:schemeClr val="bg1"/>
                </a:solidFill>
                <a:latin typeface="Verdana" pitchFamily="34" charset="0"/>
              </a:rPr>
              <a:t>Centre for Computational Intelligence for Cyber Security</a:t>
            </a:r>
          </a:p>
        </p:txBody>
      </p:sp>
      <p:pic>
        <p:nvPicPr>
          <p:cNvPr id="20" name="Picture 6" descr="C:\Documents and Settings\Administrator\Desktop\NICT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35" y="1597952"/>
            <a:ext cx="5931488" cy="13316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321650" y="6438900"/>
            <a:ext cx="11528597" cy="15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195" name="Picture 3" descr="C:\Documents and Settings\Administrator\Desktop\NICT_Computer Room_Sept_2012 (12 of 68)_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928" y="2979319"/>
            <a:ext cx="6196575" cy="322629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897496" y="2713982"/>
            <a:ext cx="4505044" cy="2308324"/>
          </a:xfrm>
          <a:prstGeom prst="rect">
            <a:avLst/>
          </a:prstGeom>
        </p:spPr>
        <p:txBody>
          <a:bodyPr wrap="square">
            <a:spAutoFit/>
          </a:bodyPr>
          <a:lstStyle/>
          <a:p>
            <a:pPr marL="285750" indent="-285750">
              <a:buFont typeface="Arial" pitchFamily="34" charset="0"/>
              <a:buChar char="•"/>
            </a:pPr>
            <a:r>
              <a:rPr lang="en-NZ" dirty="0"/>
              <a:t>Collaborative research </a:t>
            </a:r>
            <a:r>
              <a:rPr lang="en-NZ" dirty="0" smtClean="0"/>
              <a:t>project</a:t>
            </a:r>
          </a:p>
          <a:p>
            <a:endParaRPr lang="en-NZ" dirty="0"/>
          </a:p>
          <a:p>
            <a:pPr marL="285750" indent="-285750">
              <a:buFont typeface="Arial" pitchFamily="34" charset="0"/>
              <a:buChar char="•"/>
            </a:pPr>
            <a:r>
              <a:rPr lang="en-NZ" dirty="0"/>
              <a:t>Commissioned research </a:t>
            </a:r>
            <a:r>
              <a:rPr lang="en-NZ" dirty="0" smtClean="0"/>
              <a:t>project</a:t>
            </a:r>
          </a:p>
          <a:p>
            <a:pPr marL="285750" indent="-285750">
              <a:buFont typeface="Arial" pitchFamily="34" charset="0"/>
              <a:buChar char="•"/>
            </a:pPr>
            <a:endParaRPr lang="en-NZ" dirty="0"/>
          </a:p>
          <a:p>
            <a:pPr marL="285750" indent="-285750">
              <a:buFont typeface="Arial" pitchFamily="34" charset="0"/>
              <a:buChar char="•"/>
            </a:pPr>
            <a:r>
              <a:rPr lang="en-NZ" dirty="0"/>
              <a:t>2 Doctoral students hosted by </a:t>
            </a:r>
            <a:r>
              <a:rPr lang="en-NZ" dirty="0" smtClean="0"/>
              <a:t>NICT</a:t>
            </a:r>
          </a:p>
          <a:p>
            <a:pPr marL="285750" indent="-285750">
              <a:buFont typeface="Arial" pitchFamily="34" charset="0"/>
              <a:buChar char="•"/>
            </a:pPr>
            <a:endParaRPr lang="en-NZ" dirty="0"/>
          </a:p>
          <a:p>
            <a:pPr marL="285750" indent="-285750">
              <a:buFont typeface="Arial" pitchFamily="34" charset="0"/>
              <a:buChar char="•"/>
            </a:pPr>
            <a:r>
              <a:rPr lang="en-NZ" dirty="0"/>
              <a:t>4 visits made by research teams from the 2 institutions</a:t>
            </a:r>
          </a:p>
        </p:txBody>
      </p:sp>
      <p:sp>
        <p:nvSpPr>
          <p:cNvPr id="13" name="TextBox 12"/>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15" name="TextBox 1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4015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Footer Placeholder 2"/>
          <p:cNvSpPr>
            <a:spLocks noGrp="1"/>
          </p:cNvSpPr>
          <p:nvPr>
            <p:ph type="ftr" sz="quarter" idx="10"/>
          </p:nvPr>
        </p:nvSpPr>
        <p:spPr/>
        <p:txBody>
          <a:bodyPr/>
          <a:lstStyle/>
          <a:p>
            <a:pPr>
              <a:defRPr/>
            </a:pPr>
            <a:r>
              <a:rPr lang="en-NZ" smtClean="0"/>
              <a:t>© Unitec New Zealand</a:t>
            </a:r>
            <a:endParaRPr lang="en-NZ"/>
          </a:p>
        </p:txBody>
      </p:sp>
      <p:sp>
        <p:nvSpPr>
          <p:cNvPr id="4" name="Slide Number Placeholder 3"/>
          <p:cNvSpPr>
            <a:spLocks noGrp="1"/>
          </p:cNvSpPr>
          <p:nvPr>
            <p:ph type="sldNum" sz="quarter" idx="11"/>
          </p:nvPr>
        </p:nvSpPr>
        <p:spPr/>
        <p:txBody>
          <a:bodyPr/>
          <a:lstStyle/>
          <a:p>
            <a:pPr>
              <a:defRPr/>
            </a:pPr>
            <a:fld id="{E5E31B16-7BD1-4278-A166-7543DCE8CF0A}" type="slidenum">
              <a:rPr lang="en-NZ" smtClean="0"/>
              <a:pPr>
                <a:defRPr/>
              </a:pPr>
              <a:t>18</a:t>
            </a:fld>
            <a:endParaRPr lang="en-NZ"/>
          </a:p>
        </p:txBody>
      </p:sp>
      <p:pic>
        <p:nvPicPr>
          <p:cNvPr id="1026" name="Picture 2" descr="D:\20120927\nicter_pic.png"/>
          <p:cNvPicPr>
            <a:picLocks noChangeAspect="1" noChangeArrowheads="1"/>
          </p:cNvPicPr>
          <p:nvPr/>
        </p:nvPicPr>
        <p:blipFill>
          <a:blip r:embed="rId3" cstate="print"/>
          <a:srcRect/>
          <a:stretch>
            <a:fillRect/>
          </a:stretch>
        </p:blipFill>
        <p:spPr bwMode="auto">
          <a:xfrm>
            <a:off x="-1" y="-1"/>
            <a:ext cx="12265710" cy="4981433"/>
          </a:xfrm>
          <a:prstGeom prst="rect">
            <a:avLst/>
          </a:prstGeom>
          <a:noFill/>
        </p:spPr>
      </p:pic>
      <p:sp>
        <p:nvSpPr>
          <p:cNvPr id="6" name="Title 1"/>
          <p:cNvSpPr txBox="1">
            <a:spLocks/>
          </p:cNvSpPr>
          <p:nvPr/>
        </p:nvSpPr>
        <p:spPr bwMode="auto">
          <a:xfrm>
            <a:off x="0" y="4860884"/>
            <a:ext cx="12188825" cy="1963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NZ" sz="2400" b="1" i="0" u="none" strike="noStrike" kern="0" cap="none" spc="0" normalizeH="0" baseline="0" noProof="0" dirty="0" smtClean="0">
                <a:ln>
                  <a:noFill/>
                </a:ln>
                <a:solidFill>
                  <a:srgbClr val="3333FF"/>
                </a:solidFill>
                <a:effectLst/>
                <a:uLnTx/>
                <a:uFillTx/>
                <a:latin typeface="+mj-lt"/>
                <a:ea typeface="+mj-ea"/>
                <a:cs typeface="+mj-cs"/>
              </a:rPr>
              <a:t>Cyber security is of strategic importance. </a:t>
            </a:r>
            <a:br>
              <a:rPr kumimoji="0" lang="en-NZ" sz="2400" b="1" i="0" u="none" strike="noStrike" kern="0" cap="none" spc="0" normalizeH="0" baseline="0" noProof="0" dirty="0" smtClean="0">
                <a:ln>
                  <a:noFill/>
                </a:ln>
                <a:solidFill>
                  <a:srgbClr val="3333FF"/>
                </a:solidFill>
                <a:effectLst/>
                <a:uLnTx/>
                <a:uFillTx/>
                <a:latin typeface="+mj-lt"/>
                <a:ea typeface="+mj-ea"/>
                <a:cs typeface="+mj-cs"/>
              </a:rPr>
            </a:br>
            <a:r>
              <a:rPr kumimoji="0" lang="en-NZ" sz="2400" b="1" i="0" u="none" strike="noStrike" kern="0" cap="none" spc="0" normalizeH="0" baseline="0" noProof="0" dirty="0" smtClean="0">
                <a:ln>
                  <a:noFill/>
                </a:ln>
                <a:solidFill>
                  <a:srgbClr val="3333FF"/>
                </a:solidFill>
                <a:effectLst/>
                <a:uLnTx/>
                <a:uFillTx/>
                <a:latin typeface="+mj-lt"/>
                <a:ea typeface="+mj-ea"/>
                <a:cs typeface="+mj-cs"/>
              </a:rPr>
              <a:t>We have a shared responsibility for providing for the educational needs and developing advanced tech for the country.</a:t>
            </a:r>
            <a:r>
              <a:rPr kumimoji="0" lang="en-NZ" sz="2400" b="1" i="0" u="none" strike="noStrike" kern="0" cap="none" spc="0" normalizeH="0" noProof="0" dirty="0" smtClean="0">
                <a:ln>
                  <a:noFill/>
                </a:ln>
                <a:solidFill>
                  <a:srgbClr val="3333FF"/>
                </a:solidFill>
                <a:effectLst/>
                <a:uLnTx/>
                <a:uFillTx/>
                <a:latin typeface="+mj-lt"/>
                <a:ea typeface="+mj-ea"/>
                <a:cs typeface="+mj-cs"/>
              </a:rPr>
              <a:t> </a:t>
            </a:r>
            <a:r>
              <a:rPr kumimoji="0" lang="en-NZ" sz="2400" b="1" i="0" u="none" strike="noStrike" kern="0" cap="none" spc="0" normalizeH="0" baseline="0" noProof="0" dirty="0" smtClean="0">
                <a:ln>
                  <a:noFill/>
                </a:ln>
                <a:solidFill>
                  <a:srgbClr val="3333FF"/>
                </a:solidFill>
                <a:effectLst/>
                <a:uLnTx/>
                <a:uFillTx/>
                <a:latin typeface="+mj-lt"/>
                <a:ea typeface="+mj-ea"/>
                <a:cs typeface="+mj-cs"/>
              </a:rPr>
              <a:t>We extend our hand </a:t>
            </a:r>
            <a:br>
              <a:rPr kumimoji="0" lang="en-NZ" sz="2400" b="1" i="0" u="none" strike="noStrike" kern="0" cap="none" spc="0" normalizeH="0" baseline="0" noProof="0" dirty="0" smtClean="0">
                <a:ln>
                  <a:noFill/>
                </a:ln>
                <a:solidFill>
                  <a:srgbClr val="3333FF"/>
                </a:solidFill>
                <a:effectLst/>
                <a:uLnTx/>
                <a:uFillTx/>
                <a:latin typeface="+mj-lt"/>
                <a:ea typeface="+mj-ea"/>
                <a:cs typeface="+mj-cs"/>
              </a:rPr>
            </a:br>
            <a:r>
              <a:rPr kumimoji="0" lang="en-NZ" sz="2400" b="1" i="0" u="none" strike="noStrike" kern="0" cap="none" spc="0" normalizeH="0" baseline="0" noProof="0" dirty="0" smtClean="0">
                <a:ln>
                  <a:noFill/>
                </a:ln>
                <a:solidFill>
                  <a:srgbClr val="3333FF"/>
                </a:solidFill>
                <a:effectLst/>
                <a:uLnTx/>
                <a:uFillTx/>
                <a:latin typeface="+mj-lt"/>
                <a:ea typeface="+mj-ea"/>
                <a:cs typeface="+mj-cs"/>
              </a:rPr>
              <a:t>to you. We need to collaborate.</a:t>
            </a:r>
            <a:endParaRPr kumimoji="0" lang="en-NZ" sz="2400" b="1" i="0" u="none" strike="noStrike" kern="0" cap="none" spc="0" normalizeH="0" baseline="0" noProof="0" dirty="0">
              <a:ln>
                <a:noFill/>
              </a:ln>
              <a:solidFill>
                <a:srgbClr val="3333FF"/>
              </a:solidFill>
              <a:effectLst/>
              <a:uLnTx/>
              <a:uFillTx/>
              <a:latin typeface="+mj-lt"/>
              <a:ea typeface="+mj-ea"/>
              <a:cs typeface="+mj-cs"/>
            </a:endParaRPr>
          </a:p>
        </p:txBody>
      </p:sp>
      <p:sp>
        <p:nvSpPr>
          <p:cNvPr id="7" name="Action Button: Forward or Next 6">
            <a:hlinkClick r:id="rId4" action="ppaction://hlinkfile" highlightClick="1"/>
          </p:cNvPr>
          <p:cNvSpPr/>
          <p:nvPr/>
        </p:nvSpPr>
        <p:spPr>
          <a:xfrm>
            <a:off x="10317782" y="6165304"/>
            <a:ext cx="1151828"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26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222204" y="0"/>
            <a:ext cx="3844230" cy="747861"/>
          </a:xfrm>
          <a:ln w="57150">
            <a:solidFill>
              <a:srgbClr val="00B050"/>
            </a:solidFill>
          </a:ln>
        </p:spPr>
        <p:txBody>
          <a:bodyPr>
            <a:noAutofit/>
          </a:bodyPr>
          <a:lstStyle/>
          <a:p>
            <a:pPr>
              <a:defRPr/>
            </a:pPr>
            <a:r>
              <a:rPr lang="en-NZ" altLang="en-US" sz="4800" b="1" dirty="0">
                <a:solidFill>
                  <a:srgbClr val="FF0000"/>
                </a:solidFill>
              </a:rPr>
              <a:t>Alert System</a:t>
            </a:r>
          </a:p>
        </p:txBody>
      </p:sp>
      <p:sp>
        <p:nvSpPr>
          <p:cNvPr id="9220" name="Slide Number Placeholder 3"/>
          <p:cNvSpPr>
            <a:spLocks noGrp="1"/>
          </p:cNvSpPr>
          <p:nvPr>
            <p:ph type="sldNum" sz="quarter" idx="4294967295"/>
          </p:nvPr>
        </p:nvSpPr>
        <p:spPr>
          <a:xfrm>
            <a:off x="9370492" y="6613550"/>
            <a:ext cx="1270248" cy="2600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39" tIns="45719" rIns="91439" bIns="45719" rtlCol="0" anchor="ctr"/>
          <a:lstStyle>
            <a:lvl1pPr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1pPr>
            <a:lvl2pPr marL="742254" indent="-284624"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2pPr>
            <a:lvl3pPr marL="114184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3pPr>
            <a:lvl4pPr marL="159947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4pPr>
            <a:lvl5pPr marL="205710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5pPr>
            <a:lvl6pPr marL="2378561"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6pPr>
            <a:lvl7pPr marL="2700019"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7pPr>
            <a:lvl8pPr marL="3021476"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8pPr>
            <a:lvl9pPr marL="3342933"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9pPr>
          </a:lstStyle>
          <a:p>
            <a:pPr algn="ctr" eaLnBrk="1" hangingPunct="1">
              <a:spcBef>
                <a:spcPct val="0"/>
              </a:spcBef>
            </a:pPr>
            <a:fld id="{B8B6DE9F-13F2-4D35-A284-55ED51C55204}" type="slidenum">
              <a:rPr lang="en-AU" altLang="en-US" sz="633">
                <a:solidFill>
                  <a:schemeClr val="bg2"/>
                </a:solidFill>
                <a:effectLst>
                  <a:outerShdw blurRad="38100" dist="38100" dir="2700000" algn="tl">
                    <a:srgbClr val="FFFFFF"/>
                  </a:outerShdw>
                </a:effectLst>
                <a:latin typeface="Arial" panose="020B0604020202020204" pitchFamily="34" charset="0"/>
                <a:ea typeface="MS PGothic" panose="020B0600070205080204" pitchFamily="34" charset="-128"/>
              </a:rPr>
              <a:pPr algn="ctr" eaLnBrk="1" hangingPunct="1">
                <a:spcBef>
                  <a:spcPct val="0"/>
                </a:spcBef>
              </a:pPr>
              <a:t>19</a:t>
            </a:fld>
            <a:endParaRPr lang="en-AU" altLang="en-US" sz="633">
              <a:solidFill>
                <a:schemeClr val="bg2"/>
              </a:solidFill>
              <a:effectLst>
                <a:outerShdw blurRad="38100" dist="38100" dir="2700000" algn="tl">
                  <a:srgbClr val="FFFFFF"/>
                </a:outerShdw>
              </a:effectLst>
              <a:latin typeface="Arial" panose="020B0604020202020204" pitchFamily="34" charset="0"/>
              <a:ea typeface="MS PGothic" panose="020B0600070205080204" pitchFamily="34" charset="-128"/>
            </a:endParaRPr>
          </a:p>
        </p:txBody>
      </p:sp>
      <p:sp>
        <p:nvSpPr>
          <p:cNvPr id="9221" name="Rectangle 2"/>
          <p:cNvSpPr>
            <a:spLocks noChangeArrowheads="1"/>
          </p:cNvSpPr>
          <p:nvPr/>
        </p:nvSpPr>
        <p:spPr bwMode="auto">
          <a:xfrm>
            <a:off x="-1" y="692696"/>
            <a:ext cx="12188825" cy="95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eaLnBrk="0" hangingPunct="0">
              <a:spcBef>
                <a:spcPct val="20000"/>
              </a:spcBef>
              <a:spcAft>
                <a:spcPct val="20000"/>
              </a:spcAft>
              <a:buChar char="•"/>
              <a:defRPr sz="2400">
                <a:solidFill>
                  <a:schemeClr val="tx1"/>
                </a:solidFill>
                <a:latin typeface="Arial" charset="0"/>
                <a:ea typeface="MS PGothic" pitchFamily="34" charset="-128"/>
              </a:defRPr>
            </a:lvl1pPr>
            <a:lvl2pPr marL="742950" indent="-285750" eaLnBrk="0" hangingPunct="0">
              <a:spcBef>
                <a:spcPct val="10000"/>
              </a:spcBef>
              <a:spcAft>
                <a:spcPct val="10000"/>
              </a:spcAft>
              <a:buChar char="–"/>
              <a:defRPr sz="2000">
                <a:solidFill>
                  <a:schemeClr val="tx1"/>
                </a:solidFill>
                <a:latin typeface="Arial" charset="0"/>
                <a:ea typeface="MS PGothic" pitchFamily="34" charset="-128"/>
              </a:defRPr>
            </a:lvl2pPr>
            <a:lvl3pPr marL="1143000" indent="-228600" eaLnBrk="0" hangingPunct="0">
              <a:spcBef>
                <a:spcPct val="10000"/>
              </a:spcBef>
              <a:spcAft>
                <a:spcPct val="10000"/>
              </a:spcAft>
              <a:buChar char="•"/>
              <a:defRPr>
                <a:solidFill>
                  <a:schemeClr val="tx1"/>
                </a:solidFill>
                <a:latin typeface="Arial" charset="0"/>
                <a:ea typeface="MS PGothic" pitchFamily="34" charset="-128"/>
              </a:defRPr>
            </a:lvl3pPr>
            <a:lvl4pPr marL="1600200" indent="-228600" eaLnBrk="0" hangingPunct="0">
              <a:spcBef>
                <a:spcPct val="10000"/>
              </a:spcBef>
              <a:spcAft>
                <a:spcPct val="10000"/>
              </a:spcAft>
              <a:buChar char="–"/>
              <a:defRPr sz="1600">
                <a:solidFill>
                  <a:schemeClr val="tx1"/>
                </a:solidFill>
                <a:latin typeface="Arial" charset="0"/>
                <a:ea typeface="MS PGothic" pitchFamily="34" charset="-128"/>
              </a:defRPr>
            </a:lvl4pPr>
            <a:lvl5pPr marL="2057400" indent="-228600" eaLnBrk="0" hangingPunct="0">
              <a:spcBef>
                <a:spcPct val="10000"/>
              </a:spcBef>
              <a:spcAft>
                <a:spcPct val="10000"/>
              </a:spcAft>
              <a:buChar char="»"/>
              <a:defRPr sz="1600">
                <a:solidFill>
                  <a:schemeClr val="tx1"/>
                </a:solidFill>
                <a:latin typeface="Arial" charset="0"/>
                <a:ea typeface="MS PGothic" pitchFamily="34" charset="-128"/>
              </a:defRPr>
            </a:lvl5pPr>
            <a:lvl6pPr marL="2514600" indent="-228600" eaLnBrk="0" fontAlgn="base" hangingPunct="0">
              <a:spcBef>
                <a:spcPct val="10000"/>
              </a:spcBef>
              <a:spcAft>
                <a:spcPct val="10000"/>
              </a:spcAft>
              <a:buChar char="»"/>
              <a:defRPr sz="1600">
                <a:solidFill>
                  <a:schemeClr val="tx1"/>
                </a:solidFill>
                <a:latin typeface="Arial" charset="0"/>
                <a:ea typeface="MS PGothic" pitchFamily="34" charset="-128"/>
              </a:defRPr>
            </a:lvl6pPr>
            <a:lvl7pPr marL="2971800" indent="-228600" eaLnBrk="0" fontAlgn="base" hangingPunct="0">
              <a:spcBef>
                <a:spcPct val="10000"/>
              </a:spcBef>
              <a:spcAft>
                <a:spcPct val="10000"/>
              </a:spcAft>
              <a:buChar char="»"/>
              <a:defRPr sz="1600">
                <a:solidFill>
                  <a:schemeClr val="tx1"/>
                </a:solidFill>
                <a:latin typeface="Arial" charset="0"/>
                <a:ea typeface="MS PGothic" pitchFamily="34" charset="-128"/>
              </a:defRPr>
            </a:lvl7pPr>
            <a:lvl8pPr marL="3429000" indent="-228600" eaLnBrk="0" fontAlgn="base" hangingPunct="0">
              <a:spcBef>
                <a:spcPct val="10000"/>
              </a:spcBef>
              <a:spcAft>
                <a:spcPct val="10000"/>
              </a:spcAft>
              <a:buChar char="»"/>
              <a:defRPr sz="1600">
                <a:solidFill>
                  <a:schemeClr val="tx1"/>
                </a:solidFill>
                <a:latin typeface="Arial" charset="0"/>
                <a:ea typeface="MS PGothic" pitchFamily="34" charset="-128"/>
              </a:defRPr>
            </a:lvl8pPr>
            <a:lvl9pPr marL="3886200" indent="-228600" eaLnBrk="0" fontAlgn="base" hangingPunct="0">
              <a:spcBef>
                <a:spcPct val="10000"/>
              </a:spcBef>
              <a:spcAft>
                <a:spcPct val="10000"/>
              </a:spcAft>
              <a:buChar char="»"/>
              <a:defRPr sz="1600">
                <a:solidFill>
                  <a:schemeClr val="tx1"/>
                </a:solidFill>
                <a:latin typeface="Arial" charset="0"/>
                <a:ea typeface="MS PGothic" pitchFamily="34" charset="-128"/>
              </a:defRPr>
            </a:lvl9pPr>
          </a:lstStyle>
          <a:p>
            <a:pPr eaLnBrk="1" hangingPunct="1">
              <a:spcBef>
                <a:spcPct val="0"/>
              </a:spcBef>
              <a:spcAft>
                <a:spcPct val="0"/>
              </a:spcAft>
              <a:buFontTx/>
              <a:buNone/>
              <a:defRPr/>
            </a:pPr>
            <a:r>
              <a:rPr lang="en-NZ" altLang="en-US" sz="2812" b="1" dirty="0">
                <a:solidFill>
                  <a:srgbClr val="FF0000"/>
                </a:solidFill>
              </a:rPr>
              <a:t>The alert system will allow </a:t>
            </a:r>
            <a:r>
              <a:rPr lang="en-NZ" altLang="en-US" sz="2812" b="1" dirty="0" err="1">
                <a:solidFill>
                  <a:srgbClr val="FF0000"/>
                </a:solidFill>
              </a:rPr>
              <a:t>Unitec</a:t>
            </a:r>
            <a:r>
              <a:rPr lang="en-NZ" altLang="en-US" sz="2812" b="1" dirty="0">
                <a:solidFill>
                  <a:srgbClr val="FF0000"/>
                </a:solidFill>
              </a:rPr>
              <a:t> to monitor attacks on businesses, alerting them when they need to respond to attacks</a:t>
            </a:r>
          </a:p>
        </p:txBody>
      </p:sp>
      <p:pic>
        <p:nvPicPr>
          <p:cNvPr id="17414" name="Picture 5">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875" y="1681953"/>
            <a:ext cx="10267071" cy="520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ction Button: Forward or Next 6">
            <a:hlinkClick r:id="rId4" action="ppaction://hlinkfile" highlightClick="1"/>
          </p:cNvPr>
          <p:cNvSpPr/>
          <p:nvPr/>
        </p:nvSpPr>
        <p:spPr>
          <a:xfrm>
            <a:off x="10172104" y="6230917"/>
            <a:ext cx="1055842" cy="5760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ction Button: Forward or Next 1">
            <a:hlinkClick r:id="rId5" action="ppaction://hlinkfile" highlightClick="1"/>
          </p:cNvPr>
          <p:cNvSpPr/>
          <p:nvPr/>
        </p:nvSpPr>
        <p:spPr>
          <a:xfrm>
            <a:off x="11639028" y="780"/>
            <a:ext cx="570403" cy="6919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815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7" y="0"/>
            <a:ext cx="12322281" cy="68580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6620" y="4365104"/>
            <a:ext cx="4248472" cy="2520280"/>
          </a:xfrm>
        </p:spPr>
      </p:pic>
    </p:spTree>
    <p:extLst>
      <p:ext uri="{BB962C8B-B14F-4D97-AF65-F5344CB8AC3E}">
        <p14:creationId xmlns:p14="http://schemas.microsoft.com/office/powerpoint/2010/main" val="182015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754584" y="188640"/>
            <a:ext cx="8542363" cy="1356196"/>
          </a:xfrm>
        </p:spPr>
        <p:txBody>
          <a:bodyPr/>
          <a:lstStyle/>
          <a:p>
            <a:pPr algn="ctr">
              <a:defRPr/>
            </a:pPr>
            <a:r>
              <a:rPr lang="en-NZ" altLang="en-US" sz="4219" dirty="0">
                <a:solidFill>
                  <a:srgbClr val="FF0000"/>
                </a:solidFill>
              </a:rPr>
              <a:t>External Funding Brought to </a:t>
            </a:r>
            <a:r>
              <a:rPr lang="en-NZ" altLang="en-US" sz="4219" dirty="0" err="1">
                <a:solidFill>
                  <a:srgbClr val="FF0000"/>
                </a:solidFill>
              </a:rPr>
              <a:t>Unitec</a:t>
            </a:r>
            <a:r>
              <a:rPr lang="en-NZ" altLang="en-US" sz="4219" dirty="0">
                <a:solidFill>
                  <a:srgbClr val="FF0000"/>
                </a:solidFill>
              </a:rPr>
              <a:t> to Date</a:t>
            </a:r>
          </a:p>
        </p:txBody>
      </p:sp>
      <p:sp>
        <p:nvSpPr>
          <p:cNvPr id="7171" name="Content Placeholder 2"/>
          <p:cNvSpPr>
            <a:spLocks noGrp="1"/>
          </p:cNvSpPr>
          <p:nvPr>
            <p:ph idx="1"/>
          </p:nvPr>
        </p:nvSpPr>
        <p:spPr>
          <a:xfrm>
            <a:off x="1980059" y="1888629"/>
            <a:ext cx="8367117" cy="2907730"/>
          </a:xfrm>
        </p:spPr>
        <p:txBody>
          <a:bodyPr/>
          <a:lstStyle/>
          <a:p>
            <a:pPr>
              <a:defRPr/>
            </a:pPr>
            <a:r>
              <a:rPr lang="en-NZ" altLang="en-US" dirty="0" smtClean="0">
                <a:solidFill>
                  <a:schemeClr val="tx1"/>
                </a:solidFill>
              </a:rPr>
              <a:t>MBIE Funding $12,600,000</a:t>
            </a:r>
          </a:p>
          <a:p>
            <a:pPr>
              <a:defRPr/>
            </a:pPr>
            <a:r>
              <a:rPr lang="en-NZ" altLang="en-US" dirty="0" smtClean="0">
                <a:solidFill>
                  <a:schemeClr val="tx1"/>
                </a:solidFill>
              </a:rPr>
              <a:t>NICT contract - $150,000/year</a:t>
            </a:r>
          </a:p>
          <a:p>
            <a:pPr>
              <a:defRPr/>
            </a:pPr>
            <a:r>
              <a:rPr lang="en-NZ" altLang="en-US" dirty="0" smtClean="0">
                <a:solidFill>
                  <a:schemeClr val="tx1"/>
                </a:solidFill>
              </a:rPr>
              <a:t>NICT Internships- $120,000</a:t>
            </a:r>
          </a:p>
          <a:p>
            <a:pPr>
              <a:defRPr/>
            </a:pPr>
            <a:r>
              <a:rPr lang="en-NZ" altLang="en-US" dirty="0" smtClean="0">
                <a:solidFill>
                  <a:schemeClr val="tx1"/>
                </a:solidFill>
              </a:rPr>
              <a:t>NAIST Internships- $50,000</a:t>
            </a:r>
          </a:p>
          <a:p>
            <a:pPr>
              <a:defRPr/>
            </a:pPr>
            <a:r>
              <a:rPr lang="en-NZ" altLang="en-US" dirty="0" smtClean="0">
                <a:solidFill>
                  <a:schemeClr val="tx1"/>
                </a:solidFill>
              </a:rPr>
              <a:t>Aura Info Security in kind donation $200,000</a:t>
            </a:r>
          </a:p>
        </p:txBody>
      </p:sp>
      <p:sp>
        <p:nvSpPr>
          <p:cNvPr id="7172" name="Slide Number Placeholder 3"/>
          <p:cNvSpPr>
            <a:spLocks noGrp="1"/>
          </p:cNvSpPr>
          <p:nvPr>
            <p:ph type="sldNum" sz="quarter" idx="4294967295"/>
          </p:nvPr>
        </p:nvSpPr>
        <p:spPr>
          <a:xfrm>
            <a:off x="9370492" y="6613550"/>
            <a:ext cx="1270248" cy="2600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39" tIns="45719" rIns="91439" bIns="45719" rtlCol="0" anchor="ctr"/>
          <a:lstStyle>
            <a:lvl1pPr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1pPr>
            <a:lvl2pPr marL="742254" indent="-284624"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2pPr>
            <a:lvl3pPr marL="114184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3pPr>
            <a:lvl4pPr marL="159947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4pPr>
            <a:lvl5pPr marL="205710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5pPr>
            <a:lvl6pPr marL="2378561"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6pPr>
            <a:lvl7pPr marL="2700019"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7pPr>
            <a:lvl8pPr marL="3021476"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8pPr>
            <a:lvl9pPr marL="3342933"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9pPr>
          </a:lstStyle>
          <a:p>
            <a:pPr algn="ctr" eaLnBrk="1" hangingPunct="1">
              <a:spcBef>
                <a:spcPct val="0"/>
              </a:spcBef>
            </a:pPr>
            <a:fld id="{6497F197-3163-4737-86F6-41C466A0EF06}" type="slidenum">
              <a:rPr lang="en-AU" altLang="en-US" sz="1125" b="1">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pPr algn="ctr" eaLnBrk="1" hangingPunct="1">
                <a:spcBef>
                  <a:spcPct val="0"/>
                </a:spcBef>
              </a:pPr>
              <a:t>20</a:t>
            </a:fld>
            <a:endParaRPr lang="en-AU" altLang="en-US" sz="1125" b="1">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676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321869" y="114970"/>
            <a:ext cx="5303119" cy="580430"/>
          </a:xfrm>
        </p:spPr>
        <p:txBody>
          <a:bodyPr>
            <a:normAutofit fontScale="90000"/>
          </a:bodyPr>
          <a:lstStyle/>
          <a:p>
            <a:pPr>
              <a:defRPr/>
            </a:pPr>
            <a:r>
              <a:rPr lang="en-NZ" altLang="en-US" sz="4640" dirty="0">
                <a:solidFill>
                  <a:srgbClr val="FF0000"/>
                </a:solidFill>
              </a:rPr>
              <a:t>Recognition </a:t>
            </a:r>
          </a:p>
        </p:txBody>
      </p:sp>
      <p:sp>
        <p:nvSpPr>
          <p:cNvPr id="10243" name="Slide Number Placeholder 3"/>
          <p:cNvSpPr>
            <a:spLocks noGrp="1"/>
          </p:cNvSpPr>
          <p:nvPr>
            <p:ph type="sldNum" sz="quarter" idx="4294967295"/>
          </p:nvPr>
        </p:nvSpPr>
        <p:spPr>
          <a:xfrm>
            <a:off x="9370492" y="6613550"/>
            <a:ext cx="1270248" cy="2600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39" tIns="45719" rIns="91439" bIns="45719" rtlCol="0" anchor="ctr"/>
          <a:lstStyle>
            <a:lvl1pPr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1pPr>
            <a:lvl2pPr marL="742254" indent="-284624"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2pPr>
            <a:lvl3pPr marL="114184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3pPr>
            <a:lvl4pPr marL="159947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4pPr>
            <a:lvl5pPr marL="2057104" indent="-227699" algn="l" eaLnBrk="0" hangingPunct="0">
              <a:spcBef>
                <a:spcPts val="844"/>
              </a:spcBef>
              <a:defRPr sz="2953">
                <a:solidFill>
                  <a:srgbClr val="62B0FF"/>
                </a:solidFill>
                <a:latin typeface="Helvetica Neue Light" pitchFamily="1" charset="0"/>
                <a:ea typeface="ヒラギノ角ゴ ProN W3" pitchFamily="1" charset="-128"/>
                <a:sym typeface="Helvetica Neue Light" pitchFamily="1" charset="0"/>
              </a:defRPr>
            </a:lvl5pPr>
            <a:lvl6pPr marL="2378561"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6pPr>
            <a:lvl7pPr marL="2700019"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7pPr>
            <a:lvl8pPr marL="3021476"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8pPr>
            <a:lvl9pPr marL="3342933" indent="-227699" eaLnBrk="0" fontAlgn="base" hangingPunct="0">
              <a:spcBef>
                <a:spcPts val="844"/>
              </a:spcBef>
              <a:spcAft>
                <a:spcPct val="0"/>
              </a:spcAft>
              <a:defRPr sz="2953">
                <a:solidFill>
                  <a:srgbClr val="62B0FF"/>
                </a:solidFill>
                <a:latin typeface="Helvetica Neue Light" pitchFamily="1" charset="0"/>
                <a:ea typeface="ヒラギノ角ゴ ProN W3" pitchFamily="1" charset="-128"/>
                <a:sym typeface="Helvetica Neue Light" pitchFamily="1" charset="0"/>
              </a:defRPr>
            </a:lvl9pPr>
          </a:lstStyle>
          <a:p>
            <a:pPr algn="ctr" eaLnBrk="1" hangingPunct="1">
              <a:spcBef>
                <a:spcPct val="0"/>
              </a:spcBef>
            </a:pPr>
            <a:fld id="{F27E5D2B-EF8F-4286-89A7-5D799CBCEA0D}" type="slidenum">
              <a:rPr lang="en-AU" altLang="en-US" sz="633">
                <a:solidFill>
                  <a:schemeClr val="bg2"/>
                </a:solidFill>
                <a:effectLst>
                  <a:outerShdw blurRad="38100" dist="38100" dir="2700000" algn="tl">
                    <a:srgbClr val="FFFFFF"/>
                  </a:outerShdw>
                </a:effectLst>
                <a:latin typeface="Arial" panose="020B0604020202020204" pitchFamily="34" charset="0"/>
                <a:ea typeface="MS PGothic" panose="020B0600070205080204" pitchFamily="34" charset="-128"/>
              </a:rPr>
              <a:pPr algn="ctr" eaLnBrk="1" hangingPunct="1">
                <a:spcBef>
                  <a:spcPct val="0"/>
                </a:spcBef>
              </a:pPr>
              <a:t>21</a:t>
            </a:fld>
            <a:endParaRPr lang="en-AU" altLang="en-US" sz="633">
              <a:solidFill>
                <a:schemeClr val="bg2"/>
              </a:solidFill>
              <a:effectLst>
                <a:outerShdw blurRad="38100" dist="38100" dir="2700000" algn="tl">
                  <a:srgbClr val="FFFFFF"/>
                </a:outerShdw>
              </a:effectLst>
              <a:latin typeface="Arial" panose="020B0604020202020204" pitchFamily="34" charset="0"/>
              <a:ea typeface="MS PGothic" panose="020B0600070205080204" pitchFamily="34" charset="-128"/>
            </a:endParaRPr>
          </a:p>
        </p:txBody>
      </p:sp>
      <p:pic>
        <p:nvPicPr>
          <p:cNvPr id="153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554" y="2187773"/>
            <a:ext cx="4000500"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36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783" y="3875484"/>
            <a:ext cx="4050730" cy="288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9109" y="838275"/>
            <a:ext cx="3549551" cy="303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36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3873252"/>
            <a:ext cx="2790527" cy="288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36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396" y="959941"/>
            <a:ext cx="3421187" cy="199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8185" y="748978"/>
            <a:ext cx="2614166" cy="90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8661" y="1435448"/>
            <a:ext cx="2133079" cy="104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1537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8024" y="4125516"/>
            <a:ext cx="3538389" cy="273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6054" y="2955727"/>
            <a:ext cx="2491383" cy="1677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Lst>
        </p:spPr>
      </p:pic>
      <p:sp>
        <p:nvSpPr>
          <p:cNvPr id="2" name="AutoShape 14" descr="data:image/jpeg;base64,/9j/4AAQSkZJRgABAQAAAQABAAD/2wCEAAkGBhAQEBAUEBQWFRUUFREVFQ8UERYUEhIQFBQZFhcWFRIXHSgfGBkjGRUWIDsgIycrLC4sFh4xQTAqNSYrLCkBCQoKDgwOGg8PGiwfHCQ1LSwpLCkpLCwpMCwsKSosKSkpKSwpKSkpLCwpLCwsLCksKiwpLCksLCwsLCksKSwpLP/AABEIAGgAwAMBIgACEQEDEQH/xAAcAAACAgMBAQAAAAAAAAAAAAAAAQYHAgMFBAj/xABLEAACAQICBgcFBAQIDwAAAAABAgMAEQQSBQYHITGREzRBUXF0syIyYYHRVHOhsRQ1UnIXIyQlU2KUshUWQkNFgoOSk8HC0tPh8P/EABoBAAIDAQEAAAAAAAAAAAAAAAABAgMEBQb/xAAtEQACAQMBBwIFBQAAAAAAAAAAARECAxIEITEyM0GRsRMiQlFxgfAUJDREYf/aAAwDAQACEQMRAD8AvGiikzWoAdFY56eagB0Us1GagB0Us1LPQKTKisc1GagZlRWOcU81ApHRSzUZqBjopZqM1ADopZqWagJMqKWajNQA6KWalnoAyorHPTzUAOsXrKk1AHyWOzcOA7KVvDkKB9KdUnBbFbw5Cny5CiigUhy5Ci3hyoooCWHLkKLeHIUUUBIrfAchTt4chRRQEsLeHKjlyFFFASHLkKVvDkKdFASK3wHIU+XIUUUBLC3hyot4cqKKAkLeHIUiB3DlToNJk6H7kWHsNH8vxHlz6sdXhVIbDev4jy7erHV307PCem1fM7eDKk1Ok1XGU+Sh2fKnSH0p1ScAmOy7VyDHY1lxC5kjiMmS5AZg6qASLbvaq2cZsz0Y8bqMMiEggOuYMp7CDfsquthvXsR5c+rHV31ZTuOnpqKXb2o+T54DG7I3FCykdzKbEcwaurUHZ5gmwEEmJgWSSUdIWe5sGPsgAG1rWqtNftHmPSmLQf5UuZd4/wA6A3y3tX0Ro3CCGGKNeEaIg8FUDs8KVK2lemtrOqehUu1vUzCYSCCbDRiImTo2Rb5WBQsDYncRl/GsNkepeFxcU8+JQSZX6NI2vlFlDMxA4k5h4WqQbceoQeYX0pKNhvUJ/MN6UdONpLCn14gkQ2daL+yRcj9awm2baKZSv6LGL9q5gw8DfdVc7WtOYqHSJWKeWNeiiOVJXRbm++ynjWeyzXTGPjY8PNK8scgfdIczIyqWBDnf8iaJUwS9S3nhicPaLqR/g2ZejJaGXNkJ95WX3kPMEHtv8K9eyLQUOKxzmZQ6xRlxGwBUsWCDMDuNgT+FT3bTh1bRuY8UmiK+LXU/gTUT2F9bxP3A9RajG0pdtU30ugts2rsGHkwssCLH0gkRkRQqkplIbKNwNmtXq2TakYXFYeWfExiX+MMaIxOVQoBJsO0k8h8a9e3n3MD+9P8AlHXW2J/q1vv5fyWnHuJqlPUNHc/g70V9ki5H60HZ1ov7JFyP1qsdqmncVFpOVIp5kURwkIkzqoJTfZQbVEf8acd9qxH9ok/7qeSHXft01OnEl+13VnCYN8McMqx9IJA0ak29nLZgOziR8d1V5W/F42WZs0rvI1gMzuXaw4DMTWiq2YblSqqbWwKDRQaTFb4kWJsN6/iPLt6sdXfVIbDev4jy7erHV307PCeo1nM7eDKk1Ok1XGQ+Sh9KdIfSnVJwCxdhvXsR5c+rHVwyY22Jji/bilfh/RvGvH/aVT2w3r2I8ufVjqw9YMb0el9EjskTHR8O9YmHhvWrKdx1NO4tIiuu+gxJrBo7ul6Jm+Jgcsd1rcFUVZOOxuSTDp2yyMvyWN3P92tGO0KJMXhMQTvgE4A37+lVR/01xtOY3+eNFRdyYyQ7u+MKu/8A3/wp7ixU4S/mzjbceoQeYX0pKNhvUJ/MN6UdG3HqEHmF9KSjYd1CfzDelHS6lX9j7GWvGy+XSOLM6TIgyIuVkYn2b77g/GvRqJsxXR0rTSSCWTKVWylUQHid5uSRu+G/vrXrptSbR2K6AYcSewj5zMU96+62U91a9V9sMOLnSGaEwtIwVGD9IhY8AxsCCTu4W4UbJHNlXP8ATh7adaI3MeDjIYxt0krCxCtYhUv37yT8vl5dhfW8T9wPUWpbtb1WjxGDfEKo6aABs4HtNED7Sm3GwNx3WqJbDOt4n7geotLqVVJrUKTqbefcwP70/wCUddbYn+rm+/l/Ja5O3n3MD+9P+UddbYn+rm+/l/JafxE1/IZ59dNlcukMY+ISdEDLGuQoxIyLbiDXD/gKn+0x/wDCf61INcdqzaPxb4cYcSZVjbOZit86393Ifzri/wAPD/Y1/tB/8dJwKv0MnlvIBrTq1Lo/ENDKQ25WWRdwdD2gcRvBFvhXIrs626zyaRxLTuoXcqrGDcIg7M1hc3JN/jXGqDMFcZPHcFBooNJhb4kWJsN6/iPLt6sdXfVIbDev4jy7erHV307PCeo1nM7eDKk1Ok1XGQ+Sh9KdIfSnVJwCxthvXsR5c+rHUj2q4zocdoaT9iWQndf2ekhDbu+xNRnYjMq6QmBO9sOwUd5EiE2+QPKujt3nUyYJQfaVJ2K9wYoFPNG5VNbjdS4sT+by4BVZ4nGdJrTCv9FAU4d8bOfHe1TnV3Si4jCYeYEWeNGNuAbKMw+FiDVRataWSXWRpcwyyS4hUbsb2CiW8Qops0Xa17fqSrbj1CDzC+lJRsN6hP5hvSjrXtynX9Dw639oz5gvaQsb3PyzDnWjYbpOP9HxEF7SCXpMpIuUZFW4HE2KG/yo6lc/uCLbZT/OZ+5i/wCdR/UzRMmJx2GSME2kjdmtcJGjBmY/DdbxIr6OxWiMPK2aWGN24ZniVjbuuw4U4sPBh0bIscSe82VVjS9gLm1h2DeaMdsjq0015Sc/XWdU0djSxsOglHzZco/Eiqw2F9bxP3A9Ra9u1rXyGWM4TDMHuwM0im6gKbhFI4m+891vju5mxHFouOmVjYyQkKP2irqxA+Vz8qTe0jXWqr9MHZ28+5gf3p/yjrr7E/1c338v5LXC274tCcFGD7Y6ZyvcrZACfmp5V09iOk4zhJobjpElZylxco4FmA7RcEfKj4gTX6hkI2v/AK2m+7g/uVDL/wD16+s7UGh0yx16XKp1SfJlFW7tzEGTCcOmzt3Zuhym9+22fLb/AFvjVRGoNQYbtGFWO8KDRQaTI2+JFibDev4jy7erHV31SGw3r+I8u3qx1d9OzwnqNZzO3gypNTpNVxkPkofSnQPpRVJwDOGdkYMjFWG8OrFWB7ww3issRipJGLSMzsbXd2LsQP6zEk2rVapTqhqxHpCOeNbidHw7Kc3snDs4SX2eBK3Bv8fhRvJ0Uup4kfh0lOiFElkVGveNZXCNfcboDY3rzqSDcbrbwQd4tv3GrHxGpujYS2Icu+ElkwseHIlIN5GZZWLcSFy38L1sXZdFdYSzfpAnDsub/RxmaMMB2NZb3+I76eLLXZqK6xeOlmIMsjyECwaSRnIHcCxJtvO741pVj2VY2C1N0bP0eIUumEBxEct5SWEqzLHEQ53gMHDW7ApqP606rjBJh4srNiCs0kxFyojVyqEKOAsC1+4ihojVaq3sjRlbvPOgyHtJ51YOF1U0cXw0LpLmmwIxTTLPbIwQsQsZWxvlPE7t26vZqnofDDEaPngSSMYnD6RDQ9J0rAxKFurEDeQ/C1rgU8SSs1fMrCtkE7oysjMrDeHVirDdxDA3HHsqwdW9A4aR9G4nDrLh+kxMsDRmbO3sROwkSQqCPdsRbtrVonVDBNDh3xBLNipMQucTMrxiNrfxcSo3St2kE86WIlZfQgmKxUkrFpXZ2NgXd2diBwBZiTWsMRXf1b1aXE45IHZhEXmHTKpHSCK5tHmHvNl4cReu3gdWMFilw0scUsCtjFw0kEkpcyKy5syOVBDDgR2WNCRFW29pBulbvPOn0rd551NU0DgGbSLpBMyYEZOg6c58RIZXj6QsFuiKE4Adorla6aEhwrYToUdBNhkmZZGzOHZ3FibDsA7B9BqBu20pI6Wvx/8AfOlRRUZKQoNFFBK3xIsTYb1/EeXb1Y6u+qQ2G9fxHlz6sdXhTs8J6jWczt4HSaiirjIz5LH0oooqk4AV6MDpGWBi0LshKlSymxKniPCiigE4HJpKVokiZ2MSElIifYVm4kDvt+Zr0nWPFmRpDPJ0jJ0Zkz+0Yv2Se6lRQSyZ510lKsLQh2ETMHaIH2C4tYkd+4cq3S6fxTSNI0zl3QxtIW9poiLFSe61OigWTMV05iAyMJXzJH0StfesNrGMf1bE7qINOYmMRhJnURCRY8rWyLL74XuzWFFFA82bZtZsY8kcjzyM8V+jctdkuLHL8bdvGlgtY8XAjJDPIiuSWVXIBJ4n4E94tSookM2aV0rMFjUSMFiYvGoYjo3PFltwNejFazYyV43lnkZ4zeNi2+Nu9RwB+NFFAsmenQGsxw0ssjq8jSg3kSdoZQxbMzB1BBuSbgg/Ktes2sZxskbZcixxrEimRpHygsxLyNvZiWJvYUUU5JZuIOPRRRSISFFFFIlQ/ciw9hp/l2I8u3qx1d2eiii1wnqdXzO3g//Z"/>
          <p:cNvSpPr>
            <a:spLocks noChangeAspect="1" noChangeArrowheads="1"/>
          </p:cNvSpPr>
          <p:nvPr/>
        </p:nvSpPr>
        <p:spPr bwMode="auto">
          <a:xfrm>
            <a:off x="6070972" y="-224359"/>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a:lstStyle/>
          <a:p>
            <a:pPr>
              <a:defRPr/>
            </a:pPr>
            <a:endParaRPr lang="en-US" sz="1266"/>
          </a:p>
        </p:txBody>
      </p:sp>
      <p:pic>
        <p:nvPicPr>
          <p:cNvPr id="15374"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16653" y="0"/>
            <a:ext cx="1516931" cy="821531"/>
          </a:xfrm>
          <a:prstGeom prst="rect">
            <a:avLst/>
          </a:prstGeom>
          <a:noFill/>
          <a:ln>
            <a:noFill/>
          </a:ln>
          <a:extLst>
            <a:ext uri="{909E8E84-426E-40DD-AFC4-6F175D3DCCD1}">
              <a14:hiddenFill xmlns:a14="http://schemas.microsoft.com/office/drawing/2010/main">
                <a:gradFill rotWithShape="0">
                  <a:gsLst>
                    <a:gs pos="0">
                      <a:srgbClr val="0082E5">
                        <a:alpha val="75000"/>
                      </a:srgbClr>
                    </a:gs>
                    <a:gs pos="100000">
                      <a:srgbClr val="0057E5">
                        <a:alpha val="64998"/>
                      </a:srgbClr>
                    </a:gs>
                  </a:gsLst>
                  <a:lin ang="5400000" scaled="1"/>
                </a:gra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5"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58131" y="22324"/>
            <a:ext cx="1397496" cy="925339"/>
          </a:xfrm>
          <a:prstGeom prst="rect">
            <a:avLst/>
          </a:prstGeom>
          <a:noFill/>
          <a:ln>
            <a:noFill/>
          </a:ln>
          <a:extLst>
            <a:ext uri="{909E8E84-426E-40DD-AFC4-6F175D3DCCD1}">
              <a14:hiddenFill xmlns:a14="http://schemas.microsoft.com/office/drawing/2010/main">
                <a:gradFill rotWithShape="0">
                  <a:gsLst>
                    <a:gs pos="0">
                      <a:srgbClr val="0082E5">
                        <a:alpha val="75000"/>
                      </a:srgbClr>
                    </a:gs>
                    <a:gs pos="100000">
                      <a:srgbClr val="0057E5">
                        <a:alpha val="64998"/>
                      </a:srgbClr>
                    </a:gs>
                  </a:gsLst>
                  <a:lin ang="5400000" scaled="1"/>
                </a:gra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00374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anvas 1"/>
          <p:cNvGrpSpPr>
            <a:grpSpLocks/>
          </p:cNvGrpSpPr>
          <p:nvPr/>
        </p:nvGrpSpPr>
        <p:grpSpPr bwMode="auto">
          <a:xfrm>
            <a:off x="-242292" y="3284984"/>
            <a:ext cx="8938576" cy="3431786"/>
            <a:chOff x="0" y="0"/>
            <a:chExt cx="54864" cy="25031"/>
          </a:xfrm>
        </p:grpSpPr>
        <p:sp>
          <p:nvSpPr>
            <p:cNvPr id="5" name="AutoShape 2"/>
            <p:cNvSpPr>
              <a:spLocks noChangeAspect="1" noChangeArrowheads="1"/>
            </p:cNvSpPr>
            <p:nvPr/>
          </p:nvSpPr>
          <p:spPr bwMode="auto">
            <a:xfrm>
              <a:off x="0" y="0"/>
              <a:ext cx="54864" cy="250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 Box 3"/>
            <p:cNvSpPr txBox="1">
              <a:spLocks noChangeArrowheads="1"/>
            </p:cNvSpPr>
            <p:nvPr/>
          </p:nvSpPr>
          <p:spPr bwMode="auto">
            <a:xfrm>
              <a:off x="12087" y="14379"/>
              <a:ext cx="6997" cy="3499"/>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100" b="0" i="0" u="none" strike="noStrike" cap="none" normalizeH="0" baseline="0" dirty="0">
                  <a:ln>
                    <a:noFill/>
                  </a:ln>
                  <a:solidFill>
                    <a:schemeClr val="tx1"/>
                  </a:solidFill>
                  <a:effectLst/>
                  <a:latin typeface="Times New Roman" charset="0"/>
                  <a:ea typeface="Calibri" charset="0"/>
                </a:rPr>
                <a:t>Assistive Information</a:t>
              </a:r>
              <a:endParaRPr kumimoji="0" lang="en-US" sz="4000" b="0" i="0" u="none" strike="noStrike" cap="none" normalizeH="0" baseline="0" dirty="0">
                <a:ln>
                  <a:noFill/>
                </a:ln>
                <a:solidFill>
                  <a:schemeClr val="tx1"/>
                </a:solidFill>
                <a:effectLst/>
                <a:latin typeface="Arial" charset="0"/>
                <a:ea typeface="ＭＳ Ｐゴシック" charset="0"/>
              </a:endParaRPr>
            </a:p>
          </p:txBody>
        </p:sp>
        <p:sp>
          <p:nvSpPr>
            <p:cNvPr id="7" name="Text Box 4"/>
            <p:cNvSpPr txBox="1">
              <a:spLocks noChangeArrowheads="1"/>
            </p:cNvSpPr>
            <p:nvPr/>
          </p:nvSpPr>
          <p:spPr bwMode="auto">
            <a:xfrm>
              <a:off x="12515" y="19152"/>
              <a:ext cx="7001" cy="350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200" b="0" i="0" u="none" strike="noStrike" cap="none" normalizeH="0" baseline="0" dirty="0">
                  <a:ln>
                    <a:noFill/>
                  </a:ln>
                  <a:solidFill>
                    <a:schemeClr val="tx1"/>
                  </a:solidFill>
                  <a:effectLst/>
                  <a:latin typeface="Times New Roman" charset="0"/>
                  <a:ea typeface="Calibri" charset="0"/>
                </a:rPr>
                <a:t>Assistive Actions</a:t>
              </a:r>
              <a:endParaRPr kumimoji="0" lang="en-US" sz="4400" b="0" i="0" u="none" strike="noStrike" cap="none" normalizeH="0" baseline="0" dirty="0">
                <a:ln>
                  <a:noFill/>
                </a:ln>
                <a:solidFill>
                  <a:schemeClr val="tx1"/>
                </a:solidFill>
                <a:effectLst/>
                <a:latin typeface="Arial" charset="0"/>
                <a:ea typeface="ＭＳ Ｐゴシック" charset="0"/>
              </a:endParaRPr>
            </a:p>
          </p:txBody>
        </p:sp>
        <p:sp>
          <p:nvSpPr>
            <p:cNvPr id="8" name="Text Box 5"/>
            <p:cNvSpPr txBox="1">
              <a:spLocks noChangeArrowheads="1"/>
            </p:cNvSpPr>
            <p:nvPr/>
          </p:nvSpPr>
          <p:spPr bwMode="auto">
            <a:xfrm>
              <a:off x="5425" y="20611"/>
              <a:ext cx="7200" cy="3600"/>
            </a:xfrm>
            <a:prstGeom prst="rect">
              <a:avLst/>
            </a:prstGeom>
            <a:solidFill>
              <a:srgbClr val="FFFFFF"/>
            </a:solidFill>
            <a:ln w="6350">
              <a:solidFill>
                <a:srgbClr val="1F497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400" b="0" i="0" u="none" strike="noStrike" cap="none" normalizeH="0" baseline="0">
                  <a:ln>
                    <a:noFill/>
                  </a:ln>
                  <a:solidFill>
                    <a:schemeClr val="tx1"/>
                  </a:solidFill>
                  <a:effectLst/>
                  <a:latin typeface="Times New Roman" charset="0"/>
                  <a:ea typeface="Calibri" charset="0"/>
                </a:rPr>
                <a:t>Robotic Agents </a:t>
              </a:r>
              <a:endParaRPr kumimoji="0" lang="en-US" sz="4800" b="0" i="0" u="none" strike="noStrike" cap="none" normalizeH="0" baseline="0">
                <a:ln>
                  <a:noFill/>
                </a:ln>
                <a:solidFill>
                  <a:schemeClr val="tx1"/>
                </a:solidFill>
                <a:effectLst/>
                <a:latin typeface="Arial" charset="0"/>
                <a:ea typeface="ＭＳ Ｐゴシック" charset="0"/>
              </a:endParaRPr>
            </a:p>
          </p:txBody>
        </p:sp>
        <p:sp>
          <p:nvSpPr>
            <p:cNvPr id="9" name="Text Box 6"/>
            <p:cNvSpPr txBox="1">
              <a:spLocks noChangeArrowheads="1"/>
            </p:cNvSpPr>
            <p:nvPr/>
          </p:nvSpPr>
          <p:spPr bwMode="auto">
            <a:xfrm>
              <a:off x="44958" y="10417"/>
              <a:ext cx="7200" cy="3600"/>
            </a:xfrm>
            <a:prstGeom prst="rect">
              <a:avLst/>
            </a:prstGeom>
            <a:solidFill>
              <a:srgbClr val="FFFFFF"/>
            </a:solidFill>
            <a:ln w="6350">
              <a:solidFill>
                <a:srgbClr val="1F497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1000"/>
                </a:spcAft>
                <a:buClrTx/>
                <a:buSzTx/>
                <a:buFontTx/>
                <a:buNone/>
                <a:tabLst/>
              </a:pPr>
              <a:r>
                <a:rPr kumimoji="0" lang="en-NZ" sz="1100" b="0" i="0" u="none" strike="noStrike" cap="none" normalizeH="0" baseline="0" dirty="0">
                  <a:ln>
                    <a:noFill/>
                  </a:ln>
                  <a:solidFill>
                    <a:schemeClr val="tx1"/>
                  </a:solidFill>
                  <a:effectLst/>
                  <a:latin typeface="Times New Roman" charset="0"/>
                  <a:ea typeface="Calibri" charset="0"/>
                </a:rPr>
                <a:t>Mobile Applications</a:t>
              </a:r>
              <a:endParaRPr kumimoji="0" lang="en-US" sz="4000" b="0" i="0" u="none" strike="noStrike" cap="none" normalizeH="0" baseline="0" dirty="0">
                <a:ln>
                  <a:noFill/>
                </a:ln>
                <a:solidFill>
                  <a:schemeClr val="tx1"/>
                </a:solidFill>
                <a:effectLst/>
                <a:latin typeface="Arial" charset="0"/>
                <a:ea typeface="ＭＳ Ｐゴシック" charset="0"/>
              </a:endParaRPr>
            </a:p>
          </p:txBody>
        </p:sp>
        <p:sp>
          <p:nvSpPr>
            <p:cNvPr id="10" name="Text Box 7"/>
            <p:cNvSpPr txBox="1">
              <a:spLocks noChangeArrowheads="1"/>
            </p:cNvSpPr>
            <p:nvPr/>
          </p:nvSpPr>
          <p:spPr bwMode="auto">
            <a:xfrm>
              <a:off x="33772" y="15870"/>
              <a:ext cx="9000" cy="3600"/>
            </a:xfrm>
            <a:prstGeom prst="rect">
              <a:avLst/>
            </a:prstGeom>
            <a:solidFill>
              <a:srgbClr val="FFFFFF"/>
            </a:solidFill>
            <a:ln w="6350">
              <a:solidFill>
                <a:srgbClr val="1F497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1000"/>
                </a:spcAft>
                <a:buClrTx/>
                <a:buSzTx/>
                <a:buFontTx/>
                <a:buNone/>
                <a:tabLst/>
              </a:pPr>
              <a:r>
                <a:rPr kumimoji="0" lang="en-NZ" sz="1200" b="0" i="0" u="none" strike="noStrike" cap="none" normalizeH="0" baseline="0" dirty="0">
                  <a:ln>
                    <a:noFill/>
                  </a:ln>
                  <a:solidFill>
                    <a:schemeClr val="tx1"/>
                  </a:solidFill>
                  <a:effectLst/>
                  <a:latin typeface="Times New Roman" charset="0"/>
                  <a:ea typeface="Calibri" charset="0"/>
                </a:rPr>
                <a:t>Embedded Sensors Network</a:t>
              </a:r>
              <a:endParaRPr kumimoji="0" lang="en-US" sz="4400" b="0" i="0" u="none" strike="noStrike" cap="none" normalizeH="0" baseline="0" dirty="0">
                <a:ln>
                  <a:noFill/>
                </a:ln>
                <a:solidFill>
                  <a:schemeClr val="tx1"/>
                </a:solidFill>
                <a:effectLst/>
                <a:latin typeface="Arial" charset="0"/>
                <a:ea typeface="ＭＳ Ｐゴシック" charset="0"/>
              </a:endParaRPr>
            </a:p>
          </p:txBody>
        </p:sp>
        <p:sp>
          <p:nvSpPr>
            <p:cNvPr id="11" name="Text Box 8"/>
            <p:cNvSpPr txBox="1">
              <a:spLocks noChangeArrowheads="1"/>
            </p:cNvSpPr>
            <p:nvPr/>
          </p:nvSpPr>
          <p:spPr bwMode="auto">
            <a:xfrm>
              <a:off x="5425" y="15870"/>
              <a:ext cx="7200" cy="3600"/>
            </a:xfrm>
            <a:prstGeom prst="rect">
              <a:avLst/>
            </a:prstGeom>
            <a:solidFill>
              <a:srgbClr val="FFFFFF"/>
            </a:solidFill>
            <a:ln w="6350">
              <a:solidFill>
                <a:srgbClr val="1F497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400" b="0" i="0" u="none" strike="noStrike" cap="none" normalizeH="0" baseline="0" dirty="0">
                  <a:ln>
                    <a:noFill/>
                  </a:ln>
                  <a:solidFill>
                    <a:schemeClr val="tx1"/>
                  </a:solidFill>
                  <a:effectLst/>
                  <a:latin typeface="Times New Roman" charset="0"/>
                  <a:ea typeface="Calibri" charset="0"/>
                </a:rPr>
                <a:t>Intelligent Agents</a:t>
              </a:r>
              <a:endParaRPr kumimoji="0" lang="en-US" sz="4800" b="0" i="0" u="none" strike="noStrike" cap="none" normalizeH="0" baseline="0" dirty="0">
                <a:ln>
                  <a:noFill/>
                </a:ln>
                <a:solidFill>
                  <a:schemeClr val="tx1"/>
                </a:solidFill>
                <a:effectLst/>
                <a:latin typeface="Arial" charset="0"/>
                <a:ea typeface="ＭＳ Ｐゴシック" charset="0"/>
              </a:endParaRPr>
            </a:p>
          </p:txBody>
        </p:sp>
        <p:cxnSp>
          <p:nvCxnSpPr>
            <p:cNvPr id="26" name="Straight Arrow Connector 26"/>
            <p:cNvCxnSpPr>
              <a:cxnSpLocks noChangeShapeType="1"/>
              <a:endCxn id="10" idx="1"/>
            </p:cNvCxnSpPr>
            <p:nvPr/>
          </p:nvCxnSpPr>
          <p:spPr bwMode="auto">
            <a:xfrm>
              <a:off x="27857" y="17670"/>
              <a:ext cx="5915" cy="0"/>
            </a:xfrm>
            <a:prstGeom prst="straightConnector1">
              <a:avLst/>
            </a:prstGeom>
            <a:noFill/>
            <a:ln w="25400">
              <a:solidFill>
                <a:srgbClr val="4A7EBB"/>
              </a:solidFill>
              <a:round/>
              <a:headEnd/>
              <a:tailEnd type="stealth" w="lg" len="lg"/>
            </a:ln>
            <a:extLst>
              <a:ext uri="{909E8E84-426E-40DD-AFC4-6F175D3DCCD1}">
                <a14:hiddenFill xmlns:a14="http://schemas.microsoft.com/office/drawing/2010/main">
                  <a:noFill/>
                </a14:hiddenFill>
              </a:ext>
            </a:extLst>
          </p:spPr>
        </p:cxnSp>
        <p:cxnSp>
          <p:nvCxnSpPr>
            <p:cNvPr id="27" name="Straight Arrow Connector 27"/>
            <p:cNvCxnSpPr>
              <a:cxnSpLocks noChangeShapeType="1"/>
              <a:stCxn id="16" idx="1"/>
              <a:endCxn id="11" idx="1"/>
            </p:cNvCxnSpPr>
            <p:nvPr/>
          </p:nvCxnSpPr>
          <p:spPr bwMode="auto">
            <a:xfrm rot="10800000" flipV="1">
              <a:off x="5425" y="4909"/>
              <a:ext cx="21953" cy="17502"/>
            </a:xfrm>
            <a:prstGeom prst="bentConnector3">
              <a:avLst>
                <a:gd name="adj1" fmla="val 110412"/>
              </a:avLst>
            </a:prstGeom>
            <a:noFill/>
            <a:ln w="254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28" name="Straight Arrow Connector 28"/>
            <p:cNvCxnSpPr>
              <a:cxnSpLocks noChangeShapeType="1"/>
              <a:stCxn id="8" idx="3"/>
            </p:cNvCxnSpPr>
            <p:nvPr/>
          </p:nvCxnSpPr>
          <p:spPr bwMode="auto">
            <a:xfrm>
              <a:off x="12625" y="22411"/>
              <a:ext cx="8938" cy="0"/>
            </a:xfrm>
            <a:prstGeom prst="straightConnector1">
              <a:avLst/>
            </a:prstGeom>
            <a:noFill/>
            <a:ln w="25400">
              <a:solidFill>
                <a:srgbClr val="4A7EBB"/>
              </a:solidFill>
              <a:round/>
              <a:headEnd/>
              <a:tailEnd type="stealth" w="lg" len="lg"/>
            </a:ln>
            <a:extLst>
              <a:ext uri="{909E8E84-426E-40DD-AFC4-6F175D3DCCD1}">
                <a14:hiddenFill xmlns:a14="http://schemas.microsoft.com/office/drawing/2010/main">
                  <a:noFill/>
                </a14:hiddenFill>
              </a:ext>
            </a:extLst>
          </p:spPr>
        </p:cxnSp>
        <p:sp>
          <p:nvSpPr>
            <p:cNvPr id="12" name="Rectangle 34"/>
            <p:cNvSpPr>
              <a:spLocks noChangeArrowheads="1"/>
            </p:cNvSpPr>
            <p:nvPr/>
          </p:nvSpPr>
          <p:spPr bwMode="auto">
            <a:xfrm rot="1800000">
              <a:off x="23985" y="11625"/>
              <a:ext cx="8876" cy="912"/>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grpSp>
          <p:nvGrpSpPr>
            <p:cNvPr id="4" name="Group 51"/>
            <p:cNvGrpSpPr>
              <a:grpSpLocks/>
            </p:cNvGrpSpPr>
            <p:nvPr/>
          </p:nvGrpSpPr>
          <p:grpSpPr bwMode="auto">
            <a:xfrm>
              <a:off x="16845" y="11623"/>
              <a:ext cx="13084" cy="11828"/>
              <a:chOff x="20617" y="10400"/>
              <a:chExt cx="13084" cy="11827"/>
            </a:xfrm>
          </p:grpSpPr>
          <p:sp>
            <p:nvSpPr>
              <p:cNvPr id="18" name="Rectangle 29"/>
              <p:cNvSpPr>
                <a:spLocks noChangeArrowheads="1"/>
              </p:cNvSpPr>
              <p:nvPr/>
            </p:nvSpPr>
            <p:spPr bwMode="auto">
              <a:xfrm>
                <a:off x="23449" y="11279"/>
                <a:ext cx="355" cy="10948"/>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19" name="Rectangle 32"/>
              <p:cNvSpPr>
                <a:spLocks noChangeArrowheads="1"/>
              </p:cNvSpPr>
              <p:nvPr/>
            </p:nvSpPr>
            <p:spPr bwMode="auto">
              <a:xfrm>
                <a:off x="33346" y="11236"/>
                <a:ext cx="355" cy="10937"/>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20" name="Rectangle 33"/>
              <p:cNvSpPr>
                <a:spLocks noChangeArrowheads="1"/>
              </p:cNvSpPr>
              <p:nvPr/>
            </p:nvSpPr>
            <p:spPr bwMode="auto">
              <a:xfrm rot="-1800000">
                <a:off x="20617" y="10400"/>
                <a:ext cx="8876" cy="942"/>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21" name="Rounded Rectangle 37"/>
              <p:cNvSpPr>
                <a:spLocks noChangeArrowheads="1"/>
              </p:cNvSpPr>
              <p:nvPr/>
            </p:nvSpPr>
            <p:spPr bwMode="auto">
              <a:xfrm>
                <a:off x="25293" y="11548"/>
                <a:ext cx="6596" cy="2750"/>
              </a:xfrm>
              <a:prstGeom prst="roundRect">
                <a:avLst>
                  <a:gd name="adj" fmla="val 16667"/>
                </a:avLst>
              </a:prstGeom>
              <a:noFill/>
              <a:ln w="25400">
                <a:solidFill>
                  <a:srgbClr val="385D8A"/>
                </a:solidFill>
                <a:round/>
                <a:headEnd/>
                <a:tailEnd/>
              </a:ln>
              <a:extLst>
                <a:ext uri="{909E8E84-426E-40DD-AFC4-6F175D3DCCD1}">
                  <a14:hiddenFill xmlns:a14="http://schemas.microsoft.com/office/drawing/2010/main">
                    <a:solidFill>
                      <a:srgbClr val="FFFFFF"/>
                    </a:solidFill>
                  </a14:hiddenFill>
                </a:ext>
              </a:extLst>
            </p:spPr>
            <p:txBody>
              <a:bodyPr vert="horz" wrap="square" lIns="36000" tIns="45720" rIns="3600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NZ" sz="900" b="0" i="0" u="none" strike="noStrike" cap="none" normalizeH="0" baseline="0" dirty="0" err="1">
                    <a:ln>
                      <a:noFill/>
                    </a:ln>
                    <a:solidFill>
                      <a:srgbClr val="1F497D"/>
                    </a:solidFill>
                    <a:effectLst/>
                    <a:latin typeface="Times New Roman" charset="0"/>
                    <a:ea typeface="ÇlÇr ñæí©" charset="0"/>
                  </a:rPr>
                  <a:t>Unitec</a:t>
                </a:r>
                <a:r>
                  <a:rPr kumimoji="0" lang="en-NZ" sz="900" b="0" i="0" u="none" strike="noStrike" cap="none" normalizeH="0" baseline="0" dirty="0">
                    <a:ln>
                      <a:noFill/>
                    </a:ln>
                    <a:solidFill>
                      <a:srgbClr val="1F497D"/>
                    </a:solidFill>
                    <a:effectLst/>
                    <a:latin typeface="Times New Roman" charset="0"/>
                    <a:ea typeface="ÇlÇr ñæí©" charset="0"/>
                  </a:rPr>
                  <a:t> </a:t>
                </a:r>
                <a:r>
                  <a:rPr kumimoji="0" lang="en-NZ" sz="900" b="0" i="0" u="none" strike="noStrike" cap="none" normalizeH="0" baseline="0" dirty="0" smtClean="0">
                    <a:ln>
                      <a:noFill/>
                    </a:ln>
                    <a:solidFill>
                      <a:srgbClr val="1F497D"/>
                    </a:solidFill>
                    <a:effectLst/>
                    <a:latin typeface="Times New Roman" charset="0"/>
                    <a:ea typeface="ÇlÇr ñæí©" charset="0"/>
                  </a:rPr>
                  <a:t> SR</a:t>
                </a: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cxnSp>
          <p:nvCxnSpPr>
            <p:cNvPr id="38" name="Straight Arrow Connector 27"/>
            <p:cNvCxnSpPr>
              <a:cxnSpLocks noChangeShapeType="1"/>
            </p:cNvCxnSpPr>
            <p:nvPr/>
          </p:nvCxnSpPr>
          <p:spPr bwMode="auto">
            <a:xfrm rot="10800000" flipV="1">
              <a:off x="5425" y="4909"/>
              <a:ext cx="21953" cy="12761"/>
            </a:xfrm>
            <a:prstGeom prst="bentConnector3">
              <a:avLst>
                <a:gd name="adj1" fmla="val 110412"/>
              </a:avLst>
            </a:prstGeom>
            <a:noFill/>
            <a:ln w="254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39" name="Straight Arrow Connector 39"/>
            <p:cNvCxnSpPr>
              <a:cxnSpLocks noChangeShapeType="1"/>
              <a:stCxn id="11" idx="3"/>
            </p:cNvCxnSpPr>
            <p:nvPr/>
          </p:nvCxnSpPr>
          <p:spPr bwMode="auto">
            <a:xfrm>
              <a:off x="12625" y="17670"/>
              <a:ext cx="9000" cy="0"/>
            </a:xfrm>
            <a:prstGeom prst="straightConnector1">
              <a:avLst/>
            </a:prstGeom>
            <a:noFill/>
            <a:ln w="25400">
              <a:solidFill>
                <a:srgbClr val="4A7EBB"/>
              </a:solidFill>
              <a:round/>
              <a:headEnd/>
              <a:tailEnd type="stealth" w="lg" len="lg"/>
            </a:ln>
            <a:extLst>
              <a:ext uri="{909E8E84-426E-40DD-AFC4-6F175D3DCCD1}">
                <a14:hiddenFill xmlns:a14="http://schemas.microsoft.com/office/drawing/2010/main">
                  <a:noFill/>
                </a14:hiddenFill>
              </a:ext>
            </a:extLst>
          </p:spPr>
        </p:cxnSp>
        <p:grpSp>
          <p:nvGrpSpPr>
            <p:cNvPr id="13" name="Group 50"/>
            <p:cNvGrpSpPr>
              <a:grpSpLocks/>
            </p:cNvGrpSpPr>
            <p:nvPr/>
          </p:nvGrpSpPr>
          <p:grpSpPr bwMode="auto">
            <a:xfrm>
              <a:off x="25915" y="1809"/>
              <a:ext cx="19630" cy="6728"/>
              <a:chOff x="36266" y="2628"/>
              <a:chExt cx="11430" cy="7772"/>
            </a:xfrm>
          </p:grpSpPr>
          <p:pic>
            <p:nvPicPr>
              <p:cNvPr id="48" name="Picture 48"/>
              <p:cNvPicPr>
                <a:picLocks noChangeAspect="1"/>
              </p:cNvPicPr>
              <p:nvPr/>
            </p:nvPicPr>
            <p:blipFill>
              <a:blip r:embed="rId3" cstate="print">
                <a:extLst>
                  <a:ext uri="{28A0092B-C50C-407E-A947-70E740481C1C}">
                    <a14:useLocalDpi xmlns:a14="http://schemas.microsoft.com/office/drawing/2010/main" val="0"/>
                  </a:ext>
                </a:extLst>
              </a:blip>
              <a:srcRect l="14732" t="16965" r="18303" b="22322"/>
              <a:stretch>
                <a:fillRect/>
              </a:stretch>
            </p:blipFill>
            <p:spPr bwMode="auto">
              <a:xfrm>
                <a:off x="36266" y="2628"/>
                <a:ext cx="11430" cy="77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3"/>
              <p:cNvSpPr txBox="1">
                <a:spLocks noChangeArrowheads="1"/>
              </p:cNvSpPr>
              <p:nvPr/>
            </p:nvSpPr>
            <p:spPr bwMode="auto">
              <a:xfrm>
                <a:off x="37118" y="4460"/>
                <a:ext cx="9321" cy="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400" b="0" i="0" u="none" strike="noStrike" cap="none" normalizeH="0" baseline="0">
                    <a:ln>
                      <a:noFill/>
                    </a:ln>
                    <a:solidFill>
                      <a:schemeClr val="tx1"/>
                    </a:solidFill>
                    <a:effectLst/>
                    <a:latin typeface="Times New Roman" charset="0"/>
                    <a:ea typeface="Calibri" charset="0"/>
                  </a:rPr>
                  <a:t>Cloud Storage</a:t>
                </a:r>
                <a:endParaRPr kumimoji="0" lang="en-US" sz="4800" b="0" i="0" u="none" strike="noStrike" cap="none" normalizeH="0" baseline="0">
                  <a:ln>
                    <a:noFill/>
                  </a:ln>
                  <a:solidFill>
                    <a:schemeClr val="tx1"/>
                  </a:solidFill>
                  <a:effectLst/>
                  <a:latin typeface="Arial" charset="0"/>
                  <a:ea typeface="ＭＳ Ｐゴシック" charset="0"/>
                </a:endParaRPr>
              </a:p>
            </p:txBody>
          </p:sp>
        </p:grpSp>
        <p:sp>
          <p:nvSpPr>
            <p:cNvPr id="15" name="Text Box 24"/>
            <p:cNvSpPr txBox="1">
              <a:spLocks noChangeArrowheads="1"/>
            </p:cNvSpPr>
            <p:nvPr/>
          </p:nvSpPr>
          <p:spPr bwMode="auto">
            <a:xfrm>
              <a:off x="33774" y="10423"/>
              <a:ext cx="8998" cy="3594"/>
            </a:xfrm>
            <a:prstGeom prst="rect">
              <a:avLst/>
            </a:prstGeom>
            <a:solidFill>
              <a:srgbClr val="FFFFFF"/>
            </a:solidFill>
            <a:ln w="6350">
              <a:solidFill>
                <a:srgbClr val="1F497D"/>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en-NZ" sz="1200" b="0" i="0" u="none" strike="noStrike" cap="none" normalizeH="0" baseline="0" dirty="0">
                  <a:ln>
                    <a:noFill/>
                  </a:ln>
                  <a:solidFill>
                    <a:schemeClr val="tx1"/>
                  </a:solidFill>
                  <a:effectLst/>
                  <a:latin typeface="Times New Roman" charset="0"/>
                  <a:ea typeface="Calibri" charset="0"/>
                </a:rPr>
                <a:t>Embedded Data Processing </a:t>
              </a:r>
              <a:endParaRPr kumimoji="0" lang="en-US" sz="4400" b="0" i="0" u="none" strike="noStrike" cap="none" normalizeH="0" baseline="0" dirty="0">
                <a:ln>
                  <a:noFill/>
                </a:ln>
                <a:solidFill>
                  <a:schemeClr val="tx1"/>
                </a:solidFill>
                <a:effectLst/>
                <a:latin typeface="Arial" charset="0"/>
                <a:ea typeface="ＭＳ Ｐゴシック" charset="0"/>
              </a:endParaRPr>
            </a:p>
          </p:txBody>
        </p:sp>
        <p:cxnSp>
          <p:nvCxnSpPr>
            <p:cNvPr id="53" name="Straight Arrow Connector 53"/>
            <p:cNvCxnSpPr>
              <a:cxnSpLocks noChangeShapeType="1"/>
              <a:stCxn id="10" idx="0"/>
              <a:endCxn id="15" idx="2"/>
            </p:cNvCxnSpPr>
            <p:nvPr/>
          </p:nvCxnSpPr>
          <p:spPr bwMode="auto">
            <a:xfrm flipV="1">
              <a:off x="38272" y="14017"/>
              <a:ext cx="1" cy="1853"/>
            </a:xfrm>
            <a:prstGeom prst="straightConnector1">
              <a:avLst/>
            </a:prstGeom>
            <a:noFill/>
            <a:ln w="25400">
              <a:solidFill>
                <a:srgbClr val="4A7EBB"/>
              </a:solidFill>
              <a:round/>
              <a:headEnd/>
              <a:tailEnd type="stealth" w="lg" len="lg"/>
            </a:ln>
            <a:extLst>
              <a:ext uri="{909E8E84-426E-40DD-AFC4-6F175D3DCCD1}">
                <a14:hiddenFill xmlns:a14="http://schemas.microsoft.com/office/drawing/2010/main">
                  <a:noFill/>
                </a14:hiddenFill>
              </a:ext>
            </a:extLst>
          </p:spPr>
        </p:cxnSp>
        <p:cxnSp>
          <p:nvCxnSpPr>
            <p:cNvPr id="23" name="Straight Arrow Connector 23"/>
            <p:cNvCxnSpPr>
              <a:cxnSpLocks noChangeShapeType="1"/>
              <a:stCxn id="15" idx="0"/>
            </p:cNvCxnSpPr>
            <p:nvPr/>
          </p:nvCxnSpPr>
          <p:spPr bwMode="auto">
            <a:xfrm flipH="1" flipV="1">
              <a:off x="38272" y="7866"/>
              <a:ext cx="1" cy="2557"/>
            </a:xfrm>
            <a:prstGeom prst="straightConnector1">
              <a:avLst/>
            </a:prstGeom>
            <a:noFill/>
            <a:ln w="25400">
              <a:solidFill>
                <a:srgbClr val="4A7EBB"/>
              </a:solidFill>
              <a:round/>
              <a:headEnd/>
              <a:tailEnd type="stealth" w="lg" len="lg"/>
            </a:ln>
            <a:extLst>
              <a:ext uri="{909E8E84-426E-40DD-AFC4-6F175D3DCCD1}">
                <a14:hiddenFill xmlns:a14="http://schemas.microsoft.com/office/drawing/2010/main">
                  <a:noFill/>
                </a14:hiddenFill>
              </a:ext>
            </a:extLst>
          </p:spPr>
        </p:cxnSp>
        <p:cxnSp>
          <p:nvCxnSpPr>
            <p:cNvPr id="54" name="Straight Arrow Connector 54"/>
            <p:cNvCxnSpPr>
              <a:cxnSpLocks noChangeShapeType="1"/>
              <a:stCxn id="48" idx="3"/>
              <a:endCxn id="9" idx="0"/>
            </p:cNvCxnSpPr>
            <p:nvPr/>
          </p:nvCxnSpPr>
          <p:spPr bwMode="auto">
            <a:xfrm>
              <a:off x="45545" y="5173"/>
              <a:ext cx="3013" cy="5244"/>
            </a:xfrm>
            <a:prstGeom prst="bentConnector2">
              <a:avLst/>
            </a:prstGeom>
            <a:noFill/>
            <a:ln w="25400">
              <a:solidFill>
                <a:srgbClr val="4A7EBB"/>
              </a:solidFill>
              <a:miter lim="800000"/>
              <a:headEnd type="stealth" w="lg" len="lg"/>
              <a:tailEnd type="stealth" w="lg" len="lg"/>
            </a:ln>
            <a:extLst>
              <a:ext uri="{909E8E84-426E-40DD-AFC4-6F175D3DCCD1}">
                <a14:hiddenFill xmlns:a14="http://schemas.microsoft.com/office/drawing/2010/main">
                  <a:noFill/>
                </a14:hiddenFill>
              </a:ext>
            </a:extLst>
          </p:spPr>
        </p:cxnSp>
      </p:grpSp>
      <p:pic>
        <p:nvPicPr>
          <p:cNvPr id="58" name="Picture 57"/>
          <p:cNvPicPr>
            <a:picLocks noChangeAspect="1"/>
          </p:cNvPicPr>
          <p:nvPr/>
        </p:nvPicPr>
        <p:blipFill>
          <a:blip r:embed="rId4" cstate="print"/>
          <a:stretch>
            <a:fillRect/>
          </a:stretch>
        </p:blipFill>
        <p:spPr>
          <a:xfrm>
            <a:off x="6382369" y="5661249"/>
            <a:ext cx="1096112" cy="863601"/>
          </a:xfrm>
          <a:prstGeom prst="rect">
            <a:avLst/>
          </a:prstGeom>
        </p:spPr>
      </p:pic>
      <p:sp>
        <p:nvSpPr>
          <p:cNvPr id="30" name="Content Placeholder 2"/>
          <p:cNvSpPr>
            <a:spLocks noGrp="1"/>
          </p:cNvSpPr>
          <p:nvPr>
            <p:ph idx="1"/>
          </p:nvPr>
        </p:nvSpPr>
        <p:spPr>
          <a:xfrm>
            <a:off x="239287" y="908720"/>
            <a:ext cx="7774839" cy="2595934"/>
          </a:xfrm>
        </p:spPr>
        <p:txBody>
          <a:bodyPr>
            <a:normAutofit lnSpcReduction="10000"/>
          </a:bodyPr>
          <a:lstStyle/>
          <a:p>
            <a:pPr marL="0" lvl="0" indent="0">
              <a:buNone/>
            </a:pPr>
            <a:r>
              <a:rPr lang="en-US" dirty="0" smtClean="0">
                <a:solidFill>
                  <a:schemeClr val="tx1"/>
                </a:solidFill>
              </a:rPr>
              <a:t>Functions:</a:t>
            </a:r>
          </a:p>
          <a:p>
            <a:pPr lvl="0"/>
            <a:r>
              <a:rPr lang="en-US" dirty="0" smtClean="0">
                <a:solidFill>
                  <a:schemeClr val="tx1"/>
                </a:solidFill>
              </a:rPr>
              <a:t>Intelligent </a:t>
            </a:r>
            <a:r>
              <a:rPr lang="en-US" dirty="0">
                <a:solidFill>
                  <a:schemeClr val="tx1"/>
                </a:solidFill>
              </a:rPr>
              <a:t>interaction with the room occupants.</a:t>
            </a:r>
            <a:endParaRPr lang="en-GB" dirty="0">
              <a:solidFill>
                <a:schemeClr val="tx1"/>
              </a:solidFill>
            </a:endParaRPr>
          </a:p>
          <a:p>
            <a:pPr lvl="0"/>
            <a:r>
              <a:rPr lang="en-US" dirty="0">
                <a:solidFill>
                  <a:schemeClr val="tx1"/>
                </a:solidFill>
              </a:rPr>
              <a:t>Online monitoring of key medical/healthcare information of the occupants, and</a:t>
            </a:r>
            <a:endParaRPr lang="en-GB" dirty="0">
              <a:solidFill>
                <a:schemeClr val="tx1"/>
              </a:solidFill>
            </a:endParaRPr>
          </a:p>
          <a:p>
            <a:pPr lvl="0"/>
            <a:r>
              <a:rPr lang="en-US" dirty="0">
                <a:solidFill>
                  <a:schemeClr val="tx1"/>
                </a:solidFill>
              </a:rPr>
              <a:t>Intelligent communication with caregivers or other authorized parties. </a:t>
            </a:r>
            <a:endParaRPr lang="en-GB" dirty="0">
              <a:solidFill>
                <a:schemeClr val="tx1"/>
              </a:solidFill>
            </a:endParaRPr>
          </a:p>
        </p:txBody>
      </p:sp>
      <p:sp>
        <p:nvSpPr>
          <p:cNvPr id="31" name="Title 1"/>
          <p:cNvSpPr txBox="1">
            <a:spLocks/>
          </p:cNvSpPr>
          <p:nvPr/>
        </p:nvSpPr>
        <p:spPr>
          <a:xfrm>
            <a:off x="47316" y="129702"/>
            <a:ext cx="10173477" cy="85102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err="1" smtClean="0">
                <a:ln>
                  <a:noFill/>
                </a:ln>
                <a:solidFill>
                  <a:srgbClr val="0070C0"/>
                </a:solidFill>
                <a:effectLst/>
                <a:uLnTx/>
                <a:uFillTx/>
                <a:latin typeface="Arial" pitchFamily="34" charset="0"/>
                <a:ea typeface="+mj-ea"/>
                <a:cs typeface="Arial" pitchFamily="34" charset="0"/>
              </a:rPr>
              <a:t>Unitec</a:t>
            </a:r>
            <a:r>
              <a:rPr kumimoji="0" lang="en-US" sz="4000" b="0" i="0" u="none" strike="noStrike" kern="1200" cap="none" spc="0" normalizeH="0" noProof="0" dirty="0" smtClean="0">
                <a:ln>
                  <a:noFill/>
                </a:ln>
                <a:solidFill>
                  <a:srgbClr val="0070C0"/>
                </a:solidFill>
                <a:effectLst/>
                <a:uLnTx/>
                <a:uFillTx/>
                <a:latin typeface="Arial" pitchFamily="34" charset="0"/>
                <a:ea typeface="+mj-ea"/>
                <a:cs typeface="Arial" pitchFamily="34" charset="0"/>
              </a:rPr>
              <a:t> Smart Room (USR)</a:t>
            </a:r>
            <a:r>
              <a:rPr kumimoji="0" lang="en-US" sz="4000" b="0"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t> </a:t>
            </a:r>
            <a:br>
              <a:rPr kumimoji="0" lang="en-US" sz="4000" b="0" i="0" u="none" strike="noStrike" kern="1200" cap="none" spc="0" normalizeH="0" baseline="0" noProof="0" dirty="0" smtClean="0">
                <a:ln>
                  <a:noFill/>
                </a:ln>
                <a:solidFill>
                  <a:srgbClr val="0070C0"/>
                </a:solidFill>
                <a:effectLst/>
                <a:uLnTx/>
                <a:uFillTx/>
                <a:latin typeface="Arial" pitchFamily="34" charset="0"/>
                <a:ea typeface="+mj-ea"/>
                <a:cs typeface="Arial" pitchFamily="34" charset="0"/>
              </a:rPr>
            </a:br>
            <a:r>
              <a:rPr kumimoji="0" lang="en-US" sz="4000" b="0" i="0" u="none" strike="noStrike" kern="1200" cap="none" spc="0" normalizeH="0" baseline="0" noProof="0" dirty="0" err="1" smtClean="0">
                <a:ln>
                  <a:noFill/>
                </a:ln>
                <a:solidFill>
                  <a:srgbClr val="0070C0"/>
                </a:solidFill>
                <a:effectLst/>
                <a:uLnTx/>
                <a:uFillTx/>
                <a:latin typeface="Arial" pitchFamily="34" charset="0"/>
                <a:ea typeface="+mj-ea"/>
                <a:cs typeface="Arial" pitchFamily="34" charset="0"/>
              </a:rPr>
              <a:t>IoT</a:t>
            </a:r>
            <a:endParaRPr kumimoji="0" lang="en-US" sz="3200" b="0" i="0" u="none" strike="noStrike" kern="1200" cap="none" spc="0" normalizeH="0" baseline="0" noProof="0" dirty="0">
              <a:ln>
                <a:noFill/>
              </a:ln>
              <a:solidFill>
                <a:srgbClr val="0070C0"/>
              </a:solidFill>
              <a:effectLst/>
              <a:uLnTx/>
              <a:uFillTx/>
              <a:latin typeface="Arial" pitchFamily="34" charset="0"/>
              <a:ea typeface="+mj-ea"/>
              <a:cs typeface="Arial" pitchFamily="34" charset="0"/>
            </a:endParaRPr>
          </a:p>
        </p:txBody>
      </p:sp>
      <p:sp>
        <p:nvSpPr>
          <p:cNvPr id="33" name="TextBox 32"/>
          <p:cNvSpPr txBox="1"/>
          <p:nvPr/>
        </p:nvSpPr>
        <p:spPr>
          <a:xfrm>
            <a:off x="8739497" y="620689"/>
            <a:ext cx="3010055" cy="1569660"/>
          </a:xfrm>
          <a:prstGeom prst="rect">
            <a:avLst/>
          </a:prstGeom>
          <a:noFill/>
        </p:spPr>
        <p:txBody>
          <a:bodyPr wrap="none" rtlCol="0">
            <a:spAutoFit/>
          </a:bodyPr>
          <a:lstStyle/>
          <a:p>
            <a:r>
              <a:rPr lang="en-NZ" sz="2400" dirty="0" smtClean="0">
                <a:solidFill>
                  <a:srgbClr val="FF0000"/>
                </a:solidFill>
              </a:rPr>
              <a:t>Gesture Recognition</a:t>
            </a:r>
          </a:p>
          <a:p>
            <a:r>
              <a:rPr lang="en-NZ" sz="2400" dirty="0" smtClean="0">
                <a:solidFill>
                  <a:srgbClr val="FF0000"/>
                </a:solidFill>
              </a:rPr>
              <a:t>Face Recognition</a:t>
            </a:r>
          </a:p>
          <a:p>
            <a:r>
              <a:rPr lang="en-NZ" sz="2400" dirty="0" smtClean="0">
                <a:solidFill>
                  <a:srgbClr val="FF0000"/>
                </a:solidFill>
              </a:rPr>
              <a:t>Facial Expressions</a:t>
            </a:r>
          </a:p>
          <a:p>
            <a:r>
              <a:rPr lang="en-NZ" sz="2400" dirty="0" smtClean="0">
                <a:solidFill>
                  <a:srgbClr val="FF0000"/>
                </a:solidFill>
              </a:rPr>
              <a:t>Voice</a:t>
            </a:r>
            <a:endParaRPr lang="en-NZ" sz="2400" dirty="0">
              <a:solidFill>
                <a:srgbClr val="FF0000"/>
              </a:solidFill>
            </a:endParaRPr>
          </a:p>
        </p:txBody>
      </p:sp>
      <p:sp>
        <p:nvSpPr>
          <p:cNvPr id="2" name="TextBox 1"/>
          <p:cNvSpPr txBox="1"/>
          <p:nvPr/>
        </p:nvSpPr>
        <p:spPr>
          <a:xfrm>
            <a:off x="7909006" y="2700815"/>
            <a:ext cx="2311787" cy="1477328"/>
          </a:xfrm>
          <a:prstGeom prst="rect">
            <a:avLst/>
          </a:prstGeom>
          <a:noFill/>
        </p:spPr>
        <p:txBody>
          <a:bodyPr wrap="none" rtlCol="0">
            <a:spAutoFit/>
          </a:bodyPr>
          <a:lstStyle/>
          <a:p>
            <a:r>
              <a:rPr lang="en-US" b="1" dirty="0" smtClean="0">
                <a:solidFill>
                  <a:srgbClr val="FF0000"/>
                </a:solidFill>
              </a:rPr>
              <a:t>Noise Cancelation *</a:t>
            </a:r>
          </a:p>
          <a:p>
            <a:r>
              <a:rPr lang="en-US" b="1" dirty="0" smtClean="0">
                <a:solidFill>
                  <a:srgbClr val="FF0000"/>
                </a:solidFill>
              </a:rPr>
              <a:t>Whisper to speech *</a:t>
            </a:r>
          </a:p>
          <a:p>
            <a:r>
              <a:rPr lang="en-US" b="1" dirty="0" smtClean="0">
                <a:solidFill>
                  <a:srgbClr val="FF0000"/>
                </a:solidFill>
              </a:rPr>
              <a:t>Telemedicine chair</a:t>
            </a:r>
          </a:p>
          <a:p>
            <a:endParaRPr lang="en-US" b="1" dirty="0">
              <a:solidFill>
                <a:srgbClr val="FF0000"/>
              </a:solidFill>
            </a:endParaRPr>
          </a:p>
          <a:p>
            <a:r>
              <a:rPr lang="en-US" b="1" dirty="0" smtClean="0">
                <a:solidFill>
                  <a:srgbClr val="FF0000"/>
                </a:solidFill>
              </a:rPr>
              <a:t>* Patents</a:t>
            </a:r>
            <a:endParaRPr lang="en-US" b="1" dirty="0">
              <a:solidFill>
                <a:srgbClr val="FF0000"/>
              </a:solidFill>
            </a:endParaRPr>
          </a:p>
        </p:txBody>
      </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1080" y="2073428"/>
            <a:ext cx="1556433" cy="1565130"/>
          </a:xfrm>
          <a:prstGeom prst="rect">
            <a:avLst/>
          </a:prstGeom>
        </p:spPr>
      </p:pic>
      <p:pic>
        <p:nvPicPr>
          <p:cNvPr id="35" name="Picture 34"/>
          <p:cNvPicPr/>
          <p:nvPr/>
        </p:nvPicPr>
        <p:blipFill>
          <a:blip r:embed="rId6">
            <a:extLst>
              <a:ext uri="{28A0092B-C50C-407E-A947-70E740481C1C}">
                <a14:useLocalDpi xmlns:a14="http://schemas.microsoft.com/office/drawing/2010/main" val="0"/>
              </a:ext>
            </a:extLst>
          </a:blip>
          <a:srcRect/>
          <a:stretch>
            <a:fillRect/>
          </a:stretch>
        </p:blipFill>
        <p:spPr bwMode="auto">
          <a:xfrm>
            <a:off x="10621080" y="3637124"/>
            <a:ext cx="1569642" cy="1520665"/>
          </a:xfrm>
          <a:prstGeom prst="rect">
            <a:avLst/>
          </a:prstGeom>
          <a:noFill/>
          <a:ln>
            <a:noFill/>
          </a:ln>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6657" y="5157192"/>
            <a:ext cx="1560856" cy="145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6526460" y="6597352"/>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0039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DPresentation.wmf"/>
          <p:cNvPicPr>
            <a:picLocks noChangeAspect="1"/>
          </p:cNvPicPr>
          <p:nvPr/>
        </p:nvPicPr>
        <p:blipFill>
          <a:blip r:embed="rId3" cstate="print"/>
          <a:stretch>
            <a:fillRect/>
          </a:stretch>
        </p:blipFill>
        <p:spPr>
          <a:xfrm>
            <a:off x="1552544" y="1513842"/>
            <a:ext cx="8530918" cy="5209185"/>
          </a:xfrm>
          <a:prstGeom prst="rect">
            <a:avLst/>
          </a:prstGeom>
        </p:spPr>
      </p:pic>
      <p:sp>
        <p:nvSpPr>
          <p:cNvPr id="3" name="Title 2"/>
          <p:cNvSpPr>
            <a:spLocks noGrp="1"/>
          </p:cNvSpPr>
          <p:nvPr>
            <p:ph type="title"/>
          </p:nvPr>
        </p:nvSpPr>
        <p:spPr/>
        <p:txBody>
          <a:bodyPr/>
          <a:lstStyle/>
          <a:p>
            <a:r>
              <a:rPr lang="en-US" dirty="0" smtClean="0"/>
              <a:t>Voice Back</a:t>
            </a:r>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425" y="1055249"/>
            <a:ext cx="2221801" cy="2234216"/>
          </a:xfrm>
          <a:prstGeom prst="rect">
            <a:avLst/>
          </a:prstGeom>
        </p:spPr>
      </p:pic>
      <p:sp>
        <p:nvSpPr>
          <p:cNvPr id="6" name="TextBox 5"/>
          <p:cNvSpPr txBox="1"/>
          <p:nvPr/>
        </p:nvSpPr>
        <p:spPr>
          <a:xfrm>
            <a:off x="4846600" y="6653610"/>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8" name="TextBox 7"/>
          <p:cNvSpPr txBox="1"/>
          <p:nvPr/>
        </p:nvSpPr>
        <p:spPr>
          <a:xfrm>
            <a:off x="6526460" y="6582544"/>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36011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413892" y="0"/>
            <a:ext cx="8136904" cy="6857999"/>
          </a:xfrm>
          <a:prstGeom prst="rect">
            <a:avLst/>
          </a:prstGeom>
          <a:noFill/>
          <a:ln>
            <a:noFill/>
          </a:ln>
        </p:spPr>
      </p:pic>
      <p:sp>
        <p:nvSpPr>
          <p:cNvPr id="7" name="Rectangle 6"/>
          <p:cNvSpPr/>
          <p:nvPr/>
        </p:nvSpPr>
        <p:spPr>
          <a:xfrm>
            <a:off x="11511717" y="116631"/>
            <a:ext cx="677108" cy="6768753"/>
          </a:xfrm>
          <a:prstGeom prst="rect">
            <a:avLst/>
          </a:prstGeom>
          <a:solidFill>
            <a:srgbClr val="FFFF00"/>
          </a:solidFill>
        </p:spPr>
        <p:txBody>
          <a:bodyPr vert="vert" wrap="square">
            <a:spAutoFit/>
          </a:bodyPr>
          <a:lstStyle/>
          <a:p>
            <a:r>
              <a:rPr lang="en-NZ" sz="3200" b="1" dirty="0">
                <a:solidFill>
                  <a:srgbClr val="3333FF"/>
                </a:solidFill>
                <a:effectLst>
                  <a:outerShdw blurRad="38100" dist="38100" dir="2700000" algn="tl">
                    <a:srgbClr val="000000">
                      <a:alpha val="43137"/>
                    </a:srgbClr>
                  </a:outerShdw>
                </a:effectLst>
              </a:rPr>
              <a:t>Active Noise Control for Furniture</a:t>
            </a:r>
          </a:p>
        </p:txBody>
      </p:sp>
      <p:sp>
        <p:nvSpPr>
          <p:cNvPr id="4" name="TextBox 3"/>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15104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69943" cy="1143000"/>
          </a:xfrm>
        </p:spPr>
        <p:txBody>
          <a:bodyPr>
            <a:normAutofit/>
          </a:bodyPr>
          <a:lstStyle/>
          <a:p>
            <a:r>
              <a:rPr lang="en-NZ" dirty="0" err="1" smtClean="0"/>
              <a:t>RoboChair</a:t>
            </a:r>
            <a:r>
              <a:rPr lang="en-NZ" dirty="0" smtClean="0"/>
              <a:t> Project</a:t>
            </a:r>
            <a:endParaRPr lang="en-NZ" dirty="0"/>
          </a:p>
        </p:txBody>
      </p:sp>
      <p:pic>
        <p:nvPicPr>
          <p:cNvPr id="2050" name="Picture 2" descr="C:\BackedUpFolder\Per\Photos\RoboChair-02-10-2012\P1010018.JPG"/>
          <p:cNvPicPr>
            <a:picLocks noGrp="1" noChangeAspect="1" noChangeArrowheads="1"/>
          </p:cNvPicPr>
          <p:nvPr>
            <p:ph idx="1"/>
          </p:nvPr>
        </p:nvPicPr>
        <p:blipFill>
          <a:blip r:embed="rId2" cstate="print"/>
          <a:srcRect/>
          <a:stretch>
            <a:fillRect/>
          </a:stretch>
        </p:blipFill>
        <p:spPr bwMode="auto">
          <a:xfrm>
            <a:off x="-48669" y="1600201"/>
            <a:ext cx="8044061" cy="4525963"/>
          </a:xfrm>
          <a:prstGeom prst="rect">
            <a:avLst/>
          </a:prstGeom>
          <a:noFill/>
        </p:spPr>
      </p:pic>
      <p:sp>
        <p:nvSpPr>
          <p:cNvPr id="5" name="TextBox 4"/>
          <p:cNvSpPr txBox="1"/>
          <p:nvPr/>
        </p:nvSpPr>
        <p:spPr>
          <a:xfrm>
            <a:off x="8519606" y="1111778"/>
            <a:ext cx="3551470" cy="5632311"/>
          </a:xfrm>
          <a:prstGeom prst="rect">
            <a:avLst/>
          </a:prstGeom>
          <a:noFill/>
        </p:spPr>
        <p:txBody>
          <a:bodyPr wrap="square" rtlCol="0">
            <a:spAutoFit/>
          </a:bodyPr>
          <a:lstStyle/>
          <a:p>
            <a:r>
              <a:rPr lang="en-NZ" sz="2800" dirty="0" smtClean="0"/>
              <a:t>The robot engages the</a:t>
            </a:r>
          </a:p>
          <a:p>
            <a:r>
              <a:rPr lang="en-NZ" sz="2800" dirty="0" smtClean="0"/>
              <a:t>user using multiple HRI</a:t>
            </a:r>
          </a:p>
          <a:p>
            <a:r>
              <a:rPr lang="en-NZ" sz="2800" dirty="0" smtClean="0"/>
              <a:t>techniques.</a:t>
            </a:r>
          </a:p>
          <a:p>
            <a:r>
              <a:rPr lang="en-NZ" sz="2800" dirty="0" smtClean="0"/>
              <a:t>e.g. </a:t>
            </a:r>
            <a:r>
              <a:rPr lang="en-NZ" sz="2400" dirty="0" smtClean="0"/>
              <a:t>Greeting</a:t>
            </a:r>
          </a:p>
          <a:p>
            <a:pPr>
              <a:buFont typeface="Arial" pitchFamily="34" charset="0"/>
              <a:buChar char="•"/>
            </a:pPr>
            <a:r>
              <a:rPr lang="en-NZ" sz="2400" dirty="0" smtClean="0"/>
              <a:t>Rotating towards the user</a:t>
            </a:r>
          </a:p>
          <a:p>
            <a:pPr>
              <a:buFont typeface="Arial" pitchFamily="34" charset="0"/>
              <a:buChar char="•"/>
            </a:pPr>
            <a:r>
              <a:rPr lang="en-NZ" sz="2400" dirty="0" smtClean="0"/>
              <a:t>Displaying friendly messages</a:t>
            </a:r>
          </a:p>
          <a:p>
            <a:pPr>
              <a:buFont typeface="Arial" pitchFamily="34" charset="0"/>
              <a:buChar char="•"/>
            </a:pPr>
            <a:r>
              <a:rPr lang="en-NZ" sz="2400" dirty="0" smtClean="0"/>
              <a:t>Making sounds</a:t>
            </a:r>
          </a:p>
          <a:p>
            <a:pPr>
              <a:buFont typeface="Arial" pitchFamily="34" charset="0"/>
              <a:buChar char="•"/>
            </a:pPr>
            <a:r>
              <a:rPr lang="en-NZ" sz="2400" dirty="0" smtClean="0"/>
              <a:t>Trying to recognize the person</a:t>
            </a:r>
          </a:p>
          <a:p>
            <a:pPr>
              <a:buFont typeface="Arial" pitchFamily="34" charset="0"/>
              <a:buChar char="•"/>
            </a:pPr>
            <a:r>
              <a:rPr lang="en-NZ" sz="2400" dirty="0" smtClean="0"/>
              <a:t> …</a:t>
            </a:r>
          </a:p>
        </p:txBody>
      </p:sp>
      <p:cxnSp>
        <p:nvCxnSpPr>
          <p:cNvPr id="7" name="Straight Arrow Connector 6"/>
          <p:cNvCxnSpPr/>
          <p:nvPr/>
        </p:nvCxnSpPr>
        <p:spPr>
          <a:xfrm rot="10800000">
            <a:off x="2801846" y="2707574"/>
            <a:ext cx="3292566" cy="32063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a:off x="4210685" y="3429000"/>
            <a:ext cx="949779" cy="26422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0800000">
            <a:off x="3814945" y="3776355"/>
            <a:ext cx="2279468" cy="2054431"/>
          </a:xfrm>
          <a:prstGeom prst="arc">
            <a:avLst/>
          </a:prstGeom>
          <a:ln w="1905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 name="TextBox 12"/>
          <p:cNvSpPr txBox="1"/>
          <p:nvPr/>
        </p:nvSpPr>
        <p:spPr>
          <a:xfrm>
            <a:off x="47316" y="1043444"/>
            <a:ext cx="8638710" cy="369332"/>
          </a:xfrm>
          <a:prstGeom prst="rect">
            <a:avLst/>
          </a:prstGeom>
          <a:noFill/>
        </p:spPr>
        <p:txBody>
          <a:bodyPr wrap="square" rtlCol="0">
            <a:spAutoFit/>
          </a:bodyPr>
          <a:lstStyle/>
          <a:p>
            <a:r>
              <a:rPr lang="en-NZ" dirty="0" smtClean="0"/>
              <a:t>Multimodal interactions e.g. </a:t>
            </a:r>
            <a:r>
              <a:rPr lang="en-NZ" sz="1600" dirty="0" smtClean="0"/>
              <a:t>Touch screen, Voice, Gestures</a:t>
            </a:r>
          </a:p>
        </p:txBody>
      </p:sp>
      <p:sp>
        <p:nvSpPr>
          <p:cNvPr id="9" name="TextBox 8"/>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12" name="TextBox 11"/>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51071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idx="1"/>
          </p:nvPr>
        </p:nvPicPr>
        <p:blipFill>
          <a:blip r:embed="rId3" cstate="print"/>
          <a:srcRect/>
          <a:stretch>
            <a:fillRect/>
          </a:stretch>
        </p:blipFill>
        <p:spPr bwMode="auto">
          <a:xfrm>
            <a:off x="2446957" y="2636912"/>
            <a:ext cx="7332391" cy="1643074"/>
          </a:xfrm>
          <a:prstGeom prst="rect">
            <a:avLst/>
          </a:prstGeom>
          <a:ln>
            <a:noFill/>
          </a:ln>
          <a:effectLst>
            <a:softEdge rad="112500"/>
          </a:effectLst>
        </p:spPr>
      </p:pic>
      <p:graphicFrame>
        <p:nvGraphicFramePr>
          <p:cNvPr id="7" name="Diagram 6"/>
          <p:cNvGraphicFramePr/>
          <p:nvPr/>
        </p:nvGraphicFramePr>
        <p:xfrm>
          <a:off x="1679072" y="692696"/>
          <a:ext cx="8570328" cy="2857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architecture.jpg"/>
          <p:cNvPicPr>
            <a:picLocks noChangeAspect="1"/>
          </p:cNvPicPr>
          <p:nvPr/>
        </p:nvPicPr>
        <p:blipFill>
          <a:blip r:embed="rId9" cstate="print"/>
          <a:stretch>
            <a:fillRect/>
          </a:stretch>
        </p:blipFill>
        <p:spPr>
          <a:xfrm>
            <a:off x="2734915" y="4221088"/>
            <a:ext cx="7035182" cy="2016224"/>
          </a:xfrm>
          <a:prstGeom prst="rect">
            <a:avLst/>
          </a:prstGeom>
        </p:spPr>
      </p:pic>
      <p:sp>
        <p:nvSpPr>
          <p:cNvPr id="13" name="TextBox 12"/>
          <p:cNvSpPr txBox="1"/>
          <p:nvPr/>
        </p:nvSpPr>
        <p:spPr>
          <a:xfrm>
            <a:off x="-2164986" y="6834862"/>
            <a:ext cx="184731" cy="338554"/>
          </a:xfrm>
          <a:prstGeom prst="rect">
            <a:avLst/>
          </a:prstGeom>
          <a:noFill/>
        </p:spPr>
        <p:txBody>
          <a:bodyPr wrap="none" rtlCol="0">
            <a:spAutoFit/>
          </a:bodyPr>
          <a:lstStyle/>
          <a:p>
            <a:endParaRPr lang="en-NZ" sz="1600" dirty="0">
              <a:latin typeface="Sylfaen" pitchFamily="18" charset="0"/>
            </a:endParaRPr>
          </a:p>
        </p:txBody>
      </p:sp>
      <p:sp>
        <p:nvSpPr>
          <p:cNvPr id="2" name="Slide Number Placeholder 1"/>
          <p:cNvSpPr>
            <a:spLocks noGrp="1"/>
          </p:cNvSpPr>
          <p:nvPr>
            <p:ph type="sldNum" sz="quarter" idx="11"/>
          </p:nvPr>
        </p:nvSpPr>
        <p:spPr>
          <a:xfrm>
            <a:off x="6016150" y="6428889"/>
            <a:ext cx="3133966" cy="365125"/>
          </a:xfrm>
        </p:spPr>
        <p:txBody>
          <a:bodyPr/>
          <a:lstStyle/>
          <a:p>
            <a:fld id="{2577E9F2-99CF-4F94-8299-5AAADE3B628C}" type="slidenum">
              <a:rPr lang="en-NZ" smtClean="0"/>
              <a:pPr/>
              <a:t>26</a:t>
            </a:fld>
            <a:endParaRPr lang="en-NZ" dirty="0"/>
          </a:p>
        </p:txBody>
      </p:sp>
      <p:sp>
        <p:nvSpPr>
          <p:cNvPr id="15" name="AutoShape 8">
            <a:hlinkClick r:id="rId10" action="ppaction://hlinkfile" highlightClick="1"/>
          </p:cNvPr>
          <p:cNvSpPr>
            <a:spLocks noChangeArrowheads="1"/>
          </p:cNvSpPr>
          <p:nvPr/>
        </p:nvSpPr>
        <p:spPr bwMode="auto">
          <a:xfrm>
            <a:off x="1" y="3212976"/>
            <a:ext cx="1055942" cy="1008062"/>
          </a:xfrm>
          <a:prstGeom prst="actionButtonForwardNext">
            <a:avLst/>
          </a:prstGeom>
          <a:solidFill>
            <a:schemeClr val="accent1"/>
          </a:solidFill>
          <a:ln w="9525">
            <a:noFill/>
            <a:miter lim="800000"/>
            <a:headEnd/>
            <a:tailEnd/>
          </a:ln>
        </p:spPr>
        <p:txBody>
          <a:bodyPr wrap="none" anchor="ctr"/>
          <a:lstStyle/>
          <a:p>
            <a:endParaRPr lang="en-US"/>
          </a:p>
        </p:txBody>
      </p:sp>
      <p:grpSp>
        <p:nvGrpSpPr>
          <p:cNvPr id="16" name="Group 15"/>
          <p:cNvGrpSpPr/>
          <p:nvPr/>
        </p:nvGrpSpPr>
        <p:grpSpPr>
          <a:xfrm>
            <a:off x="0" y="-27383"/>
            <a:ext cx="11565595" cy="1728192"/>
            <a:chOff x="284711" y="4669197"/>
            <a:chExt cx="3639217" cy="1870099"/>
          </a:xfrm>
        </p:grpSpPr>
        <p:pic>
          <p:nvPicPr>
            <p:cNvPr id="17" name="Picture 16" descr="M1-Hand-Carved-Maori-Koruru-Mask-p.jpg"/>
            <p:cNvPicPr>
              <a:picLocks noChangeAspect="1"/>
            </p:cNvPicPr>
            <p:nvPr/>
          </p:nvPicPr>
          <p:blipFill>
            <a:blip r:embed="rId11" cstate="print"/>
            <a:stretch>
              <a:fillRect/>
            </a:stretch>
          </p:blipFill>
          <p:spPr>
            <a:xfrm>
              <a:off x="2123728" y="4669198"/>
              <a:ext cx="1800200" cy="1870098"/>
            </a:xfrm>
            <a:prstGeom prst="rect">
              <a:avLst/>
            </a:prstGeom>
            <a:ln>
              <a:noFill/>
            </a:ln>
            <a:effectLst>
              <a:softEdge rad="112500"/>
            </a:effectLst>
          </p:spPr>
        </p:pic>
        <p:pic>
          <p:nvPicPr>
            <p:cNvPr id="18" name="Picture 17" descr="Maori-landing-page-03.jpg"/>
            <p:cNvPicPr>
              <a:picLocks noChangeAspect="1"/>
            </p:cNvPicPr>
            <p:nvPr/>
          </p:nvPicPr>
          <p:blipFill>
            <a:blip r:embed="rId12" cstate="print"/>
            <a:stretch>
              <a:fillRect/>
            </a:stretch>
          </p:blipFill>
          <p:spPr>
            <a:xfrm>
              <a:off x="284711" y="4669197"/>
              <a:ext cx="2386100" cy="1870099"/>
            </a:xfrm>
            <a:prstGeom prst="rect">
              <a:avLst/>
            </a:prstGeom>
            <a:ln>
              <a:noFill/>
            </a:ln>
            <a:effectLst>
              <a:softEdge rad="112500"/>
            </a:effectLst>
          </p:spPr>
        </p:pic>
      </p:grpSp>
      <p:sp>
        <p:nvSpPr>
          <p:cNvPr id="20" name="Title 19"/>
          <p:cNvSpPr>
            <a:spLocks noGrp="1"/>
          </p:cNvSpPr>
          <p:nvPr>
            <p:ph type="title"/>
          </p:nvPr>
        </p:nvSpPr>
        <p:spPr>
          <a:xfrm rot="5400000">
            <a:off x="7588287" y="3697623"/>
            <a:ext cx="7677472" cy="1523603"/>
          </a:xfrm>
        </p:spPr>
        <p:txBody>
          <a:bodyPr/>
          <a:lstStyle/>
          <a:p>
            <a:r>
              <a:rPr lang="en-NZ" b="1" dirty="0" smtClean="0"/>
              <a:t>Speech to Speech SMT</a:t>
            </a:r>
            <a:endParaRPr lang="en-NZ" b="1" dirty="0"/>
          </a:p>
        </p:txBody>
      </p:sp>
      <p:sp>
        <p:nvSpPr>
          <p:cNvPr id="19" name="Rectangle 18"/>
          <p:cNvSpPr/>
          <p:nvPr/>
        </p:nvSpPr>
        <p:spPr>
          <a:xfrm>
            <a:off x="0" y="4221088"/>
            <a:ext cx="100717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1.35</a:t>
            </a:r>
            <a:endParaRPr lang="en-NZ" dirty="0"/>
          </a:p>
        </p:txBody>
      </p:sp>
      <p:sp>
        <p:nvSpPr>
          <p:cNvPr id="21" name="TextBox 20"/>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23" name="TextBox 22"/>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262754852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295" y="1988840"/>
            <a:ext cx="12188825" cy="2880320"/>
          </a:xfrm>
        </p:spPr>
        <p:txBody>
          <a:bodyPr>
            <a:noAutofit/>
          </a:bodyPr>
          <a:lstStyle/>
          <a:p>
            <a:pPr algn="ctr"/>
            <a:r>
              <a:rPr lang="en-US" sz="3600" dirty="0" smtClean="0">
                <a:solidFill>
                  <a:srgbClr val="3333FF"/>
                </a:solidFill>
              </a:rPr>
              <a:t>Centre for </a:t>
            </a:r>
            <a:br>
              <a:rPr lang="en-US" sz="3600" dirty="0" smtClean="0">
                <a:solidFill>
                  <a:srgbClr val="3333FF"/>
                </a:solidFill>
              </a:rPr>
            </a:br>
            <a:r>
              <a:rPr lang="en-US" sz="3600" dirty="0" smtClean="0">
                <a:solidFill>
                  <a:srgbClr val="3333FF"/>
                </a:solidFill>
              </a:rPr>
              <a:t>Computational Intelligence for Environmental Information Engineering</a:t>
            </a:r>
            <a:endParaRPr lang="en-US" sz="3600" dirty="0">
              <a:solidFill>
                <a:srgbClr val="3333FF"/>
              </a:solidFill>
            </a:endParaRPr>
          </a:p>
        </p:txBody>
      </p:sp>
      <p:sp>
        <p:nvSpPr>
          <p:cNvPr id="4" name="Date Placeholder 3"/>
          <p:cNvSpPr>
            <a:spLocks noGrp="1"/>
          </p:cNvSpPr>
          <p:nvPr>
            <p:ph type="dt" sz="half" idx="10"/>
          </p:nvPr>
        </p:nvSpPr>
        <p:spPr/>
        <p:txBody>
          <a:bodyPr/>
          <a:lstStyle/>
          <a:p>
            <a:pPr>
              <a:defRPr/>
            </a:pPr>
            <a:r>
              <a:rPr lang="en-US" smtClean="0"/>
              <a:t>18/06/2012</a:t>
            </a:r>
            <a:endParaRPr lang="en-NZ"/>
          </a:p>
        </p:txBody>
      </p:sp>
      <p:sp>
        <p:nvSpPr>
          <p:cNvPr id="5" name="Slide Number Placeholder 4"/>
          <p:cNvSpPr>
            <a:spLocks noGrp="1"/>
          </p:cNvSpPr>
          <p:nvPr>
            <p:ph type="sldNum" sz="quarter" idx="12"/>
          </p:nvPr>
        </p:nvSpPr>
        <p:spPr/>
        <p:txBody>
          <a:bodyPr/>
          <a:lstStyle/>
          <a:p>
            <a:pPr>
              <a:defRPr/>
            </a:pPr>
            <a:fld id="{B40B765A-4EFB-4572-99DC-179B1C209338}" type="slidenum">
              <a:rPr lang="en-NZ" smtClean="0"/>
              <a:pPr>
                <a:defRPr/>
              </a:pPr>
              <a:t>27</a:t>
            </a:fld>
            <a:endParaRPr lang="en-NZ"/>
          </a:p>
        </p:txBody>
      </p:sp>
      <p:pic>
        <p:nvPicPr>
          <p:cNvPr id="1026" name="Picture 2" descr="https://sp2.yimg.com/ib/th?id=HN.608005758280403810&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168" y="5454"/>
            <a:ext cx="4477678" cy="2343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uv-nord.com/data/content_images/tng_in/Environmental-Management-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0" y="5454"/>
            <a:ext cx="4477678" cy="23488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edia.directionsmedia.net/directionsmag/channels/pressreleases/EC_ERIS_Ap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7728" y="5453"/>
            <a:ext cx="359238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682" y="4333537"/>
            <a:ext cx="5384120" cy="252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958508" y="6227118"/>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408268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1229" y="285024"/>
            <a:ext cx="9141619" cy="828331"/>
          </a:xfrm>
        </p:spPr>
        <p:txBody>
          <a:bodyPr>
            <a:normAutofit fontScale="90000"/>
          </a:bodyPr>
          <a:lstStyle/>
          <a:p>
            <a:r>
              <a:rPr lang="en-NZ" sz="3199" b="1" dirty="0">
                <a:solidFill>
                  <a:srgbClr val="C00000"/>
                </a:solidFill>
              </a:rPr>
              <a:t>Sensor Fingerprint for identification of Smart Phones</a:t>
            </a:r>
          </a:p>
        </p:txBody>
      </p:sp>
      <p:sp>
        <p:nvSpPr>
          <p:cNvPr id="3" name="Subtitle 2"/>
          <p:cNvSpPr>
            <a:spLocks noGrp="1"/>
          </p:cNvSpPr>
          <p:nvPr>
            <p:ph type="subTitle" idx="1"/>
          </p:nvPr>
        </p:nvSpPr>
        <p:spPr>
          <a:xfrm>
            <a:off x="1313593" y="1538952"/>
            <a:ext cx="9668703" cy="4478115"/>
          </a:xfrm>
        </p:spPr>
        <p:txBody>
          <a:bodyPr>
            <a:normAutofit/>
          </a:bodyPr>
          <a:lstStyle/>
          <a:p>
            <a:pPr marL="342797" indent="-342797" algn="just">
              <a:buFont typeface="Arial" panose="020B0604020202020204" pitchFamily="34" charset="0"/>
              <a:buChar char="•"/>
            </a:pPr>
            <a:r>
              <a:rPr lang="en-NZ" dirty="0"/>
              <a:t>Smart cell phones are equipped with multitude of sensors, such as touchscreens, accelerometers, gyroscopes, GPS, cameras and microphone. </a:t>
            </a:r>
            <a:endParaRPr lang="en-NZ" dirty="0" smtClean="0"/>
          </a:p>
          <a:p>
            <a:pPr marL="342797" indent="-342797" algn="just">
              <a:buFont typeface="Arial" panose="020B0604020202020204" pitchFamily="34" charset="0"/>
              <a:buChar char="•"/>
            </a:pPr>
            <a:r>
              <a:rPr lang="en-NZ" dirty="0" smtClean="0"/>
              <a:t>Different </a:t>
            </a:r>
            <a:r>
              <a:rPr lang="en-NZ" dirty="0"/>
              <a:t>hardware instances of a specific sensor are quite different due to the imperfections in the manufacturing and assembly phase. These introduce variations in their sensory output specific to the sensor, and that are consistent throughout the life of the sensor. </a:t>
            </a:r>
            <a:endParaRPr lang="en-NZ" dirty="0" smtClean="0"/>
          </a:p>
          <a:p>
            <a:pPr marL="342797" indent="-342797" algn="just">
              <a:buFont typeface="Arial" panose="020B0604020202020204" pitchFamily="34" charset="0"/>
              <a:buChar char="•"/>
            </a:pPr>
            <a:r>
              <a:rPr lang="en-NZ" dirty="0" smtClean="0"/>
              <a:t>Smart phone sensors data are exposed to programmer via Application Programming Interfaces (APIs) and can be easily accessed.</a:t>
            </a:r>
          </a:p>
          <a:p>
            <a:pPr marL="342797" indent="-342797" algn="just">
              <a:buFont typeface="Arial" panose="020B0604020202020204" pitchFamily="34" charset="0"/>
              <a:buChar char="•"/>
            </a:pPr>
            <a:r>
              <a:rPr lang="en-NZ" dirty="0" smtClean="0"/>
              <a:t>This research is developing </a:t>
            </a:r>
            <a:r>
              <a:rPr lang="en-NZ" dirty="0"/>
              <a:t>a robust device ID, or fingerprint that is independent of software state and could survive a hard reset. </a:t>
            </a:r>
          </a:p>
        </p:txBody>
      </p:sp>
    </p:spTree>
    <p:extLst>
      <p:ext uri="{BB962C8B-B14F-4D97-AF65-F5344CB8AC3E}">
        <p14:creationId xmlns:p14="http://schemas.microsoft.com/office/powerpoint/2010/main" val="257086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981" y="365923"/>
            <a:ext cx="10512862" cy="771496"/>
          </a:xfrm>
        </p:spPr>
        <p:txBody>
          <a:bodyPr vert="horz" lIns="91416" tIns="45708" rIns="91416" bIns="45708" rtlCol="0" anchor="b">
            <a:normAutofit/>
          </a:bodyPr>
          <a:lstStyle/>
          <a:p>
            <a:pPr algn="ctr"/>
            <a:r>
              <a:rPr lang="en-NZ" sz="3199" b="1" dirty="0">
                <a:solidFill>
                  <a:srgbClr val="C00000"/>
                </a:solidFill>
              </a:rPr>
              <a:t>Applications</a:t>
            </a:r>
          </a:p>
        </p:txBody>
      </p:sp>
      <p:sp>
        <p:nvSpPr>
          <p:cNvPr id="3" name="Content Placeholder 2"/>
          <p:cNvSpPr>
            <a:spLocks noGrp="1"/>
          </p:cNvSpPr>
          <p:nvPr>
            <p:ph idx="1"/>
          </p:nvPr>
        </p:nvSpPr>
        <p:spPr/>
        <p:txBody>
          <a:bodyPr/>
          <a:lstStyle/>
          <a:p>
            <a:r>
              <a:rPr lang="en-NZ" dirty="0" smtClean="0"/>
              <a:t>An </a:t>
            </a:r>
            <a:r>
              <a:rPr lang="en-NZ" dirty="0" err="1" smtClean="0"/>
              <a:t>unclonable</a:t>
            </a:r>
            <a:r>
              <a:rPr lang="en-NZ" dirty="0" smtClean="0"/>
              <a:t> device ID’s can withstand hard reset of the operating system. Registration of </a:t>
            </a:r>
            <a:r>
              <a:rPr lang="en-NZ" dirty="0" err="1" smtClean="0"/>
              <a:t>unclonable</a:t>
            </a:r>
            <a:r>
              <a:rPr lang="en-NZ" dirty="0" smtClean="0"/>
              <a:t> ID of a cell phone to a cloud service would disable the use of a stolen cell phone.</a:t>
            </a:r>
          </a:p>
          <a:p>
            <a:r>
              <a:rPr lang="en-NZ" dirty="0" smtClean="0"/>
              <a:t>In the cybersecurity domain, a database of malicious devices can be created based on the </a:t>
            </a:r>
            <a:r>
              <a:rPr lang="en-NZ" dirty="0" err="1" smtClean="0"/>
              <a:t>unclonable</a:t>
            </a:r>
            <a:r>
              <a:rPr lang="en-NZ" dirty="0" smtClean="0"/>
              <a:t> ID. This will help in mitigating any cyber threat launched from those devices. </a:t>
            </a:r>
          </a:p>
          <a:p>
            <a:r>
              <a:rPr lang="en-NZ" dirty="0" smtClean="0"/>
              <a:t>An </a:t>
            </a:r>
            <a:r>
              <a:rPr lang="en-NZ" dirty="0" err="1" smtClean="0"/>
              <a:t>uncloneable</a:t>
            </a:r>
            <a:r>
              <a:rPr lang="en-NZ" dirty="0" smtClean="0"/>
              <a:t> device ID could be used for device forensic in the court of law.</a:t>
            </a:r>
          </a:p>
          <a:p>
            <a:endParaRPr lang="en-NZ" dirty="0" smtClean="0"/>
          </a:p>
        </p:txBody>
      </p:sp>
    </p:spTree>
    <p:extLst>
      <p:ext uri="{BB962C8B-B14F-4D97-AF65-F5344CB8AC3E}">
        <p14:creationId xmlns:p14="http://schemas.microsoft.com/office/powerpoint/2010/main" val="32855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806"/>
            <a:ext cx="4981490" cy="406787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490" y="4005064"/>
            <a:ext cx="7233602" cy="288032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4005064"/>
            <a:ext cx="5006890" cy="283027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1490" y="-62805"/>
            <a:ext cx="7233602" cy="4067869"/>
          </a:xfrm>
          <a:prstGeom prst="rect">
            <a:avLst/>
          </a:prstGeom>
        </p:spPr>
      </p:pic>
    </p:spTree>
    <p:extLst>
      <p:ext uri="{BB962C8B-B14F-4D97-AF65-F5344CB8AC3E}">
        <p14:creationId xmlns:p14="http://schemas.microsoft.com/office/powerpoint/2010/main" val="207507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ownload.jpg"/>
          <p:cNvPicPr>
            <a:picLocks noChangeAspect="1"/>
          </p:cNvPicPr>
          <p:nvPr/>
        </p:nvPicPr>
        <p:blipFill>
          <a:blip r:embed="rId3" cstate="print"/>
          <a:stretch>
            <a:fillRect/>
          </a:stretch>
        </p:blipFill>
        <p:spPr>
          <a:xfrm>
            <a:off x="9409199" y="922750"/>
            <a:ext cx="2473813" cy="1234979"/>
          </a:xfrm>
          <a:prstGeom prst="rect">
            <a:avLst/>
          </a:prstGeom>
        </p:spPr>
      </p:pic>
      <p:sp>
        <p:nvSpPr>
          <p:cNvPr id="2" name="Title 1"/>
          <p:cNvSpPr>
            <a:spLocks noGrp="1"/>
          </p:cNvSpPr>
          <p:nvPr>
            <p:ph type="title"/>
          </p:nvPr>
        </p:nvSpPr>
        <p:spPr>
          <a:xfrm>
            <a:off x="431258" y="-171400"/>
            <a:ext cx="11757567" cy="1143000"/>
          </a:xfrm>
        </p:spPr>
        <p:txBody>
          <a:bodyPr>
            <a:normAutofit/>
          </a:bodyPr>
          <a:lstStyle/>
          <a:p>
            <a:r>
              <a:rPr lang="en-US" altLang="zh-CN" dirty="0" smtClean="0">
                <a:latin typeface="Arial" pitchFamily="34" charset="0"/>
                <a:cs typeface="Arial" pitchFamily="34" charset="0"/>
              </a:rPr>
              <a:t>NIWA- </a:t>
            </a:r>
            <a:r>
              <a:rPr lang="en-NZ" sz="3100" dirty="0"/>
              <a:t>Automatic </a:t>
            </a:r>
            <a:r>
              <a:rPr lang="en-NZ" sz="3100" dirty="0" err="1"/>
              <a:t>Harbor</a:t>
            </a:r>
            <a:r>
              <a:rPr lang="en-NZ" sz="3100" dirty="0"/>
              <a:t> Event </a:t>
            </a:r>
            <a:r>
              <a:rPr lang="en-NZ" sz="3100" dirty="0" smtClean="0"/>
              <a:t>Detection- MPI</a:t>
            </a:r>
            <a:endParaRPr lang="zh-CN" altLang="en-US" sz="3100" dirty="0">
              <a:latin typeface="Arial" pitchFamily="34" charset="0"/>
              <a:cs typeface="Arial" pitchFamily="34" charset="0"/>
            </a:endParaRPr>
          </a:p>
        </p:txBody>
      </p:sp>
      <p:sp>
        <p:nvSpPr>
          <p:cNvPr id="10242" name="AutoShape 2" descr="data:image/jpeg;base64,/9j/4AAQSkZJRgABAQAAAQABAAD/2wCEAAkGBhQQERIQEBEUEhUVFBUWFBQXFxQUFxgVExQWFRgXFRcXHSYeFxkjGhUWHy8gIycpLCwsFh4yNTAqNSYrLCkBCQoKDgwOGg8PGiwlHyQsLywuKSwsKSktLCksLC8pLiwpLCwpLCksKSksLCwsLCwsKSwsLCwsKSksLCkpLCksKf/AABEIALcBEwMBIgACEQEDEQH/xAAcAAEAAQUBAQAAAAAAAAAAAAAABgECBAUHAwj/xABLEAABAwIDBAcDBgsFCAMAAAABAAIDBBEFEiEGMUFRBxMiYXGBkTKhsRRCUnLB0RUjJTNDYmOisrPCJFOCkuIWNVSEk6PS4Rd0g//EABkBAQADAQEAAAAAAAAAAAAAAAABAgQDBf/EADQRAAICAQIDBQUGBwAAAAAAAAABAhEDITEEEkEiUWFxgQUTMpHwQlKhscHhFBUjQ2KS0f/aAAwDAQACEQMRAD8A7iiIgCIiAIiIAiIgCIiAIiIAiIgCIiAIiIAiIgCIiAIiIAiIgCIiAIiIAiIgCIiAIiIAiIgCIiAIiIAiIgCIiAIiIAiIgCIiAIiIAiIgCIiAIiIAiIgCIiAIiIAiIgCIiAIiIAiIgCIiAIiIAiLW7Q402jp5KhzS4Mt2QQCS5waACfFSk26RDdGyRRTZXpAir5HQhjongZmhxBzgb8pHEaafcpWplCUHUkFJSVoIi1W0u0DaGAzvaXAOa3K2wJLjbS+nM+ShJt0g3WrNqixcMruvhjmylnWMa8NNrgOFwDbjYrJUPQkqihGLdKcNPPLA6CVxjcWlzSyxI37zffp5KW4ZW9fDHNlLOsY1+U2JAcLgG3HVXljlFJtblVJPRGUi0G1e1rcPbG6SJ8gkc5vZLRYtF9cx46+ixtltvI8QlfFHE9hazPdxbr2g2wyk8093Ll5q0HOrrqShEWJimJMpoZJ5DZsbS489OA7ybDzVN9Cxloorsrt9HiEromRPjLWZ7uLTftBthb6ylStKLi6kQpKStBFjYhXNgifNIbNY0ud4NF/Va7ZfaT5fEZmwvibmytzFpzW3kW4A6eN1HK6voLV0bpEWNiOIMp4nzSGzGNLnHuHAcydwHeoJMlFEtjtvBiEkkfU9UWNDh289wTY8Ba2nqparSg4OpERkpK0ERFUkIiIAiIgCIiAIiIAiIgCKl0ugKqC9LlXlpI4hvlmbpzDAT/FlU5uud7cf2jFMPpd4aQ9w8X5j+7EfVd+HXbT7tfkc8vw0c0ikkp5Q4Xjlif4Fr2niPsXdNkdpm18AlFg9vZlZ9F9uH6p3j/0ot0m7HdY01sDe20fjmj5zAPbH6zRv5jwUE2W2jfQztmbq09mRn0mX+I3g/eVunFcTj5o7ozRbxSp7H0AufdLkxdHS0zd8s17eADB75PcpzQ1rJo2SxuDmPaHNI4gqBbQ/2jHKOHeIWtefEZpT/CxYcCqdvpbNGTWNd50CnhDGtYNzQGjwaLD4K+R4AJO4C58Bqrlptsa3qaGpk4iJwHi/sD3uC4pczo6PRHCpnmpncd5mlJ85X/6l9FQQhjWsG5oDR4AWHwXCNhaLrcQpm8GvznwjaX/EBd6C3ca9Yx7jPw60bIN0vQXo43/Qnb6OY8fcox0RyWrXjnA/3PjKnHSXBmw6c/RMbvSRv2ErnnRhLbEYx9Jkrf3c39Kti14eSKz0yo7YuZdKmNOkJpIblsQbLUEbhchrGnzcD5t5KdbQ402jp5Kh/wA0aD6Tjo1vmbe9RSj2bcMLrJJ9aiqjfNITvBAL2N7rcuZ7lmw1FqbO2TVcqIn0W1GXEGj6ccjfcH/0LtK4DsZVdXX0r/2rW+Ul2f1LvFXVNijdI85WsaXOPINFyu3Gx/qLxRTh32SGdIdU+ofBhcB7czg6Q/Rjabi/dcF3+DvUww6gZBEyGMWaxoa0dw4nvO/zUW2EonTvmxSYWfUOIiB+ZC02FvGw8m96maz5HSUF0/M6QV9oXXMOknF31L5KSn1ZTs66pI3XFrN8r3tzP6qmO2O0YoaZ0gsZHdiJvN53G3EDefC3Fa7ZrZIw0MrJdZqljzMTqc0jTZpPdm9SVbFUO2/Qifa7KOf9Glb1WIRC+kjXxnzbmHvaF24L5ywqrME8MvGORjj/AIXAu+1fRrTfULtx0e2pd5z4d9loqiIsJpCIiAIiIAiIgNVVbUU0ftTsvyac5/dutXUdIcDfYbI/yDR+8b+5c9ggc85WNc48mgu+C3NHsXVSa9WIxzeQ33C59y0rHBbstJUbafpJd+jgaPrPJ9wAWBN0gVJ3dW3wYT8StrR9G43zTE9zG297r/Bbml2KpWfos55vJd7t3uVufDHpZmlHI9mQWTbWrP6e3g1g+xUbjle/2Xzu+qz7mrqEFBHH7EbGfVa0fAL3srLiYLaCOEuFnLebOWRz4qTp8p822+IV8Lny4vVSR3e+mp3NZuJMjY2xD95zz6rpz3AAk7gLnwGq5/0UsMrq2rO+SUAHxLpD/G30Vvf88XLlSrTTxKY+FeJ1zt33vbyKMxnFW+1C545GIH+Gyh+2OzpgLKhkTo4pvmOBBik+dGb/ADd5aeXgu52WFjGEsqoXwSi7Xi3eDwcORB1CpHiuWVqKXkWhwkoJ3Ny8zl/Rltb1EnySV34uR34sn5kh4dzXfG3MrZYBWsdi1fWSuDY4rsDjuF3tib/LPqoDjWEPpJ3wS+006Hg5p1a9vcR6a8l0Totwdk1LUPmYJBLMAQ7W/VtvfxzPK054xjF5F10Jg5vsrdE4psahl/NzRu8Htv6XUW6Wa3LRNjB/OytHkwF597QtjVdHlI/dG6M/qud8HXCgXSPRtpfktGxznBjZJSXWveRwA3cgwhY+HipZFRLnmSayJeaf6Ue3RDR5qqWUjSOKw8ZHAfBrl1xcn2IhqY6GWajZme+oDTo0/i4mcnb+07gtk7pBq4Daop2j6zZIz77hOKleVnL+Lx4EozT860JdtjBnoKtv7GQ/5W5vsXINgZsuI0p5vc3/ADRvH2roFHt02szUxhLHSxyNBzBwv1bjyB4Lk+GVb4ZYpYxd7HNLBvu7cNOOp3LRwnaxziW9/jy1PG7R1iv/ACliLaffT0ZD5eT5/msPO2o8nKaSxhzS07iCD5iyi2yTqehhFPJUR9fcunu4AmV2pBJ320HkpNHWMf7D2u8HA/BYZyV0tka4Si+up87REwzNPGOQesb/APSuvbZTmrlgwyI/nbS1Dh82Bhv+8fgOa5btVT5K2qZymk9HOLh7iuqdH2HvMb66f87U5SP1YWANYByBAv6L0uJaqOQz4rtxJZBCGNaxgDWtADQNwAFgPRXOdYXOiqoV0i4260eH0+s1SQ0gfNjcba8s2o8A5eZCLnKjXJ8qsjlTtG2qxEVUkM81NASIGxRl4L2kdt24anteTFKv/keP/g63/oH71v8AAcIbSU8dOzcxtifpOOrnHxJJWeus8kHpWi8SkYyXU+csVLTNMWtc1pkeQ1wyuAc4kBw4EX3LvGydd19FTS8TEy/1mjK73grlXSjS5MQe7+8jjf52LD/Apr0TVueiMd9YpXjyfZ497itfE9vDGZxxdmbiTZFS6XXmmsqixKjFYo/blY3xcL+m9air24p2eznkP6osPV1lylmhHdo6RxTn8KZIlS6gVd0hyHSKJre9xLz6CwUdxDaiplvmneByb2B+7ZcHxmPpqbcfs7NLekddMwG8j1CLhRjc7WznX42Jv58UVf4t/dNX8p/z/D9zukULWCzWho5AAD0CvVUW48QIiIAiIgMevpetikiDi3Oxzcw1IzAi479Vr9l9m20EHUMeXjM5xcQASXWHDkAAtwim3VEUrsIiKCSObXbFx4gGZnGN7DpIAHHKd7SCRcX17j4rP2awIUVOyna7PlLiXEZblzi7dfvt5LaIrucnHlvQryq7Ch20vR02unM76h7Oy1oaGtIAbfid+pJ81MUSE5QdxEoqSpmr2cwFtFTsp2uLw0uJcQASXOLrkDxt5LYyRBws4AjiCLj0KvRVbbdsmlVGq/2YpxI2ZsLWPabgt7O8EagaHQlRnDOi1lNKJ2TGR7A4sa9rQzrLHI45dbNJvbuU7RWjOUU1F7nP3MOiOT1mw1YxxcWCW5JLmOBJJNySDYrAdRvi0fG5h/WaW/FdmIVHMB0IuO/VZJ4FLZmGPs2EHcGzlOKYTR1VS6ofNOOsc1zmiNuXQNDhe99bHXvWyftBKXkskcxt+ywbmtGgAG7cAprPs9Tv1dCy/MDKfVtlgS7Fwn2S9ngb/wAQXPiFxOVJc2i9DWsckajDto5c7etlOTiMrST3buKxKeCKOqlrhJJNM4EMD2NDWXsOzY8GDKPPmty/Yv6Mvq37ivM7Jyjc5h8yPsWJS43FFxj19TvGKfxFWbTy8meh+9eo2lk+iz0P3rG/2dmHzWnwcPtVwwOb6Hvb968+U+OX3vka4rH1NVtLgsWIPjlllfG5rCwhjGuB7RcDdx71fs5Rx4eyfqJpHmTJYPY0AFl9btPEH3LZHBZv7s+rfvXmcBmP6P8Aeb960rj/AGg4e7adeRKwYObm/U8ZtoJz+kt4Bo+xa2prZH+1I93i4/Bbhuy0zt+Rvib/AACyYdiv7yXyaPtP3LjHBxeT4r9Wa1lwQ7iHvVkNE+U2jY55/VBPqdwXRabZanZr1ec83nN7t3uW0jiDRZoAHICwW3H7Ol9t/IS9oJfAvmc+otgZpNZXNiHL23eg0HqpHh2w9NFYlnWu5ydoeTd3uUhRejj4bHDZGPJxmXJo3p4FrWWFgAAOA0Cor0WgylLpdavGcFfUFhbVT0+XNcRFozXt7Vwd1veodXUs8eJU9EK+rMcsReXF7M4IEm7s2t2Bw5rpCCl1KSlXQ6LdVWlwrAXwSGR1ZUTgtLckrmltyQcwyga6e9bjMqPwLIqSrZZgxpc4hrQLkk2AA3kk7gsLHKB88EkUUphc4WbI29xqDwIOoFtDfVYOIUTo8NlikkMrm0sjXSO3uIjOpUpJhs3NPUtkaHxua9p3OaQ4GxtoQvVRro7NsNpvqu/mPUkuklyyaEXasqipdLqpJVFS6pdAXIqZkugKql0UL29x2ajmpJYQXNAmMseuVzG9WTm5WvfNw8Lq0IubpFZS5VbJql1gYNjMdXE2aF12u9WuG9rhwIWs2zqZGMpuqe5hdWQMcWm12PcQ5p7j9iKLb5Q5KrJEipdFUsUkeGgkkAAXJOgAGpJXnS1bJW54nte3dmaQ4XG/UaLzxEXhlH7N/wDCVG+i1tsNi73SH/uEfYrqPZcit9qiXIqXS6oWKoqXS6AqipmS6AqipdMyAqipdULkBcqXS60tHgsrKyapdUvfHI0BsBvlYRbUa24HcB7RvdSkQbtFRFWySqg+K/7+o/8A67/hMpwoHi8v5fox+wI9WzLvh3fkznk2XmS7FcO69gjL3sbmBfkcWlzRe7Mw1AJte2uige2tJTUDY6iie2GoZI3sMeSXsN8wey5uN2p7+a2XSRVFrqNsjnNpXS2qS0kAi7bB5brltmPkeS1u3tVS/ITFRCN1nxueYGtLGMB0MjmaC5IABNz71fFFpx7n9alZu7JTtu4/g6pcCQeruCCQQQWnQheVP/ucak/2E6nU6wlW7YVrJMKqHxva9pi0c0gg3c0aEd+ithk/IoI/4E/yVVfCvMl7+hqdi9lYqqggfVZpRlcI2Z3tYxoe4aNaQC4m5LjrrbcF77CufBVV1AXufHCWuizG5a13C/gW+YPNbTo6P5Npvqu/mPWt2YffFsU//Iegt9ivJ3zp/WpVKuWjy2aH4WmqKmpu+GOTq4ICT1YAF87mjRziC3U33nuTa2H8FmGtpB1bOsDJ4QT1b2uBN8m5rhY6i28K3Y2QYbNU0NSRGHS9ZBI6zWSNIAs1x0zABunirtuqgYh1OH0rhK90gfK5hzNijaCLvcNAe1e2/TvCn+5X2f0H2PErt5JIanDBA/K58jw06216uxc2/ate9jyWVXUTMHpaqqidJJI8MBdK7PeS5aHHQcXkkdy8NsWhtbhDRuEzgPAdWAt3tlg7quimhZ7ZAczhdzCHAedrearaqCe3X5k18T6mv2c2Wilp45qtvymaVge98t32zjMGsB0YACBpZYuE1TqLEzh+dz4JY+sgDiXGM2cSwOOuXsu0PcthsptLEaWNksjYpYmNjljkcI3NdGMtyHWNja9+9azDGGuxY10YPyeCPq2SW7MjyHA5PpNGd2u7Qc01uXNt9UOionKj+LAHEKFpsQYqu4OvzYgpAotis/5WoWfsKk+ob/4rjDf0f5HSRosTw+TBZzV0rS+kkI6+EfM13jkOR4bjoQt7jmJR1MNFNE4PY6tpiD/jNwRwIOhCk00Ie0tcA5rgQQRcEHQgjiFzKu2bkoKynZESaSarhcGnXJI1+jTy00B4gWOo17Qksm+6/H9znJOO2xvuk1xEVKGuLSauIaEi4IdpopViH5qX6j/4Sov0mwv+TRSsaXdRURyvA1OVocL+FyFkVm21NLA4U8rZpJGODIm6vzFp9tvzAN5J0ACrytwjRN1J2YvR64nCmucS4kTakkn2nDefBavYraDq8Pp6WnyyVUhlyRk6MGdxMkttQ0DW288Oa2OwLwMHBvoG1Huc9aPZ3Zn5XhdPNAerqoXSGKQaEkSOORx5a6X3eBK6vluV9/8A0prpXcTrAsAFM1znyOmlk1llcTdxPBrdzG8gOS0vRa4mjeXOLv7RLqSSbDKBqfBZ2yO1YrI3RyDq6iLszRnQgjTMByv6HTleP7CY/DRRzUdZI2CSOZ5tIcoc11tWk79x8iFz5Zcsk99C9q01sbCZ7vw8xuY5fkhOW5te7he26+qwsYppJsZ6hkr4mvpR1haSCGXN8nBrjYNzW0BKYfiQnxxsjQQx1K4RkgjO0H2wDrlJzWvvAvxWZm/L/wDyX9Svt/qV3+Zt6TZNkNOaWKWZjHSZ3EO7ZBILmB4sQDa1xrqdVFtt8OpaKET0j2wVMb2loZIczxezg5pccwtrc8u9bLpMqXsZTAl7ad0wFS5hIOTTQkagEZvMBa3bWppPwfLDRCJxIY49QGuDWNe05pHN9kcNTc38bRiTtNvd/Vkzqml0N7ttUF2FSyXLSY433BIIJcw6EeKx8M2LiqaWF9WXyyPhZZ2d46sFgytjaDYWFtbG5uTdU2rrGSYLK6N7XtMUQBaQRfNGLacb8FIdnX3pKY84Iv5bVS3GGneTScte4jnR5XSiGqgkcZTTTPYwk3JABs2/i0+q8Nh8OjroH1dY0VEskjwes7QY0GwYxp0aOOnML26OHhzsRPOsf9q0tBjVPBNVieomoHunf+JjacmUaCSxY/tO3ki3C2i6SVuSj4FU6Ss2OxOHxMrq6FsYcKd4MUmpc0SAh0ebiBqBfkVl4KT+Gq4ZnECGMgXNgXCO9huG5Z+yFVQ5XsoZWvJOeQkuMjid735+07x3LXYJIPw5Xj9jF7hHf4hVbtyvu6+hK0rzJqiIsx2KqwxC+awvzsL+qvRAWSxBwLXAOB3ggEHxBVkVIxjcjWNa36IAA9BovZEBZ1Qtawtytp6J1Ytawtytp6K9EBa1gGgFvBUEYBJAFzvNgr0QHlPTNeMr2tcOTgHD0KU9KyMZY2NYOTQGj0C9UQFjowbEgG27QaeCusqogMaow6OQgyRseRuLmtcR4XC92ssLAWCuRAFYYxe9hfnxV6IArHxB2jgDqDrrqDcHyIBV6IChC8IaGNhJZGxt9+VrRfxsNVkIgLGxACwAA5WFvRVZGBoAB4aK5EB5iEXvYX52F/VWTUMbyC+NjiNxc1riPAkaL3RAWdUL3sL87a+qdUL3sL87C/qr0QFkkQcCHAEHeDqD4hWQ0bGDKxjWt5NaGj0C9kQFnUi2WwtysLeiq1thYK5EBh17XNhlMLR1mR5YABq8NOXx1stBsF1L6RjtHTG/ygusZOtuc3WX7QN+B4WUqIWBVbP08rs8tPE93FzmNJPibXKupaUVa1sizKCOXGI5qUNywxO+UPZbIZHAtawkaF9jc9wF1NhGL3sL87C/qrKelZG0MjY1jRua0BoHgBovZJS5qEY0URVRULBERAEREAREQBERAEREAREQBERAEREAREQBERAEREAREQBERAEREAREQBERAEREAREQBERAEREAREQBERAEREAREQBERAEREAREQBERAEREAREQBERAEREAREQBERAEREAREQBERAEREAREQBERAEREAREQBERAEREAREQBERAEREAREQBERAEREAREQBERAEREAREQH//Z"/>
          <p:cNvSpPr>
            <a:spLocks noChangeAspect="1" noChangeArrowheads="1"/>
          </p:cNvSpPr>
          <p:nvPr/>
        </p:nvSpPr>
        <p:spPr bwMode="auto">
          <a:xfrm>
            <a:off x="207379" y="-747464"/>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0244" name="AutoShape 4" descr="data:image/jpeg;base64,/9j/4AAQSkZJRgABAQAAAQABAAD/2wCEAAkGBhQQERIQEBEUEhUVFBUWFBQXFxQUFxgVExQWFRgXFRcXHSYeFxkjGhUWHy8gIycpLCwsFh4yNTAqNSYrLCkBCQoKDgwOGg8PGiwlHyQsLywuKSwsKSktLCksLC8pLiwpLCwpLCksKSksLCwsLCwsKSwsLCwsKSksLCkpLCksKf/AABEIALcBEwMBIgACEQEDEQH/xAAcAAEAAQUBAQAAAAAAAAAAAAAABgECBAUHAwj/xABLEAABAwIDBAcDBgsFCAMAAAABAAIDBBEFEiEGMUFRBxMiYXGBkTKhsRRCUnLB0RUjJTNDYmOisrPCJFOCkuIWNVSEk6PS4Rd0g//EABkBAQADAQEAAAAAAAAAAAAAAAABAgQDBf/EADQRAAICAQIDBQUGBwAAAAAAAAABAhEDITEEEkEiUWFxgQUTMpHwQlKhscHhFBUjQ2KS0f/aAAwDAQACEQMRAD8A7iiIgCIiAIiIAiIgCIiAIiIAiIgCIiAIiIAiIgCIiAIiIAiIgCIiAIiIAiIgCIiAIiIAiIgCIiAIiIAiIgCIiAIiIAiIgCIiAIiIAiIgCIiAIiIAiIgCIiAIiIAiIgCIiAIiIAiIgCIiAIiIAiLW7Q402jp5KhzS4Mt2QQCS5waACfFSk26RDdGyRRTZXpAir5HQhjongZmhxBzgb8pHEaafcpWplCUHUkFJSVoIi1W0u0DaGAzvaXAOa3K2wJLjbS+nM+ShJt0g3WrNqixcMruvhjmylnWMa8NNrgOFwDbjYrJUPQkqihGLdKcNPPLA6CVxjcWlzSyxI37zffp5KW4ZW9fDHNlLOsY1+U2JAcLgG3HVXljlFJtblVJPRGUi0G1e1rcPbG6SJ8gkc5vZLRYtF9cx46+ixtltvI8QlfFHE9hazPdxbr2g2wyk8093Ll5q0HOrrqShEWJimJMpoZJ5DZsbS489OA7ybDzVN9Cxloorsrt9HiEromRPjLWZ7uLTftBthb6ylStKLi6kQpKStBFjYhXNgifNIbNY0ud4NF/Va7ZfaT5fEZmwvibmytzFpzW3kW4A6eN1HK6voLV0bpEWNiOIMp4nzSGzGNLnHuHAcydwHeoJMlFEtjtvBiEkkfU9UWNDh289wTY8Ba2nqparSg4OpERkpK0ERFUkIiIAiIgCIiAIiIAiIgCKl0ugKqC9LlXlpI4hvlmbpzDAT/FlU5uud7cf2jFMPpd4aQ9w8X5j+7EfVd+HXbT7tfkc8vw0c0ikkp5Q4Xjlif4Fr2niPsXdNkdpm18AlFg9vZlZ9F9uH6p3j/0ot0m7HdY01sDe20fjmj5zAPbH6zRv5jwUE2W2jfQztmbq09mRn0mX+I3g/eVunFcTj5o7ozRbxSp7H0AufdLkxdHS0zd8s17eADB75PcpzQ1rJo2SxuDmPaHNI4gqBbQ/2jHKOHeIWtefEZpT/CxYcCqdvpbNGTWNd50CnhDGtYNzQGjwaLD4K+R4AJO4C58Bqrlptsa3qaGpk4iJwHi/sD3uC4pczo6PRHCpnmpncd5mlJ85X/6l9FQQhjWsG5oDR4AWHwXCNhaLrcQpm8GvznwjaX/EBd6C3ca9Yx7jPw60bIN0vQXo43/Qnb6OY8fcox0RyWrXjnA/3PjKnHSXBmw6c/RMbvSRv2ErnnRhLbEYx9Jkrf3c39Kti14eSKz0yo7YuZdKmNOkJpIblsQbLUEbhchrGnzcD5t5KdbQ402jp5Kh/wA0aD6Tjo1vmbe9RSj2bcMLrJJ9aiqjfNITvBAL2N7rcuZ7lmw1FqbO2TVcqIn0W1GXEGj6ccjfcH/0LtK4DsZVdXX0r/2rW+Ul2f1LvFXVNijdI85WsaXOPINFyu3Gx/qLxRTh32SGdIdU+ofBhcB7czg6Q/Rjabi/dcF3+DvUww6gZBEyGMWaxoa0dw4nvO/zUW2EonTvmxSYWfUOIiB+ZC02FvGw8m96maz5HSUF0/M6QV9oXXMOknF31L5KSn1ZTs66pI3XFrN8r3tzP6qmO2O0YoaZ0gsZHdiJvN53G3EDefC3Fa7ZrZIw0MrJdZqljzMTqc0jTZpPdm9SVbFUO2/Qifa7KOf9Glb1WIRC+kjXxnzbmHvaF24L5ywqrME8MvGORjj/AIXAu+1fRrTfULtx0e2pd5z4d9loqiIsJpCIiAIiIAiIgNVVbUU0ftTsvyac5/dutXUdIcDfYbI/yDR+8b+5c9ggc85WNc48mgu+C3NHsXVSa9WIxzeQ33C59y0rHBbstJUbafpJd+jgaPrPJ9wAWBN0gVJ3dW3wYT8StrR9G43zTE9zG297r/Bbml2KpWfos55vJd7t3uVufDHpZmlHI9mQWTbWrP6e3g1g+xUbjle/2Xzu+qz7mrqEFBHH7EbGfVa0fAL3srLiYLaCOEuFnLebOWRz4qTp8p822+IV8Lny4vVSR3e+mp3NZuJMjY2xD95zz6rpz3AAk7gLnwGq5/0UsMrq2rO+SUAHxLpD/G30Vvf88XLlSrTTxKY+FeJ1zt33vbyKMxnFW+1C545GIH+Gyh+2OzpgLKhkTo4pvmOBBik+dGb/ADd5aeXgu52WFjGEsqoXwSi7Xi3eDwcORB1CpHiuWVqKXkWhwkoJ3Ny8zl/Rltb1EnySV34uR34sn5kh4dzXfG3MrZYBWsdi1fWSuDY4rsDjuF3tib/LPqoDjWEPpJ3wS+006Hg5p1a9vcR6a8l0Totwdk1LUPmYJBLMAQ7W/VtvfxzPK054xjF5F10Jg5vsrdE4psahl/NzRu8Htv6XUW6Wa3LRNjB/OytHkwF597QtjVdHlI/dG6M/qud8HXCgXSPRtpfktGxznBjZJSXWveRwA3cgwhY+HipZFRLnmSayJeaf6Ue3RDR5qqWUjSOKw8ZHAfBrl1xcn2IhqY6GWajZme+oDTo0/i4mcnb+07gtk7pBq4Daop2j6zZIz77hOKleVnL+Lx4EozT860JdtjBnoKtv7GQ/5W5vsXINgZsuI0p5vc3/ADRvH2roFHt02szUxhLHSxyNBzBwv1bjyB4Lk+GVb4ZYpYxd7HNLBvu7cNOOp3LRwnaxziW9/jy1PG7R1iv/ACliLaffT0ZD5eT5/msPO2o8nKaSxhzS07iCD5iyi2yTqehhFPJUR9fcunu4AmV2pBJ320HkpNHWMf7D2u8HA/BYZyV0tka4Si+up87REwzNPGOQesb/APSuvbZTmrlgwyI/nbS1Dh82Bhv+8fgOa5btVT5K2qZymk9HOLh7iuqdH2HvMb66f87U5SP1YWANYByBAv6L0uJaqOQz4rtxJZBCGNaxgDWtADQNwAFgPRXOdYXOiqoV0i4260eH0+s1SQ0gfNjcba8s2o8A5eZCLnKjXJ8qsjlTtG2qxEVUkM81NASIGxRl4L2kdt24anteTFKv/keP/g63/oH71v8AAcIbSU8dOzcxtifpOOrnHxJJWeus8kHpWi8SkYyXU+csVLTNMWtc1pkeQ1wyuAc4kBw4EX3LvGydd19FTS8TEy/1mjK73grlXSjS5MQe7+8jjf52LD/Apr0TVueiMd9YpXjyfZ497itfE9vDGZxxdmbiTZFS6XXmmsqixKjFYo/blY3xcL+m9air24p2eznkP6osPV1lylmhHdo6RxTn8KZIlS6gVd0hyHSKJre9xLz6CwUdxDaiplvmneByb2B+7ZcHxmPpqbcfs7NLekddMwG8j1CLhRjc7WznX42Jv58UVf4t/dNX8p/z/D9zukULWCzWho5AAD0CvVUW48QIiIAiIgMevpetikiDi3Oxzcw1IzAi479Vr9l9m20EHUMeXjM5xcQASXWHDkAAtwim3VEUrsIiKCSObXbFx4gGZnGN7DpIAHHKd7SCRcX17j4rP2awIUVOyna7PlLiXEZblzi7dfvt5LaIrucnHlvQryq7Ch20vR02unM76h7Oy1oaGtIAbfid+pJ81MUSE5QdxEoqSpmr2cwFtFTsp2uLw0uJcQASXOLrkDxt5LYyRBws4AjiCLj0KvRVbbdsmlVGq/2YpxI2ZsLWPabgt7O8EagaHQlRnDOi1lNKJ2TGR7A4sa9rQzrLHI45dbNJvbuU7RWjOUU1F7nP3MOiOT1mw1YxxcWCW5JLmOBJJNySDYrAdRvi0fG5h/WaW/FdmIVHMB0IuO/VZJ4FLZmGPs2EHcGzlOKYTR1VS6ofNOOsc1zmiNuXQNDhe99bHXvWyftBKXkskcxt+ywbmtGgAG7cAprPs9Tv1dCy/MDKfVtlgS7Fwn2S9ngb/wAQXPiFxOVJc2i9DWsckajDto5c7etlOTiMrST3buKxKeCKOqlrhJJNM4EMD2NDWXsOzY8GDKPPmty/Yv6Mvq37ivM7Jyjc5h8yPsWJS43FFxj19TvGKfxFWbTy8meh+9eo2lk+iz0P3rG/2dmHzWnwcPtVwwOb6Hvb968+U+OX3vka4rH1NVtLgsWIPjlllfG5rCwhjGuB7RcDdx71fs5Rx4eyfqJpHmTJYPY0AFl9btPEH3LZHBZv7s+rfvXmcBmP6P8Aeb960rj/AGg4e7adeRKwYObm/U8ZtoJz+kt4Bo+xa2prZH+1I93i4/Bbhuy0zt+Rvib/AACyYdiv7yXyaPtP3LjHBxeT4r9Wa1lwQ7iHvVkNE+U2jY55/VBPqdwXRabZanZr1ec83nN7t3uW0jiDRZoAHICwW3H7Ol9t/IS9oJfAvmc+otgZpNZXNiHL23eg0HqpHh2w9NFYlnWu5ydoeTd3uUhRejj4bHDZGPJxmXJo3p4FrWWFgAAOA0Cor0WgylLpdavGcFfUFhbVT0+XNcRFozXt7Vwd1veodXUs8eJU9EK+rMcsReXF7M4IEm7s2t2Bw5rpCCl1KSlXQ6LdVWlwrAXwSGR1ZUTgtLckrmltyQcwyga6e9bjMqPwLIqSrZZgxpc4hrQLkk2AA3kk7gsLHKB88EkUUphc4WbI29xqDwIOoFtDfVYOIUTo8NlikkMrm0sjXSO3uIjOpUpJhs3NPUtkaHxua9p3OaQ4GxtoQvVRro7NsNpvqu/mPUkuklyyaEXasqipdLqpJVFS6pdAXIqZkugKql0UL29x2ajmpJYQXNAmMseuVzG9WTm5WvfNw8Lq0IubpFZS5VbJql1gYNjMdXE2aF12u9WuG9rhwIWs2zqZGMpuqe5hdWQMcWm12PcQ5p7j9iKLb5Q5KrJEipdFUsUkeGgkkAAXJOgAGpJXnS1bJW54nte3dmaQ4XG/UaLzxEXhlH7N/wDCVG+i1tsNi73SH/uEfYrqPZcit9qiXIqXS6oWKoqXS6AqipmS6AqipdMyAqipdULkBcqXS60tHgsrKyapdUvfHI0BsBvlYRbUa24HcB7RvdSkQbtFRFWySqg+K/7+o/8A67/hMpwoHi8v5fox+wI9WzLvh3fkznk2XmS7FcO69gjL3sbmBfkcWlzRe7Mw1AJte2uige2tJTUDY6iie2GoZI3sMeSXsN8wey5uN2p7+a2XSRVFrqNsjnNpXS2qS0kAi7bB5brltmPkeS1u3tVS/ITFRCN1nxueYGtLGMB0MjmaC5IABNz71fFFpx7n9alZu7JTtu4/g6pcCQeruCCQQQWnQheVP/ucak/2E6nU6wlW7YVrJMKqHxva9pi0c0gg3c0aEd+ithk/IoI/4E/yVVfCvMl7+hqdi9lYqqggfVZpRlcI2Z3tYxoe4aNaQC4m5LjrrbcF77CufBVV1AXufHCWuizG5a13C/gW+YPNbTo6P5Npvqu/mPWt2YffFsU//Iegt9ivJ3zp/WpVKuWjy2aH4WmqKmpu+GOTq4ICT1YAF87mjRziC3U33nuTa2H8FmGtpB1bOsDJ4QT1b2uBN8m5rhY6i28K3Y2QYbNU0NSRGHS9ZBI6zWSNIAs1x0zABunirtuqgYh1OH0rhK90gfK5hzNijaCLvcNAe1e2/TvCn+5X2f0H2PErt5JIanDBA/K58jw06216uxc2/ate9jyWVXUTMHpaqqidJJI8MBdK7PeS5aHHQcXkkdy8NsWhtbhDRuEzgPAdWAt3tlg7quimhZ7ZAczhdzCHAedrearaqCe3X5k18T6mv2c2Wilp45qtvymaVge98t32zjMGsB0YACBpZYuE1TqLEzh+dz4JY+sgDiXGM2cSwOOuXsu0PcthsptLEaWNksjYpYmNjljkcI3NdGMtyHWNja9+9azDGGuxY10YPyeCPq2SW7MjyHA5PpNGd2u7Qc01uXNt9UOionKj+LAHEKFpsQYqu4OvzYgpAotis/5WoWfsKk+ob/4rjDf0f5HSRosTw+TBZzV0rS+kkI6+EfM13jkOR4bjoQt7jmJR1MNFNE4PY6tpiD/jNwRwIOhCk00Ie0tcA5rgQQRcEHQgjiFzKu2bkoKynZESaSarhcGnXJI1+jTy00B4gWOo17Qksm+6/H9znJOO2xvuk1xEVKGuLSauIaEi4IdpopViH5qX6j/4Sov0mwv+TRSsaXdRURyvA1OVocL+FyFkVm21NLA4U8rZpJGODIm6vzFp9tvzAN5J0ACrytwjRN1J2YvR64nCmucS4kTakkn2nDefBavYraDq8Pp6WnyyVUhlyRk6MGdxMkttQ0DW288Oa2OwLwMHBvoG1Huc9aPZ3Zn5XhdPNAerqoXSGKQaEkSOORx5a6X3eBK6vluV9/8A0prpXcTrAsAFM1znyOmlk1llcTdxPBrdzG8gOS0vRa4mjeXOLv7RLqSSbDKBqfBZ2yO1YrI3RyDq6iLszRnQgjTMByv6HTleP7CY/DRRzUdZI2CSOZ5tIcoc11tWk79x8iFz5Zcsk99C9q01sbCZ7vw8xuY5fkhOW5te7he26+qwsYppJsZ6hkr4mvpR1haSCGXN8nBrjYNzW0BKYfiQnxxsjQQx1K4RkgjO0H2wDrlJzWvvAvxWZm/L/wDyX9Svt/qV3+Zt6TZNkNOaWKWZjHSZ3EO7ZBILmB4sQDa1xrqdVFtt8OpaKET0j2wVMb2loZIczxezg5pccwtrc8u9bLpMqXsZTAl7ad0wFS5hIOTTQkagEZvMBa3bWppPwfLDRCJxIY49QGuDWNe05pHN9kcNTc38bRiTtNvd/Vkzqml0N7ttUF2FSyXLSY433BIIJcw6EeKx8M2LiqaWF9WXyyPhZZ2d46sFgytjaDYWFtbG5uTdU2rrGSYLK6N7XtMUQBaQRfNGLacb8FIdnX3pKY84Iv5bVS3GGneTScte4jnR5XSiGqgkcZTTTPYwk3JABs2/i0+q8Nh8OjroH1dY0VEskjwes7QY0GwYxp0aOOnML26OHhzsRPOsf9q0tBjVPBNVieomoHunf+JjacmUaCSxY/tO3ki3C2i6SVuSj4FU6Ss2OxOHxMrq6FsYcKd4MUmpc0SAh0ebiBqBfkVl4KT+Gq4ZnECGMgXNgXCO9huG5Z+yFVQ5XsoZWvJOeQkuMjid735+07x3LXYJIPw5Xj9jF7hHf4hVbtyvu6+hK0rzJqiIsx2KqwxC+awvzsL+qvRAWSxBwLXAOB3ggEHxBVkVIxjcjWNa36IAA9BovZEBZ1Qtawtytp6J1Ytawtytp6K9EBa1gGgFvBUEYBJAFzvNgr0QHlPTNeMr2tcOTgHD0KU9KyMZY2NYOTQGj0C9UQFjowbEgG27QaeCusqogMaow6OQgyRseRuLmtcR4XC92ssLAWCuRAFYYxe9hfnxV6IArHxB2jgDqDrrqDcHyIBV6IChC8IaGNhJZGxt9+VrRfxsNVkIgLGxACwAA5WFvRVZGBoAB4aK5EB5iEXvYX52F/VWTUMbyC+NjiNxc1riPAkaL3RAWdUL3sL87a+qdUL3sL87C/qr0QFkkQcCHAEHeDqD4hWQ0bGDKxjWt5NaGj0C9kQFnUi2WwtysLeiq1thYK5EBh17XNhlMLR1mR5YABq8NOXx1stBsF1L6RjtHTG/ygusZOtuc3WX7QN+B4WUqIWBVbP08rs8tPE93FzmNJPibXKupaUVa1sizKCOXGI5qUNywxO+UPZbIZHAtawkaF9jc9wF1NhGL3sL87C/qrKelZG0MjY1jRua0BoHgBovZJS5qEY0URVRULBERAEREAREQBERAEREAREQBERAEREAREQBERAEREAREQBERAEREAREQBERAEREAREQBERAEREAREQBERAEREAREQBERAEREAREQBERAEREAREQBERAEREAREQBERAEREAREQBERAEREAREQBERAEREAREQBERAEREAREQBERAEREAREQBERAEREAREQBERAEREAREQH//Z"/>
          <p:cNvSpPr>
            <a:spLocks noChangeAspect="1" noChangeArrowheads="1"/>
          </p:cNvSpPr>
          <p:nvPr/>
        </p:nvSpPr>
        <p:spPr bwMode="auto">
          <a:xfrm>
            <a:off x="207379" y="-747464"/>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0246" name="AutoShape 6" descr="data:image/jpeg;base64,/9j/4AAQSkZJRgABAQAAAQABAAD/2wCEAAkGBhQQERIQEBEUEhUVFBUWFBQXFxQUFxgVExQWFRgXFRcXHSYeFxkjGhUWHy8gIycpLCwsFh4yNTAqNSYrLCkBCQoKDgwOGg8PGiwlHyQsLywuKSwsKSktLCksLC8pLiwpLCwpLCksKSksLCwsLCwsKSwsLCwsKSksLCkpLCksKf/AABEIALcBEwMBIgACEQEDEQH/xAAcAAEAAQUBAQAAAAAAAAAAAAAABgECBAUHAwj/xABLEAABAwIDBAcDBgsFCAMAAAABAAIDBBEFEiEGMUFRBxMiYXGBkTKhsRRCUnLB0RUjJTNDYmOisrPCJFOCkuIWNVSEk6PS4Rd0g//EABkBAQADAQEAAAAAAAAAAAAAAAABAgQDBf/EADQRAAICAQIDBQUGBwAAAAAAAAABAhEDITEEEkEiUWFxgQUTMpHwQlKhscHhFBUjQ2KS0f/aAAwDAQACEQMRAD8A7iiIgCIiAIiIAiIgCIiAIiIAiIgCIiAIiIAiIgCIiAIiIAiIgCIiAIiIAiIgCIiAIiIAiIgCIiAIiIAiIgCIiAIiIAiIgCIiAIiIAiIgCIiAIiIAiIgCIiAIiIAiIgCIiAIiIAiIgCIiAIiIAiLW7Q402jp5KhzS4Mt2QQCS5waACfFSk26RDdGyRRTZXpAir5HQhjongZmhxBzgb8pHEaafcpWplCUHUkFJSVoIi1W0u0DaGAzvaXAOa3K2wJLjbS+nM+ShJt0g3WrNqixcMruvhjmylnWMa8NNrgOFwDbjYrJUPQkqihGLdKcNPPLA6CVxjcWlzSyxI37zffp5KW4ZW9fDHNlLOsY1+U2JAcLgG3HVXljlFJtblVJPRGUi0G1e1rcPbG6SJ8gkc5vZLRYtF9cx46+ixtltvI8QlfFHE9hazPdxbr2g2wyk8093Ll5q0HOrrqShEWJimJMpoZJ5DZsbS489OA7ybDzVN9Cxloorsrt9HiEromRPjLWZ7uLTftBthb6ylStKLi6kQpKStBFjYhXNgifNIbNY0ud4NF/Va7ZfaT5fEZmwvibmytzFpzW3kW4A6eN1HK6voLV0bpEWNiOIMp4nzSGzGNLnHuHAcydwHeoJMlFEtjtvBiEkkfU9UWNDh289wTY8Ba2nqparSg4OpERkpK0ERFUkIiIAiIgCIiAIiIAiIgCKl0ugKqC9LlXlpI4hvlmbpzDAT/FlU5uud7cf2jFMPpd4aQ9w8X5j+7EfVd+HXbT7tfkc8vw0c0ikkp5Q4Xjlif4Fr2niPsXdNkdpm18AlFg9vZlZ9F9uH6p3j/0ot0m7HdY01sDe20fjmj5zAPbH6zRv5jwUE2W2jfQztmbq09mRn0mX+I3g/eVunFcTj5o7ozRbxSp7H0AufdLkxdHS0zd8s17eADB75PcpzQ1rJo2SxuDmPaHNI4gqBbQ/2jHKOHeIWtefEZpT/CxYcCqdvpbNGTWNd50CnhDGtYNzQGjwaLD4K+R4AJO4C58Bqrlptsa3qaGpk4iJwHi/sD3uC4pczo6PRHCpnmpncd5mlJ85X/6l9FQQhjWsG5oDR4AWHwXCNhaLrcQpm8GvznwjaX/EBd6C3ca9Yx7jPw60bIN0vQXo43/Qnb6OY8fcox0RyWrXjnA/3PjKnHSXBmw6c/RMbvSRv2ErnnRhLbEYx9Jkrf3c39Kti14eSKz0yo7YuZdKmNOkJpIblsQbLUEbhchrGnzcD5t5KdbQ402jp5Kh/wA0aD6Tjo1vmbe9RSj2bcMLrJJ9aiqjfNITvBAL2N7rcuZ7lmw1FqbO2TVcqIn0W1GXEGj6ccjfcH/0LtK4DsZVdXX0r/2rW+Ul2f1LvFXVNijdI85WsaXOPINFyu3Gx/qLxRTh32SGdIdU+ofBhcB7czg6Q/Rjabi/dcF3+DvUww6gZBEyGMWaxoa0dw4nvO/zUW2EonTvmxSYWfUOIiB+ZC02FvGw8m96maz5HSUF0/M6QV9oXXMOknF31L5KSn1ZTs66pI3XFrN8r3tzP6qmO2O0YoaZ0gsZHdiJvN53G3EDefC3Fa7ZrZIw0MrJdZqljzMTqc0jTZpPdm9SVbFUO2/Qifa7KOf9Glb1WIRC+kjXxnzbmHvaF24L5ywqrME8MvGORjj/AIXAu+1fRrTfULtx0e2pd5z4d9loqiIsJpCIiAIiIAiIgNVVbUU0ftTsvyac5/dutXUdIcDfYbI/yDR+8b+5c9ggc85WNc48mgu+C3NHsXVSa9WIxzeQ33C59y0rHBbstJUbafpJd+jgaPrPJ9wAWBN0gVJ3dW3wYT8StrR9G43zTE9zG297r/Bbml2KpWfos55vJd7t3uVufDHpZmlHI9mQWTbWrP6e3g1g+xUbjle/2Xzu+qz7mrqEFBHH7EbGfVa0fAL3srLiYLaCOEuFnLebOWRz4qTp8p822+IV8Lny4vVSR3e+mp3NZuJMjY2xD95zz6rpz3AAk7gLnwGq5/0UsMrq2rO+SUAHxLpD/G30Vvf88XLlSrTTxKY+FeJ1zt33vbyKMxnFW+1C545GIH+Gyh+2OzpgLKhkTo4pvmOBBik+dGb/ADd5aeXgu52WFjGEsqoXwSi7Xi3eDwcORB1CpHiuWVqKXkWhwkoJ3Ny8zl/Rltb1EnySV34uR34sn5kh4dzXfG3MrZYBWsdi1fWSuDY4rsDjuF3tib/LPqoDjWEPpJ3wS+006Hg5p1a9vcR6a8l0Totwdk1LUPmYJBLMAQ7W/VtvfxzPK054xjF5F10Jg5vsrdE4psahl/NzRu8Htv6XUW6Wa3LRNjB/OytHkwF597QtjVdHlI/dG6M/qud8HXCgXSPRtpfktGxznBjZJSXWveRwA3cgwhY+HipZFRLnmSayJeaf6Ue3RDR5qqWUjSOKw8ZHAfBrl1xcn2IhqY6GWajZme+oDTo0/i4mcnb+07gtk7pBq4Daop2j6zZIz77hOKleVnL+Lx4EozT860JdtjBnoKtv7GQ/5W5vsXINgZsuI0p5vc3/ADRvH2roFHt02szUxhLHSxyNBzBwv1bjyB4Lk+GVb4ZYpYxd7HNLBvu7cNOOp3LRwnaxziW9/jy1PG7R1iv/ACliLaffT0ZD5eT5/msPO2o8nKaSxhzS07iCD5iyi2yTqehhFPJUR9fcunu4AmV2pBJ320HkpNHWMf7D2u8HA/BYZyV0tka4Si+up87REwzNPGOQesb/APSuvbZTmrlgwyI/nbS1Dh82Bhv+8fgOa5btVT5K2qZymk9HOLh7iuqdH2HvMb66f87U5SP1YWANYByBAv6L0uJaqOQz4rtxJZBCGNaxgDWtADQNwAFgPRXOdYXOiqoV0i4260eH0+s1SQ0gfNjcba8s2o8A5eZCLnKjXJ8qsjlTtG2qxEVUkM81NASIGxRl4L2kdt24anteTFKv/keP/g63/oH71v8AAcIbSU8dOzcxtifpOOrnHxJJWeus8kHpWi8SkYyXU+csVLTNMWtc1pkeQ1wyuAc4kBw4EX3LvGydd19FTS8TEy/1mjK73grlXSjS5MQe7+8jjf52LD/Apr0TVueiMd9YpXjyfZ497itfE9vDGZxxdmbiTZFS6XXmmsqixKjFYo/blY3xcL+m9air24p2eznkP6osPV1lylmhHdo6RxTn8KZIlS6gVd0hyHSKJre9xLz6CwUdxDaiplvmneByb2B+7ZcHxmPpqbcfs7NLekddMwG8j1CLhRjc7WznX42Jv58UVf4t/dNX8p/z/D9zukULWCzWho5AAD0CvVUW48QIiIAiIgMevpetikiDi3Oxzcw1IzAi479Vr9l9m20EHUMeXjM5xcQASXWHDkAAtwim3VEUrsIiKCSObXbFx4gGZnGN7DpIAHHKd7SCRcX17j4rP2awIUVOyna7PlLiXEZblzi7dfvt5LaIrucnHlvQryq7Ch20vR02unM76h7Oy1oaGtIAbfid+pJ81MUSE5QdxEoqSpmr2cwFtFTsp2uLw0uJcQASXOLrkDxt5LYyRBws4AjiCLj0KvRVbbdsmlVGq/2YpxI2ZsLWPabgt7O8EagaHQlRnDOi1lNKJ2TGR7A4sa9rQzrLHI45dbNJvbuU7RWjOUU1F7nP3MOiOT1mw1YxxcWCW5JLmOBJJNySDYrAdRvi0fG5h/WaW/FdmIVHMB0IuO/VZJ4FLZmGPs2EHcGzlOKYTR1VS6ofNOOsc1zmiNuXQNDhe99bHXvWyftBKXkskcxt+ywbmtGgAG7cAprPs9Tv1dCy/MDKfVtlgS7Fwn2S9ngb/wAQXPiFxOVJc2i9DWsckajDto5c7etlOTiMrST3buKxKeCKOqlrhJJNM4EMD2NDWXsOzY8GDKPPmty/Yv6Mvq37ivM7Jyjc5h8yPsWJS43FFxj19TvGKfxFWbTy8meh+9eo2lk+iz0P3rG/2dmHzWnwcPtVwwOb6Hvb968+U+OX3vka4rH1NVtLgsWIPjlllfG5rCwhjGuB7RcDdx71fs5Rx4eyfqJpHmTJYPY0AFl9btPEH3LZHBZv7s+rfvXmcBmP6P8Aeb960rj/AGg4e7adeRKwYObm/U8ZtoJz+kt4Bo+xa2prZH+1I93i4/Bbhuy0zt+Rvib/AACyYdiv7yXyaPtP3LjHBxeT4r9Wa1lwQ7iHvVkNE+U2jY55/VBPqdwXRabZanZr1ec83nN7t3uW0jiDRZoAHICwW3H7Ol9t/IS9oJfAvmc+otgZpNZXNiHL23eg0HqpHh2w9NFYlnWu5ydoeTd3uUhRejj4bHDZGPJxmXJo3p4FrWWFgAAOA0Cor0WgylLpdavGcFfUFhbVT0+XNcRFozXt7Vwd1veodXUs8eJU9EK+rMcsReXF7M4IEm7s2t2Bw5rpCCl1KSlXQ6LdVWlwrAXwSGR1ZUTgtLckrmltyQcwyga6e9bjMqPwLIqSrZZgxpc4hrQLkk2AA3kk7gsLHKB88EkUUphc4WbI29xqDwIOoFtDfVYOIUTo8NlikkMrm0sjXSO3uIjOpUpJhs3NPUtkaHxua9p3OaQ4GxtoQvVRro7NsNpvqu/mPUkuklyyaEXasqipdLqpJVFS6pdAXIqZkugKql0UL29x2ajmpJYQXNAmMseuVzG9WTm5WvfNw8Lq0IubpFZS5VbJql1gYNjMdXE2aF12u9WuG9rhwIWs2zqZGMpuqe5hdWQMcWm12PcQ5p7j9iKLb5Q5KrJEipdFUsUkeGgkkAAXJOgAGpJXnS1bJW54nte3dmaQ4XG/UaLzxEXhlH7N/wDCVG+i1tsNi73SH/uEfYrqPZcit9qiXIqXS6oWKoqXS6AqipmS6AqipdMyAqipdULkBcqXS60tHgsrKyapdUvfHI0BsBvlYRbUa24HcB7RvdSkQbtFRFWySqg+K/7+o/8A67/hMpwoHi8v5fox+wI9WzLvh3fkznk2XmS7FcO69gjL3sbmBfkcWlzRe7Mw1AJte2uige2tJTUDY6iie2GoZI3sMeSXsN8wey5uN2p7+a2XSRVFrqNsjnNpXS2qS0kAi7bB5brltmPkeS1u3tVS/ITFRCN1nxueYGtLGMB0MjmaC5IABNz71fFFpx7n9alZu7JTtu4/g6pcCQeruCCQQQWnQheVP/ucak/2E6nU6wlW7YVrJMKqHxva9pi0c0gg3c0aEd+ithk/IoI/4E/yVVfCvMl7+hqdi9lYqqggfVZpRlcI2Z3tYxoe4aNaQC4m5LjrrbcF77CufBVV1AXufHCWuizG5a13C/gW+YPNbTo6P5Npvqu/mPWt2YffFsU//Iegt9ivJ3zp/WpVKuWjy2aH4WmqKmpu+GOTq4ICT1YAF87mjRziC3U33nuTa2H8FmGtpB1bOsDJ4QT1b2uBN8m5rhY6i28K3Y2QYbNU0NSRGHS9ZBI6zWSNIAs1x0zABunirtuqgYh1OH0rhK90gfK5hzNijaCLvcNAe1e2/TvCn+5X2f0H2PErt5JIanDBA/K58jw06216uxc2/ate9jyWVXUTMHpaqqidJJI8MBdK7PeS5aHHQcXkkdy8NsWhtbhDRuEzgPAdWAt3tlg7quimhZ7ZAczhdzCHAedrearaqCe3X5k18T6mv2c2Wilp45qtvymaVge98t32zjMGsB0YACBpZYuE1TqLEzh+dz4JY+sgDiXGM2cSwOOuXsu0PcthsptLEaWNksjYpYmNjljkcI3NdGMtyHWNja9+9azDGGuxY10YPyeCPq2SW7MjyHA5PpNGd2u7Qc01uXNt9UOionKj+LAHEKFpsQYqu4OvzYgpAotis/5WoWfsKk+ob/4rjDf0f5HSRosTw+TBZzV0rS+kkI6+EfM13jkOR4bjoQt7jmJR1MNFNE4PY6tpiD/jNwRwIOhCk00Ie0tcA5rgQQRcEHQgjiFzKu2bkoKynZESaSarhcGnXJI1+jTy00B4gWOo17Qksm+6/H9znJOO2xvuk1xEVKGuLSauIaEi4IdpopViH5qX6j/4Sov0mwv+TRSsaXdRURyvA1OVocL+FyFkVm21NLA4U8rZpJGODIm6vzFp9tvzAN5J0ACrytwjRN1J2YvR64nCmucS4kTakkn2nDefBavYraDq8Pp6WnyyVUhlyRk6MGdxMkttQ0DW288Oa2OwLwMHBvoG1Huc9aPZ3Zn5XhdPNAerqoXSGKQaEkSOORx5a6X3eBK6vluV9/8A0prpXcTrAsAFM1znyOmlk1llcTdxPBrdzG8gOS0vRa4mjeXOLv7RLqSSbDKBqfBZ2yO1YrI3RyDq6iLszRnQgjTMByv6HTleP7CY/DRRzUdZI2CSOZ5tIcoc11tWk79x8iFz5Zcsk99C9q01sbCZ7vw8xuY5fkhOW5te7he26+qwsYppJsZ6hkr4mvpR1haSCGXN8nBrjYNzW0BKYfiQnxxsjQQx1K4RkgjO0H2wDrlJzWvvAvxWZm/L/wDyX9Svt/qV3+Zt6TZNkNOaWKWZjHSZ3EO7ZBILmB4sQDa1xrqdVFtt8OpaKET0j2wVMb2loZIczxezg5pccwtrc8u9bLpMqXsZTAl7ad0wFS5hIOTTQkagEZvMBa3bWppPwfLDRCJxIY49QGuDWNe05pHN9kcNTc38bRiTtNvd/Vkzqml0N7ttUF2FSyXLSY433BIIJcw6EeKx8M2LiqaWF9WXyyPhZZ2d46sFgytjaDYWFtbG5uTdU2rrGSYLK6N7XtMUQBaQRfNGLacb8FIdnX3pKY84Iv5bVS3GGneTScte4jnR5XSiGqgkcZTTTPYwk3JABs2/i0+q8Nh8OjroH1dY0VEskjwes7QY0GwYxp0aOOnML26OHhzsRPOsf9q0tBjVPBNVieomoHunf+JjacmUaCSxY/tO3ki3C2i6SVuSj4FU6Ss2OxOHxMrq6FsYcKd4MUmpc0SAh0ebiBqBfkVl4KT+Gq4ZnECGMgXNgXCO9huG5Z+yFVQ5XsoZWvJOeQkuMjid735+07x3LXYJIPw5Xj9jF7hHf4hVbtyvu6+hK0rzJqiIsx2KqwxC+awvzsL+qvRAWSxBwLXAOB3ggEHxBVkVIxjcjWNa36IAA9BovZEBZ1Qtawtytp6J1Ytawtytp6K9EBa1gGgFvBUEYBJAFzvNgr0QHlPTNeMr2tcOTgHD0KU9KyMZY2NYOTQGj0C9UQFjowbEgG27QaeCusqogMaow6OQgyRseRuLmtcR4XC92ssLAWCuRAFYYxe9hfnxV6IArHxB2jgDqDrrqDcHyIBV6IChC8IaGNhJZGxt9+VrRfxsNVkIgLGxACwAA5WFvRVZGBoAB4aK5EB5iEXvYX52F/VWTUMbyC+NjiNxc1riPAkaL3RAWdUL3sL87a+qdUL3sL87C/qr0QFkkQcCHAEHeDqD4hWQ0bGDKxjWt5NaGj0C9kQFnUi2WwtysLeiq1thYK5EBh17XNhlMLR1mR5YABq8NOXx1stBsF1L6RjtHTG/ygusZOtuc3WX7QN+B4WUqIWBVbP08rs8tPE93FzmNJPibXKupaUVa1sizKCOXGI5qUNywxO+UPZbIZHAtawkaF9jc9wF1NhGL3sL87C/qrKelZG0MjY1jRua0BoHgBovZJS5qEY0URVRULBERAEREAREQBERAEREAREQBERAEREAREQBERAEREAREQBERAEREAREQBERAEREAREQBERAEREAREQBERAEREAREQBERAEREAREQBERAEREAREQBERAEREAREQBERAEREAREQBERAEREAREQBERAEREAREQBERAEREAREQBERAEREAREQBERAEREAREQBERAEREAREQH//Z"/>
          <p:cNvSpPr>
            <a:spLocks noChangeAspect="1" noChangeArrowheads="1"/>
          </p:cNvSpPr>
          <p:nvPr/>
        </p:nvSpPr>
        <p:spPr bwMode="auto">
          <a:xfrm>
            <a:off x="207379" y="-747464"/>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sp>
        <p:nvSpPr>
          <p:cNvPr id="10248" name="AutoShape 8" descr="data:image/jpeg;base64,/9j/4AAQSkZJRgABAQAAAQABAAD/2wCEAAkGBhQQERIQEBEUEhUVFBUWFBQXFxQUFxgVExQWFRgXFRcXHSYeFxkjGhUWHy8gIycpLCwsFh4yNTAqNSYrLCkBCQoKDgwOGg8PGiwlHyQsLywuKSwsKSktLCksLC8pLiwpLCwpLCksKSksLCwsLCwsKSwsLCwsKSksLCkpLCksKf/AABEIALcBEwMBIgACEQEDEQH/xAAcAAEAAQUBAQAAAAAAAAAAAAAABgECBAUHAwj/xABLEAABAwIDBAcDBgsFCAMAAAABAAIDBBEFEiEGMUFRBxMiYXGBkTKhsRRCUnLB0RUjJTNDYmOisrPCJFOCkuIWNVSEk6PS4Rd0g//EABkBAQADAQEAAAAAAAAAAAAAAAABAgQDBf/EADQRAAICAQIDBQUGBwAAAAAAAAABAhEDITEEEkEiUWFxgQUTMpHwQlKhscHhFBUjQ2KS0f/aAAwDAQACEQMRAD8A7iiIgCIiAIiIAiIgCIiAIiIAiIgCIiAIiIAiIgCIiAIiIAiIgCIiAIiIAiIgCIiAIiIAiIgCIiAIiIAiIgCIiAIiIAiIgCIiAIiIAiIgCIiAIiIAiIgCIiAIiIAiIgCIiAIiIAiIgCIiAIiIAiLW7Q402jp5KhzS4Mt2QQCS5waACfFSk26RDdGyRRTZXpAir5HQhjongZmhxBzgb8pHEaafcpWplCUHUkFJSVoIi1W0u0DaGAzvaXAOa3K2wJLjbS+nM+ShJt0g3WrNqixcMruvhjmylnWMa8NNrgOFwDbjYrJUPQkqihGLdKcNPPLA6CVxjcWlzSyxI37zffp5KW4ZW9fDHNlLOsY1+U2JAcLgG3HVXljlFJtblVJPRGUi0G1e1rcPbG6SJ8gkc5vZLRYtF9cx46+ixtltvI8QlfFHE9hazPdxbr2g2wyk8093Ll5q0HOrrqShEWJimJMpoZJ5DZsbS489OA7ybDzVN9Cxloorsrt9HiEromRPjLWZ7uLTftBthb6ylStKLi6kQpKStBFjYhXNgifNIbNY0ud4NF/Va7ZfaT5fEZmwvibmytzFpzW3kW4A6eN1HK6voLV0bpEWNiOIMp4nzSGzGNLnHuHAcydwHeoJMlFEtjtvBiEkkfU9UWNDh289wTY8Ba2nqparSg4OpERkpK0ERFUkIiIAiIgCIiAIiIAiIgCKl0ugKqC9LlXlpI4hvlmbpzDAT/FlU5uud7cf2jFMPpd4aQ9w8X5j+7EfVd+HXbT7tfkc8vw0c0ikkp5Q4Xjlif4Fr2niPsXdNkdpm18AlFg9vZlZ9F9uH6p3j/0ot0m7HdY01sDe20fjmj5zAPbH6zRv5jwUE2W2jfQztmbq09mRn0mX+I3g/eVunFcTj5o7ozRbxSp7H0AufdLkxdHS0zd8s17eADB75PcpzQ1rJo2SxuDmPaHNI4gqBbQ/2jHKOHeIWtefEZpT/CxYcCqdvpbNGTWNd50CnhDGtYNzQGjwaLD4K+R4AJO4C58Bqrlptsa3qaGpk4iJwHi/sD3uC4pczo6PRHCpnmpncd5mlJ85X/6l9FQQhjWsG5oDR4AWHwXCNhaLrcQpm8GvznwjaX/EBd6C3ca9Yx7jPw60bIN0vQXo43/Qnb6OY8fcox0RyWrXjnA/3PjKnHSXBmw6c/RMbvSRv2ErnnRhLbEYx9Jkrf3c39Kti14eSKz0yo7YuZdKmNOkJpIblsQbLUEbhchrGnzcD5t5KdbQ402jp5Kh/wA0aD6Tjo1vmbe9RSj2bcMLrJJ9aiqjfNITvBAL2N7rcuZ7lmw1FqbO2TVcqIn0W1GXEGj6ccjfcH/0LtK4DsZVdXX0r/2rW+Ul2f1LvFXVNijdI85WsaXOPINFyu3Gx/qLxRTh32SGdIdU+ofBhcB7czg6Q/Rjabi/dcF3+DvUww6gZBEyGMWaxoa0dw4nvO/zUW2EonTvmxSYWfUOIiB+ZC02FvGw8m96maz5HSUF0/M6QV9oXXMOknF31L5KSn1ZTs66pI3XFrN8r3tzP6qmO2O0YoaZ0gsZHdiJvN53G3EDefC3Fa7ZrZIw0MrJdZqljzMTqc0jTZpPdm9SVbFUO2/Qifa7KOf9Glb1WIRC+kjXxnzbmHvaF24L5ywqrME8MvGORjj/AIXAu+1fRrTfULtx0e2pd5z4d9loqiIsJpCIiAIiIAiIgNVVbUU0ftTsvyac5/dutXUdIcDfYbI/yDR+8b+5c9ggc85WNc48mgu+C3NHsXVSa9WIxzeQ33C59y0rHBbstJUbafpJd+jgaPrPJ9wAWBN0gVJ3dW3wYT8StrR9G43zTE9zG297r/Bbml2KpWfos55vJd7t3uVufDHpZmlHI9mQWTbWrP6e3g1g+xUbjle/2Xzu+qz7mrqEFBHH7EbGfVa0fAL3srLiYLaCOEuFnLebOWRz4qTp8p822+IV8Lny4vVSR3e+mp3NZuJMjY2xD95zz6rpz3AAk7gLnwGq5/0UsMrq2rO+SUAHxLpD/G30Vvf88XLlSrTTxKY+FeJ1zt33vbyKMxnFW+1C545GIH+Gyh+2OzpgLKhkTo4pvmOBBik+dGb/ADd5aeXgu52WFjGEsqoXwSi7Xi3eDwcORB1CpHiuWVqKXkWhwkoJ3Ny8zl/Rltb1EnySV34uR34sn5kh4dzXfG3MrZYBWsdi1fWSuDY4rsDjuF3tib/LPqoDjWEPpJ3wS+006Hg5p1a9vcR6a8l0Totwdk1LUPmYJBLMAQ7W/VtvfxzPK054xjF5F10Jg5vsrdE4psahl/NzRu8Htv6XUW6Wa3LRNjB/OytHkwF597QtjVdHlI/dG6M/qud8HXCgXSPRtpfktGxznBjZJSXWveRwA3cgwhY+HipZFRLnmSayJeaf6Ue3RDR5qqWUjSOKw8ZHAfBrl1xcn2IhqY6GWajZme+oDTo0/i4mcnb+07gtk7pBq4Daop2j6zZIz77hOKleVnL+Lx4EozT860JdtjBnoKtv7GQ/5W5vsXINgZsuI0p5vc3/ADRvH2roFHt02szUxhLHSxyNBzBwv1bjyB4Lk+GVb4ZYpYxd7HNLBvu7cNOOp3LRwnaxziW9/jy1PG7R1iv/ACliLaffT0ZD5eT5/msPO2o8nKaSxhzS07iCD5iyi2yTqehhFPJUR9fcunu4AmV2pBJ320HkpNHWMf7D2u8HA/BYZyV0tka4Si+up87REwzNPGOQesb/APSuvbZTmrlgwyI/nbS1Dh82Bhv+8fgOa5btVT5K2qZymk9HOLh7iuqdH2HvMb66f87U5SP1YWANYByBAv6L0uJaqOQz4rtxJZBCGNaxgDWtADQNwAFgPRXOdYXOiqoV0i4260eH0+s1SQ0gfNjcba8s2o8A5eZCLnKjXJ8qsjlTtG2qxEVUkM81NASIGxRl4L2kdt24anteTFKv/keP/g63/oH71v8AAcIbSU8dOzcxtifpOOrnHxJJWeus8kHpWi8SkYyXU+csVLTNMWtc1pkeQ1wyuAc4kBw4EX3LvGydd19FTS8TEy/1mjK73grlXSjS5MQe7+8jjf52LD/Apr0TVueiMd9YpXjyfZ497itfE9vDGZxxdmbiTZFS6XXmmsqixKjFYo/blY3xcL+m9air24p2eznkP6osPV1lylmhHdo6RxTn8KZIlS6gVd0hyHSKJre9xLz6CwUdxDaiplvmneByb2B+7ZcHxmPpqbcfs7NLekddMwG8j1CLhRjc7WznX42Jv58UVf4t/dNX8p/z/D9zukULWCzWho5AAD0CvVUW48QIiIAiIgMevpetikiDi3Oxzcw1IzAi479Vr9l9m20EHUMeXjM5xcQASXWHDkAAtwim3VEUrsIiKCSObXbFx4gGZnGN7DpIAHHKd7SCRcX17j4rP2awIUVOyna7PlLiXEZblzi7dfvt5LaIrucnHlvQryq7Ch20vR02unM76h7Oy1oaGtIAbfid+pJ81MUSE5QdxEoqSpmr2cwFtFTsp2uLw0uJcQASXOLrkDxt5LYyRBws4AjiCLj0KvRVbbdsmlVGq/2YpxI2ZsLWPabgt7O8EagaHQlRnDOi1lNKJ2TGR7A4sa9rQzrLHI45dbNJvbuU7RWjOUU1F7nP3MOiOT1mw1YxxcWCW5JLmOBJJNySDYrAdRvi0fG5h/WaW/FdmIVHMB0IuO/VZJ4FLZmGPs2EHcGzlOKYTR1VS6ofNOOsc1zmiNuXQNDhe99bHXvWyftBKXkskcxt+ywbmtGgAG7cAprPs9Tv1dCy/MDKfVtlgS7Fwn2S9ngb/wAQXPiFxOVJc2i9DWsckajDto5c7etlOTiMrST3buKxKeCKOqlrhJJNM4EMD2NDWXsOzY8GDKPPmty/Yv6Mvq37ivM7Jyjc5h8yPsWJS43FFxj19TvGKfxFWbTy8meh+9eo2lk+iz0P3rG/2dmHzWnwcPtVwwOb6Hvb968+U+OX3vka4rH1NVtLgsWIPjlllfG5rCwhjGuB7RcDdx71fs5Rx4eyfqJpHmTJYPY0AFl9btPEH3LZHBZv7s+rfvXmcBmP6P8Aeb960rj/AGg4e7adeRKwYObm/U8ZtoJz+kt4Bo+xa2prZH+1I93i4/Bbhuy0zt+Rvib/AACyYdiv7yXyaPtP3LjHBxeT4r9Wa1lwQ7iHvVkNE+U2jY55/VBPqdwXRabZanZr1ec83nN7t3uW0jiDRZoAHICwW3H7Ol9t/IS9oJfAvmc+otgZpNZXNiHL23eg0HqpHh2w9NFYlnWu5ydoeTd3uUhRejj4bHDZGPJxmXJo3p4FrWWFgAAOA0Cor0WgylLpdavGcFfUFhbVT0+XNcRFozXt7Vwd1veodXUs8eJU9EK+rMcsReXF7M4IEm7s2t2Bw5rpCCl1KSlXQ6LdVWlwrAXwSGR1ZUTgtLckrmltyQcwyga6e9bjMqPwLIqSrZZgxpc4hrQLkk2AA3kk7gsLHKB88EkUUphc4WbI29xqDwIOoFtDfVYOIUTo8NlikkMrm0sjXSO3uIjOpUpJhs3NPUtkaHxua9p3OaQ4GxtoQvVRro7NsNpvqu/mPUkuklyyaEXasqipdLqpJVFS6pdAXIqZkugKql0UL29x2ajmpJYQXNAmMseuVzG9WTm5WvfNw8Lq0IubpFZS5VbJql1gYNjMdXE2aF12u9WuG9rhwIWs2zqZGMpuqe5hdWQMcWm12PcQ5p7j9iKLb5Q5KrJEipdFUsUkeGgkkAAXJOgAGpJXnS1bJW54nte3dmaQ4XG/UaLzxEXhlH7N/wDCVG+i1tsNi73SH/uEfYrqPZcit9qiXIqXS6oWKoqXS6AqipmS6AqipdMyAqipdULkBcqXS60tHgsrKyapdUvfHI0BsBvlYRbUa24HcB7RvdSkQbtFRFWySqg+K/7+o/8A67/hMpwoHi8v5fox+wI9WzLvh3fkznk2XmS7FcO69gjL3sbmBfkcWlzRe7Mw1AJte2uige2tJTUDY6iie2GoZI3sMeSXsN8wey5uN2p7+a2XSRVFrqNsjnNpXS2qS0kAi7bB5brltmPkeS1u3tVS/ITFRCN1nxueYGtLGMB0MjmaC5IABNz71fFFpx7n9alZu7JTtu4/g6pcCQeruCCQQQWnQheVP/ucak/2E6nU6wlW7YVrJMKqHxva9pi0c0gg3c0aEd+ithk/IoI/4E/yVVfCvMl7+hqdi9lYqqggfVZpRlcI2Z3tYxoe4aNaQC4m5LjrrbcF77CufBVV1AXufHCWuizG5a13C/gW+YPNbTo6P5Npvqu/mPWt2YffFsU//Iegt9ivJ3zp/WpVKuWjy2aH4WmqKmpu+GOTq4ICT1YAF87mjRziC3U33nuTa2H8FmGtpB1bOsDJ4QT1b2uBN8m5rhY6i28K3Y2QYbNU0NSRGHS9ZBI6zWSNIAs1x0zABunirtuqgYh1OH0rhK90gfK5hzNijaCLvcNAe1e2/TvCn+5X2f0H2PErt5JIanDBA/K58jw06216uxc2/ate9jyWVXUTMHpaqqidJJI8MBdK7PeS5aHHQcXkkdy8NsWhtbhDRuEzgPAdWAt3tlg7quimhZ7ZAczhdzCHAedrearaqCe3X5k18T6mv2c2Wilp45qtvymaVge98t32zjMGsB0YACBpZYuE1TqLEzh+dz4JY+sgDiXGM2cSwOOuXsu0PcthsptLEaWNksjYpYmNjljkcI3NdGMtyHWNja9+9azDGGuxY10YPyeCPq2SW7MjyHA5PpNGd2u7Qc01uXNt9UOionKj+LAHEKFpsQYqu4OvzYgpAotis/5WoWfsKk+ob/4rjDf0f5HSRosTw+TBZzV0rS+kkI6+EfM13jkOR4bjoQt7jmJR1MNFNE4PY6tpiD/jNwRwIOhCk00Ie0tcA5rgQQRcEHQgjiFzKu2bkoKynZESaSarhcGnXJI1+jTy00B4gWOo17Qksm+6/H9znJOO2xvuk1xEVKGuLSauIaEi4IdpopViH5qX6j/4Sov0mwv+TRSsaXdRURyvA1OVocL+FyFkVm21NLA4U8rZpJGODIm6vzFp9tvzAN5J0ACrytwjRN1J2YvR64nCmucS4kTakkn2nDefBavYraDq8Pp6WnyyVUhlyRk6MGdxMkttQ0DW288Oa2OwLwMHBvoG1Huc9aPZ3Zn5XhdPNAerqoXSGKQaEkSOORx5a6X3eBK6vluV9/8A0prpXcTrAsAFM1znyOmlk1llcTdxPBrdzG8gOS0vRa4mjeXOLv7RLqSSbDKBqfBZ2yO1YrI3RyDq6iLszRnQgjTMByv6HTleP7CY/DRRzUdZI2CSOZ5tIcoc11tWk79x8iFz5Zcsk99C9q01sbCZ7vw8xuY5fkhOW5te7he26+qwsYppJsZ6hkr4mvpR1haSCGXN8nBrjYNzW0BKYfiQnxxsjQQx1K4RkgjO0H2wDrlJzWvvAvxWZm/L/wDyX9Svt/qV3+Zt6TZNkNOaWKWZjHSZ3EO7ZBILmB4sQDa1xrqdVFtt8OpaKET0j2wVMb2loZIczxezg5pccwtrc8u9bLpMqXsZTAl7ad0wFS5hIOTTQkagEZvMBa3bWppPwfLDRCJxIY49QGuDWNe05pHN9kcNTc38bRiTtNvd/Vkzqml0N7ttUF2FSyXLSY433BIIJcw6EeKx8M2LiqaWF9WXyyPhZZ2d46sFgytjaDYWFtbG5uTdU2rrGSYLK6N7XtMUQBaQRfNGLacb8FIdnX3pKY84Iv5bVS3GGneTScte4jnR5XSiGqgkcZTTTPYwk3JABs2/i0+q8Nh8OjroH1dY0VEskjwes7QY0GwYxp0aOOnML26OHhzsRPOsf9q0tBjVPBNVieomoHunf+JjacmUaCSxY/tO3ki3C2i6SVuSj4FU6Ss2OxOHxMrq6FsYcKd4MUmpc0SAh0ebiBqBfkVl4KT+Gq4ZnECGMgXNgXCO9huG5Z+yFVQ5XsoZWvJOeQkuMjid735+07x3LXYJIPw5Xj9jF7hHf4hVbtyvu6+hK0rzJqiIsx2KqwxC+awvzsL+qvRAWSxBwLXAOB3ggEHxBVkVIxjcjWNa36IAA9BovZEBZ1Qtawtytp6J1Ytawtytp6K9EBa1gGgFvBUEYBJAFzvNgr0QHlPTNeMr2tcOTgHD0KU9KyMZY2NYOTQGj0C9UQFjowbEgG27QaeCusqogMaow6OQgyRseRuLmtcR4XC92ssLAWCuRAFYYxe9hfnxV6IArHxB2jgDqDrrqDcHyIBV6IChC8IaGNhJZGxt9+VrRfxsNVkIgLGxACwAA5WFvRVZGBoAB4aK5EB5iEXvYX52F/VWTUMbyC+NjiNxc1riPAkaL3RAWdUL3sL87a+qdUL3sL87C/qr0QFkkQcCHAEHeDqD4hWQ0bGDKxjWt5NaGj0C9kQFnUi2WwtysLeiq1thYK5EBh17XNhlMLR1mR5YABq8NOXx1stBsF1L6RjtHTG/ygusZOtuc3WX7QN+B4WUqIWBVbP08rs8tPE93FzmNJPibXKupaUVa1sizKCOXGI5qUNywxO+UPZbIZHAtawkaF9jc9wF1NhGL3sL87C/qrKelZG0MjY1jRua0BoHgBovZJS5qEY0URVRULBERAEREAREQBERAEREAREQBERAEREAREQBERAEREAREQBERAEREAREQBERAEREAREQBERAEREAREQBERAEREAREQBERAEREAREQBERAEREAREQBERAEREAREQBERAEREAREQBERAEREAREQBERAEREAREQBERAEREAREQBERAEREAREQBERAEREAREQBERAEREAREQH//Z"/>
          <p:cNvSpPr>
            <a:spLocks noChangeAspect="1" noChangeArrowheads="1"/>
          </p:cNvSpPr>
          <p:nvPr/>
        </p:nvSpPr>
        <p:spPr bwMode="auto">
          <a:xfrm>
            <a:off x="207379" y="-747464"/>
            <a:ext cx="406294"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latin typeface="Arial" pitchFamily="34" charset="0"/>
              <a:cs typeface="Arial" pitchFamily="34" charset="0"/>
            </a:endParaRPr>
          </a:p>
        </p:txBody>
      </p:sp>
      <p:pic>
        <p:nvPicPr>
          <p:cNvPr id="10250" name="Picture 10" descr="McMurdo Sound Ice"/>
          <p:cNvPicPr>
            <a:picLocks noChangeAspect="1" noChangeArrowheads="1"/>
          </p:cNvPicPr>
          <p:nvPr/>
        </p:nvPicPr>
        <p:blipFill>
          <a:blip r:embed="rId4" cstate="print"/>
          <a:srcRect/>
          <a:stretch>
            <a:fillRect/>
          </a:stretch>
        </p:blipFill>
        <p:spPr bwMode="auto">
          <a:xfrm>
            <a:off x="9419346" y="2217458"/>
            <a:ext cx="2550240" cy="1147907"/>
          </a:xfrm>
          <a:prstGeom prst="rect">
            <a:avLst/>
          </a:prstGeom>
          <a:noFill/>
        </p:spPr>
      </p:pic>
      <p:pic>
        <p:nvPicPr>
          <p:cNvPr id="10252" name="Picture 12" descr="Hapuku tank at Bream Bay"/>
          <p:cNvPicPr>
            <a:picLocks noChangeAspect="1" noChangeArrowheads="1"/>
          </p:cNvPicPr>
          <p:nvPr/>
        </p:nvPicPr>
        <p:blipFill>
          <a:blip r:embed="rId5" cstate="print"/>
          <a:srcRect/>
          <a:stretch>
            <a:fillRect/>
          </a:stretch>
        </p:blipFill>
        <p:spPr bwMode="auto">
          <a:xfrm>
            <a:off x="9450939" y="3409095"/>
            <a:ext cx="2550240" cy="1746179"/>
          </a:xfrm>
          <a:prstGeom prst="rect">
            <a:avLst/>
          </a:prstGeom>
          <a:noFill/>
        </p:spPr>
      </p:pic>
      <p:pic>
        <p:nvPicPr>
          <p:cNvPr id="10254" name="Picture 14" descr="Rakaia River"/>
          <p:cNvPicPr>
            <a:picLocks noChangeAspect="1" noChangeArrowheads="1"/>
          </p:cNvPicPr>
          <p:nvPr/>
        </p:nvPicPr>
        <p:blipFill>
          <a:blip r:embed="rId6" cstate="print"/>
          <a:srcRect/>
          <a:stretch>
            <a:fillRect/>
          </a:stretch>
        </p:blipFill>
        <p:spPr bwMode="auto">
          <a:xfrm>
            <a:off x="9370839" y="5171634"/>
            <a:ext cx="2591613" cy="1171634"/>
          </a:xfrm>
          <a:prstGeom prst="rect">
            <a:avLst/>
          </a:prstGeom>
          <a:noFill/>
        </p:spPr>
      </p:pic>
      <p:sp>
        <p:nvSpPr>
          <p:cNvPr id="12" name="Rectangle 11"/>
          <p:cNvSpPr/>
          <p:nvPr/>
        </p:nvSpPr>
        <p:spPr>
          <a:xfrm>
            <a:off x="9069968" y="1673871"/>
            <a:ext cx="191971" cy="4248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16"/>
          <p:cNvGrpSpPr/>
          <p:nvPr/>
        </p:nvGrpSpPr>
        <p:grpSpPr>
          <a:xfrm>
            <a:off x="335273" y="2420888"/>
            <a:ext cx="8926667" cy="3356992"/>
            <a:chOff x="0" y="3501008"/>
            <a:chExt cx="6696744" cy="3356992"/>
          </a:xfrm>
        </p:grpSpPr>
        <p:sp>
          <p:nvSpPr>
            <p:cNvPr id="13" name="Content Placeholder 2"/>
            <p:cNvSpPr txBox="1">
              <a:spLocks/>
            </p:cNvSpPr>
            <p:nvPr/>
          </p:nvSpPr>
          <p:spPr>
            <a:xfrm>
              <a:off x="0" y="3501008"/>
              <a:ext cx="6660232" cy="3356992"/>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Equipment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articles, </a:t>
              </a: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ctivity and </a:t>
              </a: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ontext</a:t>
              </a:r>
              <a:r>
                <a:rPr kumimoji="0" lang="en-US" altLang="zh-CN"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14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M</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onitoring </a:t>
              </a: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utonomous </a:t>
              </a:r>
              <a:r>
                <a:rPr kumimoji="0" lang="en-US" altLang="zh-CN" sz="15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N</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ode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(PACMAN)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Observed pollutants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PM</a:t>
              </a:r>
              <a:r>
                <a:rPr kumimoji="0" lang="en-US" altLang="zh-CN" sz="1500" b="0" i="0" u="none" strike="noStrike" kern="1200" cap="none" spc="0" normalizeH="0" baseline="-25000" noProof="0" dirty="0" smtClean="0">
                  <a:ln>
                    <a:noFill/>
                  </a:ln>
                  <a:solidFill>
                    <a:schemeClr val="tx1"/>
                  </a:solidFill>
                  <a:effectLst/>
                  <a:uLnTx/>
                  <a:uFillTx/>
                  <a:latin typeface="Arial" pitchFamily="34" charset="0"/>
                  <a:ea typeface="+mn-ea"/>
                  <a:cs typeface="Arial" pitchFamily="34" charset="0"/>
                </a:rPr>
                <a:t>10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a:t>
              </a:r>
              <a:r>
                <a:rPr kumimoji="0" lang="en-US" altLang="zh-CN" sz="1500" b="0" i="0" u="none" strike="noStrike" kern="1200" cap="none" spc="0" normalizeH="0" baseline="-25000" noProof="0" dirty="0" smtClean="0">
                  <a:ln>
                    <a:noFill/>
                  </a:ln>
                  <a:solidFill>
                    <a:schemeClr val="tx1"/>
                  </a:solidFill>
                  <a:effectLst/>
                  <a:uLnTx/>
                  <a:uFillTx/>
                  <a:latin typeface="Arial" pitchFamily="34" charset="0"/>
                  <a:ea typeface="+mn-ea"/>
                  <a:cs typeface="Arial" pitchFamily="34" charset="0"/>
                </a:rPr>
                <a:t>2</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Events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Frying canola oil on electric hob.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Frying olive oil on an electric hob.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Frying olive oil on a gas hob.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Spray of household pesticide.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Lighting a cigarette and allowing it to </a:t>
              </a:r>
              <a:r>
                <a:rPr kumimoji="0" lang="en-US" altLang="zh-CN" sz="15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smoulder</a:t>
              </a:r>
              <a:r>
                <a:rPr kumimoji="0" lang="en-US" altLang="zh-CN"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endParaRPr kumimoji="0" lang="zh-CN" altLang="en-US" sz="15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4" name="Picture 4" descr="http://static.stuff.co.nz/1344045568/590/741559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5856" y="3717032"/>
              <a:ext cx="2243634" cy="14569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CMAN installed in kitchen (1 of 2)"/>
            <p:cNvPicPr>
              <a:picLocks noChangeAspect="1" noChangeArrowheads="1"/>
            </p:cNvPicPr>
            <p:nvPr/>
          </p:nvPicPr>
          <p:blipFill>
            <a:blip r:embed="rId8" cstate="print"/>
            <a:srcRect/>
            <a:stretch>
              <a:fillRect/>
            </a:stretch>
          </p:blipFill>
          <p:spPr bwMode="auto">
            <a:xfrm>
              <a:off x="3347864" y="5157192"/>
              <a:ext cx="1864839" cy="1107248"/>
            </a:xfrm>
            <a:prstGeom prst="rect">
              <a:avLst/>
            </a:prstGeom>
            <a:noFill/>
          </p:spPr>
        </p:pic>
        <p:pic>
          <p:nvPicPr>
            <p:cNvPr id="16" name="Picture 4" descr="PACMAN installed in kitchen (2 of 2)"/>
            <p:cNvPicPr>
              <a:picLocks noChangeAspect="1" noChangeArrowheads="1"/>
            </p:cNvPicPr>
            <p:nvPr/>
          </p:nvPicPr>
          <p:blipFill>
            <a:blip r:embed="rId9" cstate="print"/>
            <a:srcRect/>
            <a:stretch>
              <a:fillRect/>
            </a:stretch>
          </p:blipFill>
          <p:spPr bwMode="auto">
            <a:xfrm>
              <a:off x="5220072" y="5157192"/>
              <a:ext cx="1476672" cy="1107248"/>
            </a:xfrm>
            <a:prstGeom prst="rect">
              <a:avLst/>
            </a:prstGeom>
            <a:noFill/>
          </p:spPr>
        </p:pic>
      </p:grpSp>
      <p:sp>
        <p:nvSpPr>
          <p:cNvPr id="18" name="Rectangle 17"/>
          <p:cNvSpPr/>
          <p:nvPr/>
        </p:nvSpPr>
        <p:spPr>
          <a:xfrm>
            <a:off x="410527" y="2068528"/>
            <a:ext cx="3600088" cy="369332"/>
          </a:xfrm>
          <a:prstGeom prst="rect">
            <a:avLst/>
          </a:prstGeom>
        </p:spPr>
        <p:txBody>
          <a:bodyPr wrap="none">
            <a:spAutoFit/>
          </a:bodyPr>
          <a:lstStyle/>
          <a:p>
            <a:r>
              <a:rPr lang="en-US" altLang="zh-CN" dirty="0" smtClean="0">
                <a:latin typeface="Arial" pitchFamily="34" charset="0"/>
                <a:ea typeface="Arial Unicode MS" pitchFamily="34" charset="-122"/>
                <a:cs typeface="Arial" pitchFamily="34" charset="0"/>
              </a:rPr>
              <a:t>NIWA: Emission source detection</a:t>
            </a:r>
            <a:endParaRPr lang="en-NZ" dirty="0"/>
          </a:p>
        </p:txBody>
      </p:sp>
      <p:sp>
        <p:nvSpPr>
          <p:cNvPr id="6" name="Rectangle 5"/>
          <p:cNvSpPr/>
          <p:nvPr/>
        </p:nvSpPr>
        <p:spPr>
          <a:xfrm>
            <a:off x="207379" y="750541"/>
            <a:ext cx="8670617" cy="830997"/>
          </a:xfrm>
          <a:prstGeom prst="rect">
            <a:avLst/>
          </a:prstGeom>
        </p:spPr>
        <p:txBody>
          <a:bodyPr wrap="square">
            <a:spAutoFit/>
          </a:bodyPr>
          <a:lstStyle/>
          <a:p>
            <a:r>
              <a:rPr lang="en-NZ" sz="2400" dirty="0"/>
              <a:t>Our objective is to automate the process of counting boats returning to boat ramps by computer vision</a:t>
            </a:r>
          </a:p>
        </p:txBody>
      </p:sp>
      <p:sp>
        <p:nvSpPr>
          <p:cNvPr id="19" name="TextBox 18"/>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21" name="TextBox 20"/>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62390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315416"/>
            <a:ext cx="10129191" cy="1143000"/>
          </a:xfrm>
        </p:spPr>
        <p:txBody>
          <a:bodyPr/>
          <a:lstStyle/>
          <a:p>
            <a:r>
              <a:rPr lang="en-NZ" b="1" dirty="0" smtClean="0"/>
              <a:t>Games &amp; Mobile Apps for Health &amp; Education</a:t>
            </a:r>
            <a:endParaRPr lang="en-NZ" b="1" dirty="0"/>
          </a:p>
        </p:txBody>
      </p:sp>
      <p:sp>
        <p:nvSpPr>
          <p:cNvPr id="3" name="Content Placeholder 2"/>
          <p:cNvSpPr>
            <a:spLocks noGrp="1"/>
          </p:cNvSpPr>
          <p:nvPr>
            <p:ph idx="1"/>
          </p:nvPr>
        </p:nvSpPr>
        <p:spPr>
          <a:xfrm>
            <a:off x="621804" y="1196752"/>
            <a:ext cx="10153128" cy="5256584"/>
          </a:xfrm>
        </p:spPr>
        <p:txBody>
          <a:bodyPr>
            <a:normAutofit/>
          </a:bodyPr>
          <a:lstStyle/>
          <a:p>
            <a:r>
              <a:rPr lang="en-NZ" b="1" dirty="0"/>
              <a:t>Games for Health</a:t>
            </a:r>
            <a:endParaRPr lang="en-NZ" dirty="0"/>
          </a:p>
          <a:p>
            <a:r>
              <a:rPr lang="en-NZ" b="1" dirty="0" smtClean="0"/>
              <a:t>Games for Education</a:t>
            </a:r>
            <a:endParaRPr lang="en-NZ" dirty="0" smtClean="0"/>
          </a:p>
          <a:p>
            <a:r>
              <a:rPr lang="en-NZ" b="1" dirty="0" smtClean="0"/>
              <a:t>Mobile </a:t>
            </a:r>
            <a:r>
              <a:rPr lang="en-NZ" b="1" dirty="0"/>
              <a:t>Applications for Health &amp; Education</a:t>
            </a:r>
            <a:r>
              <a:rPr lang="en-NZ"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6660" y="4509120"/>
            <a:ext cx="3862165" cy="2376264"/>
          </a:xfrm>
          <a:prstGeom prst="rect">
            <a:avLst/>
          </a:prstGeom>
        </p:spPr>
      </p:pic>
    </p:spTree>
    <p:extLst>
      <p:ext uri="{BB962C8B-B14F-4D97-AF65-F5344CB8AC3E}">
        <p14:creationId xmlns:p14="http://schemas.microsoft.com/office/powerpoint/2010/main" val="15660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44624"/>
            <a:ext cx="9601200" cy="700878"/>
          </a:xfrm>
        </p:spPr>
        <p:txBody>
          <a:bodyPr>
            <a:normAutofit fontScale="90000"/>
          </a:bodyPr>
          <a:lstStyle/>
          <a:p>
            <a:pPr algn="ctr"/>
            <a:r>
              <a:rPr lang="en-NZ" b="1" dirty="0" smtClean="0"/>
              <a:t>Mobile Android Games for Diabetes Education</a:t>
            </a:r>
            <a:endParaRPr lang="en-NZ"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7828" y="908720"/>
            <a:ext cx="10729192" cy="5933868"/>
          </a:xfrm>
        </p:spPr>
      </p:pic>
    </p:spTree>
    <p:extLst>
      <p:ext uri="{BB962C8B-B14F-4D97-AF65-F5344CB8AC3E}">
        <p14:creationId xmlns:p14="http://schemas.microsoft.com/office/powerpoint/2010/main" val="7994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638028" y="-27384"/>
            <a:ext cx="7154793" cy="792088"/>
          </a:xfrm>
        </p:spPr>
        <p:txBody>
          <a:bodyPr/>
          <a:lstStyle/>
          <a:p>
            <a:r>
              <a:rPr lang="en-NZ" b="1" dirty="0" smtClean="0"/>
              <a:t>3D Games for Children’s Health</a:t>
            </a:r>
          </a:p>
        </p:txBody>
      </p:sp>
      <p:pic>
        <p:nvPicPr>
          <p:cNvPr id="34819" name="Picture 2">
            <a:hlinkClick r:id="rId2" action="ppaction://hlinkfile"/>
          </p:cNvPr>
          <p:cNvPicPr>
            <a:picLocks noChangeAspect="1" noChangeArrowheads="1"/>
          </p:cNvPicPr>
          <p:nvPr/>
        </p:nvPicPr>
        <p:blipFill>
          <a:blip r:embed="rId3" cstate="print"/>
          <a:srcRect/>
          <a:stretch>
            <a:fillRect/>
          </a:stretch>
        </p:blipFill>
        <p:spPr bwMode="auto">
          <a:xfrm>
            <a:off x="0" y="928688"/>
            <a:ext cx="12188825" cy="5929312"/>
          </a:xfrm>
          <a:prstGeom prst="rect">
            <a:avLst/>
          </a:prstGeom>
          <a:noFill/>
          <a:ln w="9525">
            <a:noFill/>
            <a:miter lim="800000"/>
            <a:headEnd/>
            <a:tailEnd/>
          </a:ln>
        </p:spPr>
      </p:pic>
      <p:sp>
        <p:nvSpPr>
          <p:cNvPr id="6" name="TextBox 5"/>
          <p:cNvSpPr txBox="1"/>
          <p:nvPr/>
        </p:nvSpPr>
        <p:spPr>
          <a:xfrm>
            <a:off x="6526460" y="6582544"/>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8159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0"/>
            <a:ext cx="9601200" cy="1143000"/>
          </a:xfrm>
        </p:spPr>
        <p:txBody>
          <a:bodyPr/>
          <a:lstStyle/>
          <a:p>
            <a:r>
              <a:rPr lang="en-NZ" b="1" dirty="0" smtClean="0"/>
              <a:t>Mobile Games for Children with ADHD</a:t>
            </a:r>
            <a:endParaRPr lang="en-NZ" b="1" dirty="0"/>
          </a:p>
        </p:txBody>
      </p:sp>
      <p:sp>
        <p:nvSpPr>
          <p:cNvPr id="3" name="Content Placeholder 2"/>
          <p:cNvSpPr>
            <a:spLocks noGrp="1"/>
          </p:cNvSpPr>
          <p:nvPr>
            <p:ph idx="1"/>
          </p:nvPr>
        </p:nvSpPr>
        <p:spPr>
          <a:xfrm>
            <a:off x="1125860" y="1340768"/>
            <a:ext cx="10417223" cy="5040560"/>
          </a:xfrm>
        </p:spPr>
        <p:txBody>
          <a:bodyPr>
            <a:normAutofit/>
          </a:bodyPr>
          <a:lstStyle/>
          <a:p>
            <a:r>
              <a:rPr lang="en-NZ" dirty="0"/>
              <a:t>We proposed to design, implement and evaluate a game prototype that aims to improve self-esteem in children with ADHD</a:t>
            </a:r>
            <a:r>
              <a:rPr lang="en-NZ" dirty="0" smtClean="0"/>
              <a:t>.</a:t>
            </a:r>
          </a:p>
          <a:p>
            <a:pPr lvl="0"/>
            <a:r>
              <a:rPr lang="en-NZ" dirty="0" smtClean="0"/>
              <a:t>We have come </a:t>
            </a:r>
            <a:r>
              <a:rPr lang="en-NZ" dirty="0"/>
              <a:t>up with a set of design principles that can be applied to any game to make it suitable for ADHD children, especially with the aim of increasing their </a:t>
            </a:r>
            <a:r>
              <a:rPr lang="en-NZ" dirty="0" smtClean="0"/>
              <a:t>self-esteem</a:t>
            </a:r>
            <a:endParaRPr lang="en-NZ" dirty="0"/>
          </a:p>
          <a:p>
            <a:r>
              <a:rPr lang="en-NZ" dirty="0"/>
              <a:t>A prototype of the mobile game has </a:t>
            </a:r>
            <a:r>
              <a:rPr lang="en-NZ" dirty="0" smtClean="0"/>
              <a:t/>
            </a:r>
            <a:br>
              <a:rPr lang="en-NZ" dirty="0" smtClean="0"/>
            </a:br>
            <a:r>
              <a:rPr lang="en-NZ" dirty="0" smtClean="0"/>
              <a:t>been developed for Android. The </a:t>
            </a:r>
            <a:br>
              <a:rPr lang="en-NZ" dirty="0" smtClean="0"/>
            </a:br>
            <a:r>
              <a:rPr lang="en-NZ" dirty="0" smtClean="0"/>
              <a:t>changes </a:t>
            </a:r>
            <a:r>
              <a:rPr lang="en-NZ" dirty="0"/>
              <a:t>are </a:t>
            </a:r>
            <a:r>
              <a:rPr lang="en-NZ" dirty="0" smtClean="0"/>
              <a:t>being </a:t>
            </a:r>
            <a:r>
              <a:rPr lang="en-NZ" dirty="0"/>
              <a:t>made to an </a:t>
            </a:r>
            <a:r>
              <a:rPr lang="en-NZ" dirty="0" smtClean="0"/>
              <a:t/>
            </a:r>
            <a:br>
              <a:rPr lang="en-NZ" dirty="0" smtClean="0"/>
            </a:br>
            <a:r>
              <a:rPr lang="en-NZ" dirty="0" smtClean="0"/>
              <a:t>existing </a:t>
            </a:r>
            <a:r>
              <a:rPr lang="en-NZ" dirty="0"/>
              <a:t>open </a:t>
            </a:r>
            <a:r>
              <a:rPr lang="en-NZ" dirty="0" smtClean="0"/>
              <a:t>source </a:t>
            </a:r>
            <a:r>
              <a:rPr lang="en-NZ" dirty="0"/>
              <a:t>game </a:t>
            </a:r>
            <a:r>
              <a:rPr lang="en-NZ" dirty="0" err="1"/>
              <a:t>GLTron</a:t>
            </a:r>
            <a:r>
              <a:rPr lang="en-NZ" dirty="0"/>
              <a:t> </a:t>
            </a:r>
            <a:r>
              <a:rPr lang="en-NZ" dirty="0" smtClean="0"/>
              <a:t/>
            </a:r>
            <a:br>
              <a:rPr lang="en-NZ" dirty="0" smtClean="0"/>
            </a:br>
            <a:r>
              <a:rPr lang="en-NZ" dirty="0" smtClean="0"/>
              <a:t>as </a:t>
            </a:r>
            <a:r>
              <a:rPr lang="en-NZ" dirty="0"/>
              <a:t>a proof of </a:t>
            </a:r>
            <a:r>
              <a:rPr lang="en-NZ" dirty="0" smtClean="0"/>
              <a:t>concept</a:t>
            </a:r>
            <a:r>
              <a:rPr lang="en-NZ" dirty="0"/>
              <a:t>. </a:t>
            </a:r>
            <a:endParaRPr lang="en-NZ" dirty="0" smtClean="0"/>
          </a:p>
          <a:p>
            <a:r>
              <a:rPr lang="en-NZ" dirty="0"/>
              <a:t>T</a:t>
            </a:r>
            <a:r>
              <a:rPr lang="en-NZ" dirty="0" smtClean="0"/>
              <a:t>rial </a:t>
            </a:r>
            <a:r>
              <a:rPr lang="en-NZ" dirty="0"/>
              <a:t>of the </a:t>
            </a:r>
            <a:r>
              <a:rPr lang="en-NZ" dirty="0" smtClean="0"/>
              <a:t>game will be done in </a:t>
            </a:r>
            <a:br>
              <a:rPr lang="en-NZ" dirty="0" smtClean="0"/>
            </a:br>
            <a:r>
              <a:rPr lang="en-NZ" dirty="0" smtClean="0"/>
              <a:t>near future</a:t>
            </a:r>
            <a:endParaRPr lang="en-NZ" dirty="0"/>
          </a:p>
        </p:txBody>
      </p:sp>
      <p:pic>
        <p:nvPicPr>
          <p:cNvPr id="2050" name="Picture 2" descr="Screenshot_2013-05-09-15-18-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458" y="3140968"/>
            <a:ext cx="5662367" cy="37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44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45" y="143340"/>
            <a:ext cx="9601200" cy="845808"/>
          </a:xfrm>
        </p:spPr>
        <p:txBody>
          <a:bodyPr/>
          <a:lstStyle/>
          <a:p>
            <a:pPr algn="ctr"/>
            <a:r>
              <a:rPr lang="en-NZ" b="1" dirty="0" smtClean="0"/>
              <a:t>Games for Education</a:t>
            </a:r>
            <a:endParaRPr lang="en-NZ" b="1" dirty="0"/>
          </a:p>
        </p:txBody>
      </p:sp>
      <p:sp>
        <p:nvSpPr>
          <p:cNvPr id="3" name="Content Placeholder 2"/>
          <p:cNvSpPr>
            <a:spLocks noGrp="1"/>
          </p:cNvSpPr>
          <p:nvPr>
            <p:ph idx="1"/>
          </p:nvPr>
        </p:nvSpPr>
        <p:spPr/>
        <p:txBody>
          <a:bodyPr/>
          <a:lstStyle/>
          <a:p>
            <a:endParaRPr lang="en-NZ" dirty="0"/>
          </a:p>
        </p:txBody>
      </p:sp>
      <p:pic>
        <p:nvPicPr>
          <p:cNvPr id="4" name="Picture 2"/>
          <p:cNvPicPr>
            <a:picLocks noChangeAspect="1" noChangeArrowheads="1"/>
          </p:cNvPicPr>
          <p:nvPr/>
        </p:nvPicPr>
        <p:blipFill>
          <a:blip r:embed="rId3" cstate="print"/>
          <a:srcRect l="30355" t="32013" r="46274" b="16844"/>
          <a:stretch>
            <a:fillRect/>
          </a:stretch>
        </p:blipFill>
        <p:spPr bwMode="auto">
          <a:xfrm>
            <a:off x="1485899" y="1179823"/>
            <a:ext cx="9114645" cy="5706081"/>
          </a:xfrm>
          <a:prstGeom prst="rect">
            <a:avLst/>
          </a:prstGeom>
          <a:ln>
            <a:noFill/>
          </a:ln>
          <a:effectLst>
            <a:softEdge rad="112500"/>
          </a:effectLst>
        </p:spPr>
      </p:pic>
    </p:spTree>
    <p:extLst>
      <p:ext uri="{BB962C8B-B14F-4D97-AF65-F5344CB8AC3E}">
        <p14:creationId xmlns:p14="http://schemas.microsoft.com/office/powerpoint/2010/main" val="24600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260648"/>
            <a:ext cx="9601200" cy="1143000"/>
          </a:xfrm>
        </p:spPr>
        <p:txBody>
          <a:bodyPr/>
          <a:lstStyle/>
          <a:p>
            <a:r>
              <a:rPr lang="en-AU" dirty="0" smtClean="0"/>
              <a:t>Evaluation Study</a:t>
            </a:r>
            <a:endParaRPr lang="en-NZ" dirty="0"/>
          </a:p>
        </p:txBody>
      </p:sp>
      <p:sp>
        <p:nvSpPr>
          <p:cNvPr id="3" name="Content Placeholder 2"/>
          <p:cNvSpPr>
            <a:spLocks noGrp="1"/>
          </p:cNvSpPr>
          <p:nvPr>
            <p:ph idx="1"/>
          </p:nvPr>
        </p:nvSpPr>
        <p:spPr/>
        <p:txBody>
          <a:bodyPr>
            <a:normAutofit fontScale="92500" lnSpcReduction="20000"/>
          </a:bodyPr>
          <a:lstStyle/>
          <a:p>
            <a:r>
              <a:rPr lang="en-AU" dirty="0"/>
              <a:t>120 children 9-10 </a:t>
            </a:r>
            <a:r>
              <a:rPr lang="en-AU" dirty="0" err="1"/>
              <a:t>yrs</a:t>
            </a:r>
            <a:r>
              <a:rPr lang="en-AU" dirty="0"/>
              <a:t> at Glen Eden Primary School in Auckland</a:t>
            </a:r>
          </a:p>
          <a:p>
            <a:r>
              <a:rPr lang="en-AU" dirty="0"/>
              <a:t>The participants were divided into a Control group and a Test group </a:t>
            </a:r>
            <a:r>
              <a:rPr lang="en-AU" dirty="0" smtClean="0"/>
              <a:t>of 60 </a:t>
            </a:r>
            <a:r>
              <a:rPr lang="en-AU" dirty="0"/>
              <a:t>students each.</a:t>
            </a:r>
          </a:p>
          <a:p>
            <a:r>
              <a:rPr lang="en-AU" dirty="0"/>
              <a:t>Both groups pre-tested; firstly on the numeracy learning outcomes and then on the </a:t>
            </a:r>
            <a:r>
              <a:rPr lang="en-AU" dirty="0" err="1"/>
              <a:t>Te</a:t>
            </a:r>
            <a:r>
              <a:rPr lang="en-AU" dirty="0"/>
              <a:t> Reo language learning outcomes</a:t>
            </a:r>
          </a:p>
          <a:p>
            <a:r>
              <a:rPr lang="en-AU" dirty="0"/>
              <a:t>Test and control groups given customised application to play with over four weeks</a:t>
            </a:r>
          </a:p>
          <a:p>
            <a:pPr lvl="1"/>
            <a:r>
              <a:rPr lang="en-AU" dirty="0"/>
              <a:t>2 weeks were spent on numeracy</a:t>
            </a:r>
          </a:p>
          <a:p>
            <a:pPr lvl="1"/>
            <a:r>
              <a:rPr lang="en-AU" dirty="0"/>
              <a:t>2 weeks was spent on the </a:t>
            </a:r>
            <a:r>
              <a:rPr lang="en-AU" dirty="0" err="1"/>
              <a:t>Te</a:t>
            </a:r>
            <a:r>
              <a:rPr lang="en-AU" dirty="0"/>
              <a:t> Reo language</a:t>
            </a:r>
          </a:p>
          <a:p>
            <a:r>
              <a:rPr lang="en-AU" dirty="0"/>
              <a:t>Test group assigned the feature enhanced </a:t>
            </a:r>
            <a:r>
              <a:rPr lang="en-AU" dirty="0" smtClean="0"/>
              <a:t>version (added challenges</a:t>
            </a:r>
            <a:r>
              <a:rPr lang="en-AU" dirty="0"/>
              <a:t>, feedback and enhanced </a:t>
            </a:r>
            <a:r>
              <a:rPr lang="en-AU" dirty="0" smtClean="0"/>
              <a:t>graphics)</a:t>
            </a:r>
            <a:endParaRPr lang="en-AU" dirty="0"/>
          </a:p>
          <a:p>
            <a:r>
              <a:rPr lang="en-AU" dirty="0" smtClean="0"/>
              <a:t>Both </a:t>
            </a:r>
            <a:r>
              <a:rPr lang="en-AU" dirty="0"/>
              <a:t>groups given post tests to evaluate the learning effect of both </a:t>
            </a:r>
            <a:r>
              <a:rPr lang="en-AU" dirty="0" smtClean="0"/>
              <a:t>version of the games</a:t>
            </a:r>
            <a:r>
              <a:rPr lang="en-AU" dirty="0"/>
              <a:t>.</a:t>
            </a:r>
          </a:p>
          <a:p>
            <a:endParaRPr lang="en-NZ" dirty="0"/>
          </a:p>
        </p:txBody>
      </p:sp>
    </p:spTree>
    <p:extLst>
      <p:ext uri="{BB962C8B-B14F-4D97-AF65-F5344CB8AC3E}">
        <p14:creationId xmlns:p14="http://schemas.microsoft.com/office/powerpoint/2010/main" val="200267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72" y="332656"/>
            <a:ext cx="9601200" cy="1143000"/>
          </a:xfrm>
        </p:spPr>
        <p:txBody>
          <a:bodyPr/>
          <a:lstStyle/>
          <a:p>
            <a:r>
              <a:rPr lang="en-US" dirty="0"/>
              <a:t>Pre and Post Scores for Numeracy &amp; </a:t>
            </a:r>
            <a:r>
              <a:rPr lang="en-US" dirty="0" err="1"/>
              <a:t>Te</a:t>
            </a:r>
            <a:r>
              <a:rPr lang="en-US" dirty="0"/>
              <a:t> </a:t>
            </a:r>
            <a:r>
              <a:rPr lang="en-US" dirty="0" smtClean="0"/>
              <a:t>Reo (Maori Language)</a:t>
            </a:r>
            <a:endParaRPr lang="en-NZ" dirty="0"/>
          </a:p>
        </p:txBody>
      </p:sp>
      <p:sp>
        <p:nvSpPr>
          <p:cNvPr id="3" name="Content Placeholder 2"/>
          <p:cNvSpPr>
            <a:spLocks noGrp="1"/>
          </p:cNvSpPr>
          <p:nvPr>
            <p:ph idx="1"/>
          </p:nvPr>
        </p:nvSpPr>
        <p:spPr>
          <a:xfrm>
            <a:off x="333772" y="1628800"/>
            <a:ext cx="11305256" cy="4495800"/>
          </a:xfrm>
        </p:spPr>
        <p:txBody>
          <a:bodyPr/>
          <a:lstStyle/>
          <a:p>
            <a:r>
              <a:rPr lang="en-AU" dirty="0"/>
              <a:t>A</a:t>
            </a:r>
            <a:r>
              <a:rPr lang="en-AU" dirty="0" smtClean="0"/>
              <a:t>verage </a:t>
            </a:r>
            <a:r>
              <a:rPr lang="en-AU" dirty="0"/>
              <a:t>scores for both domains </a:t>
            </a:r>
            <a:r>
              <a:rPr lang="en-AU" dirty="0" smtClean="0"/>
              <a:t>have increased </a:t>
            </a:r>
            <a:r>
              <a:rPr lang="en-AU" dirty="0"/>
              <a:t>after playing both versions of the </a:t>
            </a:r>
            <a:r>
              <a:rPr lang="en-AU" dirty="0" smtClean="0"/>
              <a:t>game, but more so for the Test group – change in the learning outcome was statistically significant for both groups.</a:t>
            </a:r>
            <a:endParaRPr lang="en-AU" dirty="0"/>
          </a:p>
          <a:p>
            <a:pPr marL="342900" indent="-342900"/>
            <a:r>
              <a:rPr lang="en-AU" dirty="0"/>
              <a:t>Students preferred the </a:t>
            </a:r>
            <a:r>
              <a:rPr lang="en-AU" dirty="0" smtClean="0"/>
              <a:t>feature </a:t>
            </a:r>
            <a:br>
              <a:rPr lang="en-AU" dirty="0" smtClean="0"/>
            </a:br>
            <a:r>
              <a:rPr lang="en-AU" dirty="0" smtClean="0"/>
              <a:t>enhanced </a:t>
            </a:r>
            <a:r>
              <a:rPr lang="en-AU" dirty="0"/>
              <a:t>version </a:t>
            </a:r>
            <a:r>
              <a:rPr lang="en-AU" dirty="0" smtClean="0"/>
              <a:t>of </a:t>
            </a:r>
            <a:r>
              <a:rPr lang="en-AU" dirty="0"/>
              <a:t>the game </a:t>
            </a:r>
            <a:r>
              <a:rPr lang="en-AU" dirty="0" smtClean="0"/>
              <a:t/>
            </a:r>
            <a:br>
              <a:rPr lang="en-AU" dirty="0" smtClean="0"/>
            </a:br>
            <a:r>
              <a:rPr lang="en-AU" dirty="0" smtClean="0"/>
              <a:t>and </a:t>
            </a:r>
            <a:r>
              <a:rPr lang="en-AU" dirty="0"/>
              <a:t>were </a:t>
            </a:r>
            <a:r>
              <a:rPr lang="en-AU" dirty="0" smtClean="0"/>
              <a:t>more </a:t>
            </a:r>
            <a:r>
              <a:rPr lang="en-AU" dirty="0"/>
              <a:t>likely to </a:t>
            </a:r>
            <a:r>
              <a:rPr lang="en-AU" dirty="0" smtClean="0"/>
              <a:t>play </a:t>
            </a:r>
            <a:br>
              <a:rPr lang="en-AU" dirty="0" smtClean="0"/>
            </a:br>
            <a:r>
              <a:rPr lang="en-AU" dirty="0" smtClean="0"/>
              <a:t>this </a:t>
            </a:r>
            <a:r>
              <a:rPr lang="en-AU" dirty="0"/>
              <a:t>in their own </a:t>
            </a:r>
            <a:r>
              <a:rPr lang="en-AU" dirty="0" smtClean="0"/>
              <a:t>time</a:t>
            </a:r>
            <a:r>
              <a:rPr lang="en-AU" dirty="0"/>
              <a:t>.  </a:t>
            </a:r>
          </a:p>
          <a:p>
            <a:endParaRPr lang="en-NZ" dirty="0"/>
          </a:p>
        </p:txBody>
      </p:sp>
      <p:pic>
        <p:nvPicPr>
          <p:cNvPr id="4" name="Picture 2"/>
          <p:cNvPicPr>
            <a:picLocks noChangeAspect="1" noChangeArrowheads="1"/>
          </p:cNvPicPr>
          <p:nvPr/>
        </p:nvPicPr>
        <p:blipFill>
          <a:blip r:embed="rId3" cstate="print"/>
          <a:srcRect l="30063" t="31774" r="45886" b="20084"/>
          <a:stretch>
            <a:fillRect/>
          </a:stretch>
        </p:blipFill>
        <p:spPr bwMode="auto">
          <a:xfrm>
            <a:off x="5374332" y="2777207"/>
            <a:ext cx="6831856" cy="4080791"/>
          </a:xfrm>
          <a:prstGeom prst="rect">
            <a:avLst/>
          </a:prstGeom>
          <a:noFill/>
          <a:ln w="9525">
            <a:noFill/>
            <a:miter lim="800000"/>
            <a:headEnd/>
            <a:tailEnd/>
          </a:ln>
        </p:spPr>
      </p:pic>
    </p:spTree>
    <p:extLst>
      <p:ext uri="{BB962C8B-B14F-4D97-AF65-F5344CB8AC3E}">
        <p14:creationId xmlns:p14="http://schemas.microsoft.com/office/powerpoint/2010/main" val="259882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381000"/>
            <a:ext cx="9985175" cy="1143000"/>
          </a:xfrm>
        </p:spPr>
        <p:txBody>
          <a:bodyPr>
            <a:noAutofit/>
          </a:bodyPr>
          <a:lstStyle/>
          <a:p>
            <a:r>
              <a:rPr lang="en-NZ" sz="6000" b="1" dirty="0" smtClean="0">
                <a:solidFill>
                  <a:srgbClr val="FF0000"/>
                </a:solidFill>
                <a:effectLst>
                  <a:outerShdw blurRad="38100" dist="38100" dir="2700000" algn="tl">
                    <a:srgbClr val="000000">
                      <a:alpha val="43137"/>
                    </a:srgbClr>
                  </a:outerShdw>
                </a:effectLst>
                <a:latin typeface="Euphemia "/>
              </a:rPr>
              <a:t>Emotion sensitive systems</a:t>
            </a:r>
            <a:endParaRPr lang="en-NZ" sz="6000" b="1" dirty="0">
              <a:solidFill>
                <a:srgbClr val="FF0000"/>
              </a:solidFill>
              <a:effectLst>
                <a:outerShdw blurRad="38100" dist="38100" dir="2700000" algn="tl">
                  <a:srgbClr val="000000">
                    <a:alpha val="43137"/>
                  </a:srgbClr>
                </a:outerShdw>
              </a:effectLst>
              <a:latin typeface="Euphemia "/>
            </a:endParaRPr>
          </a:p>
        </p:txBody>
      </p:sp>
      <p:sp>
        <p:nvSpPr>
          <p:cNvPr id="3" name="Content Placeholder 2"/>
          <p:cNvSpPr>
            <a:spLocks noGrp="1"/>
          </p:cNvSpPr>
          <p:nvPr>
            <p:ph idx="1"/>
          </p:nvPr>
        </p:nvSpPr>
        <p:spPr>
          <a:xfrm>
            <a:off x="1293813" y="2029544"/>
            <a:ext cx="9601200" cy="4495800"/>
          </a:xfrm>
        </p:spPr>
        <p:txBody>
          <a:bodyPr>
            <a:normAutofit/>
          </a:bodyPr>
          <a:lstStyle/>
          <a:p>
            <a:r>
              <a:rPr lang="en-NZ" sz="3200" b="1" dirty="0" smtClean="0">
                <a:solidFill>
                  <a:srgbClr val="0000FF"/>
                </a:solidFill>
              </a:rPr>
              <a:t>Facial expression recognition</a:t>
            </a:r>
          </a:p>
          <a:p>
            <a:r>
              <a:rPr lang="en-NZ" sz="3200" b="1" dirty="0" smtClean="0">
                <a:solidFill>
                  <a:srgbClr val="0000FF"/>
                </a:solidFill>
              </a:rPr>
              <a:t>Gesture recognition</a:t>
            </a:r>
          </a:p>
          <a:p>
            <a:r>
              <a:rPr lang="en-NZ" sz="3200" b="1" dirty="0" smtClean="0">
                <a:solidFill>
                  <a:srgbClr val="0000FF"/>
                </a:solidFill>
              </a:rPr>
              <a:t>Physiology based recognition</a:t>
            </a:r>
          </a:p>
          <a:p>
            <a:r>
              <a:rPr lang="en-NZ" sz="3200" b="1" dirty="0" smtClean="0">
                <a:solidFill>
                  <a:srgbClr val="0000FF"/>
                </a:solidFill>
              </a:rPr>
              <a:t>Expression of emotion</a:t>
            </a:r>
            <a:endParaRPr lang="en-NZ" sz="3200" b="1" dirty="0">
              <a:solidFill>
                <a:srgbClr val="0000FF"/>
              </a:solidFill>
            </a:endParaRPr>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2205980" y="0"/>
            <a:ext cx="8303790" cy="1139825"/>
          </a:xfrm>
        </p:spPr>
        <p:txBody>
          <a:bodyPr>
            <a:noAutofit/>
          </a:bodyPr>
          <a:lstStyle/>
          <a:p>
            <a:pPr algn="ctr" eaLnBrk="1" hangingPunct="1"/>
            <a:r>
              <a:rPr lang="en-NZ" sz="4400" b="1" dirty="0" smtClean="0">
                <a:solidFill>
                  <a:srgbClr val="FF0000"/>
                </a:solidFill>
              </a:rPr>
              <a:t>Facial Expression Recognizer</a:t>
            </a:r>
          </a:p>
        </p:txBody>
      </p:sp>
      <p:graphicFrame>
        <p:nvGraphicFramePr>
          <p:cNvPr id="1026" name="Object 4"/>
          <p:cNvGraphicFramePr>
            <a:graphicFrameLocks noGrp="1" noChangeAspect="1"/>
          </p:cNvGraphicFramePr>
          <p:nvPr>
            <p:ph idx="1"/>
          </p:nvPr>
        </p:nvGraphicFramePr>
        <p:xfrm>
          <a:off x="431688" y="1311275"/>
          <a:ext cx="11518017" cy="5195888"/>
        </p:xfrm>
        <a:graphic>
          <a:graphicData uri="http://schemas.openxmlformats.org/presentationml/2006/ole">
            <mc:AlternateContent xmlns:mc="http://schemas.openxmlformats.org/markup-compatibility/2006">
              <mc:Choice xmlns:v="urn:schemas-microsoft-com:vml" Requires="v">
                <p:oleObj spid="_x0000_s1094" name="Bitmap Image" r:id="rId4" imgW="6257143" imgH="3761905" progId="PBrush">
                  <p:embed/>
                </p:oleObj>
              </mc:Choice>
              <mc:Fallback>
                <p:oleObj name="Bitmap Image" r:id="rId4" imgW="6257143" imgH="3761905"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688" y="1311275"/>
                        <a:ext cx="11518017" cy="5195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NZ"/>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4" y="-15567"/>
            <a:ext cx="6715160" cy="44958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212" y="2681546"/>
            <a:ext cx="7894613" cy="41853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4" y="4237974"/>
            <a:ext cx="4305756" cy="26289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380" y="-27383"/>
            <a:ext cx="5646712" cy="2952328"/>
          </a:xfrm>
          <a:prstGeom prst="rect">
            <a:avLst/>
          </a:prstGeom>
        </p:spPr>
      </p:pic>
    </p:spTree>
    <p:extLst>
      <p:ext uri="{BB962C8B-B14F-4D97-AF65-F5344CB8AC3E}">
        <p14:creationId xmlns:p14="http://schemas.microsoft.com/office/powerpoint/2010/main" val="4480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1618829" y="285750"/>
            <a:ext cx="9547913" cy="914400"/>
          </a:xfrm>
          <a:prstGeom prst="rect">
            <a:avLst/>
          </a:prstGeom>
          <a:noFill/>
          <a:ln w="9525">
            <a:noFill/>
            <a:miter lim="800000"/>
            <a:headEnd/>
            <a:tailEnd/>
          </a:ln>
        </p:spPr>
        <p:txBody>
          <a:bodyPr anchor="ctr"/>
          <a:lstStyle/>
          <a:p>
            <a:pPr algn="ctr"/>
            <a:r>
              <a:rPr lang="en-NZ" sz="4200" b="1" dirty="0">
                <a:solidFill>
                  <a:srgbClr val="FF0000"/>
                </a:solidFill>
                <a:latin typeface="Euphemia "/>
              </a:rPr>
              <a:t>Facial Expression Analysis</a:t>
            </a:r>
            <a:r>
              <a:rPr lang="en-NZ" altLang="zh-CN" sz="4200" b="1" dirty="0">
                <a:solidFill>
                  <a:srgbClr val="FF0000"/>
                </a:solidFill>
                <a:latin typeface="Euphemia "/>
                <a:ea typeface="SimSun" pitchFamily="2" charset="-122"/>
              </a:rPr>
              <a:t> Results</a:t>
            </a:r>
            <a:endParaRPr lang="en-NZ" sz="4200" b="1" dirty="0">
              <a:solidFill>
                <a:srgbClr val="FF0000"/>
              </a:solidFill>
              <a:latin typeface="Euphemia "/>
            </a:endParaRPr>
          </a:p>
        </p:txBody>
      </p:sp>
      <p:sp>
        <p:nvSpPr>
          <p:cNvPr id="28675" name="Rectangle 5"/>
          <p:cNvSpPr>
            <a:spLocks noChangeArrowheads="1"/>
          </p:cNvSpPr>
          <p:nvPr/>
        </p:nvSpPr>
        <p:spPr bwMode="auto">
          <a:xfrm>
            <a:off x="-48670" y="1745734"/>
            <a:ext cx="184731" cy="369332"/>
          </a:xfrm>
          <a:prstGeom prst="rect">
            <a:avLst/>
          </a:prstGeom>
          <a:noFill/>
          <a:ln w="9525">
            <a:noFill/>
            <a:miter lim="800000"/>
            <a:headEnd/>
            <a:tailEnd/>
          </a:ln>
        </p:spPr>
        <p:txBody>
          <a:bodyPr wrap="none" anchor="ctr">
            <a:spAutoFit/>
          </a:bodyPr>
          <a:lstStyle/>
          <a:p>
            <a:endParaRPr lang="en-US"/>
          </a:p>
        </p:txBody>
      </p:sp>
      <p:pic>
        <p:nvPicPr>
          <p:cNvPr id="28676" name="Picture 6" descr="laugh"/>
          <p:cNvPicPr>
            <a:picLocks noChangeAspect="1" noChangeArrowheads="1"/>
          </p:cNvPicPr>
          <p:nvPr/>
        </p:nvPicPr>
        <p:blipFill>
          <a:blip r:embed="rId3" cstate="print"/>
          <a:srcRect/>
          <a:stretch>
            <a:fillRect/>
          </a:stretch>
        </p:blipFill>
        <p:spPr bwMode="auto">
          <a:xfrm>
            <a:off x="459198" y="4506913"/>
            <a:ext cx="3555074" cy="1905000"/>
          </a:xfrm>
          <a:prstGeom prst="rect">
            <a:avLst/>
          </a:prstGeom>
          <a:noFill/>
          <a:ln w="9525">
            <a:noFill/>
            <a:miter lim="800000"/>
            <a:headEnd/>
            <a:tailEnd/>
          </a:ln>
        </p:spPr>
      </p:pic>
      <p:pic>
        <p:nvPicPr>
          <p:cNvPr id="28677" name="Picture 7" descr="disgust"/>
          <p:cNvPicPr>
            <a:picLocks noChangeAspect="1" noChangeArrowheads="1"/>
          </p:cNvPicPr>
          <p:nvPr/>
        </p:nvPicPr>
        <p:blipFill>
          <a:blip r:embed="rId4" cstate="print"/>
          <a:srcRect/>
          <a:stretch>
            <a:fillRect/>
          </a:stretch>
        </p:blipFill>
        <p:spPr bwMode="auto">
          <a:xfrm>
            <a:off x="8178787" y="4506913"/>
            <a:ext cx="3555074" cy="1905000"/>
          </a:xfrm>
          <a:prstGeom prst="rect">
            <a:avLst/>
          </a:prstGeom>
          <a:noFill/>
          <a:ln w="9525">
            <a:noFill/>
            <a:miter lim="800000"/>
            <a:headEnd/>
            <a:tailEnd/>
          </a:ln>
        </p:spPr>
      </p:pic>
      <p:pic>
        <p:nvPicPr>
          <p:cNvPr id="28678" name="Picture 8" descr="normal"/>
          <p:cNvPicPr>
            <a:picLocks noChangeAspect="1" noChangeArrowheads="1"/>
          </p:cNvPicPr>
          <p:nvPr/>
        </p:nvPicPr>
        <p:blipFill>
          <a:blip r:embed="rId5" cstate="print"/>
          <a:srcRect/>
          <a:stretch>
            <a:fillRect/>
          </a:stretch>
        </p:blipFill>
        <p:spPr bwMode="auto">
          <a:xfrm>
            <a:off x="459198" y="2297113"/>
            <a:ext cx="3555074" cy="1905000"/>
          </a:xfrm>
          <a:prstGeom prst="rect">
            <a:avLst/>
          </a:prstGeom>
          <a:noFill/>
          <a:ln w="9525">
            <a:noFill/>
            <a:miter lim="800000"/>
            <a:headEnd/>
            <a:tailEnd/>
          </a:ln>
        </p:spPr>
      </p:pic>
      <p:pic>
        <p:nvPicPr>
          <p:cNvPr id="28679" name="Picture 9" descr="smile"/>
          <p:cNvPicPr>
            <a:picLocks noChangeAspect="1" noChangeArrowheads="1"/>
          </p:cNvPicPr>
          <p:nvPr/>
        </p:nvPicPr>
        <p:blipFill>
          <a:blip r:embed="rId6" cstate="print"/>
          <a:srcRect/>
          <a:stretch>
            <a:fillRect/>
          </a:stretch>
        </p:blipFill>
        <p:spPr bwMode="auto">
          <a:xfrm>
            <a:off x="4367662" y="4508500"/>
            <a:ext cx="3555074" cy="1905000"/>
          </a:xfrm>
          <a:prstGeom prst="rect">
            <a:avLst/>
          </a:prstGeom>
          <a:noFill/>
          <a:ln w="9525">
            <a:noFill/>
            <a:miter lim="800000"/>
            <a:headEnd/>
            <a:tailEnd/>
          </a:ln>
        </p:spPr>
      </p:pic>
      <p:pic>
        <p:nvPicPr>
          <p:cNvPr id="28680" name="Picture 10" descr="surprise"/>
          <p:cNvPicPr>
            <a:picLocks noChangeAspect="1" noChangeArrowheads="1"/>
          </p:cNvPicPr>
          <p:nvPr/>
        </p:nvPicPr>
        <p:blipFill>
          <a:blip r:embed="rId7" cstate="print"/>
          <a:srcRect/>
          <a:stretch>
            <a:fillRect/>
          </a:stretch>
        </p:blipFill>
        <p:spPr bwMode="auto">
          <a:xfrm>
            <a:off x="4318992" y="2297113"/>
            <a:ext cx="3555074" cy="1905000"/>
          </a:xfrm>
          <a:prstGeom prst="rect">
            <a:avLst/>
          </a:prstGeom>
          <a:noFill/>
          <a:ln w="9525">
            <a:noFill/>
            <a:miter lim="800000"/>
            <a:headEnd/>
            <a:tailEnd/>
          </a:ln>
        </p:spPr>
      </p:pic>
      <p:pic>
        <p:nvPicPr>
          <p:cNvPr id="28681" name="Picture 11" descr="sad"/>
          <p:cNvPicPr>
            <a:picLocks noChangeAspect="1" noChangeArrowheads="1"/>
          </p:cNvPicPr>
          <p:nvPr/>
        </p:nvPicPr>
        <p:blipFill>
          <a:blip r:embed="rId8" cstate="print"/>
          <a:srcRect/>
          <a:stretch>
            <a:fillRect/>
          </a:stretch>
        </p:blipFill>
        <p:spPr bwMode="auto">
          <a:xfrm>
            <a:off x="8178787" y="2297113"/>
            <a:ext cx="3555074" cy="1905000"/>
          </a:xfrm>
          <a:prstGeom prst="rect">
            <a:avLst/>
          </a:prstGeom>
          <a:noFill/>
          <a:ln w="9525">
            <a:noFill/>
            <a:miter lim="800000"/>
            <a:headEnd/>
            <a:tailEnd/>
          </a:ln>
        </p:spPr>
      </p:pic>
      <p:sp>
        <p:nvSpPr>
          <p:cNvPr id="10" name="TextBox 9"/>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80631" y="214313"/>
            <a:ext cx="7732286" cy="1139825"/>
          </a:xfrm>
        </p:spPr>
        <p:txBody>
          <a:bodyPr>
            <a:noAutofit/>
          </a:bodyPr>
          <a:lstStyle/>
          <a:p>
            <a:pPr algn="ctr" eaLnBrk="1" hangingPunct="1"/>
            <a:r>
              <a:rPr lang="en-US" sz="4000" b="1" dirty="0" smtClean="0">
                <a:solidFill>
                  <a:srgbClr val="FF0000"/>
                </a:solidFill>
                <a:effectLst>
                  <a:outerShdw blurRad="38100" dist="38100" dir="2700000" algn="tl">
                    <a:srgbClr val="000000">
                      <a:alpha val="43137"/>
                    </a:srgbClr>
                  </a:outerShdw>
                </a:effectLst>
              </a:rPr>
              <a:t>The early result for facial expression recognition system</a:t>
            </a:r>
            <a:endParaRPr lang="en-NZ" sz="4000" b="1" dirty="0" smtClean="0">
              <a:solidFill>
                <a:srgbClr val="FF0000"/>
              </a:solidFill>
              <a:effectLst>
                <a:outerShdw blurRad="38100" dist="38100" dir="2700000" algn="tl">
                  <a:srgbClr val="000000">
                    <a:alpha val="43137"/>
                  </a:srgbClr>
                </a:outerShdw>
              </a:effectLst>
            </a:endParaRPr>
          </a:p>
        </p:txBody>
      </p:sp>
      <p:sp>
        <p:nvSpPr>
          <p:cNvPr id="29699" name="Rectangle 186"/>
          <p:cNvSpPr>
            <a:spLocks noChangeArrowheads="1"/>
          </p:cNvSpPr>
          <p:nvPr/>
        </p:nvSpPr>
        <p:spPr bwMode="auto">
          <a:xfrm>
            <a:off x="0" y="46619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3420" name="Group 188"/>
          <p:cNvGraphicFramePr>
            <a:graphicFrameLocks noGrp="1"/>
          </p:cNvGraphicFramePr>
          <p:nvPr>
            <p:ph idx="1"/>
          </p:nvPr>
        </p:nvGraphicFramePr>
        <p:xfrm>
          <a:off x="609441" y="1600200"/>
          <a:ext cx="10969942" cy="4530728"/>
        </p:xfrm>
        <a:graphic>
          <a:graphicData uri="http://schemas.openxmlformats.org/drawingml/2006/table">
            <a:tbl>
              <a:tblPr/>
              <a:tblGrid>
                <a:gridCol w="5341075"/>
                <a:gridCol w="5628867"/>
              </a:tblGrid>
              <a:tr h="830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AU" sz="2100" b="1" i="0" u="none" strike="noStrike" cap="none" normalizeH="0" baseline="0" smtClean="0">
                          <a:ln>
                            <a:noFill/>
                          </a:ln>
                          <a:solidFill>
                            <a:srgbClr val="0000FF"/>
                          </a:solidFill>
                          <a:effectLst/>
                          <a:latin typeface="Arial" pitchFamily="34" charset="0"/>
                          <a:cs typeface="Arial" pitchFamily="34" charset="0"/>
                        </a:rPr>
                        <a:t>Expression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Arial" pitchFamily="34" charset="0"/>
                          <a:ea typeface="SimSun" pitchFamily="2" charset="-122"/>
                          <a:cs typeface="Times New Roman" pitchFamily="18" charset="0"/>
                        </a:rPr>
                        <a:t>Recognition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Normal</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92%</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Disgust</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Fear</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90%</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Smile</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Laugh</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96%</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Surprised</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dirty="0" smtClean="0">
                          <a:ln>
                            <a:noFill/>
                          </a:ln>
                          <a:solidFill>
                            <a:srgbClr val="0000FF"/>
                          </a:solidFill>
                          <a:effectLst/>
                          <a:latin typeface="Times New Roman" pitchFamily="18" charset="0"/>
                          <a:ea typeface="SimSun" pitchFamily="2" charset="-122"/>
                          <a:cs typeface="Times New Roman" pitchFamily="18" charset="0"/>
                        </a:rPr>
                        <a:t>94%</a:t>
                      </a:r>
                      <a:endParaRPr kumimoji="0" lang="en-NZ" sz="3100" b="1" i="0" u="none" strike="noStrike" cap="none" normalizeH="0" baseline="0" dirty="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7" name="face_tracker_hue_thresholding.mpg">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2031471" y="917575"/>
            <a:ext cx="8125883" cy="4572000"/>
          </a:xfrm>
        </p:spPr>
      </p:pic>
      <p:sp>
        <p:nvSpPr>
          <p:cNvPr id="2" name="Rectangle 1"/>
          <p:cNvSpPr/>
          <p:nvPr/>
        </p:nvSpPr>
        <p:spPr>
          <a:xfrm>
            <a:off x="4366220" y="-27384"/>
            <a:ext cx="2631233" cy="830997"/>
          </a:xfrm>
          <a:prstGeom prst="rect">
            <a:avLst/>
          </a:prstGeom>
        </p:spPr>
        <p:txBody>
          <a:bodyPr wrap="none">
            <a:spAutoFit/>
          </a:bodyPr>
          <a:lstStyle/>
          <a:p>
            <a:r>
              <a:rPr lang="en-US" sz="4800" b="1" dirty="0">
                <a:solidFill>
                  <a:srgbClr val="FF0000"/>
                </a:solidFill>
              </a:rPr>
              <a:t>Gestures</a:t>
            </a:r>
            <a:endParaRPr lang="en-US" sz="4800" b="1" dirty="0"/>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1607"/>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6835" fill="hold"/>
                                        <p:tgtEl>
                                          <p:spTgt spid="28160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160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81607"/>
                                        </p:tgtEl>
                                      </p:cBhvr>
                                    </p:cmd>
                                  </p:childTnLst>
                                </p:cTn>
                              </p:par>
                            </p:childTnLst>
                          </p:cTn>
                        </p:par>
                      </p:childTnLst>
                    </p:cTn>
                  </p:par>
                </p:childTnLst>
              </p:cTn>
              <p:nextCondLst>
                <p:cond evt="onClick" delay="0">
                  <p:tgtEl>
                    <p:spTgt spid="281607"/>
                  </p:tgtEl>
                </p:cond>
              </p:nextCondLst>
            </p:seq>
            <p:video>
              <p:cMediaNode>
                <p:cTn id="15" fill="hold" display="0">
                  <p:stCondLst>
                    <p:cond delay="indefinite"/>
                  </p:stCondLst>
                  <p:endCondLst>
                    <p:cond evt="onNext" delay="0">
                      <p:tgtEl>
                        <p:sldTgt/>
                      </p:tgtEl>
                    </p:cond>
                    <p:cond evt="onPrev" delay="0">
                      <p:tgtEl>
                        <p:sldTgt/>
                      </p:tgtEl>
                    </p:cond>
                  </p:endCondLst>
                </p:cTn>
                <p:tgtEl>
                  <p:spTgt spid="28160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2158439" y="1825625"/>
            <a:ext cx="5171352" cy="1107996"/>
          </a:xfrm>
          <a:prstGeom prst="rect">
            <a:avLst/>
          </a:prstGeom>
          <a:noFill/>
          <a:ln w="9525">
            <a:noFill/>
            <a:miter lim="800000"/>
            <a:headEnd/>
            <a:tailEnd/>
          </a:ln>
        </p:spPr>
        <p:txBody>
          <a:bodyPr wrap="none">
            <a:spAutoFit/>
          </a:bodyPr>
          <a:lstStyle/>
          <a:p>
            <a:r>
              <a:rPr lang="en-US" sz="6600">
                <a:solidFill>
                  <a:srgbClr val="FF0000"/>
                </a:solidFill>
              </a:rPr>
              <a:t>Multi-Tracker</a:t>
            </a:r>
          </a:p>
        </p:txBody>
      </p:sp>
      <p:sp>
        <p:nvSpPr>
          <p:cNvPr id="22531" name="AutoShape 8">
            <a:hlinkClick r:id="rId5" action="ppaction://hlinkfile" highlightClick="1"/>
          </p:cNvPr>
          <p:cNvSpPr>
            <a:spLocks noChangeArrowheads="1"/>
          </p:cNvSpPr>
          <p:nvPr/>
        </p:nvSpPr>
        <p:spPr bwMode="auto">
          <a:xfrm>
            <a:off x="4558113" y="3068638"/>
            <a:ext cx="1055942" cy="1008062"/>
          </a:xfrm>
          <a:prstGeom prst="actionButtonForwardNext">
            <a:avLst/>
          </a:prstGeom>
          <a:solidFill>
            <a:schemeClr val="accent1"/>
          </a:solidFill>
          <a:ln w="9525">
            <a:noFill/>
            <a:miter lim="800000"/>
            <a:headEnd/>
            <a:tailEnd/>
          </a:ln>
        </p:spPr>
        <p:txBody>
          <a:bodyPr wrap="none" anchor="ctr"/>
          <a:lstStyle/>
          <a:p>
            <a:endParaRPr lang="en-US"/>
          </a:p>
        </p:txBody>
      </p:sp>
      <p:pic>
        <p:nvPicPr>
          <p:cNvPr id="4" name="multi_tracker_v02.mpe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485900" y="-27385"/>
            <a:ext cx="9145016" cy="6858762"/>
          </a:xfrm>
          <a:prstGeom prst="rect">
            <a:avLst/>
          </a:prstGeom>
        </p:spPr>
      </p:pic>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614692" y="0"/>
            <a:ext cx="3574133" cy="2736304"/>
          </a:xfrm>
        </p:spPr>
        <p:txBody>
          <a:bodyPr>
            <a:normAutofit fontScale="90000"/>
          </a:bodyPr>
          <a:lstStyle/>
          <a:p>
            <a:pPr algn="ctr" eaLnBrk="1" hangingPunct="1"/>
            <a:r>
              <a:rPr lang="en-NZ" sz="4000" b="1" dirty="0" smtClean="0">
                <a:solidFill>
                  <a:srgbClr val="FF0000"/>
                </a:solidFill>
              </a:rPr>
              <a:t>Gesture recogniser tracking the hand</a:t>
            </a:r>
            <a:br>
              <a:rPr lang="en-NZ" sz="4000" b="1" dirty="0" smtClean="0">
                <a:solidFill>
                  <a:srgbClr val="FF0000"/>
                </a:solidFill>
              </a:rPr>
            </a:br>
            <a:endParaRPr lang="en-NZ" sz="4000" b="1" dirty="0" smtClean="0">
              <a:solidFill>
                <a:srgbClr val="FF0000"/>
              </a:solidFill>
            </a:endParaRPr>
          </a:p>
        </p:txBody>
      </p:sp>
      <p:sp>
        <p:nvSpPr>
          <p:cNvPr id="23556" name="AutoShape 6">
            <a:hlinkClick r:id="rId5" action="ppaction://hlinkfile" highlightClick="1"/>
          </p:cNvPr>
          <p:cNvSpPr>
            <a:spLocks noChangeArrowheads="1"/>
          </p:cNvSpPr>
          <p:nvPr/>
        </p:nvSpPr>
        <p:spPr bwMode="auto">
          <a:xfrm>
            <a:off x="11181554" y="4221164"/>
            <a:ext cx="383018" cy="574675"/>
          </a:xfrm>
          <a:prstGeom prst="actionButtonEnd">
            <a:avLst/>
          </a:prstGeom>
          <a:solidFill>
            <a:schemeClr val="accent1"/>
          </a:solidFill>
          <a:ln w="9525">
            <a:noFill/>
            <a:miter lim="800000"/>
            <a:headEnd/>
            <a:tailEnd/>
          </a:ln>
        </p:spPr>
        <p:txBody>
          <a:bodyPr wrap="none" anchor="ctr"/>
          <a:lstStyle/>
          <a:p>
            <a:endParaRPr lang="en-US"/>
          </a:p>
        </p:txBody>
      </p:sp>
      <p:sp>
        <p:nvSpPr>
          <p:cNvPr id="23557" name="AutoShape 7">
            <a:hlinkClick r:id="rId6" action="ppaction://hlinkfile" highlightClick="1"/>
          </p:cNvPr>
          <p:cNvSpPr>
            <a:spLocks noChangeArrowheads="1"/>
          </p:cNvSpPr>
          <p:nvPr/>
        </p:nvSpPr>
        <p:spPr bwMode="auto">
          <a:xfrm>
            <a:off x="11181554" y="50133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8" name="AutoShape 8">
            <a:hlinkClick r:id="rId7" action="ppaction://hlinkfile" highlightClick="1"/>
          </p:cNvPr>
          <p:cNvSpPr>
            <a:spLocks noChangeArrowheads="1"/>
          </p:cNvSpPr>
          <p:nvPr/>
        </p:nvSpPr>
        <p:spPr bwMode="auto">
          <a:xfrm>
            <a:off x="11181554" y="58769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9" name="Text Box 10"/>
          <p:cNvSpPr txBox="1">
            <a:spLocks noChangeArrowheads="1"/>
          </p:cNvSpPr>
          <p:nvPr/>
        </p:nvSpPr>
        <p:spPr bwMode="auto">
          <a:xfrm>
            <a:off x="10866254" y="3592513"/>
            <a:ext cx="910827" cy="369332"/>
          </a:xfrm>
          <a:prstGeom prst="rect">
            <a:avLst/>
          </a:prstGeom>
          <a:noFill/>
          <a:ln w="9525">
            <a:noFill/>
            <a:miter lim="800000"/>
            <a:headEnd/>
            <a:tailEnd/>
          </a:ln>
        </p:spPr>
        <p:txBody>
          <a:bodyPr wrap="none">
            <a:spAutoFit/>
          </a:bodyPr>
          <a:lstStyle/>
          <a:p>
            <a:r>
              <a:rPr lang="en-NZ">
                <a:solidFill>
                  <a:srgbClr val="0000FF"/>
                </a:solidFill>
              </a:rPr>
              <a:t>Demos</a:t>
            </a:r>
          </a:p>
        </p:txBody>
      </p:sp>
      <p:pic>
        <p:nvPicPr>
          <p:cNvPr id="8" name="Movement_trajectory_signal_no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0" y="0"/>
            <a:ext cx="8572500" cy="6858000"/>
          </a:xfrm>
          <a:prstGeom prst="rect">
            <a:avLst/>
          </a:prstGeom>
        </p:spPr>
      </p:pic>
      <p:sp>
        <p:nvSpPr>
          <p:cNvPr id="9" name="TextBox 8"/>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2380631" y="214313"/>
            <a:ext cx="7808466" cy="1643062"/>
          </a:xfrm>
        </p:spPr>
        <p:txBody>
          <a:bodyPr/>
          <a:lstStyle/>
          <a:p>
            <a:pPr algn="ctr" eaLnBrk="1" hangingPunct="1"/>
            <a:r>
              <a:rPr lang="en-US" sz="4000" b="1" dirty="0" smtClean="0">
                <a:solidFill>
                  <a:srgbClr val="FF0000"/>
                </a:solidFill>
              </a:rPr>
              <a:t>The gesture recognition technique - Overview</a:t>
            </a:r>
            <a:endParaRPr lang="en-NZ" sz="4000" b="1" dirty="0" smtClean="0">
              <a:solidFill>
                <a:srgbClr val="FF0000"/>
              </a:solidFill>
            </a:endParaRPr>
          </a:p>
        </p:txBody>
      </p:sp>
      <p:pic>
        <p:nvPicPr>
          <p:cNvPr id="24579" name="Picture 4" descr="BlockDiagram01"/>
          <p:cNvPicPr>
            <a:picLocks noGrp="1" noChangeAspect="1" noChangeArrowheads="1"/>
          </p:cNvPicPr>
          <p:nvPr>
            <p:ph idx="1"/>
          </p:nvPr>
        </p:nvPicPr>
        <p:blipFill>
          <a:blip r:embed="rId3" cstate="print"/>
          <a:srcRect/>
          <a:stretch>
            <a:fillRect/>
          </a:stretch>
        </p:blipFill>
        <p:spPr>
          <a:xfrm>
            <a:off x="609441" y="2125663"/>
            <a:ext cx="10969943" cy="3479800"/>
          </a:xfrm>
          <a:noFill/>
          <a:ln>
            <a:solidFill>
              <a:schemeClr val="tx1"/>
            </a:solidFill>
          </a:ln>
        </p:spPr>
      </p:pic>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12"/>
          <p:cNvSpPr>
            <a:spLocks noGrp="1" noChangeArrowheads="1"/>
          </p:cNvSpPr>
          <p:nvPr>
            <p:ph type="title"/>
          </p:nvPr>
        </p:nvSpPr>
        <p:spPr>
          <a:xfrm>
            <a:off x="1523603" y="71438"/>
            <a:ext cx="8760718" cy="1285875"/>
          </a:xfrm>
        </p:spPr>
        <p:txBody>
          <a:bodyPr/>
          <a:lstStyle/>
          <a:p>
            <a:pPr algn="ctr" eaLnBrk="1" hangingPunct="1"/>
            <a:r>
              <a:rPr lang="en-NZ" sz="4000" b="1" dirty="0" smtClean="0">
                <a:solidFill>
                  <a:srgbClr val="FF0000"/>
                </a:solidFill>
              </a:rPr>
              <a:t>Evaluation of gesture recognition system </a:t>
            </a:r>
          </a:p>
        </p:txBody>
      </p:sp>
      <p:sp>
        <p:nvSpPr>
          <p:cNvPr id="25603" name="Rectangle 292"/>
          <p:cNvSpPr>
            <a:spLocks noChangeArrowheads="1"/>
          </p:cNvSpPr>
          <p:nvPr/>
        </p:nvSpPr>
        <p:spPr bwMode="auto">
          <a:xfrm>
            <a:off x="0" y="59446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4907" name="Group 651"/>
          <p:cNvGraphicFramePr>
            <a:graphicFrameLocks noGrp="1"/>
          </p:cNvGraphicFramePr>
          <p:nvPr>
            <p:ph idx="1"/>
          </p:nvPr>
        </p:nvGraphicFramePr>
        <p:xfrm>
          <a:off x="3023930" y="1403350"/>
          <a:ext cx="5567499" cy="5033646"/>
        </p:xfrm>
        <a:graphic>
          <a:graphicData uri="http://schemas.openxmlformats.org/drawingml/2006/table">
            <a:tbl>
              <a:tblPr/>
              <a:tblGrid>
                <a:gridCol w="1631524"/>
                <a:gridCol w="1536300"/>
                <a:gridCol w="2399675"/>
              </a:tblGrid>
              <a:tr h="29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Gesture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No.</a:t>
                      </a: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Correctly Detected</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 Positive Detection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92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98.21%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4</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5</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99.43%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6</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96.7%</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7</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8</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97.62%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9</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10</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98.30%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71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Avg</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98.27%</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sp>
        <p:nvSpPr>
          <p:cNvPr id="5" name="TextBox 4"/>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76126" y="1000126"/>
            <a:ext cx="10969943" cy="1285875"/>
          </a:xfrm>
          <a:noFill/>
        </p:spPr>
        <p:txBody>
          <a:bodyPr/>
          <a:lstStyle/>
          <a:p>
            <a:pPr eaLnBrk="1" hangingPunct="1"/>
            <a:r>
              <a:rPr lang="en-US" b="1" dirty="0" smtClean="0">
                <a:solidFill>
                  <a:srgbClr val="FF0000"/>
                </a:solidFill>
              </a:rPr>
              <a:t>The results in comparison to a SVM classifier</a:t>
            </a:r>
          </a:p>
        </p:txBody>
      </p:sp>
      <p:pic>
        <p:nvPicPr>
          <p:cNvPr id="26627" name="Picture 6"/>
          <p:cNvPicPr>
            <a:picLocks noChangeAspect="1" noChangeArrowheads="1"/>
          </p:cNvPicPr>
          <p:nvPr/>
        </p:nvPicPr>
        <p:blipFill>
          <a:blip r:embed="rId2" cstate="print"/>
          <a:srcRect/>
          <a:stretch>
            <a:fillRect/>
          </a:stretch>
        </p:blipFill>
        <p:spPr bwMode="auto">
          <a:xfrm>
            <a:off x="239122" y="2276476"/>
            <a:ext cx="11594196" cy="3910013"/>
          </a:xfrm>
          <a:prstGeom prst="rect">
            <a:avLst/>
          </a:prstGeom>
          <a:noFill/>
          <a:ln w="9525">
            <a:noFill/>
            <a:miter lim="800000"/>
            <a:headEnd/>
            <a:tailEnd/>
          </a:ln>
        </p:spPr>
      </p:pic>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124"/>
          <p:cNvPicPr>
            <a:picLocks noGrp="1" noChangeAspect="1" noChangeArrowheads="1"/>
          </p:cNvPicPr>
          <p:nvPr>
            <p:ph/>
          </p:nvPr>
        </p:nvPicPr>
        <p:blipFill>
          <a:blip r:embed="rId3" cstate="print"/>
          <a:srcRect/>
          <a:stretch>
            <a:fillRect/>
          </a:stretch>
        </p:blipFill>
        <p:spPr>
          <a:xfrm>
            <a:off x="912047" y="877889"/>
            <a:ext cx="10006901" cy="5651130"/>
          </a:xfrm>
          <a:noFill/>
        </p:spPr>
      </p:pic>
      <p:sp>
        <p:nvSpPr>
          <p:cNvPr id="30723" name="Text Box 6"/>
          <p:cNvSpPr txBox="1">
            <a:spLocks noChangeArrowheads="1"/>
          </p:cNvSpPr>
          <p:nvPr/>
        </p:nvSpPr>
        <p:spPr bwMode="auto">
          <a:xfrm>
            <a:off x="1077103" y="257175"/>
            <a:ext cx="2409634" cy="584775"/>
          </a:xfrm>
          <a:prstGeom prst="rect">
            <a:avLst/>
          </a:prstGeom>
          <a:noFill/>
          <a:ln w="9525">
            <a:noFill/>
            <a:miter lim="800000"/>
            <a:headEnd/>
            <a:tailEnd/>
          </a:ln>
        </p:spPr>
        <p:txBody>
          <a:bodyPr wrap="none">
            <a:spAutoFit/>
          </a:bodyPr>
          <a:lstStyle/>
          <a:p>
            <a:r>
              <a:rPr lang="en-US" sz="3200">
                <a:solidFill>
                  <a:srgbClr val="3333FF"/>
                </a:solidFill>
              </a:rPr>
              <a:t>IntelliMouse</a:t>
            </a:r>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intro.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0" y="1052513"/>
            <a:ext cx="7207725" cy="5805487"/>
          </a:xfrm>
        </p:spPr>
      </p:pic>
      <p:sp>
        <p:nvSpPr>
          <p:cNvPr id="31748" name="AutoShape 8">
            <a:hlinkClick r:id="rId6" action="ppaction://hlinkfile" highlightClick="1"/>
          </p:cNvPr>
          <p:cNvSpPr>
            <a:spLocks noChangeArrowheads="1"/>
          </p:cNvSpPr>
          <p:nvPr/>
        </p:nvSpPr>
        <p:spPr bwMode="auto">
          <a:xfrm>
            <a:off x="5231038" y="1628775"/>
            <a:ext cx="480359" cy="503238"/>
          </a:xfrm>
          <a:prstGeom prst="actionButtonForwardNext">
            <a:avLst/>
          </a:prstGeom>
          <a:solidFill>
            <a:schemeClr val="accent1"/>
          </a:solidFill>
          <a:ln w="9525">
            <a:noFill/>
            <a:miter lim="800000"/>
            <a:headEnd/>
            <a:tailEnd/>
          </a:ln>
        </p:spPr>
        <p:txBody>
          <a:bodyPr wrap="none" anchor="ctr"/>
          <a:lstStyle/>
          <a:p>
            <a:endParaRPr lang="en-US"/>
          </a:p>
        </p:txBody>
      </p:sp>
      <p:pic>
        <p:nvPicPr>
          <p:cNvPr id="31749" name="Picture 9">
            <a:hlinkClick r:id="rId7" action="ppaction://hlinkfile"/>
          </p:cNvPr>
          <p:cNvPicPr>
            <a:picLocks noChangeAspect="1" noChangeArrowheads="1"/>
          </p:cNvPicPr>
          <p:nvPr/>
        </p:nvPicPr>
        <p:blipFill>
          <a:blip r:embed="rId8" cstate="print"/>
          <a:srcRect/>
          <a:stretch>
            <a:fillRect/>
          </a:stretch>
        </p:blipFill>
        <p:spPr bwMode="auto">
          <a:xfrm>
            <a:off x="7102524" y="2962016"/>
            <a:ext cx="5086302" cy="3895983"/>
          </a:xfrm>
          <a:prstGeom prst="rect">
            <a:avLst/>
          </a:prstGeom>
          <a:noFill/>
          <a:ln w="9525">
            <a:noFill/>
            <a:miter lim="800000"/>
            <a:headEnd/>
            <a:tailEnd/>
          </a:ln>
        </p:spPr>
      </p:pic>
      <p:sp>
        <p:nvSpPr>
          <p:cNvPr id="31750" name="AutoShape 8">
            <a:hlinkClick r:id="rId9" action="ppaction://hlinkfile" highlightClick="1"/>
          </p:cNvPr>
          <p:cNvSpPr>
            <a:spLocks noChangeArrowheads="1"/>
          </p:cNvSpPr>
          <p:nvPr/>
        </p:nvSpPr>
        <p:spPr bwMode="auto">
          <a:xfrm>
            <a:off x="9622804" y="6354762"/>
            <a:ext cx="480359" cy="503238"/>
          </a:xfrm>
          <a:prstGeom prst="actionButtonForwardNext">
            <a:avLst/>
          </a:prstGeom>
          <a:solidFill>
            <a:schemeClr val="accent1"/>
          </a:solidFill>
          <a:ln w="9525">
            <a:noFill/>
            <a:miter lim="800000"/>
            <a:headEnd/>
            <a:tailEnd/>
          </a:ln>
        </p:spPr>
        <p:txBody>
          <a:bodyPr wrap="none" anchor="ctr"/>
          <a:lstStyle/>
          <a:p>
            <a:endParaRPr lang="en-US"/>
          </a:p>
        </p:txBody>
      </p:sp>
      <p:sp>
        <p:nvSpPr>
          <p:cNvPr id="7" name="Title 1"/>
          <p:cNvSpPr txBox="1">
            <a:spLocks/>
          </p:cNvSpPr>
          <p:nvPr/>
        </p:nvSpPr>
        <p:spPr>
          <a:xfrm>
            <a:off x="1965820" y="44624"/>
            <a:ext cx="9601200" cy="1143000"/>
          </a:xfrm>
          <a:prstGeom prst="rect">
            <a:avLst/>
          </a:prstGeom>
        </p:spPr>
        <p:txBody>
          <a:bodyPr vert="horz" lIns="91440" tIns="45720" rIns="91440" bIns="45720" rtlCol="0">
            <a:normAutofit/>
          </a:bodyPr>
          <a:lstStyle/>
          <a:p>
            <a:pPr marL="223838" marR="0" lvl="0" indent="-228600" algn="l" defTabSz="914400" rtl="0" eaLnBrk="1" fontAlgn="auto" latinLnBrk="0" hangingPunct="1">
              <a:lnSpc>
                <a:spcPct val="90000"/>
              </a:lnSpc>
              <a:spcBef>
                <a:spcPts val="1600"/>
              </a:spcBef>
              <a:spcAft>
                <a:spcPts val="0"/>
              </a:spcAft>
              <a:buClrTx/>
              <a:buSzTx/>
              <a:buFont typeface="Arial" pitchFamily="34" charset="0"/>
              <a:buChar char="•"/>
              <a:tabLst/>
              <a:defRPr/>
            </a:pPr>
            <a:r>
              <a:rPr kumimoji="0" lang="en-NZ"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n-ea"/>
                <a:cs typeface="+mn-cs"/>
              </a:rPr>
              <a:t>Expression of emotion</a:t>
            </a:r>
            <a:endParaRPr kumimoji="0" lang="en-NZ" sz="4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6726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nitec Powerpoint Templates_corp_fin-06.jpg"/>
          <p:cNvPicPr>
            <a:picLocks noChangeAspect="1"/>
          </p:cNvPicPr>
          <p:nvPr/>
        </p:nvPicPr>
        <p:blipFill rotWithShape="1">
          <a:blip r:embed="rId3"/>
          <a:srcRect l="8790" r="10474"/>
          <a:stretch/>
        </p:blipFill>
        <p:spPr>
          <a:xfrm>
            <a:off x="6154723" y="2564905"/>
            <a:ext cx="5850355" cy="3796625"/>
          </a:xfrm>
          <a:prstGeom prst="rect">
            <a:avLst/>
          </a:prstGeom>
        </p:spPr>
      </p:pic>
      <p:pic>
        <p:nvPicPr>
          <p:cNvPr id="9218" name="Picture 3" descr="Top Slope.png"/>
          <p:cNvPicPr>
            <a:picLocks noChangeAspect="1"/>
          </p:cNvPicPr>
          <p:nvPr/>
        </p:nvPicPr>
        <p:blipFill>
          <a:blip r:embed="rId4"/>
          <a:srcRect/>
          <a:stretch>
            <a:fillRect/>
          </a:stretch>
        </p:blipFill>
        <p:spPr bwMode="auto">
          <a:xfrm>
            <a:off x="0" y="1"/>
            <a:ext cx="12309444" cy="1674813"/>
          </a:xfrm>
          <a:prstGeom prst="rect">
            <a:avLst/>
          </a:prstGeom>
          <a:noFill/>
          <a:ln w="9525">
            <a:noFill/>
            <a:miter lim="800000"/>
            <a:headEnd/>
            <a:tailEnd/>
          </a:ln>
        </p:spPr>
      </p:pic>
      <p:pic>
        <p:nvPicPr>
          <p:cNvPr id="9220" name="Picture 9" descr="U.png"/>
          <p:cNvPicPr>
            <a:picLocks noChangeAspect="1"/>
          </p:cNvPicPr>
          <p:nvPr/>
        </p:nvPicPr>
        <p:blipFill>
          <a:blip r:embed="rId5" cstate="print"/>
          <a:srcRect/>
          <a:stretch>
            <a:fillRect/>
          </a:stretch>
        </p:blipFill>
        <p:spPr bwMode="auto">
          <a:xfrm>
            <a:off x="344928" y="127000"/>
            <a:ext cx="687737" cy="711200"/>
          </a:xfrm>
          <a:prstGeom prst="rect">
            <a:avLst/>
          </a:prstGeom>
          <a:noFill/>
          <a:ln w="9525">
            <a:noFill/>
            <a:miter lim="800000"/>
            <a:headEnd/>
            <a:tailEnd/>
          </a:ln>
        </p:spPr>
      </p:pic>
      <p:cxnSp>
        <p:nvCxnSpPr>
          <p:cNvPr id="11" name="Straight Connector 10"/>
          <p:cNvCxnSpPr/>
          <p:nvPr/>
        </p:nvCxnSpPr>
        <p:spPr>
          <a:xfrm>
            <a:off x="321650" y="6438900"/>
            <a:ext cx="11528597" cy="158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1650" y="6491289"/>
            <a:ext cx="5051168" cy="231775"/>
          </a:xfrm>
          <a:prstGeom prst="rect">
            <a:avLst/>
          </a:prstGeom>
          <a:noFill/>
        </p:spPr>
        <p:txBody>
          <a:bodyPr>
            <a:spAutoFit/>
          </a:bodyPr>
          <a:lstStyle/>
          <a:p>
            <a:pPr fontAlgn="auto">
              <a:spcBef>
                <a:spcPts val="0"/>
              </a:spcBef>
              <a:spcAft>
                <a:spcPts val="0"/>
              </a:spcAft>
              <a:defRPr/>
            </a:pPr>
            <a:r>
              <a:rPr lang="en-US" sz="900" dirty="0">
                <a:solidFill>
                  <a:schemeClr val="tx1">
                    <a:lumMod val="75000"/>
                    <a:lumOff val="25000"/>
                  </a:schemeClr>
                </a:solidFill>
                <a:latin typeface="Verdana"/>
                <a:cs typeface="Verdana"/>
              </a:rPr>
              <a:t>&gt;&gt; UNITEC INSTITUTE OF TECHNOLOGY</a:t>
            </a:r>
          </a:p>
        </p:txBody>
      </p:sp>
      <p:sp>
        <p:nvSpPr>
          <p:cNvPr id="21" name="Rectangle 20"/>
          <p:cNvSpPr/>
          <p:nvPr/>
        </p:nvSpPr>
        <p:spPr>
          <a:xfrm>
            <a:off x="571313" y="1714489"/>
            <a:ext cx="10950974" cy="461665"/>
          </a:xfrm>
          <a:prstGeom prst="rect">
            <a:avLst/>
          </a:prstGeom>
        </p:spPr>
        <p:txBody>
          <a:bodyPr wrap="square">
            <a:spAutoFit/>
          </a:bodyPr>
          <a:lstStyle/>
          <a:p>
            <a:pPr algn="ctr"/>
            <a:endParaRPr lang="en-NZ" sz="2400" dirty="0">
              <a:latin typeface="Verdana" pitchFamily="34" charset="0"/>
            </a:endParaRPr>
          </a:p>
        </p:txBody>
      </p:sp>
      <p:sp>
        <p:nvSpPr>
          <p:cNvPr id="10" name="Rectangle 9"/>
          <p:cNvSpPr/>
          <p:nvPr/>
        </p:nvSpPr>
        <p:spPr>
          <a:xfrm>
            <a:off x="1523571" y="285729"/>
            <a:ext cx="8094198" cy="584775"/>
          </a:xfrm>
          <a:prstGeom prst="rect">
            <a:avLst/>
          </a:prstGeom>
        </p:spPr>
        <p:txBody>
          <a:bodyPr wrap="square">
            <a:spAutoFit/>
          </a:bodyPr>
          <a:lstStyle/>
          <a:p>
            <a:r>
              <a:rPr lang="en-US" sz="3200" b="1" dirty="0" err="1" smtClean="0">
                <a:solidFill>
                  <a:schemeClr val="bg1"/>
                </a:solidFill>
                <a:latin typeface="Verdana" pitchFamily="34" charset="0"/>
              </a:rPr>
              <a:t>Unitec</a:t>
            </a:r>
            <a:r>
              <a:rPr lang="en-US" sz="3200" b="1" dirty="0" smtClean="0">
                <a:solidFill>
                  <a:schemeClr val="bg1"/>
                </a:solidFill>
                <a:latin typeface="Verdana" pitchFamily="34" charset="0"/>
              </a:rPr>
              <a:t> </a:t>
            </a:r>
            <a:endParaRPr lang="en-US" sz="3200" b="1" dirty="0">
              <a:solidFill>
                <a:schemeClr val="bg1"/>
              </a:solidFill>
              <a:latin typeface="Verdana" pitchFamily="34" charset="0"/>
            </a:endParaRPr>
          </a:p>
        </p:txBody>
      </p:sp>
      <p:sp>
        <p:nvSpPr>
          <p:cNvPr id="2" name="TextBox 1"/>
          <p:cNvSpPr txBox="1"/>
          <p:nvPr/>
        </p:nvSpPr>
        <p:spPr>
          <a:xfrm>
            <a:off x="6605926" y="3501009"/>
            <a:ext cx="4947946" cy="1200329"/>
          </a:xfrm>
          <a:prstGeom prst="rect">
            <a:avLst/>
          </a:prstGeom>
          <a:noFill/>
        </p:spPr>
        <p:txBody>
          <a:bodyPr wrap="square" rtlCol="0">
            <a:spAutoFit/>
          </a:bodyPr>
          <a:lstStyle/>
          <a:p>
            <a:pPr marL="285750" indent="-285750">
              <a:buFont typeface="Arial" pitchFamily="34" charset="0"/>
              <a:buChar char="•"/>
            </a:pPr>
            <a:r>
              <a:rPr lang="en-NZ" sz="2400" b="1" dirty="0" smtClean="0"/>
              <a:t>Over 160 programmes</a:t>
            </a:r>
          </a:p>
          <a:p>
            <a:pPr marL="285750" indent="-285750">
              <a:buFont typeface="Arial" pitchFamily="34" charset="0"/>
              <a:buChar char="•"/>
            </a:pPr>
            <a:r>
              <a:rPr lang="en-NZ" sz="2400" b="1" dirty="0" smtClean="0"/>
              <a:t>3 campuses </a:t>
            </a:r>
          </a:p>
          <a:p>
            <a:pPr marL="285750" indent="-285750">
              <a:buFont typeface="Arial" pitchFamily="34" charset="0"/>
              <a:buChar char="•"/>
            </a:pPr>
            <a:r>
              <a:rPr lang="en-NZ" sz="2400" b="1" dirty="0" smtClean="0"/>
              <a:t>55 hectare main campus</a:t>
            </a:r>
            <a:endParaRPr lang="en-NZ" sz="2400" b="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59" y="1637506"/>
            <a:ext cx="5878569"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34561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441" y="416967"/>
            <a:ext cx="10969943" cy="1139825"/>
          </a:xfrm>
        </p:spPr>
        <p:txBody>
          <a:bodyPr>
            <a:normAutofit fontScale="90000"/>
          </a:bodyPr>
          <a:lstStyle/>
          <a:p>
            <a:r>
              <a:rPr lang="en-NZ" sz="6000" dirty="0" smtClean="0">
                <a:solidFill>
                  <a:srgbClr val="FF0000"/>
                </a:solidFill>
              </a:rPr>
              <a:t>Dr. Eve- </a:t>
            </a:r>
            <a:r>
              <a:rPr lang="en-NZ" sz="6000" dirty="0" err="1" smtClean="0">
                <a:solidFill>
                  <a:srgbClr val="FF0000"/>
                </a:solidFill>
              </a:rPr>
              <a:t>Starship</a:t>
            </a:r>
            <a:r>
              <a:rPr lang="en-NZ" sz="6000" dirty="0" smtClean="0">
                <a:solidFill>
                  <a:srgbClr val="FF0000"/>
                </a:solidFill>
              </a:rPr>
              <a:t> Hospital</a:t>
            </a:r>
            <a:br>
              <a:rPr lang="en-NZ" sz="6000" dirty="0" smtClean="0">
                <a:solidFill>
                  <a:srgbClr val="FF0000"/>
                </a:solidFill>
              </a:rPr>
            </a:br>
            <a:r>
              <a:rPr lang="en-NZ" sz="6000" dirty="0" smtClean="0">
                <a:solidFill>
                  <a:srgbClr val="FF0000"/>
                </a:solidFill>
              </a:rPr>
              <a:t>			Others</a:t>
            </a:r>
          </a:p>
        </p:txBody>
      </p:sp>
      <p:pic>
        <p:nvPicPr>
          <p:cNvPr id="33795" name="Picture 3" descr="eve"/>
          <p:cNvPicPr>
            <a:picLocks noChangeAspect="1" noChangeArrowheads="1"/>
          </p:cNvPicPr>
          <p:nvPr/>
        </p:nvPicPr>
        <p:blipFill>
          <a:blip r:embed="rId2" cstate="print"/>
          <a:srcRect/>
          <a:stretch>
            <a:fillRect/>
          </a:stretch>
        </p:blipFill>
        <p:spPr bwMode="auto">
          <a:xfrm>
            <a:off x="0" y="1785938"/>
            <a:ext cx="12188825" cy="4857750"/>
          </a:xfrm>
          <a:prstGeom prst="rect">
            <a:avLst/>
          </a:prstGeom>
          <a:noFill/>
          <a:ln w="9525">
            <a:noFill/>
            <a:miter lim="800000"/>
            <a:headEnd/>
            <a:tailEnd/>
          </a:ln>
        </p:spPr>
      </p:pic>
      <p:pic>
        <p:nvPicPr>
          <p:cNvPr id="33796" name="Picture 9"/>
          <p:cNvPicPr>
            <a:picLocks noChangeAspect="1" noChangeArrowheads="1"/>
          </p:cNvPicPr>
          <p:nvPr/>
        </p:nvPicPr>
        <p:blipFill>
          <a:blip r:embed="rId3" cstate="print"/>
          <a:srcRect/>
          <a:stretch>
            <a:fillRect/>
          </a:stretch>
        </p:blipFill>
        <p:spPr bwMode="auto">
          <a:xfrm>
            <a:off x="6380090" y="2643189"/>
            <a:ext cx="2094954" cy="3571875"/>
          </a:xfrm>
          <a:prstGeom prst="rect">
            <a:avLst/>
          </a:prstGeom>
          <a:noFill/>
          <a:ln w="9525">
            <a:noFill/>
            <a:miter lim="800000"/>
            <a:headEnd/>
            <a:tailEnd/>
          </a:ln>
        </p:spPr>
      </p:pic>
      <p:sp>
        <p:nvSpPr>
          <p:cNvPr id="6" name="Action Button: Forward or Next 5">
            <a:hlinkClick r:id="rId4" action="ppaction://program" highlightClick="1"/>
          </p:cNvPr>
          <p:cNvSpPr/>
          <p:nvPr/>
        </p:nvSpPr>
        <p:spPr>
          <a:xfrm>
            <a:off x="11617475" y="1357314"/>
            <a:ext cx="571351" cy="3571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7" name="TextBox 6"/>
          <p:cNvSpPr txBox="1"/>
          <p:nvPr/>
        </p:nvSpPr>
        <p:spPr>
          <a:xfrm>
            <a:off x="6576080" y="6601941"/>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71111" y="332656"/>
            <a:ext cx="9601200" cy="2232247"/>
          </a:xfrm>
        </p:spPr>
        <p:txBody>
          <a:bodyPr>
            <a:normAutofit/>
          </a:bodyPr>
          <a:lstStyle/>
          <a:p>
            <a:r>
              <a:rPr lang="en-NZ" sz="6600" b="1" dirty="0" smtClean="0">
                <a:solidFill>
                  <a:srgbClr val="FF0000"/>
                </a:solidFill>
              </a:rPr>
              <a:t>Cognitive Computing</a:t>
            </a:r>
            <a:br>
              <a:rPr lang="en-NZ" sz="6600" b="1" dirty="0" smtClean="0">
                <a:solidFill>
                  <a:srgbClr val="FF0000"/>
                </a:solidFill>
              </a:rPr>
            </a:br>
            <a:r>
              <a:rPr lang="en-NZ" sz="6600" b="1" dirty="0" smtClean="0">
                <a:solidFill>
                  <a:srgbClr val="FF0000"/>
                </a:solidFill>
              </a:rPr>
              <a:t>Dr Watson</a:t>
            </a:r>
          </a:p>
        </p:txBody>
      </p:sp>
      <p:sp>
        <p:nvSpPr>
          <p:cNvPr id="34819" name="Content Placeholder 2"/>
          <p:cNvSpPr>
            <a:spLocks noGrp="1"/>
          </p:cNvSpPr>
          <p:nvPr>
            <p:ph idx="1"/>
          </p:nvPr>
        </p:nvSpPr>
        <p:spPr>
          <a:xfrm>
            <a:off x="1283351" y="2780928"/>
            <a:ext cx="9601200" cy="4495800"/>
          </a:xfrm>
        </p:spPr>
        <p:txBody>
          <a:bodyPr/>
          <a:lstStyle/>
          <a:p>
            <a:pPr>
              <a:buFont typeface="Wingdings" pitchFamily="2" charset="2"/>
              <a:buNone/>
            </a:pPr>
            <a:r>
              <a:rPr lang="en-NZ" sz="4400" dirty="0" smtClean="0">
                <a:solidFill>
                  <a:srgbClr val="0000CC"/>
                </a:solidFill>
              </a:rPr>
              <a:t>IBM</a:t>
            </a:r>
          </a:p>
          <a:p>
            <a:pPr>
              <a:buFont typeface="Wingdings" pitchFamily="2" charset="2"/>
              <a:buNone/>
            </a:pPr>
            <a:r>
              <a:rPr lang="en-NZ" sz="4400" dirty="0" smtClean="0">
                <a:solidFill>
                  <a:srgbClr val="0000CC"/>
                </a:solidFill>
              </a:rPr>
              <a:t>Watson Research Centre</a:t>
            </a:r>
          </a:p>
        </p:txBody>
      </p:sp>
      <p:sp>
        <p:nvSpPr>
          <p:cNvPr id="4" name="TextBox 3"/>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Rot="1" noChangeArrowheads="1"/>
          </p:cNvSpPr>
          <p:nvPr>
            <p:ph type="title"/>
          </p:nvPr>
        </p:nvSpPr>
        <p:spPr>
          <a:xfrm>
            <a:off x="402062" y="-27383"/>
            <a:ext cx="11344496" cy="936104"/>
          </a:xfrm>
          <a:noFill/>
        </p:spPr>
        <p:txBody>
          <a:bodyPr anchor="ctr">
            <a:normAutofit/>
          </a:bodyPr>
          <a:lstStyle/>
          <a:p>
            <a:pPr eaLnBrk="1" hangingPunct="1"/>
            <a:r>
              <a:rPr lang="en-NZ" sz="4800" b="1" dirty="0" smtClean="0">
                <a:solidFill>
                  <a:srgbClr val="FF0000"/>
                </a:solidFill>
                <a:effectLst>
                  <a:outerShdw blurRad="38100" dist="38100" dir="2700000" algn="tl">
                    <a:srgbClr val="000000">
                      <a:alpha val="43137"/>
                    </a:srgbClr>
                  </a:outerShdw>
                </a:effectLst>
              </a:rPr>
              <a:t>Planned</a:t>
            </a:r>
          </a:p>
        </p:txBody>
      </p:sp>
      <p:sp>
        <p:nvSpPr>
          <p:cNvPr id="45059" name="Rectangle 5"/>
          <p:cNvSpPr>
            <a:spLocks noGrp="1" noRot="1" noChangeArrowheads="1"/>
          </p:cNvSpPr>
          <p:nvPr>
            <p:ph type="body" idx="1"/>
          </p:nvPr>
        </p:nvSpPr>
        <p:spPr>
          <a:xfrm>
            <a:off x="736408" y="1341438"/>
            <a:ext cx="11452417" cy="4848225"/>
          </a:xfrm>
          <a:solidFill>
            <a:srgbClr val="73A6A9"/>
          </a:solidFill>
        </p:spPr>
        <p:txBody>
          <a:bodyPr/>
          <a:lstStyle/>
          <a:p>
            <a:pPr eaLnBrk="1" hangingPunct="1"/>
            <a:r>
              <a:rPr lang="en-NZ" dirty="0" smtClean="0">
                <a:solidFill>
                  <a:srgbClr val="66FF66"/>
                </a:solidFill>
              </a:rPr>
              <a:t>Develop the tools and make them available for other applications</a:t>
            </a:r>
          </a:p>
          <a:p>
            <a:pPr eaLnBrk="1" hangingPunct="1">
              <a:buFont typeface="Wingdings" pitchFamily="2" charset="2"/>
              <a:buNone/>
            </a:pPr>
            <a:r>
              <a:rPr lang="en-NZ" sz="2000" dirty="0" smtClean="0">
                <a:solidFill>
                  <a:srgbClr val="66FF66"/>
                </a:solidFill>
              </a:rPr>
              <a:t>            e.g. </a:t>
            </a:r>
            <a:r>
              <a:rPr lang="en-US" sz="2000" b="1" dirty="0" smtClean="0">
                <a:solidFill>
                  <a:srgbClr val="FF0000"/>
                </a:solidFill>
              </a:rPr>
              <a:t>Autism </a:t>
            </a:r>
            <a:r>
              <a:rPr lang="en-GB" sz="2000" b="1" dirty="0" smtClean="0">
                <a:solidFill>
                  <a:srgbClr val="FF0000"/>
                </a:solidFill>
              </a:rPr>
              <a:t>assistive tool</a:t>
            </a:r>
            <a:endParaRPr lang="en-NZ" sz="2000" dirty="0" smtClean="0">
              <a:solidFill>
                <a:srgbClr val="FF0000"/>
              </a:solidFill>
            </a:endParaRPr>
          </a:p>
          <a:p>
            <a:pPr eaLnBrk="1" hangingPunct="1"/>
            <a:r>
              <a:rPr lang="en-NZ" dirty="0" smtClean="0">
                <a:solidFill>
                  <a:srgbClr val="66FF66"/>
                </a:solidFill>
              </a:rPr>
              <a:t>Use speech as another channel</a:t>
            </a:r>
          </a:p>
          <a:p>
            <a:pPr eaLnBrk="1" hangingPunct="1"/>
            <a:r>
              <a:rPr lang="en-NZ" dirty="0" smtClean="0">
                <a:solidFill>
                  <a:srgbClr val="66FF66"/>
                </a:solidFill>
              </a:rPr>
              <a:t>Study the socio-cultural issues</a:t>
            </a:r>
          </a:p>
          <a:p>
            <a:pPr eaLnBrk="1" hangingPunct="1"/>
            <a:r>
              <a:rPr lang="en-NZ" dirty="0" smtClean="0">
                <a:solidFill>
                  <a:srgbClr val="66FF66"/>
                </a:solidFill>
              </a:rPr>
              <a:t>Develop the </a:t>
            </a:r>
            <a:r>
              <a:rPr lang="en-NZ" dirty="0" err="1" smtClean="0">
                <a:solidFill>
                  <a:srgbClr val="66FF66"/>
                </a:solidFill>
              </a:rPr>
              <a:t>Intelli</a:t>
            </a:r>
            <a:r>
              <a:rPr lang="en-NZ" dirty="0" smtClean="0">
                <a:solidFill>
                  <a:srgbClr val="66FF66"/>
                </a:solidFill>
              </a:rPr>
              <a:t>-mouse further</a:t>
            </a:r>
          </a:p>
          <a:p>
            <a:pPr eaLnBrk="1" hangingPunct="1"/>
            <a:r>
              <a:rPr lang="en-NZ" dirty="0" smtClean="0">
                <a:solidFill>
                  <a:srgbClr val="66FF66"/>
                </a:solidFill>
              </a:rPr>
              <a:t>Give the agent the ability to understand other languages!</a:t>
            </a:r>
          </a:p>
        </p:txBody>
      </p:sp>
      <p:pic>
        <p:nvPicPr>
          <p:cNvPr id="322566" name="Picture 6" descr="smiley">
            <a:hlinkClick r:id="rId2"/>
          </p:cNvPr>
          <p:cNvPicPr>
            <a:picLocks noChangeAspect="1" noChangeArrowheads="1"/>
          </p:cNvPicPr>
          <p:nvPr/>
        </p:nvPicPr>
        <p:blipFill>
          <a:blip r:embed="rId3" cstate="print"/>
          <a:srcRect/>
          <a:stretch>
            <a:fillRect/>
          </a:stretch>
        </p:blipFill>
        <p:spPr bwMode="auto">
          <a:xfrm>
            <a:off x="5326263" y="5418138"/>
            <a:ext cx="1091916" cy="819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collaboration opportunities</a:t>
            </a:r>
            <a:endParaRPr lang="en-US" dirty="0"/>
          </a:p>
        </p:txBody>
      </p:sp>
      <p:sp>
        <p:nvSpPr>
          <p:cNvPr id="3" name="Content Placeholder 2"/>
          <p:cNvSpPr>
            <a:spLocks noGrp="1"/>
          </p:cNvSpPr>
          <p:nvPr>
            <p:ph idx="1"/>
          </p:nvPr>
        </p:nvSpPr>
        <p:spPr/>
        <p:txBody>
          <a:bodyPr/>
          <a:lstStyle/>
          <a:p>
            <a:r>
              <a:rPr lang="en-US" dirty="0" smtClean="0"/>
              <a:t>Joint projects – research and funding</a:t>
            </a:r>
          </a:p>
          <a:p>
            <a:r>
              <a:rPr lang="en-US" dirty="0" smtClean="0"/>
              <a:t>Student visits</a:t>
            </a:r>
          </a:p>
          <a:p>
            <a:r>
              <a:rPr lang="en-US" dirty="0" smtClean="0"/>
              <a:t>Staff visits</a:t>
            </a:r>
          </a:p>
          <a:p>
            <a:r>
              <a:rPr lang="en-US" dirty="0" smtClean="0"/>
              <a:t>Postgraduate opportunities</a:t>
            </a:r>
          </a:p>
          <a:p>
            <a:r>
              <a:rPr lang="en-US" dirty="0" smtClean="0"/>
              <a:t>Cybersecurity conference 2015</a:t>
            </a:r>
          </a:p>
          <a:p>
            <a:r>
              <a:rPr lang="en-US" dirty="0" smtClean="0"/>
              <a:t>Other areas</a:t>
            </a:r>
          </a:p>
          <a:p>
            <a:endParaRPr lang="en-US" dirty="0" smtClean="0"/>
          </a:p>
          <a:p>
            <a:endParaRPr lang="en-US" dirty="0"/>
          </a:p>
        </p:txBody>
      </p:sp>
    </p:spTree>
    <p:extLst>
      <p:ext uri="{BB962C8B-B14F-4D97-AF65-F5344CB8AC3E}">
        <p14:creationId xmlns:p14="http://schemas.microsoft.com/office/powerpoint/2010/main" val="319679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27384"/>
            <a:ext cx="10057183" cy="1143000"/>
          </a:xfrm>
        </p:spPr>
        <p:txBody>
          <a:bodyPr/>
          <a:lstStyle/>
          <a:p>
            <a:r>
              <a:rPr lang="en-NZ" dirty="0" smtClean="0"/>
              <a:t>Come visit us in NZ – Discover </a:t>
            </a:r>
            <a:r>
              <a:rPr lang="en-NZ" dirty="0" err="1" smtClean="0"/>
              <a:t>Downunder</a:t>
            </a:r>
            <a:r>
              <a:rPr lang="en-NZ" dirty="0" smtClean="0"/>
              <a:t> </a:t>
            </a:r>
            <a:r>
              <a:rPr lang="en-NZ" dirty="0" smtClean="0">
                <a:sym typeface="Wingdings" panose="05000000000000000000" pitchFamily="2" charset="2"/>
              </a:rPr>
              <a:t></a:t>
            </a:r>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860" y="1268760"/>
            <a:ext cx="9505056" cy="5616625"/>
          </a:xfrm>
        </p:spPr>
      </p:pic>
    </p:spTree>
    <p:extLst>
      <p:ext uri="{BB962C8B-B14F-4D97-AF65-F5344CB8AC3E}">
        <p14:creationId xmlns:p14="http://schemas.microsoft.com/office/powerpoint/2010/main" val="264771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easyuni.com/media/institution/photo/2014/10/21/Campus_wide_shots.jpg.1200x1200_q80_crop-sm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88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9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mpus Logo o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83" y="49212"/>
            <a:ext cx="12359108" cy="680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8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2728" y="908721"/>
            <a:ext cx="4042235" cy="3416320"/>
          </a:xfrm>
          <a:prstGeom prst="rect">
            <a:avLst/>
          </a:prstGeom>
          <a:solidFill>
            <a:srgbClr val="FFFF00"/>
          </a:solidFill>
          <a:ln>
            <a:solidFill>
              <a:srgbClr val="92D050"/>
            </a:solidFill>
          </a:ln>
        </p:spPr>
        <p:txBody>
          <a:bodyPr wrap="square">
            <a:spAutoFit/>
          </a:bodyPr>
          <a:lstStyle/>
          <a:p>
            <a:r>
              <a:rPr lang="en-NZ" sz="2400" b="1" dirty="0" smtClean="0"/>
              <a:t>Information technology will be an employment machine, generating </a:t>
            </a:r>
            <a:r>
              <a:rPr lang="en-NZ" sz="2400" b="1" dirty="0" smtClean="0">
                <a:solidFill>
                  <a:srgbClr val="FF0000"/>
                </a:solidFill>
              </a:rPr>
              <a:t>5.8 million new jobs </a:t>
            </a:r>
            <a:r>
              <a:rPr lang="en-NZ" sz="2400" b="1" dirty="0" smtClean="0"/>
              <a:t>in the coming four years, according to International Data Corporation (IDC) research released.</a:t>
            </a:r>
          </a:p>
          <a:p>
            <a:endParaRPr lang="en-NZ" sz="2400" b="1" dirty="0" smtClean="0"/>
          </a:p>
        </p:txBody>
      </p:sp>
      <p:pic>
        <p:nvPicPr>
          <p:cNvPr id="27658" name="Picture 10" descr="http://t0.gstatic.com/images?q=tbn:ANd9GcQQp3pKPbvwYH0WlXaNn4bUvKqGg7H1SPNwvpJWk-Me8TvHxy1Ukg"/>
          <p:cNvPicPr>
            <a:picLocks noChangeAspect="1" noChangeArrowheads="1"/>
          </p:cNvPicPr>
          <p:nvPr/>
        </p:nvPicPr>
        <p:blipFill>
          <a:blip r:embed="rId2" cstate="print"/>
          <a:srcRect/>
          <a:stretch>
            <a:fillRect/>
          </a:stretch>
        </p:blipFill>
        <p:spPr bwMode="auto">
          <a:xfrm>
            <a:off x="4301609" y="4653136"/>
            <a:ext cx="2224851" cy="1916832"/>
          </a:xfrm>
          <a:prstGeom prst="rect">
            <a:avLst/>
          </a:prstGeom>
          <a:noFill/>
        </p:spPr>
      </p:pic>
      <p:sp>
        <p:nvSpPr>
          <p:cNvPr id="4" name="Rectangle 3"/>
          <p:cNvSpPr/>
          <p:nvPr/>
        </p:nvSpPr>
        <p:spPr>
          <a:xfrm>
            <a:off x="95210" y="1"/>
            <a:ext cx="3809008" cy="3785652"/>
          </a:xfrm>
          <a:prstGeom prst="rect">
            <a:avLst/>
          </a:prstGeom>
          <a:solidFill>
            <a:schemeClr val="accent1">
              <a:lumMod val="40000"/>
              <a:lumOff val="60000"/>
            </a:schemeClr>
          </a:solidFill>
          <a:ln>
            <a:solidFill>
              <a:srgbClr val="002060"/>
            </a:solidFill>
          </a:ln>
        </p:spPr>
        <p:txBody>
          <a:bodyPr wrap="square">
            <a:spAutoFit/>
          </a:bodyPr>
          <a:lstStyle/>
          <a:p>
            <a:r>
              <a:rPr lang="en-AU" sz="2400" b="1" dirty="0" smtClean="0"/>
              <a:t>Nearly </a:t>
            </a:r>
            <a:r>
              <a:rPr lang="en-AU" sz="2400" b="1" dirty="0" smtClean="0">
                <a:solidFill>
                  <a:srgbClr val="FF0000"/>
                </a:solidFill>
              </a:rPr>
              <a:t>62,000</a:t>
            </a:r>
            <a:r>
              <a:rPr lang="en-AU" sz="2400" b="1" dirty="0" smtClean="0"/>
              <a:t> New Zealanders work in information and communication technology currently but economists predict that by 2017 this number could double and reach </a:t>
            </a:r>
            <a:r>
              <a:rPr lang="en-NZ" sz="2400" b="1" dirty="0" smtClean="0">
                <a:solidFill>
                  <a:srgbClr val="FF0000"/>
                </a:solidFill>
              </a:rPr>
              <a:t>80,000</a:t>
            </a:r>
            <a:r>
              <a:rPr lang="en-NZ" sz="2400" b="1" dirty="0" smtClean="0"/>
              <a:t>. </a:t>
            </a:r>
          </a:p>
          <a:p>
            <a:endParaRPr lang="en-NZ" sz="2400" b="1" dirty="0" smtClean="0"/>
          </a:p>
        </p:txBody>
      </p:sp>
      <p:sp>
        <p:nvSpPr>
          <p:cNvPr id="6" name="Rectangle 5"/>
          <p:cNvSpPr/>
          <p:nvPr/>
        </p:nvSpPr>
        <p:spPr>
          <a:xfrm>
            <a:off x="8014126" y="3072348"/>
            <a:ext cx="4174699" cy="2677656"/>
          </a:xfrm>
          <a:prstGeom prst="rect">
            <a:avLst/>
          </a:prstGeom>
          <a:solidFill>
            <a:schemeClr val="tx2">
              <a:lumMod val="65000"/>
              <a:lumOff val="35000"/>
            </a:schemeClr>
          </a:solidFill>
          <a:ln>
            <a:solidFill>
              <a:srgbClr val="FF0000"/>
            </a:solidFill>
          </a:ln>
        </p:spPr>
        <p:txBody>
          <a:bodyPr wrap="square">
            <a:spAutoFit/>
          </a:bodyPr>
          <a:lstStyle/>
          <a:p>
            <a:r>
              <a:rPr lang="en-NZ" sz="2400" b="1" dirty="0" smtClean="0">
                <a:solidFill>
                  <a:schemeClr val="bg1"/>
                </a:solidFill>
              </a:rPr>
              <a:t>The US Cyber Security market needs 40,000 experts in this area and there is only 2000 in the entire country (Report to President </a:t>
            </a:r>
            <a:r>
              <a:rPr lang="en-NZ" sz="2400" b="1" dirty="0" err="1" smtClean="0">
                <a:solidFill>
                  <a:schemeClr val="bg1"/>
                </a:solidFill>
              </a:rPr>
              <a:t>Obama</a:t>
            </a:r>
            <a:r>
              <a:rPr lang="en-NZ" sz="2400" b="1" dirty="0" smtClean="0">
                <a:solidFill>
                  <a:schemeClr val="bg1"/>
                </a:solidFill>
              </a:rPr>
              <a:t>, Washington Post 2013)</a:t>
            </a:r>
          </a:p>
        </p:txBody>
      </p:sp>
      <p:pic>
        <p:nvPicPr>
          <p:cNvPr id="27656" name="Picture 8" descr="http://t1.gstatic.com/images?q=tbn:ANd9GcRqU89luTL4xMZDb_0iWulcIstzFPtUtByQawX-Ca1PhQsMtaJb"/>
          <p:cNvPicPr>
            <a:picLocks noChangeAspect="1" noChangeArrowheads="1"/>
          </p:cNvPicPr>
          <p:nvPr/>
        </p:nvPicPr>
        <p:blipFill>
          <a:blip r:embed="rId3" cstate="print"/>
          <a:srcRect/>
          <a:stretch>
            <a:fillRect/>
          </a:stretch>
        </p:blipFill>
        <p:spPr bwMode="auto">
          <a:xfrm>
            <a:off x="0" y="4509120"/>
            <a:ext cx="2857852" cy="2348880"/>
          </a:xfrm>
          <a:prstGeom prst="rect">
            <a:avLst/>
          </a:prstGeom>
          <a:noFill/>
        </p:spPr>
      </p:pic>
      <p:pic>
        <p:nvPicPr>
          <p:cNvPr id="27660" name="Picture 12" descr="http://t3.gstatic.com/images?q=tbn:ANd9GcRIG8ndYZHMKpukFgNJwiGCjOX8m7FqDui_2e0b7k5Gcq_KVSqcag"/>
          <p:cNvPicPr>
            <a:picLocks noChangeAspect="1" noChangeArrowheads="1"/>
          </p:cNvPicPr>
          <p:nvPr/>
        </p:nvPicPr>
        <p:blipFill>
          <a:blip r:embed="rId4" cstate="print"/>
          <a:srcRect/>
          <a:stretch>
            <a:fillRect/>
          </a:stretch>
        </p:blipFill>
        <p:spPr bwMode="auto">
          <a:xfrm>
            <a:off x="8014126" y="1"/>
            <a:ext cx="4174699" cy="3071809"/>
          </a:xfrm>
          <a:prstGeom prst="rect">
            <a:avLst/>
          </a:prstGeom>
          <a:noFill/>
        </p:spPr>
      </p:pic>
      <p:sp>
        <p:nvSpPr>
          <p:cNvPr id="9" name="Rectangle 8"/>
          <p:cNvSpPr/>
          <p:nvPr/>
        </p:nvSpPr>
        <p:spPr>
          <a:xfrm>
            <a:off x="3886742" y="0"/>
            <a:ext cx="4031398"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NZ" dirty="0" smtClean="0"/>
              <a:t>Exciting Field of</a:t>
            </a:r>
          </a:p>
          <a:p>
            <a:pPr algn="ctr"/>
            <a:r>
              <a:rPr lang="en-NZ" dirty="0" smtClean="0"/>
              <a:t>Information Technology</a:t>
            </a:r>
            <a:endParaRPr lang="en-NZ" dirty="0"/>
          </a:p>
        </p:txBody>
      </p:sp>
      <p:sp>
        <p:nvSpPr>
          <p:cNvPr id="10" name="TextBox 9"/>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153703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down)">
                                      <p:cBhvr>
                                        <p:cTn id="15" dur="500"/>
                                        <p:tgtEl>
                                          <p:spTgt spid="6">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12188825" cy="6858000"/>
          </a:xfrm>
          <a:prstGeom prst="rect">
            <a:avLst/>
          </a:prstGeom>
          <a:noFill/>
          <a:ln w="9525">
            <a:noFill/>
            <a:miter lim="800000"/>
            <a:headEnd/>
            <a:tailEnd/>
          </a:ln>
        </p:spPr>
      </p:pic>
      <p:sp>
        <p:nvSpPr>
          <p:cNvPr id="4" name="Content Placeholder 2"/>
          <p:cNvSpPr txBox="1">
            <a:spLocks/>
          </p:cNvSpPr>
          <p:nvPr/>
        </p:nvSpPr>
        <p:spPr>
          <a:xfrm>
            <a:off x="0" y="44624"/>
            <a:ext cx="8542684" cy="2304256"/>
          </a:xfrm>
          <a:prstGeom prst="rect">
            <a:avLst/>
          </a:prstGeom>
        </p:spPr>
        <p:txBody>
          <a:bodyPr vert="horz" lIns="91440" tIns="45720" rIns="91440" bIns="45720" rtlCol="0">
            <a:normAutofit/>
          </a:bodyPr>
          <a:lstStyle/>
          <a:p>
            <a:pPr marL="223838" marR="0" lvl="0" indent="-228600" algn="l" defTabSz="914400" rtl="0" eaLnBrk="1" fontAlgn="auto" latinLnBrk="0" hangingPunct="1">
              <a:lnSpc>
                <a:spcPct val="90000"/>
              </a:lnSpc>
              <a:spcBef>
                <a:spcPts val="1600"/>
              </a:spcBef>
              <a:spcAft>
                <a:spcPts val="0"/>
              </a:spcAft>
              <a:buClrTx/>
              <a:buSzTx/>
              <a:buFont typeface="Arial" pitchFamily="34" charset="0"/>
              <a:buChar char="•"/>
              <a:tabLst/>
              <a:defRPr/>
            </a:pPr>
            <a:r>
              <a:rPr kumimoji="0" lang="en-NZ" sz="2800" b="0" i="0" u="none" strike="noStrike" kern="1200" cap="none" spc="0" normalizeH="0" baseline="0" noProof="0" dirty="0" smtClean="0">
                <a:ln>
                  <a:noFill/>
                </a:ln>
                <a:solidFill>
                  <a:schemeClr val="bg1"/>
                </a:solidFill>
                <a:effectLst/>
                <a:uLnTx/>
                <a:uFillTx/>
                <a:latin typeface="+mn-lt"/>
                <a:ea typeface="+mn-ea"/>
                <a:cs typeface="+mn-cs"/>
              </a:rPr>
              <a:t>One of the largest Computing Departments in NZ</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Student Numbers-</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Variety of Programs from Certificate to Doctorate</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lang="en-NZ" sz="2400" dirty="0" smtClean="0">
                <a:solidFill>
                  <a:schemeClr val="bg1"/>
                </a:solidFill>
              </a:rPr>
              <a:t>IBM on campus</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Centres</a:t>
            </a:r>
            <a:r>
              <a:rPr kumimoji="0" lang="en-NZ" sz="2400" b="0" i="0" u="none" strike="noStrike" kern="1200" cap="none" spc="0" normalizeH="0" noProof="0" dirty="0" smtClean="0">
                <a:ln>
                  <a:noFill/>
                </a:ln>
                <a:solidFill>
                  <a:schemeClr val="bg1"/>
                </a:solidFill>
                <a:effectLst/>
                <a:uLnTx/>
                <a:uFillTx/>
                <a:latin typeface="+mn-lt"/>
                <a:ea typeface="+mn-ea"/>
                <a:cs typeface="+mn-cs"/>
              </a:rPr>
              <a:t> for research excellence</a:t>
            </a:r>
            <a:endParaRPr kumimoji="0" lang="en-NZ" sz="24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5" name="TextBox 7"/>
          <p:cNvSpPr txBox="1">
            <a:spLocks noChangeArrowheads="1"/>
          </p:cNvSpPr>
          <p:nvPr/>
        </p:nvSpPr>
        <p:spPr bwMode="auto">
          <a:xfrm>
            <a:off x="27063" y="4365104"/>
            <a:ext cx="5635493" cy="1815882"/>
          </a:xfrm>
          <a:prstGeom prst="rect">
            <a:avLst/>
          </a:prstGeom>
          <a:noFill/>
          <a:ln w="9525">
            <a:noFill/>
            <a:miter lim="800000"/>
            <a:headEnd/>
            <a:tailEnd/>
          </a:ln>
        </p:spPr>
        <p:txBody>
          <a:bodyPr wrap="square">
            <a:spAutoFit/>
          </a:bodyPr>
          <a:lstStyle/>
          <a:p>
            <a:pPr>
              <a:buFont typeface="Arial" pitchFamily="34" charset="0"/>
              <a:buChar char="•"/>
            </a:pPr>
            <a:r>
              <a:rPr lang="en-NZ" sz="2400" b="1" dirty="0" smtClean="0">
                <a:solidFill>
                  <a:schemeClr val="bg1"/>
                </a:solidFill>
              </a:rPr>
              <a:t>   Student numbers</a:t>
            </a:r>
          </a:p>
          <a:p>
            <a:r>
              <a:rPr lang="en-NZ" sz="2400" b="1" dirty="0" smtClean="0">
                <a:solidFill>
                  <a:schemeClr val="bg1"/>
                </a:solidFill>
              </a:rPr>
              <a:t>	</a:t>
            </a:r>
            <a:r>
              <a:rPr lang="en-NZ" sz="2000" b="1" dirty="0" smtClean="0">
                <a:solidFill>
                  <a:schemeClr val="bg1"/>
                </a:solidFill>
              </a:rPr>
              <a:t>2014                   1256 			(290 International)</a:t>
            </a:r>
            <a:endParaRPr lang="en-NZ" sz="2400" b="1" dirty="0" smtClean="0">
              <a:solidFill>
                <a:schemeClr val="bg1"/>
              </a:solidFill>
            </a:endParaRPr>
          </a:p>
          <a:p>
            <a:pPr>
              <a:buFont typeface="Arial" pitchFamily="34" charset="0"/>
              <a:buChar char="•"/>
            </a:pPr>
            <a:r>
              <a:rPr lang="en-NZ" sz="2400" b="1" dirty="0" smtClean="0">
                <a:solidFill>
                  <a:schemeClr val="bg1"/>
                </a:solidFill>
              </a:rPr>
              <a:t>   Staff</a:t>
            </a:r>
          </a:p>
          <a:p>
            <a:pPr lvl="1"/>
            <a:r>
              <a:rPr lang="en-NZ" sz="2000" b="1" dirty="0" smtClean="0">
                <a:solidFill>
                  <a:schemeClr val="bg1"/>
                </a:solidFill>
              </a:rPr>
              <a:t>    2014                   57</a:t>
            </a:r>
            <a:endParaRPr lang="en-NZ" sz="2000" b="1" dirty="0">
              <a:solidFill>
                <a:schemeClr val="bg1"/>
              </a:solidFill>
            </a:endParaRPr>
          </a:p>
        </p:txBody>
      </p:sp>
      <p:pic>
        <p:nvPicPr>
          <p:cNvPr id="6" name="Picture 2"/>
          <p:cNvPicPr>
            <a:picLocks noChangeAspect="1"/>
          </p:cNvPicPr>
          <p:nvPr/>
        </p:nvPicPr>
        <p:blipFill>
          <a:blip r:embed="rId3" cstate="print"/>
          <a:srcRect/>
          <a:stretch>
            <a:fillRect/>
          </a:stretch>
        </p:blipFill>
        <p:spPr bwMode="auto">
          <a:xfrm>
            <a:off x="8686700" y="0"/>
            <a:ext cx="2417675" cy="3950945"/>
          </a:xfrm>
          <a:prstGeom prst="rect">
            <a:avLst/>
          </a:prstGeom>
          <a:noFill/>
          <a:ln w="9525">
            <a:noFill/>
            <a:miter lim="800000"/>
            <a:headEnd/>
            <a:tailEnd/>
          </a:ln>
        </p:spPr>
      </p:pic>
      <p:pic>
        <p:nvPicPr>
          <p:cNvPr id="8" name="Picture 7" descr="Screen Shot 2013-06-12 at 10.14.12 PM.png"/>
          <p:cNvPicPr>
            <a:picLocks noChangeAspect="1"/>
          </p:cNvPicPr>
          <p:nvPr/>
        </p:nvPicPr>
        <p:blipFill>
          <a:blip r:embed="rId4" cstate="print">
            <a:clrChange>
              <a:clrFrom>
                <a:srgbClr val="909D5A"/>
              </a:clrFrom>
              <a:clrTo>
                <a:srgbClr val="909D5A">
                  <a:alpha val="0"/>
                </a:srgbClr>
              </a:clrTo>
            </a:clrChange>
          </a:blip>
          <a:srcRect/>
          <a:stretch>
            <a:fillRect/>
          </a:stretch>
        </p:blipFill>
        <p:spPr bwMode="auto">
          <a:xfrm>
            <a:off x="27063" y="2348880"/>
            <a:ext cx="2790683" cy="1800200"/>
          </a:xfrm>
          <a:prstGeom prst="rect">
            <a:avLst/>
          </a:prstGeom>
          <a:noFill/>
          <a:ln w="9525">
            <a:noFill/>
            <a:miter lim="800000"/>
            <a:headEnd/>
            <a:tailEnd/>
          </a:ln>
          <a:effectLst>
            <a:glow rad="127000">
              <a:schemeClr val="accent1">
                <a:alpha val="0"/>
              </a:schemeClr>
            </a:glow>
            <a:softEdge rad="317500"/>
          </a:effectLst>
        </p:spPr>
      </p:pic>
      <p:sp>
        <p:nvSpPr>
          <p:cNvPr id="7" name="TextBox 6"/>
          <p:cNvSpPr txBox="1"/>
          <p:nvPr/>
        </p:nvSpPr>
        <p:spPr>
          <a:xfrm>
            <a:off x="6526460" y="6486525"/>
            <a:ext cx="5051167" cy="230832"/>
          </a:xfrm>
          <a:prstGeom prst="rect">
            <a:avLst/>
          </a:prstGeom>
          <a:noFill/>
        </p:spPr>
        <p:txBody>
          <a:bodyPr>
            <a:spAutoFit/>
          </a:bodyPr>
          <a:lstStyle/>
          <a:p>
            <a:pPr algn="r" fontAlgn="auto">
              <a:spcBef>
                <a:spcPts val="0"/>
              </a:spcBef>
              <a:spcAft>
                <a:spcPts val="0"/>
              </a:spcAft>
              <a:defRPr/>
            </a:pPr>
            <a:r>
              <a:rPr lang="en-US" sz="900" dirty="0" smtClean="0">
                <a:solidFill>
                  <a:schemeClr val="bg1"/>
                </a:solidFill>
                <a:latin typeface="Verdana"/>
                <a:cs typeface="Verdana"/>
              </a:rPr>
              <a:t>Kuching Presentation&lt;&lt;</a:t>
            </a:r>
            <a:endParaRPr lang="en-US" sz="900" dirty="0">
              <a:solidFill>
                <a:schemeClr val="bg1"/>
              </a:solidFill>
              <a:latin typeface="Verdana"/>
              <a:cs typeface="Verdana"/>
            </a:endParaRPr>
          </a:p>
        </p:txBody>
      </p:sp>
    </p:spTree>
    <p:extLst>
      <p:ext uri="{BB962C8B-B14F-4D97-AF65-F5344CB8AC3E}">
        <p14:creationId xmlns:p14="http://schemas.microsoft.com/office/powerpoint/2010/main" val="406589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S10280110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TS102801109</Template>
  <TotalTime>0</TotalTime>
  <Words>3087</Words>
  <Application>Microsoft Office PowerPoint</Application>
  <PresentationFormat>Custom</PresentationFormat>
  <Paragraphs>420</Paragraphs>
  <Slides>54</Slides>
  <Notes>25</Notes>
  <HiddenSlides>0</HiddenSlides>
  <MMClips>4</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72" baseType="lpstr">
      <vt:lpstr>Arial Unicode MS</vt:lpstr>
      <vt:lpstr>ＭＳ Ｐゴシック</vt:lpstr>
      <vt:lpstr>ＭＳ Ｐゴシック</vt:lpstr>
      <vt:lpstr>SimSun</vt:lpstr>
      <vt:lpstr>Arial</vt:lpstr>
      <vt:lpstr>Calibri</vt:lpstr>
      <vt:lpstr>ÇlÇr ñæí©</vt:lpstr>
      <vt:lpstr>David</vt:lpstr>
      <vt:lpstr>Euphemia</vt:lpstr>
      <vt:lpstr>Euphemia </vt:lpstr>
      <vt:lpstr>Helvetica Neue Light</vt:lpstr>
      <vt:lpstr>Sylfaen</vt:lpstr>
      <vt:lpstr>Times New Roman</vt:lpstr>
      <vt:lpstr>Tw Cen MT</vt:lpstr>
      <vt:lpstr>Verdana</vt:lpstr>
      <vt:lpstr>Wingdings</vt:lpstr>
      <vt:lpstr>TS102801109</vt:lpstr>
      <vt:lpstr>Bitmap Image</vt:lpstr>
      <vt:lpstr>  Professor &amp; Head of Department    Department of Computing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Trends in intelligent systems</vt:lpstr>
      <vt:lpstr>A selection of current projects</vt:lpstr>
      <vt:lpstr>PowerPoint Presentation</vt:lpstr>
      <vt:lpstr>PowerPoint Presentation</vt:lpstr>
      <vt:lpstr>Alert System</vt:lpstr>
      <vt:lpstr>External Funding Brought to Unitec to Date</vt:lpstr>
      <vt:lpstr>Recognition </vt:lpstr>
      <vt:lpstr>PowerPoint Presentation</vt:lpstr>
      <vt:lpstr>Voice Back</vt:lpstr>
      <vt:lpstr>PowerPoint Presentation</vt:lpstr>
      <vt:lpstr>RoboChair Project</vt:lpstr>
      <vt:lpstr>Speech to Speech SMT</vt:lpstr>
      <vt:lpstr>Centre for  Computational Intelligence for Environmental Information Engineering</vt:lpstr>
      <vt:lpstr>Sensor Fingerprint for identification of Smart Phones</vt:lpstr>
      <vt:lpstr>Applications</vt:lpstr>
      <vt:lpstr>NIWA- Automatic Harbor Event Detection- MPI</vt:lpstr>
      <vt:lpstr>Games &amp; Mobile Apps for Health &amp; Education</vt:lpstr>
      <vt:lpstr>Mobile Android Games for Diabetes Education</vt:lpstr>
      <vt:lpstr>3D Games for Children’s Health</vt:lpstr>
      <vt:lpstr>Mobile Games for Children with ADHD</vt:lpstr>
      <vt:lpstr>Games for Education</vt:lpstr>
      <vt:lpstr>Evaluation Study</vt:lpstr>
      <vt:lpstr>Pre and Post Scores for Numeracy &amp; Te Reo (Maori Language)</vt:lpstr>
      <vt:lpstr>Emotion sensitive systems</vt:lpstr>
      <vt:lpstr>Facial Expression Recognizer</vt:lpstr>
      <vt:lpstr>PowerPoint Presentation</vt:lpstr>
      <vt:lpstr>The early result for facial expression recognition system</vt:lpstr>
      <vt:lpstr>PowerPoint Presentation</vt:lpstr>
      <vt:lpstr>PowerPoint Presentation</vt:lpstr>
      <vt:lpstr>Gesture recogniser tracking the hand </vt:lpstr>
      <vt:lpstr>The gesture recognition technique - Overview</vt:lpstr>
      <vt:lpstr>Evaluation of gesture recognition system </vt:lpstr>
      <vt:lpstr>The results in comparison to a SVM classifier</vt:lpstr>
      <vt:lpstr>PowerPoint Presentation</vt:lpstr>
      <vt:lpstr>PowerPoint Presentation</vt:lpstr>
      <vt:lpstr>Dr. Eve- Starship Hospital    Others</vt:lpstr>
      <vt:lpstr>Cognitive Computing Dr Watson</vt:lpstr>
      <vt:lpstr>Planned</vt:lpstr>
      <vt:lpstr>Possible collaboration opportunities</vt:lpstr>
      <vt:lpstr>Come visit us in NZ – Discover Downunder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2013-02-20T08:12:19Z</dcterms:created>
  <dcterms:modified xsi:type="dcterms:W3CDTF">2015-01-26T04:15:51Z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