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7"/>
  </p:notesMasterIdLst>
  <p:handoutMasterIdLst>
    <p:handoutMasterId r:id="rId58"/>
  </p:handoutMasterIdLst>
  <p:sldIdLst>
    <p:sldId id="257" r:id="rId3"/>
    <p:sldId id="373" r:id="rId4"/>
    <p:sldId id="374" r:id="rId5"/>
    <p:sldId id="375" r:id="rId6"/>
    <p:sldId id="415" r:id="rId7"/>
    <p:sldId id="414" r:id="rId8"/>
    <p:sldId id="386" r:id="rId9"/>
    <p:sldId id="387" r:id="rId10"/>
    <p:sldId id="388" r:id="rId11"/>
    <p:sldId id="389" r:id="rId12"/>
    <p:sldId id="390" r:id="rId13"/>
    <p:sldId id="376" r:id="rId14"/>
    <p:sldId id="413" r:id="rId15"/>
    <p:sldId id="395" r:id="rId16"/>
    <p:sldId id="396" r:id="rId17"/>
    <p:sldId id="397" r:id="rId18"/>
    <p:sldId id="398" r:id="rId19"/>
    <p:sldId id="399" r:id="rId20"/>
    <p:sldId id="400" r:id="rId21"/>
    <p:sldId id="401" r:id="rId22"/>
    <p:sldId id="402" r:id="rId23"/>
    <p:sldId id="403" r:id="rId24"/>
    <p:sldId id="404" r:id="rId25"/>
    <p:sldId id="405" r:id="rId26"/>
    <p:sldId id="406" r:id="rId27"/>
    <p:sldId id="407" r:id="rId28"/>
    <p:sldId id="408" r:id="rId29"/>
    <p:sldId id="410" r:id="rId30"/>
    <p:sldId id="411" r:id="rId31"/>
    <p:sldId id="412" r:id="rId32"/>
    <p:sldId id="409" r:id="rId33"/>
    <p:sldId id="377" r:id="rId34"/>
    <p:sldId id="391" r:id="rId35"/>
    <p:sldId id="378" r:id="rId36"/>
    <p:sldId id="379" r:id="rId37"/>
    <p:sldId id="418" r:id="rId38"/>
    <p:sldId id="419" r:id="rId39"/>
    <p:sldId id="420" r:id="rId40"/>
    <p:sldId id="421" r:id="rId41"/>
    <p:sldId id="422" r:id="rId42"/>
    <p:sldId id="423" r:id="rId43"/>
    <p:sldId id="424" r:id="rId44"/>
    <p:sldId id="380" r:id="rId45"/>
    <p:sldId id="425" r:id="rId46"/>
    <p:sldId id="416" r:id="rId47"/>
    <p:sldId id="381" r:id="rId48"/>
    <p:sldId id="392" r:id="rId49"/>
    <p:sldId id="394" r:id="rId50"/>
    <p:sldId id="417" r:id="rId51"/>
    <p:sldId id="382" r:id="rId52"/>
    <p:sldId id="393" r:id="rId53"/>
    <p:sldId id="383" r:id="rId54"/>
    <p:sldId id="384" r:id="rId55"/>
    <p:sldId id="385" r:id="rId5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4"/>
    <a:srgbClr val="0000DA"/>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56" autoAdjust="0"/>
  </p:normalViewPr>
  <p:slideViewPr>
    <p:cSldViewPr>
      <p:cViewPr varScale="1">
        <p:scale>
          <a:sx n="52" d="100"/>
          <a:sy n="52" d="100"/>
        </p:scale>
        <p:origin x="552" y="42"/>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5A207F-0F91-42F2-96D0-049C6003623B}" type="datetimeFigureOut">
              <a:rPr lang="en-US"/>
              <a:pPr/>
              <a:t>1/26/2015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67D4A-04CB-4EDF-8FB1-342A02FC8EC5}" type="slidenum">
              <a:rPr/>
              <a:p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C13F5-F2B1-464B-BE8F-27ABFBD2FBDE}" type="datetimeFigureOut">
              <a:rPr lang="en-US"/>
              <a:pPr/>
              <a:t>1/26/2015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1351F-DBB1-4664-ADA9-83BC7CB8848D}" type="slidenum">
              <a:rPr/>
              <a:p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1</a:t>
            </a:fld>
            <a:endParaRPr lang="en-NZ"/>
          </a:p>
        </p:txBody>
      </p:sp>
    </p:spTree>
    <p:extLst>
      <p:ext uri="{BB962C8B-B14F-4D97-AF65-F5344CB8AC3E}">
        <p14:creationId xmlns:p14="http://schemas.microsoft.com/office/powerpoint/2010/main" val="1986703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r>
              <a:rPr lang="en-NZ" smtClean="0"/>
              <a:t>We have developed a novel approach to 2D gesture trajectory recognition for use in our affective tutor. This approach taken consists of two main steps: i) gesture modeling, and ii) gesture detection. </a:t>
            </a:r>
          </a:p>
          <a:p>
            <a:pPr eaLnBrk="1" hangingPunct="1"/>
            <a:endParaRPr lang="en-NZ" smtClean="0"/>
          </a:p>
          <a:p>
            <a:pPr eaLnBrk="1" hangingPunct="1"/>
            <a:r>
              <a:rPr lang="en-NZ" smtClean="0"/>
              <a:t>The gesture modeling technique which we have developed is robust against slight rotation, requires a small number of samples, is invariant to the start position of the gesture and it is device independent. For gesture recognition, we used one classifier for detecting each gesture signal. We implemented the gesture recognition system using both multilayered feed-forward ANNs and support vector machines. We evaluated the neural network approach in comparison with a SVM with radial basis kernel function.</a:t>
            </a:r>
          </a:p>
          <a:p>
            <a:pPr eaLnBrk="1" hangingPunct="1"/>
            <a:endParaRPr lang="en-NZ" smtClean="0"/>
          </a:p>
          <a:p>
            <a:pPr eaLnBrk="1" hangingPunct="1"/>
            <a:r>
              <a:rPr lang="en-NZ" smtClean="0"/>
              <a:t>The results showed high accuracy of 98.27% for ANN and 96.34% for SVM in gesture signal recognition. The results also show that the overall</a:t>
            </a:r>
          </a:p>
          <a:p>
            <a:pPr eaLnBrk="1" hangingPunct="1"/>
            <a:r>
              <a:rPr lang="en-NZ" smtClean="0"/>
              <a:t>performance of the ANN classifier is slightly better than the SVM classifier. We have therefore adopted the ANN approach.</a:t>
            </a:r>
          </a:p>
          <a:p>
            <a:pPr eaLnBrk="1" hangingPunct="1"/>
            <a:endParaRPr lang="en-NZ" smtClean="0"/>
          </a:p>
        </p:txBody>
      </p:sp>
    </p:spTree>
    <p:extLst>
      <p:ext uri="{BB962C8B-B14F-4D97-AF65-F5344CB8AC3E}">
        <p14:creationId xmlns:p14="http://schemas.microsoft.com/office/powerpoint/2010/main" val="1431367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r>
              <a:rPr lang="en-NZ" smtClean="0"/>
              <a:t>This table presents the results of testing the gesture recognition system which is currently capable of movement trajectory information. Therefore, it can be</a:t>
            </a:r>
          </a:p>
          <a:p>
            <a:pPr eaLnBrk="1" hangingPunct="1"/>
            <a:r>
              <a:rPr lang="en-NZ" smtClean="0"/>
              <a:t>used with a variety of front-end input systems and techniques including vision-based hand and eye tracking, digital tablet, mouse, and digital gloves, recognizing 13 gesture signals. The accuracy of the detection is satisfactory as shown here. </a:t>
            </a:r>
          </a:p>
        </p:txBody>
      </p:sp>
    </p:spTree>
    <p:extLst>
      <p:ext uri="{BB962C8B-B14F-4D97-AF65-F5344CB8AC3E}">
        <p14:creationId xmlns:p14="http://schemas.microsoft.com/office/powerpoint/2010/main" val="1703829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7360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266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36</a:t>
            </a:fld>
            <a:endParaRPr lang="en-NZ"/>
          </a:p>
        </p:txBody>
      </p:sp>
    </p:spTree>
    <p:extLst>
      <p:ext uri="{BB962C8B-B14F-4D97-AF65-F5344CB8AC3E}">
        <p14:creationId xmlns:p14="http://schemas.microsoft.com/office/powerpoint/2010/main" val="256915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The games have been implemented on Android platform</a:t>
            </a:r>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37</a:t>
            </a:fld>
            <a:endParaRPr lang="en-NZ"/>
          </a:p>
        </p:txBody>
      </p:sp>
    </p:spTree>
    <p:extLst>
      <p:ext uri="{BB962C8B-B14F-4D97-AF65-F5344CB8AC3E}">
        <p14:creationId xmlns:p14="http://schemas.microsoft.com/office/powerpoint/2010/main" val="352316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39</a:t>
            </a:fld>
            <a:endParaRPr lang="en-NZ"/>
          </a:p>
        </p:txBody>
      </p:sp>
    </p:spTree>
    <p:extLst>
      <p:ext uri="{BB962C8B-B14F-4D97-AF65-F5344CB8AC3E}">
        <p14:creationId xmlns:p14="http://schemas.microsoft.com/office/powerpoint/2010/main" val="2606078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40</a:t>
            </a:fld>
            <a:endParaRPr lang="en-NZ"/>
          </a:p>
        </p:txBody>
      </p:sp>
    </p:spTree>
    <p:extLst>
      <p:ext uri="{BB962C8B-B14F-4D97-AF65-F5344CB8AC3E}">
        <p14:creationId xmlns:p14="http://schemas.microsoft.com/office/powerpoint/2010/main" val="928995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Control and</a:t>
            </a:r>
            <a:r>
              <a:rPr lang="en-NZ" baseline="0" dirty="0" smtClean="0"/>
              <a:t> test groups:</a:t>
            </a:r>
          </a:p>
          <a:p>
            <a:pPr marL="342900" indent="-342900"/>
            <a:r>
              <a:rPr lang="en-AU" sz="2800" dirty="0" smtClean="0"/>
              <a:t>Two versions of the game were developed:</a:t>
            </a:r>
          </a:p>
          <a:p>
            <a:pPr marL="515938" lvl="1" indent="-342900"/>
            <a:r>
              <a:rPr lang="en-AU" sz="2800" dirty="0" smtClean="0"/>
              <a:t>A feature enriched version of the game which made extensive use of the: challenge, feedback and enhanced graphical features that the children identified as important</a:t>
            </a:r>
          </a:p>
          <a:p>
            <a:pPr marL="515938" lvl="1" indent="-342900"/>
            <a:r>
              <a:rPr lang="en-AU" sz="2800" dirty="0" smtClean="0"/>
              <a:t>A second game, which had an overt absence of the features identified by the children as important</a:t>
            </a:r>
          </a:p>
          <a:p>
            <a:pPr marL="515938" lvl="1" indent="-342900"/>
            <a:r>
              <a:rPr lang="en-AU" sz="2800" dirty="0" smtClean="0"/>
              <a:t>The test group were given the feature enhanced game, while the control group were given the feature devoid game</a:t>
            </a:r>
          </a:p>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41</a:t>
            </a:fld>
            <a:endParaRPr lang="en-NZ"/>
          </a:p>
        </p:txBody>
      </p:sp>
    </p:spTree>
    <p:extLst>
      <p:ext uri="{BB962C8B-B14F-4D97-AF65-F5344CB8AC3E}">
        <p14:creationId xmlns:p14="http://schemas.microsoft.com/office/powerpoint/2010/main" val="237806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 we can see, the average scores for both domains have</a:t>
            </a:r>
          </a:p>
          <a:p>
            <a:r>
              <a:rPr lang="en-AU" dirty="0" smtClean="0"/>
              <a:t>increased after playing both versions of the game. For</a:t>
            </a:r>
          </a:p>
          <a:p>
            <a:r>
              <a:rPr lang="en-AU" dirty="0" smtClean="0"/>
              <a:t>numeracy domain (Table </a:t>
            </a:r>
            <a:r>
              <a:rPr lang="en-AU" dirty="0" err="1" smtClean="0"/>
              <a:t>Ia</a:t>
            </a:r>
            <a:r>
              <a:rPr lang="en-AU" dirty="0" smtClean="0"/>
              <a:t>), the average for the control group</a:t>
            </a:r>
          </a:p>
          <a:p>
            <a:r>
              <a:rPr lang="en-AU" dirty="0" smtClean="0"/>
              <a:t>has increased from </a:t>
            </a:r>
            <a:r>
              <a:rPr lang="en-AU" i="1" dirty="0" smtClean="0"/>
              <a:t>12.12 to 12.97 and for the test group, has</a:t>
            </a:r>
          </a:p>
          <a:p>
            <a:r>
              <a:rPr lang="en-AU" dirty="0" smtClean="0"/>
              <a:t>gone up from </a:t>
            </a:r>
            <a:r>
              <a:rPr lang="en-AU" i="1" dirty="0" smtClean="0"/>
              <a:t>12.87 to 14.77. In addition, the absolute score</a:t>
            </a:r>
          </a:p>
          <a:p>
            <a:r>
              <a:rPr lang="en-AU" dirty="0" smtClean="0"/>
              <a:t>for these equate to an increase of </a:t>
            </a:r>
            <a:r>
              <a:rPr lang="en-AU" i="1" dirty="0" smtClean="0"/>
              <a:t>0.85 or 7% for the control</a:t>
            </a:r>
          </a:p>
          <a:p>
            <a:r>
              <a:rPr lang="en-AU" dirty="0" smtClean="0"/>
              <a:t>group and an increase of </a:t>
            </a:r>
            <a:r>
              <a:rPr lang="en-AU" i="1" dirty="0" smtClean="0"/>
              <a:t>1.9 or 14.8% for the test group. Thus,</a:t>
            </a:r>
          </a:p>
          <a:p>
            <a:r>
              <a:rPr lang="en-AU" dirty="0" smtClean="0"/>
              <a:t>the percentage increase in the mean score is twice as much for</a:t>
            </a:r>
          </a:p>
          <a:p>
            <a:r>
              <a:rPr lang="en-AU" dirty="0" smtClean="0"/>
              <a:t>the FEG compared to the FDG game. Comparison of the </a:t>
            </a:r>
            <a:r>
              <a:rPr lang="en-AU" dirty="0" err="1" smtClean="0"/>
              <a:t>posttest</a:t>
            </a:r>
            <a:endParaRPr lang="en-AU" dirty="0" smtClean="0"/>
          </a:p>
          <a:p>
            <a:r>
              <a:rPr lang="en-AU" dirty="0" smtClean="0"/>
              <a:t>scores for the control and the test groups (</a:t>
            </a:r>
            <a:r>
              <a:rPr lang="en-AU" i="1" dirty="0" smtClean="0"/>
              <a:t>12.97 compared</a:t>
            </a:r>
          </a:p>
          <a:p>
            <a:r>
              <a:rPr lang="en-AU" dirty="0" smtClean="0"/>
              <a:t>to </a:t>
            </a:r>
            <a:r>
              <a:rPr lang="en-AU" i="1" dirty="0" smtClean="0"/>
              <a:t>14.77) also shows that the FEG was more effective in</a:t>
            </a:r>
          </a:p>
          <a:p>
            <a:r>
              <a:rPr lang="en-AU" dirty="0" smtClean="0"/>
              <a:t>raising the performance level of the students. The T-Test</a:t>
            </a:r>
          </a:p>
          <a:p>
            <a:r>
              <a:rPr lang="en-AU" dirty="0" smtClean="0"/>
              <a:t>values are </a:t>
            </a:r>
            <a:r>
              <a:rPr lang="en-AU" i="1" dirty="0" smtClean="0"/>
              <a:t>3.63 x 10-10 for the Control group and 1.31 x 10-31</a:t>
            </a:r>
          </a:p>
          <a:p>
            <a:r>
              <a:rPr lang="en-AU" dirty="0" smtClean="0"/>
              <a:t>for the Test group. Both values are orders of magnitude</a:t>
            </a:r>
          </a:p>
          <a:p>
            <a:r>
              <a:rPr lang="en-AU" dirty="0" smtClean="0"/>
              <a:t>smaller than 0.05, showing that the change in the learning</a:t>
            </a:r>
          </a:p>
          <a:p>
            <a:r>
              <a:rPr lang="en-AU" dirty="0" smtClean="0"/>
              <a:t>outcome (post-test vs pre-test) was statistically significant for</a:t>
            </a:r>
          </a:p>
          <a:p>
            <a:r>
              <a:rPr lang="en-AU" dirty="0" smtClean="0"/>
              <a:t>both groups. Additionally, the T-Test value for the Test group</a:t>
            </a:r>
          </a:p>
          <a:p>
            <a:r>
              <a:rPr lang="en-AU" dirty="0" smtClean="0"/>
              <a:t>is orders of magnitude smaller than the Control group T-Test</a:t>
            </a:r>
          </a:p>
          <a:p>
            <a:r>
              <a:rPr lang="en-AU" dirty="0" smtClean="0"/>
              <a:t>value, implying a significant effect of the FEG.</a:t>
            </a:r>
          </a:p>
          <a:p>
            <a:endParaRPr lang="en-US" dirty="0" smtClean="0"/>
          </a:p>
          <a:p>
            <a:r>
              <a:rPr lang="en-AU" dirty="0" smtClean="0"/>
              <a:t>The corresponding figures for the </a:t>
            </a:r>
            <a:r>
              <a:rPr lang="en-AU" dirty="0" err="1" smtClean="0"/>
              <a:t>Te</a:t>
            </a:r>
            <a:r>
              <a:rPr lang="en-AU" dirty="0" smtClean="0"/>
              <a:t> Reo game is </a:t>
            </a:r>
            <a:r>
              <a:rPr lang="en-AU" i="1" dirty="0" smtClean="0"/>
              <a:t>0.5 or</a:t>
            </a:r>
          </a:p>
          <a:p>
            <a:r>
              <a:rPr lang="en-AU" i="1" dirty="0" smtClean="0"/>
              <a:t>6% increase for the control group compared to 3.66 or 34.8%</a:t>
            </a:r>
          </a:p>
          <a:p>
            <a:r>
              <a:rPr lang="en-AU" dirty="0" smtClean="0"/>
              <a:t>for the test group. This gives us an approximately 6 fold</a:t>
            </a:r>
          </a:p>
          <a:p>
            <a:r>
              <a:rPr lang="en-AU" dirty="0" smtClean="0"/>
              <a:t>increase in the learning score for the </a:t>
            </a:r>
            <a:r>
              <a:rPr lang="en-AU" dirty="0" err="1" smtClean="0"/>
              <a:t>Te</a:t>
            </a:r>
            <a:r>
              <a:rPr lang="en-AU" dirty="0" smtClean="0"/>
              <a:t> Reo experiment. The</a:t>
            </a:r>
          </a:p>
          <a:p>
            <a:r>
              <a:rPr lang="en-AU" dirty="0" smtClean="0"/>
              <a:t>results in the case of the </a:t>
            </a:r>
            <a:r>
              <a:rPr lang="en-AU" dirty="0" err="1" smtClean="0"/>
              <a:t>Te</a:t>
            </a:r>
            <a:r>
              <a:rPr lang="en-AU" dirty="0" smtClean="0"/>
              <a:t> Reo curriculum also show a</a:t>
            </a:r>
          </a:p>
          <a:p>
            <a:r>
              <a:rPr lang="en-AU" dirty="0" smtClean="0"/>
              <a:t>similar pattern to the Numeracy curriculum, in that the test</a:t>
            </a:r>
          </a:p>
          <a:p>
            <a:r>
              <a:rPr lang="en-AU" dirty="0" smtClean="0"/>
              <a:t>group performed better compared to the control group.</a:t>
            </a:r>
          </a:p>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42</a:t>
            </a:fld>
            <a:endParaRPr lang="en-NZ"/>
          </a:p>
        </p:txBody>
      </p:sp>
    </p:spTree>
    <p:extLst>
      <p:ext uri="{BB962C8B-B14F-4D97-AF65-F5344CB8AC3E}">
        <p14:creationId xmlns:p14="http://schemas.microsoft.com/office/powerpoint/2010/main" val="1240886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96000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pPr/>
              <a:t>48</a:t>
            </a:fld>
            <a:endParaRPr lang="en-US"/>
          </a:p>
        </p:txBody>
      </p:sp>
    </p:spTree>
    <p:extLst>
      <p:ext uri="{BB962C8B-B14F-4D97-AF65-F5344CB8AC3E}">
        <p14:creationId xmlns:p14="http://schemas.microsoft.com/office/powerpoint/2010/main" val="1806939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1482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NZ" smtClean="0"/>
              <a:t>The Figure on this slide shows a screenshot of a state-of-the-art automated facial expression analysis system that was developed in-house by the research team in 2003. There are three main components to the system: face detection using an Artificial Neural Network, facial feature extraction and a fuzzy facial expression classifier. The right hand side bars show the certainty of the system in its detection. In this case a surprise expression with a certainty of 0.7 has been detected. </a:t>
            </a:r>
          </a:p>
          <a:p>
            <a:pPr eaLnBrk="1" hangingPunct="1"/>
            <a:endParaRPr lang="en-NZ" smtClean="0"/>
          </a:p>
          <a:p>
            <a:pPr eaLnBrk="1" hangingPunct="1"/>
            <a:r>
              <a:rPr lang="en-NZ" smtClean="0"/>
              <a:t>The system is capable of accurately identifying seven affective states: surprise, happiness, sadness, puzzlement, disgust, and anger, plus a neutral state. </a:t>
            </a:r>
          </a:p>
          <a:p>
            <a:pPr eaLnBrk="1" hangingPunct="1"/>
            <a:endParaRPr lang="en-NZ" smtClean="0"/>
          </a:p>
          <a:p>
            <a:pPr eaLnBrk="1" hangingPunct="1"/>
            <a:r>
              <a:rPr lang="en-NZ" smtClean="0"/>
              <a:t>A new improved system has recently been developed and tested which is more suitable for use in ATS and operates in realtime. Test results show a high degree of accuracy and real-time performance as presented in the following slides.</a:t>
            </a:r>
          </a:p>
          <a:p>
            <a:pPr eaLnBrk="1" hangingPunct="1"/>
            <a:endParaRPr lang="en-NZ" smtClean="0"/>
          </a:p>
        </p:txBody>
      </p:sp>
    </p:spTree>
    <p:extLst>
      <p:ext uri="{BB962C8B-B14F-4D97-AF65-F5344CB8AC3E}">
        <p14:creationId xmlns:p14="http://schemas.microsoft.com/office/powerpoint/2010/main" val="428473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5203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lnSpc>
                <a:spcPct val="90000"/>
              </a:lnSpc>
            </a:pPr>
            <a:r>
              <a:rPr lang="en-NZ" sz="1000" smtClean="0"/>
              <a:t>The new approach based on support vector machines (SVM) has produced promising results. An SVM is a supervised learning algorithm based on statistical regression. The SVM algorithm operates by mapping the training set into a high-dimensional feature space, and separating positive and negative samples.</a:t>
            </a:r>
          </a:p>
          <a:p>
            <a:pPr eaLnBrk="1" hangingPunct="1">
              <a:lnSpc>
                <a:spcPct val="90000"/>
              </a:lnSpc>
            </a:pPr>
            <a:r>
              <a:rPr lang="en-NZ" sz="1000" smtClean="0"/>
              <a:t>We represented the facial expression database that we used by connection features. Each raw image is 200 pixels in width and 200 pixels in height. By connection extraction, we reduced the image size to 50 pixels by 50 pixels, which is 2500 connection features. This makes the training process significantly faster than the pixel-wise analysis of the image which we used in the earlier version.</a:t>
            </a:r>
          </a:p>
          <a:p>
            <a:pPr eaLnBrk="1" hangingPunct="1">
              <a:lnSpc>
                <a:spcPct val="90000"/>
              </a:lnSpc>
            </a:pPr>
            <a:endParaRPr lang="en-NZ" sz="1000" smtClean="0"/>
          </a:p>
          <a:p>
            <a:pPr eaLnBrk="1" hangingPunct="1">
              <a:lnSpc>
                <a:spcPct val="90000"/>
              </a:lnSpc>
            </a:pPr>
            <a:r>
              <a:rPr lang="en-NZ" sz="1000" smtClean="0"/>
              <a:t>The SVM was trained using the summarized facial images using our connection features algorithm. The training was obviously considerably shorter using this</a:t>
            </a:r>
          </a:p>
          <a:p>
            <a:pPr eaLnBrk="1" hangingPunct="1">
              <a:lnSpc>
                <a:spcPct val="90000"/>
              </a:lnSpc>
            </a:pPr>
            <a:r>
              <a:rPr lang="en-NZ" sz="1000" smtClean="0"/>
              <a:t>approach. Memory requirements were also considerably lower. To train SVM, a 5-fold crossvalidation was applied. Different Kernel methods are used in SVM to classify non-linear functions. We tested different kernel models, namely a linear model, a polynomial model and an RBF Kernel with the SVM, and have presented the results in Table 1. The test image database contains 1000 image for each facial expression, 6000 images in total. Results obtained using an RBF kernel were the most promising.</a:t>
            </a:r>
          </a:p>
          <a:p>
            <a:pPr eaLnBrk="1" hangingPunct="1">
              <a:lnSpc>
                <a:spcPct val="90000"/>
              </a:lnSpc>
            </a:pPr>
            <a:endParaRPr lang="en-NZ" sz="1000" smtClean="0"/>
          </a:p>
          <a:p>
            <a:pPr eaLnBrk="1" hangingPunct="1">
              <a:lnSpc>
                <a:spcPct val="90000"/>
              </a:lnSpc>
            </a:pPr>
            <a:r>
              <a:rPr lang="en-NZ" sz="1000" smtClean="0"/>
              <a:t>Video sequences are recorded and analyzed at a rate of 12 frames per second which is real-time. Our SVM analyzer is triggered each 0.0833 seconds. These results indicate that the system is capable of operating in real-time and with a high rate of accuracy.</a:t>
            </a:r>
          </a:p>
        </p:txBody>
      </p:sp>
    </p:spTree>
    <p:extLst>
      <p:ext uri="{BB962C8B-B14F-4D97-AF65-F5344CB8AC3E}">
        <p14:creationId xmlns:p14="http://schemas.microsoft.com/office/powerpoint/2010/main" val="103214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4289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3434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NZ" smtClean="0"/>
              <a:t>An affective tutoring system should be able to analyse the body movements of the learner just as a human tutor would. A child counting fingers when given an addition or subtraction is in a totally different developmental stage than one who doesn’t. Detecting counting on fingers and various other head and hand movements is a slightly different case, as these are gestures, and not facial expressions. However, similar techniques employed by automated facial expression analysis can also be applied to automated gesture analysis. We have developed a system that detects various hand and body movements which is being extended to include a student counting on his/her fingers.</a:t>
            </a:r>
          </a:p>
          <a:p>
            <a:pPr eaLnBrk="1" hangingPunct="1"/>
            <a:endParaRPr lang="en-NZ" smtClean="0"/>
          </a:p>
        </p:txBody>
      </p:sp>
    </p:spTree>
    <p:extLst>
      <p:ext uri="{BB962C8B-B14F-4D97-AF65-F5344CB8AC3E}">
        <p14:creationId xmlns:p14="http://schemas.microsoft.com/office/powerpoint/2010/main" val="43072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smtClean="0"/>
              <a:t>Click to edit Master title style</a:t>
            </a:r>
            <a:endParaRPr/>
          </a:p>
        </p:txBody>
      </p:sp>
      <p:sp>
        <p:nvSpPr>
          <p:cNvPr id="3" name="Subtitle 2"/>
          <p:cNvSpPr>
            <a:spLocks noGrp="1"/>
          </p:cNvSpPr>
          <p:nvPr>
            <p:ph type="subTitle" idx="1"/>
          </p:nvPr>
        </p:nvSpPr>
        <p:spPr>
          <a:xfrm>
            <a:off x="1293813" y="4267200"/>
            <a:ext cx="8458200"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3CD9712D-992A-4AB1-A5C2-575F75921AA2}" type="datetimeFigureOut">
              <a:rPr lang="en-US"/>
              <a:pPr/>
              <a:t>1/26/2015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pPr/>
              <a:t>1/26/2015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pPr/>
              <a:t>1/26/2015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3" name="Rectangle 4"/>
          <p:cNvSpPr>
            <a:spLocks noGrp="1" noChangeArrowheads="1"/>
          </p:cNvSpPr>
          <p:nvPr>
            <p:ph type="dt" sz="half" idx="10"/>
          </p:nvPr>
        </p:nvSpPr>
        <p:spPr>
          <a:ln/>
        </p:spPr>
        <p:txBody>
          <a:bodyPr/>
          <a:lstStyle>
            <a:lvl1pPr>
              <a:defRPr/>
            </a:lvl1pPr>
          </a:lstStyle>
          <a:p>
            <a:pPr>
              <a:defRPr/>
            </a:pPr>
            <a:endParaRPr lang="en-N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NZ" altLang="en-US"/>
          </a:p>
        </p:txBody>
      </p:sp>
      <p:sp>
        <p:nvSpPr>
          <p:cNvPr id="5" name="Rectangle 6"/>
          <p:cNvSpPr>
            <a:spLocks noGrp="1" noChangeArrowheads="1"/>
          </p:cNvSpPr>
          <p:nvPr>
            <p:ph type="sldNum" sz="quarter" idx="12"/>
          </p:nvPr>
        </p:nvSpPr>
        <p:spPr>
          <a:ln/>
        </p:spPr>
        <p:txBody>
          <a:bodyPr/>
          <a:lstStyle>
            <a:lvl1pPr>
              <a:defRPr/>
            </a:lvl1pPr>
          </a:lstStyle>
          <a:p>
            <a:pPr>
              <a:defRPr/>
            </a:pPr>
            <a:fld id="{D0B4FCE8-DA99-4F6D-989C-5670C1D52D7B}" type="slidenum">
              <a:rPr lang="en-NZ" altLang="en-US"/>
              <a:pPr>
                <a:defRPr/>
              </a:pPr>
              <a:t>‹#›</a:t>
            </a:fld>
            <a:endParaRPr lang="en-NZ"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smtClean="0"/>
              <a:t>Click to edit Master title style</a:t>
            </a:r>
            <a:endParaRPr lang="en-NZ"/>
          </a:p>
        </p:txBody>
      </p:sp>
      <p:sp>
        <p:nvSpPr>
          <p:cNvPr id="3" name="Text Placeholder 2"/>
          <p:cNvSpPr>
            <a:spLocks noGrp="1"/>
          </p:cNvSpPr>
          <p:nvPr>
            <p:ph type="body" sz="half" idx="1"/>
          </p:nvPr>
        </p:nvSpPr>
        <p:spPr>
          <a:xfrm>
            <a:off x="609441" y="1600201"/>
            <a:ext cx="53833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95986" y="1600201"/>
            <a:ext cx="53833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4"/>
          <p:cNvSpPr>
            <a:spLocks noGrp="1" noChangeArrowheads="1"/>
          </p:cNvSpPr>
          <p:nvPr>
            <p:ph type="dt" sz="half" idx="10"/>
          </p:nvPr>
        </p:nvSpPr>
        <p:spPr>
          <a:ln/>
        </p:spPr>
        <p:txBody>
          <a:bodyPr/>
          <a:lstStyle>
            <a:lvl1pPr>
              <a:defRPr/>
            </a:lvl1pPr>
          </a:lstStyle>
          <a:p>
            <a:pPr>
              <a:defRPr/>
            </a:pPr>
            <a:endParaRPr lang="en-N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NZ" altLang="en-US"/>
          </a:p>
        </p:txBody>
      </p:sp>
      <p:sp>
        <p:nvSpPr>
          <p:cNvPr id="7" name="Rectangle 6"/>
          <p:cNvSpPr>
            <a:spLocks noGrp="1" noChangeArrowheads="1"/>
          </p:cNvSpPr>
          <p:nvPr>
            <p:ph type="sldNum" sz="quarter" idx="12"/>
          </p:nvPr>
        </p:nvSpPr>
        <p:spPr>
          <a:ln/>
        </p:spPr>
        <p:txBody>
          <a:bodyPr/>
          <a:lstStyle>
            <a:lvl1pPr>
              <a:defRPr/>
            </a:lvl1pPr>
          </a:lstStyle>
          <a:p>
            <a:pPr>
              <a:defRPr/>
            </a:pPr>
            <a:fld id="{FA58812E-4337-443D-B490-39056A88D103}" type="slidenum">
              <a:rPr lang="en-NZ" altLang="en-US"/>
              <a:pPr>
                <a:defRPr/>
              </a:pPr>
              <a:t>‹#›</a:t>
            </a:fld>
            <a:endParaRPr lang="en-NZ" altLang="en-US"/>
          </a:p>
        </p:txBody>
      </p:sp>
    </p:spTree>
    <p:extLst>
      <p:ext uri="{BB962C8B-B14F-4D97-AF65-F5344CB8AC3E}">
        <p14:creationId xmlns:p14="http://schemas.microsoft.com/office/powerpoint/2010/main" val="3445959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39825"/>
          </a:xfrm>
        </p:spPr>
        <p:txBody>
          <a:bodyPr/>
          <a:lstStyle/>
          <a:p>
            <a:r>
              <a:rPr lang="en-US" smtClean="0"/>
              <a:t>Click to edit Master title style</a:t>
            </a:r>
            <a:endParaRPr lang="en-NZ"/>
          </a:p>
        </p:txBody>
      </p:sp>
      <p:sp>
        <p:nvSpPr>
          <p:cNvPr id="3" name="Table Placeholder 2"/>
          <p:cNvSpPr>
            <a:spLocks noGrp="1"/>
          </p:cNvSpPr>
          <p:nvPr>
            <p:ph type="tbl" idx="1"/>
          </p:nvPr>
        </p:nvSpPr>
        <p:spPr>
          <a:xfrm>
            <a:off x="609441" y="1600201"/>
            <a:ext cx="10969943" cy="4530725"/>
          </a:xfrm>
        </p:spPr>
        <p:txBody>
          <a:bodyPr/>
          <a:lstStyle/>
          <a:p>
            <a:pPr lvl="0"/>
            <a:endParaRPr lang="en-NZ"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N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NZ" altLang="en-US"/>
          </a:p>
        </p:txBody>
      </p:sp>
      <p:sp>
        <p:nvSpPr>
          <p:cNvPr id="6" name="Rectangle 6"/>
          <p:cNvSpPr>
            <a:spLocks noGrp="1" noChangeArrowheads="1"/>
          </p:cNvSpPr>
          <p:nvPr>
            <p:ph type="sldNum" sz="quarter" idx="12"/>
          </p:nvPr>
        </p:nvSpPr>
        <p:spPr>
          <a:ln/>
        </p:spPr>
        <p:txBody>
          <a:bodyPr/>
          <a:lstStyle>
            <a:lvl1pPr>
              <a:defRPr/>
            </a:lvl1pPr>
          </a:lstStyle>
          <a:p>
            <a:pPr>
              <a:defRPr/>
            </a:pPr>
            <a:fld id="{A5C1893A-4DA7-4CE2-89CA-CE986EA3EF2A}" type="slidenum">
              <a:rPr lang="en-NZ" altLang="en-US"/>
              <a:pPr>
                <a:defRPr/>
              </a:pPr>
              <a:t>‹#›</a:t>
            </a:fld>
            <a:endParaRPr lang="en-NZ" altLang="en-US"/>
          </a:p>
        </p:txBody>
      </p:sp>
    </p:spTree>
    <p:extLst>
      <p:ext uri="{BB962C8B-B14F-4D97-AF65-F5344CB8AC3E}">
        <p14:creationId xmlns:p14="http://schemas.microsoft.com/office/powerpoint/2010/main" val="3005994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pPr/>
              <a:t>1/26/2015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smtClean="0"/>
              <a:t>Click to edit Master title style</a:t>
            </a:r>
            <a:endParaRPr/>
          </a:p>
        </p:txBody>
      </p:sp>
      <p:sp>
        <p:nvSpPr>
          <p:cNvPr id="3" name="Text Placeholder 2"/>
          <p:cNvSpPr>
            <a:spLocks noGrp="1"/>
          </p:cNvSpPr>
          <p:nvPr>
            <p:ph type="body" idx="1"/>
          </p:nvPr>
        </p:nvSpPr>
        <p:spPr>
          <a:xfrm>
            <a:off x="1293813" y="4876800"/>
            <a:ext cx="84582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9712D-992A-4AB1-A5C2-575F75921AA2}" type="datetimeFigureOut">
              <a:rPr lang="en-US"/>
              <a:pPr/>
              <a:t>1/26/2015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CD9712D-992A-4AB1-A5C2-575F75921AA2}" type="datetimeFigureOut">
              <a:rPr lang="en-US"/>
              <a:pPr/>
              <a:t>1/26/2015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CD9712D-992A-4AB1-A5C2-575F75921AA2}" type="datetimeFigureOut">
              <a:rPr lang="en-US"/>
              <a:pPr/>
              <a:t>1/26/2015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CD9712D-992A-4AB1-A5C2-575F75921AA2}" type="datetimeFigureOut">
              <a:rPr lang="en-US"/>
              <a:pPr/>
              <a:t>1/26/2015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9712D-992A-4AB1-A5C2-575F75921AA2}" type="datetimeFigureOut">
              <a:rPr lang="en-US"/>
              <a:pPr/>
              <a:t>1/26/2015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70811"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9712D-992A-4AB1-A5C2-575F75921AA2}" type="datetimeFigureOut">
              <a:rPr lang="en-US"/>
              <a:pPr/>
              <a:t>1/26/2015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770812"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900">
                <a:solidFill>
                  <a:schemeClr val="tx1">
                    <a:lumMod val="90000"/>
                    <a:lumOff val="10000"/>
                  </a:schemeClr>
                </a:solidFill>
              </a:defRPr>
            </a:lvl1pPr>
          </a:lstStyle>
          <a:p>
            <a:fld id="{3CD9712D-992A-4AB1-A5C2-575F75921AA2}" type="datetimeFigureOut">
              <a:rPr lang="en-US"/>
              <a:pPr/>
              <a:t>1/26/2015</a:t>
            </a:fld>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900">
                <a:solidFill>
                  <a:schemeClr val="tx1">
                    <a:lumMod val="90000"/>
                    <a:lumOff val="10000"/>
                  </a:schemeClr>
                </a:solidFill>
              </a:defRPr>
            </a:lvl1pPr>
          </a:lstStyle>
          <a:p>
            <a:endParaRPr/>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900">
                <a:solidFill>
                  <a:schemeClr val="tx1">
                    <a:lumMod val="90000"/>
                    <a:lumOff val="10000"/>
                  </a:schemeClr>
                </a:solidFill>
              </a:defRPr>
            </a:lvl1pPr>
          </a:lstStyle>
          <a:p>
            <a:fld id="{81FEFA0A-2F20-4B60-98C6-5FFDA469AA1C}" type="slidenum">
              <a:rPr/>
              <a:pPr/>
              <a:t>‹#›</a:t>
            </a:fld>
            <a:endParaRPr/>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QR_Codes_Z5L_EVAL_mov.avi" TargetMode="External"/><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hyperlink" Target="file:///C:\Users\Zohreh\Desktop\Elearning-Farhangian\Inspiring%20Leadership%20through%20Emotional%20Intelligence.pdf"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file:///C:\Users\Zohreh\Desktop\Elearning-Farhangian\index.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Users\Zohreh\Desktop\Qatar-2015\face_tracker_hue_thresholding.mpg" TargetMode="External"/><Relationship Id="rId1" Type="http://schemas.microsoft.com/office/2007/relationships/media" Target="file:///C:\Users\Zohreh\Desktop\Qatar-2015\face_tracker_hue_thresholding.mpg" TargetMode="External"/><Relationship Id="rId5" Type="http://schemas.openxmlformats.org/officeDocument/2006/relationships/image" Target="../media/image32.jpe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Users\Zohreh\Desktop\Qatar-2015\multi_tracker_v02.mpeg" TargetMode="External"/><Relationship Id="rId1" Type="http://schemas.microsoft.com/office/2007/relationships/media" Target="file:///C:\Users\Zohreh\Desktop\Qatar-2015\multi_tracker_v02.mpeg" TargetMode="External"/><Relationship Id="rId6" Type="http://schemas.openxmlformats.org/officeDocument/2006/relationships/image" Target="../media/image33.png"/><Relationship Id="rId5" Type="http://schemas.openxmlformats.org/officeDocument/2006/relationships/hyperlink" Target="multi_tracker_v02.mpeg" TargetMode="External"/><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hyperlink" Target="file:///C:\Users\Zohreh\Desktop\Kuching-Presentation\Movement_trajectory_signal_no13.wmv" TargetMode="Externa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file:///C:\Users\Zohreh\Desktop\Kuching-Presentation\Movement_trajectory_signal_no9.wmv" TargetMode="External"/><Relationship Id="rId5" Type="http://schemas.openxmlformats.org/officeDocument/2006/relationships/hyperlink" Target="file:///C:\Users\Zohreh\Desktop\Kuching-Presentation\Movement_trajectory_signal_no5.wmv" TargetMode="External"/><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Leap_Motion_-_YouTube.wmv"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2.xml"/><Relationship Id="rId7" Type="http://schemas.openxmlformats.org/officeDocument/2006/relationships/hyperlink" Target="new%20Eve.mp4" TargetMode="External"/><Relationship Id="rId2" Type="http://schemas.openxmlformats.org/officeDocument/2006/relationships/video" Target="file:///C:\Users\Zohreh\Desktop\Qatar-2015\intro.avi" TargetMode="External"/><Relationship Id="rId1" Type="http://schemas.microsoft.com/office/2007/relationships/media" Target="file:///C:\Users\Zohreh\Desktop\Qatar-2015\intro.avi" TargetMode="External"/><Relationship Id="rId6" Type="http://schemas.openxmlformats.org/officeDocument/2006/relationships/hyperlink" Target="file:///C:\Users\Zohreh\Desktop\Qatar-2015\intro.avi" TargetMode="External"/><Relationship Id="rId5" Type="http://schemas.openxmlformats.org/officeDocument/2006/relationships/image" Target="../media/image39.png"/><Relationship Id="rId4" Type="http://schemas.openxmlformats.org/officeDocument/2006/relationships/notesSlide" Target="../notesSlides/notesSlide12.xml"/><Relationship Id="rId9" Type="http://schemas.openxmlformats.org/officeDocument/2006/relationships/hyperlink" Target="file:///C:\Users\Zohreh\Desktop\Qatar-2015\new%20Eve.mp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file:///C:\Documents%20and%20Settings\hossein\Desktop\UnitecSeminar2011\new%20Eve.mp4"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bits.blogs.nytimes.com/2013/01/17/measuring-the-success-of-online-education/?_r=0"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ryan-jenkins.com/2013/03/04/12-startling-gamification-stats/" TargetMode="External"/><Relationship Id="rId2" Type="http://schemas.openxmlformats.org/officeDocument/2006/relationships/hyperlink" Target="http://www.huffingtonpost.com/gabe-zichermann/gamification_b_2516376.html" TargetMode="External"/><Relationship Id="rId1" Type="http://schemas.openxmlformats.org/officeDocument/2006/relationships/slideLayout" Target="../slideLayouts/slideLayout2.xml"/><Relationship Id="rId5" Type="http://schemas.openxmlformats.org/officeDocument/2006/relationships/hyperlink" Target="http://blog.talentlms.com/gamification-survey-results/" TargetMode="External"/><Relationship Id="rId4" Type="http://schemas.openxmlformats.org/officeDocument/2006/relationships/hyperlink" Target="http://engagementalliance.org/what-is-gamificat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Comfort-3Dgame.wmv"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tpa.unitec.ac.nz/livingcurriculum/?p=370"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Aurasma_demo.mp4"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QR_Codes_Z5L_EVAL_mov.avi"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0444" y="5608682"/>
            <a:ext cx="14617624" cy="1276702"/>
          </a:xfrm>
        </p:spPr>
        <p:txBody>
          <a:bodyPr>
            <a:noAutofit/>
          </a:bodyPr>
          <a:lstStyle/>
          <a:p>
            <a:pPr algn="ctr"/>
            <a:r>
              <a:rPr lang="en-NZ" sz="2400" b="1" dirty="0">
                <a:solidFill>
                  <a:srgbClr val="0000FF"/>
                </a:solidFill>
                <a:latin typeface="Calibri" panose="020F0502020204030204" pitchFamily="34" charset="0"/>
              </a:rPr>
              <a:t/>
            </a:r>
            <a:br>
              <a:rPr lang="en-NZ" sz="2400" b="1" dirty="0">
                <a:solidFill>
                  <a:srgbClr val="0000FF"/>
                </a:solidFill>
                <a:latin typeface="Calibri" panose="020F0502020204030204" pitchFamily="34" charset="0"/>
              </a:rPr>
            </a:br>
            <a:r>
              <a:rPr lang="en-NZ" sz="4000" b="1" dirty="0" smtClean="0">
                <a:solidFill>
                  <a:srgbClr val="0000FF"/>
                </a:solidFill>
                <a:latin typeface="Calibri" panose="020F0502020204030204" pitchFamily="34" charset="0"/>
              </a:rPr>
              <a:t>   </a:t>
            </a:r>
            <a:r>
              <a:rPr lang="en-NZ" sz="4000" b="1" dirty="0" smtClean="0">
                <a:solidFill>
                  <a:srgbClr val="0000C4"/>
                </a:solidFill>
                <a:latin typeface="Calibri" panose="020F0502020204030204" pitchFamily="34" charset="0"/>
              </a:rPr>
              <a:t>Professor &amp; Head of Department</a:t>
            </a:r>
            <a:br>
              <a:rPr lang="en-NZ" sz="4000" b="1" dirty="0" smtClean="0">
                <a:solidFill>
                  <a:srgbClr val="0000C4"/>
                </a:solidFill>
                <a:latin typeface="Calibri" panose="020F0502020204030204" pitchFamily="34" charset="0"/>
              </a:rPr>
            </a:br>
            <a:r>
              <a:rPr lang="en-NZ" sz="4000" b="1" dirty="0" smtClean="0">
                <a:solidFill>
                  <a:srgbClr val="0000C4"/>
                </a:solidFill>
                <a:latin typeface="Calibri" panose="020F0502020204030204" pitchFamily="34" charset="0"/>
              </a:rPr>
              <a:t>   Department of Computing, Unitec</a:t>
            </a:r>
            <a:endParaRPr lang="en-US" sz="4000" b="1" dirty="0">
              <a:solidFill>
                <a:srgbClr val="0000C4"/>
              </a:solidFill>
              <a:latin typeface="Calibri" panose="020F0502020204030204" pitchFamily="34" charset="0"/>
            </a:endParaRPr>
          </a:p>
        </p:txBody>
      </p:sp>
      <p:pic>
        <p:nvPicPr>
          <p:cNvPr id="5" name="Picture 7"/>
          <p:cNvPicPr>
            <a:picLocks noChangeAspect="1"/>
          </p:cNvPicPr>
          <p:nvPr/>
        </p:nvPicPr>
        <p:blipFill>
          <a:blip r:embed="rId3" cstate="print"/>
          <a:srcRect/>
          <a:stretch>
            <a:fillRect/>
          </a:stretch>
        </p:blipFill>
        <p:spPr bwMode="auto">
          <a:xfrm>
            <a:off x="6225832" y="0"/>
            <a:ext cx="3024778" cy="2420888"/>
          </a:xfrm>
          <a:prstGeom prst="rect">
            <a:avLst/>
          </a:prstGeom>
          <a:noFill/>
          <a:ln w="9525">
            <a:noFill/>
            <a:miter lim="800000"/>
            <a:headEnd/>
            <a:tailEnd/>
          </a:ln>
        </p:spPr>
      </p:pic>
      <p:pic>
        <p:nvPicPr>
          <p:cNvPr id="7" name="Picture 12" descr="http://t3.gstatic.com/images?q=tbn:ANd9GcRIG8ndYZHMKpukFgNJwiGCjOX8m7FqDui_2e0b7k5Gcq_KVSqcag"/>
          <p:cNvPicPr>
            <a:picLocks noChangeAspect="1" noChangeArrowheads="1"/>
          </p:cNvPicPr>
          <p:nvPr/>
        </p:nvPicPr>
        <p:blipFill>
          <a:blip r:embed="rId4" cstate="print"/>
          <a:srcRect/>
          <a:stretch>
            <a:fillRect/>
          </a:stretch>
        </p:blipFill>
        <p:spPr bwMode="auto">
          <a:xfrm>
            <a:off x="0" y="21655"/>
            <a:ext cx="3087462" cy="2420888"/>
          </a:xfrm>
          <a:prstGeom prst="rect">
            <a:avLst/>
          </a:prstGeom>
          <a:noFill/>
        </p:spPr>
      </p:pic>
      <p:pic>
        <p:nvPicPr>
          <p:cNvPr id="9" name="Picture 8" descr="uni.jpg"/>
          <p:cNvPicPr>
            <a:picLocks noChangeAspect="1"/>
          </p:cNvPicPr>
          <p:nvPr/>
        </p:nvPicPr>
        <p:blipFill>
          <a:blip r:embed="rId5" cstate="print"/>
          <a:stretch>
            <a:fillRect/>
          </a:stretch>
        </p:blipFill>
        <p:spPr>
          <a:xfrm>
            <a:off x="10270876" y="5661248"/>
            <a:ext cx="1857137" cy="1124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itle 1"/>
          <p:cNvSpPr txBox="1">
            <a:spLocks/>
          </p:cNvSpPr>
          <p:nvPr/>
        </p:nvSpPr>
        <p:spPr>
          <a:xfrm>
            <a:off x="-458316" y="1988840"/>
            <a:ext cx="12889432" cy="18573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NZ" altLang="en-US" sz="4800" b="1" dirty="0" smtClean="0">
                <a:solidFill>
                  <a:srgbClr val="FF0000"/>
                </a:solidFill>
                <a:effectLst>
                  <a:outerShdw blurRad="38100" dist="38100" dir="2700000" algn="tl">
                    <a:srgbClr val="000000">
                      <a:alpha val="43137"/>
                    </a:srgbClr>
                  </a:outerShdw>
                </a:effectLst>
              </a:rPr>
              <a:t>eLearning– status and trends for the </a:t>
            </a:r>
            <a:r>
              <a:rPr lang="en-NZ" altLang="en-US" sz="4800" b="1" dirty="0">
                <a:solidFill>
                  <a:srgbClr val="FF0000"/>
                </a:solidFill>
                <a:effectLst>
                  <a:outerShdw blurRad="38100" dist="38100" dir="2700000" algn="tl">
                    <a:srgbClr val="000000">
                      <a:alpha val="43137"/>
                    </a:srgbClr>
                  </a:outerShdw>
                </a:effectLst>
              </a:rPr>
              <a:t>future </a:t>
            </a:r>
            <a:r>
              <a:rPr lang="en-NZ" altLang="en-US" sz="4800" b="1" dirty="0" smtClean="0">
                <a:solidFill>
                  <a:srgbClr val="FF0000"/>
                </a:solidFill>
                <a:effectLst>
                  <a:outerShdw blurRad="38100" dist="38100" dir="2700000" algn="tl">
                    <a:srgbClr val="000000">
                      <a:alpha val="43137"/>
                    </a:srgbClr>
                  </a:outerShdw>
                </a:effectLst>
              </a:rPr>
              <a:t>with a focus on in class applications</a:t>
            </a:r>
            <a:endParaRPr lang="en-NZ" altLang="en-US" sz="4800" b="1" dirty="0">
              <a:solidFill>
                <a:srgbClr val="FF0000"/>
              </a:solidFill>
              <a:effectLst>
                <a:outerShdw blurRad="38100" dist="38100" dir="2700000" algn="tl">
                  <a:srgbClr val="000000">
                    <a:alpha val="43137"/>
                  </a:srgbClr>
                </a:outerShdw>
              </a:effectLst>
            </a:endParaRPr>
          </a:p>
        </p:txBody>
      </p:sp>
      <p:pic>
        <p:nvPicPr>
          <p:cNvPr id="12" name="Picture 11"/>
          <p:cNvPicPr>
            <a:picLocks noChangeAspect="1"/>
          </p:cNvPicPr>
          <p:nvPr/>
        </p:nvPicPr>
        <p:blipFill>
          <a:blip r:embed="rId6"/>
          <a:stretch>
            <a:fillRect/>
          </a:stretch>
        </p:blipFill>
        <p:spPr>
          <a:xfrm>
            <a:off x="20588" y="5103262"/>
            <a:ext cx="1177280" cy="1754738"/>
          </a:xfrm>
          <a:prstGeom prst="rect">
            <a:avLst/>
          </a:prstGeom>
        </p:spPr>
      </p:pic>
      <p:sp>
        <p:nvSpPr>
          <p:cNvPr id="10" name="Rectangle 9"/>
          <p:cNvSpPr/>
          <p:nvPr/>
        </p:nvSpPr>
        <p:spPr>
          <a:xfrm>
            <a:off x="2205980" y="4077072"/>
            <a:ext cx="7704856" cy="1446550"/>
          </a:xfrm>
          <a:prstGeom prst="rect">
            <a:avLst/>
          </a:prstGeom>
        </p:spPr>
        <p:txBody>
          <a:bodyPr wrap="square">
            <a:spAutoFit/>
          </a:bodyPr>
          <a:lstStyle/>
          <a:p>
            <a:pPr algn="ctr"/>
            <a:r>
              <a:rPr lang="fa-IR" sz="4400" b="1" dirty="0">
                <a:solidFill>
                  <a:srgbClr val="00B050"/>
                </a:solidFill>
              </a:rPr>
              <a:t>عبدالحسین صراف‌زاده</a:t>
            </a:r>
            <a:br>
              <a:rPr lang="fa-IR" sz="4400" b="1" dirty="0">
                <a:solidFill>
                  <a:srgbClr val="00B050"/>
                </a:solidFill>
              </a:rPr>
            </a:br>
            <a:r>
              <a:rPr lang="fa-IR" sz="4400" b="1" dirty="0">
                <a:solidFill>
                  <a:srgbClr val="00B050"/>
                </a:solidFill>
              </a:rPr>
              <a:t>دانشگاه صنعتی یونیتک نیوزیلند</a:t>
            </a:r>
            <a:endParaRPr lang="en-US" sz="4400" b="1" dirty="0">
              <a:solidFill>
                <a:srgbClr val="00B050"/>
              </a:solidFill>
            </a:endParaRPr>
          </a:p>
        </p:txBody>
      </p:sp>
      <p:pic>
        <p:nvPicPr>
          <p:cNvPr id="3" name="Picture 2"/>
          <p:cNvPicPr>
            <a:picLocks noChangeAspect="1"/>
          </p:cNvPicPr>
          <p:nvPr/>
        </p:nvPicPr>
        <p:blipFill>
          <a:blip r:embed="rId7"/>
          <a:stretch>
            <a:fillRect/>
          </a:stretch>
        </p:blipFill>
        <p:spPr>
          <a:xfrm>
            <a:off x="3104336" y="-19251"/>
            <a:ext cx="3121496" cy="2420888"/>
          </a:xfrm>
          <a:prstGeom prst="rect">
            <a:avLst/>
          </a:prstGeom>
        </p:spPr>
      </p:pic>
      <p:pic>
        <p:nvPicPr>
          <p:cNvPr id="13" name="Picture 12">
            <a:hlinkClick r:id="rId8" action="ppaction://hlinkfile"/>
          </p:cNvPr>
          <p:cNvPicPr>
            <a:picLocks noChangeAspect="1"/>
          </p:cNvPicPr>
          <p:nvPr/>
        </p:nvPicPr>
        <p:blipFill>
          <a:blip r:embed="rId9"/>
          <a:stretch>
            <a:fillRect/>
          </a:stretch>
        </p:blipFill>
        <p:spPr>
          <a:xfrm>
            <a:off x="9250610" y="-1419"/>
            <a:ext cx="2938215" cy="2422308"/>
          </a:xfrm>
          <a:prstGeom prst="rect">
            <a:avLst/>
          </a:prstGeom>
        </p:spPr>
      </p:pic>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714"/>
            <a:ext cx="12188825" cy="6889713"/>
          </a:xfrm>
          <a:prstGeom prst="rect">
            <a:avLst/>
          </a:prstGeom>
        </p:spPr>
      </p:pic>
      <p:sp>
        <p:nvSpPr>
          <p:cNvPr id="6" name="Action Button: Forward or Next 5">
            <a:hlinkClick r:id="rId3" action="ppaction://hlinkfile" highlightClick="1"/>
          </p:cNvPr>
          <p:cNvSpPr/>
          <p:nvPr/>
        </p:nvSpPr>
        <p:spPr>
          <a:xfrm>
            <a:off x="8614692" y="3428168"/>
            <a:ext cx="792088" cy="57606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Action Button: Movie 6">
            <a:hlinkClick r:id="rId4" action="ppaction://hlinkfile" highlightClick="1"/>
          </p:cNvPr>
          <p:cNvSpPr/>
          <p:nvPr/>
        </p:nvSpPr>
        <p:spPr>
          <a:xfrm>
            <a:off x="8614692" y="4149080"/>
            <a:ext cx="792088" cy="576064"/>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3611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597" y="0"/>
            <a:ext cx="12205421" cy="7029400"/>
          </a:xfrm>
          <a:prstGeom prst="rect">
            <a:avLst/>
          </a:prstGeom>
        </p:spPr>
      </p:pic>
      <p:pic>
        <p:nvPicPr>
          <p:cNvPr id="4" name="Picture 3"/>
          <p:cNvPicPr>
            <a:picLocks noChangeAspect="1"/>
          </p:cNvPicPr>
          <p:nvPr/>
        </p:nvPicPr>
        <p:blipFill>
          <a:blip r:embed="rId3"/>
          <a:stretch>
            <a:fillRect/>
          </a:stretch>
        </p:blipFill>
        <p:spPr>
          <a:xfrm>
            <a:off x="10459268" y="5231759"/>
            <a:ext cx="1704975" cy="1812885"/>
          </a:xfrm>
          <a:prstGeom prst="rect">
            <a:avLst/>
          </a:prstGeom>
        </p:spPr>
      </p:pic>
    </p:spTree>
    <p:extLst>
      <p:ext uri="{BB962C8B-B14F-4D97-AF65-F5344CB8AC3E}">
        <p14:creationId xmlns:p14="http://schemas.microsoft.com/office/powerpoint/2010/main" val="344376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NZ" altLang="en-US" smtClean="0">
                <a:solidFill>
                  <a:srgbClr val="FF0000"/>
                </a:solidFill>
              </a:rPr>
              <a:t>SPOC’s</a:t>
            </a:r>
          </a:p>
        </p:txBody>
      </p:sp>
      <p:sp>
        <p:nvSpPr>
          <p:cNvPr id="8195" name="Content Placeholder 2"/>
          <p:cNvSpPr>
            <a:spLocks noGrp="1"/>
          </p:cNvSpPr>
          <p:nvPr>
            <p:ph idx="1"/>
          </p:nvPr>
        </p:nvSpPr>
        <p:spPr>
          <a:xfrm>
            <a:off x="1293813" y="1676400"/>
            <a:ext cx="10868308" cy="4495800"/>
          </a:xfrm>
        </p:spPr>
        <p:txBody>
          <a:bodyPr/>
          <a:lstStyle/>
          <a:p>
            <a:r>
              <a:rPr lang="en-NZ" altLang="en-US" sz="3200" b="1" dirty="0" smtClean="0"/>
              <a:t>Small Private Online Course</a:t>
            </a:r>
          </a:p>
          <a:p>
            <a:r>
              <a:rPr lang="en-US" dirty="0" smtClean="0"/>
              <a:t>Localized </a:t>
            </a:r>
            <a:r>
              <a:rPr lang="en-US" dirty="0"/>
              <a:t>instance of a MOOC course</a:t>
            </a:r>
            <a:endParaRPr lang="en-NZ" altLang="en-US" dirty="0" smtClean="0"/>
          </a:p>
          <a:p>
            <a:r>
              <a:rPr lang="en-NZ" altLang="en-US" dirty="0" smtClean="0"/>
              <a:t>Courses where the learning is ‘flipped’ – students view their lectures from home, and attend classes to undertake their practical/homework sessions</a:t>
            </a:r>
          </a:p>
          <a:p>
            <a:r>
              <a:rPr lang="en-NZ" altLang="en-US" dirty="0" smtClean="0"/>
              <a:t>Micro-modules- can be downloaded from MOOCS or created</a:t>
            </a:r>
          </a:p>
          <a:p>
            <a:r>
              <a:rPr lang="en-NZ" altLang="en-US" dirty="0" smtClean="0"/>
              <a:t>Supplementary testing following the online learning allows the lecturer to tailor the face to face sessions to address areas of weakness/lack of understanding</a:t>
            </a:r>
          </a:p>
        </p:txBody>
      </p:sp>
      <p:sp>
        <p:nvSpPr>
          <p:cNvPr id="819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0151FB61-F8DF-45CE-8462-92D8386E422B}" type="slidenum">
              <a:rPr lang="en-AU" altLang="en-US" sz="600">
                <a:solidFill>
                  <a:schemeClr val="bg2"/>
                </a:solidFill>
              </a:rPr>
              <a:pPr>
                <a:spcBef>
                  <a:spcPct val="0"/>
                </a:spcBef>
                <a:spcAft>
                  <a:spcPct val="0"/>
                </a:spcAft>
                <a:buFontTx/>
                <a:buNone/>
              </a:pPr>
              <a:t>12</a:t>
            </a:fld>
            <a:endParaRPr lang="en-AU" altLang="en-US" sz="600">
              <a:solidFill>
                <a:schemeClr val="bg2"/>
              </a:solidFill>
            </a:endParaRPr>
          </a:p>
        </p:txBody>
      </p:sp>
      <p:pic>
        <p:nvPicPr>
          <p:cNvPr id="2" name="Picture 1"/>
          <p:cNvPicPr>
            <a:picLocks noChangeAspect="1"/>
          </p:cNvPicPr>
          <p:nvPr/>
        </p:nvPicPr>
        <p:blipFill>
          <a:blip r:embed="rId2"/>
          <a:stretch>
            <a:fillRect/>
          </a:stretch>
        </p:blipFill>
        <p:spPr>
          <a:xfrm>
            <a:off x="10028521" y="10906"/>
            <a:ext cx="2133600" cy="1914525"/>
          </a:xfrm>
          <a:prstGeom prst="rect">
            <a:avLst/>
          </a:prstGeom>
        </p:spPr>
      </p:pic>
    </p:spTree>
    <p:extLst>
      <p:ext uri="{BB962C8B-B14F-4D97-AF65-F5344CB8AC3E}">
        <p14:creationId xmlns:p14="http://schemas.microsoft.com/office/powerpoint/2010/main" val="420567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828" y="11905"/>
            <a:ext cx="9601200" cy="527720"/>
          </a:xfrm>
        </p:spPr>
        <p:txBody>
          <a:bodyPr>
            <a:normAutofit fontScale="90000"/>
          </a:bodyPr>
          <a:lstStyle/>
          <a:p>
            <a:r>
              <a:rPr lang="en-US" dirty="0" smtClean="0"/>
              <a:t>Smart sensors in ECE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340" y="1916832"/>
            <a:ext cx="3240360" cy="24482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7" y="908720"/>
            <a:ext cx="5238750" cy="3048000"/>
          </a:xfrm>
          <a:prstGeom prst="rect">
            <a:avLst/>
          </a:prstGeom>
        </p:spPr>
      </p:pic>
      <p:pic>
        <p:nvPicPr>
          <p:cNvPr id="3" name="Picture 2"/>
          <p:cNvPicPr>
            <a:picLocks noChangeAspect="1"/>
          </p:cNvPicPr>
          <p:nvPr/>
        </p:nvPicPr>
        <p:blipFill>
          <a:blip r:embed="rId4"/>
          <a:stretch>
            <a:fillRect/>
          </a:stretch>
        </p:blipFill>
        <p:spPr>
          <a:xfrm>
            <a:off x="8863013" y="3167063"/>
            <a:ext cx="1829735" cy="1198041"/>
          </a:xfrm>
          <a:prstGeom prst="rect">
            <a:avLst/>
          </a:prstGeom>
        </p:spPr>
      </p:pic>
    </p:spTree>
    <p:extLst>
      <p:ext uri="{BB962C8B-B14F-4D97-AF65-F5344CB8AC3E}">
        <p14:creationId xmlns:p14="http://schemas.microsoft.com/office/powerpoint/2010/main" val="127230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381000"/>
            <a:ext cx="10201199" cy="1143000"/>
          </a:xfrm>
        </p:spPr>
        <p:txBody>
          <a:bodyPr>
            <a:noAutofit/>
          </a:bodyPr>
          <a:lstStyle/>
          <a:p>
            <a:r>
              <a:rPr lang="en-NZ" sz="4400" b="1" dirty="0" smtClean="0">
                <a:solidFill>
                  <a:srgbClr val="FF0000"/>
                </a:solidFill>
                <a:effectLst>
                  <a:outerShdw blurRad="38100" dist="38100" dir="2700000" algn="tl">
                    <a:srgbClr val="000000">
                      <a:alpha val="43137"/>
                    </a:srgbClr>
                  </a:outerShdw>
                </a:effectLst>
                <a:latin typeface="Franklin Gothic Book" pitchFamily="34" charset="0"/>
              </a:rPr>
              <a:t>Intelligent and affective tutoring systems</a:t>
            </a:r>
            <a:endParaRPr lang="en-NZ" sz="4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NZ" dirty="0"/>
          </a:p>
        </p:txBody>
      </p:sp>
    </p:spTree>
    <p:extLst>
      <p:ext uri="{BB962C8B-B14F-4D97-AF65-F5344CB8AC3E}">
        <p14:creationId xmlns:p14="http://schemas.microsoft.com/office/powerpoint/2010/main" val="299311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063214" y="981076"/>
            <a:ext cx="7103799" cy="4176713"/>
          </a:xfrm>
        </p:spPr>
        <p:txBody>
          <a:bodyPr/>
          <a:lstStyle/>
          <a:p>
            <a:pPr algn="ctr" eaLnBrk="1" hangingPunct="1"/>
            <a:r>
              <a:rPr lang="en-NZ" sz="7200" b="1" smtClean="0">
                <a:solidFill>
                  <a:srgbClr val="ED7837"/>
                </a:solidFill>
              </a:rPr>
              <a:t>Intelligent</a:t>
            </a:r>
            <a:br>
              <a:rPr lang="en-NZ" sz="7200" b="1" smtClean="0">
                <a:solidFill>
                  <a:srgbClr val="ED7837"/>
                </a:solidFill>
              </a:rPr>
            </a:br>
            <a:r>
              <a:rPr lang="en-NZ" sz="7200" b="1" smtClean="0">
                <a:solidFill>
                  <a:srgbClr val="ED7837"/>
                </a:solidFill>
              </a:rPr>
              <a:t>Tutoring</a:t>
            </a:r>
            <a:br>
              <a:rPr lang="en-NZ" sz="7200" b="1" smtClean="0">
                <a:solidFill>
                  <a:srgbClr val="ED7837"/>
                </a:solidFill>
              </a:rPr>
            </a:br>
            <a:r>
              <a:rPr lang="en-NZ" sz="7200" b="1" smtClean="0">
                <a:solidFill>
                  <a:srgbClr val="ED7837"/>
                </a:solidFill>
              </a:rPr>
              <a:t>Systems</a:t>
            </a:r>
            <a:endParaRPr lang="en-GB" sz="7200" b="1" smtClean="0">
              <a:solidFill>
                <a:srgbClr val="ED7837"/>
              </a:solidFill>
            </a:endParaRPr>
          </a:p>
        </p:txBody>
      </p:sp>
    </p:spTree>
    <p:extLst>
      <p:ext uri="{BB962C8B-B14F-4D97-AF65-F5344CB8AC3E}">
        <p14:creationId xmlns:p14="http://schemas.microsoft.com/office/powerpoint/2010/main" val="310554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812588" y="1143000"/>
            <a:ext cx="10157354" cy="5022850"/>
            <a:chOff x="384" y="720"/>
            <a:chExt cx="4800" cy="3164"/>
          </a:xfrm>
        </p:grpSpPr>
        <p:sp>
          <p:nvSpPr>
            <p:cNvPr id="9219" name="Rectangle 4"/>
            <p:cNvSpPr>
              <a:spLocks noChangeArrowheads="1"/>
            </p:cNvSpPr>
            <p:nvPr/>
          </p:nvSpPr>
          <p:spPr bwMode="auto">
            <a:xfrm>
              <a:off x="384" y="720"/>
              <a:ext cx="1200" cy="431"/>
            </a:xfrm>
            <a:prstGeom prst="rect">
              <a:avLst/>
            </a:prstGeom>
            <a:solidFill>
              <a:srgbClr val="FFFFFF"/>
            </a:solidFill>
            <a:ln w="9525">
              <a:solidFill>
                <a:srgbClr val="000000"/>
              </a:solidFill>
              <a:miter lim="800000"/>
              <a:headEnd/>
              <a:tailEnd/>
            </a:ln>
          </p:spPr>
          <p:txBody>
            <a:bodyPr/>
            <a:lstStyle/>
            <a:p>
              <a:pPr algn="ctr"/>
              <a:r>
                <a:rPr lang="en-NZ" sz="1600" b="1">
                  <a:solidFill>
                    <a:srgbClr val="006600"/>
                  </a:solidFill>
                  <a:latin typeface="Arial Unicode MS" pitchFamily="34" charset="-128"/>
                  <a:cs typeface="Times New Roman" pitchFamily="18" charset="0"/>
                </a:rPr>
                <a:t>Student</a:t>
              </a:r>
              <a:endParaRPr lang="en-US" sz="1600" b="1">
                <a:solidFill>
                  <a:srgbClr val="006600"/>
                </a:solidFill>
                <a:latin typeface="Arial Unicode MS" pitchFamily="34" charset="-128"/>
                <a:cs typeface="Times New Roman" pitchFamily="18" charset="0"/>
              </a:endParaRPr>
            </a:p>
            <a:p>
              <a:pPr algn="ctr" eaLnBrk="0" hangingPunct="0"/>
              <a:r>
                <a:rPr lang="en-NZ" sz="1600" b="1">
                  <a:solidFill>
                    <a:srgbClr val="006600"/>
                  </a:solidFill>
                  <a:latin typeface="Arial Unicode MS" pitchFamily="34" charset="-128"/>
                  <a:cs typeface="Times New Roman" pitchFamily="18" charset="0"/>
                </a:rPr>
                <a:t>Modeller</a:t>
              </a:r>
              <a:endParaRPr lang="en-US" sz="1600" b="1">
                <a:solidFill>
                  <a:srgbClr val="006600"/>
                </a:solidFill>
                <a:latin typeface="Times New Roman" pitchFamily="18" charset="0"/>
              </a:endParaRPr>
            </a:p>
          </p:txBody>
        </p:sp>
        <p:sp>
          <p:nvSpPr>
            <p:cNvPr id="9220" name="Rectangle 5"/>
            <p:cNvSpPr>
              <a:spLocks noChangeArrowheads="1"/>
            </p:cNvSpPr>
            <p:nvPr/>
          </p:nvSpPr>
          <p:spPr bwMode="auto">
            <a:xfrm>
              <a:off x="1872" y="1632"/>
              <a:ext cx="1200" cy="432"/>
            </a:xfrm>
            <a:prstGeom prst="rect">
              <a:avLst/>
            </a:prstGeom>
            <a:solidFill>
              <a:srgbClr val="FFFFFF"/>
            </a:solidFill>
            <a:ln w="9525">
              <a:solidFill>
                <a:srgbClr val="000000"/>
              </a:solidFill>
              <a:miter lim="800000"/>
              <a:headEnd/>
              <a:tailEnd/>
            </a:ln>
          </p:spPr>
          <p:txBody>
            <a:bodyPr/>
            <a:lstStyle/>
            <a:p>
              <a:pPr algn="ctr"/>
              <a:r>
                <a:rPr lang="en-NZ" sz="1600" b="1">
                  <a:solidFill>
                    <a:srgbClr val="006600"/>
                  </a:solidFill>
                  <a:latin typeface="Arial Unicode MS" pitchFamily="34" charset="-128"/>
                  <a:cs typeface="Times New Roman" pitchFamily="18" charset="0"/>
                </a:rPr>
                <a:t>Pedagogical </a:t>
              </a:r>
            </a:p>
            <a:p>
              <a:pPr algn="ctr"/>
              <a:r>
                <a:rPr lang="en-NZ" sz="1600" b="1">
                  <a:solidFill>
                    <a:srgbClr val="006600"/>
                  </a:solidFill>
                  <a:latin typeface="Arial Unicode MS" pitchFamily="34" charset="-128"/>
                  <a:cs typeface="Times New Roman" pitchFamily="18" charset="0"/>
                </a:rPr>
                <a:t>Module</a:t>
              </a:r>
              <a:endParaRPr lang="en-US" sz="1600" b="1">
                <a:solidFill>
                  <a:srgbClr val="006600"/>
                </a:solidFill>
                <a:latin typeface="Times New Roman" pitchFamily="18" charset="0"/>
              </a:endParaRPr>
            </a:p>
          </p:txBody>
        </p:sp>
        <p:sp>
          <p:nvSpPr>
            <p:cNvPr id="9221" name="Rectangle 6"/>
            <p:cNvSpPr>
              <a:spLocks noChangeArrowheads="1"/>
            </p:cNvSpPr>
            <p:nvPr/>
          </p:nvSpPr>
          <p:spPr bwMode="auto">
            <a:xfrm>
              <a:off x="1776" y="2275"/>
              <a:ext cx="1344" cy="384"/>
            </a:xfrm>
            <a:prstGeom prst="rect">
              <a:avLst/>
            </a:prstGeom>
            <a:solidFill>
              <a:srgbClr val="FFFFFF"/>
            </a:solidFill>
            <a:ln w="9525">
              <a:solidFill>
                <a:srgbClr val="000000"/>
              </a:solidFill>
              <a:miter lim="800000"/>
              <a:headEnd/>
              <a:tailEnd/>
            </a:ln>
          </p:spPr>
          <p:txBody>
            <a:bodyPr/>
            <a:lstStyle/>
            <a:p>
              <a:pPr algn="ctr"/>
              <a:r>
                <a:rPr lang="en-NZ" sz="1600" b="1">
                  <a:solidFill>
                    <a:srgbClr val="006600"/>
                  </a:solidFill>
                  <a:latin typeface="Arial Unicode MS" pitchFamily="34" charset="-128"/>
                  <a:cs typeface="Times New Roman" pitchFamily="18" charset="0"/>
                </a:rPr>
                <a:t>Communication Module</a:t>
              </a:r>
              <a:endParaRPr lang="en-NZ" sz="3200" b="1">
                <a:solidFill>
                  <a:srgbClr val="006600"/>
                </a:solidFill>
                <a:latin typeface="Times New Roman" pitchFamily="18" charset="0"/>
              </a:endParaRPr>
            </a:p>
          </p:txBody>
        </p:sp>
        <p:sp>
          <p:nvSpPr>
            <p:cNvPr id="9222" name="Rectangle 7"/>
            <p:cNvSpPr>
              <a:spLocks noChangeArrowheads="1"/>
            </p:cNvSpPr>
            <p:nvPr/>
          </p:nvSpPr>
          <p:spPr bwMode="auto">
            <a:xfrm>
              <a:off x="3168" y="720"/>
              <a:ext cx="1200" cy="446"/>
            </a:xfrm>
            <a:prstGeom prst="rect">
              <a:avLst/>
            </a:prstGeom>
            <a:solidFill>
              <a:srgbClr val="FFFFFF"/>
            </a:solidFill>
            <a:ln w="9525">
              <a:solidFill>
                <a:srgbClr val="000000"/>
              </a:solidFill>
              <a:miter lim="800000"/>
              <a:headEnd/>
              <a:tailEnd/>
            </a:ln>
          </p:spPr>
          <p:txBody>
            <a:bodyPr/>
            <a:lstStyle/>
            <a:p>
              <a:pPr algn="ctr"/>
              <a:r>
                <a:rPr lang="en-NZ" sz="1600" b="1">
                  <a:solidFill>
                    <a:srgbClr val="006600"/>
                  </a:solidFill>
                  <a:latin typeface="Arial Unicode MS" pitchFamily="34" charset="-128"/>
                  <a:cs typeface="Times New Roman" pitchFamily="18" charset="0"/>
                </a:rPr>
                <a:t>Domain</a:t>
              </a:r>
              <a:endParaRPr lang="en-US" sz="2400" b="1">
                <a:solidFill>
                  <a:srgbClr val="006600"/>
                </a:solidFill>
                <a:latin typeface="Arial Unicode MS" pitchFamily="34" charset="-128"/>
                <a:cs typeface="Times New Roman" pitchFamily="18" charset="0"/>
              </a:endParaRPr>
            </a:p>
            <a:p>
              <a:pPr algn="ctr" eaLnBrk="0" hangingPunct="0"/>
              <a:r>
                <a:rPr lang="en-NZ" sz="1600" b="1">
                  <a:solidFill>
                    <a:srgbClr val="006600"/>
                  </a:solidFill>
                  <a:latin typeface="Arial Unicode MS" pitchFamily="34" charset="-128"/>
                  <a:cs typeface="Times New Roman" pitchFamily="18" charset="0"/>
                </a:rPr>
                <a:t>Knowledge Base</a:t>
              </a:r>
              <a:endParaRPr lang="en-US" sz="4400" b="1">
                <a:solidFill>
                  <a:srgbClr val="006600"/>
                </a:solidFill>
                <a:latin typeface="Times New Roman" pitchFamily="18" charset="0"/>
              </a:endParaRPr>
            </a:p>
          </p:txBody>
        </p:sp>
        <p:sp>
          <p:nvSpPr>
            <p:cNvPr id="9223" name="Line 8"/>
            <p:cNvSpPr>
              <a:spLocks noChangeShapeType="1"/>
            </p:cNvSpPr>
            <p:nvPr/>
          </p:nvSpPr>
          <p:spPr bwMode="auto">
            <a:xfrm>
              <a:off x="912" y="1152"/>
              <a:ext cx="1392" cy="480"/>
            </a:xfrm>
            <a:prstGeom prst="line">
              <a:avLst/>
            </a:prstGeom>
            <a:noFill/>
            <a:ln w="9525">
              <a:solidFill>
                <a:srgbClr val="000000"/>
              </a:solidFill>
              <a:round/>
              <a:headEnd/>
              <a:tailEnd/>
            </a:ln>
          </p:spPr>
          <p:txBody>
            <a:bodyPr/>
            <a:lstStyle/>
            <a:p>
              <a:endParaRPr lang="en-NZ"/>
            </a:p>
          </p:txBody>
        </p:sp>
        <p:sp>
          <p:nvSpPr>
            <p:cNvPr id="9224" name="Line 9"/>
            <p:cNvSpPr>
              <a:spLocks noChangeShapeType="1"/>
            </p:cNvSpPr>
            <p:nvPr/>
          </p:nvSpPr>
          <p:spPr bwMode="auto">
            <a:xfrm flipH="1">
              <a:off x="2688" y="1162"/>
              <a:ext cx="1099" cy="470"/>
            </a:xfrm>
            <a:prstGeom prst="line">
              <a:avLst/>
            </a:prstGeom>
            <a:noFill/>
            <a:ln w="9525">
              <a:solidFill>
                <a:srgbClr val="000000"/>
              </a:solidFill>
              <a:round/>
              <a:headEnd/>
              <a:tailEnd/>
            </a:ln>
          </p:spPr>
          <p:txBody>
            <a:bodyPr/>
            <a:lstStyle/>
            <a:p>
              <a:endParaRPr lang="en-NZ"/>
            </a:p>
          </p:txBody>
        </p:sp>
        <p:sp>
          <p:nvSpPr>
            <p:cNvPr id="9225" name="Line 10"/>
            <p:cNvSpPr>
              <a:spLocks noChangeShapeType="1"/>
            </p:cNvSpPr>
            <p:nvPr/>
          </p:nvSpPr>
          <p:spPr bwMode="auto">
            <a:xfrm>
              <a:off x="2496" y="2064"/>
              <a:ext cx="0" cy="216"/>
            </a:xfrm>
            <a:prstGeom prst="line">
              <a:avLst/>
            </a:prstGeom>
            <a:noFill/>
            <a:ln w="9525">
              <a:solidFill>
                <a:srgbClr val="000000"/>
              </a:solidFill>
              <a:round/>
              <a:headEnd/>
              <a:tailEnd/>
            </a:ln>
          </p:spPr>
          <p:txBody>
            <a:bodyPr/>
            <a:lstStyle/>
            <a:p>
              <a:endParaRPr lang="en-NZ"/>
            </a:p>
          </p:txBody>
        </p:sp>
        <p:sp>
          <p:nvSpPr>
            <p:cNvPr id="9226" name="Line 11"/>
            <p:cNvSpPr>
              <a:spLocks noChangeShapeType="1"/>
            </p:cNvSpPr>
            <p:nvPr/>
          </p:nvSpPr>
          <p:spPr bwMode="auto">
            <a:xfrm>
              <a:off x="2496" y="2659"/>
              <a:ext cx="0" cy="216"/>
            </a:xfrm>
            <a:prstGeom prst="line">
              <a:avLst/>
            </a:prstGeom>
            <a:noFill/>
            <a:ln w="9525">
              <a:solidFill>
                <a:srgbClr val="000000"/>
              </a:solidFill>
              <a:round/>
              <a:headEnd/>
              <a:tailEnd/>
            </a:ln>
          </p:spPr>
          <p:txBody>
            <a:bodyPr/>
            <a:lstStyle/>
            <a:p>
              <a:endParaRPr lang="en-NZ"/>
            </a:p>
          </p:txBody>
        </p:sp>
        <p:pic>
          <p:nvPicPr>
            <p:cNvPr id="9227" name="Picture 12" descr="BD06784_"/>
            <p:cNvPicPr>
              <a:picLocks noChangeAspect="1" noChangeArrowheads="1"/>
            </p:cNvPicPr>
            <p:nvPr/>
          </p:nvPicPr>
          <p:blipFill>
            <a:blip r:embed="rId3" cstate="print"/>
            <a:srcRect/>
            <a:stretch>
              <a:fillRect/>
            </a:stretch>
          </p:blipFill>
          <p:spPr bwMode="auto">
            <a:xfrm>
              <a:off x="2256" y="2917"/>
              <a:ext cx="390" cy="371"/>
            </a:xfrm>
            <a:prstGeom prst="rect">
              <a:avLst/>
            </a:prstGeom>
            <a:noFill/>
            <a:ln w="9525">
              <a:noFill/>
              <a:miter lim="800000"/>
              <a:headEnd/>
              <a:tailEnd/>
            </a:ln>
          </p:spPr>
        </p:pic>
        <p:sp>
          <p:nvSpPr>
            <p:cNvPr id="9228" name="Rectangle 13"/>
            <p:cNvSpPr>
              <a:spLocks noChangeArrowheads="1"/>
            </p:cNvSpPr>
            <p:nvPr/>
          </p:nvSpPr>
          <p:spPr bwMode="auto">
            <a:xfrm>
              <a:off x="576" y="3663"/>
              <a:ext cx="4608" cy="221"/>
            </a:xfrm>
            <a:prstGeom prst="rect">
              <a:avLst/>
            </a:prstGeom>
            <a:solidFill>
              <a:srgbClr val="CCECFF"/>
            </a:solidFill>
            <a:ln w="9525">
              <a:noFill/>
              <a:miter lim="800000"/>
              <a:headEnd/>
              <a:tailEnd/>
            </a:ln>
          </p:spPr>
          <p:txBody>
            <a:bodyPr bIns="0">
              <a:spAutoFit/>
            </a:bodyPr>
            <a:lstStyle/>
            <a:p>
              <a:pPr algn="ctr">
                <a:spcBef>
                  <a:spcPct val="50000"/>
                </a:spcBef>
                <a:spcAft>
                  <a:spcPct val="50000"/>
                </a:spcAft>
              </a:pPr>
              <a:r>
                <a:rPr lang="en-NZ" sz="2000" b="1">
                  <a:solidFill>
                    <a:srgbClr val="CC3300"/>
                  </a:solidFill>
                  <a:latin typeface="Times New Roman" pitchFamily="18" charset="0"/>
                  <a:cs typeface="Times New Roman" pitchFamily="18" charset="0"/>
                </a:rPr>
                <a:t>Major Components of an Intelligent Tutoring System</a:t>
              </a:r>
              <a:endParaRPr lang="en-US" sz="2000" b="1">
                <a:solidFill>
                  <a:srgbClr val="CC3300"/>
                </a:solidFill>
                <a:latin typeface="Times New Roman" pitchFamily="18" charset="0"/>
              </a:endParaRPr>
            </a:p>
          </p:txBody>
        </p:sp>
        <p:pic>
          <p:nvPicPr>
            <p:cNvPr id="9229" name="Picture 14" descr="homework"/>
            <p:cNvPicPr>
              <a:picLocks noChangeAspect="1" noChangeArrowheads="1" noCrop="1"/>
            </p:cNvPicPr>
            <p:nvPr/>
          </p:nvPicPr>
          <p:blipFill>
            <a:blip r:embed="rId4" cstate="print"/>
            <a:srcRect/>
            <a:stretch>
              <a:fillRect/>
            </a:stretch>
          </p:blipFill>
          <p:spPr bwMode="auto">
            <a:xfrm>
              <a:off x="2200" y="2844"/>
              <a:ext cx="546" cy="450"/>
            </a:xfrm>
            <a:prstGeom prst="rect">
              <a:avLst/>
            </a:prstGeom>
            <a:noFill/>
            <a:ln w="9525">
              <a:noFill/>
              <a:miter lim="800000"/>
              <a:headEnd/>
              <a:tailEnd/>
            </a:ln>
          </p:spPr>
        </p:pic>
      </p:grpSp>
    </p:spTree>
    <p:extLst>
      <p:ext uri="{BB962C8B-B14F-4D97-AF65-F5344CB8AC3E}">
        <p14:creationId xmlns:p14="http://schemas.microsoft.com/office/powerpoint/2010/main" val="207845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609441" y="206375"/>
            <a:ext cx="10969943" cy="558800"/>
          </a:xfrm>
          <a:noFill/>
        </p:spPr>
        <p:txBody>
          <a:bodyPr anchor="ctr" anchorCtr="1">
            <a:normAutofit fontScale="90000"/>
          </a:bodyPr>
          <a:lstStyle/>
          <a:p>
            <a:pPr eaLnBrk="1" hangingPunct="1"/>
            <a:r>
              <a:rPr lang="en-NZ" sz="3800" smtClean="0"/>
              <a:t>An Example</a:t>
            </a:r>
          </a:p>
        </p:txBody>
      </p:sp>
      <p:sp>
        <p:nvSpPr>
          <p:cNvPr id="270341" name="Rectangle 5"/>
          <p:cNvSpPr>
            <a:spLocks noGrp="1" noChangeArrowheads="1"/>
          </p:cNvSpPr>
          <p:nvPr>
            <p:ph type="body" sz="half" idx="1"/>
          </p:nvPr>
        </p:nvSpPr>
        <p:spPr>
          <a:xfrm>
            <a:off x="609441" y="2138364"/>
            <a:ext cx="5383398" cy="4530725"/>
          </a:xfrm>
          <a:noFill/>
        </p:spPr>
        <p:txBody>
          <a:bodyPr/>
          <a:lstStyle/>
          <a:p>
            <a:pPr eaLnBrk="1" hangingPunct="1"/>
            <a:r>
              <a:rPr lang="en-NZ" sz="2600" smtClean="0"/>
              <a:t>6</a:t>
            </a:r>
            <a:r>
              <a:rPr lang="en-US" sz="2600" smtClean="0"/>
              <a:t>*</a:t>
            </a:r>
            <a:r>
              <a:rPr lang="en-NZ" sz="2600" smtClean="0"/>
              <a:t>3=9</a:t>
            </a:r>
          </a:p>
          <a:p>
            <a:pPr eaLnBrk="1" hangingPunct="1"/>
            <a:r>
              <a:rPr lang="en-NZ" sz="2600" smtClean="0"/>
              <a:t>6</a:t>
            </a:r>
            <a:r>
              <a:rPr lang="en-US" sz="2600" smtClean="0"/>
              <a:t>*</a:t>
            </a:r>
            <a:r>
              <a:rPr lang="en-NZ" sz="2600" smtClean="0"/>
              <a:t>3=3</a:t>
            </a:r>
          </a:p>
          <a:p>
            <a:pPr eaLnBrk="1" hangingPunct="1"/>
            <a:r>
              <a:rPr lang="en-NZ" sz="2600" smtClean="0"/>
              <a:t>6</a:t>
            </a:r>
            <a:r>
              <a:rPr lang="en-US" sz="2600" smtClean="0"/>
              <a:t>*</a:t>
            </a:r>
            <a:r>
              <a:rPr lang="en-NZ" sz="2600" smtClean="0"/>
              <a:t>3=18</a:t>
            </a:r>
          </a:p>
          <a:p>
            <a:pPr eaLnBrk="1" hangingPunct="1"/>
            <a:r>
              <a:rPr lang="en-NZ" sz="2600" smtClean="0"/>
              <a:t>6</a:t>
            </a:r>
            <a:r>
              <a:rPr lang="en-US" sz="2600" smtClean="0"/>
              <a:t>*</a:t>
            </a:r>
            <a:r>
              <a:rPr lang="en-NZ" sz="2600" smtClean="0"/>
              <a:t>3=63</a:t>
            </a:r>
          </a:p>
          <a:p>
            <a:pPr eaLnBrk="1" hangingPunct="1"/>
            <a:r>
              <a:rPr lang="en-NZ" sz="2600" smtClean="0"/>
              <a:t>6</a:t>
            </a:r>
            <a:r>
              <a:rPr lang="en-US" sz="2600" smtClean="0"/>
              <a:t>*</a:t>
            </a:r>
            <a:r>
              <a:rPr lang="en-NZ" sz="2600" smtClean="0"/>
              <a:t>3=2</a:t>
            </a:r>
          </a:p>
        </p:txBody>
      </p:sp>
      <p:sp>
        <p:nvSpPr>
          <p:cNvPr id="270342" name="Text Box 6"/>
          <p:cNvSpPr txBox="1">
            <a:spLocks noChangeArrowheads="1"/>
          </p:cNvSpPr>
          <p:nvPr/>
        </p:nvSpPr>
        <p:spPr bwMode="auto">
          <a:xfrm>
            <a:off x="5251559" y="836613"/>
            <a:ext cx="1802096" cy="1077218"/>
          </a:xfrm>
          <a:prstGeom prst="rect">
            <a:avLst/>
          </a:prstGeom>
          <a:noFill/>
          <a:ln w="9525" algn="ctr">
            <a:noFill/>
            <a:miter lim="800000"/>
            <a:headEnd/>
            <a:tailEnd/>
          </a:ln>
          <a:effectLst/>
        </p:spPr>
        <p:txBody>
          <a:bodyPr wrap="none">
            <a:spAutoFit/>
          </a:bodyPr>
          <a:lstStyle/>
          <a:p>
            <a:pPr marL="342900" indent="-342900" algn="ctr">
              <a:lnSpc>
                <a:spcPct val="90000"/>
              </a:lnSpc>
              <a:spcBef>
                <a:spcPct val="20000"/>
              </a:spcBef>
              <a:buClr>
                <a:srgbClr val="CC0000"/>
              </a:buClr>
              <a:buSzPct val="60000"/>
              <a:buFont typeface="Wingdings" pitchFamily="2" charset="2"/>
              <a:buNone/>
              <a:defRPr/>
            </a:pPr>
            <a:r>
              <a:rPr lang="en-NZ" sz="3200" dirty="0">
                <a:solidFill>
                  <a:srgbClr val="FF0066"/>
                </a:solidFill>
                <a:effectLst>
                  <a:outerShdw blurRad="38100" dist="38100" dir="2700000" algn="tl">
                    <a:srgbClr val="000000"/>
                  </a:outerShdw>
                </a:effectLst>
                <a:latin typeface="Verdana" pitchFamily="34" charset="0"/>
              </a:rPr>
              <a:t>Division</a:t>
            </a:r>
          </a:p>
          <a:p>
            <a:pPr marL="342900" indent="-342900" algn="ctr">
              <a:lnSpc>
                <a:spcPct val="90000"/>
              </a:lnSpc>
              <a:spcBef>
                <a:spcPct val="20000"/>
              </a:spcBef>
              <a:buClr>
                <a:srgbClr val="CC0000"/>
              </a:buClr>
              <a:buSzPct val="60000"/>
              <a:buFont typeface="Wingdings" pitchFamily="2" charset="2"/>
              <a:buNone/>
              <a:defRPr/>
            </a:pPr>
            <a:r>
              <a:rPr lang="en-NZ" sz="3200" dirty="0">
                <a:solidFill>
                  <a:srgbClr val="FF0066"/>
                </a:solidFill>
                <a:effectLst>
                  <a:outerShdw blurRad="38100" dist="38100" dir="2700000" algn="tl">
                    <a:srgbClr val="000000"/>
                  </a:outerShdw>
                </a:effectLst>
                <a:latin typeface="Verdana" pitchFamily="34" charset="0"/>
              </a:rPr>
              <a:t>6 </a:t>
            </a:r>
            <a:r>
              <a:rPr lang="en-US" sz="3200" dirty="0">
                <a:solidFill>
                  <a:srgbClr val="FF9933"/>
                </a:solidFill>
                <a:effectLst>
                  <a:outerShdw blurRad="38100" dist="38100" dir="2700000" algn="tl">
                    <a:srgbClr val="000000"/>
                  </a:outerShdw>
                </a:effectLst>
                <a:latin typeface="Verdana" pitchFamily="34" charset="0"/>
              </a:rPr>
              <a:t>* </a:t>
            </a:r>
            <a:r>
              <a:rPr lang="en-NZ" sz="3200" dirty="0">
                <a:solidFill>
                  <a:srgbClr val="FF9933"/>
                </a:solidFill>
                <a:effectLst>
                  <a:outerShdw blurRad="38100" dist="38100" dir="2700000" algn="tl">
                    <a:srgbClr val="000000"/>
                  </a:outerShdw>
                </a:effectLst>
                <a:latin typeface="Verdana" pitchFamily="34" charset="0"/>
              </a:rPr>
              <a:t>3</a:t>
            </a:r>
          </a:p>
        </p:txBody>
      </p:sp>
      <p:pic>
        <p:nvPicPr>
          <p:cNvPr id="270344" name="Picture 8" descr="ed12"/>
          <p:cNvPicPr>
            <a:picLocks noGrp="1" noChangeAspect="1" noChangeArrowheads="1"/>
          </p:cNvPicPr>
          <p:nvPr>
            <p:ph sz="half" idx="2"/>
          </p:nvPr>
        </p:nvPicPr>
        <p:blipFill>
          <a:blip r:embed="rId3" cstate="print"/>
          <a:srcRect/>
          <a:stretch>
            <a:fillRect/>
          </a:stretch>
        </p:blipFill>
        <p:spPr>
          <a:xfrm>
            <a:off x="719480" y="736600"/>
            <a:ext cx="10079059" cy="6121400"/>
          </a:xfrm>
          <a:solidFill>
            <a:schemeClr val="tx2"/>
          </a:solidFill>
        </p:spPr>
      </p:pic>
    </p:spTree>
    <p:extLst>
      <p:ext uri="{BB962C8B-B14F-4D97-AF65-F5344CB8AC3E}">
        <p14:creationId xmlns:p14="http://schemas.microsoft.com/office/powerpoint/2010/main" val="115598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79 0.146 L 0.30329 0.96593 " pathEditMode="relative" rAng="0" ptsTypes="AA">
                                      <p:cBhvr>
                                        <p:cTn id="6" dur="2000" fill="hold"/>
                                        <p:tgtEl>
                                          <p:spTgt spid="270344"/>
                                        </p:tgtEl>
                                        <p:attrNameLst>
                                          <p:attrName>ppt_x</p:attrName>
                                          <p:attrName>ppt_y</p:attrName>
                                        </p:attrNameLst>
                                      </p:cBhvr>
                                      <p:rCtr x="14200" y="41000"/>
                                    </p:animMotion>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270342">
                                            <p:txEl>
                                              <p:pRg st="1" end="1"/>
                                            </p:txEl>
                                          </p:spTgt>
                                        </p:tgtEl>
                                        <p:attrNameLst>
                                          <p:attrName>style.visibility</p:attrName>
                                        </p:attrNameLst>
                                      </p:cBhvr>
                                      <p:to>
                                        <p:strVal val="visible"/>
                                      </p:to>
                                    </p:set>
                                    <p:animEffect transition="in" filter="diamond(in)">
                                      <p:cBhvr>
                                        <p:cTn id="11" dur="2000"/>
                                        <p:tgtEl>
                                          <p:spTgt spid="27034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70341"/>
                                        </p:tgtEl>
                                        <p:attrNameLst>
                                          <p:attrName>style.visibility</p:attrName>
                                        </p:attrNameLst>
                                      </p:cBhvr>
                                      <p:to>
                                        <p:strVal val="visible"/>
                                      </p:to>
                                    </p:set>
                                    <p:animEffect transition="in" filter="diamond(in)">
                                      <p:cBhvr>
                                        <p:cTn id="16" dur="5000"/>
                                        <p:tgtEl>
                                          <p:spTgt spid="27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2205980" y="0"/>
            <a:ext cx="8303790" cy="1139825"/>
          </a:xfrm>
        </p:spPr>
        <p:txBody>
          <a:bodyPr>
            <a:noAutofit/>
          </a:bodyPr>
          <a:lstStyle/>
          <a:p>
            <a:pPr algn="ctr" eaLnBrk="1" hangingPunct="1"/>
            <a:r>
              <a:rPr lang="en-NZ" sz="4400" b="1" dirty="0" smtClean="0">
                <a:solidFill>
                  <a:srgbClr val="FF0000"/>
                </a:solidFill>
              </a:rPr>
              <a:t>Facial Expression Recognizer</a:t>
            </a:r>
          </a:p>
        </p:txBody>
      </p:sp>
      <p:graphicFrame>
        <p:nvGraphicFramePr>
          <p:cNvPr id="1026" name="Object 4"/>
          <p:cNvGraphicFramePr>
            <a:graphicFrameLocks noGrp="1" noChangeAspect="1"/>
          </p:cNvGraphicFramePr>
          <p:nvPr>
            <p:ph idx="1"/>
          </p:nvPr>
        </p:nvGraphicFramePr>
        <p:xfrm>
          <a:off x="431688" y="1311275"/>
          <a:ext cx="11518017" cy="5195888"/>
        </p:xfrm>
        <a:graphic>
          <a:graphicData uri="http://schemas.openxmlformats.org/presentationml/2006/ole">
            <mc:AlternateContent xmlns:mc="http://schemas.openxmlformats.org/markup-compatibility/2006">
              <mc:Choice xmlns:v="urn:schemas-microsoft-com:vml" Requires="v">
                <p:oleObj spid="_x0000_s2082" name="Bitmap Image" r:id="rId4" imgW="6257143" imgH="3761905" progId="PBrush">
                  <p:embed/>
                </p:oleObj>
              </mc:Choice>
              <mc:Fallback>
                <p:oleObj name="Bitmap Image" r:id="rId4" imgW="6257143" imgH="3761905"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688" y="1311275"/>
                        <a:ext cx="11518017" cy="5195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429277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1618829" y="285750"/>
            <a:ext cx="9547913" cy="914400"/>
          </a:xfrm>
          <a:prstGeom prst="rect">
            <a:avLst/>
          </a:prstGeom>
          <a:noFill/>
          <a:ln w="9525">
            <a:noFill/>
            <a:miter lim="800000"/>
            <a:headEnd/>
            <a:tailEnd/>
          </a:ln>
        </p:spPr>
        <p:txBody>
          <a:bodyPr anchor="ctr"/>
          <a:lstStyle/>
          <a:p>
            <a:pPr algn="ctr"/>
            <a:r>
              <a:rPr lang="en-NZ" sz="4200" b="1" dirty="0">
                <a:solidFill>
                  <a:srgbClr val="FF0000"/>
                </a:solidFill>
                <a:latin typeface="Euphemia "/>
              </a:rPr>
              <a:t>Facial Expression Analysis</a:t>
            </a:r>
            <a:r>
              <a:rPr lang="en-NZ" altLang="zh-CN" sz="4200" b="1" dirty="0">
                <a:solidFill>
                  <a:srgbClr val="FF0000"/>
                </a:solidFill>
                <a:latin typeface="Euphemia "/>
                <a:ea typeface="SimSun" pitchFamily="2" charset="-122"/>
              </a:rPr>
              <a:t> Results</a:t>
            </a:r>
            <a:endParaRPr lang="en-NZ" sz="4200" b="1" dirty="0">
              <a:solidFill>
                <a:srgbClr val="FF0000"/>
              </a:solidFill>
              <a:latin typeface="Euphemia "/>
            </a:endParaRPr>
          </a:p>
        </p:txBody>
      </p:sp>
      <p:sp>
        <p:nvSpPr>
          <p:cNvPr id="28675" name="Rectangle 5"/>
          <p:cNvSpPr>
            <a:spLocks noChangeArrowheads="1"/>
          </p:cNvSpPr>
          <p:nvPr/>
        </p:nvSpPr>
        <p:spPr bwMode="auto">
          <a:xfrm>
            <a:off x="-48670" y="1745734"/>
            <a:ext cx="184731" cy="369332"/>
          </a:xfrm>
          <a:prstGeom prst="rect">
            <a:avLst/>
          </a:prstGeom>
          <a:noFill/>
          <a:ln w="9525">
            <a:noFill/>
            <a:miter lim="800000"/>
            <a:headEnd/>
            <a:tailEnd/>
          </a:ln>
        </p:spPr>
        <p:txBody>
          <a:bodyPr wrap="none" anchor="ctr">
            <a:spAutoFit/>
          </a:bodyPr>
          <a:lstStyle/>
          <a:p>
            <a:endParaRPr lang="en-US"/>
          </a:p>
        </p:txBody>
      </p:sp>
      <p:pic>
        <p:nvPicPr>
          <p:cNvPr id="28676" name="Picture 6" descr="laugh"/>
          <p:cNvPicPr>
            <a:picLocks noChangeAspect="1" noChangeArrowheads="1"/>
          </p:cNvPicPr>
          <p:nvPr/>
        </p:nvPicPr>
        <p:blipFill>
          <a:blip r:embed="rId3" cstate="print"/>
          <a:srcRect/>
          <a:stretch>
            <a:fillRect/>
          </a:stretch>
        </p:blipFill>
        <p:spPr bwMode="auto">
          <a:xfrm>
            <a:off x="459198" y="4506913"/>
            <a:ext cx="3555074" cy="1905000"/>
          </a:xfrm>
          <a:prstGeom prst="rect">
            <a:avLst/>
          </a:prstGeom>
          <a:noFill/>
          <a:ln w="9525">
            <a:noFill/>
            <a:miter lim="800000"/>
            <a:headEnd/>
            <a:tailEnd/>
          </a:ln>
        </p:spPr>
      </p:pic>
      <p:pic>
        <p:nvPicPr>
          <p:cNvPr id="28677" name="Picture 7" descr="disgust"/>
          <p:cNvPicPr>
            <a:picLocks noChangeAspect="1" noChangeArrowheads="1"/>
          </p:cNvPicPr>
          <p:nvPr/>
        </p:nvPicPr>
        <p:blipFill>
          <a:blip r:embed="rId4" cstate="print"/>
          <a:srcRect/>
          <a:stretch>
            <a:fillRect/>
          </a:stretch>
        </p:blipFill>
        <p:spPr bwMode="auto">
          <a:xfrm>
            <a:off x="8178787" y="4506913"/>
            <a:ext cx="3555074" cy="1905000"/>
          </a:xfrm>
          <a:prstGeom prst="rect">
            <a:avLst/>
          </a:prstGeom>
          <a:noFill/>
          <a:ln w="9525">
            <a:noFill/>
            <a:miter lim="800000"/>
            <a:headEnd/>
            <a:tailEnd/>
          </a:ln>
        </p:spPr>
      </p:pic>
      <p:pic>
        <p:nvPicPr>
          <p:cNvPr id="28678" name="Picture 8" descr="normal"/>
          <p:cNvPicPr>
            <a:picLocks noChangeAspect="1" noChangeArrowheads="1"/>
          </p:cNvPicPr>
          <p:nvPr/>
        </p:nvPicPr>
        <p:blipFill>
          <a:blip r:embed="rId5" cstate="print"/>
          <a:srcRect/>
          <a:stretch>
            <a:fillRect/>
          </a:stretch>
        </p:blipFill>
        <p:spPr bwMode="auto">
          <a:xfrm>
            <a:off x="459198" y="2297113"/>
            <a:ext cx="3555074" cy="1905000"/>
          </a:xfrm>
          <a:prstGeom prst="rect">
            <a:avLst/>
          </a:prstGeom>
          <a:noFill/>
          <a:ln w="9525">
            <a:noFill/>
            <a:miter lim="800000"/>
            <a:headEnd/>
            <a:tailEnd/>
          </a:ln>
        </p:spPr>
      </p:pic>
      <p:pic>
        <p:nvPicPr>
          <p:cNvPr id="28679" name="Picture 9" descr="smile"/>
          <p:cNvPicPr>
            <a:picLocks noChangeAspect="1" noChangeArrowheads="1"/>
          </p:cNvPicPr>
          <p:nvPr/>
        </p:nvPicPr>
        <p:blipFill>
          <a:blip r:embed="rId6" cstate="print"/>
          <a:srcRect/>
          <a:stretch>
            <a:fillRect/>
          </a:stretch>
        </p:blipFill>
        <p:spPr bwMode="auto">
          <a:xfrm>
            <a:off x="4367662" y="4508500"/>
            <a:ext cx="3555074" cy="1905000"/>
          </a:xfrm>
          <a:prstGeom prst="rect">
            <a:avLst/>
          </a:prstGeom>
          <a:noFill/>
          <a:ln w="9525">
            <a:noFill/>
            <a:miter lim="800000"/>
            <a:headEnd/>
            <a:tailEnd/>
          </a:ln>
        </p:spPr>
      </p:pic>
      <p:pic>
        <p:nvPicPr>
          <p:cNvPr id="28680" name="Picture 10" descr="surprise"/>
          <p:cNvPicPr>
            <a:picLocks noChangeAspect="1" noChangeArrowheads="1"/>
          </p:cNvPicPr>
          <p:nvPr/>
        </p:nvPicPr>
        <p:blipFill>
          <a:blip r:embed="rId7" cstate="print"/>
          <a:srcRect/>
          <a:stretch>
            <a:fillRect/>
          </a:stretch>
        </p:blipFill>
        <p:spPr bwMode="auto">
          <a:xfrm>
            <a:off x="4318992" y="2297113"/>
            <a:ext cx="3555074" cy="1905000"/>
          </a:xfrm>
          <a:prstGeom prst="rect">
            <a:avLst/>
          </a:prstGeom>
          <a:noFill/>
          <a:ln w="9525">
            <a:noFill/>
            <a:miter lim="800000"/>
            <a:headEnd/>
            <a:tailEnd/>
          </a:ln>
        </p:spPr>
      </p:pic>
      <p:pic>
        <p:nvPicPr>
          <p:cNvPr id="28681" name="Picture 11" descr="sad"/>
          <p:cNvPicPr>
            <a:picLocks noChangeAspect="1" noChangeArrowheads="1"/>
          </p:cNvPicPr>
          <p:nvPr/>
        </p:nvPicPr>
        <p:blipFill>
          <a:blip r:embed="rId8" cstate="print"/>
          <a:srcRect/>
          <a:stretch>
            <a:fillRect/>
          </a:stretch>
        </p:blipFill>
        <p:spPr bwMode="auto">
          <a:xfrm>
            <a:off x="8178787" y="2297113"/>
            <a:ext cx="3555074" cy="1905000"/>
          </a:xfrm>
          <a:prstGeom prst="rect">
            <a:avLst/>
          </a:prstGeom>
          <a:noFill/>
          <a:ln w="9525">
            <a:noFill/>
            <a:miter lim="800000"/>
            <a:headEnd/>
            <a:tailEnd/>
          </a:ln>
        </p:spPr>
      </p:pic>
      <p:sp>
        <p:nvSpPr>
          <p:cNvPr id="10" name="TextBox 9"/>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244630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NZ" altLang="en-US" dirty="0" smtClean="0">
                <a:solidFill>
                  <a:srgbClr val="FF0000"/>
                </a:solidFill>
              </a:rPr>
              <a:t>E Learning – trends for the future</a:t>
            </a:r>
          </a:p>
        </p:txBody>
      </p:sp>
      <p:sp>
        <p:nvSpPr>
          <p:cNvPr id="5123" name="Content Placeholder 2"/>
          <p:cNvSpPr>
            <a:spLocks noGrp="1"/>
          </p:cNvSpPr>
          <p:nvPr>
            <p:ph idx="1"/>
          </p:nvPr>
        </p:nvSpPr>
        <p:spPr>
          <a:xfrm>
            <a:off x="1979612" y="1889125"/>
            <a:ext cx="8229600" cy="3551238"/>
          </a:xfrm>
        </p:spPr>
        <p:txBody>
          <a:bodyPr>
            <a:normAutofit fontScale="92500" lnSpcReduction="20000"/>
          </a:bodyPr>
          <a:lstStyle/>
          <a:p>
            <a:pPr>
              <a:spcBef>
                <a:spcPts val="600"/>
              </a:spcBef>
              <a:spcAft>
                <a:spcPts val="600"/>
              </a:spcAft>
            </a:pPr>
            <a:r>
              <a:rPr lang="en-US" altLang="en-US" dirty="0" smtClean="0"/>
              <a:t>Personal experiences- 2 + 1 FB, Lecture recordings, </a:t>
            </a:r>
            <a:r>
              <a:rPr lang="en-US" altLang="en-US" dirty="0" err="1" smtClean="0"/>
              <a:t>Tabrizi</a:t>
            </a:r>
            <a:endParaRPr lang="en-US" altLang="en-US" dirty="0" smtClean="0"/>
          </a:p>
          <a:p>
            <a:pPr>
              <a:spcBef>
                <a:spcPts val="600"/>
              </a:spcBef>
              <a:spcAft>
                <a:spcPts val="600"/>
              </a:spcAft>
            </a:pPr>
            <a:r>
              <a:rPr lang="en-US" altLang="en-US" dirty="0" smtClean="0"/>
              <a:t>MOOCs</a:t>
            </a:r>
          </a:p>
          <a:p>
            <a:pPr>
              <a:spcBef>
                <a:spcPts val="600"/>
              </a:spcBef>
              <a:spcAft>
                <a:spcPts val="600"/>
              </a:spcAft>
            </a:pPr>
            <a:r>
              <a:rPr lang="en-US" altLang="en-US" dirty="0" smtClean="0"/>
              <a:t>SPOCs</a:t>
            </a:r>
          </a:p>
          <a:p>
            <a:pPr>
              <a:spcBef>
                <a:spcPts val="600"/>
              </a:spcBef>
              <a:spcAft>
                <a:spcPts val="600"/>
              </a:spcAft>
            </a:pPr>
            <a:r>
              <a:rPr lang="en-US" altLang="en-US" dirty="0" smtClean="0"/>
              <a:t>Intelligent and Affective Systems</a:t>
            </a:r>
          </a:p>
          <a:p>
            <a:pPr>
              <a:spcBef>
                <a:spcPts val="600"/>
              </a:spcBef>
              <a:spcAft>
                <a:spcPts val="600"/>
              </a:spcAft>
            </a:pPr>
            <a:r>
              <a:rPr lang="en-AU" altLang="en-US" dirty="0" smtClean="0"/>
              <a:t>Big Data</a:t>
            </a:r>
          </a:p>
          <a:p>
            <a:pPr>
              <a:spcBef>
                <a:spcPts val="600"/>
              </a:spcBef>
              <a:spcAft>
                <a:spcPts val="600"/>
              </a:spcAft>
            </a:pPr>
            <a:r>
              <a:rPr lang="en-US" altLang="en-US" dirty="0" smtClean="0"/>
              <a:t>Gamification</a:t>
            </a:r>
          </a:p>
          <a:p>
            <a:pPr>
              <a:spcBef>
                <a:spcPts val="600"/>
              </a:spcBef>
              <a:spcAft>
                <a:spcPts val="600"/>
              </a:spcAft>
            </a:pPr>
            <a:r>
              <a:rPr lang="en-US" altLang="en-US" dirty="0" smtClean="0"/>
              <a:t>Mobile Learning</a:t>
            </a:r>
          </a:p>
          <a:p>
            <a:pPr>
              <a:spcBef>
                <a:spcPts val="600"/>
              </a:spcBef>
              <a:spcAft>
                <a:spcPts val="600"/>
              </a:spcAft>
            </a:pPr>
            <a:r>
              <a:rPr lang="en-US" altLang="en-US" dirty="0" smtClean="0"/>
              <a:t>Augmented reality</a:t>
            </a:r>
          </a:p>
          <a:p>
            <a:pPr>
              <a:spcBef>
                <a:spcPts val="600"/>
              </a:spcBef>
              <a:spcAft>
                <a:spcPts val="600"/>
              </a:spcAft>
            </a:pPr>
            <a:r>
              <a:rPr lang="en-US" altLang="en-US" dirty="0" smtClean="0"/>
              <a:t>Cloud Learning Management Systems</a:t>
            </a:r>
          </a:p>
          <a:p>
            <a:endParaRPr lang="en-AU" altLang="en-US" dirty="0" smtClean="0">
              <a:solidFill>
                <a:srgbClr val="7030A0"/>
              </a:solidFill>
            </a:endParaRPr>
          </a:p>
        </p:txBody>
      </p:sp>
      <p:sp>
        <p:nvSpPr>
          <p:cNvPr id="5124" name="Slide Number Placeholder 8"/>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1EFB7F5A-DB48-47B3-9D67-087E7F8F046B}" type="slidenum">
              <a:rPr lang="en-AU" altLang="en-US" sz="600">
                <a:solidFill>
                  <a:schemeClr val="bg2"/>
                </a:solidFill>
              </a:rPr>
              <a:pPr>
                <a:spcBef>
                  <a:spcPct val="0"/>
                </a:spcBef>
                <a:spcAft>
                  <a:spcPct val="0"/>
                </a:spcAft>
                <a:buFontTx/>
                <a:buNone/>
              </a:pPr>
              <a:t>2</a:t>
            </a:fld>
            <a:endParaRPr lang="en-AU" altLang="en-US" sz="600">
              <a:solidFill>
                <a:schemeClr val="bg2"/>
              </a:solidFill>
            </a:endParaRPr>
          </a:p>
        </p:txBody>
      </p:sp>
    </p:spTree>
    <p:extLst>
      <p:ext uri="{BB962C8B-B14F-4D97-AF65-F5344CB8AC3E}">
        <p14:creationId xmlns:p14="http://schemas.microsoft.com/office/powerpoint/2010/main" val="263824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380631" y="214313"/>
            <a:ext cx="7732286" cy="1139825"/>
          </a:xfrm>
        </p:spPr>
        <p:txBody>
          <a:bodyPr>
            <a:noAutofit/>
          </a:bodyPr>
          <a:lstStyle/>
          <a:p>
            <a:pPr algn="ctr" eaLnBrk="1" hangingPunct="1"/>
            <a:r>
              <a:rPr lang="en-US" sz="4000" b="1" dirty="0" smtClean="0">
                <a:solidFill>
                  <a:srgbClr val="FF0000"/>
                </a:solidFill>
                <a:effectLst>
                  <a:outerShdw blurRad="38100" dist="38100" dir="2700000" algn="tl">
                    <a:srgbClr val="000000">
                      <a:alpha val="43137"/>
                    </a:srgbClr>
                  </a:outerShdw>
                </a:effectLst>
              </a:rPr>
              <a:t>The early result for facial expression recognition system</a:t>
            </a:r>
            <a:endParaRPr lang="en-NZ" sz="4000" b="1" dirty="0" smtClean="0">
              <a:solidFill>
                <a:srgbClr val="FF0000"/>
              </a:solidFill>
              <a:effectLst>
                <a:outerShdw blurRad="38100" dist="38100" dir="2700000" algn="tl">
                  <a:srgbClr val="000000">
                    <a:alpha val="43137"/>
                  </a:srgbClr>
                </a:outerShdw>
              </a:effectLst>
            </a:endParaRPr>
          </a:p>
        </p:txBody>
      </p:sp>
      <p:sp>
        <p:nvSpPr>
          <p:cNvPr id="29699" name="Rectangle 186"/>
          <p:cNvSpPr>
            <a:spLocks noChangeArrowheads="1"/>
          </p:cNvSpPr>
          <p:nvPr/>
        </p:nvSpPr>
        <p:spPr bwMode="auto">
          <a:xfrm>
            <a:off x="0" y="4661972"/>
            <a:ext cx="184731" cy="369332"/>
          </a:xfrm>
          <a:prstGeom prst="rect">
            <a:avLst/>
          </a:prstGeom>
          <a:noFill/>
          <a:ln w="9525">
            <a:noFill/>
            <a:miter lim="800000"/>
            <a:headEnd/>
            <a:tailEnd/>
          </a:ln>
        </p:spPr>
        <p:txBody>
          <a:bodyPr wrap="none" anchor="ctr">
            <a:spAutoFit/>
          </a:bodyPr>
          <a:lstStyle/>
          <a:p>
            <a:endParaRPr lang="en-AU"/>
          </a:p>
        </p:txBody>
      </p:sp>
      <p:graphicFrame>
        <p:nvGraphicFramePr>
          <p:cNvPr id="223420" name="Group 188"/>
          <p:cNvGraphicFramePr>
            <a:graphicFrameLocks noGrp="1"/>
          </p:cNvGraphicFramePr>
          <p:nvPr>
            <p:ph idx="1"/>
          </p:nvPr>
        </p:nvGraphicFramePr>
        <p:xfrm>
          <a:off x="609441" y="1600200"/>
          <a:ext cx="10969942" cy="4530728"/>
        </p:xfrm>
        <a:graphic>
          <a:graphicData uri="http://schemas.openxmlformats.org/drawingml/2006/table">
            <a:tbl>
              <a:tblPr/>
              <a:tblGrid>
                <a:gridCol w="5341075"/>
                <a:gridCol w="5628867"/>
              </a:tblGrid>
              <a:tr h="8302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AU" sz="2100" b="1" i="0" u="none" strike="noStrike" cap="none" normalizeH="0" baseline="0" smtClean="0">
                          <a:ln>
                            <a:noFill/>
                          </a:ln>
                          <a:solidFill>
                            <a:srgbClr val="0000FF"/>
                          </a:solidFill>
                          <a:effectLst/>
                          <a:latin typeface="Arial" pitchFamily="34" charset="0"/>
                          <a:cs typeface="Arial" pitchFamily="34" charset="0"/>
                        </a:rPr>
                        <a:t>Expression</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Arial" pitchFamily="34" charset="0"/>
                          <a:ea typeface="SimSun" pitchFamily="2" charset="-122"/>
                          <a:cs typeface="Times New Roman" pitchFamily="18" charset="0"/>
                        </a:rPr>
                        <a:t>Recognition</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Normal</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92%</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4363">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Disgust</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93%</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Fear</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90%</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Smile</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93%</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4363">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Laugh</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96%</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9125">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Surprised</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dirty="0" smtClean="0">
                          <a:ln>
                            <a:noFill/>
                          </a:ln>
                          <a:solidFill>
                            <a:srgbClr val="0000FF"/>
                          </a:solidFill>
                          <a:effectLst/>
                          <a:latin typeface="Times New Roman" pitchFamily="18" charset="0"/>
                          <a:ea typeface="SimSun" pitchFamily="2" charset="-122"/>
                          <a:cs typeface="Times New Roman" pitchFamily="18" charset="0"/>
                        </a:rPr>
                        <a:t>94%</a:t>
                      </a:r>
                      <a:endParaRPr kumimoji="0" lang="en-NZ" sz="3100" b="1" i="0" u="none" strike="noStrike" cap="none" normalizeH="0" baseline="0" dirty="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extBox 4"/>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125584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7" name="face_tracker_hue_thresholding.mpg">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5" cstate="print"/>
          <a:srcRect/>
          <a:stretch>
            <a:fillRect/>
          </a:stretch>
        </p:blipFill>
        <p:spPr>
          <a:xfrm>
            <a:off x="2031471" y="917575"/>
            <a:ext cx="8125883" cy="4572000"/>
          </a:xfrm>
        </p:spPr>
      </p:pic>
      <p:sp>
        <p:nvSpPr>
          <p:cNvPr id="2" name="Rectangle 1"/>
          <p:cNvSpPr/>
          <p:nvPr/>
        </p:nvSpPr>
        <p:spPr>
          <a:xfrm>
            <a:off x="4366220" y="-27384"/>
            <a:ext cx="2631233" cy="830997"/>
          </a:xfrm>
          <a:prstGeom prst="rect">
            <a:avLst/>
          </a:prstGeom>
        </p:spPr>
        <p:txBody>
          <a:bodyPr wrap="none">
            <a:spAutoFit/>
          </a:bodyPr>
          <a:lstStyle/>
          <a:p>
            <a:r>
              <a:rPr lang="en-US" sz="4800" b="1" dirty="0">
                <a:solidFill>
                  <a:srgbClr val="FF0000"/>
                </a:solidFill>
              </a:rPr>
              <a:t>Gestures</a:t>
            </a:r>
            <a:endParaRPr lang="en-US" sz="4800" b="1" dirty="0"/>
          </a:p>
        </p:txBody>
      </p:sp>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324319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81607"/>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6835" fill="hold"/>
                                        <p:tgtEl>
                                          <p:spTgt spid="28160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8160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81607"/>
                                        </p:tgtEl>
                                      </p:cBhvr>
                                    </p:cmd>
                                  </p:childTnLst>
                                </p:cTn>
                              </p:par>
                            </p:childTnLst>
                          </p:cTn>
                        </p:par>
                      </p:childTnLst>
                    </p:cTn>
                  </p:par>
                </p:childTnLst>
              </p:cTn>
              <p:nextCondLst>
                <p:cond evt="onClick" delay="0">
                  <p:tgtEl>
                    <p:spTgt spid="281607"/>
                  </p:tgtEl>
                </p:cond>
              </p:nextCondLst>
            </p:seq>
            <p:video>
              <p:cMediaNode>
                <p:cTn id="15" fill="hold" display="0">
                  <p:stCondLst>
                    <p:cond delay="indefinite"/>
                  </p:stCondLst>
                  <p:endCondLst>
                    <p:cond evt="onNext" delay="0">
                      <p:tgtEl>
                        <p:sldTgt/>
                      </p:tgtEl>
                    </p:cond>
                    <p:cond evt="onPrev" delay="0">
                      <p:tgtEl>
                        <p:sldTgt/>
                      </p:tgtEl>
                    </p:cond>
                  </p:endCondLst>
                </p:cTn>
                <p:tgtEl>
                  <p:spTgt spid="28160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2158439" y="1825625"/>
            <a:ext cx="5171352" cy="1107996"/>
          </a:xfrm>
          <a:prstGeom prst="rect">
            <a:avLst/>
          </a:prstGeom>
          <a:noFill/>
          <a:ln w="9525">
            <a:noFill/>
            <a:miter lim="800000"/>
            <a:headEnd/>
            <a:tailEnd/>
          </a:ln>
        </p:spPr>
        <p:txBody>
          <a:bodyPr wrap="none">
            <a:spAutoFit/>
          </a:bodyPr>
          <a:lstStyle/>
          <a:p>
            <a:r>
              <a:rPr lang="en-US" sz="6600">
                <a:solidFill>
                  <a:srgbClr val="FF0000"/>
                </a:solidFill>
              </a:rPr>
              <a:t>Multi-Tracker</a:t>
            </a:r>
          </a:p>
        </p:txBody>
      </p:sp>
      <p:sp>
        <p:nvSpPr>
          <p:cNvPr id="22531" name="AutoShape 8">
            <a:hlinkClick r:id="rId5" action="ppaction://hlinkfile" highlightClick="1"/>
          </p:cNvPr>
          <p:cNvSpPr>
            <a:spLocks noChangeArrowheads="1"/>
          </p:cNvSpPr>
          <p:nvPr/>
        </p:nvSpPr>
        <p:spPr bwMode="auto">
          <a:xfrm>
            <a:off x="4558113" y="3068638"/>
            <a:ext cx="1055942" cy="1008062"/>
          </a:xfrm>
          <a:prstGeom prst="actionButtonForwardNext">
            <a:avLst/>
          </a:prstGeom>
          <a:solidFill>
            <a:schemeClr val="accent1"/>
          </a:solidFill>
          <a:ln w="9525">
            <a:noFill/>
            <a:miter lim="800000"/>
            <a:headEnd/>
            <a:tailEnd/>
          </a:ln>
        </p:spPr>
        <p:txBody>
          <a:bodyPr wrap="none" anchor="ctr"/>
          <a:lstStyle/>
          <a:p>
            <a:endParaRPr lang="en-US"/>
          </a:p>
        </p:txBody>
      </p:sp>
      <p:pic>
        <p:nvPicPr>
          <p:cNvPr id="4" name="multi_tracker_v02.mpe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1485900" y="-27385"/>
            <a:ext cx="9145016" cy="6858762"/>
          </a:xfrm>
          <a:prstGeom prst="rect">
            <a:avLst/>
          </a:prstGeom>
        </p:spPr>
      </p:pic>
      <p:sp>
        <p:nvSpPr>
          <p:cNvPr id="5" name="TextBox 4"/>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127734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p:cTn id="13"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614692" y="0"/>
            <a:ext cx="3574133" cy="2736304"/>
          </a:xfrm>
        </p:spPr>
        <p:txBody>
          <a:bodyPr>
            <a:normAutofit fontScale="90000"/>
          </a:bodyPr>
          <a:lstStyle/>
          <a:p>
            <a:pPr algn="ctr" eaLnBrk="1" hangingPunct="1"/>
            <a:r>
              <a:rPr lang="en-NZ" sz="4000" b="1" dirty="0" smtClean="0">
                <a:solidFill>
                  <a:srgbClr val="FF0000"/>
                </a:solidFill>
              </a:rPr>
              <a:t>Gesture recogniser tracking the hand</a:t>
            </a:r>
            <a:br>
              <a:rPr lang="en-NZ" sz="4000" b="1" dirty="0" smtClean="0">
                <a:solidFill>
                  <a:srgbClr val="FF0000"/>
                </a:solidFill>
              </a:rPr>
            </a:br>
            <a:endParaRPr lang="en-NZ" sz="4000" b="1" dirty="0" smtClean="0">
              <a:solidFill>
                <a:srgbClr val="FF0000"/>
              </a:solidFill>
            </a:endParaRPr>
          </a:p>
        </p:txBody>
      </p:sp>
      <p:sp>
        <p:nvSpPr>
          <p:cNvPr id="23556" name="AutoShape 6">
            <a:hlinkClick r:id="rId5" action="ppaction://hlinkfile" highlightClick="1"/>
          </p:cNvPr>
          <p:cNvSpPr>
            <a:spLocks noChangeArrowheads="1"/>
          </p:cNvSpPr>
          <p:nvPr/>
        </p:nvSpPr>
        <p:spPr bwMode="auto">
          <a:xfrm>
            <a:off x="11181554" y="4221164"/>
            <a:ext cx="383018" cy="574675"/>
          </a:xfrm>
          <a:prstGeom prst="actionButtonEnd">
            <a:avLst/>
          </a:prstGeom>
          <a:solidFill>
            <a:schemeClr val="accent1"/>
          </a:solidFill>
          <a:ln w="9525">
            <a:noFill/>
            <a:miter lim="800000"/>
            <a:headEnd/>
            <a:tailEnd/>
          </a:ln>
        </p:spPr>
        <p:txBody>
          <a:bodyPr wrap="none" anchor="ctr"/>
          <a:lstStyle/>
          <a:p>
            <a:endParaRPr lang="en-US"/>
          </a:p>
        </p:txBody>
      </p:sp>
      <p:sp>
        <p:nvSpPr>
          <p:cNvPr id="23557" name="AutoShape 7">
            <a:hlinkClick r:id="rId6" action="ppaction://hlinkfile" highlightClick="1"/>
          </p:cNvPr>
          <p:cNvSpPr>
            <a:spLocks noChangeArrowheads="1"/>
          </p:cNvSpPr>
          <p:nvPr/>
        </p:nvSpPr>
        <p:spPr bwMode="auto">
          <a:xfrm>
            <a:off x="11181554" y="5013326"/>
            <a:ext cx="383018" cy="576263"/>
          </a:xfrm>
          <a:prstGeom prst="actionButtonEnd">
            <a:avLst/>
          </a:prstGeom>
          <a:solidFill>
            <a:schemeClr val="accent1"/>
          </a:solidFill>
          <a:ln w="9525">
            <a:noFill/>
            <a:miter lim="800000"/>
            <a:headEnd/>
            <a:tailEnd/>
          </a:ln>
        </p:spPr>
        <p:txBody>
          <a:bodyPr wrap="none" anchor="ctr"/>
          <a:lstStyle/>
          <a:p>
            <a:endParaRPr lang="en-US"/>
          </a:p>
        </p:txBody>
      </p:sp>
      <p:sp>
        <p:nvSpPr>
          <p:cNvPr id="23558" name="AutoShape 8">
            <a:hlinkClick r:id="rId7" action="ppaction://hlinkfile" highlightClick="1"/>
          </p:cNvPr>
          <p:cNvSpPr>
            <a:spLocks noChangeArrowheads="1"/>
          </p:cNvSpPr>
          <p:nvPr/>
        </p:nvSpPr>
        <p:spPr bwMode="auto">
          <a:xfrm>
            <a:off x="11181554" y="5876926"/>
            <a:ext cx="383018" cy="576263"/>
          </a:xfrm>
          <a:prstGeom prst="actionButtonEnd">
            <a:avLst/>
          </a:prstGeom>
          <a:solidFill>
            <a:schemeClr val="accent1"/>
          </a:solidFill>
          <a:ln w="9525">
            <a:noFill/>
            <a:miter lim="800000"/>
            <a:headEnd/>
            <a:tailEnd/>
          </a:ln>
        </p:spPr>
        <p:txBody>
          <a:bodyPr wrap="none" anchor="ctr"/>
          <a:lstStyle/>
          <a:p>
            <a:endParaRPr lang="en-US"/>
          </a:p>
        </p:txBody>
      </p:sp>
      <p:sp>
        <p:nvSpPr>
          <p:cNvPr id="23559" name="Text Box 10"/>
          <p:cNvSpPr txBox="1">
            <a:spLocks noChangeArrowheads="1"/>
          </p:cNvSpPr>
          <p:nvPr/>
        </p:nvSpPr>
        <p:spPr bwMode="auto">
          <a:xfrm>
            <a:off x="10866254" y="3592513"/>
            <a:ext cx="910827" cy="369332"/>
          </a:xfrm>
          <a:prstGeom prst="rect">
            <a:avLst/>
          </a:prstGeom>
          <a:noFill/>
          <a:ln w="9525">
            <a:noFill/>
            <a:miter lim="800000"/>
            <a:headEnd/>
            <a:tailEnd/>
          </a:ln>
        </p:spPr>
        <p:txBody>
          <a:bodyPr wrap="none">
            <a:spAutoFit/>
          </a:bodyPr>
          <a:lstStyle/>
          <a:p>
            <a:r>
              <a:rPr lang="en-NZ">
                <a:solidFill>
                  <a:srgbClr val="0000FF"/>
                </a:solidFill>
              </a:rPr>
              <a:t>Demos</a:t>
            </a:r>
          </a:p>
        </p:txBody>
      </p:sp>
      <p:pic>
        <p:nvPicPr>
          <p:cNvPr id="8" name="Movement_trajectory_signal_no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0" y="0"/>
            <a:ext cx="8572500" cy="6858000"/>
          </a:xfrm>
          <a:prstGeom prst="rect">
            <a:avLst/>
          </a:prstGeom>
        </p:spPr>
      </p:pic>
      <p:sp>
        <p:nvSpPr>
          <p:cNvPr id="9" name="TextBox 8"/>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256131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a:xfrm>
            <a:off x="2380631" y="214313"/>
            <a:ext cx="7808466" cy="1643062"/>
          </a:xfrm>
        </p:spPr>
        <p:txBody>
          <a:bodyPr/>
          <a:lstStyle/>
          <a:p>
            <a:pPr algn="ctr" eaLnBrk="1" hangingPunct="1"/>
            <a:r>
              <a:rPr lang="en-US" sz="4000" b="1" dirty="0" smtClean="0">
                <a:solidFill>
                  <a:srgbClr val="FF0000"/>
                </a:solidFill>
              </a:rPr>
              <a:t>The gesture recognition technique - Overview</a:t>
            </a:r>
            <a:endParaRPr lang="en-NZ" sz="4000" b="1" dirty="0" smtClean="0">
              <a:solidFill>
                <a:srgbClr val="FF0000"/>
              </a:solidFill>
            </a:endParaRPr>
          </a:p>
        </p:txBody>
      </p:sp>
      <p:pic>
        <p:nvPicPr>
          <p:cNvPr id="24579" name="Picture 4" descr="BlockDiagram01"/>
          <p:cNvPicPr>
            <a:picLocks noGrp="1" noChangeAspect="1" noChangeArrowheads="1"/>
          </p:cNvPicPr>
          <p:nvPr>
            <p:ph idx="1"/>
          </p:nvPr>
        </p:nvPicPr>
        <p:blipFill>
          <a:blip r:embed="rId3" cstate="print"/>
          <a:srcRect/>
          <a:stretch>
            <a:fillRect/>
          </a:stretch>
        </p:blipFill>
        <p:spPr>
          <a:xfrm>
            <a:off x="609441" y="2125663"/>
            <a:ext cx="10969943" cy="3479800"/>
          </a:xfrm>
          <a:noFill/>
          <a:ln>
            <a:solidFill>
              <a:schemeClr val="tx1"/>
            </a:solidFill>
          </a:ln>
        </p:spPr>
      </p:pic>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166339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12"/>
          <p:cNvSpPr>
            <a:spLocks noGrp="1" noChangeArrowheads="1"/>
          </p:cNvSpPr>
          <p:nvPr>
            <p:ph type="title"/>
          </p:nvPr>
        </p:nvSpPr>
        <p:spPr>
          <a:xfrm>
            <a:off x="1523603" y="71438"/>
            <a:ext cx="8760718" cy="1285875"/>
          </a:xfrm>
        </p:spPr>
        <p:txBody>
          <a:bodyPr/>
          <a:lstStyle/>
          <a:p>
            <a:pPr algn="ctr" eaLnBrk="1" hangingPunct="1"/>
            <a:r>
              <a:rPr lang="en-NZ" sz="4000" b="1" dirty="0" smtClean="0">
                <a:solidFill>
                  <a:srgbClr val="FF0000"/>
                </a:solidFill>
              </a:rPr>
              <a:t>Evaluation of gesture recognition system </a:t>
            </a:r>
          </a:p>
        </p:txBody>
      </p:sp>
      <p:sp>
        <p:nvSpPr>
          <p:cNvPr id="25603" name="Rectangle 292"/>
          <p:cNvSpPr>
            <a:spLocks noChangeArrowheads="1"/>
          </p:cNvSpPr>
          <p:nvPr/>
        </p:nvSpPr>
        <p:spPr bwMode="auto">
          <a:xfrm>
            <a:off x="0" y="5944672"/>
            <a:ext cx="184731" cy="369332"/>
          </a:xfrm>
          <a:prstGeom prst="rect">
            <a:avLst/>
          </a:prstGeom>
          <a:noFill/>
          <a:ln w="9525">
            <a:noFill/>
            <a:miter lim="800000"/>
            <a:headEnd/>
            <a:tailEnd/>
          </a:ln>
        </p:spPr>
        <p:txBody>
          <a:bodyPr wrap="none" anchor="ctr">
            <a:spAutoFit/>
          </a:bodyPr>
          <a:lstStyle/>
          <a:p>
            <a:endParaRPr lang="en-AU"/>
          </a:p>
        </p:txBody>
      </p:sp>
      <p:graphicFrame>
        <p:nvGraphicFramePr>
          <p:cNvPr id="224907" name="Group 651"/>
          <p:cNvGraphicFramePr>
            <a:graphicFrameLocks noGrp="1"/>
          </p:cNvGraphicFramePr>
          <p:nvPr>
            <p:ph idx="1"/>
          </p:nvPr>
        </p:nvGraphicFramePr>
        <p:xfrm>
          <a:off x="3023930" y="1403350"/>
          <a:ext cx="5567499" cy="5033646"/>
        </p:xfrm>
        <a:graphic>
          <a:graphicData uri="http://schemas.openxmlformats.org/drawingml/2006/table">
            <a:tbl>
              <a:tblPr/>
              <a:tblGrid>
                <a:gridCol w="1631524"/>
                <a:gridCol w="1536300"/>
                <a:gridCol w="2399675"/>
              </a:tblGrid>
              <a:tr h="292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NZ" sz="1800" b="0" i="0" u="none" strike="noStrike" cap="none" normalizeH="0" baseline="0" dirty="0" smtClean="0">
                          <a:ln>
                            <a:noFill/>
                          </a:ln>
                          <a:solidFill>
                            <a:schemeClr val="tx1"/>
                          </a:solidFill>
                          <a:effectLst/>
                          <a:latin typeface="Arial" pitchFamily="34" charset="0"/>
                          <a:cs typeface="Arial" pitchFamily="34" charset="0"/>
                        </a:rPr>
                        <a:t>Gesture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NZ" sz="1800" b="0" i="0" u="none" strike="noStrike" cap="none" normalizeH="0" baseline="0" dirty="0" smtClean="0">
                          <a:ln>
                            <a:noFill/>
                          </a:ln>
                          <a:solidFill>
                            <a:schemeClr val="tx1"/>
                          </a:solidFill>
                          <a:effectLst/>
                          <a:latin typeface="Arial" pitchFamily="34" charset="0"/>
                          <a:cs typeface="Arial" pitchFamily="34" charset="0"/>
                        </a:rPr>
                        <a:t>No.</a:t>
                      </a: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Correctly Detected</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Correct Positive Detection</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2921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80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2</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110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98.21%</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3</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101</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98.05%</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4</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93.2%</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5</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175</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99.43%</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95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6</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176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96.7%</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2317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7</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93</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8</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82</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97.62%</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2317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9</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10</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89</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98.89%</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11</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103</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98.09%</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95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12</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105</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13</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116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98.30%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1714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Avg</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98.27%</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bl>
          </a:graphicData>
        </a:graphic>
      </p:graphicFrame>
      <p:sp>
        <p:nvSpPr>
          <p:cNvPr id="5" name="TextBox 4"/>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900318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476126" y="1000126"/>
            <a:ext cx="10969943" cy="1285875"/>
          </a:xfrm>
          <a:noFill/>
        </p:spPr>
        <p:txBody>
          <a:bodyPr/>
          <a:lstStyle/>
          <a:p>
            <a:pPr eaLnBrk="1" hangingPunct="1"/>
            <a:r>
              <a:rPr lang="en-US" b="1" dirty="0" smtClean="0">
                <a:solidFill>
                  <a:srgbClr val="FF0000"/>
                </a:solidFill>
              </a:rPr>
              <a:t>The results in comparison to a SVM classifier</a:t>
            </a:r>
          </a:p>
        </p:txBody>
      </p:sp>
      <p:pic>
        <p:nvPicPr>
          <p:cNvPr id="26627" name="Picture 6"/>
          <p:cNvPicPr>
            <a:picLocks noChangeAspect="1" noChangeArrowheads="1"/>
          </p:cNvPicPr>
          <p:nvPr/>
        </p:nvPicPr>
        <p:blipFill>
          <a:blip r:embed="rId2" cstate="print"/>
          <a:srcRect/>
          <a:stretch>
            <a:fillRect/>
          </a:stretch>
        </p:blipFill>
        <p:spPr bwMode="auto">
          <a:xfrm>
            <a:off x="239122" y="2276476"/>
            <a:ext cx="11594196" cy="3910013"/>
          </a:xfrm>
          <a:prstGeom prst="rect">
            <a:avLst/>
          </a:prstGeom>
          <a:noFill/>
          <a:ln w="9525">
            <a:noFill/>
            <a:miter lim="800000"/>
            <a:headEnd/>
            <a:tailEnd/>
          </a:ln>
        </p:spPr>
      </p:pic>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157138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692696"/>
          </a:xfrm>
        </p:spPr>
        <p:txBody>
          <a:bodyPr/>
          <a:lstStyle/>
          <a:p>
            <a:r>
              <a:rPr lang="en-NZ" b="1" dirty="0" smtClean="0">
                <a:solidFill>
                  <a:srgbClr val="FF0000"/>
                </a:solidFill>
              </a:rPr>
              <a:t>Demo</a:t>
            </a:r>
            <a:endParaRPr lang="en-NZ" b="1" dirty="0">
              <a:solidFill>
                <a:srgbClr val="FF0000"/>
              </a:solidFill>
            </a:endParaRPr>
          </a:p>
        </p:txBody>
      </p:sp>
      <p:sp>
        <p:nvSpPr>
          <p:cNvPr id="70658" name="AutoShape 2" descr="https://cdn.filepicker.io/api/file/JAUyu37KSMu0pYwJggxh/convert?height=720&amp;width=1280&amp;fit=crop&amp;cache=true&amp;policy=eyJleHBpcnkiOjQxMDI0NDQ4MDAsImNhbGwiOlsicmVhZCIsImNvbnZlcnQiXSwiaGFuZGxlIjoiSkFVeXUzN0tTTXUwcFl3SmdneGgifQ%3D%3D&amp;signature=3bf185ae2ddbdeb7f4895d7fcb2b4e0f2b4ab4453dd0c9044a92d8c44f0c262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NZ"/>
          </a:p>
        </p:txBody>
      </p:sp>
      <p:sp>
        <p:nvSpPr>
          <p:cNvPr id="70660" name="AutoShape 4" descr="https://cdn.filepicker.io/api/file/JAUyu37KSMu0pYwJggxh/convert?height=720&amp;width=1280&amp;fit=crop&amp;cache=true&amp;policy=eyJleHBpcnkiOjQxMDI0NDQ4MDAsImNhbGwiOlsicmVhZCIsImNvbnZlcnQiXSwiaGFuZGxlIjoiSkFVeXUzN0tTTXUwcFl3SmdneGgifQ%3D%3D&amp;signature=3bf185ae2ddbdeb7f4895d7fcb2b4e0f2b4ab4453dd0c9044a92d8c44f0c262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NZ"/>
          </a:p>
        </p:txBody>
      </p:sp>
      <p:sp>
        <p:nvSpPr>
          <p:cNvPr id="70662" name="AutoShape 6" descr="https://cdn.filepicker.io/api/file/JAUyu37KSMu0pYwJggxh/convert?height=720&amp;width=1280&amp;fit=crop&amp;cache=true&amp;policy=eyJleHBpcnkiOjQxMDI0NDQ4MDAsImNhbGwiOlsicmVhZCIsImNvbnZlcnQiXSwiaGFuZGxlIjoiSkFVeXUzN0tTTXUwcFl3SmdneGgifQ%3D%3D&amp;signature=3bf185ae2ddbdeb7f4895d7fcb2b4e0f2b4ab4453dd0c9044a92d8c44f0c262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NZ"/>
          </a:p>
        </p:txBody>
      </p:sp>
      <p:sp>
        <p:nvSpPr>
          <p:cNvPr id="70664" name="AutoShape 8" descr="https://cdn.filepicker.io/api/file/JAUyu37KSMu0pYwJggxh/convert?height=720&amp;width=1280&amp;fit=crop&amp;cache=true&amp;policy=eyJleHBpcnkiOjQxMDI0NDQ4MDAsImNhbGwiOlsicmVhZCIsImNvbnZlcnQiXSwiaGFuZGxlIjoiSkFVeXUzN0tTTXUwcFl3SmdneGgifQ%3D%3D&amp;signature=3bf185ae2ddbdeb7f4895d7fcb2b4e0f2b4ab4453dd0c9044a92d8c44f0c262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NZ"/>
          </a:p>
        </p:txBody>
      </p:sp>
      <p:pic>
        <p:nvPicPr>
          <p:cNvPr id="70665" name="Picture 9"/>
          <p:cNvPicPr>
            <a:picLocks noChangeAspect="1" noChangeArrowheads="1"/>
          </p:cNvPicPr>
          <p:nvPr/>
        </p:nvPicPr>
        <p:blipFill>
          <a:blip r:embed="rId2" cstate="print"/>
          <a:srcRect/>
          <a:stretch>
            <a:fillRect/>
          </a:stretch>
        </p:blipFill>
        <p:spPr bwMode="auto">
          <a:xfrm>
            <a:off x="6166421" y="836712"/>
            <a:ext cx="6022404" cy="5805264"/>
          </a:xfrm>
          <a:prstGeom prst="rect">
            <a:avLst/>
          </a:prstGeom>
          <a:noFill/>
          <a:ln w="9525">
            <a:noFill/>
            <a:miter lim="800000"/>
            <a:headEnd/>
            <a:tailEnd/>
          </a:ln>
        </p:spPr>
      </p:pic>
      <p:sp>
        <p:nvSpPr>
          <p:cNvPr id="70667" name="AutoShape 11" descr="https://cdn.filepicker.io/api/file/A8RTndENRl2MdlbFMOo5/convert?height=720&amp;width=1280&amp;fit=crop&amp;cache=true&amp;policy=eyJleHBpcnkiOjQxMDI0NDQ4MDAsImNhbGwiOlsicmVhZCIsImNvbnZlcnQiXSwiaGFuZGxlIjoiQThSVG5kRU5SbDJNZGxiRk1PbzUifQ%3D%3D&amp;signature=292a59063a3b4ba6d23ab397b847a8375af86689a724497e773bedfc4adb7aa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NZ"/>
          </a:p>
        </p:txBody>
      </p:sp>
      <p:pic>
        <p:nvPicPr>
          <p:cNvPr id="70668" name="Picture 12">
            <a:hlinkClick r:id="rId3" action="ppaction://hlinkfile"/>
          </p:cNvPr>
          <p:cNvPicPr>
            <a:picLocks noChangeAspect="1" noChangeArrowheads="1"/>
          </p:cNvPicPr>
          <p:nvPr/>
        </p:nvPicPr>
        <p:blipFill>
          <a:blip r:embed="rId4" cstate="print"/>
          <a:srcRect/>
          <a:stretch>
            <a:fillRect/>
          </a:stretch>
        </p:blipFill>
        <p:spPr bwMode="auto">
          <a:xfrm>
            <a:off x="0" y="836712"/>
            <a:ext cx="6166420" cy="5805264"/>
          </a:xfrm>
          <a:prstGeom prst="rect">
            <a:avLst/>
          </a:prstGeom>
          <a:noFill/>
          <a:ln w="9525">
            <a:noFill/>
            <a:miter lim="800000"/>
            <a:headEnd/>
            <a:tailEnd/>
          </a:ln>
        </p:spPr>
      </p:pic>
    </p:spTree>
    <p:extLst>
      <p:ext uri="{BB962C8B-B14F-4D97-AF65-F5344CB8AC3E}">
        <p14:creationId xmlns:p14="http://schemas.microsoft.com/office/powerpoint/2010/main" val="311533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intro.avi">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5" cstate="print"/>
          <a:srcRect/>
          <a:stretch>
            <a:fillRect/>
          </a:stretch>
        </p:blipFill>
        <p:spPr>
          <a:xfrm>
            <a:off x="0" y="1052513"/>
            <a:ext cx="7207725" cy="5805487"/>
          </a:xfrm>
        </p:spPr>
      </p:pic>
      <p:sp>
        <p:nvSpPr>
          <p:cNvPr id="31748" name="AutoShape 8">
            <a:hlinkClick r:id="rId6" action="ppaction://hlinkfile" highlightClick="1"/>
          </p:cNvPr>
          <p:cNvSpPr>
            <a:spLocks noChangeArrowheads="1"/>
          </p:cNvSpPr>
          <p:nvPr/>
        </p:nvSpPr>
        <p:spPr bwMode="auto">
          <a:xfrm>
            <a:off x="5231038" y="1628775"/>
            <a:ext cx="480359" cy="503238"/>
          </a:xfrm>
          <a:prstGeom prst="actionButtonForwardNext">
            <a:avLst/>
          </a:prstGeom>
          <a:solidFill>
            <a:schemeClr val="accent1"/>
          </a:solidFill>
          <a:ln w="9525">
            <a:noFill/>
            <a:miter lim="800000"/>
            <a:headEnd/>
            <a:tailEnd/>
          </a:ln>
        </p:spPr>
        <p:txBody>
          <a:bodyPr wrap="none" anchor="ctr"/>
          <a:lstStyle/>
          <a:p>
            <a:endParaRPr lang="en-US"/>
          </a:p>
        </p:txBody>
      </p:sp>
      <p:pic>
        <p:nvPicPr>
          <p:cNvPr id="31749" name="Picture 9">
            <a:hlinkClick r:id="rId7" action="ppaction://hlinkfile"/>
          </p:cNvPr>
          <p:cNvPicPr>
            <a:picLocks noChangeAspect="1" noChangeArrowheads="1"/>
          </p:cNvPicPr>
          <p:nvPr/>
        </p:nvPicPr>
        <p:blipFill>
          <a:blip r:embed="rId8" cstate="print"/>
          <a:srcRect/>
          <a:stretch>
            <a:fillRect/>
          </a:stretch>
        </p:blipFill>
        <p:spPr bwMode="auto">
          <a:xfrm>
            <a:off x="7102524" y="2962016"/>
            <a:ext cx="5086302" cy="3895983"/>
          </a:xfrm>
          <a:prstGeom prst="rect">
            <a:avLst/>
          </a:prstGeom>
          <a:noFill/>
          <a:ln w="9525">
            <a:noFill/>
            <a:miter lim="800000"/>
            <a:headEnd/>
            <a:tailEnd/>
          </a:ln>
        </p:spPr>
      </p:pic>
      <p:sp>
        <p:nvSpPr>
          <p:cNvPr id="31750" name="AutoShape 8">
            <a:hlinkClick r:id="rId9" action="ppaction://hlinkfile" highlightClick="1"/>
          </p:cNvPr>
          <p:cNvSpPr>
            <a:spLocks noChangeArrowheads="1"/>
          </p:cNvSpPr>
          <p:nvPr/>
        </p:nvSpPr>
        <p:spPr bwMode="auto">
          <a:xfrm>
            <a:off x="9622804" y="6354762"/>
            <a:ext cx="480359" cy="503238"/>
          </a:xfrm>
          <a:prstGeom prst="actionButtonForwardNext">
            <a:avLst/>
          </a:prstGeom>
          <a:solidFill>
            <a:schemeClr val="accent1"/>
          </a:solidFill>
          <a:ln w="9525">
            <a:noFill/>
            <a:miter lim="800000"/>
            <a:headEnd/>
            <a:tailEnd/>
          </a:ln>
        </p:spPr>
        <p:txBody>
          <a:bodyPr wrap="none" anchor="ctr"/>
          <a:lstStyle/>
          <a:p>
            <a:endParaRPr lang="en-US"/>
          </a:p>
        </p:txBody>
      </p:sp>
      <p:sp>
        <p:nvSpPr>
          <p:cNvPr id="7" name="Title 1"/>
          <p:cNvSpPr txBox="1">
            <a:spLocks/>
          </p:cNvSpPr>
          <p:nvPr/>
        </p:nvSpPr>
        <p:spPr>
          <a:xfrm>
            <a:off x="1965820" y="44624"/>
            <a:ext cx="9601200" cy="1143000"/>
          </a:xfrm>
          <a:prstGeom prst="rect">
            <a:avLst/>
          </a:prstGeom>
        </p:spPr>
        <p:txBody>
          <a:bodyPr vert="horz" lIns="91440" tIns="45720" rIns="91440" bIns="45720" rtlCol="0">
            <a:normAutofit/>
          </a:bodyPr>
          <a:lstStyle/>
          <a:p>
            <a:pPr marL="223838" marR="0" lvl="0" indent="-228600" algn="l" defTabSz="914400" rtl="0" eaLnBrk="1" fontAlgn="auto" latinLnBrk="0" hangingPunct="1">
              <a:lnSpc>
                <a:spcPct val="90000"/>
              </a:lnSpc>
              <a:spcBef>
                <a:spcPts val="1600"/>
              </a:spcBef>
              <a:spcAft>
                <a:spcPts val="0"/>
              </a:spcAft>
              <a:buClrTx/>
              <a:buSzTx/>
              <a:buFont typeface="Arial" pitchFamily="34" charset="0"/>
              <a:buChar char="•"/>
              <a:tabLst/>
              <a:defRPr/>
            </a:pPr>
            <a:r>
              <a:rPr kumimoji="0" lang="en-NZ" sz="4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Expression of emotion</a:t>
            </a:r>
            <a:endParaRPr kumimoji="0" lang="en-NZ" sz="4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endParaRPr>
          </a:p>
        </p:txBody>
      </p:sp>
    </p:spTree>
    <p:extLst>
      <p:ext uri="{BB962C8B-B14F-4D97-AF65-F5344CB8AC3E}">
        <p14:creationId xmlns:p14="http://schemas.microsoft.com/office/powerpoint/2010/main" val="1318364004"/>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6726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441" y="416967"/>
            <a:ext cx="10969943" cy="1139825"/>
          </a:xfrm>
        </p:spPr>
        <p:txBody>
          <a:bodyPr>
            <a:normAutofit fontScale="90000"/>
          </a:bodyPr>
          <a:lstStyle/>
          <a:p>
            <a:r>
              <a:rPr lang="en-NZ" sz="6000" dirty="0" smtClean="0">
                <a:solidFill>
                  <a:srgbClr val="FF0000"/>
                </a:solidFill>
              </a:rPr>
              <a:t>Dr. Eve- </a:t>
            </a:r>
            <a:r>
              <a:rPr lang="en-NZ" sz="6000" dirty="0" err="1" smtClean="0">
                <a:solidFill>
                  <a:srgbClr val="FF0000"/>
                </a:solidFill>
              </a:rPr>
              <a:t>Starship</a:t>
            </a:r>
            <a:r>
              <a:rPr lang="en-NZ" sz="6000" dirty="0" smtClean="0">
                <a:solidFill>
                  <a:srgbClr val="FF0000"/>
                </a:solidFill>
              </a:rPr>
              <a:t> Hospital</a:t>
            </a:r>
            <a:br>
              <a:rPr lang="en-NZ" sz="6000" dirty="0" smtClean="0">
                <a:solidFill>
                  <a:srgbClr val="FF0000"/>
                </a:solidFill>
              </a:rPr>
            </a:br>
            <a:r>
              <a:rPr lang="en-NZ" sz="6000" dirty="0" smtClean="0">
                <a:solidFill>
                  <a:srgbClr val="FF0000"/>
                </a:solidFill>
              </a:rPr>
              <a:t>			Others</a:t>
            </a:r>
          </a:p>
        </p:txBody>
      </p:sp>
      <p:pic>
        <p:nvPicPr>
          <p:cNvPr id="33795" name="Picture 3" descr="eve"/>
          <p:cNvPicPr>
            <a:picLocks noChangeAspect="1" noChangeArrowheads="1"/>
          </p:cNvPicPr>
          <p:nvPr/>
        </p:nvPicPr>
        <p:blipFill>
          <a:blip r:embed="rId2" cstate="print"/>
          <a:srcRect/>
          <a:stretch>
            <a:fillRect/>
          </a:stretch>
        </p:blipFill>
        <p:spPr bwMode="auto">
          <a:xfrm>
            <a:off x="0" y="1785938"/>
            <a:ext cx="12188825" cy="4857750"/>
          </a:xfrm>
          <a:prstGeom prst="rect">
            <a:avLst/>
          </a:prstGeom>
          <a:noFill/>
          <a:ln w="9525">
            <a:noFill/>
            <a:miter lim="800000"/>
            <a:headEnd/>
            <a:tailEnd/>
          </a:ln>
        </p:spPr>
      </p:pic>
      <p:pic>
        <p:nvPicPr>
          <p:cNvPr id="33796" name="Picture 9"/>
          <p:cNvPicPr>
            <a:picLocks noChangeAspect="1" noChangeArrowheads="1"/>
          </p:cNvPicPr>
          <p:nvPr/>
        </p:nvPicPr>
        <p:blipFill>
          <a:blip r:embed="rId3" cstate="print"/>
          <a:srcRect/>
          <a:stretch>
            <a:fillRect/>
          </a:stretch>
        </p:blipFill>
        <p:spPr bwMode="auto">
          <a:xfrm>
            <a:off x="6380090" y="2643189"/>
            <a:ext cx="2094954" cy="3571875"/>
          </a:xfrm>
          <a:prstGeom prst="rect">
            <a:avLst/>
          </a:prstGeom>
          <a:noFill/>
          <a:ln w="9525">
            <a:noFill/>
            <a:miter lim="800000"/>
            <a:headEnd/>
            <a:tailEnd/>
          </a:ln>
        </p:spPr>
      </p:pic>
      <p:sp>
        <p:nvSpPr>
          <p:cNvPr id="6" name="Action Button: Forward or Next 5">
            <a:hlinkClick r:id="rId4" action="ppaction://program" highlightClick="1"/>
          </p:cNvPr>
          <p:cNvSpPr/>
          <p:nvPr/>
        </p:nvSpPr>
        <p:spPr>
          <a:xfrm>
            <a:off x="11617475" y="1357314"/>
            <a:ext cx="571351" cy="35718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7" name="TextBox 6"/>
          <p:cNvSpPr txBox="1"/>
          <p:nvPr/>
        </p:nvSpPr>
        <p:spPr>
          <a:xfrm>
            <a:off x="6576080" y="6601941"/>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416300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NZ" altLang="en-US" smtClean="0">
                <a:solidFill>
                  <a:srgbClr val="FF0000"/>
                </a:solidFill>
              </a:rPr>
              <a:t>MOOC’s - Massive Open Online Courses</a:t>
            </a:r>
            <a:r>
              <a:rPr lang="en-NZ" altLang="en-US" smtClean="0"/>
              <a:t/>
            </a:r>
            <a:br>
              <a:rPr lang="en-NZ" altLang="en-US" smtClean="0"/>
            </a:br>
            <a:endParaRPr lang="en-NZ" altLang="en-US" smtClean="0">
              <a:solidFill>
                <a:srgbClr val="FF0000"/>
              </a:solidFill>
            </a:endParaRPr>
          </a:p>
        </p:txBody>
      </p:sp>
      <p:sp>
        <p:nvSpPr>
          <p:cNvPr id="6147" name="Content Placeholder 2"/>
          <p:cNvSpPr>
            <a:spLocks noGrp="1"/>
          </p:cNvSpPr>
          <p:nvPr>
            <p:ph idx="1"/>
          </p:nvPr>
        </p:nvSpPr>
        <p:spPr/>
        <p:txBody>
          <a:bodyPr/>
          <a:lstStyle/>
          <a:p>
            <a:r>
              <a:rPr lang="en-NZ" altLang="en-US" smtClean="0"/>
              <a:t>Embraced by many top level institutions, including high profile such as Princeton, Stanford, MIT and Harvard</a:t>
            </a:r>
          </a:p>
          <a:p>
            <a:r>
              <a:rPr lang="en-NZ" altLang="en-US" smtClean="0"/>
              <a:t>Mixed levels of success – high failure/lack of completion rates for many </a:t>
            </a:r>
            <a:r>
              <a:rPr lang="en-NZ" altLang="en-US" sz="1800"/>
              <a:t>(https://moocmoocher.wordpress.com/2013/02/13/synthesising-mooc-completion-rates/)</a:t>
            </a:r>
          </a:p>
          <a:p>
            <a:r>
              <a:rPr lang="en-NZ" altLang="en-US" smtClean="0"/>
              <a:t>Major providers such as Udacity changing from lecture based model to much more interactive model </a:t>
            </a:r>
            <a:r>
              <a:rPr lang="en-NZ" altLang="en-US" sz="1800"/>
              <a:t>(</a:t>
            </a:r>
            <a:r>
              <a:rPr lang="en-NZ" altLang="en-US" sz="1800">
                <a:hlinkClick r:id="rId2"/>
              </a:rPr>
              <a:t>http://bits.blogs.nytimes.com/2013/01/17/measuring-the-success-of-online-education/?_r=0</a:t>
            </a:r>
            <a:r>
              <a:rPr lang="en-NZ" altLang="en-US" sz="1800"/>
              <a:t>)</a:t>
            </a:r>
          </a:p>
          <a:p>
            <a:r>
              <a:rPr lang="en-NZ" altLang="en-US" smtClean="0"/>
              <a:t>Corporates may start using MOOC’s as part of their professional development and training strategies – and to publicise themselves in the wider community</a:t>
            </a:r>
          </a:p>
          <a:p>
            <a:endParaRPr lang="en-NZ" altLang="en-US" smtClean="0"/>
          </a:p>
        </p:txBody>
      </p:sp>
      <p:sp>
        <p:nvSpPr>
          <p:cNvPr id="614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DEE49B6B-E9AD-4173-85C6-FACB8D531AD5}" type="slidenum">
              <a:rPr lang="en-AU" altLang="en-US" sz="600">
                <a:solidFill>
                  <a:schemeClr val="bg2"/>
                </a:solidFill>
              </a:rPr>
              <a:pPr>
                <a:spcBef>
                  <a:spcPct val="0"/>
                </a:spcBef>
                <a:spcAft>
                  <a:spcPct val="0"/>
                </a:spcAft>
                <a:buFontTx/>
                <a:buNone/>
              </a:pPr>
              <a:t>3</a:t>
            </a:fld>
            <a:endParaRPr lang="en-AU" altLang="en-US" sz="600">
              <a:solidFill>
                <a:schemeClr val="bg2"/>
              </a:solidFill>
            </a:endParaRPr>
          </a:p>
        </p:txBody>
      </p:sp>
    </p:spTree>
    <p:extLst>
      <p:ext uri="{BB962C8B-B14F-4D97-AF65-F5344CB8AC3E}">
        <p14:creationId xmlns:p14="http://schemas.microsoft.com/office/powerpoint/2010/main" val="258794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71111" y="332656"/>
            <a:ext cx="9601200" cy="2232247"/>
          </a:xfrm>
        </p:spPr>
        <p:txBody>
          <a:bodyPr>
            <a:normAutofit/>
          </a:bodyPr>
          <a:lstStyle/>
          <a:p>
            <a:r>
              <a:rPr lang="en-NZ" sz="6600" b="1" dirty="0" smtClean="0">
                <a:solidFill>
                  <a:srgbClr val="FF0000"/>
                </a:solidFill>
              </a:rPr>
              <a:t>Cognitive Computing</a:t>
            </a:r>
            <a:br>
              <a:rPr lang="en-NZ" sz="6600" b="1" dirty="0" smtClean="0">
                <a:solidFill>
                  <a:srgbClr val="FF0000"/>
                </a:solidFill>
              </a:rPr>
            </a:br>
            <a:r>
              <a:rPr lang="en-NZ" sz="6600" b="1" dirty="0" smtClean="0">
                <a:solidFill>
                  <a:srgbClr val="FF0000"/>
                </a:solidFill>
              </a:rPr>
              <a:t>Dr Watson</a:t>
            </a:r>
          </a:p>
        </p:txBody>
      </p:sp>
      <p:sp>
        <p:nvSpPr>
          <p:cNvPr id="34819" name="Content Placeholder 2"/>
          <p:cNvSpPr>
            <a:spLocks noGrp="1"/>
          </p:cNvSpPr>
          <p:nvPr>
            <p:ph idx="1"/>
          </p:nvPr>
        </p:nvSpPr>
        <p:spPr>
          <a:xfrm>
            <a:off x="1283351" y="2780928"/>
            <a:ext cx="9601200" cy="4495800"/>
          </a:xfrm>
        </p:spPr>
        <p:txBody>
          <a:bodyPr/>
          <a:lstStyle/>
          <a:p>
            <a:pPr>
              <a:buFont typeface="Wingdings" pitchFamily="2" charset="2"/>
              <a:buNone/>
            </a:pPr>
            <a:r>
              <a:rPr lang="en-NZ" sz="4400" dirty="0" smtClean="0">
                <a:solidFill>
                  <a:srgbClr val="0000CC"/>
                </a:solidFill>
              </a:rPr>
              <a:t>IBM</a:t>
            </a:r>
          </a:p>
          <a:p>
            <a:pPr>
              <a:buFont typeface="Wingdings" pitchFamily="2" charset="2"/>
              <a:buNone/>
            </a:pPr>
            <a:r>
              <a:rPr lang="en-NZ" sz="4400" dirty="0" smtClean="0">
                <a:solidFill>
                  <a:srgbClr val="0000CC"/>
                </a:solidFill>
              </a:rPr>
              <a:t>Watson Research Centre</a:t>
            </a:r>
          </a:p>
        </p:txBody>
      </p:sp>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92340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124"/>
          <p:cNvPicPr>
            <a:picLocks noGrp="1" noChangeAspect="1" noChangeArrowheads="1"/>
          </p:cNvPicPr>
          <p:nvPr>
            <p:ph/>
          </p:nvPr>
        </p:nvPicPr>
        <p:blipFill>
          <a:blip r:embed="rId3" cstate="print"/>
          <a:srcRect/>
          <a:stretch>
            <a:fillRect/>
          </a:stretch>
        </p:blipFill>
        <p:spPr>
          <a:xfrm>
            <a:off x="912047" y="877889"/>
            <a:ext cx="10006901" cy="5651130"/>
          </a:xfrm>
          <a:noFill/>
        </p:spPr>
      </p:pic>
      <p:sp>
        <p:nvSpPr>
          <p:cNvPr id="30723" name="Text Box 6"/>
          <p:cNvSpPr txBox="1">
            <a:spLocks noChangeArrowheads="1"/>
          </p:cNvSpPr>
          <p:nvPr/>
        </p:nvSpPr>
        <p:spPr bwMode="auto">
          <a:xfrm>
            <a:off x="1077103" y="257175"/>
            <a:ext cx="2409634" cy="584775"/>
          </a:xfrm>
          <a:prstGeom prst="rect">
            <a:avLst/>
          </a:prstGeom>
          <a:noFill/>
          <a:ln w="9525">
            <a:noFill/>
            <a:miter lim="800000"/>
            <a:headEnd/>
            <a:tailEnd/>
          </a:ln>
        </p:spPr>
        <p:txBody>
          <a:bodyPr wrap="none">
            <a:spAutoFit/>
          </a:bodyPr>
          <a:lstStyle/>
          <a:p>
            <a:r>
              <a:rPr lang="en-US" sz="3200">
                <a:solidFill>
                  <a:srgbClr val="3333FF"/>
                </a:solidFill>
              </a:rPr>
              <a:t>IntelliMouse</a:t>
            </a:r>
          </a:p>
        </p:txBody>
      </p:sp>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9744895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NZ" altLang="en-US" smtClean="0">
                <a:solidFill>
                  <a:srgbClr val="FF0000"/>
                </a:solidFill>
              </a:rPr>
              <a:t>Big Data</a:t>
            </a:r>
          </a:p>
        </p:txBody>
      </p:sp>
      <p:sp>
        <p:nvSpPr>
          <p:cNvPr id="9219" name="Content Placeholder 2"/>
          <p:cNvSpPr>
            <a:spLocks noGrp="1"/>
          </p:cNvSpPr>
          <p:nvPr>
            <p:ph idx="1"/>
          </p:nvPr>
        </p:nvSpPr>
        <p:spPr>
          <a:xfrm>
            <a:off x="2074862" y="1646239"/>
            <a:ext cx="8229600" cy="4492625"/>
          </a:xfrm>
        </p:spPr>
        <p:txBody>
          <a:bodyPr/>
          <a:lstStyle/>
          <a:p>
            <a:r>
              <a:rPr lang="en-NZ" altLang="en-US" sz="2200"/>
              <a:t>With more learners undertaking online learning the quantity of data emerging from their activities is increasing exponentially</a:t>
            </a:r>
          </a:p>
          <a:p>
            <a:r>
              <a:rPr lang="en-NZ" altLang="en-US" sz="2200"/>
              <a:t>Data includes click rates on pages, length of time taken to complete tasks, number of attempts,  …</a:t>
            </a:r>
          </a:p>
          <a:p>
            <a:r>
              <a:rPr lang="en-NZ" altLang="en-US" sz="2200"/>
              <a:t>Analysis of this data allows the institution to better assess the effectiveness of their online learning offerings and to track patterns of learning amongst and between cohorts</a:t>
            </a:r>
          </a:p>
          <a:p>
            <a:r>
              <a:rPr lang="en-NZ" altLang="en-US" sz="2200"/>
              <a:t>Sophisticated use of this data may also allow the institution to tailor learning to the individual learner</a:t>
            </a:r>
          </a:p>
        </p:txBody>
      </p:sp>
      <p:sp>
        <p:nvSpPr>
          <p:cNvPr id="9220" name="Slide Number Placeholder 8"/>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3D13FCA6-255E-4131-91DB-40FA758176BE}" type="slidenum">
              <a:rPr lang="en-AU" altLang="en-US" sz="600">
                <a:solidFill>
                  <a:schemeClr val="bg2"/>
                </a:solidFill>
              </a:rPr>
              <a:pPr>
                <a:spcBef>
                  <a:spcPct val="0"/>
                </a:spcBef>
                <a:spcAft>
                  <a:spcPct val="0"/>
                </a:spcAft>
                <a:buFontTx/>
                <a:buNone/>
              </a:pPr>
              <a:t>32</a:t>
            </a:fld>
            <a:endParaRPr lang="en-AU" altLang="en-US" sz="600">
              <a:solidFill>
                <a:schemeClr val="bg2"/>
              </a:solidFill>
            </a:endParaRPr>
          </a:p>
        </p:txBody>
      </p:sp>
      <p:pic>
        <p:nvPicPr>
          <p:cNvPr id="922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4762" y="4756150"/>
            <a:ext cx="26797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8"/>
          <p:cNvSpPr>
            <a:spLocks noChangeArrowheads="1"/>
          </p:cNvSpPr>
          <p:nvPr/>
        </p:nvSpPr>
        <p:spPr bwMode="auto">
          <a:xfrm>
            <a:off x="3511550" y="6348414"/>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ct val="0"/>
              </a:spcAft>
              <a:buFontTx/>
              <a:buNone/>
            </a:pPr>
            <a:r>
              <a:rPr lang="en-NZ" altLang="en-US" sz="1800"/>
              <a:t>http://www.publicpolicy.telefonica.com/</a:t>
            </a:r>
          </a:p>
        </p:txBody>
      </p:sp>
    </p:spTree>
    <p:extLst>
      <p:ext uri="{BB962C8B-B14F-4D97-AF65-F5344CB8AC3E}">
        <p14:creationId xmlns:p14="http://schemas.microsoft.com/office/powerpoint/2010/main" val="411077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Data Mining Association</a:t>
            </a:r>
            <a:endParaRPr lang="en-US" dirty="0"/>
          </a:p>
        </p:txBody>
      </p:sp>
      <p:pic>
        <p:nvPicPr>
          <p:cNvPr id="4" name="Picture 2" descr="http://www.educationaldatamining.org/IEDMS/sites/default/files/images/ed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413" y="2492896"/>
            <a:ext cx="5334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94212" y="1693177"/>
            <a:ext cx="4394729" cy="369332"/>
          </a:xfrm>
          <a:prstGeom prst="rect">
            <a:avLst/>
          </a:prstGeom>
        </p:spPr>
        <p:txBody>
          <a:bodyPr wrap="none">
            <a:spAutoFit/>
          </a:bodyPr>
          <a:lstStyle/>
          <a:p>
            <a:r>
              <a:rPr lang="en-US" dirty="0"/>
              <a:t>http://www.educationaldatamining.org/</a:t>
            </a:r>
          </a:p>
        </p:txBody>
      </p:sp>
    </p:spTree>
    <p:extLst>
      <p:ext uri="{BB962C8B-B14F-4D97-AF65-F5344CB8AC3E}">
        <p14:creationId xmlns:p14="http://schemas.microsoft.com/office/powerpoint/2010/main" val="332064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NZ" altLang="en-US" smtClean="0">
                <a:solidFill>
                  <a:srgbClr val="FF0000"/>
                </a:solidFill>
              </a:rPr>
              <a:t>Gamification</a:t>
            </a:r>
          </a:p>
        </p:txBody>
      </p:sp>
      <p:sp>
        <p:nvSpPr>
          <p:cNvPr id="5123" name="Content Placeholder 2"/>
          <p:cNvSpPr>
            <a:spLocks noGrp="1"/>
          </p:cNvSpPr>
          <p:nvPr>
            <p:ph idx="1"/>
          </p:nvPr>
        </p:nvSpPr>
        <p:spPr>
          <a:xfrm>
            <a:off x="549795" y="1612901"/>
            <a:ext cx="11639029" cy="5000625"/>
          </a:xfrm>
        </p:spPr>
        <p:txBody>
          <a:bodyPr>
            <a:normAutofit fontScale="92500" lnSpcReduction="20000"/>
          </a:bodyPr>
          <a:lstStyle/>
          <a:p>
            <a:pPr>
              <a:defRPr/>
            </a:pPr>
            <a:r>
              <a:rPr lang="en-NZ" altLang="en-US" sz="2200" dirty="0"/>
              <a:t>Use of game design and development techniques to engage and motivate learners is proliferating, as is evident by the statistics following</a:t>
            </a:r>
          </a:p>
          <a:p>
            <a:pPr>
              <a:defRPr/>
            </a:pPr>
            <a:r>
              <a:rPr lang="en-NZ" altLang="en-US" sz="2200" dirty="0"/>
              <a:t>Many feel </a:t>
            </a:r>
            <a:r>
              <a:rPr lang="en-NZ" altLang="en-US" sz="2200" dirty="0" err="1"/>
              <a:t>gamification</a:t>
            </a:r>
            <a:r>
              <a:rPr lang="en-NZ" altLang="en-US" sz="2200" dirty="0"/>
              <a:t> would help their learning</a:t>
            </a:r>
          </a:p>
          <a:p>
            <a:pPr marL="0" indent="0">
              <a:buNone/>
              <a:defRPr/>
            </a:pPr>
            <a:endParaRPr lang="en-NZ" altLang="en-US" sz="2200" dirty="0"/>
          </a:p>
          <a:p>
            <a:pPr>
              <a:defRPr/>
            </a:pPr>
            <a:endParaRPr lang="en-NZ" altLang="en-US" sz="2200" dirty="0"/>
          </a:p>
          <a:p>
            <a:pPr marL="0" indent="0">
              <a:buNone/>
              <a:defRPr/>
            </a:pPr>
            <a:endParaRPr lang="en-NZ" altLang="en-US" sz="2200" dirty="0"/>
          </a:p>
          <a:p>
            <a:pPr marL="0" indent="0">
              <a:buNone/>
              <a:defRPr/>
            </a:pPr>
            <a:endParaRPr lang="en-NZ" altLang="en-US" sz="2200" dirty="0"/>
          </a:p>
          <a:p>
            <a:pPr marL="0" indent="0">
              <a:buNone/>
              <a:defRPr/>
            </a:pPr>
            <a:endParaRPr lang="en-NZ" altLang="en-US" sz="2200" dirty="0"/>
          </a:p>
          <a:p>
            <a:pPr marL="0" indent="0">
              <a:buNone/>
              <a:defRPr/>
            </a:pPr>
            <a:endParaRPr lang="en-NZ" altLang="en-US" sz="1050" dirty="0"/>
          </a:p>
          <a:p>
            <a:pPr marL="0" indent="0">
              <a:buNone/>
              <a:defRPr/>
            </a:pPr>
            <a:endParaRPr lang="en-NZ" altLang="en-US" sz="1050" dirty="0"/>
          </a:p>
          <a:p>
            <a:pPr marL="0" indent="0">
              <a:buNone/>
              <a:defRPr/>
            </a:pPr>
            <a:endParaRPr lang="en-NZ" altLang="en-US" sz="1050" dirty="0"/>
          </a:p>
          <a:p>
            <a:pPr marL="0" indent="0">
              <a:buNone/>
              <a:defRPr/>
            </a:pPr>
            <a:r>
              <a:rPr lang="en-NZ" altLang="en-US" sz="2600" b="1" dirty="0"/>
              <a:t>         </a:t>
            </a:r>
            <a:endParaRPr lang="en-NZ" altLang="en-US" sz="2600" b="1" dirty="0" smtClean="0"/>
          </a:p>
          <a:p>
            <a:pPr marL="0" indent="0">
              <a:buNone/>
              <a:defRPr/>
            </a:pPr>
            <a:r>
              <a:rPr lang="en-NZ" altLang="en-US" sz="2600" b="1" dirty="0" smtClean="0"/>
              <a:t>http</a:t>
            </a:r>
            <a:r>
              <a:rPr lang="en-NZ" altLang="en-US" sz="2600" b="1" dirty="0"/>
              <a:t>://www.digitalchalk.com/blog/8-surprising-gamification-statistics</a:t>
            </a:r>
          </a:p>
        </p:txBody>
      </p:sp>
      <p:sp>
        <p:nvSpPr>
          <p:cNvPr id="10244"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35C00259-C697-4B70-8149-14DEC612AEB3}" type="slidenum">
              <a:rPr lang="en-AU" altLang="en-US" sz="600">
                <a:solidFill>
                  <a:schemeClr val="bg2"/>
                </a:solidFill>
              </a:rPr>
              <a:pPr>
                <a:spcBef>
                  <a:spcPct val="0"/>
                </a:spcBef>
                <a:spcAft>
                  <a:spcPct val="0"/>
                </a:spcAft>
                <a:buFontTx/>
                <a:buNone/>
              </a:pPr>
              <a:t>34</a:t>
            </a:fld>
            <a:endParaRPr lang="en-AU" altLang="en-US" sz="600">
              <a:solidFill>
                <a:schemeClr val="bg2"/>
              </a:solidFill>
            </a:endParaRPr>
          </a:p>
        </p:txBody>
      </p:sp>
      <p:pic>
        <p:nvPicPr>
          <p:cNvPr id="102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0316" y="-20784"/>
            <a:ext cx="6958508" cy="695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circle(in)">
                                      <p:cBhvr>
                                        <p:cTn id="7" dur="20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09836" y="-387424"/>
            <a:ext cx="9601200" cy="1143000"/>
          </a:xfrm>
        </p:spPr>
        <p:txBody>
          <a:bodyPr/>
          <a:lstStyle/>
          <a:p>
            <a:r>
              <a:rPr lang="en-NZ" altLang="en-US" dirty="0" smtClean="0">
                <a:solidFill>
                  <a:srgbClr val="FF0000"/>
                </a:solidFill>
              </a:rPr>
              <a:t>Gamification Statistics</a:t>
            </a:r>
          </a:p>
        </p:txBody>
      </p:sp>
      <p:sp>
        <p:nvSpPr>
          <p:cNvPr id="11267" name="Content Placeholder 2"/>
          <p:cNvSpPr>
            <a:spLocks noGrp="1"/>
          </p:cNvSpPr>
          <p:nvPr>
            <p:ph idx="1"/>
          </p:nvPr>
        </p:nvSpPr>
        <p:spPr>
          <a:xfrm>
            <a:off x="261764" y="766591"/>
            <a:ext cx="11737304" cy="6091409"/>
          </a:xfrm>
        </p:spPr>
        <p:txBody>
          <a:bodyPr>
            <a:noAutofit/>
          </a:bodyPr>
          <a:lstStyle/>
          <a:p>
            <a:r>
              <a:rPr lang="en-NZ" altLang="en-US" sz="1800" dirty="0"/>
              <a:t>The gamification industry is expected to grow to </a:t>
            </a:r>
            <a:r>
              <a:rPr lang="en-NZ" altLang="en-US" sz="1800" b="1" dirty="0"/>
              <a:t>over $2 billion in the U.S. by 2015</a:t>
            </a:r>
            <a:r>
              <a:rPr lang="en-NZ" altLang="en-US" sz="1800" dirty="0"/>
              <a:t>, according to M2 Research. (</a:t>
            </a:r>
            <a:r>
              <a:rPr lang="en-NZ" altLang="en-US" sz="1800" dirty="0">
                <a:hlinkClick r:id="rId2" tooltip="via Huffington Post"/>
              </a:rPr>
              <a:t>Huffington Post</a:t>
            </a:r>
            <a:r>
              <a:rPr lang="en-NZ" altLang="en-US" sz="1800" dirty="0"/>
              <a:t>)</a:t>
            </a:r>
          </a:p>
          <a:p>
            <a:r>
              <a:rPr lang="en-NZ" altLang="en-US" sz="1800" b="1" dirty="0"/>
              <a:t>61% of surveyed CEOs</a:t>
            </a:r>
            <a:r>
              <a:rPr lang="en-NZ" altLang="en-US" sz="1800" dirty="0"/>
              <a:t>, CFOs, and other senior executives say they take daily game breaks at work. More than half of these </a:t>
            </a:r>
            <a:r>
              <a:rPr lang="en-NZ" altLang="en-US" sz="1800" dirty="0" err="1"/>
              <a:t>gameful</a:t>
            </a:r>
            <a:r>
              <a:rPr lang="en-NZ" altLang="en-US" sz="1800" dirty="0"/>
              <a:t> executives say they play during work in order “to feel more productive.” (</a:t>
            </a:r>
            <a:r>
              <a:rPr lang="en-NZ" altLang="en-US" sz="1800" dirty="0">
                <a:hlinkClick r:id="rId3" tooltip="via Ryan Jenkins"/>
              </a:rPr>
              <a:t>Ryan Jenkins</a:t>
            </a:r>
            <a:r>
              <a:rPr lang="en-NZ" altLang="en-US" sz="1800" dirty="0"/>
              <a:t>)</a:t>
            </a:r>
          </a:p>
          <a:p>
            <a:r>
              <a:rPr lang="en-NZ" altLang="en-US" sz="1800" dirty="0"/>
              <a:t>By 2014…</a:t>
            </a:r>
            <a:r>
              <a:rPr lang="en-NZ" altLang="en-US" sz="1800" b="1" dirty="0"/>
              <a:t>more than 70% of Global 2000 organizations</a:t>
            </a:r>
            <a:r>
              <a:rPr lang="en-NZ" altLang="en-US" sz="1800" dirty="0"/>
              <a:t> will have at least one </a:t>
            </a:r>
            <a:r>
              <a:rPr lang="en-NZ" altLang="en-US" sz="1800" dirty="0" err="1"/>
              <a:t>gamified</a:t>
            </a:r>
            <a:r>
              <a:rPr lang="en-NZ" altLang="en-US" sz="1800" dirty="0"/>
              <a:t> application, driving 50% of all innovation. (</a:t>
            </a:r>
            <a:r>
              <a:rPr lang="en-NZ" altLang="en-US" sz="1800" dirty="0">
                <a:hlinkClick r:id="rId4" tooltip="via Engagement Alliance"/>
              </a:rPr>
              <a:t>Engagement Alliance</a:t>
            </a:r>
            <a:r>
              <a:rPr lang="en-NZ" altLang="en-US" sz="1800" dirty="0"/>
              <a:t>)</a:t>
            </a:r>
          </a:p>
          <a:p>
            <a:r>
              <a:rPr lang="en-NZ" altLang="en-US" sz="1800" dirty="0"/>
              <a:t>Since 2010, </a:t>
            </a:r>
            <a:r>
              <a:rPr lang="en-NZ" altLang="en-US" sz="1800" b="1" dirty="0"/>
              <a:t>over 350 companies</a:t>
            </a:r>
            <a:r>
              <a:rPr lang="en-NZ" altLang="en-US" sz="1800" dirty="0"/>
              <a:t> have launched major gamification projects. These include consumer brands like MLB, Adobe, NBC, Walgreens, Ford, Southwest, eBay, </a:t>
            </a:r>
            <a:r>
              <a:rPr lang="en-NZ" altLang="en-US" sz="1800" dirty="0" err="1"/>
              <a:t>Panera</a:t>
            </a:r>
            <a:r>
              <a:rPr lang="en-NZ" altLang="en-US" sz="1800" dirty="0"/>
              <a:t>, and more. (</a:t>
            </a:r>
            <a:r>
              <a:rPr lang="en-NZ" altLang="en-US" sz="1800" dirty="0">
                <a:hlinkClick r:id="rId2" tooltip="via Huffington Post"/>
              </a:rPr>
              <a:t>Huffington Post</a:t>
            </a:r>
            <a:r>
              <a:rPr lang="en-NZ" altLang="en-US" sz="1800" dirty="0"/>
              <a:t>)</a:t>
            </a:r>
          </a:p>
          <a:p>
            <a:r>
              <a:rPr lang="en-NZ" altLang="en-US" sz="1800" dirty="0"/>
              <a:t>In the United States alone, there are 183 million active gamers. Those gamers play </a:t>
            </a:r>
            <a:r>
              <a:rPr lang="en-NZ" altLang="en-US" sz="1800" b="1" dirty="0"/>
              <a:t>13 hours a week on average</a:t>
            </a:r>
            <a:r>
              <a:rPr lang="en-NZ" altLang="en-US" sz="1800" dirty="0"/>
              <a:t>. (</a:t>
            </a:r>
            <a:r>
              <a:rPr lang="en-NZ" altLang="en-US" sz="1800" dirty="0">
                <a:hlinkClick r:id="rId3" tooltip="via Ryan Jenkins"/>
              </a:rPr>
              <a:t>Ryan Jenkins</a:t>
            </a:r>
            <a:r>
              <a:rPr lang="en-NZ" altLang="en-US" sz="1800" dirty="0"/>
              <a:t>)</a:t>
            </a:r>
          </a:p>
          <a:p>
            <a:r>
              <a:rPr lang="en-NZ" altLang="en-US" sz="1800" b="1" dirty="0"/>
              <a:t>Almost 80% of the learners</a:t>
            </a:r>
            <a:r>
              <a:rPr lang="en-NZ" altLang="en-US" sz="1800" dirty="0"/>
              <a:t> say that they would be more productive if their university/institution or work was more game-like. (</a:t>
            </a:r>
            <a:r>
              <a:rPr lang="en-NZ" altLang="en-US" sz="1800" dirty="0">
                <a:hlinkClick r:id="rId5" tooltip="via Talent LMS"/>
              </a:rPr>
              <a:t>Talent LMS</a:t>
            </a:r>
            <a:r>
              <a:rPr lang="en-NZ" altLang="en-US" sz="1800" dirty="0"/>
              <a:t>)</a:t>
            </a:r>
          </a:p>
          <a:p>
            <a:r>
              <a:rPr lang="en-NZ" altLang="en-US" sz="1800" dirty="0"/>
              <a:t>Over 60% of learners would be motivated by leader boards and increased competition between students. </a:t>
            </a:r>
            <a:r>
              <a:rPr lang="en-NZ" altLang="en-US" sz="1800" b="1" dirty="0"/>
              <a:t>89% say that a point system</a:t>
            </a:r>
            <a:r>
              <a:rPr lang="en-NZ" altLang="en-US" sz="1800" dirty="0"/>
              <a:t> would increase their engagement with an eLearning application. (</a:t>
            </a:r>
            <a:r>
              <a:rPr lang="en-NZ" altLang="en-US" sz="1800" dirty="0">
                <a:hlinkClick r:id="rId5" tooltip="via Talent LMS"/>
              </a:rPr>
              <a:t>Talent LMS</a:t>
            </a:r>
            <a:r>
              <a:rPr lang="en-NZ" altLang="en-US" sz="1800" dirty="0"/>
              <a:t>)</a:t>
            </a:r>
          </a:p>
          <a:p>
            <a:r>
              <a:rPr lang="en-NZ" altLang="en-US" sz="1800" dirty="0"/>
              <a:t>By 2108, the Global Gamification Market </a:t>
            </a:r>
            <a:r>
              <a:rPr lang="en-NZ" altLang="en-US" sz="1800" b="1" dirty="0"/>
              <a:t>will reach $5.5Bn</a:t>
            </a:r>
            <a:r>
              <a:rPr lang="en-NZ" altLang="en-US" sz="1800" dirty="0"/>
              <a:t>. (</a:t>
            </a:r>
            <a:r>
              <a:rPr lang="en-NZ" altLang="en-US" sz="1800" dirty="0">
                <a:hlinkClick r:id="rId4" tooltip="via Engagement Alliance"/>
              </a:rPr>
              <a:t>Engagement Alliance</a:t>
            </a:r>
            <a:r>
              <a:rPr lang="en-NZ" altLang="en-US" sz="1800" dirty="0" smtClean="0"/>
              <a:t>)</a:t>
            </a:r>
            <a:endParaRPr lang="en-NZ" altLang="en-US" sz="1800" dirty="0"/>
          </a:p>
        </p:txBody>
      </p:sp>
      <p:sp>
        <p:nvSpPr>
          <p:cNvPr id="11268"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600F6405-76A3-46D9-952B-54718A81BE81}" type="slidenum">
              <a:rPr lang="en-AU" altLang="en-US" sz="600">
                <a:solidFill>
                  <a:schemeClr val="bg2"/>
                </a:solidFill>
              </a:rPr>
              <a:pPr>
                <a:spcBef>
                  <a:spcPct val="0"/>
                </a:spcBef>
                <a:spcAft>
                  <a:spcPct val="0"/>
                </a:spcAft>
                <a:buFontTx/>
                <a:buNone/>
              </a:pPr>
              <a:t>35</a:t>
            </a:fld>
            <a:endParaRPr lang="en-AU" altLang="en-US" sz="600">
              <a:solidFill>
                <a:schemeClr val="bg2"/>
              </a:solidFill>
            </a:endParaRPr>
          </a:p>
        </p:txBody>
      </p:sp>
    </p:spTree>
    <p:extLst>
      <p:ext uri="{BB962C8B-B14F-4D97-AF65-F5344CB8AC3E}">
        <p14:creationId xmlns:p14="http://schemas.microsoft.com/office/powerpoint/2010/main" val="28681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6660" y="4509120"/>
            <a:ext cx="3862165" cy="2376264"/>
          </a:xfrm>
          <a:prstGeom prst="rect">
            <a:avLst/>
          </a:prstGeom>
        </p:spPr>
      </p:pic>
      <p:sp>
        <p:nvSpPr>
          <p:cNvPr id="2" name="Title 1"/>
          <p:cNvSpPr>
            <a:spLocks noGrp="1"/>
          </p:cNvSpPr>
          <p:nvPr>
            <p:ph type="title"/>
          </p:nvPr>
        </p:nvSpPr>
        <p:spPr>
          <a:xfrm>
            <a:off x="549796" y="-315416"/>
            <a:ext cx="10129191" cy="1143000"/>
          </a:xfrm>
        </p:spPr>
        <p:txBody>
          <a:bodyPr/>
          <a:lstStyle/>
          <a:p>
            <a:r>
              <a:rPr lang="en-NZ" b="1" dirty="0" smtClean="0"/>
              <a:t>Games &amp; Mobile Apps for Health &amp; Education</a:t>
            </a:r>
            <a:endParaRPr lang="en-NZ" b="1" dirty="0"/>
          </a:p>
        </p:txBody>
      </p:sp>
      <p:sp>
        <p:nvSpPr>
          <p:cNvPr id="3" name="Content Placeholder 2"/>
          <p:cNvSpPr>
            <a:spLocks noGrp="1"/>
          </p:cNvSpPr>
          <p:nvPr>
            <p:ph idx="1"/>
          </p:nvPr>
        </p:nvSpPr>
        <p:spPr>
          <a:xfrm>
            <a:off x="554469" y="827584"/>
            <a:ext cx="10153128" cy="5256584"/>
          </a:xfrm>
        </p:spPr>
        <p:txBody>
          <a:bodyPr>
            <a:noAutofit/>
          </a:bodyPr>
          <a:lstStyle/>
          <a:p>
            <a:r>
              <a:rPr lang="en-NZ" sz="2800" b="1" dirty="0">
                <a:solidFill>
                  <a:schemeClr val="tx2"/>
                </a:solidFill>
              </a:rPr>
              <a:t>Games for Health</a:t>
            </a:r>
            <a:endParaRPr lang="en-NZ" sz="2800" dirty="0">
              <a:solidFill>
                <a:schemeClr val="tx2"/>
              </a:solidFill>
            </a:endParaRPr>
          </a:p>
          <a:p>
            <a:pPr lvl="1"/>
            <a:r>
              <a:rPr lang="en-NZ" sz="2400" dirty="0" smtClean="0">
                <a:solidFill>
                  <a:schemeClr val="tx2"/>
                </a:solidFill>
              </a:rPr>
              <a:t>Mobile Games </a:t>
            </a:r>
            <a:r>
              <a:rPr lang="en-NZ" sz="2400" dirty="0">
                <a:solidFill>
                  <a:schemeClr val="tx2"/>
                </a:solidFill>
              </a:rPr>
              <a:t>for Diabetes: Collaboration with </a:t>
            </a:r>
            <a:r>
              <a:rPr lang="en-NZ" sz="2400" dirty="0" smtClean="0">
                <a:solidFill>
                  <a:schemeClr val="tx2"/>
                </a:solidFill>
              </a:rPr>
              <a:t>Auckland University and </a:t>
            </a:r>
            <a:r>
              <a:rPr lang="en-NZ" sz="2400" dirty="0" err="1" smtClean="0">
                <a:solidFill>
                  <a:schemeClr val="tx2"/>
                </a:solidFill>
              </a:rPr>
              <a:t>Starship</a:t>
            </a:r>
            <a:r>
              <a:rPr lang="en-NZ" sz="2400" dirty="0" smtClean="0">
                <a:solidFill>
                  <a:schemeClr val="tx2"/>
                </a:solidFill>
              </a:rPr>
              <a:t> Children’s hospital</a:t>
            </a:r>
            <a:endParaRPr lang="en-NZ" sz="2400" dirty="0">
              <a:solidFill>
                <a:schemeClr val="tx2"/>
              </a:solidFill>
            </a:endParaRPr>
          </a:p>
          <a:p>
            <a:pPr lvl="1"/>
            <a:r>
              <a:rPr lang="en-NZ" sz="2400" dirty="0" smtClean="0">
                <a:solidFill>
                  <a:schemeClr val="tx2"/>
                </a:solidFill>
              </a:rPr>
              <a:t>Mobile Games </a:t>
            </a:r>
            <a:r>
              <a:rPr lang="en-NZ" sz="2400" dirty="0">
                <a:solidFill>
                  <a:schemeClr val="tx2"/>
                </a:solidFill>
              </a:rPr>
              <a:t>for ADHD: Collaboration with Starfish Clinic </a:t>
            </a:r>
            <a:r>
              <a:rPr lang="en-NZ" sz="2400" dirty="0" smtClean="0">
                <a:solidFill>
                  <a:schemeClr val="tx2"/>
                </a:solidFill>
              </a:rPr>
              <a:t>(</a:t>
            </a:r>
            <a:r>
              <a:rPr lang="en-NZ" sz="2400" dirty="0" err="1" smtClean="0">
                <a:solidFill>
                  <a:schemeClr val="tx2"/>
                </a:solidFill>
              </a:rPr>
              <a:t>Whangarei</a:t>
            </a:r>
            <a:r>
              <a:rPr lang="en-NZ" sz="2400" dirty="0" smtClean="0">
                <a:solidFill>
                  <a:schemeClr val="tx2"/>
                </a:solidFill>
              </a:rPr>
              <a:t>, NZ)</a:t>
            </a:r>
            <a:r>
              <a:rPr lang="en-NZ" sz="2400" dirty="0">
                <a:solidFill>
                  <a:schemeClr val="tx2"/>
                </a:solidFill>
              </a:rPr>
              <a:t> </a:t>
            </a:r>
          </a:p>
          <a:p>
            <a:r>
              <a:rPr lang="en-NZ" sz="2800" b="1" dirty="0" smtClean="0">
                <a:solidFill>
                  <a:schemeClr val="tx2"/>
                </a:solidFill>
              </a:rPr>
              <a:t>Games for Education</a:t>
            </a:r>
            <a:endParaRPr lang="en-NZ" sz="2800" dirty="0" smtClean="0">
              <a:solidFill>
                <a:schemeClr val="tx2"/>
              </a:solidFill>
            </a:endParaRPr>
          </a:p>
          <a:p>
            <a:pPr lvl="1"/>
            <a:r>
              <a:rPr lang="en-NZ" sz="2400" dirty="0" smtClean="0">
                <a:solidFill>
                  <a:schemeClr val="tx2"/>
                </a:solidFill>
              </a:rPr>
              <a:t>Enhancing </a:t>
            </a:r>
            <a:r>
              <a:rPr lang="en-NZ" sz="2400" dirty="0">
                <a:solidFill>
                  <a:schemeClr val="tx2"/>
                </a:solidFill>
              </a:rPr>
              <a:t>Children's Numeracy &amp; </a:t>
            </a:r>
            <a:r>
              <a:rPr lang="en-NZ" sz="2400" dirty="0" err="1">
                <a:solidFill>
                  <a:schemeClr val="tx2"/>
                </a:solidFill>
              </a:rPr>
              <a:t>Te</a:t>
            </a:r>
            <a:r>
              <a:rPr lang="en-NZ" sz="2400" dirty="0">
                <a:solidFill>
                  <a:schemeClr val="tx2"/>
                </a:solidFill>
              </a:rPr>
              <a:t> Reo </a:t>
            </a:r>
            <a:r>
              <a:rPr lang="en-NZ" sz="2400" dirty="0" smtClean="0">
                <a:solidFill>
                  <a:schemeClr val="tx2"/>
                </a:solidFill>
              </a:rPr>
              <a:t>(Maori language) Skills </a:t>
            </a:r>
            <a:r>
              <a:rPr lang="en-NZ" sz="2400" dirty="0">
                <a:solidFill>
                  <a:schemeClr val="tx2"/>
                </a:solidFill>
              </a:rPr>
              <a:t>using Computer Games</a:t>
            </a:r>
          </a:p>
          <a:p>
            <a:r>
              <a:rPr lang="en-NZ" sz="2800" b="1" dirty="0">
                <a:solidFill>
                  <a:schemeClr val="tx2"/>
                </a:solidFill>
              </a:rPr>
              <a:t>Mobile Applications for Health &amp; Education</a:t>
            </a:r>
            <a:r>
              <a:rPr lang="en-NZ" sz="2800" dirty="0">
                <a:solidFill>
                  <a:schemeClr val="tx2"/>
                </a:solidFill>
              </a:rPr>
              <a:t> </a:t>
            </a:r>
          </a:p>
          <a:p>
            <a:pPr lvl="1"/>
            <a:r>
              <a:rPr lang="en-NZ" sz="2400" dirty="0">
                <a:solidFill>
                  <a:schemeClr val="tx2"/>
                </a:solidFill>
              </a:rPr>
              <a:t>Mobile ITS: An Intelligent Educational Mobile application </a:t>
            </a:r>
            <a:r>
              <a:rPr lang="en-NZ" sz="2400" dirty="0" smtClean="0">
                <a:solidFill>
                  <a:schemeClr val="tx2"/>
                </a:solidFill>
              </a:rPr>
              <a:t>for </a:t>
            </a:r>
            <a:br>
              <a:rPr lang="en-NZ" sz="2400" dirty="0" smtClean="0">
                <a:solidFill>
                  <a:schemeClr val="tx2"/>
                </a:solidFill>
              </a:rPr>
            </a:br>
            <a:r>
              <a:rPr lang="en-NZ" sz="2400" dirty="0" smtClean="0">
                <a:solidFill>
                  <a:schemeClr val="tx2"/>
                </a:solidFill>
              </a:rPr>
              <a:t>teaching </a:t>
            </a:r>
            <a:r>
              <a:rPr lang="en-NZ" sz="2400" dirty="0">
                <a:solidFill>
                  <a:schemeClr val="tx2"/>
                </a:solidFill>
              </a:rPr>
              <a:t>process plant operations </a:t>
            </a:r>
            <a:r>
              <a:rPr lang="en-NZ" sz="2400" dirty="0" smtClean="0">
                <a:solidFill>
                  <a:schemeClr val="tx2"/>
                </a:solidFill>
              </a:rPr>
              <a:t>(pending QF funding </a:t>
            </a:r>
            <a:br>
              <a:rPr lang="en-NZ" sz="2400" dirty="0" smtClean="0">
                <a:solidFill>
                  <a:schemeClr val="tx2"/>
                </a:solidFill>
              </a:rPr>
            </a:br>
            <a:r>
              <a:rPr lang="en-NZ" sz="2400" dirty="0" smtClean="0">
                <a:solidFill>
                  <a:schemeClr val="tx2"/>
                </a:solidFill>
              </a:rPr>
              <a:t>application in collaboration with CNA-Q and University of </a:t>
            </a:r>
            <a:br>
              <a:rPr lang="en-NZ" sz="2400" dirty="0" smtClean="0">
                <a:solidFill>
                  <a:schemeClr val="tx2"/>
                </a:solidFill>
              </a:rPr>
            </a:br>
            <a:r>
              <a:rPr lang="en-NZ" sz="2400" dirty="0" smtClean="0">
                <a:solidFill>
                  <a:schemeClr val="tx2"/>
                </a:solidFill>
              </a:rPr>
              <a:t>Canterbury)</a:t>
            </a:r>
            <a:r>
              <a:rPr lang="en-NZ" sz="2400" dirty="0">
                <a:solidFill>
                  <a:schemeClr val="tx2"/>
                </a:solidFill>
              </a:rPr>
              <a:t> </a:t>
            </a:r>
          </a:p>
          <a:p>
            <a:pPr lvl="1"/>
            <a:r>
              <a:rPr lang="en-NZ" sz="2400" dirty="0">
                <a:solidFill>
                  <a:schemeClr val="tx2"/>
                </a:solidFill>
              </a:rPr>
              <a:t>Designing mobile applications for smoking cessation in </a:t>
            </a:r>
            <a:r>
              <a:rPr lang="en-NZ" sz="2400" dirty="0" smtClean="0">
                <a:solidFill>
                  <a:schemeClr val="tx2"/>
                </a:solidFill>
              </a:rPr>
              <a:t>Maori</a:t>
            </a:r>
            <a:endParaRPr lang="en-NZ" sz="2400" dirty="0">
              <a:solidFill>
                <a:schemeClr val="tx2"/>
              </a:solidFill>
            </a:endParaRPr>
          </a:p>
        </p:txBody>
      </p:sp>
    </p:spTree>
    <p:extLst>
      <p:ext uri="{BB962C8B-B14F-4D97-AF65-F5344CB8AC3E}">
        <p14:creationId xmlns:p14="http://schemas.microsoft.com/office/powerpoint/2010/main" val="427452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44624"/>
            <a:ext cx="9601200" cy="700878"/>
          </a:xfrm>
        </p:spPr>
        <p:txBody>
          <a:bodyPr>
            <a:normAutofit fontScale="90000"/>
          </a:bodyPr>
          <a:lstStyle/>
          <a:p>
            <a:pPr algn="ctr"/>
            <a:r>
              <a:rPr lang="en-NZ" b="1" dirty="0" smtClean="0"/>
              <a:t>Mobile Android Games for Diabetes Education</a:t>
            </a:r>
            <a:endParaRPr lang="en-NZ"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7828" y="908720"/>
            <a:ext cx="10729192" cy="5933868"/>
          </a:xfrm>
        </p:spPr>
      </p:pic>
    </p:spTree>
    <p:extLst>
      <p:ext uri="{BB962C8B-B14F-4D97-AF65-F5344CB8AC3E}">
        <p14:creationId xmlns:p14="http://schemas.microsoft.com/office/powerpoint/2010/main" val="190980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638028" y="-27384"/>
            <a:ext cx="7154793" cy="792088"/>
          </a:xfrm>
        </p:spPr>
        <p:txBody>
          <a:bodyPr/>
          <a:lstStyle/>
          <a:p>
            <a:r>
              <a:rPr lang="en-NZ" b="1" dirty="0" smtClean="0"/>
              <a:t>3D Games for Children’s Health</a:t>
            </a:r>
          </a:p>
        </p:txBody>
      </p:sp>
      <p:pic>
        <p:nvPicPr>
          <p:cNvPr id="34819" name="Picture 2">
            <a:hlinkClick r:id="rId2" action="ppaction://hlinkfile"/>
          </p:cNvPr>
          <p:cNvPicPr>
            <a:picLocks noChangeAspect="1" noChangeArrowheads="1"/>
          </p:cNvPicPr>
          <p:nvPr/>
        </p:nvPicPr>
        <p:blipFill>
          <a:blip r:embed="rId3" cstate="print"/>
          <a:srcRect/>
          <a:stretch>
            <a:fillRect/>
          </a:stretch>
        </p:blipFill>
        <p:spPr bwMode="auto">
          <a:xfrm>
            <a:off x="0" y="928688"/>
            <a:ext cx="12188825" cy="5929312"/>
          </a:xfrm>
          <a:prstGeom prst="rect">
            <a:avLst/>
          </a:prstGeom>
          <a:noFill/>
          <a:ln w="9525">
            <a:noFill/>
            <a:miter lim="800000"/>
            <a:headEnd/>
            <a:tailEnd/>
          </a:ln>
        </p:spPr>
      </p:pic>
      <p:sp>
        <p:nvSpPr>
          <p:cNvPr id="6" name="TextBox 5"/>
          <p:cNvSpPr txBox="1"/>
          <p:nvPr/>
        </p:nvSpPr>
        <p:spPr>
          <a:xfrm>
            <a:off x="6526460" y="6582544"/>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387090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0"/>
            <a:ext cx="9601200" cy="1143000"/>
          </a:xfrm>
        </p:spPr>
        <p:txBody>
          <a:bodyPr/>
          <a:lstStyle/>
          <a:p>
            <a:r>
              <a:rPr lang="en-NZ" b="1" dirty="0" smtClean="0"/>
              <a:t>Mobile Games for Children with ADHD</a:t>
            </a:r>
            <a:endParaRPr lang="en-NZ" b="1" dirty="0"/>
          </a:p>
        </p:txBody>
      </p:sp>
      <p:sp>
        <p:nvSpPr>
          <p:cNvPr id="3" name="Content Placeholder 2"/>
          <p:cNvSpPr>
            <a:spLocks noGrp="1"/>
          </p:cNvSpPr>
          <p:nvPr>
            <p:ph idx="1"/>
          </p:nvPr>
        </p:nvSpPr>
        <p:spPr>
          <a:xfrm>
            <a:off x="1125860" y="1340768"/>
            <a:ext cx="10417223" cy="5040560"/>
          </a:xfrm>
        </p:spPr>
        <p:txBody>
          <a:bodyPr>
            <a:normAutofit/>
          </a:bodyPr>
          <a:lstStyle/>
          <a:p>
            <a:r>
              <a:rPr lang="en-NZ" dirty="0"/>
              <a:t>We proposed to design, implement and evaluate a game prototype that aims to improve self-esteem in children with ADHD</a:t>
            </a:r>
            <a:r>
              <a:rPr lang="en-NZ" dirty="0" smtClean="0"/>
              <a:t>.</a:t>
            </a:r>
          </a:p>
          <a:p>
            <a:pPr lvl="0"/>
            <a:r>
              <a:rPr lang="en-NZ" dirty="0" smtClean="0"/>
              <a:t>We have come </a:t>
            </a:r>
            <a:r>
              <a:rPr lang="en-NZ" dirty="0"/>
              <a:t>up with a set of design principles that can be applied to any game to make it suitable for ADHD children, especially with the aim of increasing their </a:t>
            </a:r>
            <a:r>
              <a:rPr lang="en-NZ" dirty="0" smtClean="0"/>
              <a:t>self-esteem</a:t>
            </a:r>
            <a:endParaRPr lang="en-NZ" dirty="0"/>
          </a:p>
          <a:p>
            <a:r>
              <a:rPr lang="en-NZ" dirty="0"/>
              <a:t>A prototype of the mobile game has </a:t>
            </a:r>
            <a:r>
              <a:rPr lang="en-NZ" dirty="0" smtClean="0"/>
              <a:t/>
            </a:r>
            <a:br>
              <a:rPr lang="en-NZ" dirty="0" smtClean="0"/>
            </a:br>
            <a:r>
              <a:rPr lang="en-NZ" dirty="0" smtClean="0"/>
              <a:t>been developed for Android. The </a:t>
            </a:r>
            <a:br>
              <a:rPr lang="en-NZ" dirty="0" smtClean="0"/>
            </a:br>
            <a:r>
              <a:rPr lang="en-NZ" dirty="0" smtClean="0"/>
              <a:t>changes </a:t>
            </a:r>
            <a:r>
              <a:rPr lang="en-NZ" dirty="0"/>
              <a:t>are </a:t>
            </a:r>
            <a:r>
              <a:rPr lang="en-NZ" dirty="0" smtClean="0"/>
              <a:t>being </a:t>
            </a:r>
            <a:r>
              <a:rPr lang="en-NZ" dirty="0"/>
              <a:t>made to an </a:t>
            </a:r>
            <a:r>
              <a:rPr lang="en-NZ" dirty="0" smtClean="0"/>
              <a:t/>
            </a:r>
            <a:br>
              <a:rPr lang="en-NZ" dirty="0" smtClean="0"/>
            </a:br>
            <a:r>
              <a:rPr lang="en-NZ" dirty="0" smtClean="0"/>
              <a:t>existing </a:t>
            </a:r>
            <a:r>
              <a:rPr lang="en-NZ" dirty="0"/>
              <a:t>open </a:t>
            </a:r>
            <a:r>
              <a:rPr lang="en-NZ" dirty="0" smtClean="0"/>
              <a:t>source </a:t>
            </a:r>
            <a:r>
              <a:rPr lang="en-NZ" dirty="0"/>
              <a:t>game </a:t>
            </a:r>
            <a:r>
              <a:rPr lang="en-NZ" dirty="0" err="1"/>
              <a:t>GLTron</a:t>
            </a:r>
            <a:r>
              <a:rPr lang="en-NZ" dirty="0"/>
              <a:t> </a:t>
            </a:r>
            <a:r>
              <a:rPr lang="en-NZ" dirty="0" smtClean="0"/>
              <a:t/>
            </a:r>
            <a:br>
              <a:rPr lang="en-NZ" dirty="0" smtClean="0"/>
            </a:br>
            <a:r>
              <a:rPr lang="en-NZ" dirty="0" smtClean="0"/>
              <a:t>as </a:t>
            </a:r>
            <a:r>
              <a:rPr lang="en-NZ" dirty="0"/>
              <a:t>a proof of </a:t>
            </a:r>
            <a:r>
              <a:rPr lang="en-NZ" dirty="0" smtClean="0"/>
              <a:t>concept</a:t>
            </a:r>
            <a:r>
              <a:rPr lang="en-NZ" dirty="0"/>
              <a:t>. </a:t>
            </a:r>
            <a:endParaRPr lang="en-NZ" dirty="0" smtClean="0"/>
          </a:p>
          <a:p>
            <a:r>
              <a:rPr lang="en-NZ" dirty="0"/>
              <a:t>T</a:t>
            </a:r>
            <a:r>
              <a:rPr lang="en-NZ" dirty="0" smtClean="0"/>
              <a:t>rial </a:t>
            </a:r>
            <a:r>
              <a:rPr lang="en-NZ" dirty="0"/>
              <a:t>of the </a:t>
            </a:r>
            <a:r>
              <a:rPr lang="en-NZ" dirty="0" smtClean="0"/>
              <a:t>game will be done in </a:t>
            </a:r>
            <a:br>
              <a:rPr lang="en-NZ" dirty="0" smtClean="0"/>
            </a:br>
            <a:r>
              <a:rPr lang="en-NZ" dirty="0" smtClean="0"/>
              <a:t>near future</a:t>
            </a:r>
            <a:endParaRPr lang="en-NZ" dirty="0"/>
          </a:p>
        </p:txBody>
      </p:sp>
      <p:pic>
        <p:nvPicPr>
          <p:cNvPr id="2050" name="Picture 2" descr="Screenshot_2013-05-09-15-18-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458" y="3140968"/>
            <a:ext cx="5662367" cy="37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96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NZ" altLang="en-US" smtClean="0"/>
              <a:t>MOOC’s continued</a:t>
            </a:r>
          </a:p>
        </p:txBody>
      </p:sp>
      <p:sp>
        <p:nvSpPr>
          <p:cNvPr id="7171" name="Content Placeholder 2"/>
          <p:cNvSpPr>
            <a:spLocks noGrp="1"/>
          </p:cNvSpPr>
          <p:nvPr>
            <p:ph idx="1"/>
          </p:nvPr>
        </p:nvSpPr>
        <p:spPr/>
        <p:txBody>
          <a:bodyPr/>
          <a:lstStyle/>
          <a:p>
            <a:r>
              <a:rPr lang="en-NZ" altLang="en-US" dirty="0" smtClean="0"/>
              <a:t>Most are free, however increasing numbers are offering certification for a fee</a:t>
            </a:r>
          </a:p>
          <a:p>
            <a:r>
              <a:rPr lang="en-NZ" altLang="en-US" dirty="0" smtClean="0"/>
              <a:t>Some institutions are partnering with professional organisations to offer </a:t>
            </a:r>
            <a:r>
              <a:rPr lang="en-NZ" altLang="en-US" dirty="0" err="1" smtClean="0"/>
              <a:t>credentialisation</a:t>
            </a:r>
            <a:r>
              <a:rPr lang="en-NZ" altLang="en-US" dirty="0" smtClean="0"/>
              <a:t>/professional development hours for maintaining registration</a:t>
            </a:r>
          </a:p>
          <a:p>
            <a:r>
              <a:rPr lang="en-NZ" altLang="en-US" dirty="0" smtClean="0"/>
              <a:t>A Time poll reported in 2012 that 68% of the general public felt that much of the teaching on campuses will be replaced by online learning (vs 22% of College leaders) – this poll however also reflected that many felt that students would learn less with the online learning (http://nation.time.com/2012/10/18/higher-education-poll/?pcd=teaser)</a:t>
            </a:r>
          </a:p>
        </p:txBody>
      </p:sp>
      <p:sp>
        <p:nvSpPr>
          <p:cNvPr id="717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406166BD-F509-4DD6-9CA4-027DD7074C30}" type="slidenum">
              <a:rPr lang="en-AU" altLang="en-US" sz="600">
                <a:solidFill>
                  <a:schemeClr val="bg2"/>
                </a:solidFill>
              </a:rPr>
              <a:pPr>
                <a:spcBef>
                  <a:spcPct val="0"/>
                </a:spcBef>
                <a:spcAft>
                  <a:spcPct val="0"/>
                </a:spcAft>
                <a:buFontTx/>
                <a:buNone/>
              </a:pPr>
              <a:t>4</a:t>
            </a:fld>
            <a:endParaRPr lang="en-AU" altLang="en-US" sz="600">
              <a:solidFill>
                <a:schemeClr val="bg2"/>
              </a:solidFill>
            </a:endParaRPr>
          </a:p>
        </p:txBody>
      </p:sp>
    </p:spTree>
    <p:extLst>
      <p:ext uri="{BB962C8B-B14F-4D97-AF65-F5344CB8AC3E}">
        <p14:creationId xmlns:p14="http://schemas.microsoft.com/office/powerpoint/2010/main" val="95272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345" y="143340"/>
            <a:ext cx="9601200" cy="845808"/>
          </a:xfrm>
        </p:spPr>
        <p:txBody>
          <a:bodyPr/>
          <a:lstStyle/>
          <a:p>
            <a:pPr algn="ctr"/>
            <a:r>
              <a:rPr lang="en-NZ" b="1" dirty="0" smtClean="0"/>
              <a:t>Games for Education</a:t>
            </a:r>
            <a:endParaRPr lang="en-NZ" b="1" dirty="0"/>
          </a:p>
        </p:txBody>
      </p:sp>
      <p:sp>
        <p:nvSpPr>
          <p:cNvPr id="3" name="Content Placeholder 2"/>
          <p:cNvSpPr>
            <a:spLocks noGrp="1"/>
          </p:cNvSpPr>
          <p:nvPr>
            <p:ph idx="1"/>
          </p:nvPr>
        </p:nvSpPr>
        <p:spPr/>
        <p:txBody>
          <a:bodyPr/>
          <a:lstStyle/>
          <a:p>
            <a:endParaRPr lang="en-NZ" dirty="0"/>
          </a:p>
        </p:txBody>
      </p:sp>
      <p:pic>
        <p:nvPicPr>
          <p:cNvPr id="4" name="Picture 2"/>
          <p:cNvPicPr>
            <a:picLocks noChangeAspect="1" noChangeArrowheads="1"/>
          </p:cNvPicPr>
          <p:nvPr/>
        </p:nvPicPr>
        <p:blipFill>
          <a:blip r:embed="rId3" cstate="print"/>
          <a:srcRect l="30355" t="32013" r="46274" b="16844"/>
          <a:stretch>
            <a:fillRect/>
          </a:stretch>
        </p:blipFill>
        <p:spPr bwMode="auto">
          <a:xfrm>
            <a:off x="1485899" y="1179823"/>
            <a:ext cx="9114645" cy="5706081"/>
          </a:xfrm>
          <a:prstGeom prst="rect">
            <a:avLst/>
          </a:prstGeom>
          <a:ln>
            <a:noFill/>
          </a:ln>
          <a:effectLst>
            <a:softEdge rad="112500"/>
          </a:effectLst>
        </p:spPr>
      </p:pic>
    </p:spTree>
    <p:extLst>
      <p:ext uri="{BB962C8B-B14F-4D97-AF65-F5344CB8AC3E}">
        <p14:creationId xmlns:p14="http://schemas.microsoft.com/office/powerpoint/2010/main" val="90535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260648"/>
            <a:ext cx="9601200" cy="1143000"/>
          </a:xfrm>
        </p:spPr>
        <p:txBody>
          <a:bodyPr/>
          <a:lstStyle/>
          <a:p>
            <a:r>
              <a:rPr lang="en-AU" dirty="0" smtClean="0"/>
              <a:t>Evaluation Study</a:t>
            </a:r>
            <a:endParaRPr lang="en-NZ" dirty="0"/>
          </a:p>
        </p:txBody>
      </p:sp>
      <p:sp>
        <p:nvSpPr>
          <p:cNvPr id="3" name="Content Placeholder 2"/>
          <p:cNvSpPr>
            <a:spLocks noGrp="1"/>
          </p:cNvSpPr>
          <p:nvPr>
            <p:ph idx="1"/>
          </p:nvPr>
        </p:nvSpPr>
        <p:spPr/>
        <p:txBody>
          <a:bodyPr>
            <a:normAutofit fontScale="92500" lnSpcReduction="20000"/>
          </a:bodyPr>
          <a:lstStyle/>
          <a:p>
            <a:r>
              <a:rPr lang="en-AU" dirty="0"/>
              <a:t>120 children 9-10 </a:t>
            </a:r>
            <a:r>
              <a:rPr lang="en-AU" dirty="0" err="1"/>
              <a:t>yrs</a:t>
            </a:r>
            <a:r>
              <a:rPr lang="en-AU" dirty="0"/>
              <a:t> at Glen Eden Primary School in Auckland</a:t>
            </a:r>
          </a:p>
          <a:p>
            <a:r>
              <a:rPr lang="en-AU" dirty="0"/>
              <a:t>The participants were divided into a Control group and a Test group </a:t>
            </a:r>
            <a:r>
              <a:rPr lang="en-AU" dirty="0" smtClean="0"/>
              <a:t>of 60 </a:t>
            </a:r>
            <a:r>
              <a:rPr lang="en-AU" dirty="0"/>
              <a:t>students each.</a:t>
            </a:r>
          </a:p>
          <a:p>
            <a:r>
              <a:rPr lang="en-AU" dirty="0"/>
              <a:t>Both groups pre-tested; firstly on the numeracy learning outcomes and then on the </a:t>
            </a:r>
            <a:r>
              <a:rPr lang="en-AU" dirty="0" err="1"/>
              <a:t>Te</a:t>
            </a:r>
            <a:r>
              <a:rPr lang="en-AU" dirty="0"/>
              <a:t> Reo language learning outcomes</a:t>
            </a:r>
          </a:p>
          <a:p>
            <a:r>
              <a:rPr lang="en-AU" dirty="0"/>
              <a:t>Test and control groups given customised application to play with over four weeks</a:t>
            </a:r>
          </a:p>
          <a:p>
            <a:pPr lvl="1"/>
            <a:r>
              <a:rPr lang="en-AU" dirty="0"/>
              <a:t>2 weeks were spent on numeracy</a:t>
            </a:r>
          </a:p>
          <a:p>
            <a:pPr lvl="1"/>
            <a:r>
              <a:rPr lang="en-AU" dirty="0"/>
              <a:t>2 weeks was spent on the </a:t>
            </a:r>
            <a:r>
              <a:rPr lang="en-AU" dirty="0" err="1"/>
              <a:t>Te</a:t>
            </a:r>
            <a:r>
              <a:rPr lang="en-AU" dirty="0"/>
              <a:t> Reo language</a:t>
            </a:r>
          </a:p>
          <a:p>
            <a:r>
              <a:rPr lang="en-AU" dirty="0"/>
              <a:t>Test group assigned the feature enhanced </a:t>
            </a:r>
            <a:r>
              <a:rPr lang="en-AU" dirty="0" smtClean="0"/>
              <a:t>version (added challenges</a:t>
            </a:r>
            <a:r>
              <a:rPr lang="en-AU" dirty="0"/>
              <a:t>, feedback and enhanced </a:t>
            </a:r>
            <a:r>
              <a:rPr lang="en-AU" dirty="0" smtClean="0"/>
              <a:t>graphics)</a:t>
            </a:r>
            <a:endParaRPr lang="en-AU" dirty="0"/>
          </a:p>
          <a:p>
            <a:r>
              <a:rPr lang="en-AU" dirty="0" smtClean="0"/>
              <a:t>Both </a:t>
            </a:r>
            <a:r>
              <a:rPr lang="en-AU" dirty="0"/>
              <a:t>groups given post tests to evaluate the learning effect of both </a:t>
            </a:r>
            <a:r>
              <a:rPr lang="en-AU" dirty="0" smtClean="0"/>
              <a:t>version of the games</a:t>
            </a:r>
            <a:r>
              <a:rPr lang="en-AU" dirty="0"/>
              <a:t>.</a:t>
            </a:r>
          </a:p>
          <a:p>
            <a:endParaRPr lang="en-NZ" dirty="0"/>
          </a:p>
        </p:txBody>
      </p:sp>
    </p:spTree>
    <p:extLst>
      <p:ext uri="{BB962C8B-B14F-4D97-AF65-F5344CB8AC3E}">
        <p14:creationId xmlns:p14="http://schemas.microsoft.com/office/powerpoint/2010/main" val="333447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72" y="332656"/>
            <a:ext cx="9601200" cy="1143000"/>
          </a:xfrm>
        </p:spPr>
        <p:txBody>
          <a:bodyPr/>
          <a:lstStyle/>
          <a:p>
            <a:r>
              <a:rPr lang="en-US" dirty="0"/>
              <a:t>Pre and Post Scores for Numeracy &amp; </a:t>
            </a:r>
            <a:r>
              <a:rPr lang="en-US" dirty="0" err="1"/>
              <a:t>Te</a:t>
            </a:r>
            <a:r>
              <a:rPr lang="en-US" dirty="0"/>
              <a:t> </a:t>
            </a:r>
            <a:r>
              <a:rPr lang="en-US" dirty="0" smtClean="0"/>
              <a:t>Reo (Maori Language)</a:t>
            </a:r>
            <a:endParaRPr lang="en-NZ" dirty="0"/>
          </a:p>
        </p:txBody>
      </p:sp>
      <p:sp>
        <p:nvSpPr>
          <p:cNvPr id="3" name="Content Placeholder 2"/>
          <p:cNvSpPr>
            <a:spLocks noGrp="1"/>
          </p:cNvSpPr>
          <p:nvPr>
            <p:ph idx="1"/>
          </p:nvPr>
        </p:nvSpPr>
        <p:spPr>
          <a:xfrm>
            <a:off x="333772" y="1628800"/>
            <a:ext cx="11305256" cy="4495800"/>
          </a:xfrm>
        </p:spPr>
        <p:txBody>
          <a:bodyPr/>
          <a:lstStyle/>
          <a:p>
            <a:r>
              <a:rPr lang="en-AU" dirty="0"/>
              <a:t>A</a:t>
            </a:r>
            <a:r>
              <a:rPr lang="en-AU" dirty="0" smtClean="0"/>
              <a:t>verage </a:t>
            </a:r>
            <a:r>
              <a:rPr lang="en-AU" dirty="0"/>
              <a:t>scores for both domains </a:t>
            </a:r>
            <a:r>
              <a:rPr lang="en-AU" dirty="0" smtClean="0"/>
              <a:t>have increased </a:t>
            </a:r>
            <a:r>
              <a:rPr lang="en-AU" dirty="0"/>
              <a:t>after playing both versions of the </a:t>
            </a:r>
            <a:r>
              <a:rPr lang="en-AU" dirty="0" smtClean="0"/>
              <a:t>game, but more so for the Test group – change in the learning outcome was statistically significant for both groups.</a:t>
            </a:r>
            <a:endParaRPr lang="en-AU" dirty="0"/>
          </a:p>
          <a:p>
            <a:pPr marL="342900" indent="-342900"/>
            <a:r>
              <a:rPr lang="en-AU" dirty="0"/>
              <a:t>Students preferred the </a:t>
            </a:r>
            <a:r>
              <a:rPr lang="en-AU" dirty="0" smtClean="0"/>
              <a:t>feature </a:t>
            </a:r>
            <a:br>
              <a:rPr lang="en-AU" dirty="0" smtClean="0"/>
            </a:br>
            <a:r>
              <a:rPr lang="en-AU" dirty="0" smtClean="0"/>
              <a:t>enhanced </a:t>
            </a:r>
            <a:r>
              <a:rPr lang="en-AU" dirty="0"/>
              <a:t>version </a:t>
            </a:r>
            <a:r>
              <a:rPr lang="en-AU" dirty="0" smtClean="0"/>
              <a:t>of </a:t>
            </a:r>
            <a:r>
              <a:rPr lang="en-AU" dirty="0"/>
              <a:t>the game </a:t>
            </a:r>
            <a:r>
              <a:rPr lang="en-AU" dirty="0" smtClean="0"/>
              <a:t/>
            </a:r>
            <a:br>
              <a:rPr lang="en-AU" dirty="0" smtClean="0"/>
            </a:br>
            <a:r>
              <a:rPr lang="en-AU" dirty="0" smtClean="0"/>
              <a:t>and </a:t>
            </a:r>
            <a:r>
              <a:rPr lang="en-AU" dirty="0"/>
              <a:t>were </a:t>
            </a:r>
            <a:r>
              <a:rPr lang="en-AU" dirty="0" smtClean="0"/>
              <a:t>more </a:t>
            </a:r>
            <a:r>
              <a:rPr lang="en-AU" dirty="0"/>
              <a:t>likely to </a:t>
            </a:r>
            <a:r>
              <a:rPr lang="en-AU" dirty="0" smtClean="0"/>
              <a:t>play </a:t>
            </a:r>
            <a:br>
              <a:rPr lang="en-AU" dirty="0" smtClean="0"/>
            </a:br>
            <a:r>
              <a:rPr lang="en-AU" dirty="0" smtClean="0"/>
              <a:t>this </a:t>
            </a:r>
            <a:r>
              <a:rPr lang="en-AU" dirty="0"/>
              <a:t>in their own </a:t>
            </a:r>
            <a:r>
              <a:rPr lang="en-AU" dirty="0" smtClean="0"/>
              <a:t>time</a:t>
            </a:r>
            <a:r>
              <a:rPr lang="en-AU" dirty="0"/>
              <a:t>.  </a:t>
            </a:r>
          </a:p>
          <a:p>
            <a:endParaRPr lang="en-NZ" dirty="0"/>
          </a:p>
        </p:txBody>
      </p:sp>
      <p:pic>
        <p:nvPicPr>
          <p:cNvPr id="4" name="Picture 2"/>
          <p:cNvPicPr>
            <a:picLocks noChangeAspect="1" noChangeArrowheads="1"/>
          </p:cNvPicPr>
          <p:nvPr/>
        </p:nvPicPr>
        <p:blipFill>
          <a:blip r:embed="rId3" cstate="print"/>
          <a:srcRect l="30063" t="31774" r="45886" b="20084"/>
          <a:stretch>
            <a:fillRect/>
          </a:stretch>
        </p:blipFill>
        <p:spPr bwMode="auto">
          <a:xfrm>
            <a:off x="5374332" y="2777207"/>
            <a:ext cx="6831856" cy="4080791"/>
          </a:xfrm>
          <a:prstGeom prst="rect">
            <a:avLst/>
          </a:prstGeom>
          <a:noFill/>
          <a:ln w="9525">
            <a:noFill/>
            <a:miter lim="800000"/>
            <a:headEnd/>
            <a:tailEnd/>
          </a:ln>
        </p:spPr>
      </p:pic>
    </p:spTree>
    <p:extLst>
      <p:ext uri="{BB962C8B-B14F-4D97-AF65-F5344CB8AC3E}">
        <p14:creationId xmlns:p14="http://schemas.microsoft.com/office/powerpoint/2010/main" val="331582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NZ" altLang="en-US" smtClean="0">
                <a:solidFill>
                  <a:srgbClr val="FF0000"/>
                </a:solidFill>
              </a:rPr>
              <a:t>Mobile Learning</a:t>
            </a:r>
          </a:p>
        </p:txBody>
      </p:sp>
      <p:sp>
        <p:nvSpPr>
          <p:cNvPr id="12291" name="Content Placeholder 2"/>
          <p:cNvSpPr>
            <a:spLocks noGrp="1"/>
          </p:cNvSpPr>
          <p:nvPr>
            <p:ph idx="1"/>
          </p:nvPr>
        </p:nvSpPr>
        <p:spPr/>
        <p:txBody>
          <a:bodyPr>
            <a:normAutofit/>
          </a:bodyPr>
          <a:lstStyle/>
          <a:p>
            <a:r>
              <a:rPr lang="en-NZ" altLang="en-US" sz="3200" dirty="0"/>
              <a:t>Increased use of mobile devices to access learning – when and where the learner chooses</a:t>
            </a:r>
          </a:p>
          <a:p>
            <a:r>
              <a:rPr lang="en-NZ" altLang="en-US" sz="3200" dirty="0"/>
              <a:t>Implications for design of learning material – very small screens</a:t>
            </a:r>
          </a:p>
          <a:p>
            <a:r>
              <a:rPr lang="en-NZ" altLang="en-US" sz="3200" dirty="0"/>
              <a:t>Use of mobile technologies to augment and supplement learning </a:t>
            </a:r>
            <a:r>
              <a:rPr lang="en-NZ" altLang="en-US" sz="3200" dirty="0" err="1"/>
              <a:t>eg</a:t>
            </a:r>
            <a:r>
              <a:rPr lang="en-NZ" altLang="en-US" sz="3200" dirty="0"/>
              <a:t> QR codes used in training of construction students </a:t>
            </a:r>
            <a:r>
              <a:rPr lang="en-NZ" altLang="en-US" sz="3200" dirty="0">
                <a:hlinkClick r:id="rId2"/>
              </a:rPr>
              <a:t>http://tpa.unitec.ac.nz/livingcurriculum/?p=370</a:t>
            </a:r>
            <a:endParaRPr lang="en-NZ" altLang="en-US" sz="3200" dirty="0"/>
          </a:p>
          <a:p>
            <a:endParaRPr lang="en-NZ" altLang="en-US" sz="3200" dirty="0"/>
          </a:p>
          <a:p>
            <a:endParaRPr lang="en-NZ" altLang="en-US" sz="3200" dirty="0"/>
          </a:p>
        </p:txBody>
      </p:sp>
      <p:sp>
        <p:nvSpPr>
          <p:cNvPr id="12292"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0E62636F-87F1-4882-9F8B-BEAB8E5F5789}" type="slidenum">
              <a:rPr lang="en-AU" altLang="en-US" sz="600">
                <a:solidFill>
                  <a:schemeClr val="bg2"/>
                </a:solidFill>
              </a:rPr>
              <a:pPr>
                <a:spcBef>
                  <a:spcPct val="0"/>
                </a:spcBef>
                <a:spcAft>
                  <a:spcPct val="0"/>
                </a:spcAft>
                <a:buFontTx/>
                <a:buNone/>
              </a:pPr>
              <a:t>43</a:t>
            </a:fld>
            <a:endParaRPr lang="en-AU" altLang="en-US" sz="600">
              <a:solidFill>
                <a:schemeClr val="bg2"/>
              </a:solidFill>
            </a:endParaRPr>
          </a:p>
        </p:txBody>
      </p:sp>
    </p:spTree>
    <p:extLst>
      <p:ext uri="{BB962C8B-B14F-4D97-AF65-F5344CB8AC3E}">
        <p14:creationId xmlns:p14="http://schemas.microsoft.com/office/powerpoint/2010/main" val="147312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FF0000"/>
                </a:solidFill>
              </a:rPr>
              <a:t>Classroom Tools</a:t>
            </a:r>
            <a:endParaRPr lang="en-US" sz="4000" b="1" dirty="0">
              <a:solidFill>
                <a:srgbClr val="FF0000"/>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6752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20" y="0"/>
            <a:ext cx="9601200" cy="887760"/>
          </a:xfrm>
        </p:spPr>
        <p:txBody>
          <a:bodyPr/>
          <a:lstStyle/>
          <a:p>
            <a:r>
              <a:rPr lang="en-US" sz="4800" dirty="0" err="1" smtClean="0">
                <a:solidFill>
                  <a:srgbClr val="FF0000"/>
                </a:solidFill>
              </a:rPr>
              <a:t>Xorro</a:t>
            </a:r>
            <a:r>
              <a:rPr lang="en-US" sz="4800" dirty="0">
                <a:solidFill>
                  <a:srgbClr val="FF0000"/>
                </a:solidFill>
              </a:rPr>
              <a:t> </a:t>
            </a:r>
            <a:r>
              <a:rPr lang="en-US" dirty="0"/>
              <a:t>http://www.xorro.com/</a:t>
            </a:r>
          </a:p>
        </p:txBody>
      </p:sp>
      <p:pic>
        <p:nvPicPr>
          <p:cNvPr id="5" name="Picture 4"/>
          <p:cNvPicPr>
            <a:picLocks noChangeAspect="1"/>
          </p:cNvPicPr>
          <p:nvPr/>
        </p:nvPicPr>
        <p:blipFill>
          <a:blip r:embed="rId2"/>
          <a:stretch>
            <a:fillRect/>
          </a:stretch>
        </p:blipFill>
        <p:spPr>
          <a:xfrm>
            <a:off x="1053852" y="887760"/>
            <a:ext cx="10556230" cy="5970240"/>
          </a:xfrm>
          <a:prstGeom prst="rect">
            <a:avLst/>
          </a:prstGeom>
        </p:spPr>
      </p:pic>
    </p:spTree>
    <p:extLst>
      <p:ext uri="{BB962C8B-B14F-4D97-AF65-F5344CB8AC3E}">
        <p14:creationId xmlns:p14="http://schemas.microsoft.com/office/powerpoint/2010/main" val="182778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NZ" altLang="en-US" smtClean="0">
                <a:solidFill>
                  <a:srgbClr val="FF0000"/>
                </a:solidFill>
              </a:rPr>
              <a:t>Augmented Reality</a:t>
            </a:r>
          </a:p>
        </p:txBody>
      </p:sp>
      <p:sp>
        <p:nvSpPr>
          <p:cNvPr id="13315" name="Content Placeholder 2"/>
          <p:cNvSpPr>
            <a:spLocks noGrp="1"/>
          </p:cNvSpPr>
          <p:nvPr>
            <p:ph idx="1"/>
          </p:nvPr>
        </p:nvSpPr>
        <p:spPr>
          <a:xfrm>
            <a:off x="2136775" y="1874839"/>
            <a:ext cx="8229600" cy="1939925"/>
          </a:xfrm>
        </p:spPr>
        <p:txBody>
          <a:bodyPr/>
          <a:lstStyle/>
          <a:p>
            <a:r>
              <a:rPr lang="en-NZ" altLang="en-US" dirty="0" smtClean="0"/>
              <a:t>Use of virtual/augmented reality as a training tool where the learner is immersed in a virtual environment</a:t>
            </a:r>
          </a:p>
          <a:p>
            <a:r>
              <a:rPr lang="en-NZ" altLang="en-US" dirty="0" smtClean="0"/>
              <a:t>Tools such as </a:t>
            </a:r>
            <a:r>
              <a:rPr lang="en-NZ" altLang="en-US" dirty="0" err="1" smtClean="0"/>
              <a:t>Occulist</a:t>
            </a:r>
            <a:r>
              <a:rPr lang="en-NZ" altLang="en-US" dirty="0" smtClean="0"/>
              <a:t> Rift headset, used to enable this to occur, becoming much more affordable</a:t>
            </a:r>
          </a:p>
        </p:txBody>
      </p:sp>
      <p:sp>
        <p:nvSpPr>
          <p:cNvPr id="13316"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5E607AB0-B759-4342-9706-B62230F03E7B}" type="slidenum">
              <a:rPr lang="en-AU" altLang="en-US" sz="600">
                <a:solidFill>
                  <a:schemeClr val="bg2"/>
                </a:solidFill>
              </a:rPr>
              <a:pPr>
                <a:spcBef>
                  <a:spcPct val="0"/>
                </a:spcBef>
                <a:spcAft>
                  <a:spcPct val="0"/>
                </a:spcAft>
                <a:buFontTx/>
                <a:buNone/>
              </a:pPr>
              <a:t>46</a:t>
            </a:fld>
            <a:endParaRPr lang="en-AU" altLang="en-US" sz="600">
              <a:solidFill>
                <a:schemeClr val="bg2"/>
              </a:solidFill>
            </a:endParaRPr>
          </a:p>
        </p:txBody>
      </p:sp>
      <p:sp>
        <p:nvSpPr>
          <p:cNvPr id="5" name="Title 1"/>
          <p:cNvSpPr txBox="1">
            <a:spLocks/>
          </p:cNvSpPr>
          <p:nvPr/>
        </p:nvSpPr>
        <p:spPr bwMode="auto">
          <a:xfrm>
            <a:off x="1293813" y="3549092"/>
            <a:ext cx="19573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200" b="1">
                <a:solidFill>
                  <a:schemeClr val="tx2"/>
                </a:solidFill>
                <a:latin typeface="+mj-lt"/>
                <a:ea typeface="ＭＳ Ｐゴシック" panose="020B0600070205080204" pitchFamily="34" charset="-128"/>
                <a:cs typeface="+mj-cs"/>
              </a:defRPr>
            </a:lvl1pPr>
            <a:lvl2pPr algn="l" rtl="0" eaLnBrk="0" fontAlgn="base" hangingPunct="0">
              <a:spcBef>
                <a:spcPct val="0"/>
              </a:spcBef>
              <a:spcAft>
                <a:spcPct val="0"/>
              </a:spcAft>
              <a:defRPr sz="3200" b="1">
                <a:solidFill>
                  <a:schemeClr val="tx2"/>
                </a:solidFill>
                <a:latin typeface="Arial" charset="0"/>
                <a:ea typeface="ＭＳ Ｐゴシック" panose="020B0600070205080204" pitchFamily="34" charset="-128"/>
              </a:defRPr>
            </a:lvl2pPr>
            <a:lvl3pPr algn="l" rtl="0" eaLnBrk="0" fontAlgn="base" hangingPunct="0">
              <a:spcBef>
                <a:spcPct val="0"/>
              </a:spcBef>
              <a:spcAft>
                <a:spcPct val="0"/>
              </a:spcAft>
              <a:defRPr sz="3200" b="1">
                <a:solidFill>
                  <a:schemeClr val="tx2"/>
                </a:solidFill>
                <a:latin typeface="Arial" charset="0"/>
                <a:ea typeface="ＭＳ Ｐゴシック" panose="020B0600070205080204" pitchFamily="34" charset="-128"/>
              </a:defRPr>
            </a:lvl3pPr>
            <a:lvl4pPr algn="l" rtl="0" eaLnBrk="0" fontAlgn="base" hangingPunct="0">
              <a:spcBef>
                <a:spcPct val="0"/>
              </a:spcBef>
              <a:spcAft>
                <a:spcPct val="0"/>
              </a:spcAft>
              <a:defRPr sz="3200" b="1">
                <a:solidFill>
                  <a:schemeClr val="tx2"/>
                </a:solidFill>
                <a:latin typeface="Arial" charset="0"/>
                <a:ea typeface="ＭＳ Ｐゴシック" panose="020B0600070205080204" pitchFamily="34" charset="-128"/>
              </a:defRPr>
            </a:lvl4pPr>
            <a:lvl5pPr algn="l" rtl="0" eaLnBrk="0" fontAlgn="base" hangingPunct="0">
              <a:spcBef>
                <a:spcPct val="0"/>
              </a:spcBef>
              <a:spcAft>
                <a:spcPct val="0"/>
              </a:spcAft>
              <a:defRPr sz="3200" b="1">
                <a:solidFill>
                  <a:schemeClr val="tx2"/>
                </a:solidFill>
                <a:latin typeface="Arial" charset="0"/>
                <a:ea typeface="ＭＳ Ｐゴシック" panose="020B0600070205080204" pitchFamily="34" charset="-128"/>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a:defRPr/>
            </a:pPr>
            <a:r>
              <a:rPr lang="en-US" kern="0" dirty="0" err="1">
                <a:solidFill>
                  <a:srgbClr val="FF0000"/>
                </a:solidFill>
              </a:rPr>
              <a:t>Aurasma</a:t>
            </a:r>
            <a:endParaRPr lang="en-US" kern="0" dirty="0">
              <a:solidFill>
                <a:srgbClr val="FF0000"/>
              </a:solidFill>
            </a:endParaRPr>
          </a:p>
        </p:txBody>
      </p:sp>
      <p:sp>
        <p:nvSpPr>
          <p:cNvPr id="6" name="Subtitle 2"/>
          <p:cNvSpPr txBox="1">
            <a:spLocks/>
          </p:cNvSpPr>
          <p:nvPr/>
        </p:nvSpPr>
        <p:spPr bwMode="auto">
          <a:xfrm>
            <a:off x="1293812" y="5489017"/>
            <a:ext cx="9841159"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20000"/>
              </a:spcAft>
              <a:buChar char="•"/>
              <a:defRPr sz="24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10000"/>
              </a:spcBef>
              <a:spcAft>
                <a:spcPct val="10000"/>
              </a:spcAft>
              <a:buChar char="–"/>
              <a:defRPr sz="2000">
                <a:solidFill>
                  <a:schemeClr val="tx1"/>
                </a:solidFill>
                <a:latin typeface="+mn-lt"/>
                <a:ea typeface="ＭＳ Ｐゴシック" panose="020B0600070205080204" pitchFamily="34" charset="-128"/>
              </a:defRPr>
            </a:lvl2pPr>
            <a:lvl3pPr marL="1143000" indent="-228600" algn="l" rtl="0" eaLnBrk="0" fontAlgn="base" hangingPunct="0">
              <a:spcBef>
                <a:spcPct val="10000"/>
              </a:spcBef>
              <a:spcAft>
                <a:spcPct val="10000"/>
              </a:spcAft>
              <a:buChar char="•"/>
              <a:defRPr>
                <a:solidFill>
                  <a:schemeClr val="tx1"/>
                </a:solidFill>
                <a:latin typeface="+mn-lt"/>
                <a:ea typeface="ＭＳ Ｐゴシック" panose="020B0600070205080204" pitchFamily="34" charset="-128"/>
              </a:defRPr>
            </a:lvl3pPr>
            <a:lvl4pPr marL="1600200" indent="-228600" algn="l" rtl="0" eaLnBrk="0" fontAlgn="base" hangingPunct="0">
              <a:spcBef>
                <a:spcPct val="10000"/>
              </a:spcBef>
              <a:spcAft>
                <a:spcPct val="10000"/>
              </a:spcAft>
              <a:buChar char="–"/>
              <a:defRPr sz="1600">
                <a:solidFill>
                  <a:schemeClr val="tx1"/>
                </a:solidFill>
                <a:latin typeface="+mn-lt"/>
                <a:ea typeface="ＭＳ Ｐゴシック" panose="020B0600070205080204" pitchFamily="34" charset="-128"/>
              </a:defRPr>
            </a:lvl4pPr>
            <a:lvl5pPr marL="2057400" indent="-228600" algn="l" rtl="0" eaLnBrk="0" fontAlgn="base" hangingPunct="0">
              <a:spcBef>
                <a:spcPct val="10000"/>
              </a:spcBef>
              <a:spcAft>
                <a:spcPct val="10000"/>
              </a:spcAft>
              <a:buChar char="»"/>
              <a:defRPr sz="1600">
                <a:solidFill>
                  <a:schemeClr val="tx1"/>
                </a:solidFill>
                <a:latin typeface="+mn-lt"/>
                <a:ea typeface="ＭＳ Ｐゴシック" panose="020B0600070205080204" pitchFamily="34" charset="-128"/>
              </a:defRPr>
            </a:lvl5pPr>
            <a:lvl6pPr marL="2514600" indent="-228600" algn="l" rtl="0" fontAlgn="base">
              <a:spcBef>
                <a:spcPct val="10000"/>
              </a:spcBef>
              <a:spcAft>
                <a:spcPct val="10000"/>
              </a:spcAft>
              <a:buChar char="»"/>
              <a:defRPr sz="1600">
                <a:solidFill>
                  <a:schemeClr val="tx1"/>
                </a:solidFill>
                <a:latin typeface="+mn-lt"/>
              </a:defRPr>
            </a:lvl6pPr>
            <a:lvl7pPr marL="2971800" indent="-228600" algn="l" rtl="0" fontAlgn="base">
              <a:spcBef>
                <a:spcPct val="10000"/>
              </a:spcBef>
              <a:spcAft>
                <a:spcPct val="10000"/>
              </a:spcAft>
              <a:buChar char="»"/>
              <a:defRPr sz="1600">
                <a:solidFill>
                  <a:schemeClr val="tx1"/>
                </a:solidFill>
                <a:latin typeface="+mn-lt"/>
              </a:defRPr>
            </a:lvl7pPr>
            <a:lvl8pPr marL="3429000" indent="-228600" algn="l" rtl="0" fontAlgn="base">
              <a:spcBef>
                <a:spcPct val="10000"/>
              </a:spcBef>
              <a:spcAft>
                <a:spcPct val="10000"/>
              </a:spcAft>
              <a:buChar char="»"/>
              <a:defRPr sz="1600">
                <a:solidFill>
                  <a:schemeClr val="tx1"/>
                </a:solidFill>
                <a:latin typeface="+mn-lt"/>
              </a:defRPr>
            </a:lvl8pPr>
            <a:lvl9pPr marL="3886200" indent="-228600" algn="l" rtl="0" fontAlgn="base">
              <a:spcBef>
                <a:spcPct val="10000"/>
              </a:spcBef>
              <a:spcAft>
                <a:spcPct val="10000"/>
              </a:spcAft>
              <a:buChar char="»"/>
              <a:defRPr sz="1600">
                <a:solidFill>
                  <a:schemeClr val="tx1"/>
                </a:solidFill>
                <a:latin typeface="+mn-lt"/>
              </a:defRPr>
            </a:lvl9pPr>
          </a:lstStyle>
          <a:p>
            <a:pPr>
              <a:defRPr/>
            </a:pPr>
            <a:r>
              <a:rPr lang="en-US" sz="2800" b="1" kern="0" dirty="0"/>
              <a:t>http://www.aurasma.com/#/whats-your-aura</a:t>
            </a:r>
          </a:p>
        </p:txBody>
      </p:sp>
      <p:pic>
        <p:nvPicPr>
          <p:cNvPr id="2" name="Picture 1">
            <a:hlinkClick r:id="rId2" action="ppaction://hlinkfile"/>
          </p:cNvPr>
          <p:cNvPicPr>
            <a:picLocks noChangeAspect="1"/>
          </p:cNvPicPr>
          <p:nvPr/>
        </p:nvPicPr>
        <p:blipFill>
          <a:blip r:embed="rId3"/>
          <a:stretch>
            <a:fillRect/>
          </a:stretch>
        </p:blipFill>
        <p:spPr>
          <a:xfrm>
            <a:off x="4001294" y="4223832"/>
            <a:ext cx="1457325" cy="1171575"/>
          </a:xfrm>
          <a:prstGeom prst="rect">
            <a:avLst/>
          </a:prstGeom>
        </p:spPr>
      </p:pic>
    </p:spTree>
    <p:extLst>
      <p:ext uri="{BB962C8B-B14F-4D97-AF65-F5344CB8AC3E}">
        <p14:creationId xmlns:p14="http://schemas.microsoft.com/office/powerpoint/2010/main" val="399402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72" y="95533"/>
            <a:ext cx="9601200" cy="1143000"/>
          </a:xfrm>
        </p:spPr>
        <p:txBody>
          <a:bodyPr/>
          <a:lstStyle/>
          <a:p>
            <a:r>
              <a:rPr lang="en-US" sz="4800" b="1" dirty="0" smtClean="0">
                <a:solidFill>
                  <a:srgbClr val="FF0000"/>
                </a:solidFill>
              </a:rPr>
              <a:t>QR Codes </a:t>
            </a:r>
            <a:r>
              <a:rPr lang="en-US" sz="4800" b="1" dirty="0" smtClean="0"/>
              <a:t>- </a:t>
            </a:r>
            <a:r>
              <a:rPr lang="en-US" b="1" dirty="0" smtClean="0"/>
              <a:t>Quick </a:t>
            </a:r>
            <a:r>
              <a:rPr lang="en-US" b="1" dirty="0"/>
              <a:t>Response Code</a:t>
            </a:r>
            <a:endParaRPr lang="en-US" dirty="0"/>
          </a:p>
        </p:txBody>
      </p:sp>
      <p:sp>
        <p:nvSpPr>
          <p:cNvPr id="5" name="Rectangle 4"/>
          <p:cNvSpPr/>
          <p:nvPr/>
        </p:nvSpPr>
        <p:spPr>
          <a:xfrm>
            <a:off x="755659" y="1705160"/>
            <a:ext cx="3954480" cy="369332"/>
          </a:xfrm>
          <a:prstGeom prst="rect">
            <a:avLst/>
          </a:prstGeom>
        </p:spPr>
        <p:txBody>
          <a:bodyPr wrap="none">
            <a:spAutoFit/>
          </a:bodyPr>
          <a:lstStyle/>
          <a:p>
            <a:r>
              <a:rPr lang="en-US" dirty="0" smtClean="0"/>
              <a:t>Generator: http</a:t>
            </a:r>
            <a:r>
              <a:rPr lang="en-US" dirty="0"/>
              <a:t>://www.qrstuff.com/</a:t>
            </a:r>
          </a:p>
        </p:txBody>
      </p:sp>
      <p:pic>
        <p:nvPicPr>
          <p:cNvPr id="6" name="Picture 5">
            <a:hlinkClick r:id="rId2" action="ppaction://hlinkfile"/>
          </p:cNvPr>
          <p:cNvPicPr>
            <a:picLocks noChangeAspect="1"/>
          </p:cNvPicPr>
          <p:nvPr/>
        </p:nvPicPr>
        <p:blipFill>
          <a:blip r:embed="rId3"/>
          <a:stretch>
            <a:fillRect/>
          </a:stretch>
        </p:blipFill>
        <p:spPr>
          <a:xfrm>
            <a:off x="4366220" y="2996952"/>
            <a:ext cx="2896441" cy="2896441"/>
          </a:xfrm>
          <a:prstGeom prst="rect">
            <a:avLst/>
          </a:prstGeom>
        </p:spPr>
      </p:pic>
      <p:sp>
        <p:nvSpPr>
          <p:cNvPr id="8" name="Rectangle 7"/>
          <p:cNvSpPr/>
          <p:nvPr/>
        </p:nvSpPr>
        <p:spPr>
          <a:xfrm>
            <a:off x="1785363" y="2356453"/>
            <a:ext cx="1895071" cy="369332"/>
          </a:xfrm>
          <a:prstGeom prst="rect">
            <a:avLst/>
          </a:prstGeom>
        </p:spPr>
        <p:txBody>
          <a:bodyPr wrap="none">
            <a:spAutoFit/>
          </a:bodyPr>
          <a:lstStyle/>
          <a:p>
            <a:r>
              <a:rPr lang="en-US" dirty="0"/>
              <a:t>http://cfu.ac.ir/</a:t>
            </a:r>
          </a:p>
        </p:txBody>
      </p:sp>
    </p:spTree>
    <p:extLst>
      <p:ext uri="{BB962C8B-B14F-4D97-AF65-F5344CB8AC3E}">
        <p14:creationId xmlns:p14="http://schemas.microsoft.com/office/powerpoint/2010/main" val="35513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510235" y="-28597"/>
            <a:ext cx="2705281" cy="649285"/>
          </a:xfrm>
          <a:prstGeom prst="rect">
            <a:avLst/>
          </a:prstGeom>
        </p:spPr>
      </p:pic>
      <p:sp>
        <p:nvSpPr>
          <p:cNvPr id="4" name="Rectangle 3"/>
          <p:cNvSpPr/>
          <p:nvPr/>
        </p:nvSpPr>
        <p:spPr>
          <a:xfrm>
            <a:off x="29607" y="476672"/>
            <a:ext cx="12159218" cy="1569660"/>
          </a:xfrm>
          <a:prstGeom prst="rect">
            <a:avLst/>
          </a:prstGeom>
        </p:spPr>
        <p:txBody>
          <a:bodyPr wrap="square">
            <a:spAutoFit/>
          </a:bodyPr>
          <a:lstStyle/>
          <a:p>
            <a:r>
              <a:rPr lang="en-US" sz="2400" b="1" dirty="0" smtClean="0">
                <a:solidFill>
                  <a:srgbClr val="FF0000"/>
                </a:solidFill>
              </a:rPr>
              <a:t>Collaborate</a:t>
            </a:r>
            <a:r>
              <a:rPr lang="en-US" sz="2400" dirty="0" smtClean="0"/>
              <a:t> </a:t>
            </a:r>
            <a:r>
              <a:rPr lang="en-US" sz="2400" dirty="0"/>
              <a:t>provides a comprehensive online learning and collaboration platform designed specifically for education. </a:t>
            </a:r>
            <a:r>
              <a:rPr lang="en-US" sz="2400" dirty="0" smtClean="0"/>
              <a:t>To deliver </a:t>
            </a:r>
            <a:r>
              <a:rPr lang="en-US" sz="2400" dirty="0"/>
              <a:t>a more effective learning experience through blended and mobile learning online collaboration </a:t>
            </a:r>
            <a:r>
              <a:rPr lang="en-US" sz="2400" dirty="0" smtClean="0"/>
              <a:t>tools- all-new </a:t>
            </a:r>
            <a:r>
              <a:rPr lang="en-US" sz="2400" dirty="0"/>
              <a:t>aspects of real time, or anytime, learning to engage more </a:t>
            </a:r>
            <a:r>
              <a:rPr lang="en-US" sz="2400" dirty="0" smtClean="0"/>
              <a:t>students.</a:t>
            </a:r>
            <a:endParaRPr lang="en-US" sz="2400" dirty="0"/>
          </a:p>
        </p:txBody>
      </p:sp>
      <p:pic>
        <p:nvPicPr>
          <p:cNvPr id="6" name="Picture 5"/>
          <p:cNvPicPr>
            <a:picLocks noChangeAspect="1"/>
          </p:cNvPicPr>
          <p:nvPr/>
        </p:nvPicPr>
        <p:blipFill>
          <a:blip r:embed="rId4"/>
          <a:stretch>
            <a:fillRect/>
          </a:stretch>
        </p:blipFill>
        <p:spPr>
          <a:xfrm>
            <a:off x="32581" y="2055678"/>
            <a:ext cx="5989823" cy="4802322"/>
          </a:xfrm>
          <a:prstGeom prst="rect">
            <a:avLst/>
          </a:prstGeom>
        </p:spPr>
      </p:pic>
      <p:pic>
        <p:nvPicPr>
          <p:cNvPr id="7" name="Picture 6"/>
          <p:cNvPicPr>
            <a:picLocks noChangeAspect="1"/>
          </p:cNvPicPr>
          <p:nvPr/>
        </p:nvPicPr>
        <p:blipFill>
          <a:blip r:embed="rId5"/>
          <a:stretch>
            <a:fillRect/>
          </a:stretch>
        </p:blipFill>
        <p:spPr>
          <a:xfrm>
            <a:off x="6022404" y="2055679"/>
            <a:ext cx="6166421" cy="4811668"/>
          </a:xfrm>
          <a:prstGeom prst="rect">
            <a:avLst/>
          </a:prstGeom>
        </p:spPr>
      </p:pic>
    </p:spTree>
    <p:extLst>
      <p:ext uri="{BB962C8B-B14F-4D97-AF65-F5344CB8AC3E}">
        <p14:creationId xmlns:p14="http://schemas.microsoft.com/office/powerpoint/2010/main" val="348720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20" y="0"/>
            <a:ext cx="9601200" cy="815752"/>
          </a:xfrm>
        </p:spPr>
        <p:txBody>
          <a:bodyPr/>
          <a:lstStyle/>
          <a:p>
            <a:r>
              <a:rPr lang="en-US" sz="4400" dirty="0" err="1" smtClean="0">
                <a:solidFill>
                  <a:srgbClr val="FF0000"/>
                </a:solidFill>
              </a:rPr>
              <a:t>PeerWise</a:t>
            </a:r>
            <a:r>
              <a:rPr lang="en-US" sz="4400" dirty="0">
                <a:solidFill>
                  <a:srgbClr val="FF0000"/>
                </a:solidFill>
              </a:rPr>
              <a:t>-</a:t>
            </a:r>
            <a:r>
              <a:rPr lang="en-US" sz="4400" dirty="0"/>
              <a:t> </a:t>
            </a:r>
            <a:r>
              <a:rPr lang="en-US" sz="3200" b="1" dirty="0"/>
              <a:t>https://peerwise.cs.auckland.ac.nz/</a:t>
            </a:r>
            <a:endParaRPr lang="en-US" b="1" dirty="0"/>
          </a:p>
        </p:txBody>
      </p:sp>
      <p:pic>
        <p:nvPicPr>
          <p:cNvPr id="4" name="Picture 3"/>
          <p:cNvPicPr>
            <a:picLocks noChangeAspect="1"/>
          </p:cNvPicPr>
          <p:nvPr/>
        </p:nvPicPr>
        <p:blipFill>
          <a:blip r:embed="rId2"/>
          <a:stretch>
            <a:fillRect/>
          </a:stretch>
        </p:blipFill>
        <p:spPr>
          <a:xfrm>
            <a:off x="69849" y="761578"/>
            <a:ext cx="12049125" cy="6096422"/>
          </a:xfrm>
          <a:prstGeom prst="rect">
            <a:avLst/>
          </a:prstGeom>
        </p:spPr>
      </p:pic>
    </p:spTree>
    <p:extLst>
      <p:ext uri="{BB962C8B-B14F-4D97-AF65-F5344CB8AC3E}">
        <p14:creationId xmlns:p14="http://schemas.microsoft.com/office/powerpoint/2010/main" val="203890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06180" y="2852936"/>
            <a:ext cx="8192671" cy="4009074"/>
          </a:xfrm>
          <a:prstGeom prst="rect">
            <a:avLst/>
          </a:prstGeom>
        </p:spPr>
      </p:pic>
      <p:sp>
        <p:nvSpPr>
          <p:cNvPr id="4" name="Rectangle 3"/>
          <p:cNvSpPr/>
          <p:nvPr/>
        </p:nvSpPr>
        <p:spPr>
          <a:xfrm>
            <a:off x="261764" y="188640"/>
            <a:ext cx="11665296" cy="3570208"/>
          </a:xfrm>
          <a:prstGeom prst="rect">
            <a:avLst/>
          </a:prstGeom>
        </p:spPr>
        <p:txBody>
          <a:bodyPr wrap="square">
            <a:spAutoFit/>
          </a:bodyPr>
          <a:lstStyle/>
          <a:p>
            <a:r>
              <a:rPr lang="en-US" sz="4000" dirty="0">
                <a:solidFill>
                  <a:srgbClr val="FF0000"/>
                </a:solidFill>
                <a:latin typeface="Gotham Bold"/>
              </a:rPr>
              <a:t>Pedagogy</a:t>
            </a:r>
            <a:endParaRPr lang="en-US" sz="2800" dirty="0">
              <a:solidFill>
                <a:srgbClr val="FF0000"/>
              </a:solidFill>
              <a:latin typeface="Gotham Bold"/>
            </a:endParaRPr>
          </a:p>
          <a:p>
            <a:pPr algn="just"/>
            <a:endParaRPr lang="en-US" dirty="0" smtClean="0">
              <a:solidFill>
                <a:srgbClr val="000000"/>
              </a:solidFill>
              <a:latin typeface="Gotham Book"/>
            </a:endParaRPr>
          </a:p>
          <a:p>
            <a:pPr algn="just"/>
            <a:r>
              <a:rPr lang="en-US" sz="2800" dirty="0" smtClean="0">
                <a:solidFill>
                  <a:srgbClr val="000000"/>
                </a:solidFill>
                <a:latin typeface="Gotham Book"/>
              </a:rPr>
              <a:t>Today’s </a:t>
            </a:r>
            <a:r>
              <a:rPr lang="en-US" sz="2800" dirty="0">
                <a:solidFill>
                  <a:srgbClr val="000000"/>
                </a:solidFill>
                <a:latin typeface="Gotham Book"/>
              </a:rPr>
              <a:t>MOOC presents largely traditional instruction: lecture segments (often video), readings, and quizzes. The MOOC instructional paradigm works best for self-directed learners. Typically, only a fraction of enrolled students complete the course, and an even smaller subset (e.g., 5 percent) pass. </a:t>
            </a:r>
            <a:r>
              <a:rPr lang="en-US" sz="2800" dirty="0">
                <a:solidFill>
                  <a:schemeClr val="tx2"/>
                </a:solidFill>
                <a:latin typeface="Gotham Book"/>
              </a:rPr>
              <a:t>Howe</a:t>
            </a:r>
            <a:r>
              <a:rPr lang="en-US" sz="2800" dirty="0">
                <a:solidFill>
                  <a:schemeClr val="bg1"/>
                </a:solidFill>
                <a:latin typeface="Gotham Book"/>
              </a:rPr>
              <a:t>ver, options are likely to expand as MOOC </a:t>
            </a:r>
            <a:r>
              <a:rPr lang="en-US" sz="2800" dirty="0">
                <a:solidFill>
                  <a:schemeClr val="tx2"/>
                </a:solidFill>
                <a:latin typeface="Gotham Book"/>
              </a:rPr>
              <a:t>pedagogy and technolo</a:t>
            </a:r>
            <a:r>
              <a:rPr lang="en-US" sz="2800" dirty="0">
                <a:latin typeface="Gotham Book"/>
              </a:rPr>
              <a:t>gy </a:t>
            </a:r>
            <a:r>
              <a:rPr lang="en-US" sz="2800" dirty="0">
                <a:solidFill>
                  <a:schemeClr val="bg1"/>
                </a:solidFill>
                <a:latin typeface="Gotham Book"/>
              </a:rPr>
              <a:t>matures.</a:t>
            </a:r>
            <a:endParaRPr lang="en-US" sz="2800" dirty="0">
              <a:solidFill>
                <a:schemeClr val="bg1"/>
              </a:solidFill>
            </a:endParaRPr>
          </a:p>
        </p:txBody>
      </p:sp>
    </p:spTree>
    <p:extLst>
      <p:ext uri="{BB962C8B-B14F-4D97-AF65-F5344CB8AC3E}">
        <p14:creationId xmlns:p14="http://schemas.microsoft.com/office/powerpoint/2010/main" val="52569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NZ" altLang="en-US" dirty="0" smtClean="0">
                <a:solidFill>
                  <a:srgbClr val="FF0000"/>
                </a:solidFill>
              </a:rPr>
              <a:t>Cloud Learning Management Systems</a:t>
            </a:r>
          </a:p>
        </p:txBody>
      </p:sp>
      <p:sp>
        <p:nvSpPr>
          <p:cNvPr id="14339" name="Content Placeholder 2"/>
          <p:cNvSpPr>
            <a:spLocks noGrp="1"/>
          </p:cNvSpPr>
          <p:nvPr>
            <p:ph idx="1"/>
          </p:nvPr>
        </p:nvSpPr>
        <p:spPr/>
        <p:txBody>
          <a:bodyPr/>
          <a:lstStyle/>
          <a:p>
            <a:r>
              <a:rPr lang="en-NZ" altLang="en-US" dirty="0" smtClean="0"/>
              <a:t>Learning management systems previously hosted internally by organisations now increasingly being hosted in the cloud</a:t>
            </a:r>
          </a:p>
          <a:p>
            <a:r>
              <a:rPr lang="en-NZ" altLang="en-US" dirty="0" smtClean="0"/>
              <a:t>Ease of set up, ease of accessibility (especially important for large organisations on multiple sites/countries), and scalability are all reasons organisations are choosing this option</a:t>
            </a:r>
          </a:p>
        </p:txBody>
      </p:sp>
      <p:sp>
        <p:nvSpPr>
          <p:cNvPr id="1434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D1AAB9E4-2B1E-4076-91DC-3E2834F585D3}" type="slidenum">
              <a:rPr lang="en-AU" altLang="en-US" sz="600">
                <a:solidFill>
                  <a:schemeClr val="bg2"/>
                </a:solidFill>
              </a:rPr>
              <a:pPr>
                <a:spcBef>
                  <a:spcPct val="0"/>
                </a:spcBef>
                <a:spcAft>
                  <a:spcPct val="0"/>
                </a:spcAft>
                <a:buFontTx/>
                <a:buNone/>
              </a:pPr>
              <a:t>50</a:t>
            </a:fld>
            <a:endParaRPr lang="en-AU" altLang="en-US" sz="600">
              <a:solidFill>
                <a:schemeClr val="bg2"/>
              </a:solidFill>
            </a:endParaRPr>
          </a:p>
        </p:txBody>
      </p:sp>
    </p:spTree>
    <p:extLst>
      <p:ext uri="{BB962C8B-B14F-4D97-AF65-F5344CB8AC3E}">
        <p14:creationId xmlns:p14="http://schemas.microsoft.com/office/powerpoint/2010/main" val="184981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748" y="394692"/>
            <a:ext cx="12188825" cy="5447645"/>
          </a:xfrm>
          <a:prstGeom prst="rect">
            <a:avLst/>
          </a:prstGeom>
        </p:spPr>
        <p:txBody>
          <a:bodyPr wrap="square">
            <a:spAutoFit/>
          </a:bodyPr>
          <a:lstStyle/>
          <a:p>
            <a:r>
              <a:rPr lang="en-US" sz="2400" b="1" dirty="0"/>
              <a:t>1. No Need to Manage the Software</a:t>
            </a:r>
          </a:p>
          <a:p>
            <a:endParaRPr lang="en-US" dirty="0"/>
          </a:p>
          <a:p>
            <a:r>
              <a:rPr lang="en-US" dirty="0" smtClean="0"/>
              <a:t>This </a:t>
            </a:r>
            <a:r>
              <a:rPr lang="en-US" dirty="0"/>
              <a:t>eliminates the need to control your own server especially if you don’t have the IT expertise or the staff to handle such a big project. </a:t>
            </a:r>
          </a:p>
          <a:p>
            <a:r>
              <a:rPr lang="en-US" dirty="0" smtClean="0"/>
              <a:t> </a:t>
            </a:r>
            <a:endParaRPr lang="en-US" dirty="0"/>
          </a:p>
          <a:p>
            <a:r>
              <a:rPr lang="en-US" sz="2400" b="1" dirty="0"/>
              <a:t>2. Streamlines Workflow Processes</a:t>
            </a:r>
          </a:p>
          <a:p>
            <a:endParaRPr lang="en-US" dirty="0"/>
          </a:p>
          <a:p>
            <a:r>
              <a:rPr lang="en-US" dirty="0" smtClean="0"/>
              <a:t>A </a:t>
            </a:r>
            <a:r>
              <a:rPr lang="en-US" dirty="0"/>
              <a:t>cloud-based system has the ability to store documents and arrange data that can be easily created into Excel or PDF reports.</a:t>
            </a:r>
          </a:p>
          <a:p>
            <a:endParaRPr lang="en-US" dirty="0"/>
          </a:p>
          <a:p>
            <a:r>
              <a:rPr lang="en-US" dirty="0"/>
              <a:t> </a:t>
            </a:r>
          </a:p>
          <a:p>
            <a:r>
              <a:rPr lang="en-US" sz="2400" b="1" dirty="0"/>
              <a:t>3. Mobile Capability</a:t>
            </a:r>
          </a:p>
          <a:p>
            <a:endParaRPr lang="en-US" dirty="0"/>
          </a:p>
          <a:p>
            <a:r>
              <a:rPr lang="en-US" dirty="0"/>
              <a:t>Some  of the better cloud-based learning management systems allow you and your learners to access the software from a variety of mobile devices. </a:t>
            </a:r>
          </a:p>
          <a:p>
            <a:endParaRPr lang="en-US" dirty="0"/>
          </a:p>
          <a:p>
            <a:r>
              <a:rPr lang="en-US" dirty="0"/>
              <a:t> </a:t>
            </a:r>
          </a:p>
          <a:p>
            <a:r>
              <a:rPr lang="en-US" sz="2400" b="1" dirty="0"/>
              <a:t>4. Cost Effective</a:t>
            </a:r>
          </a:p>
        </p:txBody>
      </p:sp>
    </p:spTree>
    <p:extLst>
      <p:ext uri="{BB962C8B-B14F-4D97-AF65-F5344CB8AC3E}">
        <p14:creationId xmlns:p14="http://schemas.microsoft.com/office/powerpoint/2010/main" val="103028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387725" y="179389"/>
            <a:ext cx="5861050" cy="579437"/>
          </a:xfrm>
        </p:spPr>
        <p:txBody>
          <a:bodyPr>
            <a:normAutofit fontScale="90000"/>
          </a:bodyPr>
          <a:lstStyle/>
          <a:p>
            <a:pPr algn="ctr"/>
            <a:r>
              <a:rPr lang="en-NZ" altLang="en-US" sz="6000" dirty="0" smtClean="0">
                <a:solidFill>
                  <a:srgbClr val="FF0000"/>
                </a:solidFill>
              </a:rPr>
              <a:t>Conclusions</a:t>
            </a:r>
            <a:endParaRPr lang="en-NZ" altLang="en-US" dirty="0" smtClean="0">
              <a:solidFill>
                <a:srgbClr val="FF0000"/>
              </a:solidFill>
            </a:endParaRPr>
          </a:p>
        </p:txBody>
      </p:sp>
      <p:sp>
        <p:nvSpPr>
          <p:cNvPr id="12291" name="Content Placeholder 2"/>
          <p:cNvSpPr>
            <a:spLocks noGrp="1"/>
          </p:cNvSpPr>
          <p:nvPr>
            <p:ph idx="1"/>
          </p:nvPr>
        </p:nvSpPr>
        <p:spPr>
          <a:xfrm>
            <a:off x="2020887" y="920750"/>
            <a:ext cx="8229600" cy="5632450"/>
          </a:xfrm>
        </p:spPr>
        <p:txBody>
          <a:bodyPr/>
          <a:lstStyle/>
          <a:p>
            <a:pPr>
              <a:defRPr/>
            </a:pPr>
            <a:endParaRPr lang="en-NZ" dirty="0" smtClean="0">
              <a:solidFill>
                <a:srgbClr val="7030A0"/>
              </a:solidFill>
              <a:ea typeface="+mn-ea"/>
            </a:endParaRPr>
          </a:p>
          <a:p>
            <a:pPr marL="457200" lvl="1" indent="0">
              <a:buNone/>
              <a:defRPr/>
            </a:pPr>
            <a:endParaRPr lang="en-NZ" dirty="0" smtClean="0">
              <a:solidFill>
                <a:srgbClr val="7030A0"/>
              </a:solidFill>
              <a:ea typeface="ＭＳ Ｐゴシック" charset="0"/>
            </a:endParaRPr>
          </a:p>
          <a:p>
            <a:pPr>
              <a:defRPr/>
            </a:pPr>
            <a:endParaRPr lang="en-NZ" dirty="0" smtClean="0">
              <a:solidFill>
                <a:srgbClr val="7030A0"/>
              </a:solidFill>
              <a:ea typeface="+mn-ea"/>
            </a:endParaRPr>
          </a:p>
        </p:txBody>
      </p:sp>
      <p:sp>
        <p:nvSpPr>
          <p:cNvPr id="15364"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C5D0A141-5D66-43E7-9BF3-71B8AFF425B0}" type="slidenum">
              <a:rPr lang="en-AU" altLang="en-US" sz="600">
                <a:solidFill>
                  <a:schemeClr val="bg2"/>
                </a:solidFill>
              </a:rPr>
              <a:pPr>
                <a:spcBef>
                  <a:spcPct val="0"/>
                </a:spcBef>
                <a:spcAft>
                  <a:spcPct val="0"/>
                </a:spcAft>
                <a:buFontTx/>
                <a:buNone/>
              </a:pPr>
              <a:t>52</a:t>
            </a:fld>
            <a:endParaRPr lang="en-AU" altLang="en-US" sz="600">
              <a:solidFill>
                <a:schemeClr val="bg2"/>
              </a:solidFill>
            </a:endParaRPr>
          </a:p>
        </p:txBody>
      </p:sp>
      <p:sp>
        <p:nvSpPr>
          <p:cNvPr id="2" name="Rectangle 1"/>
          <p:cNvSpPr/>
          <p:nvPr/>
        </p:nvSpPr>
        <p:spPr>
          <a:xfrm>
            <a:off x="0" y="764704"/>
            <a:ext cx="12188825" cy="4893647"/>
          </a:xfrm>
          <a:prstGeom prst="rect">
            <a:avLst/>
          </a:prstGeom>
        </p:spPr>
        <p:txBody>
          <a:bodyPr wrap="square">
            <a:spAutoFit/>
          </a:bodyPr>
          <a:lstStyle/>
          <a:p>
            <a:r>
              <a:rPr lang="en-US" sz="2400" dirty="0" smtClean="0">
                <a:solidFill>
                  <a:srgbClr val="0000FF"/>
                </a:solidFill>
              </a:rPr>
              <a:t>Education is being impacted by digital technologies in a </a:t>
            </a:r>
            <a:r>
              <a:rPr lang="en-US" sz="2400" smtClean="0">
                <a:solidFill>
                  <a:srgbClr val="0000FF"/>
                </a:solidFill>
              </a:rPr>
              <a:t>revolutionary way</a:t>
            </a:r>
            <a:endParaRPr lang="en-US" sz="2400" dirty="0" smtClean="0">
              <a:solidFill>
                <a:srgbClr val="0000FF"/>
              </a:solidFill>
            </a:endParaRPr>
          </a:p>
          <a:p>
            <a:endParaRPr lang="en-US" sz="2400" dirty="0">
              <a:solidFill>
                <a:srgbClr val="0000FF"/>
              </a:solidFill>
            </a:endParaRPr>
          </a:p>
          <a:p>
            <a:r>
              <a:rPr lang="en-US" sz="2400" dirty="0" smtClean="0">
                <a:solidFill>
                  <a:srgbClr val="0000FF"/>
                </a:solidFill>
              </a:rPr>
              <a:t>Digital technologies not used correctly can lead to problems</a:t>
            </a:r>
          </a:p>
          <a:p>
            <a:endParaRPr lang="en-US" sz="2400" dirty="0">
              <a:solidFill>
                <a:srgbClr val="0000FF"/>
              </a:solidFill>
            </a:endParaRPr>
          </a:p>
          <a:p>
            <a:r>
              <a:rPr lang="en-US" sz="2400" dirty="0" smtClean="0">
                <a:solidFill>
                  <a:srgbClr val="0000FF"/>
                </a:solidFill>
              </a:rPr>
              <a:t>Those that </a:t>
            </a:r>
            <a:r>
              <a:rPr lang="en-US" sz="2400" dirty="0">
                <a:solidFill>
                  <a:srgbClr val="0000FF"/>
                </a:solidFill>
              </a:rPr>
              <a:t>ignore </a:t>
            </a:r>
            <a:r>
              <a:rPr lang="en-US" sz="2400" dirty="0" smtClean="0">
                <a:solidFill>
                  <a:srgbClr val="0000FF"/>
                </a:solidFill>
              </a:rPr>
              <a:t>these new developments</a:t>
            </a:r>
            <a:r>
              <a:rPr lang="en-US" sz="2400" dirty="0">
                <a:solidFill>
                  <a:srgbClr val="0000FF"/>
                </a:solidFill>
              </a:rPr>
              <a:t>, or think that </a:t>
            </a:r>
            <a:r>
              <a:rPr lang="en-US" sz="2400" dirty="0" smtClean="0">
                <a:solidFill>
                  <a:srgbClr val="0000FF"/>
                </a:solidFill>
              </a:rPr>
              <a:t>they can </a:t>
            </a:r>
            <a:r>
              <a:rPr lang="en-US" sz="2400" dirty="0">
                <a:solidFill>
                  <a:srgbClr val="0000FF"/>
                </a:solidFill>
              </a:rPr>
              <a:t>just </a:t>
            </a:r>
            <a:r>
              <a:rPr lang="en-US" sz="2400" dirty="0" smtClean="0">
                <a:solidFill>
                  <a:srgbClr val="0000FF"/>
                </a:solidFill>
              </a:rPr>
              <a:t>use these the same conventional ways, </a:t>
            </a:r>
            <a:r>
              <a:rPr lang="en-US" sz="2400" dirty="0">
                <a:solidFill>
                  <a:srgbClr val="0000FF"/>
                </a:solidFill>
              </a:rPr>
              <a:t>are putting themselves at </a:t>
            </a:r>
            <a:r>
              <a:rPr lang="en-US" sz="2400" dirty="0" smtClean="0">
                <a:solidFill>
                  <a:srgbClr val="0000FF"/>
                </a:solidFill>
              </a:rPr>
              <a:t>risk.</a:t>
            </a:r>
            <a:endParaRPr lang="en-US" sz="2400" dirty="0">
              <a:solidFill>
                <a:srgbClr val="0000FF"/>
              </a:solidFill>
            </a:endParaRPr>
          </a:p>
          <a:p>
            <a:endParaRPr lang="en-US" sz="2400" dirty="0">
              <a:solidFill>
                <a:srgbClr val="0000FF"/>
              </a:solidFill>
            </a:endParaRPr>
          </a:p>
          <a:p>
            <a:r>
              <a:rPr lang="en-US" sz="2400" dirty="0" smtClean="0">
                <a:solidFill>
                  <a:srgbClr val="0000FF"/>
                </a:solidFill>
              </a:rPr>
              <a:t>The </a:t>
            </a:r>
            <a:r>
              <a:rPr lang="en-US" sz="2400" dirty="0">
                <a:solidFill>
                  <a:srgbClr val="0000FF"/>
                </a:solidFill>
              </a:rPr>
              <a:t>really big questions for university are about what students get from the classroom, what works, what could be done better</a:t>
            </a:r>
            <a:r>
              <a:rPr lang="en-US" sz="2400" dirty="0" smtClean="0">
                <a:solidFill>
                  <a:srgbClr val="0000FF"/>
                </a:solidFill>
              </a:rPr>
              <a:t>.</a:t>
            </a:r>
            <a:endParaRPr lang="en-US" sz="2400" dirty="0">
              <a:solidFill>
                <a:srgbClr val="0000FF"/>
              </a:solidFill>
            </a:endParaRPr>
          </a:p>
          <a:p>
            <a:endParaRPr lang="en-US" sz="2400" dirty="0">
              <a:solidFill>
                <a:srgbClr val="0000FF"/>
              </a:solidFill>
            </a:endParaRPr>
          </a:p>
          <a:p>
            <a:r>
              <a:rPr lang="en-US" sz="2400" dirty="0" smtClean="0">
                <a:solidFill>
                  <a:srgbClr val="0000FF"/>
                </a:solidFill>
              </a:rPr>
              <a:t>Institutions </a:t>
            </a:r>
            <a:r>
              <a:rPr lang="en-US" sz="2400" dirty="0">
                <a:solidFill>
                  <a:srgbClr val="0000FF"/>
                </a:solidFill>
              </a:rPr>
              <a:t>that sit back and watch, they may be in trouble. One can imagine a large institution where there isn't much difference between online and classroom - and then you'd be silly not to </a:t>
            </a:r>
            <a:r>
              <a:rPr lang="en-US" sz="2400" dirty="0" smtClean="0">
                <a:solidFill>
                  <a:srgbClr val="0000FF"/>
                </a:solidFill>
              </a:rPr>
              <a:t>realize </a:t>
            </a:r>
            <a:r>
              <a:rPr lang="en-US" sz="2400" dirty="0">
                <a:solidFill>
                  <a:srgbClr val="0000FF"/>
                </a:solidFill>
              </a:rPr>
              <a:t>there's a problem</a:t>
            </a:r>
            <a:r>
              <a:rPr lang="en-US" sz="2400" dirty="0" smtClean="0">
                <a:solidFill>
                  <a:srgbClr val="0000FF"/>
                </a:solidFill>
              </a:rPr>
              <a:t>.</a:t>
            </a:r>
            <a:endParaRPr lang="en-US" sz="2400" dirty="0">
              <a:solidFill>
                <a:srgbClr val="0000FF"/>
              </a:solidFill>
            </a:endParaRPr>
          </a:p>
        </p:txBody>
      </p:sp>
    </p:spTree>
    <p:extLst>
      <p:ext uri="{BB962C8B-B14F-4D97-AF65-F5344CB8AC3E}">
        <p14:creationId xmlns:p14="http://schemas.microsoft.com/office/powerpoint/2010/main" val="33298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p:txBody>
          <a:bodyPr/>
          <a:lstStyle/>
          <a:p>
            <a:pPr eaLnBrk="1" hangingPunct="1"/>
            <a:endParaRPr lang="en-NZ" altLang="en-US" smtClean="0"/>
          </a:p>
        </p:txBody>
      </p:sp>
      <p:sp>
        <p:nvSpPr>
          <p:cNvPr id="16387" name="Title 1"/>
          <p:cNvSpPr>
            <a:spLocks noGrp="1"/>
          </p:cNvSpPr>
          <p:nvPr>
            <p:ph type="title"/>
          </p:nvPr>
        </p:nvSpPr>
        <p:spPr/>
        <p:txBody>
          <a:bodyPr/>
          <a:lstStyle/>
          <a:p>
            <a:pPr eaLnBrk="1" hangingPunct="1"/>
            <a:endParaRPr lang="en-NZ" altLang="en-US" smtClean="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30164"/>
            <a:ext cx="9144000"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descr="http://1.bp.blogspot.com/-KVMUHmZPMOU/TthCtvDfseI/AAAAAAAAAHg/deLbQUMUgiU/s1600/thank_yo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512" y="3802064"/>
            <a:ext cx="37719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82554462-28EB-4E65-ADBF-142D76404AC7}" type="slidenum">
              <a:rPr lang="en-AU" altLang="en-US" sz="600">
                <a:solidFill>
                  <a:schemeClr val="bg2"/>
                </a:solidFill>
              </a:rPr>
              <a:pPr>
                <a:spcBef>
                  <a:spcPct val="0"/>
                </a:spcBef>
                <a:spcAft>
                  <a:spcPct val="0"/>
                </a:spcAft>
                <a:buFontTx/>
                <a:buNone/>
              </a:pPr>
              <a:t>53</a:t>
            </a:fld>
            <a:endParaRPr lang="en-AU" altLang="en-US" sz="600">
              <a:solidFill>
                <a:schemeClr val="bg2"/>
              </a:solidFill>
            </a:endParaRPr>
          </a:p>
        </p:txBody>
      </p:sp>
    </p:spTree>
    <p:extLst>
      <p:ext uri="{BB962C8B-B14F-4D97-AF65-F5344CB8AC3E}">
        <p14:creationId xmlns:p14="http://schemas.microsoft.com/office/powerpoint/2010/main" val="8322144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2770"/>
                                        </p:tgtEl>
                                        <p:attrNameLst>
                                          <p:attrName>style.visibility</p:attrName>
                                        </p:attrNameLst>
                                      </p:cBhvr>
                                      <p:to>
                                        <p:strVal val="visible"/>
                                      </p:to>
                                    </p:set>
                                    <p:animEffect transition="in" filter="wheel(4)">
                                      <p:cBhvr>
                                        <p:cTn id="12"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571876" y="617314"/>
            <a:ext cx="5551487" cy="579438"/>
          </a:xfrm>
        </p:spPr>
        <p:txBody>
          <a:bodyPr>
            <a:normAutofit fontScale="90000"/>
          </a:bodyPr>
          <a:lstStyle/>
          <a:p>
            <a:pPr algn="ctr"/>
            <a:r>
              <a:rPr lang="en-NZ" altLang="en-US" sz="8000" dirty="0"/>
              <a:t>Questions</a:t>
            </a:r>
          </a:p>
        </p:txBody>
      </p:sp>
      <p:pic>
        <p:nvPicPr>
          <p:cNvPr id="17411" name="Picture 7" descr="https://encrypted-tbn2.gstatic.com/images?q=tbn:ANd9GcSP7NrCQDF27u0cBYHcQWXyTwuMHP6G18FSmRVpQuQsvt_gCFLZ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738" y="1514476"/>
            <a:ext cx="43529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spcAft>
                <a:spcPct val="20000"/>
              </a:spcAft>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10000"/>
              </a:spcBef>
              <a:spcAft>
                <a:spcPct val="10000"/>
              </a:spcAft>
              <a:buChar char="»"/>
              <a:defRPr sz="16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FontTx/>
              <a:buNone/>
            </a:pPr>
            <a:fld id="{3BF69937-8A43-4594-9CE9-17471AEBD79D}" type="slidenum">
              <a:rPr lang="en-AU" altLang="en-US" sz="600">
                <a:solidFill>
                  <a:schemeClr val="bg2"/>
                </a:solidFill>
              </a:rPr>
              <a:pPr>
                <a:spcBef>
                  <a:spcPct val="0"/>
                </a:spcBef>
                <a:spcAft>
                  <a:spcPct val="0"/>
                </a:spcAft>
                <a:buFontTx/>
                <a:buNone/>
              </a:pPr>
              <a:t>54</a:t>
            </a:fld>
            <a:endParaRPr lang="en-AU" altLang="en-US" sz="600">
              <a:solidFill>
                <a:schemeClr val="bg2"/>
              </a:solidFill>
            </a:endParaRPr>
          </a:p>
        </p:txBody>
      </p:sp>
    </p:spTree>
    <p:extLst>
      <p:ext uri="{BB962C8B-B14F-4D97-AF65-F5344CB8AC3E}">
        <p14:creationId xmlns:p14="http://schemas.microsoft.com/office/powerpoint/2010/main" val="297766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12" y="0"/>
            <a:ext cx="9601200" cy="671736"/>
          </a:xfrm>
        </p:spPr>
        <p:txBody>
          <a:bodyPr>
            <a:normAutofit/>
          </a:bodyPr>
          <a:lstStyle/>
          <a:p>
            <a:r>
              <a:rPr lang="en-US" b="1" dirty="0">
                <a:solidFill>
                  <a:srgbClr val="FF0000"/>
                </a:solidFill>
              </a:rPr>
              <a:t>MOOC Platforms</a:t>
            </a:r>
          </a:p>
        </p:txBody>
      </p:sp>
      <p:sp>
        <p:nvSpPr>
          <p:cNvPr id="3" name="Content Placeholder 2"/>
          <p:cNvSpPr>
            <a:spLocks noGrp="1"/>
          </p:cNvSpPr>
          <p:nvPr>
            <p:ph idx="1"/>
          </p:nvPr>
        </p:nvSpPr>
        <p:spPr>
          <a:xfrm>
            <a:off x="837828" y="687760"/>
            <a:ext cx="11089232" cy="5765576"/>
          </a:xfrm>
        </p:spPr>
        <p:txBody>
          <a:bodyPr>
            <a:noAutofit/>
          </a:bodyPr>
          <a:lstStyle/>
          <a:p>
            <a:pPr>
              <a:spcBef>
                <a:spcPts val="600"/>
              </a:spcBef>
            </a:pPr>
            <a:r>
              <a:rPr lang="en-US" u="sng" dirty="0" err="1" smtClean="0"/>
              <a:t>Coursera</a:t>
            </a:r>
            <a:r>
              <a:rPr lang="en-US" dirty="0"/>
              <a:t>: A Stanford spinoff focusing on elite institutions and faculty. Major university partners include University of Virginia, Duke University, University of Pennsylvania, and University of Illinois. </a:t>
            </a:r>
          </a:p>
          <a:p>
            <a:pPr>
              <a:spcBef>
                <a:spcPts val="600"/>
              </a:spcBef>
            </a:pPr>
            <a:r>
              <a:rPr lang="en-US" u="sng" dirty="0" err="1"/>
              <a:t>edX</a:t>
            </a:r>
            <a:r>
              <a:rPr lang="en-US" dirty="0"/>
              <a:t>: The Harvard, MIT, and Berkeley </a:t>
            </a:r>
            <a:r>
              <a:rPr lang="en-US" dirty="0" smtClean="0"/>
              <a:t>collaboration. </a:t>
            </a:r>
            <a:endParaRPr lang="en-US" dirty="0"/>
          </a:p>
          <a:p>
            <a:pPr>
              <a:spcBef>
                <a:spcPts val="600"/>
              </a:spcBef>
            </a:pPr>
            <a:r>
              <a:rPr lang="en-US" u="sng" dirty="0" err="1"/>
              <a:t>Udacity</a:t>
            </a:r>
            <a:r>
              <a:rPr lang="en-US" dirty="0"/>
              <a:t>: Disseminates select MOOCs in partnership with individual professors. Founded by ex-Stanford professor Sebastian </a:t>
            </a:r>
            <a:r>
              <a:rPr lang="en-US" dirty="0" err="1"/>
              <a:t>Thrun</a:t>
            </a:r>
            <a:r>
              <a:rPr lang="en-US" dirty="0"/>
              <a:t> after his MOOC went viral. </a:t>
            </a:r>
          </a:p>
          <a:p>
            <a:pPr>
              <a:spcBef>
                <a:spcPts val="600"/>
              </a:spcBef>
            </a:pPr>
            <a:r>
              <a:rPr lang="en-US" u="sng" dirty="0" err="1"/>
              <a:t>Udemy</a:t>
            </a:r>
            <a:r>
              <a:rPr lang="en-US" dirty="0"/>
              <a:t>: Allows anyone to create and offer a course, whether free or for a fee. </a:t>
            </a:r>
          </a:p>
          <a:p>
            <a:pPr marL="0" indent="0">
              <a:buNone/>
            </a:pPr>
            <a:endParaRPr lang="en-US" dirty="0"/>
          </a:p>
          <a:p>
            <a:r>
              <a:rPr lang="en-US" dirty="0" smtClean="0"/>
              <a:t>While </a:t>
            </a:r>
            <a:r>
              <a:rPr lang="en-US" dirty="0"/>
              <a:t>not MOOCs, </a:t>
            </a:r>
            <a:r>
              <a:rPr lang="en-US" u="sng" dirty="0" err="1"/>
              <a:t>Knewton</a:t>
            </a:r>
            <a:r>
              <a:rPr lang="en-US" u="sng" dirty="0"/>
              <a:t> </a:t>
            </a:r>
            <a:r>
              <a:rPr lang="en-US" dirty="0"/>
              <a:t>and </a:t>
            </a:r>
            <a:r>
              <a:rPr lang="en-US" u="sng" dirty="0"/>
              <a:t>Khan Academy </a:t>
            </a:r>
            <a:r>
              <a:rPr lang="en-US" dirty="0"/>
              <a:t>offer massively online material. As students work, these platforms track and correlate data generated—from time of day to clicks and response patterns—to personalize instruction. Ultimately all platforms may use data to adapt instruction to the learner.</a:t>
            </a:r>
          </a:p>
        </p:txBody>
      </p:sp>
      <p:sp>
        <p:nvSpPr>
          <p:cNvPr id="4" name="Rectangle 3"/>
          <p:cNvSpPr/>
          <p:nvPr/>
        </p:nvSpPr>
        <p:spPr>
          <a:xfrm>
            <a:off x="666655" y="3933056"/>
            <a:ext cx="6220806" cy="646331"/>
          </a:xfrm>
          <a:prstGeom prst="rect">
            <a:avLst/>
          </a:prstGeom>
        </p:spPr>
        <p:txBody>
          <a:bodyPr wrap="none">
            <a:spAutoFit/>
          </a:bodyPr>
          <a:lstStyle/>
          <a:p>
            <a:r>
              <a:rPr lang="en-US" sz="3600" b="1" dirty="0">
                <a:solidFill>
                  <a:srgbClr val="FF0000"/>
                </a:solidFill>
              </a:rPr>
              <a:t>Adaptive Learning Platforms </a:t>
            </a:r>
          </a:p>
        </p:txBody>
      </p:sp>
    </p:spTree>
    <p:extLst>
      <p:ext uri="{BB962C8B-B14F-4D97-AF65-F5344CB8AC3E}">
        <p14:creationId xmlns:p14="http://schemas.microsoft.com/office/powerpoint/2010/main" val="85055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8826" cy="6858000"/>
          </a:xfrm>
          <a:prstGeom prst="rect">
            <a:avLst/>
          </a:prstGeom>
        </p:spPr>
      </p:pic>
    </p:spTree>
    <p:extLst>
      <p:ext uri="{BB962C8B-B14F-4D97-AF65-F5344CB8AC3E}">
        <p14:creationId xmlns:p14="http://schemas.microsoft.com/office/powerpoint/2010/main" val="256744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25146"/>
            <a:ext cx="12188825" cy="6832854"/>
          </a:xfrm>
          <a:prstGeom prst="rect">
            <a:avLst/>
          </a:prstGeom>
        </p:spPr>
      </p:pic>
    </p:spTree>
    <p:extLst>
      <p:ext uri="{BB962C8B-B14F-4D97-AF65-F5344CB8AC3E}">
        <p14:creationId xmlns:p14="http://schemas.microsoft.com/office/powerpoint/2010/main" val="289034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8825" cy="6857999"/>
          </a:xfrm>
          <a:prstGeom prst="rect">
            <a:avLst/>
          </a:prstGeom>
        </p:spPr>
      </p:pic>
    </p:spTree>
    <p:extLst>
      <p:ext uri="{BB962C8B-B14F-4D97-AF65-F5344CB8AC3E}">
        <p14:creationId xmlns:p14="http://schemas.microsoft.com/office/powerpoint/2010/main" val="43429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S10280110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TS102801109</Template>
  <TotalTime>0</TotalTime>
  <Words>2993</Words>
  <Application>Microsoft Office PowerPoint</Application>
  <PresentationFormat>Custom</PresentationFormat>
  <Paragraphs>327</Paragraphs>
  <Slides>54</Slides>
  <Notes>20</Notes>
  <HiddenSlides>0</HiddenSlides>
  <MMClips>4</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9" baseType="lpstr">
      <vt:lpstr>Arial Unicode MS</vt:lpstr>
      <vt:lpstr>ＭＳ Ｐゴシック</vt:lpstr>
      <vt:lpstr>SimSun</vt:lpstr>
      <vt:lpstr>Arial</vt:lpstr>
      <vt:lpstr>Calibri</vt:lpstr>
      <vt:lpstr>Euphemia</vt:lpstr>
      <vt:lpstr>Euphemia </vt:lpstr>
      <vt:lpstr>Franklin Gothic Book</vt:lpstr>
      <vt:lpstr>Gotham Bold</vt:lpstr>
      <vt:lpstr>Gotham Book</vt:lpstr>
      <vt:lpstr>Times New Roman</vt:lpstr>
      <vt:lpstr>Verdana</vt:lpstr>
      <vt:lpstr>Wingdings</vt:lpstr>
      <vt:lpstr>TS102801109</vt:lpstr>
      <vt:lpstr>Bitmap Image</vt:lpstr>
      <vt:lpstr>    Professor &amp; Head of Department    Department of Computing, Unitec</vt:lpstr>
      <vt:lpstr>E Learning – trends for the future</vt:lpstr>
      <vt:lpstr>MOOC’s - Massive Open Online Courses </vt:lpstr>
      <vt:lpstr>MOOC’s continued</vt:lpstr>
      <vt:lpstr>PowerPoint Presentation</vt:lpstr>
      <vt:lpstr>MOOC Platforms</vt:lpstr>
      <vt:lpstr>PowerPoint Presentation</vt:lpstr>
      <vt:lpstr>PowerPoint Presentation</vt:lpstr>
      <vt:lpstr>PowerPoint Presentation</vt:lpstr>
      <vt:lpstr>PowerPoint Presentation</vt:lpstr>
      <vt:lpstr>PowerPoint Presentation</vt:lpstr>
      <vt:lpstr>SPOC’s</vt:lpstr>
      <vt:lpstr>Smart sensors in ECE</vt:lpstr>
      <vt:lpstr>Intelligent and affective tutoring systems</vt:lpstr>
      <vt:lpstr>Intelligent Tutoring Systems</vt:lpstr>
      <vt:lpstr>PowerPoint Presentation</vt:lpstr>
      <vt:lpstr>An Example</vt:lpstr>
      <vt:lpstr>Facial Expression Recognizer</vt:lpstr>
      <vt:lpstr>PowerPoint Presentation</vt:lpstr>
      <vt:lpstr>The early result for facial expression recognition system</vt:lpstr>
      <vt:lpstr>PowerPoint Presentation</vt:lpstr>
      <vt:lpstr>PowerPoint Presentation</vt:lpstr>
      <vt:lpstr>Gesture recogniser tracking the hand </vt:lpstr>
      <vt:lpstr>The gesture recognition technique - Overview</vt:lpstr>
      <vt:lpstr>Evaluation of gesture recognition system </vt:lpstr>
      <vt:lpstr>The results in comparison to a SVM classifier</vt:lpstr>
      <vt:lpstr>Demo</vt:lpstr>
      <vt:lpstr>PowerPoint Presentation</vt:lpstr>
      <vt:lpstr>Dr. Eve- Starship Hospital    Others</vt:lpstr>
      <vt:lpstr>Cognitive Computing Dr Watson</vt:lpstr>
      <vt:lpstr>PowerPoint Presentation</vt:lpstr>
      <vt:lpstr>Big Data</vt:lpstr>
      <vt:lpstr>Educational Data Mining Association</vt:lpstr>
      <vt:lpstr>Gamification</vt:lpstr>
      <vt:lpstr>Gamification Statistics</vt:lpstr>
      <vt:lpstr>Games &amp; Mobile Apps for Health &amp; Education</vt:lpstr>
      <vt:lpstr>Mobile Android Games for Diabetes Education</vt:lpstr>
      <vt:lpstr>3D Games for Children’s Health</vt:lpstr>
      <vt:lpstr>Mobile Games for Children with ADHD</vt:lpstr>
      <vt:lpstr>Games for Education</vt:lpstr>
      <vt:lpstr>Evaluation Study</vt:lpstr>
      <vt:lpstr>Pre and Post Scores for Numeracy &amp; Te Reo (Maori Language)</vt:lpstr>
      <vt:lpstr>Mobile Learning</vt:lpstr>
      <vt:lpstr>Classroom Tools</vt:lpstr>
      <vt:lpstr>Xorro http://www.xorro.com/</vt:lpstr>
      <vt:lpstr>Augmented Reality</vt:lpstr>
      <vt:lpstr>QR Codes - Quick Response Code</vt:lpstr>
      <vt:lpstr>PowerPoint Presentation</vt:lpstr>
      <vt:lpstr>PeerWise- https://peerwise.cs.auckland.ac.nz/</vt:lpstr>
      <vt:lpstr>Cloud Learning Management Systems</vt:lpstr>
      <vt:lpstr>PowerPoint Presentation</vt:lpstr>
      <vt:lpstr>Conclusions</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2013-02-20T08:12:19Z</dcterms:created>
  <dcterms:modified xsi:type="dcterms:W3CDTF">2015-01-26T13:59:40Z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TC028011099991</vt:lpwstr>
  </property>
</Properties>
</file>