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54"/>
  </p:notesMasterIdLst>
  <p:sldIdLst>
    <p:sldId id="256" r:id="rId2"/>
    <p:sldId id="308" r:id="rId3"/>
    <p:sldId id="261" r:id="rId4"/>
    <p:sldId id="262" r:id="rId5"/>
    <p:sldId id="309" r:id="rId6"/>
    <p:sldId id="263" r:id="rId7"/>
    <p:sldId id="310" r:id="rId8"/>
    <p:sldId id="266" r:id="rId9"/>
    <p:sldId id="267" r:id="rId10"/>
    <p:sldId id="268" r:id="rId11"/>
    <p:sldId id="311" r:id="rId12"/>
    <p:sldId id="269" r:id="rId13"/>
    <p:sldId id="300" r:id="rId14"/>
    <p:sldId id="270" r:id="rId15"/>
    <p:sldId id="313" r:id="rId16"/>
    <p:sldId id="271" r:id="rId17"/>
    <p:sldId id="291" r:id="rId18"/>
    <p:sldId id="278" r:id="rId19"/>
    <p:sldId id="315" r:id="rId20"/>
    <p:sldId id="320" r:id="rId21"/>
    <p:sldId id="279" r:id="rId22"/>
    <p:sldId id="280" r:id="rId23"/>
    <p:sldId id="281" r:id="rId24"/>
    <p:sldId id="283" r:id="rId25"/>
    <p:sldId id="290" r:id="rId26"/>
    <p:sldId id="316" r:id="rId27"/>
    <p:sldId id="284" r:id="rId28"/>
    <p:sldId id="285" r:id="rId29"/>
    <p:sldId id="286" r:id="rId30"/>
    <p:sldId id="317" r:id="rId31"/>
    <p:sldId id="287" r:id="rId32"/>
    <p:sldId id="289" r:id="rId33"/>
    <p:sldId id="298" r:id="rId34"/>
    <p:sldId id="272" r:id="rId35"/>
    <p:sldId id="273" r:id="rId36"/>
    <p:sldId id="274" r:id="rId37"/>
    <p:sldId id="292" r:id="rId38"/>
    <p:sldId id="295" r:id="rId39"/>
    <p:sldId id="294" r:id="rId40"/>
    <p:sldId id="293" r:id="rId41"/>
    <p:sldId id="296" r:id="rId42"/>
    <p:sldId id="297" r:id="rId43"/>
    <p:sldId id="275" r:id="rId44"/>
    <p:sldId id="299" r:id="rId45"/>
    <p:sldId id="276" r:id="rId46"/>
    <p:sldId id="321" r:id="rId47"/>
    <p:sldId id="277" r:id="rId48"/>
    <p:sldId id="301" r:id="rId49"/>
    <p:sldId id="303" r:id="rId50"/>
    <p:sldId id="305" r:id="rId51"/>
    <p:sldId id="314" r:id="rId52"/>
    <p:sldId id="319" r:id="rId53"/>
  </p:sldIdLst>
  <p:sldSz cx="9144000" cy="6858000" type="screen4x3"/>
  <p:notesSz cx="6813550" cy="994568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1" autoAdjust="0"/>
    <p:restoredTop sz="94709" autoAdjust="0"/>
  </p:normalViewPr>
  <p:slideViewPr>
    <p:cSldViewPr>
      <p:cViewPr varScale="1">
        <p:scale>
          <a:sx n="66" d="100"/>
          <a:sy n="66" d="100"/>
        </p:scale>
        <p:origin x="-14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A272F-68E5-4650-8C91-FF8869984861}" type="doc">
      <dgm:prSet loTypeId="urn:microsoft.com/office/officeart/2005/8/layout/chevron2" loCatId="process" qsTypeId="urn:microsoft.com/office/officeart/2005/8/quickstyle/3d6" qsCatId="3D" csTypeId="urn:microsoft.com/office/officeart/2005/8/colors/accent1_2" csCatId="accent1" phldr="1"/>
      <dgm:spPr/>
      <dgm:t>
        <a:bodyPr/>
        <a:lstStyle/>
        <a:p>
          <a:pPr rtl="1"/>
          <a:endParaRPr lang="fa-IR"/>
        </a:p>
      </dgm:t>
    </dgm:pt>
    <dgm:pt modelId="{C3052EB4-F93D-4AC4-92A8-8ED28B2DA7E4}">
      <dgm:prSet phldrT="[Text]" phldr="1"/>
      <dgm:spPr/>
      <dgm:t>
        <a:bodyPr/>
        <a:lstStyle/>
        <a:p>
          <a:pPr rtl="1"/>
          <a:endParaRPr lang="fa-IR">
            <a:cs typeface="B Titr" pitchFamily="2" charset="-78"/>
          </a:endParaRPr>
        </a:p>
      </dgm:t>
    </dgm:pt>
    <dgm:pt modelId="{5E8CCC12-5204-4CA3-9716-E5014AF4B839}" type="parTrans" cxnId="{1F370639-F60D-4624-827A-8E3FDDE333F5}">
      <dgm:prSet/>
      <dgm:spPr/>
      <dgm:t>
        <a:bodyPr/>
        <a:lstStyle/>
        <a:p>
          <a:pPr rtl="1"/>
          <a:endParaRPr lang="fa-IR">
            <a:cs typeface="B Titr" pitchFamily="2" charset="-78"/>
          </a:endParaRPr>
        </a:p>
      </dgm:t>
    </dgm:pt>
    <dgm:pt modelId="{CD8FD27C-6652-48DC-9523-E16AA131640C}" type="sibTrans" cxnId="{1F370639-F60D-4624-827A-8E3FDDE333F5}">
      <dgm:prSet/>
      <dgm:spPr/>
      <dgm:t>
        <a:bodyPr/>
        <a:lstStyle/>
        <a:p>
          <a:pPr rtl="1"/>
          <a:endParaRPr lang="fa-IR">
            <a:cs typeface="B Titr" pitchFamily="2" charset="-78"/>
          </a:endParaRPr>
        </a:p>
      </dgm:t>
    </dgm:pt>
    <dgm:pt modelId="{1ACAEA0C-AB88-4BAC-86F1-55CA62235225}">
      <dgm:prSet phldrT="[Text]"/>
      <dgm:spPr/>
      <dgm:t>
        <a:bodyPr/>
        <a:lstStyle/>
        <a:p>
          <a:pPr rtl="1"/>
          <a:r>
            <a:rPr lang="fa-IR" dirty="0" smtClean="0">
              <a:cs typeface="B Titr" pitchFamily="2" charset="-78"/>
            </a:rPr>
            <a:t>واحد کارپردازی</a:t>
          </a:r>
          <a:endParaRPr lang="fa-IR" dirty="0">
            <a:cs typeface="B Titr" pitchFamily="2" charset="-78"/>
          </a:endParaRPr>
        </a:p>
      </dgm:t>
    </dgm:pt>
    <dgm:pt modelId="{B4296000-3A81-4B2B-8412-F11C0A5FB78E}" type="parTrans" cxnId="{0A4641EA-141C-4552-ADDA-639D7711F56F}">
      <dgm:prSet/>
      <dgm:spPr/>
      <dgm:t>
        <a:bodyPr/>
        <a:lstStyle/>
        <a:p>
          <a:pPr rtl="1"/>
          <a:endParaRPr lang="fa-IR">
            <a:cs typeface="B Titr" pitchFamily="2" charset="-78"/>
          </a:endParaRPr>
        </a:p>
      </dgm:t>
    </dgm:pt>
    <dgm:pt modelId="{399A008F-CC48-4E41-803B-87F1BA363171}" type="sibTrans" cxnId="{0A4641EA-141C-4552-ADDA-639D7711F56F}">
      <dgm:prSet/>
      <dgm:spPr/>
      <dgm:t>
        <a:bodyPr/>
        <a:lstStyle/>
        <a:p>
          <a:pPr rtl="1"/>
          <a:endParaRPr lang="fa-IR">
            <a:cs typeface="B Titr" pitchFamily="2" charset="-78"/>
          </a:endParaRPr>
        </a:p>
      </dgm:t>
    </dgm:pt>
    <dgm:pt modelId="{81CB0DE2-B536-4D8C-8E84-562617A204C3}">
      <dgm:prSet phldrT="[Text]" phldr="1"/>
      <dgm:spPr/>
      <dgm:t>
        <a:bodyPr/>
        <a:lstStyle/>
        <a:p>
          <a:pPr rtl="1"/>
          <a:endParaRPr lang="fa-IR">
            <a:cs typeface="B Titr" pitchFamily="2" charset="-78"/>
          </a:endParaRPr>
        </a:p>
      </dgm:t>
    </dgm:pt>
    <dgm:pt modelId="{C48A53A5-2500-48FD-918D-2AA016D14ACD}" type="parTrans" cxnId="{507E554D-8825-43D0-BBA6-49D2B455F0D9}">
      <dgm:prSet/>
      <dgm:spPr/>
      <dgm:t>
        <a:bodyPr/>
        <a:lstStyle/>
        <a:p>
          <a:pPr rtl="1"/>
          <a:endParaRPr lang="fa-IR">
            <a:cs typeface="B Titr" pitchFamily="2" charset="-78"/>
          </a:endParaRPr>
        </a:p>
      </dgm:t>
    </dgm:pt>
    <dgm:pt modelId="{A83B8715-6F98-4D57-86BB-1D166D369FEB}" type="sibTrans" cxnId="{507E554D-8825-43D0-BBA6-49D2B455F0D9}">
      <dgm:prSet/>
      <dgm:spPr/>
      <dgm:t>
        <a:bodyPr/>
        <a:lstStyle/>
        <a:p>
          <a:pPr rtl="1"/>
          <a:endParaRPr lang="fa-IR">
            <a:cs typeface="B Titr" pitchFamily="2" charset="-78"/>
          </a:endParaRPr>
        </a:p>
      </dgm:t>
    </dgm:pt>
    <dgm:pt modelId="{25F04C71-C2DD-4B93-A231-2C543ABB20D1}">
      <dgm:prSet phldrT="[Text]"/>
      <dgm:spPr/>
      <dgm:t>
        <a:bodyPr/>
        <a:lstStyle/>
        <a:p>
          <a:pPr rtl="1"/>
          <a:r>
            <a:rPr lang="fa-IR" dirty="0" smtClean="0">
              <a:cs typeface="B Titr" pitchFamily="2" charset="-78"/>
            </a:rPr>
            <a:t>واحد انبار</a:t>
          </a:r>
          <a:endParaRPr lang="fa-IR" dirty="0">
            <a:cs typeface="B Titr" pitchFamily="2" charset="-78"/>
          </a:endParaRPr>
        </a:p>
      </dgm:t>
    </dgm:pt>
    <dgm:pt modelId="{77D745A7-29FC-488E-AD71-203FEB671EA0}" type="parTrans" cxnId="{864BADE4-2458-47CA-8EFE-5DC751AF0444}">
      <dgm:prSet/>
      <dgm:spPr/>
      <dgm:t>
        <a:bodyPr/>
        <a:lstStyle/>
        <a:p>
          <a:pPr rtl="1"/>
          <a:endParaRPr lang="fa-IR">
            <a:cs typeface="B Titr" pitchFamily="2" charset="-78"/>
          </a:endParaRPr>
        </a:p>
      </dgm:t>
    </dgm:pt>
    <dgm:pt modelId="{C1186B24-6359-4C60-B3B3-386E01BD2EEE}" type="sibTrans" cxnId="{864BADE4-2458-47CA-8EFE-5DC751AF0444}">
      <dgm:prSet/>
      <dgm:spPr/>
      <dgm:t>
        <a:bodyPr/>
        <a:lstStyle/>
        <a:p>
          <a:pPr rtl="1"/>
          <a:endParaRPr lang="fa-IR">
            <a:cs typeface="B Titr" pitchFamily="2" charset="-78"/>
          </a:endParaRPr>
        </a:p>
      </dgm:t>
    </dgm:pt>
    <dgm:pt modelId="{1F0EAC00-14DB-45F3-A368-E75F28E6563B}" type="pres">
      <dgm:prSet presAssocID="{EBBA272F-68E5-4650-8C91-FF8869984861}" presName="linearFlow" presStyleCnt="0">
        <dgm:presLayoutVars>
          <dgm:dir/>
          <dgm:animLvl val="lvl"/>
          <dgm:resizeHandles val="exact"/>
        </dgm:presLayoutVars>
      </dgm:prSet>
      <dgm:spPr/>
      <dgm:t>
        <a:bodyPr/>
        <a:lstStyle/>
        <a:p>
          <a:endParaRPr lang="en-US"/>
        </a:p>
      </dgm:t>
    </dgm:pt>
    <dgm:pt modelId="{7A73B8BE-05CE-402C-83C9-EDA8FCFFC3DF}" type="pres">
      <dgm:prSet presAssocID="{C3052EB4-F93D-4AC4-92A8-8ED28B2DA7E4}" presName="composite" presStyleCnt="0"/>
      <dgm:spPr/>
    </dgm:pt>
    <dgm:pt modelId="{8FC5B900-2494-49AD-B78B-5CA601C13A46}" type="pres">
      <dgm:prSet presAssocID="{C3052EB4-F93D-4AC4-92A8-8ED28B2DA7E4}" presName="parentText" presStyleLbl="alignNode1" presStyleIdx="0" presStyleCnt="2">
        <dgm:presLayoutVars>
          <dgm:chMax val="1"/>
          <dgm:bulletEnabled val="1"/>
        </dgm:presLayoutVars>
      </dgm:prSet>
      <dgm:spPr/>
      <dgm:t>
        <a:bodyPr/>
        <a:lstStyle/>
        <a:p>
          <a:endParaRPr lang="en-US"/>
        </a:p>
      </dgm:t>
    </dgm:pt>
    <dgm:pt modelId="{977C5B59-5591-4A2C-A9B6-A24B7AEE207B}" type="pres">
      <dgm:prSet presAssocID="{C3052EB4-F93D-4AC4-92A8-8ED28B2DA7E4}" presName="descendantText" presStyleLbl="alignAcc1" presStyleIdx="0" presStyleCnt="2">
        <dgm:presLayoutVars>
          <dgm:bulletEnabled val="1"/>
        </dgm:presLayoutVars>
      </dgm:prSet>
      <dgm:spPr/>
      <dgm:t>
        <a:bodyPr/>
        <a:lstStyle/>
        <a:p>
          <a:pPr rtl="1"/>
          <a:endParaRPr lang="fa-IR"/>
        </a:p>
      </dgm:t>
    </dgm:pt>
    <dgm:pt modelId="{0C626EA1-493E-4659-B187-6D7E3D4D4692}" type="pres">
      <dgm:prSet presAssocID="{CD8FD27C-6652-48DC-9523-E16AA131640C}" presName="sp" presStyleCnt="0"/>
      <dgm:spPr/>
    </dgm:pt>
    <dgm:pt modelId="{1C347F70-BCAF-4500-A32E-CC205EC49F9E}" type="pres">
      <dgm:prSet presAssocID="{81CB0DE2-B536-4D8C-8E84-562617A204C3}" presName="composite" presStyleCnt="0"/>
      <dgm:spPr/>
    </dgm:pt>
    <dgm:pt modelId="{E04F87AC-A34B-4622-B061-370DE1822822}" type="pres">
      <dgm:prSet presAssocID="{81CB0DE2-B536-4D8C-8E84-562617A204C3}" presName="parentText" presStyleLbl="alignNode1" presStyleIdx="1" presStyleCnt="2">
        <dgm:presLayoutVars>
          <dgm:chMax val="1"/>
          <dgm:bulletEnabled val="1"/>
        </dgm:presLayoutVars>
      </dgm:prSet>
      <dgm:spPr/>
      <dgm:t>
        <a:bodyPr/>
        <a:lstStyle/>
        <a:p>
          <a:endParaRPr lang="en-US"/>
        </a:p>
      </dgm:t>
    </dgm:pt>
    <dgm:pt modelId="{29C71AD7-16A3-4E51-81AB-23CAA8D11559}" type="pres">
      <dgm:prSet presAssocID="{81CB0DE2-B536-4D8C-8E84-562617A204C3}" presName="descendantText" presStyleLbl="alignAcc1" presStyleIdx="1" presStyleCnt="2">
        <dgm:presLayoutVars>
          <dgm:bulletEnabled val="1"/>
        </dgm:presLayoutVars>
      </dgm:prSet>
      <dgm:spPr/>
      <dgm:t>
        <a:bodyPr/>
        <a:lstStyle/>
        <a:p>
          <a:pPr rtl="1"/>
          <a:endParaRPr lang="fa-IR"/>
        </a:p>
      </dgm:t>
    </dgm:pt>
  </dgm:ptLst>
  <dgm:cxnLst>
    <dgm:cxn modelId="{8825B859-7AC9-46F3-906D-84E29ECC9369}" type="presOf" srcId="{C3052EB4-F93D-4AC4-92A8-8ED28B2DA7E4}" destId="{8FC5B900-2494-49AD-B78B-5CA601C13A46}" srcOrd="0" destOrd="0" presId="urn:microsoft.com/office/officeart/2005/8/layout/chevron2"/>
    <dgm:cxn modelId="{ABA69D5A-0FC6-456D-9367-36FB7DB4611E}" type="presOf" srcId="{1ACAEA0C-AB88-4BAC-86F1-55CA62235225}" destId="{977C5B59-5591-4A2C-A9B6-A24B7AEE207B}" srcOrd="0" destOrd="0" presId="urn:microsoft.com/office/officeart/2005/8/layout/chevron2"/>
    <dgm:cxn modelId="{F38A08CA-A4F3-4B59-8CDB-DA049CD0BE5F}" type="presOf" srcId="{EBBA272F-68E5-4650-8C91-FF8869984861}" destId="{1F0EAC00-14DB-45F3-A368-E75F28E6563B}" srcOrd="0" destOrd="0" presId="urn:microsoft.com/office/officeart/2005/8/layout/chevron2"/>
    <dgm:cxn modelId="{864BADE4-2458-47CA-8EFE-5DC751AF0444}" srcId="{81CB0DE2-B536-4D8C-8E84-562617A204C3}" destId="{25F04C71-C2DD-4B93-A231-2C543ABB20D1}" srcOrd="0" destOrd="0" parTransId="{77D745A7-29FC-488E-AD71-203FEB671EA0}" sibTransId="{C1186B24-6359-4C60-B3B3-386E01BD2EEE}"/>
    <dgm:cxn modelId="{1F370639-F60D-4624-827A-8E3FDDE333F5}" srcId="{EBBA272F-68E5-4650-8C91-FF8869984861}" destId="{C3052EB4-F93D-4AC4-92A8-8ED28B2DA7E4}" srcOrd="0" destOrd="0" parTransId="{5E8CCC12-5204-4CA3-9716-E5014AF4B839}" sibTransId="{CD8FD27C-6652-48DC-9523-E16AA131640C}"/>
    <dgm:cxn modelId="{C5EFB349-5AF7-4AFE-BB65-64B9F100019C}" type="presOf" srcId="{81CB0DE2-B536-4D8C-8E84-562617A204C3}" destId="{E04F87AC-A34B-4622-B061-370DE1822822}" srcOrd="0" destOrd="0" presId="urn:microsoft.com/office/officeart/2005/8/layout/chevron2"/>
    <dgm:cxn modelId="{F79A1946-BBA3-400C-9AD1-F128AF481E04}" type="presOf" srcId="{25F04C71-C2DD-4B93-A231-2C543ABB20D1}" destId="{29C71AD7-16A3-4E51-81AB-23CAA8D11559}" srcOrd="0" destOrd="0" presId="urn:microsoft.com/office/officeart/2005/8/layout/chevron2"/>
    <dgm:cxn modelId="{507E554D-8825-43D0-BBA6-49D2B455F0D9}" srcId="{EBBA272F-68E5-4650-8C91-FF8869984861}" destId="{81CB0DE2-B536-4D8C-8E84-562617A204C3}" srcOrd="1" destOrd="0" parTransId="{C48A53A5-2500-48FD-918D-2AA016D14ACD}" sibTransId="{A83B8715-6F98-4D57-86BB-1D166D369FEB}"/>
    <dgm:cxn modelId="{0A4641EA-141C-4552-ADDA-639D7711F56F}" srcId="{C3052EB4-F93D-4AC4-92A8-8ED28B2DA7E4}" destId="{1ACAEA0C-AB88-4BAC-86F1-55CA62235225}" srcOrd="0" destOrd="0" parTransId="{B4296000-3A81-4B2B-8412-F11C0A5FB78E}" sibTransId="{399A008F-CC48-4E41-803B-87F1BA363171}"/>
    <dgm:cxn modelId="{221679FA-98B6-4249-9869-350F88FEE11A}" type="presParOf" srcId="{1F0EAC00-14DB-45F3-A368-E75F28E6563B}" destId="{7A73B8BE-05CE-402C-83C9-EDA8FCFFC3DF}" srcOrd="0" destOrd="0" presId="urn:microsoft.com/office/officeart/2005/8/layout/chevron2"/>
    <dgm:cxn modelId="{32632D60-DEE7-4EAB-90AE-FC8BF40F27F1}" type="presParOf" srcId="{7A73B8BE-05CE-402C-83C9-EDA8FCFFC3DF}" destId="{8FC5B900-2494-49AD-B78B-5CA601C13A46}" srcOrd="0" destOrd="0" presId="urn:microsoft.com/office/officeart/2005/8/layout/chevron2"/>
    <dgm:cxn modelId="{929D4604-A631-464B-B13C-11140F0C7C37}" type="presParOf" srcId="{7A73B8BE-05CE-402C-83C9-EDA8FCFFC3DF}" destId="{977C5B59-5591-4A2C-A9B6-A24B7AEE207B}" srcOrd="1" destOrd="0" presId="urn:microsoft.com/office/officeart/2005/8/layout/chevron2"/>
    <dgm:cxn modelId="{ADCA6027-CB9C-474A-A549-863600082BF2}" type="presParOf" srcId="{1F0EAC00-14DB-45F3-A368-E75F28E6563B}" destId="{0C626EA1-493E-4659-B187-6D7E3D4D4692}" srcOrd="1" destOrd="0" presId="urn:microsoft.com/office/officeart/2005/8/layout/chevron2"/>
    <dgm:cxn modelId="{BB45E01E-E3E1-4E0C-9C0D-F6B093E87F43}" type="presParOf" srcId="{1F0EAC00-14DB-45F3-A368-E75F28E6563B}" destId="{1C347F70-BCAF-4500-A32E-CC205EC49F9E}" srcOrd="2" destOrd="0" presId="urn:microsoft.com/office/officeart/2005/8/layout/chevron2"/>
    <dgm:cxn modelId="{561DCCF2-5E05-4FFC-858E-3AE52863A9B9}" type="presParOf" srcId="{1C347F70-BCAF-4500-A32E-CC205EC49F9E}" destId="{E04F87AC-A34B-4622-B061-370DE1822822}" srcOrd="0" destOrd="0" presId="urn:microsoft.com/office/officeart/2005/8/layout/chevron2"/>
    <dgm:cxn modelId="{BE207A90-BF9C-4FCA-89A2-53DCEB381C96}" type="presParOf" srcId="{1C347F70-BCAF-4500-A32E-CC205EC49F9E}" destId="{29C71AD7-16A3-4E51-81AB-23CAA8D1155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45A86-772F-4342-B62F-E7295B19ACFB}" type="doc">
      <dgm:prSet loTypeId="urn:microsoft.com/office/officeart/2005/8/layout/vList6" loCatId="list" qsTypeId="urn:microsoft.com/office/officeart/2005/8/quickstyle/3d3" qsCatId="3D" csTypeId="urn:microsoft.com/office/officeart/2005/8/colors/accent1_2" csCatId="accent1" phldr="1"/>
      <dgm:spPr/>
      <dgm:t>
        <a:bodyPr/>
        <a:lstStyle/>
        <a:p>
          <a:pPr rtl="1"/>
          <a:endParaRPr lang="fa-IR"/>
        </a:p>
      </dgm:t>
    </dgm:pt>
    <dgm:pt modelId="{98E869E5-3F65-4705-824E-E58783DE6082}">
      <dgm:prSet phldrT="[Text]"/>
      <dgm:spPr/>
      <dgm:t>
        <a:bodyPr/>
        <a:lstStyle/>
        <a:p>
          <a:pPr rtl="1"/>
          <a:r>
            <a:rPr lang="fa-IR" dirty="0" smtClean="0">
              <a:cs typeface="B Titr" pitchFamily="2" charset="-78"/>
            </a:rPr>
            <a:t>خرید جنس</a:t>
          </a:r>
          <a:endParaRPr lang="fa-IR" dirty="0">
            <a:cs typeface="B Titr" pitchFamily="2" charset="-78"/>
          </a:endParaRPr>
        </a:p>
      </dgm:t>
    </dgm:pt>
    <dgm:pt modelId="{9359B5DD-0ECE-4F95-8AB1-D83E2AE699AB}" type="parTrans" cxnId="{597D0D6F-2997-426E-B8D3-74CFF561FB98}">
      <dgm:prSet/>
      <dgm:spPr/>
      <dgm:t>
        <a:bodyPr/>
        <a:lstStyle/>
        <a:p>
          <a:pPr rtl="1"/>
          <a:endParaRPr lang="fa-IR">
            <a:cs typeface="B Titr" pitchFamily="2" charset="-78"/>
          </a:endParaRPr>
        </a:p>
      </dgm:t>
    </dgm:pt>
    <dgm:pt modelId="{D6FBBF35-28F9-475E-A8B1-BCB6B04FC157}" type="sibTrans" cxnId="{597D0D6F-2997-426E-B8D3-74CFF561FB98}">
      <dgm:prSet/>
      <dgm:spPr/>
      <dgm:t>
        <a:bodyPr/>
        <a:lstStyle/>
        <a:p>
          <a:pPr rtl="1"/>
          <a:endParaRPr lang="fa-IR">
            <a:cs typeface="B Titr" pitchFamily="2" charset="-78"/>
          </a:endParaRPr>
        </a:p>
      </dgm:t>
    </dgm:pt>
    <dgm:pt modelId="{EBA597FE-EED2-4C68-BF37-9E1B49BE3AD2}">
      <dgm:prSet phldrT="[Text]"/>
      <dgm:spPr/>
      <dgm:t>
        <a:bodyPr/>
        <a:lstStyle/>
        <a:p>
          <a:pPr rtl="1"/>
          <a:r>
            <a:rPr lang="fa-IR" dirty="0" smtClean="0">
              <a:cs typeface="B Titr" pitchFamily="2" charset="-78"/>
            </a:rPr>
            <a:t>قابل لمس</a:t>
          </a:r>
          <a:endParaRPr lang="fa-IR" dirty="0">
            <a:cs typeface="B Titr" pitchFamily="2" charset="-78"/>
          </a:endParaRPr>
        </a:p>
      </dgm:t>
    </dgm:pt>
    <dgm:pt modelId="{67A01BA6-1AA7-4E06-AB11-B12C9B840DE3}" type="parTrans" cxnId="{9615D65A-8661-4CCA-93FE-61C856B4B19C}">
      <dgm:prSet/>
      <dgm:spPr/>
      <dgm:t>
        <a:bodyPr/>
        <a:lstStyle/>
        <a:p>
          <a:pPr rtl="1"/>
          <a:endParaRPr lang="fa-IR">
            <a:cs typeface="B Titr" pitchFamily="2" charset="-78"/>
          </a:endParaRPr>
        </a:p>
      </dgm:t>
    </dgm:pt>
    <dgm:pt modelId="{D0D4D3F0-DCF3-4A24-A7A0-D06E4617FF69}" type="sibTrans" cxnId="{9615D65A-8661-4CCA-93FE-61C856B4B19C}">
      <dgm:prSet/>
      <dgm:spPr/>
      <dgm:t>
        <a:bodyPr/>
        <a:lstStyle/>
        <a:p>
          <a:pPr rtl="1"/>
          <a:endParaRPr lang="fa-IR">
            <a:cs typeface="B Titr" pitchFamily="2" charset="-78"/>
          </a:endParaRPr>
        </a:p>
      </dgm:t>
    </dgm:pt>
    <dgm:pt modelId="{F56EA00D-6F49-4F25-9DF9-84A81397C936}">
      <dgm:prSet phldrT="[Text]"/>
      <dgm:spPr/>
      <dgm:t>
        <a:bodyPr/>
        <a:lstStyle/>
        <a:p>
          <a:pPr rtl="1"/>
          <a:r>
            <a:rPr lang="fa-IR" dirty="0" smtClean="0">
              <a:cs typeface="B Titr" pitchFamily="2" charset="-78"/>
            </a:rPr>
            <a:t>خرید خدمات</a:t>
          </a:r>
          <a:endParaRPr lang="fa-IR" dirty="0">
            <a:cs typeface="B Titr" pitchFamily="2" charset="-78"/>
          </a:endParaRPr>
        </a:p>
      </dgm:t>
    </dgm:pt>
    <dgm:pt modelId="{A8FDABA2-A324-439E-8080-9E54AF24FC0E}" type="parTrans" cxnId="{9C04EB83-5A77-4643-99D8-EA61A2579858}">
      <dgm:prSet/>
      <dgm:spPr/>
      <dgm:t>
        <a:bodyPr/>
        <a:lstStyle/>
        <a:p>
          <a:pPr rtl="1"/>
          <a:endParaRPr lang="fa-IR">
            <a:cs typeface="B Titr" pitchFamily="2" charset="-78"/>
          </a:endParaRPr>
        </a:p>
      </dgm:t>
    </dgm:pt>
    <dgm:pt modelId="{C96BBF12-8309-4BBD-8720-5AB6832625BD}" type="sibTrans" cxnId="{9C04EB83-5A77-4643-99D8-EA61A2579858}">
      <dgm:prSet/>
      <dgm:spPr/>
      <dgm:t>
        <a:bodyPr/>
        <a:lstStyle/>
        <a:p>
          <a:pPr rtl="1"/>
          <a:endParaRPr lang="fa-IR">
            <a:cs typeface="B Titr" pitchFamily="2" charset="-78"/>
          </a:endParaRPr>
        </a:p>
      </dgm:t>
    </dgm:pt>
    <dgm:pt modelId="{14AD0695-395B-46F2-954F-8933821646A3}">
      <dgm:prSet phldrT="[Text]"/>
      <dgm:spPr/>
      <dgm:t>
        <a:bodyPr/>
        <a:lstStyle/>
        <a:p>
          <a:pPr rtl="1"/>
          <a:r>
            <a:rPr lang="fa-IR" dirty="0" smtClean="0">
              <a:cs typeface="B Titr" pitchFamily="2" charset="-78"/>
            </a:rPr>
            <a:t>قابل رویت</a:t>
          </a:r>
          <a:endParaRPr lang="fa-IR" dirty="0">
            <a:cs typeface="B Titr" pitchFamily="2" charset="-78"/>
          </a:endParaRPr>
        </a:p>
      </dgm:t>
    </dgm:pt>
    <dgm:pt modelId="{8885DFA5-C49D-43B0-8D64-F81E21C8F58A}" type="parTrans" cxnId="{885EE197-FFFE-4C28-B141-55F0CAB88855}">
      <dgm:prSet/>
      <dgm:spPr/>
      <dgm:t>
        <a:bodyPr/>
        <a:lstStyle/>
        <a:p>
          <a:pPr rtl="1"/>
          <a:endParaRPr lang="fa-IR">
            <a:cs typeface="B Titr" pitchFamily="2" charset="-78"/>
          </a:endParaRPr>
        </a:p>
      </dgm:t>
    </dgm:pt>
    <dgm:pt modelId="{52E73F75-DB3B-4D87-A2B7-61B48E9425BF}" type="sibTrans" cxnId="{885EE197-FFFE-4C28-B141-55F0CAB88855}">
      <dgm:prSet/>
      <dgm:spPr/>
      <dgm:t>
        <a:bodyPr/>
        <a:lstStyle/>
        <a:p>
          <a:pPr rtl="1"/>
          <a:endParaRPr lang="fa-IR">
            <a:cs typeface="B Titr" pitchFamily="2" charset="-78"/>
          </a:endParaRPr>
        </a:p>
      </dgm:t>
    </dgm:pt>
    <dgm:pt modelId="{E81F6F1D-E80B-4CAF-9458-E735A5699FF6}" type="pres">
      <dgm:prSet presAssocID="{9CF45A86-772F-4342-B62F-E7295B19ACFB}" presName="Name0" presStyleCnt="0">
        <dgm:presLayoutVars>
          <dgm:dir/>
          <dgm:animLvl val="lvl"/>
          <dgm:resizeHandles/>
        </dgm:presLayoutVars>
      </dgm:prSet>
      <dgm:spPr/>
      <dgm:t>
        <a:bodyPr/>
        <a:lstStyle/>
        <a:p>
          <a:endParaRPr lang="en-US"/>
        </a:p>
      </dgm:t>
    </dgm:pt>
    <dgm:pt modelId="{553B63BF-7D83-49C9-BD8E-F104526258F3}" type="pres">
      <dgm:prSet presAssocID="{98E869E5-3F65-4705-824E-E58783DE6082}" presName="linNode" presStyleCnt="0"/>
      <dgm:spPr/>
    </dgm:pt>
    <dgm:pt modelId="{44F60E3C-757B-4712-86C6-102AC3295C51}" type="pres">
      <dgm:prSet presAssocID="{98E869E5-3F65-4705-824E-E58783DE6082}" presName="parentShp" presStyleLbl="node1" presStyleIdx="0" presStyleCnt="2">
        <dgm:presLayoutVars>
          <dgm:bulletEnabled val="1"/>
        </dgm:presLayoutVars>
      </dgm:prSet>
      <dgm:spPr/>
      <dgm:t>
        <a:bodyPr/>
        <a:lstStyle/>
        <a:p>
          <a:pPr rtl="1"/>
          <a:endParaRPr lang="fa-IR"/>
        </a:p>
      </dgm:t>
    </dgm:pt>
    <dgm:pt modelId="{5FD685AD-0598-47A0-9BB1-8848D3660355}" type="pres">
      <dgm:prSet presAssocID="{98E869E5-3F65-4705-824E-E58783DE6082}" presName="childShp" presStyleLbl="bgAccFollowNode1" presStyleIdx="0" presStyleCnt="2">
        <dgm:presLayoutVars>
          <dgm:bulletEnabled val="1"/>
        </dgm:presLayoutVars>
      </dgm:prSet>
      <dgm:spPr/>
      <dgm:t>
        <a:bodyPr/>
        <a:lstStyle/>
        <a:p>
          <a:pPr rtl="1"/>
          <a:endParaRPr lang="fa-IR"/>
        </a:p>
      </dgm:t>
    </dgm:pt>
    <dgm:pt modelId="{254EF3E1-81D9-4561-BFC1-A31EFBF0075D}" type="pres">
      <dgm:prSet presAssocID="{D6FBBF35-28F9-475E-A8B1-BCB6B04FC157}" presName="spacing" presStyleCnt="0"/>
      <dgm:spPr/>
    </dgm:pt>
    <dgm:pt modelId="{707F4C3D-E2B9-4820-89BA-791CEC6ED6D4}" type="pres">
      <dgm:prSet presAssocID="{F56EA00D-6F49-4F25-9DF9-84A81397C936}" presName="linNode" presStyleCnt="0"/>
      <dgm:spPr/>
    </dgm:pt>
    <dgm:pt modelId="{FCD8328B-39E1-464D-A677-1ABA76F7EB66}" type="pres">
      <dgm:prSet presAssocID="{F56EA00D-6F49-4F25-9DF9-84A81397C936}" presName="parentShp" presStyleLbl="node1" presStyleIdx="1" presStyleCnt="2">
        <dgm:presLayoutVars>
          <dgm:bulletEnabled val="1"/>
        </dgm:presLayoutVars>
      </dgm:prSet>
      <dgm:spPr/>
      <dgm:t>
        <a:bodyPr/>
        <a:lstStyle/>
        <a:p>
          <a:endParaRPr lang="en-US"/>
        </a:p>
      </dgm:t>
    </dgm:pt>
    <dgm:pt modelId="{DDBDA900-E94F-47EA-BBF7-D27380015E62}" type="pres">
      <dgm:prSet presAssocID="{F56EA00D-6F49-4F25-9DF9-84A81397C936}" presName="childShp" presStyleLbl="bgAccFollowNode1" presStyleIdx="1" presStyleCnt="2">
        <dgm:presLayoutVars>
          <dgm:bulletEnabled val="1"/>
        </dgm:presLayoutVars>
      </dgm:prSet>
      <dgm:spPr/>
      <dgm:t>
        <a:bodyPr/>
        <a:lstStyle/>
        <a:p>
          <a:pPr rtl="1"/>
          <a:endParaRPr lang="fa-IR"/>
        </a:p>
      </dgm:t>
    </dgm:pt>
  </dgm:ptLst>
  <dgm:cxnLst>
    <dgm:cxn modelId="{9C04EB83-5A77-4643-99D8-EA61A2579858}" srcId="{9CF45A86-772F-4342-B62F-E7295B19ACFB}" destId="{F56EA00D-6F49-4F25-9DF9-84A81397C936}" srcOrd="1" destOrd="0" parTransId="{A8FDABA2-A324-439E-8080-9E54AF24FC0E}" sibTransId="{C96BBF12-8309-4BBD-8720-5AB6832625BD}"/>
    <dgm:cxn modelId="{9615D65A-8661-4CCA-93FE-61C856B4B19C}" srcId="{98E869E5-3F65-4705-824E-E58783DE6082}" destId="{EBA597FE-EED2-4C68-BF37-9E1B49BE3AD2}" srcOrd="0" destOrd="0" parTransId="{67A01BA6-1AA7-4E06-AB11-B12C9B840DE3}" sibTransId="{D0D4D3F0-DCF3-4A24-A7A0-D06E4617FF69}"/>
    <dgm:cxn modelId="{539732BB-A6AA-4134-959A-F98D1E29EE01}" type="presOf" srcId="{F56EA00D-6F49-4F25-9DF9-84A81397C936}" destId="{FCD8328B-39E1-464D-A677-1ABA76F7EB66}" srcOrd="0" destOrd="0" presId="urn:microsoft.com/office/officeart/2005/8/layout/vList6"/>
    <dgm:cxn modelId="{1AC9D016-7F55-4FDD-BDB6-B7B59C8F4D7A}" type="presOf" srcId="{9CF45A86-772F-4342-B62F-E7295B19ACFB}" destId="{E81F6F1D-E80B-4CAF-9458-E735A5699FF6}" srcOrd="0" destOrd="0" presId="urn:microsoft.com/office/officeart/2005/8/layout/vList6"/>
    <dgm:cxn modelId="{885EE197-FFFE-4C28-B141-55F0CAB88855}" srcId="{F56EA00D-6F49-4F25-9DF9-84A81397C936}" destId="{14AD0695-395B-46F2-954F-8933821646A3}" srcOrd="0" destOrd="0" parTransId="{8885DFA5-C49D-43B0-8D64-F81E21C8F58A}" sibTransId="{52E73F75-DB3B-4D87-A2B7-61B48E9425BF}"/>
    <dgm:cxn modelId="{1CC3326E-ED81-416E-A50F-623A057323BA}" type="presOf" srcId="{EBA597FE-EED2-4C68-BF37-9E1B49BE3AD2}" destId="{5FD685AD-0598-47A0-9BB1-8848D3660355}" srcOrd="0" destOrd="0" presId="urn:microsoft.com/office/officeart/2005/8/layout/vList6"/>
    <dgm:cxn modelId="{2981D58F-D506-4A92-8B72-DB2A6BB5B335}" type="presOf" srcId="{14AD0695-395B-46F2-954F-8933821646A3}" destId="{DDBDA900-E94F-47EA-BBF7-D27380015E62}" srcOrd="0" destOrd="0" presId="urn:microsoft.com/office/officeart/2005/8/layout/vList6"/>
    <dgm:cxn modelId="{597D0D6F-2997-426E-B8D3-74CFF561FB98}" srcId="{9CF45A86-772F-4342-B62F-E7295B19ACFB}" destId="{98E869E5-3F65-4705-824E-E58783DE6082}" srcOrd="0" destOrd="0" parTransId="{9359B5DD-0ECE-4F95-8AB1-D83E2AE699AB}" sibTransId="{D6FBBF35-28F9-475E-A8B1-BCB6B04FC157}"/>
    <dgm:cxn modelId="{1FA146AB-58EF-4601-8D76-FC695D2AA378}" type="presOf" srcId="{98E869E5-3F65-4705-824E-E58783DE6082}" destId="{44F60E3C-757B-4712-86C6-102AC3295C51}" srcOrd="0" destOrd="0" presId="urn:microsoft.com/office/officeart/2005/8/layout/vList6"/>
    <dgm:cxn modelId="{54EAF065-46F4-4F8B-BD04-B36876A289CA}" type="presParOf" srcId="{E81F6F1D-E80B-4CAF-9458-E735A5699FF6}" destId="{553B63BF-7D83-49C9-BD8E-F104526258F3}" srcOrd="0" destOrd="0" presId="urn:microsoft.com/office/officeart/2005/8/layout/vList6"/>
    <dgm:cxn modelId="{0E666B03-975C-4E81-9B27-E26A190F51C2}" type="presParOf" srcId="{553B63BF-7D83-49C9-BD8E-F104526258F3}" destId="{44F60E3C-757B-4712-86C6-102AC3295C51}" srcOrd="0" destOrd="0" presId="urn:microsoft.com/office/officeart/2005/8/layout/vList6"/>
    <dgm:cxn modelId="{6A2A314E-0793-40FC-BC7C-C638E2725F1B}" type="presParOf" srcId="{553B63BF-7D83-49C9-BD8E-F104526258F3}" destId="{5FD685AD-0598-47A0-9BB1-8848D3660355}" srcOrd="1" destOrd="0" presId="urn:microsoft.com/office/officeart/2005/8/layout/vList6"/>
    <dgm:cxn modelId="{9103E571-2E2B-4E0B-BB58-36D4DA28EB1D}" type="presParOf" srcId="{E81F6F1D-E80B-4CAF-9458-E735A5699FF6}" destId="{254EF3E1-81D9-4561-BFC1-A31EFBF0075D}" srcOrd="1" destOrd="0" presId="urn:microsoft.com/office/officeart/2005/8/layout/vList6"/>
    <dgm:cxn modelId="{1479F85A-1169-43EF-9686-6FCC91A043E0}" type="presParOf" srcId="{E81F6F1D-E80B-4CAF-9458-E735A5699FF6}" destId="{707F4C3D-E2B9-4820-89BA-791CEC6ED6D4}" srcOrd="2" destOrd="0" presId="urn:microsoft.com/office/officeart/2005/8/layout/vList6"/>
    <dgm:cxn modelId="{79DFA171-AAD3-4930-8AE3-22DEEDC542DE}" type="presParOf" srcId="{707F4C3D-E2B9-4820-89BA-791CEC6ED6D4}" destId="{FCD8328B-39E1-464D-A677-1ABA76F7EB66}" srcOrd="0" destOrd="0" presId="urn:microsoft.com/office/officeart/2005/8/layout/vList6"/>
    <dgm:cxn modelId="{6B4EFDE0-94B5-4570-8687-7B49E927F3B9}" type="presParOf" srcId="{707F4C3D-E2B9-4820-89BA-791CEC6ED6D4}" destId="{DDBDA900-E94F-47EA-BBF7-D27380015E6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C5B900-2494-49AD-B78B-5CA601C13A46}">
      <dsp:nvSpPr>
        <dsp:cNvPr id="0" name=""/>
        <dsp:cNvSpPr/>
      </dsp:nvSpPr>
      <dsp:spPr>
        <a:xfrm rot="5400000">
          <a:off x="-342818" y="343313"/>
          <a:ext cx="2285457" cy="159982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endParaRPr lang="fa-IR" sz="3100" kern="1200">
            <a:cs typeface="B Titr" pitchFamily="2" charset="-78"/>
          </a:endParaRPr>
        </a:p>
      </dsp:txBody>
      <dsp:txXfrm rot="5400000">
        <a:off x="-342818" y="343313"/>
        <a:ext cx="2285457" cy="1599820"/>
      </dsp:txXfrm>
    </dsp:sp>
    <dsp:sp modelId="{977C5B59-5591-4A2C-A9B6-A24B7AEE207B}">
      <dsp:nvSpPr>
        <dsp:cNvPr id="0" name=""/>
        <dsp:cNvSpPr/>
      </dsp:nvSpPr>
      <dsp:spPr>
        <a:xfrm rot="5400000">
          <a:off x="3629036" y="-2028720"/>
          <a:ext cx="1485547" cy="55439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33832" tIns="38735" rIns="38735" bIns="38735" numCol="1" spcCol="1270" anchor="ctr" anchorCtr="0">
          <a:noAutofit/>
        </a:bodyPr>
        <a:lstStyle/>
        <a:p>
          <a:pPr marL="285750" lvl="1" indent="-285750" algn="r" defTabSz="2711450" rtl="1">
            <a:lnSpc>
              <a:spcPct val="90000"/>
            </a:lnSpc>
            <a:spcBef>
              <a:spcPct val="0"/>
            </a:spcBef>
            <a:spcAft>
              <a:spcPct val="15000"/>
            </a:spcAft>
            <a:buChar char="••"/>
          </a:pPr>
          <a:r>
            <a:rPr lang="fa-IR" sz="6100" kern="1200" dirty="0" smtClean="0">
              <a:cs typeface="B Titr" pitchFamily="2" charset="-78"/>
            </a:rPr>
            <a:t>واحد کارپردازی</a:t>
          </a:r>
          <a:endParaRPr lang="fa-IR" sz="6100" kern="1200" dirty="0">
            <a:cs typeface="B Titr" pitchFamily="2" charset="-78"/>
          </a:endParaRPr>
        </a:p>
      </dsp:txBody>
      <dsp:txXfrm rot="5400000">
        <a:off x="3629036" y="-2028720"/>
        <a:ext cx="1485547" cy="5543979"/>
      </dsp:txXfrm>
    </dsp:sp>
    <dsp:sp modelId="{E04F87AC-A34B-4622-B061-370DE1822822}">
      <dsp:nvSpPr>
        <dsp:cNvPr id="0" name=""/>
        <dsp:cNvSpPr/>
      </dsp:nvSpPr>
      <dsp:spPr>
        <a:xfrm rot="5400000">
          <a:off x="-342818" y="2343145"/>
          <a:ext cx="2285457" cy="159982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endParaRPr lang="fa-IR" sz="3100" kern="1200">
            <a:cs typeface="B Titr" pitchFamily="2" charset="-78"/>
          </a:endParaRPr>
        </a:p>
      </dsp:txBody>
      <dsp:txXfrm rot="5400000">
        <a:off x="-342818" y="2343145"/>
        <a:ext cx="2285457" cy="1599820"/>
      </dsp:txXfrm>
    </dsp:sp>
    <dsp:sp modelId="{29C71AD7-16A3-4E51-81AB-23CAA8D11559}">
      <dsp:nvSpPr>
        <dsp:cNvPr id="0" name=""/>
        <dsp:cNvSpPr/>
      </dsp:nvSpPr>
      <dsp:spPr>
        <a:xfrm rot="5400000">
          <a:off x="3629036" y="-28889"/>
          <a:ext cx="1485547" cy="55439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33832" tIns="38735" rIns="38735" bIns="38735" numCol="1" spcCol="1270" anchor="ctr" anchorCtr="0">
          <a:noAutofit/>
        </a:bodyPr>
        <a:lstStyle/>
        <a:p>
          <a:pPr marL="285750" lvl="1" indent="-285750" algn="r" defTabSz="2711450" rtl="1">
            <a:lnSpc>
              <a:spcPct val="90000"/>
            </a:lnSpc>
            <a:spcBef>
              <a:spcPct val="0"/>
            </a:spcBef>
            <a:spcAft>
              <a:spcPct val="15000"/>
            </a:spcAft>
            <a:buChar char="••"/>
          </a:pPr>
          <a:r>
            <a:rPr lang="fa-IR" sz="6100" kern="1200" dirty="0" smtClean="0">
              <a:cs typeface="B Titr" pitchFamily="2" charset="-78"/>
            </a:rPr>
            <a:t>واحد انبار</a:t>
          </a:r>
          <a:endParaRPr lang="fa-IR" sz="6100" kern="1200" dirty="0">
            <a:cs typeface="B Titr" pitchFamily="2" charset="-78"/>
          </a:endParaRPr>
        </a:p>
      </dsp:txBody>
      <dsp:txXfrm rot="5400000">
        <a:off x="3629036" y="-28889"/>
        <a:ext cx="1485547" cy="55439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685AD-0598-47A0-9BB1-8848D3660355}">
      <dsp:nvSpPr>
        <dsp:cNvPr id="0" name=""/>
        <dsp:cNvSpPr/>
      </dsp:nvSpPr>
      <dsp:spPr>
        <a:xfrm>
          <a:off x="3286147" y="496"/>
          <a:ext cx="4929222"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r" defTabSz="2889250" rtl="1">
            <a:lnSpc>
              <a:spcPct val="90000"/>
            </a:lnSpc>
            <a:spcBef>
              <a:spcPct val="0"/>
            </a:spcBef>
            <a:spcAft>
              <a:spcPct val="15000"/>
            </a:spcAft>
            <a:buChar char="••"/>
          </a:pPr>
          <a:r>
            <a:rPr lang="fa-IR" sz="6500" kern="1200" dirty="0" smtClean="0">
              <a:cs typeface="B Titr" pitchFamily="2" charset="-78"/>
            </a:rPr>
            <a:t>قابل لمس</a:t>
          </a:r>
          <a:endParaRPr lang="fa-IR" sz="6500" kern="1200" dirty="0">
            <a:cs typeface="B Titr" pitchFamily="2" charset="-78"/>
          </a:endParaRPr>
        </a:p>
      </dsp:txBody>
      <dsp:txXfrm>
        <a:off x="3286147" y="496"/>
        <a:ext cx="4929222" cy="1934765"/>
      </dsp:txXfrm>
    </dsp:sp>
    <dsp:sp modelId="{44F60E3C-757B-4712-86C6-102AC3295C51}">
      <dsp:nvSpPr>
        <dsp:cNvPr id="0" name=""/>
        <dsp:cNvSpPr/>
      </dsp:nvSpPr>
      <dsp:spPr>
        <a:xfrm>
          <a:off x="0" y="496"/>
          <a:ext cx="3286148" cy="1934765"/>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1">
            <a:lnSpc>
              <a:spcPct val="90000"/>
            </a:lnSpc>
            <a:spcBef>
              <a:spcPct val="0"/>
            </a:spcBef>
            <a:spcAft>
              <a:spcPct val="35000"/>
            </a:spcAft>
          </a:pPr>
          <a:r>
            <a:rPr lang="fa-IR" sz="4600" kern="1200" dirty="0" smtClean="0">
              <a:cs typeface="B Titr" pitchFamily="2" charset="-78"/>
            </a:rPr>
            <a:t>خرید جنس</a:t>
          </a:r>
          <a:endParaRPr lang="fa-IR" sz="4600" kern="1200" dirty="0">
            <a:cs typeface="B Titr" pitchFamily="2" charset="-78"/>
          </a:endParaRPr>
        </a:p>
      </dsp:txBody>
      <dsp:txXfrm>
        <a:off x="0" y="496"/>
        <a:ext cx="3286148" cy="1934765"/>
      </dsp:txXfrm>
    </dsp:sp>
    <dsp:sp modelId="{DDBDA900-E94F-47EA-BBF7-D27380015E62}">
      <dsp:nvSpPr>
        <dsp:cNvPr id="0" name=""/>
        <dsp:cNvSpPr/>
      </dsp:nvSpPr>
      <dsp:spPr>
        <a:xfrm>
          <a:off x="3286147" y="2128738"/>
          <a:ext cx="4929222"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r" defTabSz="2889250" rtl="1">
            <a:lnSpc>
              <a:spcPct val="90000"/>
            </a:lnSpc>
            <a:spcBef>
              <a:spcPct val="0"/>
            </a:spcBef>
            <a:spcAft>
              <a:spcPct val="15000"/>
            </a:spcAft>
            <a:buChar char="••"/>
          </a:pPr>
          <a:r>
            <a:rPr lang="fa-IR" sz="6500" kern="1200" dirty="0" smtClean="0">
              <a:cs typeface="B Titr" pitchFamily="2" charset="-78"/>
            </a:rPr>
            <a:t>قابل رویت</a:t>
          </a:r>
          <a:endParaRPr lang="fa-IR" sz="6500" kern="1200" dirty="0">
            <a:cs typeface="B Titr" pitchFamily="2" charset="-78"/>
          </a:endParaRPr>
        </a:p>
      </dsp:txBody>
      <dsp:txXfrm>
        <a:off x="3286147" y="2128738"/>
        <a:ext cx="4929222" cy="1934765"/>
      </dsp:txXfrm>
    </dsp:sp>
    <dsp:sp modelId="{FCD8328B-39E1-464D-A677-1ABA76F7EB66}">
      <dsp:nvSpPr>
        <dsp:cNvPr id="0" name=""/>
        <dsp:cNvSpPr/>
      </dsp:nvSpPr>
      <dsp:spPr>
        <a:xfrm>
          <a:off x="0" y="2128738"/>
          <a:ext cx="3286148" cy="1934765"/>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1">
            <a:lnSpc>
              <a:spcPct val="90000"/>
            </a:lnSpc>
            <a:spcBef>
              <a:spcPct val="0"/>
            </a:spcBef>
            <a:spcAft>
              <a:spcPct val="35000"/>
            </a:spcAft>
          </a:pPr>
          <a:r>
            <a:rPr lang="fa-IR" sz="4600" kern="1200" dirty="0" smtClean="0">
              <a:cs typeface="B Titr" pitchFamily="2" charset="-78"/>
            </a:rPr>
            <a:t>خرید خدمات</a:t>
          </a:r>
          <a:endParaRPr lang="fa-IR" sz="4600" kern="1200" dirty="0">
            <a:cs typeface="B Titr" pitchFamily="2" charset="-78"/>
          </a:endParaRPr>
        </a:p>
      </dsp:txBody>
      <dsp:txXfrm>
        <a:off x="0" y="2128738"/>
        <a:ext cx="3286148"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61012" y="0"/>
            <a:ext cx="2952538" cy="497284"/>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8" y="0"/>
            <a:ext cx="2952538" cy="497284"/>
          </a:xfrm>
          <a:prstGeom prst="rect">
            <a:avLst/>
          </a:prstGeom>
        </p:spPr>
        <p:txBody>
          <a:bodyPr vert="horz" lIns="91440" tIns="45720" rIns="91440" bIns="45720" rtlCol="1"/>
          <a:lstStyle>
            <a:lvl1pPr algn="l">
              <a:defRPr sz="1200"/>
            </a:lvl1pPr>
          </a:lstStyle>
          <a:p>
            <a:fld id="{3BAE173B-0299-4DD6-94A8-B4AB9FD846DD}" type="datetimeFigureOut">
              <a:rPr lang="fa-IR" smtClean="0"/>
              <a:pPr/>
              <a:t>08/22/1436</a:t>
            </a:fld>
            <a:endParaRPr lang="fa-IR"/>
          </a:p>
        </p:txBody>
      </p:sp>
      <p:sp>
        <p:nvSpPr>
          <p:cNvPr id="4" name="Slide Image Placeholder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1355" y="4724202"/>
            <a:ext cx="5450840" cy="447556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61012" y="9446678"/>
            <a:ext cx="2952538" cy="497284"/>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8" y="9446678"/>
            <a:ext cx="2952538" cy="497284"/>
          </a:xfrm>
          <a:prstGeom prst="rect">
            <a:avLst/>
          </a:prstGeom>
        </p:spPr>
        <p:txBody>
          <a:bodyPr vert="horz" lIns="91440" tIns="45720" rIns="91440" bIns="45720" rtlCol="1" anchor="b"/>
          <a:lstStyle>
            <a:lvl1pPr algn="l">
              <a:defRPr sz="1200"/>
            </a:lvl1pPr>
          </a:lstStyle>
          <a:p>
            <a:fld id="{2B759993-0FD9-42DE-AF8E-A4799F936501}" type="slidenum">
              <a:rPr lang="fa-IR" smtClean="0"/>
              <a:pPr/>
              <a:t>‹#›</a:t>
            </a:fld>
            <a:endParaRPr lang="fa-IR"/>
          </a:p>
        </p:txBody>
      </p:sp>
    </p:spTree>
    <p:extLst>
      <p:ext uri="{BB962C8B-B14F-4D97-AF65-F5344CB8AC3E}">
        <p14:creationId xmlns="" xmlns:p14="http://schemas.microsoft.com/office/powerpoint/2010/main" val="20653615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B759993-0FD9-42DE-AF8E-A4799F936501}" type="slidenum">
              <a:rPr lang="fa-IR" smtClean="0"/>
              <a:pPr/>
              <a:t>1</a:t>
            </a:fld>
            <a:endParaRPr lang="fa-IR"/>
          </a:p>
        </p:txBody>
      </p:sp>
    </p:spTree>
    <p:extLst>
      <p:ext uri="{BB962C8B-B14F-4D97-AF65-F5344CB8AC3E}">
        <p14:creationId xmlns="" xmlns:p14="http://schemas.microsoft.com/office/powerpoint/2010/main" val="191598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FB557ED-EE80-4DA7-B4E4-5A567F9469D1}"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B557ED-EE80-4DA7-B4E4-5A567F9469D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FB557ED-EE80-4DA7-B4E4-5A567F9469D1}"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FFB557ED-EE80-4DA7-B4E4-5A567F9469D1}"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FB557ED-EE80-4DA7-B4E4-5A567F9469D1}"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BCE8D31-D1B4-48F5-9210-03590C4B581E}" type="datetimeFigureOut">
              <a:rPr lang="fa-IR" smtClean="0"/>
              <a:pPr/>
              <a:t>08/22/1436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B557ED-EE80-4DA7-B4E4-5A567F9469D1}"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FB557ED-EE80-4DA7-B4E4-5A567F9469D1}"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FFB557ED-EE80-4DA7-B4E4-5A567F9469D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FB557ED-EE80-4DA7-B4E4-5A567F9469D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FB557ED-EE80-4DA7-B4E4-5A567F9469D1}"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BCE8D31-D1B4-48F5-9210-03590C4B581E}" type="datetimeFigureOut">
              <a:rPr lang="fa-IR" smtClean="0"/>
              <a:pPr/>
              <a:t>08/22/1436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FB557ED-EE80-4DA7-B4E4-5A567F9469D1}"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BCE8D31-D1B4-48F5-9210-03590C4B581E}" type="datetimeFigureOut">
              <a:rPr lang="fa-IR" smtClean="0"/>
              <a:pPr/>
              <a:t>08/22/1436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BCE8D31-D1B4-48F5-9210-03590C4B581E}" type="datetimeFigureOut">
              <a:rPr lang="fa-IR" smtClean="0"/>
              <a:pPr/>
              <a:t>08/22/1436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FB557ED-EE80-4DA7-B4E4-5A567F9469D1}"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hanchianf2\My Documents\My Pictures\New Folder\0 (15).jpg"/>
          <p:cNvPicPr>
            <a:picLocks noChangeAspect="1" noChangeArrowheads="1"/>
          </p:cNvPicPr>
          <p:nvPr/>
        </p:nvPicPr>
        <p:blipFill>
          <a:blip r:embed="rId3" cstate="print"/>
          <a:srcRect/>
          <a:stretch>
            <a:fillRect/>
          </a:stretch>
        </p:blipFill>
        <p:spPr bwMode="auto">
          <a:xfrm>
            <a:off x="2214546" y="928670"/>
            <a:ext cx="4852777" cy="4938004"/>
          </a:xfrm>
          <a:prstGeom prst="rect">
            <a:avLst/>
          </a:prstGeom>
          <a:ln>
            <a:noFill/>
          </a:ln>
        </p:spPr>
        <p:style>
          <a:lnRef idx="2">
            <a:schemeClr val="dk1"/>
          </a:lnRef>
          <a:fillRef idx="1">
            <a:schemeClr val="lt1"/>
          </a:fillRef>
          <a:effectRef idx="0">
            <a:schemeClr val="dk1"/>
          </a:effectRef>
          <a:fontRef idx="minor">
            <a:schemeClr val="dk1"/>
          </a:fontRef>
        </p:style>
      </p:pic>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14480" y="285728"/>
            <a:ext cx="5857916" cy="1323439"/>
          </a:xfrm>
          <a:prstGeom prst="rect">
            <a:avLst/>
          </a:prstGeom>
        </p:spPr>
        <p:txBody>
          <a:bodyPr wrap="square">
            <a:spAutoFit/>
          </a:bodyPr>
          <a:lstStyle/>
          <a:p>
            <a:r>
              <a:rPr lang="fa-IR" sz="4000" b="1" dirty="0" smtClean="0">
                <a:solidFill>
                  <a:srgbClr val="C00000"/>
                </a:solidFill>
                <a:cs typeface="B Titr" pitchFamily="2" charset="-78"/>
              </a:rPr>
              <a:t>خرید به دو نوع تقسیم می شود:</a:t>
            </a:r>
            <a:br>
              <a:rPr lang="fa-IR" sz="4000" b="1" dirty="0" smtClean="0">
                <a:solidFill>
                  <a:srgbClr val="C00000"/>
                </a:solidFill>
                <a:cs typeface="B Titr" pitchFamily="2" charset="-78"/>
              </a:rPr>
            </a:br>
            <a:endParaRPr lang="fa-IR" sz="4000" b="1" dirty="0" smtClean="0">
              <a:solidFill>
                <a:srgbClr val="C00000"/>
              </a:solidFill>
              <a:cs typeface="B Titr" pitchFamily="2" charset="-78"/>
            </a:endParaRPr>
          </a:p>
        </p:txBody>
      </p:sp>
      <p:graphicFrame>
        <p:nvGraphicFramePr>
          <p:cNvPr id="12" name="Diagram 11"/>
          <p:cNvGraphicFramePr/>
          <p:nvPr/>
        </p:nvGraphicFramePr>
        <p:xfrm>
          <a:off x="500034" y="1643050"/>
          <a:ext cx="82153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357290" y="1142984"/>
            <a:ext cx="7429552" cy="4214842"/>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buNone/>
            </a:pPr>
            <a:endParaRPr lang="fa-IR" sz="3200" dirty="0" smtClean="0">
              <a:cs typeface="B Titr" pitchFamily="2" charset="-78"/>
            </a:endParaRPr>
          </a:p>
          <a:p>
            <a:pPr>
              <a:buNone/>
            </a:pPr>
            <a:r>
              <a:rPr lang="fa-IR" sz="3200" dirty="0" smtClean="0">
                <a:cs typeface="B Titr" pitchFamily="2" charset="-78"/>
              </a:rPr>
              <a:t>خرید جنس             1. اموالی</a:t>
            </a:r>
          </a:p>
          <a:p>
            <a:pPr>
              <a:buNone/>
            </a:pPr>
            <a:r>
              <a:rPr lang="fa-IR" sz="3200" dirty="0" smtClean="0">
                <a:cs typeface="B Titr" pitchFamily="2" charset="-78"/>
              </a:rPr>
              <a:t>                                 2. مصرفی</a:t>
            </a:r>
          </a:p>
          <a:p>
            <a:pPr>
              <a:buNone/>
            </a:pPr>
            <a:endParaRPr lang="fa-IR" sz="3200" dirty="0" smtClean="0">
              <a:cs typeface="B Titr" pitchFamily="2" charset="-78"/>
            </a:endParaRPr>
          </a:p>
          <a:p>
            <a:pPr>
              <a:buNone/>
            </a:pPr>
            <a:r>
              <a:rPr lang="fa-IR" sz="3200" dirty="0" smtClean="0">
                <a:cs typeface="B Titr" pitchFamily="2" charset="-78"/>
              </a:rPr>
              <a:t>                                 1. کارگری</a:t>
            </a:r>
          </a:p>
          <a:p>
            <a:pPr>
              <a:buNone/>
            </a:pPr>
            <a:r>
              <a:rPr lang="fa-IR" sz="3200" dirty="0" smtClean="0">
                <a:cs typeface="B Titr" pitchFamily="2" charset="-78"/>
              </a:rPr>
              <a:t>                                2. اجرت</a:t>
            </a:r>
          </a:p>
          <a:p>
            <a:pPr>
              <a:buNone/>
            </a:pPr>
            <a:r>
              <a:rPr lang="fa-IR" sz="3200" dirty="0" smtClean="0">
                <a:cs typeface="B Titr" pitchFamily="2" charset="-78"/>
              </a:rPr>
              <a:t>خرید خدمات       3. آبونمان</a:t>
            </a:r>
          </a:p>
          <a:p>
            <a:pPr>
              <a:buNone/>
            </a:pPr>
            <a:r>
              <a:rPr lang="fa-IR" sz="3200" dirty="0" smtClean="0">
                <a:cs typeface="B Titr" pitchFamily="2" charset="-78"/>
              </a:rPr>
              <a:t>                               4.  کرایه</a:t>
            </a:r>
          </a:p>
          <a:p>
            <a:pPr>
              <a:buNone/>
            </a:pPr>
            <a:r>
              <a:rPr lang="fa-IR" sz="3200" dirty="0" smtClean="0">
                <a:cs typeface="B Titr" pitchFamily="2" charset="-78"/>
              </a:rPr>
              <a:t>                               5.  بلیط</a:t>
            </a:r>
            <a:endParaRPr lang="fa-IR" sz="3200" dirty="0">
              <a:cs typeface="B Titr" pitchFamily="2" charset="-78"/>
            </a:endParaRPr>
          </a:p>
        </p:txBody>
      </p:sp>
      <p:sp>
        <p:nvSpPr>
          <p:cNvPr id="9" name="Right Brace 8"/>
          <p:cNvSpPr/>
          <p:nvPr/>
        </p:nvSpPr>
        <p:spPr>
          <a:xfrm>
            <a:off x="6215074" y="1714488"/>
            <a:ext cx="441200" cy="1071570"/>
          </a:xfrm>
          <a:prstGeom prst="rightBrace">
            <a:avLst>
              <a:gd name="adj1" fmla="val 8333"/>
              <a:gd name="adj2" fmla="val 29608"/>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0" name="Right Brace 9"/>
          <p:cNvSpPr/>
          <p:nvPr/>
        </p:nvSpPr>
        <p:spPr>
          <a:xfrm>
            <a:off x="6215074" y="3357562"/>
            <a:ext cx="500066" cy="3000396"/>
          </a:xfrm>
          <a:prstGeom prst="rightBrace">
            <a:avLst>
              <a:gd name="adj1" fmla="val 8333"/>
              <a:gd name="adj2" fmla="val 53614"/>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1" name="Rectangle 10"/>
          <p:cNvSpPr/>
          <p:nvPr/>
        </p:nvSpPr>
        <p:spPr>
          <a:xfrm>
            <a:off x="1214414" y="422956"/>
            <a:ext cx="5857916" cy="1077218"/>
          </a:xfrm>
          <a:prstGeom prst="rect">
            <a:avLst/>
          </a:prstGeom>
        </p:spPr>
        <p:txBody>
          <a:bodyPr wrap="square">
            <a:spAutoFit/>
          </a:bodyPr>
          <a:lstStyle/>
          <a:p>
            <a:r>
              <a:rPr lang="fa-IR" sz="3200" b="1" dirty="0" smtClean="0">
                <a:solidFill>
                  <a:srgbClr val="C00000"/>
                </a:solidFill>
                <a:cs typeface="B Titr" pitchFamily="2" charset="-78"/>
              </a:rPr>
              <a:t>خرید به دو نوع تقسیم می شود:</a:t>
            </a:r>
            <a:br>
              <a:rPr lang="fa-IR" sz="3200" b="1" dirty="0" smtClean="0">
                <a:solidFill>
                  <a:srgbClr val="C00000"/>
                </a:solidFill>
                <a:cs typeface="B Titr" pitchFamily="2" charset="-78"/>
              </a:rPr>
            </a:br>
            <a:endParaRPr lang="fa-IR" sz="3200" b="1" dirty="0" smtClean="0">
              <a:solidFill>
                <a:srgbClr val="C00000"/>
              </a:solidFill>
              <a:cs typeface="B Titr" pitchFamily="2" charset="-78"/>
            </a:endParaRPr>
          </a:p>
        </p:txBody>
      </p:sp>
      <p:sp>
        <p:nvSpPr>
          <p:cNvPr id="12" name="Rectangle 11"/>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521834"/>
            <a:ext cx="8429684" cy="4643470"/>
          </a:xfrm>
        </p:spPr>
        <p:style>
          <a:lnRef idx="2">
            <a:schemeClr val="accent2"/>
          </a:lnRef>
          <a:fillRef idx="1">
            <a:schemeClr val="lt1"/>
          </a:fillRef>
          <a:effectRef idx="0">
            <a:schemeClr val="accent2"/>
          </a:effectRef>
          <a:fontRef idx="minor">
            <a:schemeClr val="dk1"/>
          </a:fontRef>
        </p:style>
        <p:txBody>
          <a:bodyPr>
            <a:normAutofit/>
          </a:bodyPr>
          <a:lstStyle/>
          <a:p>
            <a:pPr algn="r">
              <a:lnSpc>
                <a:spcPts val="3900"/>
              </a:lnSpc>
            </a:pPr>
            <a:r>
              <a:rPr lang="fa-IR" sz="2400" dirty="0" smtClean="0">
                <a:cs typeface="B Titr" pitchFamily="2" charset="-78"/>
              </a:rPr>
              <a:t> 1. (فرم 2 ) فرش نفیس و موزه ای</a:t>
            </a:r>
            <a:br>
              <a:rPr lang="fa-IR" sz="2400" dirty="0" smtClean="0">
                <a:cs typeface="B Titr" pitchFamily="2" charset="-78"/>
              </a:rPr>
            </a:br>
            <a:r>
              <a:rPr lang="fa-IR" sz="2400" dirty="0" smtClean="0">
                <a:cs typeface="B Titr" pitchFamily="2" charset="-78"/>
              </a:rPr>
              <a:t> 2. (فرم 5) لوازم پزشکی ،آزمایشگاهی و درمانی</a:t>
            </a:r>
            <a:br>
              <a:rPr lang="fa-IR" sz="2400" dirty="0" smtClean="0">
                <a:cs typeface="B Titr" pitchFamily="2" charset="-78"/>
              </a:rPr>
            </a:br>
            <a:r>
              <a:rPr lang="fa-IR" sz="2400" dirty="0" smtClean="0">
                <a:cs typeface="B Titr" pitchFamily="2" charset="-78"/>
              </a:rPr>
              <a:t> 3. (فرم 6) ماشین آلات مانند راهسازی ، تولیدی ، کشاورزی ، دامداری</a:t>
            </a:r>
            <a:br>
              <a:rPr lang="fa-IR" sz="2400" dirty="0" smtClean="0">
                <a:cs typeface="B Titr" pitchFamily="2" charset="-78"/>
              </a:rPr>
            </a:br>
            <a:r>
              <a:rPr lang="fa-IR" sz="2400" dirty="0" smtClean="0">
                <a:cs typeface="B Titr" pitchFamily="2" charset="-78"/>
              </a:rPr>
              <a:t> 4. (فرم 7 )کیت های خطی و چاپی</a:t>
            </a:r>
            <a:br>
              <a:rPr lang="fa-IR" sz="2400" dirty="0" smtClean="0">
                <a:cs typeface="B Titr" pitchFamily="2" charset="-78"/>
              </a:rPr>
            </a:br>
            <a:r>
              <a:rPr lang="fa-IR" sz="2400" dirty="0" smtClean="0">
                <a:cs typeface="B Titr" pitchFamily="2" charset="-78"/>
              </a:rPr>
              <a:t> 5. (فرم 8 )انواع فرش دستی و ماشینی</a:t>
            </a:r>
            <a:br>
              <a:rPr lang="fa-IR" sz="2400" dirty="0" smtClean="0">
                <a:cs typeface="B Titr" pitchFamily="2" charset="-78"/>
              </a:rPr>
            </a:br>
            <a:r>
              <a:rPr lang="fa-IR" sz="2400" dirty="0" smtClean="0">
                <a:cs typeface="B Titr" pitchFamily="2" charset="-78"/>
              </a:rPr>
              <a:t> 6. (فرم 9 )دوربین ، لنز ، عدسی</a:t>
            </a:r>
            <a:br>
              <a:rPr lang="fa-IR" sz="2400" dirty="0" smtClean="0">
                <a:cs typeface="B Titr" pitchFamily="2" charset="-78"/>
              </a:rPr>
            </a:br>
            <a:r>
              <a:rPr lang="fa-IR" sz="2400" dirty="0" smtClean="0">
                <a:cs typeface="B Titr" pitchFamily="2" charset="-78"/>
              </a:rPr>
              <a:t> 7. (فرم 11) نوار ، فیلم ، دیسکت پر شده</a:t>
            </a:r>
            <a:br>
              <a:rPr lang="fa-IR" sz="2400" dirty="0" smtClean="0">
                <a:cs typeface="B Titr" pitchFamily="2" charset="-78"/>
              </a:rPr>
            </a:br>
            <a:r>
              <a:rPr lang="fa-IR" sz="2400" dirty="0" smtClean="0">
                <a:cs typeface="B Titr" pitchFamily="2" charset="-78"/>
              </a:rPr>
              <a:t> 8. (فرم 13) اموال غیر مصرفی</a:t>
            </a:r>
            <a:br>
              <a:rPr lang="fa-IR" sz="2400" dirty="0" smtClean="0">
                <a:cs typeface="B Titr" pitchFamily="2" charset="-78"/>
              </a:rPr>
            </a:br>
            <a:r>
              <a:rPr lang="fa-IR" sz="2400" dirty="0" smtClean="0">
                <a:cs typeface="B Titr" pitchFamily="2" charset="-78"/>
              </a:rPr>
              <a:t> 9. (فرم 14) لوازم در حکم مصرفی</a:t>
            </a:r>
            <a:endParaRPr lang="fa-IR" sz="2400" dirty="0">
              <a:cs typeface="B Titr" pitchFamily="2" charset="-78"/>
            </a:endParaRPr>
          </a:p>
        </p:txBody>
      </p:sp>
      <p:sp>
        <p:nvSpPr>
          <p:cNvPr id="4" name="Rectangle 3"/>
          <p:cNvSpPr/>
          <p:nvPr/>
        </p:nvSpPr>
        <p:spPr>
          <a:xfrm>
            <a:off x="1000100" y="343895"/>
            <a:ext cx="7103227" cy="584775"/>
          </a:xfrm>
          <a:prstGeom prst="rect">
            <a:avLst/>
          </a:prstGeom>
        </p:spPr>
        <p:txBody>
          <a:bodyPr wrap="none">
            <a:spAutoFit/>
          </a:bodyPr>
          <a:lstStyle/>
          <a:p>
            <a:r>
              <a:rPr lang="fa-IR" sz="3200" b="1" dirty="0" smtClean="0">
                <a:solidFill>
                  <a:schemeClr val="accent5">
                    <a:lumMod val="50000"/>
                  </a:schemeClr>
                </a:solidFill>
                <a:cs typeface="B Jadid" pitchFamily="2" charset="-78"/>
              </a:rPr>
              <a:t>خریدهای </a:t>
            </a:r>
            <a:r>
              <a:rPr lang="fa-IR" sz="3200" b="1" dirty="0" smtClean="0">
                <a:solidFill>
                  <a:srgbClr val="FF0000"/>
                </a:solidFill>
                <a:effectLst>
                  <a:outerShdw blurRad="38100" dist="38100" dir="2700000" algn="tl">
                    <a:srgbClr val="000000">
                      <a:alpha val="43137"/>
                    </a:srgbClr>
                  </a:outerShdw>
                </a:effectLst>
                <a:cs typeface="B Jadid" pitchFamily="2" charset="-78"/>
              </a:rPr>
              <a:t>اموالی</a:t>
            </a:r>
            <a:r>
              <a:rPr lang="fa-IR" sz="3200" b="1" dirty="0" smtClean="0">
                <a:solidFill>
                  <a:schemeClr val="accent5">
                    <a:lumMod val="50000"/>
                  </a:schemeClr>
                </a:solidFill>
                <a:cs typeface="B Jadid" pitchFamily="2" charset="-78"/>
              </a:rPr>
              <a:t> به 9 قسمت تقسیم می شود:</a:t>
            </a:r>
            <a:endParaRPr lang="fa-IR" sz="3200" dirty="0">
              <a:solidFill>
                <a:schemeClr val="accent5">
                  <a:lumMod val="50000"/>
                </a:schemeClr>
              </a:solidFill>
              <a:cs typeface="B Jadid" pitchFamily="2" charset="-78"/>
            </a:endParaRPr>
          </a:p>
        </p:txBody>
      </p:sp>
      <p:sp>
        <p:nvSpPr>
          <p:cNvPr id="5" name="Rectangle 4"/>
          <p:cNvSpPr/>
          <p:nvPr/>
        </p:nvSpPr>
        <p:spPr>
          <a:xfrm>
            <a:off x="197946" y="6063679"/>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3286124"/>
            <a:ext cx="7429552" cy="1714512"/>
          </a:xfrm>
          <a:ln>
            <a:noFill/>
          </a:ln>
        </p:spPr>
        <p:style>
          <a:lnRef idx="2">
            <a:schemeClr val="accent2"/>
          </a:lnRef>
          <a:fillRef idx="1">
            <a:schemeClr val="lt1"/>
          </a:fillRef>
          <a:effectRef idx="0">
            <a:schemeClr val="accent2"/>
          </a:effectRef>
          <a:fontRef idx="minor">
            <a:schemeClr val="dk1"/>
          </a:fontRef>
        </p:style>
        <p:txBody>
          <a:bodyPr>
            <a:noAutofit/>
          </a:bodyPr>
          <a:lstStyle/>
          <a:p>
            <a:pPr algn="r">
              <a:lnSpc>
                <a:spcPct val="150000"/>
              </a:lnSpc>
            </a:pPr>
            <a:r>
              <a:rPr lang="fa-IR" sz="4800" dirty="0" smtClean="0">
                <a:cs typeface="B Titr" pitchFamily="2" charset="-78"/>
              </a:rPr>
              <a:t>1. اجناس مصرفی </a:t>
            </a:r>
            <a:r>
              <a:rPr lang="fa-IR" sz="4800" dirty="0" smtClean="0">
                <a:solidFill>
                  <a:schemeClr val="accent1">
                    <a:lumMod val="75000"/>
                  </a:schemeClr>
                </a:solidFill>
                <a:cs typeface="B Titr" pitchFamily="2" charset="-78"/>
              </a:rPr>
              <a:t>اداری</a:t>
            </a:r>
            <a:r>
              <a:rPr lang="fa-IR" sz="4800" dirty="0" smtClean="0">
                <a:cs typeface="B Titr" pitchFamily="2" charset="-78"/>
              </a:rPr>
              <a:t/>
            </a:r>
            <a:br>
              <a:rPr lang="fa-IR" sz="4800" dirty="0" smtClean="0">
                <a:cs typeface="B Titr" pitchFamily="2" charset="-78"/>
              </a:rPr>
            </a:br>
            <a:r>
              <a:rPr lang="fa-IR" sz="4800" dirty="0" smtClean="0">
                <a:cs typeface="B Titr" pitchFamily="2" charset="-78"/>
              </a:rPr>
              <a:t>2. اجناس مصرفی </a:t>
            </a:r>
            <a:r>
              <a:rPr lang="fa-IR" sz="4800" dirty="0" smtClean="0">
                <a:solidFill>
                  <a:schemeClr val="accent1">
                    <a:lumMod val="75000"/>
                  </a:schemeClr>
                </a:solidFill>
                <a:cs typeface="B Titr" pitchFamily="2" charset="-78"/>
              </a:rPr>
              <a:t>عمرانی</a:t>
            </a:r>
            <a:br>
              <a:rPr lang="fa-IR" sz="4800" dirty="0" smtClean="0">
                <a:solidFill>
                  <a:schemeClr val="accent1">
                    <a:lumMod val="75000"/>
                  </a:schemeClr>
                </a:solidFill>
                <a:cs typeface="B Titr" pitchFamily="2" charset="-78"/>
              </a:rPr>
            </a:br>
            <a:r>
              <a:rPr lang="fa-IR" sz="4800" dirty="0" smtClean="0">
                <a:cs typeface="B Titr" pitchFamily="2" charset="-78"/>
              </a:rPr>
              <a:t>3. اجناس مصرفی </a:t>
            </a:r>
            <a:r>
              <a:rPr lang="fa-IR" sz="4800" dirty="0" smtClean="0">
                <a:solidFill>
                  <a:schemeClr val="accent1">
                    <a:lumMod val="75000"/>
                  </a:schemeClr>
                </a:solidFill>
                <a:cs typeface="B Titr" pitchFamily="2" charset="-78"/>
              </a:rPr>
              <a:t>غذايي</a:t>
            </a:r>
            <a:endParaRPr lang="fa-IR" sz="4800" dirty="0">
              <a:solidFill>
                <a:schemeClr val="accent1">
                  <a:lumMod val="75000"/>
                </a:schemeClr>
              </a:solidFill>
              <a:cs typeface="B Titr" pitchFamily="2" charset="-78"/>
            </a:endParaRPr>
          </a:p>
        </p:txBody>
      </p:sp>
      <p:sp>
        <p:nvSpPr>
          <p:cNvPr id="4" name="Rectangle 3"/>
          <p:cNvSpPr/>
          <p:nvPr/>
        </p:nvSpPr>
        <p:spPr>
          <a:xfrm>
            <a:off x="500034" y="285728"/>
            <a:ext cx="7929618" cy="1077218"/>
          </a:xfrm>
          <a:prstGeom prst="rect">
            <a:avLst/>
          </a:prstGeom>
        </p:spPr>
        <p:txBody>
          <a:bodyPr wrap="square">
            <a:spAutoFit/>
          </a:bodyPr>
          <a:lstStyle/>
          <a:p>
            <a:r>
              <a:rPr lang="fa-IR" sz="3200" b="1" dirty="0" smtClean="0">
                <a:solidFill>
                  <a:schemeClr val="accent5">
                    <a:lumMod val="50000"/>
                  </a:schemeClr>
                </a:solidFill>
                <a:cs typeface="B Jadid" pitchFamily="2" charset="-78"/>
              </a:rPr>
              <a:t>خریدهای </a:t>
            </a:r>
            <a:r>
              <a:rPr lang="fa-IR" sz="3200" b="1" dirty="0" smtClean="0">
                <a:solidFill>
                  <a:srgbClr val="FF0000"/>
                </a:solidFill>
                <a:effectLst>
                  <a:outerShdw blurRad="38100" dist="38100" dir="2700000" algn="tl">
                    <a:srgbClr val="000000">
                      <a:alpha val="43137"/>
                    </a:srgbClr>
                  </a:outerShdw>
                </a:effectLst>
                <a:cs typeface="B Jadid" pitchFamily="2" charset="-78"/>
              </a:rPr>
              <a:t>مصرفی</a:t>
            </a:r>
            <a:r>
              <a:rPr lang="fa-IR" sz="3200" b="1" dirty="0" smtClean="0">
                <a:solidFill>
                  <a:schemeClr val="accent5">
                    <a:lumMod val="50000"/>
                  </a:schemeClr>
                </a:solidFill>
                <a:cs typeface="B Jadid" pitchFamily="2" charset="-78"/>
              </a:rPr>
              <a:t> به 3 قسمت تقسیم می شود:</a:t>
            </a:r>
            <a:br>
              <a:rPr lang="fa-IR" sz="3200" b="1" dirty="0" smtClean="0">
                <a:solidFill>
                  <a:schemeClr val="accent5">
                    <a:lumMod val="50000"/>
                  </a:schemeClr>
                </a:solidFill>
                <a:cs typeface="B Jadid" pitchFamily="2" charset="-78"/>
              </a:rPr>
            </a:br>
            <a:endParaRPr lang="fa-IR" sz="3200" b="1" dirty="0" smtClean="0">
              <a:solidFill>
                <a:schemeClr val="accent5">
                  <a:lumMod val="50000"/>
                </a:schemeClr>
              </a:solidFill>
              <a:cs typeface="B Jadid" pitchFamily="2" charset="-78"/>
            </a:endParaRPr>
          </a:p>
        </p:txBody>
      </p:sp>
      <p:sp>
        <p:nvSpPr>
          <p:cNvPr id="5" name="Rectangle 4"/>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636" y="1500174"/>
            <a:ext cx="7358082" cy="4357694"/>
          </a:xfrm>
        </p:spPr>
        <p:txBody>
          <a:bodyPr>
            <a:normAutofit/>
          </a:bodyPr>
          <a:lstStyle/>
          <a:p>
            <a:pPr algn="r"/>
            <a:r>
              <a:rPr lang="fa-IR" sz="2400" dirty="0" smtClean="0">
                <a:cs typeface="B Titr" pitchFamily="2" charset="-78"/>
              </a:rPr>
              <a:t>                                                        درخواست                                    </a:t>
            </a:r>
            <a:br>
              <a:rPr lang="fa-IR" sz="2400" dirty="0" smtClean="0">
                <a:cs typeface="B Titr" pitchFamily="2" charset="-78"/>
              </a:rPr>
            </a:br>
            <a:r>
              <a:rPr lang="fa-IR" sz="2400" dirty="0" smtClean="0">
                <a:cs typeface="B Titr" pitchFamily="2" charset="-78"/>
              </a:rPr>
              <a:t>  1.  </a:t>
            </a:r>
            <a:r>
              <a:rPr lang="fa-IR" sz="2400" dirty="0" smtClean="0">
                <a:solidFill>
                  <a:srgbClr val="C00000"/>
                </a:solidFill>
                <a:cs typeface="B Titr" pitchFamily="2" charset="-78"/>
              </a:rPr>
              <a:t>اسناد خرید اموالی               </a:t>
            </a:r>
            <a:r>
              <a:rPr lang="fa-IR" sz="2400" dirty="0" smtClean="0">
                <a:cs typeface="B Titr" pitchFamily="2" charset="-78"/>
              </a:rPr>
              <a:t>فاکتور                                           </a:t>
            </a:r>
            <a:br>
              <a:rPr lang="fa-IR" sz="2400" dirty="0" smtClean="0">
                <a:cs typeface="B Titr" pitchFamily="2" charset="-78"/>
              </a:rPr>
            </a:br>
            <a:r>
              <a:rPr lang="fa-IR" sz="2400" dirty="0" smtClean="0">
                <a:cs typeface="B Titr" pitchFamily="2" charset="-78"/>
              </a:rPr>
              <a:t>                                                        رسید انباراموالی                           </a:t>
            </a:r>
            <a:br>
              <a:rPr lang="fa-IR" sz="2400" dirty="0" smtClean="0">
                <a:cs typeface="B Titr" pitchFamily="2" charset="-78"/>
              </a:rPr>
            </a:br>
            <a:r>
              <a:rPr lang="fa-IR" sz="2400" dirty="0" smtClean="0">
                <a:cs typeface="B Titr" pitchFamily="2" charset="-78"/>
              </a:rPr>
              <a:t>                                                        اظهارنامه + فرم ارزش افزوده         </a:t>
            </a:r>
            <a:br>
              <a:rPr lang="fa-IR" sz="2400" dirty="0" smtClean="0">
                <a:cs typeface="B Titr" pitchFamily="2" charset="-78"/>
              </a:rPr>
            </a:br>
            <a:r>
              <a:rPr lang="fa-IR" sz="2400" dirty="0" smtClean="0">
                <a:cs typeface="B Titr" pitchFamily="2" charset="-78"/>
              </a:rPr>
              <a:t>                                                        روکش سند  </a:t>
            </a:r>
            <a:br>
              <a:rPr lang="fa-IR" sz="2400" dirty="0" smtClean="0">
                <a:cs typeface="B Titr" pitchFamily="2" charset="-78"/>
              </a:rPr>
            </a:br>
            <a:r>
              <a:rPr lang="fa-IR" sz="2400" dirty="0" smtClean="0">
                <a:cs typeface="B Titr" pitchFamily="2" charset="-78"/>
              </a:rPr>
              <a:t>                                  </a:t>
            </a:r>
            <a:br>
              <a:rPr lang="fa-IR" sz="2400" dirty="0" smtClean="0">
                <a:cs typeface="B Titr" pitchFamily="2" charset="-78"/>
              </a:rPr>
            </a:br>
            <a:r>
              <a:rPr lang="fa-IR" sz="2400" dirty="0" smtClean="0">
                <a:solidFill>
                  <a:srgbClr val="C00000"/>
                </a:solidFill>
                <a:cs typeface="B Titr" pitchFamily="2" charset="-78"/>
              </a:rPr>
              <a:t/>
            </a:r>
            <a:br>
              <a:rPr lang="fa-IR" sz="2400" dirty="0" smtClean="0">
                <a:solidFill>
                  <a:srgbClr val="C00000"/>
                </a:solidFill>
                <a:cs typeface="B Titr" pitchFamily="2" charset="-78"/>
              </a:rPr>
            </a:br>
            <a:r>
              <a:rPr lang="fa-IR" sz="2400" dirty="0" smtClean="0">
                <a:solidFill>
                  <a:srgbClr val="C00000"/>
                </a:solidFill>
                <a:cs typeface="B Titr" pitchFamily="2" charset="-78"/>
              </a:rPr>
              <a:t>                                                     </a:t>
            </a:r>
            <a:r>
              <a:rPr lang="fa-IR" sz="2400" dirty="0" smtClean="0">
                <a:cs typeface="B Titr" pitchFamily="2" charset="-78"/>
              </a:rPr>
              <a:t>درخواست                                    </a:t>
            </a:r>
            <a:br>
              <a:rPr lang="fa-IR" sz="2400" dirty="0" smtClean="0">
                <a:cs typeface="B Titr" pitchFamily="2" charset="-78"/>
              </a:rPr>
            </a:br>
            <a:r>
              <a:rPr lang="fa-IR" sz="2400" dirty="0" smtClean="0">
                <a:cs typeface="B Titr" pitchFamily="2" charset="-78"/>
              </a:rPr>
              <a:t> 2. </a:t>
            </a:r>
            <a:r>
              <a:rPr lang="fa-IR" sz="2400" dirty="0" smtClean="0">
                <a:solidFill>
                  <a:srgbClr val="C00000"/>
                </a:solidFill>
                <a:cs typeface="B Titr" pitchFamily="2" charset="-78"/>
              </a:rPr>
              <a:t>اسناد خرید مصرفی             </a:t>
            </a:r>
            <a:r>
              <a:rPr lang="fa-IR" sz="2400" dirty="0" smtClean="0">
                <a:cs typeface="B Titr" pitchFamily="2" charset="-78"/>
              </a:rPr>
              <a:t>فاکتور</a:t>
            </a:r>
            <a:br>
              <a:rPr lang="fa-IR" sz="2400" dirty="0" smtClean="0">
                <a:cs typeface="B Titr" pitchFamily="2" charset="-78"/>
              </a:rPr>
            </a:br>
            <a:r>
              <a:rPr lang="fa-IR" sz="2400" dirty="0" smtClean="0">
                <a:cs typeface="B Titr" pitchFamily="2" charset="-78"/>
              </a:rPr>
              <a:t>                                                     رسید انبار                               </a:t>
            </a:r>
            <a:br>
              <a:rPr lang="fa-IR" sz="2400" dirty="0" smtClean="0">
                <a:cs typeface="B Titr" pitchFamily="2" charset="-78"/>
              </a:rPr>
            </a:br>
            <a:endParaRPr lang="fa-IR" sz="2400" dirty="0">
              <a:cs typeface="B Titr" pitchFamily="2" charset="-78"/>
            </a:endParaRPr>
          </a:p>
        </p:txBody>
      </p:sp>
      <p:sp>
        <p:nvSpPr>
          <p:cNvPr id="5" name="Right Brace 4"/>
          <p:cNvSpPr/>
          <p:nvPr/>
        </p:nvSpPr>
        <p:spPr>
          <a:xfrm>
            <a:off x="5643570" y="1714488"/>
            <a:ext cx="357190" cy="2000264"/>
          </a:xfrm>
          <a:prstGeom prst="rightBrace">
            <a:avLst>
              <a:gd name="adj1" fmla="val 8333"/>
              <a:gd name="adj2" fmla="val 34880"/>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8" name="Rectangle 7"/>
          <p:cNvSpPr/>
          <p:nvPr/>
        </p:nvSpPr>
        <p:spPr>
          <a:xfrm>
            <a:off x="2379185" y="285728"/>
            <a:ext cx="4121641" cy="646331"/>
          </a:xfrm>
          <a:prstGeom prst="rect">
            <a:avLst/>
          </a:prstGeom>
        </p:spPr>
        <p:txBody>
          <a:bodyPr wrap="none">
            <a:spAutoFit/>
          </a:bodyPr>
          <a:lstStyle/>
          <a:p>
            <a:r>
              <a:rPr lang="fa-IR" sz="3600" b="1" dirty="0" smtClean="0">
                <a:solidFill>
                  <a:schemeClr val="accent5">
                    <a:lumMod val="50000"/>
                  </a:schemeClr>
                </a:solidFill>
                <a:cs typeface="B Jadid" pitchFamily="2" charset="-78"/>
              </a:rPr>
              <a:t>مدارک مورد نیاز اسناد</a:t>
            </a:r>
            <a:endParaRPr lang="fa-IR" sz="3600" dirty="0">
              <a:solidFill>
                <a:schemeClr val="accent5">
                  <a:lumMod val="50000"/>
                </a:schemeClr>
              </a:solidFill>
              <a:cs typeface="B Jadid" pitchFamily="2" charset="-78"/>
            </a:endParaRPr>
          </a:p>
        </p:txBody>
      </p:sp>
      <p:sp>
        <p:nvSpPr>
          <p:cNvPr id="9" name="Right Brace 8"/>
          <p:cNvSpPr/>
          <p:nvPr/>
        </p:nvSpPr>
        <p:spPr>
          <a:xfrm>
            <a:off x="5715008" y="4143380"/>
            <a:ext cx="357190" cy="1428760"/>
          </a:xfrm>
          <a:prstGeom prst="rightBrace">
            <a:avLst>
              <a:gd name="adj1" fmla="val 8333"/>
              <a:gd name="adj2" fmla="val 55895"/>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10" name="Rectangle 9"/>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7454" y="857232"/>
            <a:ext cx="6572264" cy="2428868"/>
          </a:xfrm>
        </p:spPr>
        <p:txBody>
          <a:bodyPr>
            <a:noAutofit/>
          </a:bodyPr>
          <a:lstStyle/>
          <a:p>
            <a:pPr algn="r"/>
            <a:r>
              <a:rPr lang="fa-IR" sz="2400" dirty="0" smtClean="0"/>
              <a:t/>
            </a:r>
            <a:br>
              <a:rPr lang="fa-IR" sz="2400" dirty="0" smtClean="0"/>
            </a:br>
            <a:r>
              <a:rPr lang="fa-IR" sz="2400" dirty="0" smtClean="0"/>
              <a:t>                                    </a:t>
            </a:r>
            <a:r>
              <a:rPr lang="fa-IR" sz="2400" dirty="0" smtClean="0">
                <a:cs typeface="B Titr" pitchFamily="2" charset="-78"/>
              </a:rPr>
              <a:t>درخواست</a:t>
            </a:r>
            <a:r>
              <a:rPr lang="fa-IR" sz="2400" dirty="0" smtClean="0"/>
              <a:t/>
            </a:r>
            <a:br>
              <a:rPr lang="fa-IR" sz="2400" dirty="0" smtClean="0"/>
            </a:br>
            <a:r>
              <a:rPr lang="fa-IR" sz="2400" dirty="0" smtClean="0">
                <a:cs typeface="B Titr" pitchFamily="2" charset="-78"/>
              </a:rPr>
              <a:t>3. </a:t>
            </a:r>
            <a:r>
              <a:rPr lang="fa-IR" sz="2400" dirty="0" smtClean="0">
                <a:solidFill>
                  <a:srgbClr val="C00000"/>
                </a:solidFill>
                <a:cs typeface="B Titr" pitchFamily="2" charset="-78"/>
              </a:rPr>
              <a:t>اسناد خرید عمرانی          </a:t>
            </a:r>
            <a:r>
              <a:rPr lang="fa-IR" sz="2400" dirty="0" smtClean="0">
                <a:cs typeface="B Titr" pitchFamily="2" charset="-78"/>
              </a:rPr>
              <a:t>صورتجلسه بجای رسید انبار</a:t>
            </a:r>
            <a:br>
              <a:rPr lang="fa-IR" sz="2400" dirty="0" smtClean="0">
                <a:cs typeface="B Titr" pitchFamily="2" charset="-78"/>
              </a:rPr>
            </a:br>
            <a:r>
              <a:rPr lang="fa-IR" sz="2400" dirty="0" smtClean="0">
                <a:cs typeface="B Titr" pitchFamily="2" charset="-78"/>
              </a:rPr>
              <a:t>                                                  صورتجلسه نصب ،انجام</a:t>
            </a:r>
            <a:br>
              <a:rPr lang="fa-IR" sz="2400" dirty="0" smtClean="0">
                <a:cs typeface="B Titr" pitchFamily="2" charset="-78"/>
              </a:rPr>
            </a:br>
            <a:r>
              <a:rPr lang="fa-IR" sz="2400" dirty="0" smtClean="0">
                <a:cs typeface="B Titr" pitchFamily="2" charset="-78"/>
              </a:rPr>
              <a:t>                                                  اظهارنامه</a:t>
            </a:r>
            <a:br>
              <a:rPr lang="fa-IR" sz="2400" dirty="0" smtClean="0">
                <a:cs typeface="B Titr" pitchFamily="2" charset="-78"/>
              </a:rPr>
            </a:br>
            <a:r>
              <a:rPr lang="fa-IR" sz="2400" dirty="0" smtClean="0">
                <a:cs typeface="B Titr" pitchFamily="2" charset="-78"/>
              </a:rPr>
              <a:t>                                                  روکش سند</a:t>
            </a:r>
            <a:endParaRPr lang="fa-IR" sz="2400" dirty="0">
              <a:cs typeface="B Titr" pitchFamily="2" charset="-78"/>
            </a:endParaRPr>
          </a:p>
        </p:txBody>
      </p:sp>
      <p:sp>
        <p:nvSpPr>
          <p:cNvPr id="6" name="Right Brace 5"/>
          <p:cNvSpPr/>
          <p:nvPr/>
        </p:nvSpPr>
        <p:spPr>
          <a:xfrm>
            <a:off x="5929322" y="1357298"/>
            <a:ext cx="428628" cy="1857388"/>
          </a:xfrm>
          <a:prstGeom prst="rightBrace">
            <a:avLst>
              <a:gd name="adj1" fmla="val 8333"/>
              <a:gd name="adj2" fmla="val 35304"/>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8" name="Rectangle 7"/>
          <p:cNvSpPr/>
          <p:nvPr/>
        </p:nvSpPr>
        <p:spPr>
          <a:xfrm>
            <a:off x="2379185" y="285728"/>
            <a:ext cx="4121641" cy="646331"/>
          </a:xfrm>
          <a:prstGeom prst="rect">
            <a:avLst/>
          </a:prstGeom>
        </p:spPr>
        <p:txBody>
          <a:bodyPr wrap="none">
            <a:spAutoFit/>
          </a:bodyPr>
          <a:lstStyle/>
          <a:p>
            <a:r>
              <a:rPr lang="fa-IR" sz="3600" b="1" dirty="0" smtClean="0">
                <a:solidFill>
                  <a:schemeClr val="accent5">
                    <a:lumMod val="50000"/>
                  </a:schemeClr>
                </a:solidFill>
                <a:cs typeface="B Jadid" pitchFamily="2" charset="-78"/>
              </a:rPr>
              <a:t>مدارک مورد نیاز اسناد</a:t>
            </a:r>
            <a:endParaRPr lang="fa-IR" sz="3600" dirty="0">
              <a:solidFill>
                <a:schemeClr val="accent5">
                  <a:lumMod val="50000"/>
                </a:schemeClr>
              </a:solidFill>
              <a:cs typeface="B Jadid" pitchFamily="2" charset="-78"/>
            </a:endParaRPr>
          </a:p>
        </p:txBody>
      </p:sp>
      <p:sp>
        <p:nvSpPr>
          <p:cNvPr id="9" name="Rectangle 8"/>
          <p:cNvSpPr/>
          <p:nvPr/>
        </p:nvSpPr>
        <p:spPr>
          <a:xfrm>
            <a:off x="2786050" y="3500438"/>
            <a:ext cx="6072230" cy="2677656"/>
          </a:xfrm>
          <a:prstGeom prst="rect">
            <a:avLst/>
          </a:prstGeom>
        </p:spPr>
        <p:txBody>
          <a:bodyPr wrap="square">
            <a:spAutoFit/>
          </a:bodyPr>
          <a:lstStyle/>
          <a:p>
            <a:r>
              <a:rPr lang="fa-IR" sz="2400" dirty="0" smtClean="0">
                <a:solidFill>
                  <a:schemeClr val="accent3">
                    <a:shade val="75000"/>
                  </a:schemeClr>
                </a:solidFill>
                <a:latin typeface="+mj-lt"/>
                <a:ea typeface="+mj-ea"/>
                <a:cs typeface="B Titr" pitchFamily="2" charset="-78"/>
              </a:rPr>
              <a:t>4. </a:t>
            </a:r>
            <a:r>
              <a:rPr lang="fa-IR" sz="2400" dirty="0" smtClean="0">
                <a:solidFill>
                  <a:srgbClr val="C00000"/>
                </a:solidFill>
                <a:latin typeface="+mj-lt"/>
                <a:ea typeface="+mj-ea"/>
                <a:cs typeface="B Titr" pitchFamily="2" charset="-78"/>
              </a:rPr>
              <a:t>اسناد هزینه کرایه تاکسی  و حمل و نقل </a:t>
            </a:r>
          </a:p>
          <a:p>
            <a:r>
              <a:rPr lang="fa-IR" sz="2400" dirty="0" smtClean="0">
                <a:solidFill>
                  <a:schemeClr val="accent3">
                    <a:shade val="75000"/>
                  </a:schemeClr>
                </a:solidFill>
                <a:latin typeface="+mj-lt"/>
                <a:ea typeface="+mj-ea"/>
                <a:cs typeface="B Titr" pitchFamily="2" charset="-78"/>
              </a:rPr>
              <a:t>5. </a:t>
            </a:r>
            <a:r>
              <a:rPr lang="fa-IR" sz="2400" dirty="0" smtClean="0">
                <a:solidFill>
                  <a:srgbClr val="C00000"/>
                </a:solidFill>
                <a:latin typeface="+mj-lt"/>
                <a:ea typeface="+mj-ea"/>
                <a:cs typeface="B Titr" pitchFamily="2" charset="-78"/>
              </a:rPr>
              <a:t>اسناد همایش ها و پذیرایی </a:t>
            </a:r>
          </a:p>
          <a:p>
            <a:r>
              <a:rPr lang="fa-IR" sz="2400" dirty="0" smtClean="0">
                <a:solidFill>
                  <a:schemeClr val="accent3">
                    <a:shade val="75000"/>
                  </a:schemeClr>
                </a:solidFill>
                <a:latin typeface="+mj-lt"/>
                <a:ea typeface="+mj-ea"/>
                <a:cs typeface="B Titr" pitchFamily="2" charset="-78"/>
              </a:rPr>
              <a:t>6. </a:t>
            </a:r>
            <a:r>
              <a:rPr lang="fa-IR" sz="2400" dirty="0" smtClean="0">
                <a:solidFill>
                  <a:srgbClr val="C00000"/>
                </a:solidFill>
                <a:latin typeface="+mj-lt"/>
                <a:ea typeface="+mj-ea"/>
                <a:cs typeface="B Titr" pitchFamily="2" charset="-78"/>
              </a:rPr>
              <a:t>اسناد خرید بلیط،هواپیما، قطار، اتوبوس</a:t>
            </a:r>
          </a:p>
          <a:p>
            <a:r>
              <a:rPr lang="fa-IR" sz="2400" dirty="0" smtClean="0">
                <a:solidFill>
                  <a:schemeClr val="accent3">
                    <a:shade val="75000"/>
                  </a:schemeClr>
                </a:solidFill>
                <a:latin typeface="+mj-lt"/>
                <a:ea typeface="+mj-ea"/>
                <a:cs typeface="B Titr" pitchFamily="2" charset="-78"/>
              </a:rPr>
              <a:t>7. </a:t>
            </a:r>
            <a:r>
              <a:rPr lang="fa-IR" sz="2400" dirty="0" smtClean="0">
                <a:solidFill>
                  <a:srgbClr val="C00000"/>
                </a:solidFill>
                <a:latin typeface="+mj-lt"/>
                <a:ea typeface="+mj-ea"/>
                <a:cs typeface="B Titr" pitchFamily="2" charset="-78"/>
              </a:rPr>
              <a:t>اسناد هزینه های کارگری</a:t>
            </a:r>
          </a:p>
          <a:p>
            <a:r>
              <a:rPr lang="fa-IR" sz="2400" dirty="0" smtClean="0">
                <a:solidFill>
                  <a:schemeClr val="accent3">
                    <a:shade val="75000"/>
                  </a:schemeClr>
                </a:solidFill>
                <a:latin typeface="+mj-lt"/>
                <a:ea typeface="+mj-ea"/>
                <a:cs typeface="B Titr" pitchFamily="2" charset="-78"/>
              </a:rPr>
              <a:t>8. </a:t>
            </a:r>
            <a:r>
              <a:rPr lang="fa-IR" sz="2400" dirty="0" smtClean="0">
                <a:solidFill>
                  <a:srgbClr val="C00000"/>
                </a:solidFill>
                <a:latin typeface="+mj-lt"/>
                <a:ea typeface="+mj-ea"/>
                <a:cs typeface="B Titr" pitchFamily="2" charset="-78"/>
              </a:rPr>
              <a:t>اسناد پرداخت قبوض</a:t>
            </a:r>
          </a:p>
          <a:p>
            <a:r>
              <a:rPr lang="fa-IR" sz="2400" dirty="0" smtClean="0">
                <a:solidFill>
                  <a:schemeClr val="accent3">
                    <a:shade val="75000"/>
                  </a:schemeClr>
                </a:solidFill>
                <a:latin typeface="+mj-lt"/>
                <a:ea typeface="+mj-ea"/>
                <a:cs typeface="B Titr" pitchFamily="2" charset="-78"/>
              </a:rPr>
              <a:t>9. </a:t>
            </a:r>
            <a:r>
              <a:rPr lang="fa-IR" sz="2400" dirty="0" smtClean="0">
                <a:solidFill>
                  <a:srgbClr val="C00000"/>
                </a:solidFill>
                <a:latin typeface="+mj-lt"/>
                <a:ea typeface="+mj-ea"/>
                <a:cs typeface="B Titr" pitchFamily="2" charset="-78"/>
              </a:rPr>
              <a:t>آبونمان اسناد مستمر با قرارداد</a:t>
            </a:r>
          </a:p>
          <a:p>
            <a:r>
              <a:rPr lang="fa-IR" sz="2400" dirty="0" smtClean="0">
                <a:solidFill>
                  <a:schemeClr val="accent3">
                    <a:shade val="75000"/>
                  </a:schemeClr>
                </a:solidFill>
                <a:latin typeface="+mj-lt"/>
                <a:ea typeface="+mj-ea"/>
                <a:cs typeface="B Titr" pitchFamily="2" charset="-78"/>
              </a:rPr>
              <a:t>10.</a:t>
            </a:r>
            <a:r>
              <a:rPr lang="fa-IR" sz="2400" dirty="0" smtClean="0">
                <a:solidFill>
                  <a:srgbClr val="C00000"/>
                </a:solidFill>
                <a:latin typeface="+mj-lt"/>
                <a:ea typeface="+mj-ea"/>
                <a:cs typeface="B Titr" pitchFamily="2" charset="-78"/>
              </a:rPr>
              <a:t>خریدهای ارزی</a:t>
            </a:r>
          </a:p>
        </p:txBody>
      </p:sp>
      <p:sp>
        <p:nvSpPr>
          <p:cNvPr id="10" name="Rectangle 9"/>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85728"/>
            <a:ext cx="7768473" cy="646331"/>
          </a:xfrm>
          <a:prstGeom prst="rect">
            <a:avLst/>
          </a:prstGeom>
        </p:spPr>
        <p:txBody>
          <a:bodyPr wrap="none">
            <a:spAutoFit/>
          </a:bodyPr>
          <a:lstStyle/>
          <a:p>
            <a:r>
              <a:rPr lang="fa-IR" sz="3600" b="1" dirty="0" smtClean="0">
                <a:solidFill>
                  <a:schemeClr val="accent5">
                    <a:lumMod val="50000"/>
                  </a:schemeClr>
                </a:solidFill>
                <a:cs typeface="B Jadid" pitchFamily="2" charset="-78"/>
              </a:rPr>
              <a:t>شناخت انواع فرم های مورد نیاز تکمیل سند</a:t>
            </a:r>
          </a:p>
        </p:txBody>
      </p:sp>
      <p:sp>
        <p:nvSpPr>
          <p:cNvPr id="6" name="Rectangle 5"/>
          <p:cNvSpPr/>
          <p:nvPr/>
        </p:nvSpPr>
        <p:spPr>
          <a:xfrm>
            <a:off x="714348" y="1377860"/>
            <a:ext cx="8001024" cy="4837222"/>
          </a:xfrm>
          <a:prstGeom prst="rect">
            <a:avLst/>
          </a:prstGeom>
        </p:spPr>
        <p:txBody>
          <a:bodyPr wrap="square">
            <a:spAutoFit/>
          </a:bodyPr>
          <a:lstStyle/>
          <a:p>
            <a:pPr>
              <a:lnSpc>
                <a:spcPts val="3700"/>
              </a:lnSpc>
            </a:pPr>
            <a:r>
              <a:rPr lang="fa-IR" sz="2400" dirty="0" smtClean="0">
                <a:solidFill>
                  <a:srgbClr val="C00000"/>
                </a:solidFill>
                <a:latin typeface="+mj-lt"/>
                <a:ea typeface="+mj-ea"/>
                <a:cs typeface="B Titr" pitchFamily="2" charset="-78"/>
              </a:rPr>
              <a:t>1. فرم درخواست خرید</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2. فرم رسید انبار اموالی</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3. فرم رسید انبار مصرفی</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4. صورتجلسه برگزاری مراسم</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5. صورتجلسه برگزاری مراسم و اهداء جوائز</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6. فرم صورتجلسه بجای رسید انبار</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7. فرم مخصوص تهیه بلیط بجای ماموریت</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8. گواهی انجام کار</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9. گواهی نصب ( صورتجلسه نصب )</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10. گواهی تخلیه مصالح</a:t>
            </a:r>
          </a:p>
        </p:txBody>
      </p:sp>
      <p:sp>
        <p:nvSpPr>
          <p:cNvPr id="5" name="Rectangle 4"/>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85728"/>
            <a:ext cx="7768473" cy="646331"/>
          </a:xfrm>
          <a:prstGeom prst="rect">
            <a:avLst/>
          </a:prstGeom>
        </p:spPr>
        <p:txBody>
          <a:bodyPr wrap="none">
            <a:spAutoFit/>
          </a:bodyPr>
          <a:lstStyle/>
          <a:p>
            <a:r>
              <a:rPr lang="fa-IR" sz="3600" b="1" dirty="0" smtClean="0">
                <a:solidFill>
                  <a:schemeClr val="accent5">
                    <a:lumMod val="50000"/>
                  </a:schemeClr>
                </a:solidFill>
                <a:cs typeface="B Jadid" pitchFamily="2" charset="-78"/>
              </a:rPr>
              <a:t>شناخت انواع فرم های مورد نیاز تکمیل سند</a:t>
            </a:r>
          </a:p>
        </p:txBody>
      </p:sp>
      <p:sp>
        <p:nvSpPr>
          <p:cNvPr id="5" name="Rectangle 4"/>
          <p:cNvSpPr/>
          <p:nvPr/>
        </p:nvSpPr>
        <p:spPr>
          <a:xfrm>
            <a:off x="500034" y="1500174"/>
            <a:ext cx="8286776" cy="4747453"/>
          </a:xfrm>
          <a:prstGeom prst="rect">
            <a:avLst/>
          </a:prstGeom>
        </p:spPr>
        <p:txBody>
          <a:bodyPr wrap="square">
            <a:spAutoFit/>
          </a:bodyPr>
          <a:lstStyle/>
          <a:p>
            <a:pPr>
              <a:lnSpc>
                <a:spcPts val="3300"/>
              </a:lnSpc>
            </a:pPr>
            <a:r>
              <a:rPr lang="fa-IR" sz="2400" dirty="0" smtClean="0">
                <a:solidFill>
                  <a:srgbClr val="C00000"/>
                </a:solidFill>
                <a:latin typeface="+mj-lt"/>
                <a:ea typeface="+mj-ea"/>
                <a:cs typeface="B Titr" pitchFamily="2" charset="-78"/>
              </a:rPr>
              <a:t>11. فرم کنسلی بلیط هواپیما</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12. فرم حواله انبار(مصرفی – اموالی)</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13. فرم درخواست جنس انبار</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14. صورت ریز فاکتور </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15. حکم ماموریت تهیه بلیط</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16. فرم صورتجلسه استعلام بهاء</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17. اظهارنامه مالیاتی</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18. روکش سند</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19. خلاصه سند</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20. فرم ارزش افزوده</a:t>
            </a:r>
            <a:br>
              <a:rPr lang="fa-IR" sz="2400" dirty="0" smtClean="0">
                <a:solidFill>
                  <a:srgbClr val="C00000"/>
                </a:solidFill>
                <a:latin typeface="+mj-lt"/>
                <a:ea typeface="+mj-ea"/>
                <a:cs typeface="B Titr" pitchFamily="2" charset="-78"/>
              </a:rPr>
            </a:br>
            <a:r>
              <a:rPr lang="fa-IR" sz="2400" dirty="0" smtClean="0">
                <a:solidFill>
                  <a:srgbClr val="C00000"/>
                </a:solidFill>
                <a:latin typeface="+mj-lt"/>
                <a:ea typeface="+mj-ea"/>
                <a:cs typeface="B Titr" pitchFamily="2" charset="-78"/>
              </a:rPr>
              <a:t>21. کارت کارگری</a:t>
            </a:r>
          </a:p>
        </p:txBody>
      </p:sp>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فرمها\001.jpg"/>
          <p:cNvPicPr>
            <a:picLocks noChangeAspect="1" noChangeArrowheads="1"/>
          </p:cNvPicPr>
          <p:nvPr/>
        </p:nvPicPr>
        <p:blipFill>
          <a:blip r:embed="rId2" cstate="print"/>
          <a:stretch>
            <a:fillRect/>
          </a:stretch>
        </p:blipFill>
        <p:spPr bwMode="auto">
          <a:xfrm>
            <a:off x="3851920" y="188640"/>
            <a:ext cx="5025648" cy="6120680"/>
          </a:xfrm>
          <a:prstGeom prst="rect">
            <a:avLst/>
          </a:prstGeom>
          <a:noFill/>
        </p:spPr>
      </p:pic>
      <p:sp>
        <p:nvSpPr>
          <p:cNvPr id="4" name="Rectangle 3"/>
          <p:cNvSpPr/>
          <p:nvPr/>
        </p:nvSpPr>
        <p:spPr>
          <a:xfrm rot="19895456">
            <a:off x="71238" y="3123222"/>
            <a:ext cx="3558988" cy="1200329"/>
          </a:xfrm>
          <a:prstGeom prst="rect">
            <a:avLst/>
          </a:prstGeom>
          <a:noFill/>
        </p:spPr>
        <p:txBody>
          <a:bodyPr wrap="none" lIns="91440" tIns="45720" rIns="91440" bIns="45720">
            <a:spAutoFit/>
          </a:bodyPr>
          <a:lstStyle/>
          <a:p>
            <a:pPr algn="ctr"/>
            <a:r>
              <a:rPr lang="fa-IR" sz="36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درخواست تأمین کالا </a:t>
            </a:r>
          </a:p>
          <a:p>
            <a:pPr algn="ctr"/>
            <a:r>
              <a:rPr lang="fa-IR" sz="36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و خدمات</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95456">
            <a:off x="142261" y="3491253"/>
            <a:ext cx="3352201" cy="1446550"/>
          </a:xfrm>
          <a:prstGeom prst="rect">
            <a:avLst/>
          </a:prstGeom>
          <a:noFill/>
        </p:spPr>
        <p:txBody>
          <a:bodyPr wrap="none" lIns="91440" tIns="45720" rIns="91440" bIns="45720">
            <a:spAutoFit/>
          </a:bodyPr>
          <a:lstStyle/>
          <a:p>
            <a:pPr algn="ctr"/>
            <a:r>
              <a:rPr lang="fa-IR" sz="40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حواله انبار جنسی</a:t>
            </a:r>
          </a:p>
          <a:p>
            <a:pPr algn="ctr"/>
            <a:r>
              <a:rPr lang="fa-IR" sz="48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a:t>
            </a:r>
            <a:endParaRPr lang="en-US" sz="48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2"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pic>
        <p:nvPicPr>
          <p:cNvPr id="7" name="Picture 6" descr="aa0001.JPG"/>
          <p:cNvPicPr>
            <a:picLocks noChangeAspect="1"/>
          </p:cNvPicPr>
          <p:nvPr/>
        </p:nvPicPr>
        <p:blipFill>
          <a:blip r:embed="rId3" cstate="print">
            <a:clrChange>
              <a:clrFrom>
                <a:srgbClr val="F4E1E3"/>
              </a:clrFrom>
              <a:clrTo>
                <a:srgbClr val="F4E1E3">
                  <a:alpha val="0"/>
                </a:srgbClr>
              </a:clrTo>
            </a:clrChange>
          </a:blip>
          <a:stretch>
            <a:fillRect/>
          </a:stretch>
        </p:blipFill>
        <p:spPr>
          <a:xfrm>
            <a:off x="3923928" y="188640"/>
            <a:ext cx="4833376" cy="59766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4919" y="2204864"/>
            <a:ext cx="4169731" cy="746358"/>
          </a:xfrm>
          <a:prstGeom prst="rect">
            <a:avLst/>
          </a:prstGeom>
        </p:spPr>
        <p:txBody>
          <a:bodyPr wrap="none">
            <a:spAutoFit/>
          </a:bodyPr>
          <a:lstStyle/>
          <a:p>
            <a:pPr algn="ctr">
              <a:lnSpc>
                <a:spcPts val="5100"/>
              </a:lnSpc>
            </a:pPr>
            <a:r>
              <a:rPr lang="fa-IR" sz="3600" dirty="0" smtClean="0">
                <a:solidFill>
                  <a:schemeClr val="accent4">
                    <a:lumMod val="50000"/>
                  </a:schemeClr>
                </a:solidFill>
                <a:effectLst>
                  <a:glow rad="228600">
                    <a:schemeClr val="accent3">
                      <a:satMod val="175000"/>
                      <a:alpha val="40000"/>
                    </a:schemeClr>
                  </a:glow>
                </a:effectLst>
                <a:cs typeface="B Titr" pitchFamily="2" charset="-78"/>
              </a:rPr>
              <a:t>اداره کل پشتیبانی و رفاه</a:t>
            </a:r>
          </a:p>
        </p:txBody>
      </p:sp>
      <p:sp>
        <p:nvSpPr>
          <p:cNvPr id="9" name="Rectangle 8"/>
          <p:cNvSpPr/>
          <p:nvPr/>
        </p:nvSpPr>
        <p:spPr>
          <a:xfrm>
            <a:off x="2714612" y="5572140"/>
            <a:ext cx="3929090" cy="707886"/>
          </a:xfrm>
          <a:prstGeom prst="rect">
            <a:avLst/>
          </a:prstGeom>
          <a:noFill/>
        </p:spPr>
        <p:txBody>
          <a:bodyPr wrap="square" lIns="91440" tIns="45720" rIns="91440" bIns="45720">
            <a:spAutoFit/>
          </a:bodyPr>
          <a:lstStyle/>
          <a:p>
            <a:pPr algn="ctr"/>
            <a:r>
              <a:rPr lang="fa-I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16 خرداد ماه 1394</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pic>
        <p:nvPicPr>
          <p:cNvPr id="2" name="Picture 1"/>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 xmlns:a14="http://schemas.microsoft.com/office/drawing/2010/main" val="0"/>
              </a:ext>
            </a:extLst>
          </a:blip>
          <a:stretch>
            <a:fillRect/>
          </a:stretch>
        </p:blipFill>
        <p:spPr>
          <a:xfrm>
            <a:off x="7452320" y="1412776"/>
            <a:ext cx="1082545" cy="1806197"/>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892438">
            <a:off x="-6550" y="3329983"/>
            <a:ext cx="3101254" cy="758952"/>
          </a:xfrm>
        </p:spPr>
        <p:txBody>
          <a:bodyPr/>
          <a:lstStyle/>
          <a:p>
            <a:r>
              <a:rPr lang="fa-IR" sz="40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mn-lt"/>
                <a:ea typeface="+mn-ea"/>
                <a:cs typeface="B Titr" pitchFamily="2" charset="-78"/>
              </a:rPr>
              <a:t>قبض رسید </a:t>
            </a:r>
            <a:r>
              <a:rPr lang="fa-IR" dirty="0" smtClean="0"/>
              <a:t> </a:t>
            </a:r>
            <a:r>
              <a:rPr lang="fa-IR" sz="40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mn-lt"/>
                <a:ea typeface="+mn-ea"/>
                <a:cs typeface="B Titr" pitchFamily="2" charset="-78"/>
              </a:rPr>
              <a:t>انبار</a:t>
            </a:r>
          </a:p>
        </p:txBody>
      </p:sp>
      <p:pic>
        <p:nvPicPr>
          <p:cNvPr id="3" name="Picture 2" descr="untitled.bmp"/>
          <p:cNvPicPr>
            <a:picLocks noChangeAspect="1"/>
          </p:cNvPicPr>
          <p:nvPr/>
        </p:nvPicPr>
        <p:blipFill>
          <a:blip r:embed="rId2" cstate="print"/>
          <a:stretch>
            <a:fillRect/>
          </a:stretch>
        </p:blipFill>
        <p:spPr>
          <a:xfrm>
            <a:off x="179512" y="-315416"/>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Picture 3" descr="aa0001.JPG"/>
          <p:cNvPicPr>
            <a:picLocks noChangeAspect="1"/>
          </p:cNvPicPr>
          <p:nvPr/>
        </p:nvPicPr>
        <p:blipFill>
          <a:blip r:embed="rId3" cstate="print">
            <a:clrChange>
              <a:clrFrom>
                <a:srgbClr val="F7E6EC"/>
              </a:clrFrom>
              <a:clrTo>
                <a:srgbClr val="F7E6EC">
                  <a:alpha val="0"/>
                </a:srgbClr>
              </a:clrTo>
            </a:clrChange>
          </a:blip>
          <a:stretch>
            <a:fillRect/>
          </a:stretch>
        </p:blipFill>
        <p:spPr>
          <a:xfrm>
            <a:off x="4067944" y="260648"/>
            <a:ext cx="4536504" cy="6048672"/>
          </a:xfrm>
          <a:prstGeom prst="rect">
            <a:avLst/>
          </a:prstGeom>
        </p:spPr>
      </p:pic>
      <p:sp>
        <p:nvSpPr>
          <p:cNvPr id="5" name="Rectangle 4"/>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فرمها\002.jpg"/>
          <p:cNvPicPr>
            <a:picLocks noChangeAspect="1" noChangeArrowheads="1"/>
          </p:cNvPicPr>
          <p:nvPr/>
        </p:nvPicPr>
        <p:blipFill>
          <a:blip r:embed="rId2" cstate="print"/>
          <a:stretch>
            <a:fillRect/>
          </a:stretch>
        </p:blipFill>
        <p:spPr bwMode="auto">
          <a:xfrm>
            <a:off x="3851920" y="260648"/>
            <a:ext cx="5001810" cy="5976664"/>
          </a:xfrm>
          <a:prstGeom prst="rect">
            <a:avLst/>
          </a:prstGeom>
          <a:noFill/>
        </p:spPr>
      </p:pic>
      <p:sp>
        <p:nvSpPr>
          <p:cNvPr id="4" name="Rectangle 3"/>
          <p:cNvSpPr/>
          <p:nvPr/>
        </p:nvSpPr>
        <p:spPr>
          <a:xfrm rot="19895456">
            <a:off x="90116" y="3228385"/>
            <a:ext cx="2759089" cy="1077218"/>
          </a:xfrm>
          <a:prstGeom prst="rect">
            <a:avLst/>
          </a:prstGeom>
          <a:noFill/>
        </p:spPr>
        <p:txBody>
          <a:bodyPr wrap="non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درخواست پذیرش</a:t>
            </a:r>
          </a:p>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مهمان</a:t>
            </a:r>
            <a:endParaRPr lang="en-US" sz="32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Rectangle 9"/>
          <p:cNvSpPr/>
          <p:nvPr/>
        </p:nvSpPr>
        <p:spPr>
          <a:xfrm>
            <a:off x="214282" y="5857892"/>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فرمها\003.jpg"/>
          <p:cNvPicPr>
            <a:picLocks noChangeAspect="1" noChangeArrowheads="1"/>
          </p:cNvPicPr>
          <p:nvPr/>
        </p:nvPicPr>
        <p:blipFill>
          <a:blip r:embed="rId2" cstate="print"/>
          <a:stretch>
            <a:fillRect/>
          </a:stretch>
        </p:blipFill>
        <p:spPr bwMode="auto">
          <a:xfrm>
            <a:off x="3419872" y="260648"/>
            <a:ext cx="5400600" cy="6048672"/>
          </a:xfrm>
          <a:prstGeom prst="rect">
            <a:avLst/>
          </a:prstGeom>
          <a:noFill/>
        </p:spPr>
      </p:pic>
      <p:sp>
        <p:nvSpPr>
          <p:cNvPr id="4" name="Rectangle 3"/>
          <p:cNvSpPr/>
          <p:nvPr/>
        </p:nvSpPr>
        <p:spPr>
          <a:xfrm rot="19895456">
            <a:off x="73844" y="3184936"/>
            <a:ext cx="3515706" cy="1200329"/>
          </a:xfrm>
          <a:prstGeom prst="rect">
            <a:avLst/>
          </a:prstGeom>
          <a:noFill/>
        </p:spPr>
        <p:txBody>
          <a:bodyPr wrap="none" lIns="91440" tIns="45720" rIns="91440" bIns="45720">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انصراف عضویت </a:t>
            </a:r>
          </a:p>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صندوق قرض الحسنه</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Rectangle 9"/>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فرمها\004.jpg"/>
          <p:cNvPicPr>
            <a:picLocks noChangeAspect="1" noChangeArrowheads="1"/>
          </p:cNvPicPr>
          <p:nvPr/>
        </p:nvPicPr>
        <p:blipFill>
          <a:blip r:embed="rId2" cstate="print"/>
          <a:stretch>
            <a:fillRect/>
          </a:stretch>
        </p:blipFill>
        <p:spPr bwMode="auto">
          <a:xfrm>
            <a:off x="3203848" y="980728"/>
            <a:ext cx="5616624" cy="4449049"/>
          </a:xfrm>
          <a:prstGeom prst="rect">
            <a:avLst/>
          </a:prstGeom>
          <a:noFill/>
        </p:spPr>
      </p:pic>
      <p:sp>
        <p:nvSpPr>
          <p:cNvPr id="4" name="Rectangle 3"/>
          <p:cNvSpPr/>
          <p:nvPr/>
        </p:nvSpPr>
        <p:spPr>
          <a:xfrm rot="19895456">
            <a:off x="400710" y="3043520"/>
            <a:ext cx="2659702" cy="1323439"/>
          </a:xfrm>
          <a:prstGeom prst="rect">
            <a:avLst/>
          </a:prstGeom>
          <a:noFill/>
        </p:spPr>
        <p:txBody>
          <a:bodyPr wrap="none" lIns="91440" tIns="45720" rIns="91440" bIns="45720">
            <a:spAutoFit/>
          </a:bodyPr>
          <a:lstStyle/>
          <a:p>
            <a:pPr algn="ctr"/>
            <a:r>
              <a:rPr lang="fa-IR" sz="40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تهیه </a:t>
            </a:r>
          </a:p>
          <a:p>
            <a:pPr algn="ctr"/>
            <a:r>
              <a:rPr lang="fa-IR" sz="40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بلیط ماموریت</a:t>
            </a:r>
            <a:endParaRPr lang="en-US" sz="40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Rectangle 10"/>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001.jpg"/>
          <p:cNvPicPr>
            <a:picLocks noChangeAspect="1" noChangeArrowheads="1"/>
          </p:cNvPicPr>
          <p:nvPr/>
        </p:nvPicPr>
        <p:blipFill>
          <a:blip r:embed="rId2" cstate="print"/>
          <a:stretch>
            <a:fillRect/>
          </a:stretch>
        </p:blipFill>
        <p:spPr bwMode="auto">
          <a:xfrm>
            <a:off x="3743438" y="260648"/>
            <a:ext cx="4943239" cy="6048672"/>
          </a:xfrm>
          <a:prstGeom prst="rect">
            <a:avLst/>
          </a:prstGeom>
          <a:noFill/>
        </p:spPr>
      </p:pic>
      <p:sp>
        <p:nvSpPr>
          <p:cNvPr id="4" name="Rectangle 3"/>
          <p:cNvSpPr/>
          <p:nvPr/>
        </p:nvSpPr>
        <p:spPr>
          <a:xfrm rot="19895456">
            <a:off x="294860" y="3164980"/>
            <a:ext cx="2826415" cy="1200329"/>
          </a:xfrm>
          <a:prstGeom prst="rect">
            <a:avLst/>
          </a:prstGeom>
          <a:noFill/>
        </p:spPr>
        <p:txBody>
          <a:bodyPr wrap="none" lIns="91440" tIns="45720" rIns="91440" bIns="45720">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a:t>
            </a:r>
          </a:p>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پذیرایی جلسات</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فرمها\005.jpg"/>
          <p:cNvPicPr>
            <a:picLocks noChangeAspect="1" noChangeArrowheads="1"/>
          </p:cNvPicPr>
          <p:nvPr/>
        </p:nvPicPr>
        <p:blipFill>
          <a:blip r:embed="rId2" cstate="print"/>
          <a:stretch>
            <a:fillRect/>
          </a:stretch>
        </p:blipFill>
        <p:spPr bwMode="auto">
          <a:xfrm>
            <a:off x="3995936" y="260648"/>
            <a:ext cx="4824535" cy="6048672"/>
          </a:xfrm>
          <a:prstGeom prst="rect">
            <a:avLst/>
          </a:prstGeom>
          <a:noFill/>
        </p:spPr>
      </p:pic>
      <p:sp>
        <p:nvSpPr>
          <p:cNvPr id="4" name="Rectangle 3"/>
          <p:cNvSpPr/>
          <p:nvPr/>
        </p:nvSpPr>
        <p:spPr>
          <a:xfrm rot="19895456">
            <a:off x="72900" y="3085575"/>
            <a:ext cx="3095719" cy="1077218"/>
          </a:xfrm>
          <a:prstGeom prst="rect">
            <a:avLst/>
          </a:prstGeom>
          <a:noFill/>
        </p:spPr>
        <p:txBody>
          <a:bodyPr wrap="non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تعمیر</a:t>
            </a:r>
          </a:p>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و سرویس خودرو</a:t>
            </a:r>
            <a:endParaRPr lang="en-US" sz="32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95456">
            <a:off x="429184" y="3533674"/>
            <a:ext cx="2608406" cy="1200329"/>
          </a:xfrm>
          <a:prstGeom prst="rect">
            <a:avLst/>
          </a:prstGeom>
          <a:noFill/>
        </p:spPr>
        <p:txBody>
          <a:bodyPr wrap="none" lIns="91440" tIns="45720" rIns="91440" bIns="45720">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a:t>
            </a:r>
          </a:p>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تعمیرتجهیزات</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2"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descr="0.jpg"/>
          <p:cNvPicPr>
            <a:picLocks noChangeAspect="1"/>
          </p:cNvPicPr>
          <p:nvPr/>
        </p:nvPicPr>
        <p:blipFill>
          <a:blip r:embed="rId3" cstate="print"/>
          <a:stretch>
            <a:fillRect/>
          </a:stretch>
        </p:blipFill>
        <p:spPr>
          <a:xfrm>
            <a:off x="3936411" y="260648"/>
            <a:ext cx="4628731" cy="5976664"/>
          </a:xfrm>
          <a:prstGeom prst="rect">
            <a:avLst/>
          </a:prstGeom>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فرمها\008.jpg"/>
          <p:cNvPicPr>
            <a:picLocks noChangeAspect="1" noChangeArrowheads="1"/>
          </p:cNvPicPr>
          <p:nvPr/>
        </p:nvPicPr>
        <p:blipFill>
          <a:blip r:embed="rId2" cstate="print"/>
          <a:stretch>
            <a:fillRect/>
          </a:stretch>
        </p:blipFill>
        <p:spPr bwMode="auto">
          <a:xfrm>
            <a:off x="3941341" y="332656"/>
            <a:ext cx="4879131" cy="5904656"/>
          </a:xfrm>
          <a:prstGeom prst="rect">
            <a:avLst/>
          </a:prstGeom>
          <a:noFill/>
        </p:spPr>
      </p:pic>
      <p:sp>
        <p:nvSpPr>
          <p:cNvPr id="4" name="Rectangle 3"/>
          <p:cNvSpPr/>
          <p:nvPr/>
        </p:nvSpPr>
        <p:spPr>
          <a:xfrm rot="19895456">
            <a:off x="-52150" y="3411437"/>
            <a:ext cx="3419526" cy="646331"/>
          </a:xfrm>
          <a:prstGeom prst="rect">
            <a:avLst/>
          </a:prstGeom>
          <a:noFill/>
        </p:spPr>
        <p:txBody>
          <a:bodyPr wrap="none" lIns="91440" tIns="45720" rIns="91440" bIns="45720">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تکثیر</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فرمها\009.jpg"/>
          <p:cNvPicPr>
            <a:picLocks noChangeAspect="1" noChangeArrowheads="1"/>
          </p:cNvPicPr>
          <p:nvPr/>
        </p:nvPicPr>
        <p:blipFill>
          <a:blip r:embed="rId2" cstate="print"/>
          <a:stretch>
            <a:fillRect/>
          </a:stretch>
        </p:blipFill>
        <p:spPr bwMode="auto">
          <a:xfrm>
            <a:off x="3995936" y="260648"/>
            <a:ext cx="4679445" cy="5976664"/>
          </a:xfrm>
          <a:prstGeom prst="rect">
            <a:avLst/>
          </a:prstGeom>
          <a:noFill/>
        </p:spPr>
      </p:pic>
      <p:sp>
        <p:nvSpPr>
          <p:cNvPr id="4" name="Rectangle 3"/>
          <p:cNvSpPr/>
          <p:nvPr/>
        </p:nvSpPr>
        <p:spPr>
          <a:xfrm rot="19895456">
            <a:off x="57105" y="3142775"/>
            <a:ext cx="3307316" cy="1077218"/>
          </a:xfrm>
          <a:prstGeom prst="rect">
            <a:avLst/>
          </a:prstGeom>
          <a:noFill/>
        </p:spPr>
        <p:txBody>
          <a:bodyPr wrap="non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a:t>
            </a:r>
          </a:p>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خودرو جهت ماموریت</a:t>
            </a:r>
            <a:endParaRPr lang="en-US" sz="32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95456">
            <a:off x="231977" y="3289824"/>
            <a:ext cx="2874505" cy="1323439"/>
          </a:xfrm>
          <a:prstGeom prst="rect">
            <a:avLst/>
          </a:prstGeom>
          <a:noFill/>
        </p:spPr>
        <p:txBody>
          <a:bodyPr wrap="none" lIns="91440" tIns="45720" rIns="91440" bIns="45720">
            <a:spAutoFit/>
          </a:bodyPr>
          <a:lstStyle/>
          <a:p>
            <a:pPr algn="ctr"/>
            <a:r>
              <a:rPr lang="fa-IR" sz="40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درخواست کالا </a:t>
            </a:r>
          </a:p>
          <a:p>
            <a:pPr algn="ctr"/>
            <a:r>
              <a:rPr lang="fa-IR" sz="40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از انبار</a:t>
            </a:r>
            <a:endParaRPr lang="en-US" sz="40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2"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فرم درخواست کالا از انبار.jpg"/>
          <p:cNvPicPr>
            <a:picLocks noChangeAspect="1"/>
          </p:cNvPicPr>
          <p:nvPr/>
        </p:nvPicPr>
        <p:blipFill>
          <a:blip r:embed="rId3" cstate="print"/>
          <a:stretch>
            <a:fillRect/>
          </a:stretch>
        </p:blipFill>
        <p:spPr>
          <a:xfrm>
            <a:off x="3851920" y="188640"/>
            <a:ext cx="4914000" cy="6120680"/>
          </a:xfrm>
          <a:prstGeom prst="rect">
            <a:avLst/>
          </a:prstGeom>
        </p:spPr>
      </p:pic>
      <p:sp>
        <p:nvSpPr>
          <p:cNvPr id="8" name="Rectangle 7"/>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143116"/>
            <a:ext cx="7715304" cy="3447098"/>
          </a:xfrm>
          <a:prstGeom prst="rect">
            <a:avLst/>
          </a:prstGeom>
        </p:spPr>
        <p:txBody>
          <a:bodyPr wrap="square">
            <a:spAutoFit/>
          </a:bodyPr>
          <a:lstStyle/>
          <a:p>
            <a:pPr algn="ctr"/>
            <a:r>
              <a:rPr lang="fa-IR" sz="6600" dirty="0" smtClean="0">
                <a:solidFill>
                  <a:srgbClr val="C00000"/>
                </a:solidFill>
                <a:cs typeface="B Titr" pitchFamily="2" charset="-78"/>
              </a:rPr>
              <a:t>مروری بر </a:t>
            </a:r>
            <a:r>
              <a:rPr lang="fa-IR" sz="4400" dirty="0" smtClean="0">
                <a:cs typeface="B Titr" pitchFamily="2" charset="-78"/>
              </a:rPr>
              <a:t/>
            </a:r>
            <a:br>
              <a:rPr lang="fa-IR" sz="4400" dirty="0" smtClean="0">
                <a:cs typeface="B Titr" pitchFamily="2" charset="-78"/>
              </a:rPr>
            </a:br>
            <a:endParaRPr lang="fa-IR" sz="4400" dirty="0" smtClean="0">
              <a:cs typeface="B Titr" pitchFamily="2" charset="-78"/>
            </a:endParaRPr>
          </a:p>
          <a:p>
            <a:pPr algn="ctr"/>
            <a:r>
              <a:rPr lang="fa-IR" sz="5400" dirty="0" smtClean="0">
                <a:cs typeface="B Titr" pitchFamily="2" charset="-78"/>
              </a:rPr>
              <a:t>شرح وظایف اداره تدارکات و پشتیبانی</a:t>
            </a:r>
            <a:endParaRPr lang="fa-IR" sz="5400" dirty="0">
              <a:cs typeface="B Titr" pitchFamily="2" charset="-78"/>
            </a:endParaRPr>
          </a:p>
        </p:txBody>
      </p:sp>
      <p:sp>
        <p:nvSpPr>
          <p:cNvPr id="5" name="Rectangle 4"/>
          <p:cNvSpPr/>
          <p:nvPr/>
        </p:nvSpPr>
        <p:spPr>
          <a:xfrm>
            <a:off x="197946" y="5949280"/>
            <a:ext cx="2621231"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 xmlns:a14="http://schemas.microsoft.com/office/drawing/2010/main" val="0"/>
              </a:ext>
            </a:extLst>
          </a:blip>
          <a:stretch>
            <a:fillRect/>
          </a:stretch>
        </p:blipFill>
        <p:spPr>
          <a:xfrm>
            <a:off x="7452320" y="1484784"/>
            <a:ext cx="1082545" cy="1806197"/>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95456">
            <a:off x="50734" y="3383966"/>
            <a:ext cx="3413114" cy="1077218"/>
          </a:xfrm>
          <a:prstGeom prst="rect">
            <a:avLst/>
          </a:prstGeom>
          <a:noFill/>
        </p:spPr>
        <p:txBody>
          <a:bodyPr wrap="non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عضویت</a:t>
            </a:r>
          </a:p>
          <a:p>
            <a:pPr algn="ctr"/>
            <a:r>
              <a:rPr lang="fa-IR" sz="32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صندوق قرض الحسنه</a:t>
            </a:r>
            <a:endParaRPr lang="en-US" sz="32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2"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descr="0 (1).jpg"/>
          <p:cNvPicPr>
            <a:picLocks noChangeAspect="1"/>
          </p:cNvPicPr>
          <p:nvPr/>
        </p:nvPicPr>
        <p:blipFill>
          <a:blip r:embed="rId3" cstate="print"/>
          <a:stretch>
            <a:fillRect/>
          </a:stretch>
        </p:blipFill>
        <p:spPr>
          <a:xfrm>
            <a:off x="3563888" y="260648"/>
            <a:ext cx="5256584" cy="5976664"/>
          </a:xfrm>
          <a:prstGeom prst="rect">
            <a:avLst/>
          </a:prstGeom>
        </p:spPr>
      </p:pic>
      <p:sp>
        <p:nvSpPr>
          <p:cNvPr id="9" name="Rectangle 8"/>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J:\فرمها\011.jpg"/>
          <p:cNvPicPr>
            <a:picLocks noChangeAspect="1" noChangeArrowheads="1"/>
          </p:cNvPicPr>
          <p:nvPr/>
        </p:nvPicPr>
        <p:blipFill>
          <a:blip r:embed="rId2" cstate="print"/>
          <a:stretch>
            <a:fillRect/>
          </a:stretch>
        </p:blipFill>
        <p:spPr bwMode="auto">
          <a:xfrm>
            <a:off x="3995936" y="332656"/>
            <a:ext cx="4749165" cy="5976664"/>
          </a:xfrm>
          <a:prstGeom prst="rect">
            <a:avLst/>
          </a:prstGeom>
          <a:noFill/>
        </p:spPr>
      </p:pic>
      <p:sp>
        <p:nvSpPr>
          <p:cNvPr id="4" name="Rectangle 3"/>
          <p:cNvSpPr/>
          <p:nvPr/>
        </p:nvSpPr>
        <p:spPr>
          <a:xfrm rot="19895456">
            <a:off x="491280" y="3250710"/>
            <a:ext cx="2518638" cy="1200329"/>
          </a:xfrm>
          <a:prstGeom prst="rect">
            <a:avLst/>
          </a:prstGeom>
          <a:noFill/>
        </p:spPr>
        <p:txBody>
          <a:bodyPr wrap="none" lIns="91440" tIns="45720" rIns="91440" bIns="45720">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a:t>
            </a:r>
          </a:p>
          <a:p>
            <a:pPr algn="ctr"/>
            <a:r>
              <a:rPr lang="fa-IR" sz="36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 غذای مهمان</a:t>
            </a:r>
            <a:endParaRPr lang="en-US" sz="36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5" name="Picture 4"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فرمها\012.jpg"/>
          <p:cNvPicPr>
            <a:picLocks noChangeAspect="1" noChangeArrowheads="1"/>
          </p:cNvPicPr>
          <p:nvPr/>
        </p:nvPicPr>
        <p:blipFill>
          <a:blip r:embed="rId2" cstate="print"/>
          <a:stretch>
            <a:fillRect/>
          </a:stretch>
        </p:blipFill>
        <p:spPr bwMode="auto">
          <a:xfrm>
            <a:off x="3941550" y="285728"/>
            <a:ext cx="4734906" cy="6023592"/>
          </a:xfrm>
          <a:prstGeom prst="rect">
            <a:avLst/>
          </a:prstGeom>
          <a:noFill/>
        </p:spPr>
      </p:pic>
      <p:sp>
        <p:nvSpPr>
          <p:cNvPr id="5" name="Rectangle 4"/>
          <p:cNvSpPr/>
          <p:nvPr/>
        </p:nvSpPr>
        <p:spPr>
          <a:xfrm rot="19895456">
            <a:off x="-47932" y="3736945"/>
            <a:ext cx="3592650" cy="707886"/>
          </a:xfrm>
          <a:prstGeom prst="rect">
            <a:avLst/>
          </a:prstGeom>
          <a:noFill/>
        </p:spPr>
        <p:txBody>
          <a:bodyPr wrap="none" lIns="91440" tIns="45720" rIns="91440" bIns="45720">
            <a:spAutoFit/>
          </a:bodyPr>
          <a:lstStyle/>
          <a:p>
            <a:pPr algn="ctr"/>
            <a:r>
              <a:rPr lang="fa-IR" sz="40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rPr>
              <a:t>فرم درخواست وام </a:t>
            </a:r>
            <a:endParaRPr lang="en-US" sz="40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B Titr" pitchFamily="2" charset="-78"/>
            </a:endParaRPr>
          </a:p>
        </p:txBody>
      </p:sp>
      <p:pic>
        <p:nvPicPr>
          <p:cNvPr id="6" name="Picture 5" descr="untitled.bmp"/>
          <p:cNvPicPr>
            <a:picLocks noChangeAspect="1"/>
          </p:cNvPicPr>
          <p:nvPr/>
        </p:nvPicPr>
        <p:blipFill>
          <a:blip r:embed="rId3" cstate="print"/>
          <a:stretch>
            <a:fillRect/>
          </a:stretch>
        </p:blipFill>
        <p:spPr>
          <a:xfrm>
            <a:off x="142844" y="-357214"/>
            <a:ext cx="2915324" cy="2928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ectangle 7"/>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170" y="1619896"/>
            <a:ext cx="3975767" cy="523220"/>
          </a:xfrm>
          <a:prstGeom prst="rect">
            <a:avLst/>
          </a:prstGeom>
        </p:spPr>
        <p:txBody>
          <a:bodyPr wrap="none">
            <a:spAutoFit/>
          </a:bodyPr>
          <a:lstStyle/>
          <a:p>
            <a:r>
              <a:rPr lang="fa-IR" sz="2800" b="1" dirty="0" smtClean="0">
                <a:solidFill>
                  <a:schemeClr val="accent1">
                    <a:lumMod val="75000"/>
                  </a:schemeClr>
                </a:solidFill>
                <a:cs typeface="B Jadid" pitchFamily="2" charset="-78"/>
              </a:rPr>
              <a:t>درخواست کننده جنس باید :</a:t>
            </a:r>
          </a:p>
        </p:txBody>
      </p:sp>
      <p:sp>
        <p:nvSpPr>
          <p:cNvPr id="6" name="Rectangle 5"/>
          <p:cNvSpPr/>
          <p:nvPr/>
        </p:nvSpPr>
        <p:spPr>
          <a:xfrm>
            <a:off x="357158" y="2412006"/>
            <a:ext cx="8501122" cy="3945952"/>
          </a:xfrm>
          <a:prstGeom prst="rect">
            <a:avLst/>
          </a:prstGeom>
        </p:spPr>
        <p:txBody>
          <a:bodyPr wrap="square">
            <a:spAutoFit/>
          </a:bodyPr>
          <a:lstStyle/>
          <a:p>
            <a:pPr algn="just">
              <a:lnSpc>
                <a:spcPts val="3800"/>
              </a:lnSpc>
            </a:pPr>
            <a:r>
              <a:rPr lang="fa-IR" sz="2000" dirty="0" smtClean="0">
                <a:solidFill>
                  <a:schemeClr val="accent5">
                    <a:lumMod val="50000"/>
                  </a:schemeClr>
                </a:solidFill>
                <a:latin typeface="+mj-lt"/>
                <a:ea typeface="+mj-ea"/>
                <a:cs typeface="B Titr" pitchFamily="2" charset="-78"/>
              </a:rPr>
              <a:t>توجه داشته باشد که اگر جنس مورد نظر از اجناسی است که مصرف روزمره دارد مثل لوازم التحریر- کارتریج- چای- قند که به صورت ماهانه خریداری و در انبار جهت توزیع قراردارد فرم ردیف13 را امضا نماید و اجناس مورد نیاز را در آن بنویسد و پس از اخذ دستور رئیس اداره تدارکات به انبار تحویل نماید و اجناس را تحویل گیرد و حواله انبار فرم ردیف 12 را در انبار امضا نماید و در غیر اینصورت مشخصات کامل کالای مورد نظر را در فرم ردیف 1 ثبت و به امضاءهای مجاز برساند و جهت خرید تحویل مسئول کارپردازی نماید پس از خرید جنس و تحویل کالا به انبار توسط کارپرداز درخواست کند، مراحل اولیه فوق را انجام و جنس را تحویل می گیرد.</a:t>
            </a:r>
          </a:p>
        </p:txBody>
      </p:sp>
      <p:sp>
        <p:nvSpPr>
          <p:cNvPr id="7" name="Rectangle 6"/>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9" name="Rectangle 8"/>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1714488"/>
            <a:ext cx="8215370" cy="4247317"/>
          </a:xfrm>
          <a:prstGeom prst="rect">
            <a:avLst/>
          </a:prstGeom>
        </p:spPr>
        <p:txBody>
          <a:bodyPr wrap="square">
            <a:spAutoFit/>
          </a:bodyPr>
          <a:lstStyle/>
          <a:p>
            <a:pPr algn="just"/>
            <a:r>
              <a:rPr lang="fa-IR"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فرم رسید انبار اموالی </a:t>
            </a:r>
            <a:r>
              <a:rPr lang="fa-IR" dirty="0" smtClean="0">
                <a:solidFill>
                  <a:schemeClr val="accent5">
                    <a:lumMod val="50000"/>
                  </a:schemeClr>
                </a:solidFill>
                <a:latin typeface="+mj-lt"/>
                <a:ea typeface="+mj-ea"/>
                <a:cs typeface="B Titr" pitchFamily="2" charset="-78"/>
              </a:rPr>
              <a:t>فرمی است که مشخصات فاکتور خرید و شماره پلاک انبار در آن ثبت میگردد.</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فرم رسید انبار مصرفی </a:t>
            </a:r>
            <a:r>
              <a:rPr lang="fa-IR" dirty="0" smtClean="0">
                <a:solidFill>
                  <a:schemeClr val="accent5">
                    <a:lumMod val="50000"/>
                  </a:schemeClr>
                </a:solidFill>
                <a:latin typeface="+mj-lt"/>
                <a:ea typeface="+mj-ea"/>
                <a:cs typeface="B Titr" pitchFamily="2" charset="-78"/>
              </a:rPr>
              <a:t>که با فرم شماره 2 فرقی ندارد جز پلاک که در این رسید وجود ندارد.</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صورتجلسه برگزاری مراسم </a:t>
            </a:r>
            <a:r>
              <a:rPr lang="fa-IR" dirty="0" smtClean="0">
                <a:solidFill>
                  <a:schemeClr val="accent5">
                    <a:lumMod val="50000"/>
                  </a:schemeClr>
                </a:solidFill>
                <a:latin typeface="+mj-lt"/>
                <a:ea typeface="+mj-ea"/>
                <a:cs typeface="B Titr" pitchFamily="2" charset="-78"/>
              </a:rPr>
              <a:t>که اجناس خریداری شده مصرفی جهت مراسم در آن ثبت و به امضاء های مجاز میرسد.</a:t>
            </a:r>
          </a:p>
          <a:p>
            <a:pPr algn="just"/>
            <a:r>
              <a:rPr lang="fa-IR" dirty="0" smtClean="0">
                <a:solidFill>
                  <a:schemeClr val="accent5">
                    <a:lumMod val="50000"/>
                  </a:schemeClr>
                </a:solidFill>
                <a:latin typeface="+mj-lt"/>
                <a:ea typeface="+mj-ea"/>
                <a:cs typeface="B Titr" pitchFamily="2" charset="-78"/>
              </a:rPr>
              <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صورتجلسه برگزاری مراسم و اهداء جوائز </a:t>
            </a:r>
            <a:r>
              <a:rPr lang="fa-IR" dirty="0" smtClean="0">
                <a:solidFill>
                  <a:schemeClr val="accent5">
                    <a:lumMod val="50000"/>
                  </a:schemeClr>
                </a:solidFill>
                <a:latin typeface="+mj-lt"/>
                <a:ea typeface="+mj-ea"/>
                <a:cs typeface="B Titr" pitchFamily="2" charset="-78"/>
              </a:rPr>
              <a:t>که برای اجناسی که به صورت هدیه در مایش تحویل افراد می شود و در آن ثبت می گردد مثل کیف – بسته های زرشک ، زعفران و غیره</a:t>
            </a:r>
          </a:p>
          <a:p>
            <a:pPr algn="just"/>
            <a:r>
              <a:rPr lang="fa-IR" dirty="0" smtClean="0">
                <a:solidFill>
                  <a:schemeClr val="accent5">
                    <a:lumMod val="50000"/>
                  </a:schemeClr>
                </a:solidFill>
                <a:latin typeface="+mj-lt"/>
                <a:ea typeface="+mj-ea"/>
                <a:cs typeface="B Titr" pitchFamily="2" charset="-78"/>
              </a:rPr>
              <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r>
            <a:br>
              <a:rPr lang="fa-IR" dirty="0" smtClean="0">
                <a:solidFill>
                  <a:schemeClr val="accent5">
                    <a:lumMod val="50000"/>
                  </a:schemeClr>
                </a:solidFill>
                <a:latin typeface="+mj-lt"/>
                <a:ea typeface="+mj-ea"/>
                <a:cs typeface="B Titr" pitchFamily="2" charset="-78"/>
              </a:rPr>
            </a:br>
            <a:r>
              <a:rPr lang="fa-IR"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صورتجلسه بجای رسید انبار جهت مصالح ساختمانی </a:t>
            </a:r>
            <a:r>
              <a:rPr lang="fa-IR" dirty="0" smtClean="0">
                <a:solidFill>
                  <a:schemeClr val="accent5">
                    <a:lumMod val="50000"/>
                  </a:schemeClr>
                </a:solidFill>
                <a:latin typeface="+mj-lt"/>
                <a:ea typeface="+mj-ea"/>
                <a:cs typeface="B Titr" pitchFamily="2" charset="-78"/>
              </a:rPr>
              <a:t>– اجناسی نصب روی اتومبیل و دستگاهها در صورتی که به ارزش دستگاه اضافه نشود و در این صورتجلسه ثبت و به امضاء های مجاز برسد. </a:t>
            </a:r>
            <a:br>
              <a:rPr lang="fa-IR" dirty="0" smtClean="0">
                <a:solidFill>
                  <a:schemeClr val="accent5">
                    <a:lumMod val="50000"/>
                  </a:schemeClr>
                </a:solidFill>
                <a:latin typeface="+mj-lt"/>
                <a:ea typeface="+mj-ea"/>
                <a:cs typeface="B Titr" pitchFamily="2" charset="-78"/>
              </a:rPr>
            </a:br>
            <a:endParaRPr lang="fa-IR" sz="2000" dirty="0" smtClean="0">
              <a:solidFill>
                <a:schemeClr val="accent5">
                  <a:lumMod val="50000"/>
                </a:schemeClr>
              </a:solidFill>
              <a:latin typeface="+mj-lt"/>
              <a:ea typeface="+mj-ea"/>
              <a:cs typeface="B Titr" pitchFamily="2" charset="-78"/>
            </a:endParaRPr>
          </a:p>
        </p:txBody>
      </p:sp>
      <p:sp>
        <p:nvSpPr>
          <p:cNvPr id="7" name="Rectangle 6"/>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8" name="Rectangle 7"/>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500174"/>
            <a:ext cx="8572560" cy="4955203"/>
          </a:xfrm>
          <a:prstGeom prst="rect">
            <a:avLst/>
          </a:prstGeom>
        </p:spPr>
        <p:txBody>
          <a:bodyPr wrap="square">
            <a:spAutoFit/>
          </a:bodyPr>
          <a:lstStyle/>
          <a:p>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فرم مخصوص تهیه بلیط </a:t>
            </a:r>
            <a:r>
              <a:rPr lang="fa-IR" sz="1600" dirty="0" smtClean="0">
                <a:solidFill>
                  <a:schemeClr val="accent5">
                    <a:lumMod val="50000"/>
                  </a:schemeClr>
                </a:solidFill>
                <a:latin typeface="+mj-lt"/>
                <a:ea typeface="+mj-ea"/>
                <a:cs typeface="B Titr" pitchFamily="2" charset="-78"/>
              </a:rPr>
              <a:t>به جای ماموریت : برای خرید بلیط جهت مهمانها که دارای حکم ماموریت نمی باشد فرم مخصوص تهیه که نام استفاده کننده و زمان تهیه بلیط در آن قید و با امضا معاونت محترم توسعه قابل اجرا می باشد.</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گواهی انجام کار : </a:t>
            </a:r>
            <a:r>
              <a:rPr lang="fa-IR" sz="1600" dirty="0" smtClean="0">
                <a:solidFill>
                  <a:schemeClr val="accent5">
                    <a:lumMod val="50000"/>
                  </a:schemeClr>
                </a:solidFill>
                <a:latin typeface="+mj-lt"/>
                <a:ea typeface="+mj-ea"/>
                <a:cs typeface="B Titr" pitchFamily="2" charset="-78"/>
              </a:rPr>
              <a:t>فرمی است که نام فروشنده ، کار انجام شده و مبلغ پرداختی در آن قید و به امضاء های مجاز می رسد و ضمیمه اسناد می گردد.</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گواهی نصب و یا صورتجلسه نصب </a:t>
            </a:r>
            <a:r>
              <a:rPr lang="fa-IR" sz="1600" dirty="0" smtClean="0">
                <a:solidFill>
                  <a:schemeClr val="accent5">
                    <a:lumMod val="50000"/>
                  </a:schemeClr>
                </a:solidFill>
                <a:latin typeface="+mj-lt"/>
                <a:ea typeface="+mj-ea"/>
                <a:cs typeface="B Titr" pitchFamily="2" charset="-78"/>
              </a:rPr>
              <a:t>که باید ضمیمه اسنادی شود که صورتجلسه بجای رسید انبار در آن مورد استفاده قرار می گیرد و نشانگر نصب جنس خریداری شده در روی دستگاه می باشد.</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گواهی تخلیه مصالح</a:t>
            </a:r>
            <a:r>
              <a:rPr lang="fa-IR" sz="1600" dirty="0" smtClean="0">
                <a:solidFill>
                  <a:schemeClr val="accent5">
                    <a:lumMod val="50000"/>
                  </a:schemeClr>
                </a:solidFill>
                <a:latin typeface="+mj-lt"/>
                <a:ea typeface="+mj-ea"/>
                <a:cs typeface="B Titr" pitchFamily="2" charset="-78"/>
              </a:rPr>
              <a:t>: فرمی است که برای مصالح ساختمانی وارد انبار نمی شود و در پای کار تخلیه می گردد مورد استفاده است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فرم کنسلی بلیط :</a:t>
            </a:r>
            <a:r>
              <a:rPr lang="fa-IR" sz="1600" dirty="0" smtClean="0">
                <a:solidFill>
                  <a:schemeClr val="accent5">
                    <a:lumMod val="50000"/>
                  </a:schemeClr>
                </a:solidFill>
                <a:latin typeface="+mj-lt"/>
                <a:ea typeface="+mj-ea"/>
                <a:cs typeface="B Titr" pitchFamily="2" charset="-78"/>
              </a:rPr>
              <a:t> در این فرم شماره نامه اولیه که بلیط تهیه شده و شماره نامه ای که جلسه کنسل و یا به تاریخی دیگر موکول شده قید و نام استفاده کننده بلیط در آن قید شده و به امضاء معاونت محترم توسعه برسد.</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حواله انبار </a:t>
            </a:r>
            <a:r>
              <a:rPr lang="fa-IR" sz="1600" dirty="0" smtClean="0">
                <a:solidFill>
                  <a:schemeClr val="accent5">
                    <a:lumMod val="50000"/>
                  </a:schemeClr>
                </a:solidFill>
                <a:latin typeface="+mj-lt"/>
                <a:ea typeface="+mj-ea"/>
                <a:cs typeface="B Titr" pitchFamily="2" charset="-78"/>
              </a:rPr>
              <a:t>فرمی است که اجناس تحویل به مصرف کننده با مشخصات کامل در آن قید و از مصرف کننده امضا می گیرند</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r>
            <a:br>
              <a:rPr lang="fa-IR" sz="1600" dirty="0" smtClean="0">
                <a:solidFill>
                  <a:schemeClr val="accent5">
                    <a:lumMod val="50000"/>
                  </a:schemeClr>
                </a:solidFill>
                <a:latin typeface="+mj-lt"/>
                <a:ea typeface="+mj-ea"/>
                <a:cs typeface="B Titr" pitchFamily="2" charset="-78"/>
              </a:rPr>
            </a:br>
            <a:r>
              <a:rPr lang="fa-IR" sz="1600" dirty="0" smtClean="0">
                <a:solidFill>
                  <a:schemeClr val="accent5">
                    <a:lumMod val="50000"/>
                  </a:schemeClr>
                </a:solidFill>
                <a:latin typeface="+mj-lt"/>
                <a:ea typeface="+mj-ea"/>
                <a:cs typeface="B Titr" pitchFamily="2" charset="-78"/>
              </a:rPr>
              <a:t>*  </a:t>
            </a:r>
            <a:r>
              <a:rPr lang="fa-IR" dirty="0" smtClean="0">
                <a:solidFill>
                  <a:schemeClr val="accent1">
                    <a:lumMod val="75000"/>
                  </a:schemeClr>
                </a:solidFill>
                <a:latin typeface="+mj-lt"/>
                <a:ea typeface="+mj-ea"/>
                <a:cs typeface="B Titr" pitchFamily="2" charset="-78"/>
              </a:rPr>
              <a:t>نامه تحویل جنس از انبار</a:t>
            </a:r>
          </a:p>
        </p:txBody>
      </p:sp>
      <p:sp>
        <p:nvSpPr>
          <p:cNvPr id="6" name="Rectangle 5"/>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857364"/>
            <a:ext cx="8358246" cy="3108543"/>
          </a:xfrm>
          <a:prstGeom prst="rect">
            <a:avLst/>
          </a:prstGeom>
        </p:spPr>
        <p:txBody>
          <a:bodyPr wrap="square">
            <a:spAutoFit/>
          </a:bodyPr>
          <a:lstStyle/>
          <a:p>
            <a:pPr algn="just"/>
            <a:r>
              <a:rPr lang="fa-IR" sz="2800" dirty="0" smtClean="0">
                <a:solidFill>
                  <a:schemeClr val="accent1">
                    <a:lumMod val="75000"/>
                  </a:schemeClr>
                </a:solidFill>
                <a:cs typeface="B Titr" pitchFamily="2" charset="-78"/>
              </a:rPr>
              <a:t>صورت ریز فاکتور:</a:t>
            </a:r>
          </a:p>
          <a:p>
            <a:pPr algn="just"/>
            <a:r>
              <a:rPr lang="fa-IR" sz="2800" dirty="0" smtClean="0">
                <a:solidFill>
                  <a:schemeClr val="accent5">
                    <a:lumMod val="50000"/>
                  </a:schemeClr>
                </a:solidFill>
                <a:cs typeface="B Titr" pitchFamily="2" charset="-78"/>
              </a:rPr>
              <a:t/>
            </a:r>
            <a:br>
              <a:rPr lang="fa-IR" sz="2800" dirty="0" smtClean="0">
                <a:solidFill>
                  <a:schemeClr val="accent5">
                    <a:lumMod val="50000"/>
                  </a:schemeClr>
                </a:solidFill>
                <a:cs typeface="B Titr" pitchFamily="2" charset="-78"/>
              </a:rPr>
            </a:br>
            <a:r>
              <a:rPr lang="fa-IR" sz="2800" dirty="0" smtClean="0">
                <a:solidFill>
                  <a:schemeClr val="accent5">
                    <a:lumMod val="50000"/>
                  </a:schemeClr>
                </a:solidFill>
                <a:cs typeface="B Titr" pitchFamily="2" charset="-78"/>
              </a:rPr>
              <a:t>در صورتیکه فاکتورهای ضمیمه یک سند از سه فقره بالاتر باشد باید لیستی تهیه شماره فاکتور ، تاریخ فاکتور، شرح کالای فاکتور، مبلغ فاکتور را به تفکیک در آن قید و جمع کلیه فاکتورها را در آن لحاظ و به امضاء تنظیم کننده لیست و کارپرداز و مسئول کارپردازی برسد.</a:t>
            </a:r>
            <a:endParaRPr lang="fa-IR" sz="2800" dirty="0"/>
          </a:p>
        </p:txBody>
      </p:sp>
      <p:sp>
        <p:nvSpPr>
          <p:cNvPr id="6" name="Rectangle 5"/>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5" name="Rectangle 4"/>
          <p:cNvSpPr/>
          <p:nvPr/>
        </p:nvSpPr>
        <p:spPr>
          <a:xfrm>
            <a:off x="500034" y="2143116"/>
            <a:ext cx="8358246" cy="2845010"/>
          </a:xfrm>
          <a:prstGeom prst="rect">
            <a:avLst/>
          </a:prstGeom>
        </p:spPr>
        <p:txBody>
          <a:bodyPr wrap="square">
            <a:spAutoFit/>
          </a:bodyPr>
          <a:lstStyle/>
          <a:p>
            <a:pPr>
              <a:lnSpc>
                <a:spcPts val="5500"/>
              </a:lnSpc>
            </a:pPr>
            <a:r>
              <a:rPr lang="fa-IR" sz="2800" dirty="0" smtClean="0">
                <a:solidFill>
                  <a:schemeClr val="accent1">
                    <a:lumMod val="75000"/>
                  </a:schemeClr>
                </a:solidFill>
                <a:cs typeface="B Titr" pitchFamily="2" charset="-78"/>
              </a:rPr>
              <a:t>حکم ماموریت جهت تهیه بلیط هواپیما:</a:t>
            </a:r>
            <a:r>
              <a:rPr lang="fa-IR" sz="2800" dirty="0" smtClean="0">
                <a:solidFill>
                  <a:schemeClr val="accent5">
                    <a:lumMod val="50000"/>
                  </a:schemeClr>
                </a:solidFill>
                <a:cs typeface="B Titr" pitchFamily="2" charset="-78"/>
              </a:rPr>
              <a:t/>
            </a:r>
            <a:br>
              <a:rPr lang="fa-IR" sz="2800" dirty="0" smtClean="0">
                <a:solidFill>
                  <a:schemeClr val="accent5">
                    <a:lumMod val="50000"/>
                  </a:schemeClr>
                </a:solidFill>
                <a:cs typeface="B Titr" pitchFamily="2" charset="-78"/>
              </a:rPr>
            </a:br>
            <a:r>
              <a:rPr lang="fa-IR" sz="2800" dirty="0" smtClean="0">
                <a:solidFill>
                  <a:schemeClr val="accent5">
                    <a:lumMod val="50000"/>
                  </a:schemeClr>
                </a:solidFill>
                <a:cs typeface="B Titr" pitchFamily="2" charset="-78"/>
              </a:rPr>
              <a:t>حکم ماموریت فرد است که باید به تاریخ های ماموریت بلیط رفت و برگشت تهیه نوع بلیط در ماموریت قید شده باشد که هواپیما ،قطار یا اتومبیل است.</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500174"/>
            <a:ext cx="8501122" cy="4832092"/>
          </a:xfrm>
          <a:prstGeom prst="rect">
            <a:avLst/>
          </a:prstGeom>
        </p:spPr>
        <p:txBody>
          <a:bodyPr wrap="square">
            <a:spAutoFit/>
          </a:bodyPr>
          <a:lstStyle/>
          <a:p>
            <a:pPr algn="just"/>
            <a:r>
              <a:rPr lang="fa-IR" sz="2800" dirty="0" smtClean="0">
                <a:solidFill>
                  <a:schemeClr val="accent1">
                    <a:lumMod val="75000"/>
                  </a:schemeClr>
                </a:solidFill>
                <a:cs typeface="B Titr" pitchFamily="2" charset="-78"/>
              </a:rPr>
              <a:t>فرم صورتجلسه استعلام بها:</a:t>
            </a:r>
          </a:p>
          <a:p>
            <a:pPr algn="just"/>
            <a:r>
              <a:rPr lang="fa-IR" sz="2800" dirty="0" smtClean="0">
                <a:solidFill>
                  <a:schemeClr val="accent5">
                    <a:lumMod val="50000"/>
                  </a:schemeClr>
                </a:solidFill>
                <a:cs typeface="B Titr" pitchFamily="2" charset="-78"/>
              </a:rPr>
              <a:t/>
            </a:r>
            <a:br>
              <a:rPr lang="fa-IR" sz="2800" dirty="0" smtClean="0">
                <a:solidFill>
                  <a:schemeClr val="accent5">
                    <a:lumMod val="50000"/>
                  </a:schemeClr>
                </a:solidFill>
                <a:cs typeface="B Titr" pitchFamily="2" charset="-78"/>
              </a:rPr>
            </a:br>
            <a:r>
              <a:rPr lang="fa-IR" sz="2800" dirty="0" smtClean="0">
                <a:solidFill>
                  <a:schemeClr val="accent5">
                    <a:lumMod val="50000"/>
                  </a:schemeClr>
                </a:solidFill>
                <a:cs typeface="B Titr" pitchFamily="2" charset="-78"/>
              </a:rPr>
              <a:t>خرید هایی که مبلغ آن بیش از 150000000 ریال می باشد نیاز به این فرم دارد که کارپرداز موظف است جنس مورد درخواست را با شرایط یکسان و مشخصات کامل از نظر نوع جنس ،کشور سازنده، سایز در فرمی به فروشندگان تحویل و فروشندگان قیمت مورد نظر را درج در پاکت سربست به کارپرداز تحویل می دهد کارپرداز استعلام های دریافتی را به رئیس اداره تدارکات تحویل می نماید و پس از بازگشایی پاکت در این صورتجلسه قید شده و برنده اعلام می گردد پس از امضاء های مجاز فرم فوق به کارپرداز جهت ادامه کار تحویل می گردد.</a:t>
            </a:r>
          </a:p>
        </p:txBody>
      </p:sp>
      <p:sp>
        <p:nvSpPr>
          <p:cNvPr id="5" name="Rectangle 4"/>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643050"/>
            <a:ext cx="8501122" cy="4339650"/>
          </a:xfrm>
          <a:prstGeom prst="rect">
            <a:avLst/>
          </a:prstGeom>
        </p:spPr>
        <p:txBody>
          <a:bodyPr wrap="square">
            <a:spAutoFit/>
          </a:bodyPr>
          <a:lstStyle/>
          <a:p>
            <a:pPr algn="just"/>
            <a:r>
              <a:rPr lang="fa-IR" sz="2800" dirty="0" smtClean="0">
                <a:solidFill>
                  <a:schemeClr val="accent1">
                    <a:lumMod val="75000"/>
                  </a:schemeClr>
                </a:solidFill>
                <a:cs typeface="B Titr" pitchFamily="2" charset="-78"/>
              </a:rPr>
              <a:t>اظهارنامه مالیاتی:</a:t>
            </a:r>
          </a:p>
          <a:p>
            <a:pPr algn="just"/>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فرمی است که باید مشخصات فروشنده را کامل در آن ثبت و به دارایی تحویل نماید دارایی پس از دریافت یک برگ آن و مهر و امضاء برگه دوم را تحویل که باید ضمیمه شود.</a:t>
            </a:r>
          </a:p>
          <a:p>
            <a:pPr algn="just"/>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در این برگه ،نام- نام خانوادگی- آدرس- کد ملی- کد پستی و در مورد شرکت ها به جای کد ملی ، کد اقتصادی می گردشرکت ثبت می گردد صحت موارد فوق به عهده کارپرداز می باشد که باید به آن اطمینان کامل داشته باشد این فرم برای فاکتورهای بالای مبلغ 15/000/000 ریال ضمیمه می شود.</a:t>
            </a:r>
            <a:endParaRPr lang="fa-IR" sz="2400" dirty="0"/>
          </a:p>
        </p:txBody>
      </p:sp>
      <p:sp>
        <p:nvSpPr>
          <p:cNvPr id="5" name="Rectangle 4"/>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785926"/>
            <a:ext cx="8072494" cy="2800767"/>
          </a:xfrm>
          <a:prstGeom prst="rect">
            <a:avLst/>
          </a:prstGeom>
        </p:spPr>
        <p:txBody>
          <a:bodyPr wrap="square">
            <a:spAutoFit/>
          </a:bodyPr>
          <a:lstStyle/>
          <a:p>
            <a:pPr algn="ctr">
              <a:lnSpc>
                <a:spcPct val="200000"/>
              </a:lnSpc>
            </a:pPr>
            <a:r>
              <a:rPr lang="fa-IR" sz="4400" dirty="0" smtClean="0">
                <a:solidFill>
                  <a:schemeClr val="accent4">
                    <a:lumMod val="75000"/>
                  </a:schemeClr>
                </a:solidFill>
                <a:cs typeface="B Titr" pitchFamily="2" charset="-78"/>
              </a:rPr>
              <a:t> </a:t>
            </a:r>
            <a:r>
              <a:rPr lang="fa-IR" sz="4400" dirty="0" smtClean="0">
                <a:solidFill>
                  <a:schemeClr val="accent1"/>
                </a:solidFill>
                <a:cs typeface="B Titr" pitchFamily="2" charset="-78"/>
              </a:rPr>
              <a:t>تهیه</a:t>
            </a:r>
            <a:r>
              <a:rPr lang="fa-IR" sz="4400" dirty="0" smtClean="0">
                <a:solidFill>
                  <a:schemeClr val="accent4">
                    <a:lumMod val="75000"/>
                  </a:schemeClr>
                </a:solidFill>
                <a:cs typeface="B Titr" pitchFamily="2" charset="-78"/>
              </a:rPr>
              <a:t> ، </a:t>
            </a:r>
            <a:r>
              <a:rPr lang="fa-IR" sz="4400" dirty="0" smtClean="0">
                <a:solidFill>
                  <a:schemeClr val="accent6">
                    <a:lumMod val="75000"/>
                  </a:schemeClr>
                </a:solidFill>
                <a:cs typeface="B Titr" pitchFamily="2" charset="-78"/>
              </a:rPr>
              <a:t>توزیع</a:t>
            </a:r>
            <a:r>
              <a:rPr lang="fa-IR" sz="4400" dirty="0" smtClean="0">
                <a:solidFill>
                  <a:schemeClr val="accent4">
                    <a:lumMod val="75000"/>
                  </a:schemeClr>
                </a:solidFill>
                <a:cs typeface="B Titr" pitchFamily="2" charset="-78"/>
              </a:rPr>
              <a:t>، </a:t>
            </a:r>
            <a:r>
              <a:rPr lang="fa-IR" sz="4400" dirty="0" smtClean="0">
                <a:solidFill>
                  <a:schemeClr val="accent1">
                    <a:lumMod val="50000"/>
                  </a:schemeClr>
                </a:solidFill>
                <a:cs typeface="B Titr" pitchFamily="2" charset="-78"/>
              </a:rPr>
              <a:t>نگهداری</a:t>
            </a:r>
            <a:r>
              <a:rPr lang="fa-IR" sz="4400" dirty="0" smtClean="0">
                <a:solidFill>
                  <a:schemeClr val="accent4">
                    <a:lumMod val="75000"/>
                  </a:schemeClr>
                </a:solidFill>
                <a:cs typeface="B Titr" pitchFamily="2" charset="-78"/>
              </a:rPr>
              <a:t> </a:t>
            </a:r>
            <a:r>
              <a:rPr lang="en-US" sz="4400" dirty="0" smtClean="0">
                <a:solidFill>
                  <a:schemeClr val="accent4">
                    <a:lumMod val="75000"/>
                  </a:schemeClr>
                </a:solidFill>
                <a:cs typeface="B Titr" pitchFamily="2" charset="-78"/>
              </a:rPr>
              <a:t> </a:t>
            </a:r>
            <a:r>
              <a:rPr lang="fa-IR" sz="4400" dirty="0" smtClean="0">
                <a:solidFill>
                  <a:schemeClr val="accent4">
                    <a:lumMod val="75000"/>
                  </a:schemeClr>
                </a:solidFill>
                <a:cs typeface="B Titr" pitchFamily="2" charset="-78"/>
              </a:rPr>
              <a:t>و </a:t>
            </a:r>
            <a:r>
              <a:rPr lang="fa-IR" sz="4400" dirty="0" smtClean="0">
                <a:solidFill>
                  <a:schemeClr val="accent1">
                    <a:lumMod val="75000"/>
                  </a:schemeClr>
                </a:solidFill>
                <a:cs typeface="B Titr" pitchFamily="2" charset="-78"/>
              </a:rPr>
              <a:t>رفع احتیاجات </a:t>
            </a:r>
            <a:r>
              <a:rPr lang="fa-IR" sz="4400" dirty="0" smtClean="0">
                <a:solidFill>
                  <a:schemeClr val="accent4">
                    <a:lumMod val="75000"/>
                  </a:schemeClr>
                </a:solidFill>
                <a:cs typeface="B Titr" pitchFamily="2" charset="-78"/>
              </a:rPr>
              <a:t>موسسه ذیربط می باشد.</a:t>
            </a:r>
            <a:endParaRPr lang="fa-IR" sz="4400" dirty="0">
              <a:solidFill>
                <a:schemeClr val="accent4">
                  <a:lumMod val="75000"/>
                </a:schemeClr>
              </a:solidFill>
            </a:endParaRPr>
          </a:p>
        </p:txBody>
      </p:sp>
      <p:sp>
        <p:nvSpPr>
          <p:cNvPr id="6" name="Rectangle 5"/>
          <p:cNvSpPr/>
          <p:nvPr/>
        </p:nvSpPr>
        <p:spPr>
          <a:xfrm>
            <a:off x="571472" y="428604"/>
            <a:ext cx="8072494" cy="584775"/>
          </a:xfrm>
          <a:prstGeom prst="rect">
            <a:avLst/>
          </a:prstGeom>
        </p:spPr>
        <p:txBody>
          <a:bodyPr wrap="square">
            <a:spAutoFit/>
          </a:bodyPr>
          <a:lstStyle/>
          <a:p>
            <a:pPr algn="ctr"/>
            <a:r>
              <a:rPr lang="fa-IR" sz="3200" dirty="0" smtClean="0">
                <a:solidFill>
                  <a:schemeClr val="accent4">
                    <a:lumMod val="50000"/>
                  </a:schemeClr>
                </a:solidFill>
                <a:cs typeface="B Titr" pitchFamily="2" charset="-78"/>
              </a:rPr>
              <a:t>وظیفه اداره تدارکات و پشتیبانی</a:t>
            </a:r>
            <a:endParaRPr lang="fa-IR" sz="3200" dirty="0">
              <a:solidFill>
                <a:schemeClr val="accent4">
                  <a:lumMod val="50000"/>
                </a:schemeClr>
              </a:solidFill>
            </a:endParaRP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714488"/>
            <a:ext cx="8501090" cy="4160113"/>
          </a:xfrm>
          <a:prstGeom prst="rect">
            <a:avLst/>
          </a:prstGeom>
        </p:spPr>
        <p:txBody>
          <a:bodyPr wrap="square">
            <a:spAutoFit/>
          </a:bodyPr>
          <a:lstStyle/>
          <a:p>
            <a:pPr>
              <a:lnSpc>
                <a:spcPts val="4000"/>
              </a:lnSpc>
            </a:pPr>
            <a:r>
              <a:rPr lang="fa-IR" sz="4000" dirty="0" smtClean="0">
                <a:solidFill>
                  <a:schemeClr val="accent1">
                    <a:lumMod val="75000"/>
                  </a:schemeClr>
                </a:solidFill>
                <a:cs typeface="B Titr" pitchFamily="2" charset="-78"/>
              </a:rPr>
              <a:t>روکش:</a:t>
            </a:r>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سند هزینه کارپردازی توسط کارپرداز ویا تنظیم کننده سند تکمیل می شود.</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در این فرم آدرس فروشنده و نام فروشنده در بالای آن ثبت می گردد.</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در قسمت شرح سند :کارپرداز باید متن ( پرداختی در وجه ... بابت خرید ) را بنویسد،</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که به نازلترین بهاء ممکنه در رده کیفیتی خود خریداری و تحویل انبارمی گردد سپس مبالغ هر فروشنده نوشته و جمع کل آن را در زیر به صورت حروفی و عدد ثبت می نمایند.</a:t>
            </a:r>
          </a:p>
        </p:txBody>
      </p:sp>
      <p:sp>
        <p:nvSpPr>
          <p:cNvPr id="5" name="Rectangle 4"/>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000240"/>
            <a:ext cx="8286808" cy="2677656"/>
          </a:xfrm>
          <a:prstGeom prst="rect">
            <a:avLst/>
          </a:prstGeom>
        </p:spPr>
        <p:txBody>
          <a:bodyPr wrap="square">
            <a:spAutoFit/>
          </a:bodyPr>
          <a:lstStyle/>
          <a:p>
            <a:pPr algn="just"/>
            <a:r>
              <a:rPr lang="fa-IR" sz="4000" dirty="0" smtClean="0">
                <a:solidFill>
                  <a:schemeClr val="accent1">
                    <a:lumMod val="75000"/>
                  </a:schemeClr>
                </a:solidFill>
                <a:cs typeface="B Titr" pitchFamily="2" charset="-78"/>
              </a:rPr>
              <a:t>خلاصه سند:</a:t>
            </a:r>
          </a:p>
          <a:p>
            <a:pPr algn="just"/>
            <a:r>
              <a:rPr lang="fa-IR" sz="3200" dirty="0" smtClean="0">
                <a:solidFill>
                  <a:schemeClr val="accent5">
                    <a:lumMod val="50000"/>
                  </a:schemeClr>
                </a:solidFill>
                <a:cs typeface="B Titr" pitchFamily="2" charset="-78"/>
              </a:rPr>
              <a:t/>
            </a:r>
            <a:br>
              <a:rPr lang="fa-IR" sz="3200" dirty="0" smtClean="0">
                <a:solidFill>
                  <a:schemeClr val="accent5">
                    <a:lumMod val="50000"/>
                  </a:schemeClr>
                </a:solidFill>
                <a:cs typeface="B Titr" pitchFamily="2" charset="-78"/>
              </a:rPr>
            </a:br>
            <a:r>
              <a:rPr lang="fa-IR" sz="3200" dirty="0" smtClean="0">
                <a:solidFill>
                  <a:schemeClr val="accent5">
                    <a:lumMod val="50000"/>
                  </a:schemeClr>
                </a:solidFill>
                <a:cs typeface="B Titr" pitchFamily="2" charset="-78"/>
              </a:rPr>
              <a:t>پس از اینکه چند سند کامل تهیه گردد روی آنها یک خلاصه سند  می زنند که مبالغ هر سند با نام فروشندگان در آن ثبت و جمع آن در نهایت ثبت می گردد.</a:t>
            </a:r>
          </a:p>
        </p:txBody>
      </p:sp>
      <p:sp>
        <p:nvSpPr>
          <p:cNvPr id="5" name="Rectangle 4"/>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357298"/>
            <a:ext cx="8501122" cy="4893647"/>
          </a:xfrm>
          <a:prstGeom prst="rect">
            <a:avLst/>
          </a:prstGeom>
        </p:spPr>
        <p:txBody>
          <a:bodyPr wrap="square">
            <a:spAutoFit/>
          </a:bodyPr>
          <a:lstStyle/>
          <a:p>
            <a:pPr algn="just"/>
            <a:r>
              <a:rPr lang="fa-IR" sz="2400" dirty="0" smtClean="0">
                <a:solidFill>
                  <a:schemeClr val="accent1">
                    <a:lumMod val="75000"/>
                  </a:schemeClr>
                </a:solidFill>
                <a:cs typeface="B Titr" pitchFamily="2" charset="-78"/>
              </a:rPr>
              <a:t>فرم ثبت نام ارزش افزوده:</a:t>
            </a:r>
          </a:p>
          <a:p>
            <a:pPr algn="just"/>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در صورتیکه جنس خریداری شده به آن ارزش افزوده تعلق بگیرد و در فاکتور قید شود باید فرم ثبت نام ارزش افزوده که در تاریخ خرید اعتبار داشته باشد به فاکتور ضمیمه شود که از پرداخت وجه ارزش افزوده به دارایی توسط فروشنده مطمئن شویم.</a:t>
            </a:r>
          </a:p>
          <a:p>
            <a:pPr algn="just"/>
            <a:r>
              <a:rPr lang="fa-IR" sz="2400" dirty="0" smtClean="0">
                <a:solidFill>
                  <a:schemeClr val="accent5">
                    <a:lumMod val="50000"/>
                  </a:schemeClr>
                </a:solidFill>
                <a:cs typeface="B Titr" pitchFamily="2" charset="-78"/>
              </a:rPr>
              <a:t/>
            </a:r>
            <a:br>
              <a:rPr lang="fa-IR" sz="2400" dirty="0" smtClean="0">
                <a:solidFill>
                  <a:schemeClr val="accent5">
                    <a:lumMod val="50000"/>
                  </a:schemeClr>
                </a:solidFill>
                <a:cs typeface="B Titr" pitchFamily="2" charset="-78"/>
              </a:rPr>
            </a:br>
            <a:r>
              <a:rPr lang="fa-IR" sz="2400" dirty="0" smtClean="0">
                <a:solidFill>
                  <a:schemeClr val="accent5">
                    <a:lumMod val="50000"/>
                  </a:schemeClr>
                </a:solidFill>
                <a:cs typeface="B Titr" pitchFamily="2" charset="-78"/>
              </a:rPr>
              <a:t>کارت کارگری کارتی است که به سه کارگر و یا ناظر تحویل می شود ناظر موظف است کارتها را تاریخ بزند و صبح موقع ورود کارگر از کارگر امضا و موقع خروج هم از کارگر امضا بگیرد و هر 5 روز یکبار کارتها را به مسئول کارپردازی جهت پرداخت تحویل نماید در یک کارت نام یک  کارگر بیش از 5 روز در ماه نیاید قید شود کارگر فوق در ... ماه بیش از 5 روز کار نکرده باید توسط ناظرامضا شود.</a:t>
            </a:r>
          </a:p>
        </p:txBody>
      </p:sp>
      <p:sp>
        <p:nvSpPr>
          <p:cNvPr id="5" name="Rectangle 4"/>
          <p:cNvSpPr/>
          <p:nvPr/>
        </p:nvSpPr>
        <p:spPr>
          <a:xfrm>
            <a:off x="2896734" y="285728"/>
            <a:ext cx="3954929"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فرم ها</a:t>
            </a: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578" y="1808513"/>
            <a:ext cx="4357702" cy="3785652"/>
          </a:xfrm>
          <a:prstGeom prst="rect">
            <a:avLst/>
          </a:prstGeom>
        </p:spPr>
        <p:txBody>
          <a:bodyPr wrap="square">
            <a:spAutoFit/>
          </a:bodyPr>
          <a:lstStyle/>
          <a:p>
            <a:r>
              <a:rPr lang="fa-IR" sz="2000" dirty="0" smtClean="0">
                <a:solidFill>
                  <a:schemeClr val="accent1">
                    <a:lumMod val="75000"/>
                  </a:schemeClr>
                </a:solidFill>
                <a:cs typeface="B Titr" pitchFamily="2" charset="-78"/>
              </a:rPr>
              <a:t>برگزاری همایش ها و سمینارها                                    </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2. فاکتور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3. صورتجلسه برگزاری مراسم و یا اهداء جوائز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4. روکش سند   </a:t>
            </a:r>
          </a:p>
          <a:p>
            <a:r>
              <a:rPr lang="fa-IR" sz="2000" dirty="0" smtClean="0">
                <a:solidFill>
                  <a:schemeClr val="accent5">
                    <a:lumMod val="50000"/>
                  </a:schemeClr>
                </a:solidFill>
                <a:cs typeface="B Titr" pitchFamily="2" charset="-78"/>
              </a:rPr>
              <a:t>                                                          </a:t>
            </a:r>
            <a:br>
              <a:rPr lang="fa-IR" sz="2000" dirty="0" smtClean="0">
                <a:solidFill>
                  <a:schemeClr val="accent5">
                    <a:lumMod val="50000"/>
                  </a:schemeClr>
                </a:solidFill>
                <a:cs typeface="B Titr" pitchFamily="2" charset="-78"/>
              </a:rPr>
            </a:br>
            <a:r>
              <a:rPr lang="fa-IR" sz="2000" dirty="0" smtClean="0">
                <a:solidFill>
                  <a:schemeClr val="accent1">
                    <a:lumMod val="75000"/>
                  </a:schemeClr>
                </a:solidFill>
                <a:cs typeface="B Titr" pitchFamily="2" charset="-78"/>
              </a:rPr>
              <a:t>اسناد کارگری</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2. کارت کارگری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3. گواهی انجام کار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4. روکش سند                                                      </a:t>
            </a:r>
            <a:br>
              <a:rPr lang="fa-IR" sz="2000" dirty="0" smtClean="0">
                <a:solidFill>
                  <a:schemeClr val="accent5">
                    <a:lumMod val="50000"/>
                  </a:schemeClr>
                </a:solidFill>
                <a:cs typeface="B Titr" pitchFamily="2" charset="-78"/>
              </a:rPr>
            </a:br>
            <a:endParaRPr lang="fa-IR" sz="2000" dirty="0" smtClean="0">
              <a:solidFill>
                <a:schemeClr val="accent5">
                  <a:lumMod val="50000"/>
                </a:schemeClr>
              </a:solidFill>
              <a:cs typeface="B Titr" pitchFamily="2" charset="-78"/>
            </a:endParaRPr>
          </a:p>
        </p:txBody>
      </p:sp>
      <p:sp>
        <p:nvSpPr>
          <p:cNvPr id="5" name="Rectangle 4"/>
          <p:cNvSpPr/>
          <p:nvPr/>
        </p:nvSpPr>
        <p:spPr>
          <a:xfrm>
            <a:off x="2013482" y="285728"/>
            <a:ext cx="4838184"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تکمیل سند</a:t>
            </a:r>
          </a:p>
        </p:txBody>
      </p:sp>
      <p:sp>
        <p:nvSpPr>
          <p:cNvPr id="6" name="Rectangle 5"/>
          <p:cNvSpPr/>
          <p:nvPr/>
        </p:nvSpPr>
        <p:spPr>
          <a:xfrm>
            <a:off x="-857288" y="1500174"/>
            <a:ext cx="4500578" cy="3785652"/>
          </a:xfrm>
          <a:prstGeom prst="rect">
            <a:avLst/>
          </a:prstGeom>
        </p:spPr>
        <p:txBody>
          <a:bodyPr wrap="square">
            <a:spAutoFit/>
          </a:bodyPr>
          <a:lstStyle/>
          <a:p>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a:t>
            </a:r>
            <a:r>
              <a:rPr lang="fa-IR" sz="2000" dirty="0" smtClean="0">
                <a:solidFill>
                  <a:schemeClr val="accent1">
                    <a:lumMod val="75000"/>
                  </a:schemeClr>
                </a:solidFill>
                <a:cs typeface="B Titr" pitchFamily="2" charset="-78"/>
              </a:rPr>
              <a:t>اسناد تعمیر لوازم و نصب قطعه</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2. فاکتور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3. گواهی انجام کار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4. روکش سند </a:t>
            </a:r>
          </a:p>
          <a:p>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1">
                    <a:lumMod val="75000"/>
                  </a:schemeClr>
                </a:solidFill>
                <a:cs typeface="B Titr" pitchFamily="2" charset="-78"/>
              </a:rPr>
              <a:t> اسناد خرید مصالح </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2. فاکتور</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3. صورتجلسه تخلیه مصالح</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4. صورتجلسه بجای رسید انبار</a:t>
            </a:r>
          </a:p>
        </p:txBody>
      </p:sp>
      <p:sp>
        <p:nvSpPr>
          <p:cNvPr id="8" name="Rectangle 7"/>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562" y="1538854"/>
            <a:ext cx="4357686" cy="4926990"/>
          </a:xfrm>
          <a:prstGeom prst="rect">
            <a:avLst/>
          </a:prstGeom>
        </p:spPr>
        <p:txBody>
          <a:bodyPr wrap="square">
            <a:spAutoFit/>
          </a:bodyPr>
          <a:lstStyle/>
          <a:p>
            <a:pPr>
              <a:lnSpc>
                <a:spcPts val="2900"/>
              </a:lnSpc>
            </a:pPr>
            <a:r>
              <a:rPr lang="fa-IR" sz="2000" dirty="0" smtClean="0">
                <a:solidFill>
                  <a:schemeClr val="accent1">
                    <a:lumMod val="75000"/>
                  </a:schemeClr>
                </a:solidFill>
                <a:cs typeface="B Titr" pitchFamily="2" charset="-78"/>
              </a:rPr>
              <a:t>اسناد بلیط                          </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2. برگه ماموریت جهت کارمندان و یا فرم تهیه بلیط جهت مهمانان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3. لاشه بلیط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4. روکش سند            </a:t>
            </a:r>
          </a:p>
          <a:p>
            <a:pPr>
              <a:lnSpc>
                <a:spcPts val="2900"/>
              </a:lnSpc>
            </a:pPr>
            <a:r>
              <a:rPr lang="fa-IR" sz="2000" dirty="0" smtClean="0">
                <a:solidFill>
                  <a:schemeClr val="accent5">
                    <a:lumMod val="50000"/>
                  </a:schemeClr>
                </a:solidFill>
                <a:cs typeface="B Titr" pitchFamily="2" charset="-78"/>
              </a:rPr>
              <a:t>                                                               </a:t>
            </a:r>
            <a:br>
              <a:rPr lang="fa-IR" sz="2000" dirty="0" smtClean="0">
                <a:solidFill>
                  <a:schemeClr val="accent5">
                    <a:lumMod val="50000"/>
                  </a:schemeClr>
                </a:solidFill>
                <a:cs typeface="B Titr" pitchFamily="2" charset="-78"/>
              </a:rPr>
            </a:br>
            <a:r>
              <a:rPr lang="fa-IR" sz="2000" dirty="0" smtClean="0">
                <a:solidFill>
                  <a:schemeClr val="accent1">
                    <a:lumMod val="75000"/>
                  </a:schemeClr>
                </a:solidFill>
                <a:cs typeface="B Titr" pitchFamily="2" charset="-78"/>
              </a:rPr>
              <a:t>اسناد خرید غذا و پذیرایی                                           </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2. فاکتور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3. صورتجلسه برگزاری مراسم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4. روکش سند                                                                            </a:t>
            </a:r>
            <a:br>
              <a:rPr lang="fa-IR" sz="2000" dirty="0" smtClean="0">
                <a:solidFill>
                  <a:schemeClr val="accent5">
                    <a:lumMod val="50000"/>
                  </a:schemeClr>
                </a:solidFill>
                <a:cs typeface="B Titr" pitchFamily="2" charset="-78"/>
              </a:rPr>
            </a:br>
            <a:endParaRPr lang="fa-IR" sz="2000" dirty="0" smtClean="0">
              <a:solidFill>
                <a:schemeClr val="accent5">
                  <a:lumMod val="50000"/>
                </a:schemeClr>
              </a:solidFill>
              <a:cs typeface="B Titr" pitchFamily="2" charset="-78"/>
            </a:endParaRPr>
          </a:p>
        </p:txBody>
      </p:sp>
      <p:sp>
        <p:nvSpPr>
          <p:cNvPr id="5" name="Rectangle 4"/>
          <p:cNvSpPr/>
          <p:nvPr/>
        </p:nvSpPr>
        <p:spPr>
          <a:xfrm>
            <a:off x="2013482" y="285728"/>
            <a:ext cx="4838184" cy="830997"/>
          </a:xfrm>
          <a:prstGeom prst="rect">
            <a:avLst/>
          </a:prstGeom>
        </p:spPr>
        <p:txBody>
          <a:bodyPr wrap="none">
            <a:spAutoFit/>
          </a:bodyPr>
          <a:lstStyle/>
          <a:p>
            <a:r>
              <a:rPr lang="fa-IR" sz="4800" b="1" dirty="0" smtClean="0">
                <a:solidFill>
                  <a:schemeClr val="accent1">
                    <a:lumMod val="75000"/>
                  </a:schemeClr>
                </a:solidFill>
                <a:cs typeface="B Jadid" pitchFamily="2" charset="-78"/>
              </a:rPr>
              <a:t>آشنایی با تکمیل سند</a:t>
            </a:r>
          </a:p>
        </p:txBody>
      </p:sp>
      <p:sp>
        <p:nvSpPr>
          <p:cNvPr id="6" name="Rectangle 5"/>
          <p:cNvSpPr/>
          <p:nvPr/>
        </p:nvSpPr>
        <p:spPr>
          <a:xfrm>
            <a:off x="285720" y="1571612"/>
            <a:ext cx="3786182" cy="3785652"/>
          </a:xfrm>
          <a:prstGeom prst="rect">
            <a:avLst/>
          </a:prstGeom>
        </p:spPr>
        <p:txBody>
          <a:bodyPr wrap="square">
            <a:spAutoFit/>
          </a:bodyPr>
          <a:lstStyle/>
          <a:p>
            <a:r>
              <a:rPr lang="fa-IR" sz="2000" dirty="0" smtClean="0">
                <a:solidFill>
                  <a:schemeClr val="accent5">
                    <a:lumMod val="50000"/>
                  </a:schemeClr>
                </a:solidFill>
                <a:cs typeface="B Titr" pitchFamily="2" charset="-78"/>
              </a:rPr>
              <a:t> </a:t>
            </a:r>
            <a:r>
              <a:rPr lang="fa-IR" sz="2000" dirty="0" smtClean="0">
                <a:solidFill>
                  <a:schemeClr val="accent1">
                    <a:lumMod val="75000"/>
                  </a:schemeClr>
                </a:solidFill>
                <a:cs typeface="B Titr" pitchFamily="2" charset="-78"/>
              </a:rPr>
              <a:t>اسناد خرید های اموالی در کلیه فرم های قید شده</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1. درخواست خرید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2. فاکتور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3. رسید انبار با قید پلاک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4. روکش سند</a:t>
            </a:r>
          </a:p>
          <a:p>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a:t>
            </a:r>
            <a:r>
              <a:rPr lang="fa-IR" sz="2000" dirty="0" smtClean="0">
                <a:solidFill>
                  <a:schemeClr val="accent1">
                    <a:lumMod val="75000"/>
                  </a:schemeClr>
                </a:solidFill>
                <a:cs typeface="B Titr" pitchFamily="2" charset="-78"/>
              </a:rPr>
              <a:t>اسناد خرید لوازم اداری مصرفی </a:t>
            </a:r>
            <a:r>
              <a:rPr lang="fa-IR" sz="2000" dirty="0" smtClean="0">
                <a:solidFill>
                  <a:schemeClr val="accent5">
                    <a:lumMod val="50000"/>
                  </a:schemeClr>
                </a:solidFill>
                <a:cs typeface="B Titr" pitchFamily="2" charset="-78"/>
              </a:rPr>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1. درخواست خرید</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2. فاکتور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3. رسید انبار مصرفی </a:t>
            </a:r>
            <a:br>
              <a:rPr lang="fa-IR" sz="2000" dirty="0" smtClean="0">
                <a:solidFill>
                  <a:schemeClr val="accent5">
                    <a:lumMod val="50000"/>
                  </a:schemeClr>
                </a:solidFill>
                <a:cs typeface="B Titr" pitchFamily="2" charset="-78"/>
              </a:rPr>
            </a:br>
            <a:r>
              <a:rPr lang="fa-IR" sz="2000" dirty="0" smtClean="0">
                <a:solidFill>
                  <a:schemeClr val="accent5">
                    <a:lumMod val="50000"/>
                  </a:schemeClr>
                </a:solidFill>
                <a:cs typeface="B Titr" pitchFamily="2" charset="-78"/>
              </a:rPr>
              <a:t> 4. گواهی انجام کار</a:t>
            </a:r>
          </a:p>
        </p:txBody>
      </p:sp>
      <p:sp>
        <p:nvSpPr>
          <p:cNvPr id="9" name="Rectangle 8"/>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01122" cy="954107"/>
          </a:xfrm>
          <a:prstGeom prst="rect">
            <a:avLst/>
          </a:prstGeom>
        </p:spPr>
        <p:txBody>
          <a:bodyPr wrap="square">
            <a:spAutoFit/>
          </a:bodyPr>
          <a:lstStyle/>
          <a:p>
            <a:r>
              <a:rPr lang="fa-IR" sz="2800" b="1" dirty="0" smtClean="0">
                <a:solidFill>
                  <a:schemeClr val="accent1">
                    <a:lumMod val="75000"/>
                  </a:schemeClr>
                </a:solidFill>
                <a:cs typeface="B Jadid" pitchFamily="2" charset="-78"/>
              </a:rPr>
              <a:t>در کلیه شرایط تنظیم سند که قید شده بود شایسته است موارد ذیل لحاظ گردد: </a:t>
            </a:r>
            <a:endParaRPr lang="fa-IR" sz="2800" dirty="0">
              <a:solidFill>
                <a:schemeClr val="accent1">
                  <a:lumMod val="75000"/>
                </a:schemeClr>
              </a:solidFill>
              <a:cs typeface="B Jadid" pitchFamily="2" charset="-78"/>
            </a:endParaRPr>
          </a:p>
        </p:txBody>
      </p:sp>
      <p:sp>
        <p:nvSpPr>
          <p:cNvPr id="6" name="Rectangle 5"/>
          <p:cNvSpPr/>
          <p:nvPr/>
        </p:nvSpPr>
        <p:spPr>
          <a:xfrm>
            <a:off x="285720" y="1580327"/>
            <a:ext cx="8572560" cy="4452501"/>
          </a:xfrm>
          <a:prstGeom prst="rect">
            <a:avLst/>
          </a:prstGeom>
        </p:spPr>
        <p:txBody>
          <a:bodyPr wrap="square">
            <a:spAutoFit/>
          </a:bodyPr>
          <a:lstStyle/>
          <a:p>
            <a:pPr>
              <a:lnSpc>
                <a:spcPts val="3400"/>
              </a:lnSpc>
            </a:pPr>
            <a:r>
              <a:rPr lang="fa-IR" sz="2000" dirty="0" smtClean="0">
                <a:cs typeface="B Titr" pitchFamily="2" charset="-78"/>
              </a:rPr>
              <a:t>1. برای اسناد بالاتر از 15000000 ریال فرم اظهارنامه مالیاتی تنظیم شود.</a:t>
            </a:r>
            <a:br>
              <a:rPr lang="fa-IR" sz="2000" dirty="0" smtClean="0">
                <a:cs typeface="B Titr" pitchFamily="2" charset="-78"/>
              </a:rPr>
            </a:br>
            <a:r>
              <a:rPr lang="fa-IR" sz="2000" dirty="0" smtClean="0">
                <a:cs typeface="B Titr" pitchFamily="2" charset="-78"/>
              </a:rPr>
              <a:t>2. برای اسنادی که مبلغ ارزش افزوده در فاکتور قید شده فرم ثبت نام مودی ضمیمه شود.</a:t>
            </a:r>
            <a:br>
              <a:rPr lang="fa-IR" sz="2000" dirty="0" smtClean="0">
                <a:cs typeface="B Titr" pitchFamily="2" charset="-78"/>
              </a:rPr>
            </a:br>
            <a:r>
              <a:rPr lang="fa-IR" sz="2000" dirty="0" smtClean="0">
                <a:cs typeface="B Titr" pitchFamily="2" charset="-78"/>
              </a:rPr>
              <a:t>3. برای خرید های بالاتر از 150000000 ریال سه فقره استعلام با صورت جلسه استعلام ضمیمه شود.</a:t>
            </a:r>
            <a:br>
              <a:rPr lang="fa-IR" sz="2000" dirty="0" smtClean="0">
                <a:cs typeface="B Titr" pitchFamily="2" charset="-78"/>
              </a:rPr>
            </a:br>
            <a:r>
              <a:rPr lang="fa-IR" sz="2000" dirty="0" smtClean="0">
                <a:cs typeface="B Titr" pitchFamily="2" charset="-78"/>
              </a:rPr>
              <a:t>4. برای خرید های بالاتر از 150000000 ریال قرار داد ضمیمه شود .</a:t>
            </a:r>
            <a:br>
              <a:rPr lang="fa-IR" sz="2000" dirty="0" smtClean="0">
                <a:cs typeface="B Titr" pitchFamily="2" charset="-78"/>
              </a:rPr>
            </a:br>
            <a:r>
              <a:rPr lang="fa-IR" sz="2000" dirty="0" smtClean="0">
                <a:cs typeface="B Titr" pitchFamily="2" charset="-78"/>
              </a:rPr>
              <a:t>5. برای کلیه کارهایی که تحویل و یا انجام آن بیشتر از 10 روز مستمر انجام شود باید قرارداد ضمیمه شود. ويا براي مبلغ هاي جزيي تفاهم نامه </a:t>
            </a:r>
            <a:br>
              <a:rPr lang="fa-IR" sz="2000" dirty="0" smtClean="0">
                <a:cs typeface="B Titr" pitchFamily="2" charset="-78"/>
              </a:rPr>
            </a:br>
            <a:r>
              <a:rPr lang="fa-IR" sz="2000" dirty="0" smtClean="0">
                <a:cs typeface="B Titr" pitchFamily="2" charset="-78"/>
              </a:rPr>
              <a:t>6. برای کلیه اسنادی که با قرار داد تنظیم می شود فيش  مبلغ بیمه و مالیات ضمیمه شود.</a:t>
            </a:r>
            <a:br>
              <a:rPr lang="fa-IR" sz="2000" dirty="0" smtClean="0">
                <a:cs typeface="B Titr" pitchFamily="2" charset="-78"/>
              </a:rPr>
            </a:br>
            <a:r>
              <a:rPr lang="fa-IR" sz="2000" dirty="0" smtClean="0">
                <a:cs typeface="B Titr" pitchFamily="2" charset="-78"/>
              </a:rPr>
              <a:t>7. بعضی از مشاغل از مالیات معاف می باشند.(مانند : گلفروشان ، کتاب فروشان و کارهای هنری)</a:t>
            </a:r>
            <a:endParaRPr lang="fa-IR" sz="2000" dirty="0">
              <a:cs typeface="B Titr" pitchFamily="2" charset="-78"/>
            </a:endParaRPr>
          </a:p>
        </p:txBody>
      </p:sp>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28670"/>
            <a:ext cx="8534400" cy="758952"/>
          </a:xfrm>
        </p:spPr>
        <p:txBody>
          <a:bodyPr>
            <a:normAutofit fontScale="90000"/>
          </a:bodyPr>
          <a:lstStyle/>
          <a:p>
            <a:pPr algn="r"/>
            <a:r>
              <a:rPr lang="fa-IR" sz="3100" b="1" dirty="0" smtClean="0">
                <a:solidFill>
                  <a:schemeClr val="accent1">
                    <a:lumMod val="75000"/>
                  </a:schemeClr>
                </a:solidFill>
                <a:cs typeface="B Jadid" pitchFamily="2" charset="-78"/>
              </a:rPr>
              <a:t>در کلیه شرایط تنظیم سند که قید شده بود شایسته است موارد ذیل لحاظ گردد: </a:t>
            </a:r>
            <a:r>
              <a:rPr lang="fa-IR" sz="3600" dirty="0" smtClean="0">
                <a:solidFill>
                  <a:schemeClr val="accent1">
                    <a:lumMod val="75000"/>
                  </a:schemeClr>
                </a:solidFill>
                <a:cs typeface="B Jadid" pitchFamily="2" charset="-78"/>
              </a:rPr>
              <a:t/>
            </a:r>
            <a:br>
              <a:rPr lang="fa-IR" sz="3600" dirty="0" smtClean="0">
                <a:solidFill>
                  <a:schemeClr val="accent1">
                    <a:lumMod val="75000"/>
                  </a:schemeClr>
                </a:solidFill>
                <a:cs typeface="B Jadid" pitchFamily="2" charset="-78"/>
              </a:rPr>
            </a:br>
            <a:endParaRPr lang="fa-IR" dirty="0"/>
          </a:p>
        </p:txBody>
      </p:sp>
      <p:sp>
        <p:nvSpPr>
          <p:cNvPr id="3" name="Rectangle 2"/>
          <p:cNvSpPr/>
          <p:nvPr/>
        </p:nvSpPr>
        <p:spPr>
          <a:xfrm>
            <a:off x="285720" y="1580327"/>
            <a:ext cx="8572560" cy="3548407"/>
          </a:xfrm>
          <a:prstGeom prst="rect">
            <a:avLst/>
          </a:prstGeom>
        </p:spPr>
        <p:txBody>
          <a:bodyPr wrap="square">
            <a:spAutoFit/>
          </a:bodyPr>
          <a:lstStyle/>
          <a:p>
            <a:pPr>
              <a:lnSpc>
                <a:spcPts val="3400"/>
              </a:lnSpc>
            </a:pPr>
            <a:r>
              <a:rPr lang="fa-IR" sz="2000" dirty="0" smtClean="0">
                <a:cs typeface="B Titr" pitchFamily="2" charset="-78"/>
              </a:rPr>
              <a:t>به استناد مصوبه سال 1394 هیأت رئیسه دانشگاه میزان تنخواه به شرح جدول ذیل اعلام گردید:</a:t>
            </a:r>
          </a:p>
          <a:p>
            <a:pPr>
              <a:lnSpc>
                <a:spcPts val="3400"/>
              </a:lnSpc>
            </a:pPr>
            <a:endParaRPr lang="fa-IR" sz="2000" dirty="0" smtClean="0">
              <a:cs typeface="B Titr" pitchFamily="2" charset="-78"/>
            </a:endParaRPr>
          </a:p>
          <a:p>
            <a:pPr>
              <a:lnSpc>
                <a:spcPts val="3400"/>
              </a:lnSpc>
            </a:pPr>
            <a:endParaRPr lang="fa-IR" sz="2000" dirty="0" smtClean="0">
              <a:cs typeface="B Titr" pitchFamily="2" charset="-78"/>
            </a:endParaRPr>
          </a:p>
          <a:p>
            <a:pPr>
              <a:lnSpc>
                <a:spcPts val="3400"/>
              </a:lnSpc>
            </a:pPr>
            <a:endParaRPr lang="fa-IR" sz="2000" dirty="0" smtClean="0">
              <a:cs typeface="B Titr" pitchFamily="2" charset="-78"/>
            </a:endParaRPr>
          </a:p>
          <a:p>
            <a:pPr>
              <a:lnSpc>
                <a:spcPts val="3400"/>
              </a:lnSpc>
            </a:pPr>
            <a:endParaRPr lang="fa-IR" sz="2000" dirty="0" smtClean="0">
              <a:cs typeface="B Titr" pitchFamily="2" charset="-78"/>
            </a:endParaRPr>
          </a:p>
          <a:p>
            <a:pPr>
              <a:lnSpc>
                <a:spcPts val="3400"/>
              </a:lnSpc>
            </a:pPr>
            <a:endParaRPr lang="fa-IR" sz="2000" dirty="0" smtClean="0">
              <a:cs typeface="B Titr" pitchFamily="2" charset="-78"/>
            </a:endParaRPr>
          </a:p>
          <a:p>
            <a:pPr>
              <a:lnSpc>
                <a:spcPts val="3400"/>
              </a:lnSpc>
            </a:pPr>
            <a:endParaRPr lang="fa-IR" sz="2000" dirty="0" smtClean="0">
              <a:cs typeface="B Titr" pitchFamily="2" charset="-78"/>
            </a:endParaRPr>
          </a:p>
          <a:p>
            <a:pPr>
              <a:lnSpc>
                <a:spcPts val="3400"/>
              </a:lnSpc>
            </a:pPr>
            <a:endParaRPr lang="fa-IR" sz="2000" dirty="0">
              <a:cs typeface="B Titr" pitchFamily="2" charset="-78"/>
            </a:endParaRPr>
          </a:p>
        </p:txBody>
      </p:sp>
      <p:graphicFrame>
        <p:nvGraphicFramePr>
          <p:cNvPr id="4" name="Table 3"/>
          <p:cNvGraphicFramePr>
            <a:graphicFrameLocks noGrp="1"/>
          </p:cNvGraphicFramePr>
          <p:nvPr/>
        </p:nvGraphicFramePr>
        <p:xfrm>
          <a:off x="1357290" y="2643182"/>
          <a:ext cx="6929486" cy="1800228"/>
        </p:xfrm>
        <a:graphic>
          <a:graphicData uri="http://schemas.openxmlformats.org/drawingml/2006/table">
            <a:tbl>
              <a:tblPr rtl="1" firstRow="1" bandRow="1">
                <a:tableStyleId>{5C22544A-7EE6-4342-B048-85BDC9FD1C3A}</a:tableStyleId>
              </a:tblPr>
              <a:tblGrid>
                <a:gridCol w="3404308"/>
                <a:gridCol w="3525178"/>
              </a:tblGrid>
              <a:tr h="428628">
                <a:tc>
                  <a:txBody>
                    <a:bodyPr/>
                    <a:lstStyle/>
                    <a:p>
                      <a:pPr algn="ctr" rtl="1"/>
                      <a:r>
                        <a:rPr lang="fa-IR" sz="2000" dirty="0" smtClean="0">
                          <a:cs typeface="B Titr" pitchFamily="2" charset="-78"/>
                        </a:rPr>
                        <a:t>عنوان</a:t>
                      </a:r>
                      <a:endParaRPr lang="fa-IR" sz="2000" dirty="0">
                        <a:cs typeface="B Titr" pitchFamily="2" charset="-78"/>
                      </a:endParaRPr>
                    </a:p>
                  </a:txBody>
                  <a:tcPr/>
                </a:tc>
                <a:tc>
                  <a:txBody>
                    <a:bodyPr/>
                    <a:lstStyle/>
                    <a:p>
                      <a:pPr algn="ctr" rtl="1"/>
                      <a:r>
                        <a:rPr lang="fa-IR" sz="2000" dirty="0" smtClean="0">
                          <a:cs typeface="B Titr" pitchFamily="2" charset="-78"/>
                        </a:rPr>
                        <a:t>مبلغ</a:t>
                      </a:r>
                      <a:endParaRPr lang="fa-IR" sz="2000" dirty="0">
                        <a:cs typeface="B Titr" pitchFamily="2" charset="-78"/>
                      </a:endParaRPr>
                    </a:p>
                  </a:txBody>
                  <a:tcPr/>
                </a:tc>
              </a:tr>
              <a:tr h="370840">
                <a:tc>
                  <a:txBody>
                    <a:bodyPr/>
                    <a:lstStyle/>
                    <a:p>
                      <a:pPr algn="ctr" rtl="1"/>
                      <a:r>
                        <a:rPr lang="fa-IR" sz="2400" dirty="0" smtClean="0">
                          <a:cs typeface="B Nazanin" pitchFamily="2" charset="-78"/>
                        </a:rPr>
                        <a:t>عامل مالی استانی</a:t>
                      </a:r>
                      <a:endParaRPr lang="fa-IR" sz="2400" dirty="0">
                        <a:cs typeface="B Nazanin" pitchFamily="2" charset="-78"/>
                      </a:endParaRPr>
                    </a:p>
                  </a:txBody>
                  <a:tcPr/>
                </a:tc>
                <a:tc>
                  <a:txBody>
                    <a:bodyPr/>
                    <a:lstStyle/>
                    <a:p>
                      <a:pPr algn="ctr" rtl="1"/>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500</a:t>
                      </a:r>
                      <a:r>
                        <a:rPr lang="en-US" sz="2400" dirty="0" smtClean="0">
                          <a:cs typeface="B Nazanin" pitchFamily="2" charset="-78"/>
                        </a:rPr>
                        <a:t>,</a:t>
                      </a:r>
                      <a:r>
                        <a:rPr lang="fa-IR" sz="2400" dirty="0" smtClean="0">
                          <a:cs typeface="B Nazanin" pitchFamily="2" charset="-78"/>
                        </a:rPr>
                        <a:t>1 ريال</a:t>
                      </a:r>
                      <a:endParaRPr lang="fa-IR" sz="2400" dirty="0">
                        <a:cs typeface="B Nazanin" pitchFamily="2" charset="-78"/>
                      </a:endParaRPr>
                    </a:p>
                  </a:txBody>
                  <a:tcPr/>
                </a:tc>
              </a:tr>
              <a:tr h="370840">
                <a:tc>
                  <a:txBody>
                    <a:bodyPr/>
                    <a:lstStyle/>
                    <a:p>
                      <a:pPr algn="ctr" rtl="1"/>
                      <a:r>
                        <a:rPr lang="fa-IR" sz="2400" dirty="0" smtClean="0">
                          <a:cs typeface="B Nazanin" pitchFamily="2" charset="-78"/>
                        </a:rPr>
                        <a:t>پردیس</a:t>
                      </a:r>
                      <a:endParaRPr lang="fa-IR" sz="2400" dirty="0">
                        <a:cs typeface="B Nazanin" pitchFamily="2" charset="-78"/>
                      </a:endParaRPr>
                    </a:p>
                  </a:txBody>
                  <a:tcPr/>
                </a:tc>
                <a:tc>
                  <a:txBody>
                    <a:bodyPr/>
                    <a:lstStyle/>
                    <a:p>
                      <a:pPr algn="ctr" rtl="1"/>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300 ريال</a:t>
                      </a:r>
                      <a:endParaRPr lang="fa-IR" sz="2400" dirty="0">
                        <a:cs typeface="B Nazanin" pitchFamily="2" charset="-78"/>
                      </a:endParaRPr>
                    </a:p>
                  </a:txBody>
                  <a:tcPr/>
                </a:tc>
              </a:tr>
              <a:tr h="370840">
                <a:tc>
                  <a:txBody>
                    <a:bodyPr/>
                    <a:lstStyle/>
                    <a:p>
                      <a:pPr algn="ctr" rtl="1"/>
                      <a:r>
                        <a:rPr lang="fa-IR" sz="2400" dirty="0" smtClean="0">
                          <a:cs typeface="B Nazanin" pitchFamily="2" charset="-78"/>
                        </a:rPr>
                        <a:t>مرکز آموزش عالی</a:t>
                      </a:r>
                      <a:endParaRPr lang="fa-IR" sz="2400" dirty="0">
                        <a:cs typeface="B Nazanin" pitchFamily="2" charset="-78"/>
                      </a:endParaRPr>
                    </a:p>
                  </a:txBody>
                  <a:tcPr/>
                </a:tc>
                <a:tc>
                  <a:txBody>
                    <a:bodyPr/>
                    <a:lstStyle/>
                    <a:p>
                      <a:pPr algn="ctr" rtl="1"/>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000</a:t>
                      </a:r>
                      <a:r>
                        <a:rPr lang="en-US" sz="2400" dirty="0" smtClean="0">
                          <a:cs typeface="B Nazanin" pitchFamily="2" charset="-78"/>
                        </a:rPr>
                        <a:t>,</a:t>
                      </a:r>
                      <a:r>
                        <a:rPr lang="fa-IR" sz="2400" dirty="0" smtClean="0">
                          <a:cs typeface="B Nazanin" pitchFamily="2" charset="-78"/>
                        </a:rPr>
                        <a:t>150 ريال</a:t>
                      </a:r>
                      <a:endParaRPr lang="fa-IR" sz="2400" dirty="0">
                        <a:cs typeface="B Nazanin" pitchFamily="2" charset="-78"/>
                      </a:endParaRPr>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90" y="3398926"/>
            <a:ext cx="8501090" cy="2816156"/>
          </a:xfrm>
          <a:prstGeom prst="rect">
            <a:avLst/>
          </a:prstGeom>
        </p:spPr>
        <p:txBody>
          <a:bodyPr wrap="square">
            <a:spAutoFit/>
          </a:bodyPr>
          <a:lstStyle/>
          <a:p>
            <a:pPr>
              <a:lnSpc>
                <a:spcPts val="7200"/>
              </a:lnSpc>
            </a:pPr>
            <a:r>
              <a:rPr lang="fa-IR" sz="4000" dirty="0" smtClean="0">
                <a:cs typeface="B Titr" pitchFamily="2" charset="-78"/>
              </a:rPr>
              <a:t>چگونه خرید کنیم ؟</a:t>
            </a:r>
            <a:br>
              <a:rPr lang="fa-IR" sz="4000" dirty="0" smtClean="0">
                <a:cs typeface="B Titr" pitchFamily="2" charset="-78"/>
              </a:rPr>
            </a:br>
            <a:r>
              <a:rPr lang="fa-IR" sz="4000" dirty="0" smtClean="0">
                <a:cs typeface="B Titr" pitchFamily="2" charset="-78"/>
              </a:rPr>
              <a:t> از کجا خرید کنیم ؟</a:t>
            </a:r>
            <a:br>
              <a:rPr lang="fa-IR" sz="4000" dirty="0" smtClean="0">
                <a:cs typeface="B Titr" pitchFamily="2" charset="-78"/>
              </a:rPr>
            </a:br>
            <a:r>
              <a:rPr lang="fa-IR" sz="4000" dirty="0" smtClean="0">
                <a:cs typeface="B Titr" pitchFamily="2" charset="-78"/>
              </a:rPr>
              <a:t> به چه شکلی با فروشنده رفتار کنیم ؟ </a:t>
            </a:r>
            <a:endParaRPr lang="fa-IR" sz="4000" dirty="0">
              <a:cs typeface="B Titr" pitchFamily="2" charset="-78"/>
            </a:endParaRPr>
          </a:p>
        </p:txBody>
      </p:sp>
      <p:sp>
        <p:nvSpPr>
          <p:cNvPr id="6" name="Rectangle 5"/>
          <p:cNvSpPr/>
          <p:nvPr/>
        </p:nvSpPr>
        <p:spPr>
          <a:xfrm>
            <a:off x="285721" y="285728"/>
            <a:ext cx="8215370" cy="830997"/>
          </a:xfrm>
          <a:prstGeom prst="rect">
            <a:avLst/>
          </a:prstGeom>
        </p:spPr>
        <p:txBody>
          <a:bodyPr wrap="square">
            <a:spAutoFit/>
          </a:bodyPr>
          <a:lstStyle/>
          <a:p>
            <a:r>
              <a:rPr lang="fa-IR" sz="4800" b="1" dirty="0" smtClean="0">
                <a:solidFill>
                  <a:schemeClr val="accent1">
                    <a:lumMod val="75000"/>
                  </a:schemeClr>
                </a:solidFill>
                <a:cs typeface="B Jadid" pitchFamily="2" charset="-78"/>
              </a:rPr>
              <a:t>آشنایی با مراحل یک خرید موفق</a:t>
            </a:r>
          </a:p>
        </p:txBody>
      </p:sp>
      <p:grpSp>
        <p:nvGrpSpPr>
          <p:cNvPr id="9" name="Group 8"/>
          <p:cNvGrpSpPr/>
          <p:nvPr/>
        </p:nvGrpSpPr>
        <p:grpSpPr>
          <a:xfrm>
            <a:off x="357158" y="1241718"/>
            <a:ext cx="4143404" cy="3641391"/>
            <a:chOff x="357158" y="1241718"/>
            <a:chExt cx="4143404" cy="3641391"/>
          </a:xfrm>
        </p:grpSpPr>
        <p:pic>
          <p:nvPicPr>
            <p:cNvPr id="7" name="Picture 6" descr="decision.jpg"/>
            <p:cNvPicPr>
              <a:picLocks noChangeAspect="1"/>
            </p:cNvPicPr>
            <p:nvPr/>
          </p:nvPicPr>
          <p:blipFill>
            <a:blip r:embed="rId2" cstate="print"/>
            <a:srcRect t="30000" r="2500"/>
            <a:stretch>
              <a:fillRect/>
            </a:stretch>
          </p:blipFill>
          <p:spPr>
            <a:xfrm>
              <a:off x="357158" y="2143116"/>
              <a:ext cx="4143404" cy="2739993"/>
            </a:xfrm>
            <a:prstGeom prst="rect">
              <a:avLst/>
            </a:prstGeom>
          </p:spPr>
        </p:pic>
        <p:pic>
          <p:nvPicPr>
            <p:cNvPr id="8" name="Picture 7" descr="decision.jpg"/>
            <p:cNvPicPr>
              <a:picLocks noChangeAspect="1"/>
            </p:cNvPicPr>
            <p:nvPr/>
          </p:nvPicPr>
          <p:blipFill>
            <a:blip r:embed="rId2" cstate="print"/>
            <a:srcRect l="18125" t="5000" r="57500" b="62500"/>
            <a:stretch>
              <a:fillRect/>
            </a:stretch>
          </p:blipFill>
          <p:spPr>
            <a:xfrm>
              <a:off x="1088384" y="1241718"/>
              <a:ext cx="1143008" cy="1143008"/>
            </a:xfrm>
            <a:prstGeom prst="rect">
              <a:avLst/>
            </a:prstGeom>
          </p:spPr>
        </p:pic>
      </p:grpSp>
      <p:sp>
        <p:nvSpPr>
          <p:cNvPr id="11" name="Rectangle 10"/>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496"/>
            <a:ext cx="8443914" cy="3071834"/>
          </a:xfrm>
        </p:spPr>
        <p:txBody>
          <a:bodyPr>
            <a:noAutofit/>
          </a:bodyPr>
          <a:lstStyle/>
          <a:p>
            <a:pPr algn="r">
              <a:lnSpc>
                <a:spcPts val="4100"/>
              </a:lnSpc>
            </a:pPr>
            <a:r>
              <a:rPr lang="fa-IR" sz="2400" dirty="0" smtClean="0">
                <a:solidFill>
                  <a:schemeClr val="tx1"/>
                </a:solidFill>
                <a:latin typeface="+mn-lt"/>
                <a:ea typeface="+mn-ea"/>
                <a:cs typeface="B Titr" pitchFamily="2" charset="-78"/>
              </a:rPr>
              <a:t>1-اطلاعات کافي از جنس موردتقاضا</a:t>
            </a:r>
            <a:br>
              <a:rPr lang="fa-IR" sz="2400" dirty="0" smtClean="0">
                <a:solidFill>
                  <a:schemeClr val="tx1"/>
                </a:solidFill>
                <a:latin typeface="+mn-lt"/>
                <a:ea typeface="+mn-ea"/>
                <a:cs typeface="B Titr" pitchFamily="2" charset="-78"/>
              </a:rPr>
            </a:br>
            <a:r>
              <a:rPr lang="fa-IR" sz="2400" dirty="0" smtClean="0">
                <a:solidFill>
                  <a:schemeClr val="tx1"/>
                </a:solidFill>
                <a:latin typeface="+mn-lt"/>
                <a:ea typeface="+mn-ea"/>
                <a:cs typeface="B Titr" pitchFamily="2" charset="-78"/>
              </a:rPr>
              <a:t>2دريافت اطلاعات از فروشندگان</a:t>
            </a:r>
            <a:br>
              <a:rPr lang="fa-IR" sz="2400" dirty="0" smtClean="0">
                <a:solidFill>
                  <a:schemeClr val="tx1"/>
                </a:solidFill>
                <a:latin typeface="+mn-lt"/>
                <a:ea typeface="+mn-ea"/>
                <a:cs typeface="B Titr" pitchFamily="2" charset="-78"/>
              </a:rPr>
            </a:br>
            <a:r>
              <a:rPr lang="fa-IR" sz="2400" dirty="0" smtClean="0">
                <a:solidFill>
                  <a:schemeClr val="tx1"/>
                </a:solidFill>
                <a:latin typeface="+mn-lt"/>
                <a:ea typeface="+mn-ea"/>
                <a:cs typeface="B Titr" pitchFamily="2" charset="-78"/>
              </a:rPr>
              <a:t>3-دخواست خريد به فروشنده ندهيد ومتن درخواست را حفظ کنيد </a:t>
            </a:r>
            <a:br>
              <a:rPr lang="fa-IR" sz="2400" dirty="0" smtClean="0">
                <a:solidFill>
                  <a:schemeClr val="tx1"/>
                </a:solidFill>
                <a:latin typeface="+mn-lt"/>
                <a:ea typeface="+mn-ea"/>
                <a:cs typeface="B Titr" pitchFamily="2" charset="-78"/>
              </a:rPr>
            </a:br>
            <a:r>
              <a:rPr lang="fa-IR" sz="2400" dirty="0" smtClean="0">
                <a:solidFill>
                  <a:schemeClr val="tx1"/>
                </a:solidFill>
                <a:latin typeface="+mn-lt"/>
                <a:ea typeface="+mn-ea"/>
                <a:cs typeface="B Titr" pitchFamily="2" charset="-78"/>
              </a:rPr>
              <a:t>4-براي گرفتن استعلام از فروشنده بخواهيد جواب استعلام را در پاکت مهر وموم شده  تحويل نمايد.</a:t>
            </a:r>
            <a:endParaRPr lang="en-US" sz="2400" dirty="0">
              <a:solidFill>
                <a:schemeClr val="tx1"/>
              </a:solidFill>
              <a:latin typeface="+mn-lt"/>
              <a:ea typeface="+mn-ea"/>
              <a:cs typeface="B Titr" pitchFamily="2" charset="-78"/>
            </a:endParaRPr>
          </a:p>
        </p:txBody>
      </p:sp>
      <p:sp>
        <p:nvSpPr>
          <p:cNvPr id="4" name="Rectangle 3"/>
          <p:cNvSpPr/>
          <p:nvPr/>
        </p:nvSpPr>
        <p:spPr>
          <a:xfrm>
            <a:off x="4857752" y="357166"/>
            <a:ext cx="3812262" cy="769441"/>
          </a:xfrm>
          <a:prstGeom prst="rect">
            <a:avLst/>
          </a:prstGeom>
        </p:spPr>
        <p:txBody>
          <a:bodyPr wrap="none">
            <a:spAutoFit/>
          </a:bodyPr>
          <a:lstStyle/>
          <a:p>
            <a:r>
              <a:rPr lang="fa-IR" sz="4400" dirty="0" smtClean="0">
                <a:solidFill>
                  <a:schemeClr val="accent1">
                    <a:lumMod val="75000"/>
                  </a:schemeClr>
                </a:solidFill>
                <a:cs typeface="B Titr" pitchFamily="2" charset="-78"/>
              </a:rPr>
              <a:t>چگونه خريد کنيم؟</a:t>
            </a:r>
            <a:endParaRPr lang="fa-IR" sz="4400" dirty="0">
              <a:solidFill>
                <a:schemeClr val="accent1">
                  <a:lumMod val="75000"/>
                </a:schemeClr>
              </a:solidFill>
            </a:endParaRPr>
          </a:p>
        </p:txBody>
      </p:sp>
      <p:pic>
        <p:nvPicPr>
          <p:cNvPr id="5" name="Picture 4" descr="imagesCA4P9ITP.jpg"/>
          <p:cNvPicPr>
            <a:picLocks noChangeAspect="1"/>
          </p:cNvPicPr>
          <p:nvPr/>
        </p:nvPicPr>
        <p:blipFill>
          <a:blip r:embed="rId2" cstate="print"/>
          <a:stretch>
            <a:fillRect/>
          </a:stretch>
        </p:blipFill>
        <p:spPr>
          <a:xfrm>
            <a:off x="0" y="0"/>
            <a:ext cx="4000496" cy="4000496"/>
          </a:xfrm>
          <a:prstGeom prst="rect">
            <a:avLst/>
          </a:prstGeom>
          <a:ln>
            <a:noFill/>
          </a:ln>
          <a:effectLst>
            <a:softEdge rad="112500"/>
          </a:effectLst>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418018"/>
            <a:ext cx="8229600" cy="1868502"/>
          </a:xfrm>
        </p:spPr>
        <p:txBody>
          <a:bodyPr>
            <a:noAutofit/>
          </a:bodyPr>
          <a:lstStyle/>
          <a:p>
            <a:pPr algn="r">
              <a:lnSpc>
                <a:spcPts val="6000"/>
              </a:lnSpc>
            </a:pPr>
            <a:r>
              <a:rPr lang="fa-IR" sz="2800" dirty="0" smtClean="0">
                <a:solidFill>
                  <a:schemeClr val="tx1"/>
                </a:solidFill>
                <a:latin typeface="+mn-lt"/>
                <a:ea typeface="+mn-ea"/>
                <a:cs typeface="B Titr" pitchFamily="2" charset="-78"/>
              </a:rPr>
              <a:t>1-از فروشگاههايي خريد کنيم که صاحب ملک باشند.</a:t>
            </a:r>
            <a:br>
              <a:rPr lang="fa-IR" sz="2800" dirty="0" smtClean="0">
                <a:solidFill>
                  <a:schemeClr val="tx1"/>
                </a:solidFill>
                <a:latin typeface="+mn-lt"/>
                <a:ea typeface="+mn-ea"/>
                <a:cs typeface="B Titr" pitchFamily="2" charset="-78"/>
              </a:rPr>
            </a:br>
            <a:r>
              <a:rPr lang="fa-IR" sz="2800" dirty="0" smtClean="0">
                <a:solidFill>
                  <a:schemeClr val="tx1"/>
                </a:solidFill>
                <a:latin typeface="+mn-lt"/>
                <a:ea typeface="+mn-ea"/>
                <a:cs typeface="B Titr" pitchFamily="2" charset="-78"/>
              </a:rPr>
              <a:t>2-فروشگاههايي که مدارک دارايي کامل داشته باشند.</a:t>
            </a:r>
            <a:br>
              <a:rPr lang="fa-IR" sz="2800" dirty="0" smtClean="0">
                <a:solidFill>
                  <a:schemeClr val="tx1"/>
                </a:solidFill>
                <a:latin typeface="+mn-lt"/>
                <a:ea typeface="+mn-ea"/>
                <a:cs typeface="B Titr" pitchFamily="2" charset="-78"/>
              </a:rPr>
            </a:br>
            <a:r>
              <a:rPr lang="fa-IR" sz="2800" dirty="0" smtClean="0">
                <a:solidFill>
                  <a:schemeClr val="tx1"/>
                </a:solidFill>
                <a:latin typeface="+mn-lt"/>
                <a:ea typeface="+mn-ea"/>
                <a:cs typeface="B Titr" pitchFamily="2" charset="-78"/>
              </a:rPr>
              <a:t>3-حتي المکان از نمايندگي هاي رسمي خريد کنيم.</a:t>
            </a:r>
            <a:br>
              <a:rPr lang="fa-IR" sz="2800" dirty="0" smtClean="0">
                <a:solidFill>
                  <a:schemeClr val="tx1"/>
                </a:solidFill>
                <a:latin typeface="+mn-lt"/>
                <a:ea typeface="+mn-ea"/>
                <a:cs typeface="B Titr" pitchFamily="2" charset="-78"/>
              </a:rPr>
            </a:br>
            <a:r>
              <a:rPr lang="fa-IR" sz="2800" dirty="0" smtClean="0">
                <a:solidFill>
                  <a:schemeClr val="tx1"/>
                </a:solidFill>
                <a:latin typeface="+mn-lt"/>
                <a:ea typeface="+mn-ea"/>
                <a:cs typeface="B Titr" pitchFamily="2" charset="-78"/>
              </a:rPr>
              <a:t>5-رقباي فروشنده ها را شناسايي کنيد.</a:t>
            </a:r>
            <a:endParaRPr lang="en-US" sz="2800" dirty="0"/>
          </a:p>
        </p:txBody>
      </p:sp>
      <p:sp>
        <p:nvSpPr>
          <p:cNvPr id="4" name="Rectangle 3"/>
          <p:cNvSpPr/>
          <p:nvPr/>
        </p:nvSpPr>
        <p:spPr>
          <a:xfrm>
            <a:off x="5000628" y="357166"/>
            <a:ext cx="3828292" cy="769441"/>
          </a:xfrm>
          <a:prstGeom prst="rect">
            <a:avLst/>
          </a:prstGeom>
        </p:spPr>
        <p:txBody>
          <a:bodyPr wrap="none">
            <a:spAutoFit/>
          </a:bodyPr>
          <a:lstStyle/>
          <a:p>
            <a:r>
              <a:rPr lang="fa-IR" sz="4400" dirty="0" smtClean="0">
                <a:solidFill>
                  <a:schemeClr val="accent1">
                    <a:lumMod val="75000"/>
                  </a:schemeClr>
                </a:solidFill>
                <a:cs typeface="B Titr" pitchFamily="2" charset="-78"/>
              </a:rPr>
              <a:t>از کجا خريد کنيم؟</a:t>
            </a:r>
            <a:endParaRPr lang="fa-IR" sz="4400" dirty="0">
              <a:solidFill>
                <a:schemeClr val="accent1">
                  <a:lumMod val="75000"/>
                </a:schemeClr>
              </a:solidFill>
            </a:endParaRPr>
          </a:p>
        </p:txBody>
      </p:sp>
      <p:pic>
        <p:nvPicPr>
          <p:cNvPr id="5" name="Picture 4" descr="basket.jpg"/>
          <p:cNvPicPr>
            <a:picLocks noChangeAspect="1"/>
          </p:cNvPicPr>
          <p:nvPr/>
        </p:nvPicPr>
        <p:blipFill>
          <a:blip r:embed="rId2" cstate="print"/>
          <a:stretch>
            <a:fillRect/>
          </a:stretch>
        </p:blipFill>
        <p:spPr>
          <a:xfrm>
            <a:off x="285720" y="99866"/>
            <a:ext cx="3024422" cy="3400572"/>
          </a:xfrm>
          <a:prstGeom prst="rect">
            <a:avLst/>
          </a:prstGeom>
          <a:ln>
            <a:noFill/>
          </a:ln>
          <a:effectLst>
            <a:softEdge rad="112500"/>
          </a:effectLst>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285728"/>
            <a:ext cx="7858180" cy="646331"/>
          </a:xfrm>
          <a:prstGeom prst="rect">
            <a:avLst/>
          </a:prstGeom>
        </p:spPr>
        <p:txBody>
          <a:bodyPr wrap="square">
            <a:spAutoFit/>
          </a:bodyPr>
          <a:lstStyle/>
          <a:p>
            <a:pPr algn="ctr"/>
            <a:r>
              <a:rPr lang="fa-IR" sz="3600" dirty="0" smtClean="0">
                <a:solidFill>
                  <a:schemeClr val="accent5">
                    <a:lumMod val="50000"/>
                  </a:schemeClr>
                </a:solidFill>
                <a:cs typeface="B Titr" pitchFamily="2" charset="-78"/>
              </a:rPr>
              <a:t>اداره تدارکات و پشتیبانی شامل دو بخش:</a:t>
            </a:r>
            <a:endParaRPr lang="fa-IR" sz="3600" dirty="0">
              <a:solidFill>
                <a:schemeClr val="accent5">
                  <a:lumMod val="50000"/>
                </a:schemeClr>
              </a:solidFill>
              <a:cs typeface="B Titr" pitchFamily="2" charset="-78"/>
            </a:endParaRPr>
          </a:p>
        </p:txBody>
      </p:sp>
      <p:graphicFrame>
        <p:nvGraphicFramePr>
          <p:cNvPr id="7" name="Diagram 6"/>
          <p:cNvGraphicFramePr/>
          <p:nvPr/>
        </p:nvGraphicFramePr>
        <p:xfrm>
          <a:off x="928662" y="1643050"/>
          <a:ext cx="7143800"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643050"/>
            <a:ext cx="8515352" cy="4643470"/>
          </a:xfrm>
        </p:spPr>
        <p:txBody>
          <a:bodyPr>
            <a:normAutofit fontScale="90000"/>
          </a:bodyPr>
          <a:lstStyle/>
          <a:p>
            <a:pPr algn="r">
              <a:lnSpc>
                <a:spcPts val="4600"/>
              </a:lnSpc>
            </a:pPr>
            <a:r>
              <a:rPr lang="fa-IR" sz="2700" dirty="0" smtClean="0">
                <a:solidFill>
                  <a:schemeClr val="tx1"/>
                </a:solidFill>
                <a:latin typeface="+mn-lt"/>
                <a:ea typeface="+mn-ea"/>
                <a:cs typeface="B Titr" pitchFamily="2" charset="-78"/>
              </a:rPr>
              <a:t>1-به فروشنده اطمينان دهيد که کارپرداز امين طرفين معامله است.</a:t>
            </a:r>
            <a:br>
              <a:rPr lang="fa-IR" sz="2700" dirty="0" smtClean="0">
                <a:solidFill>
                  <a:schemeClr val="tx1"/>
                </a:solidFill>
                <a:latin typeface="+mn-lt"/>
                <a:ea typeface="+mn-ea"/>
                <a:cs typeface="B Titr" pitchFamily="2" charset="-78"/>
              </a:rPr>
            </a:br>
            <a:r>
              <a:rPr lang="fa-IR" sz="2700" dirty="0" smtClean="0">
                <a:solidFill>
                  <a:schemeClr val="tx1"/>
                </a:solidFill>
                <a:latin typeface="+mn-lt"/>
                <a:ea typeface="+mn-ea"/>
                <a:cs typeface="B Titr" pitchFamily="2" charset="-78"/>
              </a:rPr>
              <a:t>2-با فروشنده رفاقتي برخورد کنيد.</a:t>
            </a:r>
            <a:br>
              <a:rPr lang="fa-IR" sz="2700" dirty="0" smtClean="0">
                <a:solidFill>
                  <a:schemeClr val="tx1"/>
                </a:solidFill>
                <a:latin typeface="+mn-lt"/>
                <a:ea typeface="+mn-ea"/>
                <a:cs typeface="B Titr" pitchFamily="2" charset="-78"/>
              </a:rPr>
            </a:br>
            <a:r>
              <a:rPr lang="fa-IR" sz="2700" dirty="0" smtClean="0">
                <a:solidFill>
                  <a:schemeClr val="tx1"/>
                </a:solidFill>
                <a:latin typeface="+mn-lt"/>
                <a:ea typeface="+mn-ea"/>
                <a:cs typeface="B Titr" pitchFamily="2" charset="-78"/>
              </a:rPr>
              <a:t>3- به فروشنده ثابت کنيد که آبرويتان در خريد مهم است.</a:t>
            </a:r>
            <a:br>
              <a:rPr lang="fa-IR" sz="2700" dirty="0" smtClean="0">
                <a:solidFill>
                  <a:schemeClr val="tx1"/>
                </a:solidFill>
                <a:latin typeface="+mn-lt"/>
                <a:ea typeface="+mn-ea"/>
                <a:cs typeface="B Titr" pitchFamily="2" charset="-78"/>
              </a:rPr>
            </a:br>
            <a:r>
              <a:rPr lang="fa-IR" sz="2700" dirty="0" smtClean="0">
                <a:solidFill>
                  <a:schemeClr val="tx1"/>
                </a:solidFill>
                <a:latin typeface="+mn-lt"/>
                <a:ea typeface="+mn-ea"/>
                <a:cs typeface="B Titr" pitchFamily="2" charset="-78"/>
              </a:rPr>
              <a:t>4-فروشندگاني که پيش نهاد رشوه ميدهند در ليست سياه خودتان يادداشت کنيد.</a:t>
            </a:r>
            <a:br>
              <a:rPr lang="fa-IR" sz="2700" dirty="0" smtClean="0">
                <a:solidFill>
                  <a:schemeClr val="tx1"/>
                </a:solidFill>
                <a:latin typeface="+mn-lt"/>
                <a:ea typeface="+mn-ea"/>
                <a:cs typeface="B Titr" pitchFamily="2" charset="-78"/>
              </a:rPr>
            </a:br>
            <a:r>
              <a:rPr lang="fa-IR" sz="2700" dirty="0" smtClean="0">
                <a:solidFill>
                  <a:schemeClr val="tx1"/>
                </a:solidFill>
                <a:latin typeface="+mn-lt"/>
                <a:ea typeface="+mn-ea"/>
                <a:cs typeface="B Titr" pitchFamily="2" charset="-78"/>
              </a:rPr>
              <a:t>5- </a:t>
            </a:r>
            <a:r>
              <a:rPr lang="fa-IR" sz="2700" dirty="0" smtClean="0">
                <a:solidFill>
                  <a:schemeClr val="tx1"/>
                </a:solidFill>
                <a:cs typeface="B Titr" pitchFamily="2" charset="-78"/>
              </a:rPr>
              <a:t>براي فروشگاههايي که زياد با آنها کار ميکنيد </a:t>
            </a:r>
            <a:r>
              <a:rPr lang="fa-IR" sz="2700" dirty="0" smtClean="0">
                <a:solidFill>
                  <a:schemeClr val="tx1"/>
                </a:solidFill>
                <a:latin typeface="+mn-lt"/>
                <a:ea typeface="+mn-ea"/>
                <a:cs typeface="B Titr" pitchFamily="2" charset="-78"/>
              </a:rPr>
              <a:t>در اعياد و مناسبتها از طریق ارسال  پيام ويا خريد يک جعبه شيريني ، به فروشنده  نزديک شويد تا براي آبروي شما ارزش قائل شود.</a:t>
            </a:r>
            <a:endParaRPr lang="en-US" sz="3200" dirty="0"/>
          </a:p>
        </p:txBody>
      </p:sp>
      <p:sp>
        <p:nvSpPr>
          <p:cNvPr id="4" name="Rectangle 3"/>
          <p:cNvSpPr/>
          <p:nvPr/>
        </p:nvSpPr>
        <p:spPr>
          <a:xfrm>
            <a:off x="1000100" y="373543"/>
            <a:ext cx="7093609" cy="769441"/>
          </a:xfrm>
          <a:prstGeom prst="rect">
            <a:avLst/>
          </a:prstGeom>
        </p:spPr>
        <p:txBody>
          <a:bodyPr wrap="none">
            <a:spAutoFit/>
          </a:bodyPr>
          <a:lstStyle/>
          <a:p>
            <a:r>
              <a:rPr lang="fa-IR" sz="4400" dirty="0" smtClean="0">
                <a:solidFill>
                  <a:schemeClr val="accent1">
                    <a:lumMod val="75000"/>
                  </a:schemeClr>
                </a:solidFill>
                <a:cs typeface="B Titr" pitchFamily="2" charset="-78"/>
              </a:rPr>
              <a:t>به چه شکلی با فروشنده رفتار کنیم؟</a:t>
            </a:r>
            <a:endParaRPr lang="fa-IR" sz="4400" dirty="0">
              <a:solidFill>
                <a:schemeClr val="accent1">
                  <a:lumMod val="75000"/>
                </a:schemeClr>
              </a:solidFill>
            </a:endParaRPr>
          </a:p>
        </p:txBody>
      </p:sp>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CAH620B9.jpg"/>
          <p:cNvPicPr>
            <a:picLocks noChangeAspect="1"/>
          </p:cNvPicPr>
          <p:nvPr/>
        </p:nvPicPr>
        <p:blipFill>
          <a:blip r:embed="rId2" cstate="print"/>
          <a:srcRect b="6339"/>
          <a:stretch>
            <a:fillRect/>
          </a:stretch>
        </p:blipFill>
        <p:spPr>
          <a:xfrm>
            <a:off x="1500166" y="-357214"/>
            <a:ext cx="6215074" cy="65722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_zxc434525_UEgADXgh.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1071538" y="2571744"/>
            <a:ext cx="3373039" cy="1754326"/>
          </a:xfrm>
          <a:prstGeom prst="rect">
            <a:avLst/>
          </a:prstGeom>
          <a:noFill/>
        </p:spPr>
        <p:txBody>
          <a:bodyPr wrap="none" lIns="91440" tIns="45720" rIns="91440" bIns="45720">
            <a:spAutoFit/>
          </a:bodyPr>
          <a:lstStyle/>
          <a:p>
            <a:pPr algn="ctr"/>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Jadid" pitchFamily="2" charset="-78"/>
              </a:rPr>
              <a:t>با تشکر </a:t>
            </a:r>
          </a:p>
          <a:p>
            <a:pPr algn="ctr"/>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Jadid" pitchFamily="2" charset="-78"/>
              </a:rPr>
              <a:t>از توجه شما</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Jadi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0879" y="428604"/>
            <a:ext cx="6223178" cy="523220"/>
          </a:xfrm>
          <a:prstGeom prst="rect">
            <a:avLst/>
          </a:prstGeom>
        </p:spPr>
        <p:txBody>
          <a:bodyPr wrap="none">
            <a:spAutoFit/>
          </a:bodyPr>
          <a:lstStyle/>
          <a:p>
            <a:r>
              <a:rPr lang="fa-IR" sz="2800" dirty="0" smtClean="0">
                <a:solidFill>
                  <a:schemeClr val="accent5">
                    <a:lumMod val="50000"/>
                  </a:schemeClr>
                </a:solidFill>
                <a:cs typeface="B Jadid" pitchFamily="2" charset="-78"/>
              </a:rPr>
              <a:t>شرح وظایف رئیس اداره تدارکات و پشتیبانی</a:t>
            </a:r>
            <a:endParaRPr lang="fa-IR" sz="2800" dirty="0">
              <a:solidFill>
                <a:schemeClr val="accent5">
                  <a:lumMod val="50000"/>
                </a:schemeClr>
              </a:solidFill>
              <a:cs typeface="B Jadid" pitchFamily="2" charset="-78"/>
            </a:endParaRPr>
          </a:p>
        </p:txBody>
      </p:sp>
      <p:sp>
        <p:nvSpPr>
          <p:cNvPr id="6" name="Rectangle 5"/>
          <p:cNvSpPr/>
          <p:nvPr/>
        </p:nvSpPr>
        <p:spPr>
          <a:xfrm>
            <a:off x="428596" y="1571612"/>
            <a:ext cx="8429684" cy="4442883"/>
          </a:xfrm>
          <a:prstGeom prst="rect">
            <a:avLst/>
          </a:prstGeom>
        </p:spPr>
        <p:txBody>
          <a:bodyPr wrap="square">
            <a:spAutoFit/>
          </a:bodyPr>
          <a:lstStyle/>
          <a:p>
            <a:pPr marL="457200" indent="-457200">
              <a:lnSpc>
                <a:spcPts val="3100"/>
              </a:lnSpc>
              <a:buFont typeface="+mj-lt"/>
              <a:buAutoNum type="arabicPeriod"/>
            </a:pPr>
            <a:r>
              <a:rPr lang="fa-IR" sz="2000" dirty="0" smtClean="0">
                <a:cs typeface="B Titr" pitchFamily="2" charset="-78"/>
              </a:rPr>
              <a:t>بررسی نیازهای مجموعه و هماهنگی با انبار جهت صدور درخواست</a:t>
            </a:r>
          </a:p>
          <a:p>
            <a:pPr marL="457200" indent="-457200">
              <a:lnSpc>
                <a:spcPts val="3100"/>
              </a:lnSpc>
              <a:buFont typeface="+mj-lt"/>
              <a:buAutoNum type="arabicPeriod"/>
            </a:pPr>
            <a:r>
              <a:rPr lang="fa-IR" sz="2000" dirty="0" smtClean="0">
                <a:cs typeface="B Titr" pitchFamily="2" charset="-78"/>
              </a:rPr>
              <a:t>گزارش نیازها به مدیر</a:t>
            </a:r>
          </a:p>
          <a:p>
            <a:pPr marL="457200" indent="-457200">
              <a:lnSpc>
                <a:spcPts val="3100"/>
              </a:lnSpc>
              <a:buFont typeface="+mj-lt"/>
              <a:buAutoNum type="arabicPeriod"/>
            </a:pPr>
            <a:r>
              <a:rPr lang="fa-IR" sz="2000" dirty="0" smtClean="0">
                <a:cs typeface="B Titr" pitchFamily="2" charset="-78"/>
              </a:rPr>
              <a:t>تامین اعتبار درخواست ها</a:t>
            </a:r>
          </a:p>
          <a:p>
            <a:pPr marL="457200" indent="-457200">
              <a:lnSpc>
                <a:spcPts val="3100"/>
              </a:lnSpc>
              <a:buFont typeface="+mj-lt"/>
              <a:buAutoNum type="arabicPeriod"/>
            </a:pPr>
            <a:r>
              <a:rPr lang="fa-IR" sz="2000" dirty="0" smtClean="0">
                <a:cs typeface="B Titr" pitchFamily="2" charset="-78"/>
              </a:rPr>
              <a:t>تحویل درخواست ها به واحد کارپردازی</a:t>
            </a:r>
          </a:p>
          <a:p>
            <a:pPr marL="457200" indent="-457200">
              <a:lnSpc>
                <a:spcPts val="3100"/>
              </a:lnSpc>
              <a:buFont typeface="+mj-lt"/>
              <a:buAutoNum type="arabicPeriod"/>
            </a:pPr>
            <a:r>
              <a:rPr lang="fa-IR" sz="2000" dirty="0" smtClean="0">
                <a:cs typeface="B Titr" pitchFamily="2" charset="-78"/>
              </a:rPr>
              <a:t>نظارت بر واحد کارپردازی، انبار و حسابداری تدارکات و راهنمایی های لازم</a:t>
            </a:r>
          </a:p>
          <a:p>
            <a:pPr marL="457200" indent="-457200">
              <a:lnSpc>
                <a:spcPts val="3100"/>
              </a:lnSpc>
              <a:buFont typeface="+mj-lt"/>
              <a:buAutoNum type="arabicPeriod"/>
            </a:pPr>
            <a:r>
              <a:rPr lang="fa-IR" sz="2000" dirty="0" smtClean="0">
                <a:cs typeface="B Titr" pitchFamily="2" charset="-78"/>
              </a:rPr>
              <a:t>شرکت در جلسات مناقصه ، مزایده و استعلام ها</a:t>
            </a:r>
          </a:p>
          <a:p>
            <a:pPr marL="457200" indent="-457200">
              <a:lnSpc>
                <a:spcPts val="3100"/>
              </a:lnSpc>
              <a:buFont typeface="+mj-lt"/>
              <a:buAutoNum type="arabicPeriod"/>
            </a:pPr>
            <a:r>
              <a:rPr lang="fa-IR" sz="2000" dirty="0" smtClean="0">
                <a:cs typeface="B Titr" pitchFamily="2" charset="-78"/>
              </a:rPr>
              <a:t>گزارش عملکرد واحدهای زیر مجموعه به مدیریت</a:t>
            </a:r>
          </a:p>
          <a:p>
            <a:pPr marL="457200" indent="-457200">
              <a:lnSpc>
                <a:spcPts val="3100"/>
              </a:lnSpc>
              <a:buFont typeface="+mj-lt"/>
              <a:buAutoNum type="arabicPeriod"/>
            </a:pPr>
            <a:r>
              <a:rPr lang="fa-IR" sz="2000" dirty="0" smtClean="0">
                <a:cs typeface="B Titr" pitchFamily="2" charset="-78"/>
              </a:rPr>
              <a:t>آشنایی با عمده فروشان</a:t>
            </a:r>
          </a:p>
          <a:p>
            <a:pPr marL="457200" indent="-457200">
              <a:lnSpc>
                <a:spcPts val="3100"/>
              </a:lnSpc>
              <a:buFont typeface="+mj-lt"/>
              <a:buAutoNum type="arabicPeriod"/>
            </a:pPr>
            <a:r>
              <a:rPr lang="fa-IR" sz="2000" dirty="0" smtClean="0">
                <a:cs typeface="B Titr" pitchFamily="2" charset="-78"/>
              </a:rPr>
              <a:t>دریافت تنخواه جهت کارپردازی</a:t>
            </a:r>
          </a:p>
          <a:p>
            <a:pPr marL="457200" indent="-457200">
              <a:lnSpc>
                <a:spcPts val="3100"/>
              </a:lnSpc>
              <a:buAutoNum type="arabicPeriod" startAt="10"/>
            </a:pPr>
            <a:r>
              <a:rPr lang="fa-IR" sz="2000" dirty="0" smtClean="0">
                <a:cs typeface="B Titr" pitchFamily="2" charset="-78"/>
              </a:rPr>
              <a:t>ارائه پیشنهادات در جهت بهبود انجام امور</a:t>
            </a:r>
          </a:p>
          <a:p>
            <a:pPr marL="457200" indent="-457200">
              <a:lnSpc>
                <a:spcPts val="3100"/>
              </a:lnSpc>
              <a:buAutoNum type="arabicPeriod" startAt="10"/>
            </a:pPr>
            <a:r>
              <a:rPr lang="fa-IR" sz="2000" dirty="0" smtClean="0">
                <a:cs typeface="B Titr" pitchFamily="2" charset="-78"/>
              </a:rPr>
              <a:t>بررسی گزارشات واحدهای تابعه </a:t>
            </a:r>
          </a:p>
        </p:txBody>
      </p:sp>
      <p:pic>
        <p:nvPicPr>
          <p:cNvPr id="7" name="Picture 6" descr="job_discription4.jpg"/>
          <p:cNvPicPr>
            <a:picLocks noChangeAspect="1"/>
          </p:cNvPicPr>
          <p:nvPr/>
        </p:nvPicPr>
        <p:blipFill>
          <a:blip r:embed="rId2" cstate="print"/>
          <a:stretch>
            <a:fillRect/>
          </a:stretch>
        </p:blipFill>
        <p:spPr>
          <a:xfrm>
            <a:off x="323528" y="404664"/>
            <a:ext cx="2147374" cy="2028076"/>
          </a:xfrm>
          <a:prstGeom prst="ellipse">
            <a:avLst/>
          </a:prstGeom>
          <a:ln>
            <a:noFill/>
          </a:ln>
          <a:effectLst>
            <a:softEdge rad="112500"/>
          </a:effectLst>
        </p:spPr>
      </p:pic>
      <p:sp>
        <p:nvSpPr>
          <p:cNvPr id="8" name="Rectangle 7"/>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8627" y="428604"/>
            <a:ext cx="7083991" cy="584775"/>
          </a:xfrm>
          <a:prstGeom prst="rect">
            <a:avLst/>
          </a:prstGeom>
        </p:spPr>
        <p:txBody>
          <a:bodyPr wrap="none">
            <a:spAutoFit/>
          </a:bodyPr>
          <a:lstStyle/>
          <a:p>
            <a:r>
              <a:rPr lang="fa-IR" sz="3200" dirty="0" smtClean="0">
                <a:solidFill>
                  <a:schemeClr val="accent5">
                    <a:lumMod val="50000"/>
                  </a:schemeClr>
                </a:solidFill>
                <a:cs typeface="B Jadid" pitchFamily="2" charset="-78"/>
              </a:rPr>
              <a:t>شرح وظایف رئیس اداره تدارکات و پشتیبانی</a:t>
            </a:r>
            <a:endParaRPr lang="fa-IR" sz="3200" dirty="0">
              <a:solidFill>
                <a:schemeClr val="accent5">
                  <a:lumMod val="50000"/>
                </a:schemeClr>
              </a:solidFill>
              <a:cs typeface="B Jadid" pitchFamily="2" charset="-78"/>
            </a:endParaRPr>
          </a:p>
        </p:txBody>
      </p:sp>
      <p:sp>
        <p:nvSpPr>
          <p:cNvPr id="7" name="Rectangle 6"/>
          <p:cNvSpPr/>
          <p:nvPr/>
        </p:nvSpPr>
        <p:spPr>
          <a:xfrm>
            <a:off x="428596" y="1616082"/>
            <a:ext cx="8429684" cy="4420441"/>
          </a:xfrm>
          <a:prstGeom prst="rect">
            <a:avLst/>
          </a:prstGeom>
        </p:spPr>
        <p:txBody>
          <a:bodyPr wrap="square">
            <a:spAutoFit/>
          </a:bodyPr>
          <a:lstStyle/>
          <a:p>
            <a:pPr>
              <a:lnSpc>
                <a:spcPts val="3400"/>
              </a:lnSpc>
            </a:pPr>
            <a:r>
              <a:rPr lang="fa-IR" sz="2000" dirty="0" smtClean="0">
                <a:cs typeface="B Titr" pitchFamily="2" charset="-78"/>
              </a:rPr>
              <a:t>12.    سفارش و تامین لوازم ، کنترل موجودی و طبقه بندی کالاها</a:t>
            </a:r>
            <a:br>
              <a:rPr lang="fa-IR" sz="2000" dirty="0" smtClean="0">
                <a:cs typeface="B Titr" pitchFamily="2" charset="-78"/>
              </a:rPr>
            </a:br>
            <a:r>
              <a:rPr lang="fa-IR" sz="2000" dirty="0" smtClean="0">
                <a:cs typeface="B Titr" pitchFamily="2" charset="-78"/>
              </a:rPr>
              <a:t>13.    امور مربوط به همایش ها ،آزمون ها پس از تامین اعتبار و مجوز برگزاری ،به واحد کارپردازی ارجاع و مستقیما نظارت بر عملکرد</a:t>
            </a:r>
            <a:br>
              <a:rPr lang="fa-IR" sz="2000" dirty="0" smtClean="0">
                <a:cs typeface="B Titr" pitchFamily="2" charset="-78"/>
              </a:rPr>
            </a:br>
            <a:r>
              <a:rPr lang="fa-IR" sz="2000" dirty="0" smtClean="0">
                <a:cs typeface="B Titr" pitchFamily="2" charset="-78"/>
              </a:rPr>
              <a:t>14.    تهیه شرایط مناقصه ، مزایده ، استعلام ، قراردادها</a:t>
            </a:r>
            <a:br>
              <a:rPr lang="fa-IR" sz="2000" dirty="0" smtClean="0">
                <a:cs typeface="B Titr" pitchFamily="2" charset="-78"/>
              </a:rPr>
            </a:br>
            <a:r>
              <a:rPr lang="fa-IR" sz="2000" dirty="0" smtClean="0">
                <a:cs typeface="B Titr" pitchFamily="2" charset="-78"/>
              </a:rPr>
              <a:t>15.    انجام امور گمرکی ، بیمه ، ترخیص کالاهای خریداری شده از خارج از کشور</a:t>
            </a:r>
            <a:br>
              <a:rPr lang="fa-IR" sz="2000" dirty="0" smtClean="0">
                <a:cs typeface="B Titr" pitchFamily="2" charset="-78"/>
              </a:rPr>
            </a:br>
            <a:r>
              <a:rPr lang="fa-IR" sz="2000" dirty="0" smtClean="0">
                <a:cs typeface="B Titr" pitchFamily="2" charset="-78"/>
              </a:rPr>
              <a:t>16.    برنامه ریزی جهت انبارگردانی میان دوره ای و پایان سال و ارائه گزارش و نتایج حاصله</a:t>
            </a:r>
            <a:br>
              <a:rPr lang="fa-IR" sz="2000" dirty="0" smtClean="0">
                <a:cs typeface="B Titr" pitchFamily="2" charset="-78"/>
              </a:rPr>
            </a:br>
            <a:r>
              <a:rPr lang="fa-IR" sz="2000" dirty="0" smtClean="0">
                <a:cs typeface="B Titr" pitchFamily="2" charset="-78"/>
              </a:rPr>
              <a:t>17.    برنامه ریزی و ارائه پیشنهادات لازم در ارتباط با نگهداری و توسعه سیستم مکانیزه تدارکات</a:t>
            </a:r>
            <a:br>
              <a:rPr lang="fa-IR" sz="2000" dirty="0" smtClean="0">
                <a:cs typeface="B Titr" pitchFamily="2" charset="-78"/>
              </a:rPr>
            </a:br>
            <a:r>
              <a:rPr lang="fa-IR" sz="2000" dirty="0" smtClean="0">
                <a:cs typeface="B Titr" pitchFamily="2" charset="-78"/>
              </a:rPr>
              <a:t>18.    نظارت بر انبارها در راستای استانداردسازی انبارها و کارپردازی</a:t>
            </a:r>
            <a:br>
              <a:rPr lang="fa-IR" sz="2000" dirty="0" smtClean="0">
                <a:cs typeface="B Titr" pitchFamily="2" charset="-78"/>
              </a:rPr>
            </a:br>
            <a:r>
              <a:rPr lang="fa-IR" sz="2000" dirty="0" smtClean="0">
                <a:cs typeface="B Titr" pitchFamily="2" charset="-78"/>
              </a:rPr>
              <a:t>19.    به روزرسانی سایت اداره توسط همکاران زیربط</a:t>
            </a:r>
          </a:p>
        </p:txBody>
      </p:sp>
      <p:pic>
        <p:nvPicPr>
          <p:cNvPr id="8" name="Picture 7" descr="job_discription4.jpg"/>
          <p:cNvPicPr>
            <a:picLocks noChangeAspect="1"/>
          </p:cNvPicPr>
          <p:nvPr/>
        </p:nvPicPr>
        <p:blipFill>
          <a:blip r:embed="rId2" cstate="print"/>
          <a:stretch>
            <a:fillRect/>
          </a:stretch>
        </p:blipFill>
        <p:spPr>
          <a:xfrm>
            <a:off x="-120572" y="260648"/>
            <a:ext cx="2194922" cy="2072982"/>
          </a:xfrm>
          <a:prstGeom prst="ellipse">
            <a:avLst/>
          </a:prstGeom>
          <a:ln>
            <a:noFill/>
          </a:ln>
          <a:effectLst>
            <a:softEdge rad="112500"/>
          </a:effectLst>
        </p:spPr>
      </p:pic>
      <p:sp>
        <p:nvSpPr>
          <p:cNvPr id="6" name="Rectangle 5"/>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857232"/>
            <a:ext cx="8501122" cy="5273238"/>
          </a:xfrm>
          <a:prstGeom prst="rect">
            <a:avLst/>
          </a:prstGeom>
        </p:spPr>
        <p:txBody>
          <a:bodyPr wrap="square">
            <a:spAutoFit/>
          </a:bodyPr>
          <a:lstStyle/>
          <a:p>
            <a:pPr>
              <a:lnSpc>
                <a:spcPts val="2600"/>
              </a:lnSpc>
            </a:pPr>
            <a:r>
              <a:rPr lang="fa-IR" sz="2000" dirty="0" smtClean="0">
                <a:cs typeface="B Titr" pitchFamily="2" charset="-78"/>
              </a:rPr>
              <a:t/>
            </a:r>
            <a:br>
              <a:rPr lang="fa-IR" sz="2000" dirty="0" smtClean="0">
                <a:cs typeface="B Titr" pitchFamily="2" charset="-78"/>
              </a:rPr>
            </a:br>
            <a:r>
              <a:rPr lang="fa-IR" sz="2000" dirty="0" smtClean="0">
                <a:cs typeface="B Titr" pitchFamily="2" charset="-78"/>
              </a:rPr>
              <a:t/>
            </a:r>
            <a:br>
              <a:rPr lang="fa-IR" sz="2000" dirty="0" smtClean="0">
                <a:cs typeface="B Titr" pitchFamily="2" charset="-78"/>
              </a:rPr>
            </a:br>
            <a:r>
              <a:rPr lang="fa-IR" sz="2000" dirty="0" smtClean="0">
                <a:cs typeface="B Titr" pitchFamily="2" charset="-78"/>
              </a:rPr>
              <a:t>            پرسنل کارپردازی شامل </a:t>
            </a:r>
            <a:r>
              <a:rPr lang="fa-IR" sz="2000" dirty="0" smtClean="0">
                <a:solidFill>
                  <a:schemeClr val="accent1">
                    <a:lumMod val="75000"/>
                  </a:schemeClr>
                </a:solidFill>
                <a:cs typeface="B Titr" pitchFamily="2" charset="-78"/>
              </a:rPr>
              <a:t>مسئول کارپردازی </a:t>
            </a:r>
            <a:r>
              <a:rPr lang="fa-IR" sz="2000" dirty="0" smtClean="0">
                <a:cs typeface="B Titr" pitchFamily="2" charset="-78"/>
              </a:rPr>
              <a:t>و </a:t>
            </a:r>
            <a:r>
              <a:rPr lang="fa-IR" sz="2000" dirty="0" smtClean="0">
                <a:solidFill>
                  <a:schemeClr val="accent1">
                    <a:lumMod val="75000"/>
                  </a:schemeClr>
                </a:solidFill>
                <a:cs typeface="B Titr" pitchFamily="2" charset="-78"/>
              </a:rPr>
              <a:t>چند نفر کارپرداز </a:t>
            </a:r>
            <a:r>
              <a:rPr lang="fa-IR" sz="2000" dirty="0" smtClean="0">
                <a:cs typeface="B Titr" pitchFamily="2" charset="-78"/>
              </a:rPr>
              <a:t>می باشد.</a:t>
            </a:r>
            <a:br>
              <a:rPr lang="fa-IR" sz="2000" dirty="0" smtClean="0">
                <a:cs typeface="B Titr" pitchFamily="2" charset="-78"/>
              </a:rPr>
            </a:br>
            <a:r>
              <a:rPr lang="fa-IR" sz="2000" dirty="0" smtClean="0">
                <a:cs typeface="B Titr" pitchFamily="2" charset="-78"/>
              </a:rPr>
              <a:t/>
            </a:r>
            <a:br>
              <a:rPr lang="fa-IR" sz="2000" dirty="0" smtClean="0">
                <a:cs typeface="B Titr" pitchFamily="2" charset="-78"/>
              </a:rPr>
            </a:br>
            <a:r>
              <a:rPr lang="fa-IR" sz="2000" dirty="0" smtClean="0">
                <a:cs typeface="B Titr" pitchFamily="2" charset="-78"/>
              </a:rPr>
              <a:t/>
            </a:r>
            <a:br>
              <a:rPr lang="fa-IR" sz="2000" dirty="0" smtClean="0">
                <a:cs typeface="B Titr" pitchFamily="2" charset="-78"/>
              </a:rPr>
            </a:br>
            <a:r>
              <a:rPr lang="fa-IR" sz="2000" dirty="0" smtClean="0">
                <a:cs typeface="B Titr" pitchFamily="2" charset="-78"/>
              </a:rPr>
              <a:t>                                                </a:t>
            </a:r>
            <a:r>
              <a:rPr lang="fa-IR" sz="2400" b="1" dirty="0" smtClean="0">
                <a:solidFill>
                  <a:srgbClr val="C00000"/>
                </a:solidFill>
                <a:cs typeface="B Titr" pitchFamily="2" charset="-78"/>
              </a:rPr>
              <a:t>شرح وظایف مسئول کارپردازی </a:t>
            </a:r>
          </a:p>
          <a:p>
            <a:pPr>
              <a:lnSpc>
                <a:spcPts val="3100"/>
              </a:lnSpc>
            </a:pPr>
            <a:r>
              <a:rPr lang="fa-IR" sz="2000" dirty="0" smtClean="0">
                <a:cs typeface="B Titr" pitchFamily="2" charset="-78"/>
              </a:rPr>
              <a:t/>
            </a:r>
            <a:br>
              <a:rPr lang="fa-IR" sz="2000" dirty="0" smtClean="0">
                <a:cs typeface="B Titr" pitchFamily="2" charset="-78"/>
              </a:rPr>
            </a:br>
            <a:r>
              <a:rPr lang="fa-IR" sz="2000" dirty="0" smtClean="0">
                <a:cs typeface="B Titr" pitchFamily="2" charset="-78"/>
              </a:rPr>
              <a:t>1.   دریافت درخواست ها از رئیس اداره تدارکات ، برآورد قیمت پس از تکمیل امضا ، تحویل به                  کارپردازی مربوطه جهت خرید</a:t>
            </a:r>
            <a:br>
              <a:rPr lang="fa-IR" sz="2000" dirty="0" smtClean="0">
                <a:cs typeface="B Titr" pitchFamily="2" charset="-78"/>
              </a:rPr>
            </a:br>
            <a:r>
              <a:rPr lang="fa-IR" sz="2000" dirty="0" smtClean="0">
                <a:cs typeface="B Titr" pitchFamily="2" charset="-78"/>
              </a:rPr>
              <a:t>2.   نظارت بر رعایت قوانین و قیمت های خرید کارپردازان</a:t>
            </a:r>
            <a:br>
              <a:rPr lang="fa-IR" sz="2000" dirty="0" smtClean="0">
                <a:cs typeface="B Titr" pitchFamily="2" charset="-78"/>
              </a:rPr>
            </a:br>
            <a:r>
              <a:rPr lang="fa-IR" sz="2000" dirty="0" smtClean="0">
                <a:cs typeface="B Titr" pitchFamily="2" charset="-78"/>
              </a:rPr>
              <a:t>3.   امضا اسناد و بررسی آن</a:t>
            </a:r>
            <a:br>
              <a:rPr lang="fa-IR" sz="2000" dirty="0" smtClean="0">
                <a:cs typeface="B Titr" pitchFamily="2" charset="-78"/>
              </a:rPr>
            </a:br>
            <a:r>
              <a:rPr lang="fa-IR" sz="2000" dirty="0" smtClean="0">
                <a:cs typeface="B Titr" pitchFamily="2" charset="-78"/>
              </a:rPr>
              <a:t>4.   ارائه گزارش به رئیس اداره تدارکات</a:t>
            </a:r>
            <a:br>
              <a:rPr lang="fa-IR" sz="2000" dirty="0" smtClean="0">
                <a:cs typeface="B Titr" pitchFamily="2" charset="-78"/>
              </a:rPr>
            </a:br>
            <a:r>
              <a:rPr lang="fa-IR" sz="2000" dirty="0" smtClean="0">
                <a:cs typeface="B Titr" pitchFamily="2" charset="-78"/>
              </a:rPr>
              <a:t>5.   انتخاب فروشندگان مناسب</a:t>
            </a:r>
            <a:br>
              <a:rPr lang="fa-IR" sz="2000" dirty="0" smtClean="0">
                <a:cs typeface="B Titr" pitchFamily="2" charset="-78"/>
              </a:rPr>
            </a:br>
            <a:r>
              <a:rPr lang="fa-IR" sz="2000" dirty="0" smtClean="0">
                <a:cs typeface="B Titr" pitchFamily="2" charset="-78"/>
              </a:rPr>
              <a:t>6.   شرکت در نمایشگاهها جهت به روزرسانی اطلاعات خرید و آموزش به کارپردازان</a:t>
            </a:r>
            <a:endParaRPr lang="fa-IR" sz="2000" dirty="0">
              <a:cs typeface="B Titr" pitchFamily="2" charset="-78"/>
            </a:endParaRPr>
          </a:p>
        </p:txBody>
      </p:sp>
      <p:sp>
        <p:nvSpPr>
          <p:cNvPr id="6" name="Rectangle 5"/>
          <p:cNvSpPr/>
          <p:nvPr/>
        </p:nvSpPr>
        <p:spPr>
          <a:xfrm>
            <a:off x="2144866" y="214290"/>
            <a:ext cx="4713150" cy="923330"/>
          </a:xfrm>
          <a:prstGeom prst="rect">
            <a:avLst/>
          </a:prstGeom>
        </p:spPr>
        <p:txBody>
          <a:bodyPr wrap="none">
            <a:spAutoFit/>
          </a:bodyPr>
          <a:lstStyle/>
          <a:p>
            <a:pPr algn="ctr"/>
            <a:r>
              <a:rPr lang="fa-IR" sz="5400" b="1" dirty="0" smtClean="0">
                <a:solidFill>
                  <a:schemeClr val="accent4">
                    <a:lumMod val="50000"/>
                  </a:schemeClr>
                </a:solidFill>
                <a:cs typeface="B Jadid" pitchFamily="2" charset="-78"/>
              </a:rPr>
              <a:t>واحد کارپردازی </a:t>
            </a:r>
            <a:endParaRPr lang="fa-IR" sz="5400" dirty="0">
              <a:solidFill>
                <a:schemeClr val="accent4">
                  <a:lumMod val="50000"/>
                </a:schemeClr>
              </a:solidFill>
              <a:cs typeface="B Jadid" pitchFamily="2" charset="-78"/>
            </a:endParaRPr>
          </a:p>
        </p:txBody>
      </p:sp>
      <p:pic>
        <p:nvPicPr>
          <p:cNvPr id="7" name="Picture 6" descr="job_discription4.jpg"/>
          <p:cNvPicPr>
            <a:picLocks noChangeAspect="1"/>
          </p:cNvPicPr>
          <p:nvPr/>
        </p:nvPicPr>
        <p:blipFill>
          <a:blip r:embed="rId2" cstate="print"/>
          <a:stretch>
            <a:fillRect/>
          </a:stretch>
        </p:blipFill>
        <p:spPr>
          <a:xfrm>
            <a:off x="-214346" y="0"/>
            <a:ext cx="2143140" cy="2024077"/>
          </a:xfrm>
          <a:prstGeom prst="ellipse">
            <a:avLst/>
          </a:prstGeom>
          <a:ln>
            <a:noFill/>
          </a:ln>
          <a:effectLst>
            <a:softEdge rad="112500"/>
          </a:effectLst>
        </p:spPr>
      </p:pic>
      <p:sp>
        <p:nvSpPr>
          <p:cNvPr id="8" name="Rectangle 7"/>
          <p:cNvSpPr/>
          <p:nvPr/>
        </p:nvSpPr>
        <p:spPr>
          <a:xfrm>
            <a:off x="197946" y="6093296"/>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069" y="357166"/>
            <a:ext cx="5237331" cy="830997"/>
          </a:xfrm>
          <a:prstGeom prst="rect">
            <a:avLst/>
          </a:prstGeom>
        </p:spPr>
        <p:txBody>
          <a:bodyPr wrap="none">
            <a:spAutoFit/>
          </a:bodyPr>
          <a:lstStyle/>
          <a:p>
            <a:r>
              <a:rPr lang="fa-IR" sz="4800" b="1" dirty="0" smtClean="0">
                <a:solidFill>
                  <a:srgbClr val="C00000"/>
                </a:solidFill>
                <a:cs typeface="B Jadid" pitchFamily="2" charset="-78"/>
              </a:rPr>
              <a:t>شرح وظایف کارپرداز</a:t>
            </a:r>
          </a:p>
        </p:txBody>
      </p:sp>
      <p:sp>
        <p:nvSpPr>
          <p:cNvPr id="6" name="Rectangle 5"/>
          <p:cNvSpPr/>
          <p:nvPr/>
        </p:nvSpPr>
        <p:spPr>
          <a:xfrm>
            <a:off x="285720" y="1500174"/>
            <a:ext cx="8501122" cy="4682051"/>
          </a:xfrm>
          <a:prstGeom prst="rect">
            <a:avLst/>
          </a:prstGeom>
        </p:spPr>
        <p:txBody>
          <a:bodyPr wrap="square">
            <a:spAutoFit/>
          </a:bodyPr>
          <a:lstStyle/>
          <a:p>
            <a:pPr>
              <a:lnSpc>
                <a:spcPts val="3000"/>
              </a:lnSpc>
            </a:pPr>
            <a:r>
              <a:rPr lang="fa-IR" dirty="0" smtClean="0">
                <a:cs typeface="B Titr" pitchFamily="2" charset="-78"/>
              </a:rPr>
              <a:t>1.   دریافت درخواست از مقام مافوق</a:t>
            </a:r>
            <a:br>
              <a:rPr lang="fa-IR" dirty="0" smtClean="0">
                <a:cs typeface="B Titr" pitchFamily="2" charset="-78"/>
              </a:rPr>
            </a:br>
            <a:r>
              <a:rPr lang="fa-IR" dirty="0" smtClean="0">
                <a:cs typeface="B Titr" pitchFamily="2" charset="-78"/>
              </a:rPr>
              <a:t>2.   خرید درخواست طبق مقررات</a:t>
            </a:r>
            <a:br>
              <a:rPr lang="fa-IR" dirty="0" smtClean="0">
                <a:cs typeface="B Titr" pitchFamily="2" charset="-78"/>
              </a:rPr>
            </a:br>
            <a:r>
              <a:rPr lang="fa-IR" dirty="0" smtClean="0">
                <a:cs typeface="B Titr" pitchFamily="2" charset="-78"/>
              </a:rPr>
              <a:t>3.   تحویل کالای خریداری شده به انبار با فاکتور درخواست</a:t>
            </a:r>
            <a:br>
              <a:rPr lang="fa-IR" dirty="0" smtClean="0">
                <a:cs typeface="B Titr" pitchFamily="2" charset="-78"/>
              </a:rPr>
            </a:br>
            <a:r>
              <a:rPr lang="fa-IR" dirty="0" smtClean="0">
                <a:cs typeface="B Titr" pitchFamily="2" charset="-78"/>
              </a:rPr>
              <a:t>4.   پرکردن فرم دارایی (اظهارنامه مالیاتی) و ممهورنمودن آن به مهر دارایی</a:t>
            </a:r>
            <a:br>
              <a:rPr lang="fa-IR" dirty="0" smtClean="0">
                <a:cs typeface="B Titr" pitchFamily="2" charset="-78"/>
              </a:rPr>
            </a:br>
            <a:r>
              <a:rPr lang="fa-IR" dirty="0" smtClean="0">
                <a:cs typeface="B Titr" pitchFamily="2" charset="-78"/>
              </a:rPr>
              <a:t>5.   واریز مالیات جهت قراردادهای اجرا و خرید خدمات</a:t>
            </a:r>
            <a:br>
              <a:rPr lang="fa-IR" dirty="0" smtClean="0">
                <a:cs typeface="B Titr" pitchFamily="2" charset="-78"/>
              </a:rPr>
            </a:br>
            <a:r>
              <a:rPr lang="fa-IR" dirty="0" smtClean="0">
                <a:cs typeface="B Titr" pitchFamily="2" charset="-78"/>
              </a:rPr>
              <a:t>6.   دریافت رسید انبار</a:t>
            </a:r>
            <a:br>
              <a:rPr lang="fa-IR" dirty="0" smtClean="0">
                <a:cs typeface="B Titr" pitchFamily="2" charset="-78"/>
              </a:rPr>
            </a:br>
            <a:r>
              <a:rPr lang="fa-IR" dirty="0" smtClean="0">
                <a:cs typeface="B Titr" pitchFamily="2" charset="-78"/>
              </a:rPr>
              <a:t>7.   نوشتن روکش سند</a:t>
            </a:r>
            <a:br>
              <a:rPr lang="fa-IR" dirty="0" smtClean="0">
                <a:cs typeface="B Titr" pitchFamily="2" charset="-78"/>
              </a:rPr>
            </a:br>
            <a:r>
              <a:rPr lang="fa-IR" dirty="0" smtClean="0">
                <a:cs typeface="B Titr" pitchFamily="2" charset="-78"/>
              </a:rPr>
              <a:t>8.   تحویل سند به واحد رسیدگی جهت تایید مقررات قانونی</a:t>
            </a:r>
            <a:br>
              <a:rPr lang="fa-IR" dirty="0" smtClean="0">
                <a:cs typeface="B Titr" pitchFamily="2" charset="-78"/>
              </a:rPr>
            </a:br>
            <a:r>
              <a:rPr lang="fa-IR" dirty="0" smtClean="0">
                <a:cs typeface="B Titr" pitchFamily="2" charset="-78"/>
              </a:rPr>
              <a:t>9.   کارپرداز موظف است تا یک سوم مبلغ تنخواه خرید نقدی انجام دهد و درصورتی که مبلغ خرید بیش از یک سوم تنخواه باشد پیش فاکتور از فروشنده دریافت و به حسابداری تحویل و چک در وجه فروشنده صادر گردد و سپس در ازاء تحویل جنس چک به فروشنده تحویل می گردد و سپس مراحل تکمیل سند و تحویل به حسابداری انجام می گردد. </a:t>
            </a:r>
            <a:endParaRPr lang="fa-IR" dirty="0">
              <a:cs typeface="B Titr" pitchFamily="2" charset="-78"/>
            </a:endParaRPr>
          </a:p>
        </p:txBody>
      </p:sp>
      <p:pic>
        <p:nvPicPr>
          <p:cNvPr id="5" name="Picture 4" descr="job_discription4.jpg"/>
          <p:cNvPicPr>
            <a:picLocks noChangeAspect="1"/>
          </p:cNvPicPr>
          <p:nvPr/>
        </p:nvPicPr>
        <p:blipFill>
          <a:blip r:embed="rId2" cstate="print"/>
          <a:stretch>
            <a:fillRect/>
          </a:stretch>
        </p:blipFill>
        <p:spPr>
          <a:xfrm>
            <a:off x="-214346" y="0"/>
            <a:ext cx="2143140" cy="2024077"/>
          </a:xfrm>
          <a:prstGeom prst="ellipse">
            <a:avLst/>
          </a:prstGeom>
          <a:ln>
            <a:noFill/>
          </a:ln>
          <a:effectLst>
            <a:softEdge rad="112500"/>
          </a:effectLst>
        </p:spPr>
      </p:pic>
      <p:sp>
        <p:nvSpPr>
          <p:cNvPr id="7" name="Rectangle 6"/>
          <p:cNvSpPr/>
          <p:nvPr/>
        </p:nvSpPr>
        <p:spPr>
          <a:xfrm>
            <a:off x="197946" y="5949280"/>
            <a:ext cx="2611613" cy="461665"/>
          </a:xfrm>
          <a:prstGeom prst="rect">
            <a:avLst/>
          </a:prstGeom>
          <a:noFill/>
        </p:spPr>
        <p:txBody>
          <a:bodyPr wrap="none" lIns="91440" tIns="45720" rIns="91440" bIns="45720">
            <a:spAutoFit/>
          </a:bodyPr>
          <a:lstStyle/>
          <a:p>
            <a:pPr algn="ctr"/>
            <a:r>
              <a:rPr lang="fa-IR"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rPr>
              <a:t>16 خرداد ماه 1394</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cs typeface="B Titr" pitchFamily="2" charset="-78"/>
            </a:endParaRPr>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4379</TotalTime>
  <Words>1024</Words>
  <Application>Microsoft Office PowerPoint</Application>
  <PresentationFormat>On-screen Show (4:3)</PresentationFormat>
  <Paragraphs>204</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 1. (فرم 2 ) فرش نفیس و موزه ای  2. (فرم 5) لوازم پزشکی ،آزمایشگاهی و درمانی  3. (فرم 6) ماشین آلات مانند راهسازی ، تولیدی ، کشاورزی ، دامداری  4. (فرم 7 )کیت های خطی و چاپی  5. (فرم 8 )انواع فرش دستی و ماشینی  6. (فرم 9 )دوربین ، لنز ، عدسی  7. (فرم 11) نوار ، فیلم ، دیسکت پر شده  8. (فرم 13) اموال غیر مصرفی  9. (فرم 14) لوازم در حکم مصرفی</vt:lpstr>
      <vt:lpstr>1. اجناس مصرفی اداری 2. اجناس مصرفی عمرانی 3. اجناس مصرفی غذايي</vt:lpstr>
      <vt:lpstr>                                                        درخواست                                       1.  اسناد خرید اموالی               فاکتور                                                                                                    رسید انباراموالی                                                                                    اظهارنامه + فرم ارزش افزوده                                                                  روکش سند                                                                                            درخواست                                      2. اسناد خرید مصرفی             فاکتور                                                      رسید انبار                                </vt:lpstr>
      <vt:lpstr>                                     درخواست 3. اسناد خرید عمرانی          صورتجلسه بجای رسید انبار                                                   صورتجلسه نصب ،انجام                                                   اظهارنامه                                                   روکش سند</vt:lpstr>
      <vt:lpstr>Slide 16</vt:lpstr>
      <vt:lpstr>Slide 17</vt:lpstr>
      <vt:lpstr>Slide 18</vt:lpstr>
      <vt:lpstr>Slide 19</vt:lpstr>
      <vt:lpstr>قبض رسید  انبار</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در کلیه شرایط تنظیم سند که قید شده بود شایسته است موارد ذیل لحاظ گردد:  </vt:lpstr>
      <vt:lpstr>Slide 47</vt:lpstr>
      <vt:lpstr>1-اطلاعات کافي از جنس موردتقاضا 2دريافت اطلاعات از فروشندگان 3-دخواست خريد به فروشنده ندهيد ومتن درخواست را حفظ کنيد  4-براي گرفتن استعلام از فروشنده بخواهيد جواب استعلام را در پاکت مهر وموم شده  تحويل نمايد.</vt:lpstr>
      <vt:lpstr>1-از فروشگاههايي خريد کنيم که صاحب ملک باشند. 2-فروشگاههايي که مدارک دارايي کامل داشته باشند. 3-حتي المکان از نمايندگي هاي رسمي خريد کنيم. 5-رقباي فروشنده ها را شناسايي کنيد.</vt:lpstr>
      <vt:lpstr>1-به فروشنده اطمينان دهيد که کارپرداز امين طرفين معامله است. 2-با فروشنده رفاقتي برخورد کنيد. 3- به فروشنده ثابت کنيد که آبرويتان در خريد مهم است. 4-فروشندگاني که پيش نهاد رشوه ميدهند در ليست سياه خودتان يادداشت کنيد. 5- براي فروشگاههايي که زياد با آنها کار ميکنيد در اعياد و مناسبتها از طریق ارسال  پيام ويا خريد يک جعبه شيريني ، به فروشنده  نزديک شويد تا براي آبروي شما ارزش قائل شود.</vt:lpstr>
      <vt:lpstr>Slide 51</vt:lpstr>
      <vt:lpstr>Slide 52</vt:lpstr>
    </vt:vector>
  </TitlesOfParts>
  <Company>MUMS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ahanchianf2</dc:creator>
  <cp:lastModifiedBy>safania</cp:lastModifiedBy>
  <cp:revision>213</cp:revision>
  <dcterms:created xsi:type="dcterms:W3CDTF">2012-04-28T04:09:29Z</dcterms:created>
  <dcterms:modified xsi:type="dcterms:W3CDTF">2015-06-09T04:46:55Z</dcterms:modified>
</cp:coreProperties>
</file>