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1" r:id="rId17"/>
    <p:sldId id="273" r:id="rId18"/>
    <p:sldId id="274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-2052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F92FF-5050-4244-B5CB-1F9B0F3C7BB5}" type="datetimeFigureOut">
              <a:rPr lang="en-CA" smtClean="0"/>
              <a:t>2015-08-15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B98AF-2146-42D1-81F3-F94D246EDC6D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dirty="0"/>
              <a:t>کارشناسی برنامه ریزی گروه های آموزشی کمیسیون کیفیت بخشی به فرایند یاد دهی –یادگیری(1388) نگاهی بر نظریه های یادگیری (1) رفتار گرایی . تهران وزارت آموزش و پرورش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B98AF-2146-42D1-81F3-F94D246EDC6D}" type="slidenum">
              <a:rPr lang="en-CA" smtClean="0"/>
              <a:t>15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9786546-FA9C-4B74-AC01-AE4E2561C109}" type="datetimeFigureOut">
              <a:rPr lang="en-CA" smtClean="0"/>
              <a:pPr/>
              <a:t>2015-08-15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394004E-8FEB-43C6-BD81-18D6D71D350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lgrave-journals.com/jit/journal/v29/n4/full/jit201423a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a-IR" dirty="0" smtClean="0"/>
              <a:t>نظریه‌های یادگیری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کار دانش‌آموز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پاسخ دادن به بازخورد معلم</a:t>
            </a:r>
          </a:p>
          <a:p>
            <a:pPr algn="r" rtl="1"/>
            <a:r>
              <a:rPr lang="fa-IR" dirty="0" smtClean="0"/>
              <a:t>هماهنگ کردن خود در انجام تکالیف و حرکت از تمرین‌های ساده به پیچیده</a:t>
            </a:r>
          </a:p>
          <a:p>
            <a:pPr algn="r" rtl="1"/>
            <a:r>
              <a:rPr lang="fa-IR" dirty="0" smtClean="0"/>
              <a:t>پرسیدنِ سؤال برای روشن شدن رهنمودهایی که می‌گیرد.</a:t>
            </a:r>
          </a:p>
          <a:p>
            <a:pPr algn="r" rtl="1"/>
            <a:r>
              <a:rPr lang="fa-IR" dirty="0" smtClean="0"/>
              <a:t>درخواستِ بازخورد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تدریس رفتارگرایانه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/>
              <a:t>معیار قضاوت رفتار گرایان فقط «رفتار قابل مشاهده » است.</a:t>
            </a:r>
          </a:p>
          <a:p>
            <a:pPr algn="r" rtl="1"/>
            <a:r>
              <a:rPr lang="fa-IR" dirty="0" smtClean="0"/>
              <a:t>در </a:t>
            </a:r>
            <a:r>
              <a:rPr lang="fa-IR" dirty="0" smtClean="0"/>
              <a:t>تدریس </a:t>
            </a:r>
            <a:r>
              <a:rPr lang="fa-IR" dirty="0" smtClean="0"/>
              <a:t>رفتارگرا </a:t>
            </a:r>
            <a:r>
              <a:rPr lang="fa-IR" dirty="0" smtClean="0"/>
              <a:t>«چه یاد گرفتن »  مهم تر از «چگونه یادگرفتن » است.</a:t>
            </a:r>
          </a:p>
          <a:p>
            <a:pPr algn="r" rtl="1"/>
            <a:r>
              <a:rPr lang="fa-IR" dirty="0" smtClean="0"/>
              <a:t>هدف </a:t>
            </a:r>
            <a:r>
              <a:rPr lang="fa-IR" dirty="0" smtClean="0"/>
              <a:t>اساسی </a:t>
            </a:r>
            <a:r>
              <a:rPr lang="fa-IR" dirty="0" smtClean="0"/>
              <a:t>رفتارگرایی </a:t>
            </a:r>
            <a:r>
              <a:rPr lang="fa-IR" dirty="0" smtClean="0"/>
              <a:t>پی بردن به روابط قابل پیش بینی محرک ها و پاسخ ها است.</a:t>
            </a:r>
          </a:p>
          <a:p>
            <a:pPr algn="r" rtl="1"/>
            <a:r>
              <a:rPr lang="fa-IR" dirty="0" smtClean="0"/>
              <a:t>در </a:t>
            </a:r>
            <a:r>
              <a:rPr lang="fa-IR" dirty="0" smtClean="0"/>
              <a:t>کلاس درس </a:t>
            </a:r>
            <a:r>
              <a:rPr lang="fa-IR" dirty="0" smtClean="0"/>
              <a:t>رفتارگرا </a:t>
            </a:r>
            <a:r>
              <a:rPr lang="fa-IR" dirty="0" smtClean="0"/>
              <a:t>، دریافت هر پاداش محرکی برای یادگیری های بعدی است.</a:t>
            </a:r>
          </a:p>
          <a:p>
            <a:pPr algn="r" rtl="1"/>
            <a:r>
              <a:rPr lang="fa-IR" dirty="0" smtClean="0"/>
              <a:t>تمرین </a:t>
            </a:r>
            <a:r>
              <a:rPr lang="fa-IR" dirty="0" smtClean="0"/>
              <a:t>و تکرار در فرآیند یادگیری </a:t>
            </a:r>
            <a:r>
              <a:rPr lang="fa-IR" dirty="0" smtClean="0"/>
              <a:t>رفتارگرایی </a:t>
            </a:r>
            <a:r>
              <a:rPr lang="fa-IR" dirty="0" smtClean="0"/>
              <a:t>نقش بسزایی دارد.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تدریس رفتارگرا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fa-IR" dirty="0" smtClean="0"/>
              <a:t>نتایج </a:t>
            </a:r>
            <a:r>
              <a:rPr lang="fa-IR" dirty="0" smtClean="0"/>
              <a:t>و پیامد های یادگیری (هدف های آموزشی ) بطور واضح و روشن برای فرا گیران بیان می شود تا آنان بتوانند انتظارات را در نظر گرفته و در باره ی آن قضاوت کنند که آیا به نتایج پیش بینی شده رسیده اند یا خیر.</a:t>
            </a:r>
          </a:p>
          <a:p>
            <a:pPr algn="r" rtl="1"/>
            <a:r>
              <a:rPr lang="fa-IR" dirty="0" smtClean="0"/>
              <a:t>فراگیر </a:t>
            </a:r>
            <a:r>
              <a:rPr lang="fa-IR" dirty="0" smtClean="0"/>
              <a:t>در یادگیری منفعل یا اثر پذیر است. به عبارتی فراگیر به مثابه لوح سفیدی است که کارهای معلم و رخدادهای محیطی ، لوح سفید فراگیر را تحت تأثیر قرار داده و آثار محرک ها در لوح ضمیر و ذهن او نقش می بندد.</a:t>
            </a:r>
          </a:p>
          <a:p>
            <a:pPr algn="r" rtl="1"/>
            <a:r>
              <a:rPr lang="fa-IR" dirty="0" smtClean="0"/>
              <a:t>رسیدن </a:t>
            </a:r>
            <a:r>
              <a:rPr lang="fa-IR" dirty="0" smtClean="0"/>
              <a:t>به نتیجه ی مطلوب بسیار مهم است. در نتیجه تلاش می شود تا محرک ها به شکل مؤثر و ایده ال ارایه شوند. مهم نیست در ذهن فراگیرنده چه عملیات خاصی روی می دهد . در واقع محرک ها وارد فضای ذهن یادگیرنده می شوند و بدون آنکه عملیات خاصی روی آن ها صورت گیرد ، در ذهن انبار می شوند و در موقع نیاز به همان صورت که در ذهن ثبت شده اند ، فراخوانده می شوند</a:t>
            </a:r>
            <a:r>
              <a:rPr lang="fa-I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معلمان رفتارگرا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fa-IR" dirty="0" smtClean="0"/>
              <a:t>محور </a:t>
            </a:r>
            <a:r>
              <a:rPr lang="fa-IR" dirty="0" smtClean="0"/>
              <a:t>و مرکز یادگیری هستند و آموزش کاملاً کنترل شده است. این معلمان همان چیزی را که آموزش داده اند بدون هیچ کم و کاستی از فرا گیران می خواهند و آنان به همان شکلی که فرا گرفته اند چاسخ می دهند.</a:t>
            </a:r>
          </a:p>
          <a:p>
            <a:pPr algn="r" rtl="1"/>
            <a:r>
              <a:rPr lang="fa-IR" dirty="0" smtClean="0"/>
              <a:t>محتوای </a:t>
            </a:r>
            <a:r>
              <a:rPr lang="fa-IR" dirty="0" smtClean="0"/>
              <a:t>یادگیری را به صورت آماده در ترتیب و توالی مناسبی (از ساده به پیچیده – از شناخته به ناشناخته) ارایه می دهند تا یاد گیری ارتقا پیدا کند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محیط یادگیری را به گونه ای سازماندهی می کنند که به بروز واکنش و رفتار مطلوب بینجامد.</a:t>
            </a:r>
          </a:p>
          <a:p>
            <a:pPr algn="r" rtl="1"/>
            <a:r>
              <a:rPr lang="fa-IR" dirty="0" smtClean="0"/>
              <a:t>بر اساس هدف های رفتاری ، آزمون های دقیقی تهیه می کنند و دانش آموزان نیز می توانند با توجه به درست یا اشتباه بودن پاسخ هایی که به سؤال های آزمون می دهند ، از نقاط قوت و ضعف خود در </a:t>
            </a:r>
            <a:r>
              <a:rPr lang="fa-IR" dirty="0" smtClean="0"/>
              <a:t>یادگیری </a:t>
            </a:r>
            <a:r>
              <a:rPr lang="fa-IR" dirty="0" smtClean="0"/>
              <a:t>آگاه شوند.</a:t>
            </a:r>
          </a:p>
          <a:p>
            <a:pPr algn="r" rtl="1"/>
            <a:endParaRPr lang="fa-IR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معلمان رفتارگرا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fa-IR" dirty="0" smtClean="0"/>
              <a:t>برای </a:t>
            </a:r>
            <a:r>
              <a:rPr lang="fa-IR" dirty="0" smtClean="0"/>
              <a:t>ایجاد رفتار های تازه ، افزایش رفتار های موجود ، کاهش دادن یا محو کردن رفتار های نامطلوب و نگه </a:t>
            </a:r>
            <a:r>
              <a:rPr lang="fa-IR" dirty="0" smtClean="0"/>
              <a:t>دباشاری </a:t>
            </a:r>
            <a:r>
              <a:rPr lang="fa-IR" dirty="0" smtClean="0"/>
              <a:t>رفتار های مطلوب از روش های مختلفی از جمله زنجیره کردن ، تقویت مثبت و منفی ، خاموشی و ... استفاده می کنند.</a:t>
            </a:r>
          </a:p>
          <a:p>
            <a:pPr algn="r" rtl="1"/>
            <a:r>
              <a:rPr lang="fa-IR" dirty="0" smtClean="0"/>
              <a:t> فعالیت </a:t>
            </a:r>
            <a:r>
              <a:rPr lang="fa-IR" dirty="0" smtClean="0"/>
              <a:t>های ذهنی و یادگیری هایی را که قابل مشاهده نیستند و تجلی رفتاری ندارند </a:t>
            </a:r>
            <a:r>
              <a:rPr lang="fa-IR" dirty="0" smtClean="0"/>
              <a:t>نادیده </a:t>
            </a:r>
            <a:r>
              <a:rPr lang="fa-IR" dirty="0" smtClean="0"/>
              <a:t>می گیرند.</a:t>
            </a:r>
          </a:p>
          <a:p>
            <a:pPr algn="r" rtl="1"/>
            <a:r>
              <a:rPr lang="fa-IR" dirty="0" smtClean="0"/>
              <a:t>پاسخ </a:t>
            </a:r>
            <a:r>
              <a:rPr lang="fa-IR" dirty="0" smtClean="0"/>
              <a:t>های مناسب دانش آموزان را از طریق تشویق و تأیید تقویت می کنند و معتقدند با تکرار پاسخ های صحیح ، یادگیری تقویت می شود.</a:t>
            </a:r>
          </a:p>
          <a:p>
            <a:pPr algn="r" rtl="1"/>
            <a:r>
              <a:rPr lang="fa-IR" dirty="0" smtClean="0"/>
              <a:t>معتقدند </a:t>
            </a:r>
            <a:r>
              <a:rPr lang="fa-IR" dirty="0" smtClean="0"/>
              <a:t>که محتوا و مواد آموزشی باید مشخص ، محدود و کم دامنه به ویژه قابل اندازه </a:t>
            </a:r>
            <a:r>
              <a:rPr lang="fa-IR" dirty="0" smtClean="0"/>
              <a:t>ند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در </a:t>
            </a:r>
            <a:r>
              <a:rPr lang="fa-IR" dirty="0" smtClean="0"/>
              <a:t>تدریس خود از سخنرانی و تمرین های هدایت شده بهره می گیرند.</a:t>
            </a:r>
          </a:p>
          <a:p>
            <a:pPr algn="r" rt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dirty="0" smtClean="0"/>
              <a:t>ارزشیابی با رویکرد رفتار گرایی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fa-IR" dirty="0" smtClean="0"/>
              <a:t> </a:t>
            </a:r>
            <a:r>
              <a:rPr lang="fa-IR" dirty="0" smtClean="0"/>
              <a:t>فرا گیران از طریق امتحانات کلاسی و برگزاری امتحانات در مقیاس وسیع (سراسری و نهایی ) و آزمون های پیشرفت تحصیلی با انواع سؤالات عینی (چند گزینه ای ، جور کردنی و ...) مورد ارزشیابی قرار می گیرند.</a:t>
            </a:r>
          </a:p>
          <a:p>
            <a:pPr algn="r" rtl="1"/>
            <a:r>
              <a:rPr lang="fa-IR" dirty="0" smtClean="0"/>
              <a:t>معلمان </a:t>
            </a:r>
            <a:r>
              <a:rPr lang="fa-IR" dirty="0" smtClean="0"/>
              <a:t>ارزشیابی خود را با هدف ارزیابی عملکرد فرد و از طریق اندازه گیری کمیّت یا کیفیت رفتار های بیرونی انجام می دهند . معلمان رفتار گرا ، رفتارها را از طریق مشاهده ی طبیعی مورد سنجش و ارزیابی قرار می دهند.</a:t>
            </a:r>
          </a:p>
          <a:p>
            <a:pPr algn="r" rtl="1"/>
            <a:r>
              <a:rPr lang="fa-IR" dirty="0" smtClean="0"/>
              <a:t>تمرین </a:t>
            </a:r>
            <a:r>
              <a:rPr lang="fa-IR" dirty="0" smtClean="0"/>
              <a:t>و تکرار در فرایند یادگیری نقش بسزایی دارد. معلمان رفتار گرا در هر جلسه ی تدریس با دریافت پاسخ های مناسب به یک محرک شناخته شده و تمرین آن ها و با تأکید بر پاسخ های صحیح موجب تقویت یادگیری می گردند و به این ترتیب ارزشیابی در هر جلسه ی تدریس انجام می گیرد.</a:t>
            </a:r>
          </a:p>
          <a:p>
            <a:pPr algn="r" rtl="1">
              <a:buNone/>
            </a:pP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نظریه‌های شناخت‌گرایانه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/>
              <a:t>رفتارگرایی قادر به توضیح مقوله‌هایی چون حافظه، زبان و دیگر توانایی‌های ذهنی نبود.</a:t>
            </a:r>
            <a:endParaRPr lang="en-CA" dirty="0" smtClean="0"/>
          </a:p>
          <a:p>
            <a:pPr algn="r" rtl="1"/>
            <a:r>
              <a:rPr lang="fa-IR" dirty="0" smtClean="0"/>
              <a:t>نظریه‌های شناخت‌گرایانه بر نقش تفکر دریادگیری تأکید دارند و به یادگیری به مثابه پردازش اطلاعات می‌نگرند.</a:t>
            </a:r>
          </a:p>
          <a:p>
            <a:pPr algn="r" rtl="1"/>
            <a:r>
              <a:rPr lang="fa-IR" dirty="0" smtClean="0"/>
              <a:t>یادگیری فرایند ساختنِ ساختارهای نمادینِ ذهنی و مستلزم پردازش ذهنی فعال از سوی یادگیرنده است.</a:t>
            </a:r>
          </a:p>
          <a:p>
            <a:pPr algn="r" rtl="1"/>
            <a:r>
              <a:rPr lang="fa-IR" dirty="0" smtClean="0"/>
              <a:t>از تدریس می‌توان پنج قابلیتِ یادگیری یا نتیجه انتظار داشت: مهارت‌های ذهنی، اطلاعات زبانی، راهبردهای شناختی، مهارت‌های حرکتی، و نگرش‌ها. 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کار معلمان بر مبنای این نظریه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/>
              <a:t>مطالبِ آموزشی را چنان سازمان دهند که ذهنِ یادگیرندگان به آسانی بتواند آن را پردازش و جذب کند.</a:t>
            </a:r>
          </a:p>
          <a:p>
            <a:pPr algn="r" rtl="1"/>
            <a:r>
              <a:rPr lang="fa-IR" dirty="0" smtClean="0"/>
              <a:t>یادگیرندگان را هدایت کنند که مفاهیم را از زاویه‌های مختلف بررسی کنند.</a:t>
            </a:r>
          </a:p>
          <a:p>
            <a:pPr algn="r" rtl="1"/>
            <a:r>
              <a:rPr lang="fa-IR" dirty="0" smtClean="0"/>
              <a:t>چون شاگردان با مشاهده یاد می‌گیرند، معلمان باید الگوی شاگردان باشند.</a:t>
            </a:r>
          </a:p>
          <a:p>
            <a:pPr algn="r" rtl="1"/>
            <a:r>
              <a:rPr lang="fa-IR" dirty="0" smtClean="0"/>
              <a:t>فرصت تمرین کافی در اختیار شاگردان قرار دهند.</a:t>
            </a:r>
          </a:p>
          <a:p>
            <a:pPr algn="r" rtl="1"/>
            <a:r>
              <a:rPr lang="fa-IR" dirty="0" smtClean="0"/>
              <a:t>مطالب را باید به بخش‌های کوچک‌تر تقسیم کرد و هریک از این قسمت‌های کوچک را چنان تدریس کرد که ارتباطاشان با هم حفظ شود و یکدگیر را تقویت کنند. </a:t>
            </a:r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راهبردهای شناخت‌گرایی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انعطاف در برنامه‌ریزی</a:t>
            </a:r>
          </a:p>
          <a:p>
            <a:pPr algn="r" rtl="1"/>
            <a:r>
              <a:rPr lang="fa-IR" dirty="0" smtClean="0"/>
              <a:t>ارزشیابی پیوسته</a:t>
            </a:r>
          </a:p>
          <a:p>
            <a:pPr algn="r" rtl="1"/>
            <a:r>
              <a:rPr lang="fa-IR" smtClean="0"/>
              <a:t>کاربرد مهارت‌ها به جای حفظ کردنِ مطالب</a:t>
            </a:r>
            <a:endParaRPr lang="en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dirty="0" smtClean="0"/>
              <a:t>نظریه‌ی سازندگیِ یادگیری (ساختن‌گرایی)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جلساتِ سوم و چهارم کارگاه</a:t>
            </a: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تعریفِ یادگیری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dirty="0" smtClean="0"/>
              <a:t>کنشِی شامل کسبِ دانش، رفتارها، مهارت‌ها، ارزش‌ها یا ترجیحات جدید یا تغییر و تحکیمِ دانش، رفتارها، مهارت‌ها، ارزش‌ها و ترجیحاتِ موجود</a:t>
            </a:r>
          </a:p>
          <a:p>
            <a:pPr algn="r" rtl="1">
              <a:buNone/>
            </a:pPr>
            <a:r>
              <a:rPr lang="fa-IR" dirty="0" smtClean="0"/>
              <a:t>ویکی‌پدیا </a:t>
            </a:r>
          </a:p>
          <a:p>
            <a:pPr algn="r" rtl="1">
              <a:buNone/>
            </a:pPr>
            <a:r>
              <a:rPr lang="fa-IR" dirty="0" smtClean="0"/>
              <a:t> فرایند یادگیری شامل مؤلفه‌های شناختی، عاطفی و محیطی است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a-IR" dirty="0" smtClean="0"/>
              <a:t>نظریه چیست ؟ چرا دانستنِ نظریه‌های یادگیری مهم است؟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fa-IR" sz="4400" dirty="0" smtClean="0"/>
              <a:t>در گروه‌های خود در مورد پاسخ‌ِ پرسش‌های فوق گفتگو کنید و پاسخ گروه خود را برای ارائه به جمع بنویسید.</a:t>
            </a:r>
            <a:endParaRPr lang="en-C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نظریه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توصیف یا حدس مبتنی بر شناخت چیزها یا پدیده‌های (قبلاً)موجود </a:t>
            </a:r>
          </a:p>
          <a:p>
            <a:pPr algn="r" rtl="1"/>
            <a:r>
              <a:rPr lang="fa-IR" dirty="0" smtClean="0"/>
              <a:t>توصیف یا حدس مبتنی بر شناخت چگونگی به وجود آوردنِ چیزهایی که الان وجودندارند یا قبلاً وجود نداشته‌اند.</a:t>
            </a:r>
          </a:p>
          <a:p>
            <a:pPr algn="r" rtl="1">
              <a:buNone/>
            </a:pPr>
            <a:r>
              <a:rPr lang="en-CA" dirty="0" smtClean="0">
                <a:hlinkClick r:id="rId2"/>
              </a:rPr>
              <a:t>http://www.palgrave-journals.com/jit/journal/v29/n4/full/jit201423a.html</a:t>
            </a:r>
            <a:endParaRPr lang="fa-IR" dirty="0" smtClean="0"/>
          </a:p>
          <a:p>
            <a:pPr algn="r" rtl="1"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اهمیتِ نظریه‌های یادگیری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sz="4400" dirty="0" smtClean="0"/>
              <a:t>نظریه‌های یادگیری به ما کمک می‌کند که مناسب‌ترین راهبردها، ابزارها و روش‌ها را برای موقعیت‌های متفاوت انتخاب کنیم</a:t>
            </a:r>
            <a:r>
              <a:rPr lang="fa-IR" sz="4400" dirty="0" smtClean="0"/>
              <a:t>.</a:t>
            </a:r>
          </a:p>
          <a:p>
            <a:pPr algn="r" rtl="1"/>
            <a:r>
              <a:rPr lang="fa-IR" sz="4400" dirty="0" smtClean="0"/>
              <a:t>نظریه‌های مختلف جنبه‌های گوناگونِ فرایندِ پیچیدۀ یادگیری را توضیح می‌دهند.</a:t>
            </a:r>
            <a:endParaRPr lang="en-C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رفتارگرایی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/>
              <a:t>نظریه‌ی غالب در نیمۀ اول قرن بیستم که چهرۀ شاخص آن اسکینر، پائولفو و واتسون بودند.</a:t>
            </a:r>
          </a:p>
          <a:p>
            <a:pPr algn="r" rtl="1"/>
            <a:r>
              <a:rPr lang="fa-IR" dirty="0" smtClean="0"/>
              <a:t>یادگیری (ودرنتیجه آموزش)تغییر رفتار فرد درطی فرایندی از شناسایی و سعی و خطا تا وقوع یک رخداد مثبت. </a:t>
            </a:r>
            <a:endParaRPr lang="en-CA" dirty="0" smtClean="0"/>
          </a:p>
          <a:p>
            <a:pPr algn="r" rtl="1"/>
            <a:r>
              <a:rPr lang="fa-IR" dirty="0" smtClean="0"/>
              <a:t>یادگیرنده اساساً غیرفعال (پسیو) است و تنها به محرک‌های محیط پاسخ می‌دهد</a:t>
            </a:r>
          </a:p>
          <a:p>
            <a:pPr algn="r" rtl="1"/>
            <a:r>
              <a:rPr lang="fa-IR" dirty="0" smtClean="0"/>
              <a:t>یادگیرنده با ذهنی خالی شروع می‌کند و تقویت‌های مثبت و منفی رفتار وی را شکل می‌دهد</a:t>
            </a:r>
          </a:p>
          <a:p>
            <a:pPr algn="r" rtl="1"/>
            <a:endParaRPr lang="fa-IR" dirty="0" smtClean="0"/>
          </a:p>
          <a:p>
            <a:pPr algn="r" rt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رفتارگرایی...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 تقویت مثبت و منفی احتمال وقوع دوبارۀ یک رخداد را افزایش می‌دهد.</a:t>
            </a:r>
          </a:p>
          <a:p>
            <a:pPr algn="r" rtl="1"/>
            <a:r>
              <a:rPr lang="fa-IR" dirty="0" smtClean="0"/>
              <a:t>مجازات </a:t>
            </a:r>
            <a:r>
              <a:rPr lang="fa-IR" dirty="0" smtClean="0"/>
              <a:t>احتمال وقوع دوبارۀ یک رخداد را </a:t>
            </a:r>
            <a:r>
              <a:rPr lang="fa-IR" dirty="0" smtClean="0"/>
              <a:t>کاهش </a:t>
            </a:r>
            <a:r>
              <a:rPr lang="fa-IR" dirty="0" smtClean="0"/>
              <a:t>می‌دهد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تقویتِ مثبت به کاربردنِ محرک و تقویتِ منفی برداشتن محرک است.</a:t>
            </a:r>
            <a:endParaRPr lang="fa-I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پائولف، شرطی شدن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هربار که غذای سگ را بیرون می‌آورد، زنگی را به صدا درمی‌آورد.</a:t>
            </a:r>
          </a:p>
          <a:p>
            <a:pPr algn="r" rtl="1"/>
            <a:r>
              <a:rPr lang="fa-IR" dirty="0" smtClean="0"/>
              <a:t>بعد از تعداد دفعات معینی بدونِ بیرون آوردنِ غذا زنگ را به صدا در می‌آورد و سگ‌ها همچنان دهانشان آب می‌افتاد.</a:t>
            </a:r>
          </a:p>
          <a:p>
            <a:pPr algn="r" rtl="1"/>
            <a:r>
              <a:rPr lang="fa-IR" dirty="0" smtClean="0"/>
              <a:t>ارتباط بین آوردنِ غذا و نواختنِ زنگ سبب می‌شد که برای سگ‌ها نواختنِ زنگ آوردنِ غذا را تداعی کند و بدونِ غذا هم واکنش نشان دهند.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کار معلم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بلافاصله به دانش‌آموز بازخورد بدهند.</a:t>
            </a:r>
          </a:p>
          <a:p>
            <a:pPr algn="r" rtl="1"/>
            <a:r>
              <a:rPr lang="fa-IR" dirty="0" smtClean="0"/>
              <a:t>هر تمرینی را به مراحل کوچک تجزیه کنند.</a:t>
            </a:r>
          </a:p>
          <a:p>
            <a:pPr algn="r" rtl="1"/>
            <a:r>
              <a:rPr lang="fa-IR" dirty="0" smtClean="0"/>
              <a:t>دستورالعمل‌ها خود را تا حد ممکن تکرار کنند.</a:t>
            </a:r>
          </a:p>
          <a:p>
            <a:pPr algn="r" rtl="1"/>
            <a:r>
              <a:rPr lang="fa-IR" dirty="0" smtClean="0"/>
              <a:t>از تمرین‌های بسیار ساده به تمرین‌های بسیار پیچیده حرکت کنند.</a:t>
            </a:r>
          </a:p>
          <a:p>
            <a:pPr algn="r" rtl="1"/>
            <a:r>
              <a:rPr lang="fa-IR" dirty="0" smtClean="0"/>
              <a:t>بازخورد مثبت بدهند.</a:t>
            </a:r>
          </a:p>
          <a:p>
            <a:pPr algn="r" rtl="1"/>
            <a:r>
              <a:rPr lang="fa-IR" dirty="0" smtClean="0"/>
              <a:t>همۀ این کارها با توجه سن دانش‌آموز تنظیم شود.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1162</TotalTime>
  <Words>1272</Words>
  <Application>Microsoft Office PowerPoint</Application>
  <PresentationFormat>On-screen Show (4:3)</PresentationFormat>
  <Paragraphs>83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Module</vt:lpstr>
      <vt:lpstr>نظریه‌های یادگیری</vt:lpstr>
      <vt:lpstr>تعریفِ یادگیری</vt:lpstr>
      <vt:lpstr>نظریه چیست ؟ چرا دانستنِ نظریه‌های یادگیری مهم است؟</vt:lpstr>
      <vt:lpstr>نظریه</vt:lpstr>
      <vt:lpstr>اهمیتِ نظریه‌های یادگیری</vt:lpstr>
      <vt:lpstr>رفتارگرایی</vt:lpstr>
      <vt:lpstr>رفتارگرایی...</vt:lpstr>
      <vt:lpstr>پائولف، شرطی شدن</vt:lpstr>
      <vt:lpstr>کار معلم</vt:lpstr>
      <vt:lpstr>کار دانش‌آموز</vt:lpstr>
      <vt:lpstr>تدریس رفتارگرایانه</vt:lpstr>
      <vt:lpstr>تدریس رفتارگرا</vt:lpstr>
      <vt:lpstr>معلمان رفتارگرا</vt:lpstr>
      <vt:lpstr>معلمان رفتارگرا</vt:lpstr>
      <vt:lpstr>ارزشیابی با رویکرد رفتار گرایی</vt:lpstr>
      <vt:lpstr>نظریه‌های شناخت‌گرایانه</vt:lpstr>
      <vt:lpstr>کار معلمان بر مبنای این نظریه</vt:lpstr>
      <vt:lpstr>راهبردهای شناخت‌گرایی</vt:lpstr>
      <vt:lpstr>نظریه‌ی سازندگیِ یادگیری (ساختن‌گرایی)</vt:lpstr>
    </vt:vector>
  </TitlesOfParts>
  <Company>Office07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نظریه‌های یادگیری </dc:title>
  <dc:creator>User</dc:creator>
  <cp:lastModifiedBy>User</cp:lastModifiedBy>
  <cp:revision>76</cp:revision>
  <dcterms:created xsi:type="dcterms:W3CDTF">2015-08-14T20:56:37Z</dcterms:created>
  <dcterms:modified xsi:type="dcterms:W3CDTF">2015-08-15T21:46:10Z</dcterms:modified>
</cp:coreProperties>
</file>