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18" r:id="rId4"/>
    <p:sldId id="323" r:id="rId5"/>
    <p:sldId id="321" r:id="rId6"/>
    <p:sldId id="324" r:id="rId7"/>
    <p:sldId id="325"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2" d="100"/>
          <a:sy n="72" d="100"/>
        </p:scale>
        <p:origin x="1120"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29408310-40CD-491D-988F-F092B3A3657F}" type="datetimeFigureOut">
              <a:rPr lang="fa-IR" smtClean="0"/>
              <a:t>17/02/1437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9408310-40CD-491D-988F-F092B3A3657F}" type="datetimeFigureOut">
              <a:rPr lang="fa-IR" smtClean="0"/>
              <a:t>17/02/1437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9408310-40CD-491D-988F-F092B3A3657F}" type="datetimeFigureOut">
              <a:rPr lang="fa-IR" smtClean="0"/>
              <a:t>17/02/1437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9408310-40CD-491D-988F-F092B3A3657F}" type="datetimeFigureOut">
              <a:rPr lang="fa-IR" smtClean="0"/>
              <a:t>17/02/1437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408310-40CD-491D-988F-F092B3A3657F}" type="datetimeFigureOut">
              <a:rPr lang="fa-IR" smtClean="0"/>
              <a:t>17/02/1437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29408310-40CD-491D-988F-F092B3A3657F}" type="datetimeFigureOut">
              <a:rPr lang="fa-IR" smtClean="0"/>
              <a:t>17/02/1437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29408310-40CD-491D-988F-F092B3A3657F}" type="datetimeFigureOut">
              <a:rPr lang="fa-IR" smtClean="0"/>
              <a:t>17/02/1437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29408310-40CD-491D-988F-F092B3A3657F}" type="datetimeFigureOut">
              <a:rPr lang="fa-IR" smtClean="0"/>
              <a:t>17/02/1437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08310-40CD-491D-988F-F092B3A3657F}" type="datetimeFigureOut">
              <a:rPr lang="fa-IR" smtClean="0"/>
              <a:t>17/02/1437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408310-40CD-491D-988F-F092B3A3657F}" type="datetimeFigureOut">
              <a:rPr lang="fa-IR" smtClean="0"/>
              <a:t>17/02/1437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408310-40CD-491D-988F-F092B3A3657F}" type="datetimeFigureOut">
              <a:rPr lang="fa-IR" smtClean="0"/>
              <a:t>17/02/1437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1A269B7-FBF3-4941-983D-5E86ED2182BA}" type="slidenum">
              <a:rPr lang="fa-IR" smtClean="0"/>
              <a:t>‹#›</a:t>
            </a:fld>
            <a:endParaRPr lang="fa-I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9408310-40CD-491D-988F-F092B3A3657F}" type="datetimeFigureOut">
              <a:rPr lang="fa-IR" smtClean="0"/>
              <a:t>17/02/1437</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1A269B7-FBF3-4941-983D-5E86ED2182BA}"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9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227269"/>
          </a:xfrm>
        </p:spPr>
        <p:txBody>
          <a:bodyPr>
            <a:noAutofit/>
            <a:scene3d>
              <a:camera prst="obliqueTopRight"/>
              <a:lightRig rig="threePt" dir="t"/>
            </a:scene3d>
          </a:bodyPr>
          <a:lstStyle/>
          <a:p>
            <a:r>
              <a:rPr lang="fa-IR" sz="13800" b="1" dirty="0" smtClean="0">
                <a:solidFill>
                  <a:srgbClr val="0033CC"/>
                </a:solidFill>
                <a:effectLst>
                  <a:glow rad="101600">
                    <a:schemeClr val="accent1">
                      <a:satMod val="175000"/>
                      <a:alpha val="40000"/>
                    </a:schemeClr>
                  </a:glow>
                </a:effectLst>
                <a:latin typeface="IranNastaliq" pitchFamily="18" charset="0"/>
                <a:cs typeface="IranNastaliq" pitchFamily="18" charset="0"/>
              </a:rPr>
              <a:t>به نام خدا</a:t>
            </a:r>
            <a:endParaRPr lang="fa-IR" sz="13800" b="1" dirty="0">
              <a:solidFill>
                <a:srgbClr val="0033CC"/>
              </a:solidFill>
              <a:effectLst>
                <a:glow rad="101600">
                  <a:schemeClr val="accent1">
                    <a:satMod val="175000"/>
                    <a:alpha val="40000"/>
                  </a:schemeClr>
                </a:glow>
              </a:effectLst>
              <a:latin typeface="IranNastaliq" pitchFamily="18" charset="0"/>
              <a:cs typeface="IranNastaliq"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25000" lnSpcReduction="20000"/>
          </a:bodyPr>
          <a:lstStyle/>
          <a:p>
            <a:pPr>
              <a:buNone/>
            </a:pPr>
            <a:r>
              <a:rPr lang="ar-SA" sz="9600" dirty="0">
                <a:cs typeface="B Titr" pitchFamily="2" charset="-78"/>
              </a:rPr>
              <a:t>فاز مقدماتي : -اقدامات مديريتي بهمراه گام هاي عملياتي </a:t>
            </a:r>
            <a:endParaRPr lang="en-US" sz="9600" dirty="0">
              <a:cs typeface="B Titr" pitchFamily="2" charset="-78"/>
            </a:endParaRPr>
          </a:p>
          <a:p>
            <a:pPr>
              <a:buNone/>
            </a:pPr>
            <a:r>
              <a:rPr lang="fa-IR" sz="6400" b="1" dirty="0"/>
              <a:t> </a:t>
            </a:r>
            <a:endParaRPr lang="en-US" sz="6400" b="1" dirty="0"/>
          </a:p>
          <a:p>
            <a:pPr>
              <a:buNone/>
            </a:pPr>
            <a:r>
              <a:rPr lang="fa-IR" sz="7200" b="1" dirty="0">
                <a:cs typeface="B Titr" pitchFamily="2" charset="-78"/>
              </a:rPr>
              <a:t>زمینه‌های رفاهی قابل انجام  </a:t>
            </a:r>
            <a:endParaRPr lang="en-US" sz="7200" b="1" dirty="0">
              <a:cs typeface="B Titr" pitchFamily="2" charset="-78"/>
            </a:endParaRPr>
          </a:p>
          <a:p>
            <a:pPr>
              <a:buNone/>
            </a:pPr>
            <a:r>
              <a:rPr lang="fa-IR" sz="6400" dirty="0"/>
              <a:t> </a:t>
            </a:r>
            <a:endParaRPr lang="en-US" sz="6400" dirty="0"/>
          </a:p>
          <a:p>
            <a:pPr>
              <a:lnSpc>
                <a:spcPct val="120000"/>
              </a:lnSpc>
              <a:buNone/>
            </a:pPr>
            <a:r>
              <a:rPr lang="fa-IR" sz="7200" b="1" dirty="0">
                <a:cs typeface="B Titr" pitchFamily="2" charset="-78"/>
              </a:rPr>
              <a:t>الف )موارديكه دانشگاه  مي تواند در دستور كار خود قرار دهد</a:t>
            </a:r>
            <a:r>
              <a:rPr lang="fa-IR" sz="7200" dirty="0">
                <a:cs typeface="B Titr" pitchFamily="2" charset="-78"/>
              </a:rPr>
              <a:t>.</a:t>
            </a:r>
            <a:endParaRPr lang="en-US" sz="7200" dirty="0">
              <a:cs typeface="B Titr" pitchFamily="2" charset="-78"/>
            </a:endParaRPr>
          </a:p>
          <a:p>
            <a:pPr>
              <a:lnSpc>
                <a:spcPct val="120000"/>
              </a:lnSpc>
              <a:buNone/>
            </a:pPr>
            <a:r>
              <a:rPr lang="fa-IR" sz="8800" dirty="0">
                <a:cs typeface="B Nazanin" pitchFamily="2" charset="-78"/>
              </a:rPr>
              <a:t>1. قبل از اجرای هرگونه طرح </a:t>
            </a:r>
            <a:r>
              <a:rPr lang="en-US" sz="8800" dirty="0" err="1">
                <a:cs typeface="B Nazanin" pitchFamily="2" charset="-78"/>
              </a:rPr>
              <a:t>rfp</a:t>
            </a:r>
            <a:r>
              <a:rPr lang="fa-IR" sz="8800" dirty="0">
                <a:cs typeface="B Nazanin" pitchFamily="2" charset="-78"/>
              </a:rPr>
              <a:t> سیستم‌های نرم افزاری توسط متخصصین مربوطه باهمکاری کلیه دست اندر کاران وواحدهاي مرتبط تهیه گردد. </a:t>
            </a:r>
            <a:endParaRPr lang="en-US" sz="8800" dirty="0">
              <a:cs typeface="B Nazanin" pitchFamily="2" charset="-78"/>
            </a:endParaRPr>
          </a:p>
          <a:p>
            <a:pPr>
              <a:lnSpc>
                <a:spcPct val="120000"/>
              </a:lnSpc>
              <a:buNone/>
            </a:pPr>
            <a:r>
              <a:rPr lang="fa-IR" sz="8800" dirty="0">
                <a:cs typeface="B Nazanin" pitchFamily="2" charset="-78"/>
              </a:rPr>
              <a:t>2. نسبت به ايجاد تورهاي زيارتی سياحتي براي اساتيد و كاركنان دانشگاه  و خانواده‌هايشان به صورت اقساط با سطح قيمتي مناسب و پايين‌تر در بازار توسط شركت زاگرس برنامه ريزي شود.</a:t>
            </a:r>
            <a:endParaRPr lang="en-US" sz="8800" dirty="0">
              <a:cs typeface="B Nazanin" pitchFamily="2" charset="-78"/>
            </a:endParaRPr>
          </a:p>
          <a:p>
            <a:pPr>
              <a:lnSpc>
                <a:spcPct val="120000"/>
              </a:lnSpc>
              <a:buNone/>
            </a:pPr>
            <a:r>
              <a:rPr lang="fa-IR" sz="8800" dirty="0">
                <a:cs typeface="B Nazanin" pitchFamily="2" charset="-78"/>
              </a:rPr>
              <a:t>3. نسبت به تشويق فرزندان كاركنان دانشگاه كه ممتاز يا حائز رتبه برتر مي‌گردند در مدارس، دانشگاهها، رشته‌هاي مختلف ورزشي و ... توسط ادارات با برپايي مراسمات تقدير گردد.</a:t>
            </a:r>
            <a:endParaRPr lang="en-US" sz="8800" dirty="0">
              <a:cs typeface="B Nazanin" pitchFamily="2" charset="-78"/>
            </a:endParaRPr>
          </a:p>
          <a:p>
            <a:pPr>
              <a:lnSpc>
                <a:spcPct val="120000"/>
              </a:lnSpc>
              <a:buNone/>
            </a:pPr>
            <a:r>
              <a:rPr lang="fa-IR" sz="8800" dirty="0">
                <a:cs typeface="B Nazanin" pitchFamily="2" charset="-78"/>
              </a:rPr>
              <a:t>4. از ظرفيت‌هاي درون دستگاهي در قالب آموزشي - پرورشي - ورزشي - تفريحي - هنري به صورت سازمان‌يافته توسط واحدهاي ذي‌ربط </a:t>
            </a:r>
            <a:r>
              <a:rPr lang="fa-IR" sz="8800" dirty="0" smtClean="0">
                <a:cs typeface="B Nazanin" pitchFamily="2" charset="-78"/>
              </a:rPr>
              <a:t>و </a:t>
            </a:r>
            <a:r>
              <a:rPr lang="fa-IR" sz="8800" dirty="0">
                <a:cs typeface="B Nazanin" pitchFamily="2" charset="-78"/>
              </a:rPr>
              <a:t>برنامه‌ريزي و اقدامات لازم صورت پذيرد.</a:t>
            </a:r>
            <a:endParaRPr lang="en-US" sz="8800" dirty="0">
              <a:cs typeface="B Nazanin" pitchFamily="2" charset="-78"/>
            </a:endParaRPr>
          </a:p>
          <a:p>
            <a:pPr>
              <a:lnSpc>
                <a:spcPct val="120000"/>
              </a:lnSpc>
              <a:buNone/>
            </a:pPr>
            <a:r>
              <a:rPr lang="fa-IR" sz="8800" dirty="0">
                <a:cs typeface="B Nazanin" pitchFamily="2" charset="-78"/>
              </a:rPr>
              <a:t>5.خريد خدمات براي فرزندان كاركنان دانشگاه در مدارس غيردولتي و ساير ضرورت هاي رفاهي </a:t>
            </a:r>
            <a:r>
              <a:rPr lang="fa-IR" sz="8800" dirty="0" smtClean="0">
                <a:cs typeface="B Nazanin" pitchFamily="2" charset="-78"/>
              </a:rPr>
              <a:t>موجود</a:t>
            </a:r>
            <a:endParaRPr lang="en-US" sz="8800"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715040"/>
          </a:xfrm>
        </p:spPr>
        <p:txBody>
          <a:bodyPr>
            <a:normAutofit fontScale="85000" lnSpcReduction="10000"/>
          </a:bodyPr>
          <a:lstStyle/>
          <a:p>
            <a:pPr algn="justLow">
              <a:lnSpc>
                <a:spcPct val="120000"/>
              </a:lnSpc>
              <a:buNone/>
            </a:pPr>
            <a:r>
              <a:rPr lang="fa-IR" dirty="0" smtClean="0">
                <a:cs typeface="B Nazanin" pitchFamily="2" charset="-78"/>
              </a:rPr>
              <a:t>6. ثبت‌نام فرزندان اساتيدوكاركنان دانشگاه در مدارس دلخواه با تمهيدات . </a:t>
            </a:r>
            <a:endParaRPr lang="en-US" dirty="0" smtClean="0">
              <a:cs typeface="B Nazanin" pitchFamily="2" charset="-78"/>
            </a:endParaRPr>
          </a:p>
          <a:p>
            <a:pPr algn="justLow">
              <a:lnSpc>
                <a:spcPct val="120000"/>
              </a:lnSpc>
              <a:buNone/>
            </a:pPr>
            <a:r>
              <a:rPr lang="fa-IR" dirty="0" smtClean="0">
                <a:cs typeface="B Nazanin" pitchFamily="2" charset="-78"/>
              </a:rPr>
              <a:t>7. سامان دهی ظرفيت‌هاي مراكز رفاهي اختصاصي  تحت وب با رعایت عدالت استفاده از مراکز رفاهی در دستور كار قرار گيرد.</a:t>
            </a:r>
            <a:endParaRPr lang="en-US" dirty="0" smtClean="0">
              <a:cs typeface="B Nazanin" pitchFamily="2" charset="-78"/>
            </a:endParaRPr>
          </a:p>
          <a:p>
            <a:pPr algn="justLow">
              <a:lnSpc>
                <a:spcPct val="120000"/>
              </a:lnSpc>
              <a:buNone/>
            </a:pPr>
            <a:r>
              <a:rPr lang="fa-IR" dirty="0" smtClean="0">
                <a:cs typeface="B Nazanin" pitchFamily="2" charset="-78"/>
              </a:rPr>
              <a:t>8. با ایجاد سیستم‌های نرم افزاری یکپارچه مراكز رفاهي  اختصاصي موظف گردند در بخش‌هاي رستوران ترتيبي اتخاذ نمايند كه كاركنان و خانواده‌هايشان با تخفيف حداقل 50% در مناسبت‌هاي مذهبي و ... برخوردار شوند.وحداقل ماهیانه یکبار با تخفیف مناسب برخوردار شوند.</a:t>
            </a:r>
            <a:endParaRPr lang="en-US" dirty="0" smtClean="0">
              <a:cs typeface="B Nazanin" pitchFamily="2" charset="-78"/>
            </a:endParaRPr>
          </a:p>
          <a:p>
            <a:pPr algn="justLow">
              <a:lnSpc>
                <a:spcPct val="120000"/>
              </a:lnSpc>
              <a:buNone/>
            </a:pPr>
            <a:r>
              <a:rPr lang="fa-IR" dirty="0" smtClean="0">
                <a:cs typeface="B Nazanin" pitchFamily="2" charset="-78"/>
              </a:rPr>
              <a:t>9. در خصوص قوانین محدودکننده با راهكارهاي عملياتي روش‌های جايگزين نيز ایجاد شود.</a:t>
            </a:r>
            <a:endParaRPr lang="en-US" dirty="0" smtClean="0">
              <a:cs typeface="B Nazanin" pitchFamily="2" charset="-78"/>
            </a:endParaRPr>
          </a:p>
          <a:p>
            <a:pPr algn="justLow">
              <a:lnSpc>
                <a:spcPct val="120000"/>
              </a:lnSpc>
              <a:buNone/>
            </a:pPr>
            <a:r>
              <a:rPr lang="fa-IR" dirty="0" smtClean="0">
                <a:cs typeface="B Nazanin" pitchFamily="2" charset="-78"/>
              </a:rPr>
              <a:t>10. نسبت به كارآمد نمودن مراكز و افزايش راندمان آن‌هابرای همكاران اقدام گردد.</a:t>
            </a:r>
            <a:endParaRPr lang="en-US" dirty="0" smtClean="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62500" lnSpcReduction="20000"/>
          </a:bodyPr>
          <a:lstStyle/>
          <a:p>
            <a:pPr>
              <a:lnSpc>
                <a:spcPct val="120000"/>
              </a:lnSpc>
              <a:buNone/>
            </a:pPr>
            <a:r>
              <a:rPr lang="fa-IR" b="1" dirty="0" smtClean="0">
                <a:cs typeface="B Titr" pitchFamily="2" charset="-78"/>
              </a:rPr>
              <a:t>ب</a:t>
            </a:r>
            <a:r>
              <a:rPr lang="fa-IR" b="1" dirty="0">
                <a:cs typeface="B Titr" pitchFamily="2" charset="-78"/>
              </a:rPr>
              <a:t>) هماهنگي  دانشگاه با صندوق ذخيره فرهنگيان و شركت هاي وابسته </a:t>
            </a:r>
            <a:endParaRPr lang="en-US" dirty="0">
              <a:cs typeface="B Titr" pitchFamily="2" charset="-78"/>
            </a:endParaRPr>
          </a:p>
          <a:p>
            <a:pPr>
              <a:lnSpc>
                <a:spcPct val="120000"/>
              </a:lnSpc>
              <a:buNone/>
            </a:pPr>
            <a:r>
              <a:rPr lang="fa-IR" b="1" dirty="0">
                <a:cs typeface="B Titr" pitchFamily="2" charset="-78"/>
              </a:rPr>
              <a:t> </a:t>
            </a:r>
            <a:endParaRPr lang="en-US" dirty="0">
              <a:cs typeface="B Titr" pitchFamily="2" charset="-78"/>
            </a:endParaRPr>
          </a:p>
          <a:p>
            <a:pPr algn="justLow">
              <a:lnSpc>
                <a:spcPct val="120000"/>
              </a:lnSpc>
              <a:buNone/>
            </a:pPr>
            <a:r>
              <a:rPr lang="fa-IR" b="1" dirty="0">
                <a:cs typeface="B Titr" pitchFamily="2" charset="-78"/>
              </a:rPr>
              <a:t>با توجه به اينكه پرداختي اساتيد وكاركنان دانشگاه به واسطه سطح بالاي حقوق بيشتر از ميانيگين كشوري به صندوق ذخيره فرهنگيان مي باشد لذا با </a:t>
            </a:r>
            <a:r>
              <a:rPr lang="fa-IR" b="1" dirty="0" smtClean="0">
                <a:cs typeface="B Titr" pitchFamily="2" charset="-78"/>
              </a:rPr>
              <a:t>هماهنگي </a:t>
            </a:r>
            <a:r>
              <a:rPr lang="fa-IR" b="1" dirty="0">
                <a:cs typeface="B Titr" pitchFamily="2" charset="-78"/>
              </a:rPr>
              <a:t>هاي لازم با صندوق اقدامات مشروحه ذيل بعمل آيد</a:t>
            </a:r>
            <a:endParaRPr lang="en-US" dirty="0">
              <a:cs typeface="B Titr" pitchFamily="2" charset="-78"/>
            </a:endParaRPr>
          </a:p>
          <a:p>
            <a:pPr>
              <a:buNone/>
            </a:pPr>
            <a:r>
              <a:rPr lang="fa-IR" dirty="0"/>
              <a:t> </a:t>
            </a:r>
            <a:endParaRPr lang="en-US" dirty="0"/>
          </a:p>
          <a:p>
            <a:pPr algn="justLow">
              <a:lnSpc>
                <a:spcPct val="120000"/>
              </a:lnSpc>
              <a:buNone/>
            </a:pPr>
            <a:r>
              <a:rPr lang="fa-IR" dirty="0"/>
              <a:t>1. </a:t>
            </a:r>
            <a:r>
              <a:rPr lang="fa-IR" sz="3300" dirty="0">
                <a:cs typeface="B Nazanin" pitchFamily="2" charset="-78"/>
              </a:rPr>
              <a:t>صندوق ذخيره فرهنگيان  در حوزه‌هاي مورد نياز رفاهي  فرهنگيان به خصوص مسافرت، ليزينگ و ... ورود عملياتي داشته باشد..</a:t>
            </a:r>
            <a:endParaRPr lang="en-US" sz="3300" dirty="0">
              <a:cs typeface="B Nazanin" pitchFamily="2" charset="-78"/>
            </a:endParaRPr>
          </a:p>
          <a:p>
            <a:pPr algn="justLow">
              <a:lnSpc>
                <a:spcPct val="120000"/>
              </a:lnSpc>
              <a:buNone/>
            </a:pPr>
            <a:r>
              <a:rPr lang="fa-IR" sz="3300" dirty="0">
                <a:cs typeface="B Nazanin" pitchFamily="2" charset="-78"/>
              </a:rPr>
              <a:t>2. صندوق ذخيره فرهنگيان بازنگري جدي براي تأمين پرداخت بخشي از سرمايه و سود قبل از بازنشستگي با هر شيوه‌ اقتصادي مد نظر انجام دهد.</a:t>
            </a:r>
            <a:endParaRPr lang="en-US" sz="3300" dirty="0">
              <a:cs typeface="B Nazanin" pitchFamily="2" charset="-78"/>
            </a:endParaRPr>
          </a:p>
          <a:p>
            <a:pPr algn="justLow">
              <a:lnSpc>
                <a:spcPct val="120000"/>
              </a:lnSpc>
              <a:buNone/>
            </a:pPr>
            <a:r>
              <a:rPr lang="fa-IR" sz="3300" dirty="0">
                <a:cs typeface="B Nazanin" pitchFamily="2" charset="-78"/>
              </a:rPr>
              <a:t>3. صندوق ذخيره فرهنگيان مكلف گردد با همكاري تنگاتنگ با دانشگاه فرهنگيان در راستاي تأمين نيازهاي معيشتي - رفاهي فرهنگيان با هماهنگي  اداره‌كل ياد شده اقدام نمايد.</a:t>
            </a:r>
            <a:endParaRPr lang="en-US" sz="3300" dirty="0">
              <a:cs typeface="B Nazanin" pitchFamily="2" charset="-78"/>
            </a:endParaRPr>
          </a:p>
          <a:p>
            <a:pPr algn="justLow">
              <a:lnSpc>
                <a:spcPct val="120000"/>
              </a:lnSpc>
              <a:buNone/>
            </a:pPr>
            <a:r>
              <a:rPr lang="fa-IR" sz="3300" dirty="0">
                <a:cs typeface="B Nazanin" pitchFamily="2" charset="-78"/>
              </a:rPr>
              <a:t>4. از سفركارت‌هاي سازمان گردشگري و شارژ آنها استفاده شود.</a:t>
            </a:r>
            <a:endParaRPr lang="en-US" sz="3300" dirty="0">
              <a:cs typeface="B Nazanin" pitchFamily="2" charset="-78"/>
            </a:endParaRPr>
          </a:p>
          <a:p>
            <a:pPr algn="justLow">
              <a:lnSpc>
                <a:spcPct val="120000"/>
              </a:lnSpc>
              <a:buNone/>
            </a:pPr>
            <a:r>
              <a:rPr lang="fa-IR" sz="3300" dirty="0">
                <a:cs typeface="B Nazanin" pitchFamily="2" charset="-78"/>
              </a:rPr>
              <a:t>5. صندوق ذخيره فرهنگيان براي اعطاي بسته هاي رفاهي تمهيدات لازم  اتخاذ نمايند</a:t>
            </a:r>
            <a:endParaRPr lang="en-US" sz="3300" dirty="0">
              <a:cs typeface="B Nazanin" pitchFamily="2" charset="-78"/>
            </a:endParaRPr>
          </a:p>
          <a:p>
            <a:pPr algn="justLow">
              <a:lnSpc>
                <a:spcPct val="120000"/>
              </a:lnSpc>
              <a:buNone/>
            </a:pPr>
            <a:r>
              <a:rPr lang="fa-IR" sz="3300" dirty="0">
                <a:cs typeface="B Nazanin" pitchFamily="2" charset="-78"/>
              </a:rPr>
              <a:t>6. در صورت نياز به نيرو با هماهنگي واداره كل امور اداري از فرهنگيان و فرزندان آنها استفاده نمايد.</a:t>
            </a:r>
            <a:endParaRPr lang="en-US" sz="3300" dirty="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15106"/>
          </a:xfrm>
        </p:spPr>
        <p:txBody>
          <a:bodyPr>
            <a:normAutofit fontScale="70000" lnSpcReduction="20000"/>
          </a:bodyPr>
          <a:lstStyle/>
          <a:p>
            <a:pPr>
              <a:lnSpc>
                <a:spcPct val="120000"/>
              </a:lnSpc>
              <a:buNone/>
            </a:pPr>
            <a:r>
              <a:rPr lang="fa-IR" b="1" dirty="0">
                <a:cs typeface="B Titr" pitchFamily="2" charset="-78"/>
              </a:rPr>
              <a:t>ج) يكپارچه سازي ظرفيت هاي مراكز رفاهي تابعه، سالن هاي پذيرايي ورستورانها ي مراكز رفاهي بشرح ذيل در دستور كار قرار گيرد</a:t>
            </a:r>
            <a:endParaRPr lang="en-US" dirty="0">
              <a:cs typeface="B Titr" pitchFamily="2" charset="-78"/>
            </a:endParaRPr>
          </a:p>
          <a:p>
            <a:pPr>
              <a:lnSpc>
                <a:spcPct val="120000"/>
              </a:lnSpc>
              <a:buNone/>
            </a:pPr>
            <a:r>
              <a:rPr lang="fa-IR" b="1" dirty="0"/>
              <a:t> </a:t>
            </a:r>
            <a:r>
              <a:rPr lang="fa-IR" dirty="0" smtClean="0">
                <a:cs typeface="B Nazanin" pitchFamily="2" charset="-78"/>
              </a:rPr>
              <a:t>1-ظرفيت </a:t>
            </a:r>
            <a:r>
              <a:rPr lang="fa-IR" dirty="0">
                <a:cs typeface="B Nazanin" pitchFamily="2" charset="-78"/>
              </a:rPr>
              <a:t>هاي اسكان سازمان دهي شود.</a:t>
            </a:r>
            <a:endParaRPr lang="en-US" dirty="0">
              <a:cs typeface="B Nazanin" pitchFamily="2" charset="-78"/>
            </a:endParaRPr>
          </a:p>
          <a:p>
            <a:pPr>
              <a:lnSpc>
                <a:spcPct val="120000"/>
              </a:lnSpc>
              <a:buNone/>
            </a:pPr>
            <a:r>
              <a:rPr lang="fa-IR" dirty="0">
                <a:cs typeface="B Nazanin" pitchFamily="2" charset="-78"/>
              </a:rPr>
              <a:t>2-تهيه دستورالعمل هاي مربوطه </a:t>
            </a:r>
            <a:endParaRPr lang="en-US" dirty="0">
              <a:cs typeface="B Nazanin" pitchFamily="2" charset="-78"/>
            </a:endParaRPr>
          </a:p>
          <a:p>
            <a:pPr>
              <a:lnSpc>
                <a:spcPct val="120000"/>
              </a:lnSpc>
              <a:buNone/>
            </a:pPr>
            <a:r>
              <a:rPr lang="fa-IR" dirty="0">
                <a:cs typeface="B Nazanin" pitchFamily="2" charset="-78"/>
              </a:rPr>
              <a:t>3-نسبت به توسعه وايجاد ظرفيت هاي بخش پذيرايي هر استان انجام </a:t>
            </a:r>
            <a:r>
              <a:rPr lang="fa-IR" dirty="0" smtClean="0">
                <a:cs typeface="B Nazanin" pitchFamily="2" charset="-78"/>
              </a:rPr>
              <a:t>شود</a:t>
            </a:r>
          </a:p>
          <a:p>
            <a:pPr>
              <a:lnSpc>
                <a:spcPct val="120000"/>
              </a:lnSpc>
              <a:buNone/>
            </a:pPr>
            <a:endParaRPr lang="en-US" dirty="0">
              <a:cs typeface="B Nazanin" pitchFamily="2" charset="-78"/>
            </a:endParaRPr>
          </a:p>
          <a:p>
            <a:pPr>
              <a:lnSpc>
                <a:spcPct val="120000"/>
              </a:lnSpc>
              <a:buNone/>
            </a:pPr>
            <a:r>
              <a:rPr lang="fa-IR" dirty="0"/>
              <a:t> </a:t>
            </a:r>
            <a:r>
              <a:rPr lang="ar-SA" b="1" dirty="0" smtClean="0"/>
              <a:t> </a:t>
            </a:r>
            <a:r>
              <a:rPr lang="ar-SA" b="1" dirty="0">
                <a:cs typeface="B Titr" pitchFamily="2" charset="-78"/>
              </a:rPr>
              <a:t>د) ساير اقدامات رفاهي كه مي تواند تاثيرات قابل توجه ايي  در ايجاد رفاه براي فرهنگيان نمايد واحتياج به منابع مالي ندارد اعلام مي گردد</a:t>
            </a:r>
            <a:endParaRPr lang="en-US" b="1" dirty="0">
              <a:cs typeface="B Titr" pitchFamily="2" charset="-78"/>
            </a:endParaRPr>
          </a:p>
          <a:p>
            <a:pPr algn="justLow">
              <a:lnSpc>
                <a:spcPct val="120000"/>
              </a:lnSpc>
              <a:buNone/>
            </a:pPr>
            <a:r>
              <a:rPr lang="fa-IR" dirty="0">
                <a:cs typeface="B Nazanin" pitchFamily="2" charset="-78"/>
              </a:rPr>
              <a:t>1- سامان دادن صندوق‌های وام ضروری و برنامه‌ریزی جهت پرداخت مرحله‌ای وام</a:t>
            </a:r>
            <a:endParaRPr lang="en-US" dirty="0">
              <a:cs typeface="B Nazanin" pitchFamily="2" charset="-78"/>
            </a:endParaRPr>
          </a:p>
          <a:p>
            <a:pPr algn="justLow">
              <a:lnSpc>
                <a:spcPct val="120000"/>
              </a:lnSpc>
              <a:buNone/>
            </a:pPr>
            <a:r>
              <a:rPr lang="fa-IR" dirty="0">
                <a:cs typeface="B Nazanin" pitchFamily="2" charset="-78"/>
              </a:rPr>
              <a:t>2- برنامه‌ریزی جهت واگذاری خودرو به </a:t>
            </a:r>
            <a:r>
              <a:rPr lang="fa-IR" dirty="0" smtClean="0">
                <a:cs typeface="B Nazanin" pitchFamily="2" charset="-78"/>
              </a:rPr>
              <a:t>کارکنان دانشگاه فرهنگیان </a:t>
            </a:r>
            <a:r>
              <a:rPr lang="fa-IR" dirty="0">
                <a:cs typeface="B Nazanin" pitchFamily="2" charset="-78"/>
              </a:rPr>
              <a:t>با عقد قراردادهای لازم با شرکت‌های بزرگ </a:t>
            </a:r>
            <a:r>
              <a:rPr lang="fa-IR" dirty="0" smtClean="0">
                <a:cs typeface="B Nazanin" pitchFamily="2" charset="-78"/>
              </a:rPr>
              <a:t>خودروسازی، </a:t>
            </a:r>
            <a:r>
              <a:rPr lang="fa-IR" dirty="0">
                <a:cs typeface="B Nazanin" pitchFamily="2" charset="-78"/>
              </a:rPr>
              <a:t>توضیح اینکه  همانطوريكه گفته شد  تجربه این کار بدون هیچ آورده‌ای از </a:t>
            </a:r>
            <a:r>
              <a:rPr lang="fa-IR">
                <a:cs typeface="B Nazanin" pitchFamily="2" charset="-78"/>
              </a:rPr>
              <a:t>سوی </a:t>
            </a:r>
            <a:r>
              <a:rPr lang="fa-IR" smtClean="0">
                <a:cs typeface="B Nazanin" pitchFamily="2" charset="-78"/>
              </a:rPr>
              <a:t>دانشگاه موجود </a:t>
            </a:r>
            <a:r>
              <a:rPr lang="fa-IR" dirty="0">
                <a:cs typeface="B Nazanin" pitchFamily="2" charset="-78"/>
              </a:rPr>
              <a:t>می‌باشد و در واقع این کار چنانچه پشتيباني هاي جامع </a:t>
            </a:r>
            <a:r>
              <a:rPr lang="fa-IR" dirty="0" smtClean="0">
                <a:cs typeface="B Nazanin" pitchFamily="2" charset="-78"/>
              </a:rPr>
              <a:t>باشد شدنی </a:t>
            </a:r>
            <a:r>
              <a:rPr lang="fa-IR" dirty="0">
                <a:cs typeface="B Nazanin" pitchFamily="2" charset="-78"/>
              </a:rPr>
              <a:t>است.</a:t>
            </a:r>
            <a:endParaRPr lang="en-US" dirty="0">
              <a:cs typeface="B Nazanin" pitchFamily="2" charset="-78"/>
            </a:endParaRPr>
          </a:p>
          <a:p>
            <a:pPr lvl="0" algn="justLow">
              <a:lnSpc>
                <a:spcPct val="120000"/>
              </a:lnSpc>
              <a:buNone/>
            </a:pPr>
            <a:r>
              <a:rPr lang="fa-IR" dirty="0">
                <a:cs typeface="B Nazanin" pitchFamily="2" charset="-78"/>
              </a:rPr>
              <a:t>با هم‌افزایی ظرفیت‌ها و توانمندی تعاونی‌های مصرف فرهنگیان و اتحادیه‌های مربوطه و پشتیبانی مالی صندوق ذخیره فرهنگیان برای تأمین حداقل 3 قلم کالای اساسی برای فرزندان همكاران در شرف ازدواج با نرخ کارمزد پایین برنامه‌ریزی شود.</a:t>
            </a:r>
            <a:endParaRPr lang="en-US" dirty="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000" dirty="0" smtClean="0">
                <a:cs typeface="B Titr" pitchFamily="2" charset="-78"/>
              </a:rPr>
              <a:t>1- </a:t>
            </a:r>
            <a:r>
              <a:rPr lang="fa-IR" sz="2000" dirty="0">
                <a:cs typeface="B Titr" pitchFamily="2" charset="-78"/>
              </a:rPr>
              <a:t>صندوق وام ضروري وتهيه دستورالعمل هاي مربوطه براساس مدل پيش بيني شده ذيل</a:t>
            </a:r>
            <a:r>
              <a:rPr lang="en-US" dirty="0"/>
              <a:t/>
            </a:r>
            <a:br>
              <a:rPr lang="en-US" dirty="0"/>
            </a:br>
            <a:endParaRPr lang="fa-IR" dirty="0"/>
          </a:p>
        </p:txBody>
      </p:sp>
      <p:sp>
        <p:nvSpPr>
          <p:cNvPr id="5" name="Rectangle 4"/>
          <p:cNvSpPr/>
          <p:nvPr/>
        </p:nvSpPr>
        <p:spPr>
          <a:xfrm>
            <a:off x="2699792" y="1052736"/>
            <a:ext cx="3600400" cy="724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dirty="0" smtClean="0">
                <a:cs typeface="B Nazanin" panose="00000400000000000000" pitchFamily="2" charset="-78"/>
              </a:rPr>
              <a:t>عضویت در صندوق</a:t>
            </a:r>
            <a:endParaRPr lang="fa-IR" sz="2000" b="1" dirty="0">
              <a:cs typeface="B Nazanin" panose="00000400000000000000" pitchFamily="2" charset="-78"/>
            </a:endParaRPr>
          </a:p>
        </p:txBody>
      </p:sp>
      <p:sp>
        <p:nvSpPr>
          <p:cNvPr id="6" name="Rectangle 5"/>
          <p:cNvSpPr/>
          <p:nvPr/>
        </p:nvSpPr>
        <p:spPr>
          <a:xfrm>
            <a:off x="2699792" y="4509120"/>
            <a:ext cx="360040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b="1" dirty="0" smtClean="0">
              <a:cs typeface="B Nazanin" panose="00000400000000000000" pitchFamily="2" charset="-78"/>
            </a:endParaRPr>
          </a:p>
          <a:p>
            <a:pPr algn="ctr"/>
            <a:r>
              <a:rPr lang="fa-IR" b="1" dirty="0" smtClean="0">
                <a:cs typeface="B Nazanin" panose="00000400000000000000" pitchFamily="2" charset="-78"/>
              </a:rPr>
              <a:t>رعایت مدت زمان انتظار جهت دریافت وام</a:t>
            </a:r>
            <a:endParaRPr lang="fa-IR" b="1" dirty="0">
              <a:cs typeface="B Nazanin" panose="00000400000000000000" pitchFamily="2" charset="-78"/>
            </a:endParaRPr>
          </a:p>
          <a:p>
            <a:pPr algn="ctr"/>
            <a:endParaRPr lang="fa-IR" dirty="0"/>
          </a:p>
        </p:txBody>
      </p:sp>
      <p:sp>
        <p:nvSpPr>
          <p:cNvPr id="7" name="Rectangle 6"/>
          <p:cNvSpPr/>
          <p:nvPr/>
        </p:nvSpPr>
        <p:spPr>
          <a:xfrm>
            <a:off x="2699792" y="2204864"/>
            <a:ext cx="360040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b="1" dirty="0" smtClean="0">
              <a:cs typeface="B Nazanin" panose="00000400000000000000" pitchFamily="2" charset="-78"/>
            </a:endParaRPr>
          </a:p>
          <a:p>
            <a:pPr algn="ctr"/>
            <a:r>
              <a:rPr lang="fa-IR" b="1" dirty="0" smtClean="0">
                <a:cs typeface="B Nazanin" panose="00000400000000000000" pitchFamily="2" charset="-78"/>
              </a:rPr>
              <a:t>تکمیل فرم مربوطه توسط کارمند</a:t>
            </a:r>
            <a:endParaRPr lang="fa-IR" b="1" dirty="0">
              <a:cs typeface="B Nazanin" panose="00000400000000000000" pitchFamily="2" charset="-78"/>
            </a:endParaRPr>
          </a:p>
          <a:p>
            <a:pPr algn="ctr"/>
            <a:endParaRPr lang="fa-IR" dirty="0"/>
          </a:p>
        </p:txBody>
      </p:sp>
      <p:sp>
        <p:nvSpPr>
          <p:cNvPr id="8" name="Rectangle 7"/>
          <p:cNvSpPr/>
          <p:nvPr/>
        </p:nvSpPr>
        <p:spPr>
          <a:xfrm>
            <a:off x="2710339" y="3356992"/>
            <a:ext cx="360040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b="1" dirty="0" smtClean="0">
              <a:cs typeface="B Nazanin" panose="00000400000000000000" pitchFamily="2" charset="-78"/>
            </a:endParaRPr>
          </a:p>
          <a:p>
            <a:pPr algn="ctr"/>
            <a:r>
              <a:rPr lang="fa-IR" b="1" dirty="0" smtClean="0">
                <a:cs typeface="B Nazanin" panose="00000400000000000000" pitchFamily="2" charset="-78"/>
              </a:rPr>
              <a:t>کسر پاره سهام ماهانه از حقوق</a:t>
            </a:r>
            <a:endParaRPr lang="fa-IR" b="1" dirty="0">
              <a:cs typeface="B Nazanin" panose="00000400000000000000" pitchFamily="2" charset="-78"/>
            </a:endParaRPr>
          </a:p>
          <a:p>
            <a:pPr algn="ctr"/>
            <a:endParaRPr lang="fa-IR" dirty="0"/>
          </a:p>
        </p:txBody>
      </p:sp>
      <p:sp>
        <p:nvSpPr>
          <p:cNvPr id="9" name="Rectangle 8"/>
          <p:cNvSpPr/>
          <p:nvPr/>
        </p:nvSpPr>
        <p:spPr>
          <a:xfrm>
            <a:off x="2699792" y="5661248"/>
            <a:ext cx="360040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b="1" dirty="0" smtClean="0">
              <a:cs typeface="B Nazanin" panose="00000400000000000000" pitchFamily="2" charset="-78"/>
            </a:endParaRPr>
          </a:p>
          <a:p>
            <a:pPr algn="ctr"/>
            <a:r>
              <a:rPr lang="fa-IR" b="1" dirty="0" smtClean="0">
                <a:cs typeface="B Nazanin" panose="00000400000000000000" pitchFamily="2" charset="-78"/>
              </a:rPr>
              <a:t>دریافت وام</a:t>
            </a:r>
            <a:endParaRPr lang="fa-IR" b="1" dirty="0">
              <a:cs typeface="B Nazanin" panose="00000400000000000000" pitchFamily="2" charset="-78"/>
            </a:endParaRPr>
          </a:p>
          <a:p>
            <a:pPr algn="ctr"/>
            <a:endParaRPr lang="fa-IR" dirty="0"/>
          </a:p>
        </p:txBody>
      </p:sp>
      <p:cxnSp>
        <p:nvCxnSpPr>
          <p:cNvPr id="11" name="Straight Arrow Connector 10"/>
          <p:cNvCxnSpPr>
            <a:endCxn id="7" idx="0"/>
          </p:cNvCxnSpPr>
          <p:nvPr/>
        </p:nvCxnSpPr>
        <p:spPr>
          <a:xfrm>
            <a:off x="4499992" y="1777678"/>
            <a:ext cx="0" cy="4271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2"/>
            <a:endCxn id="8" idx="0"/>
          </p:cNvCxnSpPr>
          <p:nvPr/>
        </p:nvCxnSpPr>
        <p:spPr>
          <a:xfrm>
            <a:off x="4499992" y="2924944"/>
            <a:ext cx="10547" cy="4320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2"/>
            <a:endCxn id="6" idx="0"/>
          </p:cNvCxnSpPr>
          <p:nvPr/>
        </p:nvCxnSpPr>
        <p:spPr>
          <a:xfrm flipH="1">
            <a:off x="4499992" y="4077072"/>
            <a:ext cx="10547" cy="4320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9" idx="0"/>
          </p:cNvCxnSpPr>
          <p:nvPr/>
        </p:nvCxnSpPr>
        <p:spPr>
          <a:xfrm>
            <a:off x="4499992" y="5229200"/>
            <a:ext cx="0" cy="4320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000" dirty="0">
                <a:cs typeface="B Titr" pitchFamily="2" charset="-78"/>
              </a:rPr>
              <a:t>2-سامان دهي مراكز رفاهي تابعه براساس مدل مشروحه ذيل </a:t>
            </a:r>
            <a:r>
              <a:rPr lang="en-US" dirty="0"/>
              <a:t/>
            </a:r>
            <a:br>
              <a:rPr lang="en-US" dirty="0"/>
            </a:br>
            <a:endParaRPr lang="fa-IR" dirty="0"/>
          </a:p>
        </p:txBody>
      </p:sp>
      <p:pic>
        <p:nvPicPr>
          <p:cNvPr id="6" name="Picture 5"/>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210746" y="846138"/>
            <a:ext cx="4401164" cy="582322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143668"/>
          </a:xfrm>
        </p:spPr>
        <p:txBody>
          <a:bodyPr>
            <a:normAutofit fontScale="47500" lnSpcReduction="20000"/>
          </a:bodyPr>
          <a:lstStyle/>
          <a:p>
            <a:pPr>
              <a:lnSpc>
                <a:spcPct val="120000"/>
              </a:lnSpc>
              <a:buNone/>
            </a:pPr>
            <a:r>
              <a:rPr lang="ar-SA" sz="4500" dirty="0">
                <a:cs typeface="B Titr" pitchFamily="2" charset="-78"/>
              </a:rPr>
              <a:t>سايربرنامه هاي اولويت دار:</a:t>
            </a:r>
            <a:endParaRPr lang="en-US" sz="4500" dirty="0">
              <a:cs typeface="B Titr" pitchFamily="2" charset="-78"/>
            </a:endParaRPr>
          </a:p>
          <a:p>
            <a:pPr>
              <a:lnSpc>
                <a:spcPct val="120000"/>
              </a:lnSpc>
              <a:buNone/>
            </a:pPr>
            <a:r>
              <a:rPr lang="ar-SA" sz="4500" dirty="0">
                <a:cs typeface="B Titr" pitchFamily="2" charset="-78"/>
              </a:rPr>
              <a:t> </a:t>
            </a:r>
            <a:endParaRPr lang="en-US" sz="4500" dirty="0">
              <a:cs typeface="B Titr" pitchFamily="2" charset="-78"/>
            </a:endParaRPr>
          </a:p>
          <a:p>
            <a:pPr algn="justLow">
              <a:lnSpc>
                <a:spcPct val="120000"/>
              </a:lnSpc>
              <a:buNone/>
            </a:pPr>
            <a:r>
              <a:rPr lang="ar-SA" sz="4500" dirty="0">
                <a:cs typeface="B Titr" pitchFamily="2" charset="-78"/>
              </a:rPr>
              <a:t>3-تشكيل شركت تعاوني مسكن خاص اعضاءوبررسي تاسيس شركت هاي مشابه دراستانها براساس نياز وفق مدلي كه پس از بررسي نتايج ارائه خواهد شد</a:t>
            </a:r>
            <a:r>
              <a:rPr lang="ar-SA" sz="4500" dirty="0" smtClean="0">
                <a:cs typeface="B Titr" pitchFamily="2" charset="-78"/>
              </a:rPr>
              <a:t>.</a:t>
            </a:r>
            <a:endParaRPr lang="fa-IR" sz="4500" dirty="0" smtClean="0">
              <a:cs typeface="B Titr" pitchFamily="2" charset="-78"/>
            </a:endParaRPr>
          </a:p>
          <a:p>
            <a:pPr algn="justLow">
              <a:lnSpc>
                <a:spcPct val="120000"/>
              </a:lnSpc>
              <a:buNone/>
            </a:pPr>
            <a:r>
              <a:rPr lang="ar-SA" sz="4500" dirty="0" smtClean="0">
                <a:solidFill>
                  <a:srgbClr val="FF0000"/>
                </a:solidFill>
                <a:cs typeface="B Titr" pitchFamily="2" charset="-78"/>
              </a:rPr>
              <a:t>(</a:t>
            </a:r>
            <a:r>
              <a:rPr lang="ar-SA" sz="4500" dirty="0">
                <a:solidFill>
                  <a:srgbClr val="FF0000"/>
                </a:solidFill>
                <a:cs typeface="B Titr" pitchFamily="2" charset="-78"/>
              </a:rPr>
              <a:t>ماده 6دستور </a:t>
            </a:r>
            <a:r>
              <a:rPr lang="ar-SA" sz="4500" dirty="0" smtClean="0">
                <a:solidFill>
                  <a:srgbClr val="FF0000"/>
                </a:solidFill>
                <a:cs typeface="B Titr" pitchFamily="2" charset="-78"/>
              </a:rPr>
              <a:t>العمل </a:t>
            </a:r>
            <a:r>
              <a:rPr lang="ar-SA" sz="4500" dirty="0">
                <a:solidFill>
                  <a:srgbClr val="FF0000"/>
                </a:solidFill>
                <a:cs typeface="B Titr" pitchFamily="2" charset="-78"/>
              </a:rPr>
              <a:t>پرداخت های کمکهای  رفاهی موضوع ماده 93آیین نامه استخدامی  اعضای هیات علمی )</a:t>
            </a:r>
            <a:endParaRPr lang="en-US" sz="4500" dirty="0">
              <a:solidFill>
                <a:srgbClr val="FF0000"/>
              </a:solidFill>
              <a:cs typeface="B Titr" pitchFamily="2" charset="-78"/>
            </a:endParaRPr>
          </a:p>
          <a:p>
            <a:pPr algn="justLow">
              <a:lnSpc>
                <a:spcPct val="120000"/>
              </a:lnSpc>
              <a:buNone/>
            </a:pPr>
            <a:r>
              <a:rPr lang="ar-SA" sz="4500" dirty="0">
                <a:cs typeface="B Titr" pitchFamily="2" charset="-78"/>
              </a:rPr>
              <a:t> </a:t>
            </a:r>
            <a:endParaRPr lang="en-US" sz="4500" dirty="0">
              <a:cs typeface="B Titr" pitchFamily="2" charset="-78"/>
            </a:endParaRPr>
          </a:p>
          <a:p>
            <a:pPr algn="justLow">
              <a:lnSpc>
                <a:spcPct val="120000"/>
              </a:lnSpc>
              <a:buNone/>
            </a:pPr>
            <a:r>
              <a:rPr lang="ar-SA" sz="4500" dirty="0">
                <a:cs typeface="B Titr" pitchFamily="2" charset="-78"/>
              </a:rPr>
              <a:t>4-تشکیل اتحادیه تعاونی های مسکن مخصوص دانشگاه </a:t>
            </a:r>
            <a:r>
              <a:rPr lang="ar-SA" sz="4500" dirty="0" smtClean="0">
                <a:cs typeface="B Titr" pitchFamily="2" charset="-78"/>
              </a:rPr>
              <a:t>فرهنگیان</a:t>
            </a:r>
            <a:endParaRPr lang="fa-IR" sz="4500" dirty="0" smtClean="0">
              <a:cs typeface="B Titr" pitchFamily="2" charset="-78"/>
            </a:endParaRPr>
          </a:p>
          <a:p>
            <a:pPr algn="justLow">
              <a:lnSpc>
                <a:spcPct val="120000"/>
              </a:lnSpc>
              <a:buNone/>
            </a:pPr>
            <a:r>
              <a:rPr lang="ar-SA" sz="4500" dirty="0" smtClean="0">
                <a:solidFill>
                  <a:srgbClr val="FF0000"/>
                </a:solidFill>
                <a:cs typeface="B Titr" pitchFamily="2" charset="-78"/>
              </a:rPr>
              <a:t>(</a:t>
            </a:r>
            <a:r>
              <a:rPr lang="ar-SA" sz="4500" dirty="0">
                <a:solidFill>
                  <a:srgbClr val="FF0000"/>
                </a:solidFill>
                <a:cs typeface="B Titr" pitchFamily="2" charset="-78"/>
              </a:rPr>
              <a:t>ماده70آیین نامه استخدامی اعضای غیر هیات علمی ).</a:t>
            </a:r>
            <a:endParaRPr lang="en-US" sz="4500" dirty="0">
              <a:solidFill>
                <a:srgbClr val="FF0000"/>
              </a:solidFill>
              <a:cs typeface="B Titr" pitchFamily="2" charset="-78"/>
            </a:endParaRPr>
          </a:p>
          <a:p>
            <a:pPr algn="justLow">
              <a:lnSpc>
                <a:spcPct val="120000"/>
              </a:lnSpc>
              <a:buNone/>
            </a:pPr>
            <a:r>
              <a:rPr lang="ar-SA" sz="4500" dirty="0">
                <a:solidFill>
                  <a:srgbClr val="FF0000"/>
                </a:solidFill>
                <a:cs typeface="B Titr" pitchFamily="2" charset="-78"/>
              </a:rPr>
              <a:t>(ماده 6دستور العمل پرداخت های کمکهای  رفاهی موضوع ماده 93آیین نامه استخدامی  اعضای هیات علمی )</a:t>
            </a:r>
            <a:endParaRPr lang="en-US" sz="4500" dirty="0">
              <a:solidFill>
                <a:srgbClr val="FF0000"/>
              </a:solidFill>
              <a:cs typeface="B Titr" pitchFamily="2" charset="-78"/>
            </a:endParaRPr>
          </a:p>
          <a:p>
            <a:pPr algn="justLow">
              <a:lnSpc>
                <a:spcPct val="120000"/>
              </a:lnSpc>
              <a:buNone/>
            </a:pPr>
            <a:r>
              <a:rPr lang="ar-SA" sz="4500" dirty="0">
                <a:cs typeface="B Titr" pitchFamily="2" charset="-78"/>
              </a:rPr>
              <a:t> </a:t>
            </a:r>
            <a:endParaRPr lang="en-US" sz="4500" dirty="0">
              <a:cs typeface="B Titr" pitchFamily="2" charset="-78"/>
            </a:endParaRPr>
          </a:p>
          <a:p>
            <a:pPr algn="justLow">
              <a:lnSpc>
                <a:spcPct val="120000"/>
              </a:lnSpc>
              <a:buNone/>
            </a:pPr>
            <a:r>
              <a:rPr lang="ar-SA" sz="4500" dirty="0">
                <a:cs typeface="B Titr" pitchFamily="2" charset="-78"/>
              </a:rPr>
              <a:t>5-بررسي تاسيس شركت تعاوني مصرف اعضاء در ستاد(تهران) و مراكز استانها براساس مدلي كه متعاقبا ارائه مي گردد.</a:t>
            </a:r>
            <a:endParaRPr lang="en-US" sz="4500" dirty="0">
              <a:cs typeface="B Titr" pitchFamily="2" charset="-78"/>
            </a:endParaRPr>
          </a:p>
          <a:p>
            <a:pPr algn="justLow">
              <a:lnSpc>
                <a:spcPct val="120000"/>
              </a:lnSpc>
              <a:buNone/>
            </a:pPr>
            <a:r>
              <a:rPr lang="ar-SA" sz="4500" dirty="0">
                <a:solidFill>
                  <a:srgbClr val="FF0000"/>
                </a:solidFill>
                <a:cs typeface="B Titr" pitchFamily="2" charset="-78"/>
              </a:rPr>
              <a:t>(ماده7دستورالعمل پرداخت کمکهای رفاهی موضوع ماده69آیین نامه استخدامی اعضای غیرهیات علمی)</a:t>
            </a:r>
            <a:endParaRPr lang="en-US" sz="4500" dirty="0">
              <a:solidFill>
                <a:srgbClr val="FF0000"/>
              </a:solidFill>
              <a:cs typeface="B Titr" pitchFamily="2" charset="-78"/>
            </a:endParaRPr>
          </a:p>
          <a:p>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15106"/>
          </a:xfrm>
        </p:spPr>
        <p:txBody>
          <a:bodyPr>
            <a:normAutofit fontScale="62500" lnSpcReduction="20000"/>
          </a:bodyPr>
          <a:lstStyle/>
          <a:p>
            <a:pPr algn="justLow">
              <a:lnSpc>
                <a:spcPct val="120000"/>
              </a:lnSpc>
              <a:buNone/>
            </a:pPr>
            <a:r>
              <a:rPr lang="ar-SA" dirty="0">
                <a:cs typeface="B Titr" pitchFamily="2" charset="-78"/>
              </a:rPr>
              <a:t>6-تشكيل صندوق وام امداد و تعاون درمركز </a:t>
            </a:r>
            <a:r>
              <a:rPr lang="ar-SA" dirty="0">
                <a:solidFill>
                  <a:srgbClr val="FF0000"/>
                </a:solidFill>
                <a:cs typeface="B Titr" pitchFamily="2" charset="-78"/>
              </a:rPr>
              <a:t>(ماده 4 دستورالعمل پرداخت کمکهای رفاهی موضوع ماده69آیین نامه استخدامی اعضای غیرهیات علمی).</a:t>
            </a:r>
            <a:endParaRPr lang="en-US" dirty="0">
              <a:solidFill>
                <a:srgbClr val="FF0000"/>
              </a:solidFill>
              <a:cs typeface="B Titr" pitchFamily="2" charset="-78"/>
            </a:endParaRPr>
          </a:p>
          <a:p>
            <a:pPr algn="justLow">
              <a:lnSpc>
                <a:spcPct val="120000"/>
              </a:lnSpc>
              <a:buNone/>
            </a:pPr>
            <a:r>
              <a:rPr lang="ar-SA" dirty="0">
                <a:solidFill>
                  <a:srgbClr val="FF0000"/>
                </a:solidFill>
                <a:cs typeface="B Titr" pitchFamily="2" charset="-78"/>
              </a:rPr>
              <a:t>(ماده 6دستورالعمل پرداختهای کمکهای رفاهی موضوع ماده 93آیین نامه استخدامی اعضای هیات علمی )</a:t>
            </a:r>
            <a:endParaRPr lang="en-US" dirty="0">
              <a:solidFill>
                <a:srgbClr val="FF0000"/>
              </a:solidFill>
              <a:cs typeface="B Titr" pitchFamily="2" charset="-78"/>
            </a:endParaRPr>
          </a:p>
          <a:p>
            <a:pPr algn="justLow">
              <a:lnSpc>
                <a:spcPct val="120000"/>
              </a:lnSpc>
              <a:buNone/>
            </a:pPr>
            <a:r>
              <a:rPr lang="ar-SA" dirty="0">
                <a:cs typeface="B Titr" pitchFamily="2" charset="-78"/>
              </a:rPr>
              <a:t>7-تهيه بسته هاي رفاهي متناسب با تخصيص منابع</a:t>
            </a:r>
            <a:r>
              <a:rPr lang="ar-SA" dirty="0">
                <a:solidFill>
                  <a:srgbClr val="FF0000"/>
                </a:solidFill>
                <a:cs typeface="B Titr" pitchFamily="2" charset="-78"/>
              </a:rPr>
              <a:t>(ماده 4 دستورالعمل پرداخت کمکهای رفاهی موضوع ماده69آیین نامه استخدامی اعضای غیرهیات علمی).</a:t>
            </a:r>
            <a:endParaRPr lang="en-US" dirty="0">
              <a:solidFill>
                <a:srgbClr val="FF0000"/>
              </a:solidFill>
              <a:cs typeface="B Titr" pitchFamily="2" charset="-78"/>
            </a:endParaRPr>
          </a:p>
          <a:p>
            <a:pPr algn="justLow">
              <a:lnSpc>
                <a:spcPct val="120000"/>
              </a:lnSpc>
              <a:buNone/>
            </a:pPr>
            <a:r>
              <a:rPr lang="ar-SA" dirty="0">
                <a:solidFill>
                  <a:srgbClr val="FF0000"/>
                </a:solidFill>
                <a:cs typeface="B Titr" pitchFamily="2" charset="-78"/>
              </a:rPr>
              <a:t>(ماده 4دستور العمل پرداخت های کمکهای  رفاهی موضوع ماده 93آیین نامه استخدامی  اعضای هیات علمی )</a:t>
            </a:r>
            <a:endParaRPr lang="en-US" dirty="0">
              <a:solidFill>
                <a:srgbClr val="FF0000"/>
              </a:solidFill>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8-تهيه بسته هاي ورزشي متناسب با تخصيص </a:t>
            </a:r>
            <a:r>
              <a:rPr lang="ar-SA" dirty="0">
                <a:solidFill>
                  <a:srgbClr val="FF0000"/>
                </a:solidFill>
                <a:cs typeface="B Titr" pitchFamily="2" charset="-78"/>
              </a:rPr>
              <a:t>منابع(ماده71آیین نامه استخدامی اعضای غیرهیات علمی )</a:t>
            </a:r>
            <a:endParaRPr lang="en-US" dirty="0">
              <a:solidFill>
                <a:srgbClr val="FF0000"/>
              </a:solidFill>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9-تهيه بسته هاي خدمات بيمه ايي متناسب با تخصيص منابع</a:t>
            </a:r>
            <a:r>
              <a:rPr lang="ar-SA" dirty="0">
                <a:solidFill>
                  <a:srgbClr val="FF0000"/>
                </a:solidFill>
                <a:cs typeface="B Titr" pitchFamily="2" charset="-78"/>
              </a:rPr>
              <a:t>(ماده69آیین نامه استخدامی اعضای غیرهیات علمی و پیوست 5دستورالعمل پرداخت کمکهای رفاهی مواد 2و3 </a:t>
            </a:r>
            <a:r>
              <a:rPr lang="ar-SA" dirty="0" smtClean="0">
                <a:solidFill>
                  <a:srgbClr val="FF0000"/>
                </a:solidFill>
                <a:cs typeface="B Titr" pitchFamily="2" charset="-78"/>
              </a:rPr>
              <a:t>).</a:t>
            </a:r>
            <a:r>
              <a:rPr lang="fa-IR" dirty="0" smtClean="0">
                <a:solidFill>
                  <a:srgbClr val="FF0000"/>
                </a:solidFill>
                <a:cs typeface="B Titr" pitchFamily="2" charset="-78"/>
              </a:rPr>
              <a:t> </a:t>
            </a:r>
            <a:r>
              <a:rPr lang="ar-SA" dirty="0" smtClean="0">
                <a:solidFill>
                  <a:srgbClr val="FF0000"/>
                </a:solidFill>
                <a:cs typeface="B Titr" pitchFamily="2" charset="-78"/>
              </a:rPr>
              <a:t>(</a:t>
            </a:r>
            <a:r>
              <a:rPr lang="ar-SA" dirty="0">
                <a:solidFill>
                  <a:srgbClr val="FF0000"/>
                </a:solidFill>
                <a:cs typeface="B Titr" pitchFamily="2" charset="-78"/>
              </a:rPr>
              <a:t>ماده 3دستور العمل پرداخت های کمکهای  رفاهی موضوع ماده 93آیین نامه استخدامی  اعضای هیات علمی )</a:t>
            </a:r>
            <a:endParaRPr lang="en-US" dirty="0">
              <a:solidFill>
                <a:srgbClr val="FF0000"/>
              </a:solidFill>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10-تهيه بسته هاي خريد خدمات متناسب با تخصيص منابع</a:t>
            </a:r>
            <a:endParaRPr lang="en-US" dirty="0">
              <a:cs typeface="B Titr" pitchFamily="2" charset="-78"/>
            </a:endParaRPr>
          </a:p>
          <a:p>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00792"/>
          </a:xfrm>
        </p:spPr>
        <p:txBody>
          <a:bodyPr>
            <a:normAutofit fontScale="62500" lnSpcReduction="20000"/>
          </a:bodyPr>
          <a:lstStyle/>
          <a:p>
            <a:pPr algn="justLow">
              <a:lnSpc>
                <a:spcPct val="120000"/>
              </a:lnSpc>
              <a:buNone/>
            </a:pPr>
            <a:r>
              <a:rPr lang="ar-SA" dirty="0">
                <a:cs typeface="B Titr" pitchFamily="2" charset="-78"/>
              </a:rPr>
              <a:t>11-تهيه بسته هاي معاضدت حقوقي براي اعضاء</a:t>
            </a:r>
            <a:r>
              <a:rPr lang="ar-SA" dirty="0">
                <a:solidFill>
                  <a:srgbClr val="FF0000"/>
                </a:solidFill>
                <a:cs typeface="B Titr" pitchFamily="2" charset="-78"/>
              </a:rPr>
              <a:t>(ماده45آیین نامه نامه استخدامی اعضای غیرهیات علمی و پیوست شماره 4 دستورالعمل اجرایی  قانون حمایت قضایی از اعضای غیرهیات علمی).</a:t>
            </a:r>
            <a:endParaRPr lang="en-US" dirty="0">
              <a:solidFill>
                <a:srgbClr val="FF0000"/>
              </a:solidFill>
              <a:cs typeface="B Titr" pitchFamily="2" charset="-78"/>
            </a:endParaRPr>
          </a:p>
          <a:p>
            <a:pPr algn="justLow">
              <a:lnSpc>
                <a:spcPct val="120000"/>
              </a:lnSpc>
              <a:buNone/>
            </a:pPr>
            <a:r>
              <a:rPr lang="ar-SA" dirty="0">
                <a:solidFill>
                  <a:srgbClr val="FF0000"/>
                </a:solidFill>
                <a:cs typeface="B Titr" pitchFamily="2" charset="-78"/>
              </a:rPr>
              <a:t>(ماده41آیین نامه استخدامی اعضای هیات علمی )</a:t>
            </a:r>
            <a:endParaRPr lang="en-US" dirty="0">
              <a:solidFill>
                <a:srgbClr val="FF0000"/>
              </a:solidFill>
              <a:cs typeface="B Titr" pitchFamily="2" charset="-78"/>
            </a:endParaRPr>
          </a:p>
          <a:p>
            <a:pPr algn="justLow">
              <a:lnSpc>
                <a:spcPct val="120000"/>
              </a:lnSpc>
              <a:buNone/>
            </a:pPr>
            <a:r>
              <a:rPr lang="ar-SA" dirty="0">
                <a:cs typeface="B Titr" pitchFamily="2" charset="-78"/>
              </a:rPr>
              <a:t>12-تهيه بسته هاي تشويق فرزندان اعضاءدانشگاه  متناسب با تخصيص منابع</a:t>
            </a:r>
            <a:endParaRPr lang="en-US" dirty="0">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13-تهيه بسته هاي نگهداري فرزندان زير شش سال مادران شاغل دردانشگاه  متناسب با تخصيص منابع</a:t>
            </a:r>
            <a:r>
              <a:rPr lang="ar-SA" dirty="0">
                <a:solidFill>
                  <a:srgbClr val="FF0000"/>
                </a:solidFill>
                <a:cs typeface="B Titr" pitchFamily="2" charset="-78"/>
              </a:rPr>
              <a:t>(ماده69آیین نامه استخدامی اعضای غیرهیات علمی و پیوست 5 دستورالعمل پرداخت کمکهای رفاهی ماده1 )</a:t>
            </a:r>
            <a:endParaRPr lang="en-US" dirty="0">
              <a:solidFill>
                <a:srgbClr val="FF0000"/>
              </a:solidFill>
              <a:cs typeface="B Titr" pitchFamily="2" charset="-78"/>
            </a:endParaRPr>
          </a:p>
          <a:p>
            <a:pPr algn="justLow">
              <a:lnSpc>
                <a:spcPct val="120000"/>
              </a:lnSpc>
              <a:buNone/>
            </a:pPr>
            <a:r>
              <a:rPr lang="ar-SA" dirty="0">
                <a:solidFill>
                  <a:srgbClr val="FF0000"/>
                </a:solidFill>
                <a:cs typeface="B Titr" pitchFamily="2" charset="-78"/>
              </a:rPr>
              <a:t>ماده 3دستور العمل پرداخت های کمکهای  رفاهی موضوع ماده 93آیین نامه استخدامی اعضای هیات علمی</a:t>
            </a:r>
            <a:endParaRPr lang="en-US" dirty="0">
              <a:solidFill>
                <a:srgbClr val="FF0000"/>
              </a:solidFill>
              <a:cs typeface="B Titr" pitchFamily="2" charset="-78"/>
            </a:endParaRPr>
          </a:p>
          <a:p>
            <a:pPr algn="justLow">
              <a:lnSpc>
                <a:spcPct val="120000"/>
              </a:lnSpc>
              <a:buNone/>
            </a:pPr>
            <a:r>
              <a:rPr lang="ar-SA" dirty="0">
                <a:cs typeface="B Titr" pitchFamily="2" charset="-78"/>
              </a:rPr>
              <a:t>14-تهيه بسته هاي تسهيلات وام حاصل از رسوب حسابهاي بانكي </a:t>
            </a:r>
            <a:endParaRPr lang="en-US" dirty="0">
              <a:cs typeface="B Titr" pitchFamily="2" charset="-78"/>
            </a:endParaRPr>
          </a:p>
          <a:p>
            <a:pPr algn="justLow">
              <a:lnSpc>
                <a:spcPct val="120000"/>
              </a:lnSpc>
              <a:buNone/>
            </a:pPr>
            <a:r>
              <a:rPr lang="ar-SA" dirty="0">
                <a:solidFill>
                  <a:srgbClr val="FF0000"/>
                </a:solidFill>
                <a:cs typeface="B Titr" pitchFamily="2" charset="-78"/>
              </a:rPr>
              <a:t>ماده 3دستورالعمل پرداخت های کمکهای رفاهی موضوع ماده 93آیین نامه استخدامی اعضای هیات علمی</a:t>
            </a:r>
            <a:endParaRPr lang="en-US" dirty="0">
              <a:solidFill>
                <a:srgbClr val="FF0000"/>
              </a:solidFill>
              <a:cs typeface="B Titr" pitchFamily="2" charset="-78"/>
            </a:endParaRPr>
          </a:p>
          <a:p>
            <a:pPr algn="justLow">
              <a:lnSpc>
                <a:spcPct val="120000"/>
              </a:lnSpc>
              <a:buNone/>
            </a:pPr>
            <a:r>
              <a:rPr lang="ar-SA" dirty="0">
                <a:solidFill>
                  <a:srgbClr val="FF0000"/>
                </a:solidFill>
                <a:cs typeface="B Titr" pitchFamily="2" charset="-78"/>
              </a:rPr>
              <a:t>ماده 6دستور العمل پرداخت های کمکهای  رفاهی موضوع ماده 69آیین نامه استخدامی اعضای غیرهیات علمی</a:t>
            </a:r>
            <a:endParaRPr lang="en-US" dirty="0">
              <a:solidFill>
                <a:srgbClr val="FF0000"/>
              </a:solidFill>
              <a:cs typeface="B Titr" pitchFamily="2" charset="-78"/>
            </a:endParaRPr>
          </a:p>
          <a:p>
            <a:pPr algn="justLow">
              <a:lnSpc>
                <a:spcPct val="120000"/>
              </a:lnSpc>
              <a:buNone/>
            </a:pPr>
            <a:r>
              <a:rPr lang="ar-SA" dirty="0">
                <a:cs typeface="B Titr" pitchFamily="2" charset="-78"/>
              </a:rPr>
              <a:t>15-تهيه بسته هاي براي كمك به بيماران صعب العلاج  متناسب با تخصيص منابع</a:t>
            </a:r>
            <a:endParaRPr lang="en-US" dirty="0">
              <a:cs typeface="B Titr" pitchFamily="2" charset="-78"/>
            </a:endParaRPr>
          </a:p>
          <a:p>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00792"/>
          </a:xfrm>
        </p:spPr>
        <p:txBody>
          <a:bodyPr>
            <a:normAutofit fontScale="62500" lnSpcReduction="20000"/>
          </a:bodyPr>
          <a:lstStyle/>
          <a:p>
            <a:pPr algn="justLow">
              <a:lnSpc>
                <a:spcPct val="120000"/>
              </a:lnSpc>
              <a:buNone/>
            </a:pPr>
            <a:r>
              <a:rPr lang="ar-SA" dirty="0">
                <a:cs typeface="B Titr" pitchFamily="2" charset="-78"/>
              </a:rPr>
              <a:t>16-تهيه بسته هاي آموزشي براياعضاءبا استفاده از ظرفيت دانشگاه</a:t>
            </a:r>
            <a:endParaRPr lang="en-US" dirty="0">
              <a:cs typeface="B Titr" pitchFamily="2" charset="-78"/>
            </a:endParaRPr>
          </a:p>
          <a:p>
            <a:pPr algn="justLow">
              <a:lnSpc>
                <a:spcPct val="120000"/>
              </a:lnSpc>
              <a:buNone/>
            </a:pPr>
            <a:r>
              <a:rPr lang="ar-SA" dirty="0">
                <a:cs typeface="B Titr" pitchFamily="2" charset="-78"/>
              </a:rPr>
              <a:t> </a:t>
            </a:r>
            <a:r>
              <a:rPr lang="ar-SA" dirty="0">
                <a:solidFill>
                  <a:srgbClr val="FF0000"/>
                </a:solidFill>
                <a:cs typeface="B Titr" pitchFamily="2" charset="-78"/>
              </a:rPr>
              <a:t>فصل  پنجم و ماده46 آیین نامه استخدامی اعضای هیات علمی– فصل هفتم آیین نامه استخدامی اعضای غیرهیات علمی</a:t>
            </a:r>
            <a:endParaRPr lang="en-US" dirty="0">
              <a:solidFill>
                <a:srgbClr val="FF0000"/>
              </a:solidFill>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17-تهيه بسته هاي خاص آموزشي ،هنري،رايانه ايي ،و..براي فرزندان همكاران شاغل متناسب با تخصيص منابع</a:t>
            </a:r>
            <a:endParaRPr lang="en-US" dirty="0">
              <a:cs typeface="B Titr" pitchFamily="2" charset="-78"/>
            </a:endParaRPr>
          </a:p>
          <a:p>
            <a:pPr algn="justLow">
              <a:lnSpc>
                <a:spcPct val="120000"/>
              </a:lnSpc>
              <a:buNone/>
            </a:pPr>
            <a:r>
              <a:rPr lang="ar-SA" dirty="0">
                <a:solidFill>
                  <a:srgbClr val="FF0000"/>
                </a:solidFill>
                <a:cs typeface="B Titr" pitchFamily="2" charset="-78"/>
              </a:rPr>
              <a:t>مصوبات هیات امناء و هیات رئیسه </a:t>
            </a:r>
            <a:endParaRPr lang="en-US" dirty="0">
              <a:solidFill>
                <a:srgbClr val="FF0000"/>
              </a:solidFill>
              <a:cs typeface="B Titr" pitchFamily="2" charset="-78"/>
            </a:endParaRPr>
          </a:p>
          <a:p>
            <a:pPr algn="justLow">
              <a:lnSpc>
                <a:spcPct val="120000"/>
              </a:lnSpc>
              <a:buNone/>
            </a:pPr>
            <a:r>
              <a:rPr lang="ar-SA" dirty="0">
                <a:cs typeface="B Titr" pitchFamily="2" charset="-78"/>
              </a:rPr>
              <a:t>18-تهيه بسته هاي ويژه براي اوقات فراغت براي خانواده </a:t>
            </a:r>
            <a:r>
              <a:rPr lang="ar-SA" dirty="0" smtClean="0">
                <a:cs typeface="B Titr" pitchFamily="2" charset="-78"/>
              </a:rPr>
              <a:t>هاي</a:t>
            </a:r>
            <a:r>
              <a:rPr lang="fa-IR" dirty="0" smtClean="0">
                <a:cs typeface="B Titr" pitchFamily="2" charset="-78"/>
              </a:rPr>
              <a:t> </a:t>
            </a:r>
            <a:r>
              <a:rPr lang="ar-SA" dirty="0" smtClean="0">
                <a:cs typeface="B Titr" pitchFamily="2" charset="-78"/>
              </a:rPr>
              <a:t>اعضاء</a:t>
            </a:r>
            <a:r>
              <a:rPr lang="fa-IR" dirty="0" smtClean="0">
                <a:cs typeface="B Titr" pitchFamily="2" charset="-78"/>
              </a:rPr>
              <a:t> </a:t>
            </a:r>
            <a:r>
              <a:rPr lang="ar-SA" dirty="0" smtClean="0">
                <a:cs typeface="B Titr" pitchFamily="2" charset="-78"/>
              </a:rPr>
              <a:t>درايام </a:t>
            </a:r>
            <a:r>
              <a:rPr lang="ar-SA" dirty="0">
                <a:cs typeface="B Titr" pitchFamily="2" charset="-78"/>
              </a:rPr>
              <a:t>تابستان  متناسب با تخصيص منابع</a:t>
            </a:r>
            <a:endParaRPr lang="en-US" dirty="0">
              <a:cs typeface="B Titr" pitchFamily="2" charset="-78"/>
            </a:endParaRPr>
          </a:p>
          <a:p>
            <a:pPr algn="justLow">
              <a:lnSpc>
                <a:spcPct val="120000"/>
              </a:lnSpc>
              <a:buNone/>
            </a:pPr>
            <a:r>
              <a:rPr lang="ar-SA" dirty="0">
                <a:solidFill>
                  <a:srgbClr val="FF0000"/>
                </a:solidFill>
                <a:cs typeface="B Titr" pitchFamily="2" charset="-78"/>
              </a:rPr>
              <a:t>مصوبات هیات امناء وهیات رئیسه</a:t>
            </a:r>
            <a:endParaRPr lang="en-US" dirty="0">
              <a:solidFill>
                <a:srgbClr val="FF0000"/>
              </a:solidFill>
              <a:cs typeface="B Titr" pitchFamily="2" charset="-78"/>
            </a:endParaRPr>
          </a:p>
          <a:p>
            <a:pPr algn="justLow">
              <a:lnSpc>
                <a:spcPct val="120000"/>
              </a:lnSpc>
              <a:buNone/>
            </a:pPr>
            <a:r>
              <a:rPr lang="ar-SA" dirty="0">
                <a:cs typeface="B Titr" pitchFamily="2" charset="-78"/>
              </a:rPr>
              <a:t>19-تهيه بسته هاي ويژه خريد وسايل الكترونيكي (رايانه ،تبلت )براي اساتيد وكاركنان</a:t>
            </a:r>
            <a:endParaRPr lang="en-US" dirty="0">
              <a:cs typeface="B Titr" pitchFamily="2" charset="-78"/>
            </a:endParaRPr>
          </a:p>
          <a:p>
            <a:pPr algn="justLow">
              <a:lnSpc>
                <a:spcPct val="120000"/>
              </a:lnSpc>
              <a:buNone/>
            </a:pPr>
            <a:r>
              <a:rPr lang="ar-SA" dirty="0">
                <a:solidFill>
                  <a:srgbClr val="FF0000"/>
                </a:solidFill>
                <a:cs typeface="B Titr" pitchFamily="2" charset="-78"/>
              </a:rPr>
              <a:t>فصل پنجم و ماده46آیین نامه استخدامی اعضای هیات علمی– فصل هفتم آیین نامه استخدامی اعضای غیرهیات علمی</a:t>
            </a:r>
            <a:endParaRPr lang="en-US" dirty="0">
              <a:solidFill>
                <a:srgbClr val="FF0000"/>
              </a:solidFill>
              <a:cs typeface="B Titr" pitchFamily="2" charset="-78"/>
            </a:endParaRPr>
          </a:p>
          <a:p>
            <a:pPr algn="justLow">
              <a:lnSpc>
                <a:spcPct val="120000"/>
              </a:lnSpc>
              <a:buNone/>
            </a:pPr>
            <a:r>
              <a:rPr lang="ar-SA" dirty="0">
                <a:cs typeface="B Titr" pitchFamily="2" charset="-78"/>
              </a:rPr>
              <a:t> </a:t>
            </a:r>
            <a:endParaRPr lang="en-US" dirty="0">
              <a:cs typeface="B Titr" pitchFamily="2" charset="-78"/>
            </a:endParaRPr>
          </a:p>
          <a:p>
            <a:pPr algn="justLow">
              <a:lnSpc>
                <a:spcPct val="120000"/>
              </a:lnSpc>
              <a:buNone/>
            </a:pPr>
            <a:r>
              <a:rPr lang="ar-SA" dirty="0">
                <a:cs typeface="B Titr" pitchFamily="2" charset="-78"/>
              </a:rPr>
              <a:t>20-تهيه بسته هاي ويژه كلاس وكتاب هاي كنكور براي فرزندان  اعضاءشاغل  متناسب با تخصيص منابع</a:t>
            </a:r>
            <a:endParaRPr lang="en-US" dirty="0">
              <a:cs typeface="B Titr"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40369"/>
          </a:xfrm>
        </p:spPr>
        <p:txBody>
          <a:bodyPr/>
          <a:lstStyle/>
          <a:p>
            <a:pPr algn="ctr">
              <a:buNone/>
            </a:pPr>
            <a:endParaRPr lang="fa-IR" sz="6600" b="1" dirty="0" smtClean="0">
              <a:latin typeface="IranNastaliq" pitchFamily="18" charset="0"/>
              <a:cs typeface="IranNastaliq" pitchFamily="18" charset="0"/>
            </a:endParaRPr>
          </a:p>
          <a:p>
            <a:pPr algn="ctr">
              <a:buNone/>
            </a:pPr>
            <a:r>
              <a:rPr lang="fa-IR" sz="7200" b="1" dirty="0" smtClean="0">
                <a:latin typeface="IranNastaliq" pitchFamily="18" charset="0"/>
                <a:cs typeface="IranNastaliq" pitchFamily="18" charset="0"/>
              </a:rPr>
              <a:t>سازمان </a:t>
            </a:r>
            <a:r>
              <a:rPr lang="fa-IR" sz="7200" b="1" dirty="0">
                <a:latin typeface="IranNastaliq" pitchFamily="18" charset="0"/>
                <a:cs typeface="IranNastaliq" pitchFamily="18" charset="0"/>
              </a:rPr>
              <a:t>مرکزی دانشگاه فرهنگيان </a:t>
            </a:r>
            <a:endParaRPr lang="en-US" sz="7200" b="1" dirty="0">
              <a:latin typeface="IranNastaliq" pitchFamily="18" charset="0"/>
              <a:cs typeface="IranNastaliq" pitchFamily="18" charset="0"/>
            </a:endParaRPr>
          </a:p>
          <a:p>
            <a:pPr algn="ctr">
              <a:buNone/>
            </a:pPr>
            <a:r>
              <a:rPr lang="fa-IR" sz="5400" b="1" dirty="0">
                <a:latin typeface="IranNastaliq" pitchFamily="18" charset="0"/>
                <a:cs typeface="IranNastaliq" pitchFamily="18" charset="0"/>
              </a:rPr>
              <a:t>معاونت طرح و برنامه و توسعه منابع</a:t>
            </a:r>
            <a:endParaRPr lang="en-US" sz="5400" b="1" dirty="0">
              <a:latin typeface="IranNastaliq" pitchFamily="18" charset="0"/>
              <a:cs typeface="IranNastaliq" pitchFamily="18" charset="0"/>
            </a:endParaRPr>
          </a:p>
          <a:p>
            <a:pPr algn="ctr">
              <a:buNone/>
            </a:pPr>
            <a:r>
              <a:rPr lang="fa-IR" sz="5400" b="1" dirty="0">
                <a:latin typeface="IranNastaliq" pitchFamily="18" charset="0"/>
                <a:cs typeface="IranNastaliq" pitchFamily="18" charset="0"/>
              </a:rPr>
              <a:t>اداره کل پشتیبانی و رفاه</a:t>
            </a:r>
            <a:endParaRPr lang="en-US" sz="5400" b="1" dirty="0">
              <a:latin typeface="IranNastaliq" pitchFamily="18" charset="0"/>
              <a:cs typeface="IranNastaliq" pitchFamily="18" charset="0"/>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72230"/>
          </a:xfrm>
        </p:spPr>
        <p:txBody>
          <a:bodyPr>
            <a:normAutofit fontScale="47500" lnSpcReduction="20000"/>
          </a:bodyPr>
          <a:lstStyle/>
          <a:p>
            <a:pPr algn="justLow">
              <a:lnSpc>
                <a:spcPct val="120000"/>
              </a:lnSpc>
              <a:buNone/>
            </a:pPr>
            <a:r>
              <a:rPr lang="ar-SA" sz="3800" dirty="0">
                <a:cs typeface="B Titr" pitchFamily="2" charset="-78"/>
              </a:rPr>
              <a:t>21-تهيه بسته هايرفاهي خاص حضور اساتيد دركلاس ها  متناسب با تخصيص منابع</a:t>
            </a:r>
            <a:endParaRPr lang="en-US" sz="3800" dirty="0">
              <a:cs typeface="B Titr" pitchFamily="2" charset="-78"/>
            </a:endParaRPr>
          </a:p>
          <a:p>
            <a:pPr algn="justLow">
              <a:lnSpc>
                <a:spcPct val="120000"/>
              </a:lnSpc>
              <a:buNone/>
            </a:pPr>
            <a:r>
              <a:rPr lang="ar-SA" sz="3800" dirty="0">
                <a:solidFill>
                  <a:srgbClr val="FF0000"/>
                </a:solidFill>
                <a:cs typeface="B Titr" pitchFamily="2" charset="-78"/>
              </a:rPr>
              <a:t>فصل  پنجم و ماده46 آیین نامه استخدامی اعضای هیات علمی– فصل هفتم آیین نامه استخدامی اعضای غیرهیات علمی</a:t>
            </a:r>
            <a:endParaRPr lang="en-US" sz="3800" dirty="0">
              <a:solidFill>
                <a:srgbClr val="FF0000"/>
              </a:solidFill>
              <a:cs typeface="B Titr" pitchFamily="2" charset="-78"/>
            </a:endParaRPr>
          </a:p>
          <a:p>
            <a:pPr algn="justLow">
              <a:lnSpc>
                <a:spcPct val="120000"/>
              </a:lnSpc>
              <a:buNone/>
            </a:pPr>
            <a:r>
              <a:rPr lang="ar-SA" sz="3800" dirty="0">
                <a:cs typeface="B Titr" pitchFamily="2" charset="-78"/>
              </a:rPr>
              <a:t> </a:t>
            </a:r>
            <a:endParaRPr lang="en-US" sz="3800" dirty="0">
              <a:cs typeface="B Titr" pitchFamily="2" charset="-78"/>
            </a:endParaRPr>
          </a:p>
          <a:p>
            <a:pPr algn="justLow">
              <a:lnSpc>
                <a:spcPct val="120000"/>
              </a:lnSpc>
              <a:buNone/>
            </a:pPr>
            <a:r>
              <a:rPr lang="ar-SA" sz="3800" dirty="0">
                <a:cs typeface="B Titr" pitchFamily="2" charset="-78"/>
              </a:rPr>
              <a:t>22-تهيه بسته هاي فرهنگي ،هنري براي اعضاءوخانواده هايشان  با استفاده از ظرفيت هاي موجود</a:t>
            </a:r>
            <a:endParaRPr lang="en-US" sz="3800" dirty="0">
              <a:cs typeface="B Titr" pitchFamily="2" charset="-78"/>
            </a:endParaRPr>
          </a:p>
          <a:p>
            <a:pPr algn="justLow">
              <a:lnSpc>
                <a:spcPct val="120000"/>
              </a:lnSpc>
              <a:buNone/>
            </a:pPr>
            <a:r>
              <a:rPr lang="ar-SA" sz="3800" dirty="0">
                <a:solidFill>
                  <a:srgbClr val="FF0000"/>
                </a:solidFill>
                <a:cs typeface="B Titr" pitchFamily="2" charset="-78"/>
              </a:rPr>
              <a:t>فصل  پنجم و ماده46آیین نامه استخدامی اعضای هیات علمی– فصل هفتم آیین نامه استخدامی اعضای غیرهیات علمی</a:t>
            </a:r>
            <a:endParaRPr lang="en-US" sz="3800" dirty="0">
              <a:solidFill>
                <a:srgbClr val="FF0000"/>
              </a:solidFill>
              <a:cs typeface="B Titr" pitchFamily="2" charset="-78"/>
            </a:endParaRPr>
          </a:p>
          <a:p>
            <a:pPr algn="justLow">
              <a:lnSpc>
                <a:spcPct val="120000"/>
              </a:lnSpc>
              <a:buNone/>
            </a:pPr>
            <a:r>
              <a:rPr lang="ar-SA" sz="3800" dirty="0">
                <a:cs typeface="B Titr" pitchFamily="2" charset="-78"/>
              </a:rPr>
              <a:t> </a:t>
            </a:r>
            <a:endParaRPr lang="en-US" sz="3800" dirty="0">
              <a:cs typeface="B Titr" pitchFamily="2" charset="-78"/>
            </a:endParaRPr>
          </a:p>
          <a:p>
            <a:pPr algn="justLow">
              <a:lnSpc>
                <a:spcPct val="120000"/>
              </a:lnSpc>
              <a:buNone/>
            </a:pPr>
            <a:r>
              <a:rPr lang="ar-SA" sz="3800" dirty="0">
                <a:cs typeface="B Titr" pitchFamily="2" charset="-78"/>
              </a:rPr>
              <a:t>23-تهيه بسته هاي آموزشي تكريم به </a:t>
            </a:r>
            <a:r>
              <a:rPr lang="ar-SA" sz="3800" dirty="0" smtClean="0">
                <a:cs typeface="B Titr" pitchFamily="2" charset="-78"/>
              </a:rPr>
              <a:t>اعضای هیأت علمی و غیر هیأت علمیبراي دانشجواعضای هیأت علمی و غیر هیأت علمیتوسط </a:t>
            </a:r>
            <a:r>
              <a:rPr lang="ar-SA" sz="3800" dirty="0">
                <a:cs typeface="B Titr" pitchFamily="2" charset="-78"/>
              </a:rPr>
              <a:t>اساتيد</a:t>
            </a:r>
            <a:endParaRPr lang="en-US" sz="3800" dirty="0">
              <a:cs typeface="B Titr" pitchFamily="2" charset="-78"/>
            </a:endParaRPr>
          </a:p>
          <a:p>
            <a:pPr algn="justLow">
              <a:lnSpc>
                <a:spcPct val="120000"/>
              </a:lnSpc>
              <a:buNone/>
            </a:pPr>
            <a:r>
              <a:rPr lang="ar-SA" sz="3800" dirty="0">
                <a:cs typeface="B Titr" pitchFamily="2" charset="-78"/>
              </a:rPr>
              <a:t> </a:t>
            </a:r>
            <a:endParaRPr lang="en-US" sz="3800" dirty="0">
              <a:cs typeface="B Titr" pitchFamily="2" charset="-78"/>
            </a:endParaRPr>
          </a:p>
          <a:p>
            <a:pPr algn="justLow">
              <a:lnSpc>
                <a:spcPct val="120000"/>
              </a:lnSpc>
              <a:buNone/>
            </a:pPr>
            <a:r>
              <a:rPr lang="ar-SA" sz="3800" dirty="0">
                <a:cs typeface="B Titr" pitchFamily="2" charset="-78"/>
              </a:rPr>
              <a:t>24-تهيه بسته هاي ويژه براي بهرمندي از ظرفيت هاي اقتصادي موجود واستفاده از ظرفيت مذكور براي خدمات رفاهي </a:t>
            </a:r>
            <a:endParaRPr lang="en-US" sz="3800" dirty="0">
              <a:cs typeface="B Titr" pitchFamily="2" charset="-78"/>
            </a:endParaRPr>
          </a:p>
          <a:p>
            <a:pPr algn="justLow">
              <a:lnSpc>
                <a:spcPct val="120000"/>
              </a:lnSpc>
              <a:buNone/>
            </a:pPr>
            <a:r>
              <a:rPr lang="ar-SA" sz="3800" dirty="0">
                <a:cs typeface="B Titr" pitchFamily="2" charset="-78"/>
              </a:rPr>
              <a:t>25-تصميم گيري درخصوص بيمه طلايي براساس تحليل پيوستي</a:t>
            </a:r>
            <a:endParaRPr lang="en-US" sz="3800" dirty="0">
              <a:cs typeface="B Titr" pitchFamily="2" charset="-78"/>
            </a:endParaRPr>
          </a:p>
          <a:p>
            <a:pPr algn="justLow">
              <a:lnSpc>
                <a:spcPct val="120000"/>
              </a:lnSpc>
              <a:buNone/>
            </a:pPr>
            <a:r>
              <a:rPr lang="ar-SA" sz="3800" dirty="0">
                <a:cs typeface="B Titr" pitchFamily="2" charset="-78"/>
              </a:rPr>
              <a:t> </a:t>
            </a:r>
            <a:endParaRPr lang="en-US" sz="3800" dirty="0">
              <a:cs typeface="B Titr" pitchFamily="2" charset="-78"/>
            </a:endParaRPr>
          </a:p>
          <a:p>
            <a:pPr algn="justLow">
              <a:lnSpc>
                <a:spcPct val="120000"/>
              </a:lnSpc>
              <a:buNone/>
            </a:pPr>
            <a:r>
              <a:rPr lang="ar-SA" sz="3800" dirty="0">
                <a:solidFill>
                  <a:srgbClr val="FF0000"/>
                </a:solidFill>
                <a:cs typeface="B Titr" pitchFamily="2" charset="-78"/>
              </a:rPr>
              <a:t>ماده2دستورالعمل پرداخت های کمکهای رفاهی موضوع ماده 93آیین نامه استخدامی اعضای هیات علمی</a:t>
            </a:r>
            <a:endParaRPr lang="en-US" sz="3800" dirty="0">
              <a:solidFill>
                <a:srgbClr val="FF0000"/>
              </a:solidFill>
              <a:cs typeface="B Titr" pitchFamily="2" charset="-78"/>
            </a:endParaRPr>
          </a:p>
          <a:p>
            <a:pPr algn="justLow">
              <a:lnSpc>
                <a:spcPct val="120000"/>
              </a:lnSpc>
              <a:buNone/>
            </a:pPr>
            <a:r>
              <a:rPr lang="ar-SA" sz="3800" dirty="0">
                <a:solidFill>
                  <a:srgbClr val="FF0000"/>
                </a:solidFill>
                <a:cs typeface="B Titr" pitchFamily="2" charset="-78"/>
              </a:rPr>
              <a:t>ماده 2 دستور العمل پرداخت های کمکهای رفاهی موضوع ماده 69آیین نامه استخدامی اعضای غیرهیات علمی</a:t>
            </a:r>
            <a:endParaRPr lang="en-US" sz="3800" dirty="0">
              <a:solidFill>
                <a:srgbClr val="FF0000"/>
              </a:solidFill>
              <a:cs typeface="B Titr"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normAutofit fontScale="85000" lnSpcReduction="10000"/>
          </a:bodyPr>
          <a:lstStyle/>
          <a:p>
            <a:pPr>
              <a:buNone/>
            </a:pPr>
            <a:r>
              <a:rPr lang="fa-IR" b="1" dirty="0">
                <a:cs typeface="B Nazanin" pitchFamily="2" charset="-78"/>
              </a:rPr>
              <a:t>سایر مستندات قانوني در امور رفاهی کارکنان دولت :</a:t>
            </a:r>
            <a:endParaRPr lang="en-US" b="1" dirty="0">
              <a:cs typeface="B Nazanin" pitchFamily="2" charset="-78"/>
            </a:endParaRPr>
          </a:p>
          <a:p>
            <a:pPr algn="justLow">
              <a:lnSpc>
                <a:spcPct val="110000"/>
              </a:lnSpc>
              <a:buNone/>
            </a:pPr>
            <a:r>
              <a:rPr lang="ar-SA" dirty="0">
                <a:solidFill>
                  <a:srgbClr val="00B050"/>
                </a:solidFill>
                <a:cs typeface="B Nazanin" pitchFamily="2" charset="-78"/>
              </a:rPr>
              <a:t>1. اهداف تعيين شده سند تحول بنيادين آموزش و پرورش ( راهكار 3/12)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2. سياست‌هاي كلي ايجاد تحول در نظام آموزش و پرورش ابلاغي از سوي مقام معظم رهبري ( بند 3- 3)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3. مواد 11، 12،13، 27،28،32،64،124 قانون برنامه پنجساله پنجم توسعه .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4. مواد 15، 88 قانون تنظيم بخشي از مقررات مالي دولت.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5. مواد 25، 40،44 قانون الحاق موادي به قانون تنظيم بخشي از مقررات مالي دولت .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6. تصويب نامه هيأت وزيران در خصوص فعاليت و تأسيس صندوق‌هاي وام ضروري كاركنان آموزش و پرورش. </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7. صندوق ذخيره فرهنگيان</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8. قانون تعاون در اقتصاد جمهوري اسلامي (تعاوني‌هاي مصرف و مسكن).</a:t>
            </a:r>
            <a:endParaRPr lang="en-US" dirty="0">
              <a:solidFill>
                <a:srgbClr val="00B050"/>
              </a:solidFill>
              <a:cs typeface="B Nazanin" pitchFamily="2" charset="-78"/>
            </a:endParaRPr>
          </a:p>
          <a:p>
            <a:pPr algn="justLow">
              <a:lnSpc>
                <a:spcPct val="110000"/>
              </a:lnSpc>
              <a:buNone/>
            </a:pPr>
            <a:r>
              <a:rPr lang="ar-SA" dirty="0">
                <a:solidFill>
                  <a:srgbClr val="00B050"/>
                </a:solidFill>
                <a:cs typeface="B Nazanin" pitchFamily="2" charset="-78"/>
              </a:rPr>
              <a:t>9.قانون برنامه پنجم توسعه </a:t>
            </a:r>
            <a:endParaRPr lang="en-US" dirty="0">
              <a:solidFill>
                <a:srgbClr val="00B050"/>
              </a:solidFill>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143668"/>
          </a:xfrm>
        </p:spPr>
        <p:txBody>
          <a:bodyPr>
            <a:normAutofit fontScale="47500" lnSpcReduction="20000"/>
          </a:bodyPr>
          <a:lstStyle/>
          <a:p>
            <a:pPr>
              <a:buNone/>
            </a:pPr>
            <a:endParaRPr lang="fa-IR" sz="5100" dirty="0" smtClean="0">
              <a:cs typeface="B Titr" pitchFamily="2" charset="-78"/>
            </a:endParaRPr>
          </a:p>
          <a:p>
            <a:pPr>
              <a:buNone/>
            </a:pPr>
            <a:r>
              <a:rPr lang="ar-SA" sz="5100" dirty="0" smtClean="0">
                <a:cs typeface="B Titr" pitchFamily="2" charset="-78"/>
              </a:rPr>
              <a:t>فازتكميلي </a:t>
            </a:r>
            <a:r>
              <a:rPr lang="ar-SA" sz="5100" dirty="0">
                <a:cs typeface="B Titr" pitchFamily="2" charset="-78"/>
              </a:rPr>
              <a:t>:</a:t>
            </a:r>
            <a:endParaRPr lang="en-US" sz="5100" dirty="0">
              <a:cs typeface="B Titr" pitchFamily="2" charset="-78"/>
            </a:endParaRPr>
          </a:p>
          <a:p>
            <a:pPr>
              <a:lnSpc>
                <a:spcPct val="120000"/>
              </a:lnSpc>
              <a:buNone/>
            </a:pPr>
            <a:r>
              <a:rPr lang="ar-SA" sz="3400" dirty="0"/>
              <a:t> </a:t>
            </a:r>
            <a:r>
              <a:rPr lang="ar-SA" sz="3400" i="1" u="sng" dirty="0" smtClean="0">
                <a:cs typeface="B Titr" pitchFamily="2" charset="-78"/>
              </a:rPr>
              <a:t>تدوین </a:t>
            </a:r>
            <a:r>
              <a:rPr lang="ar-SA" sz="3400" i="1" u="sng" dirty="0">
                <a:cs typeface="B Titr" pitchFamily="2" charset="-78"/>
              </a:rPr>
              <a:t>و تصویب ماموریت ها واهداف دررابطه با خدمات رفاهی، معیشتی و منزلتی برای اعضاء و خانواده هایشان</a:t>
            </a:r>
            <a:endParaRPr lang="en-US" sz="3400" dirty="0">
              <a:cs typeface="B Titr" pitchFamily="2" charset="-78"/>
            </a:endParaRPr>
          </a:p>
          <a:p>
            <a:pPr>
              <a:buNone/>
            </a:pPr>
            <a:r>
              <a:rPr lang="ar-SA" sz="3400" i="1" dirty="0"/>
              <a:t> </a:t>
            </a:r>
            <a:endParaRPr lang="en-US" sz="3400" dirty="0"/>
          </a:p>
          <a:p>
            <a:pPr>
              <a:buNone/>
            </a:pPr>
            <a:r>
              <a:rPr lang="ar-SA" sz="3400" i="1" u="sng" dirty="0">
                <a:cs typeface="B Titr" pitchFamily="2" charset="-78"/>
              </a:rPr>
              <a:t>بخش اول :ماموريت ها واهداف كلي</a:t>
            </a:r>
            <a:endParaRPr lang="en-US" sz="3400" dirty="0">
              <a:cs typeface="B Titr" pitchFamily="2" charset="-78"/>
            </a:endParaRPr>
          </a:p>
          <a:p>
            <a:pPr>
              <a:buNone/>
            </a:pPr>
            <a:r>
              <a:rPr lang="en-US" i="1" dirty="0"/>
              <a:t> </a:t>
            </a:r>
            <a:endParaRPr lang="en-US" dirty="0"/>
          </a:p>
          <a:p>
            <a:pPr algn="justLow">
              <a:lnSpc>
                <a:spcPct val="120000"/>
              </a:lnSpc>
              <a:buNone/>
            </a:pPr>
            <a:r>
              <a:rPr lang="ar-SA" sz="4400" dirty="0">
                <a:cs typeface="B Nazanin" pitchFamily="2" charset="-78"/>
              </a:rPr>
              <a:t>مأموریت ها و اهداف کلی پیش بینی شده در رابطه با خدمات رفاهی، معیشتی و منزلتی برای اعضاء و خانواده ایشان</a:t>
            </a:r>
            <a:endParaRPr lang="en-US" sz="4400" dirty="0">
              <a:cs typeface="B Nazanin" pitchFamily="2" charset="-78"/>
            </a:endParaRPr>
          </a:p>
          <a:p>
            <a:pPr algn="justLow">
              <a:lnSpc>
                <a:spcPct val="120000"/>
              </a:lnSpc>
              <a:buNone/>
            </a:pPr>
            <a:r>
              <a:rPr lang="ar-SA" sz="4400" dirty="0">
                <a:cs typeface="B Nazanin" pitchFamily="2" charset="-78"/>
              </a:rPr>
              <a:t>1-ایجاد سیستم هوشمند نرم افزاری دقیق، شفاف و برخط، قابل لینک به تمامی سیستم های آموزش و پرورش برای بهره مندی سهل و روان اعضاء از سطح خدمات رفاهی معیشتی و همچنین ارایه گزارشات فنی و تحلیلی از وضعیت خدمات ( فرمی مانند فرم 502 تنظیم شود و هر خدمات رفاهی که عضو می گیرد ثبت شود).</a:t>
            </a:r>
            <a:endParaRPr lang="en-US" sz="4400" dirty="0">
              <a:cs typeface="B Nazanin" pitchFamily="2" charset="-78"/>
            </a:endParaRPr>
          </a:p>
          <a:p>
            <a:pPr algn="justLow">
              <a:lnSpc>
                <a:spcPct val="120000"/>
              </a:lnSpc>
              <a:buNone/>
            </a:pPr>
            <a:r>
              <a:rPr lang="ar-SA" sz="4400" dirty="0">
                <a:cs typeface="B Nazanin" pitchFamily="2" charset="-78"/>
              </a:rPr>
              <a:t>2-برنامه ریزی جهت ساخت یک واحد مسکونی برای هر عضو در طول خدمت ترجیحاً در سالهای اول خدمت با قیمت تمام شده و تسهیلات مناسب با استفاده از تمامی ظرفیت های ممکن قانونی</a:t>
            </a:r>
            <a:endParaRPr lang="en-US" sz="4400" dirty="0">
              <a:cs typeface="B Nazanin" pitchFamily="2" charset="-78"/>
            </a:endParaRPr>
          </a:p>
          <a:p>
            <a:pPr algn="justLow">
              <a:lnSpc>
                <a:spcPct val="120000"/>
              </a:lnSpc>
              <a:buNone/>
            </a:pPr>
            <a:r>
              <a:rPr lang="ar-SA" sz="4400" dirty="0">
                <a:cs typeface="B Nazanin" pitchFamily="2" charset="-78"/>
              </a:rPr>
              <a:t>3-ساماندهی صندوق های وام ضروری و امداد، از طریق بانک عامل و ایجاد مکانیسمی که هر عضو از </a:t>
            </a:r>
            <a:r>
              <a:rPr lang="ar-SA" sz="4400" u="sng" dirty="0">
                <a:cs typeface="B Nazanin" pitchFamily="2" charset="-78"/>
              </a:rPr>
              <a:t>6</a:t>
            </a:r>
            <a:r>
              <a:rPr lang="ar-SA" sz="4400" dirty="0">
                <a:cs typeface="B Nazanin" pitchFamily="2" charset="-78"/>
              </a:rPr>
              <a:t> فقره وام ضروری در طول خدمت (3سال-5 سال</a:t>
            </a:r>
            <a:r>
              <a:rPr lang="en-US" sz="4400" dirty="0">
                <a:cs typeface="B Nazanin" pitchFamily="2" charset="-78"/>
              </a:rPr>
              <a:t>- </a:t>
            </a:r>
            <a:r>
              <a:rPr lang="ar-SA" sz="4400" dirty="0">
                <a:cs typeface="B Nazanin" pitchFamily="2" charset="-78"/>
              </a:rPr>
              <a:t>10سال -15سال</a:t>
            </a:r>
            <a:r>
              <a:rPr lang="en-US" sz="4400" dirty="0">
                <a:cs typeface="B Nazanin" pitchFamily="2" charset="-78"/>
              </a:rPr>
              <a:t>- </a:t>
            </a:r>
            <a:r>
              <a:rPr lang="ar-SA" sz="4400" dirty="0">
                <a:cs typeface="B Nazanin" pitchFamily="2" charset="-78"/>
              </a:rPr>
              <a:t>20 سال – 25سال ) به میزان حداقل</a:t>
            </a:r>
            <a:r>
              <a:rPr lang="en-US" sz="4400" dirty="0">
                <a:cs typeface="B Nazanin" pitchFamily="2" charset="-78"/>
              </a:rPr>
              <a:t> </a:t>
            </a:r>
            <a:r>
              <a:rPr lang="fa-IR" sz="4400" u="sng" dirty="0" smtClean="0">
                <a:cs typeface="B Nazanin" pitchFamily="2" charset="-78"/>
              </a:rPr>
              <a:t>10</a:t>
            </a:r>
            <a:r>
              <a:rPr lang="en-US" sz="4400" dirty="0" smtClean="0">
                <a:cs typeface="B Nazanin" pitchFamily="2" charset="-78"/>
              </a:rPr>
              <a:t> </a:t>
            </a:r>
            <a:r>
              <a:rPr lang="ar-SA" sz="4400" dirty="0">
                <a:cs typeface="B Nazanin" pitchFamily="2" charset="-78"/>
              </a:rPr>
              <a:t>برابر حقوق خود </a:t>
            </a:r>
            <a:r>
              <a:rPr lang="en-US" sz="4400" dirty="0">
                <a:cs typeface="B Nazanin" pitchFamily="2" charset="-78"/>
              </a:rPr>
              <a:t>)</a:t>
            </a:r>
            <a:r>
              <a:rPr lang="ar-SA" sz="4400" dirty="0">
                <a:cs typeface="B Nazanin" pitchFamily="2" charset="-78"/>
              </a:rPr>
              <a:t>حکم کارگزینی</a:t>
            </a:r>
            <a:r>
              <a:rPr lang="en-US" sz="4400" dirty="0">
                <a:cs typeface="B Nazanin" pitchFamily="2" charset="-78"/>
              </a:rPr>
              <a:t>(</a:t>
            </a:r>
            <a:r>
              <a:rPr lang="ar-SA" sz="4400" dirty="0">
                <a:cs typeface="B Nazanin" pitchFamily="2" charset="-78"/>
              </a:rPr>
              <a:t> برخوردار شود توضیح اینکه وام اول برای سرمایه گذاری زود بازده بوده و در طول خدمت از ارزش افزوده آن عضو برخوردار می باشد</a:t>
            </a:r>
            <a:r>
              <a:rPr lang="en-US" sz="4400" dirty="0">
                <a:cs typeface="B Nazanin" pitchFamily="2" charset="-78"/>
              </a:rPr>
              <a:t>.</a:t>
            </a: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072230"/>
          </a:xfrm>
        </p:spPr>
        <p:txBody>
          <a:bodyPr>
            <a:normAutofit fontScale="70000" lnSpcReduction="20000"/>
          </a:bodyPr>
          <a:lstStyle/>
          <a:p>
            <a:pPr algn="justLow">
              <a:lnSpc>
                <a:spcPct val="120000"/>
              </a:lnSpc>
              <a:buNone/>
            </a:pPr>
            <a:r>
              <a:rPr lang="ar-SA" dirty="0">
                <a:cs typeface="B Nazanin" pitchFamily="2" charset="-78"/>
              </a:rPr>
              <a:t>4-برنامه ریزی و اعطای وام قرض الحسنه برای ازدواج و شهریه عضو و فرزندان اعضاء در مواقع قبولی در دانشگاه</a:t>
            </a:r>
            <a:r>
              <a:rPr lang="en-US" dirty="0">
                <a:cs typeface="B Nazanin" pitchFamily="2" charset="-78"/>
              </a:rPr>
              <a:t>)</a:t>
            </a:r>
            <a:r>
              <a:rPr lang="ar-SA" dirty="0">
                <a:cs typeface="B Nazanin" pitchFamily="2" charset="-78"/>
              </a:rPr>
              <a:t>حداقل دو فرزند</a:t>
            </a:r>
            <a:r>
              <a:rPr lang="en-US" dirty="0">
                <a:cs typeface="B Nazanin" pitchFamily="2" charset="-78"/>
              </a:rPr>
              <a:t>(</a:t>
            </a:r>
            <a:r>
              <a:rPr lang="ar-SA" dirty="0">
                <a:cs typeface="B Nazanin" pitchFamily="2" charset="-78"/>
              </a:rPr>
              <a:t> از محل اعتبارات دانشگاه</a:t>
            </a:r>
            <a:endParaRPr lang="en-US" dirty="0">
              <a:cs typeface="B Nazanin" pitchFamily="2" charset="-78"/>
            </a:endParaRPr>
          </a:p>
          <a:p>
            <a:pPr algn="justLow">
              <a:lnSpc>
                <a:spcPct val="120000"/>
              </a:lnSpc>
              <a:buNone/>
            </a:pPr>
            <a:r>
              <a:rPr lang="ar-SA" dirty="0">
                <a:cs typeface="B Nazanin" pitchFamily="2" charset="-78"/>
              </a:rPr>
              <a:t>5-ایجاد فروشگاه های بزرگ زنجیره ای مصرف با استفاده از تجمیع شرکت های تعاونی مصرف و ظرفیت اتحادیه های مربوطه با مرکزیت اتحادیه مصرف دانشگاه فرهنگیان و پشتیبانی و سرمایه گذاری صندوق ذخیره فرهنگیان و حمایت ، هدایت ، وکمک های مالی، تجهیزاتی و ملکی دانشگاه.</a:t>
            </a:r>
            <a:r>
              <a:rPr lang="en-US" dirty="0">
                <a:cs typeface="B Nazanin" pitchFamily="2" charset="-78"/>
              </a:rPr>
              <a:t> </a:t>
            </a:r>
          </a:p>
          <a:p>
            <a:pPr algn="justLow">
              <a:lnSpc>
                <a:spcPct val="120000"/>
              </a:lnSpc>
              <a:buNone/>
            </a:pPr>
            <a:r>
              <a:rPr lang="ar-SA" dirty="0">
                <a:cs typeface="B Nazanin" pitchFamily="2" charset="-78"/>
              </a:rPr>
              <a:t>6-برنامه ریزی و اجرای تهیه حداقل</a:t>
            </a:r>
            <a:r>
              <a:rPr lang="en-US" dirty="0">
                <a:cs typeface="B Nazanin" pitchFamily="2" charset="-78"/>
              </a:rPr>
              <a:t> </a:t>
            </a:r>
            <a:r>
              <a:rPr lang="fa-IR" u="sng" dirty="0" smtClean="0">
                <a:cs typeface="B Nazanin" pitchFamily="2" charset="-78"/>
              </a:rPr>
              <a:t>4</a:t>
            </a:r>
            <a:r>
              <a:rPr lang="en-US" dirty="0" smtClean="0">
                <a:cs typeface="B Nazanin" pitchFamily="2" charset="-78"/>
              </a:rPr>
              <a:t> </a:t>
            </a:r>
            <a:r>
              <a:rPr lang="ar-SA" dirty="0" smtClean="0">
                <a:cs typeface="B Nazanin" pitchFamily="2" charset="-78"/>
              </a:rPr>
              <a:t>قلم </a:t>
            </a:r>
            <a:r>
              <a:rPr lang="ar-SA" dirty="0">
                <a:cs typeface="B Nazanin" pitchFamily="2" charset="-78"/>
              </a:rPr>
              <a:t>کالای اساسی مرغوب دلخواه برای ازدواج فرزندان اعضاء در طول خدمت با تسهیلات مناسب در زمان مورد نظر.</a:t>
            </a:r>
            <a:endParaRPr lang="en-US" dirty="0">
              <a:cs typeface="B Nazanin" pitchFamily="2" charset="-78"/>
            </a:endParaRPr>
          </a:p>
          <a:p>
            <a:pPr algn="justLow">
              <a:lnSpc>
                <a:spcPct val="120000"/>
              </a:lnSpc>
              <a:buNone/>
            </a:pPr>
            <a:r>
              <a:rPr lang="ar-SA" dirty="0">
                <a:cs typeface="B Nazanin" pitchFamily="2" charset="-78"/>
              </a:rPr>
              <a:t>7-برنامه ریزی و استفاده از هتلها، مهمانسراها، اماکن گردشگری، خانه های معلم، با تخفیف مناسب و در شأن.</a:t>
            </a:r>
            <a:endParaRPr lang="en-US" dirty="0">
              <a:cs typeface="B Nazanin" pitchFamily="2" charset="-78"/>
            </a:endParaRPr>
          </a:p>
          <a:p>
            <a:pPr algn="justLow">
              <a:lnSpc>
                <a:spcPct val="120000"/>
              </a:lnSpc>
              <a:buNone/>
            </a:pPr>
            <a:r>
              <a:rPr lang="ar-SA" dirty="0">
                <a:cs typeface="B Nazanin" pitchFamily="2" charset="-78"/>
              </a:rPr>
              <a:t>8-تهیه درگاه کارت اعتباری مطمئن و ویژه برای هر یک از اعضاء حسب سطح حقوق دریافتی.</a:t>
            </a:r>
            <a:endParaRPr lang="en-US" dirty="0">
              <a:cs typeface="B Nazanin" pitchFamily="2" charset="-78"/>
            </a:endParaRPr>
          </a:p>
          <a:p>
            <a:pPr algn="justLow">
              <a:lnSpc>
                <a:spcPct val="120000"/>
              </a:lnSpc>
              <a:buNone/>
            </a:pPr>
            <a:r>
              <a:rPr lang="ar-SA" dirty="0">
                <a:cs typeface="B Nazanin" pitchFamily="2" charset="-78"/>
              </a:rPr>
              <a:t>9-برنامه ریزی و اجرای سفرهای زیارتی- سیاحتی برای هر عضو با تسهیلات مناسب</a:t>
            </a:r>
            <a:endParaRPr lang="en-US" dirty="0">
              <a:cs typeface="B Nazanin" pitchFamily="2" charset="-78"/>
            </a:endParaRPr>
          </a:p>
          <a:p>
            <a:pPr algn="justLow">
              <a:lnSpc>
                <a:spcPct val="120000"/>
              </a:lnSpc>
              <a:buNone/>
            </a:pPr>
            <a:r>
              <a:rPr lang="ar-SA" dirty="0">
                <a:cs typeface="B Nazanin" pitchFamily="2" charset="-78"/>
              </a:rPr>
              <a:t>10-برنامه ریزی و انجام کامل بیمه تکمیلی درمان اعضاء و خانواده ایشان با استفاده از تمامی ظرفیتهای ممکن .</a:t>
            </a:r>
            <a:endParaRPr lang="en-US" dirty="0">
              <a:cs typeface="B Nazanin" pitchFamily="2" charset="-78"/>
            </a:endParaRPr>
          </a:p>
          <a:p>
            <a:pPr algn="justLow">
              <a:lnSpc>
                <a:spcPct val="120000"/>
              </a:lnSpc>
              <a:buNone/>
            </a:pPr>
            <a:r>
              <a:rPr lang="ar-SA" dirty="0">
                <a:cs typeface="B Nazanin" pitchFamily="2" charset="-78"/>
              </a:rPr>
              <a:t>11-برنامه ریزی و اجرای تأمین آتیه و پس انداز برای اعضاء با بالاترین درصد بهره در نظام بانکی کشور برای زمان اشتغال و بازنشستگی</a:t>
            </a:r>
            <a:r>
              <a:rPr lang="en-US" dirty="0">
                <a:cs typeface="B Nazanin" pitchFamily="2" charset="-78"/>
              </a:rPr>
              <a:t>.</a:t>
            </a: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47500" lnSpcReduction="20000"/>
          </a:bodyPr>
          <a:lstStyle/>
          <a:p>
            <a:pPr algn="justLow">
              <a:lnSpc>
                <a:spcPct val="120000"/>
              </a:lnSpc>
              <a:buNone/>
            </a:pPr>
            <a:r>
              <a:rPr lang="ar-SA" sz="4200" dirty="0">
                <a:cs typeface="B Nazanin" pitchFamily="2" charset="-78"/>
              </a:rPr>
              <a:t>12-برنامه ریزی برای ایجاد تسهیلات انواع بیمه های موجود و مورد نیاز اعضاء با تسهیلات مناسب.</a:t>
            </a:r>
            <a:endParaRPr lang="en-US" sz="4200" dirty="0">
              <a:cs typeface="B Nazanin" pitchFamily="2" charset="-78"/>
            </a:endParaRPr>
          </a:p>
          <a:p>
            <a:pPr algn="justLow">
              <a:lnSpc>
                <a:spcPct val="120000"/>
              </a:lnSpc>
              <a:buNone/>
            </a:pPr>
            <a:r>
              <a:rPr lang="ar-SA" sz="4200" dirty="0">
                <a:cs typeface="B Nazanin" pitchFamily="2" charset="-78"/>
              </a:rPr>
              <a:t>13-برنامه ریزی و اجرای واگذاری یکدستگاه خودرو به هر عضو در قالب تسهیلات در طول خدمت.</a:t>
            </a:r>
            <a:endParaRPr lang="en-US" sz="4200" dirty="0">
              <a:cs typeface="B Nazanin" pitchFamily="2" charset="-78"/>
            </a:endParaRPr>
          </a:p>
          <a:p>
            <a:pPr algn="justLow">
              <a:lnSpc>
                <a:spcPct val="120000"/>
              </a:lnSpc>
              <a:buNone/>
            </a:pPr>
            <a:r>
              <a:rPr lang="ar-SA" sz="4200" dirty="0">
                <a:cs typeface="B Nazanin" pitchFamily="2" charset="-78"/>
              </a:rPr>
              <a:t>14-برنامه ریزی استفاده از ظرفیت های سالن های ورزشی برای اعضاء در قالب برنامه های مدون و پایدار.</a:t>
            </a:r>
            <a:endParaRPr lang="en-US" sz="4200" dirty="0">
              <a:cs typeface="B Nazanin" pitchFamily="2" charset="-78"/>
            </a:endParaRPr>
          </a:p>
          <a:p>
            <a:pPr algn="justLow">
              <a:lnSpc>
                <a:spcPct val="120000"/>
              </a:lnSpc>
              <a:buNone/>
            </a:pPr>
            <a:r>
              <a:rPr lang="ar-SA" sz="4200" dirty="0">
                <a:cs typeface="B Nazanin" pitchFamily="2" charset="-78"/>
              </a:rPr>
              <a:t>15-برنامه ریزی جهت برخورداری قانونمند فرزندان اعضاء از تسهیلات تعریف شده در مدارس خاص </a:t>
            </a:r>
            <a:r>
              <a:rPr lang="en-US" sz="4200" dirty="0">
                <a:cs typeface="B Nazanin" pitchFamily="2" charset="-78"/>
              </a:rPr>
              <a:t>)</a:t>
            </a:r>
            <a:r>
              <a:rPr lang="ar-SA" sz="4200" dirty="0">
                <a:cs typeface="B Nazanin" pitchFamily="2" charset="-78"/>
              </a:rPr>
              <a:t>استعدادهای درخشان ،مدارس نمونه ، شاهد ،هیئت امنایی ،غیر دولتی و</a:t>
            </a:r>
            <a:r>
              <a:rPr lang="en-US" sz="4200" dirty="0">
                <a:cs typeface="B Nazanin" pitchFamily="2" charset="-78"/>
              </a:rPr>
              <a:t>. (..</a:t>
            </a:r>
          </a:p>
          <a:p>
            <a:pPr algn="justLow">
              <a:lnSpc>
                <a:spcPct val="120000"/>
              </a:lnSpc>
              <a:buNone/>
            </a:pPr>
            <a:r>
              <a:rPr lang="ar-SA" sz="4200" dirty="0">
                <a:cs typeface="B Nazanin" pitchFamily="2" charset="-78"/>
              </a:rPr>
              <a:t>16-پیگیری و حمایت از تشکیل شورای صنفی اعضاء.</a:t>
            </a:r>
            <a:r>
              <a:rPr lang="en-US" sz="4200" dirty="0">
                <a:cs typeface="B Nazanin" pitchFamily="2" charset="-78"/>
              </a:rPr>
              <a:t> </a:t>
            </a:r>
          </a:p>
          <a:p>
            <a:pPr algn="justLow">
              <a:lnSpc>
                <a:spcPct val="120000"/>
              </a:lnSpc>
              <a:buNone/>
            </a:pPr>
            <a:r>
              <a:rPr lang="fa-IR" sz="4200" dirty="0">
                <a:cs typeface="B Nazanin" pitchFamily="2" charset="-78"/>
              </a:rPr>
              <a:t>17-</a:t>
            </a:r>
            <a:r>
              <a:rPr lang="ar-SA" sz="4200" dirty="0">
                <a:cs typeface="B Nazanin" pitchFamily="2" charset="-78"/>
              </a:rPr>
              <a:t>ایجاد ساز وکارهای عملیاتی برای بهره مندی از تمامی ظرفیت های قانونی موجود برای رفاه اعضاء و پیگیری تصویب قوانین مورد نیاز جدید درقالب طرح ها و لوایح</a:t>
            </a:r>
            <a:endParaRPr lang="en-US" sz="4200" dirty="0">
              <a:cs typeface="B Nazanin" pitchFamily="2" charset="-78"/>
            </a:endParaRPr>
          </a:p>
          <a:p>
            <a:pPr algn="justLow">
              <a:lnSpc>
                <a:spcPct val="120000"/>
              </a:lnSpc>
              <a:buNone/>
            </a:pPr>
            <a:r>
              <a:rPr lang="ar-SA" sz="4200" dirty="0">
                <a:cs typeface="B Nazanin" pitchFamily="2" charset="-78"/>
              </a:rPr>
              <a:t>18-برنامه ریزی و ایجاد رویه ایی واحد برای تشویق فرزندان اعضاء در سطوح مختلف تحصیلی</a:t>
            </a:r>
            <a:endParaRPr lang="en-US" sz="4200" dirty="0">
              <a:cs typeface="B Nazanin" pitchFamily="2" charset="-78"/>
            </a:endParaRPr>
          </a:p>
          <a:p>
            <a:pPr algn="justLow">
              <a:lnSpc>
                <a:spcPct val="120000"/>
              </a:lnSpc>
              <a:buNone/>
            </a:pPr>
            <a:r>
              <a:rPr lang="fa-IR" sz="4200" dirty="0">
                <a:cs typeface="B Nazanin" pitchFamily="2" charset="-78"/>
              </a:rPr>
              <a:t>19-</a:t>
            </a:r>
            <a:r>
              <a:rPr lang="ar-SA" sz="4200" dirty="0">
                <a:cs typeface="B Nazanin" pitchFamily="2" charset="-78"/>
              </a:rPr>
              <a:t>برنامه ریزی پایدار و استاندارد در کل کشور برای غنی سازی اوقات فراغت اعضاء و   خانواده ایشان با استفاده از تمامی ظرفیت های ممکن.</a:t>
            </a:r>
            <a:endParaRPr lang="en-US" sz="4200" dirty="0">
              <a:cs typeface="B Nazanin" pitchFamily="2" charset="-78"/>
            </a:endParaRPr>
          </a:p>
          <a:p>
            <a:pPr algn="justLow">
              <a:lnSpc>
                <a:spcPct val="120000"/>
              </a:lnSpc>
              <a:buNone/>
            </a:pPr>
            <a:r>
              <a:rPr lang="fa-IR" sz="4200" dirty="0">
                <a:cs typeface="B Nazanin" pitchFamily="2" charset="-78"/>
              </a:rPr>
              <a:t>20-</a:t>
            </a:r>
            <a:r>
              <a:rPr lang="ar-SA" sz="4200" dirty="0">
                <a:cs typeface="B Nazanin" pitchFamily="2" charset="-78"/>
              </a:rPr>
              <a:t>برنامه ریزی پایدار و عملیاتی برای احصائ تمامی ظرفیت های اقتصادی وخدماتی موجود و ایجاد نظامی قانونی جهت بهره مندی از درآمدها در راستای ارتقائ خدمات رفاهی به اعضاء و کیفیت بخشی نظام تعلیم و تربیت.</a:t>
            </a:r>
            <a:endParaRPr lang="en-US" sz="4200" dirty="0">
              <a:cs typeface="B Nazanin" pitchFamily="2" charset="-78"/>
            </a:endParaRPr>
          </a:p>
          <a:p>
            <a:pPr algn="justLow">
              <a:lnSpc>
                <a:spcPct val="120000"/>
              </a:lnSpc>
              <a:buNone/>
            </a:pPr>
            <a:r>
              <a:rPr lang="ar-SA" sz="4200" dirty="0">
                <a:cs typeface="B Nazanin" pitchFamily="2" charset="-78"/>
              </a:rPr>
              <a:t>21-ایجاد ردیف اعتباری مستقل رفاهی</a:t>
            </a:r>
            <a:r>
              <a:rPr lang="en-US" sz="4200" dirty="0">
                <a:cs typeface="B Nazanin" pitchFamily="2" charset="-78"/>
              </a:rPr>
              <a:t> - </a:t>
            </a:r>
            <a:r>
              <a:rPr lang="ar-SA" sz="4200" dirty="0">
                <a:cs typeface="B Nazanin" pitchFamily="2" charset="-78"/>
              </a:rPr>
              <a:t>معیشتی</a:t>
            </a:r>
            <a:r>
              <a:rPr lang="en-US" sz="4200" dirty="0">
                <a:cs typeface="B Nazanin" pitchFamily="2" charset="-78"/>
              </a:rPr>
              <a:t> - </a:t>
            </a:r>
            <a:r>
              <a:rPr lang="ar-SA" sz="4200" dirty="0">
                <a:cs typeface="B Nazanin" pitchFamily="2" charset="-78"/>
              </a:rPr>
              <a:t>منزلتی اعضاء و هزینه کرد آن وفق ماموریتهای مطروحه.</a:t>
            </a:r>
            <a:endParaRPr lang="en-US" sz="4200" dirty="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lnSpcReduction="10000"/>
          </a:bodyPr>
          <a:lstStyle/>
          <a:p>
            <a:pPr>
              <a:buNone/>
            </a:pPr>
            <a:r>
              <a:rPr lang="ar-SA" b="1" i="1" u="sng" dirty="0">
                <a:cs typeface="B Titr" pitchFamily="2" charset="-78"/>
              </a:rPr>
              <a:t>بخش دوم: تعیین چارچوب های ساختاری، عملیاتی، و نهادی</a:t>
            </a:r>
            <a:endParaRPr lang="en-US" dirty="0">
              <a:cs typeface="B Titr" pitchFamily="2" charset="-78"/>
            </a:endParaRPr>
          </a:p>
          <a:p>
            <a:pPr>
              <a:buNone/>
            </a:pPr>
            <a:r>
              <a:rPr lang="en-US" dirty="0"/>
              <a:t> </a:t>
            </a:r>
          </a:p>
          <a:p>
            <a:pPr algn="justLow">
              <a:buNone/>
            </a:pPr>
            <a:r>
              <a:rPr lang="en-US" dirty="0">
                <a:cs typeface="B Nazanin" pitchFamily="2" charset="-78"/>
              </a:rPr>
              <a:t>- </a:t>
            </a:r>
            <a:r>
              <a:rPr lang="ar-SA" dirty="0">
                <a:cs typeface="B Nazanin" pitchFamily="2" charset="-78"/>
              </a:rPr>
              <a:t>تهیه و تدوین ساختار متناسب با نیازها</a:t>
            </a:r>
            <a:endParaRPr lang="en-US" dirty="0">
              <a:cs typeface="B Nazanin" pitchFamily="2" charset="-78"/>
            </a:endParaRPr>
          </a:p>
          <a:p>
            <a:pPr algn="justLow">
              <a:buNone/>
            </a:pPr>
            <a:r>
              <a:rPr lang="en-US" dirty="0">
                <a:cs typeface="B Nazanin" pitchFamily="2" charset="-78"/>
              </a:rPr>
              <a:t>-</a:t>
            </a:r>
            <a:r>
              <a:rPr lang="ar-SA" dirty="0">
                <a:cs typeface="B Nazanin" pitchFamily="2" charset="-78"/>
              </a:rPr>
              <a:t>تهیه و تدوین شرح وظایف مربوطه</a:t>
            </a:r>
            <a:endParaRPr lang="en-US" dirty="0">
              <a:cs typeface="B Nazanin" pitchFamily="2" charset="-78"/>
            </a:endParaRPr>
          </a:p>
          <a:p>
            <a:pPr algn="justLow">
              <a:buNone/>
            </a:pPr>
            <a:r>
              <a:rPr lang="en-US" dirty="0">
                <a:cs typeface="B Nazanin" pitchFamily="2" charset="-78"/>
              </a:rPr>
              <a:t>-</a:t>
            </a:r>
            <a:r>
              <a:rPr lang="ar-SA" dirty="0">
                <a:cs typeface="B Nazanin" pitchFamily="2" charset="-78"/>
              </a:rPr>
              <a:t>تصویب برنامه ها در مجاری قانونی</a:t>
            </a:r>
            <a:endParaRPr lang="en-US" dirty="0">
              <a:cs typeface="B Nazanin" pitchFamily="2" charset="-78"/>
            </a:endParaRPr>
          </a:p>
          <a:p>
            <a:pPr algn="justLow">
              <a:buNone/>
            </a:pPr>
            <a:r>
              <a:rPr lang="en-US" dirty="0">
                <a:cs typeface="B Nazanin" pitchFamily="2" charset="-78"/>
              </a:rPr>
              <a:t>-</a:t>
            </a:r>
            <a:r>
              <a:rPr lang="ar-SA" dirty="0">
                <a:cs typeface="B Nazanin" pitchFamily="2" charset="-78"/>
              </a:rPr>
              <a:t>ایجاد بسترهای قانونی فعالیت ها و اقدامات رفاهی، معیشتی، منزلتی برای ادامه پایدار فعالیت ها واقدامات</a:t>
            </a:r>
            <a:endParaRPr lang="en-US" dirty="0">
              <a:cs typeface="B Nazanin" pitchFamily="2" charset="-78"/>
            </a:endParaRPr>
          </a:p>
          <a:p>
            <a:pPr algn="justLow">
              <a:buNone/>
            </a:pPr>
            <a:r>
              <a:rPr lang="en-US" dirty="0">
                <a:cs typeface="B Nazanin" pitchFamily="2" charset="-78"/>
              </a:rPr>
              <a:t>-</a:t>
            </a:r>
            <a:r>
              <a:rPr lang="ar-SA" dirty="0">
                <a:cs typeface="B Nazanin" pitchFamily="2" charset="-78"/>
              </a:rPr>
              <a:t>تخصیص منابع لازم با استفاده از ماده 40 قانون الحاق به قانون تنظیم بخشی از مقررات مالی دولت</a:t>
            </a:r>
            <a:endParaRPr lang="en-US" dirty="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fa-IR" dirty="0" smtClean="0"/>
          </a:p>
          <a:p>
            <a:pPr>
              <a:buNone/>
            </a:pPr>
            <a:endParaRPr lang="fa-IR" dirty="0" smtClean="0"/>
          </a:p>
          <a:p>
            <a:pPr algn="ctr">
              <a:buNone/>
            </a:pPr>
            <a:r>
              <a:rPr lang="fa-IR" sz="5400" dirty="0" smtClean="0">
                <a:cs typeface="B Titr" pitchFamily="2" charset="-78"/>
              </a:rPr>
              <a:t>پایان</a:t>
            </a:r>
            <a:endParaRPr lang="fa-IR" sz="5400" dirty="0">
              <a:cs typeface="B Titr"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smtClean="0">
                <a:cs typeface="B Titr" panose="00000700000000000000" pitchFamily="2" charset="-78"/>
              </a:rPr>
              <a:t>انبارگردانی</a:t>
            </a:r>
            <a:endParaRPr lang="fa-IR" sz="3600" dirty="0">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justLow">
              <a:buNone/>
            </a:pPr>
            <a:r>
              <a:rPr lang="fa-IR" dirty="0" smtClean="0">
                <a:cs typeface="B Nazanin" panose="00000400000000000000" pitchFamily="2" charset="-78"/>
              </a:rPr>
              <a:t>با ارسال بخشنامه شماره 50000/6287/240/د مورخ 1394/06/22 انبارگردانی استانها با دستور معاون محترم طرح و برنامه و توسعه منابع دانشگاه به سرپرستان محترم مدیریت پردیسهای استانی دانشگاه ابلاغ گردید.</a:t>
            </a:r>
          </a:p>
          <a:p>
            <a:pPr marL="0" indent="0" algn="justLow">
              <a:buNone/>
            </a:pPr>
            <a:r>
              <a:rPr lang="fa-IR" dirty="0" smtClean="0">
                <a:cs typeface="B Nazanin" panose="00000400000000000000" pitchFamily="2" charset="-78"/>
              </a:rPr>
              <a:t>در این بخشنامه ذکر شده است که حداکثر تا تاریخ 94/06/30 در خصوص انبارگردانی و ارسال گزارش آن به اداره کل پشتیبانی و رفاه اقدام </a:t>
            </a:r>
            <a:r>
              <a:rPr lang="fa-IR" smtClean="0">
                <a:cs typeface="B Nazanin" panose="00000400000000000000" pitchFamily="2" charset="-78"/>
              </a:rPr>
              <a:t>نمایند</a:t>
            </a:r>
            <a:r>
              <a:rPr lang="fa-IR" smtClean="0">
                <a:cs typeface="B Nazanin" panose="00000400000000000000" pitchFamily="2" charset="-78"/>
              </a:rPr>
              <a:t>.</a:t>
            </a:r>
            <a:endParaRPr lang="fa-IR" dirty="0" smtClean="0">
              <a:cs typeface="B Nazanin" panose="00000400000000000000" pitchFamily="2" charset="-78"/>
            </a:endParaRPr>
          </a:p>
        </p:txBody>
      </p:sp>
    </p:spTree>
    <p:extLst>
      <p:ext uri="{BB962C8B-B14F-4D97-AF65-F5344CB8AC3E}">
        <p14:creationId xmlns:p14="http://schemas.microsoft.com/office/powerpoint/2010/main" val="208859039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خرید کالا و خدمات</a:t>
            </a:r>
            <a:endParaRPr lang="fa-IR" sz="3200" dirty="0"/>
          </a:p>
        </p:txBody>
      </p:sp>
      <p:sp>
        <p:nvSpPr>
          <p:cNvPr id="3" name="Content Placeholder 2"/>
          <p:cNvSpPr>
            <a:spLocks noGrp="1"/>
          </p:cNvSpPr>
          <p:nvPr>
            <p:ph idx="1"/>
          </p:nvPr>
        </p:nvSpPr>
        <p:spPr/>
        <p:txBody>
          <a:bodyPr>
            <a:normAutofit fontScale="92500"/>
          </a:bodyPr>
          <a:lstStyle/>
          <a:p>
            <a:pPr marL="0" indent="0" algn="justLow">
              <a:buNone/>
            </a:pPr>
            <a:r>
              <a:rPr lang="fa-IR" dirty="0">
                <a:cs typeface="B Nazanin" panose="00000400000000000000" pitchFamily="2" charset="-78"/>
              </a:rPr>
              <a:t>حال جهت خرید کالا یا خدمات سه حالت پیشنهاد می گردد:</a:t>
            </a:r>
            <a:endParaRPr lang="en-US" dirty="0">
              <a:cs typeface="B Nazanin" panose="00000400000000000000" pitchFamily="2" charset="-78"/>
            </a:endParaRPr>
          </a:p>
          <a:p>
            <a:pPr marL="0" indent="0" algn="justLow">
              <a:buNone/>
            </a:pPr>
            <a:r>
              <a:rPr lang="fa-IR" b="1" dirty="0">
                <a:cs typeface="B Nazanin" panose="00000400000000000000" pitchFamily="2" charset="-78"/>
              </a:rPr>
              <a:t>حالت اول : خرید متمرکز و توزیع </a:t>
            </a:r>
            <a:r>
              <a:rPr lang="fa-IR" b="1" dirty="0" smtClean="0">
                <a:cs typeface="B Nazanin" panose="00000400000000000000" pitchFamily="2" charset="-78"/>
              </a:rPr>
              <a:t>متمرکز</a:t>
            </a:r>
          </a:p>
          <a:p>
            <a:pPr marL="0" indent="0" algn="justLow">
              <a:buNone/>
            </a:pPr>
            <a:endParaRPr lang="en-US" b="1" dirty="0">
              <a:cs typeface="B Nazanin" panose="00000400000000000000" pitchFamily="2" charset="-78"/>
            </a:endParaRPr>
          </a:p>
          <a:p>
            <a:pPr marL="0" indent="0" algn="justLow">
              <a:buNone/>
            </a:pPr>
            <a:r>
              <a:rPr lang="fa-IR" dirty="0">
                <a:cs typeface="B Nazanin" panose="00000400000000000000" pitchFamily="2" charset="-78"/>
              </a:rPr>
              <a:t>در این حالت با توجه به اینکه اکثر شرکتهای تأمین کننده و تولید کننده کالاها و خدمات در مرکز کشور (شهر تهران) مستقر می باشند و امکان برقراری ارتباط از سوی ستاد با آنها آسان تر می باشد و همچنین با در نظر گرفتن وجود کارشناسان متخصص جهت ارزیابی کالاها و خدمات در ستاد، پیشنهاد می گردد خدمات و کالاهای ذیل به صورت متمرکز خریداری و به استانها توزیع گردد:</a:t>
            </a:r>
            <a:endParaRPr lang="en-US" dirty="0">
              <a:cs typeface="B Nazanin" panose="00000400000000000000" pitchFamily="2" charset="-78"/>
            </a:endParaRPr>
          </a:p>
          <a:p>
            <a:endParaRPr lang="fa-IR" dirty="0"/>
          </a:p>
        </p:txBody>
      </p:sp>
    </p:spTree>
    <p:extLst>
      <p:ext uri="{BB962C8B-B14F-4D97-AF65-F5344CB8AC3E}">
        <p14:creationId xmlns:p14="http://schemas.microsoft.com/office/powerpoint/2010/main" val="4179623379"/>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خرید کالا و خدمات</a:t>
            </a:r>
            <a:endParaRPr lang="fa-IR" sz="3200" dirty="0"/>
          </a:p>
        </p:txBody>
      </p:sp>
      <p:sp>
        <p:nvSpPr>
          <p:cNvPr id="3" name="Content Placeholder 2"/>
          <p:cNvSpPr>
            <a:spLocks noGrp="1"/>
          </p:cNvSpPr>
          <p:nvPr>
            <p:ph idx="1"/>
          </p:nvPr>
        </p:nvSpPr>
        <p:spPr/>
        <p:txBody>
          <a:bodyPr/>
          <a:lstStyle/>
          <a:p>
            <a:pPr marL="514350" lvl="0" indent="-514350">
              <a:buFont typeface="+mj-lt"/>
              <a:buAutoNum type="arabicPeriod"/>
            </a:pPr>
            <a:r>
              <a:rPr lang="fa-IR" dirty="0">
                <a:cs typeface="B Nazanin" panose="00000400000000000000" pitchFamily="2" charset="-78"/>
              </a:rPr>
              <a:t>رایانه و متعلقات آن </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ویدئو پروژکتور </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تجهیزات آزمایشگاهی </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تخت و تشک </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تجهیزات آشپزخانه و سردخانه </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تجهیزات گرمایشی و سرمایشی</a:t>
            </a:r>
            <a:endParaRPr lang="en-US" dirty="0">
              <a:cs typeface="B Nazanin" panose="00000400000000000000" pitchFamily="2" charset="-78"/>
            </a:endParaRPr>
          </a:p>
          <a:p>
            <a:pPr marL="514350" lvl="0" indent="-514350">
              <a:buFont typeface="+mj-lt"/>
              <a:buAutoNum type="arabicPeriod"/>
            </a:pPr>
            <a:r>
              <a:rPr lang="fa-IR" dirty="0">
                <a:cs typeface="B Nazanin" panose="00000400000000000000" pitchFamily="2" charset="-78"/>
              </a:rPr>
              <a:t>خودروهای خدمت</a:t>
            </a:r>
            <a:endParaRPr lang="en-US" dirty="0">
              <a:cs typeface="B Nazanin" panose="00000400000000000000" pitchFamily="2" charset="-78"/>
            </a:endParaRPr>
          </a:p>
          <a:p>
            <a:endParaRPr lang="fa-IR" dirty="0"/>
          </a:p>
        </p:txBody>
      </p:sp>
    </p:spTree>
    <p:extLst>
      <p:ext uri="{BB962C8B-B14F-4D97-AF65-F5344CB8AC3E}">
        <p14:creationId xmlns:p14="http://schemas.microsoft.com/office/powerpoint/2010/main" val="1416917268"/>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خرید کالا و خدمات</a:t>
            </a:r>
            <a:endParaRPr lang="fa-IR" sz="3200" dirty="0"/>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pPr marL="0" indent="0" algn="justLow">
              <a:buNone/>
            </a:pPr>
            <a:r>
              <a:rPr lang="fa-IR" b="1" dirty="0">
                <a:cs typeface="B Nazanin" panose="00000400000000000000" pitchFamily="2" charset="-78"/>
              </a:rPr>
              <a:t>حالت دوم : خرید متمرکز و توزیع غیر </a:t>
            </a:r>
            <a:r>
              <a:rPr lang="fa-IR" b="1" dirty="0" smtClean="0">
                <a:cs typeface="B Nazanin" panose="00000400000000000000" pitchFamily="2" charset="-78"/>
              </a:rPr>
              <a:t>متمرکز</a:t>
            </a:r>
          </a:p>
          <a:p>
            <a:pPr marL="0" indent="0" algn="justLow">
              <a:buNone/>
            </a:pPr>
            <a:endParaRPr lang="en-US" b="1" dirty="0">
              <a:cs typeface="B Nazanin" panose="00000400000000000000" pitchFamily="2" charset="-78"/>
            </a:endParaRPr>
          </a:p>
          <a:p>
            <a:pPr marL="0" indent="0" algn="justLow">
              <a:buNone/>
            </a:pPr>
            <a:r>
              <a:rPr lang="fa-IR" dirty="0">
                <a:cs typeface="B Nazanin" panose="00000400000000000000" pitchFamily="2" charset="-78"/>
              </a:rPr>
              <a:t>در این حالت برخی کالاها یا خدمات لازم است با هماهنگی ستاد و از طریق مذاکره با وزارتخانه ها و ارگانهای مختلف دولتی و همچنین در پی آن انعقاد قراردادها، تفاهم نامه ها به صورت تجمیعی صورت پذیرد. این گونه خریدها از لحاظ اقتصادی دارای صرفه و صلاح بوده و توزیع آن از طریق نمایندگی آن سازمان یا ارگان در استان مربوطه صورت می پذیرد. از مصادیق آن می توان به موارد زیر اشاره کرد:</a:t>
            </a:r>
            <a:endParaRPr lang="en-US" dirty="0">
              <a:cs typeface="B Nazanin" panose="00000400000000000000" pitchFamily="2" charset="-78"/>
            </a:endParaRPr>
          </a:p>
          <a:p>
            <a:pPr marL="0" lvl="0" indent="0" algn="justLow">
              <a:buNone/>
            </a:pPr>
            <a:r>
              <a:rPr lang="fa-IR" dirty="0">
                <a:cs typeface="B Nazanin" panose="00000400000000000000" pitchFamily="2" charset="-78"/>
              </a:rPr>
              <a:t> قرارداد نیروهای شرکتی ( خدماتی، نگهبانی و غیره)</a:t>
            </a:r>
            <a:endParaRPr lang="en-US" dirty="0">
              <a:cs typeface="B Nazanin" panose="00000400000000000000" pitchFamily="2" charset="-78"/>
            </a:endParaRPr>
          </a:p>
          <a:p>
            <a:pPr marL="0" lvl="0" indent="0" algn="justLow">
              <a:buNone/>
            </a:pPr>
            <a:r>
              <a:rPr lang="fa-IR" dirty="0">
                <a:cs typeface="B Nazanin" panose="00000400000000000000" pitchFamily="2" charset="-78"/>
              </a:rPr>
              <a:t>تفاهم با وزارت بازرگانی جهت تهیه برنج، قند، شکر و روغن</a:t>
            </a:r>
            <a:endParaRPr lang="en-US" dirty="0">
              <a:cs typeface="B Nazanin" panose="00000400000000000000" pitchFamily="2" charset="-78"/>
            </a:endParaRPr>
          </a:p>
          <a:p>
            <a:pPr marL="0" lvl="0" indent="0" algn="justLow">
              <a:buNone/>
            </a:pPr>
            <a:r>
              <a:rPr lang="fa-IR" dirty="0">
                <a:cs typeface="B Nazanin" panose="00000400000000000000" pitchFamily="2" charset="-78"/>
              </a:rPr>
              <a:t>تفاهم با وزارت جهاد کشاورزی جهت تهیه گوشت قرمز و گوشت مرغ</a:t>
            </a:r>
            <a:endParaRPr lang="en-US" dirty="0">
              <a:cs typeface="B Nazanin" panose="00000400000000000000" pitchFamily="2" charset="-78"/>
            </a:endParaRPr>
          </a:p>
          <a:p>
            <a:pPr marL="0" indent="0" algn="justLow">
              <a:buNone/>
            </a:pPr>
            <a:r>
              <a:rPr lang="fa-IR" dirty="0">
                <a:cs typeface="B Nazanin" panose="00000400000000000000" pitchFamily="2" charset="-78"/>
              </a:rPr>
              <a:t>و...</a:t>
            </a:r>
            <a:endParaRPr lang="en-US" dirty="0">
              <a:cs typeface="B Nazanin" panose="00000400000000000000" pitchFamily="2" charset="-78"/>
            </a:endParaRPr>
          </a:p>
          <a:p>
            <a:pPr marL="0" indent="0">
              <a:buNone/>
            </a:pPr>
            <a:endParaRPr lang="fa-IR" dirty="0"/>
          </a:p>
        </p:txBody>
      </p:sp>
    </p:spTree>
    <p:extLst>
      <p:ext uri="{BB962C8B-B14F-4D97-AF65-F5344CB8AC3E}">
        <p14:creationId xmlns:p14="http://schemas.microsoft.com/office/powerpoint/2010/main" val="1882889867"/>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a:cs typeface="B Titr" panose="00000700000000000000" pitchFamily="2" charset="-78"/>
              </a:rPr>
              <a:t>خرید کالا و خدمات</a:t>
            </a:r>
            <a:endParaRPr lang="fa-IR" sz="3200" dirty="0"/>
          </a:p>
        </p:txBody>
      </p:sp>
      <p:sp>
        <p:nvSpPr>
          <p:cNvPr id="3" name="Content Placeholder 2"/>
          <p:cNvSpPr>
            <a:spLocks noGrp="1"/>
          </p:cNvSpPr>
          <p:nvPr>
            <p:ph idx="1"/>
          </p:nvPr>
        </p:nvSpPr>
        <p:spPr>
          <a:xfrm>
            <a:off x="457200" y="1600200"/>
            <a:ext cx="8229600" cy="4925144"/>
          </a:xfrm>
        </p:spPr>
        <p:txBody>
          <a:bodyPr>
            <a:normAutofit fontScale="92500" lnSpcReduction="10000"/>
          </a:bodyPr>
          <a:lstStyle/>
          <a:p>
            <a:pPr marL="0" indent="0" algn="justLow">
              <a:buNone/>
            </a:pPr>
            <a:r>
              <a:rPr lang="fa-IR" b="1" dirty="0">
                <a:cs typeface="B Nazanin" panose="00000400000000000000" pitchFamily="2" charset="-78"/>
              </a:rPr>
              <a:t>حالت سوم : خرید به صورت غیر متمرکز </a:t>
            </a:r>
            <a:endParaRPr lang="fa-IR" b="1" dirty="0" smtClean="0">
              <a:cs typeface="B Nazanin" panose="00000400000000000000" pitchFamily="2" charset="-78"/>
            </a:endParaRPr>
          </a:p>
          <a:p>
            <a:pPr marL="0" indent="0" algn="justLow">
              <a:buNone/>
            </a:pPr>
            <a:endParaRPr lang="en-US" b="1" dirty="0">
              <a:cs typeface="B Nazanin" panose="00000400000000000000" pitchFamily="2" charset="-78"/>
            </a:endParaRPr>
          </a:p>
          <a:p>
            <a:pPr marL="0" indent="0" algn="justLow">
              <a:buNone/>
            </a:pPr>
            <a:r>
              <a:rPr lang="fa-IR" dirty="0">
                <a:cs typeface="B Nazanin" panose="00000400000000000000" pitchFamily="2" charset="-78"/>
              </a:rPr>
              <a:t> این حالت مناسب خرید کالاهای مصرفی در پردیس ها می باشد. هر چند این گونه خرید نیز نیازمند آموزش های مورد نیاز خود می باشد. در این جهت این اداره کل بر آن است تا با برگزاری دوره هایی در سطح کشور آموزش های لازم را به کارپردازان و مأمورین خرید در استانها ارائه نماید. کلیه خریدها باید با نازلترین قیمت و بالاترین کیفیت صورت پذیرد. همچنین این کارپردازان آموزش دیده را می توان بعنوان کارشناس جهت بازدید و بازرسی از مراکز در نظر گرفت.</a:t>
            </a:r>
            <a:endParaRPr lang="en-US" dirty="0">
              <a:cs typeface="B Nazanin" panose="00000400000000000000" pitchFamily="2" charset="-78"/>
            </a:endParaRPr>
          </a:p>
          <a:p>
            <a:pPr marL="0" indent="0" algn="justLow">
              <a:buNone/>
            </a:pPr>
            <a:r>
              <a:rPr lang="fa-IR" dirty="0">
                <a:cs typeface="B Nazanin" panose="00000400000000000000" pitchFamily="2" charset="-78"/>
              </a:rPr>
              <a:t>در این حالت اداره کل پشتیبانی و رفاه نیز باید نظارت مستمر بر خرید های استانها داشته باشد.</a:t>
            </a:r>
            <a:endParaRPr lang="en-US" dirty="0">
              <a:cs typeface="B Nazanin" panose="00000400000000000000" pitchFamily="2" charset="-78"/>
            </a:endParaRPr>
          </a:p>
          <a:p>
            <a:pPr marL="0" indent="0">
              <a:buNone/>
            </a:pPr>
            <a:endParaRPr lang="fa-IR" dirty="0"/>
          </a:p>
        </p:txBody>
      </p:sp>
    </p:spTree>
    <p:extLst>
      <p:ext uri="{BB962C8B-B14F-4D97-AF65-F5344CB8AC3E}">
        <p14:creationId xmlns:p14="http://schemas.microsoft.com/office/powerpoint/2010/main" val="56684879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ar-SA" dirty="0">
                <a:cs typeface="B Titr" pitchFamily="2" charset="-78"/>
              </a:rPr>
              <a:t>تعاريف اوليه دراين طرح :</a:t>
            </a:r>
            <a:endParaRPr lang="en-US" dirty="0">
              <a:cs typeface="B Titr" pitchFamily="2" charset="-78"/>
            </a:endParaRPr>
          </a:p>
          <a:p>
            <a:pPr>
              <a:buNone/>
            </a:pPr>
            <a:r>
              <a:rPr lang="ar-SA" dirty="0"/>
              <a:t> </a:t>
            </a:r>
            <a:endParaRPr lang="en-US" dirty="0"/>
          </a:p>
          <a:p>
            <a:pPr algn="justLow">
              <a:lnSpc>
                <a:spcPct val="120000"/>
              </a:lnSpc>
              <a:buNone/>
            </a:pPr>
            <a:r>
              <a:rPr lang="ar-SA" dirty="0">
                <a:cs typeface="B Nazanin" pitchFamily="2" charset="-78"/>
              </a:rPr>
              <a:t>-دراين طرح منظوراز اعضاء كاركنان </a:t>
            </a:r>
            <a:r>
              <a:rPr lang="ar-SA" dirty="0" smtClean="0">
                <a:cs typeface="B Nazanin" pitchFamily="2" charset="-78"/>
              </a:rPr>
              <a:t>،</a:t>
            </a:r>
            <a:r>
              <a:rPr lang="fa-IR" dirty="0" smtClean="0">
                <a:cs typeface="B Nazanin" pitchFamily="2" charset="-78"/>
              </a:rPr>
              <a:t> </a:t>
            </a:r>
            <a:r>
              <a:rPr lang="ar-SA" dirty="0" smtClean="0">
                <a:cs typeface="B Nazanin" pitchFamily="2" charset="-78"/>
              </a:rPr>
              <a:t>اساتيد</a:t>
            </a:r>
            <a:r>
              <a:rPr lang="fa-IR" dirty="0" smtClean="0">
                <a:cs typeface="B Nazanin" pitchFamily="2" charset="-78"/>
              </a:rPr>
              <a:t> </a:t>
            </a:r>
            <a:r>
              <a:rPr lang="ar-SA" dirty="0" smtClean="0">
                <a:cs typeface="B Nazanin" pitchFamily="2" charset="-78"/>
              </a:rPr>
              <a:t>ابواب </a:t>
            </a:r>
            <a:r>
              <a:rPr lang="ar-SA" dirty="0">
                <a:cs typeface="B Nazanin" pitchFamily="2" charset="-78"/>
              </a:rPr>
              <a:t>جمعي دانشگاه فرهنگيان وپرديس هاي آن مي باشند</a:t>
            </a:r>
            <a:endParaRPr lang="en-US" dirty="0">
              <a:cs typeface="B Nazanin" pitchFamily="2" charset="-78"/>
            </a:endParaRPr>
          </a:p>
          <a:p>
            <a:pPr algn="justLow">
              <a:lnSpc>
                <a:spcPct val="120000"/>
              </a:lnSpc>
              <a:buNone/>
            </a:pPr>
            <a:r>
              <a:rPr lang="ar-SA" dirty="0">
                <a:cs typeface="B Nazanin" pitchFamily="2" charset="-78"/>
              </a:rPr>
              <a:t>-مشمولين خدمات رفاهي كليه اعضائي مي باشند كه مشاركت نمايند و ارتباط حقوقي با دانشگاه داشته باشند ويا اينكه به طرقي اين ارتباط برقرار شود.</a:t>
            </a:r>
            <a:endParaRPr lang="en-US" dirty="0">
              <a:cs typeface="B Nazanin" pitchFamily="2" charset="-78"/>
            </a:endParaRPr>
          </a:p>
          <a:p>
            <a:pPr algn="justLow">
              <a:lnSpc>
                <a:spcPct val="120000"/>
              </a:lnSpc>
              <a:buNone/>
            </a:pPr>
            <a:r>
              <a:rPr lang="ar-SA" dirty="0">
                <a:cs typeface="B Nazanin" pitchFamily="2" charset="-78"/>
              </a:rPr>
              <a:t>-خانواده هاي اعضاء مشمولين ارائه برخي از خدمات </a:t>
            </a:r>
            <a:r>
              <a:rPr lang="ar-SA" dirty="0" smtClean="0">
                <a:cs typeface="B Nazanin" pitchFamily="2" charset="-78"/>
              </a:rPr>
              <a:t>رفاهي،</a:t>
            </a:r>
            <a:r>
              <a:rPr lang="fa-IR" dirty="0" smtClean="0">
                <a:cs typeface="B Nazanin" pitchFamily="2" charset="-78"/>
              </a:rPr>
              <a:t> </a:t>
            </a:r>
            <a:r>
              <a:rPr lang="ar-SA" dirty="0" smtClean="0">
                <a:cs typeface="B Nazanin" pitchFamily="2" charset="-78"/>
              </a:rPr>
              <a:t>معيشتي </a:t>
            </a:r>
            <a:r>
              <a:rPr lang="ar-SA" dirty="0">
                <a:cs typeface="B Nazanin" pitchFamily="2" charset="-78"/>
              </a:rPr>
              <a:t>خواهندشد</a:t>
            </a:r>
            <a:endParaRPr lang="en-US" dirty="0">
              <a:cs typeface="B Nazanin" pitchFamily="2" charset="-78"/>
            </a:endParaRPr>
          </a:p>
          <a:p>
            <a:pPr algn="justLow">
              <a:lnSpc>
                <a:spcPct val="120000"/>
              </a:lnSpc>
              <a:buNone/>
            </a:pPr>
            <a:r>
              <a:rPr lang="ar-SA" dirty="0">
                <a:cs typeface="B Nazanin" pitchFamily="2" charset="-78"/>
              </a:rPr>
              <a:t>-شيوه بهرمندي از خدمات طرح براساس دستورالعمل هاي صادره از دانشگاه خواهد بود.</a:t>
            </a:r>
            <a:endParaRPr lang="en-US" dirty="0">
              <a:cs typeface="B Nazanin" pitchFamily="2" charset="-78"/>
            </a:endParaRPr>
          </a:p>
          <a:p>
            <a:pPr algn="justLow">
              <a:lnSpc>
                <a:spcPct val="120000"/>
              </a:lnSpc>
              <a:buNone/>
            </a:pPr>
            <a:r>
              <a:rPr lang="ar-SA" dirty="0">
                <a:cs typeface="B Nazanin" pitchFamily="2" charset="-78"/>
              </a:rPr>
              <a:t> </a:t>
            </a:r>
            <a:endParaRPr lang="en-US" dirty="0">
              <a:cs typeface="B Nazanin" pitchFamily="2" charset="-78"/>
            </a:endParaRPr>
          </a:p>
          <a:p>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143668"/>
          </a:xfrm>
        </p:spPr>
        <p:txBody>
          <a:bodyPr>
            <a:normAutofit fontScale="62500" lnSpcReduction="20000"/>
          </a:bodyPr>
          <a:lstStyle/>
          <a:p>
            <a:pPr algn="ctr">
              <a:lnSpc>
                <a:spcPct val="120000"/>
              </a:lnSpc>
              <a:buNone/>
            </a:pPr>
            <a:r>
              <a:rPr lang="fa-IR" sz="2900" dirty="0" smtClean="0">
                <a:cs typeface="B Titr" pitchFamily="2" charset="-78"/>
              </a:rPr>
              <a:t>      </a:t>
            </a:r>
            <a:r>
              <a:rPr lang="ar-SA" sz="2900" dirty="0" smtClean="0">
                <a:cs typeface="B Titr" pitchFamily="2" charset="-78"/>
              </a:rPr>
              <a:t>با </a:t>
            </a:r>
            <a:r>
              <a:rPr lang="ar-SA" sz="2900" dirty="0">
                <a:cs typeface="B Titr" pitchFamily="2" charset="-78"/>
              </a:rPr>
              <a:t>توجه به امكانات ،منابع ،شرايط ،ساختاروچگونگي  جريان خدمات رفاهي </a:t>
            </a:r>
            <a:r>
              <a:rPr lang="ar-SA" sz="2900" dirty="0" smtClean="0">
                <a:cs typeface="B Titr" pitchFamily="2" charset="-78"/>
              </a:rPr>
              <a:t>در</a:t>
            </a:r>
            <a:r>
              <a:rPr lang="fa-IR" sz="2900" dirty="0" smtClean="0">
                <a:cs typeface="B Titr" pitchFamily="2" charset="-78"/>
              </a:rPr>
              <a:t> </a:t>
            </a:r>
            <a:r>
              <a:rPr lang="ar-SA" sz="2900" dirty="0" smtClean="0">
                <a:cs typeface="B Titr" pitchFamily="2" charset="-78"/>
              </a:rPr>
              <a:t>وزارت </a:t>
            </a:r>
            <a:r>
              <a:rPr lang="ar-SA" sz="2900" dirty="0">
                <a:cs typeface="B Titr" pitchFamily="2" charset="-78"/>
              </a:rPr>
              <a:t>آموزش </a:t>
            </a:r>
            <a:r>
              <a:rPr lang="ar-SA" sz="2900" dirty="0" smtClean="0">
                <a:cs typeface="B Titr" pitchFamily="2" charset="-78"/>
              </a:rPr>
              <a:t>و</a:t>
            </a:r>
            <a:r>
              <a:rPr lang="fa-IR" sz="2900" dirty="0" smtClean="0">
                <a:cs typeface="B Titr" pitchFamily="2" charset="-78"/>
              </a:rPr>
              <a:t> </a:t>
            </a:r>
            <a:r>
              <a:rPr lang="ar-SA" sz="2900" dirty="0" smtClean="0">
                <a:cs typeface="B Titr" pitchFamily="2" charset="-78"/>
              </a:rPr>
              <a:t>پرورش </a:t>
            </a:r>
            <a:r>
              <a:rPr lang="ar-SA" sz="2900" dirty="0">
                <a:cs typeface="B Titr" pitchFamily="2" charset="-78"/>
              </a:rPr>
              <a:t>و سازمان هاي تابعه طرح رفاهي در دو فاز  پيشنهاد مي گردد:</a:t>
            </a:r>
            <a:endParaRPr lang="en-US" sz="2900" dirty="0">
              <a:cs typeface="B Titr" pitchFamily="2" charset="-78"/>
            </a:endParaRPr>
          </a:p>
          <a:p>
            <a:pPr>
              <a:lnSpc>
                <a:spcPct val="120000"/>
              </a:lnSpc>
              <a:buNone/>
            </a:pPr>
            <a:r>
              <a:rPr lang="fa-IR" dirty="0"/>
              <a:t> </a:t>
            </a:r>
            <a:endParaRPr lang="en-US" dirty="0"/>
          </a:p>
          <a:p>
            <a:pPr>
              <a:lnSpc>
                <a:spcPct val="120000"/>
              </a:lnSpc>
              <a:buNone/>
            </a:pPr>
            <a:r>
              <a:rPr lang="ar-SA" b="1" dirty="0">
                <a:cs typeface="B Nazanin" pitchFamily="2" charset="-78"/>
              </a:rPr>
              <a:t>الف )فاز مقدماتي : شامل</a:t>
            </a:r>
            <a:endParaRPr lang="en-US" b="1" dirty="0">
              <a:cs typeface="B Nazanin" pitchFamily="2" charset="-78"/>
            </a:endParaRPr>
          </a:p>
          <a:p>
            <a:pPr lvl="0">
              <a:lnSpc>
                <a:spcPct val="120000"/>
              </a:lnSpc>
              <a:buNone/>
            </a:pPr>
            <a:r>
              <a:rPr lang="ar-SA" dirty="0">
                <a:cs typeface="B Nazanin" pitchFamily="2" charset="-78"/>
              </a:rPr>
              <a:t>اقدامات مديريتي بهمراه گام هاي عملياتي</a:t>
            </a:r>
            <a:endParaRPr lang="en-US" dirty="0">
              <a:cs typeface="B Nazanin" pitchFamily="2" charset="-78"/>
            </a:endParaRPr>
          </a:p>
          <a:p>
            <a:pPr lvl="0">
              <a:lnSpc>
                <a:spcPct val="120000"/>
              </a:lnSpc>
              <a:buNone/>
            </a:pPr>
            <a:r>
              <a:rPr lang="ar-SA" dirty="0">
                <a:cs typeface="B Nazanin" pitchFamily="2" charset="-78"/>
              </a:rPr>
              <a:t>برنامه هاي اولويتي </a:t>
            </a:r>
            <a:endParaRPr lang="en-US" dirty="0">
              <a:cs typeface="B Nazanin" pitchFamily="2" charset="-78"/>
            </a:endParaRPr>
          </a:p>
          <a:p>
            <a:pPr>
              <a:lnSpc>
                <a:spcPct val="120000"/>
              </a:lnSpc>
              <a:buNone/>
            </a:pPr>
            <a:r>
              <a:rPr lang="ar-SA" dirty="0">
                <a:cs typeface="B Nazanin" pitchFamily="2" charset="-78"/>
              </a:rPr>
              <a:t>زمان پيش بيني شده از </a:t>
            </a:r>
            <a:r>
              <a:rPr lang="fa-IR" dirty="0" smtClean="0">
                <a:cs typeface="B Nazanin" pitchFamily="2" charset="-78"/>
              </a:rPr>
              <a:t>مهر</a:t>
            </a:r>
            <a:r>
              <a:rPr lang="ar-SA" dirty="0" smtClean="0">
                <a:cs typeface="B Nazanin" pitchFamily="2" charset="-78"/>
              </a:rPr>
              <a:t>ماه </a:t>
            </a:r>
            <a:r>
              <a:rPr lang="ar-SA" dirty="0">
                <a:cs typeface="B Nazanin" pitchFamily="2" charset="-78"/>
              </a:rPr>
              <a:t>سال جاري لغايت </a:t>
            </a:r>
            <a:r>
              <a:rPr lang="fa-IR" dirty="0" smtClean="0">
                <a:cs typeface="B Nazanin" pitchFamily="2" charset="-78"/>
              </a:rPr>
              <a:t>مهر</a:t>
            </a:r>
            <a:r>
              <a:rPr lang="ar-SA" dirty="0" smtClean="0">
                <a:cs typeface="B Nazanin" pitchFamily="2" charset="-78"/>
              </a:rPr>
              <a:t>ماه سال </a:t>
            </a:r>
            <a:r>
              <a:rPr lang="fa-IR" dirty="0" smtClean="0">
                <a:cs typeface="B Nazanin" pitchFamily="2" charset="-78"/>
              </a:rPr>
              <a:t>آینده</a:t>
            </a:r>
            <a:endParaRPr lang="en-US" dirty="0">
              <a:cs typeface="B Nazanin" pitchFamily="2" charset="-78"/>
            </a:endParaRPr>
          </a:p>
          <a:p>
            <a:pPr>
              <a:lnSpc>
                <a:spcPct val="120000"/>
              </a:lnSpc>
              <a:buNone/>
            </a:pPr>
            <a:r>
              <a:rPr lang="ar-SA" dirty="0">
                <a:cs typeface="B Nazanin" pitchFamily="2" charset="-78"/>
              </a:rPr>
              <a:t> </a:t>
            </a:r>
            <a:endParaRPr lang="en-US" dirty="0">
              <a:cs typeface="B Nazanin" pitchFamily="2" charset="-78"/>
            </a:endParaRPr>
          </a:p>
          <a:p>
            <a:pPr>
              <a:lnSpc>
                <a:spcPct val="120000"/>
              </a:lnSpc>
              <a:buNone/>
            </a:pPr>
            <a:r>
              <a:rPr lang="ar-SA" b="1" dirty="0">
                <a:cs typeface="B Nazanin" pitchFamily="2" charset="-78"/>
              </a:rPr>
              <a:t>ب)فاز تكميلي شامل </a:t>
            </a:r>
            <a:endParaRPr lang="en-US" b="1" dirty="0">
              <a:cs typeface="B Nazanin" pitchFamily="2" charset="-78"/>
            </a:endParaRPr>
          </a:p>
          <a:p>
            <a:pPr>
              <a:lnSpc>
                <a:spcPct val="120000"/>
              </a:lnSpc>
              <a:buNone/>
            </a:pPr>
            <a:r>
              <a:rPr lang="ar-SA" dirty="0">
                <a:cs typeface="B Nazanin" pitchFamily="2" charset="-78"/>
              </a:rPr>
              <a:t> </a:t>
            </a:r>
            <a:endParaRPr lang="en-US" dirty="0">
              <a:cs typeface="B Nazanin" pitchFamily="2" charset="-78"/>
            </a:endParaRPr>
          </a:p>
          <a:p>
            <a:pPr>
              <a:lnSpc>
                <a:spcPct val="120000"/>
              </a:lnSpc>
              <a:buNone/>
            </a:pPr>
            <a:r>
              <a:rPr lang="ar-SA" dirty="0">
                <a:cs typeface="B Nazanin" pitchFamily="2" charset="-78"/>
              </a:rPr>
              <a:t>1-تهيه ،تدوين وتصويب ماموريت ها متناسب با اهداف درارتباط با خدمات رفاهي معيشتي منزلتي براي اساتيد، كاركنان دانشگاه و خانواده هايشان وتصويب آن در زير مجموعه هاي قانوني اساسنامه دانشگاه يا شوراي عالي آموزش وپرورش </a:t>
            </a:r>
            <a:endParaRPr lang="en-US" dirty="0">
              <a:cs typeface="B Nazanin" pitchFamily="2" charset="-78"/>
            </a:endParaRPr>
          </a:p>
          <a:p>
            <a:pPr>
              <a:lnSpc>
                <a:spcPct val="120000"/>
              </a:lnSpc>
              <a:buNone/>
            </a:pPr>
            <a:r>
              <a:rPr lang="ar-SA" dirty="0">
                <a:cs typeface="B Nazanin" pitchFamily="2" charset="-78"/>
              </a:rPr>
              <a:t>2-تعيين چارچوب ساختاري ،عملياتي ،نهادي ،متناسب با ماموريت ها </a:t>
            </a:r>
            <a:endParaRPr lang="en-US" dirty="0">
              <a:cs typeface="B Nazanin" pitchFamily="2" charset="-78"/>
            </a:endParaRPr>
          </a:p>
          <a:p>
            <a:pPr>
              <a:lnSpc>
                <a:spcPct val="120000"/>
              </a:lnSpc>
              <a:buNone/>
            </a:pPr>
            <a:r>
              <a:rPr lang="ar-SA" dirty="0">
                <a:cs typeface="B Nazanin" pitchFamily="2" charset="-78"/>
              </a:rPr>
              <a:t>1-2درتخصيص منابع دربودجه هاي مصوب </a:t>
            </a:r>
            <a:endParaRPr lang="en-US" dirty="0">
              <a:cs typeface="B Nazanin" pitchFamily="2" charset="-78"/>
            </a:endParaRPr>
          </a:p>
          <a:p>
            <a:pPr>
              <a:lnSpc>
                <a:spcPct val="120000"/>
              </a:lnSpc>
              <a:buNone/>
            </a:pPr>
            <a:r>
              <a:rPr lang="ar-SA" dirty="0">
                <a:cs typeface="B Nazanin" pitchFamily="2" charset="-78"/>
              </a:rPr>
              <a:t>2-2درورود به مجاري قانوني در برنامه ششم توسعه براي مصوب هاي قانوني </a:t>
            </a:r>
            <a:endParaRPr lang="en-US" dirty="0">
              <a:cs typeface="B Nazanin" pitchFamily="2" charset="-78"/>
            </a:endParaRPr>
          </a:p>
          <a:p>
            <a:pPr>
              <a:lnSpc>
                <a:spcPct val="120000"/>
              </a:lnSpc>
              <a:buNone/>
            </a:pPr>
            <a:r>
              <a:rPr lang="ar-SA" dirty="0">
                <a:cs typeface="B Nazanin" pitchFamily="2" charset="-78"/>
              </a:rPr>
              <a:t>3-2درتخصيص نيروي انساني مورد نياز </a:t>
            </a:r>
            <a:endParaRPr lang="en-US" dirty="0">
              <a:cs typeface="B Nazanin" pitchFamily="2" charset="-78"/>
            </a:endParaRPr>
          </a:p>
          <a:p>
            <a:pPr>
              <a:buNone/>
            </a:pPr>
            <a:endParaRPr lang="fa-IR" dirty="0"/>
          </a:p>
        </p:txBody>
      </p:sp>
    </p:spTree>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563</TotalTime>
  <Words>1443</Words>
  <Application>Microsoft Office PowerPoint</Application>
  <PresentationFormat>On-screen Show (4:3)</PresentationFormat>
  <Paragraphs>203</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B Nazanin</vt:lpstr>
      <vt:lpstr>B Titr</vt:lpstr>
      <vt:lpstr>Calibri</vt:lpstr>
      <vt:lpstr>IranNastaliq</vt:lpstr>
      <vt:lpstr>Times New Roman</vt:lpstr>
      <vt:lpstr>Office Theme</vt:lpstr>
      <vt:lpstr>به نام خدا</vt:lpstr>
      <vt:lpstr>PowerPoint Presentation</vt:lpstr>
      <vt:lpstr>انبارگردانی</vt:lpstr>
      <vt:lpstr>خرید کالا و خدمات</vt:lpstr>
      <vt:lpstr>خرید کالا و خدمات</vt:lpstr>
      <vt:lpstr>خرید کالا و خدمات</vt:lpstr>
      <vt:lpstr>خرید کالا و خدمات</vt:lpstr>
      <vt:lpstr>PowerPoint Presentation</vt:lpstr>
      <vt:lpstr>PowerPoint Presentation</vt:lpstr>
      <vt:lpstr>PowerPoint Presentation</vt:lpstr>
      <vt:lpstr>PowerPoint Presentation</vt:lpstr>
      <vt:lpstr>PowerPoint Presentation</vt:lpstr>
      <vt:lpstr>PowerPoint Presentation</vt:lpstr>
      <vt:lpstr>1- صندوق وام ضروري وتهيه دستورالعمل هاي مربوطه براساس مدل پيش بيني شده ذيل </vt:lpstr>
      <vt:lpstr>2-سامان دهي مراكز رفاهي تابعه براساس مدل مشروحه ذيل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safania</dc:creator>
  <cp:lastModifiedBy>Microsoft</cp:lastModifiedBy>
  <cp:revision>69</cp:revision>
  <dcterms:created xsi:type="dcterms:W3CDTF">2015-08-24T04:42:23Z</dcterms:created>
  <dcterms:modified xsi:type="dcterms:W3CDTF">2015-11-29T05:40:34Z</dcterms:modified>
</cp:coreProperties>
</file>