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 id="285"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2" d="100"/>
          <a:sy n="72" d="100"/>
        </p:scale>
        <p:origin x="132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29408310-40CD-491D-988F-F092B3A3657F}" type="datetimeFigureOut">
              <a:rPr lang="fa-IR" smtClean="0"/>
              <a:t>02/11/1437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1A269B7-FBF3-4941-983D-5E86ED2182BA}" type="slidenum">
              <a:rPr lang="fa-IR" smtClean="0"/>
              <a:t>‹#›</a:t>
            </a:fld>
            <a:endParaRPr lang="fa-I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9408310-40CD-491D-988F-F092B3A3657F}" type="datetimeFigureOut">
              <a:rPr lang="fa-IR" smtClean="0"/>
              <a:t>02/11/1437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1A269B7-FBF3-4941-983D-5E86ED2182BA}" type="slidenum">
              <a:rPr lang="fa-IR" smtClean="0"/>
              <a:t>‹#›</a:t>
            </a:fld>
            <a:endParaRPr lang="fa-I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9408310-40CD-491D-988F-F092B3A3657F}" type="datetimeFigureOut">
              <a:rPr lang="fa-IR" smtClean="0"/>
              <a:t>02/11/1437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1A269B7-FBF3-4941-983D-5E86ED2182BA}" type="slidenum">
              <a:rPr lang="fa-IR" smtClean="0"/>
              <a:t>‹#›</a:t>
            </a:fld>
            <a:endParaRPr lang="fa-I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9408310-40CD-491D-988F-F092B3A3657F}" type="datetimeFigureOut">
              <a:rPr lang="fa-IR" smtClean="0"/>
              <a:t>02/11/1437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1A269B7-FBF3-4941-983D-5E86ED2182BA}" type="slidenum">
              <a:rPr lang="fa-IR" smtClean="0"/>
              <a:t>‹#›</a:t>
            </a:fld>
            <a:endParaRPr lang="fa-I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408310-40CD-491D-988F-F092B3A3657F}" type="datetimeFigureOut">
              <a:rPr lang="fa-IR" smtClean="0"/>
              <a:t>02/11/1437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1A269B7-FBF3-4941-983D-5E86ED2182BA}" type="slidenum">
              <a:rPr lang="fa-IR" smtClean="0"/>
              <a:t>‹#›</a:t>
            </a:fld>
            <a:endParaRPr lang="fa-I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29408310-40CD-491D-988F-F092B3A3657F}" type="datetimeFigureOut">
              <a:rPr lang="fa-IR" smtClean="0"/>
              <a:t>02/11/1437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1A269B7-FBF3-4941-983D-5E86ED2182BA}" type="slidenum">
              <a:rPr lang="fa-IR" smtClean="0"/>
              <a:t>‹#›</a:t>
            </a:fld>
            <a:endParaRPr lang="fa-I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29408310-40CD-491D-988F-F092B3A3657F}" type="datetimeFigureOut">
              <a:rPr lang="fa-IR" smtClean="0"/>
              <a:t>02/11/1437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1A269B7-FBF3-4941-983D-5E86ED2182BA}" type="slidenum">
              <a:rPr lang="fa-IR" smtClean="0"/>
              <a:t>‹#›</a:t>
            </a:fld>
            <a:endParaRPr lang="fa-I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29408310-40CD-491D-988F-F092B3A3657F}" type="datetimeFigureOut">
              <a:rPr lang="fa-IR" smtClean="0"/>
              <a:t>02/11/1437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1A269B7-FBF3-4941-983D-5E86ED2182BA}" type="slidenum">
              <a:rPr lang="fa-IR" smtClean="0"/>
              <a:t>‹#›</a:t>
            </a:fld>
            <a:endParaRPr lang="fa-I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08310-40CD-491D-988F-F092B3A3657F}" type="datetimeFigureOut">
              <a:rPr lang="fa-IR" smtClean="0"/>
              <a:t>02/11/1437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F1A269B7-FBF3-4941-983D-5E86ED2182BA}" type="slidenum">
              <a:rPr lang="fa-IR" smtClean="0"/>
              <a:t>‹#›</a:t>
            </a:fld>
            <a:endParaRPr lang="fa-I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408310-40CD-491D-988F-F092B3A3657F}" type="datetimeFigureOut">
              <a:rPr lang="fa-IR" smtClean="0"/>
              <a:t>02/11/1437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1A269B7-FBF3-4941-983D-5E86ED2182BA}" type="slidenum">
              <a:rPr lang="fa-IR" smtClean="0"/>
              <a:t>‹#›</a:t>
            </a:fld>
            <a:endParaRPr lang="fa-I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408310-40CD-491D-988F-F092B3A3657F}" type="datetimeFigureOut">
              <a:rPr lang="fa-IR" smtClean="0"/>
              <a:t>02/11/1437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1A269B7-FBF3-4941-983D-5E86ED2182BA}" type="slidenum">
              <a:rPr lang="fa-IR" smtClean="0"/>
              <a:t>‹#›</a:t>
            </a:fld>
            <a:endParaRPr lang="fa-I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9408310-40CD-491D-988F-F092B3A3657F}" type="datetimeFigureOut">
              <a:rPr lang="fa-IR" smtClean="0"/>
              <a:t>02/11/1437</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1A269B7-FBF3-4941-983D-5E86ED2182BA}" type="slidenum">
              <a:rPr lang="fa-IR" smtClean="0"/>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227269"/>
          </a:xfrm>
        </p:spPr>
        <p:txBody>
          <a:bodyPr>
            <a:noAutofit/>
            <a:scene3d>
              <a:camera prst="obliqueTopRight"/>
              <a:lightRig rig="threePt" dir="t"/>
            </a:scene3d>
          </a:bodyPr>
          <a:lstStyle/>
          <a:p>
            <a:r>
              <a:rPr lang="fa-IR" sz="13800" b="1" dirty="0" smtClean="0">
                <a:solidFill>
                  <a:srgbClr val="0033CC"/>
                </a:solidFill>
                <a:effectLst>
                  <a:glow rad="101600">
                    <a:schemeClr val="accent1">
                      <a:satMod val="175000"/>
                      <a:alpha val="40000"/>
                    </a:schemeClr>
                  </a:glow>
                </a:effectLst>
                <a:latin typeface="IranNastaliq" pitchFamily="18" charset="0"/>
                <a:cs typeface="IranNastaliq" pitchFamily="18" charset="0"/>
              </a:rPr>
              <a:t>به نام خدا</a:t>
            </a:r>
            <a:endParaRPr lang="fa-IR" sz="13800" b="1" dirty="0">
              <a:solidFill>
                <a:srgbClr val="0033CC"/>
              </a:solidFill>
              <a:effectLst>
                <a:glow rad="101600">
                  <a:schemeClr val="accent1">
                    <a:satMod val="175000"/>
                    <a:alpha val="40000"/>
                  </a:schemeClr>
                </a:glow>
              </a:effectLst>
              <a:latin typeface="IranNastaliq" pitchFamily="18" charset="0"/>
              <a:cs typeface="IranNastaliq"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fontScale="77500" lnSpcReduction="20000"/>
          </a:bodyPr>
          <a:lstStyle/>
          <a:p>
            <a:pPr>
              <a:buNone/>
            </a:pPr>
            <a:r>
              <a:rPr lang="ar-SA" dirty="0">
                <a:cs typeface="B Titr" pitchFamily="2" charset="-78"/>
              </a:rPr>
              <a:t>مقدمه :</a:t>
            </a:r>
            <a:endParaRPr lang="en-US" dirty="0">
              <a:cs typeface="B Titr" pitchFamily="2" charset="-78"/>
            </a:endParaRPr>
          </a:p>
          <a:p>
            <a:pPr>
              <a:buNone/>
            </a:pPr>
            <a:r>
              <a:rPr lang="ar-SA" dirty="0"/>
              <a:t> </a:t>
            </a:r>
            <a:endParaRPr lang="en-US" dirty="0"/>
          </a:p>
          <a:p>
            <a:pPr algn="justLow">
              <a:lnSpc>
                <a:spcPct val="120000"/>
              </a:lnSpc>
              <a:buNone/>
            </a:pPr>
            <a:r>
              <a:rPr lang="ar-SA" dirty="0">
                <a:cs typeface="B Nazanin" panose="00000400000000000000" pitchFamily="2" charset="-78"/>
              </a:rPr>
              <a:t> از گذشته دور دستگاه‌هاي مختلف از جمله آموزش و پرورش به منظور افزايش انگيزه خدمتي وبه  تبع آن ارتقاء سطح بهره‌وري و تحقق اهداف سازماني اقدام به ايجاد ساز و كاري به عنوان واحد رفاهي در ستاد </a:t>
            </a:r>
            <a:r>
              <a:rPr lang="fa-IR" dirty="0" smtClean="0">
                <a:cs typeface="B Nazanin" panose="00000400000000000000" pitchFamily="2" charset="-78"/>
              </a:rPr>
              <a:t>دانشگاه فرهنگیان استانها و پردیس ها و واحدهای تابعه </a:t>
            </a:r>
            <a:r>
              <a:rPr lang="ar-SA" dirty="0" smtClean="0">
                <a:cs typeface="B Nazanin" panose="00000400000000000000" pitchFamily="2" charset="-78"/>
              </a:rPr>
              <a:t>نموده </a:t>
            </a:r>
            <a:r>
              <a:rPr lang="ar-SA" dirty="0">
                <a:cs typeface="B Nazanin" panose="00000400000000000000" pitchFamily="2" charset="-78"/>
              </a:rPr>
              <a:t>كه متناسب با تحولات اقتصادي، اجتماعي، فرهنگي و ... براي كمك، حمايت و هدايت و كنترل و نظارت بر ساز و كارهاي درون و برون سازماني، برنامه‌هايي را ارائه و اجرا نموده </a:t>
            </a:r>
            <a:r>
              <a:rPr lang="ar-SA" dirty="0" smtClean="0">
                <a:cs typeface="B Nazanin" panose="00000400000000000000" pitchFamily="2" charset="-78"/>
              </a:rPr>
              <a:t>و</a:t>
            </a:r>
            <a:r>
              <a:rPr lang="fa-IR" dirty="0" smtClean="0">
                <a:cs typeface="B Nazanin" panose="00000400000000000000" pitchFamily="2" charset="-78"/>
              </a:rPr>
              <a:t> </a:t>
            </a:r>
            <a:r>
              <a:rPr lang="ar-SA" dirty="0" smtClean="0">
                <a:cs typeface="B Nazanin" panose="00000400000000000000" pitchFamily="2" charset="-78"/>
              </a:rPr>
              <a:t>می </a:t>
            </a:r>
            <a:r>
              <a:rPr lang="ar-SA" dirty="0">
                <a:cs typeface="B Nazanin" panose="00000400000000000000" pitchFamily="2" charset="-78"/>
              </a:rPr>
              <a:t>نماید.</a:t>
            </a:r>
            <a:endParaRPr lang="en-US" dirty="0">
              <a:cs typeface="B Nazanin" panose="00000400000000000000" pitchFamily="2" charset="-78"/>
            </a:endParaRPr>
          </a:p>
          <a:p>
            <a:pPr algn="justLow">
              <a:lnSpc>
                <a:spcPct val="120000"/>
              </a:lnSpc>
              <a:buNone/>
            </a:pPr>
            <a:r>
              <a:rPr lang="ar-SA" dirty="0">
                <a:cs typeface="B Nazanin" panose="00000400000000000000" pitchFamily="2" charset="-78"/>
              </a:rPr>
              <a:t>از آنجايي كه در مقایسه با سایركارمندان دولت وضعيت معيشتي و رفاهي فرهنگيان نسبتا در سطح پايين‌ تری قرار دارد بالطبع خواسته‌ها و انتظارات آنان از دستگاه مربوطه بيشتر است و از طرفي چون اعتبارات دستگاه براي پاسخگويي به اين قبيل خواسته و نيازها کافی نیست، در نگاه كلي مجموعه اقدامات رفاهي آموزش و پرورش  نتوانسته است فاصله بين دريافتي و هزينه‌هاي زندگي فرهنگيان را پوشش دهد. </a:t>
            </a:r>
            <a:endParaRPr lang="en-US" dirty="0">
              <a:cs typeface="B Nazanin" panose="00000400000000000000" pitchFamily="2" charset="-78"/>
            </a:endParaRPr>
          </a:p>
          <a:p>
            <a:pPr>
              <a:buNone/>
            </a:pP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643602"/>
          </a:xfrm>
        </p:spPr>
        <p:txBody>
          <a:bodyPr>
            <a:normAutofit fontScale="85000" lnSpcReduction="10000"/>
          </a:bodyPr>
          <a:lstStyle/>
          <a:p>
            <a:pPr algn="justLow">
              <a:buNone/>
            </a:pPr>
            <a:r>
              <a:rPr lang="ar-SA" dirty="0" smtClean="0">
                <a:cs typeface="B Nazanin" pitchFamily="2" charset="-78"/>
              </a:rPr>
              <a:t>براین اساس وبمنظور جبران کاستی های موجودوبررسی امکانات وخدمات رفاهی که به فرهنگیان ارائه می شود</a:t>
            </a:r>
            <a:r>
              <a:rPr lang="fa-IR" dirty="0" smtClean="0">
                <a:cs typeface="B Nazanin" pitchFamily="2" charset="-78"/>
              </a:rPr>
              <a:t> </a:t>
            </a:r>
            <a:r>
              <a:rPr lang="ar-SA" dirty="0" smtClean="0">
                <a:cs typeface="B Nazanin" pitchFamily="2" charset="-78"/>
              </a:rPr>
              <a:t>وتدوین وارائه طرحی مناسب که بتواند پاسخگوی نیازهای آنان باشد بررسی میدانی انجام شده که بتواند بصورت اصولی به خدمات رفاهي بپردازد لذا ازآنجاييكه نگارنده مبادرت به تهيه طرح جامع خدمات رفاهي براي فرهنگيان نموده براساس مطالعات وبررسي هاي انجام شده درمقوله خدمات رفاهي طرحي موفق است كه به موارد مشروحه ذيل پرداخته ونسبت به آنها پاسخگو باشد.</a:t>
            </a:r>
            <a:endParaRPr lang="fa-IR" dirty="0" smtClean="0">
              <a:cs typeface="B Nazanin" pitchFamily="2" charset="-78"/>
            </a:endParaRPr>
          </a:p>
          <a:p>
            <a:pPr algn="justLow">
              <a:buNone/>
            </a:pPr>
            <a:r>
              <a:rPr lang="fa-IR" dirty="0" smtClean="0">
                <a:cs typeface="B Nazanin" pitchFamily="2" charset="-78"/>
              </a:rPr>
              <a:t>1. ارائه  </a:t>
            </a:r>
            <a:r>
              <a:rPr lang="fa-IR" dirty="0">
                <a:cs typeface="B Nazanin" pitchFamily="2" charset="-78"/>
              </a:rPr>
              <a:t>چشم‌اندازي روشن از خدمات معيشتي و رفاهي براي كاركنان درطول 30 سال خدمت </a:t>
            </a:r>
            <a:endParaRPr lang="en-US" dirty="0">
              <a:cs typeface="B Nazanin" pitchFamily="2" charset="-78"/>
            </a:endParaRPr>
          </a:p>
          <a:p>
            <a:pPr algn="justLow">
              <a:buNone/>
            </a:pPr>
            <a:r>
              <a:rPr lang="fa-IR" dirty="0">
                <a:cs typeface="B Nazanin" pitchFamily="2" charset="-78"/>
              </a:rPr>
              <a:t>2. شناسايي، دسته‌بندي و ارائه راهكارهاي كاربردي براي برآورد نيازها و </a:t>
            </a:r>
            <a:r>
              <a:rPr lang="fa-IR" dirty="0" smtClean="0">
                <a:cs typeface="B Nazanin" pitchFamily="2" charset="-78"/>
              </a:rPr>
              <a:t>خواسته‌هاي معيشتي </a:t>
            </a:r>
            <a:r>
              <a:rPr lang="fa-IR" dirty="0">
                <a:cs typeface="B Nazanin" pitchFamily="2" charset="-78"/>
              </a:rPr>
              <a:t>- رفاهي فرهنگيان با استفاده از ظرفیت‌های درون </a:t>
            </a:r>
            <a:r>
              <a:rPr lang="fa-IR" dirty="0" smtClean="0">
                <a:cs typeface="B Nazanin" pitchFamily="2" charset="-78"/>
              </a:rPr>
              <a:t>و برون </a:t>
            </a:r>
            <a:r>
              <a:rPr lang="fa-IR" dirty="0">
                <a:cs typeface="B Nazanin" pitchFamily="2" charset="-78"/>
              </a:rPr>
              <a:t>دستگاهی </a:t>
            </a:r>
            <a:endParaRPr lang="en-US" dirty="0">
              <a:cs typeface="B Nazanin" pitchFamily="2" charset="-78"/>
            </a:endParaRPr>
          </a:p>
          <a:p>
            <a:pPr algn="justLow">
              <a:buNone/>
            </a:pPr>
            <a:r>
              <a:rPr lang="fa-IR" dirty="0">
                <a:cs typeface="B Nazanin" pitchFamily="2" charset="-78"/>
              </a:rPr>
              <a:t>3. ارائه الگوي مناسب و توانمندسازي عناصر مرتبط با اجراي اين الگو براي پاسخگويي به نيازهاي معيشتي و رفاهي فرهنگيان</a:t>
            </a:r>
            <a:endParaRPr lang="en-US" dirty="0">
              <a:cs typeface="B Nazanin" pitchFamily="2" charset="-78"/>
            </a:endParaRPr>
          </a:p>
          <a:p>
            <a:pPr>
              <a:buNone/>
            </a:pP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6143668"/>
          </a:xfrm>
        </p:spPr>
        <p:txBody>
          <a:bodyPr>
            <a:normAutofit fontScale="70000" lnSpcReduction="20000"/>
          </a:bodyPr>
          <a:lstStyle/>
          <a:p>
            <a:pPr algn="justLow">
              <a:buNone/>
            </a:pPr>
            <a:r>
              <a:rPr lang="fa-IR" sz="4400" dirty="0" smtClean="0">
                <a:cs typeface="B Nazanin" pitchFamily="2" charset="-78"/>
              </a:rPr>
              <a:t>4</a:t>
            </a:r>
            <a:r>
              <a:rPr lang="fa-IR" sz="3600" dirty="0" smtClean="0">
                <a:cs typeface="B Nazanin" pitchFamily="2" charset="-78"/>
              </a:rPr>
              <a:t>. ارائه راهكارهاي كاربردي و راهبردي مناسب براي انتقال از وضعيت موجود به وضعيت مطلوب مبتني بر رعايت عدالت عمومي‌ - حفظ منزلت و كرامت معلم - سهولت در دسترسي آسان، قابليت تكرار، همسو با برنامه‌هاي كلان، توسعه اقتصادي ،همسو با اهداف سند تحول آموزش و پرورش و ....</a:t>
            </a:r>
            <a:endParaRPr lang="en-US" sz="3600" dirty="0" smtClean="0">
              <a:cs typeface="B Nazanin" pitchFamily="2" charset="-78"/>
            </a:endParaRPr>
          </a:p>
          <a:p>
            <a:pPr algn="justLow">
              <a:buNone/>
            </a:pPr>
            <a:r>
              <a:rPr lang="fa-IR" sz="3600" dirty="0" smtClean="0">
                <a:cs typeface="B Nazanin" pitchFamily="2" charset="-78"/>
              </a:rPr>
              <a:t>5. ارائه ساختار و ساز و كار تشكيلاتي و سازماني مناسب براي دستيابي به اهداف چشم‌انداز.</a:t>
            </a:r>
            <a:endParaRPr lang="en-US" sz="3600" dirty="0" smtClean="0">
              <a:cs typeface="B Nazanin" pitchFamily="2" charset="-78"/>
            </a:endParaRPr>
          </a:p>
          <a:p>
            <a:pPr algn="justLow">
              <a:buNone/>
            </a:pPr>
            <a:r>
              <a:rPr lang="fa-IR" sz="3600" dirty="0" smtClean="0">
                <a:cs typeface="B Nazanin" pitchFamily="2" charset="-78"/>
              </a:rPr>
              <a:t>6. ارائه برنامه اصولي و پايدار براي رفع چالش‌ها و بحران‌هاي موجود و احتمالي در آينده.</a:t>
            </a:r>
            <a:endParaRPr lang="en-US" sz="3600" dirty="0" smtClean="0">
              <a:cs typeface="B Nazanin" pitchFamily="2" charset="-78"/>
            </a:endParaRPr>
          </a:p>
          <a:p>
            <a:pPr algn="justLow">
              <a:buNone/>
            </a:pPr>
            <a:r>
              <a:rPr lang="fa-IR" sz="3600" dirty="0" smtClean="0">
                <a:cs typeface="B Nazanin" pitchFamily="2" charset="-78"/>
              </a:rPr>
              <a:t>7. ارائه برنامه هدفمند برای بهره‌گیری از ظرفیت‌های قانونی و ایجاد فرایندی جهت تدوین ویا اصلاح  قوانین و مقررات مورد نیاز</a:t>
            </a:r>
            <a:endParaRPr lang="en-US" sz="3600" dirty="0" smtClean="0">
              <a:cs typeface="B Nazanin" pitchFamily="2" charset="-78"/>
            </a:endParaRPr>
          </a:p>
          <a:p>
            <a:pPr algn="justLow">
              <a:buNone/>
            </a:pPr>
            <a:r>
              <a:rPr lang="fa-IR" sz="3600" dirty="0" smtClean="0">
                <a:cs typeface="B Nazanin" pitchFamily="2" charset="-78"/>
              </a:rPr>
              <a:t>8. ارائه مدلی برای بهره‌گیری ظرفیت‌های اقتصادی موجود</a:t>
            </a:r>
            <a:endParaRPr lang="en-US" sz="3600" dirty="0" smtClean="0">
              <a:cs typeface="B Nazanin" pitchFamily="2" charset="-78"/>
            </a:endParaRPr>
          </a:p>
          <a:p>
            <a:pPr algn="justLow">
              <a:buNone/>
            </a:pPr>
            <a:r>
              <a:rPr lang="fa-IR" sz="3600" dirty="0" smtClean="0">
                <a:cs typeface="B Nazanin" pitchFamily="2" charset="-78"/>
              </a:rPr>
              <a:t>9. ارائه مدلی پایدار جهت تأمین منابع انسانی و مالی پایدار برای خدمات رفاهی با توجه به امکانات وظرفیت های بالفعل وبالقوه درآموزش وپرورش </a:t>
            </a:r>
            <a:endParaRPr lang="en-US" sz="3600" dirty="0" smtClean="0">
              <a:cs typeface="B Nazanin" pitchFamily="2" charset="-78"/>
            </a:endParaRPr>
          </a:p>
          <a:p>
            <a:pPr algn="justLow">
              <a:buNone/>
            </a:pPr>
            <a:r>
              <a:rPr lang="fa-IR" sz="3600" dirty="0" smtClean="0">
                <a:cs typeface="B Nazanin" pitchFamily="2" charset="-78"/>
              </a:rPr>
              <a:t>10.استفاده مناسب ومطلوب از امکانات موجود</a:t>
            </a:r>
            <a:endParaRPr lang="en-US" sz="3600" dirty="0" smtClean="0">
              <a:cs typeface="B Nazanin" pitchFamily="2" charset="-78"/>
            </a:endParaRPr>
          </a:p>
          <a:p>
            <a:pPr algn="justLow">
              <a:buNone/>
            </a:pPr>
            <a:r>
              <a:rPr lang="fa-IR" sz="3600" dirty="0" smtClean="0">
                <a:cs typeface="B Nazanin" pitchFamily="2" charset="-78"/>
              </a:rPr>
              <a:t>11.ساماندهی فعالیت ها ویکپارچه سازی آنها </a:t>
            </a:r>
            <a:endParaRPr lang="en-US" sz="3600" dirty="0" smtClean="0">
              <a:cs typeface="B Nazanin" pitchFamily="2" charset="-78"/>
            </a:endParaRPr>
          </a:p>
          <a:p>
            <a:pPr algn="justLow">
              <a:buNone/>
            </a:pPr>
            <a:r>
              <a:rPr lang="fa-IR" sz="3600" dirty="0" smtClean="0">
                <a:cs typeface="B Nazanin" pitchFamily="2" charset="-78"/>
              </a:rPr>
              <a:t>12.توجه به منزلت و کرامت انسانی فرهنگیان وحفظ شئون آنها در ارائه خدمات رفاهی</a:t>
            </a:r>
            <a:endParaRPr lang="en-US" sz="3600" dirty="0" smtClean="0">
              <a:cs typeface="B Nazanin" pitchFamily="2" charset="-78"/>
            </a:endParaRPr>
          </a:p>
          <a:p>
            <a:pPr>
              <a:buNone/>
            </a:pP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000792"/>
          </a:xfrm>
        </p:spPr>
        <p:txBody>
          <a:bodyPr>
            <a:normAutofit fontScale="85000" lnSpcReduction="10000"/>
          </a:bodyPr>
          <a:lstStyle/>
          <a:p>
            <a:pPr>
              <a:buNone/>
            </a:pPr>
            <a:r>
              <a:rPr lang="fa-IR" b="1" dirty="0">
                <a:cs typeface="B Titr" pitchFamily="2" charset="-78"/>
              </a:rPr>
              <a:t>بیان مسئله </a:t>
            </a:r>
            <a:endParaRPr lang="en-US" b="1" dirty="0">
              <a:cs typeface="B Titr" pitchFamily="2" charset="-78"/>
            </a:endParaRPr>
          </a:p>
          <a:p>
            <a:pPr algn="justLow">
              <a:lnSpc>
                <a:spcPct val="120000"/>
              </a:lnSpc>
              <a:buNone/>
            </a:pPr>
            <a:r>
              <a:rPr lang="fa-IR" dirty="0"/>
              <a:t> </a:t>
            </a:r>
            <a:r>
              <a:rPr lang="ar-SA" dirty="0" smtClean="0">
                <a:cs typeface="B Nazanin" pitchFamily="2" charset="-78"/>
              </a:rPr>
              <a:t>سالهاست </a:t>
            </a:r>
            <a:r>
              <a:rPr lang="ar-SA" dirty="0">
                <a:cs typeface="B Nazanin" pitchFamily="2" charset="-78"/>
              </a:rPr>
              <a:t>مسئولین نظام مقدس جمهوری اسلامی تلاش وافر دارند تا در همه امور به </a:t>
            </a:r>
            <a:r>
              <a:rPr lang="fa-IR" dirty="0" smtClean="0">
                <a:cs typeface="B Nazanin" pitchFamily="2" charset="-78"/>
              </a:rPr>
              <a:t>دانشگاه فرهنگیان </a:t>
            </a:r>
            <a:r>
              <a:rPr lang="ar-SA" dirty="0" smtClean="0">
                <a:cs typeface="B Nazanin" pitchFamily="2" charset="-78"/>
              </a:rPr>
              <a:t>توجه </a:t>
            </a:r>
            <a:r>
              <a:rPr lang="ar-SA" dirty="0">
                <a:cs typeface="B Nazanin" pitchFamily="2" charset="-78"/>
              </a:rPr>
              <a:t>نموده وجایگاه آنان را ارتقاء داده </a:t>
            </a:r>
            <a:r>
              <a:rPr lang="ar-SA" dirty="0" smtClean="0">
                <a:cs typeface="B Nazanin" pitchFamily="2" charset="-78"/>
              </a:rPr>
              <a:t>و</a:t>
            </a:r>
            <a:r>
              <a:rPr lang="fa-IR" dirty="0" smtClean="0">
                <a:cs typeface="B Nazanin" pitchFamily="2" charset="-78"/>
              </a:rPr>
              <a:t> </a:t>
            </a:r>
            <a:r>
              <a:rPr lang="ar-SA" dirty="0" smtClean="0">
                <a:cs typeface="B Nazanin" pitchFamily="2" charset="-78"/>
              </a:rPr>
              <a:t>مشکلات </a:t>
            </a:r>
            <a:r>
              <a:rPr lang="ar-SA" dirty="0">
                <a:cs typeface="B Nazanin" pitchFamily="2" charset="-78"/>
              </a:rPr>
              <a:t>آنها را مرتفع </a:t>
            </a:r>
            <a:r>
              <a:rPr lang="ar-SA" dirty="0" smtClean="0">
                <a:cs typeface="B Nazanin" pitchFamily="2" charset="-78"/>
              </a:rPr>
              <a:t>و</a:t>
            </a:r>
            <a:r>
              <a:rPr lang="fa-IR" dirty="0" smtClean="0">
                <a:cs typeface="B Nazanin" pitchFamily="2" charset="-78"/>
              </a:rPr>
              <a:t> </a:t>
            </a:r>
            <a:r>
              <a:rPr lang="ar-SA" dirty="0" smtClean="0">
                <a:cs typeface="B Nazanin" pitchFamily="2" charset="-78"/>
              </a:rPr>
              <a:t>نیازهایشان </a:t>
            </a:r>
            <a:r>
              <a:rPr lang="ar-SA" dirty="0">
                <a:cs typeface="B Nazanin" pitchFamily="2" charset="-78"/>
              </a:rPr>
              <a:t>را پاسخ دهند ، لیکن با وجود همه تلاش ها </a:t>
            </a:r>
            <a:r>
              <a:rPr lang="ar-SA" dirty="0" smtClean="0">
                <a:cs typeface="B Nazanin" pitchFamily="2" charset="-78"/>
              </a:rPr>
              <a:t>،</a:t>
            </a:r>
            <a:r>
              <a:rPr lang="fa-IR" dirty="0" smtClean="0">
                <a:cs typeface="B Nazanin" pitchFamily="2" charset="-78"/>
              </a:rPr>
              <a:t> اعضای هیأت علمی و غیر هیأت علمی </a:t>
            </a:r>
            <a:r>
              <a:rPr lang="ar-SA" dirty="0" smtClean="0">
                <a:cs typeface="B Nazanin" pitchFamily="2" charset="-78"/>
              </a:rPr>
              <a:t>از </a:t>
            </a:r>
            <a:r>
              <a:rPr lang="ar-SA" dirty="0">
                <a:cs typeface="B Nazanin" pitchFamily="2" charset="-78"/>
              </a:rPr>
              <a:t>نظر سطح دريافتي وبهره مندی از خدمات رفاهي در وضعيت قابل قبولي قرار ندارند. سازمان‌ها و سایر دستگاهها به انحاء مختلف از ظرفیت‌های خودبرای کارمندان خویش در قالب خدمات رفاهی بهره می‌برند، و </a:t>
            </a:r>
            <a:r>
              <a:rPr lang="fa-IR" dirty="0" smtClean="0">
                <a:cs typeface="B Nazanin" pitchFamily="2" charset="-78"/>
              </a:rPr>
              <a:t>دانشگاه </a:t>
            </a:r>
            <a:r>
              <a:rPr lang="ar-SA" dirty="0" smtClean="0">
                <a:cs typeface="B Nazanin" pitchFamily="2" charset="-78"/>
              </a:rPr>
              <a:t>نتوانسته </a:t>
            </a:r>
            <a:r>
              <a:rPr lang="ar-SA" dirty="0">
                <a:cs typeface="B Nazanin" pitchFamily="2" charset="-78"/>
              </a:rPr>
              <a:t>به صورت </a:t>
            </a:r>
            <a:r>
              <a:rPr lang="ar-SA" dirty="0" smtClean="0">
                <a:cs typeface="B Nazanin" pitchFamily="2" charset="-78"/>
              </a:rPr>
              <a:t>سازمان‌یافته</a:t>
            </a:r>
            <a:r>
              <a:rPr lang="fa-IR" dirty="0" smtClean="0">
                <a:cs typeface="B Nazanin" pitchFamily="2" charset="-78"/>
              </a:rPr>
              <a:t> </a:t>
            </a:r>
            <a:r>
              <a:rPr lang="ar-SA" dirty="0" smtClean="0">
                <a:cs typeface="B Nazanin" pitchFamily="2" charset="-78"/>
              </a:rPr>
              <a:t>و</a:t>
            </a:r>
            <a:r>
              <a:rPr lang="fa-IR" dirty="0" smtClean="0">
                <a:cs typeface="B Nazanin" pitchFamily="2" charset="-78"/>
              </a:rPr>
              <a:t> </a:t>
            </a:r>
            <a:r>
              <a:rPr lang="ar-SA" dirty="0" smtClean="0">
                <a:cs typeface="B Nazanin" pitchFamily="2" charset="-78"/>
              </a:rPr>
              <a:t>اصولی </a:t>
            </a:r>
            <a:r>
              <a:rPr lang="ar-SA" dirty="0">
                <a:cs typeface="B Nazanin" pitchFamily="2" charset="-78"/>
              </a:rPr>
              <a:t>از امکانات موجود خود برای کارکنانش استفاده نماید این موضوع درطول سال‌ها باعث ایجاد شکاف عمیقی در حوزه خدمات معیشتی، رفاهی، منزلتی به فرهنگیان و خانواده‌هایشان در مقایسه با سایر کارکنان دولت شده است ،به گونه‌ای که حتی با افزایش سطح پایه حقوق و دستمزد برای فرهنگیان این شکاف ترمیم نشده است.</a:t>
            </a:r>
            <a:endParaRPr lang="en-US" dirty="0">
              <a:cs typeface="B Nazanin" pitchFamily="2" charset="-78"/>
            </a:endParaRPr>
          </a:p>
          <a:p>
            <a:pPr>
              <a:buNone/>
            </a:pP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31837"/>
            <a:ext cx="8229600" cy="5697559"/>
          </a:xfrm>
        </p:spPr>
        <p:txBody>
          <a:bodyPr>
            <a:normAutofit fontScale="77500" lnSpcReduction="20000"/>
          </a:bodyPr>
          <a:lstStyle/>
          <a:p>
            <a:pPr algn="justLow">
              <a:lnSpc>
                <a:spcPct val="120000"/>
              </a:lnSpc>
              <a:buNone/>
            </a:pPr>
            <a:r>
              <a:rPr lang="ar-SA" sz="3400" dirty="0" smtClean="0">
                <a:cs typeface="B Nazanin" pitchFamily="2" charset="-78"/>
              </a:rPr>
              <a:t>چنانچه </a:t>
            </a:r>
            <a:r>
              <a:rPr lang="ar-SA" sz="3400" dirty="0">
                <a:cs typeface="B Nazanin" pitchFamily="2" charset="-78"/>
              </a:rPr>
              <a:t>با مدیریتی جامع و هدفمند بر اساس اولویت به این مقوله‌ها توجه شود </a:t>
            </a:r>
            <a:r>
              <a:rPr lang="ar-SA" sz="3400" dirty="0" smtClean="0">
                <a:cs typeface="B Nazanin" pitchFamily="2" charset="-78"/>
              </a:rPr>
              <a:t>،</a:t>
            </a:r>
            <a:r>
              <a:rPr lang="fa-IR" sz="3400" dirty="0" smtClean="0">
                <a:cs typeface="B Nazanin" pitchFamily="2" charset="-78"/>
              </a:rPr>
              <a:t> </a:t>
            </a:r>
            <a:r>
              <a:rPr lang="ar-SA" sz="3400" dirty="0" smtClean="0">
                <a:cs typeface="B Nazanin" pitchFamily="2" charset="-78"/>
              </a:rPr>
              <a:t>در </a:t>
            </a:r>
            <a:r>
              <a:rPr lang="ar-SA" sz="3400" dirty="0">
                <a:cs typeface="B Nazanin" pitchFamily="2" charset="-78"/>
              </a:rPr>
              <a:t>بازه زمانی قابل تعریف این شکاف ترمیم خواهد شد به دلیل وجود امکانات، منابع،و شرایط مطلوب در آموزش وپرورش امکان جهش سریع در ارائه خدمات مطلوب و مورد نظردر مدت زمان کوتاه  وجوددارد.اما اگر به هر دلیلی به این امورتوجه نشود ،یا اینکه نسبت به تامین حقوق و مزایا براساس جایگاه شغلی‌شان توجه  کافی نشود و تعادل موجود بین درآمدها و هزینه‌ها برقرار نشود یا به هر نسبتي كه فاصله بين دريافتي نيروي انساني و تأمين هزينه‌هاي اساسي و ضروري زندگي روزمره بيشتر شودلذا براي جلوگيري از چالش هاي مديريتي و افزايش رضایتمندي پرسنل مقرراست به خدمات رفاهي كاركنان دانشگاه توجه شودبايستي با درنظر گرفتن اقتضائات مدلي را برمبناي منابع وامكانات طراحي نمود كه اولويت اصلي درسبد هزينه هاي خانوار بيشترين مصرف </a:t>
            </a:r>
            <a:r>
              <a:rPr lang="ar-SA" sz="3400" dirty="0" smtClean="0">
                <a:cs typeface="B Nazanin" pitchFamily="2" charset="-78"/>
              </a:rPr>
              <a:t>و</a:t>
            </a:r>
            <a:r>
              <a:rPr lang="fa-IR" sz="3400" dirty="0" smtClean="0">
                <a:cs typeface="B Nazanin" pitchFamily="2" charset="-78"/>
              </a:rPr>
              <a:t> </a:t>
            </a:r>
            <a:r>
              <a:rPr lang="ar-SA" sz="3400" dirty="0" smtClean="0">
                <a:cs typeface="B Nazanin" pitchFamily="2" charset="-78"/>
              </a:rPr>
              <a:t>هزينه </a:t>
            </a:r>
            <a:r>
              <a:rPr lang="ar-SA" sz="3400" dirty="0">
                <a:cs typeface="B Nazanin" pitchFamily="2" charset="-78"/>
              </a:rPr>
              <a:t>را داشته باشد واولويت با نيازهاي پراهميت باشد.</a:t>
            </a:r>
            <a:endParaRPr lang="en-US" sz="3400" dirty="0">
              <a:cs typeface="B Nazanin" pitchFamily="2" charset="-78"/>
            </a:endParaRPr>
          </a:p>
          <a:p>
            <a:pPr>
              <a:buNone/>
            </a:pP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929354"/>
          </a:xfrm>
        </p:spPr>
        <p:txBody>
          <a:bodyPr>
            <a:normAutofit fontScale="25000" lnSpcReduction="20000"/>
          </a:bodyPr>
          <a:lstStyle/>
          <a:p>
            <a:pPr algn="justLow">
              <a:lnSpc>
                <a:spcPct val="170000"/>
              </a:lnSpc>
              <a:buNone/>
            </a:pPr>
            <a:r>
              <a:rPr lang="fa-IR" b="1" dirty="0" smtClean="0">
                <a:cs typeface="B Titr" pitchFamily="2" charset="-78"/>
              </a:rPr>
              <a:t>   </a:t>
            </a:r>
            <a:r>
              <a:rPr lang="ar-SA" sz="5600" b="1" dirty="0" smtClean="0">
                <a:cs typeface="B Titr" pitchFamily="2" charset="-78"/>
              </a:rPr>
              <a:t>براي </a:t>
            </a:r>
            <a:r>
              <a:rPr lang="ar-SA" sz="5600" b="1" dirty="0">
                <a:cs typeface="B Titr" pitchFamily="2" charset="-78"/>
              </a:rPr>
              <a:t>تدوين هربرنامه وسياست هاي خرد يا كلان شرط اصلي درسيستم هاي دولتي وجود مباني محكم قانوني مي باشد بدين </a:t>
            </a:r>
            <a:r>
              <a:rPr lang="fa-IR" sz="5600" b="1" dirty="0" smtClean="0">
                <a:cs typeface="B Titr" pitchFamily="2" charset="-78"/>
              </a:rPr>
              <a:t> </a:t>
            </a:r>
            <a:r>
              <a:rPr lang="ar-SA" sz="5600" b="1" dirty="0" smtClean="0">
                <a:cs typeface="B Titr" pitchFamily="2" charset="-78"/>
              </a:rPr>
              <a:t>منظور در</a:t>
            </a:r>
            <a:r>
              <a:rPr lang="fa-IR" sz="5600" b="1" dirty="0" smtClean="0">
                <a:cs typeface="B Titr" pitchFamily="2" charset="-78"/>
              </a:rPr>
              <a:t> </a:t>
            </a:r>
            <a:r>
              <a:rPr lang="ar-SA" sz="5600" b="1" dirty="0" smtClean="0">
                <a:cs typeface="B Titr" pitchFamily="2" charset="-78"/>
              </a:rPr>
              <a:t>ابتدا </a:t>
            </a:r>
            <a:r>
              <a:rPr lang="ar-SA" sz="5600" b="1" dirty="0">
                <a:cs typeface="B Titr" pitchFamily="2" charset="-78"/>
              </a:rPr>
              <a:t>مستندات قانوني درحوزه خدمات رفاهي احصاء گرديده مورد بررسي قرار مي گيرد</a:t>
            </a:r>
            <a:r>
              <a:rPr lang="ar-SA" sz="5600" dirty="0" smtClean="0">
                <a:cs typeface="B Titr" pitchFamily="2" charset="-78"/>
              </a:rPr>
              <a:t>.</a:t>
            </a:r>
            <a:endParaRPr lang="fa-IR" dirty="0" smtClean="0">
              <a:cs typeface="B Titr" pitchFamily="2" charset="-78"/>
            </a:endParaRPr>
          </a:p>
          <a:p>
            <a:pPr>
              <a:lnSpc>
                <a:spcPct val="170000"/>
              </a:lnSpc>
              <a:buNone/>
            </a:pPr>
            <a:endParaRPr lang="en-US" dirty="0">
              <a:cs typeface="B Titr" pitchFamily="2" charset="-78"/>
            </a:endParaRPr>
          </a:p>
          <a:p>
            <a:pPr>
              <a:lnSpc>
                <a:spcPct val="170000"/>
              </a:lnSpc>
              <a:buNone/>
            </a:pPr>
            <a:r>
              <a:rPr lang="fa-IR" sz="5600" b="1" dirty="0">
                <a:cs typeface="B Titr" pitchFamily="2" charset="-78"/>
              </a:rPr>
              <a:t>مستندات قانوني :</a:t>
            </a:r>
            <a:endParaRPr lang="en-US" sz="5600" b="1" dirty="0">
              <a:cs typeface="B Titr" pitchFamily="2" charset="-78"/>
            </a:endParaRPr>
          </a:p>
          <a:p>
            <a:pPr>
              <a:lnSpc>
                <a:spcPct val="170000"/>
              </a:lnSpc>
              <a:buNone/>
            </a:pPr>
            <a:r>
              <a:rPr lang="fa-IR" sz="8000" dirty="0">
                <a:cs typeface="B Nazanin" pitchFamily="2" charset="-78"/>
              </a:rPr>
              <a:t>1. اهداف تعيين شده سند تحول بنيادين آموزش و پرورش ( راهكار 3/12) </a:t>
            </a:r>
            <a:endParaRPr lang="en-US" sz="8000" dirty="0">
              <a:cs typeface="B Nazanin" pitchFamily="2" charset="-78"/>
            </a:endParaRPr>
          </a:p>
          <a:p>
            <a:pPr>
              <a:lnSpc>
                <a:spcPct val="170000"/>
              </a:lnSpc>
              <a:buNone/>
            </a:pPr>
            <a:r>
              <a:rPr lang="fa-IR" sz="8000" dirty="0">
                <a:cs typeface="B Nazanin" pitchFamily="2" charset="-78"/>
              </a:rPr>
              <a:t>2. سياست‌هاي كلي ايجاد تحول در نظام آموزش و پرورش ابلاغي از سوي مقام معظم رهبري ( بند 3- 3) </a:t>
            </a:r>
            <a:endParaRPr lang="en-US" sz="8000" dirty="0">
              <a:cs typeface="B Nazanin" pitchFamily="2" charset="-78"/>
            </a:endParaRPr>
          </a:p>
          <a:p>
            <a:pPr>
              <a:lnSpc>
                <a:spcPct val="170000"/>
              </a:lnSpc>
              <a:buNone/>
            </a:pPr>
            <a:r>
              <a:rPr lang="fa-IR" sz="8000" dirty="0">
                <a:cs typeface="B Nazanin" pitchFamily="2" charset="-78"/>
              </a:rPr>
              <a:t>3. مواد 11، 12،13، 27،28،32،64،124 قانون برنامه پنج ساله پنجم توسعه . </a:t>
            </a:r>
            <a:endParaRPr lang="en-US" sz="8000" dirty="0">
              <a:cs typeface="B Nazanin" pitchFamily="2" charset="-78"/>
            </a:endParaRPr>
          </a:p>
          <a:p>
            <a:pPr>
              <a:lnSpc>
                <a:spcPct val="170000"/>
              </a:lnSpc>
              <a:buNone/>
            </a:pPr>
            <a:r>
              <a:rPr lang="fa-IR" sz="8000" dirty="0">
                <a:cs typeface="B Nazanin" pitchFamily="2" charset="-78"/>
              </a:rPr>
              <a:t>4. مواد 15، 88 قانون تنظيم بخشي از مقررات مالي دولت. </a:t>
            </a:r>
            <a:endParaRPr lang="en-US" sz="8000" dirty="0">
              <a:cs typeface="B Nazanin" pitchFamily="2" charset="-78"/>
            </a:endParaRPr>
          </a:p>
          <a:p>
            <a:pPr>
              <a:lnSpc>
                <a:spcPct val="170000"/>
              </a:lnSpc>
              <a:buNone/>
            </a:pPr>
            <a:r>
              <a:rPr lang="fa-IR" sz="8000" dirty="0">
                <a:cs typeface="B Nazanin" pitchFamily="2" charset="-78"/>
              </a:rPr>
              <a:t>5. مواد 25، 40،44 قانون الحاق موادي به قانون تنظيم بخشي از مقررات مالي دولت . </a:t>
            </a:r>
            <a:endParaRPr lang="en-US" sz="8000" dirty="0">
              <a:cs typeface="B Nazanin" pitchFamily="2" charset="-78"/>
            </a:endParaRPr>
          </a:p>
          <a:p>
            <a:pPr>
              <a:lnSpc>
                <a:spcPct val="170000"/>
              </a:lnSpc>
              <a:buNone/>
            </a:pPr>
            <a:r>
              <a:rPr lang="fa-IR" sz="8000" dirty="0">
                <a:cs typeface="B Nazanin" pitchFamily="2" charset="-78"/>
              </a:rPr>
              <a:t>6. تصويب نامه هيأت وزيران در خصوص فعاليت و تأسيس صندوق‌هاي وام ضروري كاركنان آموزش و پرورش. </a:t>
            </a:r>
            <a:endParaRPr lang="en-US" sz="8000" dirty="0">
              <a:cs typeface="B Nazanin" pitchFamily="2" charset="-78"/>
            </a:endParaRPr>
          </a:p>
          <a:p>
            <a:pPr>
              <a:lnSpc>
                <a:spcPct val="170000"/>
              </a:lnSpc>
              <a:buNone/>
            </a:pPr>
            <a:r>
              <a:rPr lang="fa-IR" sz="8000" dirty="0">
                <a:cs typeface="B Nazanin" pitchFamily="2" charset="-78"/>
              </a:rPr>
              <a:t>7. صندوق ذخيره فرهنگيان </a:t>
            </a:r>
            <a:endParaRPr lang="en-US" sz="8000" dirty="0">
              <a:cs typeface="B Nazanin" pitchFamily="2" charset="-78"/>
            </a:endParaRPr>
          </a:p>
          <a:p>
            <a:pPr>
              <a:lnSpc>
                <a:spcPct val="170000"/>
              </a:lnSpc>
              <a:buNone/>
            </a:pPr>
            <a:r>
              <a:rPr lang="fa-IR" sz="8000" dirty="0">
                <a:cs typeface="B Nazanin" pitchFamily="2" charset="-78"/>
              </a:rPr>
              <a:t>8. قانون تعاون در اقتصاد جمهوري اسلامي (تعاوني‌هاي مصرف ومسكن). </a:t>
            </a:r>
            <a:endParaRPr lang="en-US" sz="8000" dirty="0">
              <a:cs typeface="B Nazanin" pitchFamily="2" charset="-78"/>
            </a:endParaRPr>
          </a:p>
          <a:p>
            <a:pPr>
              <a:buNone/>
            </a:pP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929354"/>
          </a:xfrm>
        </p:spPr>
        <p:txBody>
          <a:bodyPr>
            <a:normAutofit fontScale="25000" lnSpcReduction="20000"/>
          </a:bodyPr>
          <a:lstStyle/>
          <a:p>
            <a:pPr>
              <a:lnSpc>
                <a:spcPct val="170000"/>
              </a:lnSpc>
              <a:buNone/>
            </a:pPr>
            <a:r>
              <a:rPr lang="ar-SA" sz="7200" b="1" dirty="0">
                <a:cs typeface="B Titr" pitchFamily="2" charset="-78"/>
              </a:rPr>
              <a:t>سند تحول بنیادین آموزش وپرورش</a:t>
            </a:r>
            <a:endParaRPr lang="en-US" sz="7200" dirty="0">
              <a:cs typeface="B Titr" pitchFamily="2" charset="-78"/>
            </a:endParaRPr>
          </a:p>
          <a:p>
            <a:pPr>
              <a:lnSpc>
                <a:spcPct val="170000"/>
              </a:lnSpc>
              <a:buNone/>
            </a:pPr>
            <a:r>
              <a:rPr lang="ar-SA" sz="4400" dirty="0">
                <a:cs typeface="B Nazanin" pitchFamily="2" charset="-78"/>
              </a:rPr>
              <a:t>ر</a:t>
            </a:r>
            <a:r>
              <a:rPr lang="ar-SA" sz="7200" dirty="0">
                <a:cs typeface="B Nazanin" pitchFamily="2" charset="-78"/>
              </a:rPr>
              <a:t>اهکار 3/12. ایجاد سازوکارهای قانونی برای افزایش انگیزه </a:t>
            </a:r>
            <a:r>
              <a:rPr lang="fa-IR" sz="7200" dirty="0" smtClean="0">
                <a:cs typeface="B Nazanin" pitchFamily="2" charset="-78"/>
              </a:rPr>
              <a:t>اعضای هیأت علمی و غیر هیأت علمی </a:t>
            </a:r>
            <a:r>
              <a:rPr lang="ar-SA" sz="7200" dirty="0" smtClean="0">
                <a:cs typeface="B Nazanin" pitchFamily="2" charset="-78"/>
              </a:rPr>
              <a:t>با </a:t>
            </a:r>
            <a:r>
              <a:rPr lang="ar-SA" sz="7200" b="1" i="1" u="sng" dirty="0">
                <a:cs typeface="B Nazanin" pitchFamily="2" charset="-78"/>
              </a:rPr>
              <a:t>ساماندهی مناسب خدمات و امکانات رفاهی</a:t>
            </a:r>
            <a:r>
              <a:rPr lang="ar-SA" sz="7200" dirty="0">
                <a:cs typeface="B Nazanin" pitchFamily="2" charset="-78"/>
              </a:rPr>
              <a:t> و رفع مشکلات مادی و معیشتی آنان.</a:t>
            </a:r>
            <a:endParaRPr lang="en-US" sz="7200" dirty="0">
              <a:cs typeface="B Nazanin" pitchFamily="2" charset="-78"/>
            </a:endParaRPr>
          </a:p>
          <a:p>
            <a:pPr>
              <a:lnSpc>
                <a:spcPct val="170000"/>
              </a:lnSpc>
              <a:buNone/>
            </a:pPr>
            <a:r>
              <a:rPr lang="fa-IR" sz="7200" dirty="0">
                <a:cs typeface="B Nazanin" pitchFamily="2" charset="-78"/>
              </a:rPr>
              <a:t>- اعتلاي منزلت اجتماعي </a:t>
            </a:r>
            <a:r>
              <a:rPr lang="fa-IR" sz="7200" dirty="0" smtClean="0">
                <a:cs typeface="B Nazanin" pitchFamily="2" charset="-78"/>
              </a:rPr>
              <a:t>اعضای هیأت علمی و غیر هیأت علمیو </a:t>
            </a:r>
            <a:r>
              <a:rPr lang="fa-IR" sz="7200" dirty="0">
                <a:cs typeface="B Nazanin" pitchFamily="2" charset="-78"/>
              </a:rPr>
              <a:t>افزايش انگيزه آنان براي خدمت مطلوب با اقدامات فرهنگي و تبليغي و </a:t>
            </a:r>
            <a:r>
              <a:rPr lang="fa-IR" sz="7200" b="1" i="1" u="sng" dirty="0">
                <a:cs typeface="B Nazanin" pitchFamily="2" charset="-78"/>
              </a:rPr>
              <a:t>خدمات و امكانات رفاهي</a:t>
            </a:r>
            <a:r>
              <a:rPr lang="fa-IR" sz="7200" b="1" dirty="0">
                <a:cs typeface="B Nazanin" pitchFamily="2" charset="-78"/>
              </a:rPr>
              <a:t> </a:t>
            </a:r>
            <a:r>
              <a:rPr lang="fa-IR" sz="7200" dirty="0">
                <a:cs typeface="B Nazanin" pitchFamily="2" charset="-78"/>
              </a:rPr>
              <a:t>و رفع مشكلات مادي و معيشتي فرهنگيان</a:t>
            </a:r>
            <a:r>
              <a:rPr lang="en-US" sz="7200" dirty="0">
                <a:cs typeface="B Nazanin" pitchFamily="2" charset="-78"/>
              </a:rPr>
              <a:t>.</a:t>
            </a:r>
          </a:p>
          <a:p>
            <a:pPr>
              <a:lnSpc>
                <a:spcPct val="170000"/>
              </a:lnSpc>
              <a:buNone/>
            </a:pPr>
            <a:r>
              <a:rPr lang="ar-SA" sz="6400" dirty="0"/>
              <a:t> </a:t>
            </a:r>
            <a:endParaRPr lang="en-US" sz="6400" dirty="0"/>
          </a:p>
          <a:p>
            <a:pPr>
              <a:lnSpc>
                <a:spcPct val="170000"/>
              </a:lnSpc>
              <a:buNone/>
            </a:pPr>
            <a:r>
              <a:rPr lang="ar-SA" sz="6400" b="1" dirty="0">
                <a:cs typeface="B Titr" pitchFamily="2" charset="-78"/>
              </a:rPr>
              <a:t>سیاست‌های‌کلی‌ایجاد تحول‌در نظام آموزش‌و‌پرورش ابلاغی از سوی مقام معظم‌رهبری‌دام‌ظله‌شریف </a:t>
            </a:r>
            <a:endParaRPr lang="en-US" sz="6400" dirty="0">
              <a:cs typeface="B Titr" pitchFamily="2" charset="-78"/>
            </a:endParaRPr>
          </a:p>
          <a:p>
            <a:pPr>
              <a:lnSpc>
                <a:spcPct val="170000"/>
              </a:lnSpc>
              <a:buNone/>
            </a:pPr>
            <a:r>
              <a:rPr lang="fa-IR" sz="7200" dirty="0">
                <a:cs typeface="B Nazanin" pitchFamily="2" charset="-78"/>
              </a:rPr>
              <a:t>۳-۳. اعتلای منزلت اجتماعی </a:t>
            </a:r>
            <a:r>
              <a:rPr lang="fa-IR" sz="7200" dirty="0" smtClean="0">
                <a:cs typeface="B Nazanin" pitchFamily="2" charset="-78"/>
              </a:rPr>
              <a:t>اعضای هیأت علمی و غیر هیأت علمی و </a:t>
            </a:r>
            <a:r>
              <a:rPr lang="fa-IR" sz="7200" dirty="0">
                <a:cs typeface="B Nazanin" pitchFamily="2" charset="-78"/>
              </a:rPr>
              <a:t>افزایش انگیزه آنان برای خدمت مطلوب با اقدامات فرهنگی و تبلیغی و </a:t>
            </a:r>
            <a:r>
              <a:rPr lang="fa-IR" sz="7200" b="1" i="1" u="sng" dirty="0">
                <a:cs typeface="B Nazanin" pitchFamily="2" charset="-78"/>
              </a:rPr>
              <a:t>خدمات و امکانات رفاهی</a:t>
            </a:r>
            <a:r>
              <a:rPr lang="fa-IR" sz="7200" b="1" dirty="0">
                <a:cs typeface="B Nazanin" pitchFamily="2" charset="-78"/>
              </a:rPr>
              <a:t> </a:t>
            </a:r>
            <a:r>
              <a:rPr lang="fa-IR" sz="7200" dirty="0">
                <a:cs typeface="B Nazanin" pitchFamily="2" charset="-78"/>
              </a:rPr>
              <a:t>و رفع مشکلات مادی و معیشتی فرهنگیان.</a:t>
            </a:r>
            <a:endParaRPr lang="en-US" sz="7200" dirty="0">
              <a:cs typeface="B Nazanin" pitchFamily="2" charset="-78"/>
            </a:endParaRPr>
          </a:p>
          <a:p>
            <a:pPr>
              <a:lnSpc>
                <a:spcPct val="170000"/>
              </a:lnSpc>
              <a:buNone/>
            </a:pPr>
            <a:r>
              <a:rPr lang="ar-SA" sz="7200" dirty="0" smtClean="0">
                <a:cs typeface="B Nazanin" pitchFamily="2" charset="-78"/>
              </a:rPr>
              <a:t>۴</a:t>
            </a:r>
            <a:r>
              <a:rPr lang="ar-SA" sz="7200" dirty="0">
                <a:cs typeface="B Nazanin" pitchFamily="2" charset="-78"/>
              </a:rPr>
              <a:t>. ایجاد تحول در نظام برنامه ریزی آموزشی و درسی با توجه به:</a:t>
            </a:r>
            <a:endParaRPr lang="en-US" sz="7200" dirty="0">
              <a:cs typeface="B Nazanin" pitchFamily="2" charset="-78"/>
            </a:endParaRPr>
          </a:p>
          <a:p>
            <a:pPr>
              <a:lnSpc>
                <a:spcPct val="170000"/>
              </a:lnSpc>
              <a:buNone/>
            </a:pPr>
            <a:r>
              <a:rPr lang="fa-IR" sz="7200" dirty="0">
                <a:cs typeface="B Nazanin" pitchFamily="2" charset="-78"/>
              </a:rPr>
              <a:t>۲-۵.</a:t>
            </a:r>
            <a:r>
              <a:rPr lang="fa-IR" sz="7200" u="sng" dirty="0">
                <a:cs typeface="B Nazanin" pitchFamily="2" charset="-78"/>
              </a:rPr>
              <a:t>ا</a:t>
            </a:r>
            <a:r>
              <a:rPr lang="fa-IR" sz="7200" b="1" u="sng" dirty="0">
                <a:cs typeface="B Nazanin" pitchFamily="2" charset="-78"/>
              </a:rPr>
              <a:t>رتقا</a:t>
            </a:r>
            <a:r>
              <a:rPr lang="fa-IR" sz="7200" b="1" i="1" u="sng" dirty="0">
                <a:cs typeface="B Nazanin" pitchFamily="2" charset="-78"/>
              </a:rPr>
              <a:t>ء سلامت جسمی و روحی </a:t>
            </a:r>
            <a:r>
              <a:rPr lang="fa-IR" sz="7200" b="1" i="1" u="sng" dirty="0" smtClean="0">
                <a:cs typeface="B Nazanin" pitchFamily="2" charset="-78"/>
              </a:rPr>
              <a:t>اعضای هیأت علمی و غیر هیأت علمی</a:t>
            </a:r>
            <a:r>
              <a:rPr lang="fa-IR" sz="7200" dirty="0" smtClean="0">
                <a:cs typeface="B Nazanin" pitchFamily="2" charset="-78"/>
              </a:rPr>
              <a:t>.</a:t>
            </a:r>
            <a:endParaRPr lang="en-US" sz="7200" dirty="0">
              <a:cs typeface="B Nazanin" pitchFamily="2" charset="-78"/>
            </a:endParaRPr>
          </a:p>
          <a:p>
            <a:pPr>
              <a:buNone/>
            </a:pP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000792"/>
          </a:xfrm>
        </p:spPr>
        <p:txBody>
          <a:bodyPr>
            <a:normAutofit fontScale="55000" lnSpcReduction="20000"/>
          </a:bodyPr>
          <a:lstStyle/>
          <a:p>
            <a:pPr algn="justLow">
              <a:buNone/>
            </a:pPr>
            <a:r>
              <a:rPr lang="fa-IR" sz="4400" b="1" dirty="0">
                <a:cs typeface="B Titr" pitchFamily="2" charset="-78"/>
              </a:rPr>
              <a:t>قانون برنامه پنجم </a:t>
            </a:r>
            <a:r>
              <a:rPr lang="fa-IR" sz="4400" b="1" dirty="0" smtClean="0">
                <a:cs typeface="B Titr" pitchFamily="2" charset="-78"/>
              </a:rPr>
              <a:t>توسعه</a:t>
            </a:r>
          </a:p>
          <a:p>
            <a:pPr algn="justLow">
              <a:buNone/>
            </a:pPr>
            <a:endParaRPr lang="en-US" sz="4400" dirty="0">
              <a:cs typeface="B Titr" pitchFamily="2" charset="-78"/>
            </a:endParaRPr>
          </a:p>
          <a:p>
            <a:pPr algn="justLow">
              <a:buNone/>
            </a:pPr>
            <a:r>
              <a:rPr lang="fa-IR" sz="3600" b="1" dirty="0">
                <a:cs typeface="B Nazanin" pitchFamily="2" charset="-78"/>
              </a:rPr>
              <a:t>ماده11. سازمان میراث فرهنگی، گردشگری و صنایع دستی مجاز است:</a:t>
            </a:r>
            <a:endParaRPr lang="en-US" sz="3600" dirty="0">
              <a:cs typeface="B Nazanin" pitchFamily="2" charset="-78"/>
            </a:endParaRPr>
          </a:p>
          <a:p>
            <a:pPr algn="justLow">
              <a:lnSpc>
                <a:spcPct val="120000"/>
              </a:lnSpc>
              <a:buNone/>
            </a:pPr>
            <a:r>
              <a:rPr lang="fa-IR" sz="3800" dirty="0">
                <a:cs typeface="B Nazanin" pitchFamily="2" charset="-78"/>
              </a:rPr>
              <a:t>الف) اقدامات قانونی در جهت امکان ایجاد مراکز فرهنگی و گردشگری و نحوه تأسیس مراکز تخصصی غیردولتی را در زمینه میراث فرهنگی از قبیل موزه‌ها، مرمت آثار فرهنگی و تاریخی، کارشناسی اموال تاریخی و فرهنگی و همچنین مراکزی جهت نظارت بر مراکز اقامتی، پذیرایی، دفاتر خدمات مسافرتی و گردشگری با استاندارد لازم و شرایط سهل و آسان را فراهم نماید.</a:t>
            </a:r>
            <a:endParaRPr lang="en-US" sz="3800" dirty="0">
              <a:cs typeface="B Nazanin" pitchFamily="2" charset="-78"/>
            </a:endParaRPr>
          </a:p>
          <a:p>
            <a:pPr algn="justLow">
              <a:lnSpc>
                <a:spcPct val="120000"/>
              </a:lnSpc>
              <a:buNone/>
            </a:pPr>
            <a:r>
              <a:rPr lang="fa-IR" sz="3800" dirty="0">
                <a:cs typeface="B Nazanin" pitchFamily="2" charset="-78"/>
              </a:rPr>
              <a:t>ب) از راه‌اندازی موزه‌های تخصصی به ویژه موزه‌های دفاع مقدس و شهدا توسط مؤسسات یا نهادهای عمومی غیردولتی، تعاونی و بخش خصوصی حمایت مالی نماید.</a:t>
            </a:r>
            <a:endParaRPr lang="en-US" sz="3800" dirty="0">
              <a:cs typeface="B Nazanin" pitchFamily="2" charset="-78"/>
            </a:endParaRPr>
          </a:p>
          <a:p>
            <a:pPr algn="justLow">
              <a:lnSpc>
                <a:spcPct val="120000"/>
              </a:lnSpc>
              <a:buNone/>
            </a:pPr>
            <a:r>
              <a:rPr lang="fa-IR" sz="3800" dirty="0">
                <a:cs typeface="B Nazanin" pitchFamily="2" charset="-78"/>
              </a:rPr>
              <a:t>ج) از ایجاد مراکز حفظ آثار و فرهنگ سنتی عشایری و روستایی توسط بخش خصوصی و نهادهای عمومی غیردولتی و تعاونی با رعایت موازین اسلامی به منظور توسعه گردشگری آن مناطق حمایت مالی نماید.</a:t>
            </a:r>
            <a:endParaRPr lang="en-US" sz="3800" dirty="0">
              <a:cs typeface="B Nazanin" pitchFamily="2" charset="-78"/>
            </a:endParaRPr>
          </a:p>
          <a:p>
            <a:pPr algn="justLow">
              <a:lnSpc>
                <a:spcPct val="120000"/>
              </a:lnSpc>
              <a:buNone/>
            </a:pPr>
            <a:r>
              <a:rPr lang="fa-IR" sz="3800" dirty="0">
                <a:cs typeface="B Nazanin" pitchFamily="2" charset="-78"/>
              </a:rPr>
              <a:t>د) از مالکیت و حقوق قانونی مالکین بناها و آثار و اشیاء تاریخی منقول در جهت حفظ، صیانت و کاربرد مناسب آنها و اقدامات لازم جهت بیمه آثار فرهنگی، هنری و تاریخی حمایت مالی و معنوی نماید.</a:t>
            </a:r>
            <a:endParaRPr lang="en-US" sz="3800" dirty="0">
              <a:cs typeface="B Nazanin" pitchFamily="2" charset="-78"/>
            </a:endParaRPr>
          </a:p>
          <a:p>
            <a:pPr algn="justLow">
              <a:lnSpc>
                <a:spcPct val="120000"/>
              </a:lnSpc>
              <a:buNone/>
            </a:pPr>
            <a:r>
              <a:rPr lang="fa-IR" sz="3800" dirty="0">
                <a:cs typeface="B Nazanin" pitchFamily="2" charset="-78"/>
              </a:rPr>
              <a:t>ه‍ ) آثار فرهنگی تاریخی و میراث معنوی حوزه فرهنگی ایران، موجود در کشورهای همسایه و منطقه و سایر کشورها به عنوان میراث فرهنگی را شناسایی و از آنها حمایت نماید.</a:t>
            </a:r>
            <a:endParaRPr lang="en-US" sz="3800" dirty="0">
              <a:cs typeface="B Nazanin" pitchFamily="2" charset="-78"/>
            </a:endParaRPr>
          </a:p>
          <a:p>
            <a:pPr>
              <a:buNone/>
            </a:pP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4683"/>
          </a:xfrm>
        </p:spPr>
        <p:txBody>
          <a:bodyPr>
            <a:normAutofit fontScale="70000" lnSpcReduction="20000"/>
          </a:bodyPr>
          <a:lstStyle/>
          <a:p>
            <a:pPr algn="justLow">
              <a:lnSpc>
                <a:spcPct val="120000"/>
              </a:lnSpc>
              <a:buNone/>
            </a:pPr>
            <a:r>
              <a:rPr lang="fa-IR" b="1" dirty="0">
                <a:cs typeface="B Nazanin" pitchFamily="2" charset="-78"/>
              </a:rPr>
              <a:t>ماده12. دولت به منظور تعمیق ارزش‌ها، باورها و فرهنگ مبتنی بر هویت اسلامی و ترویج سیره و سنت اهل بیت علیهم‌السلام و استفاده بهینه از ظرفیت معنوی اماکن زیارتی به ویژه در شهرهای مقدس مشهد، قم و شیراز نسبت به انجام امور ذیل تا پایان برنامه اقدام می‌نماید:</a:t>
            </a:r>
            <a:endParaRPr lang="en-US" dirty="0">
              <a:cs typeface="B Nazanin" pitchFamily="2" charset="-78"/>
            </a:endParaRPr>
          </a:p>
          <a:p>
            <a:pPr algn="justLow">
              <a:lnSpc>
                <a:spcPct val="120000"/>
              </a:lnSpc>
              <a:buNone/>
            </a:pPr>
            <a:r>
              <a:rPr lang="fa-IR" dirty="0">
                <a:cs typeface="B Nazanin" pitchFamily="2" charset="-78"/>
              </a:rPr>
              <a:t>الف) شناسایی دقیق نیازها و مشکلات زائرین، برنامه‌ریزی و تدوین ساز و کارهای لازم جهت ساماندهی امور زائرین و تأمین زیرساختهای لازم از طریق حمایت از شهرداریها و بخشهای غیردولتی</a:t>
            </a:r>
            <a:endParaRPr lang="en-US" dirty="0">
              <a:cs typeface="B Nazanin" pitchFamily="2" charset="-78"/>
            </a:endParaRPr>
          </a:p>
          <a:p>
            <a:pPr algn="justLow">
              <a:lnSpc>
                <a:spcPct val="120000"/>
              </a:lnSpc>
              <a:buNone/>
            </a:pPr>
            <a:r>
              <a:rPr lang="fa-IR" dirty="0">
                <a:cs typeface="B Nazanin" pitchFamily="2" charset="-78"/>
              </a:rPr>
              <a:t>ب) توسعه امکانات، فعالیتهای فرهنگی و خدمات زیارتی در قطب‌های زیارتی و گردشگری مذهبی و فراهم نمودن زمینه زیارت مطلوب و اجرای پروژه‌های زیربنایی مورد نیاز در قالب بودجه‌های سنواتی ورزش</a:t>
            </a:r>
            <a:endParaRPr lang="en-US" dirty="0">
              <a:cs typeface="B Nazanin" pitchFamily="2" charset="-78"/>
            </a:endParaRPr>
          </a:p>
          <a:p>
            <a:pPr algn="justLow">
              <a:lnSpc>
                <a:spcPct val="120000"/>
              </a:lnSpc>
              <a:buNone/>
            </a:pPr>
            <a:r>
              <a:rPr lang="ar-SA" dirty="0">
                <a:cs typeface="B Nazanin" pitchFamily="2" charset="-78"/>
              </a:rPr>
              <a:t> </a:t>
            </a:r>
            <a:endParaRPr lang="en-US" dirty="0">
              <a:cs typeface="B Nazanin" pitchFamily="2" charset="-78"/>
            </a:endParaRPr>
          </a:p>
          <a:p>
            <a:pPr algn="justLow">
              <a:lnSpc>
                <a:spcPct val="120000"/>
              </a:lnSpc>
              <a:buNone/>
            </a:pPr>
            <a:r>
              <a:rPr lang="fa-IR" b="1" dirty="0">
                <a:cs typeface="B Nazanin" pitchFamily="2" charset="-78"/>
              </a:rPr>
              <a:t>ماده 13. دولت مکلف است به منظور توسعه ورزش همگانی، قهرمانی و توسعه زیرساختهای ورزشی اقدامات زیر را انجام دهد:</a:t>
            </a:r>
            <a:endParaRPr lang="en-US" dirty="0">
              <a:cs typeface="B Nazanin" pitchFamily="2" charset="-78"/>
            </a:endParaRPr>
          </a:p>
          <a:p>
            <a:pPr algn="justLow">
              <a:lnSpc>
                <a:spcPct val="120000"/>
              </a:lnSpc>
              <a:buNone/>
            </a:pPr>
            <a:r>
              <a:rPr lang="fa-IR" dirty="0">
                <a:cs typeface="B Nazanin" pitchFamily="2" charset="-78"/>
              </a:rPr>
              <a:t>الف) اعتبارات تملک دارائی‌های سرمایه‌ای و هزینه‌ای مورد نیاز را در ردیف‌های مستقل در قالب بودجه‌های سنواتی منظور نماید.</a:t>
            </a:r>
            <a:endParaRPr lang="en-US" dirty="0">
              <a:cs typeface="B Nazanin" pitchFamily="2" charset="-78"/>
            </a:endParaRPr>
          </a:p>
          <a:p>
            <a:pPr>
              <a:buNone/>
            </a:pP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143668"/>
          </a:xfrm>
        </p:spPr>
        <p:txBody>
          <a:bodyPr>
            <a:noAutofit/>
          </a:bodyPr>
          <a:lstStyle/>
          <a:p>
            <a:pPr algn="justLow">
              <a:lnSpc>
                <a:spcPct val="120000"/>
              </a:lnSpc>
              <a:buNone/>
            </a:pPr>
            <a:r>
              <a:rPr lang="fa-IR" sz="2300" dirty="0">
                <a:cs typeface="B Nazanin" pitchFamily="2" charset="-78"/>
              </a:rPr>
              <a:t>ب) اعتبار مورد نیاز برای پرداخت تسهیلات در قالب وجوه اداره شده، یارانه سود و کارمزد و یا کمکهای بلاعوض به متقاضیان بخش خصوصی و تعاونی برای احداث، توسعه و تکمیل واحدهای ورزشی را در ردیف مستقل بودجه‌های سنواتی پیش‌بینی نماید.</a:t>
            </a:r>
            <a:endParaRPr lang="en-US" sz="2300" dirty="0">
              <a:cs typeface="B Nazanin" pitchFamily="2" charset="-78"/>
            </a:endParaRPr>
          </a:p>
          <a:p>
            <a:pPr algn="justLow">
              <a:lnSpc>
                <a:spcPct val="120000"/>
              </a:lnSpc>
              <a:buNone/>
            </a:pPr>
            <a:r>
              <a:rPr lang="fa-IR" sz="2300" dirty="0">
                <a:cs typeface="B Nazanin" pitchFamily="2" charset="-78"/>
              </a:rPr>
              <a:t>تبصره) پرداخت هرگونه وجهی از محل بودجه کل کشور به هر شکل به ورزش حرفه‌ای ممنوع است.</a:t>
            </a:r>
            <a:endParaRPr lang="en-US" sz="2300" dirty="0">
              <a:cs typeface="B Nazanin" pitchFamily="2" charset="-78"/>
            </a:endParaRPr>
          </a:p>
          <a:p>
            <a:pPr algn="justLow">
              <a:lnSpc>
                <a:spcPct val="120000"/>
              </a:lnSpc>
              <a:buNone/>
            </a:pPr>
            <a:r>
              <a:rPr lang="ar-SA" sz="2300" dirty="0">
                <a:cs typeface="B Nazanin" pitchFamily="2" charset="-78"/>
              </a:rPr>
              <a:t> </a:t>
            </a:r>
            <a:r>
              <a:rPr lang="fa-IR" sz="2300" b="1" dirty="0" smtClean="0">
                <a:cs typeface="B Nazanin" pitchFamily="2" charset="-78"/>
              </a:rPr>
              <a:t>ماده27</a:t>
            </a:r>
            <a:r>
              <a:rPr lang="fa-IR" sz="2300" b="1" dirty="0">
                <a:cs typeface="B Nazanin" pitchFamily="2" charset="-78"/>
              </a:rPr>
              <a:t>. دولت مجاز است نسبت به برقراری و استقرار نظام جامع تأمین اجتماعی چند لایه با لحاظ حداقل سه لایه:</a:t>
            </a:r>
            <a:endParaRPr lang="en-US" sz="2300" dirty="0">
              <a:cs typeface="B Nazanin" pitchFamily="2" charset="-78"/>
            </a:endParaRPr>
          </a:p>
          <a:p>
            <a:pPr algn="justLow">
              <a:lnSpc>
                <a:spcPct val="120000"/>
              </a:lnSpc>
              <a:buNone/>
            </a:pPr>
            <a:r>
              <a:rPr lang="fa-IR" sz="2300" dirty="0">
                <a:cs typeface="B Nazanin" pitchFamily="2" charset="-78"/>
              </a:rPr>
              <a:t>ـ مساعدتهای اجتماعی شامل خدمات حمایتی و توانمندسازی.</a:t>
            </a:r>
            <a:endParaRPr lang="en-US" sz="2300" dirty="0">
              <a:cs typeface="B Nazanin" pitchFamily="2" charset="-78"/>
            </a:endParaRPr>
          </a:p>
          <a:p>
            <a:pPr algn="justLow">
              <a:lnSpc>
                <a:spcPct val="120000"/>
              </a:lnSpc>
              <a:buNone/>
            </a:pPr>
            <a:r>
              <a:rPr lang="fa-IR" sz="2300" dirty="0">
                <a:cs typeface="B Nazanin" pitchFamily="2" charset="-78"/>
              </a:rPr>
              <a:t>ـ بیمه‎های اجتماعی پایه شامل مستمری‎های پایه و بیمه‎های درمانی پایه.</a:t>
            </a:r>
            <a:endParaRPr lang="en-US" sz="2300" dirty="0">
              <a:cs typeface="B Nazanin" pitchFamily="2" charset="-78"/>
            </a:endParaRPr>
          </a:p>
          <a:p>
            <a:pPr algn="justLow">
              <a:lnSpc>
                <a:spcPct val="120000"/>
              </a:lnSpc>
              <a:buNone/>
            </a:pPr>
            <a:r>
              <a:rPr lang="fa-IR" sz="2300" dirty="0">
                <a:cs typeface="B Nazanin" pitchFamily="2" charset="-78"/>
              </a:rPr>
              <a:t>ـ بیمه‎های مکمل بازنشستگی و درمان.</a:t>
            </a:r>
            <a:endParaRPr lang="en-US" sz="2300" dirty="0">
              <a:cs typeface="B Nazanin" pitchFamily="2" charset="-78"/>
            </a:endParaRPr>
          </a:p>
          <a:p>
            <a:pPr algn="justLow">
              <a:lnSpc>
                <a:spcPct val="120000"/>
              </a:lnSpc>
              <a:buNone/>
            </a:pPr>
            <a:r>
              <a:rPr lang="fa-IR" sz="2300" dirty="0">
                <a:cs typeface="B Nazanin" pitchFamily="2" charset="-78"/>
              </a:rPr>
              <a:t>با رعایت یکپارچگی، انسجام ساختاری، همسویی و هماهنگی بین این لایه‎ها در کشور اقدام نماید.</a:t>
            </a:r>
            <a:endParaRPr lang="en-US" sz="2300" dirty="0">
              <a:cs typeface="B Nazanin" pitchFamily="2" charset="-78"/>
            </a:endParaRPr>
          </a:p>
          <a:p>
            <a:pPr algn="justLow">
              <a:lnSpc>
                <a:spcPct val="120000"/>
              </a:lnSpc>
              <a:buNone/>
            </a:pPr>
            <a:r>
              <a:rPr lang="ar-SA" sz="2300" dirty="0">
                <a:cs typeface="B Nazanin" pitchFamily="2" charset="-78"/>
              </a:rPr>
              <a:t>آئین‎نامه اجرائی این ماده به تصویب هیأت وزیران می‎رسد.</a:t>
            </a:r>
            <a:endParaRPr lang="en-US" sz="2300" dirty="0">
              <a:cs typeface="B Nazanin" pitchFamily="2" charset="-78"/>
            </a:endParaRPr>
          </a:p>
          <a:p>
            <a:pPr>
              <a:buNone/>
            </a:pPr>
            <a:endParaRPr lang="fa-IR" sz="2300"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lstStyle/>
          <a:p>
            <a:pPr algn="ctr">
              <a:buNone/>
            </a:pPr>
            <a:endParaRPr lang="fa-IR" sz="6600" b="1" dirty="0" smtClean="0">
              <a:latin typeface="IranNastaliq" pitchFamily="18" charset="0"/>
              <a:cs typeface="IranNastaliq" pitchFamily="18" charset="0"/>
            </a:endParaRPr>
          </a:p>
          <a:p>
            <a:pPr algn="ctr">
              <a:buNone/>
            </a:pPr>
            <a:r>
              <a:rPr lang="fa-IR" sz="7200" b="1" dirty="0" smtClean="0">
                <a:latin typeface="IranNastaliq" pitchFamily="18" charset="0"/>
                <a:cs typeface="IranNastaliq" pitchFamily="18" charset="0"/>
              </a:rPr>
              <a:t>سازمان </a:t>
            </a:r>
            <a:r>
              <a:rPr lang="fa-IR" sz="7200" b="1" dirty="0">
                <a:latin typeface="IranNastaliq" pitchFamily="18" charset="0"/>
                <a:cs typeface="IranNastaliq" pitchFamily="18" charset="0"/>
              </a:rPr>
              <a:t>مرکزی دانشگاه فرهنگيان </a:t>
            </a:r>
            <a:endParaRPr lang="en-US" sz="7200" b="1" dirty="0">
              <a:latin typeface="IranNastaliq" pitchFamily="18" charset="0"/>
              <a:cs typeface="IranNastaliq" pitchFamily="18" charset="0"/>
            </a:endParaRPr>
          </a:p>
          <a:p>
            <a:pPr algn="ctr">
              <a:buNone/>
            </a:pPr>
            <a:r>
              <a:rPr lang="fa-IR" sz="5400" b="1" dirty="0">
                <a:latin typeface="IranNastaliq" pitchFamily="18" charset="0"/>
                <a:cs typeface="IranNastaliq" pitchFamily="18" charset="0"/>
              </a:rPr>
              <a:t>معاونت طرح و برنامه و توسعه منابع</a:t>
            </a:r>
            <a:endParaRPr lang="en-US" sz="5400" b="1" dirty="0">
              <a:latin typeface="IranNastaliq" pitchFamily="18" charset="0"/>
              <a:cs typeface="IranNastaliq" pitchFamily="18" charset="0"/>
            </a:endParaRPr>
          </a:p>
          <a:p>
            <a:pPr algn="ctr">
              <a:buNone/>
            </a:pPr>
            <a:r>
              <a:rPr lang="fa-IR" sz="5400" b="1" dirty="0">
                <a:latin typeface="IranNastaliq" pitchFamily="18" charset="0"/>
                <a:cs typeface="IranNastaliq" pitchFamily="18" charset="0"/>
              </a:rPr>
              <a:t>اداره کل پشتیبانی و رفاه</a:t>
            </a:r>
            <a:endParaRPr lang="en-US" sz="5400" b="1" dirty="0">
              <a:latin typeface="IranNastaliq" pitchFamily="18" charset="0"/>
              <a:cs typeface="IranNastaliq" pitchFamily="18" charset="0"/>
            </a:endParaRPr>
          </a:p>
          <a:p>
            <a:pPr>
              <a:buNone/>
            </a:pP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500726"/>
          </a:xfrm>
        </p:spPr>
        <p:txBody>
          <a:bodyPr>
            <a:normAutofit fontScale="55000" lnSpcReduction="20000"/>
          </a:bodyPr>
          <a:lstStyle/>
          <a:p>
            <a:pPr algn="justLow">
              <a:buNone/>
            </a:pPr>
            <a:r>
              <a:rPr lang="fa-IR" sz="4200" b="1" dirty="0">
                <a:cs typeface="B Nazanin" pitchFamily="2" charset="-78"/>
              </a:rPr>
              <a:t>ماده28.</a:t>
            </a:r>
            <a:endParaRPr lang="en-US" sz="4200" b="1" dirty="0">
              <a:cs typeface="B Nazanin" pitchFamily="2" charset="-78"/>
            </a:endParaRPr>
          </a:p>
          <a:p>
            <a:pPr algn="justLow">
              <a:lnSpc>
                <a:spcPct val="120000"/>
              </a:lnSpc>
              <a:buNone/>
            </a:pPr>
            <a:r>
              <a:rPr lang="fa-IR" sz="4400" dirty="0">
                <a:cs typeface="B Nazanin" pitchFamily="2" charset="-78"/>
              </a:rPr>
              <a:t>الف) به منظور فراهم نمودن شرایط رقابتی و افزایش کارآمدی بیمه‎های اجتماعی و جلوگیری از ایجاد هرگونه انحصار یا امتیاز ویژه برای صندوقهای بازنشستگی اعم از خصوصی، عمومی، تعاونی و یا دولتی اجازه داده می‎شود صندوقهای بازنشستگی خصوصی با رعایت تضمین حقوق بیمه‎شدگان و بازنشستگان صندوق مربوطه حداقل به مدت ده سال بر اساس آئین‎نامه‎ای که به تصویب هیأت‎وزیران می‎رسد ایجاد گردد.</a:t>
            </a:r>
            <a:endParaRPr lang="en-US" sz="4400" dirty="0">
              <a:cs typeface="B Nazanin" pitchFamily="2" charset="-78"/>
            </a:endParaRPr>
          </a:p>
          <a:p>
            <a:pPr algn="justLow">
              <a:lnSpc>
                <a:spcPct val="120000"/>
              </a:lnSpc>
              <a:buNone/>
            </a:pPr>
            <a:r>
              <a:rPr lang="fa-IR" sz="4400" dirty="0">
                <a:cs typeface="B Nazanin" pitchFamily="2" charset="-78"/>
              </a:rPr>
              <a:t>ب) کلیه بیمه‎شدگان به استثناء کادر نیروهای مسلح و وزارت اطلاعات می‎توانند با رعایت اصول و الزامات محاسبات بیمه‎ای نسبت به تغییر صندوق بیمه‎ای خود به سایر صندوقها از جمله صندوقهای موضوع بند (الف) این ماده اقدام نمایند. ضوابط تغییر صندوق و نقل و انتقال حق بیمه و سوابق بیمه‎ای بین صندوقهای موضوع این بند در آئین‎نامه مربوطه تعیین می‎گردد.</a:t>
            </a:r>
            <a:endParaRPr lang="en-US" sz="4400" dirty="0">
              <a:cs typeface="B Nazanin" pitchFamily="2" charset="-78"/>
            </a:endParaRPr>
          </a:p>
          <a:p>
            <a:pPr algn="justLow">
              <a:lnSpc>
                <a:spcPct val="120000"/>
              </a:lnSpc>
              <a:buNone/>
            </a:pPr>
            <a:endParaRPr lang="en-US" sz="4400" dirty="0">
              <a:cs typeface="B Nazanin" pitchFamily="2" charset="-78"/>
            </a:endParaRPr>
          </a:p>
          <a:p>
            <a:pPr>
              <a:buNone/>
            </a:pP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546"/>
            <a:ext cx="8229600" cy="5054617"/>
          </a:xfrm>
        </p:spPr>
        <p:txBody>
          <a:bodyPr>
            <a:normAutofit fontScale="77500" lnSpcReduction="20000"/>
          </a:bodyPr>
          <a:lstStyle/>
          <a:p>
            <a:pPr algn="justLow">
              <a:lnSpc>
                <a:spcPct val="120000"/>
              </a:lnSpc>
              <a:buNone/>
            </a:pPr>
            <a:r>
              <a:rPr lang="fa-IR" dirty="0" smtClean="0">
                <a:cs typeface="B Nazanin" pitchFamily="2" charset="-78"/>
              </a:rPr>
              <a:t>ج) صاحبان حرف و مشاغل آزاد مشمول قوانین و مقررات تأمین اجتماعی هستند.</a:t>
            </a:r>
            <a:endParaRPr lang="en-US" dirty="0" smtClean="0">
              <a:cs typeface="B Nazanin" pitchFamily="2" charset="-78"/>
            </a:endParaRPr>
          </a:p>
          <a:p>
            <a:pPr algn="justLow">
              <a:lnSpc>
                <a:spcPct val="120000"/>
              </a:lnSpc>
              <a:buNone/>
            </a:pPr>
            <a:r>
              <a:rPr lang="fa-IR" dirty="0" smtClean="0">
                <a:cs typeface="B Nazanin" pitchFamily="2" charset="-78"/>
              </a:rPr>
              <a:t>د) کلیه اتباع خارجی مقیم کشور، موظف به دارا بودن بیمه‌نامه برای پوشش حوادث و بیماریهای احتمالی در مدت اقامت در ایران می‎باشند. تعیین میزان تعرفه مطابق مقررات بر عهده بیمه مرکزی ایران است که به تأیید معاونت می‎رسد.</a:t>
            </a:r>
            <a:endParaRPr lang="en-US" dirty="0" smtClean="0">
              <a:cs typeface="B Nazanin" pitchFamily="2" charset="-78"/>
            </a:endParaRPr>
          </a:p>
          <a:p>
            <a:pPr algn="justLow">
              <a:lnSpc>
                <a:spcPct val="120000"/>
              </a:lnSpc>
              <a:buNone/>
            </a:pPr>
            <a:r>
              <a:rPr lang="fa-IR" dirty="0" smtClean="0">
                <a:cs typeface="B Nazanin" pitchFamily="2" charset="-78"/>
              </a:rPr>
              <a:t>ه‍) به منظور برقراری بیمه تکمیلی بازنشستگی، صندوقهای بیمه اجتماعی مجازند نسبت به افتتاح حسابهای انفرادی خصوصی جهت بیمه‎شدگان با مشارکت فرد بیمه‌شده اقدام نمایند.</a:t>
            </a:r>
          </a:p>
          <a:p>
            <a:pPr algn="justLow">
              <a:lnSpc>
                <a:spcPct val="120000"/>
              </a:lnSpc>
              <a:buNone/>
            </a:pPr>
            <a:r>
              <a:rPr lang="fa-IR" dirty="0" smtClean="0">
                <a:cs typeface="B Nazanin" pitchFamily="2" charset="-78"/>
              </a:rPr>
              <a:t>و) در صورتی که دریافتی ایثارگران مشمول صندوق تأمین اجتماعی و صندوق بازنشستگی دیگری گردد، بازنشستگی در هر صندوق به طور مستقل انجام می‎گردد و با تحقق شرایط بازنشستگی ایثارگر در هر صندوق، از مستمری بازنشستگی آن صندوق بهره‎مند می‎شود.</a:t>
            </a:r>
            <a:endParaRPr lang="en-US" dirty="0" smtClean="0">
              <a:cs typeface="B Nazanin" pitchFamily="2" charset="-78"/>
            </a:endParaRPr>
          </a:p>
          <a:p>
            <a:pPr>
              <a:buNone/>
            </a:pP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ormAutofit fontScale="85000" lnSpcReduction="20000"/>
          </a:bodyPr>
          <a:lstStyle/>
          <a:p>
            <a:pPr>
              <a:lnSpc>
                <a:spcPct val="120000"/>
              </a:lnSpc>
              <a:buNone/>
            </a:pPr>
            <a:r>
              <a:rPr lang="fa-IR" b="1" dirty="0">
                <a:cs typeface="B Nazanin" pitchFamily="2" charset="-78"/>
              </a:rPr>
              <a:t>ماده32.</a:t>
            </a:r>
            <a:endParaRPr lang="en-US" dirty="0">
              <a:cs typeface="B Nazanin" pitchFamily="2" charset="-78"/>
            </a:endParaRPr>
          </a:p>
          <a:p>
            <a:pPr algn="justLow">
              <a:lnSpc>
                <a:spcPct val="120000"/>
              </a:lnSpc>
              <a:buNone/>
            </a:pPr>
            <a:r>
              <a:rPr lang="fa-IR" dirty="0">
                <a:cs typeface="B Nazanin" pitchFamily="2" charset="-78"/>
              </a:rPr>
              <a:t>الف) فعالیت شورای عالی سلامت و امنیت غذایی که برابر بند (الف) ماده (84) قانـون برنامه چهارم توسعه با ادغام شـورای غذا و تغذیه و شورای عالی سـلامت تشکیل شده است در مدت اجرای برنامه پنجم ادامه می‎یابد. تشکیلات و شرح وظایف شورای عالی سلامت و امنیت غذایی توسط وزارت بهداشت،‌ درمان و آموزش پزشکی تهیه می‎شود و پس از تأیید معاونت به تصویب هیأت‎وزیران می‎رسد.</a:t>
            </a:r>
            <a:endParaRPr lang="en-US" dirty="0">
              <a:cs typeface="B Nazanin" pitchFamily="2" charset="-78"/>
            </a:endParaRPr>
          </a:p>
          <a:p>
            <a:pPr algn="justLow">
              <a:lnSpc>
                <a:spcPct val="120000"/>
              </a:lnSpc>
              <a:buNone/>
            </a:pPr>
            <a:r>
              <a:rPr lang="fa-IR" dirty="0">
                <a:cs typeface="B Nazanin" pitchFamily="2" charset="-78"/>
              </a:rPr>
              <a:t>ب) استانداردهای ملی پیوست سلامت برای طرحهای بزرگ توسعه‎ای با پیشنهاد وزارت بهداشت، درمان و آموزش پزشکی و تأیید معاونت، تدوین و پس از تصویب شورای عالی سلامت و امنیت غذایی توسط معاونت برای اجراء ابلاغ می‎گردد. مصادیق طرحهای بزرگ توسعه‎ای به پیشنهاد وزارت بهداشت، درمان و آموزش پزشکی و تأیید معاونت مشخص می‎شود.</a:t>
            </a:r>
            <a:endParaRPr lang="en-US" dirty="0">
              <a:cs typeface="B Nazanin" pitchFamily="2" charset="-78"/>
            </a:endParaRPr>
          </a:p>
          <a:p>
            <a:pPr>
              <a:buNone/>
            </a:pP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786478"/>
          </a:xfrm>
        </p:spPr>
        <p:txBody>
          <a:bodyPr>
            <a:normAutofit fontScale="85000" lnSpcReduction="20000"/>
          </a:bodyPr>
          <a:lstStyle/>
          <a:p>
            <a:pPr algn="justLow">
              <a:lnSpc>
                <a:spcPct val="110000"/>
              </a:lnSpc>
              <a:buNone/>
            </a:pPr>
            <a:r>
              <a:rPr lang="fa-IR" dirty="0">
                <a:cs typeface="B Nazanin" pitchFamily="2" charset="-78"/>
              </a:rPr>
              <a:t>ج) سامانه «خدمات جامع و همگانی سلامت» مبتنی بر مراقبتهای اولیه سلامت، محوریت پزشک خانواده در نظام ارجاع، سطح‎بندی خدمات، خرید راهبردی خدمات، واگذاری امور تصدی‎گری با رعایت ماده (13) قانون مدیریت خدمات کشوری و با تأکید بر پرداخت مبتنی بر عملکرد، توسط وزارت بهداشت، درمان و آموزش پزشکی در سال اول برنامه و حین اجراء باز طراحی می‎شود و برنامه اجرائی آن با هماهنگی معاونت در شورای عالی سلامت و امنیت غذایی با اولویت بهره‎مندی مناطق کمترتوسعه‎یافته به ویژه روستاها، حاشیه شهرها و مناطق عشایری به تصویب می‎رسد. سامانه مصوب باید از سال دوم اجرای برنامه عملیاتی گردد.</a:t>
            </a:r>
            <a:endParaRPr lang="en-US" dirty="0">
              <a:cs typeface="B Nazanin" pitchFamily="2" charset="-78"/>
            </a:endParaRPr>
          </a:p>
          <a:p>
            <a:pPr algn="justLow">
              <a:lnSpc>
                <a:spcPct val="110000"/>
              </a:lnSpc>
              <a:buNone/>
            </a:pPr>
            <a:r>
              <a:rPr lang="fa-IR" dirty="0">
                <a:cs typeface="B Nazanin" pitchFamily="2" charset="-78"/>
              </a:rPr>
              <a:t>د) وزارت بهداشت، درمان و آموزش پزشکی موظف است حداکثر تا پایان سال اول برنامه نظام درمانی کشور را در چهارچوب یکپارچگی بیمه پایه درمان، پزشک خانواده، نظام ارجاع، راهنماهای درمانی، اورژانس‎های پزشکی، تشکیل هیأت‌های امناء در بیمارستان‎های آموزشی و تمام وقتی جغرافیایی هیأتهای علمی و تعرفه‎های مربوطه و کلینیک‎های ویژه و بیمه‎های تکمیلی تهیه و جهت تصویب به هیأت‎وزیران ارائه می گردد.</a:t>
            </a:r>
            <a:endParaRPr lang="en-US" dirty="0">
              <a:cs typeface="B Nazanin" pitchFamily="2" charset="-78"/>
            </a:endParaRPr>
          </a:p>
          <a:p>
            <a:pPr>
              <a:buNone/>
            </a:pP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929354"/>
          </a:xfrm>
        </p:spPr>
        <p:txBody>
          <a:bodyPr>
            <a:normAutofit fontScale="70000" lnSpcReduction="20000"/>
          </a:bodyPr>
          <a:lstStyle/>
          <a:p>
            <a:pPr algn="justLow">
              <a:lnSpc>
                <a:spcPct val="120000"/>
              </a:lnSpc>
              <a:buNone/>
            </a:pPr>
            <a:r>
              <a:rPr lang="fa-IR" b="1" dirty="0">
                <a:cs typeface="B Nazanin" pitchFamily="2" charset="-78"/>
              </a:rPr>
              <a:t>ماده64</a:t>
            </a:r>
            <a:endParaRPr lang="en-US" dirty="0">
              <a:cs typeface="B Nazanin" pitchFamily="2" charset="-78"/>
            </a:endParaRPr>
          </a:p>
          <a:p>
            <a:pPr algn="justLow">
              <a:lnSpc>
                <a:spcPct val="120000"/>
              </a:lnSpc>
              <a:buNone/>
            </a:pPr>
            <a:r>
              <a:rPr lang="ar-SA" dirty="0">
                <a:cs typeface="B Nazanin" pitchFamily="2" charset="-78"/>
              </a:rPr>
              <a:t>- در مواردی که در اجرای قانون مدیریت خدمات کشوری وظایف تصدی دولت به بخش خصوصی یا تعاونی واگذار می‌شود، واگذاری وظایف رافع مسؤولیت حاکمیتی دولت در مقابل شهروندان نیست. در این‌گونه موارد تنظیم رابطه دولت و بخشهای خصوصی و تعاونی که عهده‌دار وظیفه تصدیهای واگذارشده دولت شده‌اند براساس آئین‌نامه‌ای است که به تصویب هیأت وزیران می‌رسد.</a:t>
            </a:r>
            <a:endParaRPr lang="en-US" dirty="0">
              <a:cs typeface="B Nazanin" pitchFamily="2" charset="-78"/>
            </a:endParaRPr>
          </a:p>
          <a:p>
            <a:pPr algn="justLow">
              <a:lnSpc>
                <a:spcPct val="120000"/>
              </a:lnSpc>
              <a:buNone/>
            </a:pPr>
            <a:r>
              <a:rPr lang="ar-SA" dirty="0">
                <a:cs typeface="B Nazanin" pitchFamily="2" charset="-78"/>
              </a:rPr>
              <a:t>- دولت مکلف است در صورت عدم حصول نتیجه موردنظر، ضمن رعایت قانون مدیریت خدمات کشوری و مقررات مربوطه براساس آئین‌نامه موضوع این ماده وظایف یادشده را به سایر متقاضیان بخش خصوصی یا تعاونی واگذار نماید به گونه‌ای که خدمت‌رسانی به مردم بدون انقطاع تداوم یابد. در این صورت هزینه‌هایی که بخش خصوصی و تعاونی متحمل شده است با تصویب شورای اقتصاد با احتساب خسارات وارده در قالب بودجه سنواتی قابل تأمین است.</a:t>
            </a:r>
            <a:endParaRPr lang="en-US" dirty="0">
              <a:cs typeface="B Nazanin" pitchFamily="2" charset="-78"/>
            </a:endParaRPr>
          </a:p>
          <a:p>
            <a:pPr algn="justLow">
              <a:lnSpc>
                <a:spcPct val="120000"/>
              </a:lnSpc>
              <a:buNone/>
            </a:pPr>
            <a:r>
              <a:rPr lang="ar-SA" dirty="0">
                <a:cs typeface="B Nazanin" pitchFamily="2" charset="-78"/>
              </a:rPr>
              <a:t>دبیرخانه شورای اقتصاد (معاونت) با رعایت قوانین می‌تواند برای محاسبه هزینه‌های قابل قبول و خسارات وارده به طرفین از کارشناسان رسمی دادگستری یا خبرگان واجد صلاحیت شاغل در دستگاههای اجرائی مربوطه استفاده نماید. معاونت ملزم به ابلاغ مصوبات لازم‌الاجرای شورای اقتصاد است. واگذاریهای موضوع قانون نحوه اجرای سیاستهای کلی اصل چهل و چهارم (44) مشمول حکم این ماده نیست.</a:t>
            </a:r>
            <a:endParaRPr lang="en-US" dirty="0">
              <a:cs typeface="B Nazanin" pitchFamily="2" charset="-78"/>
            </a:endParaRPr>
          </a:p>
          <a:p>
            <a:pPr>
              <a:buNone/>
            </a:pP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929354"/>
          </a:xfrm>
        </p:spPr>
        <p:txBody>
          <a:bodyPr>
            <a:normAutofit fontScale="70000" lnSpcReduction="20000"/>
          </a:bodyPr>
          <a:lstStyle/>
          <a:p>
            <a:pPr algn="justLow">
              <a:lnSpc>
                <a:spcPct val="120000"/>
              </a:lnSpc>
              <a:buNone/>
            </a:pPr>
            <a:r>
              <a:rPr lang="fa-IR" sz="3300" b="1" dirty="0">
                <a:cs typeface="B Nazanin" pitchFamily="2" charset="-78"/>
              </a:rPr>
              <a:t>ماده124.</a:t>
            </a:r>
            <a:endParaRPr lang="en-US" sz="3300" dirty="0">
              <a:cs typeface="B Nazanin" pitchFamily="2" charset="-78"/>
            </a:endParaRPr>
          </a:p>
          <a:p>
            <a:pPr algn="justLow">
              <a:lnSpc>
                <a:spcPct val="120000"/>
              </a:lnSpc>
              <a:buNone/>
            </a:pPr>
            <a:r>
              <a:rPr lang="fa-IR" sz="3300" dirty="0">
                <a:cs typeface="B Nazanin" pitchFamily="2" charset="-78"/>
              </a:rPr>
              <a:t>- دولت به منظور توسعه بخش تعاون و ارتقاء سهم آن به بیست ‌و پنج درصد (25%) اقتصاد ملی تا پایان برنامه با رویکرد ایجاد اشتغال، گسترش عدالت اجتماعی و توانمندسازی اقشار متوسط و کم‌درآمد جامعه، با رعایت تکالیف و اختیارات مقرر در قانون اصلاح موادی از قانون برنامه چهارم و اجرای سیاستهای کلی اصل چهل ‌و چهارم (44) قانون اساسی اقدامات زیر را انجام می‌دهد:</a:t>
            </a:r>
            <a:endParaRPr lang="en-US" sz="3300" dirty="0">
              <a:cs typeface="B Nazanin" pitchFamily="2" charset="-78"/>
            </a:endParaRPr>
          </a:p>
          <a:p>
            <a:pPr algn="justLow">
              <a:lnSpc>
                <a:spcPct val="120000"/>
              </a:lnSpc>
              <a:buNone/>
            </a:pPr>
            <a:r>
              <a:rPr lang="fa-IR" sz="3300" dirty="0">
                <a:cs typeface="B Nazanin" pitchFamily="2" charset="-78"/>
              </a:rPr>
              <a:t>الف) افزایش سهم تعاونی‌ها به پانزده‌درصد (15%) در بازار پولی کشور تا سال چهارم برنامه از طریق فراهم نمودن تسهیلات لازم جهت صدور مجوز فعالیت مؤسسات مالی و پولی و بانکهای تعاونی.</a:t>
            </a:r>
            <a:endParaRPr lang="en-US" sz="3300" dirty="0">
              <a:cs typeface="B Nazanin" pitchFamily="2" charset="-78"/>
            </a:endParaRPr>
          </a:p>
          <a:p>
            <a:pPr algn="justLow">
              <a:lnSpc>
                <a:spcPct val="120000"/>
              </a:lnSpc>
              <a:buNone/>
            </a:pPr>
            <a:r>
              <a:rPr lang="fa-IR" sz="3300" dirty="0">
                <a:cs typeface="B Nazanin" pitchFamily="2" charset="-78"/>
              </a:rPr>
              <a:t>ب) افزایش سالانه سرمایه بانک توسعه تعاون و صندوق ضمانت سرمایه‌گذاری تعاون در جهت ارتقاء سهم آنها در رشد بخش تعاونی از محل بخشی از منابع مالی جزء (2) ماده (29) قانون اصلاح موادی از قانون برنامه چهارم و اجرای سیاستهای کلی اصل چهل‌ و چهارم (44) قانون اساسی در قالب بودجه‌های سنواتی به منظور اعطاء تسهیلات بانکی و پوشش خطرپذیری (ریسک) تعاونی‌های فراگیر ملی با اولویت تعاونیهای کشاورزی، روستایی و عشایری.</a:t>
            </a:r>
            <a:endParaRPr lang="en-US" sz="3300" dirty="0">
              <a:cs typeface="B Nazanin" pitchFamily="2" charset="-78"/>
            </a:endParaRPr>
          </a:p>
          <a:p>
            <a:pPr>
              <a:buNone/>
            </a:pP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229600" cy="4983179"/>
          </a:xfrm>
        </p:spPr>
        <p:txBody>
          <a:bodyPr>
            <a:normAutofit/>
          </a:bodyPr>
          <a:lstStyle/>
          <a:p>
            <a:pPr algn="justLow">
              <a:buNone/>
            </a:pPr>
            <a:r>
              <a:rPr lang="fa-IR" dirty="0">
                <a:cs typeface="B Nazanin" pitchFamily="2" charset="-78"/>
              </a:rPr>
              <a:t>ج) وزارت تعاون وظایف حاکمیتی و اتاق تعاون مرکزی جمهوری اسلامی ایران و دیگر تشکلهای تعاونی وظایف تصدی‌گری بخش تعاون را بر عهده خواهند داشت. آئین‌نامه اجرائی این بند با پیشنهاد مشترک وزارت تعاون و اتاق تعاون مرکزی جمهوری اسلامی ایران تهیه و حداکثر ظرف سه ماه پس از تصویب این قانون به تصویب هیأت‌وزیران خواهد رسید. هرگونه دخالت دولت در امور اجرائی، مدیریتی، مجامع و انتخابات اتاقهای تعاون ممنوع است. مفاد این بند نافی وظایف قانونی نظارتی وزارت تعاون نیست.</a:t>
            </a:r>
            <a:endParaRPr lang="en-US" dirty="0">
              <a:cs typeface="B Nazanin" pitchFamily="2" charset="-78"/>
            </a:endParaRPr>
          </a:p>
          <a:p>
            <a:pPr>
              <a:buNone/>
            </a:pP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ormAutofit fontScale="85000" lnSpcReduction="20000"/>
          </a:bodyPr>
          <a:lstStyle/>
          <a:p>
            <a:pPr algn="justLow">
              <a:lnSpc>
                <a:spcPct val="120000"/>
              </a:lnSpc>
              <a:buNone/>
            </a:pPr>
            <a:r>
              <a:rPr lang="fa-IR" b="1" dirty="0">
                <a:cs typeface="B Nazanin" pitchFamily="2" charset="-78"/>
              </a:rPr>
              <a:t>قانون الحاق موادی به قانون تنظیم بخشی </a:t>
            </a:r>
            <a:r>
              <a:rPr lang="fa-IR" b="1" dirty="0" smtClean="0">
                <a:cs typeface="B Nazanin" pitchFamily="2" charset="-78"/>
              </a:rPr>
              <a:t>از مقررات </a:t>
            </a:r>
            <a:r>
              <a:rPr lang="fa-IR" b="1" dirty="0">
                <a:cs typeface="B Nazanin" pitchFamily="2" charset="-78"/>
              </a:rPr>
              <a:t>مالی دولت</a:t>
            </a:r>
            <a:endParaRPr lang="en-US" dirty="0">
              <a:cs typeface="B Nazanin" pitchFamily="2" charset="-78"/>
            </a:endParaRPr>
          </a:p>
          <a:p>
            <a:pPr algn="justLow">
              <a:lnSpc>
                <a:spcPct val="120000"/>
              </a:lnSpc>
              <a:buNone/>
            </a:pPr>
            <a:r>
              <a:rPr lang="fa-IR" b="1" dirty="0">
                <a:cs typeface="B Nazanin" pitchFamily="2" charset="-78"/>
              </a:rPr>
              <a:t> </a:t>
            </a:r>
            <a:endParaRPr lang="en-US" dirty="0">
              <a:cs typeface="B Nazanin" pitchFamily="2" charset="-78"/>
            </a:endParaRPr>
          </a:p>
          <a:p>
            <a:pPr algn="justLow">
              <a:lnSpc>
                <a:spcPct val="120000"/>
              </a:lnSpc>
              <a:buNone/>
            </a:pPr>
            <a:r>
              <a:rPr lang="ar-SA" dirty="0">
                <a:cs typeface="B Nazanin" pitchFamily="2" charset="-78"/>
              </a:rPr>
              <a:t>ماده 25. به منظور توسعه گردشگري داخلي و حمايت از سفرهاي كاركنان دولت، شاغلين، بازنشستگان، موظفين و ... اعضاي درجه يك خانواده آنان به كليه دستگاههاي مشمول ماده (160) قانون برنامه چهارم توسعه اقتصادي، اجتماعي و فرهنگي جمهوري اسلامي ايران اجازه داده مي‌شود در صورت مشاركت بخش گردشگري به ميزان سي و پنج درصد (35%) و افراد ذينفع هر يك به ميزان چهل درصد (40%)، بيست و پنج درصد (25%) هزينه سفرهاي ارزان قيمت كاركنان خود را در قالب بن سفر از محل اعتبارات رفاهي بودجه مصوب خود پرداخت نمايند.</a:t>
            </a:r>
            <a:endParaRPr lang="en-US" dirty="0">
              <a:cs typeface="B Nazanin" pitchFamily="2" charset="-78"/>
            </a:endParaRPr>
          </a:p>
          <a:p>
            <a:pPr algn="justLow">
              <a:lnSpc>
                <a:spcPct val="120000"/>
              </a:lnSpc>
              <a:buNone/>
            </a:pPr>
            <a:r>
              <a:rPr lang="ar-SA" dirty="0">
                <a:cs typeface="B Nazanin" pitchFamily="2" charset="-78"/>
              </a:rPr>
              <a:t>دولت مكلف است تمهيدات لازم در خصوص گردشگري دانشجويان و دانش‌آموزان موضوع ماده (25) را به عمل آورد.</a:t>
            </a:r>
            <a:endParaRPr lang="fa-IR" dirty="0">
              <a:cs typeface="B Nazanin"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786478"/>
          </a:xfrm>
        </p:spPr>
        <p:txBody>
          <a:bodyPr>
            <a:normAutofit fontScale="70000" lnSpcReduction="20000"/>
          </a:bodyPr>
          <a:lstStyle/>
          <a:p>
            <a:pPr algn="justLow">
              <a:lnSpc>
                <a:spcPct val="120000"/>
              </a:lnSpc>
              <a:buNone/>
            </a:pPr>
            <a:r>
              <a:rPr lang="ar-SA" dirty="0" smtClean="0">
                <a:cs typeface="B Titr" pitchFamily="2" charset="-78"/>
              </a:rPr>
              <a:t>توجه :آنچه درمستندات قانوني ملاحظه مي گردد خوشبختانه درتمامي ابعاد مورد نظر براي زمينه هاي رفاهي مبناء قانوني موجود است و درشرايط كنوني هيچ خلايي وجود ندارد</a:t>
            </a:r>
            <a:r>
              <a:rPr lang="en-US" dirty="0" smtClean="0">
                <a:cs typeface="B Titr" pitchFamily="2" charset="-78"/>
              </a:rPr>
              <a:t> </a:t>
            </a:r>
            <a:r>
              <a:rPr lang="ar-SA" dirty="0" smtClean="0">
                <a:cs typeface="B Titr" pitchFamily="2" charset="-78"/>
              </a:rPr>
              <a:t>و اين يك فرصت قانوني است .</a:t>
            </a:r>
            <a:endParaRPr lang="en-US" dirty="0" smtClean="0">
              <a:cs typeface="B Titr" pitchFamily="2" charset="-78"/>
            </a:endParaRPr>
          </a:p>
          <a:p>
            <a:pPr algn="justLow">
              <a:lnSpc>
                <a:spcPct val="120000"/>
              </a:lnSpc>
              <a:buNone/>
            </a:pPr>
            <a:endParaRPr lang="en-US" dirty="0" smtClean="0">
              <a:cs typeface="B Nazanin" pitchFamily="2" charset="-78"/>
            </a:endParaRPr>
          </a:p>
          <a:p>
            <a:pPr algn="justLow">
              <a:lnSpc>
                <a:spcPct val="120000"/>
              </a:lnSpc>
              <a:buNone/>
            </a:pPr>
            <a:r>
              <a:rPr lang="ar-SA" dirty="0" smtClean="0">
                <a:cs typeface="B Nazanin" pitchFamily="2" charset="-78"/>
              </a:rPr>
              <a:t>ماده </a:t>
            </a:r>
            <a:r>
              <a:rPr lang="ar-SA" dirty="0">
                <a:cs typeface="B Nazanin" pitchFamily="2" charset="-78"/>
              </a:rPr>
              <a:t>40. اجازه داده مي‌شود اعتبارات برنامه خدمات رفاهي كاركنان دولت منظور در قوانين بودجه سنواتي براي ارائه تسهيلات رفاهي و تشويق كاركنان و كمك هزينه مسكن به صورت نقدي يا صور ديگر بر اساس موافقت‌نامه‌اي كه با سازمان مديريت و برنامه‌ريزي كشور و يا استان مبادله خواهد شد، استفاده شود.</a:t>
            </a:r>
            <a:endParaRPr lang="en-US" dirty="0">
              <a:cs typeface="B Nazanin" pitchFamily="2" charset="-78"/>
            </a:endParaRPr>
          </a:p>
          <a:p>
            <a:pPr algn="justLow">
              <a:lnSpc>
                <a:spcPct val="120000"/>
              </a:lnSpc>
              <a:buNone/>
            </a:pPr>
            <a:r>
              <a:rPr lang="ar-SA" dirty="0">
                <a:cs typeface="B Nazanin" pitchFamily="2" charset="-78"/>
              </a:rPr>
              <a:t> </a:t>
            </a:r>
            <a:endParaRPr lang="en-US" dirty="0">
              <a:cs typeface="B Nazanin" pitchFamily="2" charset="-78"/>
            </a:endParaRPr>
          </a:p>
          <a:p>
            <a:pPr algn="justLow">
              <a:lnSpc>
                <a:spcPct val="120000"/>
              </a:lnSpc>
              <a:buNone/>
            </a:pPr>
            <a:r>
              <a:rPr lang="ar-SA" dirty="0">
                <a:cs typeface="B Nazanin" pitchFamily="2" charset="-78"/>
              </a:rPr>
              <a:t>ماده 44. كليه دستگاههاي ملي و استاني مذكور در ماده (160) قانون برنامه چهارم توسعه اقتصادي، اجتماعي و فرهنگي جمهوري اسلامي ايران مكلفند كليه مراكز جانبي از قبيل مراكز آموزشي، رفاهي، تفريحي، آموزشي و ورزشي كه براي استفاده كاركنان و خانواده آنها در اختيار دارند را به طريق خودگردان درآمد - هزينه‌اي اداره نمايند. به نحوي كه براي اداره و نگهداري اين مراكز هيچگونه هزينه‌هايي اعم از هزينه پرسنلي، اداري، تجهيزات، مواد مصرفي و نظاير آن بر دولت تحميل نگردد.</a:t>
            </a:r>
            <a:endParaRPr lang="en-US" dirty="0">
              <a:cs typeface="B Nazanin" pitchFamily="2" charset="-78"/>
            </a:endParaRPr>
          </a:p>
          <a:p>
            <a:pPr>
              <a:buNone/>
            </a:pP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000792"/>
          </a:xfrm>
        </p:spPr>
        <p:txBody>
          <a:bodyPr>
            <a:normAutofit fontScale="70000" lnSpcReduction="20000"/>
          </a:bodyPr>
          <a:lstStyle/>
          <a:p>
            <a:pPr>
              <a:buNone/>
            </a:pPr>
            <a:r>
              <a:rPr lang="ar-SA" dirty="0"/>
              <a:t> </a:t>
            </a:r>
            <a:endParaRPr lang="en-US" dirty="0"/>
          </a:p>
          <a:p>
            <a:pPr>
              <a:buNone/>
            </a:pPr>
            <a:r>
              <a:rPr lang="ar-SA" dirty="0"/>
              <a:t>   </a:t>
            </a:r>
            <a:endParaRPr lang="en-US" dirty="0"/>
          </a:p>
          <a:p>
            <a:pPr algn="justLow">
              <a:lnSpc>
                <a:spcPct val="120000"/>
              </a:lnSpc>
              <a:buNone/>
            </a:pPr>
            <a:r>
              <a:rPr lang="fa-IR" sz="3400" b="1" dirty="0">
                <a:cs typeface="B Nazanin" pitchFamily="2" charset="-78"/>
              </a:rPr>
              <a:t>وضعيت موجود:</a:t>
            </a:r>
            <a:endParaRPr lang="en-US" sz="3400" b="1" dirty="0">
              <a:cs typeface="B Nazanin" pitchFamily="2" charset="-78"/>
            </a:endParaRPr>
          </a:p>
          <a:p>
            <a:pPr algn="justLow">
              <a:lnSpc>
                <a:spcPct val="120000"/>
              </a:lnSpc>
              <a:buNone/>
            </a:pPr>
            <a:r>
              <a:rPr lang="fa-IR" dirty="0">
                <a:cs typeface="B Nazanin" pitchFamily="2" charset="-78"/>
              </a:rPr>
              <a:t> </a:t>
            </a:r>
            <a:endParaRPr lang="en-US" dirty="0">
              <a:cs typeface="B Nazanin" pitchFamily="2" charset="-78"/>
            </a:endParaRPr>
          </a:p>
          <a:p>
            <a:pPr algn="justLow">
              <a:lnSpc>
                <a:spcPct val="120000"/>
              </a:lnSpc>
              <a:buNone/>
            </a:pPr>
            <a:r>
              <a:rPr lang="fa-IR" dirty="0">
                <a:cs typeface="B Nazanin" pitchFamily="2" charset="-78"/>
              </a:rPr>
              <a:t>نگاهي مجمل به وضعيت خدمات رفاهي درشرايط كنوني </a:t>
            </a:r>
            <a:r>
              <a:rPr lang="fa-IR" dirty="0" smtClean="0">
                <a:cs typeface="B Nazanin" pitchFamily="2" charset="-78"/>
              </a:rPr>
              <a:t>در دانشگاه فرهنگیان</a:t>
            </a:r>
            <a:endParaRPr lang="en-US" dirty="0">
              <a:cs typeface="B Nazanin" pitchFamily="2" charset="-78"/>
            </a:endParaRPr>
          </a:p>
          <a:p>
            <a:pPr algn="justLow">
              <a:lnSpc>
                <a:spcPct val="120000"/>
              </a:lnSpc>
              <a:buNone/>
            </a:pPr>
            <a:r>
              <a:rPr lang="fa-IR" dirty="0">
                <a:cs typeface="B Nazanin" pitchFamily="2" charset="-78"/>
              </a:rPr>
              <a:t>عمدتا خدمات رفاهي به بخش هاي مشروحه ذيل تقسيم بندي مي شود.</a:t>
            </a:r>
            <a:endParaRPr lang="en-US" dirty="0">
              <a:cs typeface="B Nazanin" pitchFamily="2" charset="-78"/>
            </a:endParaRPr>
          </a:p>
          <a:p>
            <a:pPr algn="justLow">
              <a:lnSpc>
                <a:spcPct val="120000"/>
              </a:lnSpc>
              <a:buNone/>
            </a:pPr>
            <a:r>
              <a:rPr lang="fa-IR" dirty="0">
                <a:cs typeface="B Nazanin" pitchFamily="2" charset="-78"/>
              </a:rPr>
              <a:t>1-درقالب تعاوني ها:یک تعاوني مصرف –یک تعاوني مسکن </a:t>
            </a:r>
            <a:endParaRPr lang="en-US" dirty="0">
              <a:cs typeface="B Nazanin" pitchFamily="2" charset="-78"/>
            </a:endParaRPr>
          </a:p>
          <a:p>
            <a:pPr algn="justLow">
              <a:lnSpc>
                <a:spcPct val="120000"/>
              </a:lnSpc>
              <a:buNone/>
            </a:pPr>
            <a:r>
              <a:rPr lang="fa-IR" dirty="0">
                <a:cs typeface="B Nazanin" pitchFamily="2" charset="-78"/>
              </a:rPr>
              <a:t>2-درقالب صندوق ذخيره فرهنگيان وشركت هاي تابعه </a:t>
            </a:r>
            <a:endParaRPr lang="en-US" dirty="0">
              <a:cs typeface="B Nazanin" pitchFamily="2" charset="-78"/>
            </a:endParaRPr>
          </a:p>
          <a:p>
            <a:pPr algn="justLow">
              <a:lnSpc>
                <a:spcPct val="120000"/>
              </a:lnSpc>
              <a:buNone/>
            </a:pPr>
            <a:r>
              <a:rPr lang="fa-IR" dirty="0">
                <a:cs typeface="B Nazanin" pitchFamily="2" charset="-78"/>
              </a:rPr>
              <a:t>3-درقالب صندوق هاي وام ضروري وامداد</a:t>
            </a:r>
            <a:endParaRPr lang="en-US" dirty="0">
              <a:cs typeface="B Nazanin" pitchFamily="2" charset="-78"/>
            </a:endParaRPr>
          </a:p>
          <a:p>
            <a:pPr algn="justLow">
              <a:lnSpc>
                <a:spcPct val="120000"/>
              </a:lnSpc>
              <a:buNone/>
            </a:pPr>
            <a:r>
              <a:rPr lang="fa-IR" dirty="0">
                <a:cs typeface="B Nazanin" pitchFamily="2" charset="-78"/>
              </a:rPr>
              <a:t>4-درقالب تسهيلات رفاهي </a:t>
            </a:r>
            <a:endParaRPr lang="en-US" dirty="0">
              <a:cs typeface="B Nazanin" pitchFamily="2" charset="-78"/>
            </a:endParaRPr>
          </a:p>
          <a:p>
            <a:pPr algn="justLow">
              <a:lnSpc>
                <a:spcPct val="120000"/>
              </a:lnSpc>
              <a:buNone/>
            </a:pPr>
            <a:r>
              <a:rPr lang="fa-IR" dirty="0">
                <a:cs typeface="B Nazanin" pitchFamily="2" charset="-78"/>
              </a:rPr>
              <a:t>5-درقالب مشاركت با عضويت دربندهاي 1تا4</a:t>
            </a:r>
            <a:endParaRPr lang="en-US" dirty="0">
              <a:cs typeface="B Nazanin" pitchFamily="2" charset="-78"/>
            </a:endParaRPr>
          </a:p>
          <a:p>
            <a:pPr algn="justLow">
              <a:lnSpc>
                <a:spcPct val="120000"/>
              </a:lnSpc>
              <a:buNone/>
            </a:pPr>
            <a:r>
              <a:rPr lang="fa-IR" dirty="0">
                <a:cs typeface="B Nazanin" pitchFamily="2" charset="-78"/>
              </a:rPr>
              <a:t>6-درقالب كمك هاي نقدي كه دراجراي ماده 40قانون الحاق به قانون تنظيم بخشي از مقررات مالي دولت انجام مي شود وارتباط مستقيم با منابع تخصيصي دارد</a:t>
            </a:r>
            <a:endParaRPr lang="en-US" dirty="0">
              <a:cs typeface="B Nazanin" pitchFamily="2" charset="-78"/>
            </a:endParaRPr>
          </a:p>
          <a:p>
            <a:pPr algn="justLow">
              <a:lnSpc>
                <a:spcPct val="120000"/>
              </a:lnSpc>
              <a:buNone/>
            </a:pPr>
            <a:r>
              <a:rPr lang="fa-IR" dirty="0">
                <a:cs typeface="B Nazanin" pitchFamily="2" charset="-78"/>
              </a:rPr>
              <a:t> </a:t>
            </a:r>
            <a:endParaRPr lang="en-US" dirty="0">
              <a:cs typeface="B Nazanin" pitchFamily="2" charset="-78"/>
            </a:endParaRPr>
          </a:p>
          <a:p>
            <a:pPr>
              <a:buNone/>
            </a:pP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4525963"/>
          </a:xfrm>
        </p:spPr>
        <p:txBody>
          <a:bodyPr/>
          <a:lstStyle/>
          <a:p>
            <a:pPr algn="ctr">
              <a:buNone/>
            </a:pPr>
            <a:endParaRPr lang="fa-IR" b="1" dirty="0" smtClean="0"/>
          </a:p>
          <a:p>
            <a:pPr algn="ctr">
              <a:buNone/>
            </a:pPr>
            <a:endParaRPr lang="fa-IR" b="1" dirty="0"/>
          </a:p>
          <a:p>
            <a:pPr algn="ctr">
              <a:buNone/>
            </a:pPr>
            <a:r>
              <a:rPr lang="fa-IR" sz="6600" b="1" dirty="0" smtClean="0">
                <a:latin typeface="IranNastaliq" pitchFamily="18" charset="0"/>
                <a:cs typeface="IranNastaliq" pitchFamily="18" charset="0"/>
              </a:rPr>
              <a:t>طرح </a:t>
            </a:r>
            <a:r>
              <a:rPr lang="fa-IR" sz="6600" b="1" dirty="0">
                <a:latin typeface="IranNastaliq" pitchFamily="18" charset="0"/>
                <a:cs typeface="IranNastaliq" pitchFamily="18" charset="0"/>
              </a:rPr>
              <a:t>جامع خدمات رفاهی  براي اساتيد ،كاركنان  </a:t>
            </a:r>
            <a:endParaRPr lang="en-US" sz="6600" b="1" dirty="0">
              <a:latin typeface="IranNastaliq" pitchFamily="18" charset="0"/>
              <a:cs typeface="IranNastaliq" pitchFamily="18" charset="0"/>
            </a:endParaRPr>
          </a:p>
          <a:p>
            <a:pPr algn="ctr">
              <a:buNone/>
            </a:pPr>
            <a:r>
              <a:rPr lang="fa-IR" sz="6000" b="1" dirty="0">
                <a:latin typeface="IranNastaliq" pitchFamily="18" charset="0"/>
                <a:cs typeface="IranNastaliq" pitchFamily="18" charset="0"/>
              </a:rPr>
              <a:t>پيشنهادي (غير قابل استناد)</a:t>
            </a:r>
            <a:endParaRPr lang="en-US" sz="6000" b="1" dirty="0">
              <a:latin typeface="IranNastaliq" pitchFamily="18" charset="0"/>
              <a:cs typeface="IranNastaliq" pitchFamily="18" charset="0"/>
            </a:endParaRPr>
          </a:p>
          <a:p>
            <a:pPr>
              <a:buNone/>
            </a:pP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357166"/>
            <a:ext cx="7372344" cy="1000132"/>
          </a:xfrm>
        </p:spPr>
        <p:txBody>
          <a:bodyPr>
            <a:normAutofit fontScale="90000"/>
          </a:bodyPr>
          <a:lstStyle/>
          <a:p>
            <a:pPr algn="r"/>
            <a:r>
              <a:rPr lang="fa-IR" sz="3100" b="1" dirty="0">
                <a:cs typeface="B Nazanin" pitchFamily="2" charset="-78"/>
              </a:rPr>
              <a:t>تسهيلات رفاهي ارائه شده به فرهنگيان</a:t>
            </a:r>
            <a:r>
              <a:rPr lang="en-US" b="1" dirty="0"/>
              <a:t/>
            </a:r>
            <a:br>
              <a:rPr lang="en-US" b="1" dirty="0"/>
            </a:br>
            <a:endParaRPr lang="fa-IR" dirty="0"/>
          </a:p>
        </p:txBody>
      </p:sp>
      <p:pic>
        <p:nvPicPr>
          <p:cNvPr id="2050" name="Picture 2"/>
          <p:cNvPicPr>
            <a:picLocks noGrp="1" noChangeAspect="1" noChangeArrowheads="1"/>
          </p:cNvPicPr>
          <p:nvPr>
            <p:ph idx="1"/>
          </p:nvPr>
        </p:nvPicPr>
        <p:blipFill>
          <a:blip r:embed="rId2">
            <a:clrChange>
              <a:clrFrom>
                <a:srgbClr val="FFFFFF"/>
              </a:clrFrom>
              <a:clrTo>
                <a:srgbClr val="FFFFFF">
                  <a:alpha val="0"/>
                </a:srgbClr>
              </a:clrTo>
            </a:clrChange>
          </a:blip>
          <a:srcRect/>
          <a:stretch>
            <a:fillRect/>
          </a:stretch>
        </p:blipFill>
        <p:spPr bwMode="auto">
          <a:xfrm>
            <a:off x="928662" y="1000108"/>
            <a:ext cx="7215237" cy="5500726"/>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clrChange>
              <a:clrFrom>
                <a:srgbClr val="FFFFFF"/>
              </a:clrFrom>
              <a:clrTo>
                <a:srgbClr val="FFFFFF">
                  <a:alpha val="0"/>
                </a:srgbClr>
              </a:clrTo>
            </a:clrChange>
          </a:blip>
          <a:srcRect/>
          <a:stretch>
            <a:fillRect/>
          </a:stretch>
        </p:blipFill>
        <p:spPr bwMode="auto">
          <a:xfrm>
            <a:off x="2214546" y="357166"/>
            <a:ext cx="4500594" cy="6215106"/>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4525963"/>
          </a:xfrm>
        </p:spPr>
        <p:txBody>
          <a:bodyPr>
            <a:normAutofit fontScale="47500" lnSpcReduction="20000"/>
          </a:bodyPr>
          <a:lstStyle/>
          <a:p>
            <a:pPr>
              <a:buNone/>
            </a:pPr>
            <a:endParaRPr lang="fa-IR" dirty="0" smtClean="0"/>
          </a:p>
          <a:p>
            <a:pPr>
              <a:buNone/>
            </a:pPr>
            <a:endParaRPr lang="fa-IR" dirty="0"/>
          </a:p>
          <a:p>
            <a:pPr>
              <a:buNone/>
            </a:pPr>
            <a:endParaRPr lang="fa-IR" dirty="0" smtClean="0"/>
          </a:p>
          <a:p>
            <a:pPr algn="ctr">
              <a:lnSpc>
                <a:spcPct val="170000"/>
              </a:lnSpc>
              <a:buNone/>
            </a:pPr>
            <a:r>
              <a:rPr lang="ar-SA" sz="15400" b="1" dirty="0" smtClean="0">
                <a:latin typeface="IranNastaliq" pitchFamily="18" charset="0"/>
                <a:cs typeface="IranNastaliq" pitchFamily="18" charset="0"/>
              </a:rPr>
              <a:t>بخش </a:t>
            </a:r>
            <a:r>
              <a:rPr lang="ar-SA" sz="15400" b="1" dirty="0">
                <a:latin typeface="IranNastaliq" pitchFamily="18" charset="0"/>
                <a:cs typeface="IranNastaliq" pitchFamily="18" charset="0"/>
              </a:rPr>
              <a:t>دوم :طرح پيشنهادي براي خدمات رفاهي به كاركنان واساتيددانشگاه فرهنگيان</a:t>
            </a:r>
            <a:endParaRPr lang="en-US" sz="15400" b="1" dirty="0">
              <a:latin typeface="IranNastaliq" pitchFamily="18" charset="0"/>
              <a:cs typeface="IranNastaliq" pitchFamily="18" charset="0"/>
            </a:endParaRPr>
          </a:p>
          <a:p>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072230"/>
          </a:xfrm>
        </p:spPr>
        <p:txBody>
          <a:bodyPr>
            <a:normAutofit fontScale="62500" lnSpcReduction="20000"/>
          </a:bodyPr>
          <a:lstStyle/>
          <a:p>
            <a:pPr algn="ctr">
              <a:lnSpc>
                <a:spcPct val="120000"/>
              </a:lnSpc>
              <a:buNone/>
            </a:pPr>
            <a:r>
              <a:rPr lang="ar-SA" dirty="0">
                <a:cs typeface="B Titr" pitchFamily="2" charset="-78"/>
              </a:rPr>
              <a:t>قبل ازهرچيز ضرورت داردتعاريف وتوضيحاتي پيرامون رفاه ،خدمات رفاهي ،امورمعيشتي </a:t>
            </a:r>
            <a:r>
              <a:rPr lang="ar-SA" dirty="0" smtClean="0">
                <a:cs typeface="B Titr" pitchFamily="2" charset="-78"/>
              </a:rPr>
              <a:t>،</a:t>
            </a:r>
            <a:r>
              <a:rPr lang="en-US" dirty="0" smtClean="0">
                <a:cs typeface="B Titr" pitchFamily="2" charset="-78"/>
              </a:rPr>
              <a:t> </a:t>
            </a:r>
            <a:r>
              <a:rPr lang="ar-SA" dirty="0" smtClean="0">
                <a:cs typeface="B Titr" pitchFamily="2" charset="-78"/>
              </a:rPr>
              <a:t>مسكن،</a:t>
            </a:r>
            <a:r>
              <a:rPr lang="en-US" dirty="0" smtClean="0">
                <a:cs typeface="B Titr" pitchFamily="2" charset="-78"/>
              </a:rPr>
              <a:t> </a:t>
            </a:r>
            <a:r>
              <a:rPr lang="ar-SA" dirty="0" smtClean="0">
                <a:cs typeface="B Titr" pitchFamily="2" charset="-78"/>
              </a:rPr>
              <a:t>بيمه،</a:t>
            </a:r>
            <a:r>
              <a:rPr lang="en-US" dirty="0" smtClean="0">
                <a:cs typeface="B Titr" pitchFamily="2" charset="-78"/>
              </a:rPr>
              <a:t> </a:t>
            </a:r>
            <a:r>
              <a:rPr lang="ar-SA" dirty="0" smtClean="0">
                <a:cs typeface="B Titr" pitchFamily="2" charset="-78"/>
              </a:rPr>
              <a:t>اعتبارات </a:t>
            </a:r>
            <a:r>
              <a:rPr lang="ar-SA" dirty="0">
                <a:cs typeface="B Titr" pitchFamily="2" charset="-78"/>
              </a:rPr>
              <a:t>اعلام شود</a:t>
            </a:r>
            <a:endParaRPr lang="en-US" dirty="0">
              <a:cs typeface="B Titr" pitchFamily="2" charset="-78"/>
            </a:endParaRPr>
          </a:p>
          <a:p>
            <a:pPr algn="ctr">
              <a:lnSpc>
                <a:spcPct val="120000"/>
              </a:lnSpc>
              <a:buNone/>
            </a:pPr>
            <a:r>
              <a:rPr lang="ar-SA" dirty="0">
                <a:cs typeface="B Titr" pitchFamily="2" charset="-78"/>
              </a:rPr>
              <a:t> </a:t>
            </a:r>
            <a:endParaRPr lang="en-US" dirty="0">
              <a:cs typeface="B Titr" pitchFamily="2" charset="-78"/>
            </a:endParaRPr>
          </a:p>
          <a:p>
            <a:pPr>
              <a:buNone/>
            </a:pPr>
            <a:r>
              <a:rPr lang="fa-IR" b="1" dirty="0" smtClean="0">
                <a:cs typeface="B Titr" pitchFamily="2" charset="-78"/>
              </a:rPr>
              <a:t>1. </a:t>
            </a:r>
            <a:r>
              <a:rPr lang="fa-IR" b="1" dirty="0">
                <a:cs typeface="B Titr" pitchFamily="2" charset="-78"/>
              </a:rPr>
              <a:t>رفاه</a:t>
            </a:r>
            <a:endParaRPr lang="en-US" b="1" dirty="0">
              <a:cs typeface="B Titr" pitchFamily="2" charset="-78"/>
            </a:endParaRPr>
          </a:p>
          <a:p>
            <a:pPr algn="justLow">
              <a:lnSpc>
                <a:spcPct val="120000"/>
              </a:lnSpc>
              <a:buNone/>
            </a:pPr>
            <a:r>
              <a:rPr lang="ar-SA" sz="3600" dirty="0">
                <a:cs typeface="B Nazanin" pitchFamily="2" charset="-78"/>
              </a:rPr>
              <a:t>برخورداري از امكان تأمين نيازهاي زندگي، رفاه ناميده مي‌شود</a:t>
            </a:r>
            <a:endParaRPr lang="en-US" sz="3600" dirty="0">
              <a:cs typeface="B Nazanin" pitchFamily="2" charset="-78"/>
            </a:endParaRPr>
          </a:p>
          <a:p>
            <a:pPr algn="justLow">
              <a:lnSpc>
                <a:spcPct val="120000"/>
              </a:lnSpc>
              <a:buNone/>
            </a:pPr>
            <a:r>
              <a:rPr lang="ar-SA" sz="3600" dirty="0">
                <a:cs typeface="B Nazanin" pitchFamily="2" charset="-78"/>
              </a:rPr>
              <a:t>از بعد رياضي رفاه يك انسان يا خانوار مي‌تواند از سطح حداقل معاش، يعني سطح حداقل لازم براي حفظ سلامتي و كارايي جسماني شروع شده ، به بالاترين سطوح كه تأمين كننده نيازهاي خود و خانواده‌اش مي‌شود ختم مي‌شود..</a:t>
            </a:r>
            <a:endParaRPr lang="en-US" sz="3600" dirty="0">
              <a:cs typeface="B Nazanin" pitchFamily="2" charset="-78"/>
            </a:endParaRPr>
          </a:p>
          <a:p>
            <a:pPr algn="justLow">
              <a:lnSpc>
                <a:spcPct val="120000"/>
              </a:lnSpc>
              <a:buNone/>
            </a:pPr>
            <a:r>
              <a:rPr lang="ar-SA" sz="3600" dirty="0">
                <a:cs typeface="B Nazanin" pitchFamily="2" charset="-78"/>
              </a:rPr>
              <a:t>از نگاه صنفي و طبقاتي نيز رفاه امري نسبي است يعني سطحي از دسترسي كه براي يك خانوار مي‌تواند مطلوب و بهينه تلقي شود، براي خانواري ديگر ممكن است پايين‌تر سطح معاش باشد .</a:t>
            </a:r>
            <a:endParaRPr lang="en-US" sz="3600" dirty="0">
              <a:cs typeface="B Nazanin" pitchFamily="2" charset="-78"/>
            </a:endParaRPr>
          </a:p>
          <a:p>
            <a:pPr algn="justLow">
              <a:lnSpc>
                <a:spcPct val="120000"/>
              </a:lnSpc>
              <a:buNone/>
            </a:pPr>
            <a:r>
              <a:rPr lang="ar-SA" sz="3600" dirty="0">
                <a:cs typeface="B Nazanin" pitchFamily="2" charset="-78"/>
              </a:rPr>
              <a:t> </a:t>
            </a:r>
            <a:endParaRPr lang="en-US" sz="3600" dirty="0">
              <a:cs typeface="B Nazanin" pitchFamily="2" charset="-78"/>
            </a:endParaRPr>
          </a:p>
          <a:p>
            <a:pPr>
              <a:lnSpc>
                <a:spcPct val="120000"/>
              </a:lnSpc>
              <a:buNone/>
            </a:pPr>
            <a:r>
              <a:rPr lang="fa-IR" b="1" dirty="0">
                <a:cs typeface="B Titr" pitchFamily="2" charset="-78"/>
              </a:rPr>
              <a:t>2. خدمات رفاهي</a:t>
            </a:r>
            <a:endParaRPr lang="en-US" b="1" dirty="0">
              <a:cs typeface="B Titr" pitchFamily="2" charset="-78"/>
            </a:endParaRPr>
          </a:p>
          <a:p>
            <a:pPr algn="justLow">
              <a:lnSpc>
                <a:spcPct val="120000"/>
              </a:lnSpc>
              <a:buNone/>
            </a:pPr>
            <a:r>
              <a:rPr lang="ar-SA" sz="3700" dirty="0">
                <a:cs typeface="B Nazanin" pitchFamily="2" charset="-78"/>
              </a:rPr>
              <a:t>هر خدمتي كه به افزايش رفاه افراد يك جامعه يا خانوار موردنظركمك نمايد «خدمات رفاهي» ناميده و تعريف مي‌شود.</a:t>
            </a:r>
            <a:endParaRPr lang="en-US" sz="3700" dirty="0">
              <a:cs typeface="B Nazanin" pitchFamily="2" charset="-78"/>
            </a:endParaRPr>
          </a:p>
          <a:p>
            <a:pPr rtl="0">
              <a:buNone/>
            </a:pPr>
            <a:r>
              <a:rPr lang="en-US" dirty="0"/>
              <a:t>  </a:t>
            </a:r>
          </a:p>
          <a:p>
            <a:pPr>
              <a:buNone/>
            </a:pP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929354"/>
          </a:xfrm>
        </p:spPr>
        <p:txBody>
          <a:bodyPr>
            <a:noAutofit/>
          </a:bodyPr>
          <a:lstStyle/>
          <a:p>
            <a:pPr>
              <a:lnSpc>
                <a:spcPct val="120000"/>
              </a:lnSpc>
              <a:buNone/>
            </a:pPr>
            <a:r>
              <a:rPr lang="fa-IR" sz="2300" b="1" dirty="0">
                <a:cs typeface="B Nazanin" pitchFamily="2" charset="-78"/>
              </a:rPr>
              <a:t>3. خدمات رفاهي كاركنان</a:t>
            </a:r>
            <a:endParaRPr lang="en-US" sz="2300" b="1" dirty="0">
              <a:cs typeface="B Nazanin" pitchFamily="2" charset="-78"/>
            </a:endParaRPr>
          </a:p>
          <a:p>
            <a:pPr algn="justLow">
              <a:lnSpc>
                <a:spcPct val="120000"/>
              </a:lnSpc>
              <a:buNone/>
            </a:pPr>
            <a:r>
              <a:rPr lang="ar-SA" sz="2300" dirty="0">
                <a:cs typeface="B Nazanin" pitchFamily="2" charset="-78"/>
              </a:rPr>
              <a:t>به آن دسته از خدمات رفاهي اطلاق مي‌‌گردد كه رفاه كاركنان و خانواده آنان را افزايش مي‌دهدوشامل موارد ذيل است :.</a:t>
            </a:r>
            <a:endParaRPr lang="en-US" sz="2300" dirty="0">
              <a:cs typeface="B Nazanin" pitchFamily="2" charset="-78"/>
            </a:endParaRPr>
          </a:p>
          <a:p>
            <a:pPr algn="justLow">
              <a:lnSpc>
                <a:spcPct val="120000"/>
              </a:lnSpc>
              <a:buNone/>
            </a:pPr>
            <a:r>
              <a:rPr lang="ar-SA" sz="2300" dirty="0">
                <a:cs typeface="B Nazanin" pitchFamily="2" charset="-78"/>
              </a:rPr>
              <a:t>الف) خدمات بهداشتي و درماني</a:t>
            </a:r>
            <a:endParaRPr lang="en-US" sz="2300" dirty="0">
              <a:cs typeface="B Nazanin" pitchFamily="2" charset="-78"/>
            </a:endParaRPr>
          </a:p>
          <a:p>
            <a:pPr algn="justLow">
              <a:lnSpc>
                <a:spcPct val="120000"/>
              </a:lnSpc>
              <a:buNone/>
            </a:pPr>
            <a:r>
              <a:rPr lang="ar-SA" sz="2300" dirty="0">
                <a:cs typeface="B Nazanin" pitchFamily="2" charset="-78"/>
              </a:rPr>
              <a:t>تعريف سلامتي در نظام‌هاي مختلف اجتماعي متفاوت مي‌باشد ديدگاههاي علماي متخصص در هر رشته از علوم نيز در مورد تعريف سلامتي يكسان نيست</a:t>
            </a:r>
            <a:endParaRPr lang="en-US" sz="2300" dirty="0">
              <a:cs typeface="B Nazanin" pitchFamily="2" charset="-78"/>
            </a:endParaRPr>
          </a:p>
          <a:p>
            <a:pPr algn="justLow">
              <a:lnSpc>
                <a:spcPct val="120000"/>
              </a:lnSpc>
              <a:buNone/>
            </a:pPr>
            <a:r>
              <a:rPr lang="ar-SA" sz="2300" dirty="0">
                <a:cs typeface="B Nazanin" pitchFamily="2" charset="-78"/>
              </a:rPr>
              <a:t>جامعه شناسان سلامتي را از زاويه‌اي غير پزشكي و بر اساس برداشت‌هاي سيستم اجتماعي كه فاقد جهت‌گيري درماني است تعريف مي‌كنند در حالي‌كه در علم پزشكي سلامتي در يك الگوي آسيب‌شناسي (پاتوبيولوژي) مورد بررسي قرار مي‌گيرد.</a:t>
            </a:r>
            <a:endParaRPr lang="en-US" sz="2300" dirty="0">
              <a:cs typeface="B Nazanin" pitchFamily="2" charset="-78"/>
            </a:endParaRPr>
          </a:p>
          <a:p>
            <a:pPr algn="justLow">
              <a:lnSpc>
                <a:spcPct val="120000"/>
              </a:lnSpc>
              <a:buNone/>
            </a:pPr>
            <a:r>
              <a:rPr lang="ar-SA" sz="2300" dirty="0">
                <a:cs typeface="B Nazanin" pitchFamily="2" charset="-78"/>
              </a:rPr>
              <a:t>روان‌شناسي براي تعريف سلامتي از الگوهاي آماري استفاده مي‌كند</a:t>
            </a:r>
            <a:endParaRPr lang="en-US" sz="2300" dirty="0">
              <a:cs typeface="B Nazanin" pitchFamily="2" charset="-78"/>
            </a:endParaRPr>
          </a:p>
          <a:p>
            <a:pPr algn="justLow">
              <a:lnSpc>
                <a:spcPct val="120000"/>
              </a:lnSpc>
              <a:buNone/>
            </a:pPr>
            <a:r>
              <a:rPr lang="ar-SA" sz="2300" dirty="0">
                <a:cs typeface="B Nazanin" pitchFamily="2" charset="-78"/>
              </a:rPr>
              <a:t>اما سازمان بهداشت جهاني (</a:t>
            </a:r>
            <a:r>
              <a:rPr lang="en-US" sz="2300" dirty="0">
                <a:cs typeface="B Nazanin" pitchFamily="2" charset="-78"/>
              </a:rPr>
              <a:t>W.H.O</a:t>
            </a:r>
            <a:r>
              <a:rPr lang="ar-SA" sz="2300" dirty="0">
                <a:cs typeface="B Nazanin" pitchFamily="2" charset="-78"/>
              </a:rPr>
              <a:t>) تعريف جامعي از سلامتي ارائه كرده است.</a:t>
            </a:r>
            <a:endParaRPr lang="en-US" sz="2300" dirty="0">
              <a:cs typeface="B Nazanin" pitchFamily="2" charset="-78"/>
            </a:endParaRPr>
          </a:p>
          <a:p>
            <a:pPr algn="justLow">
              <a:lnSpc>
                <a:spcPct val="120000"/>
              </a:lnSpc>
              <a:buNone/>
            </a:pPr>
            <a:r>
              <a:rPr lang="ar-SA" sz="2300" dirty="0">
                <a:cs typeface="B Nazanin" pitchFamily="2" charset="-78"/>
              </a:rPr>
              <a:t>سلامتي عبارت است از پايداري رفاه كامل جسمي، روحي و اجتماعي و نه فقط فقدان، بيماري و معلوليت</a:t>
            </a:r>
            <a:endParaRPr lang="fa-IR" sz="2300" dirty="0">
              <a:cs typeface="B Nazanin"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4683"/>
          </a:xfrm>
        </p:spPr>
        <p:txBody>
          <a:bodyPr>
            <a:normAutofit fontScale="85000" lnSpcReduction="10000"/>
          </a:bodyPr>
          <a:lstStyle/>
          <a:p>
            <a:pPr algn="justLow">
              <a:lnSpc>
                <a:spcPct val="110000"/>
              </a:lnSpc>
              <a:buNone/>
            </a:pPr>
            <a:r>
              <a:rPr lang="ar-SA" dirty="0">
                <a:cs typeface="B Nazanin" pitchFamily="2" charset="-78"/>
              </a:rPr>
              <a:t>ب) امور معيشتي و مصرف</a:t>
            </a:r>
            <a:endParaRPr lang="en-US" dirty="0">
              <a:cs typeface="B Nazanin" pitchFamily="2" charset="-78"/>
            </a:endParaRPr>
          </a:p>
          <a:p>
            <a:pPr algn="justLow">
              <a:lnSpc>
                <a:spcPct val="110000"/>
              </a:lnSpc>
              <a:buNone/>
            </a:pPr>
            <a:r>
              <a:rPr lang="ar-SA" dirty="0">
                <a:cs typeface="B Nazanin" pitchFamily="2" charset="-78"/>
              </a:rPr>
              <a:t>معاش خانواده بطور كلي به آن دسته از نيازهاي انساني اطلاق مي‌شود كه گذران و بهبود مادي و معنوي زندگي را براي انسان تأمين مي‌نمايند اين قبيل نيازها به سه دسته تقسيم مي‌شوند:</a:t>
            </a:r>
            <a:endParaRPr lang="en-US" dirty="0">
              <a:cs typeface="B Nazanin" pitchFamily="2" charset="-78"/>
            </a:endParaRPr>
          </a:p>
          <a:p>
            <a:pPr algn="justLow">
              <a:lnSpc>
                <a:spcPct val="110000"/>
              </a:lnSpc>
              <a:buNone/>
            </a:pPr>
            <a:r>
              <a:rPr lang="ar-SA" dirty="0">
                <a:cs typeface="B Nazanin" pitchFamily="2" charset="-78"/>
              </a:rPr>
              <a:t>1. نيازهاي فيزيكي شامل: غذا، پوشاك، مسكن كه در حقيقت كالاهاي اساسي (معاش) تلقي مي‌شود</a:t>
            </a:r>
            <a:endParaRPr lang="en-US" dirty="0">
              <a:cs typeface="B Nazanin" pitchFamily="2" charset="-78"/>
            </a:endParaRPr>
          </a:p>
          <a:p>
            <a:pPr algn="justLow">
              <a:lnSpc>
                <a:spcPct val="110000"/>
              </a:lnSpc>
              <a:buNone/>
            </a:pPr>
            <a:r>
              <a:rPr lang="ar-SA" dirty="0">
                <a:cs typeface="B Nazanin" pitchFamily="2" charset="-78"/>
              </a:rPr>
              <a:t>2. نيازهاي رواني شامل: آموزش، مطالعه، تفريح و استراحت، عبادت، امنيت و ...</a:t>
            </a:r>
            <a:endParaRPr lang="en-US" dirty="0">
              <a:cs typeface="B Nazanin" pitchFamily="2" charset="-78"/>
            </a:endParaRPr>
          </a:p>
          <a:p>
            <a:pPr algn="justLow">
              <a:lnSpc>
                <a:spcPct val="110000"/>
              </a:lnSpc>
              <a:buNone/>
            </a:pPr>
            <a:r>
              <a:rPr lang="ar-SA" dirty="0">
                <a:cs typeface="B Nazanin" pitchFamily="2" charset="-78"/>
              </a:rPr>
              <a:t>3. نيازهاي اجتماعي شامل: امور بهداشتي، درماني، آموزش‌هاي عمومي و ...</a:t>
            </a:r>
            <a:endParaRPr lang="en-US" dirty="0">
              <a:cs typeface="B Nazanin" pitchFamily="2" charset="-78"/>
            </a:endParaRPr>
          </a:p>
          <a:p>
            <a:pPr algn="justLow">
              <a:lnSpc>
                <a:spcPct val="110000"/>
              </a:lnSpc>
              <a:buNone/>
            </a:pPr>
            <a:r>
              <a:rPr lang="ar-SA" dirty="0">
                <a:cs typeface="B Nazanin" pitchFamily="2" charset="-78"/>
              </a:rPr>
              <a:t>در راستاي اين تعريف «امور معيشتي و مصرف كاركنان» به آن دسته از نيازها اطلاق مي‌شود كه به خوراك، پوشاك، مصارف رفاهي و ملزومات در رفاه مناسب يك خانوار كارمند مربوط مي‌شود.</a:t>
            </a:r>
            <a:endParaRPr lang="en-US" dirty="0">
              <a:cs typeface="B Nazanin" pitchFamily="2" charset="-78"/>
            </a:endParaRPr>
          </a:p>
          <a:p>
            <a:pPr>
              <a:buNone/>
            </a:pP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411807"/>
          </a:xfrm>
        </p:spPr>
        <p:txBody>
          <a:bodyPr>
            <a:normAutofit fontScale="77500" lnSpcReduction="20000"/>
          </a:bodyPr>
          <a:lstStyle/>
          <a:p>
            <a:pPr algn="justLow">
              <a:lnSpc>
                <a:spcPct val="120000"/>
              </a:lnSpc>
              <a:buNone/>
            </a:pPr>
            <a:r>
              <a:rPr lang="ar-SA" sz="3400" dirty="0">
                <a:cs typeface="B Nazanin" pitchFamily="2" charset="-78"/>
              </a:rPr>
              <a:t>ج) امور مسكن:</a:t>
            </a:r>
            <a:endParaRPr lang="en-US" sz="3400" dirty="0">
              <a:cs typeface="B Nazanin" pitchFamily="2" charset="-78"/>
            </a:endParaRPr>
          </a:p>
          <a:p>
            <a:pPr algn="justLow">
              <a:lnSpc>
                <a:spcPct val="120000"/>
              </a:lnSpc>
              <a:buNone/>
            </a:pPr>
            <a:r>
              <a:rPr lang="ar-SA" sz="3400" dirty="0">
                <a:cs typeface="B Nazanin" pitchFamily="2" charset="-78"/>
              </a:rPr>
              <a:t>مسكن همواره به صورت انتزاعي و فارغ از ساير مسائل سكونتي به عنوان يك مكان فيزيكي كه خانواري درآموزش و پرورش را نشان مي‌دهد و نيازهاي اوليه سكونتي افراد خانواده را براي خواب، استراحت، غذا خوردن، حفاظت در برابر شرايط جوي و ... تأمين مي‌كند مد نظر قرار مي‌گيرد.</a:t>
            </a:r>
            <a:endParaRPr lang="en-US" sz="3400" dirty="0">
              <a:cs typeface="B Nazanin" pitchFamily="2" charset="-78"/>
            </a:endParaRPr>
          </a:p>
          <a:p>
            <a:pPr algn="justLow">
              <a:lnSpc>
                <a:spcPct val="120000"/>
              </a:lnSpc>
              <a:buNone/>
            </a:pPr>
            <a:r>
              <a:rPr lang="ar-SA" sz="3400" dirty="0">
                <a:cs typeface="B Nazanin" pitchFamily="2" charset="-78"/>
              </a:rPr>
              <a:t>مفهوم عام و گسترده مسكن شامل نيازهاي زيستي و سكونتي (سرپناه) مي‌باشد در مرحله پاسخگويي به نيازهاي اوليه سكونتي، مسكن يك ضرورت است كه در برنامه‌هاي رفاه اجتماعي قرار مي‌گيرد.</a:t>
            </a:r>
            <a:endParaRPr lang="en-US" sz="3400" dirty="0">
              <a:cs typeface="B Nazanin" pitchFamily="2" charset="-78"/>
            </a:endParaRPr>
          </a:p>
          <a:p>
            <a:pPr algn="justLow">
              <a:lnSpc>
                <a:spcPct val="120000"/>
              </a:lnSpc>
              <a:buNone/>
            </a:pPr>
            <a:r>
              <a:rPr lang="ar-SA" sz="3400" dirty="0">
                <a:cs typeface="B Nazanin" pitchFamily="2" charset="-78"/>
              </a:rPr>
              <a:t>مسكن را از اين جهت كه به عنوان يك كالاي باداوم و سرمايه‌بر و نيز از اين جهت كه ميزان كارآيي افراد خانوار را بالا مي‌برد مي‌توان يك كالاي سرمايه‌اي به شمار </a:t>
            </a:r>
            <a:r>
              <a:rPr lang="ar-SA" sz="3400" dirty="0" smtClean="0">
                <a:cs typeface="B Nazanin" pitchFamily="2" charset="-78"/>
              </a:rPr>
              <a:t>آورد</a:t>
            </a:r>
            <a:r>
              <a:rPr lang="fa-IR" sz="3400" dirty="0" smtClean="0">
                <a:cs typeface="B Nazanin" pitchFamily="2" charset="-78"/>
              </a:rPr>
              <a:t>.</a:t>
            </a:r>
            <a:endParaRPr lang="en-US" sz="3400" dirty="0">
              <a:cs typeface="B Nazanin" pitchFamily="2" charset="-78"/>
            </a:endParaRPr>
          </a:p>
          <a:p>
            <a:pPr algn="justLow">
              <a:lnSpc>
                <a:spcPct val="120000"/>
              </a:lnSpc>
              <a:buNone/>
            </a:pPr>
            <a:r>
              <a:rPr lang="ar-SA" sz="3400" dirty="0">
                <a:cs typeface="B Nazanin" pitchFamily="2" charset="-78"/>
              </a:rPr>
              <a:t> </a:t>
            </a:r>
            <a:endParaRPr lang="en-US" sz="3400" dirty="0">
              <a:cs typeface="B Nazanin" pitchFamily="2" charset="-78"/>
            </a:endParaRPr>
          </a:p>
          <a:p>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929354"/>
          </a:xfrm>
        </p:spPr>
        <p:txBody>
          <a:bodyPr>
            <a:normAutofit fontScale="70000" lnSpcReduction="20000"/>
          </a:bodyPr>
          <a:lstStyle/>
          <a:p>
            <a:pPr algn="justLow">
              <a:lnSpc>
                <a:spcPct val="120000"/>
              </a:lnSpc>
              <a:buNone/>
            </a:pPr>
            <a:r>
              <a:rPr lang="ar-SA" sz="3300" dirty="0">
                <a:cs typeface="B Nazanin" pitchFamily="2" charset="-78"/>
              </a:rPr>
              <a:t>د) بيمه (غير از خدمات درماني)</a:t>
            </a:r>
            <a:endParaRPr lang="en-US" sz="3300" dirty="0">
              <a:cs typeface="B Nazanin" pitchFamily="2" charset="-78"/>
            </a:endParaRPr>
          </a:p>
          <a:p>
            <a:pPr algn="justLow">
              <a:lnSpc>
                <a:spcPct val="120000"/>
              </a:lnSpc>
              <a:buNone/>
            </a:pPr>
            <a:r>
              <a:rPr lang="ar-SA" sz="3300" dirty="0">
                <a:cs typeface="B Nazanin" pitchFamily="2" charset="-78"/>
              </a:rPr>
              <a:t>خدمات بيمه‌اي از قبيل زندگي، حوادث، نقص عضو و بيمه تكميلي درمان در گروه ديگري از تسهيلات رفاهي جاي دارند و برقراري هر يك از بيمه‌هاي ياد شده با همياري خود كاركنان توسط </a:t>
            </a:r>
            <a:r>
              <a:rPr lang="fa-IR" sz="3300" dirty="0" smtClean="0">
                <a:cs typeface="B Nazanin" pitchFamily="2" charset="-78"/>
              </a:rPr>
              <a:t>دانشگاه </a:t>
            </a:r>
            <a:r>
              <a:rPr lang="ar-SA" sz="3300" dirty="0" smtClean="0">
                <a:cs typeface="B Nazanin" pitchFamily="2" charset="-78"/>
              </a:rPr>
              <a:t>مي‌تواند </a:t>
            </a:r>
            <a:r>
              <a:rPr lang="ar-SA" sz="3300" dirty="0">
                <a:cs typeface="B Nazanin" pitchFamily="2" charset="-78"/>
              </a:rPr>
              <a:t>پاره‌اي از نگراني‌هاي كاركنان تحت پوشش را در زمينه‌هاي بيماري، از كارافتادگي، حوادث، پس‌انداز در آينده اعضاي خانواده برطرف نمايد.</a:t>
            </a:r>
            <a:endParaRPr lang="en-US" sz="3300" dirty="0">
              <a:cs typeface="B Nazanin" pitchFamily="2" charset="-78"/>
            </a:endParaRPr>
          </a:p>
          <a:p>
            <a:pPr algn="justLow">
              <a:lnSpc>
                <a:spcPct val="120000"/>
              </a:lnSpc>
              <a:buNone/>
            </a:pPr>
            <a:r>
              <a:rPr lang="ar-SA" sz="3300" dirty="0">
                <a:cs typeface="B Nazanin" pitchFamily="2" charset="-78"/>
              </a:rPr>
              <a:t> </a:t>
            </a:r>
            <a:endParaRPr lang="en-US" sz="3300" dirty="0">
              <a:cs typeface="B Nazanin" pitchFamily="2" charset="-78"/>
            </a:endParaRPr>
          </a:p>
          <a:p>
            <a:pPr algn="justLow">
              <a:lnSpc>
                <a:spcPct val="120000"/>
              </a:lnSpc>
              <a:buNone/>
            </a:pPr>
            <a:r>
              <a:rPr lang="ar-SA" sz="3300" dirty="0">
                <a:cs typeface="B Nazanin" pitchFamily="2" charset="-78"/>
              </a:rPr>
              <a:t>ه‍ ) اعتبارات:</a:t>
            </a:r>
            <a:endParaRPr lang="en-US" sz="3300" dirty="0">
              <a:cs typeface="B Nazanin" pitchFamily="2" charset="-78"/>
            </a:endParaRPr>
          </a:p>
          <a:p>
            <a:pPr algn="justLow">
              <a:lnSpc>
                <a:spcPct val="120000"/>
              </a:lnSpc>
              <a:buNone/>
            </a:pPr>
            <a:r>
              <a:rPr lang="ar-SA" sz="3300" dirty="0">
                <a:cs typeface="B Nazanin" pitchFamily="2" charset="-78"/>
              </a:rPr>
              <a:t>نياز به پول، در تمامي مراحل زندگي جنبه حياتي دارد اين امر به ويژه براي كاركنان دولت و بالاخص براي فرهنگيان كه شاخص‌ترين قشر دارندگان درآمد ثابت هستند نمايان‌تر است درآمد ثابت اين كاركنان بطور عمده به جبران هزينه‌هاي زندگي روزمره آنها مي‌رسد و كمتر خانوار فرهنگي است كه ماهيانه پس‌اندازي داشته باشند به همين دليل در مراحلي نياز به پول براي اين افراد جنبه حياتي يافته و امكان اعطاي وام ضروري و وام قرض‌الحسنه و ساير انواع وام از منابع شركت‌هاي تعاوني اعتبار و بانك‌ها يكي از خدمات رفاهي مهم تلقي مي‌گردد.</a:t>
            </a:r>
            <a:endParaRPr lang="en-US" sz="3300" dirty="0">
              <a:cs typeface="B Nazanin" pitchFamily="2" charset="-78"/>
            </a:endParaRPr>
          </a:p>
          <a:p>
            <a:pPr>
              <a:buNone/>
            </a:pP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881856"/>
          </a:xfrm>
        </p:spPr>
        <p:txBody>
          <a:bodyPr>
            <a:normAutofit fontScale="77500" lnSpcReduction="20000"/>
          </a:bodyPr>
          <a:lstStyle/>
          <a:p>
            <a:pPr algn="justLow">
              <a:lnSpc>
                <a:spcPct val="120000"/>
              </a:lnSpc>
              <a:buNone/>
            </a:pPr>
            <a:r>
              <a:rPr lang="ar-SA" sz="3400" dirty="0">
                <a:cs typeface="B Nazanin" pitchFamily="2" charset="-78"/>
              </a:rPr>
              <a:t>و) تسهيلات و امور رفاهي </a:t>
            </a:r>
            <a:r>
              <a:rPr lang="ar-SA" sz="3400" dirty="0" smtClean="0">
                <a:cs typeface="B Nazanin" pitchFamily="2" charset="-78"/>
              </a:rPr>
              <a:t>تأمين </a:t>
            </a:r>
            <a:r>
              <a:rPr lang="ar-SA" sz="3400" dirty="0">
                <a:cs typeface="B Nazanin" pitchFamily="2" charset="-78"/>
              </a:rPr>
              <a:t>بخشي از هزينه ازدواج كاركنان، تأمين بخشي از هزينه ازدواج فرزندان كاركنان، تأمين بخشي از هزينه تحصيل كاركنان و فرزندانشان و بالاخره تأمين بخشي از هزينه‌هاي كفن و دفن و عزاداري كاركنان و اعضاي خانواده آنان و اطمينان از برخورداري از امكان تأمين تمامي يا بخشي از هزينه‌هاي فوق، يكي ديگر از اقسام خدمات رفاهي قابل ارائه به كاركنان است كه در زمان وقوع هر يك از موارد فوق اهميت و جايگاه ويژه‌اي را به خود اختصاص مي‌دهد.</a:t>
            </a:r>
            <a:endParaRPr lang="en-US" sz="3400" dirty="0">
              <a:cs typeface="B Nazanin" pitchFamily="2" charset="-78"/>
            </a:endParaRPr>
          </a:p>
          <a:p>
            <a:pPr algn="justLow">
              <a:lnSpc>
                <a:spcPct val="120000"/>
              </a:lnSpc>
              <a:buNone/>
            </a:pPr>
            <a:r>
              <a:rPr lang="ar-SA" sz="3400" dirty="0">
                <a:cs typeface="B Nazanin" pitchFamily="2" charset="-78"/>
              </a:rPr>
              <a:t>گذران اوقات فراغت و حفظ تندرستي كاركنان و اعضاي خانواده آنها يكي ديگر از خدمات رفاهي است كه گرچه به اهميت نيازهاي اوليه و اساسي نيست ولي در مرتبه بعدي از نيازهاي انسان قرار گرفته و در جايگاه خود از اهميت ويژه‌اي برخوردار است.</a:t>
            </a:r>
            <a:endParaRPr lang="en-US" sz="3400" dirty="0">
              <a:cs typeface="B Nazanin" pitchFamily="2" charset="-78"/>
            </a:endParaRPr>
          </a:p>
          <a:p>
            <a:pPr algn="justLow">
              <a:lnSpc>
                <a:spcPct val="120000"/>
              </a:lnSpc>
              <a:buNone/>
            </a:pPr>
            <a:r>
              <a:rPr lang="ar-SA" sz="3400" dirty="0">
                <a:cs typeface="B Nazanin" pitchFamily="2" charset="-78"/>
              </a:rPr>
              <a:t>ايجاد و امكان استفاده از باشگاه ورزشي و تفريحي، استراحتگاه‌ها در مناطق خوش آب و هوا و زيارتگاه‌ها جهت كاركنان دولت و خانواده آنها ارائه خدمات رفاهي توسط دستگاههاي دولتي در اين زمينه است</a:t>
            </a:r>
            <a:endParaRPr lang="en-US" sz="3400" dirty="0">
              <a:cs typeface="B Nazanin" pitchFamily="2" charset="-78"/>
            </a:endParaRPr>
          </a:p>
          <a:p>
            <a:pPr>
              <a:buNone/>
            </a:pP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clrChange>
              <a:clrFrom>
                <a:srgbClr val="FFFFFE"/>
              </a:clrFrom>
              <a:clrTo>
                <a:srgbClr val="FFFFFE">
                  <a:alpha val="0"/>
                </a:srgbClr>
              </a:clrTo>
            </a:clrChange>
          </a:blip>
          <a:srcRect/>
          <a:stretch>
            <a:fillRect/>
          </a:stretch>
        </p:blipFill>
        <p:spPr bwMode="auto">
          <a:xfrm>
            <a:off x="2000232" y="285728"/>
            <a:ext cx="4857784" cy="628654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8992" y="1600200"/>
            <a:ext cx="5257808" cy="3043246"/>
          </a:xfrm>
        </p:spPr>
        <p:txBody>
          <a:bodyPr>
            <a:normAutofit fontScale="47500" lnSpcReduction="20000"/>
          </a:bodyPr>
          <a:lstStyle/>
          <a:p>
            <a:pPr algn="justLow">
              <a:buNone/>
            </a:pPr>
            <a:r>
              <a:rPr lang="fa-IR" dirty="0" smtClean="0">
                <a:cs typeface="B Nazanin" pitchFamily="2" charset="-78"/>
              </a:rPr>
              <a:t>  </a:t>
            </a:r>
            <a:r>
              <a:rPr lang="fa-IR" sz="5300" dirty="0" smtClean="0">
                <a:cs typeface="B Nazanin" pitchFamily="2" charset="-78"/>
              </a:rPr>
              <a:t>بخشي </a:t>
            </a:r>
            <a:r>
              <a:rPr lang="fa-IR" sz="5300" dirty="0">
                <a:cs typeface="B Nazanin" pitchFamily="2" charset="-78"/>
              </a:rPr>
              <a:t>از بيانات مقام معظم رهبري </a:t>
            </a:r>
            <a:r>
              <a:rPr lang="fa-IR" sz="5300" dirty="0" smtClean="0">
                <a:cs typeface="B Nazanin" pitchFamily="2" charset="-78"/>
              </a:rPr>
              <a:t>در هفته </a:t>
            </a:r>
            <a:r>
              <a:rPr lang="fa-IR" sz="5300" dirty="0">
                <a:cs typeface="B Nazanin" pitchFamily="2" charset="-78"/>
              </a:rPr>
              <a:t>بزرگداشت مقام معلم درسال جاري</a:t>
            </a:r>
            <a:endParaRPr lang="en-US" sz="5300" dirty="0">
              <a:cs typeface="B Nazanin" pitchFamily="2" charset="-78"/>
            </a:endParaRPr>
          </a:p>
          <a:p>
            <a:pPr algn="justLow">
              <a:buNone/>
            </a:pPr>
            <a:r>
              <a:rPr lang="fa-IR" sz="5300" dirty="0" smtClean="0">
                <a:cs typeface="B Nazanin" pitchFamily="2" charset="-78"/>
              </a:rPr>
              <a:t>94/02/16</a:t>
            </a:r>
            <a:endParaRPr lang="en-US" sz="5300" dirty="0">
              <a:cs typeface="B Nazanin" pitchFamily="2" charset="-78"/>
            </a:endParaRPr>
          </a:p>
          <a:p>
            <a:pPr algn="justLow">
              <a:buNone/>
            </a:pPr>
            <a:r>
              <a:rPr lang="ar-SA" sz="5300" dirty="0">
                <a:cs typeface="B Nazanin" pitchFamily="2" charset="-78"/>
              </a:rPr>
              <a:t>....بارها هم این را گفته‌ایم، باز هم تکرار میکنیم - </a:t>
            </a:r>
            <a:r>
              <a:rPr lang="fa-IR" sz="5300" dirty="0" smtClean="0">
                <a:cs typeface="B Nazanin" pitchFamily="2" charset="-78"/>
              </a:rPr>
              <a:t> </a:t>
            </a:r>
            <a:r>
              <a:rPr lang="ar-SA" sz="5300" dirty="0" smtClean="0">
                <a:cs typeface="B Nazanin" pitchFamily="2" charset="-78"/>
              </a:rPr>
              <a:t>که </a:t>
            </a:r>
            <a:r>
              <a:rPr lang="ar-SA" sz="5300" dirty="0">
                <a:cs typeface="B Nazanin" pitchFamily="2" charset="-78"/>
              </a:rPr>
              <a:t>برای یک‌چنین دستگاهی هرچه ما هزینه کنیم، هزینه نیست، سرمایه‌گذاری است؛ به این چشم به اقتصاد آموزش و پرورش نگاه کنیم. اقتصاد آموزش و پرورش مثل اقتصاد هیچ دستگاه دیگری نیست؛ </a:t>
            </a:r>
            <a:endParaRPr lang="fa-IR" sz="5300" dirty="0">
              <a:cs typeface="B Nazanin" pitchFamily="2" charset="-78"/>
            </a:endParaRPr>
          </a:p>
        </p:txBody>
      </p:sp>
      <p:pic>
        <p:nvPicPr>
          <p:cNvPr id="4" name="Picture 3" descr="http://farsi.khamenei.ir/ndata/news/29624/smpl.jpg"/>
          <p:cNvPicPr/>
          <p:nvPr/>
        </p:nvPicPr>
        <p:blipFill>
          <a:blip r:embed="rId2" cstate="print"/>
          <a:srcRect/>
          <a:stretch>
            <a:fillRect/>
          </a:stretch>
        </p:blipFill>
        <p:spPr bwMode="auto">
          <a:xfrm>
            <a:off x="500034" y="1643050"/>
            <a:ext cx="2786082" cy="2714644"/>
          </a:xfrm>
          <a:prstGeom prst="rect">
            <a:avLst/>
          </a:prstGeom>
          <a:noFill/>
          <a:ln w="9525">
            <a:noFill/>
            <a:miter lim="800000"/>
            <a:headEnd/>
            <a:tailEnd/>
          </a:ln>
        </p:spPr>
      </p:pic>
      <p:sp>
        <p:nvSpPr>
          <p:cNvPr id="5" name="Rectangle 4"/>
          <p:cNvSpPr/>
          <p:nvPr/>
        </p:nvSpPr>
        <p:spPr>
          <a:xfrm>
            <a:off x="642910" y="4500570"/>
            <a:ext cx="7643866" cy="1643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ar-SA" sz="2400" dirty="0">
                <a:solidFill>
                  <a:schemeClr val="tx1"/>
                </a:solidFill>
                <a:cs typeface="B Nazanin" pitchFamily="2" charset="-78"/>
              </a:rPr>
              <a:t>اینجا شما </a:t>
            </a:r>
            <a:r>
              <a:rPr lang="ar-SA" sz="2400" dirty="0" smtClean="0">
                <a:solidFill>
                  <a:schemeClr val="tx1"/>
                </a:solidFill>
                <a:cs typeface="B Nazanin" pitchFamily="2" charset="-78"/>
              </a:rPr>
              <a:t>هر</a:t>
            </a:r>
            <a:r>
              <a:rPr lang="fa-IR" sz="2400" dirty="0" smtClean="0">
                <a:solidFill>
                  <a:schemeClr val="tx1"/>
                </a:solidFill>
                <a:cs typeface="B Nazanin" pitchFamily="2" charset="-78"/>
              </a:rPr>
              <a:t> </a:t>
            </a:r>
            <a:r>
              <a:rPr lang="ar-SA" sz="2400" dirty="0" smtClean="0">
                <a:solidFill>
                  <a:schemeClr val="tx1"/>
                </a:solidFill>
                <a:cs typeface="B Nazanin" pitchFamily="2" charset="-78"/>
              </a:rPr>
              <a:t>چه </a:t>
            </a:r>
            <a:r>
              <a:rPr lang="ar-SA" sz="2400" dirty="0">
                <a:solidFill>
                  <a:schemeClr val="tx1"/>
                </a:solidFill>
                <a:cs typeface="B Nazanin" pitchFamily="2" charset="-78"/>
              </a:rPr>
              <a:t>خرج میکنید، در واقع دارید سرمایه‌گذاری میکنید؛ این آن جمله‌ی اساسی و اصلی‌ای است که بنده توقّع دارم مسئولان کشور، مسئولان دولتی و مردم ما به این نکته توجّه کنند</a:t>
            </a:r>
            <a:r>
              <a:rPr lang="en-US" sz="2400" dirty="0">
                <a:solidFill>
                  <a:schemeClr val="tx1"/>
                </a:solidFill>
                <a:cs typeface="B Nazanin" pitchFamily="2" charset="-78"/>
              </a:rPr>
              <a:t>… </a:t>
            </a:r>
            <a:r>
              <a:rPr lang="ar-SA" sz="2400" dirty="0">
                <a:solidFill>
                  <a:schemeClr val="tx1"/>
                </a:solidFill>
                <a:cs typeface="B Nazanin" pitchFamily="2" charset="-78"/>
              </a:rPr>
              <a:t>خب، این الزاماتی دارد</a:t>
            </a:r>
            <a:endParaRPr lang="fa-IR" sz="2400" dirty="0">
              <a:solidFill>
                <a:schemeClr val="tx1"/>
              </a:solidFill>
              <a:cs typeface="B Nazanin"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lnSpcReduction="10000"/>
          </a:bodyPr>
          <a:lstStyle/>
          <a:p>
            <a:pPr algn="justLow">
              <a:buNone/>
            </a:pPr>
            <a:r>
              <a:rPr lang="ar-SA" b="1" dirty="0">
                <a:cs typeface="B Nazanin" pitchFamily="2" charset="-78"/>
              </a:rPr>
              <a:t>سرفصل هاي اصلي سبد هزينه ها</a:t>
            </a:r>
            <a:endParaRPr lang="en-US" b="1" dirty="0">
              <a:cs typeface="B Nazanin" pitchFamily="2" charset="-78"/>
            </a:endParaRPr>
          </a:p>
          <a:p>
            <a:pPr algn="justLow">
              <a:buNone/>
            </a:pPr>
            <a:r>
              <a:rPr lang="ar-SA" dirty="0">
                <a:cs typeface="B Nazanin" pitchFamily="2" charset="-78"/>
              </a:rPr>
              <a:t> </a:t>
            </a:r>
            <a:endParaRPr lang="en-US" dirty="0">
              <a:cs typeface="B Nazanin" pitchFamily="2" charset="-78"/>
            </a:endParaRPr>
          </a:p>
          <a:p>
            <a:pPr algn="justLow">
              <a:buNone/>
            </a:pPr>
            <a:r>
              <a:rPr lang="ar-SA" dirty="0">
                <a:cs typeface="B Nazanin" pitchFamily="2" charset="-78"/>
              </a:rPr>
              <a:t>1. گروه خوراكي‌ها، آشاميدني‌ها و ...</a:t>
            </a:r>
            <a:endParaRPr lang="en-US" dirty="0">
              <a:cs typeface="B Nazanin" pitchFamily="2" charset="-78"/>
            </a:endParaRPr>
          </a:p>
          <a:p>
            <a:pPr algn="justLow">
              <a:buNone/>
            </a:pPr>
            <a:r>
              <a:rPr lang="ar-SA" dirty="0">
                <a:cs typeface="B Nazanin" pitchFamily="2" charset="-78"/>
              </a:rPr>
              <a:t>2. گروه پوشاك و كفش </a:t>
            </a:r>
            <a:endParaRPr lang="en-US" dirty="0">
              <a:cs typeface="B Nazanin" pitchFamily="2" charset="-78"/>
            </a:endParaRPr>
          </a:p>
          <a:p>
            <a:pPr algn="justLow">
              <a:buNone/>
            </a:pPr>
            <a:r>
              <a:rPr lang="ar-SA" dirty="0">
                <a:cs typeface="B Nazanin" pitchFamily="2" charset="-78"/>
              </a:rPr>
              <a:t>3. گروه مسكن و خدمات تعرفه‌هاي شهري </a:t>
            </a:r>
            <a:endParaRPr lang="en-US" dirty="0">
              <a:cs typeface="B Nazanin" pitchFamily="2" charset="-78"/>
            </a:endParaRPr>
          </a:p>
          <a:p>
            <a:pPr algn="justLow">
              <a:buNone/>
            </a:pPr>
            <a:r>
              <a:rPr lang="ar-SA" dirty="0">
                <a:cs typeface="B Nazanin" pitchFamily="2" charset="-78"/>
              </a:rPr>
              <a:t>4. گروه اثاثيه كالاو خدمات مورد استفاده در منزل </a:t>
            </a:r>
            <a:endParaRPr lang="en-US" dirty="0">
              <a:cs typeface="B Nazanin" pitchFamily="2" charset="-78"/>
            </a:endParaRPr>
          </a:p>
          <a:p>
            <a:pPr algn="justLow">
              <a:buNone/>
            </a:pPr>
            <a:r>
              <a:rPr lang="ar-SA" dirty="0">
                <a:cs typeface="B Nazanin" pitchFamily="2" charset="-78"/>
              </a:rPr>
              <a:t>5. گروه حمل و نقل ارتباطات </a:t>
            </a:r>
            <a:endParaRPr lang="en-US" dirty="0">
              <a:cs typeface="B Nazanin" pitchFamily="2" charset="-78"/>
            </a:endParaRPr>
          </a:p>
          <a:p>
            <a:pPr algn="justLow">
              <a:buNone/>
            </a:pPr>
            <a:r>
              <a:rPr lang="ar-SA" dirty="0">
                <a:cs typeface="B Nazanin" pitchFamily="2" charset="-78"/>
              </a:rPr>
              <a:t>6. گروه بهداشت و درمان </a:t>
            </a:r>
            <a:endParaRPr lang="en-US" dirty="0">
              <a:cs typeface="B Nazanin" pitchFamily="2" charset="-78"/>
            </a:endParaRPr>
          </a:p>
          <a:p>
            <a:pPr algn="justLow">
              <a:buNone/>
            </a:pPr>
            <a:r>
              <a:rPr lang="ar-SA" dirty="0">
                <a:cs typeface="B Nazanin" pitchFamily="2" charset="-78"/>
              </a:rPr>
              <a:t>7. گروه تفريح و تحصيل و مطالعه </a:t>
            </a:r>
            <a:endParaRPr lang="en-US" dirty="0">
              <a:cs typeface="B Nazanin" pitchFamily="2" charset="-78"/>
            </a:endParaRPr>
          </a:p>
          <a:p>
            <a:pPr algn="justLow">
              <a:buNone/>
            </a:pPr>
            <a:r>
              <a:rPr lang="ar-SA" dirty="0">
                <a:cs typeface="B Nazanin" pitchFamily="2" charset="-78"/>
              </a:rPr>
              <a:t>8. گروه متفرقه </a:t>
            </a:r>
            <a:endParaRPr lang="en-US" dirty="0">
              <a:cs typeface="B Nazanin" pitchFamily="2" charset="-78"/>
            </a:endParaRPr>
          </a:p>
          <a:p>
            <a:pPr>
              <a:buNone/>
            </a:pP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4525963"/>
          </a:xfrm>
        </p:spPr>
        <p:txBody>
          <a:bodyPr>
            <a:normAutofit/>
          </a:bodyPr>
          <a:lstStyle/>
          <a:p>
            <a:pPr algn="ctr">
              <a:buNone/>
            </a:pPr>
            <a:endParaRPr lang="fa-IR" dirty="0" smtClean="0"/>
          </a:p>
          <a:p>
            <a:pPr algn="ctr">
              <a:buNone/>
            </a:pPr>
            <a:endParaRPr lang="fa-IR" dirty="0"/>
          </a:p>
          <a:p>
            <a:pPr algn="ctr">
              <a:lnSpc>
                <a:spcPct val="110000"/>
              </a:lnSpc>
              <a:buNone/>
            </a:pPr>
            <a:r>
              <a:rPr lang="ar-SA" sz="7200" b="1" dirty="0" smtClean="0">
                <a:latin typeface="IranNastaliq" pitchFamily="18" charset="0"/>
                <a:cs typeface="IranNastaliq" pitchFamily="18" charset="0"/>
              </a:rPr>
              <a:t>طرح </a:t>
            </a:r>
            <a:r>
              <a:rPr lang="ar-SA" sz="7200" b="1" dirty="0">
                <a:latin typeface="IranNastaliq" pitchFamily="18" charset="0"/>
                <a:cs typeface="IranNastaliq" pitchFamily="18" charset="0"/>
              </a:rPr>
              <a:t>رفاهي پيشنهادي براي</a:t>
            </a:r>
            <a:endParaRPr lang="en-US" sz="7200" b="1" dirty="0">
              <a:latin typeface="IranNastaliq" pitchFamily="18" charset="0"/>
              <a:cs typeface="IranNastaliq" pitchFamily="18" charset="0"/>
            </a:endParaRPr>
          </a:p>
          <a:p>
            <a:pPr algn="ctr">
              <a:lnSpc>
                <a:spcPct val="110000"/>
              </a:lnSpc>
              <a:buNone/>
            </a:pPr>
            <a:r>
              <a:rPr lang="ar-SA" sz="7200" b="1" dirty="0">
                <a:latin typeface="IranNastaliq" pitchFamily="18" charset="0"/>
                <a:cs typeface="IranNastaliq" pitchFamily="18" charset="0"/>
              </a:rPr>
              <a:t> دانشگاه فرهنگيان </a:t>
            </a:r>
            <a:endParaRPr lang="en-US" sz="7200" b="1" dirty="0">
              <a:latin typeface="IranNastaliq" pitchFamily="18" charset="0"/>
              <a:cs typeface="IranNastaliq" pitchFamily="18" charset="0"/>
            </a:endParaRPr>
          </a:p>
          <a:p>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77500" lnSpcReduction="20000"/>
          </a:bodyPr>
          <a:lstStyle/>
          <a:p>
            <a:pPr>
              <a:buNone/>
            </a:pPr>
            <a:r>
              <a:rPr lang="ar-SA" dirty="0">
                <a:cs typeface="B Titr" pitchFamily="2" charset="-78"/>
              </a:rPr>
              <a:t>تعاريف اوليه دراين طرح :</a:t>
            </a:r>
            <a:endParaRPr lang="en-US" dirty="0">
              <a:cs typeface="B Titr" pitchFamily="2" charset="-78"/>
            </a:endParaRPr>
          </a:p>
          <a:p>
            <a:pPr>
              <a:buNone/>
            </a:pPr>
            <a:r>
              <a:rPr lang="ar-SA" dirty="0"/>
              <a:t> </a:t>
            </a:r>
            <a:endParaRPr lang="en-US" dirty="0"/>
          </a:p>
          <a:p>
            <a:pPr algn="justLow">
              <a:lnSpc>
                <a:spcPct val="120000"/>
              </a:lnSpc>
              <a:buNone/>
            </a:pPr>
            <a:r>
              <a:rPr lang="ar-SA" dirty="0">
                <a:cs typeface="B Nazanin" pitchFamily="2" charset="-78"/>
              </a:rPr>
              <a:t>-دراين طرح منظوراز اعضاء كاركنان </a:t>
            </a:r>
            <a:r>
              <a:rPr lang="ar-SA" dirty="0" smtClean="0">
                <a:cs typeface="B Nazanin" pitchFamily="2" charset="-78"/>
              </a:rPr>
              <a:t>،</a:t>
            </a:r>
            <a:r>
              <a:rPr lang="fa-IR" dirty="0" smtClean="0">
                <a:cs typeface="B Nazanin" pitchFamily="2" charset="-78"/>
              </a:rPr>
              <a:t> </a:t>
            </a:r>
            <a:r>
              <a:rPr lang="ar-SA" dirty="0" smtClean="0">
                <a:cs typeface="B Nazanin" pitchFamily="2" charset="-78"/>
              </a:rPr>
              <a:t>اساتيد</a:t>
            </a:r>
            <a:r>
              <a:rPr lang="fa-IR" dirty="0" smtClean="0">
                <a:cs typeface="B Nazanin" pitchFamily="2" charset="-78"/>
              </a:rPr>
              <a:t> </a:t>
            </a:r>
            <a:r>
              <a:rPr lang="ar-SA" dirty="0" smtClean="0">
                <a:cs typeface="B Nazanin" pitchFamily="2" charset="-78"/>
              </a:rPr>
              <a:t>ابواب </a:t>
            </a:r>
            <a:r>
              <a:rPr lang="ar-SA" dirty="0">
                <a:cs typeface="B Nazanin" pitchFamily="2" charset="-78"/>
              </a:rPr>
              <a:t>جمعي دانشگاه فرهنگيان وپرديس هاي آن مي باشند</a:t>
            </a:r>
            <a:endParaRPr lang="en-US" dirty="0">
              <a:cs typeface="B Nazanin" pitchFamily="2" charset="-78"/>
            </a:endParaRPr>
          </a:p>
          <a:p>
            <a:pPr algn="justLow">
              <a:lnSpc>
                <a:spcPct val="120000"/>
              </a:lnSpc>
              <a:buNone/>
            </a:pPr>
            <a:r>
              <a:rPr lang="ar-SA" dirty="0">
                <a:cs typeface="B Nazanin" pitchFamily="2" charset="-78"/>
              </a:rPr>
              <a:t>-مشمولين خدمات رفاهي كليه اعضائي مي باشند كه مشاركت نمايند و ارتباط حقوقي با دانشگاه داشته باشند ويا اينكه به طرقي اين ارتباط برقرار شود.</a:t>
            </a:r>
            <a:endParaRPr lang="en-US" dirty="0">
              <a:cs typeface="B Nazanin" pitchFamily="2" charset="-78"/>
            </a:endParaRPr>
          </a:p>
          <a:p>
            <a:pPr algn="justLow">
              <a:lnSpc>
                <a:spcPct val="120000"/>
              </a:lnSpc>
              <a:buNone/>
            </a:pPr>
            <a:r>
              <a:rPr lang="ar-SA" dirty="0">
                <a:cs typeface="B Nazanin" pitchFamily="2" charset="-78"/>
              </a:rPr>
              <a:t>-خانواده هاي اعضاء مشمولين ارائه برخي از خدمات </a:t>
            </a:r>
            <a:r>
              <a:rPr lang="ar-SA" dirty="0" smtClean="0">
                <a:cs typeface="B Nazanin" pitchFamily="2" charset="-78"/>
              </a:rPr>
              <a:t>رفاهي،</a:t>
            </a:r>
            <a:r>
              <a:rPr lang="fa-IR" dirty="0" smtClean="0">
                <a:cs typeface="B Nazanin" pitchFamily="2" charset="-78"/>
              </a:rPr>
              <a:t> </a:t>
            </a:r>
            <a:r>
              <a:rPr lang="ar-SA" dirty="0" smtClean="0">
                <a:cs typeface="B Nazanin" pitchFamily="2" charset="-78"/>
              </a:rPr>
              <a:t>معيشتي </a:t>
            </a:r>
            <a:r>
              <a:rPr lang="ar-SA" dirty="0">
                <a:cs typeface="B Nazanin" pitchFamily="2" charset="-78"/>
              </a:rPr>
              <a:t>خواهندشد</a:t>
            </a:r>
            <a:endParaRPr lang="en-US" dirty="0">
              <a:cs typeface="B Nazanin" pitchFamily="2" charset="-78"/>
            </a:endParaRPr>
          </a:p>
          <a:p>
            <a:pPr algn="justLow">
              <a:lnSpc>
                <a:spcPct val="120000"/>
              </a:lnSpc>
              <a:buNone/>
            </a:pPr>
            <a:r>
              <a:rPr lang="ar-SA" dirty="0">
                <a:cs typeface="B Nazanin" pitchFamily="2" charset="-78"/>
              </a:rPr>
              <a:t>-شيوه بهرمندي از خدمات طرح براساس دستورالعمل هاي صادره از دانشگاه خواهد بود.</a:t>
            </a:r>
            <a:endParaRPr lang="en-US" dirty="0">
              <a:cs typeface="B Nazanin" pitchFamily="2" charset="-78"/>
            </a:endParaRPr>
          </a:p>
          <a:p>
            <a:pPr algn="justLow">
              <a:lnSpc>
                <a:spcPct val="120000"/>
              </a:lnSpc>
              <a:buNone/>
            </a:pPr>
            <a:r>
              <a:rPr lang="ar-SA" dirty="0">
                <a:cs typeface="B Nazanin" pitchFamily="2" charset="-78"/>
              </a:rPr>
              <a:t> </a:t>
            </a:r>
            <a:endParaRPr lang="en-US" dirty="0">
              <a:cs typeface="B Nazanin" pitchFamily="2" charset="-78"/>
            </a:endParaRPr>
          </a:p>
          <a:p>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143668"/>
          </a:xfrm>
        </p:spPr>
        <p:txBody>
          <a:bodyPr>
            <a:normAutofit fontScale="62500" lnSpcReduction="20000"/>
          </a:bodyPr>
          <a:lstStyle/>
          <a:p>
            <a:pPr algn="ctr">
              <a:lnSpc>
                <a:spcPct val="120000"/>
              </a:lnSpc>
              <a:buNone/>
            </a:pPr>
            <a:r>
              <a:rPr lang="fa-IR" sz="2900" dirty="0" smtClean="0">
                <a:cs typeface="B Titr" pitchFamily="2" charset="-78"/>
              </a:rPr>
              <a:t>      </a:t>
            </a:r>
            <a:r>
              <a:rPr lang="ar-SA" sz="2900" dirty="0" smtClean="0">
                <a:cs typeface="B Titr" pitchFamily="2" charset="-78"/>
              </a:rPr>
              <a:t>با </a:t>
            </a:r>
            <a:r>
              <a:rPr lang="ar-SA" sz="2900" dirty="0">
                <a:cs typeface="B Titr" pitchFamily="2" charset="-78"/>
              </a:rPr>
              <a:t>توجه به امكانات ،منابع ،شرايط ،ساختاروچگونگي  جريان خدمات رفاهي </a:t>
            </a:r>
            <a:r>
              <a:rPr lang="ar-SA" sz="2900" dirty="0" smtClean="0">
                <a:cs typeface="B Titr" pitchFamily="2" charset="-78"/>
              </a:rPr>
              <a:t>در</a:t>
            </a:r>
            <a:r>
              <a:rPr lang="fa-IR" sz="2900" dirty="0" smtClean="0">
                <a:cs typeface="B Titr" pitchFamily="2" charset="-78"/>
              </a:rPr>
              <a:t> </a:t>
            </a:r>
            <a:r>
              <a:rPr lang="ar-SA" sz="2900" dirty="0" smtClean="0">
                <a:cs typeface="B Titr" pitchFamily="2" charset="-78"/>
              </a:rPr>
              <a:t>وزارت </a:t>
            </a:r>
            <a:r>
              <a:rPr lang="ar-SA" sz="2900" dirty="0">
                <a:cs typeface="B Titr" pitchFamily="2" charset="-78"/>
              </a:rPr>
              <a:t>آموزش </a:t>
            </a:r>
            <a:r>
              <a:rPr lang="ar-SA" sz="2900" dirty="0" smtClean="0">
                <a:cs typeface="B Titr" pitchFamily="2" charset="-78"/>
              </a:rPr>
              <a:t>و</a:t>
            </a:r>
            <a:r>
              <a:rPr lang="fa-IR" sz="2900" dirty="0" smtClean="0">
                <a:cs typeface="B Titr" pitchFamily="2" charset="-78"/>
              </a:rPr>
              <a:t> </a:t>
            </a:r>
            <a:r>
              <a:rPr lang="ar-SA" sz="2900" dirty="0" smtClean="0">
                <a:cs typeface="B Titr" pitchFamily="2" charset="-78"/>
              </a:rPr>
              <a:t>پرورش </a:t>
            </a:r>
            <a:r>
              <a:rPr lang="ar-SA" sz="2900" dirty="0">
                <a:cs typeface="B Titr" pitchFamily="2" charset="-78"/>
              </a:rPr>
              <a:t>و سازمان هاي تابعه طرح رفاهي در دو فاز  پيشنهاد مي گردد:</a:t>
            </a:r>
            <a:endParaRPr lang="en-US" sz="2900" dirty="0">
              <a:cs typeface="B Titr" pitchFamily="2" charset="-78"/>
            </a:endParaRPr>
          </a:p>
          <a:p>
            <a:pPr>
              <a:lnSpc>
                <a:spcPct val="120000"/>
              </a:lnSpc>
              <a:buNone/>
            </a:pPr>
            <a:r>
              <a:rPr lang="fa-IR" dirty="0"/>
              <a:t> </a:t>
            </a:r>
            <a:endParaRPr lang="en-US" dirty="0"/>
          </a:p>
          <a:p>
            <a:pPr>
              <a:lnSpc>
                <a:spcPct val="120000"/>
              </a:lnSpc>
              <a:buNone/>
            </a:pPr>
            <a:r>
              <a:rPr lang="ar-SA" b="1" dirty="0">
                <a:cs typeface="B Nazanin" pitchFamily="2" charset="-78"/>
              </a:rPr>
              <a:t>الف )فاز مقدماتي : شامل</a:t>
            </a:r>
            <a:endParaRPr lang="en-US" b="1" dirty="0">
              <a:cs typeface="B Nazanin" pitchFamily="2" charset="-78"/>
            </a:endParaRPr>
          </a:p>
          <a:p>
            <a:pPr lvl="0">
              <a:lnSpc>
                <a:spcPct val="120000"/>
              </a:lnSpc>
              <a:buNone/>
            </a:pPr>
            <a:r>
              <a:rPr lang="ar-SA" dirty="0">
                <a:cs typeface="B Nazanin" pitchFamily="2" charset="-78"/>
              </a:rPr>
              <a:t>اقدامات مديريتي بهمراه گام هاي عملياتي</a:t>
            </a:r>
            <a:endParaRPr lang="en-US" dirty="0">
              <a:cs typeface="B Nazanin" pitchFamily="2" charset="-78"/>
            </a:endParaRPr>
          </a:p>
          <a:p>
            <a:pPr lvl="0">
              <a:lnSpc>
                <a:spcPct val="120000"/>
              </a:lnSpc>
              <a:buNone/>
            </a:pPr>
            <a:r>
              <a:rPr lang="ar-SA" dirty="0">
                <a:cs typeface="B Nazanin" pitchFamily="2" charset="-78"/>
              </a:rPr>
              <a:t>برنامه هاي اولويتي </a:t>
            </a:r>
            <a:endParaRPr lang="en-US" dirty="0">
              <a:cs typeface="B Nazanin" pitchFamily="2" charset="-78"/>
            </a:endParaRPr>
          </a:p>
          <a:p>
            <a:pPr>
              <a:lnSpc>
                <a:spcPct val="120000"/>
              </a:lnSpc>
              <a:buNone/>
            </a:pPr>
            <a:r>
              <a:rPr lang="ar-SA" dirty="0">
                <a:cs typeface="B Nazanin" pitchFamily="2" charset="-78"/>
              </a:rPr>
              <a:t>زمان پيش بيني شده از خردادماه سال جاري لغايت اسفند ماه همين سال </a:t>
            </a:r>
            <a:endParaRPr lang="en-US" dirty="0">
              <a:cs typeface="B Nazanin" pitchFamily="2" charset="-78"/>
            </a:endParaRPr>
          </a:p>
          <a:p>
            <a:pPr>
              <a:lnSpc>
                <a:spcPct val="120000"/>
              </a:lnSpc>
              <a:buNone/>
            </a:pPr>
            <a:r>
              <a:rPr lang="ar-SA" dirty="0">
                <a:cs typeface="B Nazanin" pitchFamily="2" charset="-78"/>
              </a:rPr>
              <a:t> </a:t>
            </a:r>
            <a:endParaRPr lang="en-US" dirty="0">
              <a:cs typeface="B Nazanin" pitchFamily="2" charset="-78"/>
            </a:endParaRPr>
          </a:p>
          <a:p>
            <a:pPr>
              <a:lnSpc>
                <a:spcPct val="120000"/>
              </a:lnSpc>
              <a:buNone/>
            </a:pPr>
            <a:r>
              <a:rPr lang="ar-SA" b="1" dirty="0">
                <a:cs typeface="B Nazanin" pitchFamily="2" charset="-78"/>
              </a:rPr>
              <a:t>ب)فاز تكميلي شامل </a:t>
            </a:r>
            <a:endParaRPr lang="en-US" b="1" dirty="0">
              <a:cs typeface="B Nazanin" pitchFamily="2" charset="-78"/>
            </a:endParaRPr>
          </a:p>
          <a:p>
            <a:pPr>
              <a:lnSpc>
                <a:spcPct val="120000"/>
              </a:lnSpc>
              <a:buNone/>
            </a:pPr>
            <a:r>
              <a:rPr lang="ar-SA" dirty="0">
                <a:cs typeface="B Nazanin" pitchFamily="2" charset="-78"/>
              </a:rPr>
              <a:t> </a:t>
            </a:r>
            <a:endParaRPr lang="en-US" dirty="0">
              <a:cs typeface="B Nazanin" pitchFamily="2" charset="-78"/>
            </a:endParaRPr>
          </a:p>
          <a:p>
            <a:pPr>
              <a:lnSpc>
                <a:spcPct val="120000"/>
              </a:lnSpc>
              <a:buNone/>
            </a:pPr>
            <a:r>
              <a:rPr lang="ar-SA" dirty="0">
                <a:cs typeface="B Nazanin" pitchFamily="2" charset="-78"/>
              </a:rPr>
              <a:t>1-تهيه ،تدوين وتصويب ماموريت ها متناسب با اهداف درارتباط با خدمات رفاهي معيشتي منزلتي براي اساتيد، كاركنان دانشگاه و خانواده هايشان وتصويب آن در زير مجموعه هاي قانوني اساسنامه دانشگاه يا شوراي عالي آموزش وپرورش </a:t>
            </a:r>
            <a:endParaRPr lang="en-US" dirty="0">
              <a:cs typeface="B Nazanin" pitchFamily="2" charset="-78"/>
            </a:endParaRPr>
          </a:p>
          <a:p>
            <a:pPr>
              <a:lnSpc>
                <a:spcPct val="120000"/>
              </a:lnSpc>
              <a:buNone/>
            </a:pPr>
            <a:r>
              <a:rPr lang="ar-SA" dirty="0">
                <a:cs typeface="B Nazanin" pitchFamily="2" charset="-78"/>
              </a:rPr>
              <a:t>2-تعيين چارچوب ساختاري ،عملياتي ،نهادي ،متناسب با ماموريت ها </a:t>
            </a:r>
            <a:endParaRPr lang="en-US" dirty="0">
              <a:cs typeface="B Nazanin" pitchFamily="2" charset="-78"/>
            </a:endParaRPr>
          </a:p>
          <a:p>
            <a:pPr>
              <a:lnSpc>
                <a:spcPct val="120000"/>
              </a:lnSpc>
              <a:buNone/>
            </a:pPr>
            <a:r>
              <a:rPr lang="ar-SA" dirty="0">
                <a:cs typeface="B Nazanin" pitchFamily="2" charset="-78"/>
              </a:rPr>
              <a:t>1-2درتخصيص منابع دربودجه هاي مصوب </a:t>
            </a:r>
            <a:endParaRPr lang="en-US" dirty="0">
              <a:cs typeface="B Nazanin" pitchFamily="2" charset="-78"/>
            </a:endParaRPr>
          </a:p>
          <a:p>
            <a:pPr>
              <a:lnSpc>
                <a:spcPct val="120000"/>
              </a:lnSpc>
              <a:buNone/>
            </a:pPr>
            <a:r>
              <a:rPr lang="ar-SA" dirty="0">
                <a:cs typeface="B Nazanin" pitchFamily="2" charset="-78"/>
              </a:rPr>
              <a:t>2-2درورود به مجاري قانوني در برنامه ششم توسعه براي مصوب هاي قانوني </a:t>
            </a:r>
            <a:endParaRPr lang="en-US" dirty="0">
              <a:cs typeface="B Nazanin" pitchFamily="2" charset="-78"/>
            </a:endParaRPr>
          </a:p>
          <a:p>
            <a:pPr>
              <a:lnSpc>
                <a:spcPct val="120000"/>
              </a:lnSpc>
              <a:buNone/>
            </a:pPr>
            <a:r>
              <a:rPr lang="ar-SA" dirty="0">
                <a:cs typeface="B Nazanin" pitchFamily="2" charset="-78"/>
              </a:rPr>
              <a:t>3-2درتخصيص نيروي انساني مورد نياز </a:t>
            </a:r>
            <a:endParaRPr lang="en-US" dirty="0">
              <a:cs typeface="B Nazanin" pitchFamily="2" charset="-78"/>
            </a:endParaRPr>
          </a:p>
          <a:p>
            <a:pPr>
              <a:buNone/>
            </a:pP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fontScale="25000" lnSpcReduction="20000"/>
          </a:bodyPr>
          <a:lstStyle/>
          <a:p>
            <a:pPr>
              <a:buNone/>
            </a:pPr>
            <a:r>
              <a:rPr lang="ar-SA" sz="9600" dirty="0">
                <a:cs typeface="B Titr" pitchFamily="2" charset="-78"/>
              </a:rPr>
              <a:t>فاز مقدماتي : -اقدامات مديريتي بهمراه گام هاي عملياتي </a:t>
            </a:r>
            <a:endParaRPr lang="en-US" sz="9600" dirty="0">
              <a:cs typeface="B Titr" pitchFamily="2" charset="-78"/>
            </a:endParaRPr>
          </a:p>
          <a:p>
            <a:pPr>
              <a:buNone/>
            </a:pPr>
            <a:r>
              <a:rPr lang="fa-IR" sz="6400" b="1" dirty="0"/>
              <a:t> </a:t>
            </a:r>
            <a:endParaRPr lang="en-US" sz="6400" b="1" dirty="0"/>
          </a:p>
          <a:p>
            <a:pPr>
              <a:buNone/>
            </a:pPr>
            <a:r>
              <a:rPr lang="fa-IR" sz="7200" b="1" dirty="0">
                <a:cs typeface="B Titr" pitchFamily="2" charset="-78"/>
              </a:rPr>
              <a:t>زمینه‌های رفاهی قابل انجام  </a:t>
            </a:r>
            <a:endParaRPr lang="en-US" sz="7200" b="1" dirty="0">
              <a:cs typeface="B Titr" pitchFamily="2" charset="-78"/>
            </a:endParaRPr>
          </a:p>
          <a:p>
            <a:pPr>
              <a:buNone/>
            </a:pPr>
            <a:r>
              <a:rPr lang="fa-IR" sz="6400" dirty="0"/>
              <a:t> </a:t>
            </a:r>
            <a:endParaRPr lang="en-US" sz="6400" dirty="0"/>
          </a:p>
          <a:p>
            <a:pPr>
              <a:lnSpc>
                <a:spcPct val="120000"/>
              </a:lnSpc>
              <a:buNone/>
            </a:pPr>
            <a:r>
              <a:rPr lang="fa-IR" sz="7200" b="1" dirty="0">
                <a:cs typeface="B Titr" pitchFamily="2" charset="-78"/>
              </a:rPr>
              <a:t>الف )موارديكه دانشگاه  مي تواند در دستور كار خود قرار دهد</a:t>
            </a:r>
            <a:r>
              <a:rPr lang="fa-IR" sz="7200" dirty="0">
                <a:cs typeface="B Titr" pitchFamily="2" charset="-78"/>
              </a:rPr>
              <a:t>.</a:t>
            </a:r>
            <a:endParaRPr lang="en-US" sz="7200" dirty="0">
              <a:cs typeface="B Titr" pitchFamily="2" charset="-78"/>
            </a:endParaRPr>
          </a:p>
          <a:p>
            <a:pPr>
              <a:lnSpc>
                <a:spcPct val="120000"/>
              </a:lnSpc>
              <a:buNone/>
            </a:pPr>
            <a:r>
              <a:rPr lang="fa-IR" sz="8800" dirty="0">
                <a:cs typeface="B Nazanin" pitchFamily="2" charset="-78"/>
              </a:rPr>
              <a:t>1. قبل از اجرای هرگونه طرح </a:t>
            </a:r>
            <a:r>
              <a:rPr lang="en-US" sz="8800" dirty="0" err="1">
                <a:cs typeface="B Nazanin" pitchFamily="2" charset="-78"/>
              </a:rPr>
              <a:t>rfp</a:t>
            </a:r>
            <a:r>
              <a:rPr lang="fa-IR" sz="8800" dirty="0">
                <a:cs typeface="B Nazanin" pitchFamily="2" charset="-78"/>
              </a:rPr>
              <a:t> سیستم‌های نرم افزاری توسط متخصصین مربوطه باهمکاری کلیه دست اندر کاران وواحدهاي مرتبط تهیه گردد. </a:t>
            </a:r>
            <a:endParaRPr lang="en-US" sz="8800" dirty="0">
              <a:cs typeface="B Nazanin" pitchFamily="2" charset="-78"/>
            </a:endParaRPr>
          </a:p>
          <a:p>
            <a:pPr>
              <a:lnSpc>
                <a:spcPct val="120000"/>
              </a:lnSpc>
              <a:buNone/>
            </a:pPr>
            <a:r>
              <a:rPr lang="fa-IR" sz="8800" dirty="0">
                <a:cs typeface="B Nazanin" pitchFamily="2" charset="-78"/>
              </a:rPr>
              <a:t>2. نسبت به ايجاد تورهاي زيارتی سياحتي براي اساتيد و كاركنان دانشگاه  و خانواده‌هايشان به صورت اقساط با سطح قيمتي مناسب و پايين‌تر در بازار توسط شركت زاگرس برنامه ريزي شود.</a:t>
            </a:r>
            <a:endParaRPr lang="en-US" sz="8800" dirty="0">
              <a:cs typeface="B Nazanin" pitchFamily="2" charset="-78"/>
            </a:endParaRPr>
          </a:p>
          <a:p>
            <a:pPr>
              <a:lnSpc>
                <a:spcPct val="120000"/>
              </a:lnSpc>
              <a:buNone/>
            </a:pPr>
            <a:r>
              <a:rPr lang="fa-IR" sz="8800" dirty="0">
                <a:cs typeface="B Nazanin" pitchFamily="2" charset="-78"/>
              </a:rPr>
              <a:t>3. نسبت به تشويق فرزندان كاركنان دانشگاه كه ممتاز يا حائز رتبه برتر مي‌گردند در مدارس، دانشگاهها، رشته‌هاي مختلف ورزشي و ... توسط ادارات با برپايي مراسمات تقدير گردد.</a:t>
            </a:r>
            <a:endParaRPr lang="en-US" sz="8800" dirty="0">
              <a:cs typeface="B Nazanin" pitchFamily="2" charset="-78"/>
            </a:endParaRPr>
          </a:p>
          <a:p>
            <a:pPr>
              <a:lnSpc>
                <a:spcPct val="120000"/>
              </a:lnSpc>
              <a:buNone/>
            </a:pPr>
            <a:r>
              <a:rPr lang="fa-IR" sz="8800" dirty="0">
                <a:cs typeface="B Nazanin" pitchFamily="2" charset="-78"/>
              </a:rPr>
              <a:t>4. از ظرفيت‌هاي درون دستگاهي در قالب آموزشي - پرورشي - ورزشي - تفريحي - هنري به صورت سازمان‌يافته توسط واحدهاي ذي‌ربط در وزارتخانه و برنامه‌ريزي و اقدامات لازم صورت پذيرد.</a:t>
            </a:r>
            <a:endParaRPr lang="en-US" sz="8800" dirty="0">
              <a:cs typeface="B Nazanin" pitchFamily="2" charset="-78"/>
            </a:endParaRPr>
          </a:p>
          <a:p>
            <a:pPr>
              <a:lnSpc>
                <a:spcPct val="120000"/>
              </a:lnSpc>
              <a:buNone/>
            </a:pPr>
            <a:r>
              <a:rPr lang="fa-IR" sz="8800" dirty="0">
                <a:cs typeface="B Nazanin" pitchFamily="2" charset="-78"/>
              </a:rPr>
              <a:t>5.خريد خدمات براي فرزندان كاركنان دانشگاه در مدارس غيردولتي و ساير ضرورت هاي رفاهي </a:t>
            </a:r>
            <a:r>
              <a:rPr lang="fa-IR" sz="8800" dirty="0" smtClean="0">
                <a:cs typeface="B Nazanin" pitchFamily="2" charset="-78"/>
              </a:rPr>
              <a:t>موجود</a:t>
            </a:r>
            <a:endParaRPr lang="en-US" sz="8800" dirty="0">
              <a:cs typeface="B Nazanin"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715040"/>
          </a:xfrm>
        </p:spPr>
        <p:txBody>
          <a:bodyPr>
            <a:normAutofit fontScale="77500" lnSpcReduction="20000"/>
          </a:bodyPr>
          <a:lstStyle/>
          <a:p>
            <a:pPr algn="justLow">
              <a:lnSpc>
                <a:spcPct val="120000"/>
              </a:lnSpc>
              <a:buNone/>
            </a:pPr>
            <a:r>
              <a:rPr lang="fa-IR" dirty="0" smtClean="0">
                <a:cs typeface="B Nazanin" pitchFamily="2" charset="-78"/>
              </a:rPr>
              <a:t>6. ثبت‌نام فرزندان اساتيدوكاركنان دانشگاه در مدارس دلخواه با تمهيدات . </a:t>
            </a:r>
            <a:endParaRPr lang="en-US" dirty="0" smtClean="0">
              <a:cs typeface="B Nazanin" pitchFamily="2" charset="-78"/>
            </a:endParaRPr>
          </a:p>
          <a:p>
            <a:pPr algn="justLow">
              <a:lnSpc>
                <a:spcPct val="120000"/>
              </a:lnSpc>
              <a:buNone/>
            </a:pPr>
            <a:r>
              <a:rPr lang="fa-IR" dirty="0" smtClean="0">
                <a:cs typeface="B Nazanin" pitchFamily="2" charset="-78"/>
              </a:rPr>
              <a:t>7. سامان دهی ظرفيت‌هاي مراكز رفاهي اختصاصي  تحت وب با رعایت عدالت استفاده از مراکز رفاهی در دستور كار قرار گيرد.</a:t>
            </a:r>
            <a:endParaRPr lang="en-US" dirty="0" smtClean="0">
              <a:cs typeface="B Nazanin" pitchFamily="2" charset="-78"/>
            </a:endParaRPr>
          </a:p>
          <a:p>
            <a:pPr algn="justLow">
              <a:lnSpc>
                <a:spcPct val="120000"/>
              </a:lnSpc>
              <a:buNone/>
            </a:pPr>
            <a:r>
              <a:rPr lang="fa-IR" dirty="0" smtClean="0">
                <a:cs typeface="B Nazanin" pitchFamily="2" charset="-78"/>
              </a:rPr>
              <a:t>8. تعريف جديداز ماده 40 قانون الحاق به قانون تنظيم بخشي از مقررات مالي دولت در خصوص اعطاي خدمات رفاهي به صورت نقدي به حسب منابع موجود.</a:t>
            </a:r>
            <a:endParaRPr lang="en-US" dirty="0" smtClean="0">
              <a:cs typeface="B Nazanin" pitchFamily="2" charset="-78"/>
            </a:endParaRPr>
          </a:p>
          <a:p>
            <a:pPr algn="justLow">
              <a:lnSpc>
                <a:spcPct val="120000"/>
              </a:lnSpc>
              <a:buNone/>
            </a:pPr>
            <a:r>
              <a:rPr lang="fa-IR" dirty="0" smtClean="0">
                <a:cs typeface="B Nazanin" pitchFamily="2" charset="-78"/>
              </a:rPr>
              <a:t>9. تمهيد معاضدت قضايي براي كاركنان و اساتيد دانشگاه </a:t>
            </a:r>
            <a:endParaRPr lang="en-US" dirty="0" smtClean="0">
              <a:cs typeface="B Nazanin" pitchFamily="2" charset="-78"/>
            </a:endParaRPr>
          </a:p>
          <a:p>
            <a:pPr algn="justLow">
              <a:lnSpc>
                <a:spcPct val="120000"/>
              </a:lnSpc>
              <a:buNone/>
            </a:pPr>
            <a:r>
              <a:rPr lang="fa-IR" dirty="0" smtClean="0">
                <a:cs typeface="B Nazanin" pitchFamily="2" charset="-78"/>
              </a:rPr>
              <a:t>10. با ایجاد سیستم‌های نرم افزاری یکپارچه مراكز رفاهي  اختصاصي موظف گردند در بخش‌هاي رستوران ترتيبي اتخاذ نمايند كه كاركنان و خانواده‌هايشان با تخفيف حداقل 50% در مناسبت‌هاي مذهبي و ... برخوردار شوند.وحداقل ماهیانه یکبار با تخفیف مناسب برخوردار شوند.</a:t>
            </a:r>
            <a:endParaRPr lang="en-US" dirty="0" smtClean="0">
              <a:cs typeface="B Nazanin" pitchFamily="2" charset="-78"/>
            </a:endParaRPr>
          </a:p>
          <a:p>
            <a:pPr algn="justLow">
              <a:lnSpc>
                <a:spcPct val="120000"/>
              </a:lnSpc>
              <a:buNone/>
            </a:pPr>
            <a:r>
              <a:rPr lang="fa-IR" dirty="0" smtClean="0">
                <a:cs typeface="B Nazanin" pitchFamily="2" charset="-78"/>
              </a:rPr>
              <a:t>11. در خصوص قوانین محدودکننده با راهكارهاي عملياتي روش‌های جايگزين نيز ایجاد شود.</a:t>
            </a:r>
            <a:endParaRPr lang="en-US" dirty="0" smtClean="0">
              <a:cs typeface="B Nazanin" pitchFamily="2" charset="-78"/>
            </a:endParaRPr>
          </a:p>
          <a:p>
            <a:pPr algn="justLow">
              <a:lnSpc>
                <a:spcPct val="120000"/>
              </a:lnSpc>
              <a:buNone/>
            </a:pPr>
            <a:r>
              <a:rPr lang="fa-IR" dirty="0" smtClean="0">
                <a:cs typeface="B Nazanin" pitchFamily="2" charset="-78"/>
              </a:rPr>
              <a:t>12. نسبت به كارآمد نمودن مراكز و افزايش راندمان آن‌هابرای همكاران اقدام گردد.</a:t>
            </a:r>
            <a:endParaRPr lang="en-US" dirty="0" smtClean="0">
              <a:cs typeface="B Nazanin" pitchFamily="2" charset="-78"/>
            </a:endParaRPr>
          </a:p>
          <a:p>
            <a:pPr>
              <a:buNone/>
            </a:pP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fontScale="62500" lnSpcReduction="20000"/>
          </a:bodyPr>
          <a:lstStyle/>
          <a:p>
            <a:pPr>
              <a:lnSpc>
                <a:spcPct val="120000"/>
              </a:lnSpc>
              <a:buNone/>
            </a:pPr>
            <a:r>
              <a:rPr lang="fa-IR" b="1" dirty="0" smtClean="0">
                <a:cs typeface="B Titr" pitchFamily="2" charset="-78"/>
              </a:rPr>
              <a:t>ب</a:t>
            </a:r>
            <a:r>
              <a:rPr lang="fa-IR" b="1" dirty="0">
                <a:cs typeface="B Titr" pitchFamily="2" charset="-78"/>
              </a:rPr>
              <a:t>) هماهنگي  دانشگاه با صندوق ذخيره فرهنگيان و شركت هاي وابسته </a:t>
            </a:r>
            <a:endParaRPr lang="en-US" dirty="0">
              <a:cs typeface="B Titr" pitchFamily="2" charset="-78"/>
            </a:endParaRPr>
          </a:p>
          <a:p>
            <a:pPr>
              <a:lnSpc>
                <a:spcPct val="120000"/>
              </a:lnSpc>
              <a:buNone/>
            </a:pPr>
            <a:r>
              <a:rPr lang="fa-IR" b="1" dirty="0">
                <a:cs typeface="B Titr" pitchFamily="2" charset="-78"/>
              </a:rPr>
              <a:t> </a:t>
            </a:r>
            <a:endParaRPr lang="en-US" dirty="0">
              <a:cs typeface="B Titr" pitchFamily="2" charset="-78"/>
            </a:endParaRPr>
          </a:p>
          <a:p>
            <a:pPr algn="justLow">
              <a:lnSpc>
                <a:spcPct val="120000"/>
              </a:lnSpc>
              <a:buNone/>
            </a:pPr>
            <a:r>
              <a:rPr lang="fa-IR" b="1" dirty="0">
                <a:cs typeface="B Titr" pitchFamily="2" charset="-78"/>
              </a:rPr>
              <a:t>با توجه به اينكه پرداختي اساتيد وكاركنان دانشگاه به واسطه سطح بالاي حقوق بيشتر از ميانيگين كشوري به صندوق ذخيره فرهنگيان مي باشد لذا با </a:t>
            </a:r>
            <a:r>
              <a:rPr lang="fa-IR" b="1" dirty="0" smtClean="0">
                <a:cs typeface="B Titr" pitchFamily="2" charset="-78"/>
              </a:rPr>
              <a:t>هماهنگي </a:t>
            </a:r>
            <a:r>
              <a:rPr lang="fa-IR" b="1" dirty="0">
                <a:cs typeface="B Titr" pitchFamily="2" charset="-78"/>
              </a:rPr>
              <a:t>هاي لازم با صندوق اقدامات مشروحه ذيل بعمل آيد</a:t>
            </a:r>
            <a:endParaRPr lang="en-US" dirty="0">
              <a:cs typeface="B Titr" pitchFamily="2" charset="-78"/>
            </a:endParaRPr>
          </a:p>
          <a:p>
            <a:pPr>
              <a:buNone/>
            </a:pPr>
            <a:r>
              <a:rPr lang="fa-IR" dirty="0"/>
              <a:t> </a:t>
            </a:r>
            <a:endParaRPr lang="en-US" dirty="0"/>
          </a:p>
          <a:p>
            <a:pPr algn="justLow">
              <a:lnSpc>
                <a:spcPct val="120000"/>
              </a:lnSpc>
              <a:buNone/>
            </a:pPr>
            <a:r>
              <a:rPr lang="fa-IR" dirty="0"/>
              <a:t>1. </a:t>
            </a:r>
            <a:r>
              <a:rPr lang="fa-IR" sz="3300" dirty="0">
                <a:cs typeface="B Nazanin" pitchFamily="2" charset="-78"/>
              </a:rPr>
              <a:t>صندوق ذخيره فرهنگيان  در حوزه‌هاي مورد نياز رفاهي  فرهنگيان به خصوص مسافرت، ليزينگ و ... ورود عملياتي داشته باشد..</a:t>
            </a:r>
            <a:endParaRPr lang="en-US" sz="3300" dirty="0">
              <a:cs typeface="B Nazanin" pitchFamily="2" charset="-78"/>
            </a:endParaRPr>
          </a:p>
          <a:p>
            <a:pPr algn="justLow">
              <a:lnSpc>
                <a:spcPct val="120000"/>
              </a:lnSpc>
              <a:buNone/>
            </a:pPr>
            <a:r>
              <a:rPr lang="fa-IR" sz="3300" dirty="0">
                <a:cs typeface="B Nazanin" pitchFamily="2" charset="-78"/>
              </a:rPr>
              <a:t>2. صندوق ذخيره فرهنگيان بازنگري جدي براي تأمين پرداخت بخشي از سرمايه و سود قبل از بازنشستگي با هر شيوه‌ اقتصادي مد نظر انجام دهد.</a:t>
            </a:r>
            <a:endParaRPr lang="en-US" sz="3300" dirty="0">
              <a:cs typeface="B Nazanin" pitchFamily="2" charset="-78"/>
            </a:endParaRPr>
          </a:p>
          <a:p>
            <a:pPr algn="justLow">
              <a:lnSpc>
                <a:spcPct val="120000"/>
              </a:lnSpc>
              <a:buNone/>
            </a:pPr>
            <a:r>
              <a:rPr lang="fa-IR" sz="3300" dirty="0">
                <a:cs typeface="B Nazanin" pitchFamily="2" charset="-78"/>
              </a:rPr>
              <a:t>3. صندوق ذخيره فرهنگيان مكلف گردد با همكاري تنگاتنگ با دانشگاه فرهنگيان در راستاي تأمين نيازهاي معيشتي - رفاهي فرهنگيان با هماهنگي  اداره‌كل ياد شده اقدام نمايد.</a:t>
            </a:r>
            <a:endParaRPr lang="en-US" sz="3300" dirty="0">
              <a:cs typeface="B Nazanin" pitchFamily="2" charset="-78"/>
            </a:endParaRPr>
          </a:p>
          <a:p>
            <a:pPr algn="justLow">
              <a:lnSpc>
                <a:spcPct val="120000"/>
              </a:lnSpc>
              <a:buNone/>
            </a:pPr>
            <a:r>
              <a:rPr lang="fa-IR" sz="3300" dirty="0">
                <a:cs typeface="B Nazanin" pitchFamily="2" charset="-78"/>
              </a:rPr>
              <a:t>4. از سفركارت‌هاي سازمان گردشگري و شارژ آنها استفاده شود.</a:t>
            </a:r>
            <a:endParaRPr lang="en-US" sz="3300" dirty="0">
              <a:cs typeface="B Nazanin" pitchFamily="2" charset="-78"/>
            </a:endParaRPr>
          </a:p>
          <a:p>
            <a:pPr algn="justLow">
              <a:lnSpc>
                <a:spcPct val="120000"/>
              </a:lnSpc>
              <a:buNone/>
            </a:pPr>
            <a:r>
              <a:rPr lang="fa-IR" sz="3300" dirty="0">
                <a:cs typeface="B Nazanin" pitchFamily="2" charset="-78"/>
              </a:rPr>
              <a:t>5. صندوق ذخيره فرهنگيان براي اعطاي بسته هاي رفاهي تمهيدات لازم  اتخاذ نمايند</a:t>
            </a:r>
            <a:endParaRPr lang="en-US" sz="3300" dirty="0">
              <a:cs typeface="B Nazanin" pitchFamily="2" charset="-78"/>
            </a:endParaRPr>
          </a:p>
          <a:p>
            <a:pPr algn="justLow">
              <a:lnSpc>
                <a:spcPct val="120000"/>
              </a:lnSpc>
              <a:buNone/>
            </a:pPr>
            <a:r>
              <a:rPr lang="fa-IR" sz="3300" dirty="0">
                <a:cs typeface="B Nazanin" pitchFamily="2" charset="-78"/>
              </a:rPr>
              <a:t>6. در صورت نياز به نيرو با هماهنگي واداره كل امور اداري از فرهنگيان و فرزندان آنها استفاده نمايد.</a:t>
            </a:r>
            <a:endParaRPr lang="en-US" sz="3300" dirty="0">
              <a:cs typeface="B Nazanin" pitchFamily="2" charset="-78"/>
            </a:endParaRPr>
          </a:p>
          <a:p>
            <a:pPr>
              <a:buNone/>
            </a:pP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215106"/>
          </a:xfrm>
        </p:spPr>
        <p:txBody>
          <a:bodyPr>
            <a:normAutofit fontScale="70000" lnSpcReduction="20000"/>
          </a:bodyPr>
          <a:lstStyle/>
          <a:p>
            <a:pPr>
              <a:lnSpc>
                <a:spcPct val="120000"/>
              </a:lnSpc>
              <a:buNone/>
            </a:pPr>
            <a:r>
              <a:rPr lang="fa-IR" b="1" dirty="0">
                <a:cs typeface="B Titr" pitchFamily="2" charset="-78"/>
              </a:rPr>
              <a:t>ج) يكپارچه سازي ظرفيت هاي مراكز رفاهي تابعه، سالن هاي پذيرايي ورستورانها ي مراكز رفاهي بشرح ذيل در دستور كار قرار گيرد</a:t>
            </a:r>
            <a:endParaRPr lang="en-US" dirty="0">
              <a:cs typeface="B Titr" pitchFamily="2" charset="-78"/>
            </a:endParaRPr>
          </a:p>
          <a:p>
            <a:pPr>
              <a:lnSpc>
                <a:spcPct val="120000"/>
              </a:lnSpc>
              <a:buNone/>
            </a:pPr>
            <a:r>
              <a:rPr lang="fa-IR" b="1" dirty="0"/>
              <a:t> </a:t>
            </a:r>
            <a:r>
              <a:rPr lang="fa-IR" dirty="0" smtClean="0">
                <a:cs typeface="B Nazanin" pitchFamily="2" charset="-78"/>
              </a:rPr>
              <a:t>1-ظرفيت </a:t>
            </a:r>
            <a:r>
              <a:rPr lang="fa-IR" dirty="0">
                <a:cs typeface="B Nazanin" pitchFamily="2" charset="-78"/>
              </a:rPr>
              <a:t>هاي اسكان سازمان دهي شود.</a:t>
            </a:r>
            <a:endParaRPr lang="en-US" dirty="0">
              <a:cs typeface="B Nazanin" pitchFamily="2" charset="-78"/>
            </a:endParaRPr>
          </a:p>
          <a:p>
            <a:pPr>
              <a:lnSpc>
                <a:spcPct val="120000"/>
              </a:lnSpc>
              <a:buNone/>
            </a:pPr>
            <a:r>
              <a:rPr lang="fa-IR" dirty="0">
                <a:cs typeface="B Nazanin" pitchFamily="2" charset="-78"/>
              </a:rPr>
              <a:t>2-تهيه دستورالعمل هاي مربوطه </a:t>
            </a:r>
            <a:endParaRPr lang="en-US" dirty="0">
              <a:cs typeface="B Nazanin" pitchFamily="2" charset="-78"/>
            </a:endParaRPr>
          </a:p>
          <a:p>
            <a:pPr>
              <a:lnSpc>
                <a:spcPct val="120000"/>
              </a:lnSpc>
              <a:buNone/>
            </a:pPr>
            <a:r>
              <a:rPr lang="fa-IR" dirty="0">
                <a:cs typeface="B Nazanin" pitchFamily="2" charset="-78"/>
              </a:rPr>
              <a:t>3-نسبت به توسعه وايجاد ظرفيت هاي بخش پذيرايي هر استان انجام </a:t>
            </a:r>
            <a:r>
              <a:rPr lang="fa-IR" dirty="0" smtClean="0">
                <a:cs typeface="B Nazanin" pitchFamily="2" charset="-78"/>
              </a:rPr>
              <a:t>شود</a:t>
            </a:r>
          </a:p>
          <a:p>
            <a:pPr>
              <a:lnSpc>
                <a:spcPct val="120000"/>
              </a:lnSpc>
              <a:buNone/>
            </a:pPr>
            <a:endParaRPr lang="en-US" dirty="0">
              <a:cs typeface="B Nazanin" pitchFamily="2" charset="-78"/>
            </a:endParaRPr>
          </a:p>
          <a:p>
            <a:pPr>
              <a:lnSpc>
                <a:spcPct val="120000"/>
              </a:lnSpc>
              <a:buNone/>
            </a:pPr>
            <a:r>
              <a:rPr lang="fa-IR" dirty="0"/>
              <a:t> </a:t>
            </a:r>
            <a:r>
              <a:rPr lang="ar-SA" b="1" dirty="0" smtClean="0"/>
              <a:t> </a:t>
            </a:r>
            <a:r>
              <a:rPr lang="ar-SA" b="1" dirty="0">
                <a:cs typeface="B Titr" pitchFamily="2" charset="-78"/>
              </a:rPr>
              <a:t>د) ساير اقدامات رفاهي كه مي تواند تاثيرات قابل توجه ايي  در ايجاد رفاه براي فرهنگيان نمايد واحتياج به منابع مالي ندارد اعلام مي گردد</a:t>
            </a:r>
            <a:endParaRPr lang="en-US" b="1" dirty="0">
              <a:cs typeface="B Titr" pitchFamily="2" charset="-78"/>
            </a:endParaRPr>
          </a:p>
          <a:p>
            <a:pPr algn="justLow">
              <a:lnSpc>
                <a:spcPct val="120000"/>
              </a:lnSpc>
              <a:buNone/>
            </a:pPr>
            <a:r>
              <a:rPr lang="fa-IR" dirty="0">
                <a:cs typeface="B Nazanin" pitchFamily="2" charset="-78"/>
              </a:rPr>
              <a:t>1- سامان دادن صندوق‌های وام ضروری و برنامه‌ریزی جهت پرداخت مرحله‌ای وام</a:t>
            </a:r>
            <a:endParaRPr lang="en-US" dirty="0">
              <a:cs typeface="B Nazanin" pitchFamily="2" charset="-78"/>
            </a:endParaRPr>
          </a:p>
          <a:p>
            <a:pPr algn="justLow">
              <a:lnSpc>
                <a:spcPct val="120000"/>
              </a:lnSpc>
              <a:buNone/>
            </a:pPr>
            <a:r>
              <a:rPr lang="fa-IR" dirty="0">
                <a:cs typeface="B Nazanin" pitchFamily="2" charset="-78"/>
              </a:rPr>
              <a:t>2- برنامه‌ریزی جهت واگذاری خودرو به </a:t>
            </a:r>
            <a:r>
              <a:rPr lang="fa-IR" dirty="0" smtClean="0">
                <a:cs typeface="B Nazanin" pitchFamily="2" charset="-78"/>
              </a:rPr>
              <a:t>کارکنان دانشگاه فرهنگیان </a:t>
            </a:r>
            <a:r>
              <a:rPr lang="fa-IR" dirty="0">
                <a:cs typeface="B Nazanin" pitchFamily="2" charset="-78"/>
              </a:rPr>
              <a:t>با عقد قراردادهای لازم با شرکت‌های بزرگ </a:t>
            </a:r>
            <a:r>
              <a:rPr lang="fa-IR" dirty="0" smtClean="0">
                <a:cs typeface="B Nazanin" pitchFamily="2" charset="-78"/>
              </a:rPr>
              <a:t>خودروسازی، </a:t>
            </a:r>
            <a:r>
              <a:rPr lang="fa-IR" dirty="0">
                <a:cs typeface="B Nazanin" pitchFamily="2" charset="-78"/>
              </a:rPr>
              <a:t>توضیح اینکه  همانطوريكه گفته شد  تجربه این کار بدون هیچ آورده‌ای از </a:t>
            </a:r>
            <a:r>
              <a:rPr lang="fa-IR">
                <a:cs typeface="B Nazanin" pitchFamily="2" charset="-78"/>
              </a:rPr>
              <a:t>سوی </a:t>
            </a:r>
            <a:r>
              <a:rPr lang="fa-IR" smtClean="0">
                <a:cs typeface="B Nazanin" pitchFamily="2" charset="-78"/>
              </a:rPr>
              <a:t>دانشگاه موجود </a:t>
            </a:r>
            <a:r>
              <a:rPr lang="fa-IR" dirty="0">
                <a:cs typeface="B Nazanin" pitchFamily="2" charset="-78"/>
              </a:rPr>
              <a:t>می‌باشد و در واقع این کار چنانچه پشتيباني هاي جامع از سوي </a:t>
            </a:r>
            <a:r>
              <a:rPr lang="fa-IR">
                <a:cs typeface="B Nazanin" pitchFamily="2" charset="-78"/>
              </a:rPr>
              <a:t>وزارتخانه </a:t>
            </a:r>
            <a:r>
              <a:rPr lang="fa-IR" smtClean="0">
                <a:cs typeface="B Nazanin" pitchFamily="2" charset="-78"/>
              </a:rPr>
              <a:t>باشد </a:t>
            </a:r>
            <a:r>
              <a:rPr lang="fa-IR" dirty="0">
                <a:cs typeface="B Nazanin" pitchFamily="2" charset="-78"/>
              </a:rPr>
              <a:t>شدنی است.</a:t>
            </a:r>
            <a:endParaRPr lang="en-US" dirty="0">
              <a:cs typeface="B Nazanin" pitchFamily="2" charset="-78"/>
            </a:endParaRPr>
          </a:p>
          <a:p>
            <a:pPr lvl="0" algn="justLow">
              <a:lnSpc>
                <a:spcPct val="120000"/>
              </a:lnSpc>
              <a:buNone/>
            </a:pPr>
            <a:r>
              <a:rPr lang="fa-IR" dirty="0">
                <a:cs typeface="B Nazanin" pitchFamily="2" charset="-78"/>
              </a:rPr>
              <a:t>با هم‌افزایی ظرفیت‌ها و توانمندی تعاونی‌های مصرف فرهنگیان و اتحادیه‌های مربوطه و پشتیبانی مالی صندوق ذخیره فرهنگیان برای تأمین حداقل 3 قلم کالای اساسی برای فرزندان همكاران در شرف ازدواج با نرخ کارمزد پایین برنامه‌ریزی شود.</a:t>
            </a:r>
            <a:endParaRPr lang="en-US" dirty="0">
              <a:cs typeface="B Nazanin" pitchFamily="2" charset="-78"/>
            </a:endParaRPr>
          </a:p>
          <a:p>
            <a:pPr>
              <a:buNone/>
            </a:pP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2000" dirty="0">
                <a:cs typeface="B Titr" pitchFamily="2" charset="-78"/>
              </a:rPr>
              <a:t>1-تاسيس صندوق وام ضروري وتهيه دستورالعمل هاي مربوطه براساس مدل پيش بيني شده ذيل</a:t>
            </a:r>
            <a:r>
              <a:rPr lang="en-US" dirty="0"/>
              <a:t/>
            </a:r>
            <a:br>
              <a:rPr lang="en-US" dirty="0"/>
            </a:br>
            <a:endParaRPr lang="fa-IR" dirty="0"/>
          </a:p>
        </p:txBody>
      </p:sp>
      <p:pic>
        <p:nvPicPr>
          <p:cNvPr id="4" name="Content Placeholder 3" descr="سيستم نرم افزاري"/>
          <p:cNvPicPr>
            <a:picLocks noGrp="1"/>
          </p:cNvPicPr>
          <p:nvPr>
            <p:ph idx="1"/>
          </p:nvPr>
        </p:nvPicPr>
        <p:blipFill>
          <a:blip r:embed="rId2" cstate="print">
            <a:clrChange>
              <a:clrFrom>
                <a:srgbClr val="FFFFFE"/>
              </a:clrFrom>
              <a:clrTo>
                <a:srgbClr val="FFFFFE">
                  <a:alpha val="0"/>
                </a:srgbClr>
              </a:clrTo>
            </a:clrChange>
          </a:blip>
          <a:srcRect/>
          <a:stretch>
            <a:fillRect/>
          </a:stretch>
        </p:blipFill>
        <p:spPr bwMode="auto">
          <a:xfrm>
            <a:off x="285720" y="928688"/>
            <a:ext cx="8501122" cy="51974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sz="2000" dirty="0">
                <a:cs typeface="B Titr" pitchFamily="2" charset="-78"/>
              </a:rPr>
              <a:t>2-سامان دهي مراكز رفاهي تابعه براساس مدل مشروحه ذيل </a:t>
            </a:r>
            <a:r>
              <a:rPr lang="en-US" dirty="0"/>
              <a:t/>
            </a:r>
            <a:br>
              <a:rPr lang="en-US" dirty="0"/>
            </a:br>
            <a:endParaRPr lang="fa-IR" dirty="0"/>
          </a:p>
        </p:txBody>
      </p:sp>
      <p:pic>
        <p:nvPicPr>
          <p:cNvPr id="6" name="Picture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10746" y="846138"/>
            <a:ext cx="4401164" cy="58232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229600" cy="5429288"/>
          </a:xfrm>
        </p:spPr>
        <p:txBody>
          <a:bodyPr>
            <a:normAutofit fontScale="47500" lnSpcReduction="20000"/>
          </a:bodyPr>
          <a:lstStyle/>
          <a:p>
            <a:pPr algn="justLow">
              <a:lnSpc>
                <a:spcPct val="160000"/>
              </a:lnSpc>
              <a:buNone/>
            </a:pPr>
            <a:r>
              <a:rPr lang="fa-IR" sz="5100" b="1" i="1" dirty="0" smtClean="0"/>
              <a:t>  </a:t>
            </a:r>
            <a:r>
              <a:rPr lang="ar-SA" sz="3800" b="1" i="1" u="sng" dirty="0" smtClean="0">
                <a:cs typeface="B Titr" pitchFamily="2" charset="-78"/>
              </a:rPr>
              <a:t>یکی </a:t>
            </a:r>
            <a:r>
              <a:rPr lang="ar-SA" sz="3800" b="1" i="1" u="sng" dirty="0">
                <a:cs typeface="B Titr" pitchFamily="2" charset="-78"/>
              </a:rPr>
              <a:t>از الزامات، همان مسئله‌ی اقتصاد است که عرض کردم؛ اقتصاد آموزش و پرورش، معیشت معلّمین، یکی از الزامات است</a:t>
            </a:r>
            <a:r>
              <a:rPr lang="en-US" sz="3800" b="1" i="1" u="sng" dirty="0">
                <a:cs typeface="B Titr" pitchFamily="2" charset="-78"/>
              </a:rPr>
              <a:t>. </a:t>
            </a:r>
            <a:r>
              <a:rPr lang="ar-SA" sz="3800" b="1" i="1" u="sng" dirty="0">
                <a:cs typeface="B Titr" pitchFamily="2" charset="-78"/>
              </a:rPr>
              <a:t>محدودیّتهای دستگاه‌های دولتی را میدانیم؛ بیگانه نیستیم از محدودیّتها و اشکالاتی که وجود دارد ولیکن بایستی همّت در مسئولین دولتی این باشد که این بخش را مورد یک توجّه</a:t>
            </a:r>
            <a:r>
              <a:rPr lang="ar-SA" sz="3800" b="1" dirty="0">
                <a:cs typeface="B Titr" pitchFamily="2" charset="-78"/>
              </a:rPr>
              <a:t> ویژه قرار بدهند</a:t>
            </a:r>
            <a:r>
              <a:rPr lang="ar-SA" sz="3800" dirty="0">
                <a:cs typeface="B Titr" pitchFamily="2" charset="-78"/>
              </a:rPr>
              <a:t>. </a:t>
            </a:r>
            <a:r>
              <a:rPr lang="ar-SA" sz="5100" dirty="0">
                <a:cs typeface="B Nazanin" pitchFamily="2" charset="-78"/>
              </a:rPr>
              <a:t>همان‌طور که عرض کردیم، این سرمایه‌گذاری است؛ این بازده دارد؛ این ارزش‌افزوده تولید میکند؛ این یک خرج و هزینه‌ی صِرف نیست؛ این بایستی جزو مسائل درجه‌ی یک ما در مدیریّتهای دولتی و در تصمیم‌های دولتی باشد. ما نکنیم، دشمن سوءاستفاده میکند؛ می‌بینید دیگر. از همین نقطه، دشمن با رسانه‌ی خود، در رادیوی خود، با عوامل خود، با آدمهای بددل نسبت به نظام و نسبت به اسلام، با این ابزارها و وسائل دشمن سوءاستفاده خواهد </a:t>
            </a:r>
            <a:r>
              <a:rPr lang="ar-SA" sz="5100" dirty="0" smtClean="0">
                <a:cs typeface="B Nazanin" pitchFamily="2" charset="-78"/>
              </a:rPr>
              <a:t>کرد</a:t>
            </a:r>
            <a:r>
              <a:rPr lang="fa-IR" sz="3400" dirty="0"/>
              <a:t>.</a:t>
            </a:r>
            <a:endParaRPr lang="en-US" dirty="0"/>
          </a:p>
          <a:p>
            <a:pPr>
              <a:buNone/>
            </a:pP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143668"/>
          </a:xfrm>
        </p:spPr>
        <p:txBody>
          <a:bodyPr>
            <a:normAutofit fontScale="47500" lnSpcReduction="20000"/>
          </a:bodyPr>
          <a:lstStyle/>
          <a:p>
            <a:pPr>
              <a:lnSpc>
                <a:spcPct val="120000"/>
              </a:lnSpc>
              <a:buNone/>
            </a:pPr>
            <a:r>
              <a:rPr lang="ar-SA" sz="4500" dirty="0">
                <a:cs typeface="B Titr" pitchFamily="2" charset="-78"/>
              </a:rPr>
              <a:t>سايربرنامه هاي اولويت دار:</a:t>
            </a:r>
            <a:endParaRPr lang="en-US" sz="4500" dirty="0">
              <a:cs typeface="B Titr" pitchFamily="2" charset="-78"/>
            </a:endParaRPr>
          </a:p>
          <a:p>
            <a:pPr>
              <a:lnSpc>
                <a:spcPct val="120000"/>
              </a:lnSpc>
              <a:buNone/>
            </a:pPr>
            <a:r>
              <a:rPr lang="ar-SA" sz="4500" dirty="0">
                <a:cs typeface="B Titr" pitchFamily="2" charset="-78"/>
              </a:rPr>
              <a:t> </a:t>
            </a:r>
            <a:endParaRPr lang="en-US" sz="4500" dirty="0">
              <a:cs typeface="B Titr" pitchFamily="2" charset="-78"/>
            </a:endParaRPr>
          </a:p>
          <a:p>
            <a:pPr algn="justLow">
              <a:lnSpc>
                <a:spcPct val="120000"/>
              </a:lnSpc>
              <a:buNone/>
            </a:pPr>
            <a:r>
              <a:rPr lang="ar-SA" sz="4500" dirty="0">
                <a:cs typeface="B Titr" pitchFamily="2" charset="-78"/>
              </a:rPr>
              <a:t>3-تشكيل شركت تعاوني مسكن خاص اعضاءوبررسي تاسيس شركت هاي مشابه دراستانها براساس نياز وفق مدلي كه پس از بررسي نتايج ارائه خواهد شد</a:t>
            </a:r>
            <a:r>
              <a:rPr lang="ar-SA" sz="4500" dirty="0" smtClean="0">
                <a:cs typeface="B Titr" pitchFamily="2" charset="-78"/>
              </a:rPr>
              <a:t>.</a:t>
            </a:r>
            <a:endParaRPr lang="fa-IR" sz="4500" dirty="0" smtClean="0">
              <a:cs typeface="B Titr" pitchFamily="2" charset="-78"/>
            </a:endParaRPr>
          </a:p>
          <a:p>
            <a:pPr algn="justLow">
              <a:lnSpc>
                <a:spcPct val="120000"/>
              </a:lnSpc>
              <a:buNone/>
            </a:pPr>
            <a:r>
              <a:rPr lang="ar-SA" sz="4500" dirty="0" smtClean="0">
                <a:solidFill>
                  <a:srgbClr val="FF0000"/>
                </a:solidFill>
                <a:cs typeface="B Titr" pitchFamily="2" charset="-78"/>
              </a:rPr>
              <a:t>(</a:t>
            </a:r>
            <a:r>
              <a:rPr lang="ar-SA" sz="4500" dirty="0">
                <a:solidFill>
                  <a:srgbClr val="FF0000"/>
                </a:solidFill>
                <a:cs typeface="B Titr" pitchFamily="2" charset="-78"/>
              </a:rPr>
              <a:t>ماده 6دستور </a:t>
            </a:r>
            <a:r>
              <a:rPr lang="ar-SA" sz="4500" dirty="0" smtClean="0">
                <a:solidFill>
                  <a:srgbClr val="FF0000"/>
                </a:solidFill>
                <a:cs typeface="B Titr" pitchFamily="2" charset="-78"/>
              </a:rPr>
              <a:t>العمل </a:t>
            </a:r>
            <a:r>
              <a:rPr lang="ar-SA" sz="4500" dirty="0">
                <a:solidFill>
                  <a:srgbClr val="FF0000"/>
                </a:solidFill>
                <a:cs typeface="B Titr" pitchFamily="2" charset="-78"/>
              </a:rPr>
              <a:t>پرداخت های کمکهای  رفاهی موضوع ماده 93آیین نامه استخدامی  اعضای هیات علمی )</a:t>
            </a:r>
            <a:endParaRPr lang="en-US" sz="4500" dirty="0">
              <a:solidFill>
                <a:srgbClr val="FF0000"/>
              </a:solidFill>
              <a:cs typeface="B Titr" pitchFamily="2" charset="-78"/>
            </a:endParaRPr>
          </a:p>
          <a:p>
            <a:pPr algn="justLow">
              <a:lnSpc>
                <a:spcPct val="120000"/>
              </a:lnSpc>
              <a:buNone/>
            </a:pPr>
            <a:r>
              <a:rPr lang="ar-SA" sz="4500" dirty="0">
                <a:cs typeface="B Titr" pitchFamily="2" charset="-78"/>
              </a:rPr>
              <a:t> </a:t>
            </a:r>
            <a:endParaRPr lang="en-US" sz="4500" dirty="0">
              <a:cs typeface="B Titr" pitchFamily="2" charset="-78"/>
            </a:endParaRPr>
          </a:p>
          <a:p>
            <a:pPr algn="justLow">
              <a:lnSpc>
                <a:spcPct val="120000"/>
              </a:lnSpc>
              <a:buNone/>
            </a:pPr>
            <a:r>
              <a:rPr lang="ar-SA" sz="4500" dirty="0">
                <a:cs typeface="B Titr" pitchFamily="2" charset="-78"/>
              </a:rPr>
              <a:t>4-تشکیل اتحادیه تعاونی های مسکن مخصوص دانشگاه </a:t>
            </a:r>
            <a:r>
              <a:rPr lang="ar-SA" sz="4500" dirty="0" smtClean="0">
                <a:cs typeface="B Titr" pitchFamily="2" charset="-78"/>
              </a:rPr>
              <a:t>فرهنگیان</a:t>
            </a:r>
            <a:endParaRPr lang="fa-IR" sz="4500" dirty="0" smtClean="0">
              <a:cs typeface="B Titr" pitchFamily="2" charset="-78"/>
            </a:endParaRPr>
          </a:p>
          <a:p>
            <a:pPr algn="justLow">
              <a:lnSpc>
                <a:spcPct val="120000"/>
              </a:lnSpc>
              <a:buNone/>
            </a:pPr>
            <a:r>
              <a:rPr lang="ar-SA" sz="4500" dirty="0" smtClean="0">
                <a:solidFill>
                  <a:srgbClr val="FF0000"/>
                </a:solidFill>
                <a:cs typeface="B Titr" pitchFamily="2" charset="-78"/>
              </a:rPr>
              <a:t>(</a:t>
            </a:r>
            <a:r>
              <a:rPr lang="ar-SA" sz="4500" dirty="0">
                <a:solidFill>
                  <a:srgbClr val="FF0000"/>
                </a:solidFill>
                <a:cs typeface="B Titr" pitchFamily="2" charset="-78"/>
              </a:rPr>
              <a:t>ماده70آیین نامه استخدامی اعضای غیر هیات علمی ).</a:t>
            </a:r>
            <a:endParaRPr lang="en-US" sz="4500" dirty="0">
              <a:solidFill>
                <a:srgbClr val="FF0000"/>
              </a:solidFill>
              <a:cs typeface="B Titr" pitchFamily="2" charset="-78"/>
            </a:endParaRPr>
          </a:p>
          <a:p>
            <a:pPr algn="justLow">
              <a:lnSpc>
                <a:spcPct val="120000"/>
              </a:lnSpc>
              <a:buNone/>
            </a:pPr>
            <a:r>
              <a:rPr lang="ar-SA" sz="4500" dirty="0">
                <a:solidFill>
                  <a:srgbClr val="FF0000"/>
                </a:solidFill>
                <a:cs typeface="B Titr" pitchFamily="2" charset="-78"/>
              </a:rPr>
              <a:t>(ماده 6دستور العمل پرداخت های کمکهای  رفاهی موضوع ماده 93آیین نامه استخدامی  اعضای هیات علمی )</a:t>
            </a:r>
            <a:endParaRPr lang="en-US" sz="4500" dirty="0">
              <a:solidFill>
                <a:srgbClr val="FF0000"/>
              </a:solidFill>
              <a:cs typeface="B Titr" pitchFamily="2" charset="-78"/>
            </a:endParaRPr>
          </a:p>
          <a:p>
            <a:pPr algn="justLow">
              <a:lnSpc>
                <a:spcPct val="120000"/>
              </a:lnSpc>
              <a:buNone/>
            </a:pPr>
            <a:r>
              <a:rPr lang="ar-SA" sz="4500" dirty="0">
                <a:cs typeface="B Titr" pitchFamily="2" charset="-78"/>
              </a:rPr>
              <a:t> </a:t>
            </a:r>
            <a:endParaRPr lang="en-US" sz="4500" dirty="0">
              <a:cs typeface="B Titr" pitchFamily="2" charset="-78"/>
            </a:endParaRPr>
          </a:p>
          <a:p>
            <a:pPr algn="justLow">
              <a:lnSpc>
                <a:spcPct val="120000"/>
              </a:lnSpc>
              <a:buNone/>
            </a:pPr>
            <a:r>
              <a:rPr lang="ar-SA" sz="4500" dirty="0">
                <a:cs typeface="B Titr" pitchFamily="2" charset="-78"/>
              </a:rPr>
              <a:t>5-بررسي تاسيس شركت تعاوني مصرف اعضاء در ستاد(تهران) و مراكز استانها براساس مدلي كه متعاقبا ارائه مي گردد.</a:t>
            </a:r>
            <a:endParaRPr lang="en-US" sz="4500" dirty="0">
              <a:cs typeface="B Titr" pitchFamily="2" charset="-78"/>
            </a:endParaRPr>
          </a:p>
          <a:p>
            <a:pPr algn="justLow">
              <a:lnSpc>
                <a:spcPct val="120000"/>
              </a:lnSpc>
              <a:buNone/>
            </a:pPr>
            <a:r>
              <a:rPr lang="ar-SA" sz="4500" dirty="0">
                <a:solidFill>
                  <a:srgbClr val="FF0000"/>
                </a:solidFill>
                <a:cs typeface="B Titr" pitchFamily="2" charset="-78"/>
              </a:rPr>
              <a:t>(ماده7دستورالعمل پرداخت کمکهای رفاهی موضوع ماده69آیین نامه استخدامی اعضای غیرهیات علمی)</a:t>
            </a:r>
            <a:endParaRPr lang="en-US" sz="4500" dirty="0">
              <a:solidFill>
                <a:srgbClr val="FF0000"/>
              </a:solidFill>
              <a:cs typeface="B Titr" pitchFamily="2" charset="-78"/>
            </a:endParaRPr>
          </a:p>
          <a:p>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215106"/>
          </a:xfrm>
        </p:spPr>
        <p:txBody>
          <a:bodyPr>
            <a:normAutofit fontScale="62500" lnSpcReduction="20000"/>
          </a:bodyPr>
          <a:lstStyle/>
          <a:p>
            <a:pPr algn="justLow">
              <a:lnSpc>
                <a:spcPct val="120000"/>
              </a:lnSpc>
              <a:buNone/>
            </a:pPr>
            <a:r>
              <a:rPr lang="ar-SA" dirty="0">
                <a:cs typeface="B Titr" pitchFamily="2" charset="-78"/>
              </a:rPr>
              <a:t>6-تشكيل صندوق وام امداد و تعاون درمركز </a:t>
            </a:r>
            <a:r>
              <a:rPr lang="ar-SA" dirty="0">
                <a:solidFill>
                  <a:srgbClr val="FF0000"/>
                </a:solidFill>
                <a:cs typeface="B Titr" pitchFamily="2" charset="-78"/>
              </a:rPr>
              <a:t>(ماده 4 دستورالعمل پرداخت کمکهای رفاهی موضوع ماده69آیین نامه استخدامی اعضای غیرهیات علمی).</a:t>
            </a:r>
            <a:endParaRPr lang="en-US" dirty="0">
              <a:solidFill>
                <a:srgbClr val="FF0000"/>
              </a:solidFill>
              <a:cs typeface="B Titr" pitchFamily="2" charset="-78"/>
            </a:endParaRPr>
          </a:p>
          <a:p>
            <a:pPr algn="justLow">
              <a:lnSpc>
                <a:spcPct val="120000"/>
              </a:lnSpc>
              <a:buNone/>
            </a:pPr>
            <a:r>
              <a:rPr lang="ar-SA" dirty="0">
                <a:solidFill>
                  <a:srgbClr val="FF0000"/>
                </a:solidFill>
                <a:cs typeface="B Titr" pitchFamily="2" charset="-78"/>
              </a:rPr>
              <a:t>(ماده 6دستورالعمل پرداختهای کمکهای رفاهی موضوع ماده 93آیین نامه استخدامی اعضای هیات علمی )</a:t>
            </a:r>
            <a:endParaRPr lang="en-US" dirty="0">
              <a:solidFill>
                <a:srgbClr val="FF0000"/>
              </a:solidFill>
              <a:cs typeface="B Titr" pitchFamily="2" charset="-78"/>
            </a:endParaRPr>
          </a:p>
          <a:p>
            <a:pPr algn="justLow">
              <a:lnSpc>
                <a:spcPct val="120000"/>
              </a:lnSpc>
              <a:buNone/>
            </a:pPr>
            <a:r>
              <a:rPr lang="ar-SA" dirty="0">
                <a:cs typeface="B Titr" pitchFamily="2" charset="-78"/>
              </a:rPr>
              <a:t>7-تهيه بسته هاي رفاهي متناسب با تخصيص منابع</a:t>
            </a:r>
            <a:r>
              <a:rPr lang="ar-SA" dirty="0">
                <a:solidFill>
                  <a:srgbClr val="FF0000"/>
                </a:solidFill>
                <a:cs typeface="B Titr" pitchFamily="2" charset="-78"/>
              </a:rPr>
              <a:t>(ماده 4 دستورالعمل پرداخت کمکهای رفاهی موضوع ماده69آیین نامه استخدامی اعضای غیرهیات علمی).</a:t>
            </a:r>
            <a:endParaRPr lang="en-US" dirty="0">
              <a:solidFill>
                <a:srgbClr val="FF0000"/>
              </a:solidFill>
              <a:cs typeface="B Titr" pitchFamily="2" charset="-78"/>
            </a:endParaRPr>
          </a:p>
          <a:p>
            <a:pPr algn="justLow">
              <a:lnSpc>
                <a:spcPct val="120000"/>
              </a:lnSpc>
              <a:buNone/>
            </a:pPr>
            <a:r>
              <a:rPr lang="ar-SA" dirty="0">
                <a:solidFill>
                  <a:srgbClr val="FF0000"/>
                </a:solidFill>
                <a:cs typeface="B Titr" pitchFamily="2" charset="-78"/>
              </a:rPr>
              <a:t>(ماده 4دستور العمل پرداخت های کمکهای  رفاهی موضوع ماده 93آیین نامه استخدامی  اعضای هیات علمی )</a:t>
            </a:r>
            <a:endParaRPr lang="en-US" dirty="0">
              <a:solidFill>
                <a:srgbClr val="FF0000"/>
              </a:solidFill>
              <a:cs typeface="B Titr" pitchFamily="2" charset="-78"/>
            </a:endParaRPr>
          </a:p>
          <a:p>
            <a:pPr algn="justLow">
              <a:lnSpc>
                <a:spcPct val="120000"/>
              </a:lnSpc>
              <a:buNone/>
            </a:pPr>
            <a:r>
              <a:rPr lang="ar-SA" dirty="0">
                <a:cs typeface="B Titr" pitchFamily="2" charset="-78"/>
              </a:rPr>
              <a:t> </a:t>
            </a:r>
            <a:endParaRPr lang="en-US" dirty="0">
              <a:cs typeface="B Titr" pitchFamily="2" charset="-78"/>
            </a:endParaRPr>
          </a:p>
          <a:p>
            <a:pPr algn="justLow">
              <a:lnSpc>
                <a:spcPct val="120000"/>
              </a:lnSpc>
              <a:buNone/>
            </a:pPr>
            <a:r>
              <a:rPr lang="ar-SA" dirty="0">
                <a:cs typeface="B Titr" pitchFamily="2" charset="-78"/>
              </a:rPr>
              <a:t>8-تهيه بسته هاي ورزشي متناسب با تخصيص </a:t>
            </a:r>
            <a:r>
              <a:rPr lang="ar-SA" dirty="0">
                <a:solidFill>
                  <a:srgbClr val="FF0000"/>
                </a:solidFill>
                <a:cs typeface="B Titr" pitchFamily="2" charset="-78"/>
              </a:rPr>
              <a:t>منابع(ماده71آیین نامه استخدامی اعضای غیرهیات علمی )</a:t>
            </a:r>
            <a:endParaRPr lang="en-US" dirty="0">
              <a:solidFill>
                <a:srgbClr val="FF0000"/>
              </a:solidFill>
              <a:cs typeface="B Titr" pitchFamily="2" charset="-78"/>
            </a:endParaRPr>
          </a:p>
          <a:p>
            <a:pPr algn="justLow">
              <a:lnSpc>
                <a:spcPct val="120000"/>
              </a:lnSpc>
              <a:buNone/>
            </a:pPr>
            <a:r>
              <a:rPr lang="ar-SA" dirty="0">
                <a:cs typeface="B Titr" pitchFamily="2" charset="-78"/>
              </a:rPr>
              <a:t> </a:t>
            </a:r>
            <a:endParaRPr lang="en-US" dirty="0">
              <a:cs typeface="B Titr" pitchFamily="2" charset="-78"/>
            </a:endParaRPr>
          </a:p>
          <a:p>
            <a:pPr algn="justLow">
              <a:lnSpc>
                <a:spcPct val="120000"/>
              </a:lnSpc>
              <a:buNone/>
            </a:pPr>
            <a:r>
              <a:rPr lang="ar-SA" dirty="0">
                <a:cs typeface="B Titr" pitchFamily="2" charset="-78"/>
              </a:rPr>
              <a:t>9-تهيه بسته هاي خدمات بيمه ايي متناسب با تخصيص منابع</a:t>
            </a:r>
            <a:r>
              <a:rPr lang="ar-SA" dirty="0">
                <a:solidFill>
                  <a:srgbClr val="FF0000"/>
                </a:solidFill>
                <a:cs typeface="B Titr" pitchFamily="2" charset="-78"/>
              </a:rPr>
              <a:t>(ماده69آیین نامه استخدامی اعضای غیرهیات علمی و پیوست 5دستورالعمل پرداخت کمکهای رفاهی مواد 2و3 </a:t>
            </a:r>
            <a:r>
              <a:rPr lang="ar-SA" dirty="0" smtClean="0">
                <a:solidFill>
                  <a:srgbClr val="FF0000"/>
                </a:solidFill>
                <a:cs typeface="B Titr" pitchFamily="2" charset="-78"/>
              </a:rPr>
              <a:t>).</a:t>
            </a:r>
            <a:r>
              <a:rPr lang="fa-IR" dirty="0" smtClean="0">
                <a:solidFill>
                  <a:srgbClr val="FF0000"/>
                </a:solidFill>
                <a:cs typeface="B Titr" pitchFamily="2" charset="-78"/>
              </a:rPr>
              <a:t> </a:t>
            </a:r>
            <a:r>
              <a:rPr lang="ar-SA" dirty="0" smtClean="0">
                <a:solidFill>
                  <a:srgbClr val="FF0000"/>
                </a:solidFill>
                <a:cs typeface="B Titr" pitchFamily="2" charset="-78"/>
              </a:rPr>
              <a:t>(</a:t>
            </a:r>
            <a:r>
              <a:rPr lang="ar-SA" dirty="0">
                <a:solidFill>
                  <a:srgbClr val="FF0000"/>
                </a:solidFill>
                <a:cs typeface="B Titr" pitchFamily="2" charset="-78"/>
              </a:rPr>
              <a:t>ماده 3دستور العمل پرداخت های کمکهای  رفاهی موضوع ماده 93آیین نامه استخدامی  اعضای هیات علمی )</a:t>
            </a:r>
            <a:endParaRPr lang="en-US" dirty="0">
              <a:solidFill>
                <a:srgbClr val="FF0000"/>
              </a:solidFill>
              <a:cs typeface="B Titr" pitchFamily="2" charset="-78"/>
            </a:endParaRPr>
          </a:p>
          <a:p>
            <a:pPr algn="justLow">
              <a:lnSpc>
                <a:spcPct val="120000"/>
              </a:lnSpc>
              <a:buNone/>
            </a:pPr>
            <a:r>
              <a:rPr lang="ar-SA" dirty="0">
                <a:cs typeface="B Titr" pitchFamily="2" charset="-78"/>
              </a:rPr>
              <a:t> </a:t>
            </a:r>
            <a:endParaRPr lang="en-US" dirty="0">
              <a:cs typeface="B Titr" pitchFamily="2" charset="-78"/>
            </a:endParaRPr>
          </a:p>
          <a:p>
            <a:pPr algn="justLow">
              <a:lnSpc>
                <a:spcPct val="120000"/>
              </a:lnSpc>
              <a:buNone/>
            </a:pPr>
            <a:r>
              <a:rPr lang="ar-SA" dirty="0">
                <a:cs typeface="B Titr" pitchFamily="2" charset="-78"/>
              </a:rPr>
              <a:t>10-تهيه بسته هاي خريد خدمات متناسب با تخصيص منابع</a:t>
            </a:r>
            <a:endParaRPr lang="en-US" dirty="0">
              <a:cs typeface="B Titr" pitchFamily="2" charset="-78"/>
            </a:endParaRPr>
          </a:p>
          <a:p>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000792"/>
          </a:xfrm>
        </p:spPr>
        <p:txBody>
          <a:bodyPr>
            <a:normAutofit fontScale="62500" lnSpcReduction="20000"/>
          </a:bodyPr>
          <a:lstStyle/>
          <a:p>
            <a:pPr algn="justLow">
              <a:lnSpc>
                <a:spcPct val="120000"/>
              </a:lnSpc>
              <a:buNone/>
            </a:pPr>
            <a:r>
              <a:rPr lang="ar-SA" dirty="0">
                <a:cs typeface="B Titr" pitchFamily="2" charset="-78"/>
              </a:rPr>
              <a:t>11-تهيه بسته هاي معاضدت حقوقي براي اعضاء</a:t>
            </a:r>
            <a:r>
              <a:rPr lang="ar-SA" dirty="0">
                <a:solidFill>
                  <a:srgbClr val="FF0000"/>
                </a:solidFill>
                <a:cs typeface="B Titr" pitchFamily="2" charset="-78"/>
              </a:rPr>
              <a:t>(ماده45آیین نامه نامه استخدامی اعضای غیرهیات علمی و پیوست شماره 4 دستورالعمل اجرایی  قانون حمایت قضایی از اعضای غیرهیات علمی).</a:t>
            </a:r>
            <a:endParaRPr lang="en-US" dirty="0">
              <a:solidFill>
                <a:srgbClr val="FF0000"/>
              </a:solidFill>
              <a:cs typeface="B Titr" pitchFamily="2" charset="-78"/>
            </a:endParaRPr>
          </a:p>
          <a:p>
            <a:pPr algn="justLow">
              <a:lnSpc>
                <a:spcPct val="120000"/>
              </a:lnSpc>
              <a:buNone/>
            </a:pPr>
            <a:r>
              <a:rPr lang="ar-SA" dirty="0">
                <a:solidFill>
                  <a:srgbClr val="FF0000"/>
                </a:solidFill>
                <a:cs typeface="B Titr" pitchFamily="2" charset="-78"/>
              </a:rPr>
              <a:t>(ماده41آیین نامه استخدامی اعضای هیات علمی )</a:t>
            </a:r>
            <a:endParaRPr lang="en-US" dirty="0">
              <a:solidFill>
                <a:srgbClr val="FF0000"/>
              </a:solidFill>
              <a:cs typeface="B Titr" pitchFamily="2" charset="-78"/>
            </a:endParaRPr>
          </a:p>
          <a:p>
            <a:pPr algn="justLow">
              <a:lnSpc>
                <a:spcPct val="120000"/>
              </a:lnSpc>
              <a:buNone/>
            </a:pPr>
            <a:r>
              <a:rPr lang="ar-SA" dirty="0">
                <a:cs typeface="B Titr" pitchFamily="2" charset="-78"/>
              </a:rPr>
              <a:t>12-تهيه بسته هاي تشويق فرزندان اعضاءدانشگاه  متناسب با تخصيص منابع</a:t>
            </a:r>
            <a:endParaRPr lang="en-US" dirty="0">
              <a:cs typeface="B Titr" pitchFamily="2" charset="-78"/>
            </a:endParaRPr>
          </a:p>
          <a:p>
            <a:pPr algn="justLow">
              <a:lnSpc>
                <a:spcPct val="120000"/>
              </a:lnSpc>
              <a:buNone/>
            </a:pPr>
            <a:r>
              <a:rPr lang="ar-SA" dirty="0">
                <a:cs typeface="B Titr" pitchFamily="2" charset="-78"/>
              </a:rPr>
              <a:t> </a:t>
            </a:r>
            <a:endParaRPr lang="en-US" dirty="0">
              <a:cs typeface="B Titr" pitchFamily="2" charset="-78"/>
            </a:endParaRPr>
          </a:p>
          <a:p>
            <a:pPr algn="justLow">
              <a:lnSpc>
                <a:spcPct val="120000"/>
              </a:lnSpc>
              <a:buNone/>
            </a:pPr>
            <a:r>
              <a:rPr lang="ar-SA" dirty="0">
                <a:cs typeface="B Titr" pitchFamily="2" charset="-78"/>
              </a:rPr>
              <a:t>13-تهيه بسته هاي نگهداري فرزندان زير شش سال مادران شاغل دردانشگاه  متناسب با تخصيص منابع</a:t>
            </a:r>
            <a:r>
              <a:rPr lang="ar-SA" dirty="0">
                <a:solidFill>
                  <a:srgbClr val="FF0000"/>
                </a:solidFill>
                <a:cs typeface="B Titr" pitchFamily="2" charset="-78"/>
              </a:rPr>
              <a:t>(ماده69آیین نامه استخدامی اعضای غیرهیات علمی و پیوست 5 دستورالعمل پرداخت کمکهای رفاهی ماده1 )</a:t>
            </a:r>
            <a:endParaRPr lang="en-US" dirty="0">
              <a:solidFill>
                <a:srgbClr val="FF0000"/>
              </a:solidFill>
              <a:cs typeface="B Titr" pitchFamily="2" charset="-78"/>
            </a:endParaRPr>
          </a:p>
          <a:p>
            <a:pPr algn="justLow">
              <a:lnSpc>
                <a:spcPct val="120000"/>
              </a:lnSpc>
              <a:buNone/>
            </a:pPr>
            <a:r>
              <a:rPr lang="ar-SA" dirty="0">
                <a:solidFill>
                  <a:srgbClr val="FF0000"/>
                </a:solidFill>
                <a:cs typeface="B Titr" pitchFamily="2" charset="-78"/>
              </a:rPr>
              <a:t>ماده 3دستور العمل پرداخت های کمکهای  رفاهی موضوع ماده 93آیین نامه استخدامی اعضای هیات علمی</a:t>
            </a:r>
            <a:endParaRPr lang="en-US" dirty="0">
              <a:solidFill>
                <a:srgbClr val="FF0000"/>
              </a:solidFill>
              <a:cs typeface="B Titr" pitchFamily="2" charset="-78"/>
            </a:endParaRPr>
          </a:p>
          <a:p>
            <a:pPr algn="justLow">
              <a:lnSpc>
                <a:spcPct val="120000"/>
              </a:lnSpc>
              <a:buNone/>
            </a:pPr>
            <a:r>
              <a:rPr lang="ar-SA" dirty="0">
                <a:cs typeface="B Titr" pitchFamily="2" charset="-78"/>
              </a:rPr>
              <a:t>14-تهيه بسته هاي تسهيلات وام حاصل از رسوب حسابهاي بانكي </a:t>
            </a:r>
            <a:endParaRPr lang="en-US" dirty="0">
              <a:cs typeface="B Titr" pitchFamily="2" charset="-78"/>
            </a:endParaRPr>
          </a:p>
          <a:p>
            <a:pPr algn="justLow">
              <a:lnSpc>
                <a:spcPct val="120000"/>
              </a:lnSpc>
              <a:buNone/>
            </a:pPr>
            <a:r>
              <a:rPr lang="ar-SA" dirty="0">
                <a:solidFill>
                  <a:srgbClr val="FF0000"/>
                </a:solidFill>
                <a:cs typeface="B Titr" pitchFamily="2" charset="-78"/>
              </a:rPr>
              <a:t>ماده 3دستورالعمل پرداخت های کمکهای رفاهی موضوع ماده 93آیین نامه استخدامی اعضای هیات علمی</a:t>
            </a:r>
            <a:endParaRPr lang="en-US" dirty="0">
              <a:solidFill>
                <a:srgbClr val="FF0000"/>
              </a:solidFill>
              <a:cs typeface="B Titr" pitchFamily="2" charset="-78"/>
            </a:endParaRPr>
          </a:p>
          <a:p>
            <a:pPr algn="justLow">
              <a:lnSpc>
                <a:spcPct val="120000"/>
              </a:lnSpc>
              <a:buNone/>
            </a:pPr>
            <a:r>
              <a:rPr lang="ar-SA" dirty="0">
                <a:solidFill>
                  <a:srgbClr val="FF0000"/>
                </a:solidFill>
                <a:cs typeface="B Titr" pitchFamily="2" charset="-78"/>
              </a:rPr>
              <a:t>ماده 6دستور العمل پرداخت های کمکهای  رفاهی موضوع ماده 69آیین نامه استخدامی اعضای غیرهیات علمی</a:t>
            </a:r>
            <a:endParaRPr lang="en-US" dirty="0">
              <a:solidFill>
                <a:srgbClr val="FF0000"/>
              </a:solidFill>
              <a:cs typeface="B Titr" pitchFamily="2" charset="-78"/>
            </a:endParaRPr>
          </a:p>
          <a:p>
            <a:pPr algn="justLow">
              <a:lnSpc>
                <a:spcPct val="120000"/>
              </a:lnSpc>
              <a:buNone/>
            </a:pPr>
            <a:r>
              <a:rPr lang="ar-SA" dirty="0">
                <a:cs typeface="B Titr" pitchFamily="2" charset="-78"/>
              </a:rPr>
              <a:t>15-تهيه بسته هاي براي كمك به بيماران صعب العلاج  متناسب با تخصيص منابع</a:t>
            </a:r>
            <a:endParaRPr lang="en-US" dirty="0">
              <a:cs typeface="B Titr" pitchFamily="2" charset="-78"/>
            </a:endParaRPr>
          </a:p>
          <a:p>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000792"/>
          </a:xfrm>
        </p:spPr>
        <p:txBody>
          <a:bodyPr>
            <a:normAutofit fontScale="62500" lnSpcReduction="20000"/>
          </a:bodyPr>
          <a:lstStyle/>
          <a:p>
            <a:pPr algn="justLow">
              <a:lnSpc>
                <a:spcPct val="120000"/>
              </a:lnSpc>
              <a:buNone/>
            </a:pPr>
            <a:r>
              <a:rPr lang="ar-SA" dirty="0">
                <a:cs typeface="B Titr" pitchFamily="2" charset="-78"/>
              </a:rPr>
              <a:t>16-تهيه بسته هاي آموزشي براياعضاءبا استفاده از ظرفيت دانشگاه</a:t>
            </a:r>
            <a:endParaRPr lang="en-US" dirty="0">
              <a:cs typeface="B Titr" pitchFamily="2" charset="-78"/>
            </a:endParaRPr>
          </a:p>
          <a:p>
            <a:pPr algn="justLow">
              <a:lnSpc>
                <a:spcPct val="120000"/>
              </a:lnSpc>
              <a:buNone/>
            </a:pPr>
            <a:r>
              <a:rPr lang="ar-SA" dirty="0">
                <a:cs typeface="B Titr" pitchFamily="2" charset="-78"/>
              </a:rPr>
              <a:t> </a:t>
            </a:r>
            <a:r>
              <a:rPr lang="ar-SA" dirty="0">
                <a:solidFill>
                  <a:srgbClr val="FF0000"/>
                </a:solidFill>
                <a:cs typeface="B Titr" pitchFamily="2" charset="-78"/>
              </a:rPr>
              <a:t>فصل  پنجم و ماده46 آیین نامه استخدامی اعضای هیات علمی– فصل هفتم آیین نامه استخدامی اعضای غیرهیات علمی</a:t>
            </a:r>
            <a:endParaRPr lang="en-US" dirty="0">
              <a:solidFill>
                <a:srgbClr val="FF0000"/>
              </a:solidFill>
              <a:cs typeface="B Titr" pitchFamily="2" charset="-78"/>
            </a:endParaRPr>
          </a:p>
          <a:p>
            <a:pPr algn="justLow">
              <a:lnSpc>
                <a:spcPct val="120000"/>
              </a:lnSpc>
              <a:buNone/>
            </a:pPr>
            <a:r>
              <a:rPr lang="ar-SA" dirty="0">
                <a:cs typeface="B Titr" pitchFamily="2" charset="-78"/>
              </a:rPr>
              <a:t> </a:t>
            </a:r>
            <a:endParaRPr lang="en-US" dirty="0">
              <a:cs typeface="B Titr" pitchFamily="2" charset="-78"/>
            </a:endParaRPr>
          </a:p>
          <a:p>
            <a:pPr algn="justLow">
              <a:lnSpc>
                <a:spcPct val="120000"/>
              </a:lnSpc>
              <a:buNone/>
            </a:pPr>
            <a:r>
              <a:rPr lang="ar-SA" dirty="0">
                <a:cs typeface="B Titr" pitchFamily="2" charset="-78"/>
              </a:rPr>
              <a:t>17-تهيه بسته هاي خاص آموزشي ،هنري،رايانه ايي ،و..براي فرزندان همكاران شاغل متناسب با تخصيص منابع</a:t>
            </a:r>
            <a:endParaRPr lang="en-US" dirty="0">
              <a:cs typeface="B Titr" pitchFamily="2" charset="-78"/>
            </a:endParaRPr>
          </a:p>
          <a:p>
            <a:pPr algn="justLow">
              <a:lnSpc>
                <a:spcPct val="120000"/>
              </a:lnSpc>
              <a:buNone/>
            </a:pPr>
            <a:r>
              <a:rPr lang="ar-SA" dirty="0">
                <a:solidFill>
                  <a:srgbClr val="FF0000"/>
                </a:solidFill>
                <a:cs typeface="B Titr" pitchFamily="2" charset="-78"/>
              </a:rPr>
              <a:t>مصوبات هیات امناء و هیات رئیسه </a:t>
            </a:r>
            <a:endParaRPr lang="en-US" dirty="0">
              <a:solidFill>
                <a:srgbClr val="FF0000"/>
              </a:solidFill>
              <a:cs typeface="B Titr" pitchFamily="2" charset="-78"/>
            </a:endParaRPr>
          </a:p>
          <a:p>
            <a:pPr algn="justLow">
              <a:lnSpc>
                <a:spcPct val="120000"/>
              </a:lnSpc>
              <a:buNone/>
            </a:pPr>
            <a:r>
              <a:rPr lang="ar-SA" dirty="0">
                <a:cs typeface="B Titr" pitchFamily="2" charset="-78"/>
              </a:rPr>
              <a:t>18-تهيه بسته هاي ويژه براي اوقات فراغت براي خانواده </a:t>
            </a:r>
            <a:r>
              <a:rPr lang="ar-SA" dirty="0" smtClean="0">
                <a:cs typeface="B Titr" pitchFamily="2" charset="-78"/>
              </a:rPr>
              <a:t>هاي</a:t>
            </a:r>
            <a:r>
              <a:rPr lang="fa-IR" dirty="0" smtClean="0">
                <a:cs typeface="B Titr" pitchFamily="2" charset="-78"/>
              </a:rPr>
              <a:t> </a:t>
            </a:r>
            <a:r>
              <a:rPr lang="ar-SA" dirty="0" smtClean="0">
                <a:cs typeface="B Titr" pitchFamily="2" charset="-78"/>
              </a:rPr>
              <a:t>اعضاء</a:t>
            </a:r>
            <a:r>
              <a:rPr lang="fa-IR" dirty="0" smtClean="0">
                <a:cs typeface="B Titr" pitchFamily="2" charset="-78"/>
              </a:rPr>
              <a:t> </a:t>
            </a:r>
            <a:r>
              <a:rPr lang="ar-SA" dirty="0" smtClean="0">
                <a:cs typeface="B Titr" pitchFamily="2" charset="-78"/>
              </a:rPr>
              <a:t>درايام </a:t>
            </a:r>
            <a:r>
              <a:rPr lang="ar-SA" dirty="0">
                <a:cs typeface="B Titr" pitchFamily="2" charset="-78"/>
              </a:rPr>
              <a:t>تابستان  متناسب با تخصيص منابع</a:t>
            </a:r>
            <a:endParaRPr lang="en-US" dirty="0">
              <a:cs typeface="B Titr" pitchFamily="2" charset="-78"/>
            </a:endParaRPr>
          </a:p>
          <a:p>
            <a:pPr algn="justLow">
              <a:lnSpc>
                <a:spcPct val="120000"/>
              </a:lnSpc>
              <a:buNone/>
            </a:pPr>
            <a:r>
              <a:rPr lang="ar-SA" dirty="0">
                <a:solidFill>
                  <a:srgbClr val="FF0000"/>
                </a:solidFill>
                <a:cs typeface="B Titr" pitchFamily="2" charset="-78"/>
              </a:rPr>
              <a:t>مصوبات هیات امناء وهیات رئیسه</a:t>
            </a:r>
            <a:endParaRPr lang="en-US" dirty="0">
              <a:solidFill>
                <a:srgbClr val="FF0000"/>
              </a:solidFill>
              <a:cs typeface="B Titr" pitchFamily="2" charset="-78"/>
            </a:endParaRPr>
          </a:p>
          <a:p>
            <a:pPr algn="justLow">
              <a:lnSpc>
                <a:spcPct val="120000"/>
              </a:lnSpc>
              <a:buNone/>
            </a:pPr>
            <a:r>
              <a:rPr lang="ar-SA" dirty="0">
                <a:cs typeface="B Titr" pitchFamily="2" charset="-78"/>
              </a:rPr>
              <a:t>19-تهيه بسته هاي ويژه خريد وسايل الكترونيكي (رايانه ،تبلت )براي اساتيد وكاركنان</a:t>
            </a:r>
            <a:endParaRPr lang="en-US" dirty="0">
              <a:cs typeface="B Titr" pitchFamily="2" charset="-78"/>
            </a:endParaRPr>
          </a:p>
          <a:p>
            <a:pPr algn="justLow">
              <a:lnSpc>
                <a:spcPct val="120000"/>
              </a:lnSpc>
              <a:buNone/>
            </a:pPr>
            <a:r>
              <a:rPr lang="ar-SA" dirty="0">
                <a:solidFill>
                  <a:srgbClr val="FF0000"/>
                </a:solidFill>
                <a:cs typeface="B Titr" pitchFamily="2" charset="-78"/>
              </a:rPr>
              <a:t>فصل پنجم و ماده46آیین نامه استخدامی اعضای هیات علمی– فصل هفتم آیین نامه استخدامی اعضای غیرهیات علمی</a:t>
            </a:r>
            <a:endParaRPr lang="en-US" dirty="0">
              <a:solidFill>
                <a:srgbClr val="FF0000"/>
              </a:solidFill>
              <a:cs typeface="B Titr" pitchFamily="2" charset="-78"/>
            </a:endParaRPr>
          </a:p>
          <a:p>
            <a:pPr algn="justLow">
              <a:lnSpc>
                <a:spcPct val="120000"/>
              </a:lnSpc>
              <a:buNone/>
            </a:pPr>
            <a:r>
              <a:rPr lang="ar-SA" dirty="0">
                <a:cs typeface="B Titr" pitchFamily="2" charset="-78"/>
              </a:rPr>
              <a:t> </a:t>
            </a:r>
            <a:endParaRPr lang="en-US" dirty="0">
              <a:cs typeface="B Titr" pitchFamily="2" charset="-78"/>
            </a:endParaRPr>
          </a:p>
          <a:p>
            <a:pPr algn="justLow">
              <a:lnSpc>
                <a:spcPct val="120000"/>
              </a:lnSpc>
              <a:buNone/>
            </a:pPr>
            <a:r>
              <a:rPr lang="ar-SA" dirty="0">
                <a:cs typeface="B Titr" pitchFamily="2" charset="-78"/>
              </a:rPr>
              <a:t>20-تهيه بسته هاي ويژه كلاس وكتاب هاي كنكور براي فرزندان  اعضاءشاغل  متناسب با تخصيص منابع</a:t>
            </a:r>
            <a:endParaRPr lang="en-US" dirty="0">
              <a:cs typeface="B Titr" pitchFamily="2" charset="-78"/>
            </a:endParaRPr>
          </a:p>
          <a:p>
            <a:pPr>
              <a:buNone/>
            </a:pP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072230"/>
          </a:xfrm>
        </p:spPr>
        <p:txBody>
          <a:bodyPr>
            <a:normAutofit fontScale="47500" lnSpcReduction="20000"/>
          </a:bodyPr>
          <a:lstStyle/>
          <a:p>
            <a:pPr algn="justLow">
              <a:lnSpc>
                <a:spcPct val="120000"/>
              </a:lnSpc>
              <a:buNone/>
            </a:pPr>
            <a:r>
              <a:rPr lang="ar-SA" sz="3800" dirty="0">
                <a:cs typeface="B Titr" pitchFamily="2" charset="-78"/>
              </a:rPr>
              <a:t>21-تهيه بسته هايرفاهي خاص حضور اساتيد دركلاس ها  متناسب با تخصيص منابع</a:t>
            </a:r>
            <a:endParaRPr lang="en-US" sz="3800" dirty="0">
              <a:cs typeface="B Titr" pitchFamily="2" charset="-78"/>
            </a:endParaRPr>
          </a:p>
          <a:p>
            <a:pPr algn="justLow">
              <a:lnSpc>
                <a:spcPct val="120000"/>
              </a:lnSpc>
              <a:buNone/>
            </a:pPr>
            <a:r>
              <a:rPr lang="ar-SA" sz="3800" dirty="0">
                <a:solidFill>
                  <a:srgbClr val="FF0000"/>
                </a:solidFill>
                <a:cs typeface="B Titr" pitchFamily="2" charset="-78"/>
              </a:rPr>
              <a:t>فصل  پنجم و ماده46 آیین نامه استخدامی اعضای هیات علمی– فصل هفتم آیین نامه استخدامی اعضای غیرهیات علمی</a:t>
            </a:r>
            <a:endParaRPr lang="en-US" sz="3800" dirty="0">
              <a:solidFill>
                <a:srgbClr val="FF0000"/>
              </a:solidFill>
              <a:cs typeface="B Titr" pitchFamily="2" charset="-78"/>
            </a:endParaRPr>
          </a:p>
          <a:p>
            <a:pPr algn="justLow">
              <a:lnSpc>
                <a:spcPct val="120000"/>
              </a:lnSpc>
              <a:buNone/>
            </a:pPr>
            <a:r>
              <a:rPr lang="ar-SA" sz="3800" dirty="0">
                <a:cs typeface="B Titr" pitchFamily="2" charset="-78"/>
              </a:rPr>
              <a:t> </a:t>
            </a:r>
            <a:endParaRPr lang="en-US" sz="3800" dirty="0">
              <a:cs typeface="B Titr" pitchFamily="2" charset="-78"/>
            </a:endParaRPr>
          </a:p>
          <a:p>
            <a:pPr algn="justLow">
              <a:lnSpc>
                <a:spcPct val="120000"/>
              </a:lnSpc>
              <a:buNone/>
            </a:pPr>
            <a:r>
              <a:rPr lang="ar-SA" sz="3800" dirty="0">
                <a:cs typeface="B Titr" pitchFamily="2" charset="-78"/>
              </a:rPr>
              <a:t>22-تهيه بسته هاي فرهنگي ،هنري براي اعضاءوخانواده هايشان  با استفاده از ظرفيت هاي موجود</a:t>
            </a:r>
            <a:endParaRPr lang="en-US" sz="3800" dirty="0">
              <a:cs typeface="B Titr" pitchFamily="2" charset="-78"/>
            </a:endParaRPr>
          </a:p>
          <a:p>
            <a:pPr algn="justLow">
              <a:lnSpc>
                <a:spcPct val="120000"/>
              </a:lnSpc>
              <a:buNone/>
            </a:pPr>
            <a:r>
              <a:rPr lang="ar-SA" sz="3800" dirty="0">
                <a:solidFill>
                  <a:srgbClr val="FF0000"/>
                </a:solidFill>
                <a:cs typeface="B Titr" pitchFamily="2" charset="-78"/>
              </a:rPr>
              <a:t>فصل  پنجم و ماده46آیین نامه استخدامی اعضای هیات علمی– فصل هفتم آیین نامه استخدامی اعضای غیرهیات علمی</a:t>
            </a:r>
            <a:endParaRPr lang="en-US" sz="3800" dirty="0">
              <a:solidFill>
                <a:srgbClr val="FF0000"/>
              </a:solidFill>
              <a:cs typeface="B Titr" pitchFamily="2" charset="-78"/>
            </a:endParaRPr>
          </a:p>
          <a:p>
            <a:pPr algn="justLow">
              <a:lnSpc>
                <a:spcPct val="120000"/>
              </a:lnSpc>
              <a:buNone/>
            </a:pPr>
            <a:r>
              <a:rPr lang="ar-SA" sz="3800" dirty="0">
                <a:cs typeface="B Titr" pitchFamily="2" charset="-78"/>
              </a:rPr>
              <a:t> </a:t>
            </a:r>
            <a:endParaRPr lang="en-US" sz="3800" dirty="0">
              <a:cs typeface="B Titr" pitchFamily="2" charset="-78"/>
            </a:endParaRPr>
          </a:p>
          <a:p>
            <a:pPr algn="justLow">
              <a:lnSpc>
                <a:spcPct val="120000"/>
              </a:lnSpc>
              <a:buNone/>
            </a:pPr>
            <a:r>
              <a:rPr lang="ar-SA" sz="3800" dirty="0">
                <a:cs typeface="B Titr" pitchFamily="2" charset="-78"/>
              </a:rPr>
              <a:t>23-تهيه بسته هاي آموزشي تكريم به </a:t>
            </a:r>
            <a:r>
              <a:rPr lang="ar-SA" sz="3800" dirty="0" smtClean="0">
                <a:cs typeface="B Titr" pitchFamily="2" charset="-78"/>
              </a:rPr>
              <a:t>اعضای هیأت علمی و غیر هیأت علمیبراي دانشجواعضای هیأت علمی و غیر هیأت علمیتوسط </a:t>
            </a:r>
            <a:r>
              <a:rPr lang="ar-SA" sz="3800" dirty="0">
                <a:cs typeface="B Titr" pitchFamily="2" charset="-78"/>
              </a:rPr>
              <a:t>اساتيد</a:t>
            </a:r>
            <a:endParaRPr lang="en-US" sz="3800" dirty="0">
              <a:cs typeface="B Titr" pitchFamily="2" charset="-78"/>
            </a:endParaRPr>
          </a:p>
          <a:p>
            <a:pPr algn="justLow">
              <a:lnSpc>
                <a:spcPct val="120000"/>
              </a:lnSpc>
              <a:buNone/>
            </a:pPr>
            <a:r>
              <a:rPr lang="ar-SA" sz="3800" dirty="0">
                <a:cs typeface="B Titr" pitchFamily="2" charset="-78"/>
              </a:rPr>
              <a:t> </a:t>
            </a:r>
            <a:endParaRPr lang="en-US" sz="3800" dirty="0">
              <a:cs typeface="B Titr" pitchFamily="2" charset="-78"/>
            </a:endParaRPr>
          </a:p>
          <a:p>
            <a:pPr algn="justLow">
              <a:lnSpc>
                <a:spcPct val="120000"/>
              </a:lnSpc>
              <a:buNone/>
            </a:pPr>
            <a:r>
              <a:rPr lang="ar-SA" sz="3800" dirty="0">
                <a:cs typeface="B Titr" pitchFamily="2" charset="-78"/>
              </a:rPr>
              <a:t>24-تهيه بسته هاي ويژه براي بهرمندي از ظرفيت هاي اقتصادي موجود واستفاده از ظرفيت مذكور براي خدمات رفاهي </a:t>
            </a:r>
            <a:endParaRPr lang="en-US" sz="3800" dirty="0">
              <a:cs typeface="B Titr" pitchFamily="2" charset="-78"/>
            </a:endParaRPr>
          </a:p>
          <a:p>
            <a:pPr algn="justLow">
              <a:lnSpc>
                <a:spcPct val="120000"/>
              </a:lnSpc>
              <a:buNone/>
            </a:pPr>
            <a:r>
              <a:rPr lang="ar-SA" sz="3800" dirty="0">
                <a:cs typeface="B Titr" pitchFamily="2" charset="-78"/>
              </a:rPr>
              <a:t>25-تصميم گيري درخصوص بيمه طلايي براساس تحليل پيوستي</a:t>
            </a:r>
            <a:endParaRPr lang="en-US" sz="3800" dirty="0">
              <a:cs typeface="B Titr" pitchFamily="2" charset="-78"/>
            </a:endParaRPr>
          </a:p>
          <a:p>
            <a:pPr algn="justLow">
              <a:lnSpc>
                <a:spcPct val="120000"/>
              </a:lnSpc>
              <a:buNone/>
            </a:pPr>
            <a:r>
              <a:rPr lang="ar-SA" sz="3800" dirty="0">
                <a:cs typeface="B Titr" pitchFamily="2" charset="-78"/>
              </a:rPr>
              <a:t> </a:t>
            </a:r>
            <a:endParaRPr lang="en-US" sz="3800" dirty="0">
              <a:cs typeface="B Titr" pitchFamily="2" charset="-78"/>
            </a:endParaRPr>
          </a:p>
          <a:p>
            <a:pPr algn="justLow">
              <a:lnSpc>
                <a:spcPct val="120000"/>
              </a:lnSpc>
              <a:buNone/>
            </a:pPr>
            <a:r>
              <a:rPr lang="ar-SA" sz="3800" dirty="0">
                <a:solidFill>
                  <a:srgbClr val="FF0000"/>
                </a:solidFill>
                <a:cs typeface="B Titr" pitchFamily="2" charset="-78"/>
              </a:rPr>
              <a:t>ماده2دستورالعمل پرداخت های کمکهای رفاهی موضوع ماده 93آیین نامه استخدامی اعضای هیات علمی</a:t>
            </a:r>
            <a:endParaRPr lang="en-US" sz="3800" dirty="0">
              <a:solidFill>
                <a:srgbClr val="FF0000"/>
              </a:solidFill>
              <a:cs typeface="B Titr" pitchFamily="2" charset="-78"/>
            </a:endParaRPr>
          </a:p>
          <a:p>
            <a:pPr algn="justLow">
              <a:lnSpc>
                <a:spcPct val="120000"/>
              </a:lnSpc>
              <a:buNone/>
            </a:pPr>
            <a:r>
              <a:rPr lang="ar-SA" sz="3800" dirty="0">
                <a:solidFill>
                  <a:srgbClr val="FF0000"/>
                </a:solidFill>
                <a:cs typeface="B Titr" pitchFamily="2" charset="-78"/>
              </a:rPr>
              <a:t>ماده 2 دستور العمل پرداخت های کمکهای رفاهی موضوع ماده 69آیین نامه استخدامی اعضای غیرهیات علمی</a:t>
            </a:r>
            <a:endParaRPr lang="en-US" sz="3800" dirty="0">
              <a:solidFill>
                <a:srgbClr val="FF0000"/>
              </a:solidFill>
              <a:cs typeface="B Titr" pitchFamily="2" charset="-78"/>
            </a:endParaRPr>
          </a:p>
          <a:p>
            <a:pPr>
              <a:buNone/>
            </a:pP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286544"/>
          </a:xfrm>
        </p:spPr>
        <p:txBody>
          <a:bodyPr>
            <a:normAutofit fontScale="85000" lnSpcReduction="10000"/>
          </a:bodyPr>
          <a:lstStyle/>
          <a:p>
            <a:pPr>
              <a:buNone/>
            </a:pPr>
            <a:r>
              <a:rPr lang="fa-IR" b="1" dirty="0">
                <a:cs typeface="B Nazanin" pitchFamily="2" charset="-78"/>
              </a:rPr>
              <a:t>سایر مستندات قانوني در امور رفاهی کارکنان دولت :</a:t>
            </a:r>
            <a:endParaRPr lang="en-US" b="1" dirty="0">
              <a:cs typeface="B Nazanin" pitchFamily="2" charset="-78"/>
            </a:endParaRPr>
          </a:p>
          <a:p>
            <a:pPr algn="justLow">
              <a:lnSpc>
                <a:spcPct val="110000"/>
              </a:lnSpc>
              <a:buNone/>
            </a:pPr>
            <a:r>
              <a:rPr lang="ar-SA" dirty="0">
                <a:solidFill>
                  <a:srgbClr val="00B050"/>
                </a:solidFill>
                <a:cs typeface="B Nazanin" pitchFamily="2" charset="-78"/>
              </a:rPr>
              <a:t>1. اهداف تعيين شده سند تحول بنيادين آموزش و پرورش ( راهكار 3/12) </a:t>
            </a:r>
            <a:endParaRPr lang="en-US" dirty="0">
              <a:solidFill>
                <a:srgbClr val="00B050"/>
              </a:solidFill>
              <a:cs typeface="B Nazanin" pitchFamily="2" charset="-78"/>
            </a:endParaRPr>
          </a:p>
          <a:p>
            <a:pPr algn="justLow">
              <a:lnSpc>
                <a:spcPct val="110000"/>
              </a:lnSpc>
              <a:buNone/>
            </a:pPr>
            <a:r>
              <a:rPr lang="ar-SA" dirty="0">
                <a:solidFill>
                  <a:srgbClr val="00B050"/>
                </a:solidFill>
                <a:cs typeface="B Nazanin" pitchFamily="2" charset="-78"/>
              </a:rPr>
              <a:t>2. سياست‌هاي كلي ايجاد تحول در نظام آموزش و پرورش ابلاغي از سوي مقام معظم رهبري ( بند 3- 3) </a:t>
            </a:r>
            <a:endParaRPr lang="en-US" dirty="0">
              <a:solidFill>
                <a:srgbClr val="00B050"/>
              </a:solidFill>
              <a:cs typeface="B Nazanin" pitchFamily="2" charset="-78"/>
            </a:endParaRPr>
          </a:p>
          <a:p>
            <a:pPr algn="justLow">
              <a:lnSpc>
                <a:spcPct val="110000"/>
              </a:lnSpc>
              <a:buNone/>
            </a:pPr>
            <a:r>
              <a:rPr lang="ar-SA" dirty="0">
                <a:solidFill>
                  <a:srgbClr val="00B050"/>
                </a:solidFill>
                <a:cs typeface="B Nazanin" pitchFamily="2" charset="-78"/>
              </a:rPr>
              <a:t>3. مواد 11، 12،13، 27،28،32،64،124 قانون برنامه پنجساله پنجم توسعه . </a:t>
            </a:r>
            <a:endParaRPr lang="en-US" dirty="0">
              <a:solidFill>
                <a:srgbClr val="00B050"/>
              </a:solidFill>
              <a:cs typeface="B Nazanin" pitchFamily="2" charset="-78"/>
            </a:endParaRPr>
          </a:p>
          <a:p>
            <a:pPr algn="justLow">
              <a:lnSpc>
                <a:spcPct val="110000"/>
              </a:lnSpc>
              <a:buNone/>
            </a:pPr>
            <a:r>
              <a:rPr lang="ar-SA" dirty="0">
                <a:solidFill>
                  <a:srgbClr val="00B050"/>
                </a:solidFill>
                <a:cs typeface="B Nazanin" pitchFamily="2" charset="-78"/>
              </a:rPr>
              <a:t>4. مواد 15، 88 قانون تنظيم بخشي از مقررات مالي دولت. </a:t>
            </a:r>
            <a:endParaRPr lang="en-US" dirty="0">
              <a:solidFill>
                <a:srgbClr val="00B050"/>
              </a:solidFill>
              <a:cs typeface="B Nazanin" pitchFamily="2" charset="-78"/>
            </a:endParaRPr>
          </a:p>
          <a:p>
            <a:pPr algn="justLow">
              <a:lnSpc>
                <a:spcPct val="110000"/>
              </a:lnSpc>
              <a:buNone/>
            </a:pPr>
            <a:r>
              <a:rPr lang="ar-SA" dirty="0">
                <a:solidFill>
                  <a:srgbClr val="00B050"/>
                </a:solidFill>
                <a:cs typeface="B Nazanin" pitchFamily="2" charset="-78"/>
              </a:rPr>
              <a:t>5. مواد 25، 40،44 قانون الحاق موادي به قانون تنظيم بخشي از مقررات مالي دولت . </a:t>
            </a:r>
            <a:endParaRPr lang="en-US" dirty="0">
              <a:solidFill>
                <a:srgbClr val="00B050"/>
              </a:solidFill>
              <a:cs typeface="B Nazanin" pitchFamily="2" charset="-78"/>
            </a:endParaRPr>
          </a:p>
          <a:p>
            <a:pPr algn="justLow">
              <a:lnSpc>
                <a:spcPct val="110000"/>
              </a:lnSpc>
              <a:buNone/>
            </a:pPr>
            <a:r>
              <a:rPr lang="ar-SA" dirty="0">
                <a:solidFill>
                  <a:srgbClr val="00B050"/>
                </a:solidFill>
                <a:cs typeface="B Nazanin" pitchFamily="2" charset="-78"/>
              </a:rPr>
              <a:t>6. تصويب نامه هيأت وزيران در خصوص فعاليت و تأسيس صندوق‌هاي وام ضروري كاركنان آموزش و پرورش. </a:t>
            </a:r>
            <a:endParaRPr lang="en-US" dirty="0">
              <a:solidFill>
                <a:srgbClr val="00B050"/>
              </a:solidFill>
              <a:cs typeface="B Nazanin" pitchFamily="2" charset="-78"/>
            </a:endParaRPr>
          </a:p>
          <a:p>
            <a:pPr algn="justLow">
              <a:lnSpc>
                <a:spcPct val="110000"/>
              </a:lnSpc>
              <a:buNone/>
            </a:pPr>
            <a:r>
              <a:rPr lang="ar-SA" dirty="0">
                <a:solidFill>
                  <a:srgbClr val="00B050"/>
                </a:solidFill>
                <a:cs typeface="B Nazanin" pitchFamily="2" charset="-78"/>
              </a:rPr>
              <a:t>7. صندوق ذخيره فرهنگيان</a:t>
            </a:r>
            <a:endParaRPr lang="en-US" dirty="0">
              <a:solidFill>
                <a:srgbClr val="00B050"/>
              </a:solidFill>
              <a:cs typeface="B Nazanin" pitchFamily="2" charset="-78"/>
            </a:endParaRPr>
          </a:p>
          <a:p>
            <a:pPr algn="justLow">
              <a:lnSpc>
                <a:spcPct val="110000"/>
              </a:lnSpc>
              <a:buNone/>
            </a:pPr>
            <a:r>
              <a:rPr lang="ar-SA" dirty="0">
                <a:solidFill>
                  <a:srgbClr val="00B050"/>
                </a:solidFill>
                <a:cs typeface="B Nazanin" pitchFamily="2" charset="-78"/>
              </a:rPr>
              <a:t>8. قانون تعاون در اقتصاد جمهوري اسلامي (تعاوني‌هاي مصرف و مسكن).</a:t>
            </a:r>
            <a:endParaRPr lang="en-US" dirty="0">
              <a:solidFill>
                <a:srgbClr val="00B050"/>
              </a:solidFill>
              <a:cs typeface="B Nazanin" pitchFamily="2" charset="-78"/>
            </a:endParaRPr>
          </a:p>
          <a:p>
            <a:pPr algn="justLow">
              <a:lnSpc>
                <a:spcPct val="110000"/>
              </a:lnSpc>
              <a:buNone/>
            </a:pPr>
            <a:r>
              <a:rPr lang="ar-SA" dirty="0">
                <a:solidFill>
                  <a:srgbClr val="00B050"/>
                </a:solidFill>
                <a:cs typeface="B Nazanin" pitchFamily="2" charset="-78"/>
              </a:rPr>
              <a:t>9.قانون برنامه پنجم توسعه </a:t>
            </a:r>
            <a:endParaRPr lang="en-US" dirty="0">
              <a:solidFill>
                <a:srgbClr val="00B050"/>
              </a:solidFill>
              <a:cs typeface="B Nazanin" pitchFamily="2" charset="-78"/>
            </a:endParaRPr>
          </a:p>
          <a:p>
            <a:pPr>
              <a:buNone/>
            </a:pP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143668"/>
          </a:xfrm>
        </p:spPr>
        <p:txBody>
          <a:bodyPr>
            <a:normAutofit fontScale="47500" lnSpcReduction="20000"/>
          </a:bodyPr>
          <a:lstStyle/>
          <a:p>
            <a:pPr>
              <a:buNone/>
            </a:pPr>
            <a:endParaRPr lang="fa-IR" sz="5100" dirty="0" smtClean="0">
              <a:cs typeface="B Titr" pitchFamily="2" charset="-78"/>
            </a:endParaRPr>
          </a:p>
          <a:p>
            <a:pPr>
              <a:buNone/>
            </a:pPr>
            <a:r>
              <a:rPr lang="ar-SA" sz="5100" dirty="0" smtClean="0">
                <a:cs typeface="B Titr" pitchFamily="2" charset="-78"/>
              </a:rPr>
              <a:t>فازتكميلي </a:t>
            </a:r>
            <a:r>
              <a:rPr lang="ar-SA" sz="5100" dirty="0">
                <a:cs typeface="B Titr" pitchFamily="2" charset="-78"/>
              </a:rPr>
              <a:t>:</a:t>
            </a:r>
            <a:endParaRPr lang="en-US" sz="5100" dirty="0">
              <a:cs typeface="B Titr" pitchFamily="2" charset="-78"/>
            </a:endParaRPr>
          </a:p>
          <a:p>
            <a:pPr>
              <a:lnSpc>
                <a:spcPct val="120000"/>
              </a:lnSpc>
              <a:buNone/>
            </a:pPr>
            <a:r>
              <a:rPr lang="ar-SA" sz="3400" dirty="0"/>
              <a:t> </a:t>
            </a:r>
            <a:r>
              <a:rPr lang="ar-SA" sz="3400" i="1" u="sng" dirty="0" smtClean="0">
                <a:cs typeface="B Titr" pitchFamily="2" charset="-78"/>
              </a:rPr>
              <a:t>تدوین </a:t>
            </a:r>
            <a:r>
              <a:rPr lang="ar-SA" sz="3400" i="1" u="sng" dirty="0">
                <a:cs typeface="B Titr" pitchFamily="2" charset="-78"/>
              </a:rPr>
              <a:t>و تصویب ماموریت ها واهداف دررابطه با خدمات رفاهی، معیشتی و منزلتی برای اعضاء و خانواده هایشان</a:t>
            </a:r>
            <a:endParaRPr lang="en-US" sz="3400" dirty="0">
              <a:cs typeface="B Titr" pitchFamily="2" charset="-78"/>
            </a:endParaRPr>
          </a:p>
          <a:p>
            <a:pPr>
              <a:buNone/>
            </a:pPr>
            <a:r>
              <a:rPr lang="ar-SA" sz="3400" i="1" dirty="0"/>
              <a:t> </a:t>
            </a:r>
            <a:endParaRPr lang="en-US" sz="3400" dirty="0"/>
          </a:p>
          <a:p>
            <a:pPr>
              <a:buNone/>
            </a:pPr>
            <a:r>
              <a:rPr lang="ar-SA" sz="3400" i="1" u="sng" dirty="0">
                <a:cs typeface="B Titr" pitchFamily="2" charset="-78"/>
              </a:rPr>
              <a:t>بخش اول :ماموريت ها واهداف كلي</a:t>
            </a:r>
            <a:endParaRPr lang="en-US" sz="3400" dirty="0">
              <a:cs typeface="B Titr" pitchFamily="2" charset="-78"/>
            </a:endParaRPr>
          </a:p>
          <a:p>
            <a:pPr>
              <a:buNone/>
            </a:pPr>
            <a:r>
              <a:rPr lang="en-US" i="1" dirty="0"/>
              <a:t> </a:t>
            </a:r>
            <a:endParaRPr lang="en-US" dirty="0"/>
          </a:p>
          <a:p>
            <a:pPr algn="justLow">
              <a:lnSpc>
                <a:spcPct val="120000"/>
              </a:lnSpc>
              <a:buNone/>
            </a:pPr>
            <a:r>
              <a:rPr lang="ar-SA" sz="4400" dirty="0">
                <a:cs typeface="B Nazanin" pitchFamily="2" charset="-78"/>
              </a:rPr>
              <a:t>مأموریت ها و اهداف کلی پیش بینی شده در رابطه با خدمات رفاهی، معیشتی و منزلتی برای اعضاء و خانواده ایشان</a:t>
            </a:r>
            <a:endParaRPr lang="en-US" sz="4400" dirty="0">
              <a:cs typeface="B Nazanin" pitchFamily="2" charset="-78"/>
            </a:endParaRPr>
          </a:p>
          <a:p>
            <a:pPr algn="justLow">
              <a:lnSpc>
                <a:spcPct val="120000"/>
              </a:lnSpc>
              <a:buNone/>
            </a:pPr>
            <a:r>
              <a:rPr lang="ar-SA" sz="4400" dirty="0">
                <a:cs typeface="B Nazanin" pitchFamily="2" charset="-78"/>
              </a:rPr>
              <a:t>1-ایجاد سیستم هوشمند نرم افزاری دقیق، شفاف و برخط، قابل لینک به تمامی سیستم های آموزش و پرورش برای بهره مندی سهل و روان اعضاء از سطح خدمات رفاهی معیشتی و همچنین ارایه گزارشات فنی و تحلیلی از وضعیت خدمات ( فرمی مانند فرم 502 تنظیم شود و هر خدمات رفاهی که عضو می گیرد ثبت شود).</a:t>
            </a:r>
            <a:endParaRPr lang="en-US" sz="4400" dirty="0">
              <a:cs typeface="B Nazanin" pitchFamily="2" charset="-78"/>
            </a:endParaRPr>
          </a:p>
          <a:p>
            <a:pPr algn="justLow">
              <a:lnSpc>
                <a:spcPct val="120000"/>
              </a:lnSpc>
              <a:buNone/>
            </a:pPr>
            <a:r>
              <a:rPr lang="ar-SA" sz="4400" dirty="0">
                <a:cs typeface="B Nazanin" pitchFamily="2" charset="-78"/>
              </a:rPr>
              <a:t>2-برنامه ریزی جهت ساخت یک واحد مسکونی برای هر عضو در طول خدمت ترجیحاً در سالهای اول خدمت با قیمت تمام شده و تسهیلات مناسب با استفاده از تمامی ظرفیت های ممکن قانونی</a:t>
            </a:r>
            <a:endParaRPr lang="en-US" sz="4400" dirty="0">
              <a:cs typeface="B Nazanin" pitchFamily="2" charset="-78"/>
            </a:endParaRPr>
          </a:p>
          <a:p>
            <a:pPr algn="justLow">
              <a:lnSpc>
                <a:spcPct val="120000"/>
              </a:lnSpc>
              <a:buNone/>
            </a:pPr>
            <a:r>
              <a:rPr lang="ar-SA" sz="4400" dirty="0">
                <a:cs typeface="B Nazanin" pitchFamily="2" charset="-78"/>
              </a:rPr>
              <a:t>3-ساماندهی صندوق های وام ضروری و امداد، از طریق بانک عامل و ایجاد مکانیسمی که هر عضو از </a:t>
            </a:r>
            <a:r>
              <a:rPr lang="ar-SA" sz="4400" u="sng" dirty="0">
                <a:cs typeface="B Nazanin" pitchFamily="2" charset="-78"/>
              </a:rPr>
              <a:t>6</a:t>
            </a:r>
            <a:r>
              <a:rPr lang="ar-SA" sz="4400" dirty="0">
                <a:cs typeface="B Nazanin" pitchFamily="2" charset="-78"/>
              </a:rPr>
              <a:t> فقره وام ضروری در طول خدمت (3سال-5 سال</a:t>
            </a:r>
            <a:r>
              <a:rPr lang="en-US" sz="4400" dirty="0">
                <a:cs typeface="B Nazanin" pitchFamily="2" charset="-78"/>
              </a:rPr>
              <a:t>- </a:t>
            </a:r>
            <a:r>
              <a:rPr lang="ar-SA" sz="4400" dirty="0">
                <a:cs typeface="B Nazanin" pitchFamily="2" charset="-78"/>
              </a:rPr>
              <a:t>10سال -15سال</a:t>
            </a:r>
            <a:r>
              <a:rPr lang="en-US" sz="4400" dirty="0">
                <a:cs typeface="B Nazanin" pitchFamily="2" charset="-78"/>
              </a:rPr>
              <a:t>- </a:t>
            </a:r>
            <a:r>
              <a:rPr lang="ar-SA" sz="4400" dirty="0">
                <a:cs typeface="B Nazanin" pitchFamily="2" charset="-78"/>
              </a:rPr>
              <a:t>20 سال – 25سال ) به میزان حداقل</a:t>
            </a:r>
            <a:r>
              <a:rPr lang="en-US" sz="4400" dirty="0">
                <a:cs typeface="B Nazanin" pitchFamily="2" charset="-78"/>
              </a:rPr>
              <a:t> </a:t>
            </a:r>
            <a:r>
              <a:rPr lang="fa-IR" sz="4400" u="sng" dirty="0" smtClean="0">
                <a:cs typeface="B Nazanin" pitchFamily="2" charset="-78"/>
              </a:rPr>
              <a:t>10</a:t>
            </a:r>
            <a:r>
              <a:rPr lang="en-US" sz="4400" dirty="0" smtClean="0">
                <a:cs typeface="B Nazanin" pitchFamily="2" charset="-78"/>
              </a:rPr>
              <a:t> </a:t>
            </a:r>
            <a:r>
              <a:rPr lang="ar-SA" sz="4400" dirty="0">
                <a:cs typeface="B Nazanin" pitchFamily="2" charset="-78"/>
              </a:rPr>
              <a:t>برابر حقوق خود </a:t>
            </a:r>
            <a:r>
              <a:rPr lang="en-US" sz="4400" dirty="0">
                <a:cs typeface="B Nazanin" pitchFamily="2" charset="-78"/>
              </a:rPr>
              <a:t>)</a:t>
            </a:r>
            <a:r>
              <a:rPr lang="ar-SA" sz="4400" dirty="0">
                <a:cs typeface="B Nazanin" pitchFamily="2" charset="-78"/>
              </a:rPr>
              <a:t>حکم کارگزینی</a:t>
            </a:r>
            <a:r>
              <a:rPr lang="en-US" sz="4400" dirty="0">
                <a:cs typeface="B Nazanin" pitchFamily="2" charset="-78"/>
              </a:rPr>
              <a:t>(</a:t>
            </a:r>
            <a:r>
              <a:rPr lang="ar-SA" sz="4400" dirty="0">
                <a:cs typeface="B Nazanin" pitchFamily="2" charset="-78"/>
              </a:rPr>
              <a:t> برخوردار شود توضیح اینکه وام اول برای سرمایه گذاری زود بازده بوده و در طول خدمت از ارزش افزوده آن عضو برخوردار می باشد</a:t>
            </a:r>
            <a:r>
              <a:rPr lang="en-US" sz="4400" dirty="0">
                <a:cs typeface="B Nazanin" pitchFamily="2" charset="-78"/>
              </a:rPr>
              <a:t>.</a:t>
            </a:r>
          </a:p>
          <a:p>
            <a:pPr>
              <a:buNone/>
            </a:pP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072230"/>
          </a:xfrm>
        </p:spPr>
        <p:txBody>
          <a:bodyPr>
            <a:normAutofit fontScale="70000" lnSpcReduction="20000"/>
          </a:bodyPr>
          <a:lstStyle/>
          <a:p>
            <a:pPr algn="justLow">
              <a:lnSpc>
                <a:spcPct val="120000"/>
              </a:lnSpc>
              <a:buNone/>
            </a:pPr>
            <a:r>
              <a:rPr lang="ar-SA" dirty="0">
                <a:cs typeface="B Nazanin" pitchFamily="2" charset="-78"/>
              </a:rPr>
              <a:t>4-برنامه ریزی و اعطای وام قرض الحسنه برای ازدواج و شهریه عضو و فرزندان اعضاء در مواقع قبولی در دانشگاه</a:t>
            </a:r>
            <a:r>
              <a:rPr lang="en-US" dirty="0">
                <a:cs typeface="B Nazanin" pitchFamily="2" charset="-78"/>
              </a:rPr>
              <a:t>)</a:t>
            </a:r>
            <a:r>
              <a:rPr lang="ar-SA" dirty="0">
                <a:cs typeface="B Nazanin" pitchFamily="2" charset="-78"/>
              </a:rPr>
              <a:t>حداقل دو فرزند</a:t>
            </a:r>
            <a:r>
              <a:rPr lang="en-US" dirty="0">
                <a:cs typeface="B Nazanin" pitchFamily="2" charset="-78"/>
              </a:rPr>
              <a:t>(</a:t>
            </a:r>
            <a:r>
              <a:rPr lang="ar-SA" dirty="0">
                <a:cs typeface="B Nazanin" pitchFamily="2" charset="-78"/>
              </a:rPr>
              <a:t> از محل اعتبارات دانشگاه</a:t>
            </a:r>
            <a:endParaRPr lang="en-US" dirty="0">
              <a:cs typeface="B Nazanin" pitchFamily="2" charset="-78"/>
            </a:endParaRPr>
          </a:p>
          <a:p>
            <a:pPr algn="justLow">
              <a:lnSpc>
                <a:spcPct val="120000"/>
              </a:lnSpc>
              <a:buNone/>
            </a:pPr>
            <a:r>
              <a:rPr lang="ar-SA" dirty="0">
                <a:cs typeface="B Nazanin" pitchFamily="2" charset="-78"/>
              </a:rPr>
              <a:t>5-ایجاد فروشگاه های بزرگ زنجیره ای مصرف با استفاده از تجمیع شرکت های تعاونی مصرف و ظرفیت اتحادیه های مربوطه با مرکزیت اتحادیه مصرف دانشگاه فرهنگیان و پشتیبانی و سرمایه گذاری صندوق ذخیره فرهنگیان و حمایت ، هدایت ، وکمک های مالی، تجهیزاتی و ملکی دانشگاه.</a:t>
            </a:r>
            <a:r>
              <a:rPr lang="en-US" dirty="0">
                <a:cs typeface="B Nazanin" pitchFamily="2" charset="-78"/>
              </a:rPr>
              <a:t> </a:t>
            </a:r>
          </a:p>
          <a:p>
            <a:pPr algn="justLow">
              <a:lnSpc>
                <a:spcPct val="120000"/>
              </a:lnSpc>
              <a:buNone/>
            </a:pPr>
            <a:r>
              <a:rPr lang="ar-SA" dirty="0">
                <a:cs typeface="B Nazanin" pitchFamily="2" charset="-78"/>
              </a:rPr>
              <a:t>6-برنامه ریزی و اجرای تهیه حداقل</a:t>
            </a:r>
            <a:r>
              <a:rPr lang="en-US" dirty="0">
                <a:cs typeface="B Nazanin" pitchFamily="2" charset="-78"/>
              </a:rPr>
              <a:t> </a:t>
            </a:r>
            <a:r>
              <a:rPr lang="fa-IR" u="sng" dirty="0" smtClean="0">
                <a:cs typeface="B Nazanin" pitchFamily="2" charset="-78"/>
              </a:rPr>
              <a:t>4</a:t>
            </a:r>
            <a:r>
              <a:rPr lang="en-US" dirty="0" smtClean="0">
                <a:cs typeface="B Nazanin" pitchFamily="2" charset="-78"/>
              </a:rPr>
              <a:t> </a:t>
            </a:r>
            <a:r>
              <a:rPr lang="ar-SA" dirty="0" smtClean="0">
                <a:cs typeface="B Nazanin" pitchFamily="2" charset="-78"/>
              </a:rPr>
              <a:t>قلم </a:t>
            </a:r>
            <a:r>
              <a:rPr lang="ar-SA" dirty="0">
                <a:cs typeface="B Nazanin" pitchFamily="2" charset="-78"/>
              </a:rPr>
              <a:t>کالای اساسی مرغوب دلخواه برای ازدواج فرزندان اعضاء در طول خدمت با تسهیلات مناسب در زمان مورد نظر.</a:t>
            </a:r>
            <a:endParaRPr lang="en-US" dirty="0">
              <a:cs typeface="B Nazanin" pitchFamily="2" charset="-78"/>
            </a:endParaRPr>
          </a:p>
          <a:p>
            <a:pPr algn="justLow">
              <a:lnSpc>
                <a:spcPct val="120000"/>
              </a:lnSpc>
              <a:buNone/>
            </a:pPr>
            <a:r>
              <a:rPr lang="ar-SA" dirty="0">
                <a:cs typeface="B Nazanin" pitchFamily="2" charset="-78"/>
              </a:rPr>
              <a:t>7-برنامه ریزی و استفاده از هتلها، مهمانسراها، اماکن گردشگری، خانه های معلم، با تخفیف مناسب و در شأن.</a:t>
            </a:r>
            <a:endParaRPr lang="en-US" dirty="0">
              <a:cs typeface="B Nazanin" pitchFamily="2" charset="-78"/>
            </a:endParaRPr>
          </a:p>
          <a:p>
            <a:pPr algn="justLow">
              <a:lnSpc>
                <a:spcPct val="120000"/>
              </a:lnSpc>
              <a:buNone/>
            </a:pPr>
            <a:r>
              <a:rPr lang="ar-SA" dirty="0">
                <a:cs typeface="B Nazanin" pitchFamily="2" charset="-78"/>
              </a:rPr>
              <a:t>8-تهیه درگاه کارت اعتباری مطمئن و ویژه برای هر یک از اعضاء حسب سطح حقوق دریافتی.</a:t>
            </a:r>
            <a:endParaRPr lang="en-US" dirty="0">
              <a:cs typeface="B Nazanin" pitchFamily="2" charset="-78"/>
            </a:endParaRPr>
          </a:p>
          <a:p>
            <a:pPr algn="justLow">
              <a:lnSpc>
                <a:spcPct val="120000"/>
              </a:lnSpc>
              <a:buNone/>
            </a:pPr>
            <a:r>
              <a:rPr lang="ar-SA" dirty="0">
                <a:cs typeface="B Nazanin" pitchFamily="2" charset="-78"/>
              </a:rPr>
              <a:t>9-برنامه ریزی و اجرای سفرهای زیارتی- سیاحتی برای هر عضو با تسهیلات مناسب</a:t>
            </a:r>
            <a:endParaRPr lang="en-US" dirty="0">
              <a:cs typeface="B Nazanin" pitchFamily="2" charset="-78"/>
            </a:endParaRPr>
          </a:p>
          <a:p>
            <a:pPr algn="justLow">
              <a:lnSpc>
                <a:spcPct val="120000"/>
              </a:lnSpc>
              <a:buNone/>
            </a:pPr>
            <a:r>
              <a:rPr lang="ar-SA" dirty="0">
                <a:cs typeface="B Nazanin" pitchFamily="2" charset="-78"/>
              </a:rPr>
              <a:t>10-برنامه ریزی و انجام کامل بیمه تکمیلی درمان اعضاء و خانواده ایشان با استفاده از تمامی ظرفیتهای ممکن .</a:t>
            </a:r>
            <a:endParaRPr lang="en-US" dirty="0">
              <a:cs typeface="B Nazanin" pitchFamily="2" charset="-78"/>
            </a:endParaRPr>
          </a:p>
          <a:p>
            <a:pPr algn="justLow">
              <a:lnSpc>
                <a:spcPct val="120000"/>
              </a:lnSpc>
              <a:buNone/>
            </a:pPr>
            <a:r>
              <a:rPr lang="ar-SA" dirty="0">
                <a:cs typeface="B Nazanin" pitchFamily="2" charset="-78"/>
              </a:rPr>
              <a:t>11-برنامه ریزی و اجرای تأمین آتیه و پس انداز برای اعضاء با بالاترین درصد بهره در نظام بانکی کشور برای زمان اشتغال و بازنشستگی</a:t>
            </a:r>
            <a:r>
              <a:rPr lang="en-US" dirty="0">
                <a:cs typeface="B Nazanin" pitchFamily="2" charset="-78"/>
              </a:rPr>
              <a:t>.</a:t>
            </a:r>
          </a:p>
          <a:p>
            <a:pPr>
              <a:buNone/>
            </a:pP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fontScale="47500" lnSpcReduction="20000"/>
          </a:bodyPr>
          <a:lstStyle/>
          <a:p>
            <a:pPr algn="justLow">
              <a:lnSpc>
                <a:spcPct val="120000"/>
              </a:lnSpc>
              <a:buNone/>
            </a:pPr>
            <a:r>
              <a:rPr lang="ar-SA" sz="4200" dirty="0">
                <a:cs typeface="B Nazanin" pitchFamily="2" charset="-78"/>
              </a:rPr>
              <a:t>12-برنامه ریزی برای ایجاد تسهیلات انواع بیمه های موجود و مورد نیاز اعضاء با تسهیلات مناسب.</a:t>
            </a:r>
            <a:endParaRPr lang="en-US" sz="4200" dirty="0">
              <a:cs typeface="B Nazanin" pitchFamily="2" charset="-78"/>
            </a:endParaRPr>
          </a:p>
          <a:p>
            <a:pPr algn="justLow">
              <a:lnSpc>
                <a:spcPct val="120000"/>
              </a:lnSpc>
              <a:buNone/>
            </a:pPr>
            <a:r>
              <a:rPr lang="ar-SA" sz="4200" dirty="0">
                <a:cs typeface="B Nazanin" pitchFamily="2" charset="-78"/>
              </a:rPr>
              <a:t>13-برنامه ریزی و اجرای واگذاری یکدستگاه خودرو به هر عضو در قالب تسهیلات در طول خدمت.</a:t>
            </a:r>
            <a:endParaRPr lang="en-US" sz="4200" dirty="0">
              <a:cs typeface="B Nazanin" pitchFamily="2" charset="-78"/>
            </a:endParaRPr>
          </a:p>
          <a:p>
            <a:pPr algn="justLow">
              <a:lnSpc>
                <a:spcPct val="120000"/>
              </a:lnSpc>
              <a:buNone/>
            </a:pPr>
            <a:r>
              <a:rPr lang="ar-SA" sz="4200" dirty="0">
                <a:cs typeface="B Nazanin" pitchFamily="2" charset="-78"/>
              </a:rPr>
              <a:t>14-برنامه ریزی استفاده از ظرفیت های سالن های ورزشی برای اعضاء در قالب برنامه های مدون و پایدار.</a:t>
            </a:r>
            <a:endParaRPr lang="en-US" sz="4200" dirty="0">
              <a:cs typeface="B Nazanin" pitchFamily="2" charset="-78"/>
            </a:endParaRPr>
          </a:p>
          <a:p>
            <a:pPr algn="justLow">
              <a:lnSpc>
                <a:spcPct val="120000"/>
              </a:lnSpc>
              <a:buNone/>
            </a:pPr>
            <a:r>
              <a:rPr lang="ar-SA" sz="4200" dirty="0">
                <a:cs typeface="B Nazanin" pitchFamily="2" charset="-78"/>
              </a:rPr>
              <a:t>15-برنامه ریزی جهت برخورداری قانونمند فرزندان اعضاء از تسهیلات تعریف شده در مدارس خاص </a:t>
            </a:r>
            <a:r>
              <a:rPr lang="en-US" sz="4200" dirty="0">
                <a:cs typeface="B Nazanin" pitchFamily="2" charset="-78"/>
              </a:rPr>
              <a:t>)</a:t>
            </a:r>
            <a:r>
              <a:rPr lang="ar-SA" sz="4200" dirty="0">
                <a:cs typeface="B Nazanin" pitchFamily="2" charset="-78"/>
              </a:rPr>
              <a:t>استعدادهای درخشان ،مدارس نمونه ، شاهد ،هیئت امنایی ،غیر دولتی و</a:t>
            </a:r>
            <a:r>
              <a:rPr lang="en-US" sz="4200" dirty="0">
                <a:cs typeface="B Nazanin" pitchFamily="2" charset="-78"/>
              </a:rPr>
              <a:t>. (..</a:t>
            </a:r>
          </a:p>
          <a:p>
            <a:pPr algn="justLow">
              <a:lnSpc>
                <a:spcPct val="120000"/>
              </a:lnSpc>
              <a:buNone/>
            </a:pPr>
            <a:r>
              <a:rPr lang="ar-SA" sz="4200" dirty="0">
                <a:cs typeface="B Nazanin" pitchFamily="2" charset="-78"/>
              </a:rPr>
              <a:t>16-پیگیری و حمایت از تشکیل شورای صنفی اعضاء.</a:t>
            </a:r>
            <a:r>
              <a:rPr lang="en-US" sz="4200" dirty="0">
                <a:cs typeface="B Nazanin" pitchFamily="2" charset="-78"/>
              </a:rPr>
              <a:t> </a:t>
            </a:r>
          </a:p>
          <a:p>
            <a:pPr algn="justLow">
              <a:lnSpc>
                <a:spcPct val="120000"/>
              </a:lnSpc>
              <a:buNone/>
            </a:pPr>
            <a:r>
              <a:rPr lang="fa-IR" sz="4200" dirty="0">
                <a:cs typeface="B Nazanin" pitchFamily="2" charset="-78"/>
              </a:rPr>
              <a:t>17-</a:t>
            </a:r>
            <a:r>
              <a:rPr lang="ar-SA" sz="4200" dirty="0">
                <a:cs typeface="B Nazanin" pitchFamily="2" charset="-78"/>
              </a:rPr>
              <a:t>ایجاد ساز وکارهای عملیاتی برای بهره مندی از تمامی ظرفیت های قانونی موجود برای رفاه اعضاء و پیگیری تصویب قوانین مورد نیاز جدید درقالب طرح ها و لوایح</a:t>
            </a:r>
            <a:endParaRPr lang="en-US" sz="4200" dirty="0">
              <a:cs typeface="B Nazanin" pitchFamily="2" charset="-78"/>
            </a:endParaRPr>
          </a:p>
          <a:p>
            <a:pPr algn="justLow">
              <a:lnSpc>
                <a:spcPct val="120000"/>
              </a:lnSpc>
              <a:buNone/>
            </a:pPr>
            <a:r>
              <a:rPr lang="ar-SA" sz="4200" dirty="0">
                <a:cs typeface="B Nazanin" pitchFamily="2" charset="-78"/>
              </a:rPr>
              <a:t>18-برنامه ریزی و ایجاد رویه ایی واحد برای تشویق فرزندان اعضاء در سطوح مختلف تحصیلی</a:t>
            </a:r>
            <a:endParaRPr lang="en-US" sz="4200" dirty="0">
              <a:cs typeface="B Nazanin" pitchFamily="2" charset="-78"/>
            </a:endParaRPr>
          </a:p>
          <a:p>
            <a:pPr algn="justLow">
              <a:lnSpc>
                <a:spcPct val="120000"/>
              </a:lnSpc>
              <a:buNone/>
            </a:pPr>
            <a:r>
              <a:rPr lang="fa-IR" sz="4200" dirty="0">
                <a:cs typeface="B Nazanin" pitchFamily="2" charset="-78"/>
              </a:rPr>
              <a:t>19-</a:t>
            </a:r>
            <a:r>
              <a:rPr lang="ar-SA" sz="4200" dirty="0">
                <a:cs typeface="B Nazanin" pitchFamily="2" charset="-78"/>
              </a:rPr>
              <a:t>برنامه ریزی پایدار و استاندارد در کل کشور برای غنی سازی اوقات فراغت اعضاء و   خانواده ایشان با استفاده از تمامی ظرفیت های ممکن.</a:t>
            </a:r>
            <a:endParaRPr lang="en-US" sz="4200" dirty="0">
              <a:cs typeface="B Nazanin" pitchFamily="2" charset="-78"/>
            </a:endParaRPr>
          </a:p>
          <a:p>
            <a:pPr algn="justLow">
              <a:lnSpc>
                <a:spcPct val="120000"/>
              </a:lnSpc>
              <a:buNone/>
            </a:pPr>
            <a:r>
              <a:rPr lang="fa-IR" sz="4200" dirty="0">
                <a:cs typeface="B Nazanin" pitchFamily="2" charset="-78"/>
              </a:rPr>
              <a:t>20-</a:t>
            </a:r>
            <a:r>
              <a:rPr lang="ar-SA" sz="4200" dirty="0">
                <a:cs typeface="B Nazanin" pitchFamily="2" charset="-78"/>
              </a:rPr>
              <a:t>برنامه ریزی پایدار و عملیاتی برای احصائ تمامی ظرفیت های اقتصادی وخدماتی موجود و ایجاد نظامی قانونی جهت بهره مندی از درآمدها در راستای ارتقائ خدمات رفاهی به اعضاء و کیفیت بخشی نظام تعلیم و تربیت.</a:t>
            </a:r>
            <a:endParaRPr lang="en-US" sz="4200" dirty="0">
              <a:cs typeface="B Nazanin" pitchFamily="2" charset="-78"/>
            </a:endParaRPr>
          </a:p>
          <a:p>
            <a:pPr algn="justLow">
              <a:lnSpc>
                <a:spcPct val="120000"/>
              </a:lnSpc>
              <a:buNone/>
            </a:pPr>
            <a:r>
              <a:rPr lang="ar-SA" sz="4200" dirty="0">
                <a:cs typeface="B Nazanin" pitchFamily="2" charset="-78"/>
              </a:rPr>
              <a:t>21-ایجاد ردیف اعتباری مستقل رفاهی</a:t>
            </a:r>
            <a:r>
              <a:rPr lang="en-US" sz="4200" dirty="0">
                <a:cs typeface="B Nazanin" pitchFamily="2" charset="-78"/>
              </a:rPr>
              <a:t> - </a:t>
            </a:r>
            <a:r>
              <a:rPr lang="ar-SA" sz="4200" dirty="0">
                <a:cs typeface="B Nazanin" pitchFamily="2" charset="-78"/>
              </a:rPr>
              <a:t>معیشتی</a:t>
            </a:r>
            <a:r>
              <a:rPr lang="en-US" sz="4200" dirty="0">
                <a:cs typeface="B Nazanin" pitchFamily="2" charset="-78"/>
              </a:rPr>
              <a:t> - </a:t>
            </a:r>
            <a:r>
              <a:rPr lang="ar-SA" sz="4200" dirty="0">
                <a:cs typeface="B Nazanin" pitchFamily="2" charset="-78"/>
              </a:rPr>
              <a:t>منزلتی اعضاء و هزینه کرد آن وفق ماموریتهای مطروحه.</a:t>
            </a:r>
            <a:endParaRPr lang="en-US" sz="4200" dirty="0">
              <a:cs typeface="B Nazanin" pitchFamily="2" charset="-78"/>
            </a:endParaRPr>
          </a:p>
          <a:p>
            <a:pPr>
              <a:buNone/>
            </a:pP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411807"/>
          </a:xfrm>
        </p:spPr>
        <p:txBody>
          <a:bodyPr>
            <a:normAutofit lnSpcReduction="10000"/>
          </a:bodyPr>
          <a:lstStyle/>
          <a:p>
            <a:pPr>
              <a:buNone/>
            </a:pPr>
            <a:r>
              <a:rPr lang="ar-SA" b="1" i="1" u="sng" dirty="0">
                <a:cs typeface="B Titr" pitchFamily="2" charset="-78"/>
              </a:rPr>
              <a:t>بخش دوم: تعیین چارچوب های ساختاری، عملیاتی، و نهادی</a:t>
            </a:r>
            <a:endParaRPr lang="en-US" dirty="0">
              <a:cs typeface="B Titr" pitchFamily="2" charset="-78"/>
            </a:endParaRPr>
          </a:p>
          <a:p>
            <a:pPr>
              <a:buNone/>
            </a:pPr>
            <a:r>
              <a:rPr lang="en-US" dirty="0"/>
              <a:t> </a:t>
            </a:r>
          </a:p>
          <a:p>
            <a:pPr algn="justLow">
              <a:buNone/>
            </a:pPr>
            <a:r>
              <a:rPr lang="en-US" dirty="0">
                <a:cs typeface="B Nazanin" pitchFamily="2" charset="-78"/>
              </a:rPr>
              <a:t>- </a:t>
            </a:r>
            <a:r>
              <a:rPr lang="ar-SA" dirty="0">
                <a:cs typeface="B Nazanin" pitchFamily="2" charset="-78"/>
              </a:rPr>
              <a:t>تهیه و تدوین ساختار متناسب با نیازها</a:t>
            </a:r>
            <a:endParaRPr lang="en-US" dirty="0">
              <a:cs typeface="B Nazanin" pitchFamily="2" charset="-78"/>
            </a:endParaRPr>
          </a:p>
          <a:p>
            <a:pPr algn="justLow">
              <a:buNone/>
            </a:pPr>
            <a:r>
              <a:rPr lang="en-US" dirty="0">
                <a:cs typeface="B Nazanin" pitchFamily="2" charset="-78"/>
              </a:rPr>
              <a:t>-</a:t>
            </a:r>
            <a:r>
              <a:rPr lang="ar-SA" dirty="0">
                <a:cs typeface="B Nazanin" pitchFamily="2" charset="-78"/>
              </a:rPr>
              <a:t>تهیه و تدوین شرح وظایف مربوطه</a:t>
            </a:r>
            <a:endParaRPr lang="en-US" dirty="0">
              <a:cs typeface="B Nazanin" pitchFamily="2" charset="-78"/>
            </a:endParaRPr>
          </a:p>
          <a:p>
            <a:pPr algn="justLow">
              <a:buNone/>
            </a:pPr>
            <a:r>
              <a:rPr lang="en-US" dirty="0">
                <a:cs typeface="B Nazanin" pitchFamily="2" charset="-78"/>
              </a:rPr>
              <a:t>-</a:t>
            </a:r>
            <a:r>
              <a:rPr lang="ar-SA" dirty="0">
                <a:cs typeface="B Nazanin" pitchFamily="2" charset="-78"/>
              </a:rPr>
              <a:t>تصویب برنامه ها در مجاری قانونی</a:t>
            </a:r>
            <a:endParaRPr lang="en-US" dirty="0">
              <a:cs typeface="B Nazanin" pitchFamily="2" charset="-78"/>
            </a:endParaRPr>
          </a:p>
          <a:p>
            <a:pPr algn="justLow">
              <a:buNone/>
            </a:pPr>
            <a:r>
              <a:rPr lang="en-US" dirty="0">
                <a:cs typeface="B Nazanin" pitchFamily="2" charset="-78"/>
              </a:rPr>
              <a:t>-</a:t>
            </a:r>
            <a:r>
              <a:rPr lang="ar-SA" dirty="0">
                <a:cs typeface="B Nazanin" pitchFamily="2" charset="-78"/>
              </a:rPr>
              <a:t>ایجاد بسترهای قانونی فعالیت ها و اقدامات رفاهی، معیشتی، منزلتی برای ادامه پایدار فعالیت ها واقدامات</a:t>
            </a:r>
            <a:endParaRPr lang="en-US" dirty="0">
              <a:cs typeface="B Nazanin" pitchFamily="2" charset="-78"/>
            </a:endParaRPr>
          </a:p>
          <a:p>
            <a:pPr algn="justLow">
              <a:buNone/>
            </a:pPr>
            <a:r>
              <a:rPr lang="en-US" dirty="0">
                <a:cs typeface="B Nazanin" pitchFamily="2" charset="-78"/>
              </a:rPr>
              <a:t>-</a:t>
            </a:r>
            <a:r>
              <a:rPr lang="ar-SA" dirty="0">
                <a:cs typeface="B Nazanin" pitchFamily="2" charset="-78"/>
              </a:rPr>
              <a:t>تخصیص منابع لازم با استفاده از ماده 40 قانون الحاق به قانون تنظیم بخشی از مقررات مالی دولت</a:t>
            </a:r>
            <a:endParaRPr lang="en-US" dirty="0">
              <a:cs typeface="B Nazanin" pitchFamily="2" charset="-78"/>
            </a:endParaRPr>
          </a:p>
          <a:p>
            <a:pPr>
              <a:buNone/>
            </a:pP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952"/>
            <a:ext cx="8229600" cy="796908"/>
          </a:xfrm>
        </p:spPr>
        <p:txBody>
          <a:bodyPr>
            <a:normAutofit fontScale="90000"/>
          </a:bodyPr>
          <a:lstStyle/>
          <a:p>
            <a:r>
              <a:rPr lang="fa-IR" dirty="0"/>
              <a:t>فهرست</a:t>
            </a:r>
            <a:r>
              <a:rPr lang="en-US" dirty="0"/>
              <a:t/>
            </a:r>
            <a:br>
              <a:rPr lang="en-US" dirty="0"/>
            </a:br>
            <a:endParaRPr lang="fa-IR" dirty="0"/>
          </a:p>
        </p:txBody>
      </p:sp>
      <p:sp>
        <p:nvSpPr>
          <p:cNvPr id="3" name="Content Placeholder 2"/>
          <p:cNvSpPr>
            <a:spLocks noGrp="1"/>
          </p:cNvSpPr>
          <p:nvPr>
            <p:ph idx="1"/>
          </p:nvPr>
        </p:nvSpPr>
        <p:spPr>
          <a:xfrm>
            <a:off x="457200" y="1142984"/>
            <a:ext cx="8229600" cy="5286412"/>
          </a:xfrm>
        </p:spPr>
        <p:txBody>
          <a:bodyPr>
            <a:normAutofit fontScale="55000" lnSpcReduction="20000"/>
          </a:bodyPr>
          <a:lstStyle/>
          <a:p>
            <a:pPr>
              <a:buNone/>
            </a:pPr>
            <a:r>
              <a:rPr lang="fa-IR" sz="3300" b="1" dirty="0">
                <a:cs typeface="B Titr" pitchFamily="2" charset="-78"/>
              </a:rPr>
              <a:t>بخش اول : كليات </a:t>
            </a:r>
            <a:endParaRPr lang="en-US" sz="3300" b="1" dirty="0">
              <a:cs typeface="B Titr" pitchFamily="2" charset="-78"/>
            </a:endParaRPr>
          </a:p>
          <a:p>
            <a:pPr>
              <a:buNone/>
            </a:pPr>
            <a:r>
              <a:rPr lang="fa-IR" b="1" dirty="0"/>
              <a:t> </a:t>
            </a:r>
            <a:endParaRPr lang="en-US" dirty="0"/>
          </a:p>
          <a:p>
            <a:pPr>
              <a:buNone/>
            </a:pPr>
            <a:r>
              <a:rPr lang="fa-IR" b="1" dirty="0"/>
              <a:t>- </a:t>
            </a:r>
            <a:r>
              <a:rPr lang="fa-IR" sz="3600" b="1" dirty="0">
                <a:cs typeface="B Nazanin" pitchFamily="2" charset="-78"/>
              </a:rPr>
              <a:t>مقدمه </a:t>
            </a:r>
            <a:endParaRPr lang="en-US" sz="3600" dirty="0">
              <a:cs typeface="B Nazanin" pitchFamily="2" charset="-78"/>
            </a:endParaRPr>
          </a:p>
          <a:p>
            <a:pPr>
              <a:buNone/>
            </a:pPr>
            <a:r>
              <a:rPr lang="fa-IR" sz="3600" b="1" dirty="0">
                <a:cs typeface="B Nazanin" pitchFamily="2" charset="-78"/>
              </a:rPr>
              <a:t>- بيان مسئله </a:t>
            </a:r>
            <a:endParaRPr lang="en-US" sz="3600" dirty="0">
              <a:cs typeface="B Nazanin" pitchFamily="2" charset="-78"/>
            </a:endParaRPr>
          </a:p>
          <a:p>
            <a:pPr>
              <a:buNone/>
            </a:pPr>
            <a:r>
              <a:rPr lang="fa-IR" sz="3600" b="1" dirty="0">
                <a:cs typeface="B Nazanin" pitchFamily="2" charset="-78"/>
              </a:rPr>
              <a:t>- مستندات قانوني </a:t>
            </a:r>
            <a:endParaRPr lang="en-US" sz="3600" dirty="0">
              <a:cs typeface="B Nazanin" pitchFamily="2" charset="-78"/>
            </a:endParaRPr>
          </a:p>
          <a:p>
            <a:pPr>
              <a:buNone/>
            </a:pPr>
            <a:r>
              <a:rPr lang="fa-IR" b="1" dirty="0"/>
              <a:t> </a:t>
            </a:r>
            <a:endParaRPr lang="en-US" dirty="0"/>
          </a:p>
          <a:p>
            <a:pPr>
              <a:buNone/>
            </a:pPr>
            <a:r>
              <a:rPr lang="fa-IR" sz="3300" b="1" dirty="0">
                <a:cs typeface="B Titr" pitchFamily="2" charset="-78"/>
              </a:rPr>
              <a:t>بخش دوم: مجمل وضعيت موجود خدمات رفاهي در آموزش و پرورش </a:t>
            </a:r>
            <a:endParaRPr lang="en-US" sz="3300" b="1" dirty="0">
              <a:cs typeface="B Titr" pitchFamily="2" charset="-78"/>
            </a:endParaRPr>
          </a:p>
          <a:p>
            <a:pPr>
              <a:buNone/>
            </a:pPr>
            <a:r>
              <a:rPr lang="fa-IR" b="1" dirty="0"/>
              <a:t> </a:t>
            </a:r>
            <a:endParaRPr lang="en-US" dirty="0"/>
          </a:p>
          <a:p>
            <a:pPr>
              <a:buNone/>
            </a:pPr>
            <a:r>
              <a:rPr lang="fa-IR" b="1" dirty="0"/>
              <a:t>- </a:t>
            </a:r>
            <a:r>
              <a:rPr lang="fa-IR" sz="3600" b="1" dirty="0">
                <a:cs typeface="B Nazanin" pitchFamily="2" charset="-78"/>
              </a:rPr>
              <a:t>تعاوني‌ها، صندوق ها وام ضروري و صندوق ذخيره فرهنگيان </a:t>
            </a:r>
            <a:endParaRPr lang="en-US" sz="3600" dirty="0">
              <a:cs typeface="B Nazanin" pitchFamily="2" charset="-78"/>
            </a:endParaRPr>
          </a:p>
          <a:p>
            <a:pPr>
              <a:buNone/>
            </a:pPr>
            <a:r>
              <a:rPr lang="fa-IR" sz="3600" b="1" dirty="0">
                <a:cs typeface="B Nazanin" pitchFamily="2" charset="-78"/>
              </a:rPr>
              <a:t>- تسهيلات رفاهي ارائه شده به فرهنگيان </a:t>
            </a:r>
            <a:endParaRPr lang="en-US" sz="3600" dirty="0">
              <a:cs typeface="B Nazanin" pitchFamily="2" charset="-78"/>
            </a:endParaRPr>
          </a:p>
          <a:p>
            <a:pPr>
              <a:buNone/>
            </a:pPr>
            <a:r>
              <a:rPr lang="fa-IR" sz="3600" b="1" dirty="0">
                <a:cs typeface="B Nazanin" pitchFamily="2" charset="-78"/>
              </a:rPr>
              <a:t>- مشاركت فرهنگيان در حل مشكلات رفاهي </a:t>
            </a:r>
            <a:endParaRPr lang="en-US" sz="3600" dirty="0">
              <a:cs typeface="B Nazanin" pitchFamily="2" charset="-78"/>
            </a:endParaRPr>
          </a:p>
          <a:p>
            <a:pPr>
              <a:buNone/>
            </a:pPr>
            <a:r>
              <a:rPr lang="fa-IR" b="1" dirty="0"/>
              <a:t> </a:t>
            </a:r>
            <a:endParaRPr lang="en-US" dirty="0"/>
          </a:p>
          <a:p>
            <a:pPr>
              <a:buNone/>
            </a:pPr>
            <a:r>
              <a:rPr lang="fa-IR" sz="3300" b="1" dirty="0">
                <a:cs typeface="B Titr" pitchFamily="2" charset="-78"/>
              </a:rPr>
              <a:t>بخش سوم : طرح پيشنهادي  براي خدمات رفاهي اساتيد و كاركنان دانشگاه فرهنگيان </a:t>
            </a:r>
            <a:endParaRPr lang="en-US" sz="3300" b="1" dirty="0">
              <a:cs typeface="B Titr" pitchFamily="2" charset="-78"/>
            </a:endParaRPr>
          </a:p>
          <a:p>
            <a:pPr>
              <a:buNone/>
            </a:pPr>
            <a:r>
              <a:rPr lang="fa-IR" sz="3300" b="1" dirty="0">
                <a:cs typeface="B Titr" pitchFamily="2" charset="-78"/>
              </a:rPr>
              <a:t>تعاريف</a:t>
            </a:r>
            <a:r>
              <a:rPr lang="fa-IR" sz="3600" b="1" dirty="0">
                <a:cs typeface="B Nazanin" pitchFamily="2" charset="-78"/>
              </a:rPr>
              <a:t> </a:t>
            </a:r>
            <a:endParaRPr lang="en-US" sz="3600" dirty="0">
              <a:cs typeface="B Nazanin" pitchFamily="2" charset="-78"/>
            </a:endParaRPr>
          </a:p>
          <a:p>
            <a:pPr>
              <a:buNone/>
            </a:pPr>
            <a:r>
              <a:rPr lang="fa-IR" sz="3600" b="1" dirty="0">
                <a:cs typeface="B Nazanin" pitchFamily="2" charset="-78"/>
              </a:rPr>
              <a:t>- رفاه ،خدمات رفاهي كاركنان، خدمات بهداشتي درماني،امور معيشتي ، امور بيمه ايي ، اعتبارات، تسهيلات رفاهي </a:t>
            </a:r>
            <a:endParaRPr lang="en-US" sz="3600" dirty="0">
              <a:cs typeface="B Nazanin" pitchFamily="2" charset="-78"/>
            </a:endParaRPr>
          </a:p>
          <a:p>
            <a:pPr>
              <a:buNone/>
            </a:pPr>
            <a:r>
              <a:rPr lang="fa-IR" sz="3600" b="1" dirty="0">
                <a:cs typeface="B Nazanin" pitchFamily="2" charset="-78"/>
              </a:rPr>
              <a:t>- هرم سطوح بهره مندي از درآمدها </a:t>
            </a:r>
            <a:endParaRPr lang="en-US" sz="3600" dirty="0">
              <a:cs typeface="B Nazanin" pitchFamily="2" charset="-78"/>
            </a:endParaRPr>
          </a:p>
          <a:p>
            <a:pPr>
              <a:buNone/>
            </a:pPr>
            <a:r>
              <a:rPr lang="fa-IR" sz="3600" b="1" dirty="0">
                <a:cs typeface="B Nazanin" pitchFamily="2" charset="-78"/>
              </a:rPr>
              <a:t>- سرفصل هاي اصلي سبد هزينه هاي خانواده</a:t>
            </a:r>
            <a:endParaRPr lang="en-US" sz="3600" dirty="0">
              <a:cs typeface="B Nazanin" pitchFamily="2" charset="-78"/>
            </a:endParaRPr>
          </a:p>
          <a:p>
            <a:pPr>
              <a:buNone/>
            </a:pP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fa-IR" dirty="0" smtClean="0"/>
          </a:p>
          <a:p>
            <a:pPr>
              <a:buNone/>
            </a:pPr>
            <a:endParaRPr lang="fa-IR" dirty="0" smtClean="0"/>
          </a:p>
          <a:p>
            <a:pPr algn="ctr">
              <a:buNone/>
            </a:pPr>
            <a:r>
              <a:rPr lang="fa-IR" sz="5400" dirty="0" smtClean="0">
                <a:cs typeface="B Titr" pitchFamily="2" charset="-78"/>
              </a:rPr>
              <a:t>پایان</a:t>
            </a:r>
            <a:endParaRPr lang="fa-IR" sz="5400" dirty="0">
              <a:cs typeface="B Titr"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715040"/>
          </a:xfrm>
        </p:spPr>
        <p:txBody>
          <a:bodyPr>
            <a:normAutofit fontScale="85000" lnSpcReduction="20000"/>
          </a:bodyPr>
          <a:lstStyle/>
          <a:p>
            <a:pPr>
              <a:buNone/>
            </a:pPr>
            <a:r>
              <a:rPr lang="fa-IR" b="1" dirty="0">
                <a:cs typeface="B Titr" pitchFamily="2" charset="-78"/>
              </a:rPr>
              <a:t>- فاز مقدماتي :</a:t>
            </a:r>
            <a:endParaRPr lang="en-US" dirty="0">
              <a:cs typeface="B Titr" pitchFamily="2" charset="-78"/>
            </a:endParaRPr>
          </a:p>
          <a:p>
            <a:pPr>
              <a:buNone/>
            </a:pPr>
            <a:r>
              <a:rPr lang="fa-IR" b="1" dirty="0">
                <a:cs typeface="B Titr" pitchFamily="2" charset="-78"/>
              </a:rPr>
              <a:t>الف) اقدامات مديريتي به همراه گام هاي عملياتي </a:t>
            </a:r>
            <a:endParaRPr lang="en-US" dirty="0">
              <a:cs typeface="B Titr" pitchFamily="2" charset="-78"/>
            </a:endParaRPr>
          </a:p>
          <a:p>
            <a:pPr algn="justLow">
              <a:buNone/>
            </a:pPr>
            <a:r>
              <a:rPr lang="fa-IR" b="1" dirty="0">
                <a:cs typeface="B Nazanin" pitchFamily="2" charset="-78"/>
              </a:rPr>
              <a:t>- مواردي كه دانشگاه مي تواند در دستوركار خود قرار دهد.</a:t>
            </a:r>
            <a:endParaRPr lang="en-US" dirty="0">
              <a:cs typeface="B Nazanin" pitchFamily="2" charset="-78"/>
            </a:endParaRPr>
          </a:p>
          <a:p>
            <a:pPr algn="justLow">
              <a:buNone/>
            </a:pPr>
            <a:r>
              <a:rPr lang="fa-IR" b="1" dirty="0">
                <a:cs typeface="B Nazanin" pitchFamily="2" charset="-78"/>
              </a:rPr>
              <a:t>- هماهنگي دانشگاه با صندوق ذخيره فرهنگيان </a:t>
            </a:r>
            <a:endParaRPr lang="en-US" dirty="0">
              <a:cs typeface="B Nazanin" pitchFamily="2" charset="-78"/>
            </a:endParaRPr>
          </a:p>
          <a:p>
            <a:pPr algn="justLow">
              <a:buNone/>
            </a:pPr>
            <a:r>
              <a:rPr lang="fa-IR" b="1" dirty="0">
                <a:cs typeface="B Nazanin" pitchFamily="2" charset="-78"/>
              </a:rPr>
              <a:t>- يك پارچه سازي ظرفيت هاي مراكز رفاهي تابعه </a:t>
            </a:r>
            <a:endParaRPr lang="en-US" dirty="0">
              <a:cs typeface="B Nazanin" pitchFamily="2" charset="-78"/>
            </a:endParaRPr>
          </a:p>
          <a:p>
            <a:pPr algn="justLow">
              <a:buNone/>
            </a:pPr>
            <a:r>
              <a:rPr lang="fa-IR" b="1" dirty="0">
                <a:cs typeface="B Nazanin" pitchFamily="2" charset="-78"/>
              </a:rPr>
              <a:t>- ساير اقدامات رفاهي </a:t>
            </a:r>
            <a:endParaRPr lang="en-US" dirty="0">
              <a:cs typeface="B Nazanin" pitchFamily="2" charset="-78"/>
            </a:endParaRPr>
          </a:p>
          <a:p>
            <a:pPr>
              <a:buNone/>
            </a:pPr>
            <a:r>
              <a:rPr lang="fa-IR" b="1" dirty="0">
                <a:cs typeface="B Titr" pitchFamily="2" charset="-78"/>
              </a:rPr>
              <a:t>ب) برنامه هاي اولويت دار </a:t>
            </a:r>
            <a:r>
              <a:rPr lang="fa-IR" b="1" dirty="0"/>
              <a:t> </a:t>
            </a:r>
            <a:endParaRPr lang="en-US" dirty="0"/>
          </a:p>
          <a:p>
            <a:pPr algn="justLow">
              <a:buNone/>
            </a:pPr>
            <a:r>
              <a:rPr lang="fa-IR" b="1" dirty="0"/>
              <a:t>- </a:t>
            </a:r>
            <a:r>
              <a:rPr lang="fa-IR" b="1" dirty="0">
                <a:cs typeface="B Nazanin" pitchFamily="2" charset="-78"/>
              </a:rPr>
              <a:t>تاسيس صندوق وام ضروري و تهيه دستورالعمل ها ي مربوطه بر اساس مدل پيش بيني شده </a:t>
            </a:r>
            <a:endParaRPr lang="en-US" dirty="0">
              <a:cs typeface="B Nazanin" pitchFamily="2" charset="-78"/>
            </a:endParaRPr>
          </a:p>
          <a:p>
            <a:pPr algn="justLow">
              <a:buNone/>
            </a:pPr>
            <a:r>
              <a:rPr lang="fa-IR" b="1" dirty="0">
                <a:cs typeface="B Nazanin" pitchFamily="2" charset="-78"/>
              </a:rPr>
              <a:t>- ساماندهي مراكز رفاهي تابعه بر اساس مدل پيش بيني شده </a:t>
            </a:r>
            <a:endParaRPr lang="en-US" dirty="0">
              <a:cs typeface="B Nazanin" pitchFamily="2" charset="-78"/>
            </a:endParaRPr>
          </a:p>
          <a:p>
            <a:pPr algn="justLow">
              <a:buNone/>
            </a:pPr>
            <a:r>
              <a:rPr lang="fa-IR" b="1" dirty="0">
                <a:cs typeface="B Nazanin" pitchFamily="2" charset="-78"/>
              </a:rPr>
              <a:t>- تشكيل شركت تعاوني مسكن خاص كاركنان دانشگاه براساس مدل پيش بيني شده </a:t>
            </a:r>
            <a:endParaRPr lang="en-US" dirty="0">
              <a:cs typeface="B Nazanin" pitchFamily="2" charset="-78"/>
            </a:endParaRPr>
          </a:p>
          <a:p>
            <a:pPr algn="justLow">
              <a:buNone/>
            </a:pPr>
            <a:r>
              <a:rPr lang="fa-IR" b="1" dirty="0">
                <a:cs typeface="B Nazanin" pitchFamily="2" charset="-78"/>
              </a:rPr>
              <a:t>- تشكيل ساير شركت تعاوني براساس مدل هاي پيش بيني شده </a:t>
            </a:r>
            <a:endParaRPr lang="en-US" dirty="0">
              <a:cs typeface="B Nazanin" pitchFamily="2" charset="-78"/>
            </a:endParaRPr>
          </a:p>
          <a:p>
            <a:pPr algn="justLow">
              <a:buNone/>
            </a:pPr>
            <a:r>
              <a:rPr lang="fa-IR" b="1" dirty="0">
                <a:cs typeface="B Nazanin" pitchFamily="2" charset="-78"/>
              </a:rPr>
              <a:t>- تهيه بسته هاي رفاهي </a:t>
            </a:r>
            <a:endParaRPr lang="en-US" dirty="0">
              <a:cs typeface="B Nazanin" pitchFamily="2" charset="-78"/>
            </a:endParaRPr>
          </a:p>
          <a:p>
            <a:pPr>
              <a:buNone/>
            </a:pP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000792"/>
          </a:xfrm>
        </p:spPr>
        <p:txBody>
          <a:bodyPr>
            <a:normAutofit fontScale="70000" lnSpcReduction="20000"/>
          </a:bodyPr>
          <a:lstStyle/>
          <a:p>
            <a:pPr>
              <a:buNone/>
            </a:pPr>
            <a:r>
              <a:rPr lang="ar-SA" dirty="0">
                <a:cs typeface="B Titr" pitchFamily="2" charset="-78"/>
              </a:rPr>
              <a:t>فازتكميلي : بخش اول</a:t>
            </a:r>
            <a:endParaRPr lang="en-US" dirty="0">
              <a:cs typeface="B Titr" pitchFamily="2" charset="-78"/>
            </a:endParaRPr>
          </a:p>
          <a:p>
            <a:pPr>
              <a:buNone/>
            </a:pPr>
            <a:r>
              <a:rPr lang="ar-SA" dirty="0"/>
              <a:t> </a:t>
            </a:r>
            <a:endParaRPr lang="en-US" dirty="0"/>
          </a:p>
          <a:p>
            <a:pPr algn="justLow">
              <a:buNone/>
            </a:pPr>
            <a:r>
              <a:rPr lang="ar-SA" dirty="0"/>
              <a:t>-</a:t>
            </a:r>
            <a:r>
              <a:rPr lang="ar-SA" sz="3400" dirty="0">
                <a:cs typeface="B Nazanin" pitchFamily="2" charset="-78"/>
              </a:rPr>
              <a:t>تدوين وتصويب ماموريت ها واهداف دررابطه با خدمات رفاهي ،معيشتي ومنزلتي براي كاركنان دانشگاه وخانواده هايشان</a:t>
            </a:r>
            <a:endParaRPr lang="en-US" sz="3400" dirty="0">
              <a:cs typeface="B Nazanin" pitchFamily="2" charset="-78"/>
            </a:endParaRPr>
          </a:p>
          <a:p>
            <a:pPr algn="justLow">
              <a:buNone/>
            </a:pPr>
            <a:r>
              <a:rPr lang="ar-SA" sz="3400" dirty="0">
                <a:cs typeface="B Nazanin" pitchFamily="2" charset="-78"/>
              </a:rPr>
              <a:t>-مأموریت‌ها و اهداف کلی پيش بيني شده در رابطه با خدمات رفاهی، معیشتی </a:t>
            </a:r>
            <a:r>
              <a:rPr lang="ar-SA" sz="3400" dirty="0" smtClean="0">
                <a:cs typeface="B Nazanin" pitchFamily="2" charset="-78"/>
              </a:rPr>
              <a:t>و</a:t>
            </a:r>
            <a:r>
              <a:rPr lang="fa-IR" sz="3400" dirty="0" smtClean="0">
                <a:cs typeface="B Nazanin" pitchFamily="2" charset="-78"/>
              </a:rPr>
              <a:t> </a:t>
            </a:r>
            <a:r>
              <a:rPr lang="ar-SA" sz="3400" dirty="0" smtClean="0">
                <a:cs typeface="B Nazanin" pitchFamily="2" charset="-78"/>
              </a:rPr>
              <a:t>منزلتی </a:t>
            </a:r>
            <a:r>
              <a:rPr lang="ar-SA" sz="3400" dirty="0">
                <a:cs typeface="B Nazanin" pitchFamily="2" charset="-78"/>
              </a:rPr>
              <a:t>برای اساتيدوكاركنان دانشگاه و خانواده‌هایشان</a:t>
            </a:r>
            <a:endParaRPr lang="en-US" sz="3400" dirty="0">
              <a:cs typeface="B Nazanin" pitchFamily="2" charset="-78"/>
            </a:endParaRPr>
          </a:p>
          <a:p>
            <a:pPr>
              <a:buNone/>
            </a:pPr>
            <a:r>
              <a:rPr lang="ar-SA" dirty="0"/>
              <a:t> </a:t>
            </a:r>
            <a:endParaRPr lang="en-US" dirty="0"/>
          </a:p>
          <a:p>
            <a:pPr>
              <a:buNone/>
            </a:pPr>
            <a:r>
              <a:rPr lang="fa-IR" b="1" dirty="0">
                <a:cs typeface="B Titr" pitchFamily="2" charset="-78"/>
              </a:rPr>
              <a:t>فاز تكميلي: بخش دوم :</a:t>
            </a:r>
            <a:endParaRPr lang="en-US" b="1" dirty="0">
              <a:cs typeface="B Titr" pitchFamily="2" charset="-78"/>
            </a:endParaRPr>
          </a:p>
          <a:p>
            <a:pPr>
              <a:buNone/>
            </a:pPr>
            <a:r>
              <a:rPr lang="fa-IR" dirty="0"/>
              <a:t> </a:t>
            </a:r>
            <a:endParaRPr lang="en-US" dirty="0"/>
          </a:p>
          <a:p>
            <a:pPr algn="justLow">
              <a:buNone/>
            </a:pPr>
            <a:r>
              <a:rPr lang="fa-IR" sz="3400" b="1" dirty="0" smtClean="0">
                <a:cs typeface="B Nazanin" pitchFamily="2" charset="-78"/>
              </a:rPr>
              <a:t>- </a:t>
            </a:r>
            <a:r>
              <a:rPr lang="fa-IR" sz="3400" dirty="0" smtClean="0">
                <a:cs typeface="B Nazanin" pitchFamily="2" charset="-78"/>
              </a:rPr>
              <a:t>تعیین </a:t>
            </a:r>
            <a:r>
              <a:rPr lang="fa-IR" sz="3400" dirty="0">
                <a:cs typeface="B Nazanin" pitchFamily="2" charset="-78"/>
              </a:rPr>
              <a:t>چارچوب‌‌های ساختاری، عملیاتی، و نهادی</a:t>
            </a:r>
            <a:endParaRPr lang="en-US" sz="3400" dirty="0">
              <a:cs typeface="B Nazanin" pitchFamily="2" charset="-78"/>
            </a:endParaRPr>
          </a:p>
          <a:p>
            <a:pPr algn="justLow">
              <a:buNone/>
            </a:pPr>
            <a:r>
              <a:rPr lang="fa-IR" sz="3400" dirty="0">
                <a:cs typeface="B Nazanin" pitchFamily="2" charset="-78"/>
              </a:rPr>
              <a:t>- تهيه وتدوين ساختار متناسب با نيازها </a:t>
            </a:r>
            <a:endParaRPr lang="en-US" sz="3400" dirty="0">
              <a:cs typeface="B Nazanin" pitchFamily="2" charset="-78"/>
            </a:endParaRPr>
          </a:p>
          <a:p>
            <a:pPr algn="justLow">
              <a:buNone/>
            </a:pPr>
            <a:r>
              <a:rPr lang="fa-IR" sz="3400" dirty="0" smtClean="0">
                <a:cs typeface="B Nazanin" pitchFamily="2" charset="-78"/>
              </a:rPr>
              <a:t>- تهيه </a:t>
            </a:r>
            <a:r>
              <a:rPr lang="fa-IR" sz="3400" dirty="0">
                <a:cs typeface="B Nazanin" pitchFamily="2" charset="-78"/>
              </a:rPr>
              <a:t>وتدوين شرح وظايف مربوطه </a:t>
            </a:r>
            <a:endParaRPr lang="en-US" sz="3400" dirty="0">
              <a:cs typeface="B Nazanin" pitchFamily="2" charset="-78"/>
            </a:endParaRPr>
          </a:p>
          <a:p>
            <a:pPr algn="justLow">
              <a:buNone/>
            </a:pPr>
            <a:r>
              <a:rPr lang="fa-IR" sz="3400" dirty="0" smtClean="0">
                <a:cs typeface="B Nazanin" pitchFamily="2" charset="-78"/>
              </a:rPr>
              <a:t>- تصويب </a:t>
            </a:r>
            <a:r>
              <a:rPr lang="fa-IR" sz="3400" dirty="0">
                <a:cs typeface="B Nazanin" pitchFamily="2" charset="-78"/>
              </a:rPr>
              <a:t>برنامه ها درمجاري قانوني </a:t>
            </a:r>
            <a:endParaRPr lang="en-US" sz="3400" dirty="0">
              <a:cs typeface="B Nazanin" pitchFamily="2" charset="-78"/>
            </a:endParaRPr>
          </a:p>
          <a:p>
            <a:pPr algn="justLow">
              <a:buNone/>
            </a:pPr>
            <a:r>
              <a:rPr lang="fa-IR" sz="3400" dirty="0" smtClean="0">
                <a:cs typeface="B Nazanin" pitchFamily="2" charset="-78"/>
              </a:rPr>
              <a:t>- ايجاد </a:t>
            </a:r>
            <a:r>
              <a:rPr lang="fa-IR" sz="3400" dirty="0">
                <a:cs typeface="B Nazanin" pitchFamily="2" charset="-78"/>
              </a:rPr>
              <a:t>بسترهاي قانوني فعاليت ها واقدامات رفاهي ،معيشتي ،منزلتي براي  ادامه پايدار فعاليت ها واقدامات </a:t>
            </a:r>
            <a:endParaRPr lang="en-US" sz="3400" dirty="0">
              <a:cs typeface="B Nazanin" pitchFamily="2" charset="-78"/>
            </a:endParaRPr>
          </a:p>
          <a:p>
            <a:pPr algn="justLow">
              <a:buNone/>
            </a:pPr>
            <a:r>
              <a:rPr lang="fa-IR" sz="3400" dirty="0" smtClean="0">
                <a:cs typeface="B Nazanin" pitchFamily="2" charset="-78"/>
              </a:rPr>
              <a:t>- تخصيص </a:t>
            </a:r>
            <a:r>
              <a:rPr lang="fa-IR" sz="3400" dirty="0">
                <a:cs typeface="B Nazanin" pitchFamily="2" charset="-78"/>
              </a:rPr>
              <a:t>منابع لازم با استفاده از ماده 40قانون الحاق به قانون تنظيم بخشي از مقررات مالي دولت </a:t>
            </a:r>
            <a:endParaRPr lang="en-US" sz="3400" dirty="0">
              <a:cs typeface="B Nazanin" pitchFamily="2" charset="-78"/>
            </a:endParaRPr>
          </a:p>
          <a:p>
            <a:pPr>
              <a:buNone/>
            </a:pP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4525963"/>
          </a:xfrm>
        </p:spPr>
        <p:txBody>
          <a:bodyPr/>
          <a:lstStyle/>
          <a:p>
            <a:pPr algn="ctr">
              <a:buNone/>
            </a:pPr>
            <a:endParaRPr lang="fa-IR" dirty="0" smtClean="0"/>
          </a:p>
          <a:p>
            <a:pPr algn="ctr">
              <a:buNone/>
            </a:pPr>
            <a:endParaRPr lang="fa-IR" dirty="0"/>
          </a:p>
          <a:p>
            <a:pPr algn="ctr">
              <a:buNone/>
            </a:pPr>
            <a:endParaRPr lang="fa-IR" dirty="0" smtClean="0"/>
          </a:p>
          <a:p>
            <a:pPr algn="ctr">
              <a:buNone/>
            </a:pPr>
            <a:r>
              <a:rPr lang="ar-SA" sz="11500" b="1" dirty="0" smtClean="0">
                <a:latin typeface="IranNastaliq" pitchFamily="18" charset="0"/>
                <a:cs typeface="IranNastaliq" pitchFamily="18" charset="0"/>
              </a:rPr>
              <a:t>بخش </a:t>
            </a:r>
            <a:r>
              <a:rPr lang="ar-SA" sz="11500" b="1" dirty="0">
                <a:latin typeface="IranNastaliq" pitchFamily="18" charset="0"/>
                <a:cs typeface="IranNastaliq" pitchFamily="18" charset="0"/>
              </a:rPr>
              <a:t>اول :كليات</a:t>
            </a:r>
            <a:endParaRPr lang="en-US" sz="11500" b="1" dirty="0">
              <a:latin typeface="IranNastaliq" pitchFamily="18" charset="0"/>
              <a:cs typeface="IranNastaliq" pitchFamily="18" charset="0"/>
            </a:endParaRPr>
          </a:p>
          <a:p>
            <a:pPr algn="ctr">
              <a:buNone/>
            </a:pP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472</TotalTime>
  <Words>4388</Words>
  <Application>Microsoft Office PowerPoint</Application>
  <PresentationFormat>On-screen Show (4:3)</PresentationFormat>
  <Paragraphs>383</Paragraphs>
  <Slides>60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vt:lpstr>
      <vt:lpstr>B Nazanin</vt:lpstr>
      <vt:lpstr>B Titr</vt:lpstr>
      <vt:lpstr>Calibri</vt:lpstr>
      <vt:lpstr>IranNastaliq</vt:lpstr>
      <vt:lpstr>Times New Roman</vt:lpstr>
      <vt:lpstr>Office Theme</vt:lpstr>
      <vt:lpstr>به نام خدا</vt:lpstr>
      <vt:lpstr>PowerPoint Presentation</vt:lpstr>
      <vt:lpstr>PowerPoint Presentation</vt:lpstr>
      <vt:lpstr>PowerPoint Presentation</vt:lpstr>
      <vt:lpstr>PowerPoint Presentation</vt:lpstr>
      <vt:lpstr>فهرست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تسهيلات رفاهي ارائه شده به فرهنگيان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1-تاسيس صندوق وام ضروري وتهيه دستورالعمل هاي مربوطه براساس مدل پيش بيني شده ذيل </vt:lpstr>
      <vt:lpstr>2-سامان دهي مراكز رفاهي تابعه براساس مدل مشروحه ذيل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safania</dc:creator>
  <cp:lastModifiedBy>ahmad safania</cp:lastModifiedBy>
  <cp:revision>63</cp:revision>
  <dcterms:created xsi:type="dcterms:W3CDTF">2015-08-24T04:42:23Z</dcterms:created>
  <dcterms:modified xsi:type="dcterms:W3CDTF">2015-11-23T10:43:39Z</dcterms:modified>
</cp:coreProperties>
</file>