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83" r:id="rId2"/>
    <p:sldId id="322" r:id="rId3"/>
    <p:sldId id="323" r:id="rId4"/>
    <p:sldId id="256" r:id="rId5"/>
    <p:sldId id="272" r:id="rId6"/>
    <p:sldId id="286" r:id="rId7"/>
    <p:sldId id="270" r:id="rId8"/>
    <p:sldId id="277" r:id="rId9"/>
    <p:sldId id="315" r:id="rId10"/>
    <p:sldId id="288" r:id="rId11"/>
    <p:sldId id="317" r:id="rId12"/>
    <p:sldId id="320" r:id="rId13"/>
    <p:sldId id="321" r:id="rId14"/>
    <p:sldId id="297" r:id="rId15"/>
    <p:sldId id="289" r:id="rId16"/>
    <p:sldId id="292" r:id="rId17"/>
    <p:sldId id="316" r:id="rId18"/>
    <p:sldId id="293" r:id="rId19"/>
    <p:sldId id="294" r:id="rId20"/>
    <p:sldId id="295" r:id="rId21"/>
    <p:sldId id="296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1" r:id="rId34"/>
    <p:sldId id="312" r:id="rId35"/>
    <p:sldId id="313" r:id="rId36"/>
    <p:sldId id="290" r:id="rId37"/>
    <p:sldId id="31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B8BE8FB-3CF6-41E8-A345-542DA76BC1CD}">
          <p14:sldIdLst>
            <p14:sldId id="283"/>
            <p14:sldId id="322"/>
            <p14:sldId id="323"/>
          </p14:sldIdLst>
        </p14:section>
        <p14:section name="Untitled Section" id="{18206DBB-7A0E-40E9-8039-549C17C23183}">
          <p14:sldIdLst>
            <p14:sldId id="256"/>
            <p14:sldId id="272"/>
            <p14:sldId id="286"/>
            <p14:sldId id="270"/>
            <p14:sldId id="277"/>
            <p14:sldId id="315"/>
            <p14:sldId id="288"/>
            <p14:sldId id="317"/>
            <p14:sldId id="320"/>
            <p14:sldId id="321"/>
            <p14:sldId id="297"/>
            <p14:sldId id="289"/>
            <p14:sldId id="292"/>
            <p14:sldId id="316"/>
            <p14:sldId id="293"/>
            <p14:sldId id="294"/>
            <p14:sldId id="295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1"/>
            <p14:sldId id="312"/>
            <p14:sldId id="313"/>
            <p14:sldId id="290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00"/>
    <a:srgbClr val="E0A6A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037AC-246C-4CAF-A26B-DF833B59C4F8}" type="doc">
      <dgm:prSet loTypeId="urn:microsoft.com/office/officeart/2005/8/layout/radial6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956A607-0256-4D89-AE11-FF8E6221F3C9}">
      <dgm:prSet phldrT="[Text]"/>
      <dgm:spPr/>
      <dgm:t>
        <a:bodyPr/>
        <a:lstStyle/>
        <a:p>
          <a:r>
            <a:rPr lang="fa-IR" b="1" dirty="0" smtClean="0">
              <a:solidFill>
                <a:srgbClr val="800000"/>
              </a:solidFill>
              <a:cs typeface="B Lotus" pitchFamily="2" charset="-78"/>
            </a:rPr>
            <a:t>معاونت نظارت، ارزیابی و تضمین کیفیت</a:t>
          </a:r>
          <a:endParaRPr lang="en-US" b="1" dirty="0">
            <a:solidFill>
              <a:srgbClr val="800000"/>
            </a:solidFill>
            <a:cs typeface="B Lotus" pitchFamily="2" charset="-78"/>
          </a:endParaRPr>
        </a:p>
      </dgm:t>
    </dgm:pt>
    <dgm:pt modelId="{C21225D7-5E7B-481D-90D3-63A11EA0C114}" type="parTrans" cxnId="{31562B46-F68D-444C-9A55-516AFF9DFB08}">
      <dgm:prSet/>
      <dgm:spPr/>
      <dgm:t>
        <a:bodyPr/>
        <a:lstStyle/>
        <a:p>
          <a:endParaRPr lang="en-US"/>
        </a:p>
      </dgm:t>
    </dgm:pt>
    <dgm:pt modelId="{09BA6226-B452-499C-B059-0BC2BA4655FB}" type="sibTrans" cxnId="{31562B46-F68D-444C-9A55-516AFF9DFB08}">
      <dgm:prSet/>
      <dgm:spPr/>
      <dgm:t>
        <a:bodyPr/>
        <a:lstStyle/>
        <a:p>
          <a:endParaRPr lang="en-US"/>
        </a:p>
      </dgm:t>
    </dgm:pt>
    <dgm:pt modelId="{59FA80EB-BB5A-424F-8E93-ACF4F6A85CE3}">
      <dgm:prSet phldrT="[Text]" custT="1"/>
      <dgm:spPr/>
      <dgm:t>
        <a:bodyPr/>
        <a:lstStyle/>
        <a:p>
          <a:r>
            <a:rPr lang="fa-IR" sz="2400" dirty="0" smtClean="0">
              <a:cs typeface="B Lotus" pitchFamily="2" charset="-78"/>
            </a:rPr>
            <a:t>د</a:t>
          </a:r>
          <a:r>
            <a:rPr lang="fa-IR" sz="2400" b="1" dirty="0" smtClean="0">
              <a:cs typeface="B Lotus" pitchFamily="2" charset="-78"/>
            </a:rPr>
            <a:t>فتر</a:t>
          </a:r>
          <a:r>
            <a:rPr lang="fa-IR" sz="1700" b="1" dirty="0" smtClean="0">
              <a:cs typeface="B Lotus" pitchFamily="2" charset="-78"/>
            </a:rPr>
            <a:t> نظارت، ارزیابی و تعالی سازمانی</a:t>
          </a:r>
          <a:endParaRPr lang="en-US" sz="1700" dirty="0">
            <a:cs typeface="B Lotus" pitchFamily="2" charset="-78"/>
          </a:endParaRPr>
        </a:p>
      </dgm:t>
    </dgm:pt>
    <dgm:pt modelId="{C67D1CBC-CAC2-4649-9781-B6754B5493B6}" type="parTrans" cxnId="{EEA8FFDF-1F86-4C0C-886E-79BCC99DB49D}">
      <dgm:prSet/>
      <dgm:spPr/>
      <dgm:t>
        <a:bodyPr/>
        <a:lstStyle/>
        <a:p>
          <a:endParaRPr lang="en-US"/>
        </a:p>
      </dgm:t>
    </dgm:pt>
    <dgm:pt modelId="{45AB418C-3813-4309-8B41-21F4F49B928D}" type="sibTrans" cxnId="{EEA8FFDF-1F86-4C0C-886E-79BCC99DB49D}">
      <dgm:prSet/>
      <dgm:spPr/>
      <dgm:t>
        <a:bodyPr/>
        <a:lstStyle/>
        <a:p>
          <a:endParaRPr lang="en-US"/>
        </a:p>
      </dgm:t>
    </dgm:pt>
    <dgm:pt modelId="{742C28FB-4F0B-4076-A19F-EA3B8B978B17}">
      <dgm:prSet phldrT="[Text]" custT="1"/>
      <dgm:spPr/>
      <dgm:t>
        <a:bodyPr/>
        <a:lstStyle/>
        <a:p>
          <a:r>
            <a:rPr lang="fa-IR" sz="2400" dirty="0" smtClean="0">
              <a:cs typeface="B Lotus" pitchFamily="2" charset="-78"/>
            </a:rPr>
            <a:t>مدیریت بالندگی حرفه‌ای</a:t>
          </a:r>
          <a:endParaRPr lang="en-US" sz="2400" dirty="0">
            <a:cs typeface="B Lotus" pitchFamily="2" charset="-78"/>
          </a:endParaRPr>
        </a:p>
      </dgm:t>
    </dgm:pt>
    <dgm:pt modelId="{EDF4B5C4-4440-46ED-8017-AA4071DD16FD}" type="parTrans" cxnId="{01A148DF-ED51-4BE6-9E86-859623086AC1}">
      <dgm:prSet/>
      <dgm:spPr/>
      <dgm:t>
        <a:bodyPr/>
        <a:lstStyle/>
        <a:p>
          <a:endParaRPr lang="en-US"/>
        </a:p>
      </dgm:t>
    </dgm:pt>
    <dgm:pt modelId="{ECF072D2-26F8-433F-8C6D-BBF0C232BA9E}" type="sibTrans" cxnId="{01A148DF-ED51-4BE6-9E86-859623086AC1}">
      <dgm:prSet/>
      <dgm:spPr/>
      <dgm:t>
        <a:bodyPr/>
        <a:lstStyle/>
        <a:p>
          <a:endParaRPr lang="en-US"/>
        </a:p>
      </dgm:t>
    </dgm:pt>
    <dgm:pt modelId="{52848E42-B29F-4149-94C2-428393BE0D27}">
      <dgm:prSet phldrT="[Text]"/>
      <dgm:spPr>
        <a:solidFill>
          <a:srgbClr val="E0A6A0"/>
        </a:solidFill>
      </dgm:spPr>
      <dgm:t>
        <a:bodyPr/>
        <a:lstStyle/>
        <a:p>
          <a:r>
            <a:rPr lang="fa-IR" b="1" dirty="0" smtClean="0">
              <a:cs typeface="B Lotus" pitchFamily="2" charset="-78"/>
            </a:rPr>
            <a:t>مرکز سنجش شایستگی های حرفه‌ای</a:t>
          </a:r>
          <a:endParaRPr lang="en-US" b="1" dirty="0">
            <a:cs typeface="B Lotus" pitchFamily="2" charset="-78"/>
          </a:endParaRPr>
        </a:p>
      </dgm:t>
    </dgm:pt>
    <dgm:pt modelId="{E37F33B3-B15A-46C7-821E-4A816D022283}" type="parTrans" cxnId="{7757CFF3-6DC7-4704-AEAE-2A43D61FC358}">
      <dgm:prSet/>
      <dgm:spPr/>
      <dgm:t>
        <a:bodyPr/>
        <a:lstStyle/>
        <a:p>
          <a:endParaRPr lang="en-US"/>
        </a:p>
      </dgm:t>
    </dgm:pt>
    <dgm:pt modelId="{853876F1-EA72-4E75-957A-1EEB130A1432}" type="sibTrans" cxnId="{7757CFF3-6DC7-4704-AEAE-2A43D61FC358}">
      <dgm:prSet/>
      <dgm:spPr/>
      <dgm:t>
        <a:bodyPr/>
        <a:lstStyle/>
        <a:p>
          <a:endParaRPr lang="en-US"/>
        </a:p>
      </dgm:t>
    </dgm:pt>
    <dgm:pt modelId="{35A1B4AF-59FA-457A-B5EE-773E50F0CEB6}" type="pres">
      <dgm:prSet presAssocID="{1FC037AC-246C-4CAF-A26B-DF833B59C4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BFDB4-5E0E-438C-9F87-81469DCBB538}" type="pres">
      <dgm:prSet presAssocID="{3956A607-0256-4D89-AE11-FF8E6221F3C9}" presName="centerShape" presStyleLbl="node0" presStyleIdx="0" presStyleCnt="1"/>
      <dgm:spPr/>
      <dgm:t>
        <a:bodyPr/>
        <a:lstStyle/>
        <a:p>
          <a:endParaRPr lang="en-US"/>
        </a:p>
      </dgm:t>
    </dgm:pt>
    <dgm:pt modelId="{14AD9F8D-F3FE-4808-809C-0D0FE368F827}" type="pres">
      <dgm:prSet presAssocID="{59FA80EB-BB5A-424F-8E93-ACF4F6A85CE3}" presName="node" presStyleLbl="node1" presStyleIdx="0" presStyleCnt="3" custScaleX="122715" custScaleY="116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A5142-7094-42FB-BFB6-3059280F922B}" type="pres">
      <dgm:prSet presAssocID="{59FA80EB-BB5A-424F-8E93-ACF4F6A85CE3}" presName="dummy" presStyleCnt="0"/>
      <dgm:spPr/>
    </dgm:pt>
    <dgm:pt modelId="{ECF2BAA2-7F26-4CCD-B93A-2AF0AE03AB9F}" type="pres">
      <dgm:prSet presAssocID="{45AB418C-3813-4309-8B41-21F4F49B928D}" presName="sibTrans" presStyleLbl="sibTrans2D1" presStyleIdx="0" presStyleCnt="3" custScaleX="116935" custScaleY="107508"/>
      <dgm:spPr/>
      <dgm:t>
        <a:bodyPr/>
        <a:lstStyle/>
        <a:p>
          <a:endParaRPr lang="en-US"/>
        </a:p>
      </dgm:t>
    </dgm:pt>
    <dgm:pt modelId="{24BCE142-92AF-4741-83D9-E07CA74F6BBF}" type="pres">
      <dgm:prSet presAssocID="{742C28FB-4F0B-4076-A19F-EA3B8B978B17}" presName="node" presStyleLbl="node1" presStyleIdx="1" presStyleCnt="3" custScaleX="110327" custScaleY="111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28372-0417-4F26-97A3-DCCF45958C5C}" type="pres">
      <dgm:prSet presAssocID="{742C28FB-4F0B-4076-A19F-EA3B8B978B17}" presName="dummy" presStyleCnt="0"/>
      <dgm:spPr/>
    </dgm:pt>
    <dgm:pt modelId="{B19FF2A5-F3C8-49BF-804E-12A1343E570D}" type="pres">
      <dgm:prSet presAssocID="{ECF072D2-26F8-433F-8C6D-BBF0C232BA9E}" presName="sibTrans" presStyleLbl="sibTrans2D1" presStyleIdx="1" presStyleCnt="3" custScaleX="109155" custScaleY="115206"/>
      <dgm:spPr/>
      <dgm:t>
        <a:bodyPr/>
        <a:lstStyle/>
        <a:p>
          <a:endParaRPr lang="en-US"/>
        </a:p>
      </dgm:t>
    </dgm:pt>
    <dgm:pt modelId="{EBB61505-021A-4289-B16E-10A7B8FA8ED0}" type="pres">
      <dgm:prSet presAssocID="{52848E42-B29F-4149-94C2-428393BE0D27}" presName="node" presStyleLbl="node1" presStyleIdx="2" presStyleCnt="3" custScaleX="110952" custScaleY="101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60A1F-5B9E-4DCA-9935-945FAF2E4DBA}" type="pres">
      <dgm:prSet presAssocID="{52848E42-B29F-4149-94C2-428393BE0D27}" presName="dummy" presStyleCnt="0"/>
      <dgm:spPr/>
    </dgm:pt>
    <dgm:pt modelId="{A82AFFF7-595B-4825-8395-45CAB7EEBDF4}" type="pres">
      <dgm:prSet presAssocID="{853876F1-EA72-4E75-957A-1EEB130A1432}" presName="sibTrans" presStyleLbl="sibTrans2D1" presStyleIdx="2" presStyleCnt="3" custScaleX="113560" custScaleY="112081"/>
      <dgm:spPr/>
      <dgm:t>
        <a:bodyPr/>
        <a:lstStyle/>
        <a:p>
          <a:endParaRPr lang="en-US"/>
        </a:p>
      </dgm:t>
    </dgm:pt>
  </dgm:ptLst>
  <dgm:cxnLst>
    <dgm:cxn modelId="{CC40C58B-2892-4A07-948B-3DAAFD4CC6BD}" type="presOf" srcId="{853876F1-EA72-4E75-957A-1EEB130A1432}" destId="{A82AFFF7-595B-4825-8395-45CAB7EEBDF4}" srcOrd="0" destOrd="0" presId="urn:microsoft.com/office/officeart/2005/8/layout/radial6"/>
    <dgm:cxn modelId="{EEA8FFDF-1F86-4C0C-886E-79BCC99DB49D}" srcId="{3956A607-0256-4D89-AE11-FF8E6221F3C9}" destId="{59FA80EB-BB5A-424F-8E93-ACF4F6A85CE3}" srcOrd="0" destOrd="0" parTransId="{C67D1CBC-CAC2-4649-9781-B6754B5493B6}" sibTransId="{45AB418C-3813-4309-8B41-21F4F49B928D}"/>
    <dgm:cxn modelId="{01A148DF-ED51-4BE6-9E86-859623086AC1}" srcId="{3956A607-0256-4D89-AE11-FF8E6221F3C9}" destId="{742C28FB-4F0B-4076-A19F-EA3B8B978B17}" srcOrd="1" destOrd="0" parTransId="{EDF4B5C4-4440-46ED-8017-AA4071DD16FD}" sibTransId="{ECF072D2-26F8-433F-8C6D-BBF0C232BA9E}"/>
    <dgm:cxn modelId="{43315A47-9125-4ED0-805C-E82815169BBE}" type="presOf" srcId="{742C28FB-4F0B-4076-A19F-EA3B8B978B17}" destId="{24BCE142-92AF-4741-83D9-E07CA74F6BBF}" srcOrd="0" destOrd="0" presId="urn:microsoft.com/office/officeart/2005/8/layout/radial6"/>
    <dgm:cxn modelId="{E850B143-BF1E-4017-BB32-55B4E0ED134E}" type="presOf" srcId="{52848E42-B29F-4149-94C2-428393BE0D27}" destId="{EBB61505-021A-4289-B16E-10A7B8FA8ED0}" srcOrd="0" destOrd="0" presId="urn:microsoft.com/office/officeart/2005/8/layout/radial6"/>
    <dgm:cxn modelId="{31562B46-F68D-444C-9A55-516AFF9DFB08}" srcId="{1FC037AC-246C-4CAF-A26B-DF833B59C4F8}" destId="{3956A607-0256-4D89-AE11-FF8E6221F3C9}" srcOrd="0" destOrd="0" parTransId="{C21225D7-5E7B-481D-90D3-63A11EA0C114}" sibTransId="{09BA6226-B452-499C-B059-0BC2BA4655FB}"/>
    <dgm:cxn modelId="{7757CFF3-6DC7-4704-AEAE-2A43D61FC358}" srcId="{3956A607-0256-4D89-AE11-FF8E6221F3C9}" destId="{52848E42-B29F-4149-94C2-428393BE0D27}" srcOrd="2" destOrd="0" parTransId="{E37F33B3-B15A-46C7-821E-4A816D022283}" sibTransId="{853876F1-EA72-4E75-957A-1EEB130A1432}"/>
    <dgm:cxn modelId="{587CDE7B-AA73-46AC-A0A5-7E29EE38D277}" type="presOf" srcId="{1FC037AC-246C-4CAF-A26B-DF833B59C4F8}" destId="{35A1B4AF-59FA-457A-B5EE-773E50F0CEB6}" srcOrd="0" destOrd="0" presId="urn:microsoft.com/office/officeart/2005/8/layout/radial6"/>
    <dgm:cxn modelId="{37F3EEE8-B61D-433D-A6A7-9E191A566F15}" type="presOf" srcId="{ECF072D2-26F8-433F-8C6D-BBF0C232BA9E}" destId="{B19FF2A5-F3C8-49BF-804E-12A1343E570D}" srcOrd="0" destOrd="0" presId="urn:microsoft.com/office/officeart/2005/8/layout/radial6"/>
    <dgm:cxn modelId="{2ECC8264-1651-4B50-83DD-ADEC06AEE66A}" type="presOf" srcId="{45AB418C-3813-4309-8B41-21F4F49B928D}" destId="{ECF2BAA2-7F26-4CCD-B93A-2AF0AE03AB9F}" srcOrd="0" destOrd="0" presId="urn:microsoft.com/office/officeart/2005/8/layout/radial6"/>
    <dgm:cxn modelId="{290372C1-B076-428D-8925-61D3BE133BA7}" type="presOf" srcId="{59FA80EB-BB5A-424F-8E93-ACF4F6A85CE3}" destId="{14AD9F8D-F3FE-4808-809C-0D0FE368F827}" srcOrd="0" destOrd="0" presId="urn:microsoft.com/office/officeart/2005/8/layout/radial6"/>
    <dgm:cxn modelId="{F503ED51-95B7-4D8A-99E8-130ED2A56618}" type="presOf" srcId="{3956A607-0256-4D89-AE11-FF8E6221F3C9}" destId="{681BFDB4-5E0E-438C-9F87-81469DCBB538}" srcOrd="0" destOrd="0" presId="urn:microsoft.com/office/officeart/2005/8/layout/radial6"/>
    <dgm:cxn modelId="{CA67D694-2C42-47E0-802A-CE0AA99F0F19}" type="presParOf" srcId="{35A1B4AF-59FA-457A-B5EE-773E50F0CEB6}" destId="{681BFDB4-5E0E-438C-9F87-81469DCBB538}" srcOrd="0" destOrd="0" presId="urn:microsoft.com/office/officeart/2005/8/layout/radial6"/>
    <dgm:cxn modelId="{69EDC51C-973A-4BA2-AF07-2389990EC0C6}" type="presParOf" srcId="{35A1B4AF-59FA-457A-B5EE-773E50F0CEB6}" destId="{14AD9F8D-F3FE-4808-809C-0D0FE368F827}" srcOrd="1" destOrd="0" presId="urn:microsoft.com/office/officeart/2005/8/layout/radial6"/>
    <dgm:cxn modelId="{D4857B8A-D32C-4709-8AD2-41E50C9C1BE9}" type="presParOf" srcId="{35A1B4AF-59FA-457A-B5EE-773E50F0CEB6}" destId="{DEAA5142-7094-42FB-BFB6-3059280F922B}" srcOrd="2" destOrd="0" presId="urn:microsoft.com/office/officeart/2005/8/layout/radial6"/>
    <dgm:cxn modelId="{C646FDC4-37DA-4535-8CB5-9A2FD275A48F}" type="presParOf" srcId="{35A1B4AF-59FA-457A-B5EE-773E50F0CEB6}" destId="{ECF2BAA2-7F26-4CCD-B93A-2AF0AE03AB9F}" srcOrd="3" destOrd="0" presId="urn:microsoft.com/office/officeart/2005/8/layout/radial6"/>
    <dgm:cxn modelId="{A4C200CB-5E4D-4A57-8808-963C54CF58A5}" type="presParOf" srcId="{35A1B4AF-59FA-457A-B5EE-773E50F0CEB6}" destId="{24BCE142-92AF-4741-83D9-E07CA74F6BBF}" srcOrd="4" destOrd="0" presId="urn:microsoft.com/office/officeart/2005/8/layout/radial6"/>
    <dgm:cxn modelId="{495205D8-B5A4-4ED4-9367-097E10FA59F9}" type="presParOf" srcId="{35A1B4AF-59FA-457A-B5EE-773E50F0CEB6}" destId="{E0528372-0417-4F26-97A3-DCCF45958C5C}" srcOrd="5" destOrd="0" presId="urn:microsoft.com/office/officeart/2005/8/layout/radial6"/>
    <dgm:cxn modelId="{AC709B5C-B4C2-4364-9EBD-072F7EEA7AEE}" type="presParOf" srcId="{35A1B4AF-59FA-457A-B5EE-773E50F0CEB6}" destId="{B19FF2A5-F3C8-49BF-804E-12A1343E570D}" srcOrd="6" destOrd="0" presId="urn:microsoft.com/office/officeart/2005/8/layout/radial6"/>
    <dgm:cxn modelId="{79B2F3BE-AFBE-41F9-BBCA-EAF29601966A}" type="presParOf" srcId="{35A1B4AF-59FA-457A-B5EE-773E50F0CEB6}" destId="{EBB61505-021A-4289-B16E-10A7B8FA8ED0}" srcOrd="7" destOrd="0" presId="urn:microsoft.com/office/officeart/2005/8/layout/radial6"/>
    <dgm:cxn modelId="{530F5D7C-B25F-41C1-A6EE-6B77B7601F8C}" type="presParOf" srcId="{35A1B4AF-59FA-457A-B5EE-773E50F0CEB6}" destId="{B8B60A1F-5B9E-4DCA-9935-945FAF2E4DBA}" srcOrd="8" destOrd="0" presId="urn:microsoft.com/office/officeart/2005/8/layout/radial6"/>
    <dgm:cxn modelId="{4A0B822C-41E9-4E11-9911-53C863CFF58D}" type="presParOf" srcId="{35A1B4AF-59FA-457A-B5EE-773E50F0CEB6}" destId="{A82AFFF7-595B-4825-8395-45CAB7EEBDF4}" srcOrd="9" destOrd="0" presId="urn:microsoft.com/office/officeart/2005/8/layout/radial6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A26E6-A888-40A9-9171-92C0A8E95017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02481C9-CD0A-424C-AD13-EF55833DBE0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1"/>
          <a:r>
            <a:rPr kumimoji="0" lang="fa-IR" sz="2400" b="0" kern="1200" dirty="0" smtClean="0">
              <a:ln/>
              <a:effectLst/>
              <a:latin typeface="Times New Roman"/>
              <a:ea typeface="Times New Roman"/>
              <a:cs typeface="B Titr" pitchFamily="2" charset="-78"/>
            </a:rPr>
            <a:t>معاونت ارزيابي، نظارت و تضمين كيفيت</a:t>
          </a:r>
          <a:endParaRPr kumimoji="0" lang="fa-IR" sz="2400" b="0" kern="1200" dirty="0">
            <a:ln/>
            <a:effectLst/>
            <a:latin typeface="Times New Roman"/>
            <a:ea typeface="Times New Roman"/>
            <a:cs typeface="B Titr" pitchFamily="2" charset="-78"/>
          </a:endParaRPr>
        </a:p>
      </dgm:t>
    </dgm:pt>
    <dgm:pt modelId="{76899D8F-72EA-4908-B18F-1563E15B3123}" type="parTrans" cxnId="{5F0202D2-6F8B-4C01-8254-12EC42EACA66}">
      <dgm:prSet/>
      <dgm:spPr/>
      <dgm:t>
        <a:bodyPr/>
        <a:lstStyle/>
        <a:p>
          <a:pPr rtl="1"/>
          <a:endParaRPr lang="fa-IR"/>
        </a:p>
      </dgm:t>
    </dgm:pt>
    <dgm:pt modelId="{EC6DB35A-4E71-453F-8D5A-ED8E0A86FFBA}" type="sibTrans" cxnId="{5F0202D2-6F8B-4C01-8254-12EC42EACA66}">
      <dgm:prSet/>
      <dgm:spPr/>
      <dgm:t>
        <a:bodyPr/>
        <a:lstStyle/>
        <a:p>
          <a:pPr rtl="1"/>
          <a:endParaRPr lang="fa-IR"/>
        </a:p>
      </dgm:t>
    </dgm:pt>
    <dgm:pt modelId="{91BB0B94-9B78-4B6C-8DE1-FFF88F9CA60C}">
      <dgm:prSet phldrT="[Text]" custT="1"/>
      <dgm:spPr/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cs typeface="B Zar" pitchFamily="2" charset="-78"/>
            </a:rPr>
            <a:t>ارزیابی </a:t>
          </a:r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پرديس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D51CB923-FB37-4AAA-8796-21CC6EECAC96}" type="parTrans" cxnId="{9DE69545-D365-49A1-A5F6-D98D156306DB}">
      <dgm:prSet/>
      <dgm:spPr/>
      <dgm:t>
        <a:bodyPr/>
        <a:lstStyle/>
        <a:p>
          <a:pPr rtl="1"/>
          <a:endParaRPr lang="fa-IR"/>
        </a:p>
      </dgm:t>
    </dgm:pt>
    <dgm:pt modelId="{243724CB-AD0B-409F-B565-349649EBDE24}" type="sibTrans" cxnId="{9DE69545-D365-49A1-A5F6-D98D156306DB}">
      <dgm:prSet/>
      <dgm:spPr/>
      <dgm:t>
        <a:bodyPr/>
        <a:lstStyle/>
        <a:p>
          <a:pPr rtl="1"/>
          <a:endParaRPr lang="fa-IR"/>
        </a:p>
      </dgm:t>
    </dgm:pt>
    <dgm:pt modelId="{ADCC06B7-26A1-4E79-9634-55187217F19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B Zar" pitchFamily="2" charset="-78"/>
            </a:rPr>
            <a:t>سنجش دستاوردهای</a:t>
          </a:r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 یادگیری</a:t>
          </a:r>
        </a:p>
      </dgm:t>
    </dgm:pt>
    <dgm:pt modelId="{14E8CF3F-CC8E-403D-9E11-F796EB963447}" type="parTrans" cxnId="{4D268607-1AE6-4568-A7FD-0336EFF5DA4E}">
      <dgm:prSet/>
      <dgm:spPr/>
      <dgm:t>
        <a:bodyPr/>
        <a:lstStyle/>
        <a:p>
          <a:pPr rtl="1"/>
          <a:endParaRPr lang="fa-IR"/>
        </a:p>
      </dgm:t>
    </dgm:pt>
    <dgm:pt modelId="{917FF4BA-2E64-46FC-B0FA-EEDEEC32357A}" type="sibTrans" cxnId="{4D268607-1AE6-4568-A7FD-0336EFF5DA4E}">
      <dgm:prSet/>
      <dgm:spPr/>
      <dgm:t>
        <a:bodyPr/>
        <a:lstStyle/>
        <a:p>
          <a:pPr rtl="1"/>
          <a:endParaRPr lang="fa-IR"/>
        </a:p>
      </dgm:t>
    </dgm:pt>
    <dgm:pt modelId="{1C8CE975-7E86-40D2-874A-E3FEA979218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cs typeface="B Zar" pitchFamily="2" charset="-78"/>
            </a:rPr>
            <a:t>مؤلفه‌های نظام دانشگاه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6F2726F2-06CF-4305-B416-BAD3F4F334FA}" type="parTrans" cxnId="{C26C7434-3FC9-4EE1-8CAD-1D594E5DDC3C}">
      <dgm:prSet/>
      <dgm:spPr/>
      <dgm:t>
        <a:bodyPr/>
        <a:lstStyle/>
        <a:p>
          <a:pPr rtl="1"/>
          <a:endParaRPr lang="fa-IR"/>
        </a:p>
      </dgm:t>
    </dgm:pt>
    <dgm:pt modelId="{09EFE3E3-2AC9-46E9-AFAB-BEF7CE2E8D2D}" type="sibTrans" cxnId="{C26C7434-3FC9-4EE1-8CAD-1D594E5DDC3C}">
      <dgm:prSet/>
      <dgm:spPr/>
      <dgm:t>
        <a:bodyPr/>
        <a:lstStyle/>
        <a:p>
          <a:pPr rtl="1"/>
          <a:endParaRPr lang="fa-IR"/>
        </a:p>
      </dgm:t>
    </dgm:pt>
    <dgm:pt modelId="{498B5275-8226-40EE-B14A-ED8BA2F7719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cs typeface="B Zar" pitchFamily="2" charset="-78"/>
            </a:rPr>
            <a:t>مطالعات بین‌المللی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23E48CEF-ABC3-45AC-B9A1-9B8AFED7D4EC}" type="parTrans" cxnId="{465090DE-422A-4926-A60E-46A35B3EE72E}">
      <dgm:prSet/>
      <dgm:spPr/>
      <dgm:t>
        <a:bodyPr/>
        <a:lstStyle/>
        <a:p>
          <a:pPr rtl="1"/>
          <a:endParaRPr lang="fa-IR"/>
        </a:p>
      </dgm:t>
    </dgm:pt>
    <dgm:pt modelId="{EC520DD8-7C37-4104-868E-7996D51B6DA8}" type="sibTrans" cxnId="{465090DE-422A-4926-A60E-46A35B3EE72E}">
      <dgm:prSet/>
      <dgm:spPr/>
      <dgm:t>
        <a:bodyPr/>
        <a:lstStyle/>
        <a:p>
          <a:pPr rtl="1"/>
          <a:endParaRPr lang="fa-IR"/>
        </a:p>
      </dgm:t>
    </dgm:pt>
    <dgm:pt modelId="{93F1EE66-AD95-41CE-84CD-26362A69DFC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cs typeface="B Zar" pitchFamily="2" charset="-78"/>
            </a:rPr>
            <a:t>برنامه‌ها و سیاست‌ها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0043F671-7805-412F-8EA6-3E3FA7BCBB4D}" type="parTrans" cxnId="{F2E370D3-1D0D-47C4-94CC-6BC84C2D63F1}">
      <dgm:prSet/>
      <dgm:spPr/>
      <dgm:t>
        <a:bodyPr/>
        <a:lstStyle/>
        <a:p>
          <a:pPr rtl="1"/>
          <a:endParaRPr lang="fa-IR"/>
        </a:p>
      </dgm:t>
    </dgm:pt>
    <dgm:pt modelId="{E1F6BD84-0D9C-4697-8962-9616391762FF}" type="sibTrans" cxnId="{F2E370D3-1D0D-47C4-94CC-6BC84C2D63F1}">
      <dgm:prSet/>
      <dgm:spPr/>
      <dgm:t>
        <a:bodyPr/>
        <a:lstStyle/>
        <a:p>
          <a:pPr rtl="1"/>
          <a:endParaRPr lang="fa-IR"/>
        </a:p>
      </dgm:t>
    </dgm:pt>
    <dgm:pt modelId="{D7AF51CD-4CF4-4B43-984F-3AF181DF757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طرح اصلح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B6980614-0128-4C65-8F78-D2D3BABA588F}" type="parTrans" cxnId="{D9EB7AFC-EFA7-412B-9C47-AD3C38D7FF72}">
      <dgm:prSet/>
      <dgm:spPr/>
      <dgm:t>
        <a:bodyPr/>
        <a:lstStyle/>
        <a:p>
          <a:pPr rtl="1"/>
          <a:endParaRPr lang="fa-IR"/>
        </a:p>
      </dgm:t>
    </dgm:pt>
    <dgm:pt modelId="{F50A25B5-A1F5-4AED-8279-9FA078DD1217}" type="sibTrans" cxnId="{D9EB7AFC-EFA7-412B-9C47-AD3C38D7FF72}">
      <dgm:prSet/>
      <dgm:spPr/>
      <dgm:t>
        <a:bodyPr/>
        <a:lstStyle/>
        <a:p>
          <a:pPr rtl="1"/>
          <a:endParaRPr lang="fa-IR"/>
        </a:p>
      </dgm:t>
    </dgm:pt>
    <dgm:pt modelId="{A927A7F4-A5F2-4185-8EC2-B9F0D5EF7868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سند راهبردي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54117C0F-D0DC-4209-9253-442997B9F290}" type="parTrans" cxnId="{5B2A2BD4-4305-4FF4-BA29-638CA5626E3C}">
      <dgm:prSet/>
      <dgm:spPr/>
      <dgm:t>
        <a:bodyPr/>
        <a:lstStyle/>
        <a:p>
          <a:pPr rtl="1"/>
          <a:endParaRPr lang="fa-IR"/>
        </a:p>
      </dgm:t>
    </dgm:pt>
    <dgm:pt modelId="{20938CB3-04C4-417D-877B-FDE03E2AD8EE}" type="sibTrans" cxnId="{5B2A2BD4-4305-4FF4-BA29-638CA5626E3C}">
      <dgm:prSet/>
      <dgm:spPr/>
      <dgm:t>
        <a:bodyPr/>
        <a:lstStyle/>
        <a:p>
          <a:pPr rtl="1"/>
          <a:endParaRPr lang="fa-IR"/>
        </a:p>
      </dgm:t>
    </dgm:pt>
    <dgm:pt modelId="{FD7887EE-18E6-4AC5-8406-01696E350BD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بالندگی حرفه ای غیر هیات علمی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59D4FCC2-4809-419B-933A-E2501A1F9009}" type="parTrans" cxnId="{DA324FF8-104E-43B7-BAAF-9D24DD784555}">
      <dgm:prSet/>
      <dgm:spPr/>
      <dgm:t>
        <a:bodyPr/>
        <a:lstStyle/>
        <a:p>
          <a:pPr rtl="1"/>
          <a:endParaRPr lang="fa-IR"/>
        </a:p>
      </dgm:t>
    </dgm:pt>
    <dgm:pt modelId="{4A4ACA7C-9EDB-4ED4-8B0A-79692C63D5C6}" type="sibTrans" cxnId="{DA324FF8-104E-43B7-BAAF-9D24DD784555}">
      <dgm:prSet/>
      <dgm:spPr/>
      <dgm:t>
        <a:bodyPr/>
        <a:lstStyle/>
        <a:p>
          <a:pPr rtl="1"/>
          <a:endParaRPr lang="fa-IR"/>
        </a:p>
      </dgm:t>
    </dgm:pt>
    <dgm:pt modelId="{281E7012-88FC-4C12-86EA-AEF3E8D14D89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تعالي سازماني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6F06527E-8469-4287-B721-C55B36B9D6B8}" type="parTrans" cxnId="{D0C3CCC3-0B12-4277-9EB9-73DB2BF52A42}">
      <dgm:prSet/>
      <dgm:spPr/>
      <dgm:t>
        <a:bodyPr/>
        <a:lstStyle/>
        <a:p>
          <a:pPr rtl="1"/>
          <a:endParaRPr lang="fa-IR"/>
        </a:p>
      </dgm:t>
    </dgm:pt>
    <dgm:pt modelId="{76E52312-0032-4BDE-A94A-55D688BA915A}" type="sibTrans" cxnId="{D0C3CCC3-0B12-4277-9EB9-73DB2BF52A42}">
      <dgm:prSet/>
      <dgm:spPr/>
      <dgm:t>
        <a:bodyPr/>
        <a:lstStyle/>
        <a:p>
          <a:pPr rtl="1"/>
          <a:endParaRPr lang="fa-IR"/>
        </a:p>
      </dgm:t>
    </dgm:pt>
    <dgm:pt modelId="{F4B1E613-F734-4B6B-A5B1-DBDAB9E29CB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cs typeface="B Zar" pitchFamily="2" charset="-78"/>
            </a:rPr>
            <a:t>ارزش افزوده دانشگاه </a:t>
          </a:r>
          <a:endParaRPr lang="fa-IR" sz="1800" b="1" dirty="0" smtClean="0">
            <a:solidFill>
              <a:schemeClr val="tx1"/>
            </a:solidFill>
            <a:cs typeface="B Zar" pitchFamily="2" charset="-78"/>
          </a:endParaRPr>
        </a:p>
      </dgm:t>
    </dgm:pt>
    <dgm:pt modelId="{47DAA86D-6D29-4E93-9A59-C6AB3AC5D5A3}" type="parTrans" cxnId="{62F12C58-138E-4857-8A59-1FFA7E7F4092}">
      <dgm:prSet/>
      <dgm:spPr/>
      <dgm:t>
        <a:bodyPr/>
        <a:lstStyle/>
        <a:p>
          <a:pPr rtl="1"/>
          <a:endParaRPr lang="fa-IR"/>
        </a:p>
      </dgm:t>
    </dgm:pt>
    <dgm:pt modelId="{D4575A92-76AB-4FC9-A64B-800BE3A83B11}" type="sibTrans" cxnId="{62F12C58-138E-4857-8A59-1FFA7E7F4092}">
      <dgm:prSet/>
      <dgm:spPr/>
      <dgm:t>
        <a:bodyPr/>
        <a:lstStyle/>
        <a:p>
          <a:pPr rtl="1"/>
          <a:endParaRPr lang="fa-IR"/>
        </a:p>
      </dgm:t>
    </dgm:pt>
    <dgm:pt modelId="{FA07F6E7-A2AB-4556-AEDC-EF31F04D4CE5}">
      <dgm:prSet phldrT="[Text]" custT="1"/>
      <dgm:spPr/>
      <dgm:t>
        <a:bodyPr/>
        <a:lstStyle/>
        <a:p>
          <a:pPr rtl="1"/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بالندگی حرفه ای</a:t>
          </a:r>
        </a:p>
        <a:p>
          <a:pPr rtl="1"/>
          <a:r>
            <a:rPr lang="fa-IR" sz="1800" b="1" dirty="0" smtClean="0">
              <a:solidFill>
                <a:schemeClr val="tx1"/>
              </a:solidFill>
              <a:cs typeface="B Zar" pitchFamily="2" charset="-78"/>
            </a:rPr>
            <a:t>هیات علمی</a:t>
          </a:r>
          <a:endParaRPr lang="fa-IR" sz="1800" b="1" dirty="0">
            <a:solidFill>
              <a:schemeClr val="tx1"/>
            </a:solidFill>
            <a:cs typeface="B Zar" pitchFamily="2" charset="-78"/>
          </a:endParaRPr>
        </a:p>
      </dgm:t>
    </dgm:pt>
    <dgm:pt modelId="{70121B6D-010D-4EA4-9D74-6D7FFBAB995D}" type="sibTrans" cxnId="{5B81D34B-7D6D-4008-9E00-297599B58776}">
      <dgm:prSet/>
      <dgm:spPr/>
      <dgm:t>
        <a:bodyPr/>
        <a:lstStyle/>
        <a:p>
          <a:pPr rtl="1"/>
          <a:endParaRPr lang="fa-IR"/>
        </a:p>
      </dgm:t>
    </dgm:pt>
    <dgm:pt modelId="{1FB5C321-2A7A-4078-A68F-ACAE993AD7EB}" type="parTrans" cxnId="{5B81D34B-7D6D-4008-9E00-297599B58776}">
      <dgm:prSet/>
      <dgm:spPr/>
      <dgm:t>
        <a:bodyPr/>
        <a:lstStyle/>
        <a:p>
          <a:pPr rtl="1"/>
          <a:endParaRPr lang="fa-IR"/>
        </a:p>
      </dgm:t>
    </dgm:pt>
    <dgm:pt modelId="{32466AD3-2A25-4DE3-8CBA-C30FB5AE916A}" type="pres">
      <dgm:prSet presAssocID="{A6FA26E6-A888-40A9-9171-92C0A8E950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94EECEB-3F80-410B-84F2-EE6D902E6131}" type="pres">
      <dgm:prSet presAssocID="{A6FA26E6-A888-40A9-9171-92C0A8E95017}" presName="radial" presStyleCnt="0">
        <dgm:presLayoutVars>
          <dgm:animLvl val="ctr"/>
        </dgm:presLayoutVars>
      </dgm:prSet>
      <dgm:spPr/>
    </dgm:pt>
    <dgm:pt modelId="{8ADF94FC-7547-47CD-8707-1D17346E7393}" type="pres">
      <dgm:prSet presAssocID="{B02481C9-CD0A-424C-AD13-EF55833DBE07}" presName="centerShape" presStyleLbl="vennNode1" presStyleIdx="0" presStyleCnt="12" custLinFactNeighborX="-315" custLinFactNeighborY="1261"/>
      <dgm:spPr>
        <a:prstGeom prst="star10">
          <a:avLst/>
        </a:prstGeom>
      </dgm:spPr>
      <dgm:t>
        <a:bodyPr/>
        <a:lstStyle/>
        <a:p>
          <a:pPr rtl="1"/>
          <a:endParaRPr lang="fa-IR"/>
        </a:p>
      </dgm:t>
    </dgm:pt>
    <dgm:pt modelId="{0BB3E04A-F257-4F55-8BC6-E3A146392AD3}" type="pres">
      <dgm:prSet presAssocID="{91BB0B94-9B78-4B6C-8DE1-FFF88F9CA60C}" presName="node" presStyleLbl="vennNode1" presStyleIdx="1" presStyleCnt="12" custRadScaleRad="115881" custRadScaleInc="-20801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B2F63E4-4BDA-4F8A-BD62-9C26113AD008}" type="pres">
      <dgm:prSet presAssocID="{ADCC06B7-26A1-4E79-9634-55187217F199}" presName="node" presStyleLbl="vennNode1" presStyleIdx="2" presStyleCnt="12" custRadScaleRad="107731" custRadScaleInc="-415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078B490-F88B-4A38-9B16-09C69C47F124}" type="pres">
      <dgm:prSet presAssocID="{F4B1E613-F734-4B6B-A5B1-DBDAB9E29CB2}" presName="node" presStyleLbl="vennNode1" presStyleIdx="3" presStyleCnt="12" custRadScaleRad="108431" custRadScaleInc="-302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B885F11-6CA5-483B-A81A-5430C2670D7D}" type="pres">
      <dgm:prSet presAssocID="{1C8CE975-7E86-40D2-874A-E3FEA9792183}" presName="node" presStyleLbl="vennNode1" presStyleIdx="4" presStyleCnt="12" custRadScaleRad="104343" custRadScaleInc="33432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721A9A-6A63-4044-BAA8-43EF0BA9E6DA}" type="pres">
      <dgm:prSet presAssocID="{498B5275-8226-40EE-B14A-ED8BA2F7719B}" presName="node" presStyleLbl="vennNode1" presStyleIdx="5" presStyleCnt="12" custRadScaleRad="103868" custRadScaleInc="-8614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D5DD04-F3A4-4342-88D1-52AC90B46D9D}" type="pres">
      <dgm:prSet presAssocID="{93F1EE66-AD95-41CE-84CD-26362A69DFCA}" presName="node" presStyleLbl="vennNode1" presStyleIdx="6" presStyleCnt="12" custRadScaleRad="106130" custRadScaleInc="205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548B990-1E8E-4DEA-8C49-BD23FB580E01}" type="pres">
      <dgm:prSet presAssocID="{D7AF51CD-4CF4-4B43-984F-3AF181DF7573}" presName="node" presStyleLbl="vennNode1" presStyleIdx="7" presStyleCnt="12" custRadScaleRad="117399" custRadScaleInc="-18214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A3DD47-4706-4106-9168-516509E83E11}" type="pres">
      <dgm:prSet presAssocID="{A927A7F4-A5F2-4185-8EC2-B9F0D5EF7868}" presName="node" presStyleLbl="vennNode1" presStyleIdx="8" presStyleCnt="12" custRadScaleRad="113729" custRadScaleInc="19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EF0CD45-7632-456E-AA98-ABBA073AFC2C}" type="pres">
      <dgm:prSet presAssocID="{FD7887EE-18E6-4AC5-8406-01696E350BD1}" presName="node" presStyleLbl="vennNode1" presStyleIdx="9" presStyleCnt="12" custRadScaleRad="101755" custRadScaleInc="1690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88CA7E-559A-42EA-AF6F-A97DB6B1A860}" type="pres">
      <dgm:prSet presAssocID="{FA07F6E7-A2AB-4556-AEDC-EF31F04D4CE5}" presName="node" presStyleLbl="vennNode1" presStyleIdx="10" presStyleCnt="12" custRadScaleRad="101952" custRadScaleInc="17669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B1C33D-1C84-4172-844E-1212B27C4E23}" type="pres">
      <dgm:prSet presAssocID="{281E7012-88FC-4C12-86EA-AEF3E8D14D89}" presName="node" presStyleLbl="vennNode1" presStyleIdx="11" presStyleCnt="12" custRadScaleRad="108672" custRadScaleInc="-20071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5B81D34B-7D6D-4008-9E00-297599B58776}" srcId="{B02481C9-CD0A-424C-AD13-EF55833DBE07}" destId="{FA07F6E7-A2AB-4556-AEDC-EF31F04D4CE5}" srcOrd="9" destOrd="0" parTransId="{1FB5C321-2A7A-4078-A68F-ACAE993AD7EB}" sibTransId="{70121B6D-010D-4EA4-9D74-6D7FFBAB995D}"/>
    <dgm:cxn modelId="{0C7EE8BB-DA16-4325-8775-55AE2784ACC0}" type="presOf" srcId="{D7AF51CD-4CF4-4B43-984F-3AF181DF7573}" destId="{B548B990-1E8E-4DEA-8C49-BD23FB580E01}" srcOrd="0" destOrd="0" presId="urn:microsoft.com/office/officeart/2005/8/layout/radial3"/>
    <dgm:cxn modelId="{C030D12E-AA86-46FA-BCC3-763E6D329A56}" type="presOf" srcId="{91BB0B94-9B78-4B6C-8DE1-FFF88F9CA60C}" destId="{0BB3E04A-F257-4F55-8BC6-E3A146392AD3}" srcOrd="0" destOrd="0" presId="urn:microsoft.com/office/officeart/2005/8/layout/radial3"/>
    <dgm:cxn modelId="{1E5F712F-A45D-4422-A7DC-0D19BA947687}" type="presOf" srcId="{FD7887EE-18E6-4AC5-8406-01696E350BD1}" destId="{CEF0CD45-7632-456E-AA98-ABBA073AFC2C}" srcOrd="0" destOrd="0" presId="urn:microsoft.com/office/officeart/2005/8/layout/radial3"/>
    <dgm:cxn modelId="{63F83FBC-D63E-4927-9E2F-A5263DC335B4}" type="presOf" srcId="{93F1EE66-AD95-41CE-84CD-26362A69DFCA}" destId="{68D5DD04-F3A4-4342-88D1-52AC90B46D9D}" srcOrd="0" destOrd="0" presId="urn:microsoft.com/office/officeart/2005/8/layout/radial3"/>
    <dgm:cxn modelId="{446F0344-A78C-441E-8A9B-86A36F8299E6}" type="presOf" srcId="{A6FA26E6-A888-40A9-9171-92C0A8E95017}" destId="{32466AD3-2A25-4DE3-8CBA-C30FB5AE916A}" srcOrd="0" destOrd="0" presId="urn:microsoft.com/office/officeart/2005/8/layout/radial3"/>
    <dgm:cxn modelId="{4D268607-1AE6-4568-A7FD-0336EFF5DA4E}" srcId="{B02481C9-CD0A-424C-AD13-EF55833DBE07}" destId="{ADCC06B7-26A1-4E79-9634-55187217F199}" srcOrd="1" destOrd="0" parTransId="{14E8CF3F-CC8E-403D-9E11-F796EB963447}" sibTransId="{917FF4BA-2E64-46FC-B0FA-EEDEEC32357A}"/>
    <dgm:cxn modelId="{DA324FF8-104E-43B7-BAAF-9D24DD784555}" srcId="{B02481C9-CD0A-424C-AD13-EF55833DBE07}" destId="{FD7887EE-18E6-4AC5-8406-01696E350BD1}" srcOrd="8" destOrd="0" parTransId="{59D4FCC2-4809-419B-933A-E2501A1F9009}" sibTransId="{4A4ACA7C-9EDB-4ED4-8B0A-79692C63D5C6}"/>
    <dgm:cxn modelId="{62F12C58-138E-4857-8A59-1FFA7E7F4092}" srcId="{B02481C9-CD0A-424C-AD13-EF55833DBE07}" destId="{F4B1E613-F734-4B6B-A5B1-DBDAB9E29CB2}" srcOrd="2" destOrd="0" parTransId="{47DAA86D-6D29-4E93-9A59-C6AB3AC5D5A3}" sibTransId="{D4575A92-76AB-4FC9-A64B-800BE3A83B11}"/>
    <dgm:cxn modelId="{A287F6E0-BEB1-4CED-8022-CAC94B0A8BC2}" type="presOf" srcId="{F4B1E613-F734-4B6B-A5B1-DBDAB9E29CB2}" destId="{4078B490-F88B-4A38-9B16-09C69C47F124}" srcOrd="0" destOrd="0" presId="urn:microsoft.com/office/officeart/2005/8/layout/radial3"/>
    <dgm:cxn modelId="{5F0202D2-6F8B-4C01-8254-12EC42EACA66}" srcId="{A6FA26E6-A888-40A9-9171-92C0A8E95017}" destId="{B02481C9-CD0A-424C-AD13-EF55833DBE07}" srcOrd="0" destOrd="0" parTransId="{76899D8F-72EA-4908-B18F-1563E15B3123}" sibTransId="{EC6DB35A-4E71-453F-8D5A-ED8E0A86FFBA}"/>
    <dgm:cxn modelId="{39663C0C-4499-41CA-A883-28721BB9C2F5}" type="presOf" srcId="{281E7012-88FC-4C12-86EA-AEF3E8D14D89}" destId="{A8B1C33D-1C84-4172-844E-1212B27C4E23}" srcOrd="0" destOrd="0" presId="urn:microsoft.com/office/officeart/2005/8/layout/radial3"/>
    <dgm:cxn modelId="{597DF5F6-DA98-4D78-A5A0-6DF1624B36D8}" type="presOf" srcId="{498B5275-8226-40EE-B14A-ED8BA2F7719B}" destId="{67721A9A-6A63-4044-BAA8-43EF0BA9E6DA}" srcOrd="0" destOrd="0" presId="urn:microsoft.com/office/officeart/2005/8/layout/radial3"/>
    <dgm:cxn modelId="{4E0B00D2-665E-4240-932D-489BA4EE1ADB}" type="presOf" srcId="{FA07F6E7-A2AB-4556-AEDC-EF31F04D4CE5}" destId="{D488CA7E-559A-42EA-AF6F-A97DB6B1A860}" srcOrd="0" destOrd="0" presId="urn:microsoft.com/office/officeart/2005/8/layout/radial3"/>
    <dgm:cxn modelId="{28518293-D07F-429E-AC89-3BFDED76E75B}" type="presOf" srcId="{B02481C9-CD0A-424C-AD13-EF55833DBE07}" destId="{8ADF94FC-7547-47CD-8707-1D17346E7393}" srcOrd="0" destOrd="0" presId="urn:microsoft.com/office/officeart/2005/8/layout/radial3"/>
    <dgm:cxn modelId="{D0C3CCC3-0B12-4277-9EB9-73DB2BF52A42}" srcId="{B02481C9-CD0A-424C-AD13-EF55833DBE07}" destId="{281E7012-88FC-4C12-86EA-AEF3E8D14D89}" srcOrd="10" destOrd="0" parTransId="{6F06527E-8469-4287-B721-C55B36B9D6B8}" sibTransId="{76E52312-0032-4BDE-A94A-55D688BA915A}"/>
    <dgm:cxn modelId="{6F0CA5A1-C648-44A6-9DE2-F1EECA136340}" type="presOf" srcId="{ADCC06B7-26A1-4E79-9634-55187217F199}" destId="{6B2F63E4-4BDA-4F8A-BD62-9C26113AD008}" srcOrd="0" destOrd="0" presId="urn:microsoft.com/office/officeart/2005/8/layout/radial3"/>
    <dgm:cxn modelId="{D9EB7AFC-EFA7-412B-9C47-AD3C38D7FF72}" srcId="{B02481C9-CD0A-424C-AD13-EF55833DBE07}" destId="{D7AF51CD-4CF4-4B43-984F-3AF181DF7573}" srcOrd="6" destOrd="0" parTransId="{B6980614-0128-4C65-8F78-D2D3BABA588F}" sibTransId="{F50A25B5-A1F5-4AED-8279-9FA078DD1217}"/>
    <dgm:cxn modelId="{93719BA2-9DC5-4F95-8DC5-2DAEB41A0807}" type="presOf" srcId="{A927A7F4-A5F2-4185-8EC2-B9F0D5EF7868}" destId="{F1A3DD47-4706-4106-9168-516509E83E11}" srcOrd="0" destOrd="0" presId="urn:microsoft.com/office/officeart/2005/8/layout/radial3"/>
    <dgm:cxn modelId="{D08D34F7-7405-49A3-9B20-0964A1FC12A0}" type="presOf" srcId="{1C8CE975-7E86-40D2-874A-E3FEA9792183}" destId="{DB885F11-6CA5-483B-A81A-5430C2670D7D}" srcOrd="0" destOrd="0" presId="urn:microsoft.com/office/officeart/2005/8/layout/radial3"/>
    <dgm:cxn modelId="{C26C7434-3FC9-4EE1-8CAD-1D594E5DDC3C}" srcId="{B02481C9-CD0A-424C-AD13-EF55833DBE07}" destId="{1C8CE975-7E86-40D2-874A-E3FEA9792183}" srcOrd="3" destOrd="0" parTransId="{6F2726F2-06CF-4305-B416-BAD3F4F334FA}" sibTransId="{09EFE3E3-2AC9-46E9-AFAB-BEF7CE2E8D2D}"/>
    <dgm:cxn modelId="{F2E370D3-1D0D-47C4-94CC-6BC84C2D63F1}" srcId="{B02481C9-CD0A-424C-AD13-EF55833DBE07}" destId="{93F1EE66-AD95-41CE-84CD-26362A69DFCA}" srcOrd="5" destOrd="0" parTransId="{0043F671-7805-412F-8EA6-3E3FA7BCBB4D}" sibTransId="{E1F6BD84-0D9C-4697-8962-9616391762FF}"/>
    <dgm:cxn modelId="{9DE69545-D365-49A1-A5F6-D98D156306DB}" srcId="{B02481C9-CD0A-424C-AD13-EF55833DBE07}" destId="{91BB0B94-9B78-4B6C-8DE1-FFF88F9CA60C}" srcOrd="0" destOrd="0" parTransId="{D51CB923-FB37-4AAA-8796-21CC6EECAC96}" sibTransId="{243724CB-AD0B-409F-B565-349649EBDE24}"/>
    <dgm:cxn modelId="{465090DE-422A-4926-A60E-46A35B3EE72E}" srcId="{B02481C9-CD0A-424C-AD13-EF55833DBE07}" destId="{498B5275-8226-40EE-B14A-ED8BA2F7719B}" srcOrd="4" destOrd="0" parTransId="{23E48CEF-ABC3-45AC-B9A1-9B8AFED7D4EC}" sibTransId="{EC520DD8-7C37-4104-868E-7996D51B6DA8}"/>
    <dgm:cxn modelId="{5B2A2BD4-4305-4FF4-BA29-638CA5626E3C}" srcId="{B02481C9-CD0A-424C-AD13-EF55833DBE07}" destId="{A927A7F4-A5F2-4185-8EC2-B9F0D5EF7868}" srcOrd="7" destOrd="0" parTransId="{54117C0F-D0DC-4209-9253-442997B9F290}" sibTransId="{20938CB3-04C4-417D-877B-FDE03E2AD8EE}"/>
    <dgm:cxn modelId="{446653FC-3DEA-48AE-B78F-6977B100150C}" type="presParOf" srcId="{32466AD3-2A25-4DE3-8CBA-C30FB5AE916A}" destId="{E94EECEB-3F80-410B-84F2-EE6D902E6131}" srcOrd="0" destOrd="0" presId="urn:microsoft.com/office/officeart/2005/8/layout/radial3"/>
    <dgm:cxn modelId="{E7948EAF-7C59-4F84-81D0-263CBD6882D9}" type="presParOf" srcId="{E94EECEB-3F80-410B-84F2-EE6D902E6131}" destId="{8ADF94FC-7547-47CD-8707-1D17346E7393}" srcOrd="0" destOrd="0" presId="urn:microsoft.com/office/officeart/2005/8/layout/radial3"/>
    <dgm:cxn modelId="{A53D3594-79C0-425B-B1E0-87004D0FCEAD}" type="presParOf" srcId="{E94EECEB-3F80-410B-84F2-EE6D902E6131}" destId="{0BB3E04A-F257-4F55-8BC6-E3A146392AD3}" srcOrd="1" destOrd="0" presId="urn:microsoft.com/office/officeart/2005/8/layout/radial3"/>
    <dgm:cxn modelId="{2121587E-0F2C-4C32-8245-1BA5CCDBE872}" type="presParOf" srcId="{E94EECEB-3F80-410B-84F2-EE6D902E6131}" destId="{6B2F63E4-4BDA-4F8A-BD62-9C26113AD008}" srcOrd="2" destOrd="0" presId="urn:microsoft.com/office/officeart/2005/8/layout/radial3"/>
    <dgm:cxn modelId="{48F76FC6-1836-46E2-ABEC-A3D6FCCEB2BF}" type="presParOf" srcId="{E94EECEB-3F80-410B-84F2-EE6D902E6131}" destId="{4078B490-F88B-4A38-9B16-09C69C47F124}" srcOrd="3" destOrd="0" presId="urn:microsoft.com/office/officeart/2005/8/layout/radial3"/>
    <dgm:cxn modelId="{FF21C20B-430F-4323-A41D-25FFDE37CEB4}" type="presParOf" srcId="{E94EECEB-3F80-410B-84F2-EE6D902E6131}" destId="{DB885F11-6CA5-483B-A81A-5430C2670D7D}" srcOrd="4" destOrd="0" presId="urn:microsoft.com/office/officeart/2005/8/layout/radial3"/>
    <dgm:cxn modelId="{C509C953-1641-43F5-9CD3-DACC89BF0789}" type="presParOf" srcId="{E94EECEB-3F80-410B-84F2-EE6D902E6131}" destId="{67721A9A-6A63-4044-BAA8-43EF0BA9E6DA}" srcOrd="5" destOrd="0" presId="urn:microsoft.com/office/officeart/2005/8/layout/radial3"/>
    <dgm:cxn modelId="{5C399D78-D6F8-4CEF-8A75-D49895CAFB42}" type="presParOf" srcId="{E94EECEB-3F80-410B-84F2-EE6D902E6131}" destId="{68D5DD04-F3A4-4342-88D1-52AC90B46D9D}" srcOrd="6" destOrd="0" presId="urn:microsoft.com/office/officeart/2005/8/layout/radial3"/>
    <dgm:cxn modelId="{B7A492E3-31F9-4C71-8DDC-7EEF7FBEC05F}" type="presParOf" srcId="{E94EECEB-3F80-410B-84F2-EE6D902E6131}" destId="{B548B990-1E8E-4DEA-8C49-BD23FB580E01}" srcOrd="7" destOrd="0" presId="urn:microsoft.com/office/officeart/2005/8/layout/radial3"/>
    <dgm:cxn modelId="{AE442785-C25A-495F-AA40-6C0331A34D1D}" type="presParOf" srcId="{E94EECEB-3F80-410B-84F2-EE6D902E6131}" destId="{F1A3DD47-4706-4106-9168-516509E83E11}" srcOrd="8" destOrd="0" presId="urn:microsoft.com/office/officeart/2005/8/layout/radial3"/>
    <dgm:cxn modelId="{15197876-83A2-4FB5-BF54-AC974DEAB509}" type="presParOf" srcId="{E94EECEB-3F80-410B-84F2-EE6D902E6131}" destId="{CEF0CD45-7632-456E-AA98-ABBA073AFC2C}" srcOrd="9" destOrd="0" presId="urn:microsoft.com/office/officeart/2005/8/layout/radial3"/>
    <dgm:cxn modelId="{0DAAD25A-6373-4F04-9975-591037034E38}" type="presParOf" srcId="{E94EECEB-3F80-410B-84F2-EE6D902E6131}" destId="{D488CA7E-559A-42EA-AF6F-A97DB6B1A860}" srcOrd="10" destOrd="0" presId="urn:microsoft.com/office/officeart/2005/8/layout/radial3"/>
    <dgm:cxn modelId="{69367E0C-AD6D-4273-B44F-2396B820018E}" type="presParOf" srcId="{E94EECEB-3F80-410B-84F2-EE6D902E6131}" destId="{A8B1C33D-1C84-4172-844E-1212B27C4E23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C1888-6F57-44F3-9735-226EDFDAD45D}" type="doc">
      <dgm:prSet loTypeId="urn:microsoft.com/office/officeart/2008/layout/Lin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4555FD-13CE-41B7-9B8D-804049F6B961}">
      <dgm:prSet phldrT="[Text]" custT="1"/>
      <dgm:spPr/>
      <dgm:t>
        <a:bodyPr vert="vert270"/>
        <a:lstStyle/>
        <a:p>
          <a:pPr algn="ctr"/>
          <a:r>
            <a:rPr lang="fa-I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Compset" panose="00000400000000000000" pitchFamily="2" charset="-78"/>
            </a:rPr>
            <a:t>فهرست موضوعات</a:t>
          </a:r>
          <a:endParaRPr lang="en-US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Compset" panose="00000400000000000000" pitchFamily="2" charset="-78"/>
          </a:endParaRPr>
        </a:p>
      </dgm:t>
    </dgm:pt>
    <dgm:pt modelId="{3BE7BE95-BE5F-48E5-BAF7-63E812CA5FAA}" type="parTrans" cxnId="{DB18C419-5C5B-409E-9C39-DF3BA3F9D67A}">
      <dgm:prSet/>
      <dgm:spPr/>
      <dgm:t>
        <a:bodyPr/>
        <a:lstStyle/>
        <a:p>
          <a:endParaRPr lang="en-US"/>
        </a:p>
      </dgm:t>
    </dgm:pt>
    <dgm:pt modelId="{45C8F15A-75C9-4723-B062-EE136473D3C9}" type="sibTrans" cxnId="{DB18C419-5C5B-409E-9C39-DF3BA3F9D67A}">
      <dgm:prSet/>
      <dgm:spPr/>
      <dgm:t>
        <a:bodyPr/>
        <a:lstStyle/>
        <a:p>
          <a:endParaRPr lang="en-US"/>
        </a:p>
      </dgm:t>
    </dgm:pt>
    <dgm:pt modelId="{B280295A-894D-4D3A-88DC-7D15ECDA30EA}">
      <dgm:prSet phldrT="[Text]" custT="1"/>
      <dgm:spPr>
        <a:solidFill>
          <a:srgbClr val="FFFFFF"/>
        </a:solidFill>
      </dgm:spPr>
      <dgm:t>
        <a:bodyPr/>
        <a:lstStyle/>
        <a:p>
          <a:pPr algn="ctr"/>
          <a:r>
            <a:rPr lang="fa-IR" sz="2400" b="1" dirty="0" smtClean="0">
              <a:effectLst/>
              <a:cs typeface="B Nazanin" panose="00000400000000000000" pitchFamily="2" charset="-78"/>
            </a:rPr>
            <a:t>سنجش دستاوردهای یادگیری دانشجویان</a:t>
          </a:r>
          <a:endParaRPr lang="en-US" sz="2400" b="1" dirty="0">
            <a:effectLst/>
            <a:cs typeface="B Nazanin" panose="00000400000000000000" pitchFamily="2" charset="-78"/>
          </a:endParaRPr>
        </a:p>
      </dgm:t>
    </dgm:pt>
    <dgm:pt modelId="{EDB07FAA-2DAD-4471-BB47-295F6CA782FB}" type="parTrans" cxnId="{A8FBADCA-BF49-4830-8BF6-CDD51740890C}">
      <dgm:prSet/>
      <dgm:spPr/>
      <dgm:t>
        <a:bodyPr/>
        <a:lstStyle/>
        <a:p>
          <a:endParaRPr lang="en-US"/>
        </a:p>
      </dgm:t>
    </dgm:pt>
    <dgm:pt modelId="{991EF4C6-318F-44F5-9FDF-468BA51D7A2A}" type="sibTrans" cxnId="{A8FBADCA-BF49-4830-8BF6-CDD51740890C}">
      <dgm:prSet/>
      <dgm:spPr/>
      <dgm:t>
        <a:bodyPr/>
        <a:lstStyle/>
        <a:p>
          <a:endParaRPr lang="en-US"/>
        </a:p>
      </dgm:t>
    </dgm:pt>
    <dgm:pt modelId="{F25D8728-7BBB-4E85-9398-64633BB03334}">
      <dgm:prSet phldrT="[Text]" custT="1"/>
      <dgm:spPr>
        <a:solidFill>
          <a:srgbClr val="FFFFFF"/>
        </a:solidFill>
      </dgm:spPr>
      <dgm:t>
        <a:bodyPr/>
        <a:lstStyle/>
        <a:p>
          <a:pPr algn="ctr"/>
          <a:r>
            <a:rPr lang="fa-IR" sz="2400" b="1" dirty="0" smtClean="0">
              <a:effectLst/>
              <a:cs typeface="B Nazanin" panose="00000400000000000000" pitchFamily="2" charset="-78"/>
            </a:rPr>
            <a:t>آزمون جامع (طرح اصلح)</a:t>
          </a:r>
          <a:endParaRPr lang="en-US" sz="2400" b="1" dirty="0">
            <a:effectLst/>
            <a:cs typeface="B Nazanin" panose="00000400000000000000" pitchFamily="2" charset="-78"/>
          </a:endParaRPr>
        </a:p>
      </dgm:t>
    </dgm:pt>
    <dgm:pt modelId="{E9227C02-4A84-40A6-9551-20B274286B9D}" type="parTrans" cxnId="{8BA9BEDD-742E-42B9-BA25-4D041456EAFE}">
      <dgm:prSet/>
      <dgm:spPr/>
      <dgm:t>
        <a:bodyPr/>
        <a:lstStyle/>
        <a:p>
          <a:endParaRPr lang="en-US"/>
        </a:p>
      </dgm:t>
    </dgm:pt>
    <dgm:pt modelId="{A48C879E-A8CF-44EB-9B7A-35F8B3C256E4}" type="sibTrans" cxnId="{8BA9BEDD-742E-42B9-BA25-4D041456EAFE}">
      <dgm:prSet/>
      <dgm:spPr/>
      <dgm:t>
        <a:bodyPr/>
        <a:lstStyle/>
        <a:p>
          <a:endParaRPr lang="en-US"/>
        </a:p>
      </dgm:t>
    </dgm:pt>
    <dgm:pt modelId="{FED9CAED-D522-410E-AFFD-FA0DDAC79327}">
      <dgm:prSet custT="1"/>
      <dgm:spPr>
        <a:solidFill>
          <a:srgbClr val="FFFFFF"/>
        </a:solidFill>
      </dgm:spPr>
      <dgm:t>
        <a:bodyPr/>
        <a:lstStyle/>
        <a:p>
          <a:pPr algn="ctr"/>
          <a:r>
            <a:rPr lang="fa-IR" sz="2400" b="1" dirty="0" smtClean="0">
              <a:effectLst/>
              <a:cs typeface="B Nazanin" panose="00000400000000000000" pitchFamily="2" charset="-78"/>
            </a:rPr>
            <a:t>رویکرد ارزش افزوده دانشگاه</a:t>
          </a:r>
          <a:endParaRPr lang="en-US" sz="2400" b="1" dirty="0">
            <a:effectLst/>
            <a:cs typeface="B Nazanin" panose="00000400000000000000" pitchFamily="2" charset="-78"/>
          </a:endParaRPr>
        </a:p>
      </dgm:t>
    </dgm:pt>
    <dgm:pt modelId="{D1EDD863-CB68-4070-B5BD-F7201DD3D8CE}" type="parTrans" cxnId="{0E8A3B6B-A16C-420A-8CBB-EEDA52AADD56}">
      <dgm:prSet/>
      <dgm:spPr/>
      <dgm:t>
        <a:bodyPr/>
        <a:lstStyle/>
        <a:p>
          <a:endParaRPr lang="en-US"/>
        </a:p>
      </dgm:t>
    </dgm:pt>
    <dgm:pt modelId="{CDE355D0-2145-439B-A6A5-E29755F512E1}" type="sibTrans" cxnId="{0E8A3B6B-A16C-420A-8CBB-EEDA52AADD56}">
      <dgm:prSet/>
      <dgm:spPr/>
      <dgm:t>
        <a:bodyPr/>
        <a:lstStyle/>
        <a:p>
          <a:endParaRPr lang="en-US"/>
        </a:p>
      </dgm:t>
    </dgm:pt>
    <dgm:pt modelId="{CE1E4F9E-14EA-4368-B04A-07AA82D06467}">
      <dgm:prSet custT="1"/>
      <dgm:spPr>
        <a:solidFill>
          <a:srgbClr val="FFFFFF"/>
        </a:solidFill>
      </dgm:spPr>
      <dgm:t>
        <a:bodyPr/>
        <a:lstStyle/>
        <a:p>
          <a:pPr algn="ctr"/>
          <a:r>
            <a:rPr lang="fa-IR" sz="2400" b="1" dirty="0" smtClean="0">
              <a:effectLst/>
              <a:cs typeface="B Nazanin" panose="00000400000000000000" pitchFamily="2" charset="-78"/>
            </a:rPr>
            <a:t>مطالعات بین المللی</a:t>
          </a:r>
          <a:endParaRPr lang="en-US" sz="2400" b="1" dirty="0">
            <a:effectLst/>
            <a:cs typeface="B Nazanin" panose="00000400000000000000" pitchFamily="2" charset="-78"/>
          </a:endParaRPr>
        </a:p>
      </dgm:t>
    </dgm:pt>
    <dgm:pt modelId="{2B8086C7-CB99-4A33-B701-34A3D83709DB}" type="parTrans" cxnId="{9335625D-DDA5-4067-9A14-16A4591FCB7A}">
      <dgm:prSet/>
      <dgm:spPr/>
      <dgm:t>
        <a:bodyPr/>
        <a:lstStyle/>
        <a:p>
          <a:pPr rtl="1"/>
          <a:endParaRPr lang="fa-IR"/>
        </a:p>
      </dgm:t>
    </dgm:pt>
    <dgm:pt modelId="{160F84A6-A346-4636-89BA-B222EE155523}" type="sibTrans" cxnId="{9335625D-DDA5-4067-9A14-16A4591FCB7A}">
      <dgm:prSet/>
      <dgm:spPr/>
      <dgm:t>
        <a:bodyPr/>
        <a:lstStyle/>
        <a:p>
          <a:pPr rtl="1"/>
          <a:endParaRPr lang="fa-IR"/>
        </a:p>
      </dgm:t>
    </dgm:pt>
    <dgm:pt modelId="{ECC9C8D8-3AD5-4C36-AD60-0EA35C5F3112}">
      <dgm:prSet custT="1"/>
      <dgm:spPr>
        <a:solidFill>
          <a:srgbClr val="FFFFFF"/>
        </a:solidFill>
      </dgm:spPr>
      <dgm:t>
        <a:bodyPr/>
        <a:lstStyle/>
        <a:p>
          <a:pPr algn="ctr"/>
          <a:r>
            <a:rPr lang="fa-IR" sz="2400" b="1" dirty="0" smtClean="0">
              <a:effectLst/>
              <a:cs typeface="B Nazanin" panose="00000400000000000000" pitchFamily="2" charset="-78"/>
            </a:rPr>
            <a:t>ارائه گواهینامه شایستگی</a:t>
          </a:r>
          <a:endParaRPr lang="en-US" sz="2400" b="1" dirty="0">
            <a:effectLst/>
            <a:cs typeface="B Nazanin" panose="00000400000000000000" pitchFamily="2" charset="-78"/>
          </a:endParaRPr>
        </a:p>
      </dgm:t>
    </dgm:pt>
    <dgm:pt modelId="{AD57772F-DF40-401D-98BD-C16C6420F636}" type="parTrans" cxnId="{54E22BD8-E9E8-4AC8-A8F1-991534E4845E}">
      <dgm:prSet/>
      <dgm:spPr/>
      <dgm:t>
        <a:bodyPr/>
        <a:lstStyle/>
        <a:p>
          <a:pPr rtl="1"/>
          <a:endParaRPr lang="fa-IR"/>
        </a:p>
      </dgm:t>
    </dgm:pt>
    <dgm:pt modelId="{4E9AEC6B-AF6A-4C50-85E0-30482F16BC47}" type="sibTrans" cxnId="{54E22BD8-E9E8-4AC8-A8F1-991534E4845E}">
      <dgm:prSet/>
      <dgm:spPr/>
      <dgm:t>
        <a:bodyPr/>
        <a:lstStyle/>
        <a:p>
          <a:pPr rtl="1"/>
          <a:endParaRPr lang="fa-IR"/>
        </a:p>
      </dgm:t>
    </dgm:pt>
    <dgm:pt modelId="{133F0C4C-F20E-4C1D-9B82-B3FCF6DCC845}" type="pres">
      <dgm:prSet presAssocID="{AFEC1888-6F57-44F3-9735-226EDFDAD4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4C81DA72-1F02-48B3-A871-052390CF746F}" type="pres">
      <dgm:prSet presAssocID="{154555FD-13CE-41B7-9B8D-804049F6B961}" presName="thickLine" presStyleLbl="alignNode1" presStyleIdx="0" presStyleCnt="1"/>
      <dgm:spPr/>
    </dgm:pt>
    <dgm:pt modelId="{A6B6226E-0CC6-407C-A870-5B1509AC8E9A}" type="pres">
      <dgm:prSet presAssocID="{154555FD-13CE-41B7-9B8D-804049F6B961}" presName="horz1" presStyleCnt="0"/>
      <dgm:spPr/>
    </dgm:pt>
    <dgm:pt modelId="{190E9107-704E-4C8C-9470-10C03759E515}" type="pres">
      <dgm:prSet presAssocID="{154555FD-13CE-41B7-9B8D-804049F6B961}" presName="tx1" presStyleLbl="revTx" presStyleIdx="0" presStyleCnt="6" custAng="842762" custLinFactNeighborX="-9010" custLinFactNeighborY="-1854"/>
      <dgm:spPr/>
      <dgm:t>
        <a:bodyPr/>
        <a:lstStyle/>
        <a:p>
          <a:endParaRPr lang="en-US"/>
        </a:p>
      </dgm:t>
    </dgm:pt>
    <dgm:pt modelId="{9C530847-43FC-4B5D-AAD4-05B044B6DA28}" type="pres">
      <dgm:prSet presAssocID="{154555FD-13CE-41B7-9B8D-804049F6B961}" presName="vert1" presStyleCnt="0"/>
      <dgm:spPr/>
    </dgm:pt>
    <dgm:pt modelId="{16CC14B4-58A1-4485-9380-695897172F6D}" type="pres">
      <dgm:prSet presAssocID="{B280295A-894D-4D3A-88DC-7D15ECDA30EA}" presName="vertSpace2a" presStyleCnt="0"/>
      <dgm:spPr/>
    </dgm:pt>
    <dgm:pt modelId="{B8EE3A76-5890-49C6-BE41-19B600457964}" type="pres">
      <dgm:prSet presAssocID="{B280295A-894D-4D3A-88DC-7D15ECDA30EA}" presName="horz2" presStyleCnt="0"/>
      <dgm:spPr/>
    </dgm:pt>
    <dgm:pt modelId="{9028220B-348F-4485-82EB-8C998113E3B7}" type="pres">
      <dgm:prSet presAssocID="{B280295A-894D-4D3A-88DC-7D15ECDA30EA}" presName="horzSpace2" presStyleCnt="0"/>
      <dgm:spPr/>
    </dgm:pt>
    <dgm:pt modelId="{69279DE2-B04D-4ECF-8C4C-1DFD68CAC0CF}" type="pres">
      <dgm:prSet presAssocID="{B280295A-894D-4D3A-88DC-7D15ECDA30EA}" presName="tx2" presStyleLbl="revTx" presStyleIdx="1" presStyleCnt="6"/>
      <dgm:spPr/>
      <dgm:t>
        <a:bodyPr/>
        <a:lstStyle/>
        <a:p>
          <a:endParaRPr lang="en-US"/>
        </a:p>
      </dgm:t>
    </dgm:pt>
    <dgm:pt modelId="{A3084094-A31A-4117-8A4F-A166506D6A15}" type="pres">
      <dgm:prSet presAssocID="{B280295A-894D-4D3A-88DC-7D15ECDA30EA}" presName="vert2" presStyleCnt="0"/>
      <dgm:spPr/>
    </dgm:pt>
    <dgm:pt modelId="{45F89400-8E0F-46DA-BCC6-92A953176CEA}" type="pres">
      <dgm:prSet presAssocID="{B280295A-894D-4D3A-88DC-7D15ECDA30EA}" presName="thinLine2b" presStyleLbl="callout" presStyleIdx="0" presStyleCnt="5"/>
      <dgm:spPr/>
    </dgm:pt>
    <dgm:pt modelId="{9C9B0F3D-B071-480B-99D4-7BA010F46475}" type="pres">
      <dgm:prSet presAssocID="{B280295A-894D-4D3A-88DC-7D15ECDA30EA}" presName="vertSpace2b" presStyleCnt="0"/>
      <dgm:spPr/>
    </dgm:pt>
    <dgm:pt modelId="{18E31C7E-159B-4EAE-B79B-F0118F59D3BE}" type="pres">
      <dgm:prSet presAssocID="{FED9CAED-D522-410E-AFFD-FA0DDAC79327}" presName="horz2" presStyleCnt="0"/>
      <dgm:spPr/>
    </dgm:pt>
    <dgm:pt modelId="{AED30380-B77D-4662-9488-14AE3E69119D}" type="pres">
      <dgm:prSet presAssocID="{FED9CAED-D522-410E-AFFD-FA0DDAC79327}" presName="horzSpace2" presStyleCnt="0"/>
      <dgm:spPr/>
    </dgm:pt>
    <dgm:pt modelId="{40CFF3D9-FDEC-49B2-B95B-8CF724EFF44D}" type="pres">
      <dgm:prSet presAssocID="{FED9CAED-D522-410E-AFFD-FA0DDAC79327}" presName="tx2" presStyleLbl="revTx" presStyleIdx="2" presStyleCnt="6"/>
      <dgm:spPr/>
      <dgm:t>
        <a:bodyPr/>
        <a:lstStyle/>
        <a:p>
          <a:endParaRPr lang="en-US"/>
        </a:p>
      </dgm:t>
    </dgm:pt>
    <dgm:pt modelId="{52018016-EA49-4B97-AAF7-A36DC926BF70}" type="pres">
      <dgm:prSet presAssocID="{FED9CAED-D522-410E-AFFD-FA0DDAC79327}" presName="vert2" presStyleCnt="0"/>
      <dgm:spPr/>
    </dgm:pt>
    <dgm:pt modelId="{B087E0BA-68D2-4D02-BE89-7700DE7162D1}" type="pres">
      <dgm:prSet presAssocID="{FED9CAED-D522-410E-AFFD-FA0DDAC79327}" presName="thinLine2b" presStyleLbl="callout" presStyleIdx="1" presStyleCnt="5"/>
      <dgm:spPr/>
    </dgm:pt>
    <dgm:pt modelId="{DA732577-5808-4C7D-9015-40CD7649F9B8}" type="pres">
      <dgm:prSet presAssocID="{FED9CAED-D522-410E-AFFD-FA0DDAC79327}" presName="vertSpace2b" presStyleCnt="0"/>
      <dgm:spPr/>
    </dgm:pt>
    <dgm:pt modelId="{AEB4EDF7-E5D7-4980-BD40-21F1EE2F59FD}" type="pres">
      <dgm:prSet presAssocID="{F25D8728-7BBB-4E85-9398-64633BB03334}" presName="horz2" presStyleCnt="0"/>
      <dgm:spPr/>
    </dgm:pt>
    <dgm:pt modelId="{B924944B-EE01-4AF7-B07B-83BD369077DD}" type="pres">
      <dgm:prSet presAssocID="{F25D8728-7BBB-4E85-9398-64633BB03334}" presName="horzSpace2" presStyleCnt="0"/>
      <dgm:spPr/>
    </dgm:pt>
    <dgm:pt modelId="{064FF970-CB57-415A-BC79-710E9A81F84E}" type="pres">
      <dgm:prSet presAssocID="{F25D8728-7BBB-4E85-9398-64633BB03334}" presName="tx2" presStyleLbl="revTx" presStyleIdx="3" presStyleCnt="6"/>
      <dgm:spPr/>
      <dgm:t>
        <a:bodyPr/>
        <a:lstStyle/>
        <a:p>
          <a:pPr rtl="1"/>
          <a:endParaRPr lang="fa-IR"/>
        </a:p>
      </dgm:t>
    </dgm:pt>
    <dgm:pt modelId="{54E664E8-89D9-4E08-90A6-5890071CD860}" type="pres">
      <dgm:prSet presAssocID="{F25D8728-7BBB-4E85-9398-64633BB03334}" presName="vert2" presStyleCnt="0"/>
      <dgm:spPr/>
    </dgm:pt>
    <dgm:pt modelId="{819D0876-3DFB-4F16-B8C3-E9A0C1324427}" type="pres">
      <dgm:prSet presAssocID="{F25D8728-7BBB-4E85-9398-64633BB03334}" presName="thinLine2b" presStyleLbl="callout" presStyleIdx="2" presStyleCnt="5"/>
      <dgm:spPr/>
    </dgm:pt>
    <dgm:pt modelId="{9E1812C7-C14F-4A03-800C-9A45F25429FC}" type="pres">
      <dgm:prSet presAssocID="{F25D8728-7BBB-4E85-9398-64633BB03334}" presName="vertSpace2b" presStyleCnt="0"/>
      <dgm:spPr/>
    </dgm:pt>
    <dgm:pt modelId="{0B9C4BF5-09B1-427C-8534-DE656958DA77}" type="pres">
      <dgm:prSet presAssocID="{CE1E4F9E-14EA-4368-B04A-07AA82D06467}" presName="horz2" presStyleCnt="0"/>
      <dgm:spPr/>
    </dgm:pt>
    <dgm:pt modelId="{B930130D-9C29-414E-A31C-08C6FBFC6F03}" type="pres">
      <dgm:prSet presAssocID="{CE1E4F9E-14EA-4368-B04A-07AA82D06467}" presName="horzSpace2" presStyleCnt="0"/>
      <dgm:spPr/>
    </dgm:pt>
    <dgm:pt modelId="{52A6632B-80D6-45D7-8D0B-E9D15F5C8D07}" type="pres">
      <dgm:prSet presAssocID="{CE1E4F9E-14EA-4368-B04A-07AA82D06467}" presName="tx2" presStyleLbl="revTx" presStyleIdx="4" presStyleCnt="6"/>
      <dgm:spPr/>
      <dgm:t>
        <a:bodyPr/>
        <a:lstStyle/>
        <a:p>
          <a:pPr rtl="1"/>
          <a:endParaRPr lang="fa-IR"/>
        </a:p>
      </dgm:t>
    </dgm:pt>
    <dgm:pt modelId="{149A586A-4B01-4318-8348-74C7F1B76514}" type="pres">
      <dgm:prSet presAssocID="{CE1E4F9E-14EA-4368-B04A-07AA82D06467}" presName="vert2" presStyleCnt="0"/>
      <dgm:spPr/>
    </dgm:pt>
    <dgm:pt modelId="{EEC6BF13-2E09-43F7-97E4-131AFD802FF1}" type="pres">
      <dgm:prSet presAssocID="{CE1E4F9E-14EA-4368-B04A-07AA82D06467}" presName="thinLine2b" presStyleLbl="callout" presStyleIdx="3" presStyleCnt="5"/>
      <dgm:spPr/>
    </dgm:pt>
    <dgm:pt modelId="{BF67A79C-710A-44A1-92B3-C7B995B6465C}" type="pres">
      <dgm:prSet presAssocID="{CE1E4F9E-14EA-4368-B04A-07AA82D06467}" presName="vertSpace2b" presStyleCnt="0"/>
      <dgm:spPr/>
    </dgm:pt>
    <dgm:pt modelId="{95E93A41-8504-4E98-A10B-D79CC751D2DF}" type="pres">
      <dgm:prSet presAssocID="{ECC9C8D8-3AD5-4C36-AD60-0EA35C5F3112}" presName="horz2" presStyleCnt="0"/>
      <dgm:spPr/>
    </dgm:pt>
    <dgm:pt modelId="{56585182-3CF1-4B53-9381-5EA7EC7A2900}" type="pres">
      <dgm:prSet presAssocID="{ECC9C8D8-3AD5-4C36-AD60-0EA35C5F3112}" presName="horzSpace2" presStyleCnt="0"/>
      <dgm:spPr/>
    </dgm:pt>
    <dgm:pt modelId="{FA92BDF5-195C-4E87-8405-7F55EF1D148D}" type="pres">
      <dgm:prSet presAssocID="{ECC9C8D8-3AD5-4C36-AD60-0EA35C5F3112}" presName="tx2" presStyleLbl="revTx" presStyleIdx="5" presStyleCnt="6"/>
      <dgm:spPr/>
      <dgm:t>
        <a:bodyPr/>
        <a:lstStyle/>
        <a:p>
          <a:pPr rtl="1"/>
          <a:endParaRPr lang="fa-IR"/>
        </a:p>
      </dgm:t>
    </dgm:pt>
    <dgm:pt modelId="{D4AF2816-DFB6-4171-8EAF-13034D86E323}" type="pres">
      <dgm:prSet presAssocID="{ECC9C8D8-3AD5-4C36-AD60-0EA35C5F3112}" presName="vert2" presStyleCnt="0"/>
      <dgm:spPr/>
    </dgm:pt>
    <dgm:pt modelId="{9EB674C1-342D-45E3-B2C7-5DC60F2D2442}" type="pres">
      <dgm:prSet presAssocID="{ECC9C8D8-3AD5-4C36-AD60-0EA35C5F3112}" presName="thinLine2b" presStyleLbl="callout" presStyleIdx="4" presStyleCnt="5"/>
      <dgm:spPr/>
    </dgm:pt>
    <dgm:pt modelId="{43C14881-09EE-4E8F-B6A2-E20CDF5AB443}" type="pres">
      <dgm:prSet presAssocID="{ECC9C8D8-3AD5-4C36-AD60-0EA35C5F3112}" presName="vertSpace2b" presStyleCnt="0"/>
      <dgm:spPr/>
    </dgm:pt>
  </dgm:ptLst>
  <dgm:cxnLst>
    <dgm:cxn modelId="{A0D2048E-1616-4BEB-934D-A6E28326BCC1}" type="presOf" srcId="{CE1E4F9E-14EA-4368-B04A-07AA82D06467}" destId="{52A6632B-80D6-45D7-8D0B-E9D15F5C8D07}" srcOrd="0" destOrd="0" presId="urn:microsoft.com/office/officeart/2008/layout/LinedList"/>
    <dgm:cxn modelId="{54E22BD8-E9E8-4AC8-A8F1-991534E4845E}" srcId="{154555FD-13CE-41B7-9B8D-804049F6B961}" destId="{ECC9C8D8-3AD5-4C36-AD60-0EA35C5F3112}" srcOrd="4" destOrd="0" parTransId="{AD57772F-DF40-401D-98BD-C16C6420F636}" sibTransId="{4E9AEC6B-AF6A-4C50-85E0-30482F16BC47}"/>
    <dgm:cxn modelId="{1635AB77-4B40-46F9-9060-876DB06D35D8}" type="presOf" srcId="{B280295A-894D-4D3A-88DC-7D15ECDA30EA}" destId="{69279DE2-B04D-4ECF-8C4C-1DFD68CAC0CF}" srcOrd="0" destOrd="0" presId="urn:microsoft.com/office/officeart/2008/layout/LinedList"/>
    <dgm:cxn modelId="{A8FBADCA-BF49-4830-8BF6-CDD51740890C}" srcId="{154555FD-13CE-41B7-9B8D-804049F6B961}" destId="{B280295A-894D-4D3A-88DC-7D15ECDA30EA}" srcOrd="0" destOrd="0" parTransId="{EDB07FAA-2DAD-4471-BB47-295F6CA782FB}" sibTransId="{991EF4C6-318F-44F5-9FDF-468BA51D7A2A}"/>
    <dgm:cxn modelId="{0E8A3B6B-A16C-420A-8CBB-EEDA52AADD56}" srcId="{154555FD-13CE-41B7-9B8D-804049F6B961}" destId="{FED9CAED-D522-410E-AFFD-FA0DDAC79327}" srcOrd="1" destOrd="0" parTransId="{D1EDD863-CB68-4070-B5BD-F7201DD3D8CE}" sibTransId="{CDE355D0-2145-439B-A6A5-E29755F512E1}"/>
    <dgm:cxn modelId="{31D7A578-F923-4A39-88B7-7C5F0CDA443B}" type="presOf" srcId="{F25D8728-7BBB-4E85-9398-64633BB03334}" destId="{064FF970-CB57-415A-BC79-710E9A81F84E}" srcOrd="0" destOrd="0" presId="urn:microsoft.com/office/officeart/2008/layout/LinedList"/>
    <dgm:cxn modelId="{B6117ED7-655E-4124-9180-316B44273626}" type="presOf" srcId="{FED9CAED-D522-410E-AFFD-FA0DDAC79327}" destId="{40CFF3D9-FDEC-49B2-B95B-8CF724EFF44D}" srcOrd="0" destOrd="0" presId="urn:microsoft.com/office/officeart/2008/layout/LinedList"/>
    <dgm:cxn modelId="{8C9D555E-3FD4-4E34-874F-62E3CB5E9367}" type="presOf" srcId="{154555FD-13CE-41B7-9B8D-804049F6B961}" destId="{190E9107-704E-4C8C-9470-10C03759E515}" srcOrd="0" destOrd="0" presId="urn:microsoft.com/office/officeart/2008/layout/LinedList"/>
    <dgm:cxn modelId="{8BA9BEDD-742E-42B9-BA25-4D041456EAFE}" srcId="{154555FD-13CE-41B7-9B8D-804049F6B961}" destId="{F25D8728-7BBB-4E85-9398-64633BB03334}" srcOrd="2" destOrd="0" parTransId="{E9227C02-4A84-40A6-9551-20B274286B9D}" sibTransId="{A48C879E-A8CF-44EB-9B7A-35F8B3C256E4}"/>
    <dgm:cxn modelId="{9C2ADC1F-0FAA-4B32-AB6D-C90400EB85D2}" type="presOf" srcId="{AFEC1888-6F57-44F3-9735-226EDFDAD45D}" destId="{133F0C4C-F20E-4C1D-9B82-B3FCF6DCC845}" srcOrd="0" destOrd="0" presId="urn:microsoft.com/office/officeart/2008/layout/LinedList"/>
    <dgm:cxn modelId="{2B1AD604-DD29-467A-8CCC-F1B20B5D0405}" type="presOf" srcId="{ECC9C8D8-3AD5-4C36-AD60-0EA35C5F3112}" destId="{FA92BDF5-195C-4E87-8405-7F55EF1D148D}" srcOrd="0" destOrd="0" presId="urn:microsoft.com/office/officeart/2008/layout/LinedList"/>
    <dgm:cxn modelId="{DB18C419-5C5B-409E-9C39-DF3BA3F9D67A}" srcId="{AFEC1888-6F57-44F3-9735-226EDFDAD45D}" destId="{154555FD-13CE-41B7-9B8D-804049F6B961}" srcOrd="0" destOrd="0" parTransId="{3BE7BE95-BE5F-48E5-BAF7-63E812CA5FAA}" sibTransId="{45C8F15A-75C9-4723-B062-EE136473D3C9}"/>
    <dgm:cxn modelId="{9335625D-DDA5-4067-9A14-16A4591FCB7A}" srcId="{154555FD-13CE-41B7-9B8D-804049F6B961}" destId="{CE1E4F9E-14EA-4368-B04A-07AA82D06467}" srcOrd="3" destOrd="0" parTransId="{2B8086C7-CB99-4A33-B701-34A3D83709DB}" sibTransId="{160F84A6-A346-4636-89BA-B222EE155523}"/>
    <dgm:cxn modelId="{A64AF359-85E7-4323-B665-CD8B3689DBF0}" type="presParOf" srcId="{133F0C4C-F20E-4C1D-9B82-B3FCF6DCC845}" destId="{4C81DA72-1F02-48B3-A871-052390CF746F}" srcOrd="0" destOrd="0" presId="urn:microsoft.com/office/officeart/2008/layout/LinedList"/>
    <dgm:cxn modelId="{268706FF-0D5C-49E7-A2BE-74F3A8840E31}" type="presParOf" srcId="{133F0C4C-F20E-4C1D-9B82-B3FCF6DCC845}" destId="{A6B6226E-0CC6-407C-A870-5B1509AC8E9A}" srcOrd="1" destOrd="0" presId="urn:microsoft.com/office/officeart/2008/layout/LinedList"/>
    <dgm:cxn modelId="{6CA1B2C2-A25F-4257-8E8F-8FD2CF6B94D1}" type="presParOf" srcId="{A6B6226E-0CC6-407C-A870-5B1509AC8E9A}" destId="{190E9107-704E-4C8C-9470-10C03759E515}" srcOrd="0" destOrd="0" presId="urn:microsoft.com/office/officeart/2008/layout/LinedList"/>
    <dgm:cxn modelId="{D266D3A3-AB53-417C-8CD8-CC32D3F75CB0}" type="presParOf" srcId="{A6B6226E-0CC6-407C-A870-5B1509AC8E9A}" destId="{9C530847-43FC-4B5D-AAD4-05B044B6DA28}" srcOrd="1" destOrd="0" presId="urn:microsoft.com/office/officeart/2008/layout/LinedList"/>
    <dgm:cxn modelId="{5B3D2693-BDCB-4D76-BFED-7988043C9D5A}" type="presParOf" srcId="{9C530847-43FC-4B5D-AAD4-05B044B6DA28}" destId="{16CC14B4-58A1-4485-9380-695897172F6D}" srcOrd="0" destOrd="0" presId="urn:microsoft.com/office/officeart/2008/layout/LinedList"/>
    <dgm:cxn modelId="{ABB4BC6B-58E3-4BE7-A943-DCC5BD83304D}" type="presParOf" srcId="{9C530847-43FC-4B5D-AAD4-05B044B6DA28}" destId="{B8EE3A76-5890-49C6-BE41-19B600457964}" srcOrd="1" destOrd="0" presId="urn:microsoft.com/office/officeart/2008/layout/LinedList"/>
    <dgm:cxn modelId="{0388E3D5-F626-4581-AD32-63F08E15BB28}" type="presParOf" srcId="{B8EE3A76-5890-49C6-BE41-19B600457964}" destId="{9028220B-348F-4485-82EB-8C998113E3B7}" srcOrd="0" destOrd="0" presId="urn:microsoft.com/office/officeart/2008/layout/LinedList"/>
    <dgm:cxn modelId="{756D87A8-3795-4DFF-A871-BF1E1EBBD1EF}" type="presParOf" srcId="{B8EE3A76-5890-49C6-BE41-19B600457964}" destId="{69279DE2-B04D-4ECF-8C4C-1DFD68CAC0CF}" srcOrd="1" destOrd="0" presId="urn:microsoft.com/office/officeart/2008/layout/LinedList"/>
    <dgm:cxn modelId="{33FAD38D-5AE5-4D8F-97DA-510D26AB52E4}" type="presParOf" srcId="{B8EE3A76-5890-49C6-BE41-19B600457964}" destId="{A3084094-A31A-4117-8A4F-A166506D6A15}" srcOrd="2" destOrd="0" presId="urn:microsoft.com/office/officeart/2008/layout/LinedList"/>
    <dgm:cxn modelId="{70CEDF96-70A2-4CA2-B564-694B7EBDC543}" type="presParOf" srcId="{9C530847-43FC-4B5D-AAD4-05B044B6DA28}" destId="{45F89400-8E0F-46DA-BCC6-92A953176CEA}" srcOrd="2" destOrd="0" presId="urn:microsoft.com/office/officeart/2008/layout/LinedList"/>
    <dgm:cxn modelId="{A92AC162-FA28-4E1D-B849-3E4308AA55A4}" type="presParOf" srcId="{9C530847-43FC-4B5D-AAD4-05B044B6DA28}" destId="{9C9B0F3D-B071-480B-99D4-7BA010F46475}" srcOrd="3" destOrd="0" presId="urn:microsoft.com/office/officeart/2008/layout/LinedList"/>
    <dgm:cxn modelId="{DFF6CA27-4E24-43E4-9D86-55411A042E66}" type="presParOf" srcId="{9C530847-43FC-4B5D-AAD4-05B044B6DA28}" destId="{18E31C7E-159B-4EAE-B79B-F0118F59D3BE}" srcOrd="4" destOrd="0" presId="urn:microsoft.com/office/officeart/2008/layout/LinedList"/>
    <dgm:cxn modelId="{972EB3D8-5BAB-4EC5-B7C1-0FF736A3F2CB}" type="presParOf" srcId="{18E31C7E-159B-4EAE-B79B-F0118F59D3BE}" destId="{AED30380-B77D-4662-9488-14AE3E69119D}" srcOrd="0" destOrd="0" presId="urn:microsoft.com/office/officeart/2008/layout/LinedList"/>
    <dgm:cxn modelId="{11499B22-A0AC-428E-AA8F-4B2CB314C0C0}" type="presParOf" srcId="{18E31C7E-159B-4EAE-B79B-F0118F59D3BE}" destId="{40CFF3D9-FDEC-49B2-B95B-8CF724EFF44D}" srcOrd="1" destOrd="0" presId="urn:microsoft.com/office/officeart/2008/layout/LinedList"/>
    <dgm:cxn modelId="{45C0BB54-5159-448A-8638-DBC948B7C3CD}" type="presParOf" srcId="{18E31C7E-159B-4EAE-B79B-F0118F59D3BE}" destId="{52018016-EA49-4B97-AAF7-A36DC926BF70}" srcOrd="2" destOrd="0" presId="urn:microsoft.com/office/officeart/2008/layout/LinedList"/>
    <dgm:cxn modelId="{251EA179-21DC-4622-A4CB-4A3B3A8729E0}" type="presParOf" srcId="{9C530847-43FC-4B5D-AAD4-05B044B6DA28}" destId="{B087E0BA-68D2-4D02-BE89-7700DE7162D1}" srcOrd="5" destOrd="0" presId="urn:microsoft.com/office/officeart/2008/layout/LinedList"/>
    <dgm:cxn modelId="{FB93D6BF-DEF9-4765-ABD5-877EC219BDB6}" type="presParOf" srcId="{9C530847-43FC-4B5D-AAD4-05B044B6DA28}" destId="{DA732577-5808-4C7D-9015-40CD7649F9B8}" srcOrd="6" destOrd="0" presId="urn:microsoft.com/office/officeart/2008/layout/LinedList"/>
    <dgm:cxn modelId="{DAE46F39-2241-4DAE-93E7-E21E2D0C2C59}" type="presParOf" srcId="{9C530847-43FC-4B5D-AAD4-05B044B6DA28}" destId="{AEB4EDF7-E5D7-4980-BD40-21F1EE2F59FD}" srcOrd="7" destOrd="0" presId="urn:microsoft.com/office/officeart/2008/layout/LinedList"/>
    <dgm:cxn modelId="{214C010C-9F11-4D1A-BDC0-7509402F3CDD}" type="presParOf" srcId="{AEB4EDF7-E5D7-4980-BD40-21F1EE2F59FD}" destId="{B924944B-EE01-4AF7-B07B-83BD369077DD}" srcOrd="0" destOrd="0" presId="urn:microsoft.com/office/officeart/2008/layout/LinedList"/>
    <dgm:cxn modelId="{B2A42620-E3C6-423D-AD1D-2B42951AF7F7}" type="presParOf" srcId="{AEB4EDF7-E5D7-4980-BD40-21F1EE2F59FD}" destId="{064FF970-CB57-415A-BC79-710E9A81F84E}" srcOrd="1" destOrd="0" presId="urn:microsoft.com/office/officeart/2008/layout/LinedList"/>
    <dgm:cxn modelId="{4476F076-CB4B-499C-BC64-556438389587}" type="presParOf" srcId="{AEB4EDF7-E5D7-4980-BD40-21F1EE2F59FD}" destId="{54E664E8-89D9-4E08-90A6-5890071CD860}" srcOrd="2" destOrd="0" presId="urn:microsoft.com/office/officeart/2008/layout/LinedList"/>
    <dgm:cxn modelId="{B211C36B-670B-4D64-A25E-B1D47D5F04F3}" type="presParOf" srcId="{9C530847-43FC-4B5D-AAD4-05B044B6DA28}" destId="{819D0876-3DFB-4F16-B8C3-E9A0C1324427}" srcOrd="8" destOrd="0" presId="urn:microsoft.com/office/officeart/2008/layout/LinedList"/>
    <dgm:cxn modelId="{8406DC27-3D05-46B6-95CA-C52EB4F0FF4E}" type="presParOf" srcId="{9C530847-43FC-4B5D-AAD4-05B044B6DA28}" destId="{9E1812C7-C14F-4A03-800C-9A45F25429FC}" srcOrd="9" destOrd="0" presId="urn:microsoft.com/office/officeart/2008/layout/LinedList"/>
    <dgm:cxn modelId="{02D58A96-573A-40B5-A934-C017F65A088E}" type="presParOf" srcId="{9C530847-43FC-4B5D-AAD4-05B044B6DA28}" destId="{0B9C4BF5-09B1-427C-8534-DE656958DA77}" srcOrd="10" destOrd="0" presId="urn:microsoft.com/office/officeart/2008/layout/LinedList"/>
    <dgm:cxn modelId="{9CD4B0EB-36B8-4520-8E7F-401446746C4D}" type="presParOf" srcId="{0B9C4BF5-09B1-427C-8534-DE656958DA77}" destId="{B930130D-9C29-414E-A31C-08C6FBFC6F03}" srcOrd="0" destOrd="0" presId="urn:microsoft.com/office/officeart/2008/layout/LinedList"/>
    <dgm:cxn modelId="{7CEA0495-FBFD-4258-B8D7-E7EE9536D8E5}" type="presParOf" srcId="{0B9C4BF5-09B1-427C-8534-DE656958DA77}" destId="{52A6632B-80D6-45D7-8D0B-E9D15F5C8D07}" srcOrd="1" destOrd="0" presId="urn:microsoft.com/office/officeart/2008/layout/LinedList"/>
    <dgm:cxn modelId="{6D87C6BC-4F22-4828-8B80-4E4814A2A0BB}" type="presParOf" srcId="{0B9C4BF5-09B1-427C-8534-DE656958DA77}" destId="{149A586A-4B01-4318-8348-74C7F1B76514}" srcOrd="2" destOrd="0" presId="urn:microsoft.com/office/officeart/2008/layout/LinedList"/>
    <dgm:cxn modelId="{EC931C18-5066-455F-B63A-7DACA7023CF4}" type="presParOf" srcId="{9C530847-43FC-4B5D-AAD4-05B044B6DA28}" destId="{EEC6BF13-2E09-43F7-97E4-131AFD802FF1}" srcOrd="11" destOrd="0" presId="urn:microsoft.com/office/officeart/2008/layout/LinedList"/>
    <dgm:cxn modelId="{55636720-8B2A-47C8-835D-BC2B036EF227}" type="presParOf" srcId="{9C530847-43FC-4B5D-AAD4-05B044B6DA28}" destId="{BF67A79C-710A-44A1-92B3-C7B995B6465C}" srcOrd="12" destOrd="0" presId="urn:microsoft.com/office/officeart/2008/layout/LinedList"/>
    <dgm:cxn modelId="{79580C88-0030-4DAD-B5EA-CB86528ACC8E}" type="presParOf" srcId="{9C530847-43FC-4B5D-AAD4-05B044B6DA28}" destId="{95E93A41-8504-4E98-A10B-D79CC751D2DF}" srcOrd="13" destOrd="0" presId="urn:microsoft.com/office/officeart/2008/layout/LinedList"/>
    <dgm:cxn modelId="{19C39FCD-1FDA-4C1E-9125-43368404097D}" type="presParOf" srcId="{95E93A41-8504-4E98-A10B-D79CC751D2DF}" destId="{56585182-3CF1-4B53-9381-5EA7EC7A2900}" srcOrd="0" destOrd="0" presId="urn:microsoft.com/office/officeart/2008/layout/LinedList"/>
    <dgm:cxn modelId="{2D02E6A1-8054-4503-A149-F151B48AC4CD}" type="presParOf" srcId="{95E93A41-8504-4E98-A10B-D79CC751D2DF}" destId="{FA92BDF5-195C-4E87-8405-7F55EF1D148D}" srcOrd="1" destOrd="0" presId="urn:microsoft.com/office/officeart/2008/layout/LinedList"/>
    <dgm:cxn modelId="{75E2D0AF-F65D-49C1-8B97-74B6E9D76C7E}" type="presParOf" srcId="{95E93A41-8504-4E98-A10B-D79CC751D2DF}" destId="{D4AF2816-DFB6-4171-8EAF-13034D86E323}" srcOrd="2" destOrd="0" presId="urn:microsoft.com/office/officeart/2008/layout/LinedList"/>
    <dgm:cxn modelId="{99053FC3-CAA6-4DF3-A862-33F37B8D420A}" type="presParOf" srcId="{9C530847-43FC-4B5D-AAD4-05B044B6DA28}" destId="{9EB674C1-342D-45E3-B2C7-5DC60F2D2442}" srcOrd="14" destOrd="0" presId="urn:microsoft.com/office/officeart/2008/layout/LinedList"/>
    <dgm:cxn modelId="{7274BB41-E3D6-45BC-969D-078FC33EBADB}" type="presParOf" srcId="{9C530847-43FC-4B5D-AAD4-05B044B6DA28}" destId="{43C14881-09EE-4E8F-B6A2-E20CDF5AB443}" srcOrd="15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AFFF7-595B-4825-8395-45CAB7EEBDF4}">
      <dsp:nvSpPr>
        <dsp:cNvPr id="0" name=""/>
        <dsp:cNvSpPr/>
      </dsp:nvSpPr>
      <dsp:spPr>
        <a:xfrm>
          <a:off x="1409159" y="487073"/>
          <a:ext cx="5416081" cy="5345542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9FF2A5-F3C8-49BF-804E-12A1343E570D}">
      <dsp:nvSpPr>
        <dsp:cNvPr id="0" name=""/>
        <dsp:cNvSpPr/>
      </dsp:nvSpPr>
      <dsp:spPr>
        <a:xfrm>
          <a:off x="1514204" y="412552"/>
          <a:ext cx="5205991" cy="5494584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F2BAA2-7F26-4CCD-B93A-2AF0AE03AB9F}">
      <dsp:nvSpPr>
        <dsp:cNvPr id="0" name=""/>
        <dsp:cNvSpPr/>
      </dsp:nvSpPr>
      <dsp:spPr>
        <a:xfrm>
          <a:off x="1328676" y="596124"/>
          <a:ext cx="5577046" cy="5127439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BFDB4-5E0E-438C-9F87-81469DCBB538}">
      <dsp:nvSpPr>
        <dsp:cNvPr id="0" name=""/>
        <dsp:cNvSpPr/>
      </dsp:nvSpPr>
      <dsp:spPr>
        <a:xfrm>
          <a:off x="3020187" y="2062832"/>
          <a:ext cx="2194024" cy="21940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rgbClr val="800000"/>
              </a:solidFill>
              <a:cs typeface="B Lotus" pitchFamily="2" charset="-78"/>
            </a:rPr>
            <a:t>معاونت نظارت، ارزیابی و تضمین کیفیت</a:t>
          </a:r>
          <a:endParaRPr lang="en-US" sz="2300" b="1" kern="1200" dirty="0">
            <a:solidFill>
              <a:srgbClr val="800000"/>
            </a:solidFill>
            <a:cs typeface="B Lotus" pitchFamily="2" charset="-78"/>
          </a:endParaRPr>
        </a:p>
      </dsp:txBody>
      <dsp:txXfrm>
        <a:off x="3341494" y="2384139"/>
        <a:ext cx="1551410" cy="1551410"/>
      </dsp:txXfrm>
    </dsp:sp>
    <dsp:sp modelId="{14AD9F8D-F3FE-4808-809C-0D0FE368F827}">
      <dsp:nvSpPr>
        <dsp:cNvPr id="0" name=""/>
        <dsp:cNvSpPr/>
      </dsp:nvSpPr>
      <dsp:spPr>
        <a:xfrm>
          <a:off x="3174860" y="-61830"/>
          <a:ext cx="1884677" cy="17845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Lotus" pitchFamily="2" charset="-78"/>
            </a:rPr>
            <a:t>د</a:t>
          </a:r>
          <a:r>
            <a:rPr lang="fa-IR" sz="2400" b="1" kern="1200" dirty="0" smtClean="0">
              <a:cs typeface="B Lotus" pitchFamily="2" charset="-78"/>
            </a:rPr>
            <a:t>فتر</a:t>
          </a:r>
          <a:r>
            <a:rPr lang="fa-IR" sz="1700" b="1" kern="1200" dirty="0" smtClean="0">
              <a:cs typeface="B Lotus" pitchFamily="2" charset="-78"/>
            </a:rPr>
            <a:t> نظارت، ارزیابی و تعالی سازمانی</a:t>
          </a:r>
          <a:endParaRPr lang="en-US" sz="1700" kern="1200" dirty="0">
            <a:cs typeface="B Lotus" pitchFamily="2" charset="-78"/>
          </a:endParaRPr>
        </a:p>
      </dsp:txBody>
      <dsp:txXfrm>
        <a:off x="3450865" y="199515"/>
        <a:ext cx="1332667" cy="1261883"/>
      </dsp:txXfrm>
    </dsp:sp>
    <dsp:sp modelId="{24BCE142-92AF-4741-83D9-E07CA74F6BBF}">
      <dsp:nvSpPr>
        <dsp:cNvPr id="0" name=""/>
        <dsp:cNvSpPr/>
      </dsp:nvSpPr>
      <dsp:spPr>
        <a:xfrm>
          <a:off x="5287299" y="3467476"/>
          <a:ext cx="1694420" cy="17141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Lotus" pitchFamily="2" charset="-78"/>
            </a:rPr>
            <a:t>مدیریت بالندگی حرفه‌ای</a:t>
          </a:r>
          <a:endParaRPr lang="en-US" sz="2400" kern="1200" dirty="0">
            <a:cs typeface="B Lotus" pitchFamily="2" charset="-78"/>
          </a:endParaRPr>
        </a:p>
      </dsp:txBody>
      <dsp:txXfrm>
        <a:off x="5535441" y="3718504"/>
        <a:ext cx="1198136" cy="1212069"/>
      </dsp:txXfrm>
    </dsp:sp>
    <dsp:sp modelId="{EBB61505-021A-4289-B16E-10A7B8FA8ED0}">
      <dsp:nvSpPr>
        <dsp:cNvPr id="0" name=""/>
        <dsp:cNvSpPr/>
      </dsp:nvSpPr>
      <dsp:spPr>
        <a:xfrm>
          <a:off x="1247880" y="3543675"/>
          <a:ext cx="1704019" cy="1561726"/>
        </a:xfrm>
        <a:prstGeom prst="ellipse">
          <a:avLst/>
        </a:prstGeom>
        <a:solidFill>
          <a:srgbClr val="E0A6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Lotus" pitchFamily="2" charset="-78"/>
            </a:rPr>
            <a:t>مرکز سنجش شایستگی های حرفه‌ای</a:t>
          </a:r>
          <a:endParaRPr lang="en-US" sz="1700" b="1" kern="1200" dirty="0">
            <a:cs typeface="B Lotus" pitchFamily="2" charset="-78"/>
          </a:endParaRPr>
        </a:p>
      </dsp:txBody>
      <dsp:txXfrm>
        <a:off x="1497428" y="3772384"/>
        <a:ext cx="1204923" cy="1104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376D97-D0B9-4599-92D5-5B955F91F719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CC4402-2A43-489B-8873-C1DD58B9C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B1F7-9C9D-4137-A5F7-8BF75BA1C1E6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DE6D-E77B-4141-AC92-633BA7362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36AA5-54DA-4519-97C8-DC775AA6D51D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1237D-350D-4613-9E5B-C6188B066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66C-8459-42C8-A5CE-F02F0F7DB5B3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C200-C2E1-4103-8DBB-B01CC3257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D4F1-5CF3-4C47-97A2-182DB2141427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7D4A-8B8B-46B2-9F31-4A1553A93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0454-1AE5-4C10-B157-685990A23555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DE47-A49F-48E5-BBF3-6CD39D89D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C19E-28A9-4B41-903F-A08C52256E08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8516-5B63-488C-9B6A-578BA119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549-E8B8-431D-8B36-D970F58D10F1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318E-5F3C-4717-96EF-A4EA24413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B50C-3C39-4BB5-BEC8-2D5BF04D0410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8AF8-35F6-4C72-9DB5-14FFD0919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2146-176F-4834-A49E-7FF7FDCD205F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7906-1FE1-492D-8AC1-7945E1EFD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240C-1F2A-4066-AF0A-DCE3A21534A9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2A5F-FED7-4976-AA79-1B88F52BB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E5FF9-7572-4459-89E5-9F5BD52AC50D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47375-C1B3-42FC-A0E8-88E4F44DD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AADF6C-52D0-42B6-9860-7F9717C9477F}" type="datetimeFigureOut">
              <a:rPr lang="en-US"/>
              <a:pPr>
                <a:defRPr/>
              </a:pPr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57725-0D84-497B-9655-C6A2F73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676400" y="914400"/>
            <a:ext cx="5616624" cy="471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146621"/>
              </p:ext>
            </p:extLst>
          </p:nvPr>
        </p:nvGraphicFramePr>
        <p:xfrm>
          <a:off x="304800" y="792162"/>
          <a:ext cx="8534401" cy="587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محورهای اصلی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راهبردهای تحقق اهداف معاونت و بازه های زمانی ارزیابی و ارائه گزارشات تصمیم ساز</a:t>
            </a:r>
            <a:endParaRPr lang="en-US" sz="3600" dirty="0">
              <a:cs typeface="B Lotus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425284"/>
              </p:ext>
            </p:extLst>
          </p:nvPr>
        </p:nvGraphicFramePr>
        <p:xfrm>
          <a:off x="914400" y="1397000"/>
          <a:ext cx="7543800" cy="437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1524000"/>
                <a:gridCol w="3276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زمان 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واحد پیگیر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مولفه های ارزیابی 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ردیف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4 سال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مرکزسنجش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سنجش دستاوردهای یادگیری دانشجویان(سدید)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سالانه/نیمسال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مرکزسنجش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سنجش ارزش افزوده در دانشجویان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مرکزسنجش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رعایت اصل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شایسته سالاری در استخدام و بکارگماری(جذب متخصصان در معاونت)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مرکزسنجش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مطالعات بین المللی و بهینه کاوی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4 سال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مرکزسنجش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ارائه گواهینامه شایستگی حرفه ای دانشجومعلمان(آزمون جامع)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مرکزسنجش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تدوین نظام سنجش صلاحیت، رتبه بندی و ارتقای منابع انسانی وزارت آموزش و پرورش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مرکزسنجش/بالندگی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تدوین نظام سنجش شایستگی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های حرفه ای منابع انسانی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مرکزسنجش/بالندگی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آزمون سازی و سنجش شایستگی های حرفه ای منابع انسانی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71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راهبردهای تحقق اهداف معاونت و بازه های زمانی ارزیابی و ارائه گزارشات تصمیم ساز</a:t>
            </a:r>
            <a:endParaRPr lang="en-US" sz="3600" dirty="0">
              <a:cs typeface="B Lotus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5125"/>
              </p:ext>
            </p:extLst>
          </p:nvPr>
        </p:nvGraphicFramePr>
        <p:xfrm>
          <a:off x="457200" y="1397000"/>
          <a:ext cx="8382001" cy="536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0667"/>
                <a:gridCol w="1693334"/>
                <a:gridCol w="3725333"/>
                <a:gridCol w="592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زمان 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واحد پیگیر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مولفه های ارزیابی 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ردیف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شش ماهه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میزان تحقق سند راهبردی، سیاست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ها و برنامه های سالانه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فصلی/سالانه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کیفیت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عملکرد معاونت ها، حوزه های تابعه و پردیس ها و مراکز تابعه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سالانه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کیفیت عملکرد نیروی انسانی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شش ماهه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نظام پاسخگویی(اتوماسیون/ مکالمات تلفنی/رضایت ارباب رجوع/حضور و غیاب کارکنان)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فصلی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میزان موفقیت در اجرای مصوبات هیئت رئیسه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سالانه/موردی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مولفه های نظام دانشگاهی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موردی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سنجش میزان توفیق کمیته ها و کارگروه های تخصصی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دانشگاه( کمیته اقتصاد و بهره وری، ستاد بودجه، کمیته ساماندهی فضا، تجهیزات و نیروی انسانی و ...)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سالانه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دفتر نظارت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میزان تحقق مولفه های بهبود و تحول نظام اداری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سالانه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دفتر نظارت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عملکرد کمیته های تخصصی نظارت، ارزیابی و تضمین کیفیت در حوزه های تابعه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سالانه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دفتر نظارت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طراحی ارزیابی عملکرد مدیران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5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a-IR" sz="3600" dirty="0" smtClean="0">
                <a:cs typeface="B Lotus" panose="00000400000000000000" pitchFamily="2" charset="-78"/>
              </a:rPr>
              <a:t>راهبردهای تحقق اهداف معاونت و بازه های زمانی ارزیابی و ارائه گزارشات تصمیم ساز</a:t>
            </a:r>
            <a:endParaRPr lang="en-US" sz="3600" dirty="0">
              <a:cs typeface="B Lotus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7015"/>
              </p:ext>
            </p:extLst>
          </p:nvPr>
        </p:nvGraphicFramePr>
        <p:xfrm>
          <a:off x="457200" y="1397000"/>
          <a:ext cx="8382001" cy="421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0667"/>
                <a:gridCol w="1693334"/>
                <a:gridCol w="3725333"/>
                <a:gridCol w="592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زمان 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واحد پیگیر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مولفه های ارزیابی 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ردیف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نیازسنجی آموزشی منابع انسانی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طراحی، برنامه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ریزی و اجرای فرصت های یادگیری در جهت توسعه منابع انسانی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سنجش اثربخشی و میزان تحقق اهداف برنامه های توسعه حرفه ای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ارزیابی و صدور گواهینامه های صلاحیت حرفه ای منابع انسانی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تهیه و تدارک مواد و منابع آموزشی دوره های حضوری و غیر حضوری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بستر سازی و طراحی برنامه های توسعه فردی منابع انسانی دانشگاه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مستمر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مدیریت بالندگی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Lotus" panose="00000400000000000000" pitchFamily="2" charset="-78"/>
                        </a:rPr>
                        <a:t>طراحی و تدارک بانک اطلاعاتی</a:t>
                      </a:r>
                      <a:r>
                        <a:rPr lang="fa-IR" sz="1600" baseline="0" dirty="0" smtClean="0">
                          <a:cs typeface="B Lotus" panose="00000400000000000000" pitchFamily="2" charset="-78"/>
                        </a:rPr>
                        <a:t> اساتید دوره های آموزشی و استقرار نظام ارزیابی اساتید</a:t>
                      </a:r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Lotus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fa-IR" sz="4800" smtClean="0">
                <a:solidFill>
                  <a:srgbClr val="800000"/>
                </a:solidFill>
                <a:cs typeface="Davat" pitchFamily="2" charset="-78"/>
              </a:rPr>
              <a:t>دفتر نظارت، ارزیابی و تعالی سازمانی</a:t>
            </a:r>
            <a:endParaRPr lang="en-US" sz="4800" smtClean="0">
              <a:solidFill>
                <a:srgbClr val="800000"/>
              </a:solidFill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8553"/>
            <a:ext cx="8991600" cy="7159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برنامه ‌های عملیاتی دفتر نظارت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838200"/>
            <a:ext cx="8839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Lotus" pitchFamily="2" charset="-78"/>
              </a:rPr>
              <a:t> ارزیابی مؤلفه های نظام دانشگاهی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Lotus" pitchFamily="2" charset="-78"/>
              </a:rPr>
              <a:t> ارزیابی کیفیت عملکرد معاونت ها، حوزه‌های تابعه و پردیس‌ها و مراکز تابعه دانشگاه </a:t>
            </a:r>
          </a:p>
          <a:p>
            <a:pPr algn="r" rtl="1"/>
            <a:r>
              <a:rPr lang="fa-IR" sz="2400" dirty="0">
                <a:cs typeface="B Lotus" pitchFamily="2" charset="-78"/>
              </a:rPr>
              <a:t>   نظام پاسخگویی (اتوماسیون/ مکالمات تلفنی/ رضایت ارباب رجوع/ حضوروغیاب کارکنان)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Lotus" pitchFamily="2" charset="-78"/>
              </a:rPr>
              <a:t> ارزیابی میران تحقق سند راهبردی، سیاست ها و برنامه های سالانه دانشگاه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Lotus" pitchFamily="2" charset="-78"/>
              </a:rPr>
              <a:t> ارزیابی میزان تحقق مؤلفه های بهبود و تحول نظام اداری 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Lotus" pitchFamily="2" charset="-78"/>
              </a:rPr>
              <a:t> ارزیابی کیفیت عملکرد نیروی انسانی دانشگاه</a:t>
            </a:r>
          </a:p>
          <a:p>
            <a:pPr algn="r" rtl="1"/>
            <a:endParaRPr lang="fa-IR" sz="2400" dirty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>
                <a:cs typeface="B Lotus" pitchFamily="2" charset="-78"/>
              </a:rPr>
              <a:t> ارزیابی های ویژه و موردی از واحدهای تابعه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400" dirty="0">
                <a:solidFill>
                  <a:srgbClr val="800000"/>
                </a:solidFill>
                <a:cs typeface="B Lotus" pitchFamily="2" charset="-78"/>
              </a:rPr>
              <a:t> ا</a:t>
            </a:r>
            <a:r>
              <a:rPr lang="fa-IR" sz="2000" dirty="0">
                <a:solidFill>
                  <a:srgbClr val="800000"/>
                </a:solidFill>
                <a:cs typeface="B Lotus" pitchFamily="2" charset="-78"/>
              </a:rPr>
              <a:t>رزیابی های میزان موفقیت در اجرای مصوبات هیأت رئیسه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000" dirty="0">
                <a:solidFill>
                  <a:srgbClr val="800000"/>
                </a:solidFill>
                <a:cs typeface="B Lotus" pitchFamily="2" charset="-78"/>
              </a:rPr>
              <a:t> ارزیابی عملکرد کمیته های تخصصی نظارت، ارزیابی و تضمین کیفیت، در حوزه های تابعه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2000" dirty="0">
                <a:solidFill>
                  <a:srgbClr val="800000"/>
                </a:solidFill>
                <a:cs typeface="B Lotus" pitchFamily="2" charset="-78"/>
              </a:rPr>
              <a:t> سنجش میزان توفیق کمیته ها و کارگروه های تخصصی دانشگاه )کمیته اقتصاد و بهره وری، ستاد بودجه، کمیته ساماندهی فضا، تجهیزات و نیروی انسانی و...</a:t>
            </a:r>
            <a:endParaRPr lang="en-US" sz="2000" dirty="0">
              <a:solidFill>
                <a:srgbClr val="8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66800"/>
          <a:ext cx="8686800" cy="5486399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212694"/>
                <a:gridCol w="7474106"/>
              </a:tblGrid>
              <a:tr h="206971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سؤالات اصلی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آیا برنامه در نظر گرفته شده برای پیشبرد امر خاصی اجرا شده است و در این صورت توانسته است امور را بر طبق اهداف در نظر گرفته بهتر نماید؟</a:t>
                      </a: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آیا آئین‌نامه یا دستورالعمل مشخصی به‌خوبی اجرا شده و در این صورت تأثیر مناسبی داشته است؟</a:t>
                      </a: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مصوبات کارگروه‌ها و کمیته‌ها تا چه اندازه اجرا شده است؟ تا چه اندازه ادامه کار کارگروه‌ها و کمیته‌ها قابل توجیه است؟</a:t>
                      </a:r>
                    </a:p>
                  </a:txBody>
                  <a:tcPr marL="77410" marR="77410">
                    <a:solidFill>
                      <a:schemeClr val="bg1"/>
                    </a:solidFill>
                  </a:tcPr>
                </a:tc>
              </a:tr>
              <a:tr h="7556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مدل مفهومی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رویکرد سیستمی ارزیابی نظام با ارزيابي منظم عناصر موجود در نظام متشکل از ورودی‌ها، فرایندها و خروجی‌ها</a:t>
                      </a:r>
                      <a:endParaRPr kumimoji="0" lang="en-US" sz="2000" b="1" kern="1200" noProof="0" dirty="0" smtClean="0">
                        <a:solidFill>
                          <a:srgbClr val="800000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>
                    <a:solidFill>
                      <a:schemeClr val="bg1"/>
                    </a:solidFill>
                  </a:tcPr>
                </a:tc>
              </a:tr>
              <a:tr h="4270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بهره برداران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مدیران ارشد و برنامه ریزان </a:t>
                      </a:r>
                    </a:p>
                  </a:txBody>
                  <a:tcPr marL="77410" marR="77410">
                    <a:solidFill>
                      <a:schemeClr val="bg1"/>
                    </a:solidFill>
                  </a:tcPr>
                </a:tc>
              </a:tr>
              <a:tr h="42708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طرح اولیه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بر اساس تصمیمات مراجع تصمیم‌گیر در زمینه اولویت مؤلفه‌های نظام دانشگاه فرهنگیان</a:t>
                      </a:r>
                    </a:p>
                  </a:txBody>
                  <a:tcPr marL="77410" marR="77410">
                    <a:solidFill>
                      <a:schemeClr val="bg1"/>
                    </a:solidFill>
                  </a:tcPr>
                </a:tc>
              </a:tr>
              <a:tr h="180689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مراحل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اولویت یابی مؤلفه‌های نظام دانشگاه</a:t>
                      </a:r>
                      <a:endParaRPr kumimoji="0" lang="en-US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تدوین شاخص‌های ارزیابی</a:t>
                      </a:r>
                      <a:endParaRPr kumimoji="0" lang="en-US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تهیه و اعتباریابی ابزارهای ارزیابی</a:t>
                      </a:r>
                      <a:endParaRPr kumimoji="0" lang="en-US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گردآوری اطلاعات</a:t>
                      </a:r>
                      <a:endParaRPr kumimoji="0" lang="en-US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Char char="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تحلیل و ارائه گزارش ارزیابی</a:t>
                      </a:r>
                    </a:p>
                  </a:txBody>
                  <a:tcPr marL="77410" marR="7741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ارزیابی برنامه‌ها و سیاست‌ها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20725"/>
          </a:xfrm>
          <a:solidFill>
            <a:srgbClr val="FFFFFF"/>
          </a:solidFill>
        </p:spPr>
        <p:txBody>
          <a:bodyPr/>
          <a:lstStyle/>
          <a:p>
            <a:pPr rtl="1"/>
            <a:r>
              <a:rPr lang="ar-SA" sz="3600" b="1" smtClean="0">
                <a:solidFill>
                  <a:srgbClr val="00B050"/>
                </a:solidFill>
                <a:cs typeface="Davat" pitchFamily="2" charset="-78"/>
              </a:rPr>
              <a:t>ارزیابی موسسه‌ای</a:t>
            </a:r>
            <a:r>
              <a:rPr lang="fa-IR" sz="3600" b="1" smtClean="0">
                <a:solidFill>
                  <a:srgbClr val="00B050"/>
                </a:solidFill>
                <a:cs typeface="Davat" pitchFamily="2" charset="-78"/>
              </a:rPr>
              <a:t> (پرديس‌ها)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7211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سؤالات </a:t>
            </a:r>
            <a:r>
              <a:rPr lang="fa-IR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اصلی احتمالي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آیا واحدهای سازمانی دانشگاه فرهنگیان (مراکز و پردیس‌ها) به عنوان یک کل از وضعیت مناسبی برخوردارند؟</a:t>
            </a:r>
            <a:endParaRPr lang="en-US" sz="2400" dirty="0">
              <a:latin typeface="Times New Roman"/>
              <a:ea typeface="Times New Roman"/>
              <a:cs typeface="B Lotus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در صورت وجود مشکلات چه مشکلات شایعی در بین واحدهای سازمانی دانشگاه مشاهده شده است؟</a:t>
            </a:r>
            <a:endParaRPr lang="en-US" sz="2400" dirty="0">
              <a:latin typeface="Times New Roman"/>
              <a:ea typeface="Times New Roman"/>
              <a:cs typeface="B Lotus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چه استانداردهایی برای هر یک شاخص‌های ارزیابی مراکز و پردیس‌های دانشگاه فرهنگیان قابل ارائه است؟</a:t>
            </a:r>
            <a:endParaRPr lang="en-US" sz="2400" dirty="0">
              <a:latin typeface="Times New Roman"/>
              <a:ea typeface="Times New Roman"/>
              <a:cs typeface="B Lotus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بر اساس اجرای اعتبارسنجی مراکز و پردیس‌های دانشگاه فرهنگیان از چه درجه‌ای در هر یک از مؤلفه‌های ارزیابی برخوردارند</a:t>
            </a:r>
            <a:r>
              <a:rPr lang="fa-IR" sz="2400" dirty="0" smtClean="0">
                <a:latin typeface="Times New Roman"/>
                <a:ea typeface="Times New Roman"/>
                <a:cs typeface="B Lotus" pitchFamily="2" charset="-78"/>
              </a:rPr>
              <a:t>؟</a:t>
            </a:r>
          </a:p>
          <a:p>
            <a:pPr algn="just" rtl="1">
              <a:spcBef>
                <a:spcPts val="0"/>
              </a:spcBef>
              <a:buFont typeface="Arial" charset="0"/>
              <a:buNone/>
              <a:defRPr/>
            </a:pPr>
            <a:endParaRPr lang="en-US" sz="2400" dirty="0">
              <a:latin typeface="Times New Roman"/>
              <a:ea typeface="Times New Roman"/>
              <a:cs typeface="B Lotus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مدل سنجش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مدل </a:t>
            </a:r>
            <a:r>
              <a:rPr lang="fa-IR" sz="2400" dirty="0" smtClean="0">
                <a:latin typeface="Times New Roman"/>
                <a:ea typeface="Times New Roman"/>
                <a:cs typeface="B Lotus" pitchFamily="2" charset="-78"/>
              </a:rPr>
              <a:t>اعتبارسنجی، </a:t>
            </a: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در گام اول ارزیابی درونی واحدها توسط خود مؤسسات </a:t>
            </a:r>
            <a:r>
              <a:rPr lang="fa-IR" sz="2400" dirty="0" smtClean="0">
                <a:latin typeface="Times New Roman"/>
                <a:ea typeface="Times New Roman"/>
                <a:cs typeface="B Lotus" pitchFamily="2" charset="-78"/>
              </a:rPr>
              <a:t>و </a:t>
            </a:r>
            <a:r>
              <a:rPr lang="fa-IR" sz="2400" dirty="0">
                <a:latin typeface="Times New Roman"/>
                <a:ea typeface="Times New Roman"/>
                <a:cs typeface="B Lotus" pitchFamily="2" charset="-78"/>
              </a:rPr>
              <a:t>در گام بعد ارزیابی بیرونی با مشارکت خود مراکز و </a:t>
            </a:r>
            <a:r>
              <a:rPr lang="fa-IR" sz="2400" dirty="0" smtClean="0">
                <a:latin typeface="Times New Roman"/>
                <a:ea typeface="Times New Roman"/>
                <a:cs typeface="B Lotus" pitchFamily="2" charset="-78"/>
              </a:rPr>
              <a:t>پردیس‌ها</a:t>
            </a:r>
            <a:endParaRPr lang="en-US" sz="2400" dirty="0">
              <a:latin typeface="Times New Roman"/>
              <a:ea typeface="Times New Roman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2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14400"/>
          <a:ext cx="8991600" cy="636535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156693"/>
                <a:gridCol w="7834907"/>
              </a:tblGrid>
              <a:tr h="40594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سؤالات اصلی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آیا مدیران مراکز و پردیس‌ها از صلاحیت لازم برای احراز سمت مدیریت برخوردار هستند و توانسته‌اند فعالیت مؤثری را در زمینه ارتقای کیفیت واحد خود داشته باشند؟</a:t>
                      </a: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20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آیا مدرسان (اعضای هیئت‌علمی و اعضای غیر هیئت‌علمی) صلاحیت‌های لازم برای تدریس و پژوهش را برخوردارند و در صورت وجود نقص، چه اشکالاتی جهت برنامه‌ریزی جهت ارتقای آنان لازم است؟</a:t>
                      </a: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20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آیا کارکنان شاغل در دانشگاه فرهنگیان (به تفکیک رسته شغلی) کیفیت مناسبی برخوردارند؟</a:t>
                      </a: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20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آیا فرایندهای یاددهی- یادگیری جاری در دانشگاه حائز کیفیت لازم برای آماده‌سازی دانشجویان است؟</a:t>
                      </a: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en-US" sz="20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خدمات پشتیبانی تا چه اندازه توانسته است فرایندهای آموزشی پشتیبانی نموده و مؤثر باشد؟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indent="-285750" algn="just" rtl="1"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fa-IR" sz="20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تا چه اندازه فضا و تجهیزات برای پیاده نمودن سایر فرایندها مهیا شده و به‌طور مؤثر مورد استفاده قرار می‌گیرد؟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  <a:tr h="7780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مدل ارزیابی</a:t>
                      </a: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    </a:t>
                      </a:r>
                      <a:r>
                        <a:rPr kumimoji="0" lang="fa-IR" sz="2000" b="1" kern="1200" noProof="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مدل‌های متنوعی بسته به نوع انتظار از ارزیابی از مدل‌های هدف‌گرا تا تصمیم گرا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  <a:tr h="9238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بهره برداران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fa-IR" sz="2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تعدد کاربران سفارش دهندگان ارزیابی با توجه به ماهیت ارزیابی شامل معاونت‌ها، کارگروه‌ها، مدیران کل، مدیران ارشد و غیره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ارزیابی مولفه‌های نظام دانشگاهی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185" y="1700213"/>
          <a:ext cx="8366740" cy="246276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963042"/>
                <a:gridCol w="7403698"/>
              </a:tblGrid>
              <a:tr h="115212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سؤال اصلی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fa-IR" sz="18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0" indent="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fa-IR" sz="24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ميزان تحقق سند راهبردی دانشگاه (چشم انداز و برنامه‌ها) تا چه اندازه است؟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  <a:tr h="127039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مراحل</a:t>
                      </a: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تدوین معیارها، شاخص ها و روش ارزیابی استراتژیک پیشرفت دانشگاه  (برنامه بلند مدت) و سنجش سالانه آن.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مقایسه نتایج و تحلیل دوره ای آن و ارایه گزارش به مراجع مربوط.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بررسی میزان تحقق سند راهبردی دانشگاه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163762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با تشکر از برگزار کنندگان دوره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19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3860" y="1371600"/>
          <a:ext cx="8366740" cy="414410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076310"/>
                <a:gridCol w="7290430"/>
              </a:tblGrid>
              <a:tr h="13094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سؤال اصلی 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fa-IR" sz="18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0" indent="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fa-IR" sz="2400" dirty="0" smtClean="0">
                          <a:latin typeface="Times New Roman"/>
                          <a:ea typeface="Times New Roman"/>
                          <a:cs typeface="B Lotus" pitchFamily="2" charset="-78"/>
                        </a:rPr>
                        <a:t>برنامه های سالانه دانشگاه چگونه اجرا شده است؟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  <a:tr h="26375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مراحل</a:t>
                      </a: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تعیین موضوعات محوری و تدوین نظام ارزیابی هریک ازنظام اداری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راهبری و ایجاد زیرساخت های استقرار نظام ارزیابی هر یک از موضوعات محوری.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نظارت و ارزیابی هریک از موضوعات محوری و رصد روند آن ها و تحلیل هر موضوع.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ایجاد زیر ساختهای فناوری در ارزیابی عملکرد اعضاء هیات علمی و غیر هیات علمی و ارزیابی سالانه با استفاده از این زیرساختها به صورت مستمر </a:t>
                      </a: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بررسی میزان تحقق برنامه سالانه دانشگاه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6542" y="1295400"/>
          <a:ext cx="7990546" cy="440377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923068"/>
                <a:gridCol w="7067478"/>
              </a:tblGrid>
              <a:tr h="12643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سؤال اصلی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rtl="1"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endParaRPr lang="fa-IR" sz="2000" dirty="0" smtClean="0"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ميزان استقرار مدل تعالی سازمانی در دانشگاه تا چه اندازه‌ است؟</a:t>
                      </a:r>
                      <a:endParaRPr kumimoji="0" lang="fa-I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  <a:tr h="197602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BD0D9"/>
                        </a:buClr>
                        <a:buSzPct val="9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fa-I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B Lotus" pitchFamily="2" charset="-78"/>
                        </a:rPr>
                        <a:t>مراحل</a:t>
                      </a:r>
                    </a:p>
                  </a:txBody>
                  <a:tcPr marL="77410" marR="7741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استقرار شورای راهبردی تعالی سازمانی در دانشگاه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تدوین برنامه عملکرد شورا ی راهبردی تعالی و کمیته اجرایی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پایش عملکردها و فعالیتهای شورا ی راهبردی و کمیته اجرایی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بهره مندی از مفاهیم مدل </a:t>
                      </a:r>
                      <a:r>
                        <a:rPr kumimoji="0" lang="en-US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EFQM</a:t>
                      </a: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a-IR" sz="2000" b="1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Lotus" pitchFamily="2" charset="-78"/>
                        </a:rPr>
                        <a:t>استقرار گروه تعالی سازمانی دانشگاه و تدوین برنامه های مربوطه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fa-IR" sz="2000" b="1" kern="1200" noProof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77410" marR="7741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استقرار مدل </a:t>
            </a:r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تعالی سازمانی </a:t>
            </a: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در دانشگاه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fa-IR" sz="4800" smtClean="0">
                <a:solidFill>
                  <a:srgbClr val="800000"/>
                </a:solidFill>
                <a:cs typeface="Davat" pitchFamily="2" charset="-78"/>
              </a:rPr>
              <a:t>فعالیت‌های مدیریت بالندگی حرفه‌ای</a:t>
            </a:r>
            <a:endParaRPr lang="en-US" sz="4800" smtClean="0">
              <a:solidFill>
                <a:srgbClr val="800000"/>
              </a:solidFill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9436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cs typeface="B Lotus" pitchFamily="2" charset="-78"/>
              </a:rPr>
              <a:t>نیازسنجی و طراحی فرصت‌های بالندگی حرفه‌ای</a:t>
            </a:r>
          </a:p>
          <a:p>
            <a:pPr algn="r" rtl="1">
              <a:buFont typeface="Arial" charset="0"/>
              <a:buNone/>
              <a:defRPr/>
            </a:pPr>
            <a:endParaRPr lang="fa-IR" sz="2000" b="1" dirty="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cs typeface="B Lotus" pitchFamily="2" charset="-78"/>
              </a:rPr>
              <a:t>طراحی و برنامه ریزی دوره های آموزشی</a:t>
            </a:r>
          </a:p>
          <a:p>
            <a:pPr algn="r" rtl="1">
              <a:buFont typeface="Arial" charset="0"/>
              <a:buNone/>
              <a:defRPr/>
            </a:pPr>
            <a:endParaRPr lang="fa-IR" sz="2000" b="1" dirty="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cs typeface="B Lotus" pitchFamily="2" charset="-78"/>
              </a:rPr>
              <a:t>مدیریت </a:t>
            </a:r>
            <a:r>
              <a:rPr lang="fa-IR" sz="2000" b="1" dirty="0">
                <a:cs typeface="B Lotus" pitchFamily="2" charset="-78"/>
              </a:rPr>
              <a:t>برگزاری دوره‌های بالندگی حرفه‌ای در معاونت‌ها و پردیس‌ها و </a:t>
            </a:r>
            <a:r>
              <a:rPr lang="fa-IR" sz="2000" b="1" dirty="0" smtClean="0">
                <a:cs typeface="B Lotus" pitchFamily="2" charset="-78"/>
              </a:rPr>
              <a:t>مراکز</a:t>
            </a:r>
          </a:p>
          <a:p>
            <a:pPr algn="r" rtl="1">
              <a:buFont typeface="Arial" charset="0"/>
              <a:buNone/>
              <a:defRPr/>
            </a:pPr>
            <a:endParaRPr lang="fa-IR" sz="2000" b="1" dirty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cs typeface="B Lotus" pitchFamily="2" charset="-78"/>
              </a:rPr>
              <a:t>ارزیابی </a:t>
            </a:r>
            <a:r>
              <a:rPr lang="fa-IR" sz="2000" b="1" dirty="0">
                <a:cs typeface="B Lotus" pitchFamily="2" charset="-78"/>
              </a:rPr>
              <a:t>آموخته‌های شرکت کنندگان در دوره‌ها</a:t>
            </a:r>
          </a:p>
          <a:p>
            <a:pPr algn="r" rtl="1">
              <a:buFont typeface="Wingdings" pitchFamily="2" charset="2"/>
              <a:buChar char="Ø"/>
              <a:defRPr/>
            </a:pPr>
            <a:endParaRPr lang="fa-IR" sz="2000" dirty="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cs typeface="B Lotus" pitchFamily="2" charset="-78"/>
              </a:rPr>
              <a:t>تولید محتوا و مواد آموزشی مربوط به بالندگی حرفه‌ای شامل:</a:t>
            </a:r>
          </a:p>
          <a:p>
            <a:pPr marL="365760" lvl="1" indent="0" algn="r" rtl="1">
              <a:buFont typeface="Arial" charset="0"/>
              <a:buNone/>
              <a:defRPr/>
            </a:pPr>
            <a:r>
              <a:rPr lang="fa-IR" sz="2000" dirty="0" smtClean="0">
                <a:cs typeface="B Lotus" pitchFamily="2" charset="-78"/>
              </a:rPr>
              <a:t>   استفاده از منابع در دسترس در جهان </a:t>
            </a:r>
          </a:p>
          <a:p>
            <a:pPr marL="365760" lvl="1" indent="0" algn="r" rtl="1">
              <a:buFont typeface="Arial" charset="0"/>
              <a:buNone/>
              <a:defRPr/>
            </a:pPr>
            <a:r>
              <a:rPr lang="fa-IR" sz="2000" dirty="0" smtClean="0">
                <a:cs typeface="B Lotus" pitchFamily="2" charset="-78"/>
              </a:rPr>
              <a:t>   تولید محتوای خاص منطبق بر نیازهای دانشگاه فرهنگیا</a:t>
            </a:r>
          </a:p>
          <a:p>
            <a:pPr marL="365760" lvl="1" indent="0" algn="r" rtl="1">
              <a:buFont typeface="Arial" charset="0"/>
              <a:buNone/>
              <a:defRPr/>
            </a:pPr>
            <a:r>
              <a:rPr lang="fa-IR" sz="2000" dirty="0">
                <a:cs typeface="B Lotus" pitchFamily="2" charset="-78"/>
              </a:rPr>
              <a:t> </a:t>
            </a:r>
            <a:r>
              <a:rPr lang="fa-IR" sz="2000" dirty="0" smtClean="0">
                <a:cs typeface="B Lotus" pitchFamily="2" charset="-78"/>
              </a:rPr>
              <a:t>   برنامه درسی جدید و فقدان آمادگی مدرسان</a:t>
            </a:r>
          </a:p>
          <a:p>
            <a:pPr marL="365760" lvl="1" indent="0" algn="r" rtl="1">
              <a:buFont typeface="Arial" charset="0"/>
              <a:buNone/>
              <a:defRPr/>
            </a:pPr>
            <a:endParaRPr lang="fa-IR" sz="2000" dirty="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  <a:defRPr/>
            </a:pPr>
            <a:r>
              <a:rPr lang="fa-IR" sz="2000" b="1" dirty="0" smtClean="0">
                <a:cs typeface="B Lotus" pitchFamily="2" charset="-78"/>
              </a:rPr>
              <a:t>تشکیل بانکهای اطلاعاتی</a:t>
            </a:r>
          </a:p>
          <a:p>
            <a:pPr marL="109728" indent="0" algn="r" rtl="1">
              <a:buFont typeface="Arial" charset="0"/>
              <a:buNone/>
              <a:defRPr/>
            </a:pPr>
            <a:r>
              <a:rPr lang="fa-IR" sz="2000" dirty="0" smtClean="0">
                <a:cs typeface="B Lotus" pitchFamily="2" charset="-78"/>
              </a:rPr>
              <a:t>        </a:t>
            </a:r>
            <a:endParaRPr lang="fa-IR" sz="2000" dirty="0">
              <a:cs typeface="B Lotus" pitchFamily="2" charset="-78"/>
            </a:endParaRPr>
          </a:p>
          <a:p>
            <a:pPr marL="594360" indent="-457200" algn="r" rtl="1">
              <a:buFont typeface="Wingdings" pitchFamily="2" charset="2"/>
              <a:buChar char="Ø"/>
              <a:defRPr/>
            </a:pPr>
            <a:endParaRPr lang="fa-IR" sz="2000" dirty="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  <a:defRPr/>
            </a:pPr>
            <a:endParaRPr lang="en-US" sz="2000" dirty="0">
              <a:cs typeface="B Lot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99654-3F6D-4F6B-96E5-06C52B0F6B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4549"/>
            <a:ext cx="9144000" cy="838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محورهای آیین نامه جامع بالندگی حرفه‌ای مدرسان، مدیران و کارکنان دانشگاه فرهنگیان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algn="r" rtl="1"/>
            <a:r>
              <a:rPr lang="fa-IR" b="1" smtClean="0">
                <a:cs typeface="Davat" pitchFamily="2" charset="-78"/>
              </a:rPr>
              <a:t>قوانین و کلیات آموزش و بالندگی حرفه ای دانشگاه</a:t>
            </a:r>
            <a:endParaRPr lang="en-US" b="1" smtClean="0">
              <a:cs typeface="Davat" pitchFamily="2" charset="-78"/>
            </a:endParaRPr>
          </a:p>
          <a:p>
            <a:pPr algn="r" rtl="1"/>
            <a:r>
              <a:rPr lang="fa-IR" b="1" smtClean="0">
                <a:cs typeface="Davat" pitchFamily="2" charset="-78"/>
              </a:rPr>
              <a:t>آیین نامه جامع نیازسنجی آموزش</a:t>
            </a:r>
            <a:endParaRPr lang="en-US" smtClean="0">
              <a:cs typeface="Davat" pitchFamily="2" charset="-78"/>
            </a:endParaRPr>
          </a:p>
          <a:p>
            <a:pPr algn="r" rtl="1"/>
            <a:r>
              <a:rPr lang="fa-IR" b="1" smtClean="0">
                <a:cs typeface="Davat" pitchFamily="2" charset="-78"/>
              </a:rPr>
              <a:t> آیین نامه جامع طراحی و برنامه ریزی برنامه های آموزشی</a:t>
            </a:r>
            <a:endParaRPr lang="en-US" smtClean="0">
              <a:cs typeface="Davat" pitchFamily="2" charset="-78"/>
            </a:endParaRPr>
          </a:p>
          <a:p>
            <a:pPr algn="r" rtl="1"/>
            <a:r>
              <a:rPr lang="fa-IR" b="1" smtClean="0">
                <a:cs typeface="Davat" pitchFamily="2" charset="-78"/>
              </a:rPr>
              <a:t> آیین نامه جامع اجرای دوره های آموزشی</a:t>
            </a:r>
            <a:endParaRPr lang="en-US" smtClean="0">
              <a:cs typeface="Davat" pitchFamily="2" charset="-78"/>
            </a:endParaRPr>
          </a:p>
          <a:p>
            <a:pPr algn="r" rtl="1"/>
            <a:r>
              <a:rPr lang="fa-IR" b="1" smtClean="0">
                <a:cs typeface="Davat" pitchFamily="2" charset="-78"/>
              </a:rPr>
              <a:t> آیین نامه جامع ارزیابی اثربخشی دوره های آموزشی</a:t>
            </a:r>
            <a:endParaRPr lang="en-US" smtClean="0">
              <a:cs typeface="Davat" pitchFamily="2" charset="-78"/>
            </a:endParaRPr>
          </a:p>
          <a:p>
            <a:pPr algn="r" rtl="1"/>
            <a:r>
              <a:rPr lang="fa-IR" b="1" smtClean="0">
                <a:cs typeface="Davat" pitchFamily="2" charset="-78"/>
              </a:rPr>
              <a:t>آیین نامه جامع صدور گواهینامه های آموزشی</a:t>
            </a:r>
            <a:endParaRPr lang="en-US" smtClean="0">
              <a:cs typeface="Davat" pitchFamily="2" charset="-78"/>
            </a:endParaRPr>
          </a:p>
          <a:p>
            <a:pPr algn="r" rtl="1">
              <a:buFont typeface="Arial" charset="0"/>
              <a:buNone/>
            </a:pP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27157-54A0-4974-980F-D6CBA10E51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228600"/>
            <a:ext cx="9144000" cy="83820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محورهای آیین نامه جامع بالندگی حرفه‌ای مدرسان، مدیران و کارکنان دانشگاه فرهنگیان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838200"/>
          <a:ext cx="8686800" cy="58054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1473"/>
                <a:gridCol w="2080470"/>
                <a:gridCol w="1856465"/>
                <a:gridCol w="876175"/>
                <a:gridCol w="1297674"/>
                <a:gridCol w="1357952"/>
                <a:gridCol w="816591"/>
              </a:tblGrid>
              <a:tr h="5791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ردیف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مجری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عنوان برنامه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زمان برگزاری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مکان برگزاری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جامعه هدف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تعداد شرکت کنندگان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5070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1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معاونت آموزشی و مدیریت بالندگی حرفه ای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کارورزی 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شهریور ماه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پردیس های کشور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cs typeface="Davat" pitchFamily="2" charset="-78"/>
                        </a:rPr>
                        <a:t>مدرسان دانشگاه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900 نفر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6760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2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مدیریت بالندگی حرفه ای و دفتر امور بین </a:t>
                      </a:r>
                      <a:r>
                        <a:rPr lang="fa-IR" sz="1800" dirty="0" smtClean="0">
                          <a:cs typeface="Davat" pitchFamily="2" charset="-78"/>
                        </a:rPr>
                        <a:t>الملل و معاونت آموزشی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روشهای نوین آموزش ریاضی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شهریور ماه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پردیس نسیبه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cs typeface="Davat" pitchFamily="2" charset="-78"/>
                        </a:rPr>
                        <a:t>مدرسان  </a:t>
                      </a:r>
                      <a:r>
                        <a:rPr lang="fa-IR" sz="1800" dirty="0">
                          <a:cs typeface="Davat" pitchFamily="2" charset="-78"/>
                        </a:rPr>
                        <a:t>دانشگاه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35 نفر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5070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3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مدیریت بالندگی حرفه ای و معاونت </a:t>
                      </a:r>
                      <a:r>
                        <a:rPr lang="fa-IR" sz="1800" dirty="0" smtClean="0">
                          <a:cs typeface="Davat" pitchFamily="2" charset="-78"/>
                        </a:rPr>
                        <a:t>دانشجویی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دوره آموزشی کیفیت زندگی خوابگاهی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شهریور ماه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پردیس شهید چمران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سرپرستان خوایگاههای شبانه روزی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270 نفر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5070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4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مدیریت بالندگی حرفه ای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نشست درس پژوهشی در تربیت معلم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شهریور ماه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سازمان مرکزی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روسای پردیس ها و مراکز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58 نفر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5070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5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انجمن برنامه درسی و دانشگاه فرهنگیان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دوره آموزشی کیفیت برنامه </a:t>
                      </a:r>
                      <a:r>
                        <a:rPr lang="fa-IR" sz="1800" dirty="0" smtClean="0">
                          <a:cs typeface="Davat" pitchFamily="2" charset="-78"/>
                        </a:rPr>
                        <a:t>درسی-همایش و 4کارگاه 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مهر ماه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اصفهان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cs typeface="Davat" pitchFamily="2" charset="-78"/>
                        </a:rPr>
                        <a:t>مدرسان  </a:t>
                      </a:r>
                      <a:r>
                        <a:rPr lang="fa-IR" sz="1800" dirty="0">
                          <a:cs typeface="Davat" pitchFamily="2" charset="-78"/>
                        </a:rPr>
                        <a:t>دانشگاه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45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5070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cs typeface="Davat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6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مدیریت بالندگی حرفه ای و دفتر امور بین الملل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همایش و کارگاه تخصصی زبان انگلیسی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آبان ماه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>
                          <a:cs typeface="Davat" pitchFamily="2" charset="-78"/>
                        </a:rPr>
                        <a:t>پردیس نسیبه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cs typeface="Davat" pitchFamily="2" charset="-78"/>
                        </a:rPr>
                        <a:t>مدرسان زبان </a:t>
                      </a:r>
                      <a:r>
                        <a:rPr lang="fa-IR" sz="1800" dirty="0">
                          <a:cs typeface="Davat" pitchFamily="2" charset="-78"/>
                        </a:rPr>
                        <a:t>انگلیسی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cs typeface="Davat" pitchFamily="2" charset="-78"/>
                        </a:rPr>
                        <a:t>40 نفر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  <a:solidFill>
            <a:srgbClr val="FFFFFF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 smtClean="0">
                <a:solidFill>
                  <a:srgbClr val="FF0000"/>
                </a:solidFill>
                <a:cs typeface="B Lotus" panose="00000400000000000000" pitchFamily="2" charset="-78"/>
              </a:rPr>
              <a:t>فهرست دوره‌های برگزار شده بالندگی حرفه‌ای</a:t>
            </a:r>
            <a:r>
              <a:rPr lang="en-US" dirty="0" smtClean="0">
                <a:solidFill>
                  <a:srgbClr val="FF0000"/>
                </a:solidFill>
                <a:cs typeface="B Lotus" panose="000004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Lotus" panose="00000400000000000000" pitchFamily="2" charset="-78"/>
              </a:rPr>
            </a:br>
            <a:endParaRPr lang="fa-IR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869950"/>
          <a:ext cx="8686800" cy="58054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1473"/>
                <a:gridCol w="2080470"/>
                <a:gridCol w="1856465"/>
                <a:gridCol w="876175"/>
                <a:gridCol w="1297674"/>
                <a:gridCol w="1357952"/>
                <a:gridCol w="816591"/>
              </a:tblGrid>
              <a:tr h="5791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ردیف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مجری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عنوان برنامه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زمان برگزاری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مکان برگزاری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جامعه هدف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تعداد شرکت کنندگان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38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7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مدیریت بالندگی حرفه ای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کیفیت و ارزیابی در مدیریت دانشگاهی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دی ماه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مجتمع آموزشی آدینه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مدیران دانشگاه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126 نفر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5070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8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مدیریت بالندگی حرفه ای و امور بین الملل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نوآوری در آموزش با استفاده از فناوریهای جدید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بهمن ماه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سازمان مرکزی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اساتید پردیسها و مسئولان فناوری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134 نفر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38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9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مدیریت بالندگی حرفه ای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اولین دوره انشا و نویسندگی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بهمن ماه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Davat" pitchFamily="2" charset="-78"/>
                        </a:rPr>
                        <a:t>پردیس نسیبه</a:t>
                      </a:r>
                      <a:endParaRPr lang="en-US" sz="18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اساتید دانشگاه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Davat" pitchFamily="2" charset="-78"/>
                        </a:rPr>
                        <a:t>37 نفر</a:t>
                      </a:r>
                      <a:endParaRPr lang="en-US" sz="18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38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10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مدیریت بالندگی حرفه ای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دوره آموزشی نیروهای خدماتی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اردیبهشت ماه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شهدای مکه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نیروهای خدماتی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38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38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11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مدیریت بالندگی حرفه ای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ارتقاء</a:t>
                      </a:r>
                      <a:r>
                        <a:rPr kumimoji="0" lang="fa-IR" sz="18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 کیفیت دوره آموزش ابتدایی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خرداد</a:t>
                      </a:r>
                      <a:r>
                        <a:rPr kumimoji="0" lang="fa-IR" sz="18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 ماه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دکتر شریعتی ساری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مدرسان ابتدایی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125 نفر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380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12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latin typeface="+mn-lt"/>
                          <a:ea typeface="Calibri"/>
                          <a:cs typeface="Davat" pitchFamily="2" charset="-78"/>
                        </a:rPr>
                        <a:t>مدیریت بالندگی حرفه ای، دفتر امور بین الملل و دفتر تالیف کتب درسی</a:t>
                      </a:r>
                      <a:endParaRPr lang="en-US" sz="1800" dirty="0" smtClean="0">
                        <a:latin typeface="+mn-lt"/>
                        <a:ea typeface="Calibri"/>
                        <a:cs typeface="Davat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مدرسه تابستانه علوم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مرداد ماه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سازمان مرکزی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مدرسان آموزش علوم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100</a:t>
                      </a:r>
                      <a:r>
                        <a:rPr kumimoji="0" lang="fa-IR" sz="1800" b="1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 نفر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533400"/>
          </a:xfrm>
          <a:solidFill>
            <a:srgbClr val="FFFFFF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 smtClean="0">
                <a:solidFill>
                  <a:schemeClr val="accent3">
                    <a:lumMod val="50000"/>
                  </a:schemeClr>
                </a:solidFill>
              </a:rPr>
              <a:t>فهرست دوره‌های برگزار شده بالندگی حرفه‌ای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534400" cy="53004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24560"/>
                <a:gridCol w="5466080"/>
                <a:gridCol w="2143760"/>
              </a:tblGrid>
              <a:tr h="3708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Calibri"/>
                          <a:ea typeface="Calibri"/>
                          <a:cs typeface="Davat" pitchFamily="2" charset="-78"/>
                        </a:rPr>
                        <a:t>ردیف</a:t>
                      </a:r>
                      <a:endParaRPr lang="en-US" sz="16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Davat" pitchFamily="2" charset="-78"/>
                        </a:rPr>
                        <a:t>عنوان گواهی نامه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latin typeface="Calibri"/>
                          <a:ea typeface="Calibri"/>
                          <a:cs typeface="Davat" pitchFamily="2" charset="-78"/>
                        </a:rPr>
                        <a:t>دریافت کنندگان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گواهی نامه آموزشی سرپرستان پردیس های شبانه روزی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248 نفر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دوره آموزشی مدیران و سرپرستان پردیس ها، مراکز و سازمان مرکزی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126 نفر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3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دوره آموزشی کارشناسان حراست 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72 نفر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4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دوره آموزشی انشا و نویسندگی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37 نفر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5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دوره آموزشی نوآوری در آموزش با استفاده از فناوری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134 نفر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6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دوره آموزشی کارورزان 2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82 نفر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همکاری در صدور گواهینامه دوره آموزشی زبان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380 نفر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latin typeface="Calibri"/>
                          <a:ea typeface="Calibri"/>
                          <a:cs typeface="Davat" pitchFamily="2" charset="-78"/>
                        </a:rPr>
                        <a:t>8</a:t>
                      </a:r>
                      <a:endParaRPr lang="en-US" sz="200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صدور گواهینامه آموزشی اساتید زبان در دوره آموزشی زبان انگلیسی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latin typeface="Calibri"/>
                          <a:ea typeface="Calibri"/>
                          <a:cs typeface="Davat" pitchFamily="2" charset="-78"/>
                        </a:rPr>
                        <a:t>42 نفر</a:t>
                      </a:r>
                      <a:endParaRPr lang="en-US" sz="2000" dirty="0"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9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صدور گواهی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 دوره آموزشی نیروهای خدماتی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38نفر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10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صدور گواهی دوره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 ارتقاء کیفیت دوره ابتدایی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125نفر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11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صدور گواهی دوره آموزشی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 نیروهای فرهنگی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Davat" pitchFamily="2" charset="-78"/>
                        </a:rPr>
                        <a:t>116نفر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Davat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2FEAF-C616-4EA2-9CAD-3CB7D738F4C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 smtClean="0">
                <a:cs typeface="Davat" pitchFamily="2" charset="-78"/>
              </a:rPr>
              <a:t>صدور گواهی‌نامه آموزشی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fa-IR" sz="4800" smtClean="0">
                <a:solidFill>
                  <a:srgbClr val="800000"/>
                </a:solidFill>
                <a:cs typeface="Davat" pitchFamily="2" charset="-78"/>
              </a:rPr>
              <a:t>فعالیت‌های مرکز سنجش آموزش</a:t>
            </a:r>
            <a:endParaRPr lang="en-US" sz="4800" smtClean="0">
              <a:solidFill>
                <a:srgbClr val="800000"/>
              </a:solidFill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7029474"/>
              </p:ext>
            </p:extLst>
          </p:nvPr>
        </p:nvGraphicFramePr>
        <p:xfrm>
          <a:off x="1341165" y="860648"/>
          <a:ext cx="701034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فهرست مطالب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>
                <a:cs typeface="B Nazanin" panose="00000400000000000000" pitchFamily="2" charset="-78"/>
              </a:rPr>
              <a:t>1. نقشه راه معاونت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2. برخی ملاحظات اجرایی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5324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609600"/>
          </a:xfrm>
          <a:solidFill>
            <a:srgbClr val="FFFFFF"/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 rtl="1">
              <a:defRPr/>
            </a:pPr>
            <a:r>
              <a:rPr lang="fa-IR" sz="2400" dirty="0" smtClean="0">
                <a:solidFill>
                  <a:schemeClr val="accent3">
                    <a:lumMod val="50000"/>
                  </a:schemeClr>
                </a:solidFill>
                <a:cs typeface="Davat" pitchFamily="2" charset="-78"/>
              </a:rPr>
              <a:t>سنجش دستاوردهاي يادگيري دانشگاه فرهنگیان (سديد) </a:t>
            </a:r>
            <a:endParaRPr lang="fa-IR" sz="2400" dirty="0">
              <a:solidFill>
                <a:schemeClr val="accent3">
                  <a:lumMod val="50000"/>
                </a:schemeClr>
              </a:solidFill>
              <a:cs typeface="Davat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990600"/>
            <a:ext cx="8534400" cy="5675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rtl="1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rgbClr val="FF0000"/>
                </a:solidFill>
                <a:latin typeface="Times New Roman"/>
                <a:ea typeface="Times New Roman"/>
                <a:cs typeface="B Lotus" pitchFamily="2" charset="-78"/>
              </a:rPr>
              <a:t>سؤالات اصلی: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آیا خروجی‌های دانشگاه فرهنگیان از کیفیت مناسبی برخوردار هستند؟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روند آماده‌سازی دانشجویان بر اساس کیفیت آن‌ها در طول زمان چه تغییراتی نموده است؟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rgbClr val="FF0000"/>
                </a:solidFill>
                <a:latin typeface="Times New Roman"/>
                <a:ea typeface="Times New Roman"/>
                <a:cs typeface="B Lotus" pitchFamily="2" charset="-78"/>
              </a:rPr>
              <a:t>مدل مفهومی: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مدل سه‌گانه برنامه‌ریزی درسی شامل برنامه مصوب (قصد شده)، برنامه اجرا شده و برنامه کسب شده. </a:t>
            </a: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در این رویکرد تمرکز بر برنامه کسب شده و قضاوت در مورد برنامه مصوب و چگونگی اجرای آن (برنامه اجرا شده)</a:t>
            </a: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chemeClr val="tx1">
                    <a:tint val="7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latin typeface="Times New Roman"/>
                <a:ea typeface="Times New Roman"/>
                <a:cs typeface="B Lotus" pitchFamily="2" charset="-78"/>
              </a:rPr>
              <a:t>مدل سنجش</a:t>
            </a:r>
            <a:endParaRPr lang="en-US" sz="2400" dirty="0">
              <a:solidFill>
                <a:srgbClr val="FF0000"/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fa-I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دانش تربیتی، دانش موضوعی، دانش موضوعی تربیتی</a:t>
            </a: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algn="just" rtl="1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a-IR" sz="2400" dirty="0">
                <a:solidFill>
                  <a:srgbClr val="FF0000"/>
                </a:solidFill>
                <a:latin typeface="Times New Roman"/>
                <a:ea typeface="Times New Roman"/>
                <a:cs typeface="B Lotus" pitchFamily="2" charset="-78"/>
              </a:rPr>
              <a:t>استفاده کنندگان از نتایج:</a:t>
            </a:r>
          </a:p>
          <a:p>
            <a:pPr algn="just" rtl="1" eaLnBrk="0" hangingPunct="0">
              <a:spcBef>
                <a:spcPts val="0"/>
              </a:spcBef>
              <a:buFont typeface="Arial" charset="0"/>
              <a:buNone/>
              <a:defRPr/>
            </a:pPr>
            <a:r>
              <a:rPr lang="fa-I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B Lotus" pitchFamily="2" charset="-78"/>
              </a:rPr>
              <a:t>مدیران ارشد، سیاست‌گذاران آموزشی و برنامه ریزان درسی رشته‌های دانشگاه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Times New Roman"/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565150"/>
          </a:xfrm>
          <a:solidFill>
            <a:srgbClr val="FFFFFF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rtl="1">
              <a:spcBef>
                <a:spcPts val="0"/>
              </a:spcBef>
              <a:spcAft>
                <a:spcPts val="1200"/>
              </a:spcAft>
              <a:defRPr/>
            </a:pPr>
            <a:r>
              <a:rPr lang="fa-IR" sz="3200" b="1" dirty="0" smtClean="0">
                <a:solidFill>
                  <a:srgbClr val="92D050"/>
                </a:solidFill>
                <a:latin typeface="Times New Roman"/>
                <a:ea typeface="Times New Roman"/>
                <a:cs typeface="Davat" pitchFamily="2" charset="-78"/>
              </a:rPr>
              <a:t>ويژگي‌هاي طرح سديد (ادامه)</a:t>
            </a:r>
            <a:endParaRPr lang="fa-IR" sz="3200" b="1" dirty="0">
              <a:solidFill>
                <a:srgbClr val="92D050"/>
              </a:solidFill>
              <a:latin typeface="Times New Roman"/>
              <a:ea typeface="Times New Roman"/>
              <a:cs typeface="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616575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pPr marL="0" indent="0" algn="just" rtl="1">
              <a:spcBef>
                <a:spcPts val="0"/>
              </a:spcBef>
              <a:buFont typeface="Arial" charset="0"/>
              <a:buNone/>
              <a:defRPr/>
            </a:pPr>
            <a:r>
              <a:rPr lang="fa-IR" sz="2800" dirty="0" smtClean="0">
                <a:solidFill>
                  <a:srgbClr val="FF0000"/>
                </a:solidFill>
                <a:latin typeface="Times New Roman"/>
                <a:ea typeface="Times New Roman"/>
                <a:cs typeface="Davat" pitchFamily="2" charset="-78"/>
              </a:rPr>
              <a:t>طرح </a:t>
            </a:r>
            <a:r>
              <a:rPr lang="fa-IR" sz="2800" dirty="0">
                <a:solidFill>
                  <a:srgbClr val="FF0000"/>
                </a:solidFill>
                <a:latin typeface="Times New Roman"/>
                <a:ea typeface="Times New Roman"/>
                <a:cs typeface="Davat" pitchFamily="2" charset="-78"/>
              </a:rPr>
              <a:t>اولیه: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  <a:cs typeface="Davat" pitchFamily="2" charset="-78"/>
            </a:endParaRPr>
          </a:p>
          <a:p>
            <a:pPr marL="0" indent="0" algn="just" rtl="1">
              <a:spcBef>
                <a:spcPts val="0"/>
              </a:spcBef>
              <a:buFont typeface="Arial" charset="0"/>
              <a:buNone/>
              <a:defRPr/>
            </a:pP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ویژگی اصلي:</a:t>
            </a:r>
          </a:p>
          <a:p>
            <a:pPr lvl="1" algn="just" rtl="1">
              <a:spcBef>
                <a:spcPts val="0"/>
              </a:spcBef>
              <a:defRPr/>
            </a:pPr>
            <a:r>
              <a:rPr lang="fa-IR" dirty="0">
                <a:latin typeface="Times New Roman"/>
                <a:ea typeface="Times New Roman"/>
                <a:cs typeface="Davat" pitchFamily="2" charset="-78"/>
              </a:rPr>
              <a:t>پوشش همه رشته‌های آموزشی در دانشگاه فرهنگیان </a:t>
            </a:r>
            <a:endParaRPr lang="fa-IR" dirty="0" smtClean="0">
              <a:latin typeface="Times New Roman"/>
              <a:ea typeface="Times New Roman"/>
              <a:cs typeface="Davat" pitchFamily="2" charset="-78"/>
            </a:endParaRPr>
          </a:p>
          <a:p>
            <a:pPr lvl="1" algn="just" rtl="1">
              <a:spcBef>
                <a:spcPts val="0"/>
              </a:spcBef>
              <a:defRPr/>
            </a:pPr>
            <a:r>
              <a:rPr lang="fa-IR" dirty="0">
                <a:latin typeface="Times New Roman"/>
                <a:ea typeface="Times New Roman"/>
                <a:cs typeface="Davat" pitchFamily="2" charset="-78"/>
              </a:rPr>
              <a:t>امکان فراهم </a:t>
            </a:r>
            <a:r>
              <a:rPr lang="fa-IR" dirty="0" smtClean="0">
                <a:latin typeface="Times New Roman"/>
                <a:ea typeface="Times New Roman"/>
                <a:cs typeface="Davat" pitchFamily="2" charset="-78"/>
              </a:rPr>
              <a:t>آمدن بررسی </a:t>
            </a:r>
            <a:r>
              <a:rPr lang="fa-IR" dirty="0">
                <a:latin typeface="Times New Roman"/>
                <a:ea typeface="Times New Roman"/>
                <a:cs typeface="Davat" pitchFamily="2" charset="-78"/>
              </a:rPr>
              <a:t>تغییرات در طول زمان‌بر اساس </a:t>
            </a:r>
            <a:r>
              <a:rPr lang="fa-IR" dirty="0" smtClean="0">
                <a:latin typeface="Times New Roman"/>
                <a:ea typeface="Times New Roman"/>
                <a:cs typeface="Davat" pitchFamily="2" charset="-78"/>
              </a:rPr>
              <a:t>نتایج</a:t>
            </a:r>
          </a:p>
          <a:p>
            <a:pPr lvl="1" algn="just" rtl="1">
              <a:spcBef>
                <a:spcPts val="0"/>
              </a:spcBef>
              <a:buFont typeface="Arial" charset="0"/>
              <a:buNone/>
              <a:defRPr/>
            </a:pPr>
            <a:endParaRPr lang="en-US" dirty="0">
              <a:latin typeface="Times New Roman"/>
              <a:ea typeface="Times New Roman"/>
              <a:cs typeface="Davat" pitchFamily="2" charset="-78"/>
            </a:endParaRPr>
          </a:p>
          <a:p>
            <a:pPr marL="0" indent="0" algn="just" rtl="1">
              <a:spcBef>
                <a:spcPts val="0"/>
              </a:spcBef>
              <a:buFont typeface="Arial" charset="0"/>
              <a:buNone/>
              <a:defRPr/>
            </a:pPr>
            <a:r>
              <a:rPr lang="fa-IR" sz="2800" dirty="0">
                <a:solidFill>
                  <a:srgbClr val="FF0000"/>
                </a:solidFill>
                <a:latin typeface="Times New Roman"/>
                <a:ea typeface="Times New Roman"/>
                <a:cs typeface="Davat" pitchFamily="2" charset="-78"/>
              </a:rPr>
              <a:t>مراحل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  <a:cs typeface="Davat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مشخص كردن اولویت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سنجش رشته‌ها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بر اساس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ماهیت رشته، تعداد نیروهای متخصص در رشته و ملاحظات سنجشی </a:t>
            </a:r>
            <a:endParaRPr lang="fa-IR" sz="2800" dirty="0" smtClean="0">
              <a:latin typeface="Times New Roman"/>
              <a:ea typeface="Times New Roman"/>
              <a:cs typeface="Davat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احصاء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شایستگی‌های هر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رشته با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انجام مطالعات موردی عمدتاً به‌طور کیفی 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شده براي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تعيين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انتظارات دانشی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، مهارتی و نگرشی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از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دانش‌آموخته هر رشته </a:t>
            </a:r>
            <a:endParaRPr lang="fa-IR" sz="2800" dirty="0" smtClean="0">
              <a:latin typeface="Times New Roman"/>
              <a:ea typeface="Times New Roman"/>
              <a:cs typeface="Davat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ساخت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و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اعتباربخشی  ابزارهای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متناسب برای سنجش هر یک از شایستگی‌ها </a:t>
            </a:r>
            <a:endParaRPr lang="fa-IR" sz="2800" dirty="0" smtClean="0">
              <a:latin typeface="Times New Roman"/>
              <a:ea typeface="Times New Roman"/>
              <a:cs typeface="Davat" pitchFamily="2" charset="-78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گردآوری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اطلاعات در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مرحله میدانی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و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تحلیل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جهت آگاهي از کیفیت </a:t>
            </a:r>
            <a:r>
              <a:rPr lang="fa-IR" sz="2800" dirty="0">
                <a:latin typeface="Times New Roman"/>
                <a:ea typeface="Times New Roman"/>
                <a:cs typeface="Davat" pitchFamily="2" charset="-78"/>
              </a:rPr>
              <a:t>دانش‌آموختگان از لحاظ برخورداری از شایستگی‌های </a:t>
            </a:r>
            <a:r>
              <a:rPr lang="fa-IR" sz="2800" dirty="0" smtClean="0">
                <a:latin typeface="Times New Roman"/>
                <a:ea typeface="Times New Roman"/>
                <a:cs typeface="Davat" pitchFamily="2" charset="-78"/>
              </a:rPr>
              <a:t>پایه</a:t>
            </a:r>
            <a:endParaRPr lang="en-US" sz="2800" dirty="0">
              <a:latin typeface="Times New Roman"/>
              <a:ea typeface="Times New Roman"/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84188"/>
          </a:xfrm>
          <a:solidFill>
            <a:srgbClr val="FFFFFF"/>
          </a:solidFill>
        </p:spPr>
        <p:txBody>
          <a:bodyPr/>
          <a:lstStyle/>
          <a:p>
            <a:r>
              <a:rPr lang="fa-IR" sz="2800" b="1" smtClean="0">
                <a:solidFill>
                  <a:srgbClr val="92D050"/>
                </a:solidFill>
                <a:cs typeface="Davat" pitchFamily="2" charset="-78"/>
              </a:rPr>
              <a:t>طرح شماتيك سديد با لحاظ روندها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6588"/>
          </a:xfrm>
          <a:solidFill>
            <a:srgbClr val="FFFFFF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fa-IR" sz="3200" dirty="0" smtClean="0">
                <a:solidFill>
                  <a:srgbClr val="FF0000"/>
                </a:solidFill>
                <a:cs typeface="Davat" pitchFamily="2" charset="-78"/>
              </a:rPr>
              <a:t>آزمون جامع (طرح اصلح)</a:t>
            </a:r>
            <a:endParaRPr lang="fa-IR" sz="3200" dirty="0" smtClean="0">
              <a:cs typeface="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سؤال </a:t>
            </a:r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اصلی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آیا دانشجویان از صلاحیت لازم برای احراز نقش معلمی در قالب اعطای گواهینامه برخوردارند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؟</a:t>
            </a:r>
          </a:p>
          <a:p>
            <a:pPr algn="just" rtl="1">
              <a:spcBef>
                <a:spcPts val="0"/>
              </a:spcBef>
              <a:buFont typeface="Arial" charset="0"/>
              <a:buNone/>
              <a:defRPr/>
            </a:pPr>
            <a:endParaRPr lang="en-US" sz="2800" dirty="0">
              <a:latin typeface="Times New Roman"/>
              <a:ea typeface="Times New Roman"/>
              <a:cs typeface="B Lotus"/>
            </a:endParaRP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مدل سنجش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سنجش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فردی از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دانشجویان</a:t>
            </a:r>
          </a:p>
          <a:p>
            <a:pPr algn="just" rtl="1">
              <a:spcBef>
                <a:spcPts val="0"/>
              </a:spcBef>
              <a:buFont typeface="Arial" charset="0"/>
              <a:buNone/>
              <a:defRPr/>
            </a:pPr>
            <a:endParaRPr lang="en-US" sz="2800" dirty="0">
              <a:latin typeface="Times New Roman"/>
              <a:ea typeface="Times New Roman"/>
              <a:cs typeface="B Lotus"/>
            </a:endParaRP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مخاطبان نتایج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دانشجویان مشغول به تحصیل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جهت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اعطای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گواهینامه</a:t>
            </a:r>
          </a:p>
          <a:p>
            <a:pPr algn="just" rtl="1">
              <a:spcBef>
                <a:spcPts val="0"/>
              </a:spcBef>
              <a:buFont typeface="Arial" charset="0"/>
              <a:buNone/>
              <a:defRPr/>
            </a:pPr>
            <a:endParaRPr lang="en-US" sz="2800" dirty="0">
              <a:latin typeface="Times New Roman"/>
              <a:ea typeface="Times New Roman"/>
              <a:cs typeface="B Lotus"/>
            </a:endParaRP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8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مراحل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مشخص کردن شایستگی‌های لازم معلمی به تفکیک رشته تحصیلی</a:t>
            </a:r>
            <a:endParaRPr lang="en-US" sz="2600" dirty="0">
              <a:latin typeface="Times New Roman"/>
              <a:ea typeface="Times New Roman"/>
              <a:cs typeface="B Lotus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ساخت و اعتباریابی ابزارها</a:t>
            </a:r>
            <a:endParaRPr lang="en-US" sz="2600" dirty="0">
              <a:latin typeface="Times New Roman"/>
              <a:ea typeface="Times New Roman"/>
              <a:cs typeface="B Lotus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انجام آزمون انطباقی رایانه برای قابل اجرا کردن آزمودن برای استفاده</a:t>
            </a:r>
            <a:endParaRPr lang="en-US" sz="2600" dirty="0">
              <a:latin typeface="Times New Roman"/>
              <a:ea typeface="Times New Roman"/>
              <a:cs typeface="B Lotus"/>
            </a:endParaRPr>
          </a:p>
          <a:p>
            <a:pPr algn="r" rtl="1">
              <a:defRPr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772400" cy="1362075"/>
          </a:xfrm>
        </p:spPr>
        <p:txBody>
          <a:bodyPr/>
          <a:lstStyle/>
          <a:p>
            <a:pPr algn="ctr" rtl="1">
              <a:defRPr/>
            </a:pPr>
            <a:r>
              <a:rPr lang="fa-IR" dirty="0" smtClean="0">
                <a:solidFill>
                  <a:srgbClr val="800000"/>
                </a:solidFill>
                <a:cs typeface="Davat" pitchFamily="2" charset="-78"/>
              </a:rPr>
              <a:t>بررسي </a:t>
            </a:r>
            <a:r>
              <a:rPr lang="ar-SA" dirty="0" smtClean="0">
                <a:solidFill>
                  <a:srgbClr val="800000"/>
                </a:solidFill>
                <a:cs typeface="Davat" pitchFamily="2" charset="-78"/>
              </a:rPr>
              <a:t>ارزش </a:t>
            </a:r>
            <a:r>
              <a:rPr lang="ar-SA" dirty="0">
                <a:solidFill>
                  <a:srgbClr val="800000"/>
                </a:solidFill>
                <a:cs typeface="Davat" pitchFamily="2" charset="-78"/>
              </a:rPr>
              <a:t>افزوده دانشگاه فرهنگیان در دانشجویان</a:t>
            </a:r>
            <a:endParaRPr lang="fa-IR" dirty="0">
              <a:solidFill>
                <a:srgbClr val="800000"/>
              </a:solidFill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60400"/>
          </a:xfrm>
          <a:solidFill>
            <a:srgbClr val="FFFFFF"/>
          </a:solidFill>
        </p:spPr>
        <p:txBody>
          <a:bodyPr/>
          <a:lstStyle/>
          <a:p>
            <a:pPr rtl="1"/>
            <a:r>
              <a:rPr lang="fa-IR" sz="3200" smtClean="0">
                <a:solidFill>
                  <a:srgbClr val="00B050"/>
                </a:solidFill>
                <a:cs typeface="Davat" pitchFamily="2" charset="-78"/>
              </a:rPr>
              <a:t>ويژگي بررسي</a:t>
            </a:r>
            <a:r>
              <a:rPr lang="ar-SA" sz="3200" smtClean="0">
                <a:solidFill>
                  <a:srgbClr val="00B050"/>
                </a:solidFill>
                <a:cs typeface="Davat" pitchFamily="2" charset="-78"/>
              </a:rPr>
              <a:t> ارزش افزوده دانشگاه فرهنگیان در دانشجویان</a:t>
            </a:r>
            <a:endParaRPr lang="fa-IR" sz="3200" smtClean="0">
              <a:solidFill>
                <a:srgbClr val="00B050"/>
              </a:solidFill>
              <a:cs typeface="Dava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8763000" cy="5689600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6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سؤالات اصلی</a:t>
            </a:r>
            <a:endParaRPr lang="en-US" sz="26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دانشجویان در طول دوره تحصیل خود در دانشگاه فرهنگیان با چه نظمی برخی صلاحیت‌های لازم جهت را پیدا می‌کنند؟</a:t>
            </a:r>
            <a:endParaRPr lang="en-US" sz="2600" dirty="0">
              <a:latin typeface="Times New Roman"/>
              <a:ea typeface="Times New Roman"/>
              <a:cs typeface="B Lotus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آیا تغییرات رصد شده در صلاحیت‌های مورد بررسی روبه رشد بوده است؟</a:t>
            </a:r>
            <a:endParaRPr lang="en-US" sz="2600" dirty="0">
              <a:latin typeface="Times New Roman"/>
              <a:ea typeface="Times New Roman"/>
              <a:cs typeface="B Lotus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600" dirty="0">
                <a:latin typeface="Times New Roman"/>
                <a:ea typeface="Times New Roman"/>
                <a:cs typeface="B Lotus"/>
              </a:rPr>
              <a:t>جریان رشد صلاحیت‌های مورد بررسی به چه منوال است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؟</a:t>
            </a:r>
          </a:p>
          <a:p>
            <a:pPr algn="just" rtl="1">
              <a:spcBef>
                <a:spcPts val="0"/>
              </a:spcBef>
              <a:buFont typeface="Arial" charset="0"/>
              <a:buNone/>
              <a:defRPr/>
            </a:pPr>
            <a:endParaRPr lang="en-US" sz="2600" dirty="0">
              <a:latin typeface="Times New Roman"/>
              <a:ea typeface="Times New Roman"/>
              <a:cs typeface="B Lotus"/>
            </a:endParaRPr>
          </a:p>
          <a:p>
            <a:pPr marL="0" indent="0" algn="r" rtl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fa-IR" sz="26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مدل سنجش</a:t>
            </a:r>
            <a:endParaRPr lang="en-US" sz="26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استفاده از مطالعات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طولی از نوع پانلی </a:t>
            </a:r>
            <a:endParaRPr lang="fa-IR" sz="2600" dirty="0" smtClean="0">
              <a:latin typeface="Times New Roman"/>
              <a:ea typeface="Times New Roman"/>
              <a:cs typeface="B Lotus"/>
            </a:endParaRP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بررسي گروهی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از دانشجویان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(نمونه) در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ابتدای ورود به دانشگاه از لحاظ برخی از صلاحیت‌های مورد توجه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جهت ترسيم خط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پایه </a:t>
            </a:r>
            <a:endParaRPr lang="fa-IR" sz="2600" dirty="0" smtClean="0">
              <a:latin typeface="Times New Roman"/>
              <a:ea typeface="Times New Roman"/>
              <a:cs typeface="B Lotus"/>
            </a:endParaRP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تشخيص </a:t>
            </a:r>
            <a:r>
              <a:rPr lang="fa-IR" sz="2600" dirty="0">
                <a:latin typeface="Times New Roman"/>
                <a:ea typeface="Times New Roman"/>
              </a:rPr>
              <a:t>تغییرات در صلاحیت‌ها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با </a:t>
            </a:r>
            <a:r>
              <a:rPr lang="fa-IR" sz="2600" dirty="0">
                <a:latin typeface="Times New Roman"/>
                <a:ea typeface="Times New Roman"/>
                <a:cs typeface="B Lotus"/>
              </a:rPr>
              <a:t>انجام اندازه‌گیری متناوب و منظم در فواصل زمانی مشخص (یک‌ساله یا نیمسال </a:t>
            </a:r>
            <a:r>
              <a:rPr lang="fa-IR" sz="2600" dirty="0" smtClean="0">
                <a:latin typeface="Times New Roman"/>
                <a:ea typeface="Times New Roman"/>
                <a:cs typeface="B Lotus"/>
              </a:rPr>
              <a:t>تحصیلی)</a:t>
            </a: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fa-IR" sz="2600" dirty="0" smtClean="0">
              <a:latin typeface="Times New Roman"/>
              <a:ea typeface="Times New Roman"/>
              <a:cs typeface="B Lotus"/>
            </a:endParaRP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fa-IR" sz="2600" b="1" dirty="0" smtClean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استفاده </a:t>
            </a:r>
            <a:r>
              <a:rPr lang="fa-IR" sz="2600" b="1" dirty="0">
                <a:solidFill>
                  <a:srgbClr val="FF0000"/>
                </a:solidFill>
                <a:latin typeface="Times New Roman"/>
                <a:ea typeface="Times New Roman"/>
                <a:cs typeface="B Mitra"/>
              </a:rPr>
              <a:t>کنندگان از نتایج</a:t>
            </a:r>
            <a:endParaRPr lang="en-US" sz="2600" b="1" dirty="0">
              <a:solidFill>
                <a:srgbClr val="FF0000"/>
              </a:solidFill>
              <a:latin typeface="Times New Roman"/>
              <a:ea typeface="Times New Roman"/>
              <a:cs typeface="B Mitra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800" dirty="0" smtClean="0">
                <a:latin typeface="Times New Roman"/>
                <a:ea typeface="Times New Roman"/>
                <a:cs typeface="B Lotus"/>
              </a:rPr>
              <a:t>نتایج </a:t>
            </a:r>
            <a:r>
              <a:rPr lang="fa-IR" sz="2800" dirty="0">
                <a:latin typeface="Times New Roman"/>
                <a:ea typeface="Times New Roman"/>
                <a:cs typeface="B Lotus"/>
              </a:rPr>
              <a:t>حاصل </a:t>
            </a:r>
            <a:r>
              <a:rPr lang="fa-IR" sz="2800" dirty="0" smtClean="0">
                <a:latin typeface="Times New Roman"/>
                <a:ea typeface="Times New Roman"/>
                <a:cs typeface="B Lotus"/>
              </a:rPr>
              <a:t>شده، </a:t>
            </a:r>
            <a:r>
              <a:rPr lang="fa-IR" sz="2800" dirty="0">
                <a:latin typeface="Times New Roman"/>
                <a:ea typeface="Times New Roman"/>
                <a:cs typeface="B Lotus"/>
              </a:rPr>
              <a:t>نتایج پژوهشی است </a:t>
            </a:r>
            <a:r>
              <a:rPr lang="fa-IR" sz="2800" dirty="0" smtClean="0">
                <a:latin typeface="Times New Roman"/>
                <a:ea typeface="Times New Roman"/>
                <a:cs typeface="B Lotus"/>
              </a:rPr>
              <a:t>در </a:t>
            </a:r>
            <a:r>
              <a:rPr lang="fa-IR" sz="2800" dirty="0">
                <a:latin typeface="Times New Roman"/>
                <a:ea typeface="Times New Roman"/>
                <a:cs typeface="B Lotus"/>
              </a:rPr>
              <a:t>قالب تحلیل‌ها و تفاسیر قابل‌درک و استفاده </a:t>
            </a:r>
            <a:endParaRPr lang="fa-IR" sz="2800" dirty="0" smtClean="0">
              <a:latin typeface="Times New Roman"/>
              <a:ea typeface="Times New Roman"/>
              <a:cs typeface="B Lotus"/>
            </a:endParaRPr>
          </a:p>
          <a:p>
            <a:pPr algn="just" rtl="1">
              <a:spcBef>
                <a:spcPts val="0"/>
              </a:spcBef>
              <a:defRPr/>
            </a:pPr>
            <a:r>
              <a:rPr lang="fa-IR" sz="2800" dirty="0" smtClean="0">
                <a:latin typeface="Times New Roman"/>
                <a:ea typeface="Times New Roman"/>
                <a:cs typeface="B Lotus"/>
              </a:rPr>
              <a:t>مدیران </a:t>
            </a:r>
            <a:r>
              <a:rPr lang="fa-IR" sz="2800" dirty="0">
                <a:latin typeface="Times New Roman"/>
                <a:ea typeface="Times New Roman"/>
                <a:cs typeface="B Lotus"/>
              </a:rPr>
              <a:t>و سیاست‌گذاران دانشگاه </a:t>
            </a:r>
            <a:r>
              <a:rPr lang="fa-IR" sz="2800" dirty="0" smtClean="0">
                <a:latin typeface="Times New Roman"/>
                <a:ea typeface="Times New Roman"/>
                <a:cs typeface="B Lotus"/>
              </a:rPr>
              <a:t>فرهنگیان و مسئولان آموزش و پرورش </a:t>
            </a:r>
            <a:endParaRPr lang="en-US" sz="2800" dirty="0">
              <a:latin typeface="Times New Roman"/>
              <a:ea typeface="Times New Roman"/>
              <a:cs typeface="B Lot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63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3"/>
          </a:xfrm>
          <a:solidFill>
            <a:srgbClr val="FFFFFF"/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a-IR" sz="2800" dirty="0" smtClean="0">
                <a:solidFill>
                  <a:srgbClr val="00B050"/>
                </a:solidFill>
                <a:cs typeface="Davat" pitchFamily="2" charset="-78"/>
              </a:rPr>
              <a:t>طرح شماتيك بررسي</a:t>
            </a:r>
            <a:r>
              <a:rPr lang="ar-SA" sz="2800" dirty="0" smtClean="0">
                <a:solidFill>
                  <a:srgbClr val="00B050"/>
                </a:solidFill>
                <a:cs typeface="Davat" pitchFamily="2" charset="-78"/>
              </a:rPr>
              <a:t> </a:t>
            </a:r>
            <a:r>
              <a:rPr lang="ar-SA" sz="2800" dirty="0">
                <a:solidFill>
                  <a:srgbClr val="00B050"/>
                </a:solidFill>
                <a:cs typeface="Davat" pitchFamily="2" charset="-78"/>
              </a:rPr>
              <a:t>ارزش افزوده دانشگاه فرهنگیان در </a:t>
            </a:r>
            <a:r>
              <a:rPr lang="ar-SA" sz="2800" dirty="0" smtClean="0">
                <a:solidFill>
                  <a:srgbClr val="00B050"/>
                </a:solidFill>
                <a:cs typeface="Davat" pitchFamily="2" charset="-78"/>
              </a:rPr>
              <a:t>دانشجویان</a:t>
            </a:r>
            <a:r>
              <a:rPr lang="fa-IR" sz="2800" dirty="0" smtClean="0">
                <a:solidFill>
                  <a:srgbClr val="00B050"/>
                </a:solidFill>
                <a:cs typeface="Davat" pitchFamily="2" charset="-78"/>
              </a:rPr>
              <a:t>(ادامه)</a:t>
            </a:r>
            <a:endParaRPr lang="fa-IR" sz="2800" dirty="0">
              <a:solidFill>
                <a:srgbClr val="00B050"/>
              </a:solidFill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EE9C6-D932-446B-B30C-52C6DA9B48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a-IR" sz="5400" b="1" smtClean="0">
                <a:solidFill>
                  <a:srgbClr val="C00000"/>
                </a:solidFill>
                <a:cs typeface="Davat" pitchFamily="2" charset="-78"/>
              </a:rPr>
              <a:t>از صبر و حوصله همه عزيزان متشكرم</a:t>
            </a:r>
            <a:endParaRPr lang="en-US" sz="5400" b="1" smtClean="0">
              <a:solidFill>
                <a:srgbClr val="C00000"/>
              </a:solidFill>
              <a:cs typeface="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28600" y="304800"/>
            <a:ext cx="8686800" cy="609600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1"/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000" kern="0" dirty="0" smtClean="0">
                <a:solidFill>
                  <a:srgbClr val="FFFF00"/>
                </a:solidFill>
                <a:latin typeface="Constantia"/>
                <a:ea typeface="+mn-ea"/>
              </a:rPr>
              <a:t>       </a:t>
            </a:r>
            <a:endParaRPr lang="en-US" sz="8000" kern="0" dirty="0">
              <a:solidFill>
                <a:srgbClr val="FFFF0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505200"/>
            <a:ext cx="7772400" cy="1981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 fontAlgn="auto">
              <a:spcAft>
                <a:spcPts val="0"/>
              </a:spcAft>
              <a:defRPr/>
            </a:pPr>
            <a:endParaRPr lang="fa-IR" sz="4800" b="1" dirty="0" smtClean="0">
              <a:solidFill>
                <a:schemeClr val="bg1"/>
              </a:solidFill>
              <a:cs typeface="B Davat" pitchFamily="2" charset="-78"/>
            </a:endParaRPr>
          </a:p>
          <a:p>
            <a:pPr rtl="1" fontAlgn="auto">
              <a:spcAft>
                <a:spcPts val="0"/>
              </a:spcAft>
              <a:defRPr/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نقشه راه حوزه معاونت نظارت، ارزیابی و تضمین کیفیت</a:t>
            </a:r>
          </a:p>
          <a:p>
            <a:pPr rtl="1" fontAlgn="auto">
              <a:spcAft>
                <a:spcPts val="0"/>
              </a:spcAft>
              <a:defRPr/>
            </a:pPr>
            <a:endParaRPr lang="fa-IR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  <a:p>
            <a:pPr rtl="1" fontAlgn="auto">
              <a:spcAft>
                <a:spcPts val="0"/>
              </a:spcAft>
              <a:defRPr/>
            </a:pP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دومین نشست کارشناسان</a:t>
            </a:r>
            <a:b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معاونت نظارت، ارزیابی و تضمین </a:t>
            </a: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کیفیت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 تهران، </a:t>
            </a:r>
            <a:r>
              <a:rPr lang="fa-IR" sz="3200" dirty="0" smtClean="0">
                <a:solidFill>
                  <a:schemeClr val="bg1"/>
                </a:solidFill>
                <a:cs typeface="B Titr" panose="00000700000000000000" pitchFamily="2" charset="-78"/>
              </a:rPr>
              <a:t>آبان 1394</a:t>
            </a:r>
          </a:p>
          <a:p>
            <a:pPr rtl="1" fontAlgn="auto">
              <a:spcAft>
                <a:spcPts val="0"/>
              </a:spcAft>
              <a:defRPr/>
            </a:pPr>
            <a:endParaRPr lang="fa-IR" sz="4800" b="1" dirty="0">
              <a:solidFill>
                <a:schemeClr val="bg1"/>
              </a:solidFill>
              <a:cs typeface="B Davat" pitchFamily="2" charset="-78"/>
            </a:endParaRPr>
          </a:p>
          <a:p>
            <a:pPr rtl="1" fontAlgn="auto">
              <a:spcAft>
                <a:spcPts val="0"/>
              </a:spcAft>
              <a:defRPr/>
            </a:pPr>
            <a:endParaRPr lang="fa-IR" sz="4800" b="1" dirty="0" smtClean="0">
              <a:solidFill>
                <a:schemeClr val="bg1"/>
              </a:solidFill>
              <a:cs typeface="B Davat" pitchFamily="2" charset="-78"/>
            </a:endParaRPr>
          </a:p>
          <a:p>
            <a:pPr rtl="1" fontAlgn="auto">
              <a:spcAft>
                <a:spcPts val="0"/>
              </a:spcAft>
              <a:defRPr/>
            </a:pPr>
            <a:r>
              <a:rPr lang="fa-IR" sz="4800" b="1" dirty="0" smtClean="0">
                <a:solidFill>
                  <a:schemeClr val="bg1"/>
                </a:solidFill>
                <a:cs typeface="B Davat" pitchFamily="2" charset="-78"/>
              </a:rPr>
              <a:t> </a:t>
            </a:r>
            <a:endParaRPr lang="en-US" sz="4800" b="1" dirty="0">
              <a:solidFill>
                <a:schemeClr val="bg1"/>
              </a:solidFill>
              <a:cs typeface="B Davat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429000" y="457200"/>
            <a:ext cx="233409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اهداف کلان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5 گانه سند راهبردی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307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دستیابی به مرجعیت در حوزه تربیت معلم متناسب با مبانی تربیت اسلامی در سطوح ملی و فراملی</a:t>
            </a:r>
          </a:p>
          <a:p>
            <a:pPr algn="r" rtl="1">
              <a:buFont typeface="Arial" charset="0"/>
              <a:buNone/>
            </a:pPr>
            <a:endParaRPr lang="fa-IR" sz="240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 تربیت دانش آموختگان (معلمان و سایر منابع انسانی) برخوردار از شایستگی‌های عام انسانی، اسلامی و ایرانی و تخصصی و حرفه‌ای طراز آموزش و پرورش جمهوری اسلامی ایران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 ساماندهی و مدیریت علمی فرآیندتوانمندسازی و ارتقای سطح شایستگی‌های معلمان و سایر منابع انسانی آموزش و پرورش</a:t>
            </a:r>
          </a:p>
          <a:p>
            <a:pPr algn="r" rtl="1">
              <a:buFont typeface="Arial" charset="0"/>
              <a:buNone/>
            </a:pPr>
            <a:endParaRPr lang="fa-IR" sz="240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 تقویت و ارتقای جایگاه پژوهش و نوآوری و تولید علم نافع در حوزه تربیت معلم </a:t>
            </a:r>
          </a:p>
          <a:p>
            <a:pPr algn="r" rtl="1">
              <a:buFont typeface="Arial" charset="0"/>
              <a:buNone/>
            </a:pPr>
            <a:r>
              <a:rPr lang="fa-IR" sz="2400" smtClean="0">
                <a:cs typeface="B Lotus" pitchFamily="2" charset="-78"/>
              </a:rPr>
              <a:t>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 </a:t>
            </a:r>
            <a:r>
              <a:rPr lang="fa-IR" sz="2800" b="1" smtClean="0">
                <a:solidFill>
                  <a:srgbClr val="800000"/>
                </a:solidFill>
                <a:cs typeface="B Lotus" pitchFamily="2" charset="-78"/>
              </a:rPr>
              <a:t>استقرار و نهادینه سازی نظام تضمین کیفیت</a:t>
            </a:r>
            <a:endParaRPr lang="en-US" sz="2800" b="1" smtClean="0">
              <a:solidFill>
                <a:srgbClr val="8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برخی از راهبردهای کلان سند راهبردی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830763"/>
          </a:xfrm>
        </p:spPr>
        <p:txBody>
          <a:bodyPr/>
          <a:lstStyle/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حاکمیت فضای فرهنگی و تربیتی برکلیه شئون دانشگاه مبتنی بر ارزش‌های حیات طیبه</a:t>
            </a:r>
          </a:p>
          <a:p>
            <a:pPr algn="r" rtl="1">
              <a:buFont typeface="Arial" charset="0"/>
              <a:buNone/>
            </a:pPr>
            <a:endParaRPr lang="fa-IR" sz="2400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اصلاح نگرش‌های موجود و احراز شان دانشگاه به عنوان یک نهاد تخصصی حرفه‌ای</a:t>
            </a:r>
          </a:p>
          <a:p>
            <a:pPr algn="r" rtl="1">
              <a:buFont typeface="Arial" charset="0"/>
              <a:buNone/>
            </a:pPr>
            <a:r>
              <a:rPr lang="fa-IR" sz="2400" b="1" smtClean="0">
                <a:cs typeface="B Lotus" pitchFamily="2" charset="-78"/>
              </a:rPr>
              <a:t>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400" b="1" smtClean="0">
                <a:cs typeface="B Lotus" pitchFamily="2" charset="-78"/>
              </a:rPr>
              <a:t> استقرار نظام بهبود مستمرکیفیت علمی، آموزشی و تربیتی دانشگاه</a:t>
            </a:r>
          </a:p>
          <a:p>
            <a:pPr algn="r" rtl="1">
              <a:buFont typeface="Arial" charset="0"/>
              <a:buNone/>
            </a:pPr>
            <a:endParaRPr lang="fa-IR" sz="2400" b="1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b="1" smtClean="0">
                <a:cs typeface="B Lotus" pitchFamily="2" charset="-78"/>
              </a:rPr>
              <a:t> نهادینه ساختن نظام پایش وتضمین کیفیت</a:t>
            </a:r>
          </a:p>
          <a:p>
            <a:pPr algn="r" rtl="1">
              <a:buFont typeface="Arial" charset="0"/>
              <a:buNone/>
            </a:pPr>
            <a:endParaRPr lang="fa-IR" sz="2400" b="1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smtClean="0">
                <a:cs typeface="B Lotus" pitchFamily="2" charset="-78"/>
              </a:rPr>
              <a:t> </a:t>
            </a:r>
            <a:r>
              <a:rPr lang="fa-IR" sz="2400" b="1" smtClean="0">
                <a:cs typeface="B Lotus" pitchFamily="2" charset="-78"/>
              </a:rPr>
              <a:t>توسعه ظرفیت و ارتقای فرایند بهسازی منابع انسانی آموزش و پرورش</a:t>
            </a:r>
          </a:p>
          <a:p>
            <a:pPr algn="r" rtl="1">
              <a:buFont typeface="Wingdings" pitchFamily="2" charset="2"/>
              <a:buChar char="Ø"/>
            </a:pPr>
            <a:endParaRPr lang="fa-IR" sz="2400" b="1" smtClean="0">
              <a:cs typeface="B Lotus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b="1" smtClean="0">
                <a:cs typeface="B Lotus" pitchFamily="2" charset="-78"/>
              </a:rPr>
              <a:t> تحول </a:t>
            </a:r>
            <a:r>
              <a:rPr lang="fa-IR" sz="2400" smtClean="0">
                <a:cs typeface="B Lotus" pitchFamily="2" charset="-78"/>
              </a:rPr>
              <a:t>در </a:t>
            </a:r>
            <a:r>
              <a:rPr lang="fa-IR" sz="2400" b="1" smtClean="0">
                <a:cs typeface="B Lotus" pitchFamily="2" charset="-78"/>
              </a:rPr>
              <a:t>طراحی و اجرای مسیرهای توسعه حرفه ای منابع انسانی آموزش و پرورش</a:t>
            </a:r>
            <a:endParaRPr lang="en-US" sz="2400" b="1" smtClean="0">
              <a:solidFill>
                <a:srgbClr val="800000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Davat" pitchFamily="2" charset="-78"/>
              </a:rPr>
              <a:t>نقشه راه نمایه‌ای است از...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Davat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2276475"/>
            <a:ext cx="8229600" cy="1143000"/>
          </a:xfrm>
        </p:spPr>
        <p:txBody>
          <a:bodyPr/>
          <a:lstStyle/>
          <a:p>
            <a:pPr eaLnBrk="1" hangingPunct="1"/>
            <a:r>
              <a:rPr lang="fa-IR" sz="8800" smtClean="0"/>
              <a:t>نتایج</a:t>
            </a:r>
            <a:endParaRPr lang="en-US" sz="8800" smtClean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762000"/>
            <a:ext cx="8229600" cy="52879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8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/>
                <a:ea typeface="+mn-ea"/>
                <a:cs typeface="B Davat" pitchFamily="2" charset="-78"/>
              </a:rPr>
              <a:t>شمای کلی اهداف و برنامه‌های معاونت</a:t>
            </a:r>
            <a:endParaRPr lang="en-US" sz="8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/>
              <a:ea typeface="+mn-ea"/>
              <a:cs typeface="B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0" y="-14932"/>
            <a:ext cx="984740" cy="1461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86" y="476124"/>
            <a:ext cx="8229600" cy="501774"/>
          </a:xfrm>
        </p:spPr>
        <p:txBody>
          <a:bodyPr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fa-IR" sz="2800" dirty="0" smtClean="0">
                <a:solidFill>
                  <a:srgbClr val="FF0000"/>
                </a:solidFill>
                <a:latin typeface="Times New Roman"/>
                <a:ea typeface="Times New Roman"/>
                <a:cs typeface="B Titr" pitchFamily="2" charset="-78"/>
              </a:rPr>
              <a:t>نگاهی سیستمی به </a:t>
            </a:r>
            <a:r>
              <a:rPr lang="fa-IR" sz="2800" dirty="0">
                <a:solidFill>
                  <a:srgbClr val="FF0000"/>
                </a:solidFill>
                <a:latin typeface="Times New Roman"/>
                <a:ea typeface="Times New Roman"/>
                <a:cs typeface="B Titr" pitchFamily="2" charset="-78"/>
              </a:rPr>
              <a:t>مؤلفه‌های مهم </a:t>
            </a:r>
            <a:r>
              <a:rPr lang="fa-IR" sz="2800" dirty="0" smtClean="0">
                <a:solidFill>
                  <a:srgbClr val="FF0000"/>
                </a:solidFill>
                <a:latin typeface="Times New Roman"/>
                <a:ea typeface="Times New Roman"/>
                <a:cs typeface="B Titr" pitchFamily="2" charset="-78"/>
              </a:rPr>
              <a:t>کیفیت بخشی در دانشگاه</a:t>
            </a: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052694"/>
              </p:ext>
            </p:extLst>
          </p:nvPr>
        </p:nvGraphicFramePr>
        <p:xfrm>
          <a:off x="426778" y="1340768"/>
          <a:ext cx="8046608" cy="5334000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8046608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خروجی‌های دانشگاه فرهنگیان (دانشجو معلمان) از چه کیفیتی برخوردارند؟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آیا دانشگاه فرهنگیان توانسته است در طول دوره آموزشی، شایستگی‌های لازم را در دانشجویان فراهم نماید؟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مؤلفه‌های نظام دانشگاه فرهنگیان از چه کیفیتی برخوردارند؟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واحدهای سازمانی تابعه دانشگاه فرهنگیان کیفیت مناسبی دارند؟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آیا فرآورده‌های دانشگاه فرهنگیان قابل رقابت با هم‌ترازان خود در مقیاس بین‌المللی هستند؟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سیاست‌ها و برنامه‌های دانشگاه فرهنگیان مؤثر بوده‌اند؟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آیا سازوکارها و فعالیت‌ها در دانشگاه فرهنگیان مطابق برنامه‌های و مصوبات اجرا می‌شود؟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آیا دانشجویان به‌اندازه‌ای صلاحیت پیدا کرده‌اند که نقش معلمی را بر عهده گیرند؟</a:t>
                      </a:r>
                      <a:endParaRPr kumimoji="0" lang="fa-I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lang="fa-IR" sz="2000" dirty="0" smtClean="0">
                          <a:cs typeface="B Lotus" panose="00000400000000000000" pitchFamily="2" charset="-78"/>
                        </a:rPr>
                        <a:t>ميزان تحقق سند راهبردی دانشگاه (چشم انداز و برنامه ها) تا چه اندازه است؟</a:t>
                      </a:r>
                      <a:endParaRPr lang="fa-IR" sz="2000" dirty="0" smtClean="0"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برنامه های سالانه دانشگاه چگونه اجرا شده است؟</a:t>
                      </a:r>
                      <a:endParaRPr kumimoji="0" lang="fa-I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1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نظام اداری دانشگاه درمؤلفه‌هاي(بهره وری وکیفیت، شفافیت، پاسخگویی ومشارکت مخاطبان)چگونه عمل كرده است؟ </a:t>
                      </a:r>
                      <a:endParaRPr kumimoji="0" lang="fa-IR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anose="00000400000000000000" pitchFamily="2" charset="-78"/>
                        </a:rPr>
                        <a:t>ميزان استقرار مدل تعالی سازمانی در دانشگاه تا چه اندازه‌ است؟</a:t>
                      </a:r>
                      <a:endParaRPr kumimoji="0" lang="fa-I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anose="00000400000000000000" pitchFamily="2" charset="-78"/>
                      </a:endParaRPr>
                    </a:p>
                  </a:txBody>
                  <a:tcPr marL="77410" marR="7741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1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771</TotalTime>
  <Words>2634</Words>
  <Application>Microsoft Office PowerPoint</Application>
  <PresentationFormat>On-screen Show (4:3)</PresentationFormat>
  <Paragraphs>479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3" baseType="lpstr">
      <vt:lpstr>Arial</vt:lpstr>
      <vt:lpstr>B Compset</vt:lpstr>
      <vt:lpstr>B Davat</vt:lpstr>
      <vt:lpstr>B Lotus</vt:lpstr>
      <vt:lpstr>B Mitra</vt:lpstr>
      <vt:lpstr>B Nazanin</vt:lpstr>
      <vt:lpstr>B Titr</vt:lpstr>
      <vt:lpstr>B Zar</vt:lpstr>
      <vt:lpstr>Calibri</vt:lpstr>
      <vt:lpstr>Constantia</vt:lpstr>
      <vt:lpstr>Davat</vt:lpstr>
      <vt:lpstr>Symbol</vt:lpstr>
      <vt:lpstr>Times New Roman</vt:lpstr>
      <vt:lpstr>Wingdings</vt:lpstr>
      <vt:lpstr>Wingdings 2</vt:lpstr>
      <vt:lpstr>Office Theme</vt:lpstr>
      <vt:lpstr>PowerPoint Presentation</vt:lpstr>
      <vt:lpstr>با تشکر از برگزار کنندگان دوره</vt:lpstr>
      <vt:lpstr>فهرست مطالب  1. نقشه راه معاونت 2. برخی ملاحظات اجرایی</vt:lpstr>
      <vt:lpstr>PowerPoint Presentation</vt:lpstr>
      <vt:lpstr>اهداف کلان 5 گانه سند راهبردی</vt:lpstr>
      <vt:lpstr>برخی از راهبردهای کلان سند راهبردی</vt:lpstr>
      <vt:lpstr>نقشه راه نمایه‌ای است از...</vt:lpstr>
      <vt:lpstr>نتایج</vt:lpstr>
      <vt:lpstr>نگاهی سیستمی به مؤلفه‌های مهم کیفیت بخشی در دانشگاه</vt:lpstr>
      <vt:lpstr>محورهای اصلی</vt:lpstr>
      <vt:lpstr>راهبردهای تحقق اهداف معاونت و بازه های زمانی ارزیابی و ارائه گزارشات تصمیم ساز</vt:lpstr>
      <vt:lpstr>راهبردهای تحقق اهداف معاونت و بازه های زمانی ارزیابی و ارائه گزارشات تصمیم ساز</vt:lpstr>
      <vt:lpstr>راهبردهای تحقق اهداف معاونت و بازه های زمانی ارزیابی و ارائه گزارشات تصمیم ساز</vt:lpstr>
      <vt:lpstr>PowerPoint Presentation</vt:lpstr>
      <vt:lpstr>برنامه ‌های عملیاتی دفتر نظارت</vt:lpstr>
      <vt:lpstr>ارزیابی برنامه‌ها و سیاست‌ها</vt:lpstr>
      <vt:lpstr>ارزیابی موسسه‌ای (پرديس‌ها)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فهرست دوره‌های برگزار شده بالندگی حرفه‌ای </vt:lpstr>
      <vt:lpstr> فهرست دوره‌های برگزار شده بالندگی حرفه‌ای </vt:lpstr>
      <vt:lpstr> صدور گواهی‌نامه آموزشی </vt:lpstr>
      <vt:lpstr>PowerPoint Presentation</vt:lpstr>
      <vt:lpstr>PowerPoint Presentation</vt:lpstr>
      <vt:lpstr>سنجش دستاوردهاي يادگيري دانشگاه فرهنگیان (سديد) </vt:lpstr>
      <vt:lpstr>ويژگي‌هاي طرح سديد (ادامه)</vt:lpstr>
      <vt:lpstr>طرح شماتيك سديد با لحاظ روندها </vt:lpstr>
      <vt:lpstr>آزمون جامع (طرح اصلح)</vt:lpstr>
      <vt:lpstr>بررسي ارزش افزوده دانشگاه فرهنگیان در دانشجویان</vt:lpstr>
      <vt:lpstr>ويژگي بررسي ارزش افزوده دانشگاه فرهنگیان در دانشجویان</vt:lpstr>
      <vt:lpstr>طرح شماتيك بررسي ارزش افزوده دانشگاه فرهنگیان در دانشجویان(ادامه)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فرآیند جذب نیروی انسانی معاونت نظارت، ارزیابی و تضمین کیفیت دانشگاه فرهنگیان</dc:title>
  <dc:creator>Ebtekar</dc:creator>
  <cp:lastModifiedBy>a.ebrahimi</cp:lastModifiedBy>
  <cp:revision>142</cp:revision>
  <dcterms:created xsi:type="dcterms:W3CDTF">2015-06-10T05:45:21Z</dcterms:created>
  <dcterms:modified xsi:type="dcterms:W3CDTF">2015-11-16T15:03:59Z</dcterms:modified>
</cp:coreProperties>
</file>