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1" r:id="rId1"/>
  </p:sldMasterIdLst>
  <p:notesMasterIdLst>
    <p:notesMasterId r:id="rId47"/>
  </p:notesMasterIdLst>
  <p:handoutMasterIdLst>
    <p:handoutMasterId r:id="rId48"/>
  </p:handoutMasterIdLst>
  <p:sldIdLst>
    <p:sldId id="270" r:id="rId2"/>
    <p:sldId id="271" r:id="rId3"/>
    <p:sldId id="273" r:id="rId4"/>
    <p:sldId id="378" r:id="rId5"/>
    <p:sldId id="379" r:id="rId6"/>
    <p:sldId id="380" r:id="rId7"/>
    <p:sldId id="381" r:id="rId8"/>
    <p:sldId id="382" r:id="rId9"/>
    <p:sldId id="383" r:id="rId10"/>
    <p:sldId id="384" r:id="rId11"/>
    <p:sldId id="385" r:id="rId12"/>
    <p:sldId id="386" r:id="rId13"/>
    <p:sldId id="470" r:id="rId14"/>
    <p:sldId id="471" r:id="rId15"/>
    <p:sldId id="472" r:id="rId16"/>
    <p:sldId id="388" r:id="rId17"/>
    <p:sldId id="389" r:id="rId18"/>
    <p:sldId id="390" r:id="rId19"/>
    <p:sldId id="391" r:id="rId20"/>
    <p:sldId id="392" r:id="rId21"/>
    <p:sldId id="393" r:id="rId22"/>
    <p:sldId id="394" r:id="rId23"/>
    <p:sldId id="408" r:id="rId24"/>
    <p:sldId id="409" r:id="rId25"/>
    <p:sldId id="410" r:id="rId26"/>
    <p:sldId id="411" r:id="rId27"/>
    <p:sldId id="412" r:id="rId28"/>
    <p:sldId id="413" r:id="rId29"/>
    <p:sldId id="414" r:id="rId30"/>
    <p:sldId id="415" r:id="rId31"/>
    <p:sldId id="416" r:id="rId32"/>
    <p:sldId id="417" r:id="rId33"/>
    <p:sldId id="425" r:id="rId34"/>
    <p:sldId id="426" r:id="rId35"/>
    <p:sldId id="293" r:id="rId36"/>
    <p:sldId id="309" r:id="rId37"/>
    <p:sldId id="311" r:id="rId38"/>
    <p:sldId id="310" r:id="rId39"/>
    <p:sldId id="458" r:id="rId40"/>
    <p:sldId id="459" r:id="rId41"/>
    <p:sldId id="460" r:id="rId42"/>
    <p:sldId id="461" r:id="rId43"/>
    <p:sldId id="462" r:id="rId44"/>
    <p:sldId id="463" r:id="rId45"/>
    <p:sldId id="469" r:id="rId46"/>
  </p:sldIdLst>
  <p:sldSz cx="9144000" cy="6858000" type="screen4x3"/>
  <p:notesSz cx="6858000" cy="9144000"/>
  <p:defaultTextStyle>
    <a:defPPr>
      <a:defRPr lang="fa-IR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110F"/>
    <a:srgbClr val="793905"/>
    <a:srgbClr val="990000"/>
    <a:srgbClr val="2000A8"/>
    <a:srgbClr val="FFF6E5"/>
    <a:srgbClr val="FFF0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87" autoAdjust="0"/>
    <p:restoredTop sz="94660"/>
  </p:normalViewPr>
  <p:slideViewPr>
    <p:cSldViewPr>
      <p:cViewPr>
        <p:scale>
          <a:sx n="75" d="100"/>
          <a:sy n="75" d="100"/>
        </p:scale>
        <p:origin x="153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233E58B5-184F-4250-9A66-494ABB90EA69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0328878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fa-I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97872CDD-5AB9-47AD-9F67-DBB0666491D2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7030211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416A7DA-FB16-49FA-9F63-7ED6747427F0}" type="datetimeFigureOut">
              <a:rPr lang="fa-IR" smtClean="0"/>
              <a:pPr>
                <a:defRPr/>
              </a:pPr>
              <a:t>1437/07/09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09E69D8-C11C-48BD-A2DC-3821548AAB7F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42A3581-814B-4186-BCB0-47D6B3261E53}" type="datetimeFigureOut">
              <a:rPr lang="fa-IR" smtClean="0"/>
              <a:pPr>
                <a:defRPr/>
              </a:pPr>
              <a:t>1437/07/09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B41B25-12A5-4F70-88BD-2706CF42D000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579844F-CE4C-4F5C-A87B-CF191A799223}" type="datetimeFigureOut">
              <a:rPr lang="fa-IR" smtClean="0"/>
              <a:pPr>
                <a:defRPr/>
              </a:pPr>
              <a:t>1437/07/09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0CAF5DB-7787-4BF3-8384-B2F601995053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2F4D17-1D5C-4902-8AE2-0798BDD6C6FF}" type="datetimeFigureOut">
              <a:rPr lang="fa-IR" smtClean="0"/>
              <a:pPr>
                <a:defRPr/>
              </a:pPr>
              <a:t>1437/07/09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F1CD5D0-A1C9-4375-BB03-3DDBFB6376ED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B8D2AD8-A2B2-49AD-9074-B25D4777C21B}" type="datetimeFigureOut">
              <a:rPr lang="fa-IR" smtClean="0"/>
              <a:pPr>
                <a:defRPr/>
              </a:pPr>
              <a:t>1437/07/09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1077647-D481-47F0-92F4-E841FFA7B800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EEE2A4A-543F-43B9-BA95-F19605DEF204}" type="datetimeFigureOut">
              <a:rPr lang="fa-IR" smtClean="0"/>
              <a:pPr>
                <a:defRPr/>
              </a:pPr>
              <a:t>1437/07/09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B0E0907-4F89-4450-A2BE-4651D45189AD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4C3447C-04CE-480C-AA5F-FA041222A28D}" type="datetimeFigureOut">
              <a:rPr lang="fa-IR" smtClean="0"/>
              <a:pPr>
                <a:defRPr/>
              </a:pPr>
              <a:t>1437/07/09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FF746EA-2E3D-4D1C-85CD-7A211BA4CC23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DE1C6C9-7130-49ED-A5A5-CB91CBED8868}" type="datetimeFigureOut">
              <a:rPr lang="fa-IR" smtClean="0"/>
              <a:pPr>
                <a:defRPr/>
              </a:pPr>
              <a:t>1437/07/09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477EC4-C9B6-4FEA-ABA1-9BF0F370E38E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76FFBD7-EE72-4BA7-9831-4CB2AB5114A2}" type="datetimeFigureOut">
              <a:rPr lang="fa-IR" smtClean="0"/>
              <a:pPr>
                <a:defRPr/>
              </a:pPr>
              <a:t>1437/07/09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5599C1B-DD9B-4B28-9D04-D5D6104B9D6C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91338430-9806-4F26-B1B0-A8A58840E072}" type="datetimeFigureOut">
              <a:rPr lang="fa-IR" smtClean="0"/>
              <a:pPr>
                <a:defRPr/>
              </a:pPr>
              <a:t>1437/07/09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20FB785-6E1F-4568-9E3E-B15E7616A4E7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202D55F-73C9-40CB-BE71-3233EF67A307}" type="datetimeFigureOut">
              <a:rPr lang="fa-IR" smtClean="0"/>
              <a:pPr>
                <a:defRPr/>
              </a:pPr>
              <a:t>1437/07/09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A2983D3-7576-41FE-A270-13F9C39A8EE1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BEAE1AF-ECB6-4898-8427-65A8677D6FB4}" type="datetimeFigureOut">
              <a:rPr lang="fa-IR" smtClean="0"/>
              <a:pPr>
                <a:defRPr/>
              </a:pPr>
              <a:t>1437/07/09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762FD1C-AF20-4F98-A621-DBEB56730954}" type="slidenum">
              <a:rPr lang="fa-IR" smtClean="0"/>
              <a:pPr>
                <a:defRPr/>
              </a:pPr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1324889" y="1070724"/>
            <a:ext cx="6461823" cy="823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42875" y="1143000"/>
            <a:ext cx="8929688" cy="1692771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marL="450850" indent="-45085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sz="8000" b="1" dirty="0" smtClean="0">
                <a:latin typeface="Arial" pitchFamily="34" charset="0"/>
                <a:cs typeface="B Nazanin" pitchFamily="2" charset="-78"/>
              </a:rPr>
              <a:t>بسم الله الرحمن الرحیم</a:t>
            </a:r>
            <a:endParaRPr lang="fa-IR" sz="8000" b="1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9" name="Oval 8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00109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244" name="TextBox 5"/>
          <p:cNvSpPr txBox="1">
            <a:spLocks noChangeArrowheads="1"/>
          </p:cNvSpPr>
          <p:nvPr/>
        </p:nvSpPr>
        <p:spPr bwMode="auto">
          <a:xfrm>
            <a:off x="-30051" y="1000109"/>
            <a:ext cx="900112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200000"/>
              </a:lnSpc>
              <a:buFontTx/>
              <a:buBlip>
                <a:blip r:embed="rId2"/>
              </a:buBlip>
              <a:tabLst>
                <a:tab pos="177800" algn="l"/>
              </a:tabLst>
            </a:pPr>
            <a:r>
              <a:rPr lang="fa-IR" sz="2800" dirty="0" smtClean="0">
                <a:cs typeface="B Nazanin" pitchFamily="2" charset="-78"/>
              </a:rPr>
              <a:t>روش امتیازی.</a:t>
            </a:r>
            <a:endParaRPr lang="fa-IR" sz="2800" dirty="0">
              <a:cs typeface="B Nazanin" pitchFamily="2" charset="-78"/>
            </a:endParaRPr>
          </a:p>
          <a:p>
            <a:pPr indent="355600" algn="justLow">
              <a:lnSpc>
                <a:spcPct val="200000"/>
              </a:lnSpc>
              <a:buFontTx/>
              <a:buBlip>
                <a:blip r:embed="rId2"/>
              </a:buBlip>
              <a:tabLst>
                <a:tab pos="177800" algn="l"/>
              </a:tabLst>
            </a:pPr>
            <a:r>
              <a:rPr lang="fa-IR" sz="2800" dirty="0" smtClean="0">
                <a:cs typeface="B Nazanin" pitchFamily="2" charset="-78"/>
              </a:rPr>
              <a:t>روش مقایسه عوامل.</a:t>
            </a:r>
            <a:endParaRPr lang="fa-IR" sz="2800" dirty="0">
              <a:cs typeface="B Nazanin" pitchFamily="2" charset="-78"/>
            </a:endParaRPr>
          </a:p>
          <a:p>
            <a:pPr indent="355600" algn="justLow">
              <a:lnSpc>
                <a:spcPct val="200000"/>
              </a:lnSpc>
              <a:buFontTx/>
              <a:buBlip>
                <a:blip r:embed="rId2"/>
              </a:buBlip>
              <a:tabLst>
                <a:tab pos="177800" algn="l"/>
              </a:tabLst>
            </a:pPr>
            <a:r>
              <a:rPr lang="fa-IR" sz="2800" dirty="0" smtClean="0">
                <a:cs typeface="B Nazanin" pitchFamily="2" charset="-78"/>
              </a:rPr>
              <a:t>روش مقایسه زوجی</a:t>
            </a:r>
            <a:endParaRPr lang="fa-IR" sz="2800" dirty="0">
              <a:cs typeface="B Nazanin" pitchFamily="2" charset="-78"/>
            </a:endParaRPr>
          </a:p>
          <a:p>
            <a:pPr indent="355600" algn="justLow">
              <a:lnSpc>
                <a:spcPct val="200000"/>
              </a:lnSpc>
              <a:buFontTx/>
              <a:buBlip>
                <a:blip r:embed="rId2"/>
              </a:buBlip>
              <a:tabLst>
                <a:tab pos="177800" algn="l"/>
              </a:tabLst>
            </a:pPr>
            <a:r>
              <a:rPr lang="fa-IR" sz="2800" dirty="0" smtClean="0">
                <a:cs typeface="B Nazanin" pitchFamily="2" charset="-78"/>
              </a:rPr>
              <a:t>روش رتبه بندی</a:t>
            </a:r>
          </a:p>
          <a:p>
            <a:pPr indent="355600" algn="justLow">
              <a:lnSpc>
                <a:spcPct val="200000"/>
              </a:lnSpc>
              <a:buFontTx/>
              <a:buBlip>
                <a:blip r:embed="rId2"/>
              </a:buBlip>
              <a:tabLst>
                <a:tab pos="177800" algn="l"/>
              </a:tabLst>
            </a:pPr>
            <a:r>
              <a:rPr lang="fa-IR" sz="2800" dirty="0" smtClean="0">
                <a:cs typeface="B Nazanin" pitchFamily="2" charset="-78"/>
              </a:rPr>
              <a:t>روش طبقه بندی</a:t>
            </a:r>
            <a:endParaRPr lang="fa-IR" sz="2800" dirty="0">
              <a:cs typeface="B Nazanin" pitchFamily="2" charset="-78"/>
            </a:endParaRPr>
          </a:p>
        </p:txBody>
      </p: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3"/>
          <p:cNvSpPr>
            <a:spLocks noChangeArrowheads="1"/>
          </p:cNvSpPr>
          <p:nvPr/>
        </p:nvSpPr>
        <p:spPr bwMode="auto">
          <a:xfrm>
            <a:off x="0" y="71438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857233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71438" y="785813"/>
            <a:ext cx="9001125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tabLst>
                <a:tab pos="177800" algn="l"/>
              </a:tabLst>
              <a:defRPr/>
            </a:pPr>
            <a:r>
              <a:rPr lang="fa-IR" sz="2500" b="1" dirty="0">
                <a:latin typeface="Arial" pitchFamily="34" charset="0"/>
                <a:cs typeface="B Nazanin" pitchFamily="2" charset="-78"/>
              </a:rPr>
              <a:t>روش </a:t>
            </a:r>
            <a:r>
              <a:rPr lang="fa-IR" sz="2500" b="1" dirty="0" smtClean="0">
                <a:latin typeface="Arial" pitchFamily="34" charset="0"/>
                <a:cs typeface="B Nazanin" pitchFamily="2" charset="-78"/>
              </a:rPr>
              <a:t>امتیازی:</a:t>
            </a:r>
            <a:endParaRPr lang="fa-IR" sz="2500" b="1" dirty="0">
              <a:latin typeface="Arial" pitchFamily="34" charset="0"/>
              <a:cs typeface="B Nazanin" pitchFamily="2" charset="-78"/>
            </a:endParaRPr>
          </a:p>
          <a:p>
            <a:pPr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</a:tabLst>
              <a:defRPr/>
            </a:pPr>
            <a:r>
              <a:rPr lang="fa-IR" sz="2500" dirty="0">
                <a:latin typeface="Arial" pitchFamily="34" charset="0"/>
                <a:cs typeface="B Nazanin" pitchFamily="2" charset="-78"/>
              </a:rPr>
              <a:t>در این روش، </a:t>
            </a:r>
            <a:r>
              <a:rPr lang="fa-IR" sz="2500" dirty="0" smtClean="0">
                <a:latin typeface="Arial" pitchFamily="34" charset="0"/>
                <a:cs typeface="B Nazanin" pitchFamily="2" charset="-78"/>
              </a:rPr>
              <a:t>که بر اساس فهرست مفصلی از عوامل است برای هر عامل اعتباری که در جدول مقرر و تعیین شده و بر اساس آن امتیازی تعلق می گیرد که میزان حقوق و دستمزد را مشخص و معین می کند.</a:t>
            </a:r>
          </a:p>
        </p:txBody>
      </p: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3"/>
          <p:cNvSpPr>
            <a:spLocks noChangeArrowheads="1"/>
          </p:cNvSpPr>
          <p:nvPr/>
        </p:nvSpPr>
        <p:spPr bwMode="auto">
          <a:xfrm>
            <a:off x="0" y="87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857233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71438" y="857250"/>
            <a:ext cx="9001125" cy="2593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tabLst>
                <a:tab pos="177800" algn="l"/>
              </a:tabLst>
              <a:defRPr/>
            </a:pPr>
            <a:r>
              <a:rPr lang="fa-IR" sz="2500" b="1" dirty="0">
                <a:latin typeface="Arial" pitchFamily="34" charset="0"/>
                <a:cs typeface="B Nazanin" pitchFamily="2" charset="-78"/>
              </a:rPr>
              <a:t>روش </a:t>
            </a:r>
            <a:r>
              <a:rPr lang="fa-IR" sz="2500" b="1" dirty="0" smtClean="0">
                <a:latin typeface="Arial" pitchFamily="34" charset="0"/>
                <a:cs typeface="B Nazanin" pitchFamily="2" charset="-78"/>
              </a:rPr>
              <a:t>مقایسه عوامل:</a:t>
            </a:r>
          </a:p>
          <a:p>
            <a:pPr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</a:tabLst>
              <a:defRPr/>
            </a:pPr>
            <a:r>
              <a:rPr lang="fa-IR" sz="2500" b="1" dirty="0" smtClean="0">
                <a:latin typeface="Arial" pitchFamily="34" charset="0"/>
                <a:cs typeface="B Nazanin" pitchFamily="2" charset="-78"/>
              </a:rPr>
              <a:t>در آن تعدادی از مشاغل نمونه از بین مشاغل سازمان انتخاب می شود.</a:t>
            </a:r>
          </a:p>
          <a:p>
            <a:pPr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</a:tabLst>
              <a:defRPr/>
            </a:pPr>
            <a:r>
              <a:rPr lang="fa-IR" sz="2500" b="1" dirty="0" smtClean="0">
                <a:latin typeface="Arial" pitchFamily="34" charset="0"/>
                <a:cs typeface="B Nazanin" pitchFamily="2" charset="-78"/>
              </a:rPr>
              <a:t>مشاغل نمونه بایستی به گونه ای باشند که تمامی عوامل را در بر گیرند.</a:t>
            </a:r>
          </a:p>
          <a:p>
            <a:pPr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</a:tabLst>
              <a:defRPr/>
            </a:pPr>
            <a:r>
              <a:rPr lang="fa-IR" sz="2500" b="1" dirty="0" smtClean="0">
                <a:latin typeface="Arial" pitchFamily="34" charset="0"/>
                <a:cs typeface="B Nazanin" pitchFamily="2" charset="-78"/>
              </a:rPr>
              <a:t>بعد از آن برای هر کدام از عوامل تشکیل دهنده امتیاز قائل می شوند.</a:t>
            </a:r>
          </a:p>
          <a:p>
            <a:pPr algn="justLow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</a:tabLst>
              <a:defRPr/>
            </a:pPr>
            <a:r>
              <a:rPr lang="fa-IR" sz="2500" b="1" dirty="0" smtClean="0">
                <a:latin typeface="Arial" pitchFamily="34" charset="0"/>
                <a:cs typeface="B Nazanin" pitchFamily="2" charset="-78"/>
              </a:rPr>
              <a:t>بعد از ارزیابی جمع امتیازات در قالب گروه ها و رسته های شغلی معین می شود.</a:t>
            </a:r>
            <a:endParaRPr lang="fa-IR" sz="2500" b="1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762000"/>
          </a:xfrm>
        </p:spPr>
        <p:txBody>
          <a:bodyPr>
            <a:normAutofit fontScale="90000"/>
          </a:bodyPr>
          <a:lstStyle/>
          <a:p>
            <a:r>
              <a:rPr lang="fa-IR" dirty="0" smtClean="0">
                <a:solidFill>
                  <a:srgbClr val="5D110F"/>
                </a:solidFill>
              </a:rPr>
              <a:t>روش های ارزشیابی </a:t>
            </a:r>
            <a:r>
              <a:rPr lang="fa-IR" dirty="0" smtClean="0">
                <a:solidFill>
                  <a:srgbClr val="793905"/>
                </a:solidFill>
              </a:rPr>
              <a:t>مشاغل</a:t>
            </a:r>
            <a:endParaRPr lang="en-US" dirty="0">
              <a:solidFill>
                <a:srgbClr val="793905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7772400" cy="3439711"/>
          </a:xfrm>
        </p:spPr>
        <p:txBody>
          <a:bodyPr>
            <a:normAutofit/>
          </a:bodyPr>
          <a:lstStyle/>
          <a:p>
            <a:r>
              <a:rPr lang="fa-IR" dirty="0" smtClean="0">
                <a:solidFill>
                  <a:schemeClr val="accent3">
                    <a:lumMod val="50000"/>
                  </a:schemeClr>
                </a:solidFill>
              </a:rPr>
              <a:t>روش مقایسه زوجی</a:t>
            </a:r>
            <a:r>
              <a:rPr lang="fa-IR" dirty="0" smtClean="0"/>
              <a:t>:</a:t>
            </a:r>
          </a:p>
          <a:p>
            <a:r>
              <a:rPr lang="fa-IR" dirty="0" smtClean="0"/>
              <a:t>که در آن تک تک مشاغل سازمان را با مشاغل دیگر مقایسه و رتبه بندی می کنیم و جمع مشاغل را تعیین و مشخص می نماییم.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05321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5300" y="1600200"/>
            <a:ext cx="8229600" cy="4525963"/>
          </a:xfrm>
        </p:spPr>
        <p:txBody>
          <a:bodyPr/>
          <a:lstStyle/>
          <a:p>
            <a:pPr algn="r"/>
            <a:r>
              <a:rPr lang="fa-IR" dirty="0" smtClean="0">
                <a:solidFill>
                  <a:srgbClr val="5D110F"/>
                </a:solidFill>
              </a:rPr>
              <a:t>روش رتبه بندی</a:t>
            </a:r>
            <a:r>
              <a:rPr lang="fa-IR" dirty="0" smtClean="0"/>
              <a:t>:</a:t>
            </a:r>
          </a:p>
          <a:p>
            <a:pPr algn="r"/>
            <a:r>
              <a:rPr lang="fa-IR" dirty="0" smtClean="0"/>
              <a:t>که در آن کلیه مشاغل بر حسب اهمیت آم ها در فهرست رتبه بندی قرار می گیرند که مهم ترین شغل در صدر فهرست قرار می گیرد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5D110F"/>
                </a:solidFill>
              </a:rPr>
              <a:t>روش های ارزشیابی مشاغل</a:t>
            </a:r>
            <a:endParaRPr lang="en-US" dirty="0">
              <a:solidFill>
                <a:srgbClr val="5D110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219754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smtClean="0"/>
              <a:t>روش طبقه بندی: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5D110F"/>
                </a:solidFill>
              </a:rPr>
              <a:t>روش های ارزشیابی مشاغل</a:t>
            </a:r>
            <a:endParaRPr lang="en-US" dirty="0">
              <a:solidFill>
                <a:srgbClr val="5D110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06329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3"/>
          <p:cNvSpPr>
            <a:spLocks noChangeArrowheads="1"/>
          </p:cNvSpPr>
          <p:nvPr/>
        </p:nvSpPr>
        <p:spPr bwMode="auto">
          <a:xfrm>
            <a:off x="0" y="1587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000108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340" name="TextBox 5"/>
          <p:cNvSpPr txBox="1">
            <a:spLocks noChangeArrowheads="1"/>
          </p:cNvSpPr>
          <p:nvPr/>
        </p:nvSpPr>
        <p:spPr bwMode="auto">
          <a:xfrm>
            <a:off x="71438" y="995363"/>
            <a:ext cx="9001125" cy="6017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fa-IR" sz="2500" b="1" dirty="0" smtClean="0">
                <a:solidFill>
                  <a:schemeClr val="accent6">
                    <a:lumMod val="50000"/>
                  </a:schemeClr>
                </a:solidFill>
                <a:cs typeface="B Nazanin" pitchFamily="2" charset="-78"/>
              </a:rPr>
              <a:t>روش مقایسه عوامل: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fa-IR" sz="2500" b="1" dirty="0" smtClean="0">
                <a:cs typeface="B Nazanin" pitchFamily="2" charset="-78"/>
              </a:rPr>
              <a:t>مرحله </a:t>
            </a:r>
            <a:r>
              <a:rPr lang="fa-IR" sz="2500" b="1" dirty="0">
                <a:cs typeface="B Nazanin" pitchFamily="2" charset="-78"/>
              </a:rPr>
              <a:t>اول : </a:t>
            </a:r>
            <a:r>
              <a:rPr lang="fa-IR" sz="2500" dirty="0">
                <a:cs typeface="B Nazanin" pitchFamily="2" charset="-78"/>
              </a:rPr>
              <a:t>تجزیه ی شغل، برای شناخت عوامل اساسی و اصلی تشکیل دهنده ی آن است.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fa-IR" sz="2500" b="1" dirty="0">
                <a:cs typeface="B Nazanin" pitchFamily="2" charset="-78"/>
              </a:rPr>
              <a:t>مرحله دوم : </a:t>
            </a:r>
            <a:r>
              <a:rPr lang="fa-IR" sz="2500" dirty="0">
                <a:cs typeface="B Nazanin" pitchFamily="2" charset="-78"/>
              </a:rPr>
              <a:t>انتخاب مشاغل مهم که باید مشاغلی باشند که محتوای کلی آن ها در زمان نسبتاً طولانی ثابت بماند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 dirty="0">
                <a:cs typeface="B Nazanin" pitchFamily="2" charset="-78"/>
              </a:rPr>
              <a:t>مرحله سوم : </a:t>
            </a:r>
            <a:r>
              <a:rPr lang="fa-IR" sz="2500" dirty="0">
                <a:cs typeface="B Nazanin" pitchFamily="2" charset="-78"/>
              </a:rPr>
              <a:t>عوامل اساسی مشاغل مختلف با یکدیگر مقایسه می شوند و در رتبه های مختلفی جای می گیرند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 dirty="0">
                <a:cs typeface="B Nazanin" pitchFamily="2" charset="-78"/>
              </a:rPr>
              <a:t>مرحله چهارم : </a:t>
            </a:r>
            <a:r>
              <a:rPr lang="fa-IR" sz="2500" dirty="0">
                <a:cs typeface="B Nazanin" pitchFamily="2" charset="-78"/>
              </a:rPr>
              <a:t>تخصیص ارزش ریالی که به عوامل اساسی مشاغل رتبه بندی و مقایسه ی عوامل با ارقام پولی رتبه بندی بستگی دارد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 dirty="0">
                <a:cs typeface="B Nazanin" pitchFamily="2" charset="-78"/>
              </a:rPr>
              <a:t>مرحله پنجم : </a:t>
            </a:r>
            <a:r>
              <a:rPr lang="fa-IR" sz="2500" dirty="0">
                <a:cs typeface="B Nazanin" pitchFamily="2" charset="-78"/>
              </a:rPr>
              <a:t>سایر مشاغل سازمان را با توجه به عوامل شغلی آنها با مقایسه و میزان حقوق و یا دستمزد ساعتی آنها را محاسبه می کنیم . </a:t>
            </a:r>
            <a:endParaRPr lang="fa-IR" sz="2500" b="1" dirty="0">
              <a:cs typeface="B Nazanin" pitchFamily="2" charset="-78"/>
            </a:endParaRP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3"/>
          <p:cNvSpPr>
            <a:spLocks noChangeArrowheads="1"/>
          </p:cNvSpPr>
          <p:nvPr/>
        </p:nvSpPr>
        <p:spPr bwMode="auto">
          <a:xfrm>
            <a:off x="0" y="230188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071546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64" name="TextBox 5"/>
          <p:cNvSpPr txBox="1">
            <a:spLocks noChangeArrowheads="1"/>
          </p:cNvSpPr>
          <p:nvPr/>
        </p:nvSpPr>
        <p:spPr bwMode="auto">
          <a:xfrm>
            <a:off x="71438" y="1071563"/>
            <a:ext cx="9001125" cy="58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 dirty="0" smtClean="0">
                <a:solidFill>
                  <a:schemeClr val="accent6">
                    <a:lumMod val="50000"/>
                  </a:schemeClr>
                </a:solidFill>
                <a:cs typeface="B Nazanin" pitchFamily="2" charset="-78"/>
              </a:rPr>
              <a:t>روش مقایسه عوامل </a:t>
            </a:r>
            <a:r>
              <a:rPr lang="fa-IR" sz="2500" b="1" dirty="0" smtClean="0">
                <a:cs typeface="B Nazanin" pitchFamily="2" charset="-78"/>
              </a:rPr>
              <a:t>: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 dirty="0" smtClean="0">
                <a:cs typeface="B Nazanin" pitchFamily="2" charset="-78"/>
              </a:rPr>
              <a:t>محاسن </a:t>
            </a:r>
            <a:r>
              <a:rPr lang="fa-IR" sz="2500" b="1" dirty="0">
                <a:cs typeface="B Nazanin" pitchFamily="2" charset="-78"/>
              </a:rPr>
              <a:t>روش :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ساده و آسان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اعتبار ، صحت و دقت بیشتر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انعطاف پذیری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فقط با یک مقیاس یعنی ارزش پولی عوامل شغل مواجه هستیم .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 dirty="0">
                <a:cs typeface="B Nazanin" pitchFamily="2" charset="-78"/>
              </a:rPr>
              <a:t>معایب روش :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صرف وقت و نیروی آموزشی بسیار.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اگر اشتباهی در یکی از عوامل ارزشگذاری پیش آید ، کل روش را ضایع می کند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نمی توان از تجربیات قبلی استفاده کرد .</a:t>
            </a: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00108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388" name="TextBox 5"/>
          <p:cNvSpPr txBox="1">
            <a:spLocks noChangeArrowheads="1"/>
          </p:cNvSpPr>
          <p:nvPr/>
        </p:nvSpPr>
        <p:spPr bwMode="auto">
          <a:xfrm>
            <a:off x="71438" y="879475"/>
            <a:ext cx="90011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50000"/>
              </a:lnSpc>
              <a:buFontTx/>
              <a:buBlip>
                <a:blip r:embed="rId2"/>
              </a:buBlip>
              <a:tabLst>
                <a:tab pos="177800" algn="l"/>
              </a:tabLst>
            </a:pPr>
            <a:r>
              <a:rPr lang="fa-IR" sz="2500" b="1" dirty="0">
                <a:cs typeface="B Nazanin" pitchFamily="2" charset="-78"/>
              </a:rPr>
              <a:t>روش امتیازی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4348" y="1643844"/>
            <a:ext cx="7715304" cy="428628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انتخاب عوامل شغلی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4348" y="2358224"/>
            <a:ext cx="7715304" cy="428628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تنظیم آیین نامه ی امتیازات </a:t>
            </a:r>
          </a:p>
        </p:txBody>
      </p:sp>
      <p:sp>
        <p:nvSpPr>
          <p:cNvPr id="8" name="Oval 7"/>
          <p:cNvSpPr/>
          <p:nvPr/>
        </p:nvSpPr>
        <p:spPr>
          <a:xfrm>
            <a:off x="8215338" y="2358224"/>
            <a:ext cx="357191" cy="428628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2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14348" y="3072604"/>
            <a:ext cx="7715304" cy="428628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تخصیص امتیاز به مشاغل سازمان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14348" y="3786984"/>
            <a:ext cx="7715304" cy="428628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مطالعه و بررسی حقوق و دستمزد جاری 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4348" y="4501364"/>
            <a:ext cx="7715304" cy="428628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تعیین سیاست های کلی حقوق و دستمزد </a:t>
            </a:r>
          </a:p>
        </p:txBody>
      </p:sp>
      <p:cxnSp>
        <p:nvCxnSpPr>
          <p:cNvPr id="15" name="Straight Arrow Connector 14"/>
          <p:cNvCxnSpPr>
            <a:stCxn id="0" idx="2"/>
            <a:endCxn id="0" idx="0"/>
          </p:cNvCxnSpPr>
          <p:nvPr/>
        </p:nvCxnSpPr>
        <p:spPr>
          <a:xfrm rot="5400000">
            <a:off x="4429126" y="2214562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0" idx="2"/>
            <a:endCxn id="0" idx="0"/>
          </p:cNvCxnSpPr>
          <p:nvPr/>
        </p:nvCxnSpPr>
        <p:spPr>
          <a:xfrm rot="5400000">
            <a:off x="4429126" y="2928937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0" idx="2"/>
            <a:endCxn id="0" idx="0"/>
          </p:cNvCxnSpPr>
          <p:nvPr/>
        </p:nvCxnSpPr>
        <p:spPr>
          <a:xfrm rot="5400000">
            <a:off x="4429126" y="3643312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0" idx="2"/>
            <a:endCxn id="0" idx="0"/>
          </p:cNvCxnSpPr>
          <p:nvPr/>
        </p:nvCxnSpPr>
        <p:spPr>
          <a:xfrm rot="5400000">
            <a:off x="4429126" y="4357687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" name="TextBox 5"/>
          <p:cNvSpPr txBox="1">
            <a:spLocks noChangeArrowheads="1"/>
          </p:cNvSpPr>
          <p:nvPr/>
        </p:nvSpPr>
        <p:spPr bwMode="auto">
          <a:xfrm>
            <a:off x="71407" y="5715016"/>
            <a:ext cx="90011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</a:tabLst>
              <a:defRPr/>
            </a:pPr>
            <a:r>
              <a:rPr lang="fa-IR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B Nazanin" pitchFamily="2" charset="-78"/>
              </a:rPr>
              <a:t>مراحل شش گانه ی روش امتیازی</a:t>
            </a:r>
          </a:p>
        </p:txBody>
      </p:sp>
      <p:sp>
        <p:nvSpPr>
          <p:cNvPr id="20" name="Oval 19"/>
          <p:cNvSpPr/>
          <p:nvPr/>
        </p:nvSpPr>
        <p:spPr>
          <a:xfrm>
            <a:off x="8215338" y="1643844"/>
            <a:ext cx="357191" cy="428628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1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215338" y="3072604"/>
            <a:ext cx="357191" cy="428628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3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8215338" y="3786984"/>
            <a:ext cx="357191" cy="428628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4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8215338" y="4501364"/>
            <a:ext cx="357191" cy="428628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5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714348" y="5214950"/>
            <a:ext cx="7715304" cy="428628"/>
          </a:xfrm>
          <a:prstGeom prst="round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تنظیم و استقرار نظام حقوق و دستمزد </a:t>
            </a:r>
          </a:p>
        </p:txBody>
      </p:sp>
      <p:cxnSp>
        <p:nvCxnSpPr>
          <p:cNvPr id="25" name="Straight Arrow Connector 24"/>
          <p:cNvCxnSpPr>
            <a:stCxn id="0" idx="2"/>
            <a:endCxn id="0" idx="0"/>
          </p:cNvCxnSpPr>
          <p:nvPr/>
        </p:nvCxnSpPr>
        <p:spPr>
          <a:xfrm rot="5400000">
            <a:off x="4429126" y="5072062"/>
            <a:ext cx="28575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8215338" y="5214950"/>
            <a:ext cx="357191" cy="428628"/>
          </a:xfrm>
          <a:prstGeom prst="ellipse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Nazanin" pitchFamily="2" charset="-78"/>
              </a:rPr>
              <a:t>6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27" name="Oval 26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3"/>
          <p:cNvSpPr>
            <a:spLocks noChangeArrowheads="1"/>
          </p:cNvSpPr>
          <p:nvPr/>
        </p:nvSpPr>
        <p:spPr bwMode="auto">
          <a:xfrm>
            <a:off x="0" y="1587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928671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412" name="TextBox 5"/>
          <p:cNvSpPr txBox="1">
            <a:spLocks noChangeArrowheads="1"/>
          </p:cNvSpPr>
          <p:nvPr/>
        </p:nvSpPr>
        <p:spPr bwMode="auto">
          <a:xfrm>
            <a:off x="0" y="1000125"/>
            <a:ext cx="9072563" cy="58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 dirty="0" smtClean="0">
                <a:cs typeface="B Nazanin" pitchFamily="2" charset="-78"/>
              </a:rPr>
              <a:t>روش امتیازی:</a:t>
            </a:r>
            <a:endParaRPr lang="fa-IR" sz="2500" b="1" dirty="0">
              <a:cs typeface="B Nazanin" pitchFamily="2" charset="-78"/>
            </a:endParaRP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 dirty="0" smtClean="0">
                <a:cs typeface="B Nazanin" pitchFamily="2" charset="-78"/>
              </a:rPr>
              <a:t>مرحله </a:t>
            </a:r>
            <a:r>
              <a:rPr lang="fa-IR" sz="2500" b="1" dirty="0">
                <a:cs typeface="B Nazanin" pitchFamily="2" charset="-78"/>
              </a:rPr>
              <a:t>اول : انتخاب عوامل شغلی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مهارت ، مسئولیت ، مساعی ، محیط ، عوامل اجزای تشکیل دهنده ی ارزش ریالی هر شغل هستند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تعداد عوامل اصلی شغلی در هر سازمان با توجه به هدف ها و روش های انجام دادن کار متفاوت است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این عوامل اصلی خود به عوامل فرعی نیز تقسیم می گردند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 dirty="0">
                <a:cs typeface="B Nazanin" pitchFamily="2" charset="-78"/>
              </a:rPr>
              <a:t>مرحله دوم : تنظیم آیین نامه امتیازات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تعیین ظوابط ارزشیابی برای عوامل اصلی و فرعی است که در مرحله ی اول مشخص شده اند.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باید برای عوامل امتیازاتی متناسب در نظر گرفته شود </a:t>
            </a: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V="1">
            <a:off x="1324889" y="1070724"/>
            <a:ext cx="6461823" cy="823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42875" y="304800"/>
            <a:ext cx="8929688" cy="570156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0850" indent="-45085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700" b="1" dirty="0" smtClean="0">
                <a:latin typeface="Arial" pitchFamily="34" charset="0"/>
                <a:cs typeface="B Nazanin" pitchFamily="2" charset="-78"/>
              </a:rPr>
              <a:t>دانشگاه شهید بهشتی تهران</a:t>
            </a:r>
          </a:p>
          <a:p>
            <a:pPr marL="450850" indent="-45085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700" b="1" dirty="0" smtClean="0">
                <a:latin typeface="Arial" pitchFamily="34" charset="0"/>
                <a:cs typeface="B Nazanin" pitchFamily="2" charset="-78"/>
              </a:rPr>
              <a:t>دانشجوی کارشناسی ارشد مدیریت آموزشی</a:t>
            </a:r>
          </a:p>
          <a:p>
            <a:pPr marL="450850" indent="-45085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700" b="1" dirty="0" smtClean="0">
                <a:latin typeface="Arial" pitchFamily="34" charset="0"/>
                <a:cs typeface="B Nazanin" pitchFamily="2" charset="-78"/>
              </a:rPr>
              <a:t>نام و نام خانوادگی:یوسف عباسی</a:t>
            </a:r>
          </a:p>
          <a:p>
            <a:pPr marL="450850" indent="-45085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700" b="1" dirty="0" smtClean="0">
                <a:latin typeface="Arial" pitchFamily="34" charset="0"/>
                <a:cs typeface="B Nazanin" pitchFamily="2" charset="-78"/>
              </a:rPr>
              <a:t>شماره دانشجویی: 94418231</a:t>
            </a:r>
          </a:p>
          <a:p>
            <a:pPr marL="450850" indent="-45085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700" b="1" dirty="0" smtClean="0">
                <a:latin typeface="Arial" pitchFamily="34" charset="0"/>
                <a:cs typeface="B Nazanin" pitchFamily="2" charset="-78"/>
              </a:rPr>
              <a:t>موضوع: ارزشیابی و طبقه بندی کارکنان</a:t>
            </a:r>
          </a:p>
          <a:p>
            <a:pPr marL="450850" indent="-45085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700" b="1" dirty="0" smtClean="0">
                <a:latin typeface="Arial" pitchFamily="34" charset="0"/>
                <a:cs typeface="B Nazanin" pitchFamily="2" charset="-78"/>
              </a:rPr>
              <a:t>درس: مدیریت منابع انسانی</a:t>
            </a:r>
          </a:p>
          <a:p>
            <a:pPr marL="450850" indent="-45085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700" b="1" dirty="0" smtClean="0">
                <a:latin typeface="Arial" pitchFamily="34" charset="0"/>
                <a:cs typeface="B Nazanin" pitchFamily="2" charset="-78"/>
              </a:rPr>
              <a:t>استاد محترم: جناب آقای دکتر پرداختچی</a:t>
            </a:r>
          </a:p>
          <a:p>
            <a:pPr marL="450850" indent="-45085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700" b="1" dirty="0" smtClean="0">
                <a:latin typeface="Arial" pitchFamily="34" charset="0"/>
                <a:cs typeface="B Nazanin" pitchFamily="2" charset="-78"/>
              </a:rPr>
              <a:t>آموزشیار محترم: سرکار خانم بندعلی</a:t>
            </a:r>
          </a:p>
          <a:p>
            <a:pPr marL="450850" indent="-45085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700" b="1" dirty="0" smtClean="0">
                <a:latin typeface="Arial" pitchFamily="34" charset="0"/>
                <a:cs typeface="B Nazanin" pitchFamily="2" charset="-78"/>
              </a:rPr>
              <a:t>سال: اسفندماه 1394</a:t>
            </a:r>
            <a:r>
              <a:rPr lang="fa-IR" sz="2700" dirty="0" smtClean="0">
                <a:latin typeface="Arial" pitchFamily="34" charset="0"/>
                <a:cs typeface="B Nazanin" pitchFamily="2" charset="-78"/>
              </a:rPr>
              <a:t> </a:t>
            </a:r>
            <a:endParaRPr lang="fa-IR" sz="2700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6" name="Oval 5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73025" y="158750"/>
            <a:ext cx="90725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sp>
        <p:nvSpPr>
          <p:cNvPr id="146435" name="TextBox 5"/>
          <p:cNvSpPr txBox="1">
            <a:spLocks noChangeArrowheads="1"/>
          </p:cNvSpPr>
          <p:nvPr/>
        </p:nvSpPr>
        <p:spPr bwMode="auto">
          <a:xfrm>
            <a:off x="108743" y="1230037"/>
            <a:ext cx="9001125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500" b="1" dirty="0">
                <a:cs typeface="B Nazanin" pitchFamily="2" charset="-78"/>
              </a:rPr>
              <a:t>روش </a:t>
            </a:r>
            <a:r>
              <a:rPr lang="fa-IR" sz="2500" b="1" dirty="0" smtClean="0">
                <a:cs typeface="B Nazanin" pitchFamily="2" charset="-78"/>
              </a:rPr>
              <a:t>امتیازی:</a:t>
            </a:r>
            <a:endParaRPr lang="fa-IR" sz="2500" b="1" dirty="0">
              <a:cs typeface="B Nazanin" pitchFamily="2" charset="-78"/>
            </a:endParaRP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500" b="1" dirty="0" smtClean="0">
                <a:cs typeface="B Nazanin" pitchFamily="2" charset="-78"/>
              </a:rPr>
              <a:t>مرحله سوم : تخصیص امتیازات به کلیه ی مشاغل موجود در سازمان ها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500" dirty="0" smtClean="0">
                <a:cs typeface="B Nazanin" pitchFamily="2" charset="-78"/>
              </a:rPr>
              <a:t>کلیه ی مشاغل سازمانی ارزشیابی می شوند و امتیازاتی متناسب با مشاغل برای آنها در نظر گرفته می شود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500" dirty="0" smtClean="0">
                <a:cs typeface="B Nazanin" pitchFamily="2" charset="-78"/>
              </a:rPr>
              <a:t>مجموع امتیازات هر شغل ، نشان دهنده ی ارزشی است که آن شغل برای سازمان دارد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500" b="1" dirty="0" smtClean="0">
                <a:cs typeface="B Nazanin" pitchFamily="2" charset="-78"/>
              </a:rPr>
              <a:t>مرحله چهارم : مطالعه و بررسی حقوق و دستمزد جاری در بازار کار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500" dirty="0" smtClean="0">
                <a:cs typeface="B Nazanin" pitchFamily="2" charset="-78"/>
              </a:rPr>
              <a:t>برای تبدیل امتیازها به ارقام پولی اصولی ترین راه ، مطالعه و بررسی حقوق و دستمزد پرداختی به مشاغل مشابه در بازار کار است . </a:t>
            </a:r>
            <a:endParaRPr lang="fa-IR" sz="2500" dirty="0">
              <a:cs typeface="B Nazanin" pitchFamily="2" charset="-78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928663" y="1071547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3"/>
          <p:cNvSpPr>
            <a:spLocks noChangeArrowheads="1"/>
          </p:cNvSpPr>
          <p:nvPr/>
        </p:nvSpPr>
        <p:spPr bwMode="auto">
          <a:xfrm>
            <a:off x="0" y="1587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928671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460" name="TextBox 5"/>
          <p:cNvSpPr txBox="1">
            <a:spLocks noChangeArrowheads="1"/>
          </p:cNvSpPr>
          <p:nvPr/>
        </p:nvSpPr>
        <p:spPr bwMode="auto">
          <a:xfrm>
            <a:off x="0" y="1000125"/>
            <a:ext cx="9072563" cy="58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 dirty="0">
                <a:cs typeface="B Nazanin" pitchFamily="2" charset="-78"/>
              </a:rPr>
              <a:t>روش </a:t>
            </a:r>
            <a:r>
              <a:rPr lang="fa-IR" sz="2500" b="1" dirty="0" smtClean="0">
                <a:cs typeface="B Nazanin" pitchFamily="2" charset="-78"/>
              </a:rPr>
              <a:t>امتیازی:</a:t>
            </a:r>
            <a:endParaRPr lang="fa-IR" sz="2500" b="1" dirty="0">
              <a:cs typeface="B Nazanin" pitchFamily="2" charset="-78"/>
            </a:endParaRP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 dirty="0" smtClean="0">
                <a:cs typeface="B Nazanin" pitchFamily="2" charset="-78"/>
              </a:rPr>
              <a:t>مرحله </a:t>
            </a:r>
            <a:r>
              <a:rPr lang="fa-IR" sz="2500" b="1" dirty="0">
                <a:cs typeface="B Nazanin" pitchFamily="2" charset="-78"/>
              </a:rPr>
              <a:t>پنجم : تعیین سیاست های کلی حقوق و دستمزد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مستلزم ایجاد طبقات شغلی و دامنه </a:t>
            </a:r>
            <a:r>
              <a:rPr lang="fa-IR" sz="1200" dirty="0">
                <a:cs typeface="B Nazanin" pitchFamily="2" charset="-78"/>
              </a:rPr>
              <a:t>(یعنی حداقل و حداکثر حقوق و دستمزد)  </a:t>
            </a:r>
            <a:r>
              <a:rPr lang="fa-IR" sz="2500" dirty="0">
                <a:cs typeface="B Nazanin" pitchFamily="2" charset="-78"/>
              </a:rPr>
              <a:t>برای طبقات شغلی مختلف است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در این مرحله سازمان برای هر طبقه از میزان حقوق و دستمزد مسطح یا نرخهای متغیر استفاده کنند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در استفاده از روش مسطح ، حقوق و دستمزد کارهایی که امتیازهای مختلف دارند ولی در یک طبقه ی شغلی قرار گرفته اند ، یکسان خواهد بود .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 متغیر حقوق و دستمزد به تناسب امتیازات مشاغل هر طبقه افزایش می یابد .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b="1" dirty="0">
                <a:cs typeface="B Nazanin" pitchFamily="2" charset="-78"/>
              </a:rPr>
              <a:t>مرحله ی ششم : تنظیم و استقرار نظام حقوق و دستمزد </a:t>
            </a:r>
          </a:p>
          <a:p>
            <a:pPr algn="justLow">
              <a:lnSpc>
                <a:spcPct val="150000"/>
              </a:lnSpc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کلیه ی حقوق و دستمزد پرداختی در سازمان ها باید در چارچوب ساختار مناسب قرار گیرد . </a:t>
            </a: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3"/>
          <p:cNvSpPr>
            <a:spLocks noChangeArrowheads="1"/>
          </p:cNvSpPr>
          <p:nvPr/>
        </p:nvSpPr>
        <p:spPr bwMode="auto">
          <a:xfrm>
            <a:off x="0" y="230188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روشهای ارزشیابی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71546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484" name="TextBox 5"/>
          <p:cNvSpPr txBox="1">
            <a:spLocks noChangeArrowheads="1"/>
          </p:cNvSpPr>
          <p:nvPr/>
        </p:nvSpPr>
        <p:spPr bwMode="auto">
          <a:xfrm>
            <a:off x="71438" y="1071563"/>
            <a:ext cx="9001125" cy="6055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177800" algn="l"/>
              </a:tabLst>
            </a:pPr>
            <a:r>
              <a:rPr lang="fa-IR" sz="2500" b="1" dirty="0">
                <a:cs typeface="B Nazanin" pitchFamily="2" charset="-78"/>
              </a:rPr>
              <a:t>روش </a:t>
            </a:r>
            <a:r>
              <a:rPr lang="fa-IR" sz="2500" b="1" dirty="0" smtClean="0">
                <a:cs typeface="B Nazanin" pitchFamily="2" charset="-78"/>
              </a:rPr>
              <a:t>امتیازی:</a:t>
            </a:r>
            <a:endParaRPr lang="fa-IR" sz="2500" b="1" dirty="0">
              <a:cs typeface="B Nazanin" pitchFamily="2" charset="-78"/>
            </a:endParaRP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177800" algn="l"/>
              </a:tabLst>
            </a:pPr>
            <a:r>
              <a:rPr lang="fa-IR" sz="2500" b="1" dirty="0" smtClean="0">
                <a:cs typeface="B Nazanin" pitchFamily="2" charset="-78"/>
              </a:rPr>
              <a:t>محاسن </a:t>
            </a:r>
            <a:r>
              <a:rPr lang="fa-IR" sz="2500" b="1" dirty="0">
                <a:cs typeface="B Nazanin" pitchFamily="2" charset="-78"/>
              </a:rPr>
              <a:t>روش :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تحلیلی و کمی بودن آن و برخورداری از دقت کافی در نگرش به عوامل شغلی .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برخورداری از منطق و استدلال خاص و قوی .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یکنواخت بودن ارزشیابی برای کلیه ی مشاغل سازمانی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177800" algn="l"/>
              </a:tabLst>
            </a:pPr>
            <a:r>
              <a:rPr lang="fa-IR" sz="2500" b="1" dirty="0">
                <a:cs typeface="B Nazanin" pitchFamily="2" charset="-78"/>
              </a:rPr>
              <a:t>معایب روش :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انتخاب ضرایب ریالی یکسان برای مشاغل مختلف که از نظر ماهیت با یکدیگر فرق دارند .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177800" algn="l"/>
              </a:tabLst>
            </a:pPr>
            <a:r>
              <a:rPr lang="fa-IR" sz="2500" dirty="0">
                <a:cs typeface="B Nazanin" pitchFamily="2" charset="-78"/>
              </a:rPr>
              <a:t>انعطاف ناپذیری نبود قانون و منطقی خاص برای تخصیص امتیازها به عوامل اصلی و فرعی مشاغل . </a:t>
            </a: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3"/>
          <p:cNvSpPr>
            <a:spLocks noChangeArrowheads="1"/>
          </p:cNvSpPr>
          <p:nvPr/>
        </p:nvSpPr>
        <p:spPr bwMode="auto">
          <a:xfrm>
            <a:off x="0" y="230188"/>
            <a:ext cx="91455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معیارهای ارزشیابی</a:t>
            </a:r>
          </a:p>
        </p:txBody>
      </p:sp>
      <p:sp>
        <p:nvSpPr>
          <p:cNvPr id="3" name="TextBox 5"/>
          <p:cNvSpPr txBox="1">
            <a:spLocks noChangeArrowheads="1"/>
          </p:cNvSpPr>
          <p:nvPr/>
        </p:nvSpPr>
        <p:spPr bwMode="auto">
          <a:xfrm>
            <a:off x="71438" y="1214438"/>
            <a:ext cx="9001125" cy="487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536575" algn="justLow">
              <a:lnSpc>
                <a:spcPct val="200000"/>
              </a:lnSpc>
              <a:spcBef>
                <a:spcPts val="600"/>
              </a:spcBef>
              <a:spcAft>
                <a:spcPts val="300"/>
              </a:spcAft>
              <a:buFontTx/>
              <a:buBlip>
                <a:blip r:embed="rId2"/>
              </a:buBlip>
              <a:tabLst>
                <a:tab pos="17780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معیارهای کاری : </a:t>
            </a:r>
            <a:r>
              <a:rPr lang="fa-IR" sz="2600" dirty="0">
                <a:latin typeface="Arial" pitchFamily="34" charset="0"/>
                <a:cs typeface="B Nazanin" pitchFamily="2" charset="-78"/>
              </a:rPr>
              <a:t>شرایطی است که برای موفقیت آمیز بودن کار لازم است .</a:t>
            </a:r>
            <a:endParaRPr lang="fa-IR" sz="2600" b="1" dirty="0">
              <a:latin typeface="Arial" pitchFamily="34" charset="0"/>
              <a:cs typeface="B Nazanin" pitchFamily="2" charset="-78"/>
            </a:endParaRPr>
          </a:p>
          <a:p>
            <a:pPr indent="536575" algn="justLow">
              <a:lnSpc>
                <a:spcPct val="200000"/>
              </a:lnSpc>
              <a:spcBef>
                <a:spcPts val="600"/>
              </a:spcBef>
              <a:spcAft>
                <a:spcPts val="300"/>
              </a:spcAft>
              <a:buFontTx/>
              <a:buBlip>
                <a:blip r:embed="rId2"/>
              </a:buBlip>
              <a:tabLst>
                <a:tab pos="17780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معیار های اخلاقی : </a:t>
            </a:r>
            <a:r>
              <a:rPr lang="fa-IR" sz="2600" dirty="0">
                <a:latin typeface="Arial" pitchFamily="34" charset="0"/>
                <a:cs typeface="B Nazanin" pitchFamily="2" charset="-78"/>
              </a:rPr>
              <a:t>صفات و خصوصیات خوب انسانی .</a:t>
            </a:r>
            <a:endParaRPr lang="fa-IR" sz="2600" b="1" dirty="0">
              <a:latin typeface="Arial" pitchFamily="34" charset="0"/>
              <a:cs typeface="B Nazanin" pitchFamily="2" charset="-78"/>
            </a:endParaRPr>
          </a:p>
          <a:p>
            <a:pPr indent="536575" algn="justLow">
              <a:lnSpc>
                <a:spcPct val="200000"/>
              </a:lnSpc>
              <a:spcBef>
                <a:spcPts val="600"/>
              </a:spcBef>
              <a:spcAft>
                <a:spcPts val="300"/>
              </a:spcAft>
              <a:buFontTx/>
              <a:buBlip>
                <a:blip r:embed="rId2"/>
              </a:buBlip>
              <a:tabLst>
                <a:tab pos="17780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معیارهای ارزشی : </a:t>
            </a:r>
            <a:r>
              <a:rPr lang="fa-IR" sz="2600" dirty="0">
                <a:latin typeface="Arial" pitchFamily="34" charset="0"/>
                <a:cs typeface="B Nazanin" pitchFamily="2" charset="-78"/>
              </a:rPr>
              <a:t>ریشه در جهان بینی انسان دارند .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177800" algn="l"/>
              </a:tabLst>
              <a:defRPr/>
            </a:pPr>
            <a:endParaRPr lang="fa-IR" sz="2600" dirty="0">
              <a:latin typeface="Arial" pitchFamily="34" charset="0"/>
              <a:cs typeface="B Nazanin" pitchFamily="2" charset="-78"/>
            </a:endParaRPr>
          </a:p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17780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سنجش ، آزمایش و ارزشیابی 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17780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در تمامی مکاتب دینی همواره به عنوان یک اصل مطرح بوده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071546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3"/>
          <p:cNvSpPr>
            <a:spLocks noChangeArrowheads="1"/>
          </p:cNvSpPr>
          <p:nvPr/>
        </p:nvSpPr>
        <p:spPr bwMode="auto">
          <a:xfrm>
            <a:off x="0" y="230188"/>
            <a:ext cx="91455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ارزشیابی عینی و ارزشیابی ذهنی </a:t>
            </a:r>
          </a:p>
        </p:txBody>
      </p:sp>
      <p:sp>
        <p:nvSpPr>
          <p:cNvPr id="3" name="TextBox 5"/>
          <p:cNvSpPr txBox="1">
            <a:spLocks noChangeArrowheads="1"/>
          </p:cNvSpPr>
          <p:nvPr/>
        </p:nvSpPr>
        <p:spPr bwMode="auto">
          <a:xfrm>
            <a:off x="71438" y="928688"/>
            <a:ext cx="9001125" cy="55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Tx/>
              <a:buBlip>
                <a:blip r:embed="rId2"/>
              </a:buBlip>
              <a:tabLst>
                <a:tab pos="17780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عینی :</a:t>
            </a:r>
          </a:p>
          <a:p>
            <a:pPr marL="177800" indent="273050"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  <a:tabLst>
                <a:tab pos="17780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 از نظر دیگران هم قابل تأیید است . </a:t>
            </a:r>
          </a:p>
          <a:p>
            <a:pPr marL="177800" indent="273050"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  <a:tabLst>
                <a:tab pos="17780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معمولاً در مورد عوامل مشهود و قابل رؤیت ، از قبیل کیفیت و کمیت کار ، مسئولیت ها ، آثار و رفتارهایی که معیارهای روشنی دارند ، صورت می پذیرد .</a:t>
            </a:r>
          </a:p>
          <a:p>
            <a:pPr marL="177800" indent="273050"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  <a:tabLst>
                <a:tab pos="17780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از اعتبار بالایی برخوردارند . </a:t>
            </a:r>
          </a:p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Tx/>
              <a:buBlip>
                <a:blip r:embed="rId2"/>
              </a:buBlip>
              <a:tabLst>
                <a:tab pos="17780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ذهنی : </a:t>
            </a:r>
          </a:p>
          <a:p>
            <a:pPr marL="177800" indent="273050"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  <a:tabLst>
                <a:tab pos="17780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مورد تصدیق و تأیید دیگران نیست . </a:t>
            </a:r>
          </a:p>
          <a:p>
            <a:pPr marL="177800" indent="273050"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  <a:tabLst>
                <a:tab pos="17780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به خاطر داوری های شخصی سرپرست از مرئوس ، اعتبار کمتری دارد 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000109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3"/>
          <p:cNvSpPr>
            <a:spLocks noChangeArrowheads="1"/>
          </p:cNvSpPr>
          <p:nvPr/>
        </p:nvSpPr>
        <p:spPr bwMode="auto">
          <a:xfrm>
            <a:off x="0" y="230188"/>
            <a:ext cx="91455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ارزشیابی عینی و ارزشیابی ذهنی </a:t>
            </a:r>
          </a:p>
        </p:txBody>
      </p:sp>
      <p:sp>
        <p:nvSpPr>
          <p:cNvPr id="3" name="TextBox 5"/>
          <p:cNvSpPr txBox="1">
            <a:spLocks noChangeArrowheads="1"/>
          </p:cNvSpPr>
          <p:nvPr/>
        </p:nvSpPr>
        <p:spPr bwMode="auto">
          <a:xfrm>
            <a:off x="71438" y="1000125"/>
            <a:ext cx="9001125" cy="535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Tx/>
              <a:buBlip>
                <a:blip r:embed="rId2"/>
              </a:buBlip>
              <a:tabLst>
                <a:tab pos="17780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عینی :</a:t>
            </a:r>
          </a:p>
          <a:p>
            <a:pPr marL="177800" indent="27305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  <a:tabLst>
                <a:tab pos="17780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 از نظر دیگران هم قابل تأیید است . </a:t>
            </a:r>
          </a:p>
          <a:p>
            <a:pPr marL="177800" indent="27305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  <a:tabLst>
                <a:tab pos="17780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معمولاً در مورد عوامل مشهود و قابل رؤیت ، از قبیل کیفیت و کمیت کار ، مسئولیت ها ، آثار و رفتارهایی که معیارهای روشنی دارند ، صورت می پذیرد .</a:t>
            </a:r>
          </a:p>
          <a:p>
            <a:pPr marL="177800" indent="27305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  <a:tabLst>
                <a:tab pos="17780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از اعتبار بالایی برخوردارند . </a:t>
            </a:r>
          </a:p>
          <a:p>
            <a:pPr indent="35560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Tx/>
              <a:buBlip>
                <a:blip r:embed="rId2"/>
              </a:buBlip>
              <a:tabLst>
                <a:tab pos="17780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ذهنی : </a:t>
            </a:r>
          </a:p>
          <a:p>
            <a:pPr marL="177800" indent="27305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  <a:tabLst>
                <a:tab pos="17780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مورد تصدیق و تأیید دیگران نیست . </a:t>
            </a:r>
          </a:p>
          <a:p>
            <a:pPr marL="177800" indent="27305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  <a:tabLst>
                <a:tab pos="17780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به خاطر داوری های شخصی سرپرست از مرئوس ، اعتبار کمتری دارد 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000109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3"/>
          <p:cNvSpPr>
            <a:spLocks noChangeArrowheads="1"/>
          </p:cNvSpPr>
          <p:nvPr/>
        </p:nvSpPr>
        <p:spPr bwMode="auto">
          <a:xfrm>
            <a:off x="0" y="230188"/>
            <a:ext cx="91455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 dirty="0">
                <a:solidFill>
                  <a:srgbClr val="5D110F"/>
                </a:solidFill>
                <a:cs typeface="B Titr" pitchFamily="2" charset="-78"/>
              </a:rPr>
              <a:t>انحرافات در ارزشیابی </a:t>
            </a:r>
            <a:r>
              <a:rPr lang="fa-IR" sz="3200" dirty="0" smtClean="0">
                <a:solidFill>
                  <a:srgbClr val="5D110F"/>
                </a:solidFill>
                <a:cs typeface="B Titr" pitchFamily="2" charset="-78"/>
              </a:rPr>
              <a:t> </a:t>
            </a:r>
            <a:endParaRPr lang="fa-IR" sz="3200" dirty="0">
              <a:solidFill>
                <a:srgbClr val="5D110F"/>
              </a:solidFill>
              <a:cs typeface="B Titr" pitchFamily="2" charset="-78"/>
            </a:endParaRPr>
          </a:p>
        </p:txBody>
      </p:sp>
      <p:sp>
        <p:nvSpPr>
          <p:cNvPr id="165891" name="TextBox 5"/>
          <p:cNvSpPr txBox="1">
            <a:spLocks noChangeArrowheads="1"/>
          </p:cNvSpPr>
          <p:nvPr/>
        </p:nvSpPr>
        <p:spPr bwMode="auto">
          <a:xfrm>
            <a:off x="71438" y="1009650"/>
            <a:ext cx="9001125" cy="547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20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0" algn="l"/>
              </a:tabLst>
            </a:pPr>
            <a:r>
              <a:rPr lang="fa-IR" sz="2600" b="1" dirty="0">
                <a:cs typeface="B Nazanin" pitchFamily="2" charset="-78"/>
              </a:rPr>
              <a:t>قضاوت های شخصی (خطای هاله ای) </a:t>
            </a:r>
          </a:p>
          <a:p>
            <a:pPr indent="355600" algn="justLow">
              <a:lnSpc>
                <a:spcPct val="20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0" algn="l"/>
              </a:tabLst>
            </a:pPr>
            <a:r>
              <a:rPr lang="fa-IR" sz="2600" b="1" dirty="0">
                <a:cs typeface="B Nazanin" pitchFamily="2" charset="-78"/>
              </a:rPr>
              <a:t>تمایل به ارزشیابی متوسط (خطای گرایش به مرکز)</a:t>
            </a:r>
          </a:p>
          <a:p>
            <a:pPr indent="355600" algn="justLow">
              <a:lnSpc>
                <a:spcPct val="20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0" algn="l"/>
              </a:tabLst>
            </a:pPr>
            <a:r>
              <a:rPr lang="fa-IR" sz="2600" b="1" dirty="0">
                <a:cs typeface="B Nazanin" pitchFamily="2" charset="-78"/>
              </a:rPr>
              <a:t>سختگیری های بی مورد </a:t>
            </a:r>
          </a:p>
          <a:p>
            <a:pPr indent="355600" algn="justLow">
              <a:lnSpc>
                <a:spcPct val="20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0" algn="l"/>
              </a:tabLst>
            </a:pPr>
            <a:r>
              <a:rPr lang="fa-IR" sz="2600" b="1" dirty="0">
                <a:cs typeface="B Nazanin" pitchFamily="2" charset="-78"/>
              </a:rPr>
              <a:t>معیارهای فرهنگی ارزیاب </a:t>
            </a:r>
          </a:p>
          <a:p>
            <a:pPr indent="355600" algn="justLow">
              <a:lnSpc>
                <a:spcPct val="20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0" algn="l"/>
              </a:tabLst>
            </a:pPr>
            <a:r>
              <a:rPr lang="fa-IR" sz="2600" b="1" dirty="0">
                <a:cs typeface="B Nazanin" pitchFamily="2" charset="-78"/>
              </a:rPr>
              <a:t>گرایش به تبعیض </a:t>
            </a:r>
          </a:p>
          <a:p>
            <a:pPr indent="355600" algn="justLow">
              <a:lnSpc>
                <a:spcPct val="200000"/>
              </a:lnSpc>
              <a:spcBef>
                <a:spcPts val="600"/>
              </a:spcBef>
              <a:spcAft>
                <a:spcPts val="300"/>
              </a:spcAft>
              <a:buFont typeface="Calibri" pitchFamily="34" charset="0"/>
              <a:buAutoNum type="arabicPeriod"/>
              <a:tabLst>
                <a:tab pos="0" algn="l"/>
              </a:tabLst>
            </a:pPr>
            <a:r>
              <a:rPr lang="fa-IR" sz="2600" b="1" dirty="0">
                <a:cs typeface="B Nazanin" pitchFamily="2" charset="-78"/>
              </a:rPr>
              <a:t>تأثیر رفتارهای آخر سال کارکنان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000109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3"/>
          <p:cNvSpPr>
            <a:spLocks noChangeArrowheads="1"/>
          </p:cNvSpPr>
          <p:nvPr/>
        </p:nvSpPr>
        <p:spPr bwMode="auto">
          <a:xfrm>
            <a:off x="0" y="230188"/>
            <a:ext cx="91455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 dirty="0">
                <a:solidFill>
                  <a:srgbClr val="5D110F"/>
                </a:solidFill>
                <a:cs typeface="B Titr" pitchFamily="2" charset="-78"/>
              </a:rPr>
              <a:t>انحرافات در ارزشیابی </a:t>
            </a:r>
            <a:r>
              <a:rPr lang="fa-IR" sz="3200" dirty="0" smtClean="0">
                <a:solidFill>
                  <a:srgbClr val="5D110F"/>
                </a:solidFill>
                <a:cs typeface="B Titr" pitchFamily="2" charset="-78"/>
              </a:rPr>
              <a:t>  </a:t>
            </a:r>
            <a:endParaRPr lang="fa-IR" sz="3200" dirty="0">
              <a:solidFill>
                <a:srgbClr val="5D110F"/>
              </a:solidFill>
              <a:cs typeface="B Titr" pitchFamily="2" charset="-78"/>
            </a:endParaRPr>
          </a:p>
        </p:txBody>
      </p:sp>
      <p:sp>
        <p:nvSpPr>
          <p:cNvPr id="166915" name="TextBox 5"/>
          <p:cNvSpPr txBox="1">
            <a:spLocks noChangeArrowheads="1"/>
          </p:cNvSpPr>
          <p:nvPr/>
        </p:nvSpPr>
        <p:spPr bwMode="auto">
          <a:xfrm>
            <a:off x="71438" y="958850"/>
            <a:ext cx="9001125" cy="547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0" algn="l"/>
              </a:tabLst>
            </a:pPr>
            <a:r>
              <a:rPr lang="fa-IR" sz="2600" b="1" dirty="0">
                <a:cs typeface="B Nazanin" pitchFamily="2" charset="-78"/>
              </a:rPr>
              <a:t>1. قضاوت های شخصی (خطای هاله ای)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0" algn="l"/>
              </a:tabLst>
            </a:pPr>
            <a:r>
              <a:rPr lang="fa-IR" sz="2600" dirty="0">
                <a:cs typeface="B Nazanin" pitchFamily="2" charset="-78"/>
              </a:rPr>
              <a:t>به دلایلی ذهن آدمی را لَه یا علیه انسان دیگری سوق دهند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0" algn="l"/>
              </a:tabLst>
            </a:pPr>
            <a:r>
              <a:rPr lang="fa-IR" sz="2600" b="1" dirty="0">
                <a:cs typeface="B Nazanin" pitchFamily="2" charset="-78"/>
              </a:rPr>
              <a:t>2. تمایل به ارزشیابی متوسط (خطای گرایش به مرکز)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0" algn="l"/>
              </a:tabLst>
            </a:pPr>
            <a:r>
              <a:rPr lang="fa-IR" sz="2600" dirty="0">
                <a:cs typeface="B Nazanin" pitchFamily="2" charset="-78"/>
              </a:rPr>
              <a:t>مسئولان ارزشیابی ، تمایل چندانی به ارزشیابی واقعی کارکنان ندارند و می کوشند آنان را با در نظر گرفتن امتیازات متوسط بسنجند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0" algn="l"/>
              </a:tabLst>
            </a:pPr>
            <a:r>
              <a:rPr lang="fa-IR" sz="2600" b="1" dirty="0">
                <a:cs typeface="B Nazanin" pitchFamily="2" charset="-78"/>
              </a:rPr>
              <a:t>3. سختگیری های بی مورد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0" algn="l"/>
              </a:tabLst>
            </a:pPr>
            <a:r>
              <a:rPr lang="fa-IR" sz="2600" dirty="0">
                <a:cs typeface="B Nazanin" pitchFamily="2" charset="-78"/>
              </a:rPr>
              <a:t>مسئولان ارزشیابی بیش از اندازه به نحوه ی ارزشیابی وسواس خرج دهند و سختگیری های بی مورد بکنند و امتیازات پایینی را در نظر بگیرند . 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928663" y="1000109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3"/>
          <p:cNvSpPr>
            <a:spLocks noChangeArrowheads="1"/>
          </p:cNvSpPr>
          <p:nvPr/>
        </p:nvSpPr>
        <p:spPr bwMode="auto">
          <a:xfrm>
            <a:off x="0" y="230188"/>
            <a:ext cx="91455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 dirty="0">
                <a:solidFill>
                  <a:srgbClr val="5D110F"/>
                </a:solidFill>
                <a:cs typeface="B Titr" pitchFamily="2" charset="-78"/>
              </a:rPr>
              <a:t>انحرافات در ارزشیابی </a:t>
            </a:r>
            <a:r>
              <a:rPr lang="fa-IR" sz="3200" dirty="0" smtClean="0">
                <a:solidFill>
                  <a:srgbClr val="5D110F"/>
                </a:solidFill>
                <a:cs typeface="B Titr" pitchFamily="2" charset="-78"/>
              </a:rPr>
              <a:t>  </a:t>
            </a:r>
            <a:endParaRPr lang="fa-IR" sz="3200" dirty="0">
              <a:solidFill>
                <a:srgbClr val="5D110F"/>
              </a:solidFill>
              <a:cs typeface="B Titr" pitchFamily="2" charset="-78"/>
            </a:endParaRPr>
          </a:p>
        </p:txBody>
      </p:sp>
      <p:sp>
        <p:nvSpPr>
          <p:cNvPr id="167939" name="TextBox 2"/>
          <p:cNvSpPr txBox="1">
            <a:spLocks noChangeArrowheads="1"/>
          </p:cNvSpPr>
          <p:nvPr/>
        </p:nvSpPr>
        <p:spPr bwMode="auto">
          <a:xfrm>
            <a:off x="71438" y="928688"/>
            <a:ext cx="9001125" cy="547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0" algn="l"/>
              </a:tabLst>
            </a:pPr>
            <a:r>
              <a:rPr lang="fa-IR" sz="2600" b="1" dirty="0">
                <a:cs typeface="B Nazanin" pitchFamily="2" charset="-78"/>
              </a:rPr>
              <a:t>4. معیارهای فرهنگی ارزیاب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0" algn="l"/>
              </a:tabLst>
            </a:pPr>
            <a:r>
              <a:rPr lang="fa-IR" sz="2600" dirty="0">
                <a:cs typeface="B Nazanin" pitchFamily="2" charset="-78"/>
              </a:rPr>
              <a:t>مسئولان ارزشیابی ، کار خود را با توجه به معیارهای فرهنگی خاص خود انجام می دهند.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0" algn="l"/>
              </a:tabLst>
            </a:pPr>
            <a:r>
              <a:rPr lang="fa-IR" sz="2600" b="1" dirty="0">
                <a:cs typeface="B Nazanin" pitchFamily="2" charset="-78"/>
              </a:rPr>
              <a:t>5. گرایش به تبعیض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0" algn="l"/>
              </a:tabLst>
            </a:pPr>
            <a:r>
              <a:rPr lang="fa-IR" sz="2600" dirty="0">
                <a:cs typeface="B Nazanin" pitchFamily="2" charset="-78"/>
              </a:rPr>
              <a:t>مسئولان ممکن است ، عواملی از قبیل ملیت ، رنگ و نژاد ، قومیت و جنسیت تبعیضاتی را در ارزشیابی روا دارند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0" algn="l"/>
              </a:tabLst>
            </a:pPr>
            <a:r>
              <a:rPr lang="fa-IR" sz="2600" b="1" dirty="0">
                <a:cs typeface="B Nazanin" pitchFamily="2" charset="-78"/>
              </a:rPr>
              <a:t>6. تأثیر رفتارهای آخر سال کارکنان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300"/>
              </a:spcAft>
              <a:tabLst>
                <a:tab pos="0" algn="l"/>
              </a:tabLst>
            </a:pPr>
            <a:r>
              <a:rPr lang="fa-IR" sz="2600" dirty="0">
                <a:cs typeface="B Nazanin" pitchFamily="2" charset="-78"/>
              </a:rPr>
              <a:t>مسئولان ارزشیابی ، تحت تأثیر آخرین رفتارهای خوب یا بد کارکنان قرار می گیرند و با بی توجهی به رفتارهای قبلی ، آنان را ارزشیابی می کنند .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000109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3"/>
          <p:cNvSpPr>
            <a:spLocks noChangeArrowheads="1"/>
          </p:cNvSpPr>
          <p:nvPr/>
        </p:nvSpPr>
        <p:spPr bwMode="auto">
          <a:xfrm>
            <a:off x="0" y="230188"/>
            <a:ext cx="91455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چه کسانی باید ارزشیابی کنند ؟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1438" y="928688"/>
            <a:ext cx="9001125" cy="543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Tx/>
              <a:buBlip>
                <a:blip r:embed="rId2"/>
              </a:buBlip>
              <a:tabLst>
                <a:tab pos="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ارزشیابی توسط سرپرستان مستقیم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قدیمی ترین و متداول ترین روشهاست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محاسن :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شناخت دقیق تر سرپرستان مستقیم کارکنان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معایب :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 </a:t>
            </a:r>
            <a:r>
              <a:rPr lang="fa-IR" sz="2600" dirty="0">
                <a:latin typeface="Arial" pitchFamily="34" charset="0"/>
                <a:cs typeface="B Nazanin" pitchFamily="2" charset="-78"/>
              </a:rPr>
              <a:t>اعمال نظرهای آگاهانه یا ناآگاهانه ی سرپرستان مستقیم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دیگر اینکه چنین ارزشیابی هایی معمولاً در دوره های یک ساله صورت می گیرند . 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b="1" dirty="0">
                <a:solidFill>
                  <a:srgbClr val="7030A0"/>
                </a:solidFill>
                <a:latin typeface="Arial" pitchFamily="34" charset="0"/>
                <a:cs typeface="B Nazanin" pitchFamily="2" charset="-78"/>
              </a:rPr>
              <a:t>این ارزشیابی را ارزشیابی پدرانه نیز می خوانند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000109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30188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سر فصل مطالب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1324889" y="1070724"/>
            <a:ext cx="6461823" cy="823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42875" y="1143000"/>
            <a:ext cx="8929688" cy="4456113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marL="450850" indent="-450850" algn="justLow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fa-IR" sz="2700" b="1" dirty="0" smtClean="0">
                <a:latin typeface="Arial" pitchFamily="34" charset="0"/>
                <a:cs typeface="B Nazanin" pitchFamily="2" charset="-78"/>
              </a:rPr>
              <a:t>ارزشیابی </a:t>
            </a:r>
            <a:r>
              <a:rPr lang="fa-IR" sz="2700" b="1" dirty="0">
                <a:latin typeface="Arial" pitchFamily="34" charset="0"/>
                <a:cs typeface="B Nazanin" pitchFamily="2" charset="-78"/>
              </a:rPr>
              <a:t>مشاغل</a:t>
            </a:r>
          </a:p>
          <a:p>
            <a:pPr marL="627063" indent="-271463" algn="justLow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2700" dirty="0">
                <a:latin typeface="Arial" pitchFamily="34" charset="0"/>
                <a:cs typeface="B Nazanin" pitchFamily="2" charset="-78"/>
              </a:rPr>
              <a:t>مقدمه </a:t>
            </a:r>
          </a:p>
          <a:p>
            <a:pPr marL="627063" indent="-271463" algn="justLow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2700" dirty="0">
                <a:latin typeface="Arial" pitchFamily="34" charset="0"/>
                <a:cs typeface="B Nazanin" pitchFamily="2" charset="-78"/>
              </a:rPr>
              <a:t>ارزشیابی مشاغل چیست ؟ </a:t>
            </a:r>
          </a:p>
          <a:p>
            <a:pPr marL="627063" indent="-271463" algn="justLow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2700" dirty="0">
                <a:latin typeface="Arial" pitchFamily="34" charset="0"/>
                <a:cs typeface="B Nazanin" pitchFamily="2" charset="-78"/>
              </a:rPr>
              <a:t>فواید ارزشیابی مشاغل </a:t>
            </a:r>
          </a:p>
          <a:p>
            <a:pPr marL="627063" indent="-271463" algn="justLow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2700" dirty="0">
                <a:latin typeface="Arial" pitchFamily="34" charset="0"/>
                <a:cs typeface="B Nazanin" pitchFamily="2" charset="-78"/>
              </a:rPr>
              <a:t>محدودیت های ارزشیابی مشاغل </a:t>
            </a:r>
          </a:p>
          <a:p>
            <a:pPr marL="627063" indent="-271463" algn="justLow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2700" dirty="0">
                <a:latin typeface="Arial" pitchFamily="34" charset="0"/>
                <a:cs typeface="B Nazanin" pitchFamily="2" charset="-78"/>
              </a:rPr>
              <a:t>زمان ارزشیابی مشاغل </a:t>
            </a:r>
          </a:p>
          <a:p>
            <a:pPr marL="627063" indent="-271463" algn="justLow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2700" dirty="0">
                <a:latin typeface="Arial" pitchFamily="34" charset="0"/>
                <a:cs typeface="B Nazanin" pitchFamily="2" charset="-78"/>
              </a:rPr>
              <a:t>روش های ارزشیابی مشاغل </a:t>
            </a:r>
          </a:p>
        </p:txBody>
      </p:sp>
      <p:sp>
        <p:nvSpPr>
          <p:cNvPr id="6" name="Oval 5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/>
          <p:cNvSpPr>
            <a:spLocks noChangeArrowheads="1"/>
          </p:cNvSpPr>
          <p:nvPr/>
        </p:nvSpPr>
        <p:spPr bwMode="auto">
          <a:xfrm>
            <a:off x="0" y="230188"/>
            <a:ext cx="91455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چه کسانی باید ارزشیابی کنند ؟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1438" y="1214438"/>
            <a:ext cx="9001125" cy="514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Blip>
                <a:blip r:embed="rId2"/>
              </a:buBlip>
              <a:tabLst>
                <a:tab pos="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ارزشیابی به وسیله ی کارشناسان امور پرسنلی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این نوع را معمولاً نماینده ی واحد امور پرسنلی در سازمان انجام می دهد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در سازمان های </a:t>
            </a:r>
            <a:r>
              <a:rPr lang="fa-IR" sz="2600" b="1" dirty="0">
                <a:solidFill>
                  <a:srgbClr val="7030A0"/>
                </a:solidFill>
                <a:latin typeface="Arial" pitchFamily="34" charset="0"/>
                <a:cs typeface="B Nazanin" pitchFamily="2" charset="-78"/>
              </a:rPr>
              <a:t>ماتریسی </a:t>
            </a:r>
            <a:r>
              <a:rPr lang="fa-IR" sz="2600" dirty="0">
                <a:latin typeface="Arial" pitchFamily="34" charset="0"/>
                <a:cs typeface="B Nazanin" pitchFamily="2" charset="-78"/>
              </a:rPr>
              <a:t>که کارکنان سرپرست مستقیمی ندارند ، استفاده می شود .</a:t>
            </a:r>
          </a:p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Blip>
                <a:blip r:embed="rId2"/>
              </a:buBlip>
              <a:tabLst>
                <a:tab pos="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ارزشیابی به وسیله ی همکاران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از روش های معتبر و قابل قبول ارزشیابی قلمداد شده است ، زیرا معمولاً همکاران ، یکدیگر را بهتر می شناسند و به نقاط قوت و ضعف هم بیشتر آشنا هستند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میانگین نظرات همکاران را ملحوظ می دارند 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000109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3"/>
          <p:cNvSpPr>
            <a:spLocks noChangeArrowheads="1"/>
          </p:cNvSpPr>
          <p:nvPr/>
        </p:nvSpPr>
        <p:spPr bwMode="auto">
          <a:xfrm>
            <a:off x="0" y="230188"/>
            <a:ext cx="91455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چه کسانی باید ارزشیابی کنند ؟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1438" y="976313"/>
            <a:ext cx="9001125" cy="543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Tx/>
              <a:buBlip>
                <a:blip r:embed="rId2"/>
              </a:buBlip>
              <a:tabLst>
                <a:tab pos="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ارزشیابی به وسیله ی زیردستان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معمولاً برای ارزشیابی سرپرستان و مدیران مورد استفاده قرار می گیرد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میانگین نظرات زیردستان را دخالت می دهند . </a:t>
            </a:r>
          </a:p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Tx/>
              <a:buBlip>
                <a:blip r:embed="rId2"/>
              </a:buBlip>
              <a:tabLst>
                <a:tab pos="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ارزشیابی به وسیله ی سرپرست کل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تأیید و امضای نظر سرپرست در مورد مرئوسان پس از حصول اطمینان از صحت ارزشیابی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دخالت مستقیم در ارزشیابی که آن را ارزشیابی پدر بزرگ می خوانند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هدف ، مقایسه ی کارکنان با یکدیگر و انتخاب برخی برای مشاغل بالاتر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این نوع ارزشیابی را منصفانه تر تلقی می کنند .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000108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3"/>
          <p:cNvSpPr>
            <a:spLocks noChangeArrowheads="1"/>
          </p:cNvSpPr>
          <p:nvPr/>
        </p:nvSpPr>
        <p:spPr bwMode="auto">
          <a:xfrm>
            <a:off x="0" y="230188"/>
            <a:ext cx="91455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چه کسانی باید ارزشیابی کنند ؟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1438" y="1143000"/>
            <a:ext cx="9001125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tabLst>
                <a:tab pos="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ارزشیابی توسط مراکز مشاوره و راهنمایی کارکنان </a:t>
            </a:r>
          </a:p>
          <a:p>
            <a:pPr indent="355600" algn="justLow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مزایا : </a:t>
            </a:r>
          </a:p>
          <a:p>
            <a:pPr marL="723900" indent="-355600" algn="justLow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این مراکز موظف اند استعدادهای بالفعل و بالقوه ی کارکنان را بشناسند . </a:t>
            </a:r>
          </a:p>
          <a:p>
            <a:pPr marL="723900" indent="-355600" algn="justLow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شایستگی برای ترفیع را هم بررسی می کنند .</a:t>
            </a:r>
          </a:p>
          <a:p>
            <a:pPr marL="723900" indent="-355600" algn="justLow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این مراکز با استفاده از آزمونهای گوناگون تمرینهای گروهی و مصاحبه های ارزشیابی، کار ارزشیابی کارکنان را به نحو شایسته تری انجام می دهند . </a:t>
            </a:r>
            <a:endParaRPr lang="fa-IR" sz="2600" b="1" dirty="0">
              <a:latin typeface="Arial" pitchFamily="34" charset="0"/>
              <a:cs typeface="B Nazanin" pitchFamily="2" charset="-78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000108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3"/>
          <p:cNvSpPr>
            <a:spLocks noChangeArrowheads="1"/>
          </p:cNvSpPr>
          <p:nvPr/>
        </p:nvSpPr>
        <p:spPr bwMode="auto">
          <a:xfrm>
            <a:off x="0" y="230188"/>
            <a:ext cx="91455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 dirty="0">
                <a:solidFill>
                  <a:srgbClr val="5D110F"/>
                </a:solidFill>
                <a:cs typeface="B Titr" pitchFamily="2" charset="-78"/>
              </a:rPr>
              <a:t>تنگناهای ارزشیابی </a:t>
            </a:r>
            <a:r>
              <a:rPr lang="fa-IR" sz="3200" dirty="0" smtClean="0">
                <a:solidFill>
                  <a:srgbClr val="5D110F"/>
                </a:solidFill>
                <a:cs typeface="B Titr" pitchFamily="2" charset="-78"/>
              </a:rPr>
              <a:t> </a:t>
            </a:r>
            <a:endParaRPr lang="fa-IR" sz="3200" dirty="0">
              <a:solidFill>
                <a:srgbClr val="5D110F"/>
              </a:solidFill>
              <a:cs typeface="B Titr" pitchFamily="2" charset="-78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1438" y="1135063"/>
            <a:ext cx="9001125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tabLst>
                <a:tab pos="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آموزش ارزشیابان : </a:t>
            </a:r>
          </a:p>
          <a:p>
            <a:pPr algn="justLow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لازم است که ارزشیابان ، آموزش های لازم را برای کسب مهارت و درک هدف های ارزشیابی کارکنان بگذرانند . </a:t>
            </a:r>
          </a:p>
          <a:p>
            <a:pPr algn="justLow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دو نکته ارزشیابی : </a:t>
            </a:r>
          </a:p>
          <a:p>
            <a:pPr marL="514350" indent="-514350" algn="justLow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استنباط ارزشیابان از مقوله ی ارزشیابی </a:t>
            </a:r>
          </a:p>
          <a:p>
            <a:pPr marL="514350" indent="-514350" algn="justLow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منطق و استواری در نظرات ارائه شده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142984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3"/>
          <p:cNvSpPr>
            <a:spLocks noChangeArrowheads="1"/>
          </p:cNvSpPr>
          <p:nvPr/>
        </p:nvSpPr>
        <p:spPr bwMode="auto">
          <a:xfrm>
            <a:off x="0" y="230188"/>
            <a:ext cx="91455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 dirty="0">
                <a:solidFill>
                  <a:srgbClr val="5D110F"/>
                </a:solidFill>
                <a:cs typeface="B Titr" pitchFamily="2" charset="-78"/>
              </a:rPr>
              <a:t>تنگناهای ارزشیابی </a:t>
            </a:r>
            <a:r>
              <a:rPr lang="fa-IR" sz="3200" dirty="0" smtClean="0">
                <a:solidFill>
                  <a:srgbClr val="5D110F"/>
                </a:solidFill>
                <a:cs typeface="B Titr" pitchFamily="2" charset="-78"/>
              </a:rPr>
              <a:t> </a:t>
            </a:r>
            <a:endParaRPr lang="fa-IR" sz="3200" dirty="0">
              <a:solidFill>
                <a:srgbClr val="5D110F"/>
              </a:solidFill>
              <a:cs typeface="B Titr" pitchFamily="2" charset="-78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1438" y="1263650"/>
            <a:ext cx="9001125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2"/>
              </a:buBlip>
              <a:tabLst>
                <a:tab pos="0" algn="l"/>
              </a:tabLst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مصاحبه های ارزشیابی </a:t>
            </a:r>
          </a:p>
          <a:p>
            <a:pPr algn="justLow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برای اطلاع رسانی به کارکنان از نتایج ارزشیابی ها و احیاناً حل اختلاف نظر بین ارزشیابان و ارزشیابی شوندگان صورت می گیرد . </a:t>
            </a:r>
          </a:p>
          <a:p>
            <a:pPr algn="justLow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در پایان مصاحبه های ارزشیابی ، برای ارزشیابی شوندگان روشن شود که برای بهبود کیفی و کمی وظایف و مسئولیت های خود ، چگونه باید عمل کنند .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28663" y="1142984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71538" y="1714488"/>
            <a:ext cx="7215239" cy="1615827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fa-IR" sz="7200" dirty="0" smtClean="0">
                <a:solidFill>
                  <a:srgbClr val="99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B Titr" pitchFamily="2" charset="-78"/>
              </a:rPr>
              <a:t>طبقه </a:t>
            </a:r>
            <a:r>
              <a:rPr lang="fa-IR" sz="7200" dirty="0">
                <a:solidFill>
                  <a:srgbClr val="99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B Titr" pitchFamily="2" charset="-78"/>
              </a:rPr>
              <a:t>بندی مشاغل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6643701" y="1427148"/>
            <a:ext cx="2214547" cy="1588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ChangeArrowheads="1"/>
          </p:cNvSpPr>
          <p:nvPr/>
        </p:nvSpPr>
        <p:spPr bwMode="auto">
          <a:xfrm>
            <a:off x="0" y="1587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طبقه بندی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00108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71438" y="857250"/>
            <a:ext cx="9001125" cy="552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40000"/>
              </a:lnSpc>
              <a:defRPr/>
            </a:pPr>
            <a:r>
              <a:rPr lang="fa-IR" sz="2800" b="1" dirty="0">
                <a:latin typeface="Arial" pitchFamily="34" charset="0"/>
                <a:cs typeface="B Nazanin" pitchFamily="2" charset="-78"/>
              </a:rPr>
              <a:t>الف) تعاریف و مفاهیم طبقه بندی مشاغل </a:t>
            </a:r>
          </a:p>
          <a:p>
            <a:pPr marL="533400" indent="-266700" algn="justLow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fa-IR" sz="2800" dirty="0">
                <a:latin typeface="Arial" pitchFamily="34" charset="0"/>
                <a:cs typeface="B Nazanin" pitchFamily="2" charset="-78"/>
              </a:rPr>
              <a:t>یکی از پدیده های انقلاب صنعتی است .</a:t>
            </a:r>
          </a:p>
          <a:p>
            <a:pPr marL="533400" indent="-266700" algn="justLow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fa-IR" sz="2800" dirty="0">
                <a:latin typeface="Arial" pitchFamily="34" charset="0"/>
                <a:cs typeface="B Nazanin" pitchFamily="2" charset="-78"/>
              </a:rPr>
              <a:t>طبقه بندی مشاغل عبارت است از دسته بندی مشاغل و قرار دادن مشاغل دارای ویژگی های مشترک در یک طبقه . </a:t>
            </a:r>
          </a:p>
          <a:p>
            <a:pPr marL="533400" indent="-266700" algn="justLow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fa-IR" sz="2800" dirty="0">
                <a:latin typeface="Arial" pitchFamily="34" charset="0"/>
                <a:cs typeface="B Nazanin" pitchFamily="2" charset="-78"/>
              </a:rPr>
              <a:t>مشاغلی که دارای خصوصیات زیر باشند در یک طبقه قرار می دهند :</a:t>
            </a:r>
          </a:p>
          <a:p>
            <a:pPr marL="723900" indent="-368300" algn="justLow">
              <a:lnSpc>
                <a:spcPct val="140000"/>
              </a:lnSpc>
              <a:buFont typeface="+mj-lt"/>
              <a:buAutoNum type="arabicPeriod"/>
              <a:defRPr/>
            </a:pPr>
            <a:r>
              <a:rPr lang="fa-IR" sz="2800" dirty="0">
                <a:latin typeface="Arial" pitchFamily="34" charset="0"/>
                <a:cs typeface="B Nazanin" pitchFamily="2" charset="-78"/>
              </a:rPr>
              <a:t>بتوان آنها را تحت نام یا عنوان واحدی قرار داد .</a:t>
            </a:r>
          </a:p>
          <a:p>
            <a:pPr marL="723900" indent="-368300" algn="justLow">
              <a:lnSpc>
                <a:spcPct val="140000"/>
              </a:lnSpc>
              <a:buFont typeface="+mj-lt"/>
              <a:buAutoNum type="arabicPeriod"/>
              <a:defRPr/>
            </a:pPr>
            <a:r>
              <a:rPr lang="fa-IR" sz="2800" dirty="0">
                <a:latin typeface="Arial" pitchFamily="34" charset="0"/>
                <a:cs typeface="B Nazanin" pitchFamily="2" charset="-78"/>
              </a:rPr>
              <a:t>بتوان برای تصدی آنها شرایط احراز تقریبا مشابهی در نظر گرفت. </a:t>
            </a:r>
          </a:p>
          <a:p>
            <a:pPr marL="723900" indent="-368300" algn="justLow">
              <a:lnSpc>
                <a:spcPct val="140000"/>
              </a:lnSpc>
              <a:buFont typeface="+mj-lt"/>
              <a:buAutoNum type="arabicPeriod"/>
              <a:defRPr/>
            </a:pPr>
            <a:r>
              <a:rPr lang="fa-IR" sz="2800" dirty="0">
                <a:latin typeface="Arial" pitchFamily="34" charset="0"/>
                <a:cs typeface="B Nazanin" pitchFamily="2" charset="-78"/>
              </a:rPr>
              <a:t>بتوان برای گزینش متصدیان آنها از آزمون های تقریبا مشابه استفاده کرد.</a:t>
            </a:r>
          </a:p>
          <a:p>
            <a:pPr marL="723900" indent="-368300" algn="justLow">
              <a:lnSpc>
                <a:spcPct val="140000"/>
              </a:lnSpc>
              <a:buFont typeface="+mj-lt"/>
              <a:buAutoNum type="arabicPeriod"/>
              <a:defRPr/>
            </a:pPr>
            <a:r>
              <a:rPr lang="fa-IR" sz="2800" dirty="0">
                <a:latin typeface="Arial" pitchFamily="34" charset="0"/>
                <a:cs typeface="B Nazanin" pitchFamily="2" charset="-78"/>
              </a:rPr>
              <a:t>بتوان برای آن ها حد اقل و حد اکثر حقوق و دستمزد را در نظر گرفت . </a:t>
            </a:r>
            <a:endParaRPr lang="fa-IR" sz="2800" b="1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ChangeArrowheads="1"/>
          </p:cNvSpPr>
          <p:nvPr/>
        </p:nvSpPr>
        <p:spPr bwMode="auto">
          <a:xfrm>
            <a:off x="0" y="142875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طبقه بندی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857232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0" y="1071563"/>
            <a:ext cx="9001125" cy="509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algn="justLow">
              <a:lnSpc>
                <a:spcPct val="140000"/>
              </a:lnSpc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ب) برخی از </a:t>
            </a:r>
            <a:r>
              <a:rPr lang="fa-IR" sz="2600" b="1" dirty="0" smtClean="0">
                <a:latin typeface="Arial" pitchFamily="34" charset="0"/>
                <a:cs typeface="B Nazanin" pitchFamily="2" charset="-78"/>
              </a:rPr>
              <a:t>اصطلاحات </a:t>
            </a:r>
            <a:r>
              <a:rPr lang="fa-IR" sz="2600" b="1" dirty="0">
                <a:latin typeface="Arial" pitchFamily="34" charset="0"/>
                <a:cs typeface="B Nazanin" pitchFamily="2" charset="-78"/>
              </a:rPr>
              <a:t>طبقه بندی مشاغل </a:t>
            </a:r>
          </a:p>
          <a:p>
            <a:pPr marL="444500" indent="177800" algn="justLow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گروه شغلی </a:t>
            </a:r>
          </a:p>
          <a:p>
            <a:pPr marL="266700" algn="justLow">
              <a:lnSpc>
                <a:spcPct val="140000"/>
              </a:lnSpc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سطوح مختلف طبقات شغلی است که حداقل و حداکثر حقوق طبقات شغلی مربوط را تعیین می کند . </a:t>
            </a:r>
          </a:p>
          <a:p>
            <a:pPr marL="444500" indent="177800" algn="justLow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شرح طبقه ی شغلی </a:t>
            </a:r>
          </a:p>
          <a:p>
            <a:pPr marL="266700" algn="justLow">
              <a:lnSpc>
                <a:spcPct val="140000"/>
              </a:lnSpc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یک نظام متحد الشکل در زمینه ی پستهای سازمانی در یک سازمان است . </a:t>
            </a:r>
          </a:p>
          <a:p>
            <a:pPr marL="444500" indent="177800" algn="justLow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تخصیص </a:t>
            </a:r>
          </a:p>
          <a:p>
            <a:pPr marL="266700" algn="justLow">
              <a:lnSpc>
                <a:spcPct val="140000"/>
              </a:lnSpc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قرار دادن پست مستخدم در طبقه ی شغلی مربوط </a:t>
            </a:r>
          </a:p>
          <a:p>
            <a:pPr marL="266700" indent="-266700" algn="justLow">
              <a:lnSpc>
                <a:spcPct val="140000"/>
              </a:lnSpc>
              <a:defRPr/>
            </a:pPr>
            <a:r>
              <a:rPr lang="fa-IR" sz="2400" b="1" dirty="0">
                <a:latin typeface="Arial" pitchFamily="34" charset="0"/>
                <a:cs typeface="B Nazanin" pitchFamily="2" charset="-78"/>
              </a:rPr>
              <a:t>ج) طرح طبقه بندی مشاغل در ایران</a:t>
            </a: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ChangeArrowheads="1"/>
          </p:cNvSpPr>
          <p:nvPr/>
        </p:nvSpPr>
        <p:spPr bwMode="auto">
          <a:xfrm>
            <a:off x="0" y="71438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طبقه بندی مشاغل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785794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0" y="714375"/>
            <a:ext cx="9001125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40000"/>
              </a:lnSpc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ب) برخی از </a:t>
            </a:r>
            <a:r>
              <a:rPr lang="fa-IR" sz="2600" b="1" dirty="0" smtClean="0">
                <a:latin typeface="Arial" pitchFamily="34" charset="0"/>
                <a:cs typeface="B Nazanin" pitchFamily="2" charset="-78"/>
              </a:rPr>
              <a:t>اصطلاحات </a:t>
            </a:r>
            <a:r>
              <a:rPr lang="fa-IR" sz="2600" b="1" dirty="0">
                <a:latin typeface="Arial" pitchFamily="34" charset="0"/>
                <a:cs typeface="B Nazanin" pitchFamily="2" charset="-78"/>
              </a:rPr>
              <a:t>طبقه بندی مشاغل </a:t>
            </a:r>
          </a:p>
          <a:p>
            <a:pPr marL="533400" indent="-266700" algn="justLow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رسته شغلی</a:t>
            </a:r>
          </a:p>
          <a:p>
            <a:pPr marL="533400" indent="-266700" algn="justLow">
              <a:lnSpc>
                <a:spcPct val="140000"/>
              </a:lnSpc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طبقات شغلی که از لحاظ نوع کار و حرفه ، وابستگی نزدیکی به هم دارند . </a:t>
            </a:r>
          </a:p>
          <a:p>
            <a:pPr marL="533400" indent="-266700" algn="justLow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رسته فرعی </a:t>
            </a:r>
          </a:p>
          <a:p>
            <a:pPr marL="533400" indent="-266700" algn="justLow">
              <a:lnSpc>
                <a:spcPct val="140000"/>
              </a:lnSpc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رشته های شغلی که از لحاظ نوع کار وابستگی بیشتری به هم دارند . </a:t>
            </a:r>
          </a:p>
          <a:p>
            <a:pPr marL="533400" indent="-266700" algn="justLow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رشته ی شغلی </a:t>
            </a:r>
          </a:p>
          <a:p>
            <a:pPr marL="266700" algn="justLow">
              <a:lnSpc>
                <a:spcPct val="140000"/>
              </a:lnSpc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یک یا چند طبقه ی شغلی که از لحاظ نوع کار تا حدی یکسان می باشند ، ولی از نظر ارزش سطوح مختلفی دارند . </a:t>
            </a:r>
          </a:p>
          <a:p>
            <a:pPr marL="266700" algn="justLow">
              <a:lnSpc>
                <a:spcPct val="140000"/>
              </a:lnSpc>
              <a:defRPr/>
            </a:pPr>
            <a:r>
              <a:rPr lang="fa-IR" sz="2600" b="1" dirty="0">
                <a:latin typeface="Arial" pitchFamily="34" charset="0"/>
                <a:cs typeface="B Nazanin" pitchFamily="2" charset="-78"/>
              </a:rPr>
              <a:t>طبقه شغلی </a:t>
            </a:r>
          </a:p>
          <a:p>
            <a:pPr marL="266700" algn="justLow">
              <a:lnSpc>
                <a:spcPct val="140000"/>
              </a:lnSpc>
              <a:defRPr/>
            </a:pPr>
            <a:r>
              <a:rPr lang="fa-IR" sz="2600" dirty="0">
                <a:latin typeface="Arial" pitchFamily="34" charset="0"/>
                <a:cs typeface="B Nazanin" pitchFamily="2" charset="-78"/>
              </a:rPr>
              <a:t>یک یا چند پست که از نظر وظایف و مسئولیتها و دشواری کار،بایکدیگرمشابه اند</a:t>
            </a: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07950" y="144463"/>
            <a:ext cx="8916988" cy="7388225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altLang="fa-IR" dirty="0" smtClean="0">
                <a:solidFill>
                  <a:schemeClr val="folHlink"/>
                </a:solidFill>
              </a:rPr>
              <a:t>طبقه بندی مشــــاغل چیست؟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altLang="fa-IR" sz="2800" dirty="0" smtClean="0"/>
              <a:t>1) تعیین اهمیت نسبی مشاغل و طبقه بندی کردن آنها بر حسب درجه اهمیت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altLang="fa-IR" sz="2800" dirty="0" smtClean="0"/>
              <a:t>که مفهومی شناخته شده است .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altLang="fa-IR" sz="2800" dirty="0" smtClean="0"/>
              <a:t>2) </a:t>
            </a:r>
            <a:r>
              <a:rPr lang="en-US" altLang="fa-IR" sz="2800" dirty="0" smtClean="0"/>
              <a:t>J.C.</a:t>
            </a:r>
            <a:r>
              <a:rPr lang="fa-IR" altLang="fa-IR" dirty="0" smtClean="0"/>
              <a:t> </a:t>
            </a:r>
            <a:r>
              <a:rPr lang="fa-IR" altLang="fa-IR" sz="2800" dirty="0" smtClean="0"/>
              <a:t>یعنی قرار دادن چیزهای مشابه در جای خودش .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altLang="fa-IR" sz="2800" dirty="0" smtClean="0"/>
              <a:t>3) دسته بندی یا گروه بندی مشاغل در داخل طبقات مختلف به گونه ای کــه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altLang="fa-IR" sz="2800" dirty="0" smtClean="0"/>
              <a:t>رابطه ی صحیح و منظمی بین میزان اختیارات و مسئولیت شرایط احــــراز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altLang="fa-IR" sz="2800" dirty="0" smtClean="0"/>
              <a:t>مشاغل و حقوق و دستمزد پرداختی وجود داشته باشد .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altLang="fa-IR" sz="2500" dirty="0" smtClean="0">
                <a:solidFill>
                  <a:schemeClr val="folHlink"/>
                </a:solidFill>
              </a:rPr>
              <a:t>بنابراین در</a:t>
            </a:r>
            <a:r>
              <a:rPr lang="fa-IR" altLang="fa-IR" sz="2800" dirty="0" smtClean="0">
                <a:solidFill>
                  <a:schemeClr val="folHlink"/>
                </a:solidFill>
              </a:rPr>
              <a:t> </a:t>
            </a:r>
            <a:r>
              <a:rPr lang="en-US" altLang="fa-IR" sz="2800" b="1" i="1" dirty="0" smtClean="0"/>
              <a:t>J.C.</a:t>
            </a:r>
            <a:r>
              <a:rPr lang="fa-IR" altLang="fa-IR" sz="2800" b="1" i="1" dirty="0" smtClean="0"/>
              <a:t> </a:t>
            </a:r>
            <a:r>
              <a:rPr lang="fa-IR" altLang="fa-IR" sz="2500" dirty="0" smtClean="0">
                <a:solidFill>
                  <a:schemeClr val="folHlink"/>
                </a:solidFill>
              </a:rPr>
              <a:t>بیشتر پرداختهای یکسان در مقابل کارائی</a:t>
            </a:r>
            <a:r>
              <a:rPr lang="en-US" altLang="fa-IR" sz="2500" dirty="0" smtClean="0">
                <a:solidFill>
                  <a:schemeClr val="folHlink"/>
                </a:solidFill>
              </a:rPr>
              <a:t> </a:t>
            </a:r>
            <a:r>
              <a:rPr lang="fa-IR" altLang="fa-IR" sz="2500" dirty="0" smtClean="0">
                <a:solidFill>
                  <a:schemeClr val="folHlink"/>
                </a:solidFill>
              </a:rPr>
              <a:t>های یکسان مطرح است</a:t>
            </a:r>
            <a:r>
              <a:rPr lang="fa-IR" altLang="fa-IR" sz="2400" dirty="0" smtClean="0">
                <a:solidFill>
                  <a:schemeClr val="folHlink"/>
                </a:solidFill>
              </a:rPr>
              <a:t> .</a:t>
            </a:r>
            <a:endParaRPr lang="fa-IR" altLang="fa-IR" sz="1000" dirty="0" smtClean="0">
              <a:solidFill>
                <a:schemeClr val="folHlink"/>
              </a:solidFill>
            </a:endParaRP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fa-IR" altLang="fa-IR" sz="2400" dirty="0" smtClean="0">
              <a:solidFill>
                <a:schemeClr val="folHlink"/>
              </a:solidFill>
            </a:endParaRP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altLang="fa-IR" sz="3500" dirty="0" smtClean="0">
                <a:solidFill>
                  <a:srgbClr val="CCFFFF"/>
                </a:solidFill>
              </a:rPr>
              <a:t>نظریات مربوط به طبقه بندی مشاغل :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altLang="fa-IR" sz="3500" dirty="0" smtClean="0">
                <a:solidFill>
                  <a:schemeClr val="folHlink"/>
                </a:solidFill>
              </a:rPr>
              <a:t>اول :</a:t>
            </a:r>
            <a:r>
              <a:rPr lang="fa-IR" altLang="fa-IR" sz="2800" dirty="0" smtClean="0">
                <a:solidFill>
                  <a:schemeClr val="folHlink"/>
                </a:solidFill>
              </a:rPr>
              <a:t> تطبیق شاغل با شغل : </a:t>
            </a:r>
            <a:r>
              <a:rPr lang="fa-IR" altLang="fa-IR" sz="2800" dirty="0" smtClean="0"/>
              <a:t>در این روش ابتدا شغل را تعریف و تجزیه و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altLang="fa-IR" sz="2800" dirty="0" smtClean="0"/>
              <a:t>تحلیل می نمائیم و ظایفی که شاغل بر عهده دارد را مشخص میکنیم و بیشتر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altLang="fa-IR" sz="2800" dirty="0" smtClean="0"/>
              <a:t>برای پست های رده پائین استفاده می شود .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altLang="fa-IR" sz="2800" dirty="0" smtClean="0">
                <a:solidFill>
                  <a:srgbClr val="FFCCCC"/>
                </a:solidFill>
              </a:rPr>
              <a:t>						</a:t>
            </a:r>
            <a:endParaRPr lang="en-US" altLang="fa-IR" sz="3500" dirty="0" smtClean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416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491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491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491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00101" y="2313239"/>
            <a:ext cx="7215239" cy="1754326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fa-IR" sz="7200" dirty="0">
                <a:solidFill>
                  <a:srgbClr val="99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B Titr" pitchFamily="2" charset="-78"/>
              </a:rPr>
              <a:t>ارزشیابی مشاغل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6643701" y="1427148"/>
            <a:ext cx="2214547" cy="1588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79388" y="0"/>
            <a:ext cx="8820150" cy="7389813"/>
          </a:xfrm>
        </p:spPr>
        <p:txBody>
          <a:bodyPr/>
          <a:lstStyle/>
          <a:p>
            <a:pPr algn="r">
              <a:buNone/>
              <a:defRPr/>
            </a:pPr>
            <a:r>
              <a:rPr lang="fa-IR" altLang="fa-IR" sz="4000" dirty="0">
                <a:solidFill>
                  <a:schemeClr val="folHlink"/>
                </a:solidFill>
              </a:rPr>
              <a:t>طبقه بندی مشــــاغل چیست؟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3900" dirty="0" smtClean="0">
                <a:solidFill>
                  <a:schemeClr val="folHlink"/>
                </a:solidFill>
              </a:rPr>
              <a:t>دوم :</a:t>
            </a:r>
            <a:r>
              <a:rPr lang="fa-IR" altLang="fa-IR" dirty="0" smtClean="0">
                <a:solidFill>
                  <a:schemeClr val="folHlink"/>
                </a:solidFill>
              </a:rPr>
              <a:t>تطبیق شغل با شاغل : </a:t>
            </a:r>
            <a:r>
              <a:rPr lang="fa-IR" altLang="fa-IR" sz="2800" dirty="0" smtClean="0"/>
              <a:t>در زمـــانی است که فرد در سازمان وجود 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دارد ، با توجـــه به توانایی هـــــای فرد وظایف را به فرد محول می کنیم که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بیشتر برای رده های بالای مدیریتی استفاده می شود .</a:t>
            </a:r>
            <a:endParaRPr lang="en-US" altLang="fa-IR" sz="3900" dirty="0" smtClean="0">
              <a:solidFill>
                <a:schemeClr val="folHlink"/>
              </a:solidFill>
            </a:endParaRPr>
          </a:p>
          <a:p>
            <a:pPr algn="r" eaLnBrk="1" hangingPunct="1">
              <a:buFont typeface="Wingdings" pitchFamily="2" charset="2"/>
              <a:buNone/>
              <a:defRPr/>
            </a:pPr>
            <a:endParaRPr lang="ar-SA" altLang="fa-IR" dirty="0" smtClean="0"/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dirty="0" smtClean="0">
                <a:solidFill>
                  <a:schemeClr val="tx2"/>
                </a:solidFill>
              </a:rPr>
              <a:t>مشاغل مدیران عالی سازمان </a:t>
            </a:r>
            <a:r>
              <a:rPr lang="fa-IR" altLang="fa-IR" sz="2800" dirty="0" smtClean="0">
                <a:solidFill>
                  <a:schemeClr val="tx2"/>
                </a:solidFill>
              </a:rPr>
              <a:t>را نمیتوان با روشهای معمـــــولی که بقیه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>
                <a:solidFill>
                  <a:schemeClr val="tx2"/>
                </a:solidFill>
              </a:rPr>
              <a:t>مشاغل ارزیابی میشود مورد سنجش و مطالعه قرار داد . 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3600" dirty="0" smtClean="0">
                <a:solidFill>
                  <a:srgbClr val="FFCCCC"/>
                </a:solidFill>
                <a:effectLst/>
              </a:rPr>
              <a:t>چــــــــرا ؟؟؟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زیـــرا در اینچنین مشاغــــل ابتکار، نوآوری ، قــدرت اخذ تصمیم و کیفیت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رهبری است که نقش ایفا میکند و از اهمیت برخوردار است .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endParaRPr lang="fa-IR" altLang="fa-IR" sz="2800" dirty="0" smtClean="0"/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مشاغل مدیران عالی بطور جداگانه و از روشهای دیگری استفاده میگردد.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3000" dirty="0" smtClean="0"/>
              <a:t> </a:t>
            </a:r>
            <a:endParaRPr lang="en-US" altLang="fa-IR" sz="3000" dirty="0" smtClean="0"/>
          </a:p>
        </p:txBody>
      </p:sp>
    </p:spTree>
    <p:extLst>
      <p:ext uri="{BB962C8B-B14F-4D97-AF65-F5344CB8AC3E}">
        <p14:creationId xmlns:p14="http://schemas.microsoft.com/office/powerpoint/2010/main" val="4794526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07950" y="1125538"/>
            <a:ext cx="8893175" cy="5472112"/>
          </a:xfrm>
        </p:spPr>
        <p:txBody>
          <a:bodyPr/>
          <a:lstStyle/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dirty="0" smtClean="0"/>
              <a:t>این روش در جهار مرحله انجام میگیرد که عبارتند از :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dirty="0" smtClean="0"/>
              <a:t> 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dirty="0" smtClean="0"/>
              <a:t>1- تنظیم آئین نامه امتیـازات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قـــــدم اول : انتخاب عوامل اصلی مشاغل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قـــــدم دوم : انتخاب عوامل فرعی مشاغل</a:t>
            </a:r>
          </a:p>
        </p:txBody>
      </p:sp>
      <p:sp>
        <p:nvSpPr>
          <p:cNvPr id="522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63538" y="0"/>
            <a:ext cx="8385175" cy="1431925"/>
          </a:xfrm>
        </p:spPr>
        <p:txBody>
          <a:bodyPr/>
          <a:lstStyle/>
          <a:p>
            <a:pPr algn="r" eaLnBrk="1" hangingPunct="1">
              <a:defRPr/>
            </a:pPr>
            <a:r>
              <a:rPr lang="fa-IR" altLang="fa-IR" dirty="0" smtClean="0"/>
              <a:t>1- روش امتیازی </a:t>
            </a:r>
            <a:r>
              <a:rPr lang="en-US" altLang="fa-IR" dirty="0" smtClean="0"/>
              <a:t>Point Method   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684213" y="4149725"/>
            <a:ext cx="8064500" cy="2519363"/>
          </a:xfrm>
          <a:prstGeom prst="rect">
            <a:avLst/>
          </a:prstGeom>
          <a:solidFill>
            <a:schemeClr val="accent1"/>
          </a:solidFill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fa-IR" altLang="fa-IR" sz="2800"/>
              <a:t>     </a:t>
            </a:r>
            <a:r>
              <a:rPr lang="fa-IR" altLang="fa-IR" sz="2800">
                <a:solidFill>
                  <a:srgbClr val="CCFFFF"/>
                </a:solidFill>
              </a:rPr>
              <a:t>عوامل اصلی                            عوامل فرعی</a:t>
            </a:r>
            <a:endParaRPr lang="fa-IR" altLang="fa-IR" sz="1000">
              <a:solidFill>
                <a:srgbClr val="CCFFFF"/>
              </a:solidFill>
            </a:endParaRPr>
          </a:p>
          <a:p>
            <a:pPr algn="r" rtl="1" eaLnBrk="1" hangingPunct="1"/>
            <a:endParaRPr lang="fa-IR" altLang="fa-IR" sz="1000">
              <a:solidFill>
                <a:srgbClr val="CCFFFF"/>
              </a:solidFill>
            </a:endParaRPr>
          </a:p>
          <a:p>
            <a:pPr algn="r" rtl="1" eaLnBrk="1" hangingPunct="1"/>
            <a:r>
              <a:rPr lang="fa-IR" altLang="fa-IR" sz="2400">
                <a:solidFill>
                  <a:schemeClr val="tx2"/>
                </a:solidFill>
              </a:rPr>
              <a:t>1- مهارت                        تحصیلات – تجربه کار – ابتکار و خلاقیت</a:t>
            </a:r>
          </a:p>
          <a:p>
            <a:pPr algn="r" rtl="1" eaLnBrk="1" hangingPunct="1"/>
            <a:r>
              <a:rPr lang="fa-IR" altLang="fa-IR" sz="2400">
                <a:solidFill>
                  <a:schemeClr val="tx2"/>
                </a:solidFill>
              </a:rPr>
              <a:t>2- تـــلاش                        تلاش جسمـــانی و فـــکری</a:t>
            </a:r>
          </a:p>
          <a:p>
            <a:pPr algn="r" rtl="1" eaLnBrk="1" hangingPunct="1"/>
            <a:r>
              <a:rPr lang="fa-IR" altLang="fa-IR" sz="2400">
                <a:solidFill>
                  <a:schemeClr val="tx2"/>
                </a:solidFill>
              </a:rPr>
              <a:t>3- مسئولیت                      حفظ و نگهداری تجهیزات و وسایل – حفظ مواد</a:t>
            </a:r>
          </a:p>
          <a:p>
            <a:pPr algn="r" rtl="1" eaLnBrk="1" hangingPunct="1"/>
            <a:r>
              <a:rPr lang="fa-IR" altLang="fa-IR" sz="2400">
                <a:solidFill>
                  <a:schemeClr val="tx2"/>
                </a:solidFill>
              </a:rPr>
              <a:t>			   اولیه و محصولات – سلامت کارکنان</a:t>
            </a:r>
          </a:p>
          <a:p>
            <a:pPr algn="r" rtl="1" eaLnBrk="1" hangingPunct="1"/>
            <a:r>
              <a:rPr lang="fa-IR" altLang="fa-IR" sz="2400">
                <a:solidFill>
                  <a:schemeClr val="tx2"/>
                </a:solidFill>
              </a:rPr>
              <a:t>4- شرایط محیط کار            درجه دشواری</a:t>
            </a:r>
            <a:r>
              <a:rPr lang="en-US" altLang="fa-IR" sz="2400">
                <a:solidFill>
                  <a:schemeClr val="tx2"/>
                </a:solidFill>
              </a:rPr>
              <a:t> </a:t>
            </a:r>
            <a:r>
              <a:rPr lang="fa-IR" altLang="fa-IR" sz="2400">
                <a:solidFill>
                  <a:schemeClr val="tx2"/>
                </a:solidFill>
              </a:rPr>
              <a:t>کار و میزان خطرات در کار</a:t>
            </a:r>
            <a:endParaRPr lang="en-US" altLang="fa-IR" sz="2400">
              <a:solidFill>
                <a:schemeClr val="tx2"/>
              </a:solidFill>
            </a:endParaRPr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>
            <a:off x="5795963" y="4149725"/>
            <a:ext cx="0" cy="251936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52231" name="Line 7"/>
          <p:cNvSpPr>
            <a:spLocks noChangeShapeType="1"/>
          </p:cNvSpPr>
          <p:nvPr/>
        </p:nvSpPr>
        <p:spPr bwMode="auto">
          <a:xfrm>
            <a:off x="684213" y="4724400"/>
            <a:ext cx="806450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095109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  <p:bldP spid="52226" grpId="0"/>
      <p:bldP spid="52228" grpId="0" animBg="1"/>
      <p:bldP spid="52230" grpId="0" animBg="1"/>
      <p:bldP spid="5223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07950" y="44450"/>
            <a:ext cx="8964613" cy="6913563"/>
          </a:xfrm>
        </p:spPr>
        <p:txBody>
          <a:bodyPr/>
          <a:lstStyle/>
          <a:p>
            <a:pPr algn="r">
              <a:buNone/>
              <a:defRPr/>
            </a:pPr>
            <a:r>
              <a:rPr lang="fa-IR" altLang="fa-IR" sz="2800" dirty="0" smtClean="0">
                <a:solidFill>
                  <a:schemeClr val="bg2">
                    <a:lumMod val="50000"/>
                  </a:schemeClr>
                </a:solidFill>
              </a:rPr>
              <a:t>روش </a:t>
            </a:r>
            <a:r>
              <a:rPr lang="fa-IR" altLang="fa-IR" sz="2800" dirty="0">
                <a:solidFill>
                  <a:schemeClr val="bg2">
                    <a:lumMod val="50000"/>
                  </a:schemeClr>
                </a:solidFill>
              </a:rPr>
              <a:t>امتیازی </a:t>
            </a:r>
            <a:endParaRPr lang="fa-IR" altLang="fa-IR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r">
              <a:buNone/>
              <a:defRPr/>
            </a:pPr>
            <a:r>
              <a:rPr lang="fa-IR" altLang="fa-IR" sz="2800" dirty="0" smtClean="0"/>
              <a:t>قــدم ســوم : انتخاب مجموع امتیازات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قدم چهارم :</a:t>
            </a:r>
            <a:r>
              <a:rPr lang="ar-SA" altLang="fa-IR" sz="2800" dirty="0" smtClean="0"/>
              <a:t>  تعيين </a:t>
            </a:r>
            <a:r>
              <a:rPr lang="fa-IR" altLang="fa-IR" sz="2800" dirty="0" smtClean="0"/>
              <a:t>درجات مختلف برای هر عامل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قــدم پنجـم : تخصیص امتیاز برای هریک از درجات و عوامل شغلی</a:t>
            </a:r>
            <a:endParaRPr lang="fa-IR" altLang="fa-IR" dirty="0" smtClean="0"/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dirty="0" smtClean="0"/>
              <a:t> مثال برای نحوه ی تخصیص امتیاز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endParaRPr lang="fa-IR" altLang="fa-IR" dirty="0" smtClean="0"/>
          </a:p>
          <a:p>
            <a:pPr algn="r" eaLnBrk="1" hangingPunct="1">
              <a:buFont typeface="Wingdings" pitchFamily="2" charset="2"/>
              <a:buNone/>
              <a:defRPr/>
            </a:pPr>
            <a:endParaRPr lang="fa-IR" altLang="fa-IR" dirty="0" smtClean="0"/>
          </a:p>
          <a:p>
            <a:pPr algn="r" eaLnBrk="1" hangingPunct="1">
              <a:buFont typeface="Wingdings" pitchFamily="2" charset="2"/>
              <a:buNone/>
              <a:defRPr/>
            </a:pPr>
            <a:endParaRPr lang="fa-IR" altLang="fa-IR" dirty="0" smtClean="0"/>
          </a:p>
          <a:p>
            <a:pPr algn="r" eaLnBrk="1" hangingPunct="1">
              <a:buFont typeface="Wingdings" pitchFamily="2" charset="2"/>
              <a:buNone/>
              <a:defRPr/>
            </a:pPr>
            <a:endParaRPr lang="fa-IR" altLang="fa-IR" dirty="0" smtClean="0"/>
          </a:p>
          <a:p>
            <a:pPr algn="r" eaLnBrk="1" hangingPunct="1">
              <a:buFont typeface="Wingdings" pitchFamily="2" charset="2"/>
              <a:buNone/>
              <a:defRPr/>
            </a:pPr>
            <a:endParaRPr lang="fa-IR" altLang="fa-IR" dirty="0" smtClean="0"/>
          </a:p>
          <a:p>
            <a:pPr algn="r" eaLnBrk="1" hangingPunct="1">
              <a:buFont typeface="Wingdings" pitchFamily="2" charset="2"/>
              <a:buNone/>
              <a:defRPr/>
            </a:pPr>
            <a:endParaRPr lang="en-US" altLang="fa-IR" dirty="0" smtClean="0"/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468313" y="2349500"/>
            <a:ext cx="8207375" cy="4319588"/>
          </a:xfrm>
          <a:prstGeom prst="rect">
            <a:avLst/>
          </a:prstGeom>
          <a:solidFill>
            <a:srgbClr val="008000"/>
          </a:solidFill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fa-IR" altLang="fa-IR" sz="2400"/>
              <a:t> عوامل اصلی                      عــوامــل فـــــرعی                       جمع امتیاز</a:t>
            </a:r>
          </a:p>
          <a:p>
            <a:pPr algn="r" rtl="1" eaLnBrk="1" hangingPunct="1"/>
            <a:endParaRPr lang="fa-IR" altLang="fa-IR" sz="800">
              <a:solidFill>
                <a:srgbClr val="FFFF00"/>
              </a:solidFill>
            </a:endParaRPr>
          </a:p>
          <a:p>
            <a:pPr algn="r" rtl="1" eaLnBrk="1" hangingPunct="1"/>
            <a:endParaRPr lang="fa-IR" altLang="fa-IR" sz="800">
              <a:solidFill>
                <a:srgbClr val="FFFF00"/>
              </a:solidFill>
            </a:endParaRPr>
          </a:p>
          <a:p>
            <a:pPr algn="r" rtl="1" eaLnBrk="1" hangingPunct="1"/>
            <a:endParaRPr lang="fa-IR" altLang="fa-IR" sz="800">
              <a:solidFill>
                <a:srgbClr val="FFFF00"/>
              </a:solidFill>
            </a:endParaRPr>
          </a:p>
          <a:p>
            <a:pPr algn="r" rtl="1" eaLnBrk="1" hangingPunct="1"/>
            <a:r>
              <a:rPr lang="fa-IR" altLang="fa-IR" sz="2400">
                <a:solidFill>
                  <a:srgbClr val="FFFF00"/>
                </a:solidFill>
              </a:rPr>
              <a:t>  مهـــارت      تحصیلات   تجــربــه    ــــــــــ     ـــــــــــ     ــــــــــ</a:t>
            </a:r>
          </a:p>
          <a:p>
            <a:pPr algn="r" rtl="1" eaLnBrk="1" hangingPunct="1"/>
            <a:r>
              <a:rPr lang="fa-IR" altLang="fa-IR" sz="2400">
                <a:solidFill>
                  <a:srgbClr val="FFFF00"/>
                </a:solidFill>
              </a:rPr>
              <a:t>                       200      150                                              350</a:t>
            </a:r>
            <a:r>
              <a:rPr lang="fa-IR" altLang="fa-IR" sz="2400"/>
              <a:t>    </a:t>
            </a:r>
          </a:p>
          <a:p>
            <a:pPr algn="r" rtl="1" eaLnBrk="1" hangingPunct="1"/>
            <a:r>
              <a:rPr lang="fa-IR" altLang="fa-IR" sz="2400">
                <a:solidFill>
                  <a:srgbClr val="FFFF00"/>
                </a:solidFill>
              </a:rPr>
              <a:t>    </a:t>
            </a:r>
            <a:endParaRPr lang="fa-IR" altLang="fa-IR" sz="200">
              <a:solidFill>
                <a:srgbClr val="FFFF00"/>
              </a:solidFill>
            </a:endParaRPr>
          </a:p>
          <a:p>
            <a:pPr algn="r" rtl="1" eaLnBrk="1" hangingPunct="1"/>
            <a:r>
              <a:rPr lang="fa-IR" altLang="fa-IR" sz="2400">
                <a:solidFill>
                  <a:srgbClr val="FFFF00"/>
                </a:solidFill>
              </a:rPr>
              <a:t>   مسئولیت      سرپرستی    مـــالی   حفظ مواد  حفظ وسایل</a:t>
            </a:r>
            <a:r>
              <a:rPr lang="ar-SA" altLang="fa-IR" sz="2400">
                <a:solidFill>
                  <a:srgbClr val="FFFF00"/>
                </a:solidFill>
              </a:rPr>
              <a:t>  ايمنـي</a:t>
            </a:r>
          </a:p>
          <a:p>
            <a:pPr algn="r" rtl="1" eaLnBrk="1" hangingPunct="1"/>
            <a:r>
              <a:rPr lang="ar-SA" altLang="fa-IR" sz="2400">
                <a:solidFill>
                  <a:srgbClr val="FFFF00"/>
                </a:solidFill>
              </a:rPr>
              <a:t>                        </a:t>
            </a:r>
            <a:r>
              <a:rPr lang="fa-IR" altLang="fa-IR" sz="2400">
                <a:solidFill>
                  <a:srgbClr val="FFFF00"/>
                </a:solidFill>
              </a:rPr>
              <a:t>85        75         50         40           50       30</a:t>
            </a:r>
            <a:r>
              <a:rPr lang="ar-SA" altLang="fa-IR" sz="2400">
                <a:solidFill>
                  <a:srgbClr val="FFFF00"/>
                </a:solidFill>
              </a:rPr>
              <a:t>0</a:t>
            </a:r>
            <a:endParaRPr lang="ar-SA" altLang="fa-IR" sz="2400"/>
          </a:p>
          <a:p>
            <a:pPr algn="r" rtl="1" eaLnBrk="1" hangingPunct="1"/>
            <a:r>
              <a:rPr lang="ar-SA" altLang="fa-IR" sz="2400"/>
              <a:t>   </a:t>
            </a:r>
            <a:r>
              <a:rPr lang="fa-IR" altLang="fa-IR" sz="2400">
                <a:solidFill>
                  <a:srgbClr val="FFFF00"/>
                </a:solidFill>
              </a:rPr>
              <a:t>   تلاش        فـــکری    جســـمی   ــــــــــ     ـــــــــــــ     ــــــــــ</a:t>
            </a:r>
          </a:p>
          <a:p>
            <a:pPr algn="r" rtl="1" eaLnBrk="1" hangingPunct="1"/>
            <a:r>
              <a:rPr lang="fa-IR" altLang="fa-IR" sz="2400">
                <a:solidFill>
                  <a:srgbClr val="FFFF00"/>
                </a:solidFill>
              </a:rPr>
              <a:t>		 100	   75					175</a:t>
            </a:r>
          </a:p>
          <a:p>
            <a:pPr algn="r" rtl="1" eaLnBrk="1" hangingPunct="1"/>
            <a:endParaRPr lang="fa-IR" altLang="fa-IR" sz="800">
              <a:solidFill>
                <a:srgbClr val="FFFF00"/>
              </a:solidFill>
            </a:endParaRPr>
          </a:p>
          <a:p>
            <a:pPr algn="r" rtl="1" eaLnBrk="1" hangingPunct="1"/>
            <a:r>
              <a:rPr lang="fa-IR" altLang="fa-IR" sz="2400">
                <a:solidFill>
                  <a:srgbClr val="FFFF00"/>
                </a:solidFill>
              </a:rPr>
              <a:t> شرایط کار     محیط کار    خطرات   ــــــــــــ    ــــــــــــ     ــــــــــ</a:t>
            </a:r>
          </a:p>
          <a:p>
            <a:pPr algn="r" rtl="1" eaLnBrk="1" hangingPunct="1"/>
            <a:r>
              <a:rPr lang="fa-IR" altLang="fa-IR" sz="2400">
                <a:solidFill>
                  <a:srgbClr val="FFFF00"/>
                </a:solidFill>
              </a:rPr>
              <a:t>	 	100	   75 					175</a:t>
            </a:r>
          </a:p>
        </p:txBody>
      </p:sp>
      <p:sp>
        <p:nvSpPr>
          <p:cNvPr id="53253" name="Line 5"/>
          <p:cNvSpPr>
            <a:spLocks noChangeShapeType="1"/>
          </p:cNvSpPr>
          <p:nvPr/>
        </p:nvSpPr>
        <p:spPr bwMode="auto">
          <a:xfrm>
            <a:off x="7092950" y="2349500"/>
            <a:ext cx="0" cy="4319588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>
            <a:off x="2555875" y="3068638"/>
            <a:ext cx="0" cy="360045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>
            <a:off x="3779838" y="3068638"/>
            <a:ext cx="0" cy="360045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4859338" y="3068638"/>
            <a:ext cx="0" cy="360045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5940425" y="3068638"/>
            <a:ext cx="0" cy="360045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1619250" y="2349500"/>
            <a:ext cx="0" cy="4319588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468313" y="3068638"/>
            <a:ext cx="8208962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468313" y="4005263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>
            <a:off x="468313" y="4941888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>
            <a:off x="466725" y="5734050"/>
            <a:ext cx="8208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799335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53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5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53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53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532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532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532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5325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53252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53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5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53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53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532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532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532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5325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532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3" dur="1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6" dur="1" fill="hold"/>
                                        <p:tgtEl>
                                          <p:spTgt spid="532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9" dur="1" fill="hold"/>
                                        <p:tgtEl>
                                          <p:spTgt spid="532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2" dur="1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build="allAtOnce" animBg="1"/>
      <p:bldP spid="53253" grpId="0" animBg="1"/>
      <p:bldP spid="53254" grpId="0" animBg="1"/>
      <p:bldP spid="53255" grpId="0" animBg="1"/>
      <p:bldP spid="53256" grpId="0" animBg="1"/>
      <p:bldP spid="53257" grpId="0" animBg="1"/>
      <p:bldP spid="53258" grpId="0" animBg="1"/>
      <p:bldP spid="53260" grpId="0" animBg="1"/>
      <p:bldP spid="53263" grpId="0" animBg="1"/>
      <p:bldP spid="53264" grpId="0" animBg="1"/>
      <p:bldP spid="5326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07950" y="144463"/>
            <a:ext cx="8964613" cy="7029450"/>
          </a:xfrm>
        </p:spPr>
        <p:txBody>
          <a:bodyPr/>
          <a:lstStyle/>
          <a:p>
            <a:pPr algn="r">
              <a:buNone/>
              <a:defRPr/>
            </a:pPr>
            <a:r>
              <a:rPr lang="fa-IR" altLang="fa-IR" sz="2800" dirty="0">
                <a:solidFill>
                  <a:schemeClr val="bg2">
                    <a:lumMod val="50000"/>
                  </a:schemeClr>
                </a:solidFill>
              </a:rPr>
              <a:t>روش امتیازی </a:t>
            </a:r>
            <a:endParaRPr lang="fa-IR" altLang="fa-IR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r">
              <a:buNone/>
              <a:defRPr/>
            </a:pPr>
            <a:r>
              <a:rPr lang="fa-IR" altLang="fa-IR" sz="2800" dirty="0" smtClean="0"/>
              <a:t>قدم ششم : تنظیم آئین نامه امتیازات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dirty="0" smtClean="0"/>
              <a:t>2- تنظیم مختصات شغـــــل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این مشخصات بر مبنای شرح شغل و شرایط احراز شغل تنظیم میگردد.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dirty="0" smtClean="0"/>
              <a:t> 3- تخصـــیــص امتـیــــــاز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به هریک از عوامل در هر شغل با استفـاده از آئین نـامه امتیازات ، امتیــاز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داده میشود و مجموع آنها تعیین کننده امتیاز آن شغل است . 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dirty="0" smtClean="0"/>
              <a:t> 4- تعیین نــــرخ حقـــــــوق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موقعیت نسبی هر شغل نسبت به سایر مشاغل تعیین میگردد و در صورتیکه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تعداد مشاغل زیاد باشد ، آنهایی که امتیاز نزدیک به هم دارند در گروههـای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مشـــابه همدیگر قرار میگیرند . 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مزایای روش امتیازی :</a:t>
            </a:r>
            <a:r>
              <a:rPr lang="en-US" altLang="fa-IR" sz="2800" dirty="0" smtClean="0"/>
              <a:t>Advantages of P.M.                            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1-از دقت و اعتبار قابل قبولی برخوردار است .</a:t>
            </a:r>
          </a:p>
        </p:txBody>
      </p:sp>
    </p:spTree>
    <p:extLst>
      <p:ext uri="{BB962C8B-B14F-4D97-AF65-F5344CB8AC3E}">
        <p14:creationId xmlns:p14="http://schemas.microsoft.com/office/powerpoint/2010/main" val="19523097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542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07950" y="144463"/>
            <a:ext cx="8893175" cy="7532687"/>
          </a:xfrm>
        </p:spPr>
        <p:txBody>
          <a:bodyPr/>
          <a:lstStyle/>
          <a:p>
            <a:pPr algn="r">
              <a:buNone/>
              <a:defRPr/>
            </a:pPr>
            <a:r>
              <a:rPr lang="fa-IR" altLang="fa-IR" sz="2400" dirty="0" smtClean="0">
                <a:solidFill>
                  <a:schemeClr val="bg2">
                    <a:lumMod val="75000"/>
                  </a:schemeClr>
                </a:solidFill>
              </a:rPr>
              <a:t>مزایای </a:t>
            </a:r>
            <a:r>
              <a:rPr lang="fa-IR" altLang="fa-IR" sz="2400" dirty="0">
                <a:solidFill>
                  <a:schemeClr val="bg2">
                    <a:lumMod val="75000"/>
                  </a:schemeClr>
                </a:solidFill>
              </a:rPr>
              <a:t>روش امتیازی </a:t>
            </a:r>
            <a:endParaRPr lang="fa-IR" altLang="fa-IR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buNone/>
              <a:defRPr/>
            </a:pPr>
            <a:r>
              <a:rPr lang="fa-IR" altLang="fa-IR" sz="2600" dirty="0" smtClean="0"/>
              <a:t>2- با استانداردهای تعیین شده صورت میگیرد .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600" dirty="0" smtClean="0"/>
              <a:t>3- بدون در نظر گرفتن نرخ حقوق و دستمزد و کمی بودن آن صورت میگیرد.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600" dirty="0" smtClean="0"/>
              <a:t>4- نسبت به روشهای دیگر آسانتر است .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600" dirty="0" smtClean="0"/>
              <a:t>5- انعطاف پذیر است .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endParaRPr lang="fa-IR" altLang="fa-IR" sz="2600" dirty="0" smtClean="0"/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dirty="0" smtClean="0"/>
              <a:t>معایب روش امتیازی : </a:t>
            </a:r>
            <a:r>
              <a:rPr lang="en-US" altLang="fa-IR" dirty="0" smtClean="0"/>
              <a:t>Disadvantages of P.M.             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1- برای اجرای آن به کارشناسان ورزیده نیاز است .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2- نسبت به روشهای دیگر به زمان بیشتری نیاز دارد .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3- حجم کاری زیاد و در نتیجه هزینه زیادی نیاز دارد . </a:t>
            </a:r>
            <a:endParaRPr lang="fa-IR" altLang="fa-IR" dirty="0" smtClean="0"/>
          </a:p>
          <a:p>
            <a:pPr algn="r" eaLnBrk="1" hangingPunct="1">
              <a:buFont typeface="Wingdings" pitchFamily="2" charset="2"/>
              <a:buNone/>
              <a:defRPr/>
            </a:pPr>
            <a:endParaRPr lang="fa-IR" altLang="fa-IR" sz="2400" dirty="0" smtClean="0"/>
          </a:p>
        </p:txBody>
      </p:sp>
    </p:spTree>
    <p:extLst>
      <p:ext uri="{BB962C8B-B14F-4D97-AF65-F5344CB8AC3E}">
        <p14:creationId xmlns:p14="http://schemas.microsoft.com/office/powerpoint/2010/main" val="1786998296"/>
      </p:ext>
    </p:extLst>
  </p:cSld>
  <p:clrMapOvr>
    <a:masterClrMapping/>
  </p:clrMapOvr>
  <p:transition>
    <p:fad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07950" y="141288"/>
            <a:ext cx="8893175" cy="7319962"/>
          </a:xfrm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  منابع و ماخذ: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بایرس لویدال، (1998).مدیریت منابع انسانی.ترجمه: محمد تقی ضیائی بیگدلی و محمد رضا احمدی و نادر آریا(1389).تهران: انتشارات کوهسار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سید جوادین، سید رضا(1388). مبانی مدیریت منابع انسانی. تهران: ناشر دانشکده مدیریت دانشگاه تهران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سعادت، اسفندیار(1391). مدیریت منابع انسانی. تهران: ناشر سمت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صفرزاده، حسین(1389).تئوری های مدیریت.تهران: ناشر پوران پژوهش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altLang="fa-IR" sz="2800" dirty="0" smtClean="0"/>
              <a:t>الهی، حسن(1387).فصلنامه بهورز</a:t>
            </a:r>
          </a:p>
        </p:txBody>
      </p:sp>
    </p:spTree>
    <p:extLst>
      <p:ext uri="{BB962C8B-B14F-4D97-AF65-F5344CB8AC3E}">
        <p14:creationId xmlns:p14="http://schemas.microsoft.com/office/powerpoint/2010/main" val="36887911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مقدمه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00108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24" name="TextBox 5"/>
          <p:cNvSpPr txBox="1">
            <a:spLocks noChangeArrowheads="1"/>
          </p:cNvSpPr>
          <p:nvPr/>
        </p:nvSpPr>
        <p:spPr bwMode="auto">
          <a:xfrm>
            <a:off x="71438" y="1222375"/>
            <a:ext cx="9001125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</a:pPr>
            <a:r>
              <a:rPr lang="fa-IR" sz="3200" dirty="0">
                <a:cs typeface="B Nazanin" pitchFamily="2" charset="-78"/>
              </a:rPr>
              <a:t>هدف اصلی نظام ارزشیابی مشاغل ، عبارت است از تعیین درجه ی اهمیت مشاغل در سازمان به منظور پرداخت حقوق و دستمزدی که با وظایف ، مسئولیت ها و شرایط محیط کاری کارکنان متناسب باشد . </a:t>
            </a:r>
            <a:r>
              <a:rPr lang="fa-IR" sz="3200" dirty="0" smtClean="0">
                <a:cs typeface="B Nazanin" pitchFamily="2" charset="-78"/>
              </a:rPr>
              <a:t>سیدجوادین،سید رضا ص 224</a:t>
            </a:r>
            <a:endParaRPr lang="fa-IR" sz="3200" dirty="0">
              <a:cs typeface="B Nazanin" pitchFamily="2" charset="-78"/>
            </a:endParaRP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ارزشیابی مشاغل چیست ؟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00108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148" name="TextBox 5"/>
          <p:cNvSpPr txBox="1">
            <a:spLocks noChangeArrowheads="1"/>
          </p:cNvSpPr>
          <p:nvPr/>
        </p:nvSpPr>
        <p:spPr bwMode="auto">
          <a:xfrm>
            <a:off x="71438" y="1222375"/>
            <a:ext cx="9001125" cy="667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تعیین ارزش ریالی مشاغل موجود در سازمان است . </a:t>
            </a:r>
          </a:p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برای ارزشیابی مشاغل در سازمان ، یک روش علمی و دقیق به کار گرفته نمی شود . </a:t>
            </a:r>
          </a:p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بهتر است ارزشیابی مشاغل به دست یک گروه صورت گیرد . </a:t>
            </a:r>
          </a:p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گروه ارزشیابی مشاغل باید با توجه به واقعیات و به دور از ذهنیات خود به ارزشیابی مشاغل بپردازند ، که نتایج آن در افزایش کارایی سازمان بسیار مؤثر است</a:t>
            </a:r>
            <a:r>
              <a:rPr lang="fa-IR" sz="2800" dirty="0" smtClean="0">
                <a:cs typeface="B Nazanin" pitchFamily="2" charset="-78"/>
              </a:rPr>
              <a:t>.</a:t>
            </a:r>
          </a:p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fa-IR" sz="2800" dirty="0" smtClean="0">
                <a:cs typeface="B Nazanin" pitchFamily="2" charset="-78"/>
              </a:rPr>
              <a:t> </a:t>
            </a:r>
            <a:r>
              <a:rPr lang="fa-IR" sz="2800" dirty="0">
                <a:cs typeface="B Nazanin" pitchFamily="2" charset="-78"/>
              </a:rPr>
              <a:t>سیدجوادین،سید رضا ص </a:t>
            </a:r>
            <a:r>
              <a:rPr lang="fa-IR" sz="2800" dirty="0" smtClean="0">
                <a:cs typeface="B Nazanin" pitchFamily="2" charset="-78"/>
              </a:rPr>
              <a:t>225</a:t>
            </a:r>
            <a:endParaRPr lang="fa-IR" sz="2800" dirty="0">
              <a:cs typeface="B Nazanin" pitchFamily="2" charset="-78"/>
            </a:endParaRPr>
          </a:p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fa-IR" sz="2800" dirty="0">
              <a:cs typeface="B Nazanin" pitchFamily="2" charset="-78"/>
            </a:endParaRPr>
          </a:p>
        </p:txBody>
      </p: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فواید ارزشیابی مشاغل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71546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172" name="TextBox 5"/>
          <p:cNvSpPr txBox="1">
            <a:spLocks noChangeArrowheads="1"/>
          </p:cNvSpPr>
          <p:nvPr/>
        </p:nvSpPr>
        <p:spPr bwMode="auto">
          <a:xfrm>
            <a:off x="71438" y="1143000"/>
            <a:ext cx="9001125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ایجاد نظم در سازمان </a:t>
            </a:r>
          </a:p>
          <a:p>
            <a:pPr indent="355600" algn="ctr"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تهیه و تنظیم بودجه های پرسنلی </a:t>
            </a:r>
          </a:p>
          <a:p>
            <a:pPr indent="355600" algn="l"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ایجاد ضوابط دقیق برای ارزشیابی کارکنان </a:t>
            </a:r>
          </a:p>
          <a:p>
            <a:pPr indent="355600" algn="justLow"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غنی سازی شغلی </a:t>
            </a:r>
          </a:p>
          <a:p>
            <a:pPr indent="355600" algn="ctr"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توسعه ی شغلی </a:t>
            </a:r>
          </a:p>
          <a:p>
            <a:pPr indent="355600" algn="l"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طراحی مشاغل </a:t>
            </a:r>
          </a:p>
          <a:p>
            <a:pPr indent="355600" algn="justLow"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جذب و گزینش </a:t>
            </a:r>
          </a:p>
          <a:p>
            <a:pPr indent="355600" algn="ctr"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آموزش و بهسازی </a:t>
            </a:r>
          </a:p>
          <a:p>
            <a:pPr indent="355600" algn="l"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بهبود شرایط کار</a:t>
            </a:r>
          </a:p>
          <a:p>
            <a:pPr indent="355600" algn="justLow"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بررسی نوسانات حقوق و دستمزد </a:t>
            </a:r>
          </a:p>
          <a:p>
            <a:pPr indent="355600" algn="ctr"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تهیه و تنظیم قوانین و مقررات برای استخدام </a:t>
            </a:r>
          </a:p>
          <a:p>
            <a:pPr indent="355600" algn="l">
              <a:buFontTx/>
              <a:buBlip>
                <a:blip r:embed="rId2"/>
              </a:buBlip>
            </a:pPr>
            <a:r>
              <a:rPr lang="fa-IR" sz="2800" dirty="0">
                <a:cs typeface="B Nazanin" pitchFamily="2" charset="-78"/>
              </a:rPr>
              <a:t>انتقال و ترفیعات کارکنان </a:t>
            </a:r>
          </a:p>
        </p:txBody>
      </p: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محدودیت های ارزشیابی مشاغل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00108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85750" y="938972"/>
            <a:ext cx="9001125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Blip>
                <a:blip r:embed="rId2"/>
              </a:buBlip>
              <a:tabLst>
                <a:tab pos="177800" algn="l"/>
              </a:tabLst>
              <a:defRPr/>
            </a:pPr>
            <a:r>
              <a:rPr lang="fa-IR" sz="2800" b="1" dirty="0">
                <a:latin typeface="Arial" pitchFamily="34" charset="0"/>
                <a:cs typeface="B Nazanin" pitchFamily="2" charset="-78"/>
              </a:rPr>
              <a:t>محدودیت ها به خاطر عوامل زیر به وجود می آیند : </a:t>
            </a:r>
          </a:p>
          <a:p>
            <a:pPr marL="266700" indent="2794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723900" algn="l"/>
              </a:tabLst>
              <a:defRPr/>
            </a:pPr>
            <a:r>
              <a:rPr lang="fa-IR" sz="2400" dirty="0">
                <a:latin typeface="Arial" pitchFamily="34" charset="0"/>
                <a:cs typeface="B Nazanin" pitchFamily="2" charset="-78"/>
              </a:rPr>
              <a:t>نفس کار </a:t>
            </a:r>
          </a:p>
          <a:p>
            <a:pPr marL="266700" indent="2794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723900" algn="l"/>
              </a:tabLst>
              <a:defRPr/>
            </a:pPr>
            <a:r>
              <a:rPr lang="fa-IR" sz="2400" dirty="0">
                <a:latin typeface="Arial" pitchFamily="34" charset="0"/>
                <a:cs typeface="B Nazanin" pitchFamily="2" charset="-78"/>
              </a:rPr>
              <a:t> روشهای ارزشیابی</a:t>
            </a:r>
          </a:p>
          <a:p>
            <a:pPr marL="266700" indent="2794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723900" algn="l"/>
              </a:tabLst>
              <a:defRPr/>
            </a:pPr>
            <a:r>
              <a:rPr lang="fa-IR" sz="2400" dirty="0">
                <a:latin typeface="Arial" pitchFamily="34" charset="0"/>
                <a:cs typeface="B Nazanin" pitchFamily="2" charset="-78"/>
              </a:rPr>
              <a:t>نگرش کارشناسان </a:t>
            </a:r>
          </a:p>
          <a:p>
            <a:pPr marL="266700" indent="2794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723900" algn="l"/>
              </a:tabLst>
              <a:defRPr/>
            </a:pPr>
            <a:r>
              <a:rPr lang="fa-IR" sz="2400" dirty="0">
                <a:latin typeface="Arial" pitchFamily="34" charset="0"/>
                <a:cs typeface="B Nazanin" pitchFamily="2" charset="-78"/>
              </a:rPr>
              <a:t>سیاست های حقوق و دستمزد </a:t>
            </a:r>
          </a:p>
          <a:p>
            <a:pPr marL="266700" indent="2794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723900" algn="l"/>
              </a:tabLst>
              <a:defRPr/>
            </a:pPr>
            <a:r>
              <a:rPr lang="fa-IR" sz="2400" dirty="0">
                <a:latin typeface="Arial" pitchFamily="34" charset="0"/>
                <a:cs typeface="B Nazanin" pitchFamily="2" charset="-78"/>
              </a:rPr>
              <a:t>کیفی و ذهنی بودن مشاغل </a:t>
            </a:r>
          </a:p>
          <a:p>
            <a:pPr marL="266700" indent="2794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723900" algn="l"/>
              </a:tabLst>
              <a:defRPr/>
            </a:pPr>
            <a:r>
              <a:rPr lang="fa-IR" sz="2400" dirty="0">
                <a:latin typeface="Arial" pitchFamily="34" charset="0"/>
                <a:cs typeface="B Nazanin" pitchFamily="2" charset="-78"/>
              </a:rPr>
              <a:t>نگرش کارشناسان به شغل و </a:t>
            </a:r>
            <a:r>
              <a:rPr lang="fa-IR" sz="2400" dirty="0" smtClean="0">
                <a:latin typeface="Arial" pitchFamily="34" charset="0"/>
                <a:cs typeface="B Nazanin" pitchFamily="2" charset="-78"/>
              </a:rPr>
              <a:t>شاغل </a:t>
            </a:r>
          </a:p>
          <a:p>
            <a:pPr marL="266700" indent="279400"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723900" algn="l"/>
              </a:tabLst>
              <a:defRPr/>
            </a:pPr>
            <a:r>
              <a:rPr lang="fa-IR" sz="2400" dirty="0" smtClean="0">
                <a:latin typeface="Arial" pitchFamily="34" charset="0"/>
                <a:cs typeface="B Nazanin" pitchFamily="2" charset="-78"/>
              </a:rPr>
              <a:t>                                            صفرزاده حسین ص22</a:t>
            </a:r>
            <a:endParaRPr lang="fa-IR" sz="2400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5" name="Oval 4">
            <a:hlinkClick r:id="" action="ppaction://noaction" highlightClick="1">
              <a:snd r:embed="rId3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3"/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200">
                <a:solidFill>
                  <a:srgbClr val="5D110F"/>
                </a:solidFill>
                <a:cs typeface="B Titr" pitchFamily="2" charset="-78"/>
              </a:rPr>
              <a:t>زمان ارزشیابی مشاغل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28663" y="1071546"/>
            <a:ext cx="7286676" cy="1"/>
          </a:xfrm>
          <a:prstGeom prst="line">
            <a:avLst/>
          </a:prstGeom>
          <a:ln w="15875" cmpd="dbl">
            <a:gradFill flip="none" rotWithShape="1">
              <a:gsLst>
                <a:gs pos="59000">
                  <a:schemeClr val="accent6">
                    <a:lumMod val="50000"/>
                  </a:scheme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220" name="TextBox 5"/>
          <p:cNvSpPr txBox="1">
            <a:spLocks noChangeArrowheads="1"/>
          </p:cNvSpPr>
          <p:nvPr/>
        </p:nvSpPr>
        <p:spPr bwMode="auto">
          <a:xfrm>
            <a:off x="71438" y="1214438"/>
            <a:ext cx="9001125" cy="47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800" b="1">
                <a:cs typeface="B Nazanin" pitchFamily="2" charset="-78"/>
              </a:rPr>
              <a:t>حالت اول : </a:t>
            </a:r>
            <a:r>
              <a:rPr lang="fa-IR" sz="2800">
                <a:cs typeface="B Nazanin" pitchFamily="2" charset="-78"/>
              </a:rPr>
              <a:t>زمانی است که برای تأسیس یک سازمان برنامه ریزی می شود. (هنوز شغل و شاغلی در عمل وجود ندارد)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800">
                <a:cs typeface="B Nazanin" pitchFamily="2" charset="-78"/>
              </a:rPr>
              <a:t>در این مرحله ، کارشناسان با توجه به پیشینه ی موضوع و سازمان های مشابه ، ارزش ریالی مشاغل سازمان را مشخص می کنند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endParaRPr lang="fa-IR" sz="800">
              <a:cs typeface="B Nazanin" pitchFamily="2" charset="-78"/>
            </a:endParaRP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800" b="1">
                <a:cs typeface="B Nazanin" pitchFamily="2" charset="-78"/>
              </a:rPr>
              <a:t>حالت دوم : </a:t>
            </a:r>
            <a:r>
              <a:rPr lang="fa-IR" sz="2800">
                <a:cs typeface="B Nazanin" pitchFamily="2" charset="-78"/>
              </a:rPr>
              <a:t>زمانی است که سازمان فعال است . </a:t>
            </a:r>
          </a:p>
          <a:p>
            <a:pPr algn="justLow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177800" algn="l"/>
              </a:tabLst>
            </a:pPr>
            <a:r>
              <a:rPr lang="fa-IR" sz="2800">
                <a:cs typeface="B Nazanin" pitchFamily="2" charset="-78"/>
              </a:rPr>
              <a:t>در این صورت لازم است کارشناسان سازمان را به خوبی بشناسند .</a:t>
            </a:r>
          </a:p>
        </p:txBody>
      </p:sp>
      <p:sp>
        <p:nvSpPr>
          <p:cNvPr id="5" name="Oval 4">
            <a:hlinkClick r:id="" action="ppaction://noaction" highlightClick="1">
              <a:snd r:embed="rId2" name="arrow.wav"/>
            </a:hlinkClick>
          </p:cNvPr>
          <p:cNvSpPr/>
          <p:nvPr/>
        </p:nvSpPr>
        <p:spPr>
          <a:xfrm>
            <a:off x="4286250" y="6286500"/>
            <a:ext cx="500063" cy="428625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10402</TotalTime>
  <Words>2959</Words>
  <Application>Microsoft Office PowerPoint</Application>
  <PresentationFormat>On-screen Show (4:3)</PresentationFormat>
  <Paragraphs>351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5" baseType="lpstr">
      <vt:lpstr>Arial</vt:lpstr>
      <vt:lpstr>B Nazanin</vt:lpstr>
      <vt:lpstr>B Titr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روش های ارزشیابی مشاغل</vt:lpstr>
      <vt:lpstr>روش های ارزشیابی مشاغل</vt:lpstr>
      <vt:lpstr>روش های ارزشیابی مشاغل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1- روش امتیازی Point Method   </vt:lpstr>
      <vt:lpstr>PowerPoint Presentation</vt:lpstr>
      <vt:lpstr>PowerPoint Presentation</vt:lpstr>
      <vt:lpstr>PowerPoint Presentation</vt:lpstr>
      <vt:lpstr>PowerPoint Presentation</vt:lpstr>
    </vt:vector>
  </TitlesOfParts>
  <Company>matam_kadeh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وب سایت مدیریتی ایران</dc:title>
  <dc:subject>مدیریت منابع انسانی</dc:subject>
  <dc:creator>هادی ورزشکار</dc:creator>
  <cp:lastModifiedBy>yousef abbasi</cp:lastModifiedBy>
  <cp:revision>163</cp:revision>
  <dcterms:created xsi:type="dcterms:W3CDTF">2009-05-04T22:30:56Z</dcterms:created>
  <dcterms:modified xsi:type="dcterms:W3CDTF">2016-04-16T11:41:12Z</dcterms:modified>
</cp:coreProperties>
</file>