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75" r:id="rId10"/>
    <p:sldId id="276" r:id="rId11"/>
    <p:sldId id="277" r:id="rId12"/>
    <p:sldId id="278" r:id="rId13"/>
    <p:sldId id="279" r:id="rId14"/>
    <p:sldId id="280" r:id="rId15"/>
    <p:sldId id="282" r:id="rId16"/>
    <p:sldId id="294" r:id="rId17"/>
    <p:sldId id="295" r:id="rId18"/>
    <p:sldId id="30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9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6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81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78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79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8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2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03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526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54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FDAAC-BB18-4CE1-982E-A974E49430D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72425-0277-41E5-AE3E-CAD9AF78C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8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914400"/>
            <a:ext cx="7467600" cy="46482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rtl="1"/>
            <a:r>
              <a:rPr lang="fa-IR" sz="60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IranNastaliq" pitchFamily="18" charset="0"/>
                <a:cs typeface="IranNastaliq" pitchFamily="18" charset="0"/>
              </a:rPr>
              <a:t>مدلسازی معادلات ساختاری مبتنی بر واریانس</a:t>
            </a:r>
            <a:r>
              <a:rPr lang="en-US" sz="60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IranNastaliq" pitchFamily="18" charset="0"/>
                <a:cs typeface="IranNastaliq" pitchFamily="18" charset="0"/>
              </a:rPr>
              <a:t>:</a:t>
            </a:r>
            <a:endParaRPr lang="fa-IR" sz="6000" b="1" dirty="0" smtClean="0">
              <a:ln w="50800"/>
              <a:solidFill>
                <a:schemeClr val="bg1">
                  <a:shade val="5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IranNastaliq" pitchFamily="18" charset="0"/>
              <a:cs typeface="IranNastaliq" pitchFamily="18" charset="0"/>
            </a:endParaRPr>
          </a:p>
          <a:p>
            <a:pPr rtl="1"/>
            <a:r>
              <a:rPr lang="fa-IR" sz="60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IranNastaliq" pitchFamily="18" charset="0"/>
                <a:cs typeface="IranNastaliq" pitchFamily="18" charset="0"/>
              </a:rPr>
              <a:t>کاربرد نرم افزار </a:t>
            </a:r>
            <a:r>
              <a:rPr lang="en-US" sz="60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IranNastaliq" pitchFamily="18" charset="0"/>
                <a:cs typeface="IranNastaliq" pitchFamily="18" charset="0"/>
              </a:rPr>
              <a:t>PLS</a:t>
            </a:r>
            <a:endParaRPr lang="fa-IR" sz="6000" b="1" dirty="0" smtClean="0">
              <a:ln w="50800"/>
              <a:solidFill>
                <a:schemeClr val="bg1">
                  <a:shade val="5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IranNastaliq" pitchFamily="18" charset="0"/>
              <a:cs typeface="IranNastaliq" pitchFamily="18" charset="0"/>
            </a:endParaRPr>
          </a:p>
          <a:p>
            <a:pPr rtl="1"/>
            <a:endParaRPr lang="fa-IR" sz="3600" b="1" dirty="0">
              <a:ln w="50800"/>
              <a:solidFill>
                <a:schemeClr val="bg1">
                  <a:shade val="5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1"/>
            <a:r>
              <a:rPr lang="en-US" sz="36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www.smartpls.de</a:t>
            </a:r>
            <a:endParaRPr lang="en-US" b="1" dirty="0">
              <a:ln w="50800"/>
              <a:solidFill>
                <a:schemeClr val="bg1">
                  <a:shade val="5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341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1"/>
            <a:ext cx="7772400" cy="1066799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rtl="1"/>
            <a:r>
              <a:rPr lang="fa-IR" sz="4000" dirty="0">
                <a:solidFill>
                  <a:prstClr val="black"/>
                </a:solidFill>
                <a:cs typeface="B Lotus" pitchFamily="2" charset="-78"/>
              </a:rPr>
              <a:t>انواع مدل در </a:t>
            </a:r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581400"/>
          </a:xfrm>
        </p:spPr>
        <p:txBody>
          <a:bodyPr/>
          <a:lstStyle/>
          <a:p>
            <a:pPr lvl="0"/>
            <a:r>
              <a:rPr lang="fa-IR" sz="2400" dirty="0">
                <a:solidFill>
                  <a:prstClr val="black"/>
                </a:solidFill>
                <a:cs typeface="B Lotus" pitchFamily="2" charset="-78"/>
              </a:rPr>
              <a:t>مدل اندازه گیری </a:t>
            </a:r>
            <a:r>
              <a:rPr lang="fa-IR" sz="2400" dirty="0" smtClean="0">
                <a:solidFill>
                  <a:prstClr val="black"/>
                </a:solidFill>
                <a:cs typeface="B Lotus" pitchFamily="2" charset="-78"/>
              </a:rPr>
              <a:t>ترکیبی (مدل بیرونی)</a:t>
            </a:r>
            <a:endParaRPr lang="fa-IR" sz="2400" dirty="0">
              <a:solidFill>
                <a:prstClr val="black"/>
              </a:solidFill>
              <a:cs typeface="B Lotus" pitchFamily="2" charset="-78"/>
            </a:endParaRP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912" y="2819400"/>
            <a:ext cx="5718175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2337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14300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rtl="1"/>
            <a:r>
              <a:rPr lang="fa-IR" sz="4000" dirty="0">
                <a:solidFill>
                  <a:prstClr val="black"/>
                </a:solidFill>
                <a:cs typeface="B Lotus" pitchFamily="2" charset="-78"/>
              </a:rPr>
              <a:t>انواع مدل در </a:t>
            </a:r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8077200" cy="4648200"/>
          </a:xfrm>
        </p:spPr>
        <p:txBody>
          <a:bodyPr>
            <a:normAutofit/>
          </a:bodyPr>
          <a:lstStyle/>
          <a:p>
            <a:pPr rtl="1"/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مدل ساختاری (مدل درونی)</a:t>
            </a:r>
          </a:p>
          <a:p>
            <a:pPr rtl="1"/>
            <a:endParaRPr lang="en-US" sz="2400" dirty="0">
              <a:solidFill>
                <a:schemeClr val="tx1"/>
              </a:solidFill>
              <a:cs typeface="B Lotus" pitchFamily="2" charset="-78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971800"/>
            <a:ext cx="4876800" cy="271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9194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1066799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rtl="1"/>
            <a:r>
              <a:rPr lang="fa-IR" sz="4000" dirty="0">
                <a:solidFill>
                  <a:prstClr val="black"/>
                </a:solidFill>
                <a:cs typeface="B Lotus" pitchFamily="2" charset="-78"/>
              </a:rPr>
              <a:t>انواع مدل در </a:t>
            </a:r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8153400" cy="4572000"/>
          </a:xfrm>
        </p:spPr>
        <p:txBody>
          <a:bodyPr>
            <a:normAutofit/>
          </a:bodyPr>
          <a:lstStyle/>
          <a:p>
            <a:pPr rtl="1"/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مدل معادلات ساختاری</a:t>
            </a:r>
          </a:p>
          <a:p>
            <a:pPr rtl="1"/>
            <a:endParaRPr lang="en-US" sz="2400" dirty="0">
              <a:solidFill>
                <a:schemeClr val="tx1"/>
              </a:solidFill>
              <a:cs typeface="B Lotus" pitchFamily="2" charset="-78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66" y="2514600"/>
            <a:ext cx="6629400" cy="351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9617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1"/>
            <a:ext cx="7772400" cy="1066799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rtl="1"/>
            <a:r>
              <a:rPr lang="fa-IR" sz="4000" dirty="0">
                <a:solidFill>
                  <a:prstClr val="black"/>
                </a:solidFill>
                <a:cs typeface="B Lotus" pitchFamily="2" charset="-78"/>
              </a:rPr>
              <a:t>انواع مدل در </a:t>
            </a:r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981200"/>
            <a:ext cx="7848600" cy="4495800"/>
          </a:xfrm>
        </p:spPr>
        <p:txBody>
          <a:bodyPr>
            <a:normAutofit/>
          </a:bodyPr>
          <a:lstStyle/>
          <a:p>
            <a:pPr rtl="1"/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مدل معادلات ساختاری با نقش متغیر میانجی</a:t>
            </a:r>
          </a:p>
          <a:p>
            <a:pPr rtl="1"/>
            <a:endParaRPr lang="en-US" sz="2400" dirty="0">
              <a:solidFill>
                <a:schemeClr val="tx1"/>
              </a:solidFill>
              <a:cs typeface="B Lotus" pitchFamily="2" charset="-78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337" y="2743200"/>
            <a:ext cx="6553200" cy="374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8804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91439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B Lotus" pitchFamily="2" charset="-78"/>
              </a:rPr>
              <a:t>شاخص های آزمون مدل در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PLS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143000"/>
            <a:ext cx="8001000" cy="5181600"/>
          </a:xfrm>
        </p:spPr>
        <p:txBody>
          <a:bodyPr>
            <a:normAutofit/>
          </a:bodyPr>
          <a:lstStyle/>
          <a:p>
            <a:pPr rtl="1"/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 معیارهای آزمون مدل اندازه گیری انعکاسی</a:t>
            </a:r>
          </a:p>
          <a:p>
            <a:pPr algn="r" rtl="1"/>
            <a:endParaRPr lang="en-US" sz="2400" dirty="0">
              <a:solidFill>
                <a:schemeClr val="tx1"/>
              </a:solidFill>
              <a:cs typeface="B Lotus" pitchFamily="2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81174"/>
            <a:ext cx="868680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5961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106679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4000" dirty="0">
                <a:solidFill>
                  <a:prstClr val="black"/>
                </a:solidFill>
                <a:cs typeface="B Lotus" pitchFamily="2" charset="-78"/>
              </a:rPr>
              <a:t>شاخص های آزمون مدل در </a:t>
            </a:r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PLS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8229600" cy="4267200"/>
          </a:xfrm>
        </p:spPr>
        <p:txBody>
          <a:bodyPr>
            <a:normAutofit/>
          </a:bodyPr>
          <a:lstStyle/>
          <a:p>
            <a:pPr rtl="1"/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معیارهای آزمون مدل اندازه گیری ترکیبی</a:t>
            </a:r>
          </a:p>
          <a:p>
            <a:pPr rtl="1"/>
            <a:endParaRPr lang="en-US" sz="2400" dirty="0">
              <a:solidFill>
                <a:schemeClr val="tx1"/>
              </a:solidFill>
              <a:cs typeface="B Lotus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90774"/>
            <a:ext cx="7620000" cy="3019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1204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1"/>
            <a:ext cx="7772400" cy="914399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rtl="1"/>
            <a:r>
              <a:rPr lang="fa-IR" sz="4000" dirty="0">
                <a:solidFill>
                  <a:prstClr val="black"/>
                </a:solidFill>
                <a:cs typeface="B Lotus" pitchFamily="2" charset="-78"/>
              </a:rPr>
              <a:t>اجرای گام به گام </a:t>
            </a:r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687" y="5257800"/>
            <a:ext cx="8229600" cy="1066800"/>
          </a:xfrm>
        </p:spPr>
        <p:txBody>
          <a:bodyPr>
            <a:normAutofit/>
          </a:bodyPr>
          <a:lstStyle/>
          <a:p>
            <a:pPr algn="r" rtl="1"/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بعد از ترسیم مدل می توان از منوی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Calculate</a:t>
            </a: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 دستور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PLS Algorithm</a:t>
            </a:r>
            <a:r>
              <a:rPr lang="fa-I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مدل را آزمون کرد</a:t>
            </a:r>
            <a:endParaRPr lang="en-US" sz="2400" dirty="0">
              <a:solidFill>
                <a:schemeClr val="tx1"/>
              </a:solidFill>
              <a:cs typeface="B Lotus" pitchFamily="2" charset="-78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687" y="1316037"/>
            <a:ext cx="5943600" cy="371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4796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838199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rtl="1"/>
            <a:r>
              <a:rPr lang="fa-IR" sz="4000" dirty="0">
                <a:solidFill>
                  <a:prstClr val="black"/>
                </a:solidFill>
                <a:cs typeface="B Lotus" pitchFamily="2" charset="-78"/>
              </a:rPr>
              <a:t>اجرای گام به گام </a:t>
            </a:r>
            <a:r>
              <a:rPr lang="en-US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95400"/>
            <a:ext cx="6400800" cy="762000"/>
          </a:xfrm>
        </p:spPr>
        <p:txBody>
          <a:bodyPr/>
          <a:lstStyle/>
          <a:p>
            <a:pPr rtl="1"/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اجرای دستور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PLS Algorithm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09801"/>
            <a:ext cx="6705600" cy="394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86501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971799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rtl="1"/>
            <a:r>
              <a:rPr lang="fa-IR" sz="9600" dirty="0" smtClean="0">
                <a:ln/>
                <a:solidFill>
                  <a:schemeClr val="accent3"/>
                </a:solidFill>
                <a:latin typeface="IranNastaliq" pitchFamily="18" charset="0"/>
                <a:cs typeface="IranNastaliq" pitchFamily="18" charset="0"/>
              </a:rPr>
              <a:t>با تشکر </a:t>
            </a:r>
            <a:r>
              <a:rPr lang="en-US" sz="9600" dirty="0" smtClean="0">
                <a:ln/>
                <a:solidFill>
                  <a:schemeClr val="accent3"/>
                </a:solidFill>
                <a:latin typeface="IranNastaliq" pitchFamily="18" charset="0"/>
                <a:cs typeface="IranNastaliq" pitchFamily="18" charset="0"/>
              </a:rPr>
              <a:t> </a:t>
            </a:r>
            <a:r>
              <a:rPr lang="fa-IR" sz="9600" dirty="0" smtClean="0">
                <a:ln/>
                <a:solidFill>
                  <a:schemeClr val="accent3"/>
                </a:solidFill>
                <a:latin typeface="IranNastaliq" pitchFamily="18" charset="0"/>
                <a:cs typeface="IranNastaliq" pitchFamily="18" charset="0"/>
              </a:rPr>
              <a:t> فراوان</a:t>
            </a:r>
            <a:endParaRPr lang="en-US" sz="9600" dirty="0">
              <a:ln/>
              <a:solidFill>
                <a:schemeClr val="accent3"/>
              </a:solidFill>
              <a:latin typeface="IranNastaliq" pitchFamily="18" charset="0"/>
              <a:cs typeface="IranNastaliq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724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0668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a-IR" sz="4000" dirty="0" smtClean="0">
                <a:cs typeface="B Lotus" pitchFamily="2" charset="-78"/>
              </a:rPr>
              <a:t>انواع فرضیه</a:t>
            </a:r>
            <a:endParaRPr lang="en-US" sz="4000" dirty="0">
              <a:cs typeface="B Lotus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905000"/>
            <a:ext cx="8382000" cy="4572000"/>
          </a:xfrm>
        </p:spPr>
        <p:txBody>
          <a:bodyPr>
            <a:noAutofit/>
          </a:bodyPr>
          <a:lstStyle/>
          <a:p>
            <a:pPr algn="just" rtl="1"/>
            <a:r>
              <a:rPr lang="fa-IR" sz="2400" b="1" dirty="0" smtClean="0">
                <a:solidFill>
                  <a:schemeClr val="tx1"/>
                </a:solidFill>
                <a:cs typeface="B Lotus" pitchFamily="2" charset="-78"/>
              </a:rPr>
              <a:t>فرضیه های توصیفی</a:t>
            </a:r>
            <a:r>
              <a:rPr lang="fa-IR" sz="2000" dirty="0" smtClean="0">
                <a:solidFill>
                  <a:schemeClr val="tx1"/>
                </a:solidFill>
                <a:cs typeface="B Lotus" pitchFamily="2" charset="-78"/>
              </a:rPr>
              <a:t>: ویژگی ها و صفات اشخاص، اشیاء و پدیده ها را بررسی می کند. در این نوع فرضیه از کلماتی همچون «چگونه است»، «چیست»، و «چه می باشد» استفاده می شود. برای مثال:</a:t>
            </a:r>
          </a:p>
          <a:p>
            <a:pPr marL="342900" indent="-342900" algn="just" rtl="1">
              <a:buFont typeface="Arial" pitchFamily="34" charset="0"/>
              <a:buChar char="•"/>
            </a:pPr>
            <a:r>
              <a:rPr lang="fa-IR" sz="2000" dirty="0" smtClean="0">
                <a:solidFill>
                  <a:schemeClr val="tx1"/>
                </a:solidFill>
                <a:cs typeface="B Lotus" pitchFamily="2" charset="-78"/>
              </a:rPr>
              <a:t>وضعیت کیفیت آموزش های ضمن خدمت دانشگاه فرهنگیان چگونه است؟</a:t>
            </a:r>
          </a:p>
          <a:p>
            <a:pPr marL="342900" indent="-342900" algn="just" rtl="1">
              <a:buFont typeface="Arial" pitchFamily="34" charset="0"/>
              <a:buChar char="•"/>
            </a:pPr>
            <a:r>
              <a:rPr lang="fa-IR" sz="2000" dirty="0" smtClean="0">
                <a:solidFill>
                  <a:schemeClr val="tx1"/>
                </a:solidFill>
                <a:cs typeface="B Lotus" pitchFamily="2" charset="-78"/>
              </a:rPr>
              <a:t>نظر کارکنان دانشگاه فرهنگیان در خصوص وضعیت دستمزد و حقوق در این دانشگاه چیست؟</a:t>
            </a:r>
          </a:p>
          <a:p>
            <a:pPr algn="just" rtl="1"/>
            <a:r>
              <a:rPr lang="fa-IR" sz="2400" b="1" dirty="0" smtClean="0">
                <a:solidFill>
                  <a:schemeClr val="tx1"/>
                </a:solidFill>
                <a:cs typeface="B Lotus" pitchFamily="2" charset="-78"/>
              </a:rPr>
              <a:t>فرضیه های رابطه ای</a:t>
            </a:r>
            <a:r>
              <a:rPr lang="fa-IR" sz="2000" dirty="0" smtClean="0">
                <a:solidFill>
                  <a:schemeClr val="tx1"/>
                </a:solidFill>
                <a:cs typeface="B Lotus" pitchFamily="2" charset="-78"/>
              </a:rPr>
              <a:t>: چگونگی رابطه بین متغیرها با هدف تعیین روابط علی-معلولی را بررسی می کند. برای مثال: </a:t>
            </a:r>
          </a:p>
          <a:p>
            <a:pPr marL="342900" indent="-342900" algn="just" rtl="1">
              <a:buFont typeface="Arial" pitchFamily="34" charset="0"/>
              <a:buChar char="•"/>
            </a:pPr>
            <a:r>
              <a:rPr lang="fa-IR" sz="2000" dirty="0" smtClean="0">
                <a:solidFill>
                  <a:schemeClr val="tx1"/>
                </a:solidFill>
                <a:cs typeface="B Lotus" pitchFamily="2" charset="-78"/>
              </a:rPr>
              <a:t>آیا هوش بر پیشرفت تحصیلی تاثیر دارد؟</a:t>
            </a:r>
          </a:p>
          <a:p>
            <a:pPr marL="342900" indent="-342900" algn="just" rtl="1">
              <a:buFont typeface="Arial" pitchFamily="34" charset="0"/>
              <a:buChar char="•"/>
            </a:pPr>
            <a:r>
              <a:rPr lang="fa-IR" sz="2000" dirty="0" smtClean="0">
                <a:solidFill>
                  <a:schemeClr val="tx1"/>
                </a:solidFill>
                <a:cs typeface="B Lotus" pitchFamily="2" charset="-78"/>
              </a:rPr>
              <a:t>آیا بین عدالت سازمانی و رضایت کارکنان رابطه وجود دارد؟</a:t>
            </a:r>
          </a:p>
          <a:p>
            <a:pPr algn="just" rtl="1"/>
            <a:r>
              <a:rPr lang="fa-IR" sz="2400" b="1" dirty="0" smtClean="0">
                <a:solidFill>
                  <a:schemeClr val="tx1"/>
                </a:solidFill>
                <a:cs typeface="B Lotus" pitchFamily="2" charset="-78"/>
              </a:rPr>
              <a:t>فرضیه های تفاوتی</a:t>
            </a:r>
            <a:r>
              <a:rPr lang="fa-IR" sz="2000" dirty="0" smtClean="0">
                <a:solidFill>
                  <a:schemeClr val="tx1"/>
                </a:solidFill>
                <a:cs typeface="B Lotus" pitchFamily="2" charset="-78"/>
              </a:rPr>
              <a:t>: به بررسی تفاوت هایی می پردازد که ناشی از تاثیر چند متغیر بر متغیر(های) دیگر بوجود می آید. این نوع فرضیه با تفاوت سطوح متغیرها سروکار دارد. برای مثال:</a:t>
            </a:r>
          </a:p>
          <a:p>
            <a:pPr marL="342900" indent="-342900" algn="just" rtl="1">
              <a:buFont typeface="Arial" pitchFamily="34" charset="0"/>
              <a:buChar char="•"/>
            </a:pPr>
            <a:r>
              <a:rPr lang="fa-IR" sz="2000" dirty="0" smtClean="0">
                <a:solidFill>
                  <a:schemeClr val="tx1"/>
                </a:solidFill>
                <a:cs typeface="B Lotus" pitchFamily="2" charset="-78"/>
              </a:rPr>
              <a:t>آیا بین پیشرفت تحصیلی دانش آموزان دختر و پسر پایه پنجم ابتدایی تفاوت وجود دارد؟</a:t>
            </a:r>
          </a:p>
          <a:p>
            <a:pPr marL="342900" indent="-342900" algn="just" rtl="1">
              <a:buFont typeface="Arial" pitchFamily="34" charset="0"/>
              <a:buChar char="•"/>
            </a:pPr>
            <a:r>
              <a:rPr lang="fa-IR" sz="2000" dirty="0" smtClean="0">
                <a:solidFill>
                  <a:schemeClr val="tx1"/>
                </a:solidFill>
                <a:cs typeface="B Lotus" pitchFamily="2" charset="-78"/>
              </a:rPr>
              <a:t>آیا بین دو نوع روش تدریس سخنرانی و اکتشافی تفاوت وجود دارد؟</a:t>
            </a:r>
            <a:endParaRPr lang="en-US" sz="2000" dirty="0">
              <a:solidFill>
                <a:schemeClr val="tx1"/>
              </a:solidFill>
              <a:cs typeface="B Lot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11586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9059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a-IR" sz="4000" dirty="0" smtClean="0">
                <a:cs typeface="B Lotus" pitchFamily="2" charset="-78"/>
              </a:rPr>
              <a:t>پژوهش های همبستگی</a:t>
            </a:r>
            <a:endParaRPr lang="en-US" sz="4000" dirty="0">
              <a:cs typeface="B Lotus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382000" cy="4419600"/>
          </a:xfrm>
        </p:spPr>
        <p:txBody>
          <a:bodyPr>
            <a:normAutofit/>
          </a:bodyPr>
          <a:lstStyle/>
          <a:p>
            <a:pPr algn="r" rtl="1"/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می توان پژوهش های همبستگی را از نظر هدف به چهار دسته تفسیم کرد:</a:t>
            </a:r>
          </a:p>
          <a:p>
            <a:pPr algn="r" rtl="1"/>
            <a:endParaRPr lang="fa-IR" sz="2600" dirty="0" smtClean="0">
              <a:solidFill>
                <a:schemeClr val="tx1"/>
              </a:solidFill>
              <a:cs typeface="B Lotus" pitchFamily="2" charset="-78"/>
            </a:endParaRPr>
          </a:p>
          <a:p>
            <a:pPr algn="r" rtl="1"/>
            <a:r>
              <a:rPr lang="fa-IR" sz="2400" b="1" dirty="0" smtClean="0">
                <a:solidFill>
                  <a:schemeClr val="tx1"/>
                </a:solidFill>
                <a:cs typeface="B Lotus" pitchFamily="2" charset="-78"/>
              </a:rPr>
              <a:t>همبستگی</a:t>
            </a: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: به بررسی تغییرات همزمان دو متغیر می پردازد.</a:t>
            </a:r>
          </a:p>
          <a:p>
            <a:pPr algn="r" rtl="1"/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363686"/>
            <a:ext cx="411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8893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772400" cy="12192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a-IR" sz="4000" dirty="0" smtClean="0">
                <a:cs typeface="B Lotus" pitchFamily="2" charset="-78"/>
              </a:rPr>
              <a:t>پژوهش های همبستگی</a:t>
            </a:r>
            <a:endParaRPr lang="en-US" sz="4000" dirty="0">
              <a:cs typeface="B Lotus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077200" cy="4648200"/>
          </a:xfrm>
        </p:spPr>
        <p:txBody>
          <a:bodyPr/>
          <a:lstStyle/>
          <a:p>
            <a:pPr algn="just" rtl="1"/>
            <a:r>
              <a:rPr lang="fa-IR" sz="2400" b="1" dirty="0">
                <a:solidFill>
                  <a:schemeClr val="tx1"/>
                </a:solidFill>
                <a:cs typeface="B Lotus" pitchFamily="2" charset="-78"/>
              </a:rPr>
              <a:t>رگرسیون</a:t>
            </a:r>
            <a:r>
              <a:rPr lang="fa-IR" sz="2400" dirty="0">
                <a:solidFill>
                  <a:schemeClr val="tx1"/>
                </a:solidFill>
                <a:cs typeface="B Lotus" pitchFamily="2" charset="-78"/>
              </a:rPr>
              <a:t>: به بررسی تاثیر یک یا چند متغیر مستقل بر متغیر وابسته می پردازد. از جمله می توان به رگرسیون خطی ساده و رگرسیون خطی چندمتغیره </a:t>
            </a: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اشاره کرد.</a:t>
            </a:r>
          </a:p>
          <a:p>
            <a:pPr algn="r" rtl="1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2905125"/>
            <a:ext cx="4038600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376057"/>
            <a:ext cx="4038600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5159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14299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a-IR" sz="4000" dirty="0" smtClean="0">
                <a:cs typeface="B Lotus" pitchFamily="2" charset="-78"/>
              </a:rPr>
              <a:t>پژوهش های همبستگی</a:t>
            </a:r>
            <a:endParaRPr lang="en-US" sz="4000" dirty="0">
              <a:cs typeface="B Lotus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24000"/>
            <a:ext cx="7543800" cy="4648200"/>
          </a:xfrm>
        </p:spPr>
        <p:txBody>
          <a:bodyPr>
            <a:normAutofit/>
          </a:bodyPr>
          <a:lstStyle/>
          <a:p>
            <a:pPr algn="just" rtl="1"/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 </a:t>
            </a:r>
            <a:r>
              <a:rPr lang="fa-IR" sz="2400" b="1" dirty="0" smtClean="0">
                <a:solidFill>
                  <a:schemeClr val="tx1"/>
                </a:solidFill>
                <a:cs typeface="B Lotus" pitchFamily="2" charset="-78"/>
              </a:rPr>
              <a:t>تحلیل مسیر</a:t>
            </a: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: تعمیم یافته رگرسیون معمولی است که قادر است علاوه بر بیان آثار مستقیم، آثار غیرمستقیم و اثر کل هر یک از متغیرهای مستقل را برای متغیرهای وابسته نشان داد. </a:t>
            </a:r>
          </a:p>
          <a:p>
            <a:pPr algn="r" rtl="1"/>
            <a:endParaRPr lang="fa-IR" sz="2400" dirty="0">
              <a:solidFill>
                <a:schemeClr val="tx1"/>
              </a:solidFill>
              <a:cs typeface="B Lotus" pitchFamily="2" charset="-78"/>
            </a:endParaRPr>
          </a:p>
          <a:p>
            <a:pPr algn="r" rtl="1"/>
            <a:endParaRPr lang="fa-IR" sz="2400" dirty="0" smtClean="0">
              <a:solidFill>
                <a:schemeClr val="tx1"/>
              </a:solidFill>
              <a:cs typeface="B Lotus" pitchFamily="2" charset="-78"/>
            </a:endParaRPr>
          </a:p>
          <a:p>
            <a:pPr algn="r" rtl="1"/>
            <a:endParaRPr lang="fa-IR" sz="2400" dirty="0" smtClean="0">
              <a:solidFill>
                <a:schemeClr val="tx1"/>
              </a:solidFill>
              <a:cs typeface="B Lotus" pitchFamily="2" charset="-78"/>
            </a:endParaRPr>
          </a:p>
          <a:p>
            <a:pPr algn="r" rtl="1"/>
            <a:endParaRPr lang="fa-IR" sz="2400" dirty="0" smtClean="0">
              <a:solidFill>
                <a:schemeClr val="tx1"/>
              </a:solidFill>
              <a:cs typeface="B Lotus" pitchFamily="2" charset="-78"/>
            </a:endParaRPr>
          </a:p>
          <a:p>
            <a:pPr algn="r" rtl="1"/>
            <a:endParaRPr lang="fa-IR" sz="2400" dirty="0">
              <a:solidFill>
                <a:schemeClr val="tx1"/>
              </a:solidFill>
              <a:cs typeface="B Lotus" pitchFamily="2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971800"/>
            <a:ext cx="5983287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5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14299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a-IR" sz="4000" dirty="0" smtClean="0">
                <a:cs typeface="B Lotus" pitchFamily="2" charset="-78"/>
              </a:rPr>
              <a:t>پژوهش های همبستگی</a:t>
            </a:r>
            <a:endParaRPr lang="en-US" sz="4000" dirty="0">
              <a:cs typeface="B Lotus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7848600" cy="4876800"/>
          </a:xfrm>
        </p:spPr>
        <p:txBody>
          <a:bodyPr>
            <a:normAutofit/>
          </a:bodyPr>
          <a:lstStyle/>
          <a:p>
            <a:pPr algn="just" rtl="1"/>
            <a:r>
              <a:rPr lang="fa-IR" sz="2400" b="1" dirty="0" smtClean="0">
                <a:solidFill>
                  <a:schemeClr val="tx1"/>
                </a:solidFill>
                <a:cs typeface="B Lotus" pitchFamily="2" charset="-78"/>
              </a:rPr>
              <a:t>مدلسازی معادلات ساختاری (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</a:t>
            </a:r>
            <a:r>
              <a:rPr lang="fa-IR" sz="2400" b="1" dirty="0" smtClean="0">
                <a:solidFill>
                  <a:schemeClr val="tx1"/>
                </a:solidFill>
                <a:cs typeface="B Lotus" pitchFamily="2" charset="-78"/>
              </a:rPr>
              <a:t>): </a:t>
            </a: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روشی است که در آن همزمان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 متغیر مستقل و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 متغیر وابسته تجزیه وتحلیل می شود. </a:t>
            </a:r>
          </a:p>
          <a:p>
            <a:pPr algn="just" rtl="1"/>
            <a:endParaRPr lang="en-US" sz="2400" dirty="0">
              <a:cs typeface="B Lotus" pitchFamily="2" charset="-78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19400"/>
            <a:ext cx="61722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2109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1999" y="304801"/>
            <a:ext cx="7772400" cy="9906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a-IR" sz="4000" dirty="0" smtClean="0">
                <a:cs typeface="B Lotus" pitchFamily="2" charset="-78"/>
              </a:rPr>
              <a:t>پژوهش های همبستگی</a:t>
            </a:r>
            <a:endParaRPr lang="en-US" sz="4000" dirty="0">
              <a:cs typeface="B Lotus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524000"/>
            <a:ext cx="7772400" cy="4343400"/>
          </a:xfrm>
        </p:spPr>
        <p:txBody>
          <a:bodyPr>
            <a:normAutofit/>
          </a:bodyPr>
          <a:lstStyle/>
          <a:p>
            <a:pPr algn="r" rtl="1"/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بنابراین، می توان پژوهش های همبستگی را از نظر پیچیدگی بر روی پیوستار زیر این چنین ترسیم کرد:</a:t>
            </a:r>
            <a:endParaRPr lang="en-US" sz="2400" dirty="0">
              <a:solidFill>
                <a:schemeClr val="tx1"/>
              </a:solidFill>
              <a:cs typeface="B Lotus" pitchFamily="2" charset="-78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705100"/>
            <a:ext cx="7772399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3706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1"/>
            <a:ext cx="7772400" cy="91439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B Lotus" pitchFamily="2" charset="-78"/>
              </a:rPr>
              <a:t>معرفی نرم افزار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PLS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077200" cy="4876800"/>
          </a:xfrm>
        </p:spPr>
        <p:txBody>
          <a:bodyPr>
            <a:normAutofit/>
          </a:bodyPr>
          <a:lstStyle/>
          <a:p>
            <a:pPr marL="342900" indent="-342900" algn="just" rtl="1">
              <a:buFont typeface="Wingdings" pitchFamily="2" charset="2"/>
              <a:buChar char="Ø"/>
            </a:pP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در دهه 1975توسط وولد عرضه شد. </a:t>
            </a:r>
          </a:p>
          <a:p>
            <a:pPr marL="342900" indent="-342900" algn="just" rtl="1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PLS</a:t>
            </a: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 بعنوان یک روش بر بیشینه سازی واریانس متغیرهای مکنون درونزا در مدل معادلات ساختاری تمرکز دارد. این روش </a:t>
            </a:r>
            <a:r>
              <a:rPr lang="fa-IR" sz="2400" dirty="0" smtClean="0">
                <a:solidFill>
                  <a:schemeClr val="tx1"/>
                </a:solidFill>
                <a:ea typeface="Calibri"/>
                <a:cs typeface="B Lotus" pitchFamily="2" charset="-78"/>
              </a:rPr>
              <a:t>چندین </a:t>
            </a:r>
            <a:r>
              <a:rPr lang="fa-IR" sz="2400" dirty="0">
                <a:solidFill>
                  <a:schemeClr val="tx1"/>
                </a:solidFill>
                <a:ea typeface="Calibri"/>
                <a:cs typeface="B Lotus" pitchFamily="2" charset="-78"/>
              </a:rPr>
              <a:t>تکنیک </a:t>
            </a:r>
            <a:r>
              <a:rPr lang="fa-IR" sz="2400" dirty="0" smtClean="0">
                <a:solidFill>
                  <a:schemeClr val="tx1"/>
                </a:solidFill>
                <a:ea typeface="Calibri"/>
                <a:cs typeface="B Lotus" pitchFamily="2" charset="-78"/>
              </a:rPr>
              <a:t>آماری همچون تحلیل مولفه‌های اصلی، رگرسیون چندگانه، تحلیل واریانس چندمتغیره را در </a:t>
            </a:r>
            <a:r>
              <a:rPr lang="fa-IR" sz="2400" dirty="0">
                <a:solidFill>
                  <a:schemeClr val="tx1"/>
                </a:solidFill>
                <a:ea typeface="Calibri"/>
                <a:cs typeface="B Lotus" pitchFamily="2" charset="-78"/>
              </a:rPr>
              <a:t>هم </a:t>
            </a:r>
            <a:r>
              <a:rPr lang="fa-IR" sz="2400" dirty="0" smtClean="0">
                <a:solidFill>
                  <a:schemeClr val="tx1"/>
                </a:solidFill>
                <a:ea typeface="Calibri"/>
                <a:cs typeface="B Lotus" pitchFamily="2" charset="-78"/>
              </a:rPr>
              <a:t>می‌آمیزد. </a:t>
            </a:r>
          </a:p>
          <a:p>
            <a:pPr marL="342900" indent="-342900" algn="just" rtl="1">
              <a:buFont typeface="Wingdings" pitchFamily="2" charset="2"/>
              <a:buChar char="Ø"/>
            </a:pPr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در این روش ابتدا وزن هر نشانگر بر روی سازه خود برآورد می شود. سپس با توجه به این وزن مقدار یا ارزش هر سازه محاسبه می شود و در نهایت از این مقادیر برای ایجاد معادلات رگرسیونی به منظور برآورد پارامترهای روابط ساختاری استفاده می شود. </a:t>
            </a:r>
            <a:endParaRPr lang="en-US" sz="2400" dirty="0">
              <a:solidFill>
                <a:schemeClr val="tx1"/>
              </a:solidFill>
              <a:cs typeface="B Lot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18472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9906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4000" dirty="0" smtClean="0">
                <a:cs typeface="B Lotus" pitchFamily="2" charset="-78"/>
              </a:rPr>
              <a:t>انواع مدل در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PLS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981200"/>
            <a:ext cx="8458200" cy="4572000"/>
          </a:xfrm>
        </p:spPr>
        <p:txBody>
          <a:bodyPr/>
          <a:lstStyle/>
          <a:p>
            <a:r>
              <a:rPr lang="fa-IR" sz="2400" dirty="0" smtClean="0">
                <a:solidFill>
                  <a:schemeClr val="tx1"/>
                </a:solidFill>
                <a:cs typeface="B Lotus" pitchFamily="2" charset="-78"/>
              </a:rPr>
              <a:t>مدل اندازه گیری انعکاسی (مدل بیرونی)</a:t>
            </a:r>
          </a:p>
          <a:p>
            <a:endParaRPr lang="fa-IR" sz="2400" dirty="0">
              <a:solidFill>
                <a:schemeClr val="tx1"/>
              </a:solidFill>
              <a:cs typeface="B Lotus" pitchFamily="2" charset="-78"/>
            </a:endParaRPr>
          </a:p>
          <a:p>
            <a:endParaRPr lang="fa-IR" sz="2400" dirty="0" smtClean="0">
              <a:solidFill>
                <a:schemeClr val="tx1"/>
              </a:solidFill>
              <a:cs typeface="B Lotus" pitchFamily="2" charset="-78"/>
            </a:endParaRPr>
          </a:p>
          <a:p>
            <a:endParaRPr lang="fa-IR" sz="2400" dirty="0">
              <a:solidFill>
                <a:schemeClr val="tx1"/>
              </a:solidFill>
              <a:cs typeface="B Lotus" pitchFamily="2" charset="-78"/>
            </a:endParaRPr>
          </a:p>
          <a:p>
            <a:endParaRPr lang="fa-IR" sz="2400" dirty="0" smtClean="0">
              <a:solidFill>
                <a:schemeClr val="tx1"/>
              </a:solidFill>
              <a:cs typeface="B Lotus" pitchFamily="2" charset="-78"/>
            </a:endParaRPr>
          </a:p>
          <a:p>
            <a:endParaRPr lang="fa-IR" sz="2400" dirty="0">
              <a:solidFill>
                <a:schemeClr val="tx1"/>
              </a:solidFill>
              <a:cs typeface="B Lotus" pitchFamily="2" charset="-78"/>
            </a:endParaRP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399" y="2895600"/>
            <a:ext cx="4638675" cy="205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1192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554</Words>
  <Application>Microsoft Office PowerPoint</Application>
  <PresentationFormat>On-screen Show (4:3)</PresentationFormat>
  <Paragraphs>61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B Lotus</vt:lpstr>
      <vt:lpstr>Calibri</vt:lpstr>
      <vt:lpstr>IranNastaliq</vt:lpstr>
      <vt:lpstr>Times New Roman</vt:lpstr>
      <vt:lpstr>Wingdings</vt:lpstr>
      <vt:lpstr>Office Theme</vt:lpstr>
      <vt:lpstr>PowerPoint Presentation</vt:lpstr>
      <vt:lpstr>انواع فرضیه</vt:lpstr>
      <vt:lpstr>پژوهش های همبستگی</vt:lpstr>
      <vt:lpstr>پژوهش های همبستگی</vt:lpstr>
      <vt:lpstr>پژوهش های همبستگی</vt:lpstr>
      <vt:lpstr>پژوهش های همبستگی</vt:lpstr>
      <vt:lpstr>پژوهش های همبستگی</vt:lpstr>
      <vt:lpstr>معرفی نرم افزار PLS</vt:lpstr>
      <vt:lpstr>انواع مدل در PLS</vt:lpstr>
      <vt:lpstr>انواع مدل در PLS</vt:lpstr>
      <vt:lpstr>انواع مدل در PLS</vt:lpstr>
      <vt:lpstr>انواع مدل در PLS</vt:lpstr>
      <vt:lpstr>انواع مدل در PLS</vt:lpstr>
      <vt:lpstr>شاخص های آزمون مدل در PLS</vt:lpstr>
      <vt:lpstr>شاخص های آزمون مدل در PLS</vt:lpstr>
      <vt:lpstr>اجرای گام به گام PLS</vt:lpstr>
      <vt:lpstr>اجرای گام به گام PLS</vt:lpstr>
      <vt:lpstr>با تشکر   فراوان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کارگاه آموزشی </dc:title>
  <dc:creator>Hatam</dc:creator>
  <cp:lastModifiedBy>mojdeh ebrahimi</cp:lastModifiedBy>
  <cp:revision>77</cp:revision>
  <dcterms:created xsi:type="dcterms:W3CDTF">2016-07-08T14:27:46Z</dcterms:created>
  <dcterms:modified xsi:type="dcterms:W3CDTF">2016-08-10T07:42:45Z</dcterms:modified>
</cp:coreProperties>
</file>