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78" r:id="rId3"/>
    <p:sldId id="377" r:id="rId4"/>
    <p:sldId id="367" r:id="rId5"/>
    <p:sldId id="353" r:id="rId6"/>
    <p:sldId id="358" r:id="rId7"/>
    <p:sldId id="365" r:id="rId8"/>
    <p:sldId id="368" r:id="rId9"/>
    <p:sldId id="366" r:id="rId10"/>
    <p:sldId id="360" r:id="rId11"/>
    <p:sldId id="361" r:id="rId12"/>
    <p:sldId id="347" r:id="rId13"/>
    <p:sldId id="379" r:id="rId14"/>
    <p:sldId id="322" r:id="rId15"/>
    <p:sldId id="323" r:id="rId16"/>
    <p:sldId id="348" r:id="rId17"/>
    <p:sldId id="357" r:id="rId18"/>
    <p:sldId id="364" r:id="rId19"/>
    <p:sldId id="369" r:id="rId20"/>
    <p:sldId id="370" r:id="rId21"/>
    <p:sldId id="372" r:id="rId22"/>
    <p:sldId id="374" r:id="rId23"/>
    <p:sldId id="355" r:id="rId24"/>
    <p:sldId id="331" r:id="rId25"/>
    <p:sldId id="338" r:id="rId26"/>
    <p:sldId id="332" r:id="rId27"/>
    <p:sldId id="376" r:id="rId28"/>
    <p:sldId id="375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00FFCC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BA890-60DF-4A5C-8A58-95F105F25782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1A8D7-D198-4153-A9C2-6B65C05BF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5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8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3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0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3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7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6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CEAAA-56E5-455C-AD19-A78B7D8BE45A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BBEFB-FB66-4B70-9F02-6EC7F4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0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85242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fa-IR" b="1" dirty="0" smtClean="0">
                <a:solidFill>
                  <a:srgbClr val="00B050"/>
                </a:solidFill>
                <a:cs typeface="2  Nazanin" panose="00000700000000000000" pitchFamily="2" charset="-78"/>
              </a:rPr>
              <a:t>معلم پژوهنده</a:t>
            </a:r>
            <a:br>
              <a:rPr lang="fa-IR" b="1" dirty="0" smtClean="0">
                <a:solidFill>
                  <a:srgbClr val="00B050"/>
                </a:solidFill>
                <a:cs typeface="2  Nazanin" panose="00000700000000000000" pitchFamily="2" charset="-78"/>
              </a:rPr>
            </a:br>
            <a:r>
              <a:rPr lang="fa-IR" b="1" dirty="0" smtClean="0">
                <a:solidFill>
                  <a:srgbClr val="00B050"/>
                </a:solidFill>
                <a:cs typeface="2  Nazanin" panose="00000700000000000000" pitchFamily="2" charset="-78"/>
              </a:rPr>
              <a:t>بنیادها و چارچوبها</a:t>
            </a:r>
            <a:endParaRPr lang="en-US" b="1" dirty="0">
              <a:solidFill>
                <a:srgbClr val="00B050"/>
              </a:solidFill>
              <a:cs typeface="2  Nazanin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اول آبانماه </a:t>
            </a:r>
            <a:r>
              <a:rPr lang="fa-IR" b="1" dirty="0">
                <a:solidFill>
                  <a:schemeClr val="accent1">
                    <a:lumMod val="75000"/>
                  </a:schemeClr>
                </a:solidFill>
              </a:rPr>
              <a:t>95</a:t>
            </a:r>
          </a:p>
          <a:p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</a:rPr>
              <a:t>تهران ، خانه معلم آموزش و پرورش منطقه 3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6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119"/>
            <a:ext cx="10515600" cy="16135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srgbClr val="0070C0"/>
                </a:solidFill>
              </a:rPr>
              <a:t> </a:t>
            </a:r>
            <a:r>
              <a:rPr lang="fa-IR" b="1" dirty="0">
                <a:solidFill>
                  <a:schemeClr val="accent6">
                    <a:lumMod val="75000"/>
                  </a:schemeClr>
                </a:solidFill>
              </a:rPr>
              <a:t>الف ) شرایط حرفه معلمی ، پژوهندگی معلم را لاجرم می سازد </a:t>
            </a:r>
            <a:r>
              <a:rPr lang="fa-IR" dirty="0">
                <a:solidFill>
                  <a:srgbClr val="0070C0"/>
                </a:solidFill>
              </a:rPr>
              <a:t/>
            </a:r>
            <a:br>
              <a:rPr lang="fa-IR" dirty="0">
                <a:solidFill>
                  <a:srgbClr val="0070C0"/>
                </a:solidFill>
              </a:rPr>
            </a:br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chemeClr val="accent2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lvl="0" algn="ctr" rtl="1"/>
            <a:r>
              <a:rPr lang="fa-IR" sz="3200" b="1" dirty="0">
                <a:solidFill>
                  <a:srgbClr val="C00000"/>
                </a:solidFill>
              </a:rPr>
              <a:t>رویکرد معلم پژوهنده قالبی برای پیوند نظر و عمل </a:t>
            </a:r>
            <a:r>
              <a:rPr lang="fa-IR" sz="3200" b="1" dirty="0" smtClean="0">
                <a:solidFill>
                  <a:srgbClr val="C00000"/>
                </a:solidFill>
              </a:rPr>
              <a:t>است. آموزش </a:t>
            </a:r>
            <a:r>
              <a:rPr lang="fa-IR" sz="3200" b="1" dirty="0">
                <a:solidFill>
                  <a:srgbClr val="C00000"/>
                </a:solidFill>
              </a:rPr>
              <a:t>و تدریس و تعلیم و تربیت ماهیتی عملی </a:t>
            </a:r>
            <a:r>
              <a:rPr lang="fa-IR" sz="3200" b="1" dirty="0" smtClean="0">
                <a:solidFill>
                  <a:srgbClr val="C00000"/>
                </a:solidFill>
              </a:rPr>
              <a:t>دارد . </a:t>
            </a:r>
            <a:endParaRPr lang="fa-IR" sz="3200" b="1" dirty="0">
              <a:solidFill>
                <a:srgbClr val="C00000"/>
              </a:solidFill>
            </a:endParaRPr>
          </a:p>
          <a:p>
            <a:pPr lvl="0" algn="just" rtl="1"/>
            <a:r>
              <a:rPr lang="fa-IR" dirty="0">
                <a:solidFill>
                  <a:prstClr val="black"/>
                </a:solidFill>
              </a:rPr>
              <a:t>.</a:t>
            </a:r>
            <a:r>
              <a:rPr lang="fa-IR" b="1" dirty="0">
                <a:solidFill>
                  <a:prstClr val="black"/>
                </a:solidFill>
              </a:rPr>
              <a:t>می گویند روزگاری، فیلسوفی سوار بر قایقی کوچک از رودخانه بزرگی رد می شد. از قایقران پرسید: «آیا شما فلسفه می دانید؟» مرد قایقران جواب داد: «نمی شود گفت که می دانم» فیلسوف گفت: «پس دوست عزیز، یک سوم عمرتان بر فناست.» و باز پرسید: « حالا بگویید ببینم، ادبیات می دانید؟» مرد قایقران جواب داد: «نمی شود گفت که می دانم» فیلسوف جار زد: « پس دو سوم زندگیتان بر باد رفت». در همان موقع، قایق به صخره ای اصابت کرد و کم کم در آب فرو رفت. قایقران از فیلسوف پرسید: « شما شنا بلدید؟» فیلسوف در جواب گفت: «خیر» مرد قایقران گفت: «پس کل زندگی شما بر باد رفت».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3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b="1" dirty="0">
                <a:solidFill>
                  <a:schemeClr val="accent6">
                    <a:lumMod val="75000"/>
                  </a:schemeClr>
                </a:solidFill>
              </a:rPr>
              <a:t>الف ) شرایط حرفه معلمی ، پژوهندگی معلم را لاجرم می سازد </a:t>
            </a:r>
            <a:r>
              <a:rPr lang="fa-IR" dirty="0">
                <a:solidFill>
                  <a:srgbClr val="0070C0"/>
                </a:solidFill>
              </a:rPr>
              <a:t/>
            </a:r>
            <a:br>
              <a:rPr lang="fa-IR" dirty="0">
                <a:solidFill>
                  <a:srgbClr val="0070C0"/>
                </a:solidFill>
              </a:rPr>
            </a:br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chemeClr val="accent2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dirty="0"/>
              <a:t> وقتی مسائل حساس و مهم پدید می </a:t>
            </a:r>
            <a:r>
              <a:rPr lang="fa-IR" dirty="0" smtClean="0"/>
              <a:t>آیند</a:t>
            </a:r>
            <a:r>
              <a:rPr lang="fa-IR" dirty="0"/>
              <a:t>، </a:t>
            </a:r>
            <a:r>
              <a:rPr lang="fa-IR" dirty="0" smtClean="0"/>
              <a:t>باید </a:t>
            </a:r>
            <a:r>
              <a:rPr lang="fa-IR" dirty="0" smtClean="0"/>
              <a:t>بجای نظر در فکر </a:t>
            </a:r>
            <a:r>
              <a:rPr lang="fa-IR" dirty="0" smtClean="0"/>
              <a:t>عمل دقیق و موثر بود. </a:t>
            </a:r>
            <a:r>
              <a:rPr lang="fa-IR" dirty="0"/>
              <a:t>برای انسانی که در قایقی نشسته و دارد غرق می شود، تئوری چیز به درد به خوری نیست، او یا شنا بلد است یا اینکه غرق خواهد شد. </a:t>
            </a:r>
            <a:r>
              <a:rPr lang="fa-IR" b="1" dirty="0">
                <a:solidFill>
                  <a:schemeClr val="accent6">
                    <a:lumMod val="75000"/>
                  </a:schemeClr>
                </a:solidFill>
              </a:rPr>
              <a:t>در آن بحبوحه ی بحران های کلاس، تمام کتاب های کتابخانه ها را هم که جمع کنید دردی دوا نخواهد شد</a:t>
            </a:r>
            <a:r>
              <a:rPr lang="fa-IR" dirty="0"/>
              <a:t>. </a:t>
            </a:r>
            <a:r>
              <a:rPr lang="fa-IR" dirty="0" smtClean="0"/>
              <a:t>(گینات ، 1371 ). ویلیام جیمز می گوید، معلم نمی تواند از نظریه های تربیتی بطور مستقیم برای عمل تربیتی بهره گیرد ، بهره برداری از نظریه های تربیتی مستلزم برگردان آنها به شکلی دیگر و در یک فضای مرتبط با عمل است .</a:t>
            </a:r>
          </a:p>
          <a:p>
            <a:pPr algn="r" rt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53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119"/>
            <a:ext cx="10515600" cy="1613570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rgbClr val="0070C0"/>
                </a:solidFill>
              </a:rPr>
              <a:t> </a:t>
            </a:r>
            <a: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  <a:t>الف ) شرایط حرفه معلمی ، پژوهندگی معلم را لاجرم می سازد </a:t>
            </a:r>
            <a:r>
              <a:rPr lang="fa-IR" dirty="0" smtClean="0">
                <a:solidFill>
                  <a:srgbClr val="0070C0"/>
                </a:solidFill>
              </a:rPr>
              <a:t/>
            </a:r>
            <a:br>
              <a:rPr lang="fa-IR" dirty="0" smtClean="0">
                <a:solidFill>
                  <a:srgbClr val="0070C0"/>
                </a:solidFill>
              </a:rPr>
            </a:br>
            <a:r>
              <a:rPr lang="fa-IR" dirty="0" smtClean="0">
                <a:solidFill>
                  <a:srgbClr val="0070C0"/>
                </a:solidFill>
              </a:rPr>
              <a:t>معلم پژوهنده : </a:t>
            </a:r>
            <a:r>
              <a:rPr lang="fa-IR" dirty="0" smtClean="0">
                <a:solidFill>
                  <a:schemeClr val="accent2"/>
                </a:solidFill>
              </a:rPr>
              <a:t>زمینه موضوع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lvl="0" algn="just" rtl="1">
              <a:spcBef>
                <a:spcPts val="0"/>
              </a:spcBef>
            </a:pPr>
            <a:r>
              <a:rPr lang="fa-IR" sz="32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معلمي حرفه اي پويا با پيچيدگيهايي بي بديل است :</a:t>
            </a:r>
            <a:endParaRPr lang="en-US" sz="3200" b="1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Lotus"/>
            </a:endParaRPr>
          </a:p>
          <a:p>
            <a:pPr marL="0" lvl="0" indent="0" algn="just" rtl="1">
              <a:lnSpc>
                <a:spcPct val="200000"/>
              </a:lnSpc>
              <a:spcBef>
                <a:spcPts val="0"/>
              </a:spcBef>
              <a:buNone/>
            </a:pPr>
            <a:r>
              <a:rPr lang="fa-IR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كه طي آن معلمان بر </a:t>
            </a:r>
            <a:r>
              <a:rPr lang="ar-S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بستری از </a:t>
            </a:r>
            <a:r>
              <a:rPr lang="ar-SA" sz="32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موقعیتهای نامعین </a:t>
            </a:r>
            <a:r>
              <a:rPr lang="fa-IR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و </a:t>
            </a:r>
            <a:r>
              <a:rPr lang="ar-SA" sz="3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دشوار برای درک </a:t>
            </a:r>
            <a:r>
              <a:rPr lang="ar-S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،</a:t>
            </a:r>
            <a:r>
              <a:rPr lang="fa-IR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 </a:t>
            </a:r>
            <a:r>
              <a:rPr lang="fa-IR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همراه </a:t>
            </a:r>
            <a:r>
              <a:rPr lang="fa-IR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با </a:t>
            </a:r>
            <a:r>
              <a:rPr lang="fa-IR" sz="3300" b="1" dirty="0">
                <a:solidFill>
                  <a:srgbClr val="00B0F0"/>
                </a:solidFill>
              </a:rPr>
              <a:t>شرايطي نوپديد </a:t>
            </a:r>
            <a:r>
              <a:rPr lang="ar-SA" sz="3300" b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دايما در حال </a:t>
            </a:r>
            <a:r>
              <a:rPr lang="ar-SA" sz="3300" b="1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تغيير</a:t>
            </a:r>
            <a:r>
              <a:rPr lang="fa-IR" sz="3300" b="1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،</a:t>
            </a:r>
            <a:r>
              <a:rPr lang="ar-S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</a:t>
            </a:r>
            <a:r>
              <a:rPr lang="fa-IR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نقشه رسمي آموزش و پرورش را براي نيل به انسان آرماني در تعامل با عناصري متعدد به مرحله اجرا در مي آورند .</a:t>
            </a:r>
            <a:r>
              <a:rPr lang="fa-IR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</a:t>
            </a:r>
            <a:r>
              <a:rPr lang="ar-S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چنين شرايطي است که عمل تدريس را بعنوان </a:t>
            </a:r>
            <a:r>
              <a:rPr lang="ar-SA" sz="32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یک فعاليت فرهنگی، هنری </a:t>
            </a:r>
            <a:r>
              <a:rPr lang="ar-SA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نیز مطرح ساخته است</a:t>
            </a:r>
            <a:r>
              <a:rPr lang="fa-IR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(دايموك</a:t>
            </a:r>
            <a:r>
              <a:rPr lang="en-US" sz="3200" dirty="0" smtClean="0">
                <a:solidFill>
                  <a:prstClr val="black"/>
                </a:solidFill>
                <a:latin typeface="Calibri (Body"/>
                <a:ea typeface="Times New Roman" panose="02020603050405020304" pitchFamily="18" charset="0"/>
                <a:cs typeface="Times New Roman" panose="02020603050405020304" pitchFamily="18" charset="0"/>
              </a:rPr>
              <a:t>Dymoke</a:t>
            </a:r>
            <a:r>
              <a:rPr lang="fa-IR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، 2008 ). </a:t>
            </a:r>
            <a:r>
              <a:rPr lang="fa-IR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2759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srgbClr val="0070C0"/>
                </a:solidFill>
              </a:rPr>
              <a:t> </a:t>
            </a:r>
            <a:r>
              <a:rPr lang="fa-IR" b="1" dirty="0">
                <a:solidFill>
                  <a:schemeClr val="accent6">
                    <a:lumMod val="75000"/>
                  </a:schemeClr>
                </a:solidFill>
              </a:rPr>
              <a:t>الف ) شرایط حرفه معلمی ، پژوهندگی معلم را لاجرم می سازد </a:t>
            </a:r>
            <a:r>
              <a:rPr lang="fa-IR" dirty="0">
                <a:solidFill>
                  <a:srgbClr val="0070C0"/>
                </a:solidFill>
              </a:rPr>
              <a:t/>
            </a:r>
            <a:br>
              <a:rPr lang="fa-IR" dirty="0">
                <a:solidFill>
                  <a:srgbClr val="0070C0"/>
                </a:solidFill>
              </a:rPr>
            </a:br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chemeClr val="accent2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342900" lvl="0" indent="-342900" algn="just" rt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fa-IR" sz="3000" dirty="0" smtClean="0">
                <a:solidFill>
                  <a:prstClr val="black"/>
                </a:solidFill>
              </a:rPr>
              <a:t>معلمان </a:t>
            </a:r>
            <a:r>
              <a:rPr lang="fa-IR" sz="3000" dirty="0">
                <a:solidFill>
                  <a:prstClr val="black"/>
                </a:solidFill>
              </a:rPr>
              <a:t>برای تدريس خود روزانه دهها تصميم می‌گيرند که بسياری از آنها تصميماتی کاملاً جديد به شمار می‌آيند. از اين رو آنها</a:t>
            </a:r>
            <a:r>
              <a:rPr lang="ar-SA" sz="3000" dirty="0">
                <a:solidFill>
                  <a:prstClr val="black"/>
                </a:solidFill>
              </a:rPr>
              <a:t> نمی‌توانند فرايند تصميم‌گيری در کلاس درس را متوقف به دريافت دانش از پژوهشگران بيرونی نمايند </a:t>
            </a:r>
            <a:r>
              <a:rPr lang="fa-IR" sz="3000" dirty="0">
                <a:solidFill>
                  <a:prstClr val="black"/>
                </a:solidFill>
              </a:rPr>
              <a:t>.</a:t>
            </a:r>
          </a:p>
          <a:p>
            <a:pPr marL="342900" lvl="0" indent="-342900" algn="just" rt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ar-SA" sz="3000" dirty="0">
                <a:solidFill>
                  <a:prstClr val="black"/>
                </a:solidFill>
              </a:rPr>
              <a:t> </a:t>
            </a:r>
            <a:r>
              <a:rPr lang="ar-SA" sz="3000" dirty="0">
                <a:solidFill>
                  <a:srgbClr val="0070C0"/>
                </a:solidFill>
              </a:rPr>
              <a:t>نياز معلم به دانش مديريت پديده‌های روزانه در کلاس</a:t>
            </a:r>
            <a:r>
              <a:rPr lang="fa-IR" sz="3000" dirty="0">
                <a:solidFill>
                  <a:srgbClr val="0070C0"/>
                </a:solidFill>
              </a:rPr>
              <a:t> درس</a:t>
            </a:r>
            <a:r>
              <a:rPr lang="ar-SA" sz="3000" dirty="0">
                <a:solidFill>
                  <a:srgbClr val="0070C0"/>
                </a:solidFill>
              </a:rPr>
              <a:t>، بايد از نزديک ترين موقعيت به پديده يعنی توسط خود معلم توليد و به کار گرفته شود</a:t>
            </a:r>
            <a:r>
              <a:rPr lang="ar-SA" sz="3000" dirty="0" smtClean="0">
                <a:solidFill>
                  <a:srgbClr val="0070C0"/>
                </a:solidFill>
              </a:rPr>
              <a:t>.</a:t>
            </a:r>
            <a:endParaRPr lang="fa-IR" sz="3000" dirty="0" smtClean="0">
              <a:solidFill>
                <a:srgbClr val="0070C0"/>
              </a:solidFill>
            </a:endParaRPr>
          </a:p>
          <a:p>
            <a:pPr marL="342900" indent="-342900" algn="just" rt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fa-IR" sz="32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رویکرد معلم پژوهنده ، فرصت فراهم می کند تا  معلم ساختارهای </a:t>
            </a: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ذهنی خود را در معرض دايمی تحليل‌های انتقادی قرار دهد و به اين ترتيب مرتب خود را رشد و ارتقاء دهید . </a:t>
            </a:r>
            <a:endParaRPr lang="en-US" sz="3200" dirty="0"/>
          </a:p>
          <a:p>
            <a:pPr marL="342900" lvl="0" indent="-342900" algn="just" rtl="1">
              <a:lnSpc>
                <a:spcPct val="100000"/>
              </a:lnSpc>
              <a:spcBef>
                <a:spcPct val="20000"/>
              </a:spcBef>
              <a:defRPr/>
            </a:pPr>
            <a:endParaRPr lang="en-US" sz="30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09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a-IR" b="1" dirty="0">
                <a:solidFill>
                  <a:schemeClr val="accent6">
                    <a:lumMod val="75000"/>
                  </a:schemeClr>
                </a:solidFill>
              </a:rPr>
              <a:t>الف ) شرایط حرفه معلمی ، پژوهندگی معلم را لاجرم می </a:t>
            </a:r>
            <a: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  <a:t>سازد</a:t>
            </a:r>
            <a:b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a-IR" b="1" dirty="0" smtClean="0">
                <a:solidFill>
                  <a:srgbClr val="C00000"/>
                </a:solidFill>
              </a:rPr>
              <a:t>ویژگیهای حرفه معلمی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10000"/>
          </a:bodyPr>
          <a:lstStyle/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dirty="0" smtClean="0"/>
              <a:t>1) </a:t>
            </a:r>
            <a:r>
              <a:rPr lang="ar-SA" dirty="0">
                <a:solidFill>
                  <a:srgbClr val="C00000"/>
                </a:solidFill>
              </a:rPr>
              <a:t>نظام مندي</a:t>
            </a:r>
            <a:r>
              <a:rPr lang="ar-SA" dirty="0"/>
              <a:t>: تدريس ، فعاليتي منسجم است كه با تركيب اجزاي مهارتهاي دانش موضوع درسي و فنون تربيتي نمايان مي </a:t>
            </a:r>
            <a:r>
              <a:rPr lang="ar-SA" dirty="0" smtClean="0"/>
              <a:t>گردد. </a:t>
            </a:r>
            <a:r>
              <a:rPr lang="ar-SA" dirty="0"/>
              <a:t>شناخت اين نظام كل گرايانه مستلزم تحليلي نظام دار </a:t>
            </a:r>
            <a:r>
              <a:rPr lang="ar-SA" dirty="0" smtClean="0"/>
              <a:t>از</a:t>
            </a:r>
            <a:r>
              <a:rPr lang="fa-IR" dirty="0" smtClean="0"/>
              <a:t> اجزاء و </a:t>
            </a:r>
            <a:r>
              <a:rPr lang="ar-SA" dirty="0" smtClean="0"/>
              <a:t> </a:t>
            </a:r>
            <a:r>
              <a:rPr lang="ar-SA" dirty="0"/>
              <a:t>تاروپودهاي در هم تنيده تدريس است . </a:t>
            </a:r>
            <a:endParaRPr lang="en-US" dirty="0"/>
          </a:p>
          <a:p>
            <a:pPr algn="just" rtl="1">
              <a:lnSpc>
                <a:spcPct val="150000"/>
              </a:lnSpc>
            </a:pPr>
            <a:r>
              <a:rPr lang="ar-SA" dirty="0"/>
              <a:t>2 </a:t>
            </a:r>
            <a:r>
              <a:rPr lang="ar-SA" dirty="0">
                <a:solidFill>
                  <a:schemeClr val="accent1"/>
                </a:solidFill>
              </a:rPr>
              <a:t>) پيچيدگي </a:t>
            </a:r>
            <a:r>
              <a:rPr lang="ar-SA" dirty="0"/>
              <a:t>: آموزش و پرورش همواره در زمينه اي پيچيده اتفاق مي افتد.آنچه باعث اين پيچيدگي مي گردد ويژگيهاي متنوع معلمان و دانش آموزان ،انواع متفاوت ساختارهاي سازماني و محيطهاي متفاوت سياسي ، اجتماعي است .هر موقعيت آموزشي برآيندي از اين عوامل است كه در نتيجه آن كار معلم نيز پيچيده مي شود.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03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chemeClr val="accent2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lvl="0" algn="just" rtl="1"/>
            <a:r>
              <a:rPr lang="ar-SA" sz="2200" dirty="0">
                <a:solidFill>
                  <a:prstClr val="black"/>
                </a:solidFill>
              </a:rPr>
              <a:t> </a:t>
            </a:r>
            <a:r>
              <a:rPr lang="ar-SA" sz="3200" dirty="0">
                <a:solidFill>
                  <a:prstClr val="black"/>
                </a:solidFill>
              </a:rPr>
              <a:t>3 )</a:t>
            </a:r>
            <a:r>
              <a:rPr lang="ar-SA" sz="3200" b="1" dirty="0">
                <a:solidFill>
                  <a:schemeClr val="accent1"/>
                </a:solidFill>
              </a:rPr>
              <a:t>قابليت پيش بيني </a:t>
            </a:r>
            <a:r>
              <a:rPr lang="ar-SA" sz="3200" b="1" dirty="0" smtClean="0">
                <a:solidFill>
                  <a:schemeClr val="accent1"/>
                </a:solidFill>
              </a:rPr>
              <a:t>ضعيف</a:t>
            </a:r>
            <a:r>
              <a:rPr lang="fa-IR" sz="3200" b="1" dirty="0" smtClean="0">
                <a:solidFill>
                  <a:schemeClr val="accent1"/>
                </a:solidFill>
              </a:rPr>
              <a:t>(</a:t>
            </a:r>
            <a:r>
              <a:rPr lang="fa-IR" sz="3200" b="1" dirty="0">
                <a:solidFill>
                  <a:srgbClr val="5B9BD5"/>
                </a:solidFill>
              </a:rPr>
              <a:t>حرفه ای سست </a:t>
            </a:r>
            <a:r>
              <a:rPr lang="fa-IR" sz="3200" b="1" dirty="0" smtClean="0">
                <a:solidFill>
                  <a:srgbClr val="5B9BD5"/>
                </a:solidFill>
              </a:rPr>
              <a:t>ساختار)</a:t>
            </a:r>
            <a:endParaRPr lang="en-US" sz="3200" b="1" dirty="0">
              <a:solidFill>
                <a:srgbClr val="5B9BD5"/>
              </a:solidFill>
            </a:endParaRPr>
          </a:p>
          <a:p>
            <a:pPr lvl="0" algn="just" rtl="1"/>
            <a:r>
              <a:rPr lang="fa-IR" sz="3200" dirty="0" smtClean="0">
                <a:solidFill>
                  <a:prstClr val="black"/>
                </a:solidFill>
              </a:rPr>
              <a:t> </a:t>
            </a:r>
            <a:r>
              <a:rPr lang="ar-SA" sz="3200" dirty="0" smtClean="0">
                <a:solidFill>
                  <a:prstClr val="black"/>
                </a:solidFill>
              </a:rPr>
              <a:t> </a:t>
            </a:r>
            <a:r>
              <a:rPr lang="ar-SA" sz="3200" dirty="0">
                <a:solidFill>
                  <a:prstClr val="black"/>
                </a:solidFill>
              </a:rPr>
              <a:t>موقعيت ها و عكس العمل ها در حرفه معلمي چندان قابل پيش بيني نيست </a:t>
            </a:r>
            <a:r>
              <a:rPr lang="ar-SA" sz="3200" dirty="0" smtClean="0">
                <a:solidFill>
                  <a:prstClr val="black"/>
                </a:solidFill>
              </a:rPr>
              <a:t>.</a:t>
            </a:r>
            <a:r>
              <a:rPr lang="fa-IR" sz="3200" dirty="0" smtClean="0">
                <a:solidFill>
                  <a:prstClr val="black"/>
                </a:solidFill>
              </a:rPr>
              <a:t>خیلی از پدیده ها  جدید و برای بار اول اتفاق می افتد </a:t>
            </a:r>
            <a:r>
              <a:rPr lang="ar-SA" sz="3200" dirty="0" smtClean="0">
                <a:solidFill>
                  <a:prstClr val="black"/>
                </a:solidFill>
              </a:rPr>
              <a:t>حتي </a:t>
            </a:r>
            <a:r>
              <a:rPr lang="ar-SA" sz="3200" dirty="0">
                <a:solidFill>
                  <a:prstClr val="black"/>
                </a:solidFill>
              </a:rPr>
              <a:t>اهداف نيز شناور هستند . معلم در اين شرايط در موقعيت دشواري براي تصميم گيري قرار مي گيرد </a:t>
            </a:r>
            <a:r>
              <a:rPr lang="ar-SA" sz="3200" dirty="0" smtClean="0">
                <a:solidFill>
                  <a:prstClr val="black"/>
                </a:solidFill>
              </a:rPr>
              <a:t>.</a:t>
            </a:r>
            <a:endParaRPr lang="fa-IR" sz="3200" dirty="0" smtClean="0">
              <a:solidFill>
                <a:prstClr val="black"/>
              </a:solidFill>
            </a:endParaRPr>
          </a:p>
          <a:p>
            <a:pPr lvl="0" algn="just" rtl="1"/>
            <a:r>
              <a:rPr lang="ar-SA" sz="3200" dirty="0" smtClean="0">
                <a:solidFill>
                  <a:prstClr val="black"/>
                </a:solidFill>
              </a:rPr>
              <a:t>4 </a:t>
            </a:r>
            <a:r>
              <a:rPr lang="ar-SA" sz="3200" dirty="0">
                <a:solidFill>
                  <a:prstClr val="black"/>
                </a:solidFill>
              </a:rPr>
              <a:t>) </a:t>
            </a:r>
            <a:r>
              <a:rPr lang="ar-SA" sz="3200" b="1" dirty="0">
                <a:solidFill>
                  <a:srgbClr val="C00000"/>
                </a:solidFill>
              </a:rPr>
              <a:t>تنوع و فراواني عمل: </a:t>
            </a:r>
            <a:r>
              <a:rPr lang="ar-SA" sz="3200" dirty="0">
                <a:solidFill>
                  <a:prstClr val="black"/>
                </a:solidFill>
              </a:rPr>
              <a:t>هر روز معلم فعاليتهاي متنوع و فراواني را انجام مي دهد كه انجام درست و موثر آنها مستلزم هوشياري و دقت فراوان از سوي وي مي باشد . تنوع فعاليتها در يك زمينه پيچيده،دشواريهاي حرفه معلمي را دوچندان مي كند . بويژه آنكه براي انجام آنها با محدوديت زمان و  ملاحظات اخلاقي فراواني رو به رو </a:t>
            </a:r>
            <a:r>
              <a:rPr lang="ar-SA" sz="2200" dirty="0" smtClean="0">
                <a:solidFill>
                  <a:prstClr val="black"/>
                </a:solidFill>
              </a:rPr>
              <a:t>است</a:t>
            </a:r>
            <a:r>
              <a:rPr lang="fa-IR" sz="2200" dirty="0" smtClean="0">
                <a:solidFill>
                  <a:prstClr val="black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44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chemeClr val="accent2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/>
              <a:t>در </a:t>
            </a:r>
            <a:r>
              <a:rPr lang="fa-IR" b="1" dirty="0" smtClean="0"/>
              <a:t>واقع معلم در شرایط </a:t>
            </a:r>
            <a:r>
              <a:rPr lang="fa-IR" b="1" dirty="0" smtClean="0"/>
              <a:t>دشوار ، در خط مقدم عمل ، </a:t>
            </a:r>
            <a:r>
              <a:rPr lang="fa-IR" b="1" dirty="0" smtClean="0"/>
              <a:t>تقریبا تنهاست </a:t>
            </a:r>
            <a:r>
              <a:rPr lang="fa-IR" b="1" dirty="0" smtClean="0"/>
              <a:t>، لذا خود باید هنرمندانه تصمیم بگیرد . </a:t>
            </a:r>
            <a:endParaRPr lang="fa-IR" b="1" dirty="0" smtClean="0"/>
          </a:p>
          <a:p>
            <a:pPr algn="just" rtl="1">
              <a:lnSpc>
                <a:spcPct val="150000"/>
              </a:lnSpc>
            </a:pPr>
            <a: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  <a:t>باید معلم به شکلی خودکارآمد آماده رویارویی با مسایل فراروی تدریس خود باشد . البته همکاران ، مدیر ، راهنما و ناظر در خط دوم می توانند به معلم کمک کنند . معلم خود راهبر اصلی طراحی و اجرای برنامه های کلاس و مواجهه با پدیده های پیش روست </a:t>
            </a:r>
            <a:r>
              <a:rPr lang="fa-IR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fa-IR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126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a-IR" dirty="0">
                <a:solidFill>
                  <a:prstClr val="black"/>
                </a:solidFill>
              </a:rPr>
              <a:t>زمینه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algn="just" rtl="1">
              <a:lnSpc>
                <a:spcPct val="150000"/>
              </a:lnSpc>
              <a:spcBef>
                <a:spcPts val="0"/>
              </a:spcBef>
            </a:pPr>
            <a:r>
              <a:rPr lang="fa-IR" dirty="0"/>
              <a:t>در چنین شرایطی است که معلم خود برمی خیزد و مشعل تولید علم  بومی را </a:t>
            </a:r>
            <a:r>
              <a:rPr lang="fa-IR" dirty="0" smtClean="0"/>
              <a:t>بدست </a:t>
            </a:r>
            <a:r>
              <a:rPr lang="fa-IR" dirty="0"/>
              <a:t>می گیرد .</a:t>
            </a:r>
            <a:endParaRPr lang="en-US" dirty="0"/>
          </a:p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در اين شرايط  دشوار كه معلم خود مسوول اداره كلاس است ، دانش ديگران کمتر موثر واقع مي شود 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</a:t>
            </a:r>
            <a:r>
              <a:rPr lang="ar-SA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معلمان </a:t>
            </a:r>
            <a:r>
              <a:rPr lang="fa-IR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به عنوان افراد حرفه اي نمي توانند و ممكن نيست كه عرصه تدريس را صرفا با دانش پژوهشگران خارج از كلاس اداره نمايند 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r>
              <a:rPr lang="ar-SA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دشواريهاي عملي تدريس كمتر مورد توجه پژوهشگران كلاسيك و دانشگاهي واقع مي شود </a:t>
            </a:r>
            <a:r>
              <a:rPr lang="ar-SA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fa-I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040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prstClr val="black"/>
                </a:solidFill>
              </a:rPr>
              <a:t>تفاوت عقلانیت </a:t>
            </a:r>
            <a:r>
              <a:rPr lang="fa-IR" dirty="0">
                <a:solidFill>
                  <a:prstClr val="black"/>
                </a:solidFill>
              </a:rPr>
              <a:t>تکنیکی عمل در </a:t>
            </a:r>
            <a:r>
              <a:rPr lang="fa-IR" dirty="0" smtClean="0">
                <a:solidFill>
                  <a:prstClr val="black"/>
                </a:solidFill>
              </a:rPr>
              <a:t>تدریس</a:t>
            </a:r>
            <a:br>
              <a:rPr lang="fa-IR" dirty="0" smtClean="0">
                <a:solidFill>
                  <a:prstClr val="black"/>
                </a:solidFill>
              </a:rPr>
            </a:br>
            <a:r>
              <a:rPr lang="fa-IR" dirty="0" smtClean="0">
                <a:solidFill>
                  <a:prstClr val="black"/>
                </a:solidFill>
              </a:rPr>
              <a:t>با</a:t>
            </a:r>
            <a:br>
              <a:rPr lang="fa-IR" dirty="0" smtClean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عمل فکورانه و ادراک هنرمندانه در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CFF66"/>
          </a:solidFill>
        </p:spPr>
        <p:txBody>
          <a:bodyPr>
            <a:normAutofit lnSpcReduction="10000"/>
          </a:bodyPr>
          <a:lstStyle/>
          <a:p>
            <a:pPr lvl="0" algn="just" rtl="1">
              <a:lnSpc>
                <a:spcPct val="150000"/>
              </a:lnSpc>
            </a:pPr>
            <a:r>
              <a:rPr lang="fa-IR" sz="2600" b="1" dirty="0"/>
              <a:t>به این </a:t>
            </a:r>
            <a:r>
              <a:rPr lang="fa-IR" sz="2600" b="1" dirty="0" smtClean="0"/>
              <a:t>تربیت </a:t>
            </a:r>
            <a:r>
              <a:rPr lang="fa-IR" sz="2600" b="1" dirty="0"/>
              <a:t>باید بین </a:t>
            </a:r>
            <a:r>
              <a:rPr lang="fa-IR" sz="2600" b="1" u="sng" dirty="0">
                <a:solidFill>
                  <a:srgbClr val="C00000"/>
                </a:solidFill>
              </a:rPr>
              <a:t>عقلانیت تکنیکی عمل در تدریس</a:t>
            </a:r>
            <a:r>
              <a:rPr lang="fa-IR" sz="2600" b="1" dirty="0"/>
              <a:t>،  که قایل </a:t>
            </a:r>
            <a:r>
              <a:rPr lang="fa-IR" sz="2600" b="1" dirty="0" smtClean="0"/>
              <a:t>بر قانونمندیهای از پیش تعیین شده  در آموزش و کار معلمان  و  </a:t>
            </a:r>
            <a:r>
              <a:rPr lang="fa-IR" sz="2600" b="1" dirty="0"/>
              <a:t>امکان بکارگیری بلاواسطه و مستقیم و روشن  </a:t>
            </a:r>
            <a:r>
              <a:rPr lang="fa-IR" sz="2600" b="1" dirty="0" smtClean="0"/>
              <a:t>از آنها و نظریه </a:t>
            </a:r>
            <a:r>
              <a:rPr lang="fa-IR" sz="2600" b="1" dirty="0"/>
              <a:t>ها و </a:t>
            </a:r>
            <a:r>
              <a:rPr lang="fa-IR" sz="2600" b="1" dirty="0" smtClean="0"/>
              <a:t>تکنیکها در تدریس </a:t>
            </a:r>
            <a:r>
              <a:rPr lang="fa-IR" sz="2600" b="1" dirty="0"/>
              <a:t>است ، </a:t>
            </a:r>
            <a:endParaRPr lang="fa-IR" sz="2600" b="1" dirty="0" smtClean="0"/>
          </a:p>
          <a:p>
            <a:pPr lvl="0" algn="just" rtl="1">
              <a:lnSpc>
                <a:spcPct val="150000"/>
              </a:lnSpc>
            </a:pPr>
            <a:r>
              <a:rPr lang="fa-IR" sz="2600" dirty="0" smtClean="0"/>
              <a:t>با </a:t>
            </a:r>
            <a:r>
              <a:rPr lang="fa-IR" sz="2600" dirty="0"/>
              <a:t>موقعیت </a:t>
            </a:r>
            <a:r>
              <a:rPr lang="fa-IR" sz="2600" b="1" u="sng" dirty="0">
                <a:solidFill>
                  <a:srgbClr val="C00000"/>
                </a:solidFill>
              </a:rPr>
              <a:t>عمل فکورانه و ادراک هنرمندانه در تدریس </a:t>
            </a:r>
            <a:r>
              <a:rPr lang="fa-IR" sz="2600" dirty="0"/>
              <a:t>، که بواسطه پیچیدگیهای </a:t>
            </a:r>
            <a:r>
              <a:rPr lang="fa-IR" sz="2600" dirty="0" smtClean="0"/>
              <a:t>تدریس ، </a:t>
            </a:r>
            <a:r>
              <a:rPr lang="fa-IR" sz="2600" dirty="0"/>
              <a:t>تعمیم و بکارگیری تکنیکها و نظریه ها را بدون تامل ، ژرف اندیشی و تبدیل فکورانه و هنرمندانه را مناسب نمی </a:t>
            </a:r>
            <a:r>
              <a:rPr lang="fa-IR" sz="2600" dirty="0" smtClean="0"/>
              <a:t>داند و حتی از آن بعنوان یک تهدید نیز یاد می شود </a:t>
            </a:r>
            <a:r>
              <a:rPr lang="fa-IR" sz="2600" dirty="0"/>
              <a:t>، باید تفکیک قایل شد . در واقع در عمل فکورانه </a:t>
            </a:r>
            <a:r>
              <a:rPr lang="fa-IR" sz="2600" dirty="0" smtClean="0"/>
              <a:t> ، معلم  دانش عملی ، </a:t>
            </a:r>
            <a:r>
              <a:rPr lang="fa-IR" sz="2600" dirty="0"/>
              <a:t>دانش بومی و شخصی تولید می کند </a:t>
            </a:r>
            <a:r>
              <a:rPr lang="fa-IR" sz="2600" dirty="0">
                <a:solidFill>
                  <a:prstClr val="black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20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prstClr val="black"/>
                </a:solidFill>
              </a:rPr>
              <a:t>تفاوت عقلانیت تکنیکی عمل در تدریس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با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عمل فکورانه و ادراک هنرمندانه در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just" rtl="1"/>
            <a:r>
              <a:rPr lang="fa-IR" b="1" dirty="0" smtClean="0">
                <a:solidFill>
                  <a:srgbClr val="C00000"/>
                </a:solidFill>
              </a:rPr>
              <a:t>گیلبریت هایت </a:t>
            </a:r>
            <a:r>
              <a:rPr lang="fa-IR" b="1" dirty="0" smtClean="0">
                <a:solidFill>
                  <a:srgbClr val="002060"/>
                </a:solidFill>
              </a:rPr>
              <a:t>: بجای علم تدریس از هنر تدریس استفاده می کند ، که عمل معلم در قالب تجویزها و قانونمندیها جای نمی گیرد ، از دیدگاه وی تدریس مانند نقاشی یک اثر  ، نواختن یک قطعه موسیقی است .</a:t>
            </a:r>
          </a:p>
          <a:p>
            <a:pPr algn="just" rtl="1"/>
            <a:r>
              <a:rPr lang="fa-IR" b="1" dirty="0" smtClean="0">
                <a:solidFill>
                  <a:srgbClr val="C00000"/>
                </a:solidFill>
              </a:rPr>
              <a:t>ویلیام جیمز : </a:t>
            </a:r>
            <a:r>
              <a:rPr lang="fa-IR" b="1" dirty="0" smtClean="0">
                <a:solidFill>
                  <a:srgbClr val="002060"/>
                </a:solidFill>
              </a:rPr>
              <a:t>به معلمان هشدار می دهد ، سخت در اشتباهید اگر فکر کنید که می توانید از روانشناسی ، بی واسطه روشهای تدریس را برای کاربرد استخراج کنید .  و به روانشناسان هشدار اخلاقی می دهد ، که مدعی  ارایه چنین کمکی به معلمان نباشید . </a:t>
            </a:r>
          </a:p>
          <a:p>
            <a:pPr algn="just" rtl="1"/>
            <a:r>
              <a:rPr lang="fa-IR" b="1" dirty="0" smtClean="0">
                <a:solidFill>
                  <a:srgbClr val="C00000"/>
                </a:solidFill>
              </a:rPr>
              <a:t>آیزنر می گوید : </a:t>
            </a:r>
            <a:r>
              <a:rPr lang="fa-IR" b="1" dirty="0" smtClean="0">
                <a:solidFill>
                  <a:srgbClr val="002060"/>
                </a:solidFill>
              </a:rPr>
              <a:t>برای تعلیم و تربیت نمی توان یک علم تجویزی ارایه نمود .چون معلمان در حال تجربه های بی بدیل و منحصر بفردی هستند ، که استفاده  آنها را از ساختارهای از پیش تعیین شده را بی اثر می کند .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971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‫بسم الله الرحمن الرحيم‬‎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08" y="473725"/>
            <a:ext cx="9976691" cy="57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13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270"/>
            <a:ext cx="10515600" cy="1737490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prstClr val="black"/>
                </a:solidFill>
              </a:rPr>
              <a:t>تفاوت عقلانیت تکنیکی عمل در تدریس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با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عمل فکورانه و ادراک هنرمندانه در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 rtl="1"/>
            <a:r>
              <a:rPr lang="fa-IR" b="1" dirty="0" smtClean="0">
                <a:solidFill>
                  <a:srgbClr val="0070C0"/>
                </a:solidFill>
              </a:rPr>
              <a:t>دلایل هنری بودن عمل تدریس از نظر ایزنر:</a:t>
            </a:r>
          </a:p>
          <a:p>
            <a:pPr algn="r" rtl="1"/>
            <a:r>
              <a:rPr lang="fa-IR" dirty="0" smtClean="0"/>
              <a:t>1 . تدریس را می توان با چنان  مهارت و ظرافتی انجام داد که بحق بتوان تجربه معلم و شاگرد در این ارتباط را یک اقدام زیباشناسانه تلقی نمود.</a:t>
            </a:r>
          </a:p>
          <a:p>
            <a:pPr algn="just" rtl="1"/>
            <a:r>
              <a:rPr lang="fa-IR" dirty="0" smtClean="0"/>
              <a:t>2 . معلمان  ، </a:t>
            </a:r>
            <a:r>
              <a:rPr lang="fa-IR" dirty="0"/>
              <a:t>مانند کار بازیگران ، نقاشان و اهنگسازان </a:t>
            </a:r>
            <a:r>
              <a:rPr lang="fa-IR" dirty="0" smtClean="0"/>
              <a:t>، داوریها و قضاوتهایی در عرصه عمل دارند که مبتنی بر موقعیتهایی کیفیتی است که در عرصه عمل ظهور می کند .</a:t>
            </a:r>
          </a:p>
          <a:p>
            <a:pPr algn="just" rtl="1"/>
            <a:r>
              <a:rPr lang="fa-IR" dirty="0" smtClean="0"/>
              <a:t>3 . نمی توان فعالیت معلم را به قواعد و تجویزهای از پیش تعیین شده </a:t>
            </a:r>
            <a:r>
              <a:rPr lang="fa-IR" dirty="0"/>
              <a:t>وابسته </a:t>
            </a:r>
            <a:r>
              <a:rPr lang="fa-IR" dirty="0" smtClean="0"/>
              <a:t> نمود . </a:t>
            </a:r>
          </a:p>
          <a:p>
            <a:pPr algn="just" rtl="1"/>
            <a:r>
              <a:rPr lang="fa-IR" dirty="0" smtClean="0"/>
              <a:t>4 . تدریس بعنوان یک هنر ، اهداف خویش را در جریان عمل عمل مشخص می کند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184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prstClr val="black"/>
                </a:solidFill>
              </a:rPr>
              <a:t>تفاوت عقلانیت تکنیکی عمل در تدریس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با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عمل فکورانه و ادراک هنرمندانه در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sz="26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2  Nazanin" panose="00000700000000000000" pitchFamily="2" charset="-78"/>
              </a:rPr>
              <a:t>چنين است كه معلم بايد در نقش كارگزاري فکور وارد عمل شود تا بتواند فرايند دشوار ياددهي – يادگيري را بصورتي اثربخش مديريت نمايد. </a:t>
            </a:r>
            <a:endParaRPr lang="fa-IR" sz="2600" b="1" dirty="0" smtClean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2  Nazanin" panose="00000700000000000000" pitchFamily="2" charset="-78"/>
            </a:endParaRPr>
          </a:p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fa-IR" sz="1800" b="1" u="sng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dirty="0" smtClean="0"/>
              <a:t>مهرمحمدی </a:t>
            </a:r>
            <a:r>
              <a:rPr lang="fa-IR" b="1" dirty="0" smtClean="0"/>
              <a:t>:  از عمل فکورانه معلم بعنوان ادراک هنرمندانه یاد می کند ، از دیدگاه وی </a:t>
            </a:r>
            <a:r>
              <a:rPr lang="fa-IR" b="1" dirty="0" smtClean="0">
                <a:solidFill>
                  <a:schemeClr val="accent5">
                    <a:lumMod val="75000"/>
                  </a:schemeClr>
                </a:solidFill>
              </a:rPr>
              <a:t>معلم پژوهنده یا کارگزار فکور معلمی است که جسارت عدول از قواعد و رویه های شناخته شده حرفه معلمی را دارا بوده یا دست کم از توان و قابلیت تعدیل آنها برخوردار است . وی پیش شرط معلم را برای ورود به این عرصه ، تغییر در نگاه و انگاره یا تصور نسبت به ماهیت دانش تربیتی و نحوه دستیابی به آن ذکر می کند 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207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prstClr val="black"/>
                </a:solidFill>
              </a:rPr>
              <a:t>تفاوت عقلانیت تکنیکی عمل در تدریس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با</a:t>
            </a:r>
            <a:br>
              <a:rPr lang="fa-IR" dirty="0">
                <a:solidFill>
                  <a:prstClr val="black"/>
                </a:solidFill>
              </a:rPr>
            </a:br>
            <a:r>
              <a:rPr lang="fa-IR" dirty="0">
                <a:solidFill>
                  <a:prstClr val="black"/>
                </a:solidFill>
              </a:rPr>
              <a:t>عمل فکورانه و ادراک هنرمندانه در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اتسون</a:t>
            </a:r>
            <a:r>
              <a:rPr lang="ar-SA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[ 5]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بيان مي كند رويكرد معلم پژوهنده ابزاري براي پيوند بين نظريه و عمل در عرصه تدريس است كه متناوبا به توسعه در هر دو وجه منجر مي شود.از ديدگاه پولارد</a:t>
            </a:r>
            <a:r>
              <a:rPr lang="fa-IR" b="1" baseline="300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[6 ]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رويكرد معلم پژوهنده ، مكانيزمي  براي حرفه اي سازي شغل معلمي است . بواسطه آن معلمان در ماهيت ياددهي 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Lotus"/>
              </a:rPr>
              <a:t>–</a:t>
            </a:r>
            <a:r>
              <a:rPr lang="fa-IR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يادگيري اكتشاف مي كنند و در نتيجه به رشد حرفه اي هر چه بیشتردست مي يابند </a:t>
            </a:r>
            <a:r>
              <a:rPr lang="fa-I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. </a:t>
            </a:r>
            <a:endParaRPr lang="en-US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45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dirty="0">
                <a:solidFill>
                  <a:srgbClr val="0070C0"/>
                </a:solidFill>
              </a:rPr>
              <a:t>معلم پژوهنده : </a:t>
            </a:r>
            <a:r>
              <a:rPr lang="fa-IR" dirty="0">
                <a:solidFill>
                  <a:srgbClr val="ED7D31"/>
                </a:solidFill>
              </a:rPr>
              <a:t>زمینه موضوع</a:t>
            </a:r>
            <a:br>
              <a:rPr lang="fa-IR" dirty="0">
                <a:solidFill>
                  <a:srgbClr val="ED7D31"/>
                </a:solidFill>
              </a:rPr>
            </a:br>
            <a:r>
              <a:rPr lang="fa-IR" dirty="0">
                <a:solidFill>
                  <a:srgbClr val="ED7D31"/>
                </a:solidFill>
              </a:rPr>
              <a:t>ب </a:t>
            </a:r>
            <a:r>
              <a:rPr lang="fa-IR" dirty="0" smtClean="0">
                <a:solidFill>
                  <a:srgbClr val="ED7D31"/>
                </a:solidFill>
              </a:rPr>
              <a:t>) </a:t>
            </a:r>
            <a:r>
              <a:rPr lang="fa-IR" dirty="0" smtClean="0">
                <a:solidFill>
                  <a:schemeClr val="accent6">
                    <a:lumMod val="75000"/>
                  </a:schemeClr>
                </a:solidFill>
              </a:rPr>
              <a:t>بی </a:t>
            </a:r>
            <a:r>
              <a:rPr lang="fa-IR" dirty="0">
                <a:solidFill>
                  <a:schemeClr val="accent6">
                    <a:lumMod val="75000"/>
                  </a:schemeClr>
                </a:solidFill>
              </a:rPr>
              <a:t>توجهی پژوهشگران کلاسیک به نیاز حرفه ای معلمان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100" b="1" dirty="0" smtClean="0"/>
              <a:t>متاسفانه جهت گیری پژوهشهای کلاسیک انبوهی از حرفهای خوب را یکجا فراهم آورده ، که رابطه چندانی بین عمل تربیتی و کار پیچیده معلمان با آنها نمی توان یافت . </a:t>
            </a:r>
          </a:p>
          <a:p>
            <a:pPr algn="r" rtl="1">
              <a:lnSpc>
                <a:spcPct val="150000"/>
              </a:lnSpc>
            </a:pPr>
            <a:r>
              <a:rPr lang="fa-IR" sz="2100" b="1" dirty="0" smtClean="0">
                <a:solidFill>
                  <a:srgbClr val="00B0F0"/>
                </a:solidFill>
              </a:rPr>
              <a:t>چند درصد از معلمان را می شناسیم که از اینکه از یافته های پژوهشهای کلاسیک  بی اطلاع  است دچار دغدغه و دلهره و اضطراب  در تدریس بشوند هستند . چند درصد معلمان دغدغه حضور در در جلسات دفاع از پایان نامه ها را دارند ؟ بنظر می آید پژوهشهای کلاسیک مقصد و هدف خود را  در خدمت به تعلیم و تربیت گم کرده اند !</a:t>
            </a:r>
          </a:p>
          <a:p>
            <a:pPr algn="r" rtl="1">
              <a:lnSpc>
                <a:spcPct val="150000"/>
              </a:lnSpc>
            </a:pPr>
            <a:r>
              <a:rPr lang="fa-IR" sz="2100" b="1" dirty="0" smtClean="0">
                <a:solidFill>
                  <a:srgbClr val="C00000"/>
                </a:solidFill>
              </a:rPr>
              <a:t>بخش بزرگی از پژوهشهای کلاسیک در عرصه تعلیم و تربیت خدمتی به تعلیم و تربیت بمعنای واقعی  و حتی  به علم تعلیم و تربیت نکرده است . اصولا حل مشکل معلمان دغدغه پژوهشگران کلاسیک نبوده است .</a:t>
            </a:r>
          </a:p>
          <a:p>
            <a:pPr algn="just" rtl="1">
              <a:lnSpc>
                <a:spcPct val="150000"/>
              </a:lnSpc>
            </a:pPr>
            <a:r>
              <a:rPr lang="fa-IR" sz="2000" b="1" dirty="0">
                <a:solidFill>
                  <a:srgbClr val="0070C0"/>
                </a:solidFill>
              </a:rPr>
              <a:t>ساليان درازی است که پژوهش آموزشی در تسلط شيوه‌های كلاسيك و کمی بوده است اما اجرای اين دسته از پژوهش‌ها به معلم و تدريس وی کمک درخوری نکرده است. بنابراين جنبش معلم متفکر و پژوهنده رويکرد دیگری را برای تامین نیازهای خود برگزيده است. </a:t>
            </a:r>
          </a:p>
          <a:p>
            <a:pPr algn="r" rtl="1">
              <a:lnSpc>
                <a:spcPct val="150000"/>
              </a:lnSpc>
            </a:pPr>
            <a:endParaRPr 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2285305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a-IR" dirty="0" smtClean="0"/>
              <a:t>صاحب نظران مرتبط با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2375"/>
          </a:xfrm>
          <a:solidFill>
            <a:srgbClr val="FFCCCC"/>
          </a:solidFill>
        </p:spPr>
        <p:txBody>
          <a:bodyPr>
            <a:noAutofit/>
          </a:bodyPr>
          <a:lstStyle/>
          <a:p>
            <a:pPr marL="0" marR="0" algn="just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ريشه معلم پژوهنده  به </a:t>
            </a:r>
            <a:r>
              <a:rPr lang="fa-IR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ديدگاه ارسطو در قرن چهارم ميلادی </a:t>
            </a:r>
            <a:r>
              <a:rPr lang="fa-IR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بر گردد که وی نقش مشاهده گر را در ساخت واقعيت مطرح می‌کند و با تأکيد برعمل مبتنی بر اخلاق، شکلی از تفکر عميق را برای پالايش روش‌ها و عقايد ارائه می‌سازد. </a:t>
            </a:r>
          </a:p>
          <a:p>
            <a:pPr marL="0" marR="0" algn="just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همچنین فعالیتهای افرادی مانند </a:t>
            </a:r>
            <a:r>
              <a:rPr lang="fa-IR" sz="23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مک</a:t>
            </a: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</a:t>
            </a:r>
            <a:r>
              <a:rPr lang="fa-IR" sz="23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فارلند و استانلي </a:t>
            </a: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، </a:t>
            </a:r>
            <a:r>
              <a:rPr lang="fa-IR" sz="23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کمنيوس</a:t>
            </a: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و </a:t>
            </a:r>
            <a:r>
              <a:rPr lang="fa-IR" sz="23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روسو در قرن ، </a:t>
            </a:r>
            <a:r>
              <a:rPr lang="fa-IR" sz="2300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ديويي (1920) منتسوری(1940) ، </a:t>
            </a:r>
            <a:r>
              <a:rPr lang="fa-IR" sz="23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لوين (1940 )، کری</a:t>
            </a:r>
            <a:r>
              <a:rPr lang="fa-IR" sz="2300" b="1" dirty="0" smtClean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Garamond-Regular"/>
              </a:rPr>
              <a:t> </a:t>
            </a:r>
            <a:r>
              <a:rPr lang="ar-SA" sz="2300" b="1" dirty="0" smtClean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Garamond-Regular"/>
              </a:rPr>
              <a:t>(</a:t>
            </a:r>
            <a:r>
              <a:rPr lang="en-US" sz="2300" b="1" dirty="0" smtClean="0">
                <a:solidFill>
                  <a:srgbClr val="0070C0"/>
                </a:solidFill>
                <a:effectLst/>
                <a:latin typeface="AGaramond-Regular"/>
                <a:ea typeface="Times New Roman" panose="02020603050405020304" pitchFamily="18" charset="0"/>
                <a:cs typeface="AGaramond-Regular"/>
              </a:rPr>
              <a:t>1953</a:t>
            </a:r>
            <a:r>
              <a:rPr lang="ar-SA" sz="2300" b="1" dirty="0" smtClean="0">
                <a:solidFill>
                  <a:srgbClr val="0070C0"/>
                </a:solidFill>
                <a:effectLst/>
                <a:latin typeface="AGaramond-Regular"/>
                <a:ea typeface="Times New Roman" panose="02020603050405020304" pitchFamily="18" charset="0"/>
                <a:cs typeface="AGaramond-Regular"/>
              </a:rPr>
              <a:t>)</a:t>
            </a:r>
            <a:r>
              <a:rPr lang="ar-SA" sz="23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 </a:t>
            </a:r>
            <a:r>
              <a:rPr lang="fa-IR" sz="23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و استين‌هاوس </a:t>
            </a:r>
            <a:r>
              <a:rPr lang="en-US" sz="23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1975)</a:t>
            </a:r>
            <a:r>
              <a:rPr lang="fa-IR" sz="2300" b="1" dirty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en-US" sz="23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ar-SA" sz="2300" b="1" dirty="0">
                <a:solidFill>
                  <a:srgbClr val="0070C0"/>
                </a:solidFill>
                <a:ea typeface="Times New Roman" panose="02020603050405020304" pitchFamily="18" charset="0"/>
              </a:rPr>
              <a:t>شواب( 1978 </a:t>
            </a:r>
            <a:r>
              <a:rPr lang="en-US" sz="23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fa-IR" sz="23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، </a:t>
            </a:r>
            <a:r>
              <a:rPr lang="fa-IR" sz="2400" b="1" dirty="0" smtClean="0">
                <a:solidFill>
                  <a:srgbClr val="444444"/>
                </a:solidFill>
                <a:latin typeface="Tahoma" panose="020B0604030504040204" pitchFamily="34" charset="0"/>
              </a:rPr>
              <a:t>جين </a:t>
            </a:r>
            <a:r>
              <a:rPr lang="fa-IR" sz="2400" b="1" dirty="0">
                <a:solidFill>
                  <a:srgbClr val="444444"/>
                </a:solidFill>
                <a:latin typeface="Tahoma" panose="020B0604030504040204" pitchFamily="34" charset="0"/>
              </a:rPr>
              <a:t>مك </a:t>
            </a:r>
            <a:r>
              <a:rPr lang="fa-IR" sz="2400" b="1" dirty="0" smtClean="0">
                <a:solidFill>
                  <a:srgbClr val="444444"/>
                </a:solidFill>
                <a:latin typeface="Tahoma" panose="020B0604030504040204" pitchFamily="34" charset="0"/>
              </a:rPr>
              <a:t>نيف(2005) ، استرینگر (2010)</a:t>
            </a:r>
            <a:r>
              <a:rPr lang="en-US" sz="2400" b="1" dirty="0" smtClean="0">
                <a:solidFill>
                  <a:srgbClr val="444444"/>
                </a:solidFill>
                <a:latin typeface="Tahoma" panose="020B0604030504040204" pitchFamily="34" charset="0"/>
              </a:rPr>
              <a:t> </a:t>
            </a:r>
            <a:r>
              <a:rPr lang="fa-IR" sz="2400" b="1" dirty="0" smtClean="0">
                <a:solidFill>
                  <a:srgbClr val="444444"/>
                </a:solidFill>
                <a:latin typeface="Tahoma" panose="020B0604030504040204" pitchFamily="34" charset="0"/>
              </a:rPr>
              <a:t> ، مکلین (1999) ،بیوچن (2004) </a:t>
            </a: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در </a:t>
            </a:r>
            <a:r>
              <a:rPr lang="fa-IR" sz="23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otus"/>
              </a:rPr>
              <a:t>ترسيم و بازسازی مفهوم معلم پژوهنده نقش  بسيار با اهميتی برعهده داشته اند.</a:t>
            </a: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fa-IR" sz="2400" dirty="0">
              <a:latin typeface="Times New Roman" panose="02020603050405020304" pitchFamily="18" charset="0"/>
            </a:endParaRPr>
          </a:p>
          <a:p>
            <a:pPr marL="0" marR="0" indent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effectLst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1399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a-IR" dirty="0"/>
              <a:t>صاحب نظران مرتبط با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CECFF"/>
          </a:solidFill>
        </p:spPr>
        <p:txBody>
          <a:bodyPr/>
          <a:lstStyle/>
          <a:p>
            <a:pPr marL="342900" lvl="0" indent="-342900" algn="just" rtl="1" fontAlgn="base">
              <a:spcBef>
                <a:spcPct val="20000"/>
              </a:spcBef>
              <a:spcAft>
                <a:spcPct val="0"/>
              </a:spcAft>
            </a:pPr>
            <a:r>
              <a:rPr lang="fa-IR" altLang="en-US" sz="3200" b="1" dirty="0" smtClean="0">
                <a:solidFill>
                  <a:srgbClr val="FF0000"/>
                </a:solidFill>
              </a:rPr>
              <a:t>کورت لوين</a:t>
            </a:r>
            <a:r>
              <a:rPr lang="fa-IR" altLang="en-US" sz="3200" b="1" dirty="0">
                <a:solidFill>
                  <a:prstClr val="black"/>
                </a:solidFill>
              </a:rPr>
              <a:t> </a:t>
            </a:r>
            <a:r>
              <a:rPr lang="fa-IR" altLang="en-US" sz="3200" b="1" dirty="0" smtClean="0">
                <a:solidFill>
                  <a:prstClr val="black"/>
                </a:solidFill>
              </a:rPr>
              <a:t>معتقد بود </a:t>
            </a:r>
            <a:r>
              <a:rPr lang="fa-IR" altLang="en-US" sz="3200" b="1" dirty="0">
                <a:solidFill>
                  <a:srgbClr val="D60093"/>
                </a:solidFill>
              </a:rPr>
              <a:t>اگر پژوهش اجتماعي صرفا منجر به توليد دانش گرد د ، بدون آنکه در چرخه فعا ليتهاي اجتماعي  بهبودي و تغيير ايجاد کند به مقصود خود نرسيده است</a:t>
            </a:r>
            <a:r>
              <a:rPr lang="fa-IR" altLang="en-US" sz="3200" b="1" dirty="0">
                <a:solidFill>
                  <a:prstClr val="black"/>
                </a:solidFill>
              </a:rPr>
              <a:t> </a:t>
            </a:r>
            <a:r>
              <a:rPr lang="fa-IR" altLang="en-US" sz="3200" b="1" dirty="0" smtClean="0">
                <a:solidFill>
                  <a:prstClr val="black"/>
                </a:solidFill>
              </a:rPr>
              <a:t>.</a:t>
            </a:r>
          </a:p>
          <a:p>
            <a:pPr marL="342900" lvl="0" indent="-342900" algn="just" rtl="1" fontAlgn="base">
              <a:spcBef>
                <a:spcPct val="20000"/>
              </a:spcBef>
              <a:spcAft>
                <a:spcPct val="0"/>
              </a:spcAft>
            </a:pPr>
            <a:r>
              <a:rPr lang="fa-IR" altLang="en-US" sz="3200" b="1" dirty="0" smtClean="0">
                <a:solidFill>
                  <a:prstClr val="black"/>
                </a:solidFill>
              </a:rPr>
              <a:t> </a:t>
            </a:r>
            <a:r>
              <a:rPr lang="fa-IR" altLang="en-US" sz="3200" b="1" dirty="0">
                <a:solidFill>
                  <a:prstClr val="black"/>
                </a:solidFill>
              </a:rPr>
              <a:t>از ديدگاه وي هدف پژوهش تنها شناخت جهان و تفسير آن نيست بلکه تغيير آن نيز مي باشد . وي اقدام پژوهي را عاملي نيرومند براي نيل به اين هدف مهم مي دانست .</a:t>
            </a:r>
            <a:endParaRPr lang="en-US" altLang="en-US" sz="3200" b="1" dirty="0">
              <a:solidFill>
                <a:prstClr val="black"/>
              </a:solidFill>
              <a:ea typeface="Majalla UI"/>
              <a:cs typeface="Majalla UI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395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/>
              <a:t>صاحب نظران مرتبط با موضوع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10000"/>
          </a:bodyPr>
          <a:lstStyle/>
          <a:p>
            <a:pPr marL="0" algn="just" rtl="1">
              <a:lnSpc>
                <a:spcPct val="170000"/>
              </a:lnSpc>
              <a:spcBef>
                <a:spcPts val="0"/>
              </a:spcBef>
            </a:pPr>
            <a:r>
              <a:rPr lang="fa-IR" sz="45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4500" b="1" dirty="0">
                <a:cs typeface="2  Nazanin" panose="00000700000000000000" pitchFamily="2" charset="-78"/>
              </a:rPr>
              <a:t>ديويي معادله، </a:t>
            </a:r>
            <a:r>
              <a:rPr lang="fa-IR" sz="4500" dirty="0">
                <a:solidFill>
                  <a:srgbClr val="C00000"/>
                </a:solidFill>
                <a:cs typeface="2  Nazanin" panose="00000700000000000000" pitchFamily="2" charset="-78"/>
              </a:rPr>
              <a:t>تجربه + بازتاب = رشد، ویادگیری </a:t>
            </a:r>
            <a:r>
              <a:rPr lang="fa-IR" sz="4500" b="1" dirty="0">
                <a:cs typeface="2  Nazanin" panose="00000700000000000000" pitchFamily="2" charset="-78"/>
              </a:rPr>
              <a:t>را مطرح ساخت. به نظر ديويي تفکر بازتابی مستلزم توجه جدی معلم به تجارب خويش است(مك فارلند و استانسل ،1993).</a:t>
            </a:r>
            <a:endParaRPr lang="en-US" sz="4500" b="1" dirty="0">
              <a:cs typeface="2  Nazanin" panose="000007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fa-IR" dirty="0"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fa-I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fa-IR" dirty="0"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44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 smtClean="0"/>
              <a:t>سخن پایانی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 rtl="1">
              <a:lnSpc>
                <a:spcPct val="200000"/>
              </a:lnSpc>
            </a:pPr>
            <a:r>
              <a:rPr lang="fa-IR" sz="4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در مجموع می توان  </a:t>
            </a:r>
            <a:r>
              <a:rPr lang="fa-IR" sz="4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معلم پژوهنده را  بعنوان بازتابی از تلاشهای جهانی دانست که برای </a:t>
            </a:r>
            <a:r>
              <a:rPr lang="fa-IR" sz="4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احيای معلم فکور </a:t>
            </a:r>
            <a:r>
              <a:rPr lang="fa-IR" sz="4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در چارچوب یک جنبش فکری ، عمدتا از </a:t>
            </a:r>
            <a:r>
              <a:rPr lang="fa-IR" sz="4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دهه </a:t>
            </a:r>
            <a:r>
              <a:rPr lang="fa-IR" sz="4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1950 مطرح گردیده است .</a:t>
            </a:r>
          </a:p>
          <a:p>
            <a:pPr algn="just" rtl="1">
              <a:lnSpc>
                <a:spcPct val="200000"/>
              </a:lnSpc>
            </a:pPr>
            <a:r>
              <a:rPr lang="fa-IR" sz="3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 پیش از این ، عملا معلم به </a:t>
            </a:r>
            <a:r>
              <a:rPr lang="fa-IR" sz="3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عنوان يک کارگزار فنی مورد توجه قرار داشت که بايد </a:t>
            </a:r>
            <a:r>
              <a:rPr lang="fa-IR" sz="3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از بالا قاعده‌ و دستورالعملها را </a:t>
            </a:r>
            <a:r>
              <a:rPr lang="fa-IR" sz="3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برای تصميم‌گيری عقلانی به وی منتقل کرد. </a:t>
            </a:r>
            <a:r>
              <a:rPr lang="fa-IR" sz="3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و </a:t>
            </a:r>
            <a:r>
              <a:rPr lang="fa-IR" sz="3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باید منتظر پژوهشگران خارج از کلاس برای حل مسایل خود </a:t>
            </a:r>
            <a:r>
              <a:rPr lang="fa-IR" sz="3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رمی </a:t>
            </a:r>
            <a:r>
              <a:rPr lang="fa-IR" sz="3400" b="1" dirty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ماند </a:t>
            </a:r>
            <a:r>
              <a:rPr lang="fa-IR" sz="3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ctr" rtl="1">
              <a:lnSpc>
                <a:spcPct val="200000"/>
              </a:lnSpc>
            </a:pPr>
            <a:r>
              <a:rPr lang="fa-IR" sz="51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بنظر می رسد امروز بیش از هر زمان دیگری رویکرد معلم پژوهنده مورد اقبال قرار گرفته و در تربیت معلم جهانی  جایگاه درخوری پیدا نموده است .</a:t>
            </a:r>
            <a:endParaRPr lang="fa-IR" sz="5100" b="1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842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 rtl="1"/>
            <a:r>
              <a:rPr lang="fa-IR" sz="7200" dirty="0" smtClean="0"/>
              <a:t>ممنون از توجه همه شما عزیزان گرامی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91469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CFF66"/>
          </a:solidFill>
        </p:spPr>
        <p:txBody>
          <a:bodyPr/>
          <a:lstStyle/>
          <a:p>
            <a:pPr algn="ctr"/>
            <a:r>
              <a:rPr lang="fa-IR" dirty="0" smtClean="0"/>
              <a:t>محدوده بحث ما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r" rtl="1"/>
            <a:r>
              <a:rPr lang="fa-IR" b="1" dirty="0" smtClean="0"/>
              <a:t>بحثی که ارایه می شود محدود به موضوع، معلم پژوهنده ، بنیادها و دیدگاههای مرتبط با آن می باشد . قصد آن ایجاد فرصت برای گفتگوی هر چه بیشتر در این زمینه است . در باره منطق  ، چیستی و چرایی معلم پژوهنده ،</a:t>
            </a:r>
          </a:p>
          <a:p>
            <a:pPr algn="r" rtl="1"/>
            <a:r>
              <a:rPr lang="fa-IR" b="1" dirty="0" smtClean="0"/>
              <a:t>بنابر این بدلیل محدودیت زمان ، این بحث به روشهای معلم پژوهنده ، نظیر اقدام پژوهی ، درس پژوهی و روایت پژوهی نمی پردازد .</a:t>
            </a:r>
          </a:p>
          <a:p>
            <a:pPr algn="r" rtl="1"/>
            <a:r>
              <a:rPr lang="fa-IR" b="1" dirty="0" smtClean="0"/>
              <a:t>همچنین این بحث قصد پرداختن به مشکلات و موانع اجرایی معلم پژوهنده را ندارد .</a:t>
            </a:r>
          </a:p>
          <a:p>
            <a:pPr algn="r" rtl="1"/>
            <a:r>
              <a:rPr lang="fa-IR" b="1" dirty="0" smtClean="0"/>
              <a:t>این مباحث بسیار مهم و هریک  می توانند در ادامه بحث امروز ، مبنای برگزاری نشست های آینده ما باشند </a:t>
            </a:r>
            <a:r>
              <a:rPr lang="fa-I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b="1" dirty="0" smtClean="0"/>
              <a:t>پیوند بین پژوهش و عمل  در آموزش و پرورش، </a:t>
            </a:r>
            <a:br>
              <a:rPr lang="fa-IR" b="1" dirty="0" smtClean="0"/>
            </a:br>
            <a:r>
              <a:rPr lang="fa-IR" b="1" dirty="0" smtClean="0"/>
              <a:t>نیاز امروز ما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/>
              <a:t> اگر هزاران سال در باره آموزش و پرورش پژوهش نماییم ، نظریه تولید کنیم ، حرف بزنیم و کتاب بنویسیم ، مادام که معلمان و نقش آنها در این عرصه روشن نشود ، هیچ تحولی را در عرصه عمل تربیتی شاهد نخواهیم بود . 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/>
              <a:t>اکنون بین پژوهشهای کلاسیک در عرصه تعلیم و تربیت با نیاز معلمان در سرتاسر جهان بیش و کم ، فاصله بالایی قابل رویت است .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/>
              <a:t>عمل بدون بینش هدر دادن فرصتهاست ، بینش بدون عمل نیز صرفا رویا پردازی است . پیوند عمل با بینش موجب تغییر و تحول خواهد شد 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207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b="1" dirty="0" smtClean="0"/>
              <a:t>نقش های پژوهشی معلم</a:t>
            </a:r>
            <a:br>
              <a:rPr lang="fa-IR" b="1" dirty="0" smtClean="0"/>
            </a:br>
            <a:r>
              <a:rPr lang="fa-IR" b="1" dirty="0" smtClean="0"/>
              <a:t>انواع ارتباط معلم با پژوهش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4925">
            <a:solidFill>
              <a:srgbClr val="FFFF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</p:spPr>
        <p:txBody>
          <a:bodyPr/>
          <a:lstStyle/>
          <a:p>
            <a:pPr algn="r" rtl="1">
              <a:lnSpc>
                <a:spcPct val="200000"/>
              </a:lnSpc>
            </a:pPr>
            <a:r>
              <a:rPr lang="fa-IR" b="1" dirty="0" smtClean="0">
                <a:solidFill>
                  <a:srgbClr val="00B050"/>
                </a:solidFill>
              </a:rPr>
              <a:t>معلم بعنوان بکار گیرنده یافته های پژوهشی دیگران</a:t>
            </a:r>
          </a:p>
          <a:p>
            <a:pPr algn="r" rtl="1">
              <a:lnSpc>
                <a:spcPct val="200000"/>
              </a:lnSpc>
            </a:pPr>
            <a:r>
              <a:rPr lang="fa-IR" b="1" dirty="0" smtClean="0">
                <a:solidFill>
                  <a:srgbClr val="C00000"/>
                </a:solidFill>
              </a:rPr>
              <a:t>معلم بعنوان مدرس پژوهش برای دانش آموزان</a:t>
            </a:r>
          </a:p>
          <a:p>
            <a:pPr algn="r" rtl="1">
              <a:lnSpc>
                <a:spcPct val="200000"/>
              </a:lnSpc>
            </a:pPr>
            <a:r>
              <a:rPr lang="fa-IR" b="1" dirty="0" smtClean="0">
                <a:solidFill>
                  <a:srgbClr val="00B0F0"/>
                </a:solidFill>
              </a:rPr>
              <a:t>معلم بعنوان پژوهشگر(معلم پژوهنده)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01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endParaRPr lang="en-US" sz="7200" b="1" dirty="0" smtClean="0"/>
          </a:p>
          <a:p>
            <a:pPr algn="ctr" rtl="1"/>
            <a:r>
              <a:rPr lang="fa-IR" sz="7200" b="1" dirty="0" smtClean="0">
                <a:solidFill>
                  <a:schemeClr val="accent1">
                    <a:lumMod val="75000"/>
                  </a:schemeClr>
                </a:solidFill>
              </a:rPr>
              <a:t>چرا معلم باید پژوهنده باشد ؟</a:t>
            </a:r>
            <a:endParaRPr lang="en-US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6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fa-IR" dirty="0" smtClean="0"/>
              <a:t>معلم پژوهنده ، سازوکاری برای تداوم یادگیری و رشد </a:t>
            </a:r>
            <a:r>
              <a:rPr lang="fa-IR" dirty="0"/>
              <a:t>حرفه </a:t>
            </a:r>
            <a:r>
              <a:rPr lang="fa-IR" dirty="0" smtClean="0"/>
              <a:t>ای توسط معلم است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fa-IR" b="1" dirty="0" smtClean="0"/>
              <a:t>ایا معلمی در چارچوب مشاغلی نیست که شاغل آن باید دایما دانش خویش را به روز کند و نه تنها باید بکفایت از دانش دیگران بهره گیرد ، بلکه بواسطه موقعیتهای نامعین و مبهم آن باید خود یک پژوهنده و پژوهشگر باشد ؟ 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/>
              <a:t>آیا ایفای نقش معلمی بدون عنصر پژوهندگی ممکن است ؟</a:t>
            </a:r>
          </a:p>
          <a:p>
            <a:pPr algn="just" rtl="1">
              <a:lnSpc>
                <a:spcPct val="150000"/>
              </a:lnSpc>
            </a:pPr>
            <a:r>
              <a:rPr lang="fa-IR" b="1" dirty="0" smtClean="0"/>
              <a:t>و پژوهندگی فرای وظایف یک معلم است ؟</a:t>
            </a:r>
          </a:p>
          <a:p>
            <a:pPr algn="just" rtl="1">
              <a:lnSpc>
                <a:spcPct val="150000"/>
              </a:lnSpc>
            </a:pPr>
            <a:r>
              <a:rPr lang="fa-IR" b="1" dirty="0"/>
              <a:t>بنظر می رسد پژوهندگی ، عنصر اساسی حرفه معلمی </a:t>
            </a:r>
            <a:r>
              <a:rPr lang="fa-IR" b="1" dirty="0" smtClean="0"/>
              <a:t>باشد. </a:t>
            </a:r>
            <a:r>
              <a:rPr lang="fa-IR" b="1" dirty="0"/>
              <a:t>به این ترتیب پژوهندگی چیزی فراتر از معلمی نیست . </a:t>
            </a:r>
          </a:p>
          <a:p>
            <a:pPr algn="just" rtl="1"/>
            <a:endParaRPr lang="fa-IR" b="1" dirty="0" smtClean="0"/>
          </a:p>
          <a:p>
            <a:pPr algn="just" rtl="1"/>
            <a:endParaRPr lang="fa-IR" b="1" dirty="0" smtClean="0"/>
          </a:p>
        </p:txBody>
      </p:sp>
    </p:spTree>
    <p:extLst>
      <p:ext uri="{BB962C8B-B14F-4D97-AF65-F5344CB8AC3E}">
        <p14:creationId xmlns:p14="http://schemas.microsoft.com/office/powerpoint/2010/main" val="11321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CCC"/>
          </a:solidFill>
        </p:spPr>
        <p:txBody>
          <a:bodyPr/>
          <a:lstStyle/>
          <a:p>
            <a:pPr algn="ctr"/>
            <a:r>
              <a:rPr lang="fa-IR" dirty="0" smtClean="0"/>
              <a:t>ایفای نقش معلمی در گرو ظاهر شدن در قامت یک یادگیرنده مادام العمر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 rtl="1"/>
            <a:r>
              <a:rPr lang="fa-IR" sz="4400" b="1" dirty="0" smtClean="0">
                <a:solidFill>
                  <a:schemeClr val="accent1">
                    <a:lumMod val="75000"/>
                  </a:schemeClr>
                </a:solidFill>
              </a:rPr>
              <a:t>معلم </a:t>
            </a:r>
            <a:r>
              <a:rPr lang="fa-IR" sz="4400" b="1" dirty="0">
                <a:solidFill>
                  <a:schemeClr val="accent1">
                    <a:lumMod val="75000"/>
                  </a:schemeClr>
                </a:solidFill>
              </a:rPr>
              <a:t>باید یک یادگیرنده مادام العمر باشد و بويژه جهت یادگیری وی باید بر آموزش شناسی باشد </a:t>
            </a:r>
            <a:r>
              <a:rPr lang="fa-IR" sz="4400" dirty="0"/>
              <a:t>.</a:t>
            </a:r>
          </a:p>
          <a:p>
            <a:pPr algn="just" rtl="1"/>
            <a:r>
              <a:rPr lang="fa-IR" sz="4400" b="1" dirty="0" smtClean="0">
                <a:solidFill>
                  <a:srgbClr val="C00000"/>
                </a:solidFill>
              </a:rPr>
              <a:t>همواره وجه یادگیرندگی وی بر یاددهندگی غلبه داشته باشد .</a:t>
            </a:r>
            <a:endParaRPr lang="fa-IR" sz="4400" b="1" dirty="0">
              <a:solidFill>
                <a:srgbClr val="C00000"/>
              </a:solidFill>
            </a:endParaRPr>
          </a:p>
          <a:p>
            <a:pPr algn="just" rtl="1"/>
            <a:r>
              <a:rPr lang="fa-IR" sz="4400" b="1" dirty="0">
                <a:solidFill>
                  <a:srgbClr val="0070C0"/>
                </a:solidFill>
              </a:rPr>
              <a:t>معلم پژوهنده ، سازوکاری برای تداوم یادگیری و رشد حرفه ای </a:t>
            </a:r>
            <a:r>
              <a:rPr lang="fa-IR" sz="4400" b="1" dirty="0" smtClean="0">
                <a:solidFill>
                  <a:srgbClr val="0070C0"/>
                </a:solidFill>
              </a:rPr>
              <a:t>معلم است.</a:t>
            </a:r>
            <a:endParaRPr lang="en-US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59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b="1" dirty="0">
                <a:solidFill>
                  <a:srgbClr val="C00000"/>
                </a:solidFill>
              </a:rPr>
              <a:t>معلم پژوهنده ، سازوکاری برای تداوم یادگیری و رشد حرفه ای توسط معلم است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cene3d>
            <a:camera prst="perspectiveAbove"/>
            <a:lightRig rig="threePt" dir="t"/>
          </a:scene3d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 rtl="1"/>
            <a:r>
              <a:rPr lang="fa-IR" sz="4800" dirty="0" smtClean="0">
                <a:solidFill>
                  <a:srgbClr val="002060"/>
                </a:solidFill>
              </a:rPr>
              <a:t>معلمی</a:t>
            </a:r>
            <a:r>
              <a:rPr lang="fa-IR" sz="4800" dirty="0" smtClean="0">
                <a:solidFill>
                  <a:srgbClr val="0070C0"/>
                </a:solidFill>
              </a:rPr>
              <a:t> که به یادگیری عشق می ورزد و در پی آن است ، توانایی کمک به دانش آموزان را برای یادگرفتن بدست می آورد. در واقع معلم با خصیصه یادگیرندگی است که توان معلمی را بدست می اورد،</a:t>
            </a:r>
          </a:p>
          <a:p>
            <a:pPr algn="ctr" rtl="1"/>
            <a:endParaRPr lang="fa-IR" sz="4800" dirty="0" smtClean="0">
              <a:solidFill>
                <a:srgbClr val="0070C0"/>
              </a:solidFill>
            </a:endParaRPr>
          </a:p>
          <a:p>
            <a:pPr lvl="0" algn="ctr" rtl="1"/>
            <a:r>
              <a:rPr lang="fa-IR" b="1" dirty="0" smtClean="0">
                <a:solidFill>
                  <a:srgbClr val="C00000"/>
                </a:solidFill>
              </a:rPr>
              <a:t>روث بیچایک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2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6078</TotalTime>
  <Words>2488</Words>
  <Application>Microsoft Office PowerPoint</Application>
  <PresentationFormat>Widescreen</PresentationFormat>
  <Paragraphs>97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2  Nazanin</vt:lpstr>
      <vt:lpstr>AGaramond-Regular</vt:lpstr>
      <vt:lpstr>Arial</vt:lpstr>
      <vt:lpstr>B Nazanin</vt:lpstr>
      <vt:lpstr>Calibri</vt:lpstr>
      <vt:lpstr>Calibri (Body</vt:lpstr>
      <vt:lpstr>Calibri Light</vt:lpstr>
      <vt:lpstr>Lotus</vt:lpstr>
      <vt:lpstr>Majalla UI</vt:lpstr>
      <vt:lpstr>Tahoma</vt:lpstr>
      <vt:lpstr>Times New Roman</vt:lpstr>
      <vt:lpstr>Office Theme</vt:lpstr>
      <vt:lpstr>معلم پژوهنده بنیادها و چارچوبها</vt:lpstr>
      <vt:lpstr>PowerPoint Presentation</vt:lpstr>
      <vt:lpstr>محدوده بحث ما</vt:lpstr>
      <vt:lpstr>پیوند بین پژوهش و عمل  در آموزش و پرورش،  نیاز امروز ما</vt:lpstr>
      <vt:lpstr>نقش های پژوهشی معلم انواع ارتباط معلم با پژوهش</vt:lpstr>
      <vt:lpstr>PowerPoint Presentation</vt:lpstr>
      <vt:lpstr>معلم پژوهنده ، سازوکاری برای تداوم یادگیری و رشد حرفه ای توسط معلم است</vt:lpstr>
      <vt:lpstr>ایفای نقش معلمی در گرو ظاهر شدن در قامت یک یادگیرنده مادام العمر</vt:lpstr>
      <vt:lpstr>معلم پژوهنده ، سازوکاری برای تداوم یادگیری و رشد حرفه ای توسط معلم است</vt:lpstr>
      <vt:lpstr> الف ) شرایط حرفه معلمی ، پژوهندگی معلم را لاجرم می سازد  معلم پژوهنده : زمینه موضوع</vt:lpstr>
      <vt:lpstr>الف ) شرایط حرفه معلمی ، پژوهندگی معلم را لاجرم می سازد  معلم پژوهنده : زمینه موضوع</vt:lpstr>
      <vt:lpstr> الف ) شرایط حرفه معلمی ، پژوهندگی معلم را لاجرم می سازد  معلم پژوهنده : زمینه موضوع</vt:lpstr>
      <vt:lpstr> الف ) شرایط حرفه معلمی ، پژوهندگی معلم را لاجرم می سازد  معلم پژوهنده : زمینه موضوع</vt:lpstr>
      <vt:lpstr>الف ) شرایط حرفه معلمی ، پژوهندگی معلم را لاجرم می سازد ویژگیهای حرفه معلمی</vt:lpstr>
      <vt:lpstr>معلم پژوهنده : زمینه موضوع</vt:lpstr>
      <vt:lpstr>معلم پژوهنده : زمینه موضوع</vt:lpstr>
      <vt:lpstr>زمینه موضوع</vt:lpstr>
      <vt:lpstr>تفاوت عقلانیت تکنیکی عمل در تدریس با عمل فکورانه و ادراک هنرمندانه در تدریس</vt:lpstr>
      <vt:lpstr>تفاوت عقلانیت تکنیکی عمل در تدریس با عمل فکورانه و ادراک هنرمندانه در تدریس</vt:lpstr>
      <vt:lpstr>تفاوت عقلانیت تکنیکی عمل در تدریس با عمل فکورانه و ادراک هنرمندانه در تدریس</vt:lpstr>
      <vt:lpstr>تفاوت عقلانیت تکنیکی عمل در تدریس با عمل فکورانه و ادراک هنرمندانه در تدریس</vt:lpstr>
      <vt:lpstr>تفاوت عقلانیت تکنیکی عمل در تدریس با عمل فکورانه و ادراک هنرمندانه در تدریس</vt:lpstr>
      <vt:lpstr>معلم پژوهنده : زمینه موضوع ب ) بی توجهی پژوهشگران کلاسیک به نیاز حرفه ای معلمان</vt:lpstr>
      <vt:lpstr>صاحب نظران مرتبط با موضوع</vt:lpstr>
      <vt:lpstr>صاحب نظران مرتبط با موضوع</vt:lpstr>
      <vt:lpstr>صاحب نظران مرتبط با موضوع</vt:lpstr>
      <vt:lpstr>سخن پایانی </vt:lpstr>
      <vt:lpstr>PowerPoint Presentation</vt:lpstr>
    </vt:vector>
  </TitlesOfParts>
  <Company>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معلم پژوهنده ماهیت و دیدگاهها</dc:title>
  <dc:creator>HLIX</dc:creator>
  <cp:lastModifiedBy>HLIX</cp:lastModifiedBy>
  <cp:revision>119</cp:revision>
  <dcterms:created xsi:type="dcterms:W3CDTF">2016-10-14T09:10:59Z</dcterms:created>
  <dcterms:modified xsi:type="dcterms:W3CDTF">2016-10-21T14:22:06Z</dcterms:modified>
</cp:coreProperties>
</file>