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72"/>
  </p:notesMasterIdLst>
  <p:handoutMasterIdLst>
    <p:handoutMasterId r:id="rId73"/>
  </p:handoutMasterIdLst>
  <p:sldIdLst>
    <p:sldId id="281" r:id="rId2"/>
    <p:sldId id="462" r:id="rId3"/>
    <p:sldId id="463" r:id="rId4"/>
    <p:sldId id="464" r:id="rId5"/>
    <p:sldId id="465" r:id="rId6"/>
    <p:sldId id="466" r:id="rId7"/>
    <p:sldId id="467" r:id="rId8"/>
    <p:sldId id="355" r:id="rId9"/>
    <p:sldId id="456" r:id="rId10"/>
    <p:sldId id="457" r:id="rId11"/>
    <p:sldId id="458" r:id="rId12"/>
    <p:sldId id="459" r:id="rId13"/>
    <p:sldId id="460" r:id="rId14"/>
    <p:sldId id="461" r:id="rId15"/>
    <p:sldId id="358" r:id="rId16"/>
    <p:sldId id="359" r:id="rId17"/>
    <p:sldId id="360" r:id="rId18"/>
    <p:sldId id="361" r:id="rId19"/>
    <p:sldId id="362" r:id="rId20"/>
    <p:sldId id="363" r:id="rId21"/>
    <p:sldId id="364" r:id="rId22"/>
    <p:sldId id="365" r:id="rId23"/>
    <p:sldId id="366" r:id="rId24"/>
    <p:sldId id="367" r:id="rId25"/>
    <p:sldId id="368" r:id="rId26"/>
    <p:sldId id="369" r:id="rId27"/>
    <p:sldId id="370" r:id="rId28"/>
    <p:sldId id="371" r:id="rId29"/>
    <p:sldId id="372" r:id="rId30"/>
    <p:sldId id="373" r:id="rId31"/>
    <p:sldId id="374" r:id="rId32"/>
    <p:sldId id="375" r:id="rId33"/>
    <p:sldId id="376" r:id="rId34"/>
    <p:sldId id="377" r:id="rId35"/>
    <p:sldId id="378" r:id="rId36"/>
    <p:sldId id="379" r:id="rId37"/>
    <p:sldId id="380" r:id="rId38"/>
    <p:sldId id="381" r:id="rId39"/>
    <p:sldId id="410" r:id="rId40"/>
    <p:sldId id="390" r:id="rId41"/>
    <p:sldId id="391" r:id="rId42"/>
    <p:sldId id="392" r:id="rId43"/>
    <p:sldId id="393" r:id="rId44"/>
    <p:sldId id="394" r:id="rId45"/>
    <p:sldId id="395" r:id="rId46"/>
    <p:sldId id="396" r:id="rId47"/>
    <p:sldId id="397" r:id="rId48"/>
    <p:sldId id="398" r:id="rId49"/>
    <p:sldId id="399" r:id="rId50"/>
    <p:sldId id="401" r:id="rId51"/>
    <p:sldId id="402" r:id="rId52"/>
    <p:sldId id="404" r:id="rId53"/>
    <p:sldId id="405" r:id="rId54"/>
    <p:sldId id="406" r:id="rId55"/>
    <p:sldId id="407" r:id="rId56"/>
    <p:sldId id="408" r:id="rId57"/>
    <p:sldId id="409" r:id="rId58"/>
    <p:sldId id="382" r:id="rId59"/>
    <p:sldId id="383" r:id="rId60"/>
    <p:sldId id="444" r:id="rId61"/>
    <p:sldId id="445" r:id="rId62"/>
    <p:sldId id="446" r:id="rId63"/>
    <p:sldId id="448" r:id="rId64"/>
    <p:sldId id="449" r:id="rId65"/>
    <p:sldId id="450" r:id="rId66"/>
    <p:sldId id="451" r:id="rId67"/>
    <p:sldId id="452" r:id="rId68"/>
    <p:sldId id="453" r:id="rId69"/>
    <p:sldId id="454" r:id="rId70"/>
    <p:sldId id="468" r:id="rId7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1382" autoAdjust="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C2218EB-1EC4-47DD-B676-17E8AA4779BB}" type="datetimeFigureOut">
              <a:rPr lang="en-US" smtClean="0"/>
              <a:t>5/14/2017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693D0B-DD92-4077-A0B8-4642F1900747}" type="slidenum">
              <a:rPr lang="en-US" smtClean="0"/>
              <a:t>‹#›</a:t>
            </a:fld>
            <a:endParaRPr lang="en-US"/>
          </a:p>
        </p:txBody>
      </p:sp>
    </p:spTree>
    <p:extLst>
      <p:ext uri="{BB962C8B-B14F-4D97-AF65-F5344CB8AC3E}">
        <p14:creationId xmlns:p14="http://schemas.microsoft.com/office/powerpoint/2010/main" val="40156131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F6DE79-C955-402C-A670-BCCABB2BFFE3}" type="datetimeFigureOut">
              <a:rPr lang="en-US" smtClean="0"/>
              <a:t>5/14/2017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68CAA8-EAFD-4286-A82B-8D6D0A1A5811}" type="slidenum">
              <a:rPr lang="en-US" smtClean="0"/>
              <a:t>‹#›</a:t>
            </a:fld>
            <a:endParaRPr lang="en-US"/>
          </a:p>
        </p:txBody>
      </p:sp>
    </p:spTree>
    <p:extLst>
      <p:ext uri="{BB962C8B-B14F-4D97-AF65-F5344CB8AC3E}">
        <p14:creationId xmlns:p14="http://schemas.microsoft.com/office/powerpoint/2010/main" val="20505342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BC94DB8-F068-40CA-8C21-1103173673AD}" type="datetime1">
              <a:rPr lang="en-US" smtClean="0"/>
              <a:t>5/14/2017</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1327702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542F43-74BD-42E0-9EAA-98851F43A182}" type="datetime1">
              <a:rPr lang="en-US" smtClean="0"/>
              <a:t>5/14/2017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710349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2F3D42-2FB6-4804-9E2F-D7219E04910E}" type="datetime1">
              <a:rPr lang="en-US" smtClean="0"/>
              <a:t>5/14/2017</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4A1D62-9267-47EC-8551-2163B8F749A9}"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174469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513FD27-3C3D-4154-9421-D99D8D9ED45B}" type="datetime1">
              <a:rPr lang="en-US" smtClean="0"/>
              <a:t>5/14/2017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36071724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6BA275B9-E2D4-4941-B73B-CCDF1ED1E1DD}" type="datetime1">
              <a:rPr lang="en-US" smtClean="0"/>
              <a:t>5/14/2017</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4A1D62-9267-47EC-8551-2163B8F749A9}"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794305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5797F77-311A-4F25-B918-DE5EB9229E7B}" type="datetime1">
              <a:rPr lang="en-US" smtClean="0"/>
              <a:t>5/14/2017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27757147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E74A60-2BC0-4796-8ACC-D64E34736192}" type="datetime1">
              <a:rPr lang="en-US" smtClean="0"/>
              <a:t>5/14/2017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10123991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EB6242-41A2-4649-863D-4501EFAFE254}" type="datetime1">
              <a:rPr lang="en-US" smtClean="0"/>
              <a:t>5/14/2017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349669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36B0D4D-A8AD-407E-8E43-07934D449145}" type="datetime1">
              <a:rPr lang="en-US" smtClean="0"/>
              <a:t>5/14/2017</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1916595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1EBBC5-40E6-48FE-BE11-3815887C9D04}" type="datetime1">
              <a:rPr lang="en-US" smtClean="0"/>
              <a:t>5/14/2017</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4099455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F2248A3-64CD-41AF-A166-627D01D8D85A}" type="datetime1">
              <a:rPr lang="en-US" smtClean="0"/>
              <a:t>5/14/2017</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3025374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8ABCF71-CFA7-4A4E-8B28-BE3C2DBF4914}" type="datetime1">
              <a:rPr lang="en-US" smtClean="0"/>
              <a:t>5/14/2017</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1609856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BE34BA7-330B-4D8B-B4B3-92CE04106588}" type="datetime1">
              <a:rPr lang="en-US" smtClean="0"/>
              <a:t>5/14/2017</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3387274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0DB332-97EC-4E08-8A5B-730292273B5B}" type="datetime1">
              <a:rPr lang="en-US" smtClean="0"/>
              <a:t>5/14/2017</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3095579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62F791-9C38-4625-A2D1-D2AF1067DBD3}" type="datetime1">
              <a:rPr lang="en-US" smtClean="0"/>
              <a:t>5/14/2017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3056222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C3185C-AB18-4C2E-B637-397F72FA7FD6}" type="datetime1">
              <a:rPr lang="en-US" smtClean="0"/>
              <a:t>5/14/2017</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24A1D62-9267-47EC-8551-2163B8F749A9}" type="slidenum">
              <a:rPr lang="en-US" smtClean="0"/>
              <a:t>‹#›</a:t>
            </a:fld>
            <a:endParaRPr lang="en-US"/>
          </a:p>
        </p:txBody>
      </p:sp>
    </p:spTree>
    <p:extLst>
      <p:ext uri="{BB962C8B-B14F-4D97-AF65-F5344CB8AC3E}">
        <p14:creationId xmlns:p14="http://schemas.microsoft.com/office/powerpoint/2010/main" val="1540745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2B7C744-00C2-48E5-95BE-290B218CACD5}" type="datetime1">
              <a:rPr lang="en-US" smtClean="0"/>
              <a:t>5/14/2017</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24A1D62-9267-47EC-8551-2163B8F749A9}" type="slidenum">
              <a:rPr lang="en-US" smtClean="0"/>
              <a:t>‹#›</a:t>
            </a:fld>
            <a:endParaRPr lang="en-US"/>
          </a:p>
        </p:txBody>
      </p:sp>
    </p:spTree>
    <p:extLst>
      <p:ext uri="{BB962C8B-B14F-4D97-AF65-F5344CB8AC3E}">
        <p14:creationId xmlns:p14="http://schemas.microsoft.com/office/powerpoint/2010/main" val="30961236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6.xml"/><Relationship Id="rId4" Type="http://schemas.openxmlformats.org/officeDocument/2006/relationships/image" Target="../media/image7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0.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64600">
              <a:srgbClr val="92D050"/>
            </a:gs>
            <a:gs pos="15050">
              <a:srgbClr val="FFFF00"/>
            </a:gs>
            <a:gs pos="52213">
              <a:srgbClr val="FF0000"/>
            </a:gs>
            <a:gs pos="76080">
              <a:srgbClr val="92D050"/>
            </a:gs>
            <a:gs pos="100000">
              <a:srgbClr val="00B0F0"/>
            </a:gs>
          </a:gsLst>
          <a:path path="circle">
            <a:fillToRect t="100000" r="100000"/>
          </a:path>
          <a:tileRect l="-100000" b="-100000"/>
        </a:gradFill>
        <a:effectLst/>
      </p:bgPr>
    </p:bg>
    <p:spTree>
      <p:nvGrpSpPr>
        <p:cNvPr id="1" name=""/>
        <p:cNvGrpSpPr/>
        <p:nvPr/>
      </p:nvGrpSpPr>
      <p:grpSpPr>
        <a:xfrm>
          <a:off x="0" y="0"/>
          <a:ext cx="0" cy="0"/>
          <a:chOff x="0" y="0"/>
          <a:chExt cx="0" cy="0"/>
        </a:xfrm>
      </p:grpSpPr>
      <p:pic>
        <p:nvPicPr>
          <p:cNvPr id="3" name="Picture 2" descr="11"/>
          <p:cNvPicPr>
            <a:picLocks noChangeAspect="1" noChangeArrowheads="1"/>
          </p:cNvPicPr>
          <p:nvPr/>
        </p:nvPicPr>
        <p:blipFill>
          <a:blip r:embed="rId2"/>
          <a:srcRect/>
          <a:stretch>
            <a:fillRect/>
          </a:stretch>
        </p:blipFill>
        <p:spPr bwMode="auto">
          <a:xfrm>
            <a:off x="2502737" y="984972"/>
            <a:ext cx="7542212" cy="5808662"/>
          </a:xfrm>
          <a:prstGeom prst="rect">
            <a:avLst/>
          </a:prstGeom>
          <a:noFill/>
          <a:ln w="9525">
            <a:noFill/>
            <a:miter lim="800000"/>
            <a:headEnd/>
            <a:tailEnd/>
          </a:ln>
          <a:effectLst>
            <a:outerShdw blurRad="50800" dist="50800" dir="5400000" algn="ctr" rotWithShape="0">
              <a:schemeClr val="accent2">
                <a:lumMod val="20000"/>
                <a:lumOff val="80000"/>
              </a:schemeClr>
            </a:outerShdw>
          </a:effectLst>
        </p:spPr>
      </p:pic>
    </p:spTree>
    <p:extLst>
      <p:ext uri="{BB962C8B-B14F-4D97-AF65-F5344CB8AC3E}">
        <p14:creationId xmlns:p14="http://schemas.microsoft.com/office/powerpoint/2010/main" val="38651064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24A1D62-9267-47EC-8551-2163B8F749A9}" type="slidenum">
              <a:rPr lang="en-US" smtClean="0"/>
              <a:t>10</a:t>
            </a:fld>
            <a:endParaRPr lang="en-US"/>
          </a:p>
        </p:txBody>
      </p:sp>
      <p:sp>
        <p:nvSpPr>
          <p:cNvPr id="7" name="Rectangle 6"/>
          <p:cNvSpPr/>
          <p:nvPr/>
        </p:nvSpPr>
        <p:spPr>
          <a:xfrm>
            <a:off x="10596282" y="2554941"/>
            <a:ext cx="739589" cy="57822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solidFill>
                  <a:schemeClr val="tx1"/>
                </a:solidFill>
              </a:rPr>
              <a:t>1</a:t>
            </a:r>
            <a:endParaRPr lang="en-US" dirty="0">
              <a:solidFill>
                <a:schemeClr val="tx1"/>
              </a:solidFill>
            </a:endParaRPr>
          </a:p>
        </p:txBody>
      </p:sp>
      <p:sp>
        <p:nvSpPr>
          <p:cNvPr id="10" name="Rectangle 9"/>
          <p:cNvSpPr/>
          <p:nvPr/>
        </p:nvSpPr>
        <p:spPr>
          <a:xfrm>
            <a:off x="2777880" y="2586317"/>
            <a:ext cx="699247"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600" dirty="0" smtClean="0"/>
              <a:t>منیر</a:t>
            </a:r>
            <a:endParaRPr lang="en-US" sz="1600" dirty="0"/>
          </a:p>
        </p:txBody>
      </p:sp>
      <p:sp>
        <p:nvSpPr>
          <p:cNvPr id="11" name="Rectangle 10"/>
          <p:cNvSpPr/>
          <p:nvPr/>
        </p:nvSpPr>
        <p:spPr>
          <a:xfrm>
            <a:off x="5542900" y="2519375"/>
            <a:ext cx="739589" cy="57822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t>9</a:t>
            </a:r>
            <a:endParaRPr lang="en-US" dirty="0"/>
          </a:p>
        </p:txBody>
      </p:sp>
      <p:sp>
        <p:nvSpPr>
          <p:cNvPr id="12" name="Rectangle 11"/>
          <p:cNvSpPr/>
          <p:nvPr/>
        </p:nvSpPr>
        <p:spPr>
          <a:xfrm>
            <a:off x="8023412" y="2586317"/>
            <a:ext cx="739589" cy="57822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t>3</a:t>
            </a:r>
            <a:endParaRPr lang="en-US" sz="1600" dirty="0"/>
          </a:p>
        </p:txBody>
      </p:sp>
      <p:grpSp>
        <p:nvGrpSpPr>
          <p:cNvPr id="5" name="Group 4"/>
          <p:cNvGrpSpPr/>
          <p:nvPr/>
        </p:nvGrpSpPr>
        <p:grpSpPr>
          <a:xfrm>
            <a:off x="2772807" y="4176430"/>
            <a:ext cx="8551918" cy="633134"/>
            <a:chOff x="2737539" y="3385296"/>
            <a:chExt cx="8551918" cy="633134"/>
          </a:xfrm>
        </p:grpSpPr>
        <p:sp>
          <p:nvSpPr>
            <p:cNvPr id="18" name="Rectangle 17"/>
            <p:cNvSpPr/>
            <p:nvPr/>
          </p:nvSpPr>
          <p:spPr>
            <a:xfrm>
              <a:off x="10549868" y="3385296"/>
              <a:ext cx="739589" cy="578224"/>
            </a:xfrm>
            <a:prstGeom prst="rect">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a-IR" dirty="0" smtClean="0">
                  <a:solidFill>
                    <a:schemeClr val="tx1"/>
                  </a:solidFill>
                </a:rPr>
                <a:t>خوب</a:t>
              </a:r>
              <a:endParaRPr lang="en-US" dirty="0">
                <a:solidFill>
                  <a:schemeClr val="tx1"/>
                </a:solidFill>
              </a:endParaRPr>
            </a:p>
          </p:txBody>
        </p:sp>
        <p:sp>
          <p:nvSpPr>
            <p:cNvPr id="21" name="Rectangle 20"/>
            <p:cNvSpPr/>
            <p:nvPr/>
          </p:nvSpPr>
          <p:spPr>
            <a:xfrm>
              <a:off x="2737539" y="3440206"/>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400" dirty="0" smtClean="0"/>
                <a:t>آسمان</a:t>
              </a:r>
              <a:endParaRPr lang="en-US" sz="1400" dirty="0"/>
            </a:p>
          </p:txBody>
        </p:sp>
        <p:sp>
          <p:nvSpPr>
            <p:cNvPr id="22" name="Rectangle 21"/>
            <p:cNvSpPr/>
            <p:nvPr/>
          </p:nvSpPr>
          <p:spPr>
            <a:xfrm>
              <a:off x="5507632" y="3435723"/>
              <a:ext cx="739589" cy="578224"/>
            </a:xfrm>
            <a:prstGeom prst="rect">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a-IR" dirty="0" smtClean="0">
                  <a:solidFill>
                    <a:schemeClr val="tx1"/>
                  </a:solidFill>
                </a:rPr>
                <a:t>عالی</a:t>
              </a:r>
              <a:endParaRPr lang="en-US" dirty="0">
                <a:solidFill>
                  <a:schemeClr val="tx1"/>
                </a:solidFill>
              </a:endParaRPr>
            </a:p>
          </p:txBody>
        </p:sp>
        <p:sp>
          <p:nvSpPr>
            <p:cNvPr id="23" name="Rectangle 22"/>
            <p:cNvSpPr/>
            <p:nvPr/>
          </p:nvSpPr>
          <p:spPr>
            <a:xfrm>
              <a:off x="8001001" y="3399864"/>
              <a:ext cx="739589" cy="578224"/>
            </a:xfrm>
            <a:prstGeom prst="rect">
              <a:avLst/>
            </a:prstGeom>
            <a:solidFill>
              <a:srgbClr val="92D05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a-IR" dirty="0" smtClean="0">
                  <a:solidFill>
                    <a:schemeClr val="tx1"/>
                  </a:solidFill>
                </a:rPr>
                <a:t>بهتر</a:t>
              </a:r>
              <a:endParaRPr lang="en-US" dirty="0">
                <a:solidFill>
                  <a:schemeClr val="tx1"/>
                </a:solidFill>
              </a:endParaRPr>
            </a:p>
          </p:txBody>
        </p:sp>
      </p:grpSp>
      <p:sp>
        <p:nvSpPr>
          <p:cNvPr id="4" name="Rounded Rectangle 3"/>
          <p:cNvSpPr/>
          <p:nvPr/>
        </p:nvSpPr>
        <p:spPr>
          <a:xfrm>
            <a:off x="4755271" y="929644"/>
            <a:ext cx="4586991" cy="81494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b="1" dirty="0">
                <a:ln w="12700">
                  <a:solidFill>
                    <a:schemeClr val="accent3">
                      <a:lumMod val="50000"/>
                    </a:schemeClr>
                  </a:solidFill>
                  <a:prstDash val="solid"/>
                </a:ln>
                <a:solidFill>
                  <a:srgbClr val="00B0F0"/>
                </a:solidFill>
                <a:effectLst>
                  <a:innerShdw blurRad="177800">
                    <a:schemeClr val="accent3">
                      <a:lumMod val="50000"/>
                    </a:schemeClr>
                  </a:innerShdw>
                </a:effectLst>
                <a:cs typeface="B Nazanin" panose="00000400000000000000" pitchFamily="2" charset="-78"/>
              </a:rPr>
              <a:t>3) ارتباط تناسبی</a:t>
            </a:r>
            <a:endParaRPr lang="en-US" sz="4000" dirty="0"/>
          </a:p>
        </p:txBody>
      </p:sp>
    </p:spTree>
    <p:extLst>
      <p:ext uri="{BB962C8B-B14F-4D97-AF65-F5344CB8AC3E}">
        <p14:creationId xmlns:p14="http://schemas.microsoft.com/office/powerpoint/2010/main" val="1772237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anim calcmode="lin" valueType="num">
                                      <p:cBhvr>
                                        <p:cTn id="18" dur="1000" fill="hold"/>
                                        <p:tgtEl>
                                          <p:spTgt spid="12"/>
                                        </p:tgtEl>
                                        <p:attrNameLst>
                                          <p:attrName>ppt_x</p:attrName>
                                        </p:attrNameLst>
                                      </p:cBhvr>
                                      <p:tavLst>
                                        <p:tav tm="0">
                                          <p:val>
                                            <p:strVal val="#ppt_x"/>
                                          </p:val>
                                        </p:tav>
                                        <p:tav tm="100000">
                                          <p:val>
                                            <p:strVal val="#ppt_x"/>
                                          </p:val>
                                        </p:tav>
                                      </p:tavLst>
                                    </p:anim>
                                    <p:anim calcmode="lin" valueType="num">
                                      <p:cBhvr>
                                        <p:cTn id="19" dur="1000" fill="hold"/>
                                        <p:tgtEl>
                                          <p:spTgt spid="12"/>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additive="base">
                                        <p:cTn id="34" dur="500" fill="hold"/>
                                        <p:tgtEl>
                                          <p:spTgt spid="5"/>
                                        </p:tgtEl>
                                        <p:attrNameLst>
                                          <p:attrName>ppt_x</p:attrName>
                                        </p:attrNameLst>
                                      </p:cBhvr>
                                      <p:tavLst>
                                        <p:tav tm="0">
                                          <p:val>
                                            <p:strVal val="#ppt_x"/>
                                          </p:val>
                                        </p:tav>
                                        <p:tav tm="100000">
                                          <p:val>
                                            <p:strVal val="#ppt_x"/>
                                          </p:val>
                                        </p:tav>
                                      </p:tavLst>
                                    </p:anim>
                                    <p:anim calcmode="lin" valueType="num">
                                      <p:cBhvr additive="base">
                                        <p:cTn id="3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1" grpId="0" animBg="1"/>
      <p:bldP spid="12" grpId="0"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24A1D62-9267-47EC-8551-2163B8F749A9}" type="slidenum">
              <a:rPr lang="en-US" smtClean="0"/>
              <a:t>11</a:t>
            </a:fld>
            <a:endParaRPr lang="en-US"/>
          </a:p>
        </p:txBody>
      </p:sp>
      <mc:AlternateContent xmlns:mc="http://schemas.openxmlformats.org/markup-compatibility/2006" xmlns:a14="http://schemas.microsoft.com/office/drawing/2010/main">
        <mc:Choice Requires="a14">
          <p:sp>
            <p:nvSpPr>
              <p:cNvPr id="7" name="Rectangle 6"/>
              <p:cNvSpPr/>
              <p:nvPr/>
            </p:nvSpPr>
            <p:spPr>
              <a:xfrm>
                <a:off x="10596282" y="2554941"/>
                <a:ext cx="739589" cy="578224"/>
              </a:xfrm>
              <a:prstGeom prst="rect">
                <a:avLst/>
              </a:prstGeom>
              <a:solidFill>
                <a:srgbClr val="FFFF00"/>
              </a:solidFill>
            </p:spPr>
            <p:style>
              <a:lnRef idx="1">
                <a:schemeClr val="accent2"/>
              </a:lnRef>
              <a:fillRef idx="2">
                <a:schemeClr val="accent2"/>
              </a:fillRef>
              <a:effectRef idx="1">
                <a:schemeClr val="accent2"/>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p>
                        <m:sSupPr>
                          <m:ctrlPr>
                            <a:rPr lang="fa-IR" sz="1600" i="1" dirty="0" smtClean="0">
                              <a:latin typeface="Cambria Math" panose="02040503050406030204" pitchFamily="18" charset="0"/>
                            </a:rPr>
                          </m:ctrlPr>
                        </m:sSupPr>
                        <m:e>
                          <m:r>
                            <a:rPr lang="en-US" sz="1600" b="0" i="1" dirty="0" smtClean="0">
                              <a:latin typeface="Cambria Math" panose="02040503050406030204" pitchFamily="18" charset="0"/>
                            </a:rPr>
                            <m:t>𝑎𝑏</m:t>
                          </m:r>
                        </m:e>
                        <m:sup>
                          <m:r>
                            <a:rPr lang="en-US" sz="1600" b="0" i="1" dirty="0" smtClean="0">
                              <a:latin typeface="Cambria Math" panose="02040503050406030204" pitchFamily="18" charset="0"/>
                            </a:rPr>
                            <m:t>2</m:t>
                          </m:r>
                        </m:sup>
                      </m:sSup>
                    </m:oMath>
                  </m:oMathPara>
                </a14:m>
                <a:endParaRPr lang="en-US" dirty="0"/>
              </a:p>
            </p:txBody>
          </p:sp>
        </mc:Choice>
        <mc:Fallback xmlns="">
          <p:sp>
            <p:nvSpPr>
              <p:cNvPr id="7" name="Rectangle 6"/>
              <p:cNvSpPr>
                <a:spLocks noRot="1" noChangeAspect="1" noMove="1" noResize="1" noEditPoints="1" noAdjustHandles="1" noChangeArrowheads="1" noChangeShapeType="1" noTextEdit="1"/>
              </p:cNvSpPr>
              <p:nvPr/>
            </p:nvSpPr>
            <p:spPr>
              <a:xfrm>
                <a:off x="10596282" y="2554941"/>
                <a:ext cx="739589" cy="578224"/>
              </a:xfrm>
              <a:prstGeom prst="rect">
                <a:avLst/>
              </a:prstGeom>
              <a:blipFill rotWithShape="0">
                <a:blip r:embed="rId3"/>
                <a:stretch>
                  <a:fillRect/>
                </a:stretch>
              </a:blipFill>
            </p:spPr>
            <p:txBody>
              <a:bodyPr/>
              <a:lstStyle/>
              <a:p>
                <a:r>
                  <a:rPr lang="en-US">
                    <a:noFill/>
                  </a:rPr>
                  <a:t> </a:t>
                </a:r>
              </a:p>
            </p:txBody>
          </p:sp>
        </mc:Fallback>
      </mc:AlternateContent>
      <p:sp>
        <p:nvSpPr>
          <p:cNvPr id="10" name="Rectangle 9"/>
          <p:cNvSpPr/>
          <p:nvPr/>
        </p:nvSpPr>
        <p:spPr>
          <a:xfrm>
            <a:off x="2777880" y="2586317"/>
            <a:ext cx="699247"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600" dirty="0" smtClean="0"/>
              <a:t>درب</a:t>
            </a:r>
            <a:endParaRPr lang="en-US" sz="1600" dirty="0"/>
          </a:p>
        </p:txBody>
      </p:sp>
      <p:sp>
        <p:nvSpPr>
          <p:cNvPr id="11" name="Rectangle 10"/>
          <p:cNvSpPr/>
          <p:nvPr/>
        </p:nvSpPr>
        <p:spPr>
          <a:xfrm>
            <a:off x="5485220" y="2586317"/>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600" dirty="0" smtClean="0"/>
              <a:t>9</a:t>
            </a:r>
            <a:endParaRPr lang="en-US" dirty="0"/>
          </a:p>
        </p:txBody>
      </p:sp>
      <mc:AlternateContent xmlns:mc="http://schemas.openxmlformats.org/markup-compatibility/2006" xmlns:a14="http://schemas.microsoft.com/office/drawing/2010/main">
        <mc:Choice Requires="a14">
          <p:sp>
            <p:nvSpPr>
              <p:cNvPr id="12" name="Rectangle 11"/>
              <p:cNvSpPr/>
              <p:nvPr/>
            </p:nvSpPr>
            <p:spPr>
              <a:xfrm>
                <a:off x="8023412" y="2586317"/>
                <a:ext cx="739589" cy="578224"/>
              </a:xfrm>
              <a:prstGeom prst="rect">
                <a:avLst/>
              </a:prstGeom>
              <a:solidFill>
                <a:srgbClr val="FFFF00"/>
              </a:solidFill>
            </p:spPr>
            <p:style>
              <a:lnRef idx="1">
                <a:schemeClr val="accent2"/>
              </a:lnRef>
              <a:fillRef idx="2">
                <a:schemeClr val="accent2"/>
              </a:fillRef>
              <a:effectRef idx="1">
                <a:schemeClr val="accent2"/>
              </a:effectRef>
              <a:fontRef idx="minor">
                <a:schemeClr val="dk1"/>
              </a:fontRef>
            </p:style>
            <p:txBody>
              <a:bodyPr rtlCol="0" anchor="ctr"/>
              <a:lstStyle/>
              <a:p>
                <a:pPr algn="ctr"/>
                <a14:m>
                  <m:oMathPara xmlns:m="http://schemas.openxmlformats.org/officeDocument/2006/math">
                    <m:oMathParaPr>
                      <m:jc m:val="centerGroup"/>
                    </m:oMathParaPr>
                    <m:oMath xmlns:m="http://schemas.openxmlformats.org/officeDocument/2006/math">
                      <m:sSup>
                        <m:sSupPr>
                          <m:ctrlPr>
                            <a:rPr lang="en-US" sz="1600" i="1" smtClean="0">
                              <a:latin typeface="Cambria Math" panose="02040503050406030204" pitchFamily="18" charset="0"/>
                            </a:rPr>
                          </m:ctrlPr>
                        </m:sSupPr>
                        <m:e>
                          <m:r>
                            <a:rPr lang="en-US" sz="1600" b="0" i="1" smtClean="0">
                              <a:latin typeface="Cambria Math" panose="02040503050406030204" pitchFamily="18" charset="0"/>
                            </a:rPr>
                            <m:t>𝑏𝑎</m:t>
                          </m:r>
                        </m:e>
                        <m:sup>
                          <m:r>
                            <a:rPr lang="en-US" sz="1600" b="0" i="1" smtClean="0">
                              <a:latin typeface="Cambria Math" panose="02040503050406030204" pitchFamily="18" charset="0"/>
                            </a:rPr>
                            <m:t>2</m:t>
                          </m:r>
                        </m:sup>
                      </m:sSup>
                    </m:oMath>
                  </m:oMathPara>
                </a14:m>
                <a:endParaRPr lang="en-US" sz="1600" dirty="0"/>
              </a:p>
            </p:txBody>
          </p:sp>
        </mc:Choice>
        <mc:Fallback xmlns="">
          <p:sp>
            <p:nvSpPr>
              <p:cNvPr id="12" name="Rectangle 11"/>
              <p:cNvSpPr>
                <a:spLocks noRot="1" noChangeAspect="1" noMove="1" noResize="1" noEditPoints="1" noAdjustHandles="1" noChangeArrowheads="1" noChangeShapeType="1" noTextEdit="1"/>
              </p:cNvSpPr>
              <p:nvPr/>
            </p:nvSpPr>
            <p:spPr>
              <a:xfrm>
                <a:off x="8023412" y="2586317"/>
                <a:ext cx="739589" cy="578224"/>
              </a:xfrm>
              <a:prstGeom prst="rect">
                <a:avLst/>
              </a:prstGeom>
              <a:blipFill rotWithShape="0">
                <a:blip r:embed="rId4"/>
                <a:stretch>
                  <a:fillRect/>
                </a:stretch>
              </a:blipFill>
            </p:spPr>
            <p:txBody>
              <a:bodyPr/>
              <a:lstStyle/>
              <a:p>
                <a:r>
                  <a:rPr lang="en-US">
                    <a:noFill/>
                  </a:rPr>
                  <a:t> </a:t>
                </a:r>
              </a:p>
            </p:txBody>
          </p:sp>
        </mc:Fallback>
      </mc:AlternateContent>
      <p:sp>
        <p:nvSpPr>
          <p:cNvPr id="4" name="Rounded Rectangle 3"/>
          <p:cNvSpPr/>
          <p:nvPr/>
        </p:nvSpPr>
        <p:spPr>
          <a:xfrm>
            <a:off x="5330254" y="970344"/>
            <a:ext cx="3432747" cy="82993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solidFill>
                  <a:srgbClr val="FF0066"/>
                </a:solidFill>
                <a:cs typeface="B Nazanin" panose="00000400000000000000" pitchFamily="2" charset="-78"/>
              </a:rPr>
              <a:t/>
            </a:r>
            <a:br>
              <a:rPr lang="fa-IR" sz="4000" dirty="0">
                <a:solidFill>
                  <a:srgbClr val="FF0066"/>
                </a:solidFill>
                <a:cs typeface="B Nazanin" panose="00000400000000000000" pitchFamily="2" charset="-78"/>
              </a:rPr>
            </a:br>
            <a:r>
              <a:rPr lang="fa-IR" sz="4000" dirty="0">
                <a:solidFill>
                  <a:srgbClr val="FF0066"/>
                </a:solidFill>
                <a:cs typeface="B Nazanin" panose="00000400000000000000" pitchFamily="2" charset="-78"/>
              </a:rPr>
              <a:t>4) ارتباط تقارنی</a:t>
            </a:r>
            <a:br>
              <a:rPr lang="fa-IR" sz="4000" dirty="0">
                <a:solidFill>
                  <a:srgbClr val="FF0066"/>
                </a:solidFill>
                <a:cs typeface="B Nazanin" panose="00000400000000000000" pitchFamily="2" charset="-78"/>
              </a:rPr>
            </a:br>
            <a:endParaRPr lang="en-US" sz="4000" dirty="0"/>
          </a:p>
        </p:txBody>
      </p:sp>
      <p:grpSp>
        <p:nvGrpSpPr>
          <p:cNvPr id="5" name="Group 4"/>
          <p:cNvGrpSpPr/>
          <p:nvPr/>
        </p:nvGrpSpPr>
        <p:grpSpPr>
          <a:xfrm>
            <a:off x="2734159" y="4213411"/>
            <a:ext cx="8551918" cy="646076"/>
            <a:chOff x="2737539" y="3372354"/>
            <a:chExt cx="8551918" cy="646076"/>
          </a:xfrm>
        </p:grpSpPr>
        <p:sp>
          <p:nvSpPr>
            <p:cNvPr id="18" name="Rectangle 17"/>
            <p:cNvSpPr/>
            <p:nvPr/>
          </p:nvSpPr>
          <p:spPr>
            <a:xfrm>
              <a:off x="10549868" y="3385296"/>
              <a:ext cx="739589" cy="578224"/>
            </a:xfrm>
            <a:prstGeom prst="rect">
              <a:avLst/>
            </a:prstGeom>
            <a:solidFill>
              <a:srgbClr val="FF0000"/>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schemeClr val="bg1"/>
                  </a:solidFill>
                </a:rPr>
                <a:t>A&lt;B</a:t>
              </a:r>
              <a:endParaRPr lang="en-US" dirty="0">
                <a:solidFill>
                  <a:schemeClr val="bg1"/>
                </a:solidFill>
              </a:endParaRPr>
            </a:p>
          </p:txBody>
        </p:sp>
        <p:sp>
          <p:nvSpPr>
            <p:cNvPr id="21" name="Rectangle 20"/>
            <p:cNvSpPr/>
            <p:nvPr/>
          </p:nvSpPr>
          <p:spPr>
            <a:xfrm>
              <a:off x="2737539" y="3440206"/>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400" dirty="0" smtClean="0"/>
                <a:t>سخت</a:t>
              </a:r>
              <a:endParaRPr lang="en-US" sz="1400" dirty="0"/>
            </a:p>
          </p:txBody>
        </p:sp>
        <p:sp>
          <p:nvSpPr>
            <p:cNvPr id="22" name="Rectangle 21"/>
            <p:cNvSpPr/>
            <p:nvPr/>
          </p:nvSpPr>
          <p:spPr>
            <a:xfrm>
              <a:off x="5507632" y="3435723"/>
              <a:ext cx="739589" cy="578224"/>
            </a:xfrm>
            <a:prstGeom prst="rect">
              <a:avLst/>
            </a:prstGeom>
            <a:solidFill>
              <a:srgbClr val="FF0000"/>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schemeClr val="bg1"/>
                  </a:solidFill>
                </a:rPr>
                <a:t>B&lt;A</a:t>
              </a:r>
              <a:endParaRPr lang="en-US" dirty="0">
                <a:solidFill>
                  <a:schemeClr val="bg1"/>
                </a:solidFill>
              </a:endParaRPr>
            </a:p>
          </p:txBody>
        </p:sp>
        <p:sp>
          <p:nvSpPr>
            <p:cNvPr id="24" name="Rectangle 23"/>
            <p:cNvSpPr/>
            <p:nvPr/>
          </p:nvSpPr>
          <p:spPr>
            <a:xfrm>
              <a:off x="8001001" y="3372354"/>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t>خوب</a:t>
              </a:r>
              <a:endParaRPr lang="en-US" dirty="0"/>
            </a:p>
          </p:txBody>
        </p:sp>
      </p:grpSp>
    </p:spTree>
    <p:extLst>
      <p:ext uri="{BB962C8B-B14F-4D97-AF65-F5344CB8AC3E}">
        <p14:creationId xmlns:p14="http://schemas.microsoft.com/office/powerpoint/2010/main" val="4141968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anim calcmode="lin" valueType="num">
                                      <p:cBhvr>
                                        <p:cTn id="18" dur="1000" fill="hold"/>
                                        <p:tgtEl>
                                          <p:spTgt spid="12"/>
                                        </p:tgtEl>
                                        <p:attrNameLst>
                                          <p:attrName>ppt_x</p:attrName>
                                        </p:attrNameLst>
                                      </p:cBhvr>
                                      <p:tavLst>
                                        <p:tav tm="0">
                                          <p:val>
                                            <p:strVal val="#ppt_x"/>
                                          </p:val>
                                        </p:tav>
                                        <p:tav tm="100000">
                                          <p:val>
                                            <p:strVal val="#ppt_x"/>
                                          </p:val>
                                        </p:tav>
                                      </p:tavLst>
                                    </p:anim>
                                    <p:anim calcmode="lin" valueType="num">
                                      <p:cBhvr>
                                        <p:cTn id="19" dur="1000" fill="hold"/>
                                        <p:tgtEl>
                                          <p:spTgt spid="12"/>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fade">
                                      <p:cBhvr>
                                        <p:cTn id="34" dur="1000"/>
                                        <p:tgtEl>
                                          <p:spTgt spid="5"/>
                                        </p:tgtEl>
                                      </p:cBhvr>
                                    </p:animEffect>
                                    <p:anim calcmode="lin" valueType="num">
                                      <p:cBhvr>
                                        <p:cTn id="35" dur="1000" fill="hold"/>
                                        <p:tgtEl>
                                          <p:spTgt spid="5"/>
                                        </p:tgtEl>
                                        <p:attrNameLst>
                                          <p:attrName>ppt_x</p:attrName>
                                        </p:attrNameLst>
                                      </p:cBhvr>
                                      <p:tavLst>
                                        <p:tav tm="0">
                                          <p:val>
                                            <p:strVal val="#ppt_x"/>
                                          </p:val>
                                        </p:tav>
                                        <p:tav tm="100000">
                                          <p:val>
                                            <p:strVal val="#ppt_x"/>
                                          </p:val>
                                        </p:tav>
                                      </p:tavLst>
                                    </p:anim>
                                    <p:anim calcmode="lin" valueType="num">
                                      <p:cBhvr>
                                        <p:cTn id="3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1" grpId="0" animBg="1"/>
      <p:bldP spid="12"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32716">
              <a:srgbClr val="FFC000"/>
            </a:gs>
            <a:gs pos="79600">
              <a:srgbClr val="00B050"/>
            </a:gs>
            <a:gs pos="0">
              <a:schemeClr val="bg2">
                <a:tint val="90000"/>
                <a:satMod val="92000"/>
                <a:lumMod val="120000"/>
              </a:schemeClr>
            </a:gs>
            <a:gs pos="100000">
              <a:schemeClr val="bg2">
                <a:shade val="98000"/>
                <a:satMod val="120000"/>
                <a:lumMod val="98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5830478"/>
          </a:xfrm>
        </p:spPr>
        <p:txBody>
          <a:bodyPr>
            <a:normAutofit/>
          </a:bodyPr>
          <a:lstStyle/>
          <a:p>
            <a:pPr algn="ctr" rtl="1"/>
            <a:r>
              <a:rPr lang="fa-IR" sz="4000" dirty="0">
                <a:solidFill>
                  <a:srgbClr val="7030A0"/>
                </a:solidFill>
                <a:cs typeface="B Nazanin" panose="00000400000000000000" pitchFamily="2" charset="-78"/>
              </a:rPr>
              <a:t/>
            </a:r>
            <a:br>
              <a:rPr lang="fa-IR" sz="4000" dirty="0">
                <a:solidFill>
                  <a:srgbClr val="7030A0"/>
                </a:solidFill>
                <a:cs typeface="B Nazanin" panose="00000400000000000000" pitchFamily="2" charset="-78"/>
              </a:rPr>
            </a:br>
            <a:r>
              <a:rPr lang="fa-IR" sz="4000" dirty="0" smtClean="0">
                <a:solidFill>
                  <a:srgbClr val="7030A0"/>
                </a:solidFill>
                <a:cs typeface="B Nazanin" panose="00000400000000000000" pitchFamily="2" charset="-78"/>
              </a:rPr>
              <a:t/>
            </a:r>
            <a:br>
              <a:rPr lang="fa-IR" sz="4000" dirty="0" smtClean="0">
                <a:solidFill>
                  <a:srgbClr val="7030A0"/>
                </a:solidFill>
                <a:cs typeface="B Nazanin" panose="00000400000000000000" pitchFamily="2" charset="-78"/>
              </a:rPr>
            </a:br>
            <a:r>
              <a:rPr lang="fa-IR" sz="4000" dirty="0">
                <a:solidFill>
                  <a:srgbClr val="7030A0"/>
                </a:solidFill>
                <a:cs typeface="B Nazanin" panose="00000400000000000000" pitchFamily="2" charset="-78"/>
              </a:rPr>
              <a:t/>
            </a:r>
            <a:br>
              <a:rPr lang="fa-IR" sz="4000" dirty="0">
                <a:solidFill>
                  <a:srgbClr val="7030A0"/>
                </a:solidFill>
                <a:cs typeface="B Nazanin" panose="00000400000000000000" pitchFamily="2" charset="-78"/>
              </a:rPr>
            </a:br>
            <a:r>
              <a:rPr lang="fa-IR" sz="4000" dirty="0" smtClean="0">
                <a:solidFill>
                  <a:srgbClr val="7030A0"/>
                </a:solidFill>
                <a:cs typeface="B Nazanin" panose="00000400000000000000" pitchFamily="2" charset="-78"/>
              </a:rPr>
              <a:t/>
            </a:r>
            <a:br>
              <a:rPr lang="fa-IR" sz="4000" dirty="0" smtClean="0">
                <a:solidFill>
                  <a:srgbClr val="7030A0"/>
                </a:solidFill>
                <a:cs typeface="B Nazanin" panose="00000400000000000000" pitchFamily="2" charset="-78"/>
              </a:rPr>
            </a:br>
            <a:endParaRPr lang="en-US" sz="4000" dirty="0">
              <a:solidFill>
                <a:srgbClr val="7030A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12</a:t>
            </a:fld>
            <a:endParaRPr lang="en-US"/>
          </a:p>
        </p:txBody>
      </p:sp>
      <p:sp>
        <p:nvSpPr>
          <p:cNvPr id="7" name="Rectangle 6"/>
          <p:cNvSpPr/>
          <p:nvPr/>
        </p:nvSpPr>
        <p:spPr>
          <a:xfrm>
            <a:off x="10596282" y="2554941"/>
            <a:ext cx="739589" cy="57822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a-IR" sz="1600" dirty="0" smtClean="0"/>
              <a:t>نماز</a:t>
            </a:r>
            <a:endParaRPr lang="en-US" dirty="0"/>
          </a:p>
        </p:txBody>
      </p:sp>
      <p:sp>
        <p:nvSpPr>
          <p:cNvPr id="10" name="Rectangle 9"/>
          <p:cNvSpPr/>
          <p:nvPr/>
        </p:nvSpPr>
        <p:spPr>
          <a:xfrm>
            <a:off x="2777880" y="2586317"/>
            <a:ext cx="699247"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400" dirty="0" smtClean="0"/>
              <a:t>اسفند</a:t>
            </a:r>
            <a:endParaRPr lang="en-US" sz="1400" dirty="0"/>
          </a:p>
        </p:txBody>
      </p:sp>
      <p:sp>
        <p:nvSpPr>
          <p:cNvPr id="11" name="Rectangle 10"/>
          <p:cNvSpPr/>
          <p:nvPr/>
        </p:nvSpPr>
        <p:spPr>
          <a:xfrm>
            <a:off x="5485220" y="2586317"/>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600" dirty="0" smtClean="0"/>
              <a:t>9</a:t>
            </a:r>
            <a:endParaRPr lang="en-US" dirty="0"/>
          </a:p>
        </p:txBody>
      </p:sp>
      <p:sp>
        <p:nvSpPr>
          <p:cNvPr id="12" name="Rectangle 11"/>
          <p:cNvSpPr/>
          <p:nvPr/>
        </p:nvSpPr>
        <p:spPr>
          <a:xfrm>
            <a:off x="8023412" y="2586317"/>
            <a:ext cx="739589" cy="57822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a-IR" sz="1600" dirty="0" smtClean="0"/>
              <a:t>عبادت</a:t>
            </a:r>
            <a:endParaRPr lang="en-US" sz="1600" dirty="0"/>
          </a:p>
        </p:txBody>
      </p:sp>
      <p:grpSp>
        <p:nvGrpSpPr>
          <p:cNvPr id="6" name="Group 5"/>
          <p:cNvGrpSpPr/>
          <p:nvPr/>
        </p:nvGrpSpPr>
        <p:grpSpPr>
          <a:xfrm>
            <a:off x="2772807" y="4145054"/>
            <a:ext cx="8551918" cy="633134"/>
            <a:chOff x="2737539" y="3385296"/>
            <a:chExt cx="8551918" cy="633134"/>
          </a:xfrm>
        </p:grpSpPr>
        <p:sp>
          <p:nvSpPr>
            <p:cNvPr id="21" name="Rectangle 20"/>
            <p:cNvSpPr/>
            <p:nvPr/>
          </p:nvSpPr>
          <p:spPr>
            <a:xfrm>
              <a:off x="2737539" y="3440206"/>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400" dirty="0" smtClean="0"/>
                <a:t>قورباغه</a:t>
              </a:r>
              <a:endParaRPr lang="en-US" sz="1400" dirty="0"/>
            </a:p>
          </p:txBody>
        </p:sp>
        <p:grpSp>
          <p:nvGrpSpPr>
            <p:cNvPr id="5" name="Group 4"/>
            <p:cNvGrpSpPr/>
            <p:nvPr/>
          </p:nvGrpSpPr>
          <p:grpSpPr>
            <a:xfrm>
              <a:off x="5507632" y="3385296"/>
              <a:ext cx="5781825" cy="628651"/>
              <a:chOff x="5507632" y="3385296"/>
              <a:chExt cx="5781825" cy="628651"/>
            </a:xfrm>
          </p:grpSpPr>
          <p:sp>
            <p:nvSpPr>
              <p:cNvPr id="18" name="Rectangle 17"/>
              <p:cNvSpPr/>
              <p:nvPr/>
            </p:nvSpPr>
            <p:spPr>
              <a:xfrm>
                <a:off x="10549868" y="3385296"/>
                <a:ext cx="739589" cy="578224"/>
              </a:xfrm>
              <a:prstGeom prst="rect">
                <a:avLst/>
              </a:prstGeom>
              <a:solidFill>
                <a:srgbClr val="92D05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fa-IR" sz="1400" dirty="0" smtClean="0">
                    <a:solidFill>
                      <a:schemeClr val="tx1"/>
                    </a:solidFill>
                  </a:rPr>
                  <a:t>حاتم طایی</a:t>
                </a:r>
                <a:endParaRPr lang="en-US" sz="1400" dirty="0">
                  <a:solidFill>
                    <a:schemeClr val="tx1"/>
                  </a:solidFill>
                </a:endParaRPr>
              </a:p>
            </p:txBody>
          </p:sp>
          <p:sp>
            <p:nvSpPr>
              <p:cNvPr id="22" name="Rectangle 21"/>
              <p:cNvSpPr/>
              <p:nvPr/>
            </p:nvSpPr>
            <p:spPr>
              <a:xfrm>
                <a:off x="5507632" y="3435723"/>
                <a:ext cx="739589" cy="578224"/>
              </a:xfrm>
              <a:prstGeom prst="rect">
                <a:avLst/>
              </a:prstGeom>
              <a:solidFill>
                <a:srgbClr val="92D05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fa-IR" sz="1200" dirty="0" smtClean="0">
                    <a:solidFill>
                      <a:schemeClr val="tx1"/>
                    </a:solidFill>
                  </a:rPr>
                  <a:t>سخاوت</a:t>
                </a:r>
                <a:endParaRPr lang="en-US" sz="1200" dirty="0">
                  <a:solidFill>
                    <a:schemeClr val="tx1"/>
                  </a:solidFill>
                </a:endParaRPr>
              </a:p>
            </p:txBody>
          </p:sp>
          <p:sp>
            <p:nvSpPr>
              <p:cNvPr id="23" name="Rectangle 22"/>
              <p:cNvSpPr/>
              <p:nvPr/>
            </p:nvSpPr>
            <p:spPr>
              <a:xfrm>
                <a:off x="8001001" y="3399864"/>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t>بهتر</a:t>
                </a:r>
                <a:endParaRPr lang="en-US" dirty="0"/>
              </a:p>
            </p:txBody>
          </p:sp>
        </p:grpSp>
      </p:grpSp>
      <p:sp>
        <p:nvSpPr>
          <p:cNvPr id="4" name="Rounded Rectangle 3"/>
          <p:cNvSpPr/>
          <p:nvPr/>
        </p:nvSpPr>
        <p:spPr>
          <a:xfrm>
            <a:off x="4666934" y="959223"/>
            <a:ext cx="4763665" cy="92939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solidFill>
                  <a:srgbClr val="7030A0"/>
                </a:solidFill>
                <a:cs typeface="B Nazanin" panose="00000400000000000000" pitchFamily="2" charset="-78"/>
              </a:rPr>
              <a:t>5) ارتباط مجاورت و تداعی</a:t>
            </a:r>
            <a:endParaRPr lang="en-US" sz="4000" dirty="0"/>
          </a:p>
        </p:txBody>
      </p:sp>
    </p:spTree>
    <p:extLst>
      <p:ext uri="{BB962C8B-B14F-4D97-AF65-F5344CB8AC3E}">
        <p14:creationId xmlns:p14="http://schemas.microsoft.com/office/powerpoint/2010/main" val="1888151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anim calcmode="lin" valueType="num">
                                      <p:cBhvr>
                                        <p:cTn id="18" dur="1000" fill="hold"/>
                                        <p:tgtEl>
                                          <p:spTgt spid="12"/>
                                        </p:tgtEl>
                                        <p:attrNameLst>
                                          <p:attrName>ppt_x</p:attrName>
                                        </p:attrNameLst>
                                      </p:cBhvr>
                                      <p:tavLst>
                                        <p:tav tm="0">
                                          <p:val>
                                            <p:strVal val="#ppt_x"/>
                                          </p:val>
                                        </p:tav>
                                        <p:tav tm="100000">
                                          <p:val>
                                            <p:strVal val="#ppt_x"/>
                                          </p:val>
                                        </p:tav>
                                      </p:tavLst>
                                    </p:anim>
                                    <p:anim calcmode="lin" valueType="num">
                                      <p:cBhvr>
                                        <p:cTn id="19" dur="1000" fill="hold"/>
                                        <p:tgtEl>
                                          <p:spTgt spid="12"/>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1000"/>
                                        <p:tgtEl>
                                          <p:spTgt spid="6"/>
                                        </p:tgtEl>
                                      </p:cBhvr>
                                    </p:animEffect>
                                    <p:anim calcmode="lin" valueType="num">
                                      <p:cBhvr>
                                        <p:cTn id="35" dur="1000" fill="hold"/>
                                        <p:tgtEl>
                                          <p:spTgt spid="6"/>
                                        </p:tgtEl>
                                        <p:attrNameLst>
                                          <p:attrName>ppt_x</p:attrName>
                                        </p:attrNameLst>
                                      </p:cBhvr>
                                      <p:tavLst>
                                        <p:tav tm="0">
                                          <p:val>
                                            <p:strVal val="#ppt_x"/>
                                          </p:val>
                                        </p:tav>
                                        <p:tav tm="100000">
                                          <p:val>
                                            <p:strVal val="#ppt_x"/>
                                          </p:val>
                                        </p:tav>
                                      </p:tavLst>
                                    </p:anim>
                                    <p:anim calcmode="lin" valueType="num">
                                      <p:cBhvr>
                                        <p:cTn id="3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1" grpId="0" animBg="1"/>
      <p:bldP spid="12" grpId="0" animBg="1"/>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5830478"/>
          </a:xfrm>
        </p:spPr>
        <p:txBody>
          <a:bodyPr>
            <a:normAutofit/>
          </a:bodyPr>
          <a:lstStyle/>
          <a:p>
            <a:pPr algn="ctr" rtl="1"/>
            <a:r>
              <a:rPr lang="fa-IR" sz="4000" dirty="0">
                <a:cs typeface="B Nazanin" panose="00000400000000000000" pitchFamily="2" charset="-78"/>
              </a:rPr>
              <a:t/>
            </a:r>
            <a:br>
              <a:rPr lang="fa-IR" sz="4000" dirty="0">
                <a:cs typeface="B Nazanin" panose="00000400000000000000" pitchFamily="2" charset="-78"/>
              </a:rPr>
            </a:br>
            <a:endParaRPr lang="fa-IR" sz="4000" dirty="0" smtClean="0">
              <a:solidFill>
                <a:srgbClr val="FF0066"/>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13</a:t>
            </a:fld>
            <a:endParaRPr lang="en-US"/>
          </a:p>
        </p:txBody>
      </p:sp>
      <p:sp>
        <p:nvSpPr>
          <p:cNvPr id="7" name="Rectangle 6"/>
          <p:cNvSpPr/>
          <p:nvPr/>
        </p:nvSpPr>
        <p:spPr>
          <a:xfrm>
            <a:off x="10313894" y="2554941"/>
            <a:ext cx="1021977" cy="57822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solidFill>
                  <a:schemeClr val="tx1"/>
                </a:solidFill>
              </a:rPr>
              <a:t>یسئلون</a:t>
            </a:r>
            <a:endParaRPr lang="en-US" dirty="0">
              <a:solidFill>
                <a:schemeClr val="tx1"/>
              </a:solidFill>
            </a:endParaRPr>
          </a:p>
        </p:txBody>
      </p:sp>
      <p:sp>
        <p:nvSpPr>
          <p:cNvPr id="10" name="Rectangle 9"/>
          <p:cNvSpPr/>
          <p:nvPr/>
        </p:nvSpPr>
        <p:spPr>
          <a:xfrm>
            <a:off x="2777880" y="2586317"/>
            <a:ext cx="699247"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600" dirty="0" smtClean="0"/>
              <a:t>سبز</a:t>
            </a:r>
            <a:endParaRPr lang="en-US" sz="1600" dirty="0"/>
          </a:p>
        </p:txBody>
      </p:sp>
      <p:sp>
        <p:nvSpPr>
          <p:cNvPr id="11" name="Rectangle 10"/>
          <p:cNvSpPr/>
          <p:nvPr/>
        </p:nvSpPr>
        <p:spPr>
          <a:xfrm>
            <a:off x="5485220" y="2586317"/>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600" dirty="0" smtClean="0"/>
              <a:t>9</a:t>
            </a:r>
            <a:endParaRPr lang="en-US" dirty="0"/>
          </a:p>
        </p:txBody>
      </p:sp>
      <p:sp>
        <p:nvSpPr>
          <p:cNvPr id="12" name="Rectangle 11"/>
          <p:cNvSpPr/>
          <p:nvPr/>
        </p:nvSpPr>
        <p:spPr>
          <a:xfrm>
            <a:off x="7866530" y="2586317"/>
            <a:ext cx="896472" cy="578224"/>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solidFill>
                  <a:schemeClr val="tx1"/>
                </a:solidFill>
              </a:rPr>
              <a:t>تسئلون </a:t>
            </a:r>
            <a:endParaRPr lang="en-US" sz="1600" dirty="0">
              <a:solidFill>
                <a:schemeClr val="tx1"/>
              </a:solidFill>
            </a:endParaRPr>
          </a:p>
        </p:txBody>
      </p:sp>
      <p:grpSp>
        <p:nvGrpSpPr>
          <p:cNvPr id="6" name="Group 5"/>
          <p:cNvGrpSpPr/>
          <p:nvPr/>
        </p:nvGrpSpPr>
        <p:grpSpPr>
          <a:xfrm>
            <a:off x="2772807" y="4176430"/>
            <a:ext cx="8551919" cy="633134"/>
            <a:chOff x="2737539" y="3385296"/>
            <a:chExt cx="8551919" cy="633134"/>
          </a:xfrm>
        </p:grpSpPr>
        <p:sp>
          <p:nvSpPr>
            <p:cNvPr id="21" name="Rectangle 20"/>
            <p:cNvSpPr/>
            <p:nvPr/>
          </p:nvSpPr>
          <p:spPr>
            <a:xfrm>
              <a:off x="2737539" y="3440206"/>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400" dirty="0" smtClean="0"/>
                <a:t>سبز</a:t>
              </a:r>
              <a:endParaRPr lang="en-US" sz="1400" dirty="0"/>
            </a:p>
          </p:txBody>
        </p:sp>
        <p:grpSp>
          <p:nvGrpSpPr>
            <p:cNvPr id="5" name="Group 4"/>
            <p:cNvGrpSpPr/>
            <p:nvPr/>
          </p:nvGrpSpPr>
          <p:grpSpPr>
            <a:xfrm>
              <a:off x="5485220" y="3385296"/>
              <a:ext cx="5804238" cy="628651"/>
              <a:chOff x="5485220" y="3385296"/>
              <a:chExt cx="5804238" cy="628651"/>
            </a:xfrm>
          </p:grpSpPr>
          <p:sp>
            <p:nvSpPr>
              <p:cNvPr id="18" name="Rectangle 17"/>
              <p:cNvSpPr/>
              <p:nvPr/>
            </p:nvSpPr>
            <p:spPr>
              <a:xfrm>
                <a:off x="10359902" y="3385296"/>
                <a:ext cx="929556" cy="57822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smtClean="0">
                    <a:solidFill>
                      <a:schemeClr val="tx1"/>
                    </a:solidFill>
                  </a:rPr>
                  <a:t>SON</a:t>
                </a:r>
                <a:endParaRPr lang="en-US" dirty="0">
                  <a:solidFill>
                    <a:schemeClr val="tx1"/>
                  </a:solidFill>
                </a:endParaRPr>
              </a:p>
            </p:txBody>
          </p:sp>
          <p:sp>
            <p:nvSpPr>
              <p:cNvPr id="22" name="Rectangle 21"/>
              <p:cNvSpPr/>
              <p:nvPr/>
            </p:nvSpPr>
            <p:spPr>
              <a:xfrm>
                <a:off x="5485220" y="3435723"/>
                <a:ext cx="762001" cy="57822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smtClean="0">
                    <a:solidFill>
                      <a:schemeClr val="tx1"/>
                    </a:solidFill>
                  </a:rPr>
                  <a:t>SUN</a:t>
                </a:r>
                <a:endParaRPr lang="en-US" dirty="0">
                  <a:solidFill>
                    <a:schemeClr val="tx1"/>
                  </a:solidFill>
                </a:endParaRPr>
              </a:p>
            </p:txBody>
          </p:sp>
          <p:sp>
            <p:nvSpPr>
              <p:cNvPr id="23" name="Rectangle 22"/>
              <p:cNvSpPr/>
              <p:nvPr/>
            </p:nvSpPr>
            <p:spPr>
              <a:xfrm>
                <a:off x="7866531" y="3399864"/>
                <a:ext cx="874060"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t>بهتر</a:t>
                </a:r>
                <a:endParaRPr lang="en-US" dirty="0"/>
              </a:p>
            </p:txBody>
          </p:sp>
        </p:grpSp>
      </p:grpSp>
      <p:sp>
        <p:nvSpPr>
          <p:cNvPr id="4" name="Rounded Rectangle 3"/>
          <p:cNvSpPr/>
          <p:nvPr/>
        </p:nvSpPr>
        <p:spPr>
          <a:xfrm>
            <a:off x="5409798" y="1018366"/>
            <a:ext cx="2893763" cy="754985"/>
          </a:xfrm>
          <a:prstGeom prst="roundRect">
            <a:avLst>
              <a:gd name="adj" fmla="val 0"/>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400" b="1" dirty="0">
                <a:ln w="12700">
                  <a:solidFill>
                    <a:schemeClr val="accent3">
                      <a:lumMod val="50000"/>
                    </a:schemeClr>
                  </a:solidFill>
                  <a:prstDash val="solid"/>
                </a:ln>
                <a:solidFill>
                  <a:srgbClr val="FF0066"/>
                </a:solidFill>
                <a:effectLst>
                  <a:innerShdw blurRad="177800">
                    <a:schemeClr val="accent3">
                      <a:lumMod val="50000"/>
                    </a:schemeClr>
                  </a:innerShdw>
                </a:effectLst>
                <a:cs typeface="B Nazanin" panose="00000400000000000000" pitchFamily="2" charset="-78"/>
              </a:rPr>
              <a:t>6) هم آوایی</a:t>
            </a:r>
            <a:endParaRPr lang="en-US" sz="4400" dirty="0"/>
          </a:p>
        </p:txBody>
      </p:sp>
    </p:spTree>
    <p:extLst>
      <p:ext uri="{BB962C8B-B14F-4D97-AF65-F5344CB8AC3E}">
        <p14:creationId xmlns:p14="http://schemas.microsoft.com/office/powerpoint/2010/main" val="2930233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anim calcmode="lin" valueType="num">
                                      <p:cBhvr>
                                        <p:cTn id="18" dur="1000" fill="hold"/>
                                        <p:tgtEl>
                                          <p:spTgt spid="12"/>
                                        </p:tgtEl>
                                        <p:attrNameLst>
                                          <p:attrName>ppt_x</p:attrName>
                                        </p:attrNameLst>
                                      </p:cBhvr>
                                      <p:tavLst>
                                        <p:tav tm="0">
                                          <p:val>
                                            <p:strVal val="#ppt_x"/>
                                          </p:val>
                                        </p:tav>
                                        <p:tav tm="100000">
                                          <p:val>
                                            <p:strVal val="#ppt_x"/>
                                          </p:val>
                                        </p:tav>
                                      </p:tavLst>
                                    </p:anim>
                                    <p:anim calcmode="lin" valueType="num">
                                      <p:cBhvr>
                                        <p:cTn id="19" dur="1000" fill="hold"/>
                                        <p:tgtEl>
                                          <p:spTgt spid="12"/>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fade">
                                      <p:cBhvr>
                                        <p:cTn id="34" dur="1000"/>
                                        <p:tgtEl>
                                          <p:spTgt spid="6"/>
                                        </p:tgtEl>
                                      </p:cBhvr>
                                    </p:animEffect>
                                    <p:anim calcmode="lin" valueType="num">
                                      <p:cBhvr>
                                        <p:cTn id="35" dur="1000" fill="hold"/>
                                        <p:tgtEl>
                                          <p:spTgt spid="6"/>
                                        </p:tgtEl>
                                        <p:attrNameLst>
                                          <p:attrName>ppt_x</p:attrName>
                                        </p:attrNameLst>
                                      </p:cBhvr>
                                      <p:tavLst>
                                        <p:tav tm="0">
                                          <p:val>
                                            <p:strVal val="#ppt_x"/>
                                          </p:val>
                                        </p:tav>
                                        <p:tav tm="100000">
                                          <p:val>
                                            <p:strVal val="#ppt_x"/>
                                          </p:val>
                                        </p:tav>
                                      </p:tavLst>
                                    </p:anim>
                                    <p:anim calcmode="lin" valueType="num">
                                      <p:cBhvr>
                                        <p:cTn id="3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1" grpId="0" animBg="1"/>
      <p:bldP spid="12"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471" y="624110"/>
            <a:ext cx="11793069" cy="5830478"/>
          </a:xfrm>
        </p:spPr>
        <p:txBody>
          <a:bodyPr>
            <a:normAutofit fontScale="90000"/>
          </a:bodyPr>
          <a:lstStyle/>
          <a:p>
            <a:pPr algn="ctr" rtl="1"/>
            <a:r>
              <a:rPr lang="fa-IR" sz="4000" dirty="0" smtClean="0">
                <a:cs typeface="B Nazanin" panose="00000400000000000000" pitchFamily="2" charset="-78"/>
              </a:rPr>
              <a:t/>
            </a:r>
            <a:br>
              <a:rPr lang="fa-IR" sz="4000" dirty="0" smtClean="0">
                <a:cs typeface="B Nazanin" panose="00000400000000000000" pitchFamily="2" charset="-78"/>
              </a:rPr>
            </a:br>
            <a:r>
              <a:rPr lang="fa-IR" sz="4000" dirty="0" smtClean="0">
                <a:solidFill>
                  <a:srgbClr val="FF0066"/>
                </a:solidFill>
                <a:cs typeface="B Nazanin" panose="00000400000000000000" pitchFamily="2" charset="-78"/>
              </a:rPr>
              <a:t/>
            </a:r>
            <a:br>
              <a:rPr lang="fa-IR" sz="4000" dirty="0" smtClean="0">
                <a:solidFill>
                  <a:srgbClr val="FF0066"/>
                </a:solidFill>
                <a:cs typeface="B Nazanin" panose="00000400000000000000" pitchFamily="2" charset="-78"/>
              </a:rPr>
            </a:br>
            <a:r>
              <a:rPr lang="fa-IR" sz="4000" dirty="0">
                <a:solidFill>
                  <a:srgbClr val="FF0066"/>
                </a:solidFill>
                <a:cs typeface="B Nazanin" panose="00000400000000000000" pitchFamily="2" charset="-78"/>
              </a:rPr>
              <a:t/>
            </a:r>
            <a:br>
              <a:rPr lang="fa-IR" sz="4000" dirty="0">
                <a:solidFill>
                  <a:srgbClr val="FF0066"/>
                </a:solidFill>
                <a:cs typeface="B Nazanin" panose="00000400000000000000" pitchFamily="2" charset="-78"/>
              </a:rPr>
            </a:br>
            <a:r>
              <a:rPr lang="fa-IR" sz="4000" dirty="0" smtClean="0">
                <a:solidFill>
                  <a:srgbClr val="FF0066"/>
                </a:solidFill>
                <a:cs typeface="B Nazanin" panose="00000400000000000000" pitchFamily="2" charset="-78"/>
              </a:rPr>
              <a:t/>
            </a:r>
            <a:br>
              <a:rPr lang="fa-IR" sz="4000" dirty="0" smtClean="0">
                <a:solidFill>
                  <a:srgbClr val="FF0066"/>
                </a:solidFill>
                <a:cs typeface="B Nazanin" panose="00000400000000000000" pitchFamily="2" charset="-78"/>
              </a:rPr>
            </a:br>
            <a:r>
              <a:rPr lang="fa-IR" sz="4000" dirty="0">
                <a:solidFill>
                  <a:srgbClr val="FF0066"/>
                </a:solidFill>
                <a:cs typeface="B Nazanin" panose="00000400000000000000" pitchFamily="2" charset="-78"/>
              </a:rPr>
              <a:t/>
            </a:r>
            <a:br>
              <a:rPr lang="fa-IR" sz="4000" dirty="0">
                <a:solidFill>
                  <a:srgbClr val="FF0066"/>
                </a:solidFill>
                <a:cs typeface="B Nazanin" panose="00000400000000000000" pitchFamily="2" charset="-78"/>
              </a:rPr>
            </a:br>
            <a:r>
              <a:rPr lang="fa-IR" sz="4000" dirty="0">
                <a:solidFill>
                  <a:srgbClr val="FF0066"/>
                </a:solidFill>
                <a:cs typeface="B Nazanin" panose="00000400000000000000" pitchFamily="2" charset="-78"/>
              </a:rPr>
              <a:t/>
            </a:r>
            <a:br>
              <a:rPr lang="fa-IR" sz="4000" dirty="0">
                <a:solidFill>
                  <a:srgbClr val="FF0066"/>
                </a:solidFill>
                <a:cs typeface="B Nazanin" panose="00000400000000000000" pitchFamily="2" charset="-78"/>
              </a:rPr>
            </a:br>
            <a:r>
              <a:rPr lang="fa-IR" sz="4000" dirty="0" smtClean="0">
                <a:solidFill>
                  <a:srgbClr val="FF0066"/>
                </a:solidFill>
                <a:cs typeface="B Nazanin" panose="00000400000000000000" pitchFamily="2" charset="-78"/>
              </a:rPr>
              <a:t/>
            </a:r>
            <a:br>
              <a:rPr lang="fa-IR" sz="4000" dirty="0" smtClean="0">
                <a:solidFill>
                  <a:srgbClr val="FF0066"/>
                </a:solidFill>
                <a:cs typeface="B Nazanin" panose="00000400000000000000" pitchFamily="2" charset="-78"/>
              </a:rPr>
            </a:br>
            <a:r>
              <a:rPr lang="fa-IR" sz="4000" dirty="0" smtClean="0">
                <a:solidFill>
                  <a:srgbClr val="FF0066"/>
                </a:solidFill>
                <a:cs typeface="B Nazanin" panose="00000400000000000000" pitchFamily="2" charset="-78"/>
              </a:rPr>
              <a:t/>
            </a:r>
            <a:br>
              <a:rPr lang="fa-IR" sz="4000" dirty="0" smtClean="0">
                <a:solidFill>
                  <a:srgbClr val="FF0066"/>
                </a:solidFill>
                <a:cs typeface="B Nazanin" panose="00000400000000000000" pitchFamily="2" charset="-78"/>
              </a:rPr>
            </a:br>
            <a:r>
              <a:rPr lang="fa-IR" dirty="0" smtClean="0">
                <a:solidFill>
                  <a:srgbClr val="FF0000"/>
                </a:solidFill>
                <a:cs typeface="B Nazanin" panose="00000400000000000000" pitchFamily="2" charset="-78"/>
              </a:rPr>
              <a:t/>
            </a:r>
            <a:br>
              <a:rPr lang="fa-IR" dirty="0" smtClean="0">
                <a:solidFill>
                  <a:srgbClr val="FF0000"/>
                </a:solidFill>
                <a:cs typeface="B Nazanin" panose="00000400000000000000" pitchFamily="2" charset="-78"/>
              </a:rPr>
            </a:br>
            <a:r>
              <a:rPr lang="en-US" dirty="0" smtClean="0">
                <a:solidFill>
                  <a:srgbClr val="FF0000"/>
                </a:solidFill>
                <a:cs typeface="B Nazanin" panose="00000400000000000000" pitchFamily="2" charset="-78"/>
              </a:rPr>
              <a:t/>
            </a:r>
            <a:br>
              <a:rPr lang="en-US" dirty="0" smtClean="0">
                <a:solidFill>
                  <a:srgbClr val="FF0000"/>
                </a:solidFill>
                <a:cs typeface="B Nazanin" panose="00000400000000000000" pitchFamily="2" charset="-78"/>
              </a:rPr>
            </a:br>
            <a:endParaRPr lang="en-US" dirty="0">
              <a:solidFill>
                <a:srgbClr val="0070C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14</a:t>
            </a:fld>
            <a:endParaRPr lang="en-US"/>
          </a:p>
        </p:txBody>
      </p:sp>
      <p:sp>
        <p:nvSpPr>
          <p:cNvPr id="7" name="Rectangle 6"/>
          <p:cNvSpPr/>
          <p:nvPr/>
        </p:nvSpPr>
        <p:spPr>
          <a:xfrm>
            <a:off x="10133290" y="2543379"/>
            <a:ext cx="1029950" cy="57822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a-IR" sz="1600" dirty="0" smtClean="0"/>
              <a:t>میانه</a:t>
            </a:r>
            <a:endParaRPr lang="en-US" dirty="0"/>
          </a:p>
        </p:txBody>
      </p:sp>
      <p:sp>
        <p:nvSpPr>
          <p:cNvPr id="10" name="Rectangle 9"/>
          <p:cNvSpPr/>
          <p:nvPr/>
        </p:nvSpPr>
        <p:spPr>
          <a:xfrm>
            <a:off x="2225794" y="2574755"/>
            <a:ext cx="1078702"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600" dirty="0" smtClean="0"/>
              <a:t>سبز</a:t>
            </a:r>
            <a:endParaRPr lang="en-US" sz="1600" dirty="0"/>
          </a:p>
        </p:txBody>
      </p:sp>
      <p:sp>
        <p:nvSpPr>
          <p:cNvPr id="11" name="Rectangle 10"/>
          <p:cNvSpPr/>
          <p:nvPr/>
        </p:nvSpPr>
        <p:spPr>
          <a:xfrm>
            <a:off x="5022228" y="2574755"/>
            <a:ext cx="1029950"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600" dirty="0" smtClean="0"/>
              <a:t>9</a:t>
            </a:r>
            <a:endParaRPr lang="en-US" dirty="0"/>
          </a:p>
        </p:txBody>
      </p:sp>
      <p:sp>
        <p:nvSpPr>
          <p:cNvPr id="12" name="Rectangle 11"/>
          <p:cNvSpPr/>
          <p:nvPr/>
        </p:nvSpPr>
        <p:spPr>
          <a:xfrm>
            <a:off x="7560420" y="2574755"/>
            <a:ext cx="1029950" cy="57822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a-IR" sz="1600" dirty="0" smtClean="0"/>
              <a:t>وسط</a:t>
            </a:r>
            <a:endParaRPr lang="en-US" sz="1600" dirty="0"/>
          </a:p>
        </p:txBody>
      </p:sp>
      <p:grpSp>
        <p:nvGrpSpPr>
          <p:cNvPr id="5" name="Group 4"/>
          <p:cNvGrpSpPr/>
          <p:nvPr/>
        </p:nvGrpSpPr>
        <p:grpSpPr>
          <a:xfrm>
            <a:off x="2225794" y="3567689"/>
            <a:ext cx="8937446" cy="633134"/>
            <a:chOff x="2737538" y="3385296"/>
            <a:chExt cx="8551919" cy="633134"/>
          </a:xfrm>
        </p:grpSpPr>
        <p:sp>
          <p:nvSpPr>
            <p:cNvPr id="18" name="Rectangle 17"/>
            <p:cNvSpPr/>
            <p:nvPr/>
          </p:nvSpPr>
          <p:spPr>
            <a:xfrm>
              <a:off x="10335418" y="3385296"/>
              <a:ext cx="954039" cy="57822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a-IR" dirty="0" smtClean="0"/>
                <a:t>سخت کوش</a:t>
              </a:r>
              <a:endParaRPr lang="en-US" dirty="0"/>
            </a:p>
          </p:txBody>
        </p:sp>
        <p:sp>
          <p:nvSpPr>
            <p:cNvPr id="21" name="Rectangle 20"/>
            <p:cNvSpPr/>
            <p:nvPr/>
          </p:nvSpPr>
          <p:spPr>
            <a:xfrm>
              <a:off x="2737538" y="3440206"/>
              <a:ext cx="1032170"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400" dirty="0" smtClean="0"/>
                <a:t>قورباغه</a:t>
              </a:r>
              <a:endParaRPr lang="en-US" sz="1400" dirty="0"/>
            </a:p>
          </p:txBody>
        </p:sp>
        <p:sp>
          <p:nvSpPr>
            <p:cNvPr id="22" name="Rectangle 21"/>
            <p:cNvSpPr/>
            <p:nvPr/>
          </p:nvSpPr>
          <p:spPr>
            <a:xfrm>
              <a:off x="5365376" y="3435723"/>
              <a:ext cx="881845" cy="57822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a-IR" dirty="0" smtClean="0"/>
                <a:t>زحمت کش</a:t>
              </a:r>
              <a:endParaRPr lang="en-US" dirty="0"/>
            </a:p>
          </p:txBody>
        </p:sp>
        <p:sp>
          <p:nvSpPr>
            <p:cNvPr id="23" name="Rectangle 22"/>
            <p:cNvSpPr/>
            <p:nvPr/>
          </p:nvSpPr>
          <p:spPr>
            <a:xfrm>
              <a:off x="7842049" y="3399864"/>
              <a:ext cx="898541"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t>بهتر</a:t>
              </a:r>
              <a:endParaRPr lang="en-US" dirty="0"/>
            </a:p>
          </p:txBody>
        </p:sp>
      </p:grpSp>
      <p:sp>
        <p:nvSpPr>
          <p:cNvPr id="4" name="Rounded Rectangle 3"/>
          <p:cNvSpPr/>
          <p:nvPr/>
        </p:nvSpPr>
        <p:spPr>
          <a:xfrm>
            <a:off x="4826833" y="719545"/>
            <a:ext cx="4182255" cy="98935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ln>
                  <a:solidFill>
                    <a:srgbClr val="FFFF00"/>
                  </a:solidFill>
                </a:ln>
                <a:solidFill>
                  <a:srgbClr val="FF0066"/>
                </a:solidFill>
                <a:cs typeface="B Nazanin" panose="00000400000000000000" pitchFamily="2" charset="-78"/>
              </a:rPr>
              <a:t>7) ارتباط معنایی</a:t>
            </a:r>
            <a:endParaRPr lang="en-US" sz="4000" dirty="0"/>
          </a:p>
        </p:txBody>
      </p:sp>
      <p:sp>
        <p:nvSpPr>
          <p:cNvPr id="6" name="Rounded Rectangle 5"/>
          <p:cNvSpPr/>
          <p:nvPr/>
        </p:nvSpPr>
        <p:spPr>
          <a:xfrm>
            <a:off x="1778261" y="4690901"/>
            <a:ext cx="9481479" cy="64457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a:ln>
                  <a:solidFill>
                    <a:srgbClr val="7030A0"/>
                  </a:solidFill>
                </a:ln>
                <a:solidFill>
                  <a:srgbClr val="C00000"/>
                </a:solidFill>
                <a:effectLst>
                  <a:glow rad="228600">
                    <a:schemeClr val="accent1">
                      <a:satMod val="175000"/>
                      <a:alpha val="40000"/>
                    </a:schemeClr>
                  </a:glow>
                </a:effectLst>
                <a:cs typeface="B Nazanin" panose="00000400000000000000" pitchFamily="2" charset="-78"/>
              </a:rPr>
              <a:t>مشابهت&gt; تضاد&gt; معکوس&gt; تناسب&gt; تقارن&gt; مجاورت&gt; هم آوایی&gt; ارتباط معنایی</a:t>
            </a:r>
            <a:endParaRPr lang="en-US" sz="2800" dirty="0"/>
          </a:p>
        </p:txBody>
      </p:sp>
      <p:grpSp>
        <p:nvGrpSpPr>
          <p:cNvPr id="15" name="Group 14"/>
          <p:cNvGrpSpPr/>
          <p:nvPr/>
        </p:nvGrpSpPr>
        <p:grpSpPr>
          <a:xfrm>
            <a:off x="628975" y="5491192"/>
            <a:ext cx="10804059" cy="1235890"/>
            <a:chOff x="531812" y="5682502"/>
            <a:chExt cx="10804059" cy="1235890"/>
          </a:xfrm>
        </p:grpSpPr>
        <p:sp>
          <p:nvSpPr>
            <p:cNvPr id="8" name="Oval 7"/>
            <p:cNvSpPr/>
            <p:nvPr/>
          </p:nvSpPr>
          <p:spPr>
            <a:xfrm>
              <a:off x="531812" y="5682502"/>
              <a:ext cx="10804059" cy="123589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b="1" dirty="0">
                  <a:solidFill>
                    <a:srgbClr val="0070C0"/>
                  </a:solidFill>
                  <a:cs typeface="B Nazanin" panose="00000400000000000000" pitchFamily="2" charset="-78"/>
                </a:rPr>
                <a:t>قوی تر                                                                              ضعیف تر</a:t>
              </a:r>
              <a:endParaRPr lang="en-US" sz="2400" b="1" dirty="0"/>
            </a:p>
          </p:txBody>
        </p:sp>
        <p:cxnSp>
          <p:nvCxnSpPr>
            <p:cNvPr id="17" name="Straight Arrow Connector 16"/>
            <p:cNvCxnSpPr/>
            <p:nvPr/>
          </p:nvCxnSpPr>
          <p:spPr>
            <a:xfrm>
              <a:off x="3891104" y="6300447"/>
              <a:ext cx="4279801"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02729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anim calcmode="lin" valueType="num">
                                      <p:cBhvr>
                                        <p:cTn id="13" dur="1000" fill="hold"/>
                                        <p:tgtEl>
                                          <p:spTgt spid="12"/>
                                        </p:tgtEl>
                                        <p:attrNameLst>
                                          <p:attrName>ppt_x</p:attrName>
                                        </p:attrNameLst>
                                      </p:cBhvr>
                                      <p:tavLst>
                                        <p:tav tm="0">
                                          <p:val>
                                            <p:strVal val="#ppt_x"/>
                                          </p:val>
                                        </p:tav>
                                        <p:tav tm="100000">
                                          <p:val>
                                            <p:strVal val="#ppt_x"/>
                                          </p:val>
                                        </p:tav>
                                      </p:tavLst>
                                    </p:anim>
                                    <p:anim calcmode="lin" valueType="num">
                                      <p:cBhvr>
                                        <p:cTn id="14" dur="1000" fill="hold"/>
                                        <p:tgtEl>
                                          <p:spTgt spid="12"/>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1000"/>
                                        <p:tgtEl>
                                          <p:spTgt spid="10"/>
                                        </p:tgtEl>
                                      </p:cBhvr>
                                    </p:animEffect>
                                    <p:anim calcmode="lin" valueType="num">
                                      <p:cBhvr>
                                        <p:cTn id="28" dur="1000" fill="hold"/>
                                        <p:tgtEl>
                                          <p:spTgt spid="10"/>
                                        </p:tgtEl>
                                        <p:attrNameLst>
                                          <p:attrName>ppt_x</p:attrName>
                                        </p:attrNameLst>
                                      </p:cBhvr>
                                      <p:tavLst>
                                        <p:tav tm="0">
                                          <p:val>
                                            <p:strVal val="#ppt_x"/>
                                          </p:val>
                                        </p:tav>
                                        <p:tav tm="100000">
                                          <p:val>
                                            <p:strVal val="#ppt_x"/>
                                          </p:val>
                                        </p:tav>
                                      </p:tavLst>
                                    </p:anim>
                                    <p:anim calcmode="lin" valueType="num">
                                      <p:cBhvr>
                                        <p:cTn id="2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additive="base">
                                        <p:cTn id="34" dur="500" fill="hold"/>
                                        <p:tgtEl>
                                          <p:spTgt spid="5"/>
                                        </p:tgtEl>
                                        <p:attrNameLst>
                                          <p:attrName>ppt_x</p:attrName>
                                        </p:attrNameLst>
                                      </p:cBhvr>
                                      <p:tavLst>
                                        <p:tav tm="0">
                                          <p:val>
                                            <p:strVal val="#ppt_x"/>
                                          </p:val>
                                        </p:tav>
                                        <p:tav tm="100000">
                                          <p:val>
                                            <p:strVal val="#ppt_x"/>
                                          </p:val>
                                        </p:tav>
                                      </p:tavLst>
                                    </p:anim>
                                    <p:anim calcmode="lin" valueType="num">
                                      <p:cBhvr additive="base">
                                        <p:cTn id="3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circle(in)">
                                      <p:cBhvr>
                                        <p:cTn id="40" dur="2000"/>
                                        <p:tgtEl>
                                          <p:spTgt spid="6"/>
                                        </p:tgtEl>
                                      </p:cBhvr>
                                    </p:animEffect>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fade">
                                      <p:cBhvr>
                                        <p:cTn id="45" dur="1000"/>
                                        <p:tgtEl>
                                          <p:spTgt spid="15"/>
                                        </p:tgtEl>
                                      </p:cBhvr>
                                    </p:animEffect>
                                    <p:anim calcmode="lin" valueType="num">
                                      <p:cBhvr>
                                        <p:cTn id="46" dur="1000" fill="hold"/>
                                        <p:tgtEl>
                                          <p:spTgt spid="15"/>
                                        </p:tgtEl>
                                        <p:attrNameLst>
                                          <p:attrName>ppt_x</p:attrName>
                                        </p:attrNameLst>
                                      </p:cBhvr>
                                      <p:tavLst>
                                        <p:tav tm="0">
                                          <p:val>
                                            <p:strVal val="#ppt_x"/>
                                          </p:val>
                                        </p:tav>
                                        <p:tav tm="100000">
                                          <p:val>
                                            <p:strVal val="#ppt_x"/>
                                          </p:val>
                                        </p:tav>
                                      </p:tavLst>
                                    </p:anim>
                                    <p:anim calcmode="lin" valueType="num">
                                      <p:cBhvr>
                                        <p:cTn id="4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1" grpId="0" animBg="1"/>
      <p:bldP spid="12" grpId="0" animBg="1"/>
      <p:bldP spid="4"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70">
              <a:schemeClr val="bg1"/>
            </a:gs>
            <a:gs pos="75208">
              <a:schemeClr val="bg1"/>
            </a:gs>
            <a:gs pos="61975">
              <a:schemeClr val="accent1">
                <a:lumMod val="60000"/>
                <a:lumOff val="40000"/>
              </a:schemeClr>
            </a:gs>
            <a:gs pos="0">
              <a:srgbClr val="FF0066"/>
            </a:gs>
            <a:gs pos="35000">
              <a:schemeClr val="accent1">
                <a:lumMod val="0"/>
                <a:lumOff val="100000"/>
              </a:schemeClr>
            </a:gs>
            <a:gs pos="100000">
              <a:schemeClr val="accent1">
                <a:lumMod val="10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79930" y="201705"/>
            <a:ext cx="10724682" cy="6898341"/>
          </a:xfrm>
        </p:spPr>
        <p:txBody>
          <a:bodyPr>
            <a:normAutofit/>
          </a:bodyPr>
          <a:lstStyle/>
          <a:p>
            <a:pPr algn="ctr" rtl="1"/>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sz="3100" b="1" dirty="0" smtClean="0">
                <a:ln w="22225">
                  <a:solidFill>
                    <a:srgbClr val="00B050"/>
                  </a:solidFill>
                  <a:prstDash val="solid"/>
                </a:ln>
                <a:solidFill>
                  <a:schemeClr val="accent2">
                    <a:lumMod val="40000"/>
                    <a:lumOff val="60000"/>
                  </a:schemeClr>
                </a:solidFill>
                <a:effectLst>
                  <a:glow rad="228600">
                    <a:schemeClr val="accent5">
                      <a:satMod val="175000"/>
                      <a:alpha val="40000"/>
                    </a:schemeClr>
                  </a:glow>
                </a:effectLst>
                <a:cs typeface="B Nazanin" panose="00000400000000000000" pitchFamily="2" charset="-78"/>
              </a:rPr>
              <a:t/>
            </a:r>
            <a:br>
              <a:rPr lang="fa-IR" sz="3100" b="1" dirty="0" smtClean="0">
                <a:ln w="22225">
                  <a:solidFill>
                    <a:srgbClr val="00B050"/>
                  </a:solidFill>
                  <a:prstDash val="solid"/>
                </a:ln>
                <a:solidFill>
                  <a:schemeClr val="accent2">
                    <a:lumMod val="40000"/>
                    <a:lumOff val="60000"/>
                  </a:schemeClr>
                </a:solidFill>
                <a:effectLst>
                  <a:glow rad="228600">
                    <a:schemeClr val="accent5">
                      <a:satMod val="175000"/>
                      <a:alpha val="40000"/>
                    </a:schemeClr>
                  </a:glow>
                </a:effectLst>
                <a:cs typeface="B Nazanin" panose="00000400000000000000" pitchFamily="2" charset="-78"/>
              </a:rPr>
            </a:br>
            <a:r>
              <a:rPr lang="fa-IR" sz="3100" dirty="0">
                <a:solidFill>
                  <a:srgbClr val="00B0F0"/>
                </a:solidFill>
                <a:cs typeface="B Nazanin" panose="00000400000000000000" pitchFamily="2" charset="-78"/>
              </a:rPr>
              <a:t/>
            </a:r>
            <a:br>
              <a:rPr lang="fa-IR" sz="3100" dirty="0">
                <a:solidFill>
                  <a:srgbClr val="00B0F0"/>
                </a:solidFill>
                <a:cs typeface="B Nazanin" panose="00000400000000000000" pitchFamily="2" charset="-78"/>
              </a:rPr>
            </a:br>
            <a:r>
              <a:rPr lang="fa-IR" dirty="0"/>
              <a:t/>
            </a:r>
            <a:br>
              <a:rPr lang="fa-IR" dirty="0"/>
            </a:br>
            <a:r>
              <a:rPr lang="fa-IR" dirty="0" smtClean="0"/>
              <a:t/>
            </a:r>
            <a:br>
              <a:rPr lang="fa-IR" dirty="0" smtClean="0"/>
            </a:br>
            <a:endParaRPr lang="en-US" sz="4400" b="1" dirty="0">
              <a:ln w="12700">
                <a:solidFill>
                  <a:schemeClr val="accent1"/>
                </a:solidFill>
                <a:prstDash val="solid"/>
              </a:ln>
              <a:pattFill prst="pct50">
                <a:fgClr>
                  <a:schemeClr val="accent1"/>
                </a:fgClr>
                <a:bgClr>
                  <a:schemeClr val="accent1">
                    <a:lumMod val="20000"/>
                    <a:lumOff val="80000"/>
                  </a:schemeClr>
                </a:bgClr>
              </a:pattFill>
              <a:effectLst>
                <a:glow rad="101600">
                  <a:schemeClr val="accent2">
                    <a:satMod val="175000"/>
                    <a:alpha val="40000"/>
                  </a:schemeClr>
                </a:glow>
                <a:outerShdw dist="38100" dir="2640000" algn="bl" rotWithShape="0">
                  <a:schemeClr val="accent1"/>
                </a:outerShdw>
              </a:effectLst>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15</a:t>
            </a:fld>
            <a:endParaRPr lang="en-US"/>
          </a:p>
        </p:txBody>
      </p:sp>
      <p:sp>
        <p:nvSpPr>
          <p:cNvPr id="4" name="Rectangle 3"/>
          <p:cNvSpPr/>
          <p:nvPr/>
        </p:nvSpPr>
        <p:spPr>
          <a:xfrm>
            <a:off x="1438836" y="787783"/>
            <a:ext cx="7113494" cy="10331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sz="2800" b="1" dirty="0" smtClean="0">
                <a:ln w="12700">
                  <a:solidFill>
                    <a:schemeClr val="accent1"/>
                  </a:solidFill>
                  <a:prstDash val="solid"/>
                </a:ln>
                <a:solidFill>
                  <a:srgbClr val="FFC000"/>
                </a:solidFill>
                <a:effectLst>
                  <a:glow rad="228600">
                    <a:schemeClr val="accent5">
                      <a:satMod val="175000"/>
                      <a:alpha val="40000"/>
                    </a:schemeClr>
                  </a:glow>
                  <a:outerShdw dist="38100" dir="2640000" algn="bl" rotWithShape="0">
                    <a:schemeClr val="accent1"/>
                  </a:outerShdw>
                </a:effectLst>
                <a:cs typeface="B Nazanin" panose="00000400000000000000" pitchFamily="2" charset="-78"/>
              </a:rPr>
              <a:t>همیشه سوالات ساده را پاسخ بدهید، بعد به فرآیند گفته شده در بالا توجه کنید. </a:t>
            </a:r>
            <a:endParaRPr lang="en-US" sz="2800" b="1" dirty="0">
              <a:ln w="12700">
                <a:solidFill>
                  <a:schemeClr val="accent1"/>
                </a:solidFill>
                <a:prstDash val="solid"/>
              </a:ln>
              <a:solidFill>
                <a:srgbClr val="FFC000"/>
              </a:solidFill>
              <a:effectLst>
                <a:glow rad="228600">
                  <a:schemeClr val="accent5">
                    <a:satMod val="175000"/>
                    <a:alpha val="40000"/>
                  </a:schemeClr>
                </a:glow>
                <a:outerShdw dist="38100" dir="2640000" algn="bl" rotWithShape="0">
                  <a:schemeClr val="accent1"/>
                </a:outerShdw>
              </a:effectLst>
              <a:cs typeface="B Nazanin" panose="00000400000000000000" pitchFamily="2" charset="-78"/>
            </a:endParaRPr>
          </a:p>
        </p:txBody>
      </p:sp>
      <p:sp>
        <p:nvSpPr>
          <p:cNvPr id="5" name="Rectangle 4"/>
          <p:cNvSpPr/>
          <p:nvPr/>
        </p:nvSpPr>
        <p:spPr>
          <a:xfrm>
            <a:off x="3697943" y="2134155"/>
            <a:ext cx="7321923" cy="1143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sz="4000" b="1" dirty="0" smtClean="0">
                <a:ln w="22225">
                  <a:solidFill>
                    <a:srgbClr val="7030A0"/>
                  </a:solidFill>
                  <a:prstDash val="solid"/>
                </a:ln>
                <a:solidFill>
                  <a:schemeClr val="accent2">
                    <a:lumMod val="40000"/>
                    <a:lumOff val="60000"/>
                  </a:schemeClr>
                </a:solidFill>
                <a:cs typeface="B Nazanin" panose="00000400000000000000" pitchFamily="2" charset="-78"/>
              </a:rPr>
              <a:t>ابتدا نوع ارتباط بین گزینه ها را تشخیص بدهید.</a:t>
            </a:r>
            <a:endParaRPr lang="en-US" sz="4000" b="1" dirty="0">
              <a:ln w="22225">
                <a:solidFill>
                  <a:srgbClr val="7030A0"/>
                </a:solidFill>
                <a:prstDash val="solid"/>
              </a:ln>
              <a:solidFill>
                <a:schemeClr val="accent2">
                  <a:lumMod val="40000"/>
                  <a:lumOff val="60000"/>
                </a:schemeClr>
              </a:solidFill>
              <a:cs typeface="B Nazanin" panose="00000400000000000000" pitchFamily="2" charset="-78"/>
            </a:endParaRPr>
          </a:p>
        </p:txBody>
      </p:sp>
      <p:sp>
        <p:nvSpPr>
          <p:cNvPr id="6" name="Rectangle 5"/>
          <p:cNvSpPr/>
          <p:nvPr/>
        </p:nvSpPr>
        <p:spPr>
          <a:xfrm>
            <a:off x="1015824" y="4341433"/>
            <a:ext cx="7409328" cy="98163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fa-IR" sz="4400" b="1" dirty="0" smtClean="0">
                <a:ln w="12700" cmpd="sng">
                  <a:solidFill>
                    <a:schemeClr val="accent4"/>
                  </a:solidFill>
                  <a:prstDash val="solid"/>
                </a:ln>
                <a:solidFill>
                  <a:srgbClr val="FF0000"/>
                </a:solidFill>
                <a:cs typeface="B Nazanin" panose="00000400000000000000" pitchFamily="2" charset="-78"/>
              </a:rPr>
              <a:t>یافتن چیدمان ارتباط بر اساس اولویت</a:t>
            </a:r>
            <a:endParaRPr lang="en-US" sz="4400" b="1" dirty="0">
              <a:ln w="12700" cmpd="sng">
                <a:solidFill>
                  <a:schemeClr val="accent4"/>
                </a:solidFill>
                <a:prstDash val="solid"/>
              </a:ln>
              <a:solidFill>
                <a:srgbClr val="FF0000"/>
              </a:solidFill>
              <a:cs typeface="B Nazanin" panose="00000400000000000000" pitchFamily="2" charset="-78"/>
            </a:endParaRPr>
          </a:p>
        </p:txBody>
      </p:sp>
      <p:sp>
        <p:nvSpPr>
          <p:cNvPr id="7" name="Cloud Callout 6"/>
          <p:cNvSpPr/>
          <p:nvPr/>
        </p:nvSpPr>
        <p:spPr>
          <a:xfrm>
            <a:off x="8552330" y="40340"/>
            <a:ext cx="3294529" cy="1250577"/>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6000" dirty="0">
                <a:cs typeface="B Nazanin" panose="00000400000000000000" pitchFamily="2" charset="-78"/>
              </a:rPr>
              <a:t>توجه</a:t>
            </a:r>
            <a:endParaRPr lang="en-US" sz="6000" dirty="0">
              <a:cs typeface="B Nazanin" panose="00000400000000000000" pitchFamily="2" charset="-78"/>
            </a:endParaRPr>
          </a:p>
        </p:txBody>
      </p:sp>
      <p:sp>
        <p:nvSpPr>
          <p:cNvPr id="8" name="Rounded Rectangle 7"/>
          <p:cNvSpPr/>
          <p:nvPr/>
        </p:nvSpPr>
        <p:spPr>
          <a:xfrm>
            <a:off x="779930" y="3452306"/>
            <a:ext cx="10724682" cy="71397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b="1" dirty="0">
                <a:ln w="22225">
                  <a:solidFill>
                    <a:srgbClr val="00B050"/>
                  </a:solidFill>
                  <a:prstDash val="solid"/>
                </a:ln>
                <a:solidFill>
                  <a:schemeClr val="accent2">
                    <a:lumMod val="40000"/>
                    <a:lumOff val="60000"/>
                  </a:schemeClr>
                </a:solidFill>
                <a:effectLst>
                  <a:glow rad="228600">
                    <a:schemeClr val="accent5">
                      <a:satMod val="175000"/>
                      <a:alpha val="40000"/>
                    </a:schemeClr>
                  </a:glow>
                </a:effectLst>
                <a:cs typeface="B Nazanin" panose="00000400000000000000" pitchFamily="2" charset="-78"/>
              </a:rPr>
              <a:t>مشابهت&gt;تضاد&gt;معکوس&gt; تناسب&gt; تقارن&gt;مجاورت&gt;هم آوایی&gt; ارتباط معنایی</a:t>
            </a:r>
            <a:endParaRPr lang="en-US" sz="2800" dirty="0"/>
          </a:p>
        </p:txBody>
      </p:sp>
      <p:sp>
        <p:nvSpPr>
          <p:cNvPr id="9" name="Rounded Rectangle 8"/>
          <p:cNvSpPr/>
          <p:nvPr/>
        </p:nvSpPr>
        <p:spPr>
          <a:xfrm>
            <a:off x="1438836" y="5620865"/>
            <a:ext cx="10196819" cy="83524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b="1" dirty="0">
                <a:ln w="12700">
                  <a:solidFill>
                    <a:schemeClr val="accent1"/>
                  </a:solidFill>
                  <a:prstDash val="solid"/>
                </a:ln>
                <a:pattFill prst="pct50">
                  <a:fgClr>
                    <a:schemeClr val="accent1"/>
                  </a:fgClr>
                  <a:bgClr>
                    <a:schemeClr val="accent1">
                      <a:lumMod val="20000"/>
                      <a:lumOff val="80000"/>
                    </a:schemeClr>
                  </a:bgClr>
                </a:pattFill>
                <a:effectLst>
                  <a:glow rad="101600">
                    <a:schemeClr val="accent2">
                      <a:satMod val="175000"/>
                      <a:alpha val="40000"/>
                    </a:schemeClr>
                  </a:glow>
                  <a:outerShdw dist="38100" dir="2640000" algn="bl" rotWithShape="0">
                    <a:schemeClr val="accent1"/>
                  </a:outerShdw>
                </a:effectLst>
                <a:cs typeface="B Nazanin" panose="00000400000000000000" pitchFamily="2" charset="-78"/>
              </a:rPr>
              <a:t>زنجیری&gt; دوجفتی&gt; سه گزینه&gt; تک جفتی&gt; بی ارتباط</a:t>
            </a:r>
            <a:endParaRPr lang="en-US" sz="4000" dirty="0"/>
          </a:p>
        </p:txBody>
      </p:sp>
    </p:spTree>
    <p:extLst>
      <p:ext uri="{BB962C8B-B14F-4D97-AF65-F5344CB8AC3E}">
        <p14:creationId xmlns:p14="http://schemas.microsoft.com/office/powerpoint/2010/main" val="55524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wheel(1)">
                                      <p:cBhvr>
                                        <p:cTn id="28" dur="2000"/>
                                        <p:tgtEl>
                                          <p:spTgt spid="6"/>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68941"/>
            <a:ext cx="11174507" cy="6723530"/>
          </a:xfrm>
        </p:spPr>
        <p:txBody>
          <a:bodyPr>
            <a:normAutofit fontScale="90000"/>
          </a:bodyPr>
          <a:lstStyle/>
          <a:p>
            <a:pPr algn="ctr" rtl="1"/>
            <a:r>
              <a:rPr lang="fa-IR" sz="4000" b="1" dirty="0">
                <a:ln w="22225">
                  <a:solidFill>
                    <a:schemeClr val="accent2"/>
                  </a:solidFill>
                  <a:prstDash val="solid"/>
                </a:ln>
                <a:solidFill>
                  <a:schemeClr val="accent2">
                    <a:lumMod val="40000"/>
                    <a:lumOff val="60000"/>
                  </a:schemeClr>
                </a:solidFill>
                <a:cs typeface="B Nazanin" panose="00000400000000000000" pitchFamily="2" charset="-78"/>
              </a:rPr>
              <a:t/>
            </a:r>
            <a:br>
              <a:rPr lang="fa-IR" sz="4000" b="1" dirty="0">
                <a:ln w="22225">
                  <a:solidFill>
                    <a:schemeClr val="accent2"/>
                  </a:solidFill>
                  <a:prstDash val="solid"/>
                </a:ln>
                <a:solidFill>
                  <a:schemeClr val="accent2">
                    <a:lumMod val="40000"/>
                    <a:lumOff val="60000"/>
                  </a:schemeClr>
                </a:solidFill>
                <a:cs typeface="B Nazanin" panose="00000400000000000000" pitchFamily="2" charset="-78"/>
              </a:rPr>
            </a:br>
            <a:r>
              <a:rPr lang="fa-IR" dirty="0" smtClean="0"/>
              <a:t/>
            </a:r>
            <a:br>
              <a:rPr lang="fa-IR" dirty="0" smtClean="0"/>
            </a:br>
            <a:r>
              <a:rPr lang="fa-IR" dirty="0" smtClean="0"/>
              <a:t/>
            </a:r>
            <a:br>
              <a:rPr lang="fa-IR" dirty="0" smtClean="0"/>
            </a:br>
            <a:r>
              <a:rPr lang="fa-IR" dirty="0"/>
              <a:t/>
            </a:r>
            <a:br>
              <a:rPr lang="fa-IR" dirty="0"/>
            </a:br>
            <a:r>
              <a:rPr lang="fa-IR" dirty="0"/>
              <a:t/>
            </a:r>
            <a:br>
              <a:rPr lang="fa-IR" dirty="0"/>
            </a:br>
            <a:r>
              <a:rPr lang="fa-IR" dirty="0" smtClean="0"/>
              <a:t/>
            </a:r>
            <a:br>
              <a:rPr lang="fa-IR" dirty="0" smtClean="0"/>
            </a:br>
            <a:r>
              <a:rPr lang="fa-IR" dirty="0"/>
              <a:t/>
            </a:r>
            <a:br>
              <a:rPr lang="fa-IR" dirty="0"/>
            </a:br>
            <a:r>
              <a:rPr lang="fa-IR" dirty="0" smtClean="0">
                <a:solidFill>
                  <a:schemeClr val="accent1">
                    <a:lumMod val="75000"/>
                  </a:schemeClr>
                </a:solidFill>
              </a:rPr>
              <a:t/>
            </a:r>
            <a:br>
              <a:rPr lang="fa-IR" dirty="0" smtClean="0">
                <a:solidFill>
                  <a:schemeClr val="accent1">
                    <a:lumMod val="75000"/>
                  </a:schemeClr>
                </a:solidFill>
              </a:rPr>
            </a:br>
            <a:r>
              <a:rPr lang="fa-IR" dirty="0"/>
              <a:t/>
            </a:r>
            <a:br>
              <a:rPr lang="fa-IR" dirty="0"/>
            </a:br>
            <a:r>
              <a:rPr lang="fa-IR" dirty="0" smtClean="0"/>
              <a:t/>
            </a:r>
            <a:br>
              <a:rPr lang="fa-IR" dirty="0" smtClean="0"/>
            </a:br>
            <a:r>
              <a:rPr lang="fa-IR" dirty="0" smtClean="0"/>
              <a:t/>
            </a:r>
            <a:br>
              <a:rPr lang="fa-IR" dirty="0" smtClean="0"/>
            </a:br>
            <a:endParaRPr lang="en-US" dirty="0">
              <a:ln w="0"/>
              <a:solidFill>
                <a:srgbClr val="0070C0"/>
              </a:solidFill>
              <a:effectLst>
                <a:reflection blurRad="6350" stA="53000" endA="300" endPos="35500" dir="5400000" sy="-90000" algn="bl" rotWithShape="0"/>
              </a:effectLst>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16</a:t>
            </a:fld>
            <a:endParaRPr lang="en-US"/>
          </a:p>
        </p:txBody>
      </p:sp>
      <p:grpSp>
        <p:nvGrpSpPr>
          <p:cNvPr id="23" name="Group 22"/>
          <p:cNvGrpSpPr/>
          <p:nvPr/>
        </p:nvGrpSpPr>
        <p:grpSpPr>
          <a:xfrm>
            <a:off x="3430119" y="5408804"/>
            <a:ext cx="6660778" cy="542364"/>
            <a:chOff x="4043081" y="5903259"/>
            <a:chExt cx="6660778" cy="542364"/>
          </a:xfrm>
        </p:grpSpPr>
        <p:sp>
          <p:nvSpPr>
            <p:cNvPr id="9" name="Rectangle 8"/>
            <p:cNvSpPr/>
            <p:nvPr/>
          </p:nvSpPr>
          <p:spPr>
            <a:xfrm>
              <a:off x="4043081" y="5916706"/>
              <a:ext cx="9144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t>10</a:t>
              </a:r>
              <a:endParaRPr lang="en-US" dirty="0"/>
            </a:p>
          </p:txBody>
        </p:sp>
        <p:sp>
          <p:nvSpPr>
            <p:cNvPr id="10" name="Rectangle 9"/>
            <p:cNvSpPr/>
            <p:nvPr/>
          </p:nvSpPr>
          <p:spPr>
            <a:xfrm>
              <a:off x="5896534" y="5903259"/>
              <a:ext cx="914400" cy="4572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t>6</a:t>
              </a:r>
              <a:endParaRPr lang="en-US" dirty="0"/>
            </a:p>
          </p:txBody>
        </p:sp>
        <p:sp>
          <p:nvSpPr>
            <p:cNvPr id="11" name="Rectangle 10"/>
            <p:cNvSpPr/>
            <p:nvPr/>
          </p:nvSpPr>
          <p:spPr>
            <a:xfrm>
              <a:off x="7911352" y="5903259"/>
              <a:ext cx="914400" cy="457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a-IR" dirty="0" smtClean="0"/>
                <a:t>2</a:t>
              </a:r>
              <a:endParaRPr lang="en-US" dirty="0"/>
            </a:p>
          </p:txBody>
        </p:sp>
        <p:sp>
          <p:nvSpPr>
            <p:cNvPr id="12" name="Rectangle 11"/>
            <p:cNvSpPr/>
            <p:nvPr/>
          </p:nvSpPr>
          <p:spPr>
            <a:xfrm>
              <a:off x="9789459" y="5988423"/>
              <a:ext cx="914400" cy="4572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a-IR" dirty="0" smtClean="0"/>
                <a:t>2-</a:t>
              </a:r>
              <a:endParaRPr lang="en-US" dirty="0"/>
            </a:p>
          </p:txBody>
        </p:sp>
      </p:grpSp>
      <p:grpSp>
        <p:nvGrpSpPr>
          <p:cNvPr id="17" name="Group 16"/>
          <p:cNvGrpSpPr/>
          <p:nvPr/>
        </p:nvGrpSpPr>
        <p:grpSpPr>
          <a:xfrm>
            <a:off x="3430119" y="2561885"/>
            <a:ext cx="6761629" cy="457200"/>
            <a:chOff x="3942230" y="3482788"/>
            <a:chExt cx="6761629" cy="457200"/>
          </a:xfrm>
        </p:grpSpPr>
        <mc:AlternateContent xmlns:mc="http://schemas.openxmlformats.org/markup-compatibility/2006" xmlns:a14="http://schemas.microsoft.com/office/drawing/2010/main">
          <mc:Choice Requires="a14">
            <p:sp>
              <p:nvSpPr>
                <p:cNvPr id="8" name="Rectangle 7"/>
                <p:cNvSpPr/>
                <p:nvPr/>
              </p:nvSpPr>
              <p:spPr>
                <a:xfrm>
                  <a:off x="9789459" y="3482788"/>
                  <a:ext cx="914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𝑎𝑏</m:t>
                            </m:r>
                          </m:e>
                          <m:sup>
                            <m:r>
                              <a:rPr lang="en-US" b="0" i="1" smtClean="0">
                                <a:latin typeface="Cambria Math" panose="02040503050406030204" pitchFamily="18" charset="0"/>
                              </a:rPr>
                              <m:t>2</m:t>
                            </m:r>
                          </m:sup>
                        </m:sSup>
                      </m:oMath>
                    </m:oMathPara>
                  </a14:m>
                  <a:endParaRPr lang="en-US" dirty="0"/>
                </a:p>
              </p:txBody>
            </p:sp>
          </mc:Choice>
          <mc:Fallback xmlns="">
            <p:sp>
              <p:nvSpPr>
                <p:cNvPr id="8" name="Rectangle 7"/>
                <p:cNvSpPr>
                  <a:spLocks noRot="1" noChangeAspect="1" noMove="1" noResize="1" noEditPoints="1" noAdjustHandles="1" noChangeArrowheads="1" noChangeShapeType="1" noTextEdit="1"/>
                </p:cNvSpPr>
                <p:nvPr/>
              </p:nvSpPr>
              <p:spPr>
                <a:xfrm>
                  <a:off x="9789459" y="3482788"/>
                  <a:ext cx="914400" cy="457200"/>
                </a:xfrm>
                <a:prstGeom prst="rect">
                  <a:avLst/>
                </a:prstGeom>
                <a:blipFill rotWithShape="0">
                  <a:blip r:embed="rId2"/>
                  <a:stretch>
                    <a:fillRect/>
                  </a:stretch>
                </a:blipFill>
              </p:spPr>
              <p:txBody>
                <a:bodyPr/>
                <a:lstStyle/>
                <a:p>
                  <a:r>
                    <a:rPr lang="en-US">
                      <a:noFill/>
                    </a:rPr>
                    <a:t> </a:t>
                  </a:r>
                </a:p>
              </p:txBody>
            </p:sp>
          </mc:Fallback>
        </mc:AlternateContent>
        <p:sp>
          <p:nvSpPr>
            <p:cNvPr id="13" name="Rectangle 12"/>
            <p:cNvSpPr/>
            <p:nvPr/>
          </p:nvSpPr>
          <p:spPr>
            <a:xfrm>
              <a:off x="3942230" y="3482788"/>
              <a:ext cx="914400" cy="45720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a-IR" dirty="0" smtClean="0"/>
                <a:t>9-</a:t>
              </a:r>
              <a:endParaRPr lang="en-US" dirty="0"/>
            </a:p>
          </p:txBody>
        </p:sp>
        <p:sp>
          <p:nvSpPr>
            <p:cNvPr id="14" name="Rectangle 13"/>
            <p:cNvSpPr/>
            <p:nvPr/>
          </p:nvSpPr>
          <p:spPr>
            <a:xfrm>
              <a:off x="5916705" y="3482788"/>
              <a:ext cx="914400" cy="45720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a-IR" dirty="0"/>
                <a:t>9</a:t>
              </a:r>
              <a:endParaRPr lang="en-US" dirty="0"/>
            </a:p>
          </p:txBody>
        </p:sp>
        <mc:AlternateContent xmlns:mc="http://schemas.openxmlformats.org/markup-compatibility/2006" xmlns:a14="http://schemas.microsoft.com/office/drawing/2010/main">
          <mc:Choice Requires="a14">
            <p:sp>
              <p:nvSpPr>
                <p:cNvPr id="15" name="Rectangle 14"/>
                <p:cNvSpPr/>
                <p:nvPr/>
              </p:nvSpPr>
              <p:spPr>
                <a:xfrm>
                  <a:off x="7911352" y="3482788"/>
                  <a:ext cx="914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𝑎𝑏</m:t>
                          </m:r>
                        </m:e>
                        <m:sup>
                          <m:r>
                            <a:rPr lang="en-US" i="1">
                              <a:latin typeface="Cambria Math" panose="02040503050406030204" pitchFamily="18" charset="0"/>
                            </a:rPr>
                            <m:t>2</m:t>
                          </m:r>
                        </m:sup>
                      </m:sSup>
                    </m:oMath>
                  </a14:m>
                  <a:r>
                    <a:rPr lang="en-US" dirty="0" smtClean="0"/>
                    <a:t>c</a:t>
                  </a:r>
                  <a:endParaRPr lang="en-US" dirty="0"/>
                </a:p>
              </p:txBody>
            </p:sp>
          </mc:Choice>
          <mc:Fallback xmlns="">
            <p:sp>
              <p:nvSpPr>
                <p:cNvPr id="15" name="Rectangle 14"/>
                <p:cNvSpPr>
                  <a:spLocks noRot="1" noChangeAspect="1" noMove="1" noResize="1" noEditPoints="1" noAdjustHandles="1" noChangeArrowheads="1" noChangeShapeType="1" noTextEdit="1"/>
                </p:cNvSpPr>
                <p:nvPr/>
              </p:nvSpPr>
              <p:spPr>
                <a:xfrm>
                  <a:off x="7911352" y="3482788"/>
                  <a:ext cx="914400" cy="457200"/>
                </a:xfrm>
                <a:prstGeom prst="rect">
                  <a:avLst/>
                </a:prstGeom>
                <a:blipFill rotWithShape="0">
                  <a:blip r:embed="rId3"/>
                  <a:stretch>
                    <a:fillRect b="-8974"/>
                  </a:stretch>
                </a:blipFill>
              </p:spPr>
              <p:txBody>
                <a:bodyPr/>
                <a:lstStyle/>
                <a:p>
                  <a:r>
                    <a:rPr lang="en-US">
                      <a:noFill/>
                    </a:rPr>
                    <a:t> </a:t>
                  </a:r>
                </a:p>
              </p:txBody>
            </p:sp>
          </mc:Fallback>
        </mc:AlternateContent>
      </p:grpSp>
      <p:sp>
        <p:nvSpPr>
          <p:cNvPr id="6" name="Rounded Rectangle 5"/>
          <p:cNvSpPr/>
          <p:nvPr/>
        </p:nvSpPr>
        <p:spPr>
          <a:xfrm>
            <a:off x="2113613" y="434715"/>
            <a:ext cx="8994098" cy="58461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b="1" dirty="0">
                <a:ln w="22225">
                  <a:solidFill>
                    <a:schemeClr val="accent2"/>
                  </a:solidFill>
                  <a:prstDash val="solid"/>
                </a:ln>
                <a:solidFill>
                  <a:schemeClr val="accent2">
                    <a:lumMod val="40000"/>
                    <a:lumOff val="60000"/>
                  </a:schemeClr>
                </a:solidFill>
                <a:cs typeface="B Nazanin" panose="00000400000000000000" pitchFamily="2" charset="-78"/>
              </a:rPr>
              <a:t>نکات مهم در کار با روش نایقینی ناشی از طراح:</a:t>
            </a:r>
            <a:endParaRPr lang="en-US" sz="4000" dirty="0"/>
          </a:p>
        </p:txBody>
      </p:sp>
      <p:sp>
        <p:nvSpPr>
          <p:cNvPr id="16" name="Rectangle 15"/>
          <p:cNvSpPr/>
          <p:nvPr/>
        </p:nvSpPr>
        <p:spPr>
          <a:xfrm>
            <a:off x="1004341" y="1439056"/>
            <a:ext cx="10747948" cy="46469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b="1" dirty="0">
                <a:ln w="12700">
                  <a:solidFill>
                    <a:schemeClr val="tx2">
                      <a:lumMod val="75000"/>
                    </a:schemeClr>
                  </a:solidFill>
                  <a:prstDash val="solid"/>
                </a:ln>
                <a:solidFill>
                  <a:srgbClr val="FFFF00"/>
                </a:solidFill>
                <a:effectLst>
                  <a:outerShdw dist="38100" dir="2640000" algn="bl" rotWithShape="0">
                    <a:schemeClr val="tx2">
                      <a:lumMod val="75000"/>
                    </a:schemeClr>
                  </a:outerShdw>
                </a:effectLst>
                <a:cs typeface="B Nazanin" panose="00000400000000000000" pitchFamily="2" charset="-78"/>
              </a:rPr>
              <a:t>مشابهت&gt;تضاد&gt;معکوس&gt; تناسب&gt; تقارن&gt;مجاورت&gt;هم آوایی&gt; ارتباط معنایی</a:t>
            </a:r>
            <a:endParaRPr lang="en-US" sz="2800" dirty="0"/>
          </a:p>
        </p:txBody>
      </p:sp>
      <p:grpSp>
        <p:nvGrpSpPr>
          <p:cNvPr id="26" name="Group 25"/>
          <p:cNvGrpSpPr/>
          <p:nvPr/>
        </p:nvGrpSpPr>
        <p:grpSpPr>
          <a:xfrm>
            <a:off x="1558977" y="3372787"/>
            <a:ext cx="9548734" cy="756232"/>
            <a:chOff x="1558977" y="3372787"/>
            <a:chExt cx="9548734" cy="756232"/>
          </a:xfrm>
        </p:grpSpPr>
        <p:sp>
          <p:nvSpPr>
            <p:cNvPr id="18" name="Oval 17"/>
            <p:cNvSpPr/>
            <p:nvPr/>
          </p:nvSpPr>
          <p:spPr>
            <a:xfrm>
              <a:off x="1558977" y="3372787"/>
              <a:ext cx="9548734" cy="75623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a:solidFill>
                    <a:schemeClr val="accent1">
                      <a:lumMod val="75000"/>
                    </a:schemeClr>
                  </a:solidFill>
                </a:rPr>
                <a:t>قوی تر</a:t>
              </a:r>
              <a:r>
                <a:rPr lang="fa-IR" sz="2800" dirty="0"/>
                <a:t>                                      </a:t>
              </a:r>
              <a:r>
                <a:rPr lang="fa-IR" sz="2800" dirty="0">
                  <a:solidFill>
                    <a:schemeClr val="accent1">
                      <a:lumMod val="75000"/>
                    </a:schemeClr>
                  </a:solidFill>
                </a:rPr>
                <a:t>ضعیف تر</a:t>
              </a:r>
              <a:endParaRPr lang="en-US" sz="2800" dirty="0"/>
            </a:p>
          </p:txBody>
        </p:sp>
        <p:cxnSp>
          <p:nvCxnSpPr>
            <p:cNvPr id="19" name="Straight Arrow Connector 18"/>
            <p:cNvCxnSpPr/>
            <p:nvPr/>
          </p:nvCxnSpPr>
          <p:spPr>
            <a:xfrm>
              <a:off x="4616970" y="3750903"/>
              <a:ext cx="369667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22" name="Rectangle 21"/>
          <p:cNvSpPr/>
          <p:nvPr/>
        </p:nvSpPr>
        <p:spPr>
          <a:xfrm>
            <a:off x="1813810" y="4612341"/>
            <a:ext cx="9188970" cy="49166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solidFill>
                  <a:srgbClr val="7030A0"/>
                </a:solidFill>
                <a:cs typeface="B Nazanin" panose="00000400000000000000" pitchFamily="2" charset="-78"/>
              </a:rPr>
              <a:t>چیدمان زنجیری&gt; دوجفتی&gt; سه گزینه&gt; تک جفتی&gt; بی ارتباط</a:t>
            </a:r>
            <a:endParaRPr lang="en-US" sz="3600" dirty="0"/>
          </a:p>
        </p:txBody>
      </p:sp>
      <p:grpSp>
        <p:nvGrpSpPr>
          <p:cNvPr id="27" name="Group 26"/>
          <p:cNvGrpSpPr/>
          <p:nvPr/>
        </p:nvGrpSpPr>
        <p:grpSpPr>
          <a:xfrm>
            <a:off x="1813810" y="6008539"/>
            <a:ext cx="9548734" cy="756232"/>
            <a:chOff x="1558977" y="3372787"/>
            <a:chExt cx="9548734" cy="756232"/>
          </a:xfrm>
        </p:grpSpPr>
        <p:sp>
          <p:nvSpPr>
            <p:cNvPr id="28" name="Oval 27"/>
            <p:cNvSpPr/>
            <p:nvPr/>
          </p:nvSpPr>
          <p:spPr>
            <a:xfrm>
              <a:off x="1558977" y="3372787"/>
              <a:ext cx="9548734" cy="75623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a:solidFill>
                    <a:schemeClr val="accent1">
                      <a:lumMod val="75000"/>
                    </a:schemeClr>
                  </a:solidFill>
                </a:rPr>
                <a:t>قوی تر</a:t>
              </a:r>
              <a:r>
                <a:rPr lang="fa-IR" sz="2800" dirty="0"/>
                <a:t>                                      </a:t>
              </a:r>
              <a:r>
                <a:rPr lang="fa-IR" sz="2800" dirty="0">
                  <a:solidFill>
                    <a:schemeClr val="accent1">
                      <a:lumMod val="75000"/>
                    </a:schemeClr>
                  </a:solidFill>
                </a:rPr>
                <a:t>ضعیف تر</a:t>
              </a:r>
              <a:endParaRPr lang="en-US" sz="2800" dirty="0"/>
            </a:p>
          </p:txBody>
        </p:sp>
        <p:cxnSp>
          <p:nvCxnSpPr>
            <p:cNvPr id="29" name="Straight Arrow Connector 28"/>
            <p:cNvCxnSpPr/>
            <p:nvPr/>
          </p:nvCxnSpPr>
          <p:spPr>
            <a:xfrm>
              <a:off x="4616970" y="3750903"/>
              <a:ext cx="369667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27631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1000"/>
                                        <p:tgtEl>
                                          <p:spTgt spid="16"/>
                                        </p:tgtEl>
                                      </p:cBhvr>
                                    </p:animEffect>
                                    <p:anim calcmode="lin" valueType="num">
                                      <p:cBhvr>
                                        <p:cTn id="13" dur="1000" fill="hold"/>
                                        <p:tgtEl>
                                          <p:spTgt spid="16"/>
                                        </p:tgtEl>
                                        <p:attrNameLst>
                                          <p:attrName>ppt_x</p:attrName>
                                        </p:attrNameLst>
                                      </p:cBhvr>
                                      <p:tavLst>
                                        <p:tav tm="0">
                                          <p:val>
                                            <p:strVal val="#ppt_x"/>
                                          </p:val>
                                        </p:tav>
                                        <p:tav tm="100000">
                                          <p:val>
                                            <p:strVal val="#ppt_x"/>
                                          </p:val>
                                        </p:tav>
                                      </p:tavLst>
                                    </p:anim>
                                    <p:anim calcmode="lin" valueType="num">
                                      <p:cBhvr>
                                        <p:cTn id="1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barn(inVertical)">
                                      <p:cBhvr>
                                        <p:cTn id="19" dur="500"/>
                                        <p:tgtEl>
                                          <p:spTgt spid="17"/>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26"/>
                                        </p:tgtEl>
                                        <p:attrNameLst>
                                          <p:attrName>style.visibility</p:attrName>
                                        </p:attrNameLst>
                                      </p:cBhvr>
                                      <p:to>
                                        <p:strVal val="visible"/>
                                      </p:to>
                                    </p:set>
                                    <p:anim calcmode="lin" valueType="num">
                                      <p:cBhvr additive="base">
                                        <p:cTn id="24" dur="500" fill="hold"/>
                                        <p:tgtEl>
                                          <p:spTgt spid="26"/>
                                        </p:tgtEl>
                                        <p:attrNameLst>
                                          <p:attrName>ppt_x</p:attrName>
                                        </p:attrNameLst>
                                      </p:cBhvr>
                                      <p:tavLst>
                                        <p:tav tm="0">
                                          <p:val>
                                            <p:strVal val="#ppt_x"/>
                                          </p:val>
                                        </p:tav>
                                        <p:tav tm="100000">
                                          <p:val>
                                            <p:strVal val="#ppt_x"/>
                                          </p:val>
                                        </p:tav>
                                      </p:tavLst>
                                    </p:anim>
                                    <p:anim calcmode="lin" valueType="num">
                                      <p:cBhvr additive="base">
                                        <p:cTn id="25"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barn(inVertical)">
                                      <p:cBhvr>
                                        <p:cTn id="30" dur="500"/>
                                        <p:tgtEl>
                                          <p:spTgt spid="22"/>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fade">
                                      <p:cBhvr>
                                        <p:cTn id="35" dur="1000"/>
                                        <p:tgtEl>
                                          <p:spTgt spid="23"/>
                                        </p:tgtEl>
                                      </p:cBhvr>
                                    </p:animEffect>
                                    <p:anim calcmode="lin" valueType="num">
                                      <p:cBhvr>
                                        <p:cTn id="36" dur="1000" fill="hold"/>
                                        <p:tgtEl>
                                          <p:spTgt spid="23"/>
                                        </p:tgtEl>
                                        <p:attrNameLst>
                                          <p:attrName>ppt_x</p:attrName>
                                        </p:attrNameLst>
                                      </p:cBhvr>
                                      <p:tavLst>
                                        <p:tav tm="0">
                                          <p:val>
                                            <p:strVal val="#ppt_x"/>
                                          </p:val>
                                        </p:tav>
                                        <p:tav tm="100000">
                                          <p:val>
                                            <p:strVal val="#ppt_x"/>
                                          </p:val>
                                        </p:tav>
                                      </p:tavLst>
                                    </p:anim>
                                    <p:anim calcmode="lin" valueType="num">
                                      <p:cBhvr>
                                        <p:cTn id="37"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wipe(down)">
                                      <p:cBhvr>
                                        <p:cTn id="4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6" grpId="0" animBg="1"/>
      <p:bldP spid="2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29553" y="309282"/>
            <a:ext cx="10636623" cy="6548717"/>
          </a:xfrm>
        </p:spPr>
        <p:txBody>
          <a:bodyPr>
            <a:normAutofit/>
          </a:bodyPr>
          <a:lstStyle/>
          <a:p>
            <a:pPr algn="r" rtl="1"/>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000" b="1" dirty="0" smtClean="0">
                <a:ln w="12700">
                  <a:solidFill>
                    <a:schemeClr val="accent3">
                      <a:lumMod val="50000"/>
                    </a:schemeClr>
                  </a:solidFill>
                  <a:prstDash val="solid"/>
                </a:ln>
                <a:solidFill>
                  <a:srgbClr val="FFFF00"/>
                </a:solidFill>
                <a:effectLst>
                  <a:innerShdw blurRad="177800">
                    <a:schemeClr val="accent3">
                      <a:lumMod val="50000"/>
                    </a:schemeClr>
                  </a:innerShdw>
                </a:effectLst>
                <a:cs typeface="B Nazanin" panose="00000400000000000000" pitchFamily="2" charset="-78"/>
              </a:rPr>
              <a:t>1. ابتدا بدون توجه به ترتیب سوالات در دفترچه از درسهایی که به آن ها مسلط تر هستید، شروع کنید. در هر درس ابتدا به سراغ سوالات بسیار ساده بروید و آن ها را دقیقاً و مستقیم در پاسخنامه علامت بزنید.</a:t>
            </a:r>
            <a:br>
              <a:rPr lang="fa-IR" sz="4000" b="1" dirty="0" smtClean="0">
                <a:ln w="12700">
                  <a:solidFill>
                    <a:schemeClr val="accent3">
                      <a:lumMod val="50000"/>
                    </a:schemeClr>
                  </a:solidFill>
                  <a:prstDash val="solid"/>
                </a:ln>
                <a:solidFill>
                  <a:srgbClr val="FFFF00"/>
                </a:solidFill>
                <a:effectLst>
                  <a:innerShdw blurRad="177800">
                    <a:schemeClr val="accent3">
                      <a:lumMod val="50000"/>
                    </a:schemeClr>
                  </a:innerShdw>
                </a:effectLst>
                <a:cs typeface="B Nazanin" panose="00000400000000000000" pitchFamily="2" charset="-78"/>
              </a:rPr>
            </a:br>
            <a:r>
              <a:rPr lang="fa-IR" sz="4000" b="1" dirty="0" smtClean="0">
                <a:ln w="12700">
                  <a:solidFill>
                    <a:schemeClr val="accent3">
                      <a:lumMod val="50000"/>
                    </a:schemeClr>
                  </a:solidFill>
                  <a:prstDash val="solid"/>
                </a:ln>
                <a:solidFill>
                  <a:srgbClr val="FFFF00"/>
                </a:solidFill>
                <a:effectLst>
                  <a:innerShdw blurRad="177800">
                    <a:schemeClr val="accent3">
                      <a:lumMod val="50000"/>
                    </a:schemeClr>
                  </a:innerShdw>
                </a:effectLst>
                <a:cs typeface="B Nazanin" panose="00000400000000000000" pitchFamily="2" charset="-78"/>
              </a:rPr>
              <a:t>در کنار سوالاتی که حلشان وقت می گیرد ×× و در کنار سوالاتی که چیزی برای حل آن ها به ذهنتان نمی رسد ××× بگذارید. </a:t>
            </a:r>
            <a:endParaRPr lang="en-US" sz="4000" b="1" dirty="0">
              <a:ln w="12700">
                <a:solidFill>
                  <a:schemeClr val="accent3">
                    <a:lumMod val="50000"/>
                  </a:schemeClr>
                </a:solidFill>
                <a:prstDash val="solid"/>
              </a:ln>
              <a:solidFill>
                <a:srgbClr val="FFFF00"/>
              </a:solidFill>
              <a:effectLst>
                <a:innerShdw blurRad="177800">
                  <a:schemeClr val="accent3">
                    <a:lumMod val="50000"/>
                  </a:schemeClr>
                </a:innerShdw>
              </a:effectLst>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17</a:t>
            </a:fld>
            <a:endParaRPr lang="en-US"/>
          </a:p>
        </p:txBody>
      </p:sp>
      <p:sp>
        <p:nvSpPr>
          <p:cNvPr id="4" name="Horizontal Scroll 3"/>
          <p:cNvSpPr/>
          <p:nvPr/>
        </p:nvSpPr>
        <p:spPr>
          <a:xfrm>
            <a:off x="3267636" y="123179"/>
            <a:ext cx="7826188" cy="2068692"/>
          </a:xfrm>
          <a:prstGeom prst="horizontalScrol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a-IR" sz="2800" b="1" dirty="0">
                <a:cs typeface="B Nazanin" panose="00000400000000000000" pitchFamily="2" charset="-78"/>
              </a:rPr>
              <a:t>در سر جلسه امتحان چه کار کنیم؟</a:t>
            </a:r>
            <a:endParaRPr lang="en-US" sz="2800" b="1" dirty="0">
              <a:cs typeface="B Nazanin" panose="00000400000000000000" pitchFamily="2" charset="-78"/>
            </a:endParaRPr>
          </a:p>
        </p:txBody>
      </p:sp>
    </p:spTree>
    <p:extLst>
      <p:ext uri="{BB962C8B-B14F-4D97-AF65-F5344CB8AC3E}">
        <p14:creationId xmlns:p14="http://schemas.microsoft.com/office/powerpoint/2010/main" val="3188901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24A1D62-9267-47EC-8551-2163B8F749A9}" type="slidenum">
              <a:rPr lang="en-US" smtClean="0"/>
              <a:t>18</a:t>
            </a:fld>
            <a:endParaRPr lang="en-US"/>
          </a:p>
        </p:txBody>
      </p:sp>
      <p:sp>
        <p:nvSpPr>
          <p:cNvPr id="4" name="Rounded Rectangle 3"/>
          <p:cNvSpPr/>
          <p:nvPr/>
        </p:nvSpPr>
        <p:spPr>
          <a:xfrm>
            <a:off x="1568425" y="362870"/>
            <a:ext cx="10223292" cy="282484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b="1" dirty="0">
                <a:ln w="12700">
                  <a:solidFill>
                    <a:srgbClr val="FFFF00"/>
                  </a:solidFill>
                  <a:prstDash val="solid"/>
                </a:ln>
                <a:solidFill>
                  <a:srgbClr val="00B0F0"/>
                </a:solidFill>
                <a:effectLst>
                  <a:innerShdw blurRad="177800">
                    <a:schemeClr val="accent3">
                      <a:lumMod val="50000"/>
                    </a:schemeClr>
                  </a:innerShdw>
                </a:effectLst>
                <a:cs typeface="B Nazanin" panose="00000400000000000000" pitchFamily="2" charset="-78"/>
              </a:rPr>
              <a:t>2. بعد از اتمام دفترچه و جاروب کل سوالات و حل تمام سوالات ساده هر درس به سرعت به ابتدای دفترچه سوال برگردید و سوالاتی که تردید دارید (××) را با کمک اطلاعات قبلی خود و روش های نایقینی ناشی از طراح حل کنید.</a:t>
            </a:r>
            <a:endParaRPr lang="en-US" sz="4000" dirty="0"/>
          </a:p>
        </p:txBody>
      </p:sp>
      <p:sp>
        <p:nvSpPr>
          <p:cNvPr id="5" name="Rounded Rectangle 4"/>
          <p:cNvSpPr/>
          <p:nvPr/>
        </p:nvSpPr>
        <p:spPr>
          <a:xfrm>
            <a:off x="1322204" y="3699719"/>
            <a:ext cx="9794119" cy="304300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b="1" dirty="0">
                <a:ln w="12700">
                  <a:solidFill>
                    <a:schemeClr val="accent3">
                      <a:lumMod val="50000"/>
                    </a:schemeClr>
                  </a:solidFill>
                  <a:prstDash val="solid"/>
                </a:ln>
                <a:solidFill>
                  <a:srgbClr val="FF0000"/>
                </a:solidFill>
                <a:effectLst>
                  <a:innerShdw blurRad="177800">
                    <a:schemeClr val="accent3">
                      <a:lumMod val="50000"/>
                    </a:schemeClr>
                  </a:innerShdw>
                </a:effectLst>
                <a:cs typeface="B Nazanin" panose="00000400000000000000" pitchFamily="2" charset="-78"/>
              </a:rPr>
              <a:t>3. بعد از اینکه برای تمام سؤالات ×× گزینه مناسب پیدا کرده و مجدداً بدون فوت وقت به ابتدای دفترچه سوالات برگردید و سوالات ××× را از طریق روش نایقینی طراح کنید.</a:t>
            </a:r>
            <a:endParaRPr lang="en-US" sz="4000" dirty="0"/>
          </a:p>
        </p:txBody>
      </p:sp>
    </p:spTree>
    <p:extLst>
      <p:ext uri="{BB962C8B-B14F-4D97-AF65-F5344CB8AC3E}">
        <p14:creationId xmlns:p14="http://schemas.microsoft.com/office/powerpoint/2010/main" val="3886900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24A1D62-9267-47EC-8551-2163B8F749A9}" type="slidenum">
              <a:rPr lang="en-US" smtClean="0"/>
              <a:t>19</a:t>
            </a:fld>
            <a:endParaRPr lang="en-US"/>
          </a:p>
        </p:txBody>
      </p:sp>
      <p:sp>
        <p:nvSpPr>
          <p:cNvPr id="4" name="Explosion 2 3"/>
          <p:cNvSpPr/>
          <p:nvPr/>
        </p:nvSpPr>
        <p:spPr>
          <a:xfrm>
            <a:off x="921695" y="-309282"/>
            <a:ext cx="11134165" cy="7342094"/>
          </a:xfrm>
          <a:prstGeom prst="irregularSeal2">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a-IR" sz="4000" b="1" dirty="0">
                <a:ln w="12700">
                  <a:solidFill>
                    <a:schemeClr val="bg1"/>
                  </a:solidFill>
                  <a:prstDash val="solid"/>
                </a:ln>
                <a:solidFill>
                  <a:srgbClr val="0070C0"/>
                </a:solidFill>
                <a:effectLst>
                  <a:innerShdw blurRad="177800">
                    <a:schemeClr val="accent3">
                      <a:lumMod val="50000"/>
                    </a:schemeClr>
                  </a:innerShdw>
                </a:effectLst>
                <a:cs typeface="B Nazanin" panose="00000400000000000000" pitchFamily="2" charset="-78"/>
              </a:rPr>
              <a:t>به این ترتیب می توانید مطمئن باشید که ضمن جوابدهی به کلیه سوالات ساده، حداکثر سوالات درست ممکن را علامت زده اید. </a:t>
            </a:r>
            <a:endParaRPr lang="en-US" sz="4000" b="1" dirty="0">
              <a:ln w="12700">
                <a:solidFill>
                  <a:schemeClr val="bg1"/>
                </a:solidFill>
                <a:prstDash val="solid"/>
              </a:ln>
              <a:solidFill>
                <a:srgbClr val="0070C0"/>
              </a:solidFill>
              <a:effectLst>
                <a:innerShdw blurRad="177800">
                  <a:schemeClr val="accent3">
                    <a:lumMod val="50000"/>
                  </a:schemeClr>
                </a:innerShdw>
              </a:effectLst>
              <a:cs typeface="B Nazanin" panose="00000400000000000000" pitchFamily="2" charset="-78"/>
            </a:endParaRPr>
          </a:p>
        </p:txBody>
      </p:sp>
    </p:spTree>
    <p:extLst>
      <p:ext uri="{BB962C8B-B14F-4D97-AF65-F5344CB8AC3E}">
        <p14:creationId xmlns:p14="http://schemas.microsoft.com/office/powerpoint/2010/main" val="1591737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24A1D62-9267-47EC-8551-2163B8F749A9}" type="slidenum">
              <a:rPr lang="en-US" smtClean="0"/>
              <a:t>2</a:t>
            </a:fld>
            <a:endParaRPr lang="en-US"/>
          </a:p>
        </p:txBody>
      </p:sp>
      <p:sp>
        <p:nvSpPr>
          <p:cNvPr id="5" name="Rounded Rectangle 4"/>
          <p:cNvSpPr/>
          <p:nvPr/>
        </p:nvSpPr>
        <p:spPr>
          <a:xfrm>
            <a:off x="1334125" y="1888761"/>
            <a:ext cx="10470568" cy="656036"/>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b="1" dirty="0">
                <a:ln>
                  <a:solidFill>
                    <a:srgbClr val="0070C0"/>
                  </a:solidFill>
                </a:ln>
                <a:solidFill>
                  <a:srgbClr val="00B0F0"/>
                </a:solidFill>
                <a:cs typeface="B Nazanin" panose="00000400000000000000" pitchFamily="2" charset="-78"/>
              </a:rPr>
              <a:t>نوع سوالات کنکور از دید شما داوطلب کنکور:</a:t>
            </a:r>
            <a:endParaRPr lang="en-US" sz="3600" dirty="0"/>
          </a:p>
        </p:txBody>
      </p:sp>
      <p:sp>
        <p:nvSpPr>
          <p:cNvPr id="6" name="Rounded Rectangle 5"/>
          <p:cNvSpPr/>
          <p:nvPr/>
        </p:nvSpPr>
        <p:spPr>
          <a:xfrm>
            <a:off x="1311579" y="2746679"/>
            <a:ext cx="10493115" cy="689548"/>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ln>
                  <a:solidFill>
                    <a:srgbClr val="FF0000"/>
                  </a:solidFill>
                </a:ln>
                <a:solidFill>
                  <a:srgbClr val="FF0000"/>
                </a:solidFill>
                <a:cs typeface="B Nazanin" panose="00000400000000000000" pitchFamily="2" charset="-78"/>
              </a:rPr>
              <a:t>1- سوالات ساده</a:t>
            </a:r>
            <a:endParaRPr lang="en-US" sz="3600" dirty="0"/>
          </a:p>
        </p:txBody>
      </p:sp>
      <p:sp>
        <p:nvSpPr>
          <p:cNvPr id="7" name="Rounded Rectangle 6"/>
          <p:cNvSpPr/>
          <p:nvPr/>
        </p:nvSpPr>
        <p:spPr>
          <a:xfrm>
            <a:off x="1311579" y="3745770"/>
            <a:ext cx="10493115" cy="689548"/>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a:ln>
                  <a:solidFill>
                    <a:srgbClr val="7030A0"/>
                  </a:solidFill>
                </a:ln>
                <a:solidFill>
                  <a:srgbClr val="7030A0"/>
                </a:solidFill>
                <a:cs typeface="B Nazanin" panose="00000400000000000000" pitchFamily="2" charset="-78"/>
              </a:rPr>
              <a:t>2- سوالات سخت ولی باکمی تلاش و صرف وقت گزینه صحیح پیدا می شود.</a:t>
            </a:r>
            <a:endParaRPr lang="en-US" sz="2800" dirty="0"/>
          </a:p>
        </p:txBody>
      </p:sp>
      <p:sp>
        <p:nvSpPr>
          <p:cNvPr id="8" name="Rounded Rectangle 7"/>
          <p:cNvSpPr/>
          <p:nvPr/>
        </p:nvSpPr>
        <p:spPr>
          <a:xfrm>
            <a:off x="1219198" y="4753501"/>
            <a:ext cx="10493115" cy="689548"/>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dirty="0" smtClean="0">
                <a:ln>
                  <a:solidFill>
                    <a:srgbClr val="00B050"/>
                  </a:solidFill>
                </a:ln>
                <a:solidFill>
                  <a:srgbClr val="00B050"/>
                </a:solidFill>
                <a:cs typeface="B Nazanin" panose="00000400000000000000" pitchFamily="2" charset="-78"/>
              </a:rPr>
              <a:t>3- </a:t>
            </a:r>
            <a:r>
              <a:rPr lang="fa-IR" sz="2400" dirty="0">
                <a:ln>
                  <a:solidFill>
                    <a:srgbClr val="00B050"/>
                  </a:solidFill>
                </a:ln>
                <a:solidFill>
                  <a:srgbClr val="00B050"/>
                </a:solidFill>
                <a:cs typeface="B Nazanin" panose="00000400000000000000" pitchFamily="2" charset="-78"/>
              </a:rPr>
              <a:t>سوالاتی که جواب درست را نمی دانیم ولی قادر به تشخیص بعضی از گزینه های غلط هستیم.</a:t>
            </a:r>
            <a:endParaRPr lang="en-US" sz="2400" dirty="0"/>
          </a:p>
        </p:txBody>
      </p:sp>
      <p:sp>
        <p:nvSpPr>
          <p:cNvPr id="9" name="Rounded Rectangle 8"/>
          <p:cNvSpPr/>
          <p:nvPr/>
        </p:nvSpPr>
        <p:spPr>
          <a:xfrm>
            <a:off x="1219198" y="5761232"/>
            <a:ext cx="10493115" cy="689548"/>
          </a:xfrm>
          <a:prstGeom prst="roundRect">
            <a:avLst/>
          </a:prstGeom>
          <a:ln>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dirty="0">
                <a:ln>
                  <a:solidFill>
                    <a:schemeClr val="tx1"/>
                  </a:solidFill>
                </a:ln>
                <a:solidFill>
                  <a:schemeClr val="tx1"/>
                </a:solidFill>
                <a:cs typeface="B Nazanin" panose="00000400000000000000" pitchFamily="2" charset="-78"/>
              </a:rPr>
              <a:t>4- سوالاتی که خیلی سخت هستند و به هیچ وجه قادر به تشخیص گزینه غلط وصحیح از هم نیستیم.</a:t>
            </a:r>
            <a:endParaRPr lang="en-US" sz="2400" dirty="0"/>
          </a:p>
        </p:txBody>
      </p:sp>
      <p:sp>
        <p:nvSpPr>
          <p:cNvPr id="14" name="Subtitle 13"/>
          <p:cNvSpPr>
            <a:spLocks noGrp="1"/>
          </p:cNvSpPr>
          <p:nvPr>
            <p:ph type="subTitle" idx="1"/>
          </p:nvPr>
        </p:nvSpPr>
        <p:spPr>
          <a:xfrm>
            <a:off x="195263" y="-59960"/>
            <a:ext cx="11996737" cy="1545706"/>
          </a:xfrm>
          <a:prstGeom prst="ribbon">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400" b="1" dirty="0">
                <a:solidFill>
                  <a:srgbClr val="FFFF00"/>
                </a:solidFill>
                <a:cs typeface="B Nazanin" panose="00000400000000000000" pitchFamily="2" charset="-78"/>
              </a:rPr>
              <a:t>اصول و فنون تست </a:t>
            </a:r>
            <a:r>
              <a:rPr lang="fa-IR" sz="4400" b="1" dirty="0" smtClean="0">
                <a:solidFill>
                  <a:srgbClr val="FFFF00"/>
                </a:solidFill>
                <a:cs typeface="B Nazanin" panose="00000400000000000000" pitchFamily="2" charset="-78"/>
              </a:rPr>
              <a:t>زنی</a:t>
            </a:r>
            <a:endParaRPr lang="en-US" sz="4400" b="1" dirty="0">
              <a:solidFill>
                <a:srgbClr val="FFFF00"/>
              </a:solidFill>
              <a:cs typeface="B Nazanin" panose="00000400000000000000" pitchFamily="2" charset="-78"/>
            </a:endParaRPr>
          </a:p>
        </p:txBody>
      </p:sp>
    </p:spTree>
    <p:extLst>
      <p:ext uri="{BB962C8B-B14F-4D97-AF65-F5344CB8AC3E}">
        <p14:creationId xmlns:p14="http://schemas.microsoft.com/office/powerpoint/2010/main" val="1862104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bg/>
                                          </p:spTgt>
                                        </p:tgtEl>
                                        <p:attrNameLst>
                                          <p:attrName>style.visibility</p:attrName>
                                        </p:attrNameLst>
                                      </p:cBhvr>
                                      <p:to>
                                        <p:strVal val="visible"/>
                                      </p:to>
                                    </p:set>
                                    <p:animEffect transition="in" filter="fade">
                                      <p:cBhvr>
                                        <p:cTn id="7" dur="1000"/>
                                        <p:tgtEl>
                                          <p:spTgt spid="14">
                                            <p:bg/>
                                          </p:spTgt>
                                        </p:tgtEl>
                                      </p:cBhvr>
                                    </p:animEffect>
                                    <p:anim calcmode="lin" valueType="num">
                                      <p:cBhvr>
                                        <p:cTn id="8" dur="1000" fill="hold"/>
                                        <p:tgtEl>
                                          <p:spTgt spid="14">
                                            <p:bg/>
                                          </p:spTgt>
                                        </p:tgtEl>
                                        <p:attrNameLst>
                                          <p:attrName>ppt_x</p:attrName>
                                        </p:attrNameLst>
                                      </p:cBhvr>
                                      <p:tavLst>
                                        <p:tav tm="0">
                                          <p:val>
                                            <p:strVal val="#ppt_x"/>
                                          </p:val>
                                        </p:tav>
                                        <p:tav tm="100000">
                                          <p:val>
                                            <p:strVal val="#ppt_x"/>
                                          </p:val>
                                        </p:tav>
                                      </p:tavLst>
                                    </p:anim>
                                    <p:anim calcmode="lin" valueType="num">
                                      <p:cBhvr>
                                        <p:cTn id="9" dur="1000" fill="hold"/>
                                        <p:tgtEl>
                                          <p:spTgt spid="14">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
                                            <p:txEl>
                                              <p:pRg st="0" end="0"/>
                                            </p:txEl>
                                          </p:spTgt>
                                        </p:tgtEl>
                                        <p:attrNameLst>
                                          <p:attrName>style.visibility</p:attrName>
                                        </p:attrNameLst>
                                      </p:cBhvr>
                                      <p:to>
                                        <p:strVal val="visible"/>
                                      </p:to>
                                    </p:set>
                                    <p:animEffect transition="in" filter="fade">
                                      <p:cBhvr>
                                        <p:cTn id="14" dur="1000"/>
                                        <p:tgtEl>
                                          <p:spTgt spid="14">
                                            <p:txEl>
                                              <p:pRg st="0" end="0"/>
                                            </p:txEl>
                                          </p:spTgt>
                                        </p:tgtEl>
                                      </p:cBhvr>
                                    </p:animEffect>
                                    <p:anim calcmode="lin" valueType="num">
                                      <p:cBhvr>
                                        <p:cTn id="15"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1000"/>
                                        <p:tgtEl>
                                          <p:spTgt spid="9"/>
                                        </p:tgtEl>
                                      </p:cBhvr>
                                    </p:animEffect>
                                    <p:anim calcmode="lin" valueType="num">
                                      <p:cBhvr>
                                        <p:cTn id="50" dur="1000" fill="hold"/>
                                        <p:tgtEl>
                                          <p:spTgt spid="9"/>
                                        </p:tgtEl>
                                        <p:attrNameLst>
                                          <p:attrName>ppt_x</p:attrName>
                                        </p:attrNameLst>
                                      </p:cBhvr>
                                      <p:tavLst>
                                        <p:tav tm="0">
                                          <p:val>
                                            <p:strVal val="#ppt_x"/>
                                          </p:val>
                                        </p:tav>
                                        <p:tav tm="100000">
                                          <p:val>
                                            <p:strVal val="#ppt_x"/>
                                          </p:val>
                                        </p:tav>
                                      </p:tavLst>
                                    </p:anim>
                                    <p:anim calcmode="lin" valueType="num">
                                      <p:cBhvr>
                                        <p:cTn id="5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4"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3342" y="269823"/>
            <a:ext cx="10508986" cy="6588177"/>
          </a:xfrm>
        </p:spPr>
        <p:txBody>
          <a:bodyPr>
            <a:normAutofit/>
          </a:bodyPr>
          <a:lstStyle/>
          <a:p>
            <a:pPr algn="ctr" rtl="1"/>
            <a:r>
              <a:rPr lang="en-US" sz="4000" dirty="0" smtClean="0">
                <a:cs typeface="B Nazanin" panose="00000400000000000000" pitchFamily="2" charset="-78"/>
              </a:rPr>
              <a:t/>
            </a:r>
            <a:br>
              <a:rPr lang="en-US" sz="4000" dirty="0" smtClean="0">
                <a:cs typeface="B Nazanin" panose="00000400000000000000" pitchFamily="2" charset="-78"/>
              </a:rPr>
            </a:br>
            <a:r>
              <a:rPr lang="en-US" sz="4000" dirty="0" smtClean="0">
                <a:cs typeface="B Nazanin" panose="00000400000000000000" pitchFamily="2" charset="-78"/>
              </a:rPr>
              <a:t/>
            </a:r>
            <a:br>
              <a:rPr lang="en-US" sz="4000" dirty="0" smtClean="0">
                <a:cs typeface="B Nazanin" panose="00000400000000000000" pitchFamily="2" charset="-78"/>
              </a:rPr>
            </a:br>
            <a:r>
              <a:rPr lang="fa-IR" dirty="0" smtClean="0"/>
              <a:t/>
            </a:r>
            <a:br>
              <a:rPr lang="fa-IR" dirty="0" smtClean="0"/>
            </a:b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smtClean="0"/>
              <a:t/>
            </a:r>
            <a:br>
              <a:rPr lang="fa-IR" dirty="0" smtClean="0"/>
            </a:br>
            <a:r>
              <a:rPr lang="fa-IR" sz="4000" dirty="0" smtClean="0">
                <a:solidFill>
                  <a:srgbClr val="FF0000"/>
                </a:solidFill>
                <a:cs typeface="B Nazanin" panose="00000400000000000000" pitchFamily="2" charset="-78"/>
              </a:rPr>
              <a:t>در این حالت به سرعت دو گزینه نامربوط حذف می شوند و احتمال پاسخ دهی 50 درصد بهتر می شود. </a:t>
            </a:r>
            <a:endParaRPr lang="en-US" sz="4000" dirty="0">
              <a:solidFill>
                <a:srgbClr val="FF000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20</a:t>
            </a:fld>
            <a:endParaRPr lang="en-US"/>
          </a:p>
        </p:txBody>
      </p:sp>
      <p:sp>
        <p:nvSpPr>
          <p:cNvPr id="5" name="12-Point Star 4"/>
          <p:cNvSpPr/>
          <p:nvPr/>
        </p:nvSpPr>
        <p:spPr>
          <a:xfrm>
            <a:off x="3859305" y="1976715"/>
            <a:ext cx="5230906" cy="2823883"/>
          </a:xfrm>
          <a:prstGeom prst="star12">
            <a:avLst>
              <a:gd name="adj" fmla="val 30029"/>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a-IR" sz="3200" b="1" dirty="0">
                <a:solidFill>
                  <a:srgbClr val="FFFF00"/>
                </a:solidFill>
                <a:cs typeface="B Nazanin" panose="00000400000000000000" pitchFamily="2" charset="-78"/>
              </a:rPr>
              <a:t>چیدمان تک جفتی</a:t>
            </a:r>
            <a:endParaRPr lang="en-US" sz="3200" b="1" dirty="0">
              <a:solidFill>
                <a:srgbClr val="FFFF00"/>
              </a:solidFill>
              <a:cs typeface="B Nazanin" panose="00000400000000000000" pitchFamily="2" charset="-78"/>
            </a:endParaRPr>
          </a:p>
          <a:p>
            <a:pPr algn="ctr"/>
            <a:endParaRPr lang="en-US" sz="3200" b="1" dirty="0">
              <a:solidFill>
                <a:srgbClr val="FFFF00"/>
              </a:solidFill>
              <a:cs typeface="B Nazanin" panose="00000400000000000000" pitchFamily="2" charset="-78"/>
            </a:endParaRPr>
          </a:p>
        </p:txBody>
      </p:sp>
      <p:sp>
        <p:nvSpPr>
          <p:cNvPr id="4" name="Rounded Rectangle 3"/>
          <p:cNvSpPr/>
          <p:nvPr/>
        </p:nvSpPr>
        <p:spPr>
          <a:xfrm>
            <a:off x="2068643" y="558114"/>
            <a:ext cx="9953468" cy="82445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a:cs typeface="B Nazanin" panose="00000400000000000000" pitchFamily="2" charset="-78"/>
              </a:rPr>
              <a:t>تبدیل از چهار گزینه تردیدی به دو گزینه در چیدمان های مختلف </a:t>
            </a:r>
            <a:r>
              <a:rPr lang="fa-IR" sz="3200" dirty="0" smtClean="0">
                <a:cs typeface="B Nazanin" panose="00000400000000000000" pitchFamily="2" charset="-78"/>
              </a:rPr>
              <a:t>ارتباطی</a:t>
            </a:r>
            <a:r>
              <a:rPr lang="fa-IR" sz="3200" dirty="0">
                <a:cs typeface="B Nazanin" panose="00000400000000000000" pitchFamily="2" charset="-78"/>
              </a:rPr>
              <a:t>:</a:t>
            </a:r>
            <a:endParaRPr lang="en-US" sz="3200" dirty="0"/>
          </a:p>
        </p:txBody>
      </p:sp>
    </p:spTree>
    <p:extLst>
      <p:ext uri="{BB962C8B-B14F-4D97-AF65-F5344CB8AC3E}">
        <p14:creationId xmlns:p14="http://schemas.microsoft.com/office/powerpoint/2010/main" val="777197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down)">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27094" y="787782"/>
            <a:ext cx="9850623" cy="5532336"/>
          </a:xfrm>
        </p:spPr>
        <p:txBody>
          <a:bodyPr>
            <a:normAutofit/>
          </a:bodyPr>
          <a:lstStyle/>
          <a:p>
            <a:pPr algn="ctr" rtl="1"/>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sz="4000" dirty="0" smtClean="0">
                <a:ln>
                  <a:solidFill>
                    <a:srgbClr val="FF0000"/>
                  </a:solidFill>
                </a:ln>
                <a:solidFill>
                  <a:srgbClr val="7030A0"/>
                </a:solidFill>
                <a:cs typeface="B Nazanin" panose="00000400000000000000" pitchFamily="2" charset="-78"/>
              </a:rPr>
              <a:t>در این حالت یکی از گزینه ها سریعاً حذف می شوند و سپس از بین سه گزینه باقی مانده می توان یکی را که احتمال ضعیفی دارد حذف کرد. </a:t>
            </a:r>
            <a:endParaRPr lang="en-US" sz="4000" dirty="0">
              <a:ln>
                <a:solidFill>
                  <a:srgbClr val="FF0000"/>
                </a:solidFill>
              </a:ln>
              <a:solidFill>
                <a:srgbClr val="7030A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21</a:t>
            </a:fld>
            <a:endParaRPr lang="en-US"/>
          </a:p>
        </p:txBody>
      </p:sp>
      <p:sp>
        <p:nvSpPr>
          <p:cNvPr id="5" name="12-Point Star 4"/>
          <p:cNvSpPr/>
          <p:nvPr/>
        </p:nvSpPr>
        <p:spPr>
          <a:xfrm>
            <a:off x="3953435" y="671969"/>
            <a:ext cx="5230906" cy="2823883"/>
          </a:xfrm>
          <a:prstGeom prst="star12">
            <a:avLst>
              <a:gd name="adj" fmla="val 30029"/>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a-IR" sz="3200" dirty="0"/>
              <a:t>چیدمان سه گزینه ای </a:t>
            </a:r>
            <a:endParaRPr lang="en-US" sz="3200" dirty="0"/>
          </a:p>
        </p:txBody>
      </p:sp>
    </p:spTree>
    <p:extLst>
      <p:ext uri="{BB962C8B-B14F-4D97-AF65-F5344CB8AC3E}">
        <p14:creationId xmlns:p14="http://schemas.microsoft.com/office/powerpoint/2010/main" val="139837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1580" y="624110"/>
            <a:ext cx="10193032" cy="6233890"/>
          </a:xfrm>
        </p:spPr>
        <p:txBody>
          <a:bodyPr/>
          <a:lstStyle/>
          <a:p>
            <a:pPr algn="ctr" rtl="1"/>
            <a:r>
              <a:rPr lang="fa-IR" dirty="0" smtClean="0"/>
              <a:t> </a:t>
            </a: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smtClean="0"/>
              <a:t/>
            </a:r>
            <a:br>
              <a:rPr lang="fa-IR" dirty="0" smtClean="0"/>
            </a:br>
            <a:r>
              <a:rPr lang="fa-IR" dirty="0"/>
              <a:t/>
            </a:r>
            <a:br>
              <a:rPr lang="fa-IR" dirty="0"/>
            </a:br>
            <a:r>
              <a:rPr lang="fa-IR" dirty="0" smtClean="0"/>
              <a:t/>
            </a:r>
            <a:br>
              <a:rPr lang="fa-IR" dirty="0" smtClean="0"/>
            </a:br>
            <a:r>
              <a:rPr lang="fa-IR" sz="4400" dirty="0" smtClean="0">
                <a:ln>
                  <a:solidFill>
                    <a:srgbClr val="7030A0"/>
                  </a:solidFill>
                </a:ln>
                <a:solidFill>
                  <a:srgbClr val="0070C0"/>
                </a:solidFill>
                <a:cs typeface="B Nazanin" panose="00000400000000000000" pitchFamily="2" charset="-78"/>
              </a:rPr>
              <a:t>در این مورد اطلاعات قبلی شما خیلی موثر است و به صورت مسئله بیشتر توجه کنید، و جفت مشکوک را حذف کنید. </a:t>
            </a:r>
            <a:endParaRPr lang="en-US" dirty="0">
              <a:ln>
                <a:solidFill>
                  <a:srgbClr val="7030A0"/>
                </a:solidFill>
              </a:ln>
              <a:solidFill>
                <a:srgbClr val="0070C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22</a:t>
            </a:fld>
            <a:endParaRPr lang="en-US"/>
          </a:p>
        </p:txBody>
      </p:sp>
      <p:sp>
        <p:nvSpPr>
          <p:cNvPr id="5" name="12-Point Star 4"/>
          <p:cNvSpPr/>
          <p:nvPr/>
        </p:nvSpPr>
        <p:spPr>
          <a:xfrm>
            <a:off x="4020670" y="624110"/>
            <a:ext cx="5230906" cy="3181408"/>
          </a:xfrm>
          <a:prstGeom prst="star12">
            <a:avLst>
              <a:gd name="adj" fmla="val 30029"/>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a-IR" sz="3200" b="1" dirty="0">
                <a:solidFill>
                  <a:srgbClr val="FFFF00"/>
                </a:solidFill>
              </a:rPr>
              <a:t>چیدمان دو </a:t>
            </a:r>
            <a:r>
              <a:rPr lang="fa-IR" sz="3200" b="1" dirty="0" smtClean="0">
                <a:solidFill>
                  <a:srgbClr val="FFFF00"/>
                </a:solidFill>
              </a:rPr>
              <a:t>جفتی</a:t>
            </a:r>
            <a:endParaRPr lang="en-US" sz="3200" b="1" dirty="0">
              <a:solidFill>
                <a:srgbClr val="FFFF00"/>
              </a:solidFill>
            </a:endParaRPr>
          </a:p>
        </p:txBody>
      </p:sp>
    </p:spTree>
    <p:extLst>
      <p:ext uri="{BB962C8B-B14F-4D97-AF65-F5344CB8AC3E}">
        <p14:creationId xmlns:p14="http://schemas.microsoft.com/office/powerpoint/2010/main" val="1867869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88487">
              <a:schemeClr val="bg1">
                <a:lumMod val="95000"/>
              </a:schemeClr>
            </a:gs>
            <a:gs pos="71000">
              <a:srgbClr val="00B0F0"/>
            </a:gs>
            <a:gs pos="100000">
              <a:schemeClr val="accent1">
                <a:lumMod val="60000"/>
                <a:lumOff val="40000"/>
              </a:schemeClr>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21695" y="787782"/>
            <a:ext cx="11660188" cy="6131859"/>
          </a:xfrm>
        </p:spPr>
        <p:txBody>
          <a:bodyPr>
            <a:normAutofit/>
          </a:bodyPr>
          <a:lstStyle/>
          <a:p>
            <a:pPr rtl="1"/>
            <a:r>
              <a:rPr lang="fa-IR" dirty="0" smtClean="0"/>
              <a:t/>
            </a:r>
            <a:br>
              <a:rPr lang="fa-IR" dirty="0" smtClean="0"/>
            </a:br>
            <a:r>
              <a:rPr lang="fa-IR" dirty="0" smtClean="0"/>
              <a:t>												</a:t>
            </a:r>
            <a:r>
              <a:rPr lang="fa-IR" b="1" dirty="0" smtClean="0">
                <a:solidFill>
                  <a:srgbClr val="FF0000"/>
                </a:solidFill>
                <a:cs typeface="B Nazanin" panose="00000400000000000000" pitchFamily="2" charset="-78"/>
              </a:rPr>
              <a:t> </a:t>
            </a:r>
            <a:r>
              <a:rPr lang="fa-IR" b="1" dirty="0">
                <a:ln w="22225">
                  <a:solidFill>
                    <a:schemeClr val="accent2"/>
                  </a:solidFill>
                  <a:prstDash val="solid"/>
                </a:ln>
                <a:solidFill>
                  <a:schemeClr val="tx1"/>
                </a:solidFill>
                <a:cs typeface="B Nazanin" panose="00000400000000000000" pitchFamily="2" charset="-78"/>
              </a:rPr>
              <a:t>دراین حالت نوعی ارتباط زنجیره ای تسلسلی بین گزینه ها وجود </a:t>
            </a:r>
            <a:r>
              <a:rPr lang="fa-IR" b="1" dirty="0" smtClean="0">
                <a:ln w="22225">
                  <a:solidFill>
                    <a:schemeClr val="accent2"/>
                  </a:solidFill>
                  <a:prstDash val="solid"/>
                </a:ln>
                <a:solidFill>
                  <a:schemeClr val="tx1"/>
                </a:solidFill>
                <a:cs typeface="B Nazanin" panose="00000400000000000000" pitchFamily="2" charset="-78"/>
              </a:rPr>
              <a:t>دارد: </a:t>
            </a: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smtClean="0"/>
              <a:t/>
            </a:r>
            <a:br>
              <a:rPr lang="fa-IR" dirty="0" smtClean="0"/>
            </a:br>
            <a:r>
              <a:rPr lang="fa-IR" dirty="0" smtClean="0"/>
              <a:t/>
            </a:r>
            <a:br>
              <a:rPr lang="fa-IR" dirty="0" smtClean="0"/>
            </a:br>
            <a:r>
              <a:rPr lang="fa-IR" sz="4000" b="1" dirty="0" smtClean="0">
                <a:solidFill>
                  <a:srgbClr val="FF0000"/>
                </a:solidFill>
                <a:cs typeface="B Nazanin" panose="00000400000000000000" pitchFamily="2" charset="-78"/>
              </a:rPr>
              <a:t/>
            </a:r>
            <a:br>
              <a:rPr lang="fa-IR" sz="4000" b="1" dirty="0" smtClean="0">
                <a:solidFill>
                  <a:srgbClr val="FF0000"/>
                </a:solidFill>
                <a:cs typeface="B Nazanin" panose="00000400000000000000" pitchFamily="2" charset="-78"/>
              </a:rPr>
            </a:br>
            <a:endParaRPr lang="en-US" sz="4000" b="1" dirty="0">
              <a:solidFill>
                <a:srgbClr val="FF000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23</a:t>
            </a:fld>
            <a:endParaRPr lang="en-US"/>
          </a:p>
        </p:txBody>
      </p:sp>
      <p:sp>
        <p:nvSpPr>
          <p:cNvPr id="5" name="12-Point Star 4"/>
          <p:cNvSpPr/>
          <p:nvPr/>
        </p:nvSpPr>
        <p:spPr>
          <a:xfrm>
            <a:off x="6751789" y="-34963"/>
            <a:ext cx="5230906" cy="2823883"/>
          </a:xfrm>
          <a:prstGeom prst="star12">
            <a:avLst>
              <a:gd name="adj" fmla="val 30029"/>
            </a:avLst>
          </a:prstGeom>
          <a:solidFill>
            <a:srgbClr val="FFFF00"/>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fa-IR" sz="2800" dirty="0">
                <a:solidFill>
                  <a:srgbClr val="FF0000"/>
                </a:solidFill>
              </a:rPr>
              <a:t>چیدمان زنجیره ای</a:t>
            </a:r>
            <a:endParaRPr lang="en-US" sz="2800" dirty="0">
              <a:solidFill>
                <a:srgbClr val="FF0000"/>
              </a:solidFill>
            </a:endParaRPr>
          </a:p>
        </p:txBody>
      </p:sp>
      <p:sp>
        <p:nvSpPr>
          <p:cNvPr id="4" name="Rectangle 3"/>
          <p:cNvSpPr/>
          <p:nvPr/>
        </p:nvSpPr>
        <p:spPr>
          <a:xfrm>
            <a:off x="6751789" y="3200400"/>
            <a:ext cx="5074451" cy="33223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b="1" dirty="0">
                <a:solidFill>
                  <a:srgbClr val="FF0000"/>
                </a:solidFill>
                <a:cs typeface="B Nazanin" panose="00000400000000000000" pitchFamily="2" charset="-78"/>
              </a:rPr>
              <a:t>- در زنجیره مستقیم عمدتاً (در 80 درصد) بهتر است دوتای وسط را خط بزنیم.</a:t>
            </a:r>
            <a:endParaRPr lang="en-US" sz="4000" dirty="0"/>
          </a:p>
        </p:txBody>
      </p:sp>
      <p:sp>
        <p:nvSpPr>
          <p:cNvPr id="6" name="Rectangle 5"/>
          <p:cNvSpPr/>
          <p:nvPr/>
        </p:nvSpPr>
        <p:spPr>
          <a:xfrm>
            <a:off x="531812" y="3200400"/>
            <a:ext cx="5914708" cy="3429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b="1" dirty="0">
                <a:solidFill>
                  <a:srgbClr val="FF0000"/>
                </a:solidFill>
                <a:cs typeface="B Nazanin" panose="00000400000000000000" pitchFamily="2" charset="-78"/>
              </a:rPr>
              <a:t/>
            </a:r>
            <a:br>
              <a:rPr lang="fa-IR" sz="4000" b="1" dirty="0">
                <a:solidFill>
                  <a:srgbClr val="FF0000"/>
                </a:solidFill>
                <a:cs typeface="B Nazanin" panose="00000400000000000000" pitchFamily="2" charset="-78"/>
              </a:rPr>
            </a:br>
            <a:r>
              <a:rPr lang="fa-IR" sz="4000" b="1" dirty="0">
                <a:solidFill>
                  <a:srgbClr val="FF0000"/>
                </a:solidFill>
                <a:cs typeface="B Nazanin" panose="00000400000000000000" pitchFamily="2" charset="-78"/>
              </a:rPr>
              <a:t>- در زنجیره معکوس و بهم ریخته دو مقدار بیشترین و کمترین را خط می زنیم و دو تای باقی مانده را انتخاب می کنیم. </a:t>
            </a:r>
            <a:endParaRPr lang="en-US" sz="4000" dirty="0"/>
          </a:p>
        </p:txBody>
      </p:sp>
    </p:spTree>
    <p:extLst>
      <p:ext uri="{BB962C8B-B14F-4D97-AF65-F5344CB8AC3E}">
        <p14:creationId xmlns:p14="http://schemas.microsoft.com/office/powerpoint/2010/main" val="3226078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randombar(horizontal)">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500" fill="hold"/>
                                        <p:tgtEl>
                                          <p:spTgt spid="6"/>
                                        </p:tgtEl>
                                        <p:attrNameLst>
                                          <p:attrName>ppt_w</p:attrName>
                                        </p:attrNameLst>
                                      </p:cBhvr>
                                      <p:tavLst>
                                        <p:tav tm="0">
                                          <p:val>
                                            <p:fltVal val="0"/>
                                          </p:val>
                                        </p:tav>
                                        <p:tav tm="100000">
                                          <p:val>
                                            <p:strVal val="#ppt_w"/>
                                          </p:val>
                                        </p:tav>
                                      </p:tavLst>
                                    </p:anim>
                                    <p:anim calcmode="lin" valueType="num">
                                      <p:cBhvr>
                                        <p:cTn id="24" dur="500" fill="hold"/>
                                        <p:tgtEl>
                                          <p:spTgt spid="6"/>
                                        </p:tgtEl>
                                        <p:attrNameLst>
                                          <p:attrName>ppt_h</p:attrName>
                                        </p:attrNameLst>
                                      </p:cBhvr>
                                      <p:tavLst>
                                        <p:tav tm="0">
                                          <p:val>
                                            <p:fltVal val="0"/>
                                          </p:val>
                                        </p:tav>
                                        <p:tav tm="100000">
                                          <p:val>
                                            <p:strVal val="#ppt_h"/>
                                          </p:val>
                                        </p:tav>
                                      </p:tavLst>
                                    </p:anim>
                                    <p:animEffect transition="in" filter="fade">
                                      <p:cBhvr>
                                        <p:cTn id="2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4"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68188" y="624110"/>
            <a:ext cx="10536423" cy="6233890"/>
          </a:xfrm>
        </p:spPr>
        <p:txBody>
          <a:bodyPr/>
          <a:lstStyle/>
          <a:p>
            <a:pPr algn="ctr" rtl="1"/>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sz="5400" dirty="0" smtClean="0">
                <a:ln>
                  <a:solidFill>
                    <a:srgbClr val="FFFF00"/>
                  </a:solidFill>
                </a:ln>
                <a:solidFill>
                  <a:srgbClr val="7030A0"/>
                </a:solidFill>
                <a:effectLst>
                  <a:glow rad="228600">
                    <a:schemeClr val="accent2">
                      <a:satMod val="175000"/>
                      <a:alpha val="40000"/>
                    </a:schemeClr>
                  </a:glow>
                </a:effectLst>
                <a:cs typeface="B Nazanin" panose="00000400000000000000" pitchFamily="2" charset="-78"/>
              </a:rPr>
              <a:t>مشکل ترین تست ها هستند ولی در 80 درصد اوقات جواب درست 1 یا 4 است. </a:t>
            </a:r>
            <a:endParaRPr lang="en-US" sz="4400" dirty="0">
              <a:ln>
                <a:solidFill>
                  <a:srgbClr val="FFFF00"/>
                </a:solidFill>
              </a:ln>
              <a:solidFill>
                <a:srgbClr val="7030A0"/>
              </a:solidFill>
              <a:effectLst>
                <a:glow rad="228600">
                  <a:schemeClr val="accent2">
                    <a:satMod val="175000"/>
                    <a:alpha val="40000"/>
                  </a:schemeClr>
                </a:glow>
              </a:effectLst>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24</a:t>
            </a:fld>
            <a:endParaRPr lang="en-US"/>
          </a:p>
        </p:txBody>
      </p:sp>
      <p:sp>
        <p:nvSpPr>
          <p:cNvPr id="5" name="12-Point Star 4"/>
          <p:cNvSpPr/>
          <p:nvPr/>
        </p:nvSpPr>
        <p:spPr>
          <a:xfrm>
            <a:off x="4222376" y="575867"/>
            <a:ext cx="5230906" cy="2823883"/>
          </a:xfrm>
          <a:prstGeom prst="star12">
            <a:avLst>
              <a:gd name="adj" fmla="val 30029"/>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fa-IR" sz="4000" b="1" dirty="0">
                <a:ln w="12700">
                  <a:solidFill>
                    <a:schemeClr val="accent5"/>
                  </a:solidFill>
                  <a:prstDash val="solid"/>
                </a:ln>
                <a:solidFill>
                  <a:srgbClr val="FFFF00"/>
                </a:solidFill>
                <a:cs typeface="B Nazanin" panose="00000400000000000000" pitchFamily="2" charset="-78"/>
              </a:rPr>
              <a:t>چیدمان بدون ساختار</a:t>
            </a:r>
            <a:endParaRPr lang="en-US" sz="4000" b="1" dirty="0">
              <a:ln w="12700">
                <a:solidFill>
                  <a:schemeClr val="accent5"/>
                </a:solidFill>
                <a:prstDash val="solid"/>
              </a:ln>
              <a:solidFill>
                <a:srgbClr val="FFFF00"/>
              </a:solidFill>
              <a:cs typeface="B Nazanin" panose="00000400000000000000" pitchFamily="2" charset="-78"/>
            </a:endParaRPr>
          </a:p>
        </p:txBody>
      </p:sp>
    </p:spTree>
    <p:extLst>
      <p:ext uri="{BB962C8B-B14F-4D97-AF65-F5344CB8AC3E}">
        <p14:creationId xmlns:p14="http://schemas.microsoft.com/office/powerpoint/2010/main" val="3458114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1812" y="242047"/>
            <a:ext cx="11462964" cy="6736977"/>
          </a:xfrm>
        </p:spPr>
        <p:txBody>
          <a:bodyPr/>
          <a:lstStyle/>
          <a:p>
            <a:pPr algn="r" rtl="1"/>
            <a:r>
              <a:rPr lang="fa-IR" dirty="0" smtClean="0"/>
              <a:t/>
            </a:r>
            <a:br>
              <a:rPr lang="fa-IR" dirty="0" smtClean="0"/>
            </a:br>
            <a:r>
              <a:rPr lang="fa-IR" dirty="0"/>
              <a:t/>
            </a:r>
            <a:br>
              <a:rPr lang="fa-IR" dirty="0"/>
            </a:br>
            <a:r>
              <a:rPr lang="fa-IR" dirty="0" smtClean="0"/>
              <a:t/>
            </a:r>
            <a:br>
              <a:rPr lang="fa-IR" dirty="0" smtClean="0"/>
            </a:br>
            <a:endParaRPr lang="en-US" dirty="0"/>
          </a:p>
        </p:txBody>
      </p:sp>
      <p:sp>
        <p:nvSpPr>
          <p:cNvPr id="3" name="Slide Number Placeholder 2"/>
          <p:cNvSpPr>
            <a:spLocks noGrp="1"/>
          </p:cNvSpPr>
          <p:nvPr>
            <p:ph type="sldNum" sz="quarter" idx="12"/>
          </p:nvPr>
        </p:nvSpPr>
        <p:spPr/>
        <p:txBody>
          <a:bodyPr/>
          <a:lstStyle/>
          <a:p>
            <a:fld id="{624A1D62-9267-47EC-8551-2163B8F749A9}" type="slidenum">
              <a:rPr lang="en-US" smtClean="0"/>
              <a:t>25</a:t>
            </a:fld>
            <a:endParaRPr lang="en-US"/>
          </a:p>
        </p:txBody>
      </p:sp>
      <p:sp>
        <p:nvSpPr>
          <p:cNvPr id="5" name="Flowchart: Alternate Process 4"/>
          <p:cNvSpPr/>
          <p:nvPr/>
        </p:nvSpPr>
        <p:spPr>
          <a:xfrm>
            <a:off x="2743199" y="1600199"/>
            <a:ext cx="5015753" cy="1613647"/>
          </a:xfrm>
          <a:prstGeom prst="flowChartAlternateProcess">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a-IR" sz="3200" b="1" dirty="0" smtClean="0">
                <a:solidFill>
                  <a:srgbClr val="FFFF00"/>
                </a:solidFill>
                <a:effectLst>
                  <a:glow rad="101600">
                    <a:schemeClr val="accent6">
                      <a:satMod val="175000"/>
                      <a:alpha val="40000"/>
                    </a:schemeClr>
                  </a:glow>
                </a:effectLst>
                <a:cs typeface="B Nazanin" panose="00000400000000000000" pitchFamily="2" charset="-78"/>
              </a:rPr>
              <a:t>تشخیص ارتباط با نیمکره راست مغز است</a:t>
            </a:r>
          </a:p>
        </p:txBody>
      </p:sp>
      <p:graphicFrame>
        <p:nvGraphicFramePr>
          <p:cNvPr id="12" name="Table 11"/>
          <p:cNvGraphicFramePr>
            <a:graphicFrameLocks noGrp="1"/>
          </p:cNvGraphicFramePr>
          <p:nvPr>
            <p:extLst>
              <p:ext uri="{D42A27DB-BD31-4B8C-83A1-F6EECF244321}">
                <p14:modId xmlns:p14="http://schemas.microsoft.com/office/powerpoint/2010/main" val="4044151008"/>
              </p:ext>
            </p:extLst>
          </p:nvPr>
        </p:nvGraphicFramePr>
        <p:xfrm>
          <a:off x="5809129" y="4362522"/>
          <a:ext cx="3409482" cy="2199642"/>
        </p:xfrm>
        <a:graphic>
          <a:graphicData uri="http://schemas.openxmlformats.org/drawingml/2006/table">
            <a:tbl>
              <a:tblPr firstRow="1" bandRow="1">
                <a:tableStyleId>{327F97BB-C833-4FB7-BDE5-3F7075034690}</a:tableStyleId>
              </a:tblPr>
              <a:tblGrid>
                <a:gridCol w="3409482"/>
              </a:tblGrid>
              <a:tr h="1099821">
                <a:tc>
                  <a:txBody>
                    <a:bodyPr/>
                    <a:lstStyle/>
                    <a:p>
                      <a:pPr algn="ctr" rtl="1"/>
                      <a:endParaRPr lang="fa-IR" dirty="0" smtClean="0">
                        <a:solidFill>
                          <a:srgbClr val="7030A0"/>
                        </a:solidFill>
                      </a:endParaRPr>
                    </a:p>
                    <a:p>
                      <a:pPr algn="ctr" rtl="1"/>
                      <a:r>
                        <a:rPr lang="fa-IR" dirty="0" smtClean="0">
                          <a:solidFill>
                            <a:srgbClr val="7030A0"/>
                          </a:solidFill>
                        </a:rPr>
                        <a:t>نیمکره راست</a:t>
                      </a:r>
                    </a:p>
                    <a:p>
                      <a:pPr algn="ctr" rtl="1"/>
                      <a:endParaRPr lang="fa-IR" dirty="0" smtClean="0"/>
                    </a:p>
                  </a:txBody>
                  <a:tcPr>
                    <a:solidFill>
                      <a:srgbClr val="FFFF00"/>
                    </a:solidFill>
                  </a:tcPr>
                </a:tc>
              </a:tr>
              <a:tr h="1099821">
                <a:tc>
                  <a:txBody>
                    <a:bodyPr/>
                    <a:lstStyle/>
                    <a:p>
                      <a:pPr algn="ctr" rtl="1"/>
                      <a:endParaRPr lang="fa-IR" dirty="0" smtClean="0">
                        <a:solidFill>
                          <a:srgbClr val="FF0000"/>
                        </a:solidFill>
                      </a:endParaRPr>
                    </a:p>
                    <a:p>
                      <a:pPr algn="ctr" rtl="1"/>
                      <a:r>
                        <a:rPr lang="fa-IR" dirty="0" smtClean="0">
                          <a:solidFill>
                            <a:srgbClr val="FF0000"/>
                          </a:solidFill>
                        </a:rPr>
                        <a:t>سیستم نگر و تشخیص دهنده ارتباط بین اجزا است</a:t>
                      </a:r>
                      <a:endParaRPr lang="en-US" dirty="0">
                        <a:solidFill>
                          <a:srgbClr val="FF0000"/>
                        </a:solidFill>
                      </a:endParaRPr>
                    </a:p>
                  </a:txBody>
                  <a:tcPr>
                    <a:solidFill>
                      <a:srgbClr val="00B0F0">
                        <a:alpha val="20000"/>
                      </a:srgbClr>
                    </a:solidFill>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1217125392"/>
              </p:ext>
            </p:extLst>
          </p:nvPr>
        </p:nvGraphicFramePr>
        <p:xfrm>
          <a:off x="1311579" y="4343400"/>
          <a:ext cx="3119719" cy="2178424"/>
        </p:xfrm>
        <a:graphic>
          <a:graphicData uri="http://schemas.openxmlformats.org/drawingml/2006/table">
            <a:tbl>
              <a:tblPr firstRow="1" bandRow="1">
                <a:tableStyleId>{638B1855-1B75-4FBE-930C-398BA8C253C6}</a:tableStyleId>
              </a:tblPr>
              <a:tblGrid>
                <a:gridCol w="3119719"/>
              </a:tblGrid>
              <a:tr h="882172">
                <a:tc>
                  <a:txBody>
                    <a:bodyPr/>
                    <a:lstStyle/>
                    <a:p>
                      <a:pPr algn="ctr" rtl="1"/>
                      <a:endParaRPr lang="fa-IR" dirty="0" smtClean="0"/>
                    </a:p>
                    <a:p>
                      <a:pPr algn="ctr" rtl="1"/>
                      <a:r>
                        <a:rPr lang="fa-IR" dirty="0" smtClean="0"/>
                        <a:t>نیمکره</a:t>
                      </a:r>
                      <a:r>
                        <a:rPr lang="fa-IR" baseline="0" dirty="0" smtClean="0"/>
                        <a:t> چپ</a:t>
                      </a:r>
                      <a:endParaRPr lang="en-US" dirty="0"/>
                    </a:p>
                  </a:txBody>
                  <a:tcPr>
                    <a:lnL w="9525" cap="rnd" cmpd="sng" algn="ctr">
                      <a:noFill/>
                      <a:prstDash val="solid"/>
                    </a:lnL>
                    <a:lnR w="9525" cap="rnd" cmpd="sng" algn="ctr">
                      <a:noFill/>
                      <a:prstDash val="solid"/>
                    </a:lnR>
                    <a:lnT w="9525" cap="rnd" cmpd="sng" algn="ctr">
                      <a:noFill/>
                      <a:prstDash val="solid"/>
                    </a:lnT>
                    <a:lnB w="22225" cap="rnd" cmpd="sng" algn="ctr">
                      <a:noFill/>
                      <a:prstDash val="solid"/>
                    </a:lnB>
                    <a:lnTlToBr w="12700" cmpd="sng">
                      <a:noFill/>
                      <a:prstDash val="solid"/>
                    </a:lnTlToBr>
                    <a:lnBlToTr w="12700" cmpd="sng">
                      <a:noFill/>
                      <a:prstDash val="solid"/>
                    </a:lnBlToTr>
                    <a:solidFill>
                      <a:srgbClr val="0070C0"/>
                    </a:solidFill>
                  </a:tcPr>
                </a:tc>
              </a:tr>
              <a:tr h="1296252">
                <a:tc>
                  <a:txBody>
                    <a:bodyPr/>
                    <a:lstStyle/>
                    <a:p>
                      <a:pPr algn="ctr" rtl="1"/>
                      <a:endParaRPr lang="fa-IR" dirty="0" smtClean="0">
                        <a:solidFill>
                          <a:srgbClr val="FF0066"/>
                        </a:solidFill>
                      </a:endParaRPr>
                    </a:p>
                    <a:p>
                      <a:pPr algn="ctr" rtl="1"/>
                      <a:r>
                        <a:rPr lang="fa-IR" dirty="0" smtClean="0">
                          <a:solidFill>
                            <a:srgbClr val="FF0066"/>
                          </a:solidFill>
                        </a:rPr>
                        <a:t>تحلیل گر و تشخیص دهنده</a:t>
                      </a:r>
                      <a:r>
                        <a:rPr lang="fa-IR" baseline="0" dirty="0" smtClean="0">
                          <a:solidFill>
                            <a:srgbClr val="FF0066"/>
                          </a:solidFill>
                        </a:rPr>
                        <a:t> جزئیات است. </a:t>
                      </a:r>
                      <a:endParaRPr lang="en-US" dirty="0">
                        <a:solidFill>
                          <a:srgbClr val="FF0066"/>
                        </a:solidFill>
                      </a:endParaRPr>
                    </a:p>
                  </a:txBody>
                  <a:tcPr>
                    <a:lnT w="22225" cap="rnd" cmpd="sng" algn="ctr">
                      <a:noFill/>
                      <a:prstDash val="solid"/>
                    </a:lnT>
                    <a:solidFill>
                      <a:srgbClr val="00B050">
                        <a:alpha val="20000"/>
                      </a:srgbClr>
                    </a:solidFill>
                  </a:tcPr>
                </a:tc>
              </a:tr>
            </a:tbl>
          </a:graphicData>
        </a:graphic>
      </p:graphicFrame>
      <p:sp>
        <p:nvSpPr>
          <p:cNvPr id="4" name="Oval Callout 3"/>
          <p:cNvSpPr/>
          <p:nvPr/>
        </p:nvSpPr>
        <p:spPr>
          <a:xfrm>
            <a:off x="8700247" y="537882"/>
            <a:ext cx="2770094" cy="1640542"/>
          </a:xfrm>
          <a:prstGeom prst="wedgeEllipse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a-IR" sz="6000" dirty="0">
                <a:solidFill>
                  <a:srgbClr val="FFFF00"/>
                </a:solidFill>
                <a:cs typeface="B Nazanin" panose="00000400000000000000" pitchFamily="2" charset="-78"/>
              </a:rPr>
              <a:t>توجه</a:t>
            </a:r>
            <a:endParaRPr lang="en-US" dirty="0">
              <a:solidFill>
                <a:srgbClr val="FFFF00"/>
              </a:solidFill>
              <a:cs typeface="B Nazanin" panose="00000400000000000000" pitchFamily="2" charset="-78"/>
            </a:endParaRPr>
          </a:p>
        </p:txBody>
      </p:sp>
      <p:cxnSp>
        <p:nvCxnSpPr>
          <p:cNvPr id="7" name="Straight Arrow Connector 6"/>
          <p:cNvCxnSpPr>
            <a:stCxn id="5" idx="2"/>
            <a:endCxn id="15" idx="0"/>
          </p:cNvCxnSpPr>
          <p:nvPr/>
        </p:nvCxnSpPr>
        <p:spPr>
          <a:xfrm flipH="1">
            <a:off x="2871438" y="3213846"/>
            <a:ext cx="2379638" cy="11295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5" idx="2"/>
            <a:endCxn id="12" idx="0"/>
          </p:cNvCxnSpPr>
          <p:nvPr/>
        </p:nvCxnSpPr>
        <p:spPr>
          <a:xfrm>
            <a:off x="5251076" y="3213846"/>
            <a:ext cx="2262794" cy="11486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0249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1000"/>
                                        <p:tgtEl>
                                          <p:spTgt spid="5"/>
                                        </p:tgtEl>
                                      </p:cBhvr>
                                    </p:animEffect>
                                    <p:anim calcmode="lin" valueType="num">
                                      <p:cBhvr>
                                        <p:cTn id="26" dur="1000" fill="hold"/>
                                        <p:tgtEl>
                                          <p:spTgt spid="5"/>
                                        </p:tgtEl>
                                        <p:attrNameLst>
                                          <p:attrName>ppt_x</p:attrName>
                                        </p:attrNameLst>
                                      </p:cBhvr>
                                      <p:tavLst>
                                        <p:tav tm="0">
                                          <p:val>
                                            <p:strVal val="#ppt_x"/>
                                          </p:val>
                                        </p:tav>
                                        <p:tav tm="100000">
                                          <p:val>
                                            <p:strVal val="#ppt_x"/>
                                          </p:val>
                                        </p:tav>
                                      </p:tavLst>
                                    </p:anim>
                                    <p:anim calcmode="lin" valueType="num">
                                      <p:cBhvr>
                                        <p:cTn id="2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1000"/>
                                        <p:tgtEl>
                                          <p:spTgt spid="12"/>
                                        </p:tgtEl>
                                      </p:cBhvr>
                                    </p:animEffect>
                                    <p:anim calcmode="lin" valueType="num">
                                      <p:cBhvr>
                                        <p:cTn id="38" dur="1000" fill="hold"/>
                                        <p:tgtEl>
                                          <p:spTgt spid="12"/>
                                        </p:tgtEl>
                                        <p:attrNameLst>
                                          <p:attrName>ppt_x</p:attrName>
                                        </p:attrNameLst>
                                      </p:cBhvr>
                                      <p:tavLst>
                                        <p:tav tm="0">
                                          <p:val>
                                            <p:strVal val="#ppt_x"/>
                                          </p:val>
                                        </p:tav>
                                        <p:tav tm="100000">
                                          <p:val>
                                            <p:strVal val="#ppt_x"/>
                                          </p:val>
                                        </p:tav>
                                      </p:tavLst>
                                    </p:anim>
                                    <p:anim calcmode="lin" valueType="num">
                                      <p:cBhvr>
                                        <p:cTn id="3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fade">
                                      <p:cBhvr>
                                        <p:cTn id="44" dur="1000"/>
                                        <p:tgtEl>
                                          <p:spTgt spid="7"/>
                                        </p:tgtEl>
                                      </p:cBhvr>
                                    </p:animEffect>
                                    <p:anim calcmode="lin" valueType="num">
                                      <p:cBhvr>
                                        <p:cTn id="45" dur="1000" fill="hold"/>
                                        <p:tgtEl>
                                          <p:spTgt spid="7"/>
                                        </p:tgtEl>
                                        <p:attrNameLst>
                                          <p:attrName>ppt_x</p:attrName>
                                        </p:attrNameLst>
                                      </p:cBhvr>
                                      <p:tavLst>
                                        <p:tav tm="0">
                                          <p:val>
                                            <p:strVal val="#ppt_x"/>
                                          </p:val>
                                        </p:tav>
                                        <p:tav tm="100000">
                                          <p:val>
                                            <p:strVal val="#ppt_x"/>
                                          </p:val>
                                        </p:tav>
                                      </p:tavLst>
                                    </p:anim>
                                    <p:anim calcmode="lin" valueType="num">
                                      <p:cBhvr>
                                        <p:cTn id="46" dur="1000" fill="hold"/>
                                        <p:tgtEl>
                                          <p:spTgt spid="7"/>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1000"/>
                                        <p:tgtEl>
                                          <p:spTgt spid="15"/>
                                        </p:tgtEl>
                                      </p:cBhvr>
                                    </p:animEffect>
                                    <p:anim calcmode="lin" valueType="num">
                                      <p:cBhvr>
                                        <p:cTn id="50" dur="1000" fill="hold"/>
                                        <p:tgtEl>
                                          <p:spTgt spid="15"/>
                                        </p:tgtEl>
                                        <p:attrNameLst>
                                          <p:attrName>ppt_x</p:attrName>
                                        </p:attrNameLst>
                                      </p:cBhvr>
                                      <p:tavLst>
                                        <p:tav tm="0">
                                          <p:val>
                                            <p:strVal val="#ppt_x"/>
                                          </p:val>
                                        </p:tav>
                                        <p:tav tm="100000">
                                          <p:val>
                                            <p:strVal val="#ppt_x"/>
                                          </p:val>
                                        </p:tav>
                                      </p:tavLst>
                                    </p:anim>
                                    <p:anim calcmode="lin" valueType="num">
                                      <p:cBhvr>
                                        <p:cTn id="5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86713">
              <a:srgbClr val="FF0000"/>
            </a:gs>
            <a:gs pos="73480">
              <a:srgbClr val="FFFF00"/>
            </a:gs>
            <a:gs pos="100000">
              <a:srgbClr val="0070C0"/>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24A1D62-9267-47EC-8551-2163B8F749A9}" type="slidenum">
              <a:rPr lang="en-US" smtClean="0"/>
              <a:t>26</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22594090"/>
              </p:ext>
            </p:extLst>
          </p:nvPr>
        </p:nvGraphicFramePr>
        <p:xfrm>
          <a:off x="2892612" y="787782"/>
          <a:ext cx="8128000" cy="4328160"/>
        </p:xfrm>
        <a:graphic>
          <a:graphicData uri="http://schemas.openxmlformats.org/drawingml/2006/table">
            <a:tbl>
              <a:tblPr firstRow="1" bandRow="1">
                <a:tableStyleId>{5C22544A-7EE6-4342-B048-85BDC9FD1C3A}</a:tableStyleId>
              </a:tblPr>
              <a:tblGrid>
                <a:gridCol w="8128000"/>
              </a:tblGrid>
              <a:tr h="2013573">
                <a:tc>
                  <a:txBody>
                    <a:bodyPr/>
                    <a:lstStyle/>
                    <a:p>
                      <a:pPr algn="ctr" rtl="1"/>
                      <a:endParaRPr lang="fa-IR" sz="2800" dirty="0" smtClean="0">
                        <a:cs typeface="B Nazanin" panose="00000400000000000000" pitchFamily="2" charset="-78"/>
                      </a:endParaRPr>
                    </a:p>
                    <a:p>
                      <a:pPr algn="ctr" rtl="1"/>
                      <a:r>
                        <a:rPr lang="fa-IR" sz="3600" dirty="0" smtClean="0">
                          <a:cs typeface="B Nazanin" panose="00000400000000000000" pitchFamily="2" charset="-78"/>
                        </a:rPr>
                        <a:t>نیمکره راست </a:t>
                      </a:r>
                    </a:p>
                    <a:p>
                      <a:pPr algn="ctr" rtl="1"/>
                      <a:endParaRPr lang="fa-IR" sz="2800" dirty="0" smtClean="0">
                        <a:ln>
                          <a:solidFill>
                            <a:srgbClr val="FFFF00"/>
                          </a:solidFill>
                        </a:ln>
                        <a:solidFill>
                          <a:srgbClr val="FFFF00"/>
                        </a:solidFill>
                        <a:cs typeface="B Nazanin" panose="00000400000000000000" pitchFamily="2" charset="-78"/>
                      </a:endParaRPr>
                    </a:p>
                    <a:p>
                      <a:pPr algn="ctr" rtl="1"/>
                      <a:r>
                        <a:rPr lang="fa-IR" sz="4000" dirty="0" smtClean="0">
                          <a:ln>
                            <a:solidFill>
                              <a:srgbClr val="FFFF00"/>
                            </a:solidFill>
                          </a:ln>
                          <a:solidFill>
                            <a:schemeClr val="accent1">
                              <a:lumMod val="60000"/>
                              <a:lumOff val="40000"/>
                            </a:schemeClr>
                          </a:solidFill>
                          <a:cs typeface="B Nazanin" panose="00000400000000000000" pitchFamily="2" charset="-78"/>
                        </a:rPr>
                        <a:t>فوری و نگاه اول ارتباط غالب را در می یابد. </a:t>
                      </a:r>
                      <a:endParaRPr lang="en-US" sz="4000" dirty="0">
                        <a:ln>
                          <a:solidFill>
                            <a:srgbClr val="FFFF00"/>
                          </a:solidFill>
                        </a:ln>
                        <a:solidFill>
                          <a:schemeClr val="accent1">
                            <a:lumMod val="60000"/>
                            <a:lumOff val="40000"/>
                          </a:schemeClr>
                        </a:solidFill>
                        <a:cs typeface="B Nazanin" panose="00000400000000000000" pitchFamily="2" charset="-78"/>
                      </a:endParaRPr>
                    </a:p>
                  </a:txBody>
                  <a:tcPr>
                    <a:solidFill>
                      <a:srgbClr val="00B0F0"/>
                    </a:solidFill>
                  </a:tcPr>
                </a:tc>
              </a:tr>
              <a:tr h="2013573">
                <a:tc>
                  <a:txBody>
                    <a:bodyPr/>
                    <a:lstStyle/>
                    <a:p>
                      <a:pPr algn="ctr" rtl="1"/>
                      <a:endParaRPr lang="fa-IR" sz="2800" dirty="0" smtClean="0">
                        <a:cs typeface="B Nazanin" panose="00000400000000000000" pitchFamily="2" charset="-78"/>
                      </a:endParaRPr>
                    </a:p>
                    <a:p>
                      <a:pPr algn="ctr" rtl="1"/>
                      <a:r>
                        <a:rPr lang="fa-IR" sz="4000" b="1" dirty="0" smtClean="0">
                          <a:solidFill>
                            <a:schemeClr val="bg1"/>
                          </a:solidFill>
                          <a:cs typeface="B Nazanin" panose="00000400000000000000" pitchFamily="2" charset="-78"/>
                        </a:rPr>
                        <a:t>نیمکره چپ</a:t>
                      </a:r>
                    </a:p>
                    <a:p>
                      <a:pPr algn="ctr" rtl="1"/>
                      <a:endParaRPr lang="fa-IR" sz="3600" dirty="0" smtClean="0">
                        <a:solidFill>
                          <a:srgbClr val="FFFF00"/>
                        </a:solidFill>
                        <a:effectLst>
                          <a:glow rad="101600">
                            <a:schemeClr val="accent5">
                              <a:satMod val="175000"/>
                              <a:alpha val="40000"/>
                            </a:schemeClr>
                          </a:glow>
                        </a:effectLst>
                        <a:cs typeface="B Nazanin" panose="00000400000000000000" pitchFamily="2" charset="-78"/>
                      </a:endParaRPr>
                    </a:p>
                    <a:p>
                      <a:pPr algn="ctr" rtl="1"/>
                      <a:r>
                        <a:rPr lang="fa-IR" sz="3600" dirty="0" smtClean="0">
                          <a:solidFill>
                            <a:srgbClr val="FFFF00"/>
                          </a:solidFill>
                          <a:effectLst>
                            <a:glow rad="101600">
                              <a:schemeClr val="accent5">
                                <a:satMod val="175000"/>
                                <a:alpha val="40000"/>
                              </a:schemeClr>
                            </a:glow>
                          </a:effectLst>
                          <a:cs typeface="B Nazanin" panose="00000400000000000000" pitchFamily="2" charset="-78"/>
                        </a:rPr>
                        <a:t>با تاخیر</a:t>
                      </a:r>
                      <a:r>
                        <a:rPr lang="fa-IR" sz="3600" baseline="0" dirty="0" smtClean="0">
                          <a:solidFill>
                            <a:srgbClr val="FFFF00"/>
                          </a:solidFill>
                          <a:effectLst>
                            <a:glow rad="101600">
                              <a:schemeClr val="accent5">
                                <a:satMod val="175000"/>
                                <a:alpha val="40000"/>
                              </a:schemeClr>
                            </a:glow>
                          </a:effectLst>
                          <a:cs typeface="B Nazanin" panose="00000400000000000000" pitchFamily="2" charset="-78"/>
                        </a:rPr>
                        <a:t> و تامل ارتباط یابی می کند که عمدتاً غلط است.</a:t>
                      </a:r>
                      <a:endParaRPr lang="en-US" sz="3600" dirty="0">
                        <a:solidFill>
                          <a:srgbClr val="FFFF00"/>
                        </a:solidFill>
                        <a:effectLst>
                          <a:glow rad="101600">
                            <a:schemeClr val="accent5">
                              <a:satMod val="175000"/>
                              <a:alpha val="40000"/>
                            </a:schemeClr>
                          </a:glow>
                        </a:effectLst>
                        <a:cs typeface="B Nazanin" panose="00000400000000000000" pitchFamily="2" charset="-78"/>
                      </a:endParaRPr>
                    </a:p>
                  </a:txBody>
                  <a:tcPr>
                    <a:solidFill>
                      <a:srgbClr val="7030A0"/>
                    </a:solidFill>
                  </a:tcPr>
                </a:tc>
              </a:tr>
            </a:tbl>
          </a:graphicData>
        </a:graphic>
      </p:graphicFrame>
    </p:spTree>
    <p:extLst>
      <p:ext uri="{BB962C8B-B14F-4D97-AF65-F5344CB8AC3E}">
        <p14:creationId xmlns:p14="http://schemas.microsoft.com/office/powerpoint/2010/main" val="277244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24A1D62-9267-47EC-8551-2163B8F749A9}" type="slidenum">
              <a:rPr lang="en-US" smtClean="0"/>
              <a:t>27</a:t>
            </a:fld>
            <a:endParaRPr lang="en-US" dirty="0"/>
          </a:p>
        </p:txBody>
      </p:sp>
      <p:sp>
        <p:nvSpPr>
          <p:cNvPr id="4" name="Rounded Rectangle 3"/>
          <p:cNvSpPr/>
          <p:nvPr/>
        </p:nvSpPr>
        <p:spPr>
          <a:xfrm>
            <a:off x="1105493" y="624110"/>
            <a:ext cx="10118361" cy="265325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solidFill>
                  <a:srgbClr val="00B0F0"/>
                </a:solidFill>
                <a:cs typeface="B Nazanin" panose="00000400000000000000" pitchFamily="2" charset="-78"/>
              </a:rPr>
              <a:t>1- سیلابس یا فهرست مطالب و موضوعات درسی ثابت</a:t>
            </a:r>
            <a:br>
              <a:rPr lang="fa-IR" sz="4000" dirty="0">
                <a:solidFill>
                  <a:srgbClr val="00B0F0"/>
                </a:solidFill>
                <a:cs typeface="B Nazanin" panose="00000400000000000000" pitchFamily="2" charset="-78"/>
              </a:rPr>
            </a:br>
            <a:r>
              <a:rPr lang="fa-IR" sz="4000" dirty="0">
                <a:solidFill>
                  <a:srgbClr val="00B0F0"/>
                </a:solidFill>
                <a:cs typeface="B Nazanin" panose="00000400000000000000" pitchFamily="2" charset="-78"/>
              </a:rPr>
              <a:t> و از قبل مشخص است و کرانه های هر موضوع و میزان توقع استادان برای تسلط دانش آموزان به هر صحبت نیز تا حدودی مشخص است.</a:t>
            </a:r>
            <a:endParaRPr lang="en-US" sz="4000" dirty="0"/>
          </a:p>
        </p:txBody>
      </p:sp>
      <p:sp>
        <p:nvSpPr>
          <p:cNvPr id="5" name="Rounded Rectangle 4"/>
          <p:cNvSpPr/>
          <p:nvPr/>
        </p:nvSpPr>
        <p:spPr>
          <a:xfrm>
            <a:off x="1281598" y="3492708"/>
            <a:ext cx="9706191" cy="315542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400" dirty="0">
                <a:solidFill>
                  <a:srgbClr val="00B0F0"/>
                </a:solidFill>
                <a:cs typeface="B Nazanin" panose="00000400000000000000" pitchFamily="2" charset="-78"/>
              </a:rPr>
              <a:t/>
            </a:r>
            <a:br>
              <a:rPr lang="fa-IR" sz="4400" dirty="0">
                <a:solidFill>
                  <a:srgbClr val="00B0F0"/>
                </a:solidFill>
                <a:cs typeface="B Nazanin" panose="00000400000000000000" pitchFamily="2" charset="-78"/>
              </a:rPr>
            </a:br>
            <a:r>
              <a:rPr lang="fa-IR" sz="4400" dirty="0">
                <a:cs typeface="B Nazanin" panose="00000400000000000000" pitchFamily="2" charset="-78"/>
              </a:rPr>
              <a:t/>
            </a:r>
            <a:br>
              <a:rPr lang="fa-IR" sz="4400" dirty="0">
                <a:cs typeface="B Nazanin" panose="00000400000000000000" pitchFamily="2" charset="-78"/>
              </a:rPr>
            </a:br>
            <a:r>
              <a:rPr lang="fa-IR" sz="4400" dirty="0">
                <a:ln>
                  <a:solidFill>
                    <a:srgbClr val="FFFF00"/>
                  </a:solidFill>
                </a:ln>
                <a:cs typeface="B Nazanin" panose="00000400000000000000" pitchFamily="2" charset="-78"/>
              </a:rPr>
              <a:t>2- در دسترس بودن نمونه تست های حداقل بیست سال گذشته که امکان دسته بندی آن ها را فراهم ساخته و موارد مورد اشاره طراحان تست ها معلوم شده است. </a:t>
            </a:r>
            <a:r>
              <a:rPr lang="fa-IR" sz="4400" dirty="0">
                <a:cs typeface="B Nazanin" panose="00000400000000000000" pitchFamily="2" charset="-78"/>
              </a:rPr>
              <a:t/>
            </a:r>
            <a:br>
              <a:rPr lang="fa-IR" sz="4400" dirty="0">
                <a:cs typeface="B Nazanin" panose="00000400000000000000" pitchFamily="2" charset="-78"/>
              </a:rPr>
            </a:br>
            <a:endParaRPr lang="en-US" sz="4400" dirty="0"/>
          </a:p>
        </p:txBody>
      </p:sp>
    </p:spTree>
    <p:extLst>
      <p:ext uri="{BB962C8B-B14F-4D97-AF65-F5344CB8AC3E}">
        <p14:creationId xmlns:p14="http://schemas.microsoft.com/office/powerpoint/2010/main" val="1256050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4742" y="94129"/>
            <a:ext cx="10549870" cy="6763871"/>
          </a:xfrm>
        </p:spPr>
        <p:txBody>
          <a:bodyPr>
            <a:noAutofit/>
          </a:bodyPr>
          <a:lstStyle/>
          <a:p>
            <a:pPr algn="r" rtl="1"/>
            <a:r>
              <a:rPr lang="fa-IR" sz="4400" dirty="0" smtClean="0">
                <a:ln>
                  <a:solidFill>
                    <a:srgbClr val="7030A0"/>
                  </a:solidFill>
                </a:ln>
                <a:solidFill>
                  <a:srgbClr val="C00000"/>
                </a:solidFill>
                <a:cs typeface="B Nazanin" panose="00000400000000000000" pitchFamily="2" charset="-78"/>
              </a:rPr>
              <a:t/>
            </a:r>
            <a:br>
              <a:rPr lang="fa-IR" sz="4400" dirty="0" smtClean="0">
                <a:ln>
                  <a:solidFill>
                    <a:srgbClr val="7030A0"/>
                  </a:solidFill>
                </a:ln>
                <a:solidFill>
                  <a:srgbClr val="C00000"/>
                </a:solidFill>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endParaRPr lang="en-US" sz="4400" dirty="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28</a:t>
            </a:fld>
            <a:endParaRPr lang="en-US"/>
          </a:p>
        </p:txBody>
      </p:sp>
      <p:sp>
        <p:nvSpPr>
          <p:cNvPr id="5" name="Rectangle 4"/>
          <p:cNvSpPr/>
          <p:nvPr/>
        </p:nvSpPr>
        <p:spPr>
          <a:xfrm>
            <a:off x="1753849" y="374754"/>
            <a:ext cx="9503764" cy="191874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ln>
                  <a:solidFill>
                    <a:srgbClr val="7030A0"/>
                  </a:solidFill>
                </a:ln>
                <a:solidFill>
                  <a:srgbClr val="C00000"/>
                </a:solidFill>
                <a:cs typeface="B Nazanin" panose="00000400000000000000" pitchFamily="2" charset="-78"/>
              </a:rPr>
              <a:t>3- در هر آزمون سوالات ساده،‌ متوسط و پیچیده </a:t>
            </a:r>
            <a:br>
              <a:rPr lang="fa-IR" sz="4000" dirty="0">
                <a:ln>
                  <a:solidFill>
                    <a:srgbClr val="7030A0"/>
                  </a:solidFill>
                </a:ln>
                <a:solidFill>
                  <a:srgbClr val="C00000"/>
                </a:solidFill>
                <a:cs typeface="B Nazanin" panose="00000400000000000000" pitchFamily="2" charset="-78"/>
              </a:rPr>
            </a:br>
            <a:r>
              <a:rPr lang="fa-IR" sz="4000" dirty="0">
                <a:ln>
                  <a:solidFill>
                    <a:srgbClr val="7030A0"/>
                  </a:solidFill>
                </a:ln>
                <a:solidFill>
                  <a:srgbClr val="C00000"/>
                </a:solidFill>
                <a:cs typeface="B Nazanin" panose="00000400000000000000" pitchFamily="2" charset="-78"/>
              </a:rPr>
              <a:t>وجود دارد تاطبق توزیع نرمال همه طیف های داوطلبان را پوشش دهند.</a:t>
            </a:r>
            <a:endParaRPr lang="en-US" sz="4000" dirty="0"/>
          </a:p>
        </p:txBody>
      </p:sp>
      <p:sp>
        <p:nvSpPr>
          <p:cNvPr id="6" name="Rectangle 5"/>
          <p:cNvSpPr/>
          <p:nvPr/>
        </p:nvSpPr>
        <p:spPr>
          <a:xfrm>
            <a:off x="531812" y="2443397"/>
            <a:ext cx="10725801" cy="424221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smtClean="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t>4- </a:t>
            </a:r>
            <a:r>
              <a:rPr lang="fa-IR" sz="4000" dirty="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t>توزیع پاسخ های درست در گزینه ها کاملاً برابر است. یعنی</a:t>
            </a:r>
            <a:r>
              <a:rPr lang="fa-IR" sz="4000" dirty="0" smtClean="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t>:</a:t>
            </a:r>
          </a:p>
          <a:p>
            <a:pPr algn="ctr"/>
            <a:r>
              <a:rPr lang="fa-IR" sz="4000" dirty="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t/>
            </a:r>
            <a:br>
              <a:rPr lang="fa-IR" sz="4000" dirty="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br>
            <a:r>
              <a:rPr lang="fa-IR" sz="4000" dirty="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t>					25 ٪ گزینه الف</a:t>
            </a:r>
            <a:br>
              <a:rPr lang="fa-IR" sz="4000" dirty="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br>
            <a:r>
              <a:rPr lang="fa-IR" sz="4000" dirty="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t>					25 ٪ گزینه ب</a:t>
            </a:r>
            <a:br>
              <a:rPr lang="fa-IR" sz="4000" dirty="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br>
            <a:r>
              <a:rPr lang="fa-IR" sz="4000" dirty="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t>					25 ٪‌ گزینه ج</a:t>
            </a:r>
            <a:br>
              <a:rPr lang="fa-IR" sz="4000" dirty="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br>
            <a:r>
              <a:rPr lang="fa-IR" sz="4000" dirty="0">
                <a:ln>
                  <a:solidFill>
                    <a:srgbClr val="FF0000"/>
                  </a:solidFill>
                </a:ln>
                <a:solidFill>
                  <a:srgbClr val="FFFF00"/>
                </a:solidFill>
                <a:effectLst>
                  <a:outerShdw blurRad="50800" dist="38100" dir="18900000" algn="bl" rotWithShape="0">
                    <a:prstClr val="black">
                      <a:alpha val="40000"/>
                    </a:prstClr>
                  </a:outerShdw>
                </a:effectLst>
                <a:cs typeface="B Nazanin" panose="00000400000000000000" pitchFamily="2" charset="-78"/>
              </a:rPr>
              <a:t>					25 ٪ گزینه د</a:t>
            </a:r>
            <a:endParaRPr lang="en-US" sz="4000" dirty="0"/>
          </a:p>
        </p:txBody>
      </p:sp>
      <p:sp>
        <p:nvSpPr>
          <p:cNvPr id="7" name="Right Brace 6"/>
          <p:cNvSpPr/>
          <p:nvPr/>
        </p:nvSpPr>
        <p:spPr>
          <a:xfrm>
            <a:off x="9472901" y="3893475"/>
            <a:ext cx="806824" cy="2447364"/>
          </a:xfrm>
          <a:prstGeom prst="rightBrace">
            <a:avLst/>
          </a:prstGeom>
        </p:spPr>
        <p:style>
          <a:lnRef idx="2">
            <a:schemeClr val="accent2"/>
          </a:lnRef>
          <a:fillRef idx="0">
            <a:schemeClr val="accent2"/>
          </a:fillRef>
          <a:effectRef idx="1">
            <a:schemeClr val="accent2"/>
          </a:effectRef>
          <a:fontRef idx="minor">
            <a:schemeClr val="tx1"/>
          </a:fontRef>
        </p:style>
        <p:txBody>
          <a:bodyPr rtlCol="0" anchor="ctr"/>
          <a:lstStyle/>
          <a:p>
            <a:pPr algn="ctr"/>
            <a:endParaRPr lang="en-US">
              <a:solidFill>
                <a:srgbClr val="7030A0"/>
              </a:solidFill>
            </a:endParaRPr>
          </a:p>
        </p:txBody>
      </p:sp>
    </p:spTree>
    <p:extLst>
      <p:ext uri="{BB962C8B-B14F-4D97-AF65-F5344CB8AC3E}">
        <p14:creationId xmlns:p14="http://schemas.microsoft.com/office/powerpoint/2010/main" val="202974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24A1D62-9267-47EC-8551-2163B8F749A9}" type="slidenum">
              <a:rPr lang="en-US" smtClean="0"/>
              <a:t>29</a:t>
            </a:fld>
            <a:endParaRPr lang="en-US"/>
          </a:p>
        </p:txBody>
      </p:sp>
      <p:sp>
        <p:nvSpPr>
          <p:cNvPr id="4" name="Oval 3"/>
          <p:cNvSpPr/>
          <p:nvPr/>
        </p:nvSpPr>
        <p:spPr>
          <a:xfrm>
            <a:off x="1976555" y="614156"/>
            <a:ext cx="8831353" cy="2383877"/>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b="1" dirty="0">
                <a:ln w="12700">
                  <a:solidFill>
                    <a:srgbClr val="7030A0"/>
                  </a:solidFill>
                  <a:prstDash val="solid"/>
                </a:ln>
                <a:solidFill>
                  <a:srgbClr val="00B0F0"/>
                </a:solidFill>
                <a:cs typeface="B Nazanin" panose="00000400000000000000" pitchFamily="2" charset="-78"/>
              </a:rPr>
              <a:t>5- یافتن گزینه غلط،‌ احتمال پاسخ درست شما را افزایش می دهد.</a:t>
            </a:r>
            <a:endParaRPr lang="en-US" sz="4000" dirty="0"/>
          </a:p>
        </p:txBody>
      </p:sp>
      <p:sp>
        <p:nvSpPr>
          <p:cNvPr id="5" name="Oval 4"/>
          <p:cNvSpPr/>
          <p:nvPr/>
        </p:nvSpPr>
        <p:spPr>
          <a:xfrm>
            <a:off x="2368446" y="3777521"/>
            <a:ext cx="8799226" cy="229349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fa-IR" sz="4400" dirty="0">
                <a:cs typeface="B Nazanin" panose="00000400000000000000" pitchFamily="2" charset="-78"/>
              </a:rPr>
              <a:t/>
            </a:r>
            <a:br>
              <a:rPr lang="fa-IR" sz="4400" dirty="0">
                <a:cs typeface="B Nazanin" panose="00000400000000000000" pitchFamily="2" charset="-78"/>
              </a:rPr>
            </a:br>
            <a:r>
              <a:rPr lang="fa-IR" sz="4400" b="1" dirty="0">
                <a:ln w="12700">
                  <a:solidFill>
                    <a:srgbClr val="FFFF00"/>
                  </a:solidFill>
                  <a:prstDash val="solid"/>
                </a:ln>
                <a:solidFill>
                  <a:srgbClr val="FF0000"/>
                </a:solidFill>
                <a:effectLst>
                  <a:outerShdw dist="38100" dir="2640000" algn="bl" rotWithShape="0">
                    <a:schemeClr val="tx2">
                      <a:lumMod val="75000"/>
                    </a:schemeClr>
                  </a:outerShdw>
                </a:effectLst>
                <a:cs typeface="B Nazanin" panose="00000400000000000000" pitchFamily="2" charset="-78"/>
              </a:rPr>
              <a:t>6- توزیع سوالات سخت و آسان بر اساس میزان هوش داوطلبان.</a:t>
            </a:r>
            <a:r>
              <a:rPr lang="fa-IR" sz="4400" dirty="0"/>
              <a:t/>
            </a:r>
            <a:br>
              <a:rPr lang="fa-IR" sz="4400" dirty="0"/>
            </a:br>
            <a:endParaRPr lang="en-US" sz="4400" dirty="0"/>
          </a:p>
        </p:txBody>
      </p:sp>
    </p:spTree>
    <p:extLst>
      <p:ext uri="{BB962C8B-B14F-4D97-AF65-F5344CB8AC3E}">
        <p14:creationId xmlns:p14="http://schemas.microsoft.com/office/powerpoint/2010/main" val="1321942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24A1D62-9267-47EC-8551-2163B8F749A9}" type="slidenum">
              <a:rPr lang="en-US" smtClean="0"/>
              <a:t>3</a:t>
            </a:fld>
            <a:endParaRPr lang="en-US"/>
          </a:p>
        </p:txBody>
      </p:sp>
      <p:sp>
        <p:nvSpPr>
          <p:cNvPr id="6" name="Rounded Rectangle 5"/>
          <p:cNvSpPr/>
          <p:nvPr/>
        </p:nvSpPr>
        <p:spPr>
          <a:xfrm>
            <a:off x="8379502" y="2788170"/>
            <a:ext cx="3162924" cy="70453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a:solidFill>
                  <a:schemeClr val="tx1"/>
                </a:solidFill>
                <a:cs typeface="B Nazanin" panose="00000400000000000000" pitchFamily="2" charset="-78"/>
              </a:rPr>
              <a:t>1) چیدمان تک جفتی</a:t>
            </a:r>
            <a:endParaRPr lang="en-US" sz="3200" dirty="0">
              <a:solidFill>
                <a:schemeClr val="tx1"/>
              </a:solidFill>
            </a:endParaRPr>
          </a:p>
        </p:txBody>
      </p:sp>
      <p:grpSp>
        <p:nvGrpSpPr>
          <p:cNvPr id="14" name="Group 13"/>
          <p:cNvGrpSpPr/>
          <p:nvPr/>
        </p:nvGrpSpPr>
        <p:grpSpPr>
          <a:xfrm>
            <a:off x="2668249" y="4514550"/>
            <a:ext cx="8482835" cy="604688"/>
            <a:chOff x="2827217" y="1973621"/>
            <a:chExt cx="8482835" cy="604688"/>
          </a:xfrm>
        </p:grpSpPr>
        <p:sp>
          <p:nvSpPr>
            <p:cNvPr id="15" name="Rectangle 14"/>
            <p:cNvSpPr/>
            <p:nvPr/>
          </p:nvSpPr>
          <p:spPr>
            <a:xfrm>
              <a:off x="10715837" y="1978105"/>
              <a:ext cx="594215" cy="468408"/>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smtClean="0"/>
                <a:t>الف</a:t>
              </a:r>
              <a:endParaRPr lang="en-US" dirty="0"/>
            </a:p>
          </p:txBody>
        </p:sp>
        <p:sp>
          <p:nvSpPr>
            <p:cNvPr id="16" name="Rectangle 15"/>
            <p:cNvSpPr/>
            <p:nvPr/>
          </p:nvSpPr>
          <p:spPr>
            <a:xfrm>
              <a:off x="8076681" y="1973621"/>
              <a:ext cx="557399" cy="47289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t>ب</a:t>
              </a:r>
              <a:endParaRPr lang="en-US" dirty="0"/>
            </a:p>
          </p:txBody>
        </p:sp>
        <p:sp>
          <p:nvSpPr>
            <p:cNvPr id="17" name="Rectangle 16"/>
            <p:cNvSpPr/>
            <p:nvPr/>
          </p:nvSpPr>
          <p:spPr>
            <a:xfrm>
              <a:off x="5259402" y="1973621"/>
              <a:ext cx="583244" cy="4728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smtClean="0"/>
                <a:t>ج</a:t>
              </a:r>
              <a:endParaRPr lang="en-US" dirty="0"/>
            </a:p>
          </p:txBody>
        </p:sp>
        <p:sp>
          <p:nvSpPr>
            <p:cNvPr id="18" name="Rectangle 17"/>
            <p:cNvSpPr/>
            <p:nvPr/>
          </p:nvSpPr>
          <p:spPr>
            <a:xfrm>
              <a:off x="2827217" y="1973621"/>
              <a:ext cx="427948" cy="47289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t>د</a:t>
              </a:r>
              <a:endParaRPr lang="en-US" dirty="0"/>
            </a:p>
          </p:txBody>
        </p:sp>
        <p:sp>
          <p:nvSpPr>
            <p:cNvPr id="19" name="Right Bracket 18"/>
            <p:cNvSpPr/>
            <p:nvPr/>
          </p:nvSpPr>
          <p:spPr>
            <a:xfrm rot="5400000">
              <a:off x="8170498" y="-164034"/>
              <a:ext cx="88225" cy="5396462"/>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7030A0"/>
                </a:solidFill>
              </a:endParaRPr>
            </a:p>
          </p:txBody>
        </p:sp>
      </p:grpSp>
      <p:sp>
        <p:nvSpPr>
          <p:cNvPr id="22" name="Rectangle 21"/>
          <p:cNvSpPr/>
          <p:nvPr/>
        </p:nvSpPr>
        <p:spPr>
          <a:xfrm>
            <a:off x="2800028" y="899339"/>
            <a:ext cx="7160936" cy="830997"/>
          </a:xfrm>
          <a:prstGeom prst="rect">
            <a:avLst/>
          </a:prstGeom>
        </p:spPr>
        <p:txBody>
          <a:bodyPr wrap="none">
            <a:spAutoFit/>
          </a:bodyPr>
          <a:lstStyle/>
          <a:p>
            <a:pPr algn="ctr"/>
            <a:r>
              <a:rPr lang="fa-IR" sz="4800" b="1" dirty="0">
                <a:cs typeface="B Nazanin" panose="00000400000000000000" pitchFamily="2" charset="-78"/>
              </a:rPr>
              <a:t>انواع چیدمان ارتباط بین گزینه ها</a:t>
            </a:r>
            <a:endParaRPr lang="en-US" sz="4800" b="1" dirty="0">
              <a:cs typeface="B Nazanin" panose="00000400000000000000" pitchFamily="2" charset="-78"/>
            </a:endParaRPr>
          </a:p>
        </p:txBody>
      </p:sp>
    </p:spTree>
    <p:extLst>
      <p:ext uri="{BB962C8B-B14F-4D97-AF65-F5344CB8AC3E}">
        <p14:creationId xmlns:p14="http://schemas.microsoft.com/office/powerpoint/2010/main" val="2897097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arn(inVertical)">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1000"/>
                                        <p:tgtEl>
                                          <p:spTgt spid="14"/>
                                        </p:tgtEl>
                                      </p:cBhvr>
                                    </p:animEffect>
                                    <p:anim calcmode="lin" valueType="num">
                                      <p:cBhvr>
                                        <p:cTn id="18" dur="1000" fill="hold"/>
                                        <p:tgtEl>
                                          <p:spTgt spid="14"/>
                                        </p:tgtEl>
                                        <p:attrNameLst>
                                          <p:attrName>ppt_x</p:attrName>
                                        </p:attrNameLst>
                                      </p:cBhvr>
                                      <p:tavLst>
                                        <p:tav tm="0">
                                          <p:val>
                                            <p:strVal val="#ppt_x"/>
                                          </p:val>
                                        </p:tav>
                                        <p:tav tm="100000">
                                          <p:val>
                                            <p:strVal val="#ppt_x"/>
                                          </p:val>
                                        </p:tav>
                                      </p:tavLst>
                                    </p:anim>
                                    <p:anim calcmode="lin" valueType="num">
                                      <p:cBhvr>
                                        <p:cTn id="1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2"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174812"/>
            <a:ext cx="11066929" cy="6575612"/>
          </a:xfrm>
        </p:spPr>
        <p:txBody>
          <a:bodyPr>
            <a:normAutofit/>
          </a:bodyPr>
          <a:lstStyle/>
          <a:p>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a:t/>
            </a:r>
            <a:br>
              <a:rPr lang="fa-IR" dirty="0"/>
            </a:br>
            <a:r>
              <a:rPr lang="fa-IR" dirty="0" smtClean="0"/>
              <a:t/>
            </a:r>
            <a:br>
              <a:rPr lang="fa-IR" dirty="0" smtClean="0"/>
            </a:br>
            <a:r>
              <a:rPr lang="fa-IR" dirty="0"/>
              <a:t/>
            </a:r>
            <a:br>
              <a:rPr lang="fa-IR" dirty="0"/>
            </a:br>
            <a:endParaRPr lang="en-US" dirty="0"/>
          </a:p>
        </p:txBody>
      </p:sp>
      <p:sp>
        <p:nvSpPr>
          <p:cNvPr id="3" name="Slide Number Placeholder 2"/>
          <p:cNvSpPr>
            <a:spLocks noGrp="1"/>
          </p:cNvSpPr>
          <p:nvPr>
            <p:ph type="sldNum" sz="quarter" idx="12"/>
          </p:nvPr>
        </p:nvSpPr>
        <p:spPr/>
        <p:txBody>
          <a:bodyPr/>
          <a:lstStyle/>
          <a:p>
            <a:fld id="{624A1D62-9267-47EC-8551-2163B8F749A9}" type="slidenum">
              <a:rPr lang="en-US" smtClean="0"/>
              <a:t>30</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882049906"/>
              </p:ext>
            </p:extLst>
          </p:nvPr>
        </p:nvGraphicFramePr>
        <p:xfrm>
          <a:off x="3874248" y="174812"/>
          <a:ext cx="8128000" cy="1685183"/>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gridCol w="1016000"/>
                <a:gridCol w="1016000"/>
              </a:tblGrid>
              <a:tr h="862223">
                <a:tc>
                  <a:txBody>
                    <a:bodyPr/>
                    <a:lstStyle/>
                    <a:p>
                      <a:pPr algn="ctr"/>
                      <a:r>
                        <a:rPr lang="fa-IR" sz="2400" dirty="0" smtClean="0">
                          <a:cs typeface="B Nazanin" panose="00000400000000000000" pitchFamily="2" charset="-78"/>
                        </a:rPr>
                        <a:t>نابغه</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تیز هوش</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حواس جمع</a:t>
                      </a:r>
                      <a:r>
                        <a:rPr lang="fa-IR" sz="2400" baseline="0" dirty="0" smtClean="0">
                          <a:cs typeface="B Nazanin" panose="00000400000000000000" pitchFamily="2" charset="-78"/>
                        </a:rPr>
                        <a:t> </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هوش معمولی</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حواس پرت</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کند هوش</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خنگ و کودن</a:t>
                      </a:r>
                      <a:endParaRPr lang="en-US" sz="2400" dirty="0">
                        <a:cs typeface="B Nazanin" panose="00000400000000000000" pitchFamily="2" charset="-78"/>
                      </a:endParaRPr>
                    </a:p>
                  </a:txBody>
                  <a:tcPr/>
                </a:tc>
                <a:tc>
                  <a:txBody>
                    <a:bodyPr/>
                    <a:lstStyle/>
                    <a:p>
                      <a:pPr algn="ctr" rtl="1"/>
                      <a:r>
                        <a:rPr lang="fa-IR" sz="2400" dirty="0" smtClean="0">
                          <a:cs typeface="B Nazanin" panose="00000400000000000000" pitchFamily="2" charset="-78"/>
                        </a:rPr>
                        <a:t>میزان</a:t>
                      </a:r>
                      <a:r>
                        <a:rPr lang="fa-IR" sz="2400" baseline="0" dirty="0" smtClean="0">
                          <a:cs typeface="B Nazanin" panose="00000400000000000000" pitchFamily="2" charset="-78"/>
                        </a:rPr>
                        <a:t> هوش</a:t>
                      </a:r>
                      <a:endParaRPr lang="en-US" sz="2400" dirty="0">
                        <a:cs typeface="B Nazanin" panose="00000400000000000000" pitchFamily="2" charset="-78"/>
                      </a:endParaRPr>
                    </a:p>
                  </a:txBody>
                  <a:tcPr/>
                </a:tc>
              </a:tr>
              <a:tr h="603556">
                <a:tc>
                  <a:txBody>
                    <a:bodyPr/>
                    <a:lstStyle/>
                    <a:p>
                      <a:pPr algn="ctr"/>
                      <a:r>
                        <a:rPr lang="fa-IR" sz="2400" dirty="0" smtClean="0">
                          <a:cs typeface="B Nazanin" panose="00000400000000000000" pitchFamily="2" charset="-78"/>
                        </a:rPr>
                        <a:t>2</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8</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16</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48</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16</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8</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2</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درصد افراد</a:t>
                      </a:r>
                      <a:endParaRPr lang="en-US" sz="2400" dirty="0">
                        <a:cs typeface="B Nazanin" panose="00000400000000000000" pitchFamily="2" charset="-78"/>
                      </a:endParaRPr>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79869898"/>
              </p:ext>
            </p:extLst>
          </p:nvPr>
        </p:nvGraphicFramePr>
        <p:xfrm>
          <a:off x="685800" y="1963270"/>
          <a:ext cx="8128000" cy="170688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gridCol w="1016000"/>
                <a:gridCol w="1016000"/>
              </a:tblGrid>
              <a:tr h="162428">
                <a:tc>
                  <a:txBody>
                    <a:bodyPr/>
                    <a:lstStyle/>
                    <a:p>
                      <a:pPr algn="ctr"/>
                      <a:r>
                        <a:rPr lang="fa-IR" sz="2000" b="1" dirty="0" smtClean="0">
                          <a:solidFill>
                            <a:srgbClr val="FFFF00"/>
                          </a:solidFill>
                          <a:cs typeface="B Nazanin" panose="00000400000000000000" pitchFamily="2" charset="-78"/>
                        </a:rPr>
                        <a:t>فوق العاده سخت</a:t>
                      </a:r>
                      <a:endParaRPr lang="en-US" sz="2000" b="1" dirty="0">
                        <a:solidFill>
                          <a:srgbClr val="FFFF00"/>
                        </a:solidFill>
                        <a:cs typeface="B Nazanin" panose="00000400000000000000" pitchFamily="2" charset="-78"/>
                      </a:endParaRPr>
                    </a:p>
                  </a:txBody>
                  <a:tcPr/>
                </a:tc>
                <a:tc>
                  <a:txBody>
                    <a:bodyPr/>
                    <a:lstStyle/>
                    <a:p>
                      <a:pPr algn="ctr"/>
                      <a:r>
                        <a:rPr lang="fa-IR" sz="2000" b="1" dirty="0" smtClean="0">
                          <a:solidFill>
                            <a:srgbClr val="FFFF00"/>
                          </a:solidFill>
                          <a:cs typeface="B Nazanin" panose="00000400000000000000" pitchFamily="2" charset="-78"/>
                        </a:rPr>
                        <a:t>خیلی</a:t>
                      </a:r>
                      <a:r>
                        <a:rPr lang="fa-IR" sz="2000" b="1" baseline="0" dirty="0" smtClean="0">
                          <a:solidFill>
                            <a:srgbClr val="FFFF00"/>
                          </a:solidFill>
                          <a:cs typeface="B Nazanin" panose="00000400000000000000" pitchFamily="2" charset="-78"/>
                        </a:rPr>
                        <a:t> سخت</a:t>
                      </a:r>
                      <a:endParaRPr lang="en-US" sz="2000" b="1" dirty="0">
                        <a:solidFill>
                          <a:srgbClr val="FFFF00"/>
                        </a:solidFill>
                        <a:cs typeface="B Nazanin" panose="00000400000000000000" pitchFamily="2" charset="-78"/>
                      </a:endParaRPr>
                    </a:p>
                  </a:txBody>
                  <a:tcPr/>
                </a:tc>
                <a:tc>
                  <a:txBody>
                    <a:bodyPr/>
                    <a:lstStyle/>
                    <a:p>
                      <a:pPr algn="ctr"/>
                      <a:r>
                        <a:rPr lang="fa-IR" sz="2000" b="1" dirty="0" smtClean="0">
                          <a:solidFill>
                            <a:srgbClr val="FFFF00"/>
                          </a:solidFill>
                          <a:cs typeface="B Nazanin" panose="00000400000000000000" pitchFamily="2" charset="-78"/>
                        </a:rPr>
                        <a:t>نسبتاً سخت</a:t>
                      </a:r>
                      <a:endParaRPr lang="en-US" sz="2000" b="1" dirty="0">
                        <a:solidFill>
                          <a:srgbClr val="FFFF00"/>
                        </a:solidFill>
                        <a:cs typeface="B Nazanin" panose="00000400000000000000" pitchFamily="2" charset="-78"/>
                      </a:endParaRPr>
                    </a:p>
                  </a:txBody>
                  <a:tcPr/>
                </a:tc>
                <a:tc>
                  <a:txBody>
                    <a:bodyPr/>
                    <a:lstStyle/>
                    <a:p>
                      <a:pPr algn="ctr"/>
                      <a:r>
                        <a:rPr lang="fa-IR" sz="2000" b="1" dirty="0" smtClean="0">
                          <a:solidFill>
                            <a:srgbClr val="FFFF00"/>
                          </a:solidFill>
                          <a:cs typeface="B Nazanin" panose="00000400000000000000" pitchFamily="2" charset="-78"/>
                        </a:rPr>
                        <a:t>معمولی</a:t>
                      </a:r>
                      <a:endParaRPr lang="en-US" sz="2000" b="1" dirty="0">
                        <a:solidFill>
                          <a:srgbClr val="FFFF00"/>
                        </a:solidFill>
                        <a:cs typeface="B Nazanin" panose="00000400000000000000" pitchFamily="2" charset="-78"/>
                      </a:endParaRPr>
                    </a:p>
                  </a:txBody>
                  <a:tcPr/>
                </a:tc>
                <a:tc>
                  <a:txBody>
                    <a:bodyPr/>
                    <a:lstStyle/>
                    <a:p>
                      <a:pPr algn="ctr"/>
                      <a:r>
                        <a:rPr lang="fa-IR" sz="2000" b="1" dirty="0" smtClean="0">
                          <a:solidFill>
                            <a:srgbClr val="FFFF00"/>
                          </a:solidFill>
                          <a:cs typeface="B Nazanin" panose="00000400000000000000" pitchFamily="2" charset="-78"/>
                        </a:rPr>
                        <a:t>نسبتاً ساده</a:t>
                      </a:r>
                      <a:endParaRPr lang="en-US" sz="2000" b="1" dirty="0">
                        <a:solidFill>
                          <a:srgbClr val="FFFF00"/>
                        </a:solidFill>
                        <a:cs typeface="B Nazanin" panose="00000400000000000000" pitchFamily="2" charset="-78"/>
                      </a:endParaRPr>
                    </a:p>
                  </a:txBody>
                  <a:tcPr/>
                </a:tc>
                <a:tc>
                  <a:txBody>
                    <a:bodyPr/>
                    <a:lstStyle/>
                    <a:p>
                      <a:pPr algn="ctr"/>
                      <a:r>
                        <a:rPr lang="fa-IR" sz="2000" b="1" dirty="0" smtClean="0">
                          <a:solidFill>
                            <a:srgbClr val="FFFF00"/>
                          </a:solidFill>
                          <a:cs typeface="B Nazanin" panose="00000400000000000000" pitchFamily="2" charset="-78"/>
                        </a:rPr>
                        <a:t>خیلی ساده</a:t>
                      </a:r>
                      <a:endParaRPr lang="en-US" sz="2000" b="1" dirty="0">
                        <a:solidFill>
                          <a:srgbClr val="FFFF00"/>
                        </a:solidFill>
                        <a:cs typeface="B Nazanin" panose="00000400000000000000" pitchFamily="2" charset="-78"/>
                      </a:endParaRPr>
                    </a:p>
                  </a:txBody>
                  <a:tcPr/>
                </a:tc>
                <a:tc>
                  <a:txBody>
                    <a:bodyPr/>
                    <a:lstStyle/>
                    <a:p>
                      <a:pPr algn="ctr"/>
                      <a:r>
                        <a:rPr lang="fa-IR" sz="2000" b="1" dirty="0" smtClean="0">
                          <a:solidFill>
                            <a:srgbClr val="FFFF00"/>
                          </a:solidFill>
                          <a:cs typeface="B Nazanin" panose="00000400000000000000" pitchFamily="2" charset="-78"/>
                        </a:rPr>
                        <a:t>سهل</a:t>
                      </a:r>
                      <a:endParaRPr lang="en-US" sz="2000" b="1" dirty="0">
                        <a:solidFill>
                          <a:srgbClr val="FFFF00"/>
                        </a:solidFill>
                        <a:cs typeface="B Nazanin" panose="00000400000000000000" pitchFamily="2" charset="-78"/>
                      </a:endParaRPr>
                    </a:p>
                  </a:txBody>
                  <a:tcPr/>
                </a:tc>
                <a:tc>
                  <a:txBody>
                    <a:bodyPr/>
                    <a:lstStyle/>
                    <a:p>
                      <a:pPr algn="ctr"/>
                      <a:r>
                        <a:rPr lang="fa-IR" sz="2000" b="1" dirty="0" smtClean="0">
                          <a:solidFill>
                            <a:srgbClr val="FFFF00"/>
                          </a:solidFill>
                          <a:cs typeface="B Nazanin" panose="00000400000000000000" pitchFamily="2" charset="-78"/>
                        </a:rPr>
                        <a:t>سطح سوالات</a:t>
                      </a:r>
                      <a:endParaRPr lang="en-US" sz="2000" b="1" dirty="0">
                        <a:solidFill>
                          <a:srgbClr val="FFFF00"/>
                        </a:solidFill>
                        <a:cs typeface="B Nazanin" panose="00000400000000000000" pitchFamily="2" charset="-78"/>
                      </a:endParaRPr>
                    </a:p>
                  </a:txBody>
                  <a:tcPr/>
                </a:tc>
              </a:tr>
              <a:tr h="370840">
                <a:tc>
                  <a:txBody>
                    <a:bodyPr/>
                    <a:lstStyle/>
                    <a:p>
                      <a:pPr algn="ctr"/>
                      <a:r>
                        <a:rPr lang="fa-IR" sz="2000" b="1" dirty="0" smtClean="0">
                          <a:solidFill>
                            <a:schemeClr val="tx1"/>
                          </a:solidFill>
                          <a:cs typeface="B Nazanin" panose="00000400000000000000" pitchFamily="2" charset="-78"/>
                        </a:rPr>
                        <a:t>2</a:t>
                      </a:r>
                      <a:endParaRPr lang="en-US" sz="2000" b="1" dirty="0">
                        <a:solidFill>
                          <a:schemeClr val="tx1"/>
                        </a:solidFill>
                        <a:cs typeface="B Nazanin" panose="00000400000000000000" pitchFamily="2" charset="-78"/>
                      </a:endParaRPr>
                    </a:p>
                  </a:txBody>
                  <a:tcPr/>
                </a:tc>
                <a:tc>
                  <a:txBody>
                    <a:bodyPr/>
                    <a:lstStyle/>
                    <a:p>
                      <a:pPr algn="ctr"/>
                      <a:r>
                        <a:rPr lang="fa-IR" sz="2000" b="1" dirty="0" smtClean="0">
                          <a:solidFill>
                            <a:schemeClr val="tx1"/>
                          </a:solidFill>
                          <a:cs typeface="B Nazanin" panose="00000400000000000000" pitchFamily="2" charset="-78"/>
                        </a:rPr>
                        <a:t>8</a:t>
                      </a:r>
                      <a:endParaRPr lang="en-US" sz="2000" b="1" dirty="0">
                        <a:solidFill>
                          <a:schemeClr val="tx1"/>
                        </a:solidFill>
                        <a:cs typeface="B Nazanin" panose="00000400000000000000" pitchFamily="2" charset="-78"/>
                      </a:endParaRPr>
                    </a:p>
                  </a:txBody>
                  <a:tcPr/>
                </a:tc>
                <a:tc>
                  <a:txBody>
                    <a:bodyPr/>
                    <a:lstStyle/>
                    <a:p>
                      <a:pPr algn="ctr"/>
                      <a:r>
                        <a:rPr lang="fa-IR" sz="2000" b="1" dirty="0" smtClean="0">
                          <a:solidFill>
                            <a:schemeClr val="tx1"/>
                          </a:solidFill>
                          <a:cs typeface="B Nazanin" panose="00000400000000000000" pitchFamily="2" charset="-78"/>
                        </a:rPr>
                        <a:t>16</a:t>
                      </a:r>
                      <a:endParaRPr lang="en-US" sz="2000" b="1" dirty="0">
                        <a:solidFill>
                          <a:schemeClr val="tx1"/>
                        </a:solidFill>
                        <a:cs typeface="B Nazanin" panose="00000400000000000000" pitchFamily="2" charset="-78"/>
                      </a:endParaRPr>
                    </a:p>
                  </a:txBody>
                  <a:tcPr/>
                </a:tc>
                <a:tc>
                  <a:txBody>
                    <a:bodyPr/>
                    <a:lstStyle/>
                    <a:p>
                      <a:pPr algn="ctr"/>
                      <a:r>
                        <a:rPr lang="fa-IR" sz="2000" b="1" dirty="0" smtClean="0">
                          <a:solidFill>
                            <a:schemeClr val="tx1"/>
                          </a:solidFill>
                          <a:cs typeface="B Nazanin" panose="00000400000000000000" pitchFamily="2" charset="-78"/>
                        </a:rPr>
                        <a:t>48</a:t>
                      </a:r>
                      <a:endParaRPr lang="en-US" sz="2000" b="1" dirty="0">
                        <a:solidFill>
                          <a:schemeClr val="tx1"/>
                        </a:solidFill>
                        <a:cs typeface="B Nazanin" panose="00000400000000000000" pitchFamily="2" charset="-78"/>
                      </a:endParaRPr>
                    </a:p>
                  </a:txBody>
                  <a:tcPr/>
                </a:tc>
                <a:tc>
                  <a:txBody>
                    <a:bodyPr/>
                    <a:lstStyle/>
                    <a:p>
                      <a:pPr algn="ctr"/>
                      <a:r>
                        <a:rPr lang="fa-IR" sz="2000" b="1" dirty="0" smtClean="0">
                          <a:solidFill>
                            <a:schemeClr val="tx1"/>
                          </a:solidFill>
                          <a:cs typeface="B Nazanin" panose="00000400000000000000" pitchFamily="2" charset="-78"/>
                        </a:rPr>
                        <a:t>16</a:t>
                      </a:r>
                      <a:endParaRPr lang="en-US" sz="2000" b="1" dirty="0">
                        <a:solidFill>
                          <a:schemeClr val="tx1"/>
                        </a:solidFill>
                        <a:cs typeface="B Nazanin" panose="00000400000000000000" pitchFamily="2" charset="-78"/>
                      </a:endParaRPr>
                    </a:p>
                  </a:txBody>
                  <a:tcPr/>
                </a:tc>
                <a:tc>
                  <a:txBody>
                    <a:bodyPr/>
                    <a:lstStyle/>
                    <a:p>
                      <a:pPr algn="ctr"/>
                      <a:r>
                        <a:rPr lang="fa-IR" sz="2000" b="1" dirty="0" smtClean="0">
                          <a:solidFill>
                            <a:schemeClr val="tx1"/>
                          </a:solidFill>
                          <a:cs typeface="B Nazanin" panose="00000400000000000000" pitchFamily="2" charset="-78"/>
                        </a:rPr>
                        <a:t>8</a:t>
                      </a:r>
                      <a:endParaRPr lang="en-US" sz="2000" b="1" dirty="0">
                        <a:solidFill>
                          <a:schemeClr val="tx1"/>
                        </a:solidFill>
                        <a:cs typeface="B Nazanin" panose="00000400000000000000" pitchFamily="2" charset="-78"/>
                      </a:endParaRPr>
                    </a:p>
                  </a:txBody>
                  <a:tcPr/>
                </a:tc>
                <a:tc>
                  <a:txBody>
                    <a:bodyPr/>
                    <a:lstStyle/>
                    <a:p>
                      <a:pPr algn="ctr"/>
                      <a:r>
                        <a:rPr lang="fa-IR" sz="2000" b="1" dirty="0" smtClean="0">
                          <a:solidFill>
                            <a:schemeClr val="tx1"/>
                          </a:solidFill>
                          <a:cs typeface="B Nazanin" panose="00000400000000000000" pitchFamily="2" charset="-78"/>
                        </a:rPr>
                        <a:t>2</a:t>
                      </a:r>
                      <a:endParaRPr lang="en-US" sz="2000" b="1" dirty="0">
                        <a:solidFill>
                          <a:schemeClr val="tx1"/>
                        </a:solidFill>
                        <a:cs typeface="B Nazanin" panose="00000400000000000000" pitchFamily="2" charset="-78"/>
                      </a:endParaRPr>
                    </a:p>
                  </a:txBody>
                  <a:tcPr/>
                </a:tc>
                <a:tc>
                  <a:txBody>
                    <a:bodyPr/>
                    <a:lstStyle/>
                    <a:p>
                      <a:pPr algn="ctr"/>
                      <a:r>
                        <a:rPr lang="fa-IR" sz="2000" b="1" dirty="0" smtClean="0">
                          <a:solidFill>
                            <a:schemeClr val="tx1"/>
                          </a:solidFill>
                          <a:cs typeface="B Nazanin" panose="00000400000000000000" pitchFamily="2" charset="-78"/>
                        </a:rPr>
                        <a:t>درصد سختی</a:t>
                      </a:r>
                      <a:endParaRPr lang="en-US" sz="2000" b="1" dirty="0">
                        <a:solidFill>
                          <a:schemeClr val="tx1"/>
                        </a:solidFill>
                        <a:cs typeface="B Nazanin" panose="00000400000000000000" pitchFamily="2" charset="-78"/>
                      </a:endParaRPr>
                    </a:p>
                  </a:txBody>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709162925"/>
              </p:ext>
            </p:extLst>
          </p:nvPr>
        </p:nvGraphicFramePr>
        <p:xfrm>
          <a:off x="3278095" y="3870529"/>
          <a:ext cx="8259481" cy="164592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gridCol w="1016000"/>
                <a:gridCol w="1147481"/>
              </a:tblGrid>
              <a:tr h="370840">
                <a:tc>
                  <a:txBody>
                    <a:bodyPr/>
                    <a:lstStyle/>
                    <a:p>
                      <a:pPr algn="ctr"/>
                      <a:r>
                        <a:rPr lang="fa-IR" sz="2400" dirty="0" smtClean="0">
                          <a:cs typeface="B Nazanin" panose="00000400000000000000" pitchFamily="2" charset="-78"/>
                        </a:rPr>
                        <a:t>نابغه </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تیز هوش</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حواس جمع</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هوش معمولی</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حواس پرت</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کند هوش</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خنگ و کودن</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میزان هوش</a:t>
                      </a:r>
                      <a:endParaRPr lang="en-US" sz="2400" dirty="0">
                        <a:cs typeface="B Nazanin" panose="00000400000000000000" pitchFamily="2" charset="-78"/>
                      </a:endParaRPr>
                    </a:p>
                  </a:txBody>
                  <a:tcPr/>
                </a:tc>
              </a:tr>
              <a:tr h="370840">
                <a:tc>
                  <a:txBody>
                    <a:bodyPr/>
                    <a:lstStyle/>
                    <a:p>
                      <a:pPr algn="ctr"/>
                      <a:r>
                        <a:rPr lang="fa-IR" sz="2400" dirty="0" smtClean="0">
                          <a:cs typeface="B Nazanin" panose="00000400000000000000" pitchFamily="2" charset="-78"/>
                        </a:rPr>
                        <a:t>100</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98</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90</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74</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26</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10</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2</a:t>
                      </a:r>
                      <a:endParaRPr lang="en-US" sz="2400" dirty="0">
                        <a:cs typeface="B Nazanin" panose="00000400000000000000" pitchFamily="2" charset="-78"/>
                      </a:endParaRPr>
                    </a:p>
                  </a:txBody>
                  <a:tcPr/>
                </a:tc>
                <a:tc>
                  <a:txBody>
                    <a:bodyPr/>
                    <a:lstStyle/>
                    <a:p>
                      <a:pPr algn="ctr"/>
                      <a:r>
                        <a:rPr lang="fa-IR" sz="2400" dirty="0" smtClean="0">
                          <a:cs typeface="B Nazanin" panose="00000400000000000000" pitchFamily="2" charset="-78"/>
                        </a:rPr>
                        <a:t>امتیاز</a:t>
                      </a:r>
                      <a:r>
                        <a:rPr lang="fa-IR" sz="2400" baseline="0" dirty="0" smtClean="0">
                          <a:cs typeface="B Nazanin" panose="00000400000000000000" pitchFamily="2" charset="-78"/>
                        </a:rPr>
                        <a:t> قابل انتظار</a:t>
                      </a:r>
                      <a:endParaRPr lang="en-US" sz="2400" dirty="0">
                        <a:cs typeface="B Nazanin" panose="00000400000000000000" pitchFamily="2" charset="-78"/>
                      </a:endParaRPr>
                    </a:p>
                  </a:txBody>
                  <a:tcPr/>
                </a:tc>
              </a:tr>
            </a:tbl>
          </a:graphicData>
        </a:graphic>
      </p:graphicFrame>
      <p:sp>
        <p:nvSpPr>
          <p:cNvPr id="8" name="Flowchart: Punched Tape 7"/>
          <p:cNvSpPr/>
          <p:nvPr/>
        </p:nvSpPr>
        <p:spPr>
          <a:xfrm>
            <a:off x="921695" y="5634315"/>
            <a:ext cx="10609730" cy="1426051"/>
          </a:xfrm>
          <a:prstGeom prst="flowChartPunchedTap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a-IR" dirty="0">
                <a:ln>
                  <a:solidFill>
                    <a:srgbClr val="7030A0"/>
                  </a:solidFill>
                </a:ln>
                <a:solidFill>
                  <a:srgbClr val="FFFF00"/>
                </a:solidFill>
              </a:rPr>
              <a:t>توجه:</a:t>
            </a:r>
          </a:p>
          <a:p>
            <a:pPr algn="ctr"/>
            <a:r>
              <a:rPr lang="fa-IR" dirty="0">
                <a:ln>
                  <a:solidFill>
                    <a:srgbClr val="7030A0"/>
                  </a:solidFill>
                </a:ln>
                <a:solidFill>
                  <a:srgbClr val="FFFF00"/>
                </a:solidFill>
              </a:rPr>
              <a:t>همه افرادی که تراز بالا می آورند صد در صد گزینه های درست را نمی دانستند بلکه از روش های حدسی نیز استفاده کردند. </a:t>
            </a:r>
            <a:endParaRPr lang="en-US" dirty="0">
              <a:ln>
                <a:solidFill>
                  <a:srgbClr val="7030A0"/>
                </a:solidFill>
              </a:ln>
              <a:solidFill>
                <a:srgbClr val="FFFF00"/>
              </a:solidFill>
            </a:endParaRPr>
          </a:p>
        </p:txBody>
      </p:sp>
    </p:spTree>
    <p:extLst>
      <p:ext uri="{BB962C8B-B14F-4D97-AF65-F5344CB8AC3E}">
        <p14:creationId xmlns:p14="http://schemas.microsoft.com/office/powerpoint/2010/main" val="3612832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49" presetClass="entr" presetSubtype="0" decel="10000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 calcmode="lin" valueType="num">
                                      <p:cBhvr>
                                        <p:cTn id="30" dur="500" fill="hold"/>
                                        <p:tgtEl>
                                          <p:spTgt spid="8"/>
                                        </p:tgtEl>
                                        <p:attrNameLst>
                                          <p:attrName>style.rotation</p:attrName>
                                        </p:attrNameLst>
                                      </p:cBhvr>
                                      <p:tavLst>
                                        <p:tav tm="0">
                                          <p:val>
                                            <p:fltVal val="360"/>
                                          </p:val>
                                        </p:tav>
                                        <p:tav tm="100000">
                                          <p:val>
                                            <p:fltVal val="0"/>
                                          </p:val>
                                        </p:tav>
                                      </p:tavLst>
                                    </p:anim>
                                    <p:animEffect transition="in" filter="fade">
                                      <p:cBhvr>
                                        <p:cTn id="3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24A1D62-9267-47EC-8551-2163B8F749A9}" type="slidenum">
              <a:rPr lang="en-US" smtClean="0"/>
              <a:t>31</a:t>
            </a:fld>
            <a:endParaRPr lang="en-US"/>
          </a:p>
        </p:txBody>
      </p:sp>
      <p:sp>
        <p:nvSpPr>
          <p:cNvPr id="4" name="Cloud Callout 3"/>
          <p:cNvSpPr/>
          <p:nvPr/>
        </p:nvSpPr>
        <p:spPr>
          <a:xfrm>
            <a:off x="1311579" y="169217"/>
            <a:ext cx="9964270" cy="5572677"/>
          </a:xfrm>
          <a:prstGeom prst="cloud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4000" dirty="0">
                <a:solidFill>
                  <a:srgbClr val="FF0066"/>
                </a:solidFill>
                <a:cs typeface="B Nazanin" panose="00000400000000000000" pitchFamily="2" charset="-78"/>
              </a:rPr>
              <a:t>توجه:</a:t>
            </a:r>
            <a:br>
              <a:rPr lang="fa-IR" sz="4000" dirty="0">
                <a:solidFill>
                  <a:srgbClr val="FF0066"/>
                </a:solidFill>
                <a:cs typeface="B Nazanin" panose="00000400000000000000" pitchFamily="2" charset="-78"/>
              </a:rPr>
            </a:br>
            <a:r>
              <a:rPr lang="fa-IR" sz="4000" dirty="0">
                <a:solidFill>
                  <a:srgbClr val="FF0066"/>
                </a:solidFill>
                <a:cs typeface="B Nazanin" panose="00000400000000000000" pitchFamily="2" charset="-78"/>
              </a:rPr>
              <a:t>حتی مسلط ترین داوطلبین کنکور نیز هنگام انتخاب گزینه ها تا حدی نسبت به درستی انتخاب خود تردید دارند. این تردید به واسطه وجود سه نوع </a:t>
            </a:r>
            <a:r>
              <a:rPr lang="fa-IR" sz="4000" u="sng" dirty="0">
                <a:solidFill>
                  <a:srgbClr val="FF0066"/>
                </a:solidFill>
                <a:cs typeface="B Nazanin" panose="00000400000000000000" pitchFamily="2" charset="-78"/>
              </a:rPr>
              <a:t>نایقینی </a:t>
            </a:r>
            <a:r>
              <a:rPr lang="fa-IR" sz="4000" dirty="0">
                <a:solidFill>
                  <a:srgbClr val="FF0066"/>
                </a:solidFill>
                <a:cs typeface="B Nazanin" panose="00000400000000000000" pitchFamily="2" charset="-78"/>
              </a:rPr>
              <a:t>اجتناب ناپذیر است. </a:t>
            </a:r>
            <a:endParaRPr lang="en-US" sz="4000" dirty="0">
              <a:solidFill>
                <a:srgbClr val="FF0066"/>
              </a:solidFill>
              <a:cs typeface="B Nazanin" panose="00000400000000000000" pitchFamily="2" charset="-78"/>
            </a:endParaRPr>
          </a:p>
        </p:txBody>
      </p:sp>
    </p:spTree>
    <p:extLst>
      <p:ext uri="{BB962C8B-B14F-4D97-AF65-F5344CB8AC3E}">
        <p14:creationId xmlns:p14="http://schemas.microsoft.com/office/powerpoint/2010/main" val="2237513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bg>
      <p:bgPr>
        <a:pattFill prst="pct5">
          <a:fgClr>
            <a:schemeClr val="bg2">
              <a:lumMod val="90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624110"/>
            <a:ext cx="10590211" cy="6233890"/>
          </a:xfrm>
        </p:spPr>
        <p:txBody>
          <a:bodyPr>
            <a:normAutofit fontScale="90000"/>
          </a:bodyPr>
          <a:lstStyle/>
          <a:p>
            <a:pPr algn="ctr" rtl="1"/>
            <a:r>
              <a:rPr lang="fa-IR" sz="5400" dirty="0" smtClean="0">
                <a:cs typeface="B Nazanin" panose="00000400000000000000" pitchFamily="2" charset="-78"/>
              </a:rPr>
              <a:t/>
            </a:r>
            <a:br>
              <a:rPr lang="fa-IR" sz="5400" dirty="0" smtClean="0">
                <a:cs typeface="B Nazanin" panose="00000400000000000000" pitchFamily="2" charset="-78"/>
              </a:rPr>
            </a:br>
            <a:r>
              <a:rPr lang="fa-IR" sz="5400" dirty="0" smtClean="0">
                <a:cs typeface="B Nazanin" panose="00000400000000000000" pitchFamily="2" charset="-78"/>
              </a:rPr>
              <a:t/>
            </a:r>
            <a:br>
              <a:rPr lang="fa-IR" sz="5400" dirty="0" smtClean="0">
                <a:cs typeface="B Nazanin" panose="00000400000000000000" pitchFamily="2" charset="-78"/>
              </a:rPr>
            </a:br>
            <a:r>
              <a:rPr lang="fa-IR" sz="5400" dirty="0" smtClean="0">
                <a:cs typeface="B Nazanin" panose="00000400000000000000" pitchFamily="2" charset="-78"/>
              </a:rPr>
              <a:t/>
            </a:r>
            <a:br>
              <a:rPr lang="fa-IR" sz="5400" dirty="0" smtClean="0">
                <a:cs typeface="B Nazanin" panose="00000400000000000000" pitchFamily="2" charset="-78"/>
              </a:rPr>
            </a:br>
            <a:r>
              <a:rPr lang="fa-IR" sz="5400" b="1" dirty="0" smtClean="0">
                <a:ln w="12700" cmpd="sng">
                  <a:solidFill>
                    <a:schemeClr val="accent4"/>
                  </a:solidFill>
                  <a:prstDash val="solid"/>
                </a:ln>
                <a:solidFill>
                  <a:srgbClr val="FFFF00"/>
                </a:solidFill>
                <a:cs typeface="B Nazanin" panose="00000400000000000000" pitchFamily="2" charset="-78"/>
              </a:rPr>
              <a:t>1- کمبود اطلاعات درسی</a:t>
            </a:r>
            <a:br>
              <a:rPr lang="fa-IR" sz="5400" b="1" dirty="0" smtClean="0">
                <a:ln w="12700" cmpd="sng">
                  <a:solidFill>
                    <a:schemeClr val="accent4"/>
                  </a:solidFill>
                  <a:prstDash val="solid"/>
                </a:ln>
                <a:solidFill>
                  <a:srgbClr val="FFFF00"/>
                </a:solidFill>
                <a:cs typeface="B Nazanin" panose="00000400000000000000" pitchFamily="2" charset="-78"/>
              </a:rPr>
            </a:br>
            <a:r>
              <a:rPr lang="fa-IR" sz="5400" b="1" dirty="0" smtClean="0">
                <a:ln w="12700" cmpd="sng">
                  <a:solidFill>
                    <a:schemeClr val="accent4"/>
                  </a:solidFill>
                  <a:prstDash val="solid"/>
                </a:ln>
                <a:solidFill>
                  <a:srgbClr val="FFFF00"/>
                </a:solidFill>
                <a:cs typeface="B Nazanin" panose="00000400000000000000" pitchFamily="2" charset="-78"/>
              </a:rPr>
              <a:t>2- به واسطه ابهام سازی عمدی طراحان تست</a:t>
            </a:r>
            <a:br>
              <a:rPr lang="fa-IR" sz="5400" b="1" dirty="0" smtClean="0">
                <a:ln w="12700" cmpd="sng">
                  <a:solidFill>
                    <a:schemeClr val="accent4"/>
                  </a:solidFill>
                  <a:prstDash val="solid"/>
                </a:ln>
                <a:solidFill>
                  <a:srgbClr val="FFFF00"/>
                </a:solidFill>
                <a:cs typeface="B Nazanin" panose="00000400000000000000" pitchFamily="2" charset="-78"/>
              </a:rPr>
            </a:br>
            <a:r>
              <a:rPr lang="fa-IR" sz="5400" b="1" dirty="0" smtClean="0">
                <a:ln w="12700" cmpd="sng">
                  <a:solidFill>
                    <a:schemeClr val="accent4"/>
                  </a:solidFill>
                  <a:prstDash val="solid"/>
                </a:ln>
                <a:solidFill>
                  <a:srgbClr val="FFFF00"/>
                </a:solidFill>
                <a:cs typeface="B Nazanin" panose="00000400000000000000" pitchFamily="2" charset="-78"/>
              </a:rPr>
              <a:t>3- به خاطر ذات وزن نایقینی موجود در سوالات و جواب های پیشنهادی طراحان</a:t>
            </a:r>
            <a:endParaRPr lang="en-US" sz="5400" b="1" dirty="0">
              <a:ln w="12700" cmpd="sng">
                <a:solidFill>
                  <a:schemeClr val="accent4"/>
                </a:solidFill>
                <a:prstDash val="solid"/>
              </a:ln>
              <a:solidFill>
                <a:srgbClr val="FFFF0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32</a:t>
            </a:fld>
            <a:endParaRPr lang="en-US"/>
          </a:p>
        </p:txBody>
      </p:sp>
      <p:sp>
        <p:nvSpPr>
          <p:cNvPr id="4" name="Flowchart: Punched Tape 3"/>
          <p:cNvSpPr/>
          <p:nvPr/>
        </p:nvSpPr>
        <p:spPr>
          <a:xfrm>
            <a:off x="3919728" y="624110"/>
            <a:ext cx="4976734" cy="1783830"/>
          </a:xfrm>
          <a:prstGeom prst="flowChartPunchedTape">
            <a:avLst/>
          </a:prstGeom>
          <a:solidFill>
            <a:srgbClr val="00B0F0"/>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fa-IR" sz="4800" dirty="0">
                <a:solidFill>
                  <a:schemeClr val="bg1"/>
                </a:solidFill>
                <a:cs typeface="B Nazanin" panose="00000400000000000000" pitchFamily="2" charset="-78"/>
              </a:rPr>
              <a:t>انواع نایقینی:</a:t>
            </a:r>
            <a:endParaRPr lang="en-US" sz="4800" dirty="0">
              <a:solidFill>
                <a:schemeClr val="bg1"/>
              </a:solidFill>
            </a:endParaRPr>
          </a:p>
        </p:txBody>
      </p:sp>
    </p:spTree>
    <p:extLst>
      <p:ext uri="{BB962C8B-B14F-4D97-AF65-F5344CB8AC3E}">
        <p14:creationId xmlns:p14="http://schemas.microsoft.com/office/powerpoint/2010/main" val="1482153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6518" y="119921"/>
            <a:ext cx="11815482" cy="6738079"/>
          </a:xfrm>
        </p:spPr>
        <p:txBody>
          <a:bodyPr>
            <a:normAutofit fontScale="90000"/>
          </a:bodyPr>
          <a:lstStyle/>
          <a:p>
            <a:pPr algn="r" rtl="1"/>
            <a:r>
              <a:rPr lang="fa-IR" sz="4000" dirty="0" smtClean="0">
                <a:cs typeface="B Nazanin" panose="00000400000000000000" pitchFamily="2" charset="-78"/>
              </a:rPr>
              <a:t/>
            </a:r>
            <a:br>
              <a:rPr lang="fa-IR" sz="4000" dirty="0" smtClean="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a:cs typeface="B Nazanin" panose="00000400000000000000" pitchFamily="2" charset="-78"/>
              </a:rPr>
              <a:t/>
            </a:r>
            <a:br>
              <a:rPr lang="fa-IR" sz="4000" dirty="0">
                <a:cs typeface="B Nazanin" panose="00000400000000000000" pitchFamily="2" charset="-78"/>
              </a:rPr>
            </a:br>
            <a:r>
              <a:rPr lang="en-US" sz="4000" dirty="0" smtClean="0">
                <a:ln>
                  <a:solidFill>
                    <a:srgbClr val="FF0000"/>
                  </a:solidFill>
                </a:ln>
                <a:solidFill>
                  <a:srgbClr val="00B0F0"/>
                </a:solidFill>
                <a:cs typeface="B Nazanin" panose="00000400000000000000" pitchFamily="2" charset="-78"/>
              </a:rPr>
              <a:t/>
            </a:r>
            <a:br>
              <a:rPr lang="en-US" sz="4000" dirty="0" smtClean="0">
                <a:ln>
                  <a:solidFill>
                    <a:srgbClr val="FF0000"/>
                  </a:solidFill>
                </a:ln>
                <a:solidFill>
                  <a:srgbClr val="00B0F0"/>
                </a:solidFill>
                <a:cs typeface="B Nazanin" panose="00000400000000000000" pitchFamily="2" charset="-78"/>
              </a:rPr>
            </a:br>
            <a:r>
              <a:rPr lang="fa-IR" sz="4000" dirty="0" smtClean="0">
                <a:ln>
                  <a:solidFill>
                    <a:srgbClr val="FF0000"/>
                  </a:solidFill>
                </a:ln>
                <a:solidFill>
                  <a:srgbClr val="00B0F0"/>
                </a:solidFill>
                <a:cs typeface="B Nazanin" panose="00000400000000000000" pitchFamily="2" charset="-78"/>
              </a:rPr>
              <a:t/>
            </a:r>
            <a:br>
              <a:rPr lang="fa-IR" sz="4000" dirty="0" smtClean="0">
                <a:ln>
                  <a:solidFill>
                    <a:srgbClr val="FF0000"/>
                  </a:solidFill>
                </a:ln>
                <a:solidFill>
                  <a:srgbClr val="00B0F0"/>
                </a:solidFill>
                <a:cs typeface="B Nazanin" panose="00000400000000000000" pitchFamily="2" charset="-78"/>
              </a:rPr>
            </a:br>
            <a:r>
              <a:rPr lang="fa-IR" sz="4000" dirty="0" smtClean="0">
                <a:ln>
                  <a:solidFill>
                    <a:srgbClr val="FF0000"/>
                  </a:solidFill>
                </a:ln>
                <a:solidFill>
                  <a:srgbClr val="00B0F0"/>
                </a:solidFill>
                <a:cs typeface="B Nazanin" panose="00000400000000000000" pitchFamily="2" charset="-78"/>
              </a:rPr>
              <a:t/>
            </a:r>
            <a:br>
              <a:rPr lang="fa-IR" sz="4000" dirty="0" smtClean="0">
                <a:ln>
                  <a:solidFill>
                    <a:srgbClr val="FF0000"/>
                  </a:solidFill>
                </a:ln>
                <a:solidFill>
                  <a:srgbClr val="00B0F0"/>
                </a:solidFill>
                <a:cs typeface="B Nazanin" panose="00000400000000000000" pitchFamily="2" charset="-78"/>
              </a:rPr>
            </a:br>
            <a:r>
              <a:rPr lang="fa-IR" sz="4000" dirty="0" smtClean="0">
                <a:ln>
                  <a:solidFill>
                    <a:srgbClr val="FF0000"/>
                  </a:solidFill>
                </a:ln>
                <a:solidFill>
                  <a:srgbClr val="00B0F0"/>
                </a:solidFill>
                <a:cs typeface="B Nazanin" panose="00000400000000000000" pitchFamily="2" charset="-78"/>
              </a:rPr>
              <a:t/>
            </a:r>
            <a:br>
              <a:rPr lang="fa-IR" sz="4000" dirty="0" smtClean="0">
                <a:ln>
                  <a:solidFill>
                    <a:srgbClr val="FF0000"/>
                  </a:solidFill>
                </a:ln>
                <a:solidFill>
                  <a:srgbClr val="00B0F0"/>
                </a:solidFill>
                <a:cs typeface="B Nazanin" panose="00000400000000000000" pitchFamily="2" charset="-78"/>
              </a:rPr>
            </a:br>
            <a:r>
              <a:rPr lang="fa-IR" sz="4000" dirty="0" smtClean="0">
                <a:ln>
                  <a:solidFill>
                    <a:srgbClr val="FF0000"/>
                  </a:solidFill>
                </a:ln>
                <a:solidFill>
                  <a:srgbClr val="00B0F0"/>
                </a:solidFill>
                <a:cs typeface="B Nazanin" panose="00000400000000000000" pitchFamily="2" charset="-78"/>
              </a:rPr>
              <a:t/>
            </a:r>
            <a:br>
              <a:rPr lang="fa-IR" sz="4000" dirty="0" smtClean="0">
                <a:ln>
                  <a:solidFill>
                    <a:srgbClr val="FF0000"/>
                  </a:solidFill>
                </a:ln>
                <a:solidFill>
                  <a:srgbClr val="00B0F0"/>
                </a:solidFill>
                <a:cs typeface="B Nazanin" panose="00000400000000000000" pitchFamily="2" charset="-78"/>
              </a:rPr>
            </a:br>
            <a:r>
              <a:rPr lang="fa-IR" sz="4000" dirty="0" smtClean="0">
                <a:ln>
                  <a:solidFill>
                    <a:srgbClr val="FF0000"/>
                  </a:solidFill>
                </a:ln>
                <a:solidFill>
                  <a:srgbClr val="00B0F0"/>
                </a:solidFill>
                <a:cs typeface="B Nazanin" panose="00000400000000000000" pitchFamily="2" charset="-78"/>
              </a:rPr>
              <a:t/>
            </a:r>
            <a:br>
              <a:rPr lang="fa-IR" sz="4000" dirty="0" smtClean="0">
                <a:ln>
                  <a:solidFill>
                    <a:srgbClr val="FF0000"/>
                  </a:solidFill>
                </a:ln>
                <a:solidFill>
                  <a:srgbClr val="00B0F0"/>
                </a:solidFill>
                <a:cs typeface="B Nazanin" panose="00000400000000000000" pitchFamily="2" charset="-78"/>
              </a:rPr>
            </a:br>
            <a:endParaRPr lang="en-US" sz="4000" dirty="0">
              <a:ln>
                <a:solidFill>
                  <a:schemeClr val="tx1"/>
                </a:solidFill>
              </a:ln>
              <a:solidFill>
                <a:schemeClr val="tx1"/>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33</a:t>
            </a:fld>
            <a:endParaRPr lang="en-US"/>
          </a:p>
        </p:txBody>
      </p:sp>
      <p:sp>
        <p:nvSpPr>
          <p:cNvPr id="4" name="Flowchart: Alternate Process 3"/>
          <p:cNvSpPr/>
          <p:nvPr/>
        </p:nvSpPr>
        <p:spPr>
          <a:xfrm>
            <a:off x="2893102" y="21948"/>
            <a:ext cx="8019738" cy="869430"/>
          </a:xfrm>
          <a:prstGeom prst="flowChartAlternate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000" dirty="0">
                <a:solidFill>
                  <a:srgbClr val="FFFF00"/>
                </a:solidFill>
                <a:cs typeface="B Nazanin" panose="00000400000000000000" pitchFamily="2" charset="-78"/>
              </a:rPr>
              <a:t>برای غلبه بر نایقینی های فوق به ترتیب:</a:t>
            </a:r>
            <a:endParaRPr lang="en-US" sz="4000" dirty="0">
              <a:solidFill>
                <a:srgbClr val="FFFF00"/>
              </a:solidFill>
            </a:endParaRPr>
          </a:p>
        </p:txBody>
      </p:sp>
      <p:sp>
        <p:nvSpPr>
          <p:cNvPr id="5" name="Rectangle 4"/>
          <p:cNvSpPr/>
          <p:nvPr/>
        </p:nvSpPr>
        <p:spPr>
          <a:xfrm>
            <a:off x="7208270" y="1438766"/>
            <a:ext cx="4633959" cy="144546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fa-IR" sz="2800" dirty="0" smtClean="0">
                <a:ln>
                  <a:solidFill>
                    <a:srgbClr val="FF0000"/>
                  </a:solidFill>
                </a:ln>
                <a:solidFill>
                  <a:srgbClr val="FFFF00"/>
                </a:solidFill>
                <a:cs typeface="B Nazanin" panose="00000400000000000000" pitchFamily="2" charset="-78"/>
              </a:rPr>
              <a:t>1- برای رفع کمبود اطلاعات درسی استفاده از </a:t>
            </a:r>
            <a:r>
              <a:rPr lang="fa-IR" sz="2800" smtClean="0">
                <a:ln>
                  <a:solidFill>
                    <a:srgbClr val="FF0000"/>
                  </a:solidFill>
                </a:ln>
                <a:solidFill>
                  <a:srgbClr val="FFFF00"/>
                </a:solidFill>
                <a:cs typeface="B Nazanin" panose="00000400000000000000" pitchFamily="2" charset="-78"/>
              </a:rPr>
              <a:t>روش ضمیرنگار </a:t>
            </a:r>
            <a:r>
              <a:rPr lang="fa-IR" sz="2800" dirty="0" smtClean="0">
                <a:ln>
                  <a:solidFill>
                    <a:srgbClr val="FF0000"/>
                  </a:solidFill>
                </a:ln>
                <a:solidFill>
                  <a:srgbClr val="FFFF00"/>
                </a:solidFill>
                <a:cs typeface="B Nazanin" panose="00000400000000000000" pitchFamily="2" charset="-78"/>
              </a:rPr>
              <a:t>یا </a:t>
            </a:r>
            <a:r>
              <a:rPr lang="en-US" sz="2800" dirty="0" smtClean="0">
                <a:ln>
                  <a:solidFill>
                    <a:srgbClr val="FF0000"/>
                  </a:solidFill>
                </a:ln>
                <a:solidFill>
                  <a:srgbClr val="FFFF00"/>
                </a:solidFill>
                <a:cs typeface="B Nazanin" panose="00000400000000000000" pitchFamily="2" charset="-78"/>
              </a:rPr>
              <a:t> mind mapping</a:t>
            </a:r>
            <a:r>
              <a:rPr lang="fa-IR" sz="2800" dirty="0" smtClean="0">
                <a:ln>
                  <a:solidFill>
                    <a:srgbClr val="FF0000"/>
                  </a:solidFill>
                </a:ln>
                <a:solidFill>
                  <a:srgbClr val="FFFF00"/>
                </a:solidFill>
                <a:cs typeface="B Nazanin" panose="00000400000000000000" pitchFamily="2" charset="-78"/>
              </a:rPr>
              <a:t> است.</a:t>
            </a:r>
            <a:endParaRPr lang="en-US" sz="2800" dirty="0"/>
          </a:p>
        </p:txBody>
      </p:sp>
      <p:sp>
        <p:nvSpPr>
          <p:cNvPr id="6" name="Rectangle 5"/>
          <p:cNvSpPr/>
          <p:nvPr/>
        </p:nvSpPr>
        <p:spPr>
          <a:xfrm>
            <a:off x="2041630" y="1418193"/>
            <a:ext cx="4633959" cy="129308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a:ln>
                  <a:solidFill>
                    <a:srgbClr val="FF0000"/>
                  </a:solidFill>
                </a:ln>
                <a:solidFill>
                  <a:srgbClr val="00B0F0"/>
                </a:solidFill>
                <a:cs typeface="B Nazanin" panose="00000400000000000000" pitchFamily="2" charset="-78"/>
              </a:rPr>
              <a:t>2- مرور سریع: یاداشت ها،‌ تصاویر و آدرس مطالب بسیار مؤثر است.</a:t>
            </a:r>
            <a:endParaRPr lang="en-US" sz="3200" dirty="0"/>
          </a:p>
        </p:txBody>
      </p:sp>
      <p:sp>
        <p:nvSpPr>
          <p:cNvPr id="7" name="Rectangle 6"/>
          <p:cNvSpPr/>
          <p:nvPr/>
        </p:nvSpPr>
        <p:spPr>
          <a:xfrm>
            <a:off x="7208270" y="3185497"/>
            <a:ext cx="4633960" cy="112742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a:ln>
                  <a:solidFill>
                    <a:srgbClr val="00B050"/>
                  </a:solidFill>
                </a:ln>
                <a:solidFill>
                  <a:srgbClr val="00B050"/>
                </a:solidFill>
                <a:cs typeface="B Nazanin" panose="00000400000000000000" pitchFamily="2" charset="-78"/>
              </a:rPr>
              <a:t>3- لازم نیست حتماً‌ جواب درست را بدانید.</a:t>
            </a:r>
            <a:endParaRPr lang="en-US" sz="3200" dirty="0"/>
          </a:p>
        </p:txBody>
      </p:sp>
      <p:sp>
        <p:nvSpPr>
          <p:cNvPr id="8" name="Rectangle 7"/>
          <p:cNvSpPr/>
          <p:nvPr/>
        </p:nvSpPr>
        <p:spPr>
          <a:xfrm>
            <a:off x="7193279" y="4613974"/>
            <a:ext cx="4641454" cy="119246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a:ln>
                  <a:solidFill>
                    <a:srgbClr val="00B0F0"/>
                  </a:solidFill>
                </a:ln>
                <a:solidFill>
                  <a:schemeClr val="accent1">
                    <a:lumMod val="60000"/>
                    <a:lumOff val="40000"/>
                  </a:schemeClr>
                </a:solidFill>
                <a:cs typeface="B Nazanin" panose="00000400000000000000" pitchFamily="2" charset="-78"/>
              </a:rPr>
              <a:t>5- در کنکور تعداد گزینه های که درست می </a:t>
            </a:r>
            <a:r>
              <a:rPr lang="fa-IR" sz="2800" dirty="0" smtClean="0">
                <a:ln>
                  <a:solidFill>
                    <a:srgbClr val="00B0F0"/>
                  </a:solidFill>
                </a:ln>
                <a:solidFill>
                  <a:schemeClr val="accent1">
                    <a:lumMod val="60000"/>
                    <a:lumOff val="40000"/>
                  </a:schemeClr>
                </a:solidFill>
                <a:cs typeface="B Nazanin" panose="00000400000000000000" pitchFamily="2" charset="-78"/>
              </a:rPr>
              <a:t>زنید </a:t>
            </a:r>
            <a:r>
              <a:rPr lang="fa-IR" sz="2800" dirty="0">
                <a:ln>
                  <a:solidFill>
                    <a:srgbClr val="00B0F0"/>
                  </a:solidFill>
                </a:ln>
                <a:solidFill>
                  <a:schemeClr val="accent1">
                    <a:lumMod val="60000"/>
                    <a:lumOff val="40000"/>
                  </a:schemeClr>
                </a:solidFill>
                <a:cs typeface="B Nazanin" panose="00000400000000000000" pitchFamily="2" charset="-78"/>
              </a:rPr>
              <a:t>مهم است.</a:t>
            </a:r>
            <a:endParaRPr lang="en-US" sz="2800" dirty="0"/>
          </a:p>
        </p:txBody>
      </p:sp>
      <p:sp>
        <p:nvSpPr>
          <p:cNvPr id="9" name="Rectangle 8"/>
          <p:cNvSpPr/>
          <p:nvPr/>
        </p:nvSpPr>
        <p:spPr>
          <a:xfrm>
            <a:off x="2041630" y="4674138"/>
            <a:ext cx="4648950" cy="113230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a:ln>
                  <a:solidFill>
                    <a:srgbClr val="FF0000"/>
                  </a:solidFill>
                </a:ln>
                <a:solidFill>
                  <a:srgbClr val="00B0F0"/>
                </a:solidFill>
                <a:cs typeface="B Nazanin" panose="00000400000000000000" pitchFamily="2" charset="-78"/>
              </a:rPr>
              <a:t>6- همه سوالات کنکور سخت نیست.</a:t>
            </a:r>
            <a:endParaRPr lang="en-US" sz="2800" dirty="0"/>
          </a:p>
        </p:txBody>
      </p:sp>
      <p:sp>
        <p:nvSpPr>
          <p:cNvPr id="10" name="Rectangle 9"/>
          <p:cNvSpPr/>
          <p:nvPr/>
        </p:nvSpPr>
        <p:spPr>
          <a:xfrm>
            <a:off x="1021079" y="5949805"/>
            <a:ext cx="10821149" cy="9113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a:ln>
                  <a:solidFill>
                    <a:schemeClr val="tx1"/>
                  </a:solidFill>
                </a:ln>
                <a:solidFill>
                  <a:schemeClr val="tx1"/>
                </a:solidFill>
                <a:cs typeface="B Nazanin" panose="00000400000000000000" pitchFamily="2" charset="-78"/>
              </a:rPr>
              <a:t>7- حل تست ها حتماً‌ نباید از شماره 1 شروع شود بلکه از آسانترین سوال شروع شود. </a:t>
            </a:r>
            <a:endParaRPr lang="en-US" sz="3200" dirty="0"/>
          </a:p>
        </p:txBody>
      </p:sp>
      <p:sp>
        <p:nvSpPr>
          <p:cNvPr id="11" name="Rectangle 10"/>
          <p:cNvSpPr/>
          <p:nvPr/>
        </p:nvSpPr>
        <p:spPr>
          <a:xfrm>
            <a:off x="2031636" y="3185496"/>
            <a:ext cx="4643953" cy="112742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a:ln>
                  <a:solidFill>
                    <a:srgbClr val="7030A0"/>
                  </a:solidFill>
                </a:ln>
                <a:solidFill>
                  <a:srgbClr val="7030A0"/>
                </a:solidFill>
                <a:cs typeface="B Nazanin" panose="00000400000000000000" pitchFamily="2" charset="-78"/>
              </a:rPr>
              <a:t>4- یافتن گزینه غلط به اندازه گزینه درست اهمیت دارد.</a:t>
            </a:r>
            <a:endParaRPr lang="en-US" sz="2800" dirty="0"/>
          </a:p>
        </p:txBody>
      </p:sp>
    </p:spTree>
    <p:extLst>
      <p:ext uri="{BB962C8B-B14F-4D97-AF65-F5344CB8AC3E}">
        <p14:creationId xmlns:p14="http://schemas.microsoft.com/office/powerpoint/2010/main" val="4193942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circle(in)">
                                      <p:cBhvr>
                                        <p:cTn id="42" dur="20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24A1D62-9267-47EC-8551-2163B8F749A9}" type="slidenum">
              <a:rPr lang="en-US" smtClean="0"/>
              <a:t>34</a:t>
            </a:fld>
            <a:endParaRPr lang="en-US"/>
          </a:p>
        </p:txBody>
      </p:sp>
      <p:sp>
        <p:nvSpPr>
          <p:cNvPr id="4" name="Rounded Rectangle 3"/>
          <p:cNvSpPr/>
          <p:nvPr/>
        </p:nvSpPr>
        <p:spPr>
          <a:xfrm>
            <a:off x="1783830" y="5874273"/>
            <a:ext cx="10095875" cy="75325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solidFill>
                  <a:srgbClr val="0070C0"/>
                </a:solidFill>
                <a:effectLst>
                  <a:glow rad="228600">
                    <a:schemeClr val="accent1">
                      <a:satMod val="175000"/>
                      <a:alpha val="40000"/>
                    </a:schemeClr>
                  </a:glow>
                </a:effectLst>
                <a:cs typeface="B Nazanin" panose="00000400000000000000" pitchFamily="2" charset="-78"/>
              </a:rPr>
              <a:t>13- ردیف زنی نکنید. یعنی درسی تمام شود بعد درس دیگر</a:t>
            </a:r>
            <a:endParaRPr lang="en-US" sz="4000" dirty="0"/>
          </a:p>
        </p:txBody>
      </p:sp>
      <p:sp>
        <p:nvSpPr>
          <p:cNvPr id="5" name="Rounded Rectangle 4"/>
          <p:cNvSpPr/>
          <p:nvPr/>
        </p:nvSpPr>
        <p:spPr>
          <a:xfrm>
            <a:off x="2308485" y="4863685"/>
            <a:ext cx="9571220" cy="72764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smtClean="0">
                <a:solidFill>
                  <a:srgbClr val="FF0000"/>
                </a:solidFill>
                <a:cs typeface="B Nazanin" panose="00000400000000000000" pitchFamily="2" charset="-78"/>
              </a:rPr>
              <a:t>12- </a:t>
            </a:r>
            <a:r>
              <a:rPr lang="fa-IR" sz="3600" dirty="0">
                <a:solidFill>
                  <a:srgbClr val="FF0000"/>
                </a:solidFill>
                <a:cs typeface="B Nazanin" panose="00000400000000000000" pitchFamily="2" charset="-78"/>
              </a:rPr>
              <a:t>ده درصد امکان دارد دو گزینه پشت سر هم درست باشد.</a:t>
            </a:r>
            <a:endParaRPr lang="en-US" sz="3600" dirty="0"/>
          </a:p>
        </p:txBody>
      </p:sp>
      <p:sp>
        <p:nvSpPr>
          <p:cNvPr id="6" name="Rounded Rectangle 5"/>
          <p:cNvSpPr/>
          <p:nvPr/>
        </p:nvSpPr>
        <p:spPr>
          <a:xfrm>
            <a:off x="2480872" y="1896882"/>
            <a:ext cx="9398833" cy="76637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400" dirty="0">
                <a:ln>
                  <a:solidFill>
                    <a:srgbClr val="00B0F0"/>
                  </a:solidFill>
                </a:ln>
                <a:solidFill>
                  <a:srgbClr val="7030A0"/>
                </a:solidFill>
                <a:cs typeface="B Nazanin" panose="00000400000000000000" pitchFamily="2" charset="-78"/>
              </a:rPr>
              <a:t>9- در آزمون ها توالی گزینه های یکسان وجود ندارد.</a:t>
            </a:r>
            <a:endParaRPr lang="en-US" sz="4400" dirty="0"/>
          </a:p>
        </p:txBody>
      </p:sp>
      <p:sp>
        <p:nvSpPr>
          <p:cNvPr id="7" name="Rounded Rectangle 6"/>
          <p:cNvSpPr/>
          <p:nvPr/>
        </p:nvSpPr>
        <p:spPr>
          <a:xfrm>
            <a:off x="2480872" y="663045"/>
            <a:ext cx="9398833" cy="85096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cs typeface="B Nazanin" panose="00000400000000000000" pitchFamily="2" charset="-78"/>
              </a:rPr>
              <a:t>8- دستپاچگی در جلسه مشکل درس نخواندن است.</a:t>
            </a:r>
            <a:endParaRPr lang="en-US" sz="4000" dirty="0"/>
          </a:p>
        </p:txBody>
      </p:sp>
      <p:sp>
        <p:nvSpPr>
          <p:cNvPr id="8" name="Rounded Rectangle 7"/>
          <p:cNvSpPr/>
          <p:nvPr/>
        </p:nvSpPr>
        <p:spPr>
          <a:xfrm>
            <a:off x="1783830" y="3890575"/>
            <a:ext cx="10095875" cy="75637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smtClean="0">
                <a:solidFill>
                  <a:schemeClr val="tx1"/>
                </a:solidFill>
                <a:effectLst>
                  <a:glow rad="101600">
                    <a:schemeClr val="accent3">
                      <a:satMod val="175000"/>
                      <a:alpha val="40000"/>
                    </a:schemeClr>
                  </a:glow>
                </a:effectLst>
                <a:cs typeface="B Nazanin" panose="00000400000000000000" pitchFamily="2" charset="-78"/>
              </a:rPr>
              <a:t>11- اولین ارتباطی که به ذهنتان می رسد صحیح است روی تشخیص ارتباط وقت نگذارید.</a:t>
            </a:r>
            <a:endParaRPr lang="en-US" sz="2800" dirty="0"/>
          </a:p>
        </p:txBody>
      </p:sp>
      <p:sp>
        <p:nvSpPr>
          <p:cNvPr id="9" name="Rounded Rectangle 8"/>
          <p:cNvSpPr/>
          <p:nvPr/>
        </p:nvSpPr>
        <p:spPr>
          <a:xfrm>
            <a:off x="434715" y="2922994"/>
            <a:ext cx="11517442" cy="77012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smtClean="0">
                <a:ln>
                  <a:solidFill>
                    <a:srgbClr val="FFFF00"/>
                  </a:solidFill>
                </a:ln>
                <a:solidFill>
                  <a:srgbClr val="FFC000"/>
                </a:solidFill>
                <a:effectLst>
                  <a:glow rad="101600">
                    <a:schemeClr val="accent1">
                      <a:satMod val="175000"/>
                      <a:alpha val="40000"/>
                    </a:schemeClr>
                  </a:glow>
                </a:effectLst>
                <a:cs typeface="B Nazanin" panose="00000400000000000000" pitchFamily="2" charset="-78"/>
              </a:rPr>
              <a:t>10- </a:t>
            </a:r>
            <a:r>
              <a:rPr lang="fa-IR" sz="3200" dirty="0">
                <a:ln>
                  <a:solidFill>
                    <a:srgbClr val="FFFF00"/>
                  </a:solidFill>
                </a:ln>
                <a:solidFill>
                  <a:srgbClr val="FFC000"/>
                </a:solidFill>
                <a:effectLst>
                  <a:glow rad="101600">
                    <a:schemeClr val="accent1">
                      <a:satMod val="175000"/>
                      <a:alpha val="40000"/>
                    </a:schemeClr>
                  </a:glow>
                </a:effectLst>
                <a:cs typeface="B Nazanin" panose="00000400000000000000" pitchFamily="2" charset="-78"/>
              </a:rPr>
              <a:t>در هر دسته 10 تایی پایه حداقل دو تا الف،‌ دو تا ب، دو تا ج و دو تا د وجود دارد.</a:t>
            </a:r>
            <a:endParaRPr lang="en-US" sz="3200" dirty="0"/>
          </a:p>
        </p:txBody>
      </p:sp>
    </p:spTree>
    <p:extLst>
      <p:ext uri="{BB962C8B-B14F-4D97-AF65-F5344CB8AC3E}">
        <p14:creationId xmlns:p14="http://schemas.microsoft.com/office/powerpoint/2010/main" val="2514197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inVertical)">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wipe(down)">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1812" y="134911"/>
            <a:ext cx="10972799" cy="6723089"/>
          </a:xfrm>
        </p:spPr>
        <p:txBody>
          <a:bodyPr/>
          <a:lstStyle/>
          <a:p>
            <a:pPr algn="ctr" rtl="1"/>
            <a:r>
              <a:rPr lang="fa-IR" dirty="0" smtClean="0"/>
              <a:t/>
            </a:r>
            <a:br>
              <a:rPr lang="fa-IR" dirty="0" smtClean="0"/>
            </a:b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solidFill>
                  <a:srgbClr val="7030A0"/>
                </a:solidFill>
                <a:cs typeface="B Nazanin" panose="00000400000000000000" pitchFamily="2" charset="-78"/>
              </a:rPr>
              <a:t>1. آیا خوشبختی جز خوشبختی مال یافت می شود؟</a:t>
            </a:r>
            <a:br>
              <a:rPr lang="fa-IR" sz="4400" dirty="0" smtClean="0">
                <a:solidFill>
                  <a:srgbClr val="7030A0"/>
                </a:solidFill>
                <a:cs typeface="B Nazanin" panose="00000400000000000000" pitchFamily="2" charset="-78"/>
              </a:rPr>
            </a:br>
            <a:r>
              <a:rPr lang="fa-IR" sz="4400" dirty="0" smtClean="0">
                <a:solidFill>
                  <a:srgbClr val="7030A0"/>
                </a:solidFill>
                <a:cs typeface="B Nazanin" panose="00000400000000000000" pitchFamily="2" charset="-78"/>
              </a:rPr>
              <a:t>2. آیا خوشبختی جز ثروت اندوزی است؟</a:t>
            </a:r>
            <a:br>
              <a:rPr lang="fa-IR" sz="4400" dirty="0" smtClean="0">
                <a:solidFill>
                  <a:srgbClr val="7030A0"/>
                </a:solidFill>
                <a:cs typeface="B Nazanin" panose="00000400000000000000" pitchFamily="2" charset="-78"/>
              </a:rPr>
            </a:br>
            <a:r>
              <a:rPr lang="fa-IR" sz="4400" dirty="0" smtClean="0">
                <a:solidFill>
                  <a:srgbClr val="7030A0"/>
                </a:solidFill>
                <a:cs typeface="B Nazanin" panose="00000400000000000000" pitchFamily="2" charset="-78"/>
              </a:rPr>
              <a:t>3. آیا سعادت جز ثروتمند شدن است؟</a:t>
            </a:r>
            <a:br>
              <a:rPr lang="fa-IR" sz="4400" dirty="0" smtClean="0">
                <a:solidFill>
                  <a:srgbClr val="7030A0"/>
                </a:solidFill>
                <a:cs typeface="B Nazanin" panose="00000400000000000000" pitchFamily="2" charset="-78"/>
              </a:rPr>
            </a:br>
            <a:r>
              <a:rPr lang="fa-IR" sz="4400" dirty="0" smtClean="0">
                <a:solidFill>
                  <a:srgbClr val="7030A0"/>
                </a:solidFill>
                <a:cs typeface="B Nazanin" panose="00000400000000000000" pitchFamily="2" charset="-78"/>
              </a:rPr>
              <a:t>4. آیا می شود خوشبختی را با ثروت به دست آورد؟</a:t>
            </a:r>
            <a:r>
              <a:rPr lang="fa-IR" dirty="0" smtClean="0"/>
              <a:t/>
            </a:r>
            <a:br>
              <a:rPr lang="fa-IR" dirty="0" smtClean="0"/>
            </a:br>
            <a:endParaRPr lang="en-US" u="sng" dirty="0"/>
          </a:p>
        </p:txBody>
      </p:sp>
      <p:sp>
        <p:nvSpPr>
          <p:cNvPr id="3" name="Slide Number Placeholder 2"/>
          <p:cNvSpPr>
            <a:spLocks noGrp="1"/>
          </p:cNvSpPr>
          <p:nvPr>
            <p:ph type="sldNum" sz="quarter" idx="12"/>
          </p:nvPr>
        </p:nvSpPr>
        <p:spPr/>
        <p:txBody>
          <a:bodyPr/>
          <a:lstStyle/>
          <a:p>
            <a:fld id="{624A1D62-9267-47EC-8551-2163B8F749A9}" type="slidenum">
              <a:rPr lang="en-US" smtClean="0"/>
              <a:t>35</a:t>
            </a:fld>
            <a:endParaRPr lang="en-US"/>
          </a:p>
        </p:txBody>
      </p:sp>
      <p:sp>
        <p:nvSpPr>
          <p:cNvPr id="4" name="Oval 3"/>
          <p:cNvSpPr/>
          <p:nvPr/>
        </p:nvSpPr>
        <p:spPr>
          <a:xfrm>
            <a:off x="3446415" y="5363834"/>
            <a:ext cx="6266329" cy="1494166"/>
          </a:xfrm>
          <a:prstGeom prst="ellipse">
            <a:avLst/>
          </a:prstGeom>
          <a:solidFill>
            <a:srgbClr val="FFFF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2400" dirty="0" smtClean="0">
                <a:cs typeface="B Nazanin" panose="00000400000000000000" pitchFamily="2" charset="-78"/>
              </a:rPr>
              <a:t>گزینه درست به احتمال قوی بین گزینه 1 و 2 است، چون بیشترین مشابهت را دارند: هم از نظر کلمات و هم از نظر تعداد</a:t>
            </a:r>
            <a:endParaRPr lang="en-US" sz="2400" dirty="0">
              <a:cs typeface="B Nazanin" panose="00000400000000000000" pitchFamily="2" charset="-78"/>
            </a:endParaRPr>
          </a:p>
        </p:txBody>
      </p:sp>
      <p:sp>
        <p:nvSpPr>
          <p:cNvPr id="5" name="Double Wave 4"/>
          <p:cNvSpPr/>
          <p:nvPr/>
        </p:nvSpPr>
        <p:spPr>
          <a:xfrm>
            <a:off x="2284897" y="213340"/>
            <a:ext cx="8589364" cy="1514007"/>
          </a:xfrm>
          <a:prstGeom prst="doubleWav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a-IR" sz="5400" dirty="0">
                <a:solidFill>
                  <a:schemeClr val="tx1"/>
                </a:solidFill>
                <a:cs typeface="B Nazanin" panose="00000400000000000000" pitchFamily="2" charset="-78"/>
              </a:rPr>
              <a:t>مثال های مختلف از سوالات </a:t>
            </a:r>
            <a:r>
              <a:rPr lang="fa-IR" sz="5400" u="sng" dirty="0">
                <a:solidFill>
                  <a:schemeClr val="tx1"/>
                </a:solidFill>
                <a:cs typeface="B Nazanin" panose="00000400000000000000" pitchFamily="2" charset="-78"/>
              </a:rPr>
              <a:t>کنکور:</a:t>
            </a:r>
            <a:endParaRPr lang="en-US" sz="5400" dirty="0">
              <a:solidFill>
                <a:schemeClr val="tx1"/>
              </a:solidFill>
            </a:endParaRPr>
          </a:p>
        </p:txBody>
      </p:sp>
    </p:spTree>
    <p:extLst>
      <p:ext uri="{BB962C8B-B14F-4D97-AF65-F5344CB8AC3E}">
        <p14:creationId xmlns:p14="http://schemas.microsoft.com/office/powerpoint/2010/main" val="108797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Effect transition="in" filter="fade">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91460" y="224852"/>
            <a:ext cx="9308613" cy="6011056"/>
          </a:xfrm>
        </p:spPr>
        <p:txBody>
          <a:bodyPr>
            <a:normAutofit/>
          </a:bodyPr>
          <a:lstStyle/>
          <a:p>
            <a:pPr algn="ctr" rtl="1"/>
            <a:r>
              <a:rPr lang="fa-IR" sz="5400" dirty="0" smtClean="0">
                <a:solidFill>
                  <a:srgbClr val="FF0066"/>
                </a:solidFill>
                <a:cs typeface="B Nazanin" panose="00000400000000000000" pitchFamily="2" charset="-78"/>
              </a:rPr>
              <a:t>1. نیروی جاذبه – نقش آن</a:t>
            </a:r>
            <a:br>
              <a:rPr lang="fa-IR" sz="5400" dirty="0" smtClean="0">
                <a:solidFill>
                  <a:srgbClr val="FF0066"/>
                </a:solidFill>
                <a:cs typeface="B Nazanin" panose="00000400000000000000" pitchFamily="2" charset="-78"/>
              </a:rPr>
            </a:br>
            <a:r>
              <a:rPr lang="fa-IR" sz="5400" dirty="0" smtClean="0">
                <a:solidFill>
                  <a:srgbClr val="FF0066"/>
                </a:solidFill>
                <a:cs typeface="B Nazanin" panose="00000400000000000000" pitchFamily="2" charset="-78"/>
              </a:rPr>
              <a:t>2. ابر – نقش بادها در آن</a:t>
            </a:r>
            <a:br>
              <a:rPr lang="fa-IR" sz="5400" dirty="0" smtClean="0">
                <a:solidFill>
                  <a:srgbClr val="FF0066"/>
                </a:solidFill>
                <a:cs typeface="B Nazanin" panose="00000400000000000000" pitchFamily="2" charset="-78"/>
              </a:rPr>
            </a:br>
            <a:r>
              <a:rPr lang="fa-IR" sz="5400" dirty="0" smtClean="0">
                <a:solidFill>
                  <a:srgbClr val="FF0066"/>
                </a:solidFill>
                <a:cs typeface="B Nazanin" panose="00000400000000000000" pitchFamily="2" charset="-78"/>
              </a:rPr>
              <a:t>3. زمین – غیر مسطح بودن آن</a:t>
            </a:r>
            <a:br>
              <a:rPr lang="fa-IR" sz="5400" dirty="0" smtClean="0">
                <a:solidFill>
                  <a:srgbClr val="FF0066"/>
                </a:solidFill>
                <a:cs typeface="B Nazanin" panose="00000400000000000000" pitchFamily="2" charset="-78"/>
              </a:rPr>
            </a:br>
            <a:r>
              <a:rPr lang="fa-IR" sz="5400" dirty="0" smtClean="0">
                <a:solidFill>
                  <a:srgbClr val="FF0066"/>
                </a:solidFill>
                <a:cs typeface="B Nazanin" panose="00000400000000000000" pitchFamily="2" charset="-78"/>
              </a:rPr>
              <a:t>4. زمین – حرکت آن </a:t>
            </a:r>
            <a:endParaRPr lang="en-US" sz="5400" dirty="0">
              <a:solidFill>
                <a:srgbClr val="FF0066"/>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36</a:t>
            </a:fld>
            <a:endParaRPr lang="en-US"/>
          </a:p>
        </p:txBody>
      </p:sp>
      <p:sp>
        <p:nvSpPr>
          <p:cNvPr id="6" name="Oval 5"/>
          <p:cNvSpPr/>
          <p:nvPr/>
        </p:nvSpPr>
        <p:spPr>
          <a:xfrm>
            <a:off x="2770094" y="4256766"/>
            <a:ext cx="6427694" cy="1589398"/>
          </a:xfrm>
          <a:prstGeom prst="ellipse">
            <a:avLst/>
          </a:prstGeom>
          <a:solidFill>
            <a:srgbClr val="92D05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4400" dirty="0" smtClean="0">
                <a:cs typeface="B Nazanin" panose="00000400000000000000" pitchFamily="2" charset="-78"/>
              </a:rPr>
              <a:t>گزینه 3 و 4 </a:t>
            </a:r>
            <a:endParaRPr lang="en-US" sz="4400" dirty="0">
              <a:cs typeface="B Nazanin" panose="00000400000000000000" pitchFamily="2" charset="-78"/>
            </a:endParaRPr>
          </a:p>
        </p:txBody>
      </p:sp>
    </p:spTree>
    <p:extLst>
      <p:ext uri="{BB962C8B-B14F-4D97-AF65-F5344CB8AC3E}">
        <p14:creationId xmlns:p14="http://schemas.microsoft.com/office/powerpoint/2010/main" val="3050429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flip="none" rotWithShape="1">
          <a:gsLst>
            <a:gs pos="88495">
              <a:srgbClr val="FFC000"/>
            </a:gs>
            <a:gs pos="0">
              <a:schemeClr val="accent1">
                <a:lumMod val="0"/>
                <a:lumOff val="100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5494302"/>
          </a:xfrm>
        </p:spPr>
        <p:txBody>
          <a:bodyPr>
            <a:normAutofit/>
          </a:bodyPr>
          <a:lstStyle/>
          <a:p>
            <a:pPr algn="ctr" rtl="1"/>
            <a:r>
              <a:rPr lang="fa-IR" sz="5400" dirty="0" smtClean="0">
                <a:solidFill>
                  <a:srgbClr val="7030A0"/>
                </a:solidFill>
                <a:cs typeface="B Nazanin" panose="00000400000000000000" pitchFamily="2" charset="-78"/>
              </a:rPr>
              <a:t>1. انفاق به انگیز خدا</a:t>
            </a:r>
            <a:br>
              <a:rPr lang="fa-IR" sz="5400" dirty="0" smtClean="0">
                <a:solidFill>
                  <a:srgbClr val="7030A0"/>
                </a:solidFill>
                <a:cs typeface="B Nazanin" panose="00000400000000000000" pitchFamily="2" charset="-78"/>
              </a:rPr>
            </a:br>
            <a:r>
              <a:rPr lang="fa-IR" sz="5400" dirty="0" smtClean="0">
                <a:solidFill>
                  <a:srgbClr val="7030A0"/>
                </a:solidFill>
                <a:cs typeface="B Nazanin" panose="00000400000000000000" pitchFamily="2" charset="-78"/>
              </a:rPr>
              <a:t>2. انفاق به والدین</a:t>
            </a:r>
            <a:br>
              <a:rPr lang="fa-IR" sz="5400" dirty="0" smtClean="0">
                <a:solidFill>
                  <a:srgbClr val="7030A0"/>
                </a:solidFill>
                <a:cs typeface="B Nazanin" panose="00000400000000000000" pitchFamily="2" charset="-78"/>
              </a:rPr>
            </a:br>
            <a:r>
              <a:rPr lang="fa-IR" sz="5400" dirty="0" smtClean="0">
                <a:solidFill>
                  <a:srgbClr val="7030A0"/>
                </a:solidFill>
                <a:cs typeface="B Nazanin" panose="00000400000000000000" pitchFamily="2" charset="-78"/>
              </a:rPr>
              <a:t>3. امر به معروف و نهی از منکر</a:t>
            </a:r>
            <a:br>
              <a:rPr lang="fa-IR" sz="5400" dirty="0" smtClean="0">
                <a:solidFill>
                  <a:srgbClr val="7030A0"/>
                </a:solidFill>
                <a:cs typeface="B Nazanin" panose="00000400000000000000" pitchFamily="2" charset="-78"/>
              </a:rPr>
            </a:br>
            <a:r>
              <a:rPr lang="fa-IR" sz="5400" dirty="0" smtClean="0">
                <a:solidFill>
                  <a:srgbClr val="7030A0"/>
                </a:solidFill>
                <a:cs typeface="B Nazanin" panose="00000400000000000000" pitchFamily="2" charset="-78"/>
              </a:rPr>
              <a:t>4. جهاد در راه خدا</a:t>
            </a:r>
            <a:br>
              <a:rPr lang="fa-IR" sz="5400" dirty="0" smtClean="0">
                <a:solidFill>
                  <a:srgbClr val="7030A0"/>
                </a:solidFill>
                <a:cs typeface="B Nazanin" panose="00000400000000000000" pitchFamily="2" charset="-78"/>
              </a:rPr>
            </a:br>
            <a:endParaRPr lang="en-US" sz="5400" dirty="0">
              <a:solidFill>
                <a:srgbClr val="7030A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37</a:t>
            </a:fld>
            <a:endParaRPr lang="en-US"/>
          </a:p>
        </p:txBody>
      </p:sp>
      <p:sp>
        <p:nvSpPr>
          <p:cNvPr id="4" name="Oval 3"/>
          <p:cNvSpPr/>
          <p:nvPr/>
        </p:nvSpPr>
        <p:spPr>
          <a:xfrm>
            <a:off x="3579563" y="4721461"/>
            <a:ext cx="6427694" cy="1274605"/>
          </a:xfrm>
          <a:prstGeom prst="ellipse">
            <a:avLst/>
          </a:prstGeom>
          <a:solidFill>
            <a:srgbClr val="FF0066"/>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4800" dirty="0" smtClean="0">
                <a:solidFill>
                  <a:schemeClr val="bg1"/>
                </a:solidFill>
                <a:cs typeface="B Nazanin" panose="00000400000000000000" pitchFamily="2" charset="-78"/>
              </a:rPr>
              <a:t>گزینه 1 و 2 </a:t>
            </a:r>
            <a:endParaRPr lang="en-US" sz="4800" dirty="0">
              <a:solidFill>
                <a:schemeClr val="bg1"/>
              </a:solidFill>
              <a:cs typeface="B Nazanin" panose="00000400000000000000" pitchFamily="2" charset="-78"/>
            </a:endParaRPr>
          </a:p>
        </p:txBody>
      </p:sp>
    </p:spTree>
    <p:extLst>
      <p:ext uri="{BB962C8B-B14F-4D97-AF65-F5344CB8AC3E}">
        <p14:creationId xmlns:p14="http://schemas.microsoft.com/office/powerpoint/2010/main" val="3577061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bg>
      <p:bgPr>
        <a:gradFill flip="none" rotWithShape="1">
          <a:gsLst>
            <a:gs pos="63731">
              <a:srgbClr val="92D050"/>
            </a:gs>
            <a:gs pos="92005">
              <a:schemeClr val="accent2">
                <a:lumMod val="75000"/>
              </a:schemeClr>
            </a:gs>
            <a:gs pos="0">
              <a:schemeClr val="accent1">
                <a:lumMod val="0"/>
                <a:lumOff val="100000"/>
              </a:schemeClr>
            </a:gs>
            <a:gs pos="35000">
              <a:schemeClr val="accent1">
                <a:lumMod val="0"/>
                <a:lumOff val="100000"/>
              </a:schemeClr>
            </a:gs>
            <a:gs pos="100000">
              <a:schemeClr val="accent1">
                <a:lumMod val="10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39252" y="624109"/>
            <a:ext cx="10365359" cy="5964949"/>
          </a:xfrm>
        </p:spPr>
        <p:txBody>
          <a:bodyPr/>
          <a:lstStyle/>
          <a:p>
            <a:pPr algn="r" rtl="1"/>
            <a:r>
              <a:rPr lang="fa-IR" sz="5400" b="1" dirty="0" smtClean="0">
                <a:ln w="13462">
                  <a:solidFill>
                    <a:srgbClr val="FFC000"/>
                  </a:solidFill>
                  <a:prstDash val="solid"/>
                </a:ln>
                <a:effectLst>
                  <a:outerShdw dist="38100" dir="2700000" algn="bl" rotWithShape="0">
                    <a:schemeClr val="accent5"/>
                  </a:outerShdw>
                </a:effectLst>
                <a:cs typeface="B Nazanin" panose="00000400000000000000" pitchFamily="2" charset="-78"/>
              </a:rPr>
              <a:t>1. برزخی</a:t>
            </a:r>
            <a:br>
              <a:rPr lang="fa-IR" sz="5400" b="1" dirty="0" smtClean="0">
                <a:ln w="13462">
                  <a:solidFill>
                    <a:srgbClr val="FFC000"/>
                  </a:solidFill>
                  <a:prstDash val="solid"/>
                </a:ln>
                <a:effectLst>
                  <a:outerShdw dist="38100" dir="2700000" algn="bl" rotWithShape="0">
                    <a:schemeClr val="accent5"/>
                  </a:outerShdw>
                </a:effectLst>
                <a:cs typeface="B Nazanin" panose="00000400000000000000" pitchFamily="2" charset="-78"/>
              </a:rPr>
            </a:br>
            <a:r>
              <a:rPr lang="fa-IR" sz="5400" b="1" dirty="0" smtClean="0">
                <a:ln w="13462">
                  <a:solidFill>
                    <a:srgbClr val="FFC000"/>
                  </a:solidFill>
                  <a:prstDash val="solid"/>
                </a:ln>
                <a:effectLst>
                  <a:outerShdw dist="38100" dir="2700000" algn="bl" rotWithShape="0">
                    <a:schemeClr val="accent5"/>
                  </a:outerShdw>
                </a:effectLst>
                <a:cs typeface="B Nazanin" panose="00000400000000000000" pitchFamily="2" charset="-78"/>
              </a:rPr>
              <a:t>2. دنیوی</a:t>
            </a:r>
            <a:br>
              <a:rPr lang="fa-IR" sz="5400" b="1" dirty="0" smtClean="0">
                <a:ln w="13462">
                  <a:solidFill>
                    <a:srgbClr val="FFC000"/>
                  </a:solidFill>
                  <a:prstDash val="solid"/>
                </a:ln>
                <a:effectLst>
                  <a:outerShdw dist="38100" dir="2700000" algn="bl" rotWithShape="0">
                    <a:schemeClr val="accent5"/>
                  </a:outerShdw>
                </a:effectLst>
                <a:cs typeface="B Nazanin" panose="00000400000000000000" pitchFamily="2" charset="-78"/>
              </a:rPr>
            </a:br>
            <a:r>
              <a:rPr lang="fa-IR" sz="5400" b="1" dirty="0" smtClean="0">
                <a:ln w="13462">
                  <a:solidFill>
                    <a:srgbClr val="FFC000"/>
                  </a:solidFill>
                  <a:prstDash val="solid"/>
                </a:ln>
                <a:effectLst>
                  <a:outerShdw dist="38100" dir="2700000" algn="bl" rotWithShape="0">
                    <a:schemeClr val="accent5"/>
                  </a:outerShdw>
                </a:effectLst>
                <a:cs typeface="B Nazanin" panose="00000400000000000000" pitchFamily="2" charset="-78"/>
              </a:rPr>
              <a:t>3. طبیعی</a:t>
            </a:r>
            <a:br>
              <a:rPr lang="fa-IR" sz="5400" b="1" dirty="0" smtClean="0">
                <a:ln w="13462">
                  <a:solidFill>
                    <a:srgbClr val="FFC000"/>
                  </a:solidFill>
                  <a:prstDash val="solid"/>
                </a:ln>
                <a:effectLst>
                  <a:outerShdw dist="38100" dir="2700000" algn="bl" rotWithShape="0">
                    <a:schemeClr val="accent5"/>
                  </a:outerShdw>
                </a:effectLst>
                <a:cs typeface="B Nazanin" panose="00000400000000000000" pitchFamily="2" charset="-78"/>
              </a:rPr>
            </a:br>
            <a:r>
              <a:rPr lang="fa-IR" sz="5400" b="1" dirty="0" smtClean="0">
                <a:ln w="13462">
                  <a:solidFill>
                    <a:srgbClr val="FFC000"/>
                  </a:solidFill>
                  <a:prstDash val="solid"/>
                </a:ln>
                <a:effectLst>
                  <a:outerShdw dist="38100" dir="2700000" algn="bl" rotWithShape="0">
                    <a:schemeClr val="accent5"/>
                  </a:outerShdw>
                </a:effectLst>
                <a:cs typeface="B Nazanin" panose="00000400000000000000" pitchFamily="2" charset="-78"/>
              </a:rPr>
              <a:t>4. اخروی</a:t>
            </a:r>
            <a:r>
              <a:rPr lang="fa-IR" dirty="0" smtClean="0"/>
              <a:t/>
            </a:r>
            <a:br>
              <a:rPr lang="fa-IR" dirty="0" smtClean="0"/>
            </a:br>
            <a:r>
              <a:rPr lang="fa-IR" dirty="0" smtClean="0"/>
              <a:t/>
            </a:r>
            <a:br>
              <a:rPr lang="fa-IR" dirty="0" smtClean="0"/>
            </a:br>
            <a:r>
              <a:rPr lang="fa-IR" dirty="0" smtClean="0"/>
              <a:t/>
            </a:r>
            <a:br>
              <a:rPr lang="fa-IR" dirty="0" smtClean="0"/>
            </a:br>
            <a:r>
              <a:rPr lang="fa-IR" dirty="0" smtClean="0"/>
              <a:t>				</a:t>
            </a:r>
            <a:endParaRPr lang="en-US" dirty="0">
              <a:solidFill>
                <a:srgbClr val="FF0066"/>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38</a:t>
            </a:fld>
            <a:endParaRPr lang="en-US"/>
          </a:p>
        </p:txBody>
      </p:sp>
      <p:sp>
        <p:nvSpPr>
          <p:cNvPr id="9" name="Oval 8"/>
          <p:cNvSpPr/>
          <p:nvPr/>
        </p:nvSpPr>
        <p:spPr>
          <a:xfrm>
            <a:off x="2421573" y="4919860"/>
            <a:ext cx="5446059" cy="1210235"/>
          </a:xfrm>
          <a:prstGeom prst="ellipse">
            <a:avLst/>
          </a:prstGeom>
          <a:solidFill>
            <a:srgbClr val="7030A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4400" dirty="0" smtClean="0">
                <a:solidFill>
                  <a:schemeClr val="bg1"/>
                </a:solidFill>
                <a:cs typeface="B Nazanin" panose="00000400000000000000" pitchFamily="2" charset="-78"/>
              </a:rPr>
              <a:t>گزینه 2 و 4 </a:t>
            </a:r>
            <a:endParaRPr lang="en-US" sz="4400" dirty="0">
              <a:solidFill>
                <a:schemeClr val="bg1"/>
              </a:solidFill>
              <a:cs typeface="B Nazanin" panose="00000400000000000000" pitchFamily="2" charset="-78"/>
            </a:endParaRPr>
          </a:p>
        </p:txBody>
      </p:sp>
      <p:sp>
        <p:nvSpPr>
          <p:cNvPr id="4" name="Oval 3"/>
          <p:cNvSpPr/>
          <p:nvPr/>
        </p:nvSpPr>
        <p:spPr>
          <a:xfrm>
            <a:off x="8172114" y="4827934"/>
            <a:ext cx="1514007" cy="1394085"/>
          </a:xfrm>
          <a:prstGeom prst="ellipse">
            <a:avLst/>
          </a:prstGeom>
          <a:solidFill>
            <a:srgbClr val="FF0000"/>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fa-IR" sz="4000" dirty="0">
                <a:solidFill>
                  <a:schemeClr val="bg1"/>
                </a:solidFill>
                <a:cs typeface="B Nazanin" panose="00000400000000000000" pitchFamily="2" charset="-78"/>
              </a:rPr>
              <a:t>تضاد</a:t>
            </a:r>
            <a:endParaRPr lang="en-US" dirty="0">
              <a:solidFill>
                <a:schemeClr val="bg1"/>
              </a:solidFill>
            </a:endParaRPr>
          </a:p>
        </p:txBody>
      </p:sp>
    </p:spTree>
    <p:extLst>
      <p:ext uri="{BB962C8B-B14F-4D97-AF65-F5344CB8AC3E}">
        <p14:creationId xmlns:p14="http://schemas.microsoft.com/office/powerpoint/2010/main" val="4066108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p:bldP spid="4"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39252" y="224853"/>
            <a:ext cx="10365359" cy="6364206"/>
          </a:xfrm>
        </p:spPr>
        <p:txBody>
          <a:bodyPr>
            <a:normAutofit/>
          </a:bodyPr>
          <a:lstStyle/>
          <a:p>
            <a:pPr algn="r" rtl="1"/>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ln>
                  <a:solidFill>
                    <a:srgbClr val="FFFF00"/>
                  </a:solidFill>
                </a:ln>
                <a:cs typeface="B Nazanin" panose="00000400000000000000" pitchFamily="2" charset="-78"/>
              </a:rPr>
              <a:t>1. مورد قهر و غضب خداوند</a:t>
            </a:r>
            <a:br>
              <a:rPr lang="fa-IR" sz="4400" dirty="0" smtClean="0">
                <a:ln>
                  <a:solidFill>
                    <a:srgbClr val="FFFF00"/>
                  </a:solidFill>
                </a:ln>
                <a:cs typeface="B Nazanin" panose="00000400000000000000" pitchFamily="2" charset="-78"/>
              </a:rPr>
            </a:br>
            <a:r>
              <a:rPr lang="fa-IR" sz="4400" dirty="0" smtClean="0">
                <a:ln>
                  <a:solidFill>
                    <a:srgbClr val="FFFF00"/>
                  </a:solidFill>
                </a:ln>
                <a:cs typeface="B Nazanin" panose="00000400000000000000" pitchFamily="2" charset="-78"/>
              </a:rPr>
              <a:t>2. دشمن خداوند</a:t>
            </a:r>
            <a:br>
              <a:rPr lang="fa-IR" sz="4400" dirty="0" smtClean="0">
                <a:ln>
                  <a:solidFill>
                    <a:srgbClr val="FFFF00"/>
                  </a:solidFill>
                </a:ln>
                <a:cs typeface="B Nazanin" panose="00000400000000000000" pitchFamily="2" charset="-78"/>
              </a:rPr>
            </a:br>
            <a:r>
              <a:rPr lang="fa-IR" sz="4400" dirty="0" smtClean="0">
                <a:ln>
                  <a:solidFill>
                    <a:srgbClr val="FFFF00"/>
                  </a:solidFill>
                </a:ln>
                <a:cs typeface="B Nazanin" panose="00000400000000000000" pitchFamily="2" charset="-78"/>
              </a:rPr>
              <a:t>3. نشانه سپاس خداوند</a:t>
            </a:r>
            <a:br>
              <a:rPr lang="fa-IR" sz="4400" dirty="0" smtClean="0">
                <a:ln>
                  <a:solidFill>
                    <a:srgbClr val="FFFF00"/>
                  </a:solidFill>
                </a:ln>
                <a:cs typeface="B Nazanin" panose="00000400000000000000" pitchFamily="2" charset="-78"/>
              </a:rPr>
            </a:br>
            <a:r>
              <a:rPr lang="fa-IR" sz="4400" dirty="0" smtClean="0">
                <a:ln>
                  <a:solidFill>
                    <a:srgbClr val="FFFF00"/>
                  </a:solidFill>
                </a:ln>
                <a:cs typeface="B Nazanin" panose="00000400000000000000" pitchFamily="2" charset="-78"/>
              </a:rPr>
              <a:t>4. مورد توجه و عنایت خداوند</a:t>
            </a: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r>
            <a:br>
              <a:rPr lang="fa-IR" sz="4400" dirty="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t>
            </a:r>
            <a:r>
              <a:rPr lang="fa-IR" sz="4400" dirty="0" smtClean="0">
                <a:cs typeface="B Nazanin" panose="00000400000000000000" pitchFamily="2" charset="-78"/>
              </a:rPr>
              <a:t>					</a:t>
            </a:r>
            <a:endParaRPr lang="en-US" sz="4400" dirty="0">
              <a:solidFill>
                <a:srgbClr val="FF000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39</a:t>
            </a:fld>
            <a:endParaRPr lang="en-US"/>
          </a:p>
        </p:txBody>
      </p:sp>
      <p:sp>
        <p:nvSpPr>
          <p:cNvPr id="4" name="Oval 3"/>
          <p:cNvSpPr/>
          <p:nvPr/>
        </p:nvSpPr>
        <p:spPr>
          <a:xfrm>
            <a:off x="1836956" y="4635048"/>
            <a:ext cx="5446059" cy="1210235"/>
          </a:xfrm>
          <a:prstGeom prst="ellipse">
            <a:avLst/>
          </a:prstGeom>
          <a:solidFill>
            <a:srgbClr val="00B05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smtClean="0">
                <a:solidFill>
                  <a:srgbClr val="FFFF00"/>
                </a:solidFill>
                <a:cs typeface="B Nazanin" panose="00000400000000000000" pitchFamily="2" charset="-78"/>
              </a:rPr>
              <a:t>گزینه 1 و 4 </a:t>
            </a:r>
            <a:endParaRPr lang="en-US" sz="4000" dirty="0">
              <a:solidFill>
                <a:srgbClr val="FFFF00"/>
              </a:solidFill>
              <a:cs typeface="B Nazanin" panose="00000400000000000000" pitchFamily="2" charset="-78"/>
            </a:endParaRPr>
          </a:p>
        </p:txBody>
      </p:sp>
      <p:sp>
        <p:nvSpPr>
          <p:cNvPr id="5" name="Oval 4"/>
          <p:cNvSpPr/>
          <p:nvPr/>
        </p:nvSpPr>
        <p:spPr>
          <a:xfrm>
            <a:off x="7674964" y="4543122"/>
            <a:ext cx="1304144" cy="139408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000" dirty="0">
                <a:solidFill>
                  <a:srgbClr val="FF0000"/>
                </a:solidFill>
                <a:cs typeface="B Nazanin" panose="00000400000000000000" pitchFamily="2" charset="-78"/>
              </a:rPr>
              <a:t>تضاد</a:t>
            </a:r>
            <a:endParaRPr lang="en-US" dirty="0"/>
          </a:p>
        </p:txBody>
      </p:sp>
    </p:spTree>
    <p:extLst>
      <p:ext uri="{BB962C8B-B14F-4D97-AF65-F5344CB8AC3E}">
        <p14:creationId xmlns:p14="http://schemas.microsoft.com/office/powerpoint/2010/main" val="3737966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500" fill="hold"/>
                                        <p:tgtEl>
                                          <p:spTgt spid="4"/>
                                        </p:tgtEl>
                                        <p:attrNameLst>
                                          <p:attrName>ppt_w</p:attrName>
                                        </p:attrNameLst>
                                      </p:cBhvr>
                                      <p:tavLst>
                                        <p:tav tm="0">
                                          <p:val>
                                            <p:fltVal val="0"/>
                                          </p:val>
                                        </p:tav>
                                        <p:tav tm="100000">
                                          <p:val>
                                            <p:strVal val="#ppt_w"/>
                                          </p:val>
                                        </p:tav>
                                      </p:tavLst>
                                    </p:anim>
                                    <p:anim calcmode="lin" valueType="num">
                                      <p:cBhvr>
                                        <p:cTn id="18" dur="500" fill="hold"/>
                                        <p:tgtEl>
                                          <p:spTgt spid="4"/>
                                        </p:tgtEl>
                                        <p:attrNameLst>
                                          <p:attrName>ppt_h</p:attrName>
                                        </p:attrNameLst>
                                      </p:cBhvr>
                                      <p:tavLst>
                                        <p:tav tm="0">
                                          <p:val>
                                            <p:fltVal val="0"/>
                                          </p:val>
                                        </p:tav>
                                        <p:tav tm="100000">
                                          <p:val>
                                            <p:strVal val="#ppt_h"/>
                                          </p:val>
                                        </p:tav>
                                      </p:tavLst>
                                    </p:anim>
                                    <p:animEffect transition="in" filter="fade">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9843" y="0"/>
            <a:ext cx="11264770" cy="6857999"/>
          </a:xfrm>
        </p:spPr>
        <p:txBody>
          <a:bodyPr/>
          <a:lstStyle/>
          <a:p>
            <a:endParaRPr lang="en-US" dirty="0"/>
          </a:p>
        </p:txBody>
      </p:sp>
      <p:sp>
        <p:nvSpPr>
          <p:cNvPr id="4" name="Slide Number Placeholder 3"/>
          <p:cNvSpPr>
            <a:spLocks noGrp="1"/>
          </p:cNvSpPr>
          <p:nvPr>
            <p:ph type="sldNum" sz="quarter" idx="12"/>
          </p:nvPr>
        </p:nvSpPr>
        <p:spPr/>
        <p:txBody>
          <a:bodyPr/>
          <a:lstStyle/>
          <a:p>
            <a:fld id="{624A1D62-9267-47EC-8551-2163B8F749A9}" type="slidenum">
              <a:rPr lang="en-US" smtClean="0"/>
              <a:t>4</a:t>
            </a:fld>
            <a:endParaRPr lang="en-US"/>
          </a:p>
        </p:txBody>
      </p:sp>
      <p:sp>
        <p:nvSpPr>
          <p:cNvPr id="5" name="Rounded Rectangle 4"/>
          <p:cNvSpPr/>
          <p:nvPr/>
        </p:nvSpPr>
        <p:spPr>
          <a:xfrm>
            <a:off x="7495082" y="479685"/>
            <a:ext cx="3702570" cy="88442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b="1" dirty="0">
                <a:solidFill>
                  <a:srgbClr val="FF0066"/>
                </a:solidFill>
                <a:cs typeface="B Nazanin" panose="00000400000000000000" pitchFamily="2" charset="-78"/>
              </a:rPr>
              <a:t>2) چیدمان سه گزینه با هم</a:t>
            </a:r>
            <a:endParaRPr lang="en-US" sz="2800" b="1" dirty="0"/>
          </a:p>
        </p:txBody>
      </p:sp>
      <p:sp>
        <p:nvSpPr>
          <p:cNvPr id="7" name="Rounded Rectangle 6"/>
          <p:cNvSpPr/>
          <p:nvPr/>
        </p:nvSpPr>
        <p:spPr>
          <a:xfrm>
            <a:off x="5978578" y="4285100"/>
            <a:ext cx="5219074" cy="90315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b="1" dirty="0">
                <a:solidFill>
                  <a:srgbClr val="FF0066"/>
                </a:solidFill>
                <a:cs typeface="B Nazanin" panose="00000400000000000000" pitchFamily="2" charset="-78"/>
              </a:rPr>
              <a:t>3) چیدمان ربط دوجفتی گزینه ها با هم</a:t>
            </a:r>
            <a:endParaRPr lang="en-US" sz="2800" b="1" dirty="0"/>
          </a:p>
        </p:txBody>
      </p:sp>
      <p:grpSp>
        <p:nvGrpSpPr>
          <p:cNvPr id="27" name="Group 26"/>
          <p:cNvGrpSpPr/>
          <p:nvPr/>
        </p:nvGrpSpPr>
        <p:grpSpPr>
          <a:xfrm>
            <a:off x="2232243" y="2271415"/>
            <a:ext cx="8470855" cy="616828"/>
            <a:chOff x="2232243" y="2271415"/>
            <a:chExt cx="8470855" cy="616828"/>
          </a:xfrm>
        </p:grpSpPr>
        <p:sp>
          <p:nvSpPr>
            <p:cNvPr id="9" name="Rectangle 8"/>
            <p:cNvSpPr/>
            <p:nvPr/>
          </p:nvSpPr>
          <p:spPr>
            <a:xfrm>
              <a:off x="10108883" y="2271415"/>
              <a:ext cx="594215" cy="51659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a-IR" dirty="0" smtClean="0"/>
                <a:t>الف</a:t>
              </a:r>
              <a:endParaRPr lang="en-US" dirty="0"/>
            </a:p>
          </p:txBody>
        </p:sp>
        <p:sp>
          <p:nvSpPr>
            <p:cNvPr id="10" name="Rectangle 9"/>
            <p:cNvSpPr/>
            <p:nvPr/>
          </p:nvSpPr>
          <p:spPr>
            <a:xfrm>
              <a:off x="7509807" y="2271415"/>
              <a:ext cx="557399" cy="472892"/>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a-IR" dirty="0" smtClean="0"/>
                <a:t>ب</a:t>
              </a:r>
              <a:endParaRPr lang="en-US" dirty="0"/>
            </a:p>
          </p:txBody>
        </p:sp>
        <p:sp>
          <p:nvSpPr>
            <p:cNvPr id="11" name="Rectangle 10"/>
            <p:cNvSpPr/>
            <p:nvPr/>
          </p:nvSpPr>
          <p:spPr>
            <a:xfrm>
              <a:off x="4664428" y="2326899"/>
              <a:ext cx="583244" cy="472891"/>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a-IR" dirty="0" smtClean="0"/>
                <a:t>ج</a:t>
              </a:r>
              <a:endParaRPr lang="en-US" dirty="0"/>
            </a:p>
          </p:txBody>
        </p:sp>
        <p:sp>
          <p:nvSpPr>
            <p:cNvPr id="12" name="Rectangle 11"/>
            <p:cNvSpPr/>
            <p:nvPr/>
          </p:nvSpPr>
          <p:spPr>
            <a:xfrm>
              <a:off x="2232243" y="2324661"/>
              <a:ext cx="427948" cy="47289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a-IR" dirty="0" smtClean="0"/>
                <a:t>د</a:t>
              </a:r>
              <a:endParaRPr lang="en-US" dirty="0"/>
            </a:p>
          </p:txBody>
        </p:sp>
        <p:sp>
          <p:nvSpPr>
            <p:cNvPr id="13" name="Right Bracket 12"/>
            <p:cNvSpPr/>
            <p:nvPr/>
          </p:nvSpPr>
          <p:spPr>
            <a:xfrm rot="5400000">
              <a:off x="9153942" y="1428139"/>
              <a:ext cx="45719" cy="2844508"/>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7030A0"/>
                </a:solidFill>
              </a:endParaRPr>
            </a:p>
          </p:txBody>
        </p:sp>
        <p:sp>
          <p:nvSpPr>
            <p:cNvPr id="14" name="Right Bracket 13"/>
            <p:cNvSpPr/>
            <p:nvPr/>
          </p:nvSpPr>
          <p:spPr>
            <a:xfrm rot="5400000">
              <a:off x="4974407" y="227873"/>
              <a:ext cx="104013" cy="5216728"/>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7030A0"/>
                </a:solidFill>
              </a:endParaRPr>
            </a:p>
          </p:txBody>
        </p:sp>
      </p:grpSp>
      <p:sp>
        <p:nvSpPr>
          <p:cNvPr id="21" name="Rectangle 20"/>
          <p:cNvSpPr/>
          <p:nvPr/>
        </p:nvSpPr>
        <p:spPr>
          <a:xfrm>
            <a:off x="10071442" y="5595097"/>
            <a:ext cx="594215" cy="468408"/>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smtClean="0"/>
              <a:t>الف</a:t>
            </a:r>
            <a:endParaRPr lang="en-US" dirty="0"/>
          </a:p>
        </p:txBody>
      </p:sp>
      <p:sp>
        <p:nvSpPr>
          <p:cNvPr id="22" name="Rectangle 21"/>
          <p:cNvSpPr/>
          <p:nvPr/>
        </p:nvSpPr>
        <p:spPr>
          <a:xfrm>
            <a:off x="7524884" y="5638257"/>
            <a:ext cx="557399" cy="4728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ب</a:t>
            </a:r>
            <a:endParaRPr lang="en-US" dirty="0"/>
          </a:p>
        </p:txBody>
      </p:sp>
      <p:sp>
        <p:nvSpPr>
          <p:cNvPr id="23" name="Rectangle 22"/>
          <p:cNvSpPr/>
          <p:nvPr/>
        </p:nvSpPr>
        <p:spPr>
          <a:xfrm>
            <a:off x="4664428" y="5595097"/>
            <a:ext cx="583244" cy="472891"/>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a-IR" dirty="0" smtClean="0"/>
              <a:t>ج</a:t>
            </a:r>
            <a:endParaRPr lang="en-US" dirty="0"/>
          </a:p>
        </p:txBody>
      </p:sp>
      <p:sp>
        <p:nvSpPr>
          <p:cNvPr id="24" name="Rectangle 23"/>
          <p:cNvSpPr/>
          <p:nvPr/>
        </p:nvSpPr>
        <p:spPr>
          <a:xfrm>
            <a:off x="2247569" y="5638258"/>
            <a:ext cx="427948" cy="4728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د</a:t>
            </a:r>
            <a:endParaRPr lang="en-US" dirty="0"/>
          </a:p>
        </p:txBody>
      </p:sp>
      <p:sp>
        <p:nvSpPr>
          <p:cNvPr id="25" name="Right Bracket 24"/>
          <p:cNvSpPr/>
          <p:nvPr/>
        </p:nvSpPr>
        <p:spPr>
          <a:xfrm rot="5400000">
            <a:off x="7608116" y="3466872"/>
            <a:ext cx="45720" cy="5388985"/>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7030A0"/>
              </a:solidFill>
            </a:endParaRPr>
          </a:p>
        </p:txBody>
      </p:sp>
      <p:sp>
        <p:nvSpPr>
          <p:cNvPr id="26" name="Right Bracket 25"/>
          <p:cNvSpPr/>
          <p:nvPr/>
        </p:nvSpPr>
        <p:spPr>
          <a:xfrm rot="5400000">
            <a:off x="5040688" y="3609415"/>
            <a:ext cx="111409" cy="5326532"/>
          </a:xfrm>
          <a:prstGeom prst="righ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7030A0"/>
              </a:solidFill>
            </a:endParaRPr>
          </a:p>
        </p:txBody>
      </p:sp>
    </p:spTree>
    <p:extLst>
      <p:ext uri="{BB962C8B-B14F-4D97-AF65-F5344CB8AC3E}">
        <p14:creationId xmlns:p14="http://schemas.microsoft.com/office/powerpoint/2010/main" val="2477271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1000"/>
                                        <p:tgtEl>
                                          <p:spTgt spid="27"/>
                                        </p:tgtEl>
                                      </p:cBhvr>
                                    </p:animEffect>
                                    <p:anim calcmode="lin" valueType="num">
                                      <p:cBhvr>
                                        <p:cTn id="13" dur="1000" fill="hold"/>
                                        <p:tgtEl>
                                          <p:spTgt spid="27"/>
                                        </p:tgtEl>
                                        <p:attrNameLst>
                                          <p:attrName>ppt_x</p:attrName>
                                        </p:attrNameLst>
                                      </p:cBhvr>
                                      <p:tavLst>
                                        <p:tav tm="0">
                                          <p:val>
                                            <p:strVal val="#ppt_x"/>
                                          </p:val>
                                        </p:tav>
                                        <p:tav tm="100000">
                                          <p:val>
                                            <p:strVal val="#ppt_x"/>
                                          </p:val>
                                        </p:tav>
                                      </p:tavLst>
                                    </p:anim>
                                    <p:anim calcmode="lin" valueType="num">
                                      <p:cBhvr>
                                        <p:cTn id="1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arn(inVertical)">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fade">
                                      <p:cBhvr>
                                        <p:cTn id="24" dur="1000"/>
                                        <p:tgtEl>
                                          <p:spTgt spid="21"/>
                                        </p:tgtEl>
                                      </p:cBhvr>
                                    </p:animEffect>
                                    <p:anim calcmode="lin" valueType="num">
                                      <p:cBhvr>
                                        <p:cTn id="25" dur="1000" fill="hold"/>
                                        <p:tgtEl>
                                          <p:spTgt spid="21"/>
                                        </p:tgtEl>
                                        <p:attrNameLst>
                                          <p:attrName>ppt_x</p:attrName>
                                        </p:attrNameLst>
                                      </p:cBhvr>
                                      <p:tavLst>
                                        <p:tav tm="0">
                                          <p:val>
                                            <p:strVal val="#ppt_x"/>
                                          </p:val>
                                        </p:tav>
                                        <p:tav tm="100000">
                                          <p:val>
                                            <p:strVal val="#ppt_x"/>
                                          </p:val>
                                        </p:tav>
                                      </p:tavLst>
                                    </p:anim>
                                    <p:anim calcmode="lin" valueType="num">
                                      <p:cBhvr>
                                        <p:cTn id="26" dur="1000" fill="hold"/>
                                        <p:tgtEl>
                                          <p:spTgt spid="21"/>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fade">
                                      <p:cBhvr>
                                        <p:cTn id="29" dur="1000"/>
                                        <p:tgtEl>
                                          <p:spTgt spid="25"/>
                                        </p:tgtEl>
                                      </p:cBhvr>
                                    </p:animEffect>
                                    <p:anim calcmode="lin" valueType="num">
                                      <p:cBhvr>
                                        <p:cTn id="30" dur="1000" fill="hold"/>
                                        <p:tgtEl>
                                          <p:spTgt spid="25"/>
                                        </p:tgtEl>
                                        <p:attrNameLst>
                                          <p:attrName>ppt_x</p:attrName>
                                        </p:attrNameLst>
                                      </p:cBhvr>
                                      <p:tavLst>
                                        <p:tav tm="0">
                                          <p:val>
                                            <p:strVal val="#ppt_x"/>
                                          </p:val>
                                        </p:tav>
                                        <p:tav tm="100000">
                                          <p:val>
                                            <p:strVal val="#ppt_x"/>
                                          </p:val>
                                        </p:tav>
                                      </p:tavLst>
                                    </p:anim>
                                    <p:anim calcmode="lin" valueType="num">
                                      <p:cBhvr>
                                        <p:cTn id="31" dur="1000" fill="hold"/>
                                        <p:tgtEl>
                                          <p:spTgt spid="25"/>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1000"/>
                                        <p:tgtEl>
                                          <p:spTgt spid="22"/>
                                        </p:tgtEl>
                                      </p:cBhvr>
                                    </p:animEffect>
                                    <p:anim calcmode="lin" valueType="num">
                                      <p:cBhvr>
                                        <p:cTn id="35" dur="1000" fill="hold"/>
                                        <p:tgtEl>
                                          <p:spTgt spid="22"/>
                                        </p:tgtEl>
                                        <p:attrNameLst>
                                          <p:attrName>ppt_x</p:attrName>
                                        </p:attrNameLst>
                                      </p:cBhvr>
                                      <p:tavLst>
                                        <p:tav tm="0">
                                          <p:val>
                                            <p:strVal val="#ppt_x"/>
                                          </p:val>
                                        </p:tav>
                                        <p:tav tm="100000">
                                          <p:val>
                                            <p:strVal val="#ppt_x"/>
                                          </p:val>
                                        </p:tav>
                                      </p:tavLst>
                                    </p:anim>
                                    <p:anim calcmode="lin" valueType="num">
                                      <p:cBhvr>
                                        <p:cTn id="36" dur="1000" fill="hold"/>
                                        <p:tgtEl>
                                          <p:spTgt spid="22"/>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animEffect transition="in" filter="fade">
                                      <p:cBhvr>
                                        <p:cTn id="39" dur="1000"/>
                                        <p:tgtEl>
                                          <p:spTgt spid="26"/>
                                        </p:tgtEl>
                                      </p:cBhvr>
                                    </p:animEffect>
                                    <p:anim calcmode="lin" valueType="num">
                                      <p:cBhvr>
                                        <p:cTn id="40" dur="1000" fill="hold"/>
                                        <p:tgtEl>
                                          <p:spTgt spid="26"/>
                                        </p:tgtEl>
                                        <p:attrNameLst>
                                          <p:attrName>ppt_x</p:attrName>
                                        </p:attrNameLst>
                                      </p:cBhvr>
                                      <p:tavLst>
                                        <p:tav tm="0">
                                          <p:val>
                                            <p:strVal val="#ppt_x"/>
                                          </p:val>
                                        </p:tav>
                                        <p:tav tm="100000">
                                          <p:val>
                                            <p:strVal val="#ppt_x"/>
                                          </p:val>
                                        </p:tav>
                                      </p:tavLst>
                                    </p:anim>
                                    <p:anim calcmode="lin" valueType="num">
                                      <p:cBhvr>
                                        <p:cTn id="41" dur="1000" fill="hold"/>
                                        <p:tgtEl>
                                          <p:spTgt spid="26"/>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fade">
                                      <p:cBhvr>
                                        <p:cTn id="44" dur="1000"/>
                                        <p:tgtEl>
                                          <p:spTgt spid="23"/>
                                        </p:tgtEl>
                                      </p:cBhvr>
                                    </p:animEffect>
                                    <p:anim calcmode="lin" valueType="num">
                                      <p:cBhvr>
                                        <p:cTn id="45" dur="1000" fill="hold"/>
                                        <p:tgtEl>
                                          <p:spTgt spid="23"/>
                                        </p:tgtEl>
                                        <p:attrNameLst>
                                          <p:attrName>ppt_x</p:attrName>
                                        </p:attrNameLst>
                                      </p:cBhvr>
                                      <p:tavLst>
                                        <p:tav tm="0">
                                          <p:val>
                                            <p:strVal val="#ppt_x"/>
                                          </p:val>
                                        </p:tav>
                                        <p:tav tm="100000">
                                          <p:val>
                                            <p:strVal val="#ppt_x"/>
                                          </p:val>
                                        </p:tav>
                                      </p:tavLst>
                                    </p:anim>
                                    <p:anim calcmode="lin" valueType="num">
                                      <p:cBhvr>
                                        <p:cTn id="46" dur="1000" fill="hold"/>
                                        <p:tgtEl>
                                          <p:spTgt spid="23"/>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fade">
                                      <p:cBhvr>
                                        <p:cTn id="49" dur="1000"/>
                                        <p:tgtEl>
                                          <p:spTgt spid="24"/>
                                        </p:tgtEl>
                                      </p:cBhvr>
                                    </p:animEffect>
                                    <p:anim calcmode="lin" valueType="num">
                                      <p:cBhvr>
                                        <p:cTn id="50" dur="1000" fill="hold"/>
                                        <p:tgtEl>
                                          <p:spTgt spid="24"/>
                                        </p:tgtEl>
                                        <p:attrNameLst>
                                          <p:attrName>ppt_x</p:attrName>
                                        </p:attrNameLst>
                                      </p:cBhvr>
                                      <p:tavLst>
                                        <p:tav tm="0">
                                          <p:val>
                                            <p:strVal val="#ppt_x"/>
                                          </p:val>
                                        </p:tav>
                                        <p:tav tm="100000">
                                          <p:val>
                                            <p:strVal val="#ppt_x"/>
                                          </p:val>
                                        </p:tav>
                                      </p:tavLst>
                                    </p:anim>
                                    <p:anim calcmode="lin" valueType="num">
                                      <p:cBhvr>
                                        <p:cTn id="51"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21" grpId="0" animBg="1"/>
      <p:bldP spid="22" grpId="0" animBg="1"/>
      <p:bldP spid="23" grpId="0" animBg="1"/>
      <p:bldP spid="24" grpId="0" animBg="1"/>
      <p:bldP spid="25" grpId="0" animBg="1"/>
      <p:bldP spid="26"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5964949"/>
          </a:xfrm>
        </p:spPr>
        <p:txBody>
          <a:bodyPr>
            <a:noAutofit/>
          </a:bodyPr>
          <a:lstStyle/>
          <a:p>
            <a:pPr algn="r" rtl="1"/>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ln>
                  <a:solidFill>
                    <a:srgbClr val="FF0000"/>
                  </a:solidFill>
                </a:ln>
                <a:solidFill>
                  <a:srgbClr val="7030A0"/>
                </a:solidFill>
                <a:cs typeface="B Nazanin" panose="00000400000000000000" pitchFamily="2" charset="-78"/>
              </a:rPr>
              <a:t>1. عقل و تدبیر</a:t>
            </a:r>
            <a:br>
              <a:rPr lang="fa-IR" sz="4400" dirty="0" smtClean="0">
                <a:ln>
                  <a:solidFill>
                    <a:srgbClr val="FF0000"/>
                  </a:solidFill>
                </a:ln>
                <a:solidFill>
                  <a:srgbClr val="7030A0"/>
                </a:solidFill>
                <a:cs typeface="B Nazanin" panose="00000400000000000000" pitchFamily="2" charset="-78"/>
              </a:rPr>
            </a:br>
            <a:r>
              <a:rPr lang="fa-IR" sz="4400" dirty="0" smtClean="0">
                <a:ln>
                  <a:solidFill>
                    <a:srgbClr val="FF0000"/>
                  </a:solidFill>
                </a:ln>
                <a:solidFill>
                  <a:srgbClr val="7030A0"/>
                </a:solidFill>
                <a:cs typeface="B Nazanin" panose="00000400000000000000" pitchFamily="2" charset="-78"/>
              </a:rPr>
              <a:t>2. علم و حکمت</a:t>
            </a:r>
            <a:br>
              <a:rPr lang="fa-IR" sz="4400" dirty="0" smtClean="0">
                <a:ln>
                  <a:solidFill>
                    <a:srgbClr val="FF0000"/>
                  </a:solidFill>
                </a:ln>
                <a:solidFill>
                  <a:srgbClr val="7030A0"/>
                </a:solidFill>
                <a:cs typeface="B Nazanin" panose="00000400000000000000" pitchFamily="2" charset="-78"/>
              </a:rPr>
            </a:br>
            <a:r>
              <a:rPr lang="fa-IR" sz="4400" dirty="0" smtClean="0">
                <a:ln>
                  <a:solidFill>
                    <a:srgbClr val="FF0000"/>
                  </a:solidFill>
                </a:ln>
                <a:solidFill>
                  <a:srgbClr val="7030A0"/>
                </a:solidFill>
                <a:cs typeface="B Nazanin" panose="00000400000000000000" pitchFamily="2" charset="-78"/>
              </a:rPr>
              <a:t>3. علم و اراده</a:t>
            </a:r>
            <a:br>
              <a:rPr lang="fa-IR" sz="4400" dirty="0" smtClean="0">
                <a:ln>
                  <a:solidFill>
                    <a:srgbClr val="FF0000"/>
                  </a:solidFill>
                </a:ln>
                <a:solidFill>
                  <a:srgbClr val="7030A0"/>
                </a:solidFill>
                <a:cs typeface="B Nazanin" panose="00000400000000000000" pitchFamily="2" charset="-78"/>
              </a:rPr>
            </a:br>
            <a:r>
              <a:rPr lang="fa-IR" sz="4400" dirty="0" smtClean="0">
                <a:ln>
                  <a:solidFill>
                    <a:srgbClr val="FF0000"/>
                  </a:solidFill>
                </a:ln>
                <a:solidFill>
                  <a:srgbClr val="7030A0"/>
                </a:solidFill>
                <a:cs typeface="B Nazanin" panose="00000400000000000000" pitchFamily="2" charset="-78"/>
              </a:rPr>
              <a:t>4 فطرت و اراده</a:t>
            </a: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r>
            <a:br>
              <a:rPr lang="fa-IR" sz="4400" dirty="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endParaRPr lang="en-US" sz="4400" dirty="0">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40</a:t>
            </a:fld>
            <a:endParaRPr lang="en-US"/>
          </a:p>
        </p:txBody>
      </p:sp>
      <p:sp>
        <p:nvSpPr>
          <p:cNvPr id="4" name="Oval 3"/>
          <p:cNvSpPr/>
          <p:nvPr/>
        </p:nvSpPr>
        <p:spPr>
          <a:xfrm>
            <a:off x="3111120" y="4380214"/>
            <a:ext cx="5446059" cy="1210235"/>
          </a:xfrm>
          <a:prstGeom prst="ellipse">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smtClean="0">
                <a:solidFill>
                  <a:schemeClr val="tx1"/>
                </a:solidFill>
                <a:cs typeface="B Nazanin" panose="00000400000000000000" pitchFamily="2" charset="-78"/>
              </a:rPr>
              <a:t>گزینه 2 و 3 </a:t>
            </a:r>
            <a:endParaRPr lang="en-US" sz="4000" dirty="0">
              <a:solidFill>
                <a:schemeClr val="tx1"/>
              </a:solidFill>
              <a:cs typeface="B Nazanin" panose="00000400000000000000" pitchFamily="2" charset="-78"/>
            </a:endParaRPr>
          </a:p>
        </p:txBody>
      </p:sp>
    </p:spTree>
    <p:extLst>
      <p:ext uri="{BB962C8B-B14F-4D97-AF65-F5344CB8AC3E}">
        <p14:creationId xmlns:p14="http://schemas.microsoft.com/office/powerpoint/2010/main" val="2806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strips(downLeft)">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5964949"/>
          </a:xfrm>
        </p:spPr>
        <p:txBody>
          <a:bodyPr/>
          <a:lstStyle/>
          <a:p>
            <a:pPr algn="r" rtl="1"/>
            <a:r>
              <a:rPr lang="fa-IR" sz="5400" dirty="0" smtClean="0">
                <a:ln>
                  <a:solidFill>
                    <a:schemeClr val="tx1"/>
                  </a:solidFill>
                </a:ln>
                <a:solidFill>
                  <a:srgbClr val="00B0F0"/>
                </a:solidFill>
                <a:cs typeface="B Nazanin" panose="00000400000000000000" pitchFamily="2" charset="-78"/>
              </a:rPr>
              <a:t>1. حج</a:t>
            </a:r>
            <a:br>
              <a:rPr lang="fa-IR" sz="5400" dirty="0" smtClean="0">
                <a:ln>
                  <a:solidFill>
                    <a:schemeClr val="tx1"/>
                  </a:solidFill>
                </a:ln>
                <a:solidFill>
                  <a:srgbClr val="00B0F0"/>
                </a:solidFill>
                <a:cs typeface="B Nazanin" panose="00000400000000000000" pitchFamily="2" charset="-78"/>
              </a:rPr>
            </a:br>
            <a:r>
              <a:rPr lang="fa-IR" sz="5400" dirty="0" smtClean="0">
                <a:ln>
                  <a:solidFill>
                    <a:schemeClr val="tx1"/>
                  </a:solidFill>
                </a:ln>
                <a:solidFill>
                  <a:srgbClr val="00B0F0"/>
                </a:solidFill>
                <a:cs typeface="B Nazanin" panose="00000400000000000000" pitchFamily="2" charset="-78"/>
              </a:rPr>
              <a:t>2. روزه </a:t>
            </a:r>
            <a:br>
              <a:rPr lang="fa-IR" sz="5400" dirty="0" smtClean="0">
                <a:ln>
                  <a:solidFill>
                    <a:schemeClr val="tx1"/>
                  </a:solidFill>
                </a:ln>
                <a:solidFill>
                  <a:srgbClr val="00B0F0"/>
                </a:solidFill>
                <a:cs typeface="B Nazanin" panose="00000400000000000000" pitchFamily="2" charset="-78"/>
              </a:rPr>
            </a:br>
            <a:r>
              <a:rPr lang="fa-IR" sz="5400" dirty="0" smtClean="0">
                <a:ln>
                  <a:solidFill>
                    <a:schemeClr val="tx1"/>
                  </a:solidFill>
                </a:ln>
                <a:solidFill>
                  <a:srgbClr val="00B0F0"/>
                </a:solidFill>
                <a:cs typeface="B Nazanin" panose="00000400000000000000" pitchFamily="2" charset="-78"/>
              </a:rPr>
              <a:t>3. قصد قربت</a:t>
            </a:r>
            <a:br>
              <a:rPr lang="fa-IR" sz="5400" dirty="0" smtClean="0">
                <a:ln>
                  <a:solidFill>
                    <a:schemeClr val="tx1"/>
                  </a:solidFill>
                </a:ln>
                <a:solidFill>
                  <a:srgbClr val="00B0F0"/>
                </a:solidFill>
                <a:cs typeface="B Nazanin" panose="00000400000000000000" pitchFamily="2" charset="-78"/>
              </a:rPr>
            </a:br>
            <a:r>
              <a:rPr lang="fa-IR" sz="5400" dirty="0" smtClean="0">
                <a:ln>
                  <a:solidFill>
                    <a:schemeClr val="tx1"/>
                  </a:solidFill>
                </a:ln>
                <a:solidFill>
                  <a:srgbClr val="00B0F0"/>
                </a:solidFill>
                <a:cs typeface="B Nazanin" panose="00000400000000000000" pitchFamily="2" charset="-78"/>
              </a:rPr>
              <a:t>4. قصد نیاز </a:t>
            </a:r>
            <a:r>
              <a:rPr lang="fa-IR" dirty="0" smtClean="0"/>
              <a:t/>
            </a:r>
            <a:br>
              <a:rPr lang="fa-IR" dirty="0" smtClean="0"/>
            </a:br>
            <a:r>
              <a:rPr lang="fa-IR" dirty="0"/>
              <a:t/>
            </a:r>
            <a:br>
              <a:rPr lang="fa-IR" dirty="0"/>
            </a:br>
            <a:r>
              <a:rPr lang="fa-IR" dirty="0" smtClean="0"/>
              <a:t/>
            </a:r>
            <a:br>
              <a:rPr lang="fa-IR" dirty="0" smtClean="0"/>
            </a:br>
            <a:endParaRPr lang="en-US" dirty="0"/>
          </a:p>
        </p:txBody>
      </p:sp>
      <p:sp>
        <p:nvSpPr>
          <p:cNvPr id="3" name="Slide Number Placeholder 2"/>
          <p:cNvSpPr>
            <a:spLocks noGrp="1"/>
          </p:cNvSpPr>
          <p:nvPr>
            <p:ph type="sldNum" sz="quarter" idx="12"/>
          </p:nvPr>
        </p:nvSpPr>
        <p:spPr/>
        <p:txBody>
          <a:bodyPr/>
          <a:lstStyle/>
          <a:p>
            <a:fld id="{624A1D62-9267-47EC-8551-2163B8F749A9}" type="slidenum">
              <a:rPr lang="en-US" smtClean="0"/>
              <a:t>41</a:t>
            </a:fld>
            <a:endParaRPr lang="en-US"/>
          </a:p>
        </p:txBody>
      </p:sp>
      <p:sp>
        <p:nvSpPr>
          <p:cNvPr id="4" name="Oval 3"/>
          <p:cNvSpPr/>
          <p:nvPr/>
        </p:nvSpPr>
        <p:spPr>
          <a:xfrm>
            <a:off x="3066149" y="4545106"/>
            <a:ext cx="5446059" cy="1210235"/>
          </a:xfrm>
          <a:prstGeom prst="ellipse">
            <a:avLst/>
          </a:prstGeom>
          <a:solidFill>
            <a:schemeClr val="bg2">
              <a:lumMod val="5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smtClean="0">
                <a:solidFill>
                  <a:srgbClr val="FF0000"/>
                </a:solidFill>
                <a:cs typeface="B Nazanin" panose="00000400000000000000" pitchFamily="2" charset="-78"/>
              </a:rPr>
              <a:t>گزینه 3 و 4</a:t>
            </a:r>
            <a:endParaRPr lang="en-US" sz="4000" dirty="0">
              <a:solidFill>
                <a:srgbClr val="FF0000"/>
              </a:solidFill>
              <a:cs typeface="B Nazanin" panose="00000400000000000000" pitchFamily="2" charset="-78"/>
            </a:endParaRPr>
          </a:p>
        </p:txBody>
      </p:sp>
    </p:spTree>
    <p:extLst>
      <p:ext uri="{BB962C8B-B14F-4D97-AF65-F5344CB8AC3E}">
        <p14:creationId xmlns:p14="http://schemas.microsoft.com/office/powerpoint/2010/main" val="2157885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4282" y="104931"/>
            <a:ext cx="10410329" cy="6887540"/>
          </a:xfrm>
        </p:spPr>
        <p:txBody>
          <a:bodyPr>
            <a:noAutofit/>
          </a:bodyPr>
          <a:lstStyle/>
          <a:p>
            <a:pPr algn="r" rtl="1"/>
            <a:r>
              <a:rPr lang="fa-IR" sz="4000" dirty="0" smtClean="0">
                <a:ln>
                  <a:solidFill>
                    <a:srgbClr val="7030A0"/>
                  </a:solidFill>
                </a:ln>
                <a:solidFill>
                  <a:srgbClr val="FF0000"/>
                </a:solidFill>
                <a:cs typeface="B Nazanin" panose="00000400000000000000" pitchFamily="2" charset="-78"/>
              </a:rPr>
              <a:t>1. انفال – فی</a:t>
            </a:r>
            <a:br>
              <a:rPr lang="fa-IR" sz="4000" dirty="0" smtClean="0">
                <a:ln>
                  <a:solidFill>
                    <a:srgbClr val="7030A0"/>
                  </a:solidFill>
                </a:ln>
                <a:solidFill>
                  <a:srgbClr val="FF0000"/>
                </a:solidFill>
                <a:cs typeface="B Nazanin" panose="00000400000000000000" pitchFamily="2" charset="-78"/>
              </a:rPr>
            </a:br>
            <a:r>
              <a:rPr lang="fa-IR" sz="4000" dirty="0" smtClean="0">
                <a:ln>
                  <a:solidFill>
                    <a:srgbClr val="7030A0"/>
                  </a:solidFill>
                </a:ln>
                <a:solidFill>
                  <a:srgbClr val="FF0000"/>
                </a:solidFill>
                <a:cs typeface="B Nazanin" panose="00000400000000000000" pitchFamily="2" charset="-78"/>
              </a:rPr>
              <a:t>2. انفال – خمس</a:t>
            </a:r>
            <a:br>
              <a:rPr lang="fa-IR" sz="4000" dirty="0" smtClean="0">
                <a:ln>
                  <a:solidFill>
                    <a:srgbClr val="7030A0"/>
                  </a:solidFill>
                </a:ln>
                <a:solidFill>
                  <a:srgbClr val="FF0000"/>
                </a:solidFill>
                <a:cs typeface="B Nazanin" panose="00000400000000000000" pitchFamily="2" charset="-78"/>
              </a:rPr>
            </a:br>
            <a:r>
              <a:rPr lang="fa-IR" sz="4000" dirty="0" smtClean="0">
                <a:ln>
                  <a:solidFill>
                    <a:srgbClr val="7030A0"/>
                  </a:solidFill>
                </a:ln>
                <a:solidFill>
                  <a:srgbClr val="FF0000"/>
                </a:solidFill>
                <a:cs typeface="B Nazanin" panose="00000400000000000000" pitchFamily="2" charset="-78"/>
              </a:rPr>
              <a:t>3. فی – انفال </a:t>
            </a:r>
            <a:br>
              <a:rPr lang="fa-IR" sz="4000" dirty="0" smtClean="0">
                <a:ln>
                  <a:solidFill>
                    <a:srgbClr val="7030A0"/>
                  </a:solidFill>
                </a:ln>
                <a:solidFill>
                  <a:srgbClr val="FF0000"/>
                </a:solidFill>
                <a:cs typeface="B Nazanin" panose="00000400000000000000" pitchFamily="2" charset="-78"/>
              </a:rPr>
            </a:br>
            <a:r>
              <a:rPr lang="fa-IR" sz="4000" dirty="0" smtClean="0">
                <a:ln>
                  <a:solidFill>
                    <a:srgbClr val="7030A0"/>
                  </a:solidFill>
                </a:ln>
                <a:solidFill>
                  <a:srgbClr val="FF0000"/>
                </a:solidFill>
                <a:cs typeface="B Nazanin" panose="00000400000000000000" pitchFamily="2" charset="-78"/>
              </a:rPr>
              <a:t>4. قصد – نیاز </a:t>
            </a: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a:cs typeface="B Nazanin" panose="00000400000000000000" pitchFamily="2" charset="-78"/>
              </a:rPr>
              <a:t>	</a:t>
            </a:r>
            <a:r>
              <a:rPr lang="fa-IR" sz="4000" dirty="0" smtClean="0">
                <a:cs typeface="B Nazanin" panose="00000400000000000000" pitchFamily="2" charset="-78"/>
              </a:rPr>
              <a:t>								</a:t>
            </a:r>
            <a:br>
              <a:rPr lang="fa-IR" sz="4000" dirty="0" smtClean="0">
                <a:cs typeface="B Nazanin" panose="00000400000000000000" pitchFamily="2" charset="-78"/>
              </a:rPr>
            </a:br>
            <a:r>
              <a:rPr lang="fa-IR" sz="4000" dirty="0">
                <a:cs typeface="B Nazanin" panose="00000400000000000000" pitchFamily="2" charset="-78"/>
              </a:rPr>
              <a:t/>
            </a:r>
            <a:br>
              <a:rPr lang="fa-IR" sz="4000" dirty="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a:cs typeface="B Nazanin" panose="00000400000000000000" pitchFamily="2" charset="-78"/>
              </a:rPr>
              <a:t/>
            </a:r>
            <a:br>
              <a:rPr lang="fa-IR" sz="4000" dirty="0">
                <a:cs typeface="B Nazanin" panose="00000400000000000000" pitchFamily="2" charset="-78"/>
              </a:rPr>
            </a:br>
            <a:endParaRPr lang="en-US" sz="4000" dirty="0">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42</a:t>
            </a:fld>
            <a:endParaRPr lang="en-US"/>
          </a:p>
        </p:txBody>
      </p:sp>
      <p:sp>
        <p:nvSpPr>
          <p:cNvPr id="4" name="Oval 3"/>
          <p:cNvSpPr/>
          <p:nvPr/>
        </p:nvSpPr>
        <p:spPr>
          <a:xfrm>
            <a:off x="853387" y="2943583"/>
            <a:ext cx="5446059" cy="1210235"/>
          </a:xfrm>
          <a:prstGeom prst="ellipse">
            <a:avLst/>
          </a:prstGeom>
          <a:solidFill>
            <a:srgbClr val="FFC0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smtClean="0">
                <a:solidFill>
                  <a:schemeClr val="tx1">
                    <a:lumMod val="85000"/>
                    <a:lumOff val="15000"/>
                  </a:schemeClr>
                </a:solidFill>
                <a:cs typeface="B Nazanin" panose="00000400000000000000" pitchFamily="2" charset="-78"/>
              </a:rPr>
              <a:t>گزینه 1 و 3 </a:t>
            </a:r>
            <a:endParaRPr lang="en-US" sz="4000" dirty="0">
              <a:solidFill>
                <a:schemeClr val="tx1">
                  <a:lumMod val="85000"/>
                  <a:lumOff val="15000"/>
                </a:schemeClr>
              </a:solidFill>
              <a:cs typeface="B Nazanin" panose="00000400000000000000" pitchFamily="2" charset="-78"/>
            </a:endParaRPr>
          </a:p>
        </p:txBody>
      </p:sp>
      <p:sp>
        <p:nvSpPr>
          <p:cNvPr id="5" name="Horizontal Scroll 4"/>
          <p:cNvSpPr/>
          <p:nvPr/>
        </p:nvSpPr>
        <p:spPr>
          <a:xfrm>
            <a:off x="853387" y="4153818"/>
            <a:ext cx="11338613" cy="2548328"/>
          </a:xfrm>
          <a:prstGeom prst="horizontalScroll">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a-IR" sz="4000" b="1" dirty="0">
                <a:solidFill>
                  <a:srgbClr val="002060"/>
                </a:solidFill>
                <a:cs typeface="B Nazanin" panose="00000400000000000000" pitchFamily="2" charset="-78"/>
              </a:rPr>
              <a:t>توجه داشته باشید عموماً گزینه ‌ انحرافی کنار هم نوشته نمی شوند.</a:t>
            </a:r>
            <a:endParaRPr lang="en-US" sz="4000" b="1" dirty="0">
              <a:solidFill>
                <a:srgbClr val="002060"/>
              </a:solidFill>
            </a:endParaRPr>
          </a:p>
        </p:txBody>
      </p:sp>
      <p:sp>
        <p:nvSpPr>
          <p:cNvPr id="6" name="Oval 5"/>
          <p:cNvSpPr/>
          <p:nvPr/>
        </p:nvSpPr>
        <p:spPr>
          <a:xfrm>
            <a:off x="6655632" y="2943583"/>
            <a:ext cx="1319135" cy="121420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dirty="0">
                <a:solidFill>
                  <a:schemeClr val="tx1"/>
                </a:solidFill>
                <a:cs typeface="B Nazanin" panose="00000400000000000000" pitchFamily="2" charset="-78"/>
              </a:rPr>
              <a:t>تقارن</a:t>
            </a:r>
            <a:endParaRPr lang="en-US" sz="3200" dirty="0">
              <a:solidFill>
                <a:schemeClr val="tx1"/>
              </a:solidFill>
            </a:endParaRPr>
          </a:p>
        </p:txBody>
      </p:sp>
    </p:spTree>
    <p:extLst>
      <p:ext uri="{BB962C8B-B14F-4D97-AF65-F5344CB8AC3E}">
        <p14:creationId xmlns:p14="http://schemas.microsoft.com/office/powerpoint/2010/main" val="1957600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circle(in)">
                                      <p:cBhvr>
                                        <p:cTn id="2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5964949"/>
          </a:xfrm>
        </p:spPr>
        <p:txBody>
          <a:bodyPr>
            <a:normAutofit/>
          </a:bodyPr>
          <a:lstStyle/>
          <a:p>
            <a:pPr algn="r" rtl="1"/>
            <a:r>
              <a:rPr lang="fa-IR" sz="4800" dirty="0" smtClean="0">
                <a:ln>
                  <a:solidFill>
                    <a:srgbClr val="7030A0"/>
                  </a:solidFill>
                </a:ln>
                <a:solidFill>
                  <a:schemeClr val="bg2">
                    <a:lumMod val="50000"/>
                  </a:schemeClr>
                </a:solidFill>
                <a:cs typeface="B Nazanin" panose="00000400000000000000" pitchFamily="2" charset="-78"/>
              </a:rPr>
              <a:t/>
            </a:r>
            <a:br>
              <a:rPr lang="fa-IR" sz="4800" dirty="0" smtClean="0">
                <a:ln>
                  <a:solidFill>
                    <a:srgbClr val="7030A0"/>
                  </a:solidFill>
                </a:ln>
                <a:solidFill>
                  <a:schemeClr val="bg2">
                    <a:lumMod val="50000"/>
                  </a:schemeClr>
                </a:solidFill>
                <a:cs typeface="B Nazanin" panose="00000400000000000000" pitchFamily="2" charset="-78"/>
              </a:rPr>
            </a:br>
            <a:r>
              <a:rPr lang="fa-IR" sz="4800" dirty="0" smtClean="0">
                <a:ln>
                  <a:solidFill>
                    <a:srgbClr val="7030A0"/>
                  </a:solidFill>
                </a:ln>
                <a:solidFill>
                  <a:srgbClr val="FF0000"/>
                </a:solidFill>
                <a:cs typeface="B Nazanin" panose="00000400000000000000" pitchFamily="2" charset="-78"/>
              </a:rPr>
              <a:t>1. عبادت</a:t>
            </a:r>
            <a:br>
              <a:rPr lang="fa-IR" sz="4800" dirty="0" smtClean="0">
                <a:ln>
                  <a:solidFill>
                    <a:srgbClr val="7030A0"/>
                  </a:solidFill>
                </a:ln>
                <a:solidFill>
                  <a:srgbClr val="FF0000"/>
                </a:solidFill>
                <a:cs typeface="B Nazanin" panose="00000400000000000000" pitchFamily="2" charset="-78"/>
              </a:rPr>
            </a:br>
            <a:r>
              <a:rPr lang="fa-IR" sz="4800" dirty="0" smtClean="0">
                <a:ln>
                  <a:solidFill>
                    <a:srgbClr val="7030A0"/>
                  </a:solidFill>
                </a:ln>
                <a:solidFill>
                  <a:srgbClr val="FF0000"/>
                </a:solidFill>
                <a:cs typeface="B Nazanin" panose="00000400000000000000" pitchFamily="2" charset="-78"/>
              </a:rPr>
              <a:t>2. عمل خیر</a:t>
            </a:r>
            <a:br>
              <a:rPr lang="fa-IR" sz="4800" dirty="0" smtClean="0">
                <a:ln>
                  <a:solidFill>
                    <a:srgbClr val="7030A0"/>
                  </a:solidFill>
                </a:ln>
                <a:solidFill>
                  <a:srgbClr val="FF0000"/>
                </a:solidFill>
                <a:cs typeface="B Nazanin" panose="00000400000000000000" pitchFamily="2" charset="-78"/>
              </a:rPr>
            </a:br>
            <a:r>
              <a:rPr lang="fa-IR" sz="4800" dirty="0" smtClean="0">
                <a:ln>
                  <a:solidFill>
                    <a:srgbClr val="7030A0"/>
                  </a:solidFill>
                </a:ln>
                <a:solidFill>
                  <a:srgbClr val="FF0000"/>
                </a:solidFill>
                <a:cs typeface="B Nazanin" panose="00000400000000000000" pitchFamily="2" charset="-78"/>
              </a:rPr>
              <a:t>3. کمک از عوامل طبیعی</a:t>
            </a:r>
            <a:br>
              <a:rPr lang="fa-IR" sz="4800" dirty="0" smtClean="0">
                <a:ln>
                  <a:solidFill>
                    <a:srgbClr val="7030A0"/>
                  </a:solidFill>
                </a:ln>
                <a:solidFill>
                  <a:srgbClr val="FF0000"/>
                </a:solidFill>
                <a:cs typeface="B Nazanin" panose="00000400000000000000" pitchFamily="2" charset="-78"/>
              </a:rPr>
            </a:br>
            <a:r>
              <a:rPr lang="fa-IR" sz="4800" dirty="0" smtClean="0">
                <a:ln>
                  <a:solidFill>
                    <a:srgbClr val="7030A0"/>
                  </a:solidFill>
                </a:ln>
                <a:solidFill>
                  <a:srgbClr val="FF0000"/>
                </a:solidFill>
                <a:cs typeface="B Nazanin" panose="00000400000000000000" pitchFamily="2" charset="-78"/>
              </a:rPr>
              <a:t>4. دعا</a:t>
            </a:r>
            <a:r>
              <a:rPr lang="fa-IR" sz="4800" dirty="0" smtClean="0">
                <a:ln>
                  <a:solidFill>
                    <a:srgbClr val="7030A0"/>
                  </a:solidFill>
                </a:ln>
                <a:solidFill>
                  <a:schemeClr val="bg2">
                    <a:lumMod val="50000"/>
                  </a:schemeClr>
                </a:solidFill>
                <a:cs typeface="B Nazanin" panose="00000400000000000000" pitchFamily="2" charset="-78"/>
              </a:rPr>
              <a:t/>
            </a:r>
            <a:br>
              <a:rPr lang="fa-IR" sz="4800" dirty="0" smtClean="0">
                <a:ln>
                  <a:solidFill>
                    <a:srgbClr val="7030A0"/>
                  </a:solidFill>
                </a:ln>
                <a:solidFill>
                  <a:schemeClr val="bg2">
                    <a:lumMod val="50000"/>
                  </a:schemeClr>
                </a:solidFill>
                <a:cs typeface="B Nazanin" panose="00000400000000000000" pitchFamily="2" charset="-78"/>
              </a:rPr>
            </a:br>
            <a:r>
              <a:rPr lang="fa-IR" sz="4800" dirty="0">
                <a:ln>
                  <a:solidFill>
                    <a:srgbClr val="7030A0"/>
                  </a:solidFill>
                </a:ln>
                <a:solidFill>
                  <a:schemeClr val="bg2">
                    <a:lumMod val="50000"/>
                  </a:schemeClr>
                </a:solidFill>
                <a:cs typeface="B Nazanin" panose="00000400000000000000" pitchFamily="2" charset="-78"/>
              </a:rPr>
              <a:t/>
            </a:r>
            <a:br>
              <a:rPr lang="fa-IR" sz="4800" dirty="0">
                <a:ln>
                  <a:solidFill>
                    <a:srgbClr val="7030A0"/>
                  </a:solidFill>
                </a:ln>
                <a:solidFill>
                  <a:schemeClr val="bg2">
                    <a:lumMod val="50000"/>
                  </a:schemeClr>
                </a:solidFill>
                <a:cs typeface="B Nazanin" panose="00000400000000000000" pitchFamily="2" charset="-78"/>
              </a:rPr>
            </a:br>
            <a:r>
              <a:rPr lang="fa-IR" sz="4800" dirty="0" smtClean="0">
                <a:ln>
                  <a:solidFill>
                    <a:srgbClr val="7030A0"/>
                  </a:solidFill>
                </a:ln>
                <a:solidFill>
                  <a:schemeClr val="bg2">
                    <a:lumMod val="50000"/>
                  </a:schemeClr>
                </a:solidFill>
                <a:cs typeface="B Nazanin" panose="00000400000000000000" pitchFamily="2" charset="-78"/>
              </a:rPr>
              <a:t/>
            </a:r>
            <a:br>
              <a:rPr lang="fa-IR" sz="4800" dirty="0" smtClean="0">
                <a:ln>
                  <a:solidFill>
                    <a:srgbClr val="7030A0"/>
                  </a:solidFill>
                </a:ln>
                <a:solidFill>
                  <a:schemeClr val="bg2">
                    <a:lumMod val="50000"/>
                  </a:schemeClr>
                </a:solidFill>
                <a:cs typeface="B Nazanin" panose="00000400000000000000" pitchFamily="2" charset="-78"/>
              </a:rPr>
            </a:br>
            <a:endParaRPr lang="en-US" sz="4800" dirty="0">
              <a:ln>
                <a:solidFill>
                  <a:srgbClr val="7030A0"/>
                </a:solidFill>
              </a:ln>
              <a:solidFill>
                <a:schemeClr val="bg2">
                  <a:lumMod val="50000"/>
                </a:schemeClr>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43</a:t>
            </a:fld>
            <a:endParaRPr lang="en-US"/>
          </a:p>
        </p:txBody>
      </p:sp>
      <p:sp>
        <p:nvSpPr>
          <p:cNvPr id="4" name="Oval 3"/>
          <p:cNvSpPr/>
          <p:nvPr/>
        </p:nvSpPr>
        <p:spPr>
          <a:xfrm>
            <a:off x="4325737" y="4784948"/>
            <a:ext cx="5446059" cy="1804110"/>
          </a:xfrm>
          <a:prstGeom prst="ellipse">
            <a:avLst/>
          </a:prstGeom>
          <a:solidFill>
            <a:schemeClr val="accent1">
              <a:lumMod val="5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smtClean="0">
                <a:solidFill>
                  <a:schemeClr val="bg1"/>
                </a:solidFill>
                <a:cs typeface="B Nazanin" panose="00000400000000000000" pitchFamily="2" charset="-78"/>
              </a:rPr>
              <a:t>به ظاهر بی ارتباط، ولی دارای ارتباط معنایی بین گزینه 1 و 4 </a:t>
            </a:r>
            <a:endParaRPr lang="en-US" sz="2800" dirty="0">
              <a:solidFill>
                <a:schemeClr val="bg1"/>
              </a:solidFill>
              <a:cs typeface="B Nazanin" panose="00000400000000000000" pitchFamily="2" charset="-78"/>
            </a:endParaRPr>
          </a:p>
        </p:txBody>
      </p:sp>
    </p:spTree>
    <p:extLst>
      <p:ext uri="{BB962C8B-B14F-4D97-AF65-F5344CB8AC3E}">
        <p14:creationId xmlns:p14="http://schemas.microsoft.com/office/powerpoint/2010/main" val="379582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7"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7276" y="787782"/>
            <a:ext cx="8911687" cy="5964949"/>
          </a:xfrm>
          <a:solidFill>
            <a:srgbClr val="00B050"/>
          </a:solidFill>
        </p:spPr>
        <p:txBody>
          <a:bodyPr>
            <a:normAutofit/>
          </a:bodyPr>
          <a:lstStyle/>
          <a:p>
            <a:pPr algn="r" rtl="1"/>
            <a:r>
              <a:rPr lang="fa-IR" sz="4400" dirty="0" smtClean="0">
                <a:ln>
                  <a:solidFill>
                    <a:schemeClr val="bg1">
                      <a:lumMod val="95000"/>
                    </a:schemeClr>
                  </a:solidFill>
                </a:ln>
                <a:solidFill>
                  <a:srgbClr val="FF0000"/>
                </a:solidFill>
                <a:cs typeface="B Nazanin" panose="00000400000000000000" pitchFamily="2" charset="-78"/>
              </a:rPr>
              <a:t>1. املا</a:t>
            </a:r>
            <a:br>
              <a:rPr lang="fa-IR" sz="4400" dirty="0" smtClean="0">
                <a:ln>
                  <a:solidFill>
                    <a:schemeClr val="bg1">
                      <a:lumMod val="95000"/>
                    </a:schemeClr>
                  </a:solidFill>
                </a:ln>
                <a:solidFill>
                  <a:srgbClr val="FF0000"/>
                </a:solidFill>
                <a:cs typeface="B Nazanin" panose="00000400000000000000" pitchFamily="2" charset="-78"/>
              </a:rPr>
            </a:br>
            <a:r>
              <a:rPr lang="fa-IR" sz="4400" dirty="0" smtClean="0">
                <a:ln>
                  <a:solidFill>
                    <a:schemeClr val="bg1">
                      <a:lumMod val="95000"/>
                    </a:schemeClr>
                  </a:solidFill>
                </a:ln>
                <a:solidFill>
                  <a:srgbClr val="FF0000"/>
                </a:solidFill>
                <a:cs typeface="B Nazanin" panose="00000400000000000000" pitchFamily="2" charset="-78"/>
              </a:rPr>
              <a:t>2. امداد</a:t>
            </a:r>
            <a:br>
              <a:rPr lang="fa-IR" sz="4400" dirty="0" smtClean="0">
                <a:ln>
                  <a:solidFill>
                    <a:schemeClr val="bg1">
                      <a:lumMod val="95000"/>
                    </a:schemeClr>
                  </a:solidFill>
                </a:ln>
                <a:solidFill>
                  <a:srgbClr val="FF0000"/>
                </a:solidFill>
                <a:cs typeface="B Nazanin" panose="00000400000000000000" pitchFamily="2" charset="-78"/>
              </a:rPr>
            </a:br>
            <a:r>
              <a:rPr lang="fa-IR" sz="4400" dirty="0" smtClean="0">
                <a:ln>
                  <a:solidFill>
                    <a:schemeClr val="bg1">
                      <a:lumMod val="95000"/>
                    </a:schemeClr>
                  </a:solidFill>
                </a:ln>
                <a:solidFill>
                  <a:srgbClr val="FF0000"/>
                </a:solidFill>
                <a:cs typeface="B Nazanin" panose="00000400000000000000" pitchFamily="2" charset="-78"/>
              </a:rPr>
              <a:t>3. امتحان</a:t>
            </a:r>
            <a:br>
              <a:rPr lang="fa-IR" sz="4400" dirty="0" smtClean="0">
                <a:ln>
                  <a:solidFill>
                    <a:schemeClr val="bg1">
                      <a:lumMod val="95000"/>
                    </a:schemeClr>
                  </a:solidFill>
                </a:ln>
                <a:solidFill>
                  <a:srgbClr val="FF0000"/>
                </a:solidFill>
                <a:cs typeface="B Nazanin" panose="00000400000000000000" pitchFamily="2" charset="-78"/>
              </a:rPr>
            </a:br>
            <a:r>
              <a:rPr lang="fa-IR" sz="4400" dirty="0" smtClean="0">
                <a:ln>
                  <a:solidFill>
                    <a:schemeClr val="bg1">
                      <a:lumMod val="95000"/>
                    </a:schemeClr>
                  </a:solidFill>
                </a:ln>
                <a:solidFill>
                  <a:srgbClr val="FF0000"/>
                </a:solidFill>
                <a:cs typeface="B Nazanin" panose="00000400000000000000" pitchFamily="2" charset="-78"/>
              </a:rPr>
              <a:t>4. توفیق</a:t>
            </a: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r>
            <a:br>
              <a:rPr lang="fa-IR" sz="4400" dirty="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endParaRPr lang="en-US" sz="4400" dirty="0">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44</a:t>
            </a:fld>
            <a:endParaRPr lang="en-US"/>
          </a:p>
        </p:txBody>
      </p:sp>
      <p:sp>
        <p:nvSpPr>
          <p:cNvPr id="4" name="Oval 3"/>
          <p:cNvSpPr/>
          <p:nvPr/>
        </p:nvSpPr>
        <p:spPr>
          <a:xfrm>
            <a:off x="2592924" y="4700865"/>
            <a:ext cx="5446059" cy="1210235"/>
          </a:xfrm>
          <a:prstGeom prst="ellipse">
            <a:avLst/>
          </a:prstGeom>
          <a:solidFill>
            <a:srgbClr val="FFFF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smtClean="0">
                <a:cs typeface="B Nazanin" panose="00000400000000000000" pitchFamily="2" charset="-78"/>
              </a:rPr>
              <a:t>گزینه 1 و 2 </a:t>
            </a:r>
            <a:endParaRPr lang="en-US" sz="4000" dirty="0">
              <a:cs typeface="B Nazanin" panose="00000400000000000000" pitchFamily="2" charset="-78"/>
            </a:endParaRPr>
          </a:p>
        </p:txBody>
      </p:sp>
      <p:sp>
        <p:nvSpPr>
          <p:cNvPr id="5" name="Oval 4"/>
          <p:cNvSpPr/>
          <p:nvPr/>
        </p:nvSpPr>
        <p:spPr>
          <a:xfrm>
            <a:off x="8287770" y="4638920"/>
            <a:ext cx="2968053" cy="13341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dirty="0">
                <a:solidFill>
                  <a:srgbClr val="00B0F0"/>
                </a:solidFill>
                <a:cs typeface="B Nazanin" panose="00000400000000000000" pitchFamily="2" charset="-78"/>
              </a:rPr>
              <a:t>هم آوایی </a:t>
            </a:r>
            <a:br>
              <a:rPr lang="fa-IR" sz="2800" dirty="0">
                <a:solidFill>
                  <a:srgbClr val="00B0F0"/>
                </a:solidFill>
                <a:cs typeface="B Nazanin" panose="00000400000000000000" pitchFamily="2" charset="-78"/>
              </a:rPr>
            </a:br>
            <a:r>
              <a:rPr lang="fa-IR" sz="2800" dirty="0">
                <a:solidFill>
                  <a:srgbClr val="00B0F0"/>
                </a:solidFill>
                <a:cs typeface="B Nazanin" panose="00000400000000000000" pitchFamily="2" charset="-78"/>
              </a:rPr>
              <a:t>حافظه شنیداری</a:t>
            </a:r>
            <a:endParaRPr lang="en-US" sz="2800" dirty="0">
              <a:solidFill>
                <a:srgbClr val="00B0F0"/>
              </a:solidFill>
            </a:endParaRPr>
          </a:p>
        </p:txBody>
      </p:sp>
    </p:spTree>
    <p:extLst>
      <p:ext uri="{BB962C8B-B14F-4D97-AF65-F5344CB8AC3E}">
        <p14:creationId xmlns:p14="http://schemas.microsoft.com/office/powerpoint/2010/main" val="3169143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bg>
      <p:bgPr>
        <a:gradFill flip="none" rotWithShape="1">
          <a:gsLst>
            <a:gs pos="8832">
              <a:srgbClr val="FFFF00"/>
            </a:gs>
            <a:gs pos="61936">
              <a:srgbClr val="7030A0"/>
            </a:gs>
            <a:gs pos="0">
              <a:srgbClr val="92D050"/>
            </a:gs>
            <a:gs pos="48000">
              <a:schemeClr val="accent1">
                <a:lumMod val="97000"/>
                <a:lumOff val="3000"/>
              </a:schemeClr>
            </a:gs>
            <a:gs pos="100000">
              <a:schemeClr val="accent1">
                <a:lumMod val="60000"/>
                <a:lumOff val="40000"/>
              </a:schemeClr>
            </a:gs>
          </a:gsLst>
          <a:lin ang="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53849" y="164893"/>
            <a:ext cx="9750762" cy="6424166"/>
          </a:xfrm>
        </p:spPr>
        <p:txBody>
          <a:bodyPr/>
          <a:lstStyle/>
          <a:p>
            <a:pPr algn="l"/>
            <a:r>
              <a:rPr lang="fa-IR" dirty="0" smtClean="0"/>
              <a:t/>
            </a:r>
            <a:br>
              <a:rPr lang="fa-IR" dirty="0" smtClean="0"/>
            </a:br>
            <a:r>
              <a:rPr lang="en-US" sz="4000" b="1" dirty="0" smtClean="0">
                <a:solidFill>
                  <a:schemeClr val="tx1"/>
                </a:solidFill>
              </a:rPr>
              <a:t>1. Agreement</a:t>
            </a:r>
            <a:br>
              <a:rPr lang="en-US" sz="4000" b="1" dirty="0" smtClean="0">
                <a:solidFill>
                  <a:schemeClr val="tx1"/>
                </a:solidFill>
              </a:rPr>
            </a:br>
            <a:r>
              <a:rPr lang="en-US" sz="4000" b="1" dirty="0" smtClean="0">
                <a:solidFill>
                  <a:schemeClr val="tx1"/>
                </a:solidFill>
              </a:rPr>
              <a:t>2. Appointment</a:t>
            </a:r>
            <a:br>
              <a:rPr lang="en-US" sz="4000" b="1" dirty="0" smtClean="0">
                <a:solidFill>
                  <a:schemeClr val="tx1"/>
                </a:solidFill>
              </a:rPr>
            </a:br>
            <a:r>
              <a:rPr lang="en-US" sz="4000" b="1" dirty="0" smtClean="0">
                <a:solidFill>
                  <a:schemeClr val="tx1"/>
                </a:solidFill>
              </a:rPr>
              <a:t>3. Argument</a:t>
            </a:r>
            <a:br>
              <a:rPr lang="en-US" sz="4000" b="1" dirty="0" smtClean="0">
                <a:solidFill>
                  <a:schemeClr val="tx1"/>
                </a:solidFill>
              </a:rPr>
            </a:br>
            <a:r>
              <a:rPr lang="en-US" sz="4000" b="1" dirty="0" smtClean="0">
                <a:solidFill>
                  <a:schemeClr val="tx1"/>
                </a:solidFill>
              </a:rPr>
              <a:t>4. Advertisement</a:t>
            </a:r>
            <a:r>
              <a:rPr lang="fa-IR" dirty="0" smtClean="0"/>
              <a:t/>
            </a:r>
            <a:br>
              <a:rPr lang="fa-IR" dirty="0" smtClean="0"/>
            </a:br>
            <a:r>
              <a:rPr lang="fa-IR" dirty="0"/>
              <a:t>	</a:t>
            </a:r>
            <a:r>
              <a:rPr lang="fa-IR" dirty="0" smtClean="0"/>
              <a:t>																		</a:t>
            </a:r>
            <a:r>
              <a:rPr lang="fa-IR" dirty="0"/>
              <a:t/>
            </a:r>
            <a:br>
              <a:rPr lang="fa-IR" dirty="0"/>
            </a:br>
            <a:r>
              <a:rPr lang="fa-IR" dirty="0" smtClean="0"/>
              <a:t/>
            </a:r>
            <a:br>
              <a:rPr lang="fa-IR" dirty="0" smtClean="0"/>
            </a:br>
            <a:endParaRPr lang="en-US" dirty="0">
              <a:solidFill>
                <a:srgbClr val="FF0000"/>
              </a:solidFill>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45</a:t>
            </a:fld>
            <a:endParaRPr lang="en-US"/>
          </a:p>
        </p:txBody>
      </p:sp>
      <p:sp>
        <p:nvSpPr>
          <p:cNvPr id="4" name="Oval 3"/>
          <p:cNvSpPr/>
          <p:nvPr/>
        </p:nvSpPr>
        <p:spPr>
          <a:xfrm>
            <a:off x="1183171" y="3726504"/>
            <a:ext cx="5446059" cy="1210235"/>
          </a:xfrm>
          <a:prstGeom prst="ellipse">
            <a:avLst/>
          </a:prstGeom>
          <a:solidFill>
            <a:srgbClr val="7030A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smtClean="0">
                <a:solidFill>
                  <a:schemeClr val="bg1"/>
                </a:solidFill>
                <a:cs typeface="B Nazanin" panose="00000400000000000000" pitchFamily="2" charset="-78"/>
              </a:rPr>
              <a:t>گزینه 1 و 3 </a:t>
            </a:r>
            <a:endParaRPr lang="en-US" sz="4000" dirty="0">
              <a:solidFill>
                <a:schemeClr val="bg1"/>
              </a:solidFill>
              <a:cs typeface="B Nazanin" panose="00000400000000000000" pitchFamily="2" charset="-78"/>
            </a:endParaRPr>
          </a:p>
        </p:txBody>
      </p:sp>
      <p:sp>
        <p:nvSpPr>
          <p:cNvPr id="5" name="Oval 4"/>
          <p:cNvSpPr/>
          <p:nvPr/>
        </p:nvSpPr>
        <p:spPr>
          <a:xfrm>
            <a:off x="7071500" y="3631259"/>
            <a:ext cx="3297836" cy="1305480"/>
          </a:xfrm>
          <a:prstGeom prst="ellipse">
            <a:avLst/>
          </a:prstGeom>
          <a:solidFill>
            <a:srgbClr val="FF0066"/>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2800" dirty="0">
                <a:solidFill>
                  <a:schemeClr val="bg1"/>
                </a:solidFill>
              </a:rPr>
              <a:t>شباهت آوایی</a:t>
            </a:r>
            <a:endParaRPr lang="en-US" sz="2800" dirty="0">
              <a:solidFill>
                <a:schemeClr val="bg1"/>
              </a:solidFill>
            </a:endParaRPr>
          </a:p>
        </p:txBody>
      </p:sp>
    </p:spTree>
    <p:extLst>
      <p:ext uri="{BB962C8B-B14F-4D97-AF65-F5344CB8AC3E}">
        <p14:creationId xmlns:p14="http://schemas.microsoft.com/office/powerpoint/2010/main" val="835567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bg>
      <p:bgPr>
        <a:pattFill prst="pct5">
          <a:fgClr>
            <a:schemeClr val="bg2">
              <a:lumMod val="90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94480" y="669079"/>
            <a:ext cx="10725122" cy="5964949"/>
          </a:xfrm>
        </p:spPr>
        <p:txBody>
          <a:bodyPr>
            <a:noAutofit/>
          </a:bodyPr>
          <a:lstStyle/>
          <a:p>
            <a:pPr algn="r" rtl="1"/>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ln>
                  <a:solidFill>
                    <a:srgbClr val="7030A0"/>
                  </a:solidFill>
                </a:ln>
                <a:solidFill>
                  <a:srgbClr val="FF0000"/>
                </a:solidFill>
                <a:cs typeface="B Nazanin" panose="00000400000000000000" pitchFamily="2" charset="-78"/>
              </a:rPr>
              <a:t>1. جالسوا</a:t>
            </a:r>
            <a:br>
              <a:rPr lang="fa-IR" sz="4400" dirty="0" smtClean="0">
                <a:ln>
                  <a:solidFill>
                    <a:srgbClr val="7030A0"/>
                  </a:solidFill>
                </a:ln>
                <a:solidFill>
                  <a:srgbClr val="FF0000"/>
                </a:solidFill>
                <a:cs typeface="B Nazanin" panose="00000400000000000000" pitchFamily="2" charset="-78"/>
              </a:rPr>
            </a:br>
            <a:r>
              <a:rPr lang="fa-IR" sz="4400" dirty="0" smtClean="0">
                <a:ln>
                  <a:solidFill>
                    <a:srgbClr val="7030A0"/>
                  </a:solidFill>
                </a:ln>
                <a:solidFill>
                  <a:srgbClr val="FF0000"/>
                </a:solidFill>
                <a:cs typeface="B Nazanin" panose="00000400000000000000" pitchFamily="2" charset="-78"/>
              </a:rPr>
              <a:t>2. جاهدوا</a:t>
            </a:r>
            <a:br>
              <a:rPr lang="fa-IR" sz="4400" dirty="0" smtClean="0">
                <a:ln>
                  <a:solidFill>
                    <a:srgbClr val="7030A0"/>
                  </a:solidFill>
                </a:ln>
                <a:solidFill>
                  <a:srgbClr val="FF0000"/>
                </a:solidFill>
                <a:cs typeface="B Nazanin" panose="00000400000000000000" pitchFamily="2" charset="-78"/>
              </a:rPr>
            </a:br>
            <a:r>
              <a:rPr lang="fa-IR" sz="4400" dirty="0" smtClean="0">
                <a:ln>
                  <a:solidFill>
                    <a:srgbClr val="7030A0"/>
                  </a:solidFill>
                </a:ln>
                <a:solidFill>
                  <a:srgbClr val="FF0000"/>
                </a:solidFill>
                <a:cs typeface="B Nazanin" panose="00000400000000000000" pitchFamily="2" charset="-78"/>
              </a:rPr>
              <a:t>3. صاحبوا</a:t>
            </a:r>
            <a:br>
              <a:rPr lang="fa-IR" sz="4400" dirty="0" smtClean="0">
                <a:ln>
                  <a:solidFill>
                    <a:srgbClr val="7030A0"/>
                  </a:solidFill>
                </a:ln>
                <a:solidFill>
                  <a:srgbClr val="FF0000"/>
                </a:solidFill>
                <a:cs typeface="B Nazanin" panose="00000400000000000000" pitchFamily="2" charset="-78"/>
              </a:rPr>
            </a:br>
            <a:r>
              <a:rPr lang="fa-IR" sz="4400" dirty="0" smtClean="0">
                <a:ln>
                  <a:solidFill>
                    <a:srgbClr val="7030A0"/>
                  </a:solidFill>
                </a:ln>
                <a:solidFill>
                  <a:srgbClr val="FF0000"/>
                </a:solidFill>
                <a:cs typeface="B Nazanin" panose="00000400000000000000" pitchFamily="2" charset="-78"/>
              </a:rPr>
              <a:t>4. عاشروا</a:t>
            </a: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r>
            <a:br>
              <a:rPr lang="fa-IR" sz="4400" dirty="0">
                <a:cs typeface="B Nazanin" panose="00000400000000000000" pitchFamily="2" charset="-78"/>
              </a:rPr>
            </a:br>
            <a:r>
              <a:rPr lang="fa-IR" sz="4400" dirty="0">
                <a:cs typeface="B Nazanin" panose="00000400000000000000" pitchFamily="2" charset="-78"/>
              </a:rPr>
              <a:t/>
            </a:r>
            <a:br>
              <a:rPr lang="fa-IR" sz="4400" dirty="0">
                <a:cs typeface="B Nazanin" panose="00000400000000000000" pitchFamily="2" charset="-78"/>
              </a:rPr>
            </a:br>
            <a:r>
              <a:rPr lang="fa-IR" sz="4400" dirty="0" smtClean="0">
                <a:cs typeface="B Nazanin" panose="00000400000000000000" pitchFamily="2" charset="-78"/>
              </a:rPr>
              <a:t>				</a:t>
            </a:r>
            <a:endParaRPr lang="en-US" sz="4400" dirty="0">
              <a:solidFill>
                <a:srgbClr val="FF0066"/>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46</a:t>
            </a:fld>
            <a:endParaRPr lang="en-US"/>
          </a:p>
        </p:txBody>
      </p:sp>
      <p:sp>
        <p:nvSpPr>
          <p:cNvPr id="4" name="Oval 3"/>
          <p:cNvSpPr/>
          <p:nvPr/>
        </p:nvSpPr>
        <p:spPr>
          <a:xfrm>
            <a:off x="2108764" y="5075619"/>
            <a:ext cx="5446059" cy="1210235"/>
          </a:xfrm>
          <a:prstGeom prst="ellipse">
            <a:avLst/>
          </a:prstGeom>
          <a:solidFill>
            <a:srgbClr val="00B0F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4400" dirty="0" smtClean="0">
                <a:solidFill>
                  <a:srgbClr val="FFFF00"/>
                </a:solidFill>
                <a:cs typeface="B Nazanin" panose="00000400000000000000" pitchFamily="2" charset="-78"/>
              </a:rPr>
              <a:t>گزینه 1 و 2</a:t>
            </a:r>
            <a:r>
              <a:rPr lang="fa-IR" sz="4400" dirty="0" smtClean="0">
                <a:cs typeface="B Nazanin" panose="00000400000000000000" pitchFamily="2" charset="-78"/>
              </a:rPr>
              <a:t> </a:t>
            </a:r>
            <a:endParaRPr lang="en-US" sz="4400" dirty="0">
              <a:cs typeface="B Nazanin" panose="00000400000000000000" pitchFamily="2" charset="-78"/>
            </a:endParaRPr>
          </a:p>
        </p:txBody>
      </p:sp>
      <p:sp>
        <p:nvSpPr>
          <p:cNvPr id="5" name="Oval 4"/>
          <p:cNvSpPr/>
          <p:nvPr/>
        </p:nvSpPr>
        <p:spPr>
          <a:xfrm>
            <a:off x="8169640" y="5075619"/>
            <a:ext cx="2218544" cy="94438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000" dirty="0">
                <a:solidFill>
                  <a:srgbClr val="FF0066"/>
                </a:solidFill>
                <a:cs typeface="B Nazanin" panose="00000400000000000000" pitchFamily="2" charset="-78"/>
              </a:rPr>
              <a:t>هم آوایی</a:t>
            </a:r>
            <a:endParaRPr lang="en-US" sz="4000" dirty="0"/>
          </a:p>
        </p:txBody>
      </p:sp>
    </p:spTree>
    <p:extLst>
      <p:ext uri="{BB962C8B-B14F-4D97-AF65-F5344CB8AC3E}">
        <p14:creationId xmlns:p14="http://schemas.microsoft.com/office/powerpoint/2010/main" val="3318941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ircle(in)">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4578" y="624109"/>
            <a:ext cx="10860034" cy="6233891"/>
          </a:xfrm>
        </p:spPr>
        <p:txBody>
          <a:bodyPr>
            <a:normAutofit/>
          </a:bodyPr>
          <a:lstStyle/>
          <a:p>
            <a:pPr algn="r" rtl="1"/>
            <a:r>
              <a:rPr lang="fa-IR" sz="4000" dirty="0" smtClean="0">
                <a:cs typeface="B Nazanin" panose="00000400000000000000" pitchFamily="2" charset="-78"/>
              </a:rPr>
              <a:t/>
            </a:r>
            <a:br>
              <a:rPr lang="fa-IR" sz="4000" dirty="0" smtClean="0">
                <a:cs typeface="B Nazanin" panose="00000400000000000000" pitchFamily="2" charset="-78"/>
              </a:rPr>
            </a:br>
            <a:r>
              <a:rPr lang="fa-IR" sz="4000" dirty="0" smtClean="0">
                <a:ln>
                  <a:solidFill>
                    <a:srgbClr val="FF0000"/>
                  </a:solidFill>
                </a:ln>
                <a:solidFill>
                  <a:srgbClr val="FF0000"/>
                </a:solidFill>
                <a:cs typeface="B Nazanin" panose="00000400000000000000" pitchFamily="2" charset="-78"/>
              </a:rPr>
              <a:t>1. مجزوم </a:t>
            </a:r>
            <a:br>
              <a:rPr lang="fa-IR" sz="4000" dirty="0" smtClean="0">
                <a:ln>
                  <a:solidFill>
                    <a:srgbClr val="FF0000"/>
                  </a:solidFill>
                </a:ln>
                <a:solidFill>
                  <a:srgbClr val="FF0000"/>
                </a:solidFill>
                <a:cs typeface="B Nazanin" panose="00000400000000000000" pitchFamily="2" charset="-78"/>
              </a:rPr>
            </a:br>
            <a:r>
              <a:rPr lang="fa-IR" sz="4000" dirty="0" smtClean="0">
                <a:ln>
                  <a:solidFill>
                    <a:srgbClr val="FF0000"/>
                  </a:solidFill>
                </a:ln>
                <a:solidFill>
                  <a:srgbClr val="FF0000"/>
                </a:solidFill>
                <a:cs typeface="B Nazanin" panose="00000400000000000000" pitchFamily="2" charset="-78"/>
              </a:rPr>
              <a:t>2. منصوب</a:t>
            </a:r>
            <a:br>
              <a:rPr lang="fa-IR" sz="4000" dirty="0" smtClean="0">
                <a:ln>
                  <a:solidFill>
                    <a:srgbClr val="FF0000"/>
                  </a:solidFill>
                </a:ln>
                <a:solidFill>
                  <a:srgbClr val="FF0000"/>
                </a:solidFill>
                <a:cs typeface="B Nazanin" panose="00000400000000000000" pitchFamily="2" charset="-78"/>
              </a:rPr>
            </a:br>
            <a:r>
              <a:rPr lang="fa-IR" sz="4000" dirty="0" smtClean="0">
                <a:ln>
                  <a:solidFill>
                    <a:srgbClr val="FF0000"/>
                  </a:solidFill>
                </a:ln>
                <a:solidFill>
                  <a:srgbClr val="FF0000"/>
                </a:solidFill>
                <a:cs typeface="B Nazanin" panose="00000400000000000000" pitchFamily="2" charset="-78"/>
              </a:rPr>
              <a:t>3. مرفوع</a:t>
            </a:r>
            <a:br>
              <a:rPr lang="fa-IR" sz="4000" dirty="0" smtClean="0">
                <a:ln>
                  <a:solidFill>
                    <a:srgbClr val="FF0000"/>
                  </a:solidFill>
                </a:ln>
                <a:solidFill>
                  <a:srgbClr val="FF0000"/>
                </a:solidFill>
                <a:cs typeface="B Nazanin" panose="00000400000000000000" pitchFamily="2" charset="-78"/>
              </a:rPr>
            </a:br>
            <a:r>
              <a:rPr lang="fa-IR" sz="4000" dirty="0" smtClean="0">
                <a:ln>
                  <a:solidFill>
                    <a:srgbClr val="FF0000"/>
                  </a:solidFill>
                </a:ln>
                <a:solidFill>
                  <a:srgbClr val="FF0000"/>
                </a:solidFill>
                <a:cs typeface="B Nazanin" panose="00000400000000000000" pitchFamily="2" charset="-78"/>
              </a:rPr>
              <a:t>4. مجزوم محلا</a:t>
            </a: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a:cs typeface="B Nazanin" panose="00000400000000000000" pitchFamily="2" charset="-78"/>
              </a:rPr>
              <a:t/>
            </a:r>
            <a:br>
              <a:rPr lang="fa-IR" sz="4000" dirty="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endParaRPr lang="en-US" sz="4000" dirty="0">
              <a:solidFill>
                <a:srgbClr val="00206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47</a:t>
            </a:fld>
            <a:endParaRPr lang="en-US"/>
          </a:p>
        </p:txBody>
      </p:sp>
      <p:sp>
        <p:nvSpPr>
          <p:cNvPr id="4" name="Oval 3"/>
          <p:cNvSpPr/>
          <p:nvPr/>
        </p:nvSpPr>
        <p:spPr>
          <a:xfrm>
            <a:off x="1581402" y="4626670"/>
            <a:ext cx="5446059" cy="121023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a-IR" sz="4400" dirty="0" smtClean="0">
                <a:cs typeface="B Nazanin" panose="00000400000000000000" pitchFamily="2" charset="-78"/>
              </a:rPr>
              <a:t>گزینه 1 و 4</a:t>
            </a:r>
            <a:endParaRPr lang="en-US" sz="4400" dirty="0">
              <a:cs typeface="B Nazanin" panose="00000400000000000000" pitchFamily="2" charset="-78"/>
            </a:endParaRPr>
          </a:p>
        </p:txBody>
      </p:sp>
      <p:sp>
        <p:nvSpPr>
          <p:cNvPr id="5" name="Oval 4"/>
          <p:cNvSpPr/>
          <p:nvPr/>
        </p:nvSpPr>
        <p:spPr>
          <a:xfrm>
            <a:off x="7759525" y="4592721"/>
            <a:ext cx="3013023" cy="1244184"/>
          </a:xfrm>
          <a:prstGeom prst="ellipse">
            <a:avLst/>
          </a:prstGeom>
          <a:solidFill>
            <a:srgbClr val="92D050"/>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fa-IR" sz="3600" dirty="0">
                <a:solidFill>
                  <a:schemeClr val="tx1"/>
                </a:solidFill>
                <a:cs typeface="B Nazanin" panose="00000400000000000000" pitchFamily="2" charset="-78"/>
              </a:rPr>
              <a:t>بیشترین جزء مشترک</a:t>
            </a:r>
            <a:endParaRPr lang="en-US" sz="3600" dirty="0">
              <a:solidFill>
                <a:schemeClr val="tx1"/>
              </a:solidFill>
            </a:endParaRPr>
          </a:p>
        </p:txBody>
      </p:sp>
    </p:spTree>
    <p:extLst>
      <p:ext uri="{BB962C8B-B14F-4D97-AF65-F5344CB8AC3E}">
        <p14:creationId xmlns:p14="http://schemas.microsoft.com/office/powerpoint/2010/main" val="781735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p:cTn id="17" dur="1000" fill="hold"/>
                                        <p:tgtEl>
                                          <p:spTgt spid="4"/>
                                        </p:tgtEl>
                                        <p:attrNameLst>
                                          <p:attrName>ppt_w</p:attrName>
                                        </p:attrNameLst>
                                      </p:cBhvr>
                                      <p:tavLst>
                                        <p:tav tm="0">
                                          <p:val>
                                            <p:strVal val="#ppt_w*0.70"/>
                                          </p:val>
                                        </p:tav>
                                        <p:tav tm="100000">
                                          <p:val>
                                            <p:strVal val="#ppt_w"/>
                                          </p:val>
                                        </p:tav>
                                      </p:tavLst>
                                    </p:anim>
                                    <p:anim calcmode="lin" valueType="num">
                                      <p:cBhvr>
                                        <p:cTn id="18" dur="1000" fill="hold"/>
                                        <p:tgtEl>
                                          <p:spTgt spid="4"/>
                                        </p:tgtEl>
                                        <p:attrNameLst>
                                          <p:attrName>ppt_h</p:attrName>
                                        </p:attrNameLst>
                                      </p:cBhvr>
                                      <p:tavLst>
                                        <p:tav tm="0">
                                          <p:val>
                                            <p:strVal val="#ppt_h"/>
                                          </p:val>
                                        </p:tav>
                                        <p:tav tm="100000">
                                          <p:val>
                                            <p:strVal val="#ppt_h"/>
                                          </p:val>
                                        </p:tav>
                                      </p:tavLst>
                                    </p:anim>
                                    <p:animEffect transition="in" filter="fade">
                                      <p:cBhvr>
                                        <p:cTn id="19"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4420" y="119921"/>
            <a:ext cx="10620191" cy="6469137"/>
          </a:xfrm>
        </p:spPr>
        <p:txBody>
          <a:bodyPr>
            <a:normAutofit/>
          </a:bodyPr>
          <a:lstStyle/>
          <a:p>
            <a:pPr algn="r" rtl="1"/>
            <a:r>
              <a:rPr lang="fa-IR" sz="4000" dirty="0" smtClean="0">
                <a:cs typeface="B Nazanin" panose="00000400000000000000" pitchFamily="2" charset="-78"/>
              </a:rPr>
              <a:t/>
            </a:r>
            <a:br>
              <a:rPr lang="fa-IR" sz="4000" dirty="0" smtClean="0">
                <a:cs typeface="B Nazanin" panose="00000400000000000000" pitchFamily="2" charset="-78"/>
              </a:rPr>
            </a:br>
            <a:r>
              <a:rPr lang="fa-IR" sz="4000" dirty="0" smtClean="0">
                <a:ln>
                  <a:solidFill>
                    <a:srgbClr val="00B050"/>
                  </a:solidFill>
                </a:ln>
                <a:solidFill>
                  <a:srgbClr val="00B050"/>
                </a:solidFill>
                <a:cs typeface="B Nazanin" panose="00000400000000000000" pitchFamily="2" charset="-78"/>
              </a:rPr>
              <a:t>1. مضاف الیه و مجرور بالفتح/ مستثنی مفرغ و مفرغ و منصوب با اعراب المفعول به</a:t>
            </a:r>
            <a:br>
              <a:rPr lang="fa-IR" sz="4000" dirty="0" smtClean="0">
                <a:ln>
                  <a:solidFill>
                    <a:srgbClr val="00B050"/>
                  </a:solidFill>
                </a:ln>
                <a:solidFill>
                  <a:srgbClr val="00B050"/>
                </a:solidFill>
                <a:cs typeface="B Nazanin" panose="00000400000000000000" pitchFamily="2" charset="-78"/>
              </a:rPr>
            </a:br>
            <a:r>
              <a:rPr lang="fa-IR" sz="4000" dirty="0" smtClean="0">
                <a:ln>
                  <a:solidFill>
                    <a:srgbClr val="00B050"/>
                  </a:solidFill>
                </a:ln>
                <a:solidFill>
                  <a:srgbClr val="00B050"/>
                </a:solidFill>
                <a:cs typeface="B Nazanin" panose="00000400000000000000" pitchFamily="2" charset="-78"/>
              </a:rPr>
              <a:t>2. اسم ممنوع من الصرف/ مصدر من باب تفعیل</a:t>
            </a:r>
            <a:br>
              <a:rPr lang="fa-IR" sz="4000" dirty="0" smtClean="0">
                <a:ln>
                  <a:solidFill>
                    <a:srgbClr val="00B050"/>
                  </a:solidFill>
                </a:ln>
                <a:solidFill>
                  <a:srgbClr val="00B050"/>
                </a:solidFill>
                <a:cs typeface="B Nazanin" panose="00000400000000000000" pitchFamily="2" charset="-78"/>
              </a:rPr>
            </a:br>
            <a:r>
              <a:rPr lang="fa-IR" sz="4000" dirty="0" smtClean="0">
                <a:ln>
                  <a:solidFill>
                    <a:srgbClr val="00B050"/>
                  </a:solidFill>
                </a:ln>
                <a:solidFill>
                  <a:srgbClr val="00B050"/>
                </a:solidFill>
                <a:cs typeface="B Nazanin" panose="00000400000000000000" pitchFamily="2" charset="-78"/>
              </a:rPr>
              <a:t>3. اسم منصرف و منصوب/ مستثنی مفرغ و منصوب</a:t>
            </a:r>
            <a:br>
              <a:rPr lang="fa-IR" sz="4000" dirty="0" smtClean="0">
                <a:ln>
                  <a:solidFill>
                    <a:srgbClr val="00B050"/>
                  </a:solidFill>
                </a:ln>
                <a:solidFill>
                  <a:srgbClr val="00B050"/>
                </a:solidFill>
                <a:cs typeface="B Nazanin" panose="00000400000000000000" pitchFamily="2" charset="-78"/>
              </a:rPr>
            </a:br>
            <a:r>
              <a:rPr lang="fa-IR" sz="4000" dirty="0" smtClean="0">
                <a:ln>
                  <a:solidFill>
                    <a:srgbClr val="00B050"/>
                  </a:solidFill>
                </a:ln>
                <a:solidFill>
                  <a:srgbClr val="00B050"/>
                </a:solidFill>
                <a:cs typeface="B Nazanin" panose="00000400000000000000" pitchFamily="2" charset="-78"/>
              </a:rPr>
              <a:t>4. مضاف الیه و مجرور بالکسر/ مستثنی و منصوب با اعراب خبر کان</a:t>
            </a: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a:cs typeface="B Nazanin" panose="00000400000000000000" pitchFamily="2" charset="-78"/>
              </a:rPr>
              <a:t/>
            </a:r>
            <a:br>
              <a:rPr lang="fa-IR" sz="4000" dirty="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smtClean="0">
                <a:cs typeface="B Nazanin" panose="00000400000000000000" pitchFamily="2" charset="-78"/>
              </a:rPr>
              <a:t>			</a:t>
            </a:r>
            <a:endParaRPr lang="en-US" sz="4000" dirty="0">
              <a:solidFill>
                <a:srgbClr val="FF0066"/>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48</a:t>
            </a:fld>
            <a:endParaRPr lang="en-US"/>
          </a:p>
        </p:txBody>
      </p:sp>
      <p:sp>
        <p:nvSpPr>
          <p:cNvPr id="4" name="Oval 3"/>
          <p:cNvSpPr/>
          <p:nvPr/>
        </p:nvSpPr>
        <p:spPr>
          <a:xfrm>
            <a:off x="1754811" y="4918758"/>
            <a:ext cx="5446059" cy="1210235"/>
          </a:xfrm>
          <a:prstGeom prst="ellipse">
            <a:avLst/>
          </a:prstGeom>
          <a:solidFill>
            <a:srgbClr val="00B0F0"/>
          </a:solidFill>
        </p:spPr>
        <p:style>
          <a:lnRef idx="1">
            <a:schemeClr val="accent3"/>
          </a:lnRef>
          <a:fillRef idx="3">
            <a:schemeClr val="accent3"/>
          </a:fillRef>
          <a:effectRef idx="2">
            <a:schemeClr val="accent3"/>
          </a:effectRef>
          <a:fontRef idx="minor">
            <a:schemeClr val="lt1"/>
          </a:fontRef>
        </p:style>
        <p:txBody>
          <a:bodyPr rtlCol="0" anchor="ctr"/>
          <a:lstStyle/>
          <a:p>
            <a:pPr algn="ctr"/>
            <a:r>
              <a:rPr lang="fa-IR" sz="4400" dirty="0" smtClean="0">
                <a:cs typeface="B Nazanin" panose="00000400000000000000" pitchFamily="2" charset="-78"/>
              </a:rPr>
              <a:t>گزینه 1 و 4 </a:t>
            </a:r>
            <a:endParaRPr lang="en-US" sz="4400" dirty="0">
              <a:cs typeface="B Nazanin" panose="00000400000000000000" pitchFamily="2" charset="-78"/>
            </a:endParaRPr>
          </a:p>
        </p:txBody>
      </p:sp>
      <p:sp>
        <p:nvSpPr>
          <p:cNvPr id="5" name="Oval 4"/>
          <p:cNvSpPr/>
          <p:nvPr/>
        </p:nvSpPr>
        <p:spPr>
          <a:xfrm>
            <a:off x="8071261" y="4976735"/>
            <a:ext cx="2578308" cy="109428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dirty="0">
                <a:solidFill>
                  <a:srgbClr val="FF0066"/>
                </a:solidFill>
                <a:cs typeface="B Nazanin" panose="00000400000000000000" pitchFamily="2" charset="-78"/>
              </a:rPr>
              <a:t>اجزا مشترک</a:t>
            </a:r>
            <a:endParaRPr lang="en-US" sz="3600" dirty="0"/>
          </a:p>
        </p:txBody>
      </p:sp>
    </p:spTree>
    <p:extLst>
      <p:ext uri="{BB962C8B-B14F-4D97-AF65-F5344CB8AC3E}">
        <p14:creationId xmlns:p14="http://schemas.microsoft.com/office/powerpoint/2010/main" val="3324631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barn(inVertical)">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bg>
      <p:bgPr>
        <a:pattFill prst="pct5">
          <a:fgClr>
            <a:srgbClr val="92D050"/>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18938" y="194873"/>
            <a:ext cx="9885673" cy="6394186"/>
          </a:xfrm>
        </p:spPr>
        <p:txBody>
          <a:bodyPr>
            <a:normAutofit fontScale="90000"/>
          </a:bodyPr>
          <a:lstStyle/>
          <a:p>
            <a:r>
              <a:rPr lang="fa-IR" dirty="0" smtClean="0">
                <a:ln>
                  <a:solidFill>
                    <a:srgbClr val="7030A0"/>
                  </a:solidFill>
                </a:ln>
                <a:solidFill>
                  <a:schemeClr val="bg2">
                    <a:lumMod val="50000"/>
                  </a:schemeClr>
                </a:solidFill>
              </a:rPr>
              <a:t>1</a:t>
            </a:r>
            <a:r>
              <a:rPr lang="en-US" dirty="0" smtClean="0">
                <a:ln>
                  <a:solidFill>
                    <a:srgbClr val="7030A0"/>
                  </a:solidFill>
                </a:ln>
                <a:solidFill>
                  <a:schemeClr val="bg2">
                    <a:lumMod val="50000"/>
                  </a:schemeClr>
                </a:solidFill>
              </a:rPr>
              <a:t>. Has done</a:t>
            </a:r>
            <a:br>
              <a:rPr lang="en-US" dirty="0" smtClean="0">
                <a:ln>
                  <a:solidFill>
                    <a:srgbClr val="7030A0"/>
                  </a:solidFill>
                </a:ln>
                <a:solidFill>
                  <a:schemeClr val="bg2">
                    <a:lumMod val="50000"/>
                  </a:schemeClr>
                </a:solidFill>
              </a:rPr>
            </a:br>
            <a:r>
              <a:rPr lang="en-US" dirty="0" smtClean="0">
                <a:ln>
                  <a:solidFill>
                    <a:srgbClr val="7030A0"/>
                  </a:solidFill>
                </a:ln>
                <a:solidFill>
                  <a:schemeClr val="bg2">
                    <a:lumMod val="50000"/>
                  </a:schemeClr>
                </a:solidFill>
              </a:rPr>
              <a:t>2. Have done</a:t>
            </a:r>
            <a:br>
              <a:rPr lang="en-US" dirty="0" smtClean="0">
                <a:ln>
                  <a:solidFill>
                    <a:srgbClr val="7030A0"/>
                  </a:solidFill>
                </a:ln>
                <a:solidFill>
                  <a:schemeClr val="bg2">
                    <a:lumMod val="50000"/>
                  </a:schemeClr>
                </a:solidFill>
              </a:rPr>
            </a:br>
            <a:r>
              <a:rPr lang="en-US" dirty="0" smtClean="0">
                <a:ln>
                  <a:solidFill>
                    <a:srgbClr val="7030A0"/>
                  </a:solidFill>
                </a:ln>
                <a:solidFill>
                  <a:schemeClr val="bg2">
                    <a:lumMod val="50000"/>
                  </a:schemeClr>
                </a:solidFill>
              </a:rPr>
              <a:t>3. Did</a:t>
            </a:r>
            <a:br>
              <a:rPr lang="en-US" dirty="0" smtClean="0">
                <a:ln>
                  <a:solidFill>
                    <a:srgbClr val="7030A0"/>
                  </a:solidFill>
                </a:ln>
                <a:solidFill>
                  <a:schemeClr val="bg2">
                    <a:lumMod val="50000"/>
                  </a:schemeClr>
                </a:solidFill>
              </a:rPr>
            </a:br>
            <a:r>
              <a:rPr lang="en-US" dirty="0" smtClean="0">
                <a:ln>
                  <a:solidFill>
                    <a:srgbClr val="7030A0"/>
                  </a:solidFill>
                </a:ln>
                <a:solidFill>
                  <a:schemeClr val="bg2">
                    <a:lumMod val="50000"/>
                  </a:schemeClr>
                </a:solidFill>
              </a:rPr>
              <a:t>4. Done</a:t>
            </a:r>
            <a:r>
              <a:rPr lang="en-US" dirty="0" smtClean="0"/>
              <a:t/>
            </a:r>
            <a:br>
              <a:rPr lang="en-US" dirty="0" smtClean="0"/>
            </a:br>
            <a:r>
              <a:rPr lang="fa-IR" dirty="0"/>
              <a:t/>
            </a:r>
            <a:br>
              <a:rPr lang="fa-IR" dirty="0"/>
            </a:br>
            <a:r>
              <a:rPr lang="fa-IR" dirty="0"/>
              <a:t/>
            </a:r>
            <a:br>
              <a:rPr lang="fa-IR" dirty="0"/>
            </a:br>
            <a:r>
              <a:rPr lang="fa-IR" dirty="0"/>
              <a:t>	</a:t>
            </a:r>
            <a:r>
              <a:rPr lang="fa-IR" dirty="0" smtClean="0"/>
              <a:t>					</a:t>
            </a:r>
            <a:br>
              <a:rPr lang="fa-IR" dirty="0" smtClean="0"/>
            </a:br>
            <a:r>
              <a:rPr lang="fa-IR" dirty="0"/>
              <a:t/>
            </a:r>
            <a:br>
              <a:rPr lang="fa-IR" dirty="0"/>
            </a:br>
            <a:r>
              <a:rPr lang="fa-IR" dirty="0" smtClean="0"/>
              <a:t>  </a:t>
            </a:r>
            <a:br>
              <a:rPr lang="fa-IR" dirty="0" smtClean="0"/>
            </a:br>
            <a:r>
              <a:rPr lang="fa-IR" dirty="0"/>
              <a:t/>
            </a:r>
            <a:br>
              <a:rPr lang="fa-IR" dirty="0"/>
            </a:br>
            <a:r>
              <a:rPr lang="fa-IR" dirty="0" smtClean="0"/>
              <a:t>             </a:t>
            </a:r>
            <a:br>
              <a:rPr lang="fa-IR" dirty="0" smtClean="0"/>
            </a:br>
            <a:r>
              <a:rPr lang="fa-IR" dirty="0"/>
              <a:t/>
            </a:r>
            <a:br>
              <a:rPr lang="fa-IR" dirty="0"/>
            </a:br>
            <a:endParaRPr lang="en-US" dirty="0"/>
          </a:p>
        </p:txBody>
      </p:sp>
      <p:sp>
        <p:nvSpPr>
          <p:cNvPr id="3" name="Slide Number Placeholder 2"/>
          <p:cNvSpPr>
            <a:spLocks noGrp="1"/>
          </p:cNvSpPr>
          <p:nvPr>
            <p:ph type="sldNum" sz="quarter" idx="12"/>
          </p:nvPr>
        </p:nvSpPr>
        <p:spPr/>
        <p:txBody>
          <a:bodyPr/>
          <a:lstStyle/>
          <a:p>
            <a:fld id="{624A1D62-9267-47EC-8551-2163B8F749A9}" type="slidenum">
              <a:rPr lang="en-US" smtClean="0"/>
              <a:t>49</a:t>
            </a:fld>
            <a:endParaRPr lang="en-US"/>
          </a:p>
        </p:txBody>
      </p:sp>
      <p:sp>
        <p:nvSpPr>
          <p:cNvPr id="4" name="Oval 3"/>
          <p:cNvSpPr/>
          <p:nvPr/>
        </p:nvSpPr>
        <p:spPr>
          <a:xfrm>
            <a:off x="1813811" y="4216203"/>
            <a:ext cx="5446059" cy="1210235"/>
          </a:xfrm>
          <a:prstGeom prst="ellipse">
            <a:avLst/>
          </a:prstGeom>
          <a:solidFill>
            <a:srgbClr val="FFFF00"/>
          </a:solidFill>
          <a:ln>
            <a:solidFill>
              <a:srgbClr val="7030A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smtClean="0">
                <a:cs typeface="B Nazanin" panose="00000400000000000000" pitchFamily="2" charset="-78"/>
              </a:rPr>
              <a:t>گزینه 1 و 2 </a:t>
            </a:r>
            <a:endParaRPr lang="en-US" sz="3600" dirty="0">
              <a:cs typeface="B Nazanin" panose="00000400000000000000" pitchFamily="2" charset="-78"/>
            </a:endParaRPr>
          </a:p>
        </p:txBody>
      </p:sp>
      <p:sp>
        <p:nvSpPr>
          <p:cNvPr id="5" name="Oval 4"/>
          <p:cNvSpPr/>
          <p:nvPr/>
        </p:nvSpPr>
        <p:spPr>
          <a:xfrm>
            <a:off x="7674964" y="3837481"/>
            <a:ext cx="2623279" cy="1588957"/>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ln>
                  <a:solidFill>
                    <a:srgbClr val="7030A0"/>
                  </a:solidFill>
                </a:ln>
                <a:solidFill>
                  <a:srgbClr val="FF0066"/>
                </a:solidFill>
              </a:rPr>
              <a:t>بیشترین اشتراک</a:t>
            </a:r>
            <a:endParaRPr lang="en-US" sz="3600" dirty="0"/>
          </a:p>
        </p:txBody>
      </p:sp>
    </p:spTree>
    <p:extLst>
      <p:ext uri="{BB962C8B-B14F-4D97-AF65-F5344CB8AC3E}">
        <p14:creationId xmlns:p14="http://schemas.microsoft.com/office/powerpoint/2010/main" val="892198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82317">
              <a:schemeClr val="bg1"/>
            </a:gs>
            <a:gs pos="16805">
              <a:schemeClr val="bg1">
                <a:lumMod val="95000"/>
              </a:schemeClr>
            </a:gs>
            <a:gs pos="62851">
              <a:schemeClr val="accent1">
                <a:lumMod val="60000"/>
                <a:lumOff val="40000"/>
              </a:schemeClr>
            </a:gs>
            <a:gs pos="38900">
              <a:srgbClr val="00B0F0"/>
            </a:gs>
            <a:gs pos="0">
              <a:schemeClr val="bg2">
                <a:tint val="90000"/>
                <a:satMod val="92000"/>
                <a:lumMod val="120000"/>
              </a:schemeClr>
            </a:gs>
            <a:gs pos="100000">
              <a:schemeClr val="bg2">
                <a:shade val="98000"/>
                <a:satMod val="120000"/>
                <a:lumMod val="9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24A1D62-9267-47EC-8551-2163B8F749A9}" type="slidenum">
              <a:rPr lang="en-US" smtClean="0"/>
              <a:t>5</a:t>
            </a:fld>
            <a:endParaRPr lang="en-US"/>
          </a:p>
        </p:txBody>
      </p:sp>
      <p:sp>
        <p:nvSpPr>
          <p:cNvPr id="2" name="Rounded Rectangle 1"/>
          <p:cNvSpPr/>
          <p:nvPr/>
        </p:nvSpPr>
        <p:spPr>
          <a:xfrm>
            <a:off x="1235089" y="1019330"/>
            <a:ext cx="10043410" cy="89941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a:solidFill>
                  <a:srgbClr val="FF0066"/>
                </a:solidFill>
                <a:cs typeface="B Nazanin" panose="00000400000000000000" pitchFamily="2" charset="-78"/>
              </a:rPr>
              <a:t>4) چیدمان ربط زنجیری هر چهار گزینه با </a:t>
            </a:r>
            <a:r>
              <a:rPr lang="fa-IR" sz="2800" dirty="0" smtClean="0">
                <a:solidFill>
                  <a:srgbClr val="FF0066"/>
                </a:solidFill>
                <a:cs typeface="B Nazanin" panose="00000400000000000000" pitchFamily="2" charset="-78"/>
              </a:rPr>
              <a:t>هم (</a:t>
            </a:r>
            <a:r>
              <a:rPr lang="fa-IR" sz="2800" dirty="0">
                <a:solidFill>
                  <a:srgbClr val="FF0066"/>
                </a:solidFill>
                <a:cs typeface="B Nazanin" panose="00000400000000000000" pitchFamily="2" charset="-78"/>
              </a:rPr>
              <a:t>ریاضی و فیزیک و تست هایی که با عدد سر کار دارند)</a:t>
            </a:r>
            <a:endParaRPr lang="en-US" sz="2800" dirty="0"/>
          </a:p>
        </p:txBody>
      </p:sp>
      <p:grpSp>
        <p:nvGrpSpPr>
          <p:cNvPr id="5" name="Group 4"/>
          <p:cNvGrpSpPr/>
          <p:nvPr/>
        </p:nvGrpSpPr>
        <p:grpSpPr>
          <a:xfrm>
            <a:off x="2062717" y="3161399"/>
            <a:ext cx="8418336" cy="472892"/>
            <a:chOff x="2827216" y="6174422"/>
            <a:chExt cx="8418336" cy="472892"/>
          </a:xfrm>
        </p:grpSpPr>
        <p:sp>
          <p:nvSpPr>
            <p:cNvPr id="6" name="Rectangle 5"/>
            <p:cNvSpPr/>
            <p:nvPr/>
          </p:nvSpPr>
          <p:spPr>
            <a:xfrm>
              <a:off x="10651337" y="6174422"/>
              <a:ext cx="594215" cy="468408"/>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fa-IR" dirty="0" smtClean="0"/>
                <a:t>الف</a:t>
              </a:r>
              <a:endParaRPr lang="en-US" dirty="0"/>
            </a:p>
          </p:txBody>
        </p:sp>
        <p:sp>
          <p:nvSpPr>
            <p:cNvPr id="7" name="Rectangle 6"/>
            <p:cNvSpPr/>
            <p:nvPr/>
          </p:nvSpPr>
          <p:spPr>
            <a:xfrm>
              <a:off x="8060855" y="6174422"/>
              <a:ext cx="557399" cy="47289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t>ب</a:t>
              </a:r>
              <a:endParaRPr lang="en-US" dirty="0"/>
            </a:p>
          </p:txBody>
        </p:sp>
        <p:sp>
          <p:nvSpPr>
            <p:cNvPr id="8" name="Rectangle 7"/>
            <p:cNvSpPr/>
            <p:nvPr/>
          </p:nvSpPr>
          <p:spPr>
            <a:xfrm>
              <a:off x="5259401" y="6174423"/>
              <a:ext cx="583244" cy="47289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t>ج</a:t>
              </a:r>
              <a:endParaRPr lang="en-US" dirty="0"/>
            </a:p>
          </p:txBody>
        </p:sp>
        <p:sp>
          <p:nvSpPr>
            <p:cNvPr id="9" name="Rectangle 8"/>
            <p:cNvSpPr/>
            <p:nvPr/>
          </p:nvSpPr>
          <p:spPr>
            <a:xfrm>
              <a:off x="2827216" y="6174422"/>
              <a:ext cx="427948" cy="472891"/>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t>د</a:t>
              </a:r>
              <a:endParaRPr lang="en-US" dirty="0"/>
            </a:p>
          </p:txBody>
        </p:sp>
        <p:cxnSp>
          <p:nvCxnSpPr>
            <p:cNvPr id="10" name="Straight Arrow Connector 9"/>
            <p:cNvCxnSpPr/>
            <p:nvPr/>
          </p:nvCxnSpPr>
          <p:spPr>
            <a:xfrm flipH="1">
              <a:off x="8821271" y="6408626"/>
              <a:ext cx="169432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3379694" y="6380593"/>
              <a:ext cx="169432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6174129" y="6408626"/>
              <a:ext cx="169432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75548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09"/>
            <a:ext cx="8911687" cy="5964949"/>
          </a:xfrm>
        </p:spPr>
        <p:txBody>
          <a:bodyPr/>
          <a:lstStyle/>
          <a:p>
            <a:pPr algn="r" rtl="1"/>
            <a:r>
              <a:rPr lang="fa-IR" sz="4000" b="1" dirty="0">
                <a:ln w="13462">
                  <a:solidFill>
                    <a:schemeClr val="bg1"/>
                  </a:solidFill>
                  <a:prstDash val="solid"/>
                </a:ln>
                <a:solidFill>
                  <a:srgbClr val="7030A0"/>
                </a:solidFill>
                <a:effectLst>
                  <a:outerShdw dist="38100" dir="2700000" algn="bl" rotWithShape="0">
                    <a:schemeClr val="accent5"/>
                  </a:outerShdw>
                </a:effectLst>
                <a:cs typeface="B Nazanin" panose="00000400000000000000" pitchFamily="2" charset="-78"/>
              </a:rPr>
              <a:t>1. 2420</a:t>
            </a:r>
            <a:br>
              <a:rPr lang="fa-IR" sz="4000" b="1" dirty="0">
                <a:ln w="13462">
                  <a:solidFill>
                    <a:schemeClr val="bg1"/>
                  </a:solidFill>
                  <a:prstDash val="solid"/>
                </a:ln>
                <a:solidFill>
                  <a:srgbClr val="7030A0"/>
                </a:solidFill>
                <a:effectLst>
                  <a:outerShdw dist="38100" dir="2700000" algn="bl" rotWithShape="0">
                    <a:schemeClr val="accent5"/>
                  </a:outerShdw>
                </a:effectLst>
                <a:cs typeface="B Nazanin" panose="00000400000000000000" pitchFamily="2" charset="-78"/>
              </a:rPr>
            </a:br>
            <a:r>
              <a:rPr lang="fa-IR" sz="4000" b="1" dirty="0">
                <a:ln w="13462">
                  <a:solidFill>
                    <a:schemeClr val="bg1"/>
                  </a:solidFill>
                  <a:prstDash val="solid"/>
                </a:ln>
                <a:solidFill>
                  <a:srgbClr val="7030A0"/>
                </a:solidFill>
                <a:effectLst>
                  <a:outerShdw dist="38100" dir="2700000" algn="bl" rotWithShape="0">
                    <a:schemeClr val="accent5"/>
                  </a:outerShdw>
                </a:effectLst>
                <a:cs typeface="B Nazanin" panose="00000400000000000000" pitchFamily="2" charset="-78"/>
              </a:rPr>
              <a:t>2. 2450 </a:t>
            </a:r>
            <a:br>
              <a:rPr lang="fa-IR" sz="4000" b="1" dirty="0">
                <a:ln w="13462">
                  <a:solidFill>
                    <a:schemeClr val="bg1"/>
                  </a:solidFill>
                  <a:prstDash val="solid"/>
                </a:ln>
                <a:solidFill>
                  <a:srgbClr val="7030A0"/>
                </a:solidFill>
                <a:effectLst>
                  <a:outerShdw dist="38100" dir="2700000" algn="bl" rotWithShape="0">
                    <a:schemeClr val="accent5"/>
                  </a:outerShdw>
                </a:effectLst>
                <a:cs typeface="B Nazanin" panose="00000400000000000000" pitchFamily="2" charset="-78"/>
              </a:rPr>
            </a:br>
            <a:r>
              <a:rPr lang="fa-IR" sz="4000" b="1" dirty="0">
                <a:ln w="13462">
                  <a:solidFill>
                    <a:schemeClr val="bg1"/>
                  </a:solidFill>
                  <a:prstDash val="solid"/>
                </a:ln>
                <a:solidFill>
                  <a:srgbClr val="7030A0"/>
                </a:solidFill>
                <a:effectLst>
                  <a:outerShdw dist="38100" dir="2700000" algn="bl" rotWithShape="0">
                    <a:schemeClr val="accent5"/>
                  </a:outerShdw>
                </a:effectLst>
                <a:cs typeface="B Nazanin" panose="00000400000000000000" pitchFamily="2" charset="-78"/>
              </a:rPr>
              <a:t>3. 2520 </a:t>
            </a:r>
            <a:br>
              <a:rPr lang="fa-IR" sz="4000" b="1" dirty="0">
                <a:ln w="13462">
                  <a:solidFill>
                    <a:schemeClr val="bg1"/>
                  </a:solidFill>
                  <a:prstDash val="solid"/>
                </a:ln>
                <a:solidFill>
                  <a:srgbClr val="7030A0"/>
                </a:solidFill>
                <a:effectLst>
                  <a:outerShdw dist="38100" dir="2700000" algn="bl" rotWithShape="0">
                    <a:schemeClr val="accent5"/>
                  </a:outerShdw>
                </a:effectLst>
                <a:cs typeface="B Nazanin" panose="00000400000000000000" pitchFamily="2" charset="-78"/>
              </a:rPr>
            </a:br>
            <a:r>
              <a:rPr lang="fa-IR" sz="4000" b="1" dirty="0">
                <a:ln w="13462">
                  <a:solidFill>
                    <a:schemeClr val="bg1"/>
                  </a:solidFill>
                  <a:prstDash val="solid"/>
                </a:ln>
                <a:solidFill>
                  <a:srgbClr val="7030A0"/>
                </a:solidFill>
                <a:effectLst>
                  <a:outerShdw dist="38100" dir="2700000" algn="bl" rotWithShape="0">
                    <a:schemeClr val="accent5"/>
                  </a:outerShdw>
                </a:effectLst>
                <a:cs typeface="B Nazanin" panose="00000400000000000000" pitchFamily="2" charset="-78"/>
              </a:rPr>
              <a:t>4. 2550</a:t>
            </a:r>
            <a:r>
              <a:rPr lang="fa-IR" dirty="0" smtClean="0"/>
              <a:t/>
            </a:r>
            <a:br>
              <a:rPr lang="fa-IR" dirty="0" smtClean="0"/>
            </a:br>
            <a:r>
              <a:rPr lang="fa-IR" dirty="0"/>
              <a:t/>
            </a:r>
            <a:br>
              <a:rPr lang="fa-IR" dirty="0"/>
            </a:br>
            <a:r>
              <a:rPr lang="en-US" dirty="0" smtClean="0"/>
              <a:t/>
            </a:r>
            <a:br>
              <a:rPr lang="en-US" dirty="0" smtClean="0"/>
            </a:br>
            <a:endParaRPr lang="en-US" dirty="0">
              <a:ln>
                <a:solidFill>
                  <a:srgbClr val="FFC000"/>
                </a:solidFill>
              </a:ln>
              <a:solidFill>
                <a:srgbClr val="FF0066"/>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50</a:t>
            </a:fld>
            <a:endParaRPr lang="en-US"/>
          </a:p>
        </p:txBody>
      </p:sp>
      <p:sp>
        <p:nvSpPr>
          <p:cNvPr id="4" name="Oval 3"/>
          <p:cNvSpPr/>
          <p:nvPr/>
        </p:nvSpPr>
        <p:spPr>
          <a:xfrm>
            <a:off x="1725412" y="4602200"/>
            <a:ext cx="5446059" cy="1210235"/>
          </a:xfrm>
          <a:prstGeom prst="ellipse">
            <a:avLst/>
          </a:prstGeom>
          <a:solidFill>
            <a:srgbClr val="00B05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smtClean="0">
                <a:cs typeface="B Nazanin" panose="00000400000000000000" pitchFamily="2" charset="-78"/>
              </a:rPr>
              <a:t>گزینه 1 و 4 </a:t>
            </a:r>
            <a:endParaRPr lang="en-US" sz="3600" dirty="0">
              <a:cs typeface="B Nazanin" panose="00000400000000000000" pitchFamily="2" charset="-78"/>
            </a:endParaRPr>
          </a:p>
        </p:txBody>
      </p:sp>
      <p:sp>
        <p:nvSpPr>
          <p:cNvPr id="5" name="Oval 4"/>
          <p:cNvSpPr/>
          <p:nvPr/>
        </p:nvSpPr>
        <p:spPr>
          <a:xfrm>
            <a:off x="7530920" y="4457810"/>
            <a:ext cx="3132945" cy="149901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400" dirty="0">
                <a:ln>
                  <a:solidFill>
                    <a:srgbClr val="FFC000"/>
                  </a:solidFill>
                </a:ln>
                <a:solidFill>
                  <a:srgbClr val="FF0066"/>
                </a:solidFill>
                <a:cs typeface="B Nazanin" panose="00000400000000000000" pitchFamily="2" charset="-78"/>
              </a:rPr>
              <a:t>چیدمان مستقیم</a:t>
            </a:r>
            <a:endParaRPr lang="en-US" sz="4400" dirty="0"/>
          </a:p>
        </p:txBody>
      </p:sp>
    </p:spTree>
    <p:extLst>
      <p:ext uri="{BB962C8B-B14F-4D97-AF65-F5344CB8AC3E}">
        <p14:creationId xmlns:p14="http://schemas.microsoft.com/office/powerpoint/2010/main" val="29450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48000">
              <a:schemeClr val="accent1">
                <a:lumMod val="60000"/>
                <a:lumOff val="40000"/>
              </a:schemeClr>
            </a:gs>
            <a:gs pos="100000">
              <a:schemeClr val="accent2">
                <a:lumMod val="60000"/>
                <a:lumOff val="40000"/>
              </a:schemeClr>
            </a:gs>
          </a:gsLst>
          <a:lin ang="81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23870" y="624109"/>
            <a:ext cx="9780742" cy="5971563"/>
          </a:xfrm>
        </p:spPr>
        <p:txBody>
          <a:bodyPr>
            <a:normAutofit/>
          </a:bodyPr>
          <a:lstStyle/>
          <a:p>
            <a:pPr algn="r" rtl="1"/>
            <a:r>
              <a:rPr lang="fa-IR" sz="4400" dirty="0" smtClean="0">
                <a:ln>
                  <a:solidFill>
                    <a:srgbClr val="FF0000"/>
                  </a:solidFill>
                </a:ln>
                <a:solidFill>
                  <a:srgbClr val="0070C0"/>
                </a:solidFill>
                <a:cs typeface="B Nazanin" panose="00000400000000000000" pitchFamily="2" charset="-78"/>
              </a:rPr>
              <a:t>1. 24 </a:t>
            </a:r>
            <a:br>
              <a:rPr lang="fa-IR" sz="4400" dirty="0" smtClean="0">
                <a:ln>
                  <a:solidFill>
                    <a:srgbClr val="FF0000"/>
                  </a:solidFill>
                </a:ln>
                <a:solidFill>
                  <a:srgbClr val="0070C0"/>
                </a:solidFill>
                <a:cs typeface="B Nazanin" panose="00000400000000000000" pitchFamily="2" charset="-78"/>
              </a:rPr>
            </a:br>
            <a:r>
              <a:rPr lang="fa-IR" sz="4400" dirty="0" smtClean="0">
                <a:ln>
                  <a:solidFill>
                    <a:srgbClr val="FF0000"/>
                  </a:solidFill>
                </a:ln>
                <a:solidFill>
                  <a:srgbClr val="0070C0"/>
                </a:solidFill>
                <a:cs typeface="B Nazanin" panose="00000400000000000000" pitchFamily="2" charset="-78"/>
              </a:rPr>
              <a:t>2. 28 </a:t>
            </a:r>
            <a:br>
              <a:rPr lang="fa-IR" sz="4400" dirty="0" smtClean="0">
                <a:ln>
                  <a:solidFill>
                    <a:srgbClr val="FF0000"/>
                  </a:solidFill>
                </a:ln>
                <a:solidFill>
                  <a:srgbClr val="0070C0"/>
                </a:solidFill>
                <a:cs typeface="B Nazanin" panose="00000400000000000000" pitchFamily="2" charset="-78"/>
              </a:rPr>
            </a:br>
            <a:r>
              <a:rPr lang="fa-IR" sz="4400" dirty="0" smtClean="0">
                <a:ln>
                  <a:solidFill>
                    <a:srgbClr val="FF0000"/>
                  </a:solidFill>
                </a:ln>
                <a:solidFill>
                  <a:srgbClr val="0070C0"/>
                </a:solidFill>
                <a:cs typeface="B Nazanin" panose="00000400000000000000" pitchFamily="2" charset="-78"/>
              </a:rPr>
              <a:t>3. 32 </a:t>
            </a:r>
            <a:br>
              <a:rPr lang="fa-IR" sz="4400" dirty="0" smtClean="0">
                <a:ln>
                  <a:solidFill>
                    <a:srgbClr val="FF0000"/>
                  </a:solidFill>
                </a:ln>
                <a:solidFill>
                  <a:srgbClr val="0070C0"/>
                </a:solidFill>
                <a:cs typeface="B Nazanin" panose="00000400000000000000" pitchFamily="2" charset="-78"/>
              </a:rPr>
            </a:br>
            <a:r>
              <a:rPr lang="fa-IR" sz="4400" dirty="0" smtClean="0">
                <a:ln>
                  <a:solidFill>
                    <a:srgbClr val="FF0000"/>
                  </a:solidFill>
                </a:ln>
                <a:solidFill>
                  <a:srgbClr val="0070C0"/>
                </a:solidFill>
                <a:cs typeface="B Nazanin" panose="00000400000000000000" pitchFamily="2" charset="-78"/>
              </a:rPr>
              <a:t>4. 34</a:t>
            </a: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r>
            <a:br>
              <a:rPr lang="fa-IR" sz="4400" dirty="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endParaRPr lang="en-US" sz="4400" dirty="0">
              <a:ln>
                <a:solidFill>
                  <a:schemeClr val="tx1"/>
                </a:solidFill>
              </a:ln>
              <a:solidFill>
                <a:srgbClr val="FFC00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51</a:t>
            </a:fld>
            <a:endParaRPr lang="en-US"/>
          </a:p>
        </p:txBody>
      </p:sp>
      <p:sp>
        <p:nvSpPr>
          <p:cNvPr id="4" name="Oval 3"/>
          <p:cNvSpPr/>
          <p:nvPr/>
        </p:nvSpPr>
        <p:spPr>
          <a:xfrm>
            <a:off x="1906616" y="4446032"/>
            <a:ext cx="5446059" cy="1210235"/>
          </a:xfrm>
          <a:prstGeom prst="ellipse">
            <a:avLst/>
          </a:prstGeom>
          <a:solidFill>
            <a:srgbClr val="FF0000"/>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smtClean="0">
                <a:solidFill>
                  <a:schemeClr val="bg1"/>
                </a:solidFill>
                <a:cs typeface="B Nazanin" panose="00000400000000000000" pitchFamily="2" charset="-78"/>
              </a:rPr>
              <a:t>گزینه 1 و 3 </a:t>
            </a:r>
            <a:endParaRPr lang="en-US" sz="3600" dirty="0">
              <a:solidFill>
                <a:schemeClr val="bg1"/>
              </a:solidFill>
              <a:cs typeface="B Nazanin" panose="00000400000000000000" pitchFamily="2" charset="-78"/>
            </a:endParaRPr>
          </a:p>
        </p:txBody>
      </p:sp>
      <p:sp>
        <p:nvSpPr>
          <p:cNvPr id="5" name="Oval 4"/>
          <p:cNvSpPr/>
          <p:nvPr/>
        </p:nvSpPr>
        <p:spPr>
          <a:xfrm>
            <a:off x="7535421" y="4084819"/>
            <a:ext cx="3297836" cy="193266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400" dirty="0">
                <a:ln>
                  <a:solidFill>
                    <a:schemeClr val="tx1"/>
                  </a:solidFill>
                </a:ln>
                <a:solidFill>
                  <a:srgbClr val="FFC000"/>
                </a:solidFill>
                <a:cs typeface="B Nazanin" panose="00000400000000000000" pitchFamily="2" charset="-78"/>
              </a:rPr>
              <a:t>مضربی از 8 می باشند</a:t>
            </a:r>
            <a:endParaRPr lang="en-US" sz="4400" dirty="0"/>
          </a:p>
        </p:txBody>
      </p:sp>
    </p:spTree>
    <p:extLst>
      <p:ext uri="{BB962C8B-B14F-4D97-AF65-F5344CB8AC3E}">
        <p14:creationId xmlns:p14="http://schemas.microsoft.com/office/powerpoint/2010/main" val="2866486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ircle(in)">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11580" y="624109"/>
            <a:ext cx="10193032" cy="5964949"/>
          </a:xfrm>
        </p:spPr>
        <p:txBody>
          <a:bodyPr/>
          <a:lstStyle/>
          <a:p>
            <a:pPr algn="r" rtl="1"/>
            <a:r>
              <a:rPr lang="en-US" dirty="0" smtClean="0"/>
              <a:t/>
            </a:r>
            <a:br>
              <a:rPr lang="en-US" dirty="0" smtClean="0"/>
            </a:br>
            <a:r>
              <a:rPr lang="fa-IR" sz="4800" dirty="0" smtClean="0">
                <a:ln>
                  <a:solidFill>
                    <a:srgbClr val="FF0000"/>
                  </a:solidFill>
                </a:ln>
                <a:solidFill>
                  <a:schemeClr val="bg2">
                    <a:lumMod val="50000"/>
                  </a:schemeClr>
                </a:solidFill>
                <a:cs typeface="B Nazanin" panose="00000400000000000000" pitchFamily="2" charset="-78"/>
              </a:rPr>
              <a:t>1. وتریکول</a:t>
            </a:r>
            <a:br>
              <a:rPr lang="fa-IR" sz="4800" dirty="0" smtClean="0">
                <a:ln>
                  <a:solidFill>
                    <a:srgbClr val="FF0000"/>
                  </a:solidFill>
                </a:ln>
                <a:solidFill>
                  <a:schemeClr val="bg2">
                    <a:lumMod val="50000"/>
                  </a:schemeClr>
                </a:solidFill>
                <a:cs typeface="B Nazanin" panose="00000400000000000000" pitchFamily="2" charset="-78"/>
              </a:rPr>
            </a:br>
            <a:r>
              <a:rPr lang="fa-IR" sz="4800" dirty="0" smtClean="0">
                <a:ln>
                  <a:solidFill>
                    <a:srgbClr val="FF0000"/>
                  </a:solidFill>
                </a:ln>
                <a:solidFill>
                  <a:schemeClr val="bg2">
                    <a:lumMod val="50000"/>
                  </a:schemeClr>
                </a:solidFill>
                <a:cs typeface="B Nazanin" panose="00000400000000000000" pitchFamily="2" charset="-78"/>
              </a:rPr>
              <a:t>2. بن مایسنر</a:t>
            </a:r>
            <a:br>
              <a:rPr lang="fa-IR" sz="4800" dirty="0" smtClean="0">
                <a:ln>
                  <a:solidFill>
                    <a:srgbClr val="FF0000"/>
                  </a:solidFill>
                </a:ln>
                <a:solidFill>
                  <a:schemeClr val="bg2">
                    <a:lumMod val="50000"/>
                  </a:schemeClr>
                </a:solidFill>
                <a:cs typeface="B Nazanin" panose="00000400000000000000" pitchFamily="2" charset="-78"/>
              </a:rPr>
            </a:br>
            <a:r>
              <a:rPr lang="fa-IR" sz="4800" dirty="0" smtClean="0">
                <a:ln>
                  <a:solidFill>
                    <a:srgbClr val="FF0000"/>
                  </a:solidFill>
                </a:ln>
                <a:solidFill>
                  <a:schemeClr val="bg2">
                    <a:lumMod val="50000"/>
                  </a:schemeClr>
                </a:solidFill>
                <a:cs typeface="B Nazanin" panose="00000400000000000000" pitchFamily="2" charset="-78"/>
              </a:rPr>
              <a:t>3. حلزون غشایی</a:t>
            </a:r>
            <a:br>
              <a:rPr lang="fa-IR" sz="4800" dirty="0" smtClean="0">
                <a:ln>
                  <a:solidFill>
                    <a:srgbClr val="FF0000"/>
                  </a:solidFill>
                </a:ln>
                <a:solidFill>
                  <a:schemeClr val="bg2">
                    <a:lumMod val="50000"/>
                  </a:schemeClr>
                </a:solidFill>
                <a:cs typeface="B Nazanin" panose="00000400000000000000" pitchFamily="2" charset="-78"/>
              </a:rPr>
            </a:br>
            <a:r>
              <a:rPr lang="fa-IR" sz="4800" dirty="0" smtClean="0">
                <a:ln>
                  <a:solidFill>
                    <a:srgbClr val="FF0000"/>
                  </a:solidFill>
                </a:ln>
                <a:solidFill>
                  <a:schemeClr val="bg2">
                    <a:lumMod val="50000"/>
                  </a:schemeClr>
                </a:solidFill>
                <a:cs typeface="B Nazanin" panose="00000400000000000000" pitchFamily="2" charset="-78"/>
              </a:rPr>
              <a:t>4. سلول های استوانه ای شبکیه</a:t>
            </a:r>
            <a:r>
              <a:rPr lang="fa-IR" dirty="0" smtClean="0"/>
              <a:t/>
            </a:r>
            <a:br>
              <a:rPr lang="fa-IR" dirty="0" smtClean="0"/>
            </a:br>
            <a:r>
              <a:rPr lang="fa-IR" dirty="0"/>
              <a:t/>
            </a:r>
            <a:br>
              <a:rPr lang="fa-IR" dirty="0"/>
            </a:br>
            <a:r>
              <a:rPr lang="fa-IR" dirty="0" smtClean="0"/>
              <a:t/>
            </a:r>
            <a:br>
              <a:rPr lang="fa-IR" dirty="0" smtClean="0"/>
            </a:br>
            <a:endParaRPr lang="en-US" dirty="0"/>
          </a:p>
        </p:txBody>
      </p:sp>
      <p:sp>
        <p:nvSpPr>
          <p:cNvPr id="3" name="Slide Number Placeholder 2"/>
          <p:cNvSpPr>
            <a:spLocks noGrp="1"/>
          </p:cNvSpPr>
          <p:nvPr>
            <p:ph type="sldNum" sz="quarter" idx="12"/>
          </p:nvPr>
        </p:nvSpPr>
        <p:spPr/>
        <p:txBody>
          <a:bodyPr/>
          <a:lstStyle/>
          <a:p>
            <a:fld id="{624A1D62-9267-47EC-8551-2163B8F749A9}" type="slidenum">
              <a:rPr lang="en-US" smtClean="0"/>
              <a:t>52</a:t>
            </a:fld>
            <a:endParaRPr lang="en-US"/>
          </a:p>
        </p:txBody>
      </p:sp>
      <p:sp>
        <p:nvSpPr>
          <p:cNvPr id="4" name="Oval 3"/>
          <p:cNvSpPr/>
          <p:nvPr/>
        </p:nvSpPr>
        <p:spPr>
          <a:xfrm>
            <a:off x="1933731" y="4850861"/>
            <a:ext cx="7360171" cy="1894713"/>
          </a:xfrm>
          <a:prstGeom prst="ellipse">
            <a:avLst/>
          </a:prstGeom>
          <a:solidFill>
            <a:schemeClr val="bg2">
              <a:lumMod val="5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smtClean="0">
                <a:solidFill>
                  <a:srgbClr val="002060"/>
                </a:solidFill>
                <a:cs typeface="B Nazanin" panose="00000400000000000000" pitchFamily="2" charset="-78"/>
              </a:rPr>
              <a:t>گزینه های 1 و 3 هر دو مربوط به گوش داخلی هستند و طبق این اصل اگر در تستی دو گزینه عین هم باشند هیچ کدام جواب درست نیستند. </a:t>
            </a:r>
            <a:endParaRPr lang="en-US" sz="28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3400407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4302" y="624109"/>
            <a:ext cx="10440309" cy="6233891"/>
          </a:xfrm>
        </p:spPr>
        <p:txBody>
          <a:bodyPr>
            <a:normAutofit/>
          </a:bodyPr>
          <a:lstStyle/>
          <a:p>
            <a:pPr algn="r" rtl="1"/>
            <a:r>
              <a:rPr lang="fa-IR" sz="4400" b="1" dirty="0" smtClean="0">
                <a:ln/>
                <a:solidFill>
                  <a:schemeClr val="tx1"/>
                </a:solidFill>
                <a:effectLst>
                  <a:outerShdw blurRad="38100" dist="19050" dir="2700000" algn="tl" rotWithShape="0">
                    <a:schemeClr val="dk1">
                      <a:lumMod val="50000"/>
                      <a:alpha val="40000"/>
                    </a:schemeClr>
                  </a:outerShdw>
                </a:effectLst>
                <a:cs typeface="B Nazanin" panose="00000400000000000000" pitchFamily="2" charset="-78"/>
              </a:rPr>
              <a:t>1. تاژک</a:t>
            </a:r>
            <a:br>
              <a:rPr lang="fa-IR" sz="4400" b="1" dirty="0" smtClean="0">
                <a:ln/>
                <a:solidFill>
                  <a:schemeClr val="tx1"/>
                </a:solidFill>
                <a:effectLst>
                  <a:outerShdw blurRad="38100" dist="19050" dir="2700000" algn="tl" rotWithShape="0">
                    <a:schemeClr val="dk1">
                      <a:lumMod val="50000"/>
                      <a:alpha val="40000"/>
                    </a:schemeClr>
                  </a:outerShdw>
                </a:effectLst>
                <a:cs typeface="B Nazanin" panose="00000400000000000000" pitchFamily="2" charset="-78"/>
              </a:rPr>
            </a:br>
            <a:r>
              <a:rPr lang="fa-IR" sz="4400" b="1" dirty="0" smtClean="0">
                <a:ln/>
                <a:solidFill>
                  <a:schemeClr val="tx1"/>
                </a:solidFill>
                <a:effectLst>
                  <a:outerShdw blurRad="38100" dist="19050" dir="2700000" algn="tl" rotWithShape="0">
                    <a:schemeClr val="dk1">
                      <a:lumMod val="50000"/>
                      <a:alpha val="40000"/>
                    </a:schemeClr>
                  </a:outerShdw>
                </a:effectLst>
                <a:cs typeface="B Nazanin" panose="00000400000000000000" pitchFamily="2" charset="-78"/>
              </a:rPr>
              <a:t>2. چین خوردگی پلاسما</a:t>
            </a:r>
            <a:br>
              <a:rPr lang="fa-IR" sz="4400" b="1" dirty="0" smtClean="0">
                <a:ln/>
                <a:solidFill>
                  <a:schemeClr val="tx1"/>
                </a:solidFill>
                <a:effectLst>
                  <a:outerShdw blurRad="38100" dist="19050" dir="2700000" algn="tl" rotWithShape="0">
                    <a:schemeClr val="dk1">
                      <a:lumMod val="50000"/>
                      <a:alpha val="40000"/>
                    </a:schemeClr>
                  </a:outerShdw>
                </a:effectLst>
                <a:cs typeface="B Nazanin" panose="00000400000000000000" pitchFamily="2" charset="-78"/>
              </a:rPr>
            </a:br>
            <a:r>
              <a:rPr lang="fa-IR" sz="4400" b="1" dirty="0" smtClean="0">
                <a:ln/>
                <a:solidFill>
                  <a:schemeClr val="tx1"/>
                </a:solidFill>
                <a:effectLst>
                  <a:outerShdw blurRad="38100" dist="19050" dir="2700000" algn="tl" rotWithShape="0">
                    <a:schemeClr val="dk1">
                      <a:lumMod val="50000"/>
                      <a:alpha val="40000"/>
                    </a:schemeClr>
                  </a:outerShdw>
                </a:effectLst>
                <a:cs typeface="B Nazanin" panose="00000400000000000000" pitchFamily="2" charset="-78"/>
              </a:rPr>
              <a:t>3. مژک</a:t>
            </a:r>
            <a:br>
              <a:rPr lang="fa-IR" sz="4400" b="1" dirty="0" smtClean="0">
                <a:ln/>
                <a:solidFill>
                  <a:schemeClr val="tx1"/>
                </a:solidFill>
                <a:effectLst>
                  <a:outerShdw blurRad="38100" dist="19050" dir="2700000" algn="tl" rotWithShape="0">
                    <a:schemeClr val="dk1">
                      <a:lumMod val="50000"/>
                      <a:alpha val="40000"/>
                    </a:schemeClr>
                  </a:outerShdw>
                </a:effectLst>
                <a:cs typeface="B Nazanin" panose="00000400000000000000" pitchFamily="2" charset="-78"/>
              </a:rPr>
            </a:br>
            <a:r>
              <a:rPr lang="fa-IR" sz="4400" b="1" dirty="0" smtClean="0">
                <a:ln/>
                <a:solidFill>
                  <a:schemeClr val="tx1"/>
                </a:solidFill>
                <a:effectLst>
                  <a:outerShdw blurRad="38100" dist="19050" dir="2700000" algn="tl" rotWithShape="0">
                    <a:schemeClr val="dk1">
                      <a:lumMod val="50000"/>
                      <a:alpha val="40000"/>
                    </a:schemeClr>
                  </a:outerShdw>
                </a:effectLst>
                <a:cs typeface="B Nazanin" panose="00000400000000000000" pitchFamily="2" charset="-78"/>
              </a:rPr>
              <a:t>4. چین خوردگی دیواره ای سلولی</a:t>
            </a:r>
            <a:r>
              <a:rPr lang="fa-IR" dirty="0" smtClean="0">
                <a:cs typeface="B Nazanin" panose="00000400000000000000" pitchFamily="2" charset="-78"/>
              </a:rPr>
              <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smtClean="0">
                <a:cs typeface="B Nazanin" panose="00000400000000000000" pitchFamily="2" charset="-78"/>
              </a:rPr>
              <a:t/>
            </a:r>
            <a:br>
              <a:rPr lang="fa-IR" dirty="0" smtClean="0">
                <a:cs typeface="B Nazanin" panose="00000400000000000000" pitchFamily="2" charset="-78"/>
              </a:rPr>
            </a:br>
            <a:r>
              <a:rPr lang="fa-IR" dirty="0" smtClean="0">
                <a:cs typeface="B Nazanin" panose="00000400000000000000" pitchFamily="2" charset="-78"/>
              </a:rPr>
              <a:t>							</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smtClean="0">
                <a:cs typeface="B Nazanin" panose="00000400000000000000" pitchFamily="2" charset="-78"/>
              </a:rPr>
              <a:t/>
            </a:r>
            <a:br>
              <a:rPr lang="fa-IR" dirty="0" smtClean="0">
                <a:cs typeface="B Nazanin" panose="00000400000000000000" pitchFamily="2" charset="-78"/>
              </a:rPr>
            </a:br>
            <a:endParaRPr lang="en-US" dirty="0">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53</a:t>
            </a:fld>
            <a:endParaRPr lang="en-US"/>
          </a:p>
        </p:txBody>
      </p:sp>
      <p:sp>
        <p:nvSpPr>
          <p:cNvPr id="4" name="Oval 3"/>
          <p:cNvSpPr/>
          <p:nvPr/>
        </p:nvSpPr>
        <p:spPr>
          <a:xfrm>
            <a:off x="1311579" y="3601733"/>
            <a:ext cx="5446059" cy="1210235"/>
          </a:xfrm>
          <a:prstGeom prst="ellipse">
            <a:avLst/>
          </a:prstGeom>
          <a:solidFill>
            <a:srgbClr val="FF0066"/>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smtClean="0">
                <a:solidFill>
                  <a:srgbClr val="FFFF00"/>
                </a:solidFill>
                <a:cs typeface="B Nazanin" panose="00000400000000000000" pitchFamily="2" charset="-78"/>
              </a:rPr>
              <a:t>گزینه 2 و 4 </a:t>
            </a:r>
            <a:endParaRPr lang="en-US" sz="4000" dirty="0">
              <a:solidFill>
                <a:srgbClr val="FFFF00"/>
              </a:solidFill>
              <a:cs typeface="B Nazanin" panose="00000400000000000000" pitchFamily="2" charset="-78"/>
            </a:endParaRPr>
          </a:p>
        </p:txBody>
      </p:sp>
      <p:sp>
        <p:nvSpPr>
          <p:cNvPr id="5" name="Down Ribbon 4"/>
          <p:cNvSpPr/>
          <p:nvPr/>
        </p:nvSpPr>
        <p:spPr>
          <a:xfrm>
            <a:off x="531812" y="4924268"/>
            <a:ext cx="11535270" cy="1933732"/>
          </a:xfrm>
          <a:prstGeom prst="ribbon">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dirty="0">
                <a:solidFill>
                  <a:schemeClr val="tx1"/>
                </a:solidFill>
                <a:cs typeface="B Nazanin" panose="00000400000000000000" pitchFamily="2" charset="-78"/>
              </a:rPr>
              <a:t>توجه: کلمات مرکب معمولاً‌در شباهت ها پاسخ های درست هستند. </a:t>
            </a:r>
            <a:endParaRPr lang="en-US" sz="3200" dirty="0">
              <a:solidFill>
                <a:schemeClr val="tx1"/>
              </a:solidFill>
              <a:cs typeface="B Nazanin" panose="00000400000000000000" pitchFamily="2" charset="-78"/>
            </a:endParaRPr>
          </a:p>
        </p:txBody>
      </p:sp>
      <p:sp>
        <p:nvSpPr>
          <p:cNvPr id="6" name="Oval 5"/>
          <p:cNvSpPr/>
          <p:nvPr/>
        </p:nvSpPr>
        <p:spPr>
          <a:xfrm>
            <a:off x="7004915" y="3601733"/>
            <a:ext cx="2698229" cy="100434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400" dirty="0">
                <a:effectLst>
                  <a:glow rad="139700">
                    <a:schemeClr val="accent2">
                      <a:satMod val="175000"/>
                      <a:alpha val="40000"/>
                    </a:schemeClr>
                  </a:glow>
                </a:effectLst>
                <a:cs typeface="B Nazanin" panose="00000400000000000000" pitchFamily="2" charset="-78"/>
              </a:rPr>
              <a:t>شباهت</a:t>
            </a:r>
            <a:endParaRPr lang="en-US" sz="4400" dirty="0"/>
          </a:p>
        </p:txBody>
      </p:sp>
    </p:spTree>
    <p:extLst>
      <p:ext uri="{BB962C8B-B14F-4D97-AF65-F5344CB8AC3E}">
        <p14:creationId xmlns:p14="http://schemas.microsoft.com/office/powerpoint/2010/main" val="490547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94480" y="624109"/>
            <a:ext cx="10710132" cy="6076494"/>
          </a:xfrm>
        </p:spPr>
        <p:txBody>
          <a:bodyPr>
            <a:normAutofit/>
          </a:bodyPr>
          <a:lstStyle/>
          <a:p>
            <a:pPr algn="r" rtl="1"/>
            <a:r>
              <a:rPr lang="fa-IR" sz="4400" dirty="0" smtClean="0">
                <a:ln>
                  <a:solidFill>
                    <a:srgbClr val="00B0F0"/>
                  </a:solidFill>
                </a:ln>
                <a:solidFill>
                  <a:srgbClr val="7030A0"/>
                </a:solidFill>
                <a:cs typeface="B Nazanin" panose="00000400000000000000" pitchFamily="2" charset="-78"/>
              </a:rPr>
              <a:t>1. افزایش حجم قفسه سینه</a:t>
            </a:r>
            <a:br>
              <a:rPr lang="fa-IR" sz="4400" dirty="0" smtClean="0">
                <a:ln>
                  <a:solidFill>
                    <a:srgbClr val="00B0F0"/>
                  </a:solidFill>
                </a:ln>
                <a:solidFill>
                  <a:srgbClr val="7030A0"/>
                </a:solidFill>
                <a:cs typeface="B Nazanin" panose="00000400000000000000" pitchFamily="2" charset="-78"/>
              </a:rPr>
            </a:br>
            <a:r>
              <a:rPr lang="fa-IR" sz="4400" dirty="0" smtClean="0">
                <a:ln>
                  <a:solidFill>
                    <a:srgbClr val="00B0F0"/>
                  </a:solidFill>
                </a:ln>
                <a:solidFill>
                  <a:srgbClr val="7030A0"/>
                </a:solidFill>
                <a:cs typeface="B Nazanin" panose="00000400000000000000" pitchFamily="2" charset="-78"/>
              </a:rPr>
              <a:t>2. انقباض ماهیچه های بین دنده ای داخلی </a:t>
            </a:r>
            <a:br>
              <a:rPr lang="fa-IR" sz="4400" dirty="0" smtClean="0">
                <a:ln>
                  <a:solidFill>
                    <a:srgbClr val="00B0F0"/>
                  </a:solidFill>
                </a:ln>
                <a:solidFill>
                  <a:srgbClr val="7030A0"/>
                </a:solidFill>
                <a:cs typeface="B Nazanin" panose="00000400000000000000" pitchFamily="2" charset="-78"/>
              </a:rPr>
            </a:br>
            <a:r>
              <a:rPr lang="fa-IR" sz="4400" dirty="0" smtClean="0">
                <a:ln>
                  <a:solidFill>
                    <a:srgbClr val="00B0F0"/>
                  </a:solidFill>
                </a:ln>
                <a:solidFill>
                  <a:srgbClr val="7030A0"/>
                </a:solidFill>
                <a:cs typeface="B Nazanin" panose="00000400000000000000" pitchFamily="2" charset="-78"/>
              </a:rPr>
              <a:t>3. کاهش فشار مایع جنب </a:t>
            </a:r>
            <a:br>
              <a:rPr lang="fa-IR" sz="4400" dirty="0" smtClean="0">
                <a:ln>
                  <a:solidFill>
                    <a:srgbClr val="00B0F0"/>
                  </a:solidFill>
                </a:ln>
                <a:solidFill>
                  <a:srgbClr val="7030A0"/>
                </a:solidFill>
                <a:cs typeface="B Nazanin" panose="00000400000000000000" pitchFamily="2" charset="-78"/>
              </a:rPr>
            </a:br>
            <a:r>
              <a:rPr lang="fa-IR" sz="4400" dirty="0" smtClean="0">
                <a:ln>
                  <a:solidFill>
                    <a:srgbClr val="00B0F0"/>
                  </a:solidFill>
                </a:ln>
                <a:solidFill>
                  <a:srgbClr val="7030A0"/>
                </a:solidFill>
                <a:cs typeface="B Nazanin" panose="00000400000000000000" pitchFamily="2" charset="-78"/>
              </a:rPr>
              <a:t>4. انقباض ماهیچه های بین دنده ای خارجی</a:t>
            </a: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r>
            <a:br>
              <a:rPr lang="fa-IR" sz="4400" dirty="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cs typeface="B Nazanin" panose="00000400000000000000" pitchFamily="2" charset="-78"/>
              </a:rPr>
              <a:t>				</a:t>
            </a:r>
            <a:endParaRPr lang="en-US" sz="4400" dirty="0">
              <a:ln>
                <a:solidFill>
                  <a:srgbClr val="7030A0"/>
                </a:solidFill>
              </a:ln>
              <a:solidFill>
                <a:srgbClr val="FFFF0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54</a:t>
            </a:fld>
            <a:endParaRPr lang="en-US"/>
          </a:p>
        </p:txBody>
      </p:sp>
      <p:sp>
        <p:nvSpPr>
          <p:cNvPr id="4" name="Oval 3"/>
          <p:cNvSpPr/>
          <p:nvPr/>
        </p:nvSpPr>
        <p:spPr>
          <a:xfrm>
            <a:off x="1490198" y="4424083"/>
            <a:ext cx="5446059" cy="1210235"/>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4800" dirty="0" smtClean="0">
                <a:solidFill>
                  <a:srgbClr val="FF0000"/>
                </a:solidFill>
                <a:cs typeface="B Nazanin" panose="00000400000000000000" pitchFamily="2" charset="-78"/>
              </a:rPr>
              <a:t>گزینه 2 و 4</a:t>
            </a:r>
            <a:r>
              <a:rPr lang="fa-IR" sz="4800" dirty="0" smtClean="0">
                <a:cs typeface="B Nazanin" panose="00000400000000000000" pitchFamily="2" charset="-78"/>
              </a:rPr>
              <a:t> </a:t>
            </a:r>
            <a:endParaRPr lang="en-US" sz="4800" dirty="0">
              <a:cs typeface="B Nazanin" panose="00000400000000000000" pitchFamily="2" charset="-78"/>
            </a:endParaRPr>
          </a:p>
        </p:txBody>
      </p:sp>
      <p:sp>
        <p:nvSpPr>
          <p:cNvPr id="5" name="Oval 4"/>
          <p:cNvSpPr/>
          <p:nvPr/>
        </p:nvSpPr>
        <p:spPr>
          <a:xfrm>
            <a:off x="7198925" y="4225242"/>
            <a:ext cx="3618800" cy="140907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dirty="0">
                <a:ln>
                  <a:solidFill>
                    <a:srgbClr val="7030A0"/>
                  </a:solidFill>
                </a:ln>
                <a:solidFill>
                  <a:srgbClr val="FFFF00"/>
                </a:solidFill>
                <a:cs typeface="B Nazanin" panose="00000400000000000000" pitchFamily="2" charset="-78"/>
              </a:rPr>
              <a:t>شباهت + تضاد</a:t>
            </a:r>
            <a:endParaRPr lang="en-US" sz="3600" dirty="0"/>
          </a:p>
        </p:txBody>
      </p:sp>
    </p:spTree>
    <p:extLst>
      <p:ext uri="{BB962C8B-B14F-4D97-AF65-F5344CB8AC3E}">
        <p14:creationId xmlns:p14="http://schemas.microsoft.com/office/powerpoint/2010/main" val="2865911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69430" y="284813"/>
            <a:ext cx="10732957" cy="6573187"/>
          </a:xfrm>
        </p:spPr>
        <p:txBody>
          <a:bodyPr/>
          <a:lstStyle/>
          <a:p>
            <a:pPr algn="r" rtl="1"/>
            <a:r>
              <a:rPr lang="fa-IR" dirty="0" smtClean="0"/>
              <a:t/>
            </a:r>
            <a:br>
              <a:rPr lang="fa-IR" dirty="0" smtClean="0"/>
            </a:br>
            <a:r>
              <a:rPr lang="fa-IR" dirty="0" smtClean="0">
                <a:ln>
                  <a:solidFill>
                    <a:srgbClr val="FFC000"/>
                  </a:solidFill>
                </a:ln>
                <a:solidFill>
                  <a:srgbClr val="FF0000"/>
                </a:solidFill>
              </a:rPr>
              <a:t>1. سینوس سیاهرگی</a:t>
            </a:r>
            <a:br>
              <a:rPr lang="fa-IR" dirty="0" smtClean="0">
                <a:ln>
                  <a:solidFill>
                    <a:srgbClr val="FFC000"/>
                  </a:solidFill>
                </a:ln>
                <a:solidFill>
                  <a:srgbClr val="FF0000"/>
                </a:solidFill>
              </a:rPr>
            </a:br>
            <a:r>
              <a:rPr lang="fa-IR" dirty="0" smtClean="0">
                <a:ln>
                  <a:solidFill>
                    <a:srgbClr val="FFC000"/>
                  </a:solidFill>
                </a:ln>
                <a:solidFill>
                  <a:srgbClr val="FF0000"/>
                </a:solidFill>
              </a:rPr>
              <a:t>2. آئورت شکمی</a:t>
            </a:r>
            <a:br>
              <a:rPr lang="fa-IR" dirty="0" smtClean="0">
                <a:ln>
                  <a:solidFill>
                    <a:srgbClr val="FFC000"/>
                  </a:solidFill>
                </a:ln>
                <a:solidFill>
                  <a:srgbClr val="FF0000"/>
                </a:solidFill>
              </a:rPr>
            </a:br>
            <a:r>
              <a:rPr lang="fa-IR" dirty="0" smtClean="0">
                <a:ln>
                  <a:solidFill>
                    <a:srgbClr val="FFC000"/>
                  </a:solidFill>
                </a:ln>
                <a:solidFill>
                  <a:srgbClr val="FF0000"/>
                </a:solidFill>
              </a:rPr>
              <a:t>3. آئورت پشتی</a:t>
            </a:r>
            <a:br>
              <a:rPr lang="fa-IR" dirty="0" smtClean="0">
                <a:ln>
                  <a:solidFill>
                    <a:srgbClr val="FFC000"/>
                  </a:solidFill>
                </a:ln>
                <a:solidFill>
                  <a:srgbClr val="FF0000"/>
                </a:solidFill>
              </a:rPr>
            </a:br>
            <a:r>
              <a:rPr lang="fa-IR" dirty="0" smtClean="0">
                <a:ln>
                  <a:solidFill>
                    <a:srgbClr val="FFC000"/>
                  </a:solidFill>
                </a:ln>
                <a:solidFill>
                  <a:srgbClr val="FF0000"/>
                </a:solidFill>
              </a:rPr>
              <a:t>4. سیاهرگ اصلی پیشین</a:t>
            </a:r>
            <a:r>
              <a:rPr lang="fa-IR" dirty="0" smtClean="0"/>
              <a:t/>
            </a:r>
            <a:br>
              <a:rPr lang="fa-IR" dirty="0" smtClean="0"/>
            </a:br>
            <a:r>
              <a:rPr lang="fa-IR" dirty="0" smtClean="0"/>
              <a:t/>
            </a:r>
            <a:br>
              <a:rPr lang="fa-IR" dirty="0" smtClean="0"/>
            </a:br>
            <a:r>
              <a:rPr lang="fa-IR" dirty="0"/>
              <a:t/>
            </a:r>
            <a:br>
              <a:rPr lang="fa-IR" dirty="0"/>
            </a:br>
            <a:r>
              <a:rPr lang="fa-IR" dirty="0" smtClean="0"/>
              <a:t/>
            </a:r>
            <a:br>
              <a:rPr lang="fa-IR" dirty="0" smtClean="0"/>
            </a:br>
            <a:r>
              <a:rPr lang="fa-IR" dirty="0"/>
              <a:t>	</a:t>
            </a:r>
            <a:r>
              <a:rPr lang="fa-IR" dirty="0" smtClean="0"/>
              <a:t>	</a:t>
            </a:r>
            <a:endParaRPr lang="en-US" dirty="0">
              <a:ln>
                <a:solidFill>
                  <a:srgbClr val="FF0000"/>
                </a:solidFill>
              </a:ln>
              <a:solidFill>
                <a:srgbClr val="7030A0"/>
              </a:solidFill>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55</a:t>
            </a:fld>
            <a:endParaRPr lang="en-US"/>
          </a:p>
        </p:txBody>
      </p:sp>
      <p:sp>
        <p:nvSpPr>
          <p:cNvPr id="4" name="Oval 3"/>
          <p:cNvSpPr/>
          <p:nvPr/>
        </p:nvSpPr>
        <p:spPr>
          <a:xfrm>
            <a:off x="1842247" y="4535972"/>
            <a:ext cx="5446059" cy="1210235"/>
          </a:xfrm>
          <a:prstGeom prst="ellipse">
            <a:avLst/>
          </a:prstGeom>
          <a:solidFill>
            <a:srgbClr val="FF0066"/>
          </a:solidFill>
        </p:spPr>
        <p:style>
          <a:lnRef idx="1">
            <a:schemeClr val="accent2"/>
          </a:lnRef>
          <a:fillRef idx="3">
            <a:schemeClr val="accent2"/>
          </a:fillRef>
          <a:effectRef idx="2">
            <a:schemeClr val="accent2"/>
          </a:effectRef>
          <a:fontRef idx="minor">
            <a:schemeClr val="lt1"/>
          </a:fontRef>
        </p:style>
        <p:txBody>
          <a:bodyPr rtlCol="0" anchor="ctr"/>
          <a:lstStyle/>
          <a:p>
            <a:pPr algn="ctr"/>
            <a:r>
              <a:rPr lang="fa-IR" sz="4400" dirty="0" smtClean="0">
                <a:solidFill>
                  <a:schemeClr val="bg1"/>
                </a:solidFill>
                <a:cs typeface="B Nazanin" panose="00000400000000000000" pitchFamily="2" charset="-78"/>
              </a:rPr>
              <a:t>گزینه 2 و 3 </a:t>
            </a:r>
            <a:endParaRPr lang="en-US" sz="4400" dirty="0">
              <a:solidFill>
                <a:schemeClr val="bg1"/>
              </a:solidFill>
              <a:cs typeface="B Nazanin" panose="00000400000000000000" pitchFamily="2" charset="-78"/>
            </a:endParaRPr>
          </a:p>
        </p:txBody>
      </p:sp>
      <p:sp>
        <p:nvSpPr>
          <p:cNvPr id="5" name="Oval 4"/>
          <p:cNvSpPr/>
          <p:nvPr/>
        </p:nvSpPr>
        <p:spPr>
          <a:xfrm>
            <a:off x="7728972" y="4215983"/>
            <a:ext cx="3432748" cy="185021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ln>
                  <a:solidFill>
                    <a:srgbClr val="FF0000"/>
                  </a:solidFill>
                </a:ln>
                <a:solidFill>
                  <a:srgbClr val="7030A0"/>
                </a:solidFill>
              </a:rPr>
              <a:t>شباهت + تضاد</a:t>
            </a:r>
            <a:endParaRPr lang="en-US" sz="3600" dirty="0"/>
          </a:p>
        </p:txBody>
      </p:sp>
    </p:spTree>
    <p:extLst>
      <p:ext uri="{BB962C8B-B14F-4D97-AF65-F5344CB8AC3E}">
        <p14:creationId xmlns:p14="http://schemas.microsoft.com/office/powerpoint/2010/main" val="368165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48918" y="624109"/>
            <a:ext cx="9855693" cy="6001543"/>
          </a:xfrm>
        </p:spPr>
        <p:txBody>
          <a:bodyPr/>
          <a:lstStyle/>
          <a:p>
            <a:pPr algn="r" rtl="1"/>
            <a:r>
              <a:rPr lang="fa-IR" sz="5400" b="1" dirty="0" smtClean="0">
                <a:ln w="6600">
                  <a:solidFill>
                    <a:srgbClr val="FF0000"/>
                  </a:solidFill>
                  <a:prstDash val="solid"/>
                </a:ln>
                <a:solidFill>
                  <a:srgbClr val="00B0F0"/>
                </a:solidFill>
                <a:effectLst>
                  <a:outerShdw dist="38100" dir="2700000" algn="tl" rotWithShape="0">
                    <a:schemeClr val="accent2"/>
                  </a:outerShdw>
                </a:effectLst>
                <a:cs typeface="B Nazanin" panose="00000400000000000000" pitchFamily="2" charset="-78"/>
              </a:rPr>
              <a:t>1. ماکروفاژ</a:t>
            </a:r>
            <a:br>
              <a:rPr lang="fa-IR" sz="5400" b="1" dirty="0" smtClean="0">
                <a:ln w="6600">
                  <a:solidFill>
                    <a:srgbClr val="FF0000"/>
                  </a:solidFill>
                  <a:prstDash val="solid"/>
                </a:ln>
                <a:solidFill>
                  <a:srgbClr val="00B0F0"/>
                </a:solidFill>
                <a:effectLst>
                  <a:outerShdw dist="38100" dir="2700000" algn="tl" rotWithShape="0">
                    <a:schemeClr val="accent2"/>
                  </a:outerShdw>
                </a:effectLst>
                <a:cs typeface="B Nazanin" panose="00000400000000000000" pitchFamily="2" charset="-78"/>
              </a:rPr>
            </a:br>
            <a:r>
              <a:rPr lang="fa-IR" sz="5400" b="1" dirty="0" smtClean="0">
                <a:ln w="6600">
                  <a:solidFill>
                    <a:srgbClr val="FF0000"/>
                  </a:solidFill>
                  <a:prstDash val="solid"/>
                </a:ln>
                <a:solidFill>
                  <a:srgbClr val="00B0F0"/>
                </a:solidFill>
                <a:effectLst>
                  <a:outerShdw dist="38100" dir="2700000" algn="tl" rotWithShape="0">
                    <a:schemeClr val="accent2"/>
                  </a:outerShdw>
                </a:effectLst>
                <a:cs typeface="B Nazanin" panose="00000400000000000000" pitchFamily="2" charset="-78"/>
              </a:rPr>
              <a:t>2. میکرو کوک اوره</a:t>
            </a:r>
            <a:br>
              <a:rPr lang="fa-IR" sz="5400" b="1" dirty="0" smtClean="0">
                <a:ln w="6600">
                  <a:solidFill>
                    <a:srgbClr val="FF0000"/>
                  </a:solidFill>
                  <a:prstDash val="solid"/>
                </a:ln>
                <a:solidFill>
                  <a:srgbClr val="00B0F0"/>
                </a:solidFill>
                <a:effectLst>
                  <a:outerShdw dist="38100" dir="2700000" algn="tl" rotWithShape="0">
                    <a:schemeClr val="accent2"/>
                  </a:outerShdw>
                </a:effectLst>
                <a:cs typeface="B Nazanin" panose="00000400000000000000" pitchFamily="2" charset="-78"/>
              </a:rPr>
            </a:br>
            <a:r>
              <a:rPr lang="fa-IR" sz="5400" b="1" dirty="0" smtClean="0">
                <a:ln w="6600">
                  <a:solidFill>
                    <a:srgbClr val="FF0000"/>
                  </a:solidFill>
                  <a:prstDash val="solid"/>
                </a:ln>
                <a:solidFill>
                  <a:srgbClr val="00B0F0"/>
                </a:solidFill>
                <a:effectLst>
                  <a:outerShdw dist="38100" dir="2700000" algn="tl" rotWithShape="0">
                    <a:schemeClr val="accent2"/>
                  </a:outerShdw>
                </a:effectLst>
                <a:cs typeface="B Nazanin" panose="00000400000000000000" pitchFamily="2" charset="-78"/>
              </a:rPr>
              <a:t>3. ساکارمایسس سرویزویه</a:t>
            </a:r>
            <a:br>
              <a:rPr lang="fa-IR" sz="5400" b="1" dirty="0" smtClean="0">
                <a:ln w="6600">
                  <a:solidFill>
                    <a:srgbClr val="FF0000"/>
                  </a:solidFill>
                  <a:prstDash val="solid"/>
                </a:ln>
                <a:solidFill>
                  <a:srgbClr val="00B0F0"/>
                </a:solidFill>
                <a:effectLst>
                  <a:outerShdw dist="38100" dir="2700000" algn="tl" rotWithShape="0">
                    <a:schemeClr val="accent2"/>
                  </a:outerShdw>
                </a:effectLst>
                <a:cs typeface="B Nazanin" panose="00000400000000000000" pitchFamily="2" charset="-78"/>
              </a:rPr>
            </a:br>
            <a:r>
              <a:rPr lang="fa-IR" sz="5400" b="1" dirty="0" smtClean="0">
                <a:ln w="6600">
                  <a:solidFill>
                    <a:srgbClr val="FF0000"/>
                  </a:solidFill>
                  <a:prstDash val="solid"/>
                </a:ln>
                <a:solidFill>
                  <a:srgbClr val="00B0F0"/>
                </a:solidFill>
                <a:effectLst>
                  <a:outerShdw dist="38100" dir="2700000" algn="tl" rotWithShape="0">
                    <a:schemeClr val="accent2"/>
                  </a:outerShdw>
                </a:effectLst>
                <a:cs typeface="B Nazanin" panose="00000400000000000000" pitchFamily="2" charset="-78"/>
              </a:rPr>
              <a:t>4. آمیب</a:t>
            </a:r>
            <a:r>
              <a:rPr lang="fa-IR" dirty="0" smtClean="0"/>
              <a:t/>
            </a:r>
            <a:br>
              <a:rPr lang="fa-IR" dirty="0" smtClean="0"/>
            </a:br>
            <a:r>
              <a:rPr lang="fa-IR" dirty="0"/>
              <a:t/>
            </a:r>
            <a:br>
              <a:rPr lang="fa-IR" dirty="0"/>
            </a:br>
            <a:r>
              <a:rPr lang="fa-IR" dirty="0" smtClean="0"/>
              <a:t/>
            </a:r>
            <a:br>
              <a:rPr lang="fa-IR" dirty="0" smtClean="0"/>
            </a:br>
            <a:r>
              <a:rPr lang="fa-IR" dirty="0" smtClean="0"/>
              <a:t/>
            </a:r>
            <a:br>
              <a:rPr lang="fa-IR" dirty="0" smtClean="0"/>
            </a:br>
            <a:r>
              <a:rPr lang="fa-IR" dirty="0"/>
              <a:t>	</a:t>
            </a:r>
            <a:r>
              <a:rPr lang="fa-IR" dirty="0" smtClean="0"/>
              <a:t>					</a:t>
            </a:r>
            <a:endParaRPr lang="en-US" dirty="0">
              <a:solidFill>
                <a:srgbClr val="FF0066"/>
              </a:solidFill>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56</a:t>
            </a:fld>
            <a:endParaRPr lang="en-US"/>
          </a:p>
        </p:txBody>
      </p:sp>
      <p:sp>
        <p:nvSpPr>
          <p:cNvPr id="4" name="Oval 3"/>
          <p:cNvSpPr/>
          <p:nvPr/>
        </p:nvSpPr>
        <p:spPr>
          <a:xfrm>
            <a:off x="2007139" y="5240511"/>
            <a:ext cx="5446059" cy="1210235"/>
          </a:xfrm>
          <a:prstGeom prst="ellipse">
            <a:avLst/>
          </a:prstGeom>
          <a:solidFill>
            <a:srgbClr val="92D050"/>
          </a:solidFill>
          <a:ln>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a-IR" sz="4800" dirty="0" smtClean="0">
                <a:solidFill>
                  <a:srgbClr val="FF0000"/>
                </a:solidFill>
                <a:cs typeface="B Nazanin" panose="00000400000000000000" pitchFamily="2" charset="-78"/>
              </a:rPr>
              <a:t>گزینه 1 و 2 </a:t>
            </a:r>
            <a:endParaRPr lang="en-US" sz="4800" dirty="0">
              <a:solidFill>
                <a:srgbClr val="FF0000"/>
              </a:solidFill>
              <a:cs typeface="B Nazanin" panose="00000400000000000000" pitchFamily="2" charset="-78"/>
            </a:endParaRPr>
          </a:p>
        </p:txBody>
      </p:sp>
      <p:sp>
        <p:nvSpPr>
          <p:cNvPr id="5" name="Oval 4"/>
          <p:cNvSpPr/>
          <p:nvPr/>
        </p:nvSpPr>
        <p:spPr>
          <a:xfrm>
            <a:off x="7811419" y="5305982"/>
            <a:ext cx="2968052" cy="107929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800" dirty="0">
                <a:solidFill>
                  <a:srgbClr val="FF0066"/>
                </a:solidFill>
              </a:rPr>
              <a:t>تضاد</a:t>
            </a:r>
            <a:endParaRPr lang="en-US" sz="4800" dirty="0"/>
          </a:p>
        </p:txBody>
      </p:sp>
    </p:spTree>
    <p:extLst>
      <p:ext uri="{BB962C8B-B14F-4D97-AF65-F5344CB8AC3E}">
        <p14:creationId xmlns:p14="http://schemas.microsoft.com/office/powerpoint/2010/main" val="1057413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B0F0"/>
            </a:gs>
            <a:gs pos="35000">
              <a:schemeClr val="accent2">
                <a:lumMod val="0"/>
                <a:lumOff val="100000"/>
              </a:schemeClr>
            </a:gs>
            <a:gs pos="100000">
              <a:srgbClr val="00B0F0"/>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94282" y="624109"/>
            <a:ext cx="10410329" cy="6121465"/>
          </a:xfrm>
        </p:spPr>
        <p:txBody>
          <a:bodyPr>
            <a:normAutofit/>
          </a:bodyPr>
          <a:lstStyle/>
          <a:p>
            <a:pPr algn="r" rtl="1"/>
            <a:r>
              <a:rPr lang="fa-IR" sz="4800" b="1" dirty="0" smtClean="0">
                <a:ln>
                  <a:solidFill>
                    <a:srgbClr val="00B050"/>
                  </a:solidFill>
                </a:ln>
                <a:solidFill>
                  <a:srgbClr val="FF0000"/>
                </a:solidFill>
                <a:cs typeface="B Nazanin" panose="00000400000000000000" pitchFamily="2" charset="-78"/>
              </a:rPr>
              <a:t>1. اوتیت</a:t>
            </a:r>
            <a:br>
              <a:rPr lang="fa-IR" sz="4800" b="1" dirty="0" smtClean="0">
                <a:ln>
                  <a:solidFill>
                    <a:srgbClr val="00B050"/>
                  </a:solidFill>
                </a:ln>
                <a:solidFill>
                  <a:srgbClr val="FF0000"/>
                </a:solidFill>
                <a:cs typeface="B Nazanin" panose="00000400000000000000" pitchFamily="2" charset="-78"/>
              </a:rPr>
            </a:br>
            <a:r>
              <a:rPr lang="fa-IR" sz="4800" b="1" dirty="0" smtClean="0">
                <a:ln>
                  <a:solidFill>
                    <a:srgbClr val="00B050"/>
                  </a:solidFill>
                </a:ln>
                <a:solidFill>
                  <a:srgbClr val="FF0000"/>
                </a:solidFill>
                <a:cs typeface="B Nazanin" panose="00000400000000000000" pitchFamily="2" charset="-78"/>
              </a:rPr>
              <a:t>2. پلیو میلیت</a:t>
            </a:r>
            <a:br>
              <a:rPr lang="fa-IR" sz="4800" b="1" dirty="0" smtClean="0">
                <a:ln>
                  <a:solidFill>
                    <a:srgbClr val="00B050"/>
                  </a:solidFill>
                </a:ln>
                <a:solidFill>
                  <a:srgbClr val="FF0000"/>
                </a:solidFill>
                <a:cs typeface="B Nazanin" panose="00000400000000000000" pitchFamily="2" charset="-78"/>
              </a:rPr>
            </a:br>
            <a:r>
              <a:rPr lang="fa-IR" sz="4800" b="1" dirty="0" smtClean="0">
                <a:ln>
                  <a:solidFill>
                    <a:srgbClr val="00B050"/>
                  </a:solidFill>
                </a:ln>
                <a:solidFill>
                  <a:srgbClr val="FF0000"/>
                </a:solidFill>
                <a:cs typeface="B Nazanin" panose="00000400000000000000" pitchFamily="2" charset="-78"/>
              </a:rPr>
              <a:t>3. تب رماتیسمی</a:t>
            </a:r>
            <a:br>
              <a:rPr lang="fa-IR" sz="4800" b="1" dirty="0" smtClean="0">
                <a:ln>
                  <a:solidFill>
                    <a:srgbClr val="00B050"/>
                  </a:solidFill>
                </a:ln>
                <a:solidFill>
                  <a:srgbClr val="FF0000"/>
                </a:solidFill>
                <a:cs typeface="B Nazanin" panose="00000400000000000000" pitchFamily="2" charset="-78"/>
              </a:rPr>
            </a:br>
            <a:r>
              <a:rPr lang="fa-IR" sz="4800" b="1" dirty="0" smtClean="0">
                <a:ln>
                  <a:solidFill>
                    <a:srgbClr val="00B050"/>
                  </a:solidFill>
                </a:ln>
                <a:solidFill>
                  <a:srgbClr val="FF0000"/>
                </a:solidFill>
                <a:cs typeface="B Nazanin" panose="00000400000000000000" pitchFamily="2" charset="-78"/>
              </a:rPr>
              <a:t>4. نفریت حاد</a:t>
            </a: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r>
            <a:br>
              <a:rPr lang="fa-IR" sz="4400" dirty="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endParaRPr lang="en-US" sz="4400" dirty="0">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57</a:t>
            </a:fld>
            <a:endParaRPr lang="en-US"/>
          </a:p>
        </p:txBody>
      </p:sp>
      <p:sp>
        <p:nvSpPr>
          <p:cNvPr id="4" name="Oval 3"/>
          <p:cNvSpPr/>
          <p:nvPr/>
        </p:nvSpPr>
        <p:spPr>
          <a:xfrm>
            <a:off x="1311579" y="4409438"/>
            <a:ext cx="5446059" cy="1210235"/>
          </a:xfrm>
          <a:prstGeom prst="ellipse">
            <a:avLst/>
          </a:prstGeom>
          <a:solidFill>
            <a:srgbClr val="FFFF00"/>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fa-IR" sz="4000" dirty="0" smtClean="0">
                <a:cs typeface="B Nazanin" panose="00000400000000000000" pitchFamily="2" charset="-78"/>
              </a:rPr>
              <a:t>گزینه 1 و 2 </a:t>
            </a:r>
            <a:endParaRPr lang="en-US" sz="4000" dirty="0">
              <a:cs typeface="B Nazanin" panose="00000400000000000000" pitchFamily="2" charset="-78"/>
            </a:endParaRPr>
          </a:p>
        </p:txBody>
      </p:sp>
      <p:sp>
        <p:nvSpPr>
          <p:cNvPr id="5" name="Oval 4"/>
          <p:cNvSpPr/>
          <p:nvPr/>
        </p:nvSpPr>
        <p:spPr>
          <a:xfrm>
            <a:off x="7149908" y="4212581"/>
            <a:ext cx="4572000" cy="1603948"/>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ln>
                  <a:solidFill>
                    <a:srgbClr val="FF0066"/>
                  </a:solidFill>
                </a:ln>
                <a:solidFill>
                  <a:srgbClr val="FF0000"/>
                </a:solidFill>
                <a:cs typeface="B Nazanin" panose="00000400000000000000" pitchFamily="2" charset="-78"/>
              </a:rPr>
              <a:t>هم آوایی «تیت» و «لیت»</a:t>
            </a:r>
            <a:endParaRPr lang="en-US" sz="4000" dirty="0"/>
          </a:p>
        </p:txBody>
      </p:sp>
    </p:spTree>
    <p:extLst>
      <p:ext uri="{BB962C8B-B14F-4D97-AF65-F5344CB8AC3E}">
        <p14:creationId xmlns:p14="http://schemas.microsoft.com/office/powerpoint/2010/main" val="89532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4420" y="624110"/>
            <a:ext cx="10620191" cy="6031523"/>
          </a:xfrm>
        </p:spPr>
        <p:txBody>
          <a:bodyPr>
            <a:normAutofit/>
          </a:bodyPr>
          <a:lstStyle/>
          <a:p>
            <a:pPr algn="r" rtl="1"/>
            <a:r>
              <a:rPr lang="fa-IR" sz="4400" b="1" dirty="0" smtClean="0">
                <a:ln w="9525">
                  <a:solidFill>
                    <a:srgbClr val="FFFF00"/>
                  </a:solidFill>
                  <a:prstDash val="solid"/>
                </a:ln>
                <a:solidFill>
                  <a:srgbClr val="FF0000"/>
                </a:solidFill>
                <a:effectLst>
                  <a:outerShdw blurRad="12700" dist="38100" dir="2700000" algn="tl" rotWithShape="0">
                    <a:schemeClr val="accent5">
                      <a:lumMod val="60000"/>
                      <a:lumOff val="40000"/>
                    </a:schemeClr>
                  </a:outerShdw>
                </a:effectLst>
                <a:cs typeface="B Nazanin" panose="00000400000000000000" pitchFamily="2" charset="-78"/>
              </a:rPr>
              <a:t>1. جدا نشدن کروموزوم ها هنگام تشکیل گامت ها</a:t>
            </a:r>
            <a:br>
              <a:rPr lang="fa-IR" sz="4400" b="1" dirty="0" smtClean="0">
                <a:ln w="9525">
                  <a:solidFill>
                    <a:srgbClr val="FFFF00"/>
                  </a:solidFill>
                  <a:prstDash val="solid"/>
                </a:ln>
                <a:solidFill>
                  <a:srgbClr val="FF0000"/>
                </a:solidFill>
                <a:effectLst>
                  <a:outerShdw blurRad="12700" dist="38100" dir="2700000" algn="tl" rotWithShape="0">
                    <a:schemeClr val="accent5">
                      <a:lumMod val="60000"/>
                      <a:lumOff val="40000"/>
                    </a:schemeClr>
                  </a:outerShdw>
                </a:effectLst>
                <a:cs typeface="B Nazanin" panose="00000400000000000000" pitchFamily="2" charset="-78"/>
              </a:rPr>
            </a:br>
            <a:r>
              <a:rPr lang="fa-IR" sz="4400" b="1" dirty="0" smtClean="0">
                <a:ln w="9525">
                  <a:solidFill>
                    <a:srgbClr val="FFFF00"/>
                  </a:solidFill>
                  <a:prstDash val="solid"/>
                </a:ln>
                <a:solidFill>
                  <a:srgbClr val="FF0000"/>
                </a:solidFill>
                <a:effectLst>
                  <a:outerShdw blurRad="12700" dist="38100" dir="2700000" algn="tl" rotWithShape="0">
                    <a:schemeClr val="accent5">
                      <a:lumMod val="60000"/>
                      <a:lumOff val="40000"/>
                    </a:schemeClr>
                  </a:outerShdw>
                </a:effectLst>
                <a:cs typeface="B Nazanin" panose="00000400000000000000" pitchFamily="2" charset="-78"/>
              </a:rPr>
              <a:t>2. جور شدن مستقل ژن ها</a:t>
            </a:r>
            <a:br>
              <a:rPr lang="fa-IR" sz="4400" b="1" dirty="0" smtClean="0">
                <a:ln w="9525">
                  <a:solidFill>
                    <a:srgbClr val="FFFF00"/>
                  </a:solidFill>
                  <a:prstDash val="solid"/>
                </a:ln>
                <a:solidFill>
                  <a:srgbClr val="FF0000"/>
                </a:solidFill>
                <a:effectLst>
                  <a:outerShdw blurRad="12700" dist="38100" dir="2700000" algn="tl" rotWithShape="0">
                    <a:schemeClr val="accent5">
                      <a:lumMod val="60000"/>
                      <a:lumOff val="40000"/>
                    </a:schemeClr>
                  </a:outerShdw>
                </a:effectLst>
                <a:cs typeface="B Nazanin" panose="00000400000000000000" pitchFamily="2" charset="-78"/>
              </a:rPr>
            </a:br>
            <a:r>
              <a:rPr lang="fa-IR" sz="4400" b="1" dirty="0" smtClean="0">
                <a:ln w="9525">
                  <a:solidFill>
                    <a:srgbClr val="FFFF00"/>
                  </a:solidFill>
                  <a:prstDash val="solid"/>
                </a:ln>
                <a:solidFill>
                  <a:srgbClr val="FF0000"/>
                </a:solidFill>
                <a:effectLst>
                  <a:outerShdw blurRad="12700" dist="38100" dir="2700000" algn="tl" rotWithShape="0">
                    <a:schemeClr val="accent5">
                      <a:lumMod val="60000"/>
                      <a:lumOff val="40000"/>
                    </a:schemeClr>
                  </a:outerShdw>
                </a:effectLst>
                <a:cs typeface="B Nazanin" panose="00000400000000000000" pitchFamily="2" charset="-78"/>
              </a:rPr>
              <a:t>3. پیوسته بودن الل های غالب</a:t>
            </a:r>
            <a:br>
              <a:rPr lang="fa-IR" sz="4400" b="1" dirty="0" smtClean="0">
                <a:ln w="9525">
                  <a:solidFill>
                    <a:srgbClr val="FFFF00"/>
                  </a:solidFill>
                  <a:prstDash val="solid"/>
                </a:ln>
                <a:solidFill>
                  <a:srgbClr val="FF0000"/>
                </a:solidFill>
                <a:effectLst>
                  <a:outerShdw blurRad="12700" dist="38100" dir="2700000" algn="tl" rotWithShape="0">
                    <a:schemeClr val="accent5">
                      <a:lumMod val="60000"/>
                      <a:lumOff val="40000"/>
                    </a:schemeClr>
                  </a:outerShdw>
                </a:effectLst>
                <a:cs typeface="B Nazanin" panose="00000400000000000000" pitchFamily="2" charset="-78"/>
              </a:rPr>
            </a:br>
            <a:r>
              <a:rPr lang="fa-IR" sz="4400" b="1" dirty="0" smtClean="0">
                <a:ln w="9525">
                  <a:solidFill>
                    <a:srgbClr val="FFFF00"/>
                  </a:solidFill>
                  <a:prstDash val="solid"/>
                </a:ln>
                <a:solidFill>
                  <a:srgbClr val="FF0000"/>
                </a:solidFill>
                <a:effectLst>
                  <a:outerShdw blurRad="12700" dist="38100" dir="2700000" algn="tl" rotWithShape="0">
                    <a:schemeClr val="accent5">
                      <a:lumMod val="60000"/>
                      <a:lumOff val="40000"/>
                    </a:schemeClr>
                  </a:outerShdw>
                </a:effectLst>
                <a:cs typeface="B Nazanin" panose="00000400000000000000" pitchFamily="2" charset="-78"/>
              </a:rPr>
              <a:t>4. پیوسته بودن الل های غالب و الل مغلوب</a:t>
            </a: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t>
            </a: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cs typeface="B Nazanin" panose="00000400000000000000" pitchFamily="2" charset="-78"/>
              </a:rPr>
              <a:t>	</a:t>
            </a:r>
            <a:endParaRPr lang="en-US" sz="4400" dirty="0">
              <a:solidFill>
                <a:srgbClr val="FF0066"/>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58</a:t>
            </a:fld>
            <a:endParaRPr lang="en-US"/>
          </a:p>
        </p:txBody>
      </p:sp>
      <p:sp>
        <p:nvSpPr>
          <p:cNvPr id="4" name="Oval 3"/>
          <p:cNvSpPr/>
          <p:nvPr/>
        </p:nvSpPr>
        <p:spPr>
          <a:xfrm>
            <a:off x="1484027" y="4464990"/>
            <a:ext cx="5446059" cy="1210235"/>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fa-IR" sz="3200" b="1" dirty="0" smtClean="0">
                <a:solidFill>
                  <a:srgbClr val="FFFF00"/>
                </a:solidFill>
                <a:cs typeface="B Nazanin" panose="00000400000000000000" pitchFamily="2" charset="-78"/>
              </a:rPr>
              <a:t>قطعاً‌ پاسخ 4 درست است. </a:t>
            </a:r>
            <a:endParaRPr lang="en-US" sz="3200" b="1" dirty="0">
              <a:solidFill>
                <a:srgbClr val="FFFF00"/>
              </a:solidFill>
              <a:cs typeface="B Nazanin" panose="00000400000000000000" pitchFamily="2" charset="-78"/>
            </a:endParaRPr>
          </a:p>
        </p:txBody>
      </p:sp>
      <p:sp>
        <p:nvSpPr>
          <p:cNvPr id="5" name="Oval 4"/>
          <p:cNvSpPr/>
          <p:nvPr/>
        </p:nvSpPr>
        <p:spPr>
          <a:xfrm>
            <a:off x="7048954" y="4464990"/>
            <a:ext cx="4336788" cy="131913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solidFill>
                  <a:srgbClr val="FF0066"/>
                </a:solidFill>
                <a:cs typeface="B Nazanin" panose="00000400000000000000" pitchFamily="2" charset="-78"/>
              </a:rPr>
              <a:t>تست های مادر بچه</a:t>
            </a:r>
            <a:endParaRPr lang="en-US" sz="4000" dirty="0"/>
          </a:p>
        </p:txBody>
      </p:sp>
    </p:spTree>
    <p:extLst>
      <p:ext uri="{BB962C8B-B14F-4D97-AF65-F5344CB8AC3E}">
        <p14:creationId xmlns:p14="http://schemas.microsoft.com/office/powerpoint/2010/main" val="70665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949824" y="624110"/>
            <a:ext cx="9554787" cy="5836652"/>
          </a:xfrm>
        </p:spPr>
        <p:txBody>
          <a:bodyPr/>
          <a:lstStyle/>
          <a:p>
            <a:pPr algn="l"/>
            <a:r>
              <a:rPr lang="en-US" dirty="0" smtClean="0">
                <a:solidFill>
                  <a:srgbClr val="FF0066"/>
                </a:solidFill>
              </a:rPr>
              <a:t>1. A – O </a:t>
            </a:r>
            <a:br>
              <a:rPr lang="en-US" dirty="0" smtClean="0">
                <a:solidFill>
                  <a:srgbClr val="FF0066"/>
                </a:solidFill>
              </a:rPr>
            </a:br>
            <a:r>
              <a:rPr lang="en-US" dirty="0" smtClean="0">
                <a:solidFill>
                  <a:srgbClr val="FF0066"/>
                </a:solidFill>
              </a:rPr>
              <a:t>2. O – A </a:t>
            </a:r>
            <a:br>
              <a:rPr lang="en-US" dirty="0" smtClean="0">
                <a:solidFill>
                  <a:srgbClr val="FF0066"/>
                </a:solidFill>
              </a:rPr>
            </a:br>
            <a:r>
              <a:rPr lang="en-US" dirty="0" smtClean="0">
                <a:solidFill>
                  <a:srgbClr val="FF0066"/>
                </a:solidFill>
              </a:rPr>
              <a:t>3. A – AB </a:t>
            </a:r>
            <a:br>
              <a:rPr lang="en-US" dirty="0" smtClean="0">
                <a:solidFill>
                  <a:srgbClr val="FF0066"/>
                </a:solidFill>
              </a:rPr>
            </a:br>
            <a:r>
              <a:rPr lang="en-US" dirty="0" smtClean="0">
                <a:solidFill>
                  <a:srgbClr val="FF0066"/>
                </a:solidFill>
              </a:rPr>
              <a:t>4. AB – AB </a:t>
            </a:r>
            <a:r>
              <a:rPr lang="en-US" dirty="0" smtClean="0"/>
              <a:t/>
            </a:r>
            <a:br>
              <a:rPr lang="en-US" dirty="0" smtClean="0"/>
            </a:br>
            <a:r>
              <a:rPr lang="en-US" dirty="0"/>
              <a:t> </a:t>
            </a:r>
            <a:r>
              <a:rPr lang="en-US" dirty="0" smtClean="0"/>
              <a:t/>
            </a:r>
            <a:br>
              <a:rPr lang="en-US" dirty="0" smtClean="0"/>
            </a:br>
            <a:r>
              <a:rPr lang="fa-IR" dirty="0"/>
              <a:t> </a:t>
            </a:r>
            <a:br>
              <a:rPr lang="fa-IR" dirty="0"/>
            </a:br>
            <a:r>
              <a:rPr lang="fa-IR" dirty="0" smtClean="0"/>
              <a:t>    </a:t>
            </a:r>
            <a:r>
              <a:rPr lang="en-US" dirty="0" smtClean="0"/>
              <a:t/>
            </a:r>
            <a:br>
              <a:rPr lang="en-US" dirty="0" smtClean="0"/>
            </a:br>
            <a:endParaRPr lang="en-US" dirty="0"/>
          </a:p>
        </p:txBody>
      </p:sp>
      <p:sp>
        <p:nvSpPr>
          <p:cNvPr id="3" name="Slide Number Placeholder 2"/>
          <p:cNvSpPr>
            <a:spLocks noGrp="1"/>
          </p:cNvSpPr>
          <p:nvPr>
            <p:ph type="sldNum" sz="quarter" idx="12"/>
          </p:nvPr>
        </p:nvSpPr>
        <p:spPr/>
        <p:txBody>
          <a:bodyPr/>
          <a:lstStyle/>
          <a:p>
            <a:fld id="{624A1D62-9267-47EC-8551-2163B8F749A9}" type="slidenum">
              <a:rPr lang="en-US" smtClean="0"/>
              <a:t>59</a:t>
            </a:fld>
            <a:endParaRPr lang="en-US"/>
          </a:p>
        </p:txBody>
      </p:sp>
      <p:sp>
        <p:nvSpPr>
          <p:cNvPr id="4" name="Oval 3"/>
          <p:cNvSpPr/>
          <p:nvPr/>
        </p:nvSpPr>
        <p:spPr>
          <a:xfrm>
            <a:off x="2159686" y="3797487"/>
            <a:ext cx="5446059" cy="1210235"/>
          </a:xfrm>
          <a:prstGeom prst="ellipse">
            <a:avLst/>
          </a:prstGeom>
          <a:solidFill>
            <a:srgbClr val="7030A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a-IR" sz="4000" dirty="0" smtClean="0">
                <a:solidFill>
                  <a:schemeClr val="bg1"/>
                </a:solidFill>
                <a:cs typeface="B Nazanin" panose="00000400000000000000" pitchFamily="2" charset="-78"/>
              </a:rPr>
              <a:t>گزینه 1 و 2 </a:t>
            </a:r>
            <a:endParaRPr lang="en-US" sz="4000" dirty="0">
              <a:solidFill>
                <a:schemeClr val="bg1"/>
              </a:solidFill>
              <a:cs typeface="B Nazanin" panose="00000400000000000000" pitchFamily="2" charset="-78"/>
            </a:endParaRPr>
          </a:p>
        </p:txBody>
      </p:sp>
      <p:sp>
        <p:nvSpPr>
          <p:cNvPr id="5" name="Oval 4"/>
          <p:cNvSpPr/>
          <p:nvPr/>
        </p:nvSpPr>
        <p:spPr>
          <a:xfrm>
            <a:off x="7742080" y="3542436"/>
            <a:ext cx="3762531" cy="181381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ln>
                  <a:solidFill>
                    <a:srgbClr val="FFC000"/>
                  </a:solidFill>
                </a:ln>
                <a:solidFill>
                  <a:schemeClr val="accent1">
                    <a:lumMod val="60000"/>
                    <a:lumOff val="40000"/>
                  </a:schemeClr>
                </a:solidFill>
                <a:cs typeface="B Nazanin" panose="00000400000000000000" pitchFamily="2" charset="-78"/>
              </a:rPr>
              <a:t>تشابه تقارنی</a:t>
            </a:r>
            <a:endParaRPr lang="en-US" sz="4000" dirty="0"/>
          </a:p>
        </p:txBody>
      </p:sp>
    </p:spTree>
    <p:extLst>
      <p:ext uri="{BB962C8B-B14F-4D97-AF65-F5344CB8AC3E}">
        <p14:creationId xmlns:p14="http://schemas.microsoft.com/office/powerpoint/2010/main" val="1506919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circle(in)">
                                      <p:cBhvr>
                                        <p:cTn id="1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9843" y="0"/>
            <a:ext cx="11264770" cy="6857999"/>
          </a:xfrm>
        </p:spPr>
        <p:txBody>
          <a:bodyPr/>
          <a:lstStyle/>
          <a:p>
            <a:endParaRPr lang="en-US" dirty="0"/>
          </a:p>
        </p:txBody>
      </p:sp>
      <p:sp>
        <p:nvSpPr>
          <p:cNvPr id="4" name="Slide Number Placeholder 3"/>
          <p:cNvSpPr>
            <a:spLocks noGrp="1"/>
          </p:cNvSpPr>
          <p:nvPr>
            <p:ph type="sldNum" sz="quarter" idx="12"/>
          </p:nvPr>
        </p:nvSpPr>
        <p:spPr/>
        <p:txBody>
          <a:bodyPr/>
          <a:lstStyle/>
          <a:p>
            <a:fld id="{624A1D62-9267-47EC-8551-2163B8F749A9}" type="slidenum">
              <a:rPr lang="en-US" smtClean="0"/>
              <a:t>6</a:t>
            </a:fld>
            <a:endParaRPr lang="en-US"/>
          </a:p>
        </p:txBody>
      </p:sp>
      <p:sp>
        <p:nvSpPr>
          <p:cNvPr id="2" name="Rounded Rectangle 1"/>
          <p:cNvSpPr/>
          <p:nvPr/>
        </p:nvSpPr>
        <p:spPr>
          <a:xfrm>
            <a:off x="4272197" y="149902"/>
            <a:ext cx="6910465" cy="55463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solidFill>
                  <a:srgbClr val="FF0000"/>
                </a:solidFill>
                <a:cs typeface="B Nazanin" panose="00000400000000000000" pitchFamily="2" charset="-78"/>
              </a:rPr>
              <a:t>این چیدمان سه شکل و فرم دارد به شرح زیر:</a:t>
            </a:r>
            <a:endParaRPr lang="en-US" sz="3600" dirty="0"/>
          </a:p>
        </p:txBody>
      </p:sp>
      <p:sp>
        <p:nvSpPr>
          <p:cNvPr id="5" name="Rounded Rectangle 4"/>
          <p:cNvSpPr/>
          <p:nvPr/>
        </p:nvSpPr>
        <p:spPr>
          <a:xfrm>
            <a:off x="7390152" y="1212330"/>
            <a:ext cx="3792510" cy="55463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b="1" dirty="0">
                <a:ln>
                  <a:solidFill>
                    <a:schemeClr val="accent1">
                      <a:lumMod val="60000"/>
                      <a:lumOff val="40000"/>
                    </a:schemeClr>
                  </a:solidFill>
                </a:ln>
                <a:solidFill>
                  <a:srgbClr val="FFFF00"/>
                </a:solidFill>
                <a:cs typeface="B Nazanin" panose="00000400000000000000" pitchFamily="2" charset="-78"/>
              </a:rPr>
              <a:t>الف) ارتباط زنجیری مستقیم</a:t>
            </a:r>
            <a:endParaRPr lang="en-US" sz="2800" b="1" dirty="0"/>
          </a:p>
        </p:txBody>
      </p:sp>
      <p:sp>
        <p:nvSpPr>
          <p:cNvPr id="6" name="Rounded Rectangle 5"/>
          <p:cNvSpPr/>
          <p:nvPr/>
        </p:nvSpPr>
        <p:spPr>
          <a:xfrm>
            <a:off x="7270230" y="2607352"/>
            <a:ext cx="3912432" cy="55463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a:ln>
                  <a:solidFill>
                    <a:schemeClr val="accent1">
                      <a:lumMod val="60000"/>
                      <a:lumOff val="40000"/>
                    </a:schemeClr>
                  </a:solidFill>
                </a:ln>
                <a:solidFill>
                  <a:srgbClr val="FFFF00"/>
                </a:solidFill>
                <a:cs typeface="B Nazanin" panose="00000400000000000000" pitchFamily="2" charset="-78"/>
              </a:rPr>
              <a:t>ب) ارتباط زنجیری معکوس</a:t>
            </a:r>
            <a:endParaRPr lang="en-US" sz="3200" dirty="0"/>
          </a:p>
        </p:txBody>
      </p:sp>
      <p:sp>
        <p:nvSpPr>
          <p:cNvPr id="7" name="Rounded Rectangle 6"/>
          <p:cNvSpPr/>
          <p:nvPr/>
        </p:nvSpPr>
        <p:spPr>
          <a:xfrm>
            <a:off x="7330191" y="3973197"/>
            <a:ext cx="3912432" cy="55463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800" dirty="0">
                <a:ln>
                  <a:solidFill>
                    <a:schemeClr val="accent1">
                      <a:lumMod val="60000"/>
                      <a:lumOff val="40000"/>
                    </a:schemeClr>
                  </a:solidFill>
                </a:ln>
                <a:solidFill>
                  <a:srgbClr val="FFFF00"/>
                </a:solidFill>
                <a:cs typeface="B Nazanin" panose="00000400000000000000" pitchFamily="2" charset="-78"/>
              </a:rPr>
              <a:t>ج) ارتباط زنجیری به هم ریخته</a:t>
            </a:r>
            <a:endParaRPr lang="en-US" sz="2800" dirty="0"/>
          </a:p>
        </p:txBody>
      </p:sp>
      <p:sp>
        <p:nvSpPr>
          <p:cNvPr id="8" name="Rounded Rectangle 7"/>
          <p:cNvSpPr/>
          <p:nvPr/>
        </p:nvSpPr>
        <p:spPr>
          <a:xfrm>
            <a:off x="7270231" y="5556353"/>
            <a:ext cx="3912432" cy="58961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2400" dirty="0">
                <a:ln>
                  <a:solidFill>
                    <a:schemeClr val="accent1">
                      <a:lumMod val="60000"/>
                      <a:lumOff val="40000"/>
                    </a:schemeClr>
                  </a:solidFill>
                </a:ln>
                <a:solidFill>
                  <a:srgbClr val="FFFF00"/>
                </a:solidFill>
                <a:cs typeface="B Nazanin" panose="00000400000000000000" pitchFamily="2" charset="-78"/>
              </a:rPr>
              <a:t>د) بی ارتباطی هر چهار گزینه با هم</a:t>
            </a:r>
            <a:endParaRPr lang="en-US" sz="2400" dirty="0"/>
          </a:p>
        </p:txBody>
      </p:sp>
      <p:grpSp>
        <p:nvGrpSpPr>
          <p:cNvPr id="12" name="Group 11"/>
          <p:cNvGrpSpPr/>
          <p:nvPr/>
        </p:nvGrpSpPr>
        <p:grpSpPr>
          <a:xfrm>
            <a:off x="2212610" y="1447052"/>
            <a:ext cx="4119173" cy="319914"/>
            <a:chOff x="1428044" y="2149179"/>
            <a:chExt cx="4119173" cy="319914"/>
          </a:xfrm>
        </p:grpSpPr>
        <p:sp>
          <p:nvSpPr>
            <p:cNvPr id="13" name="Rectangle 12"/>
            <p:cNvSpPr/>
            <p:nvPr/>
          </p:nvSpPr>
          <p:spPr>
            <a:xfrm>
              <a:off x="1428044" y="2191871"/>
              <a:ext cx="336176" cy="25549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a-IR" sz="1050" dirty="0" smtClean="0"/>
                <a:t>20</a:t>
              </a:r>
              <a:endParaRPr lang="en-US" sz="1050" dirty="0"/>
            </a:p>
          </p:txBody>
        </p:sp>
        <p:sp>
          <p:nvSpPr>
            <p:cNvPr id="14" name="Rectangle 13"/>
            <p:cNvSpPr/>
            <p:nvPr/>
          </p:nvSpPr>
          <p:spPr>
            <a:xfrm>
              <a:off x="2544319" y="2149179"/>
              <a:ext cx="339451" cy="31991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a-IR" sz="1050" dirty="0" smtClean="0"/>
                <a:t>12</a:t>
              </a:r>
              <a:endParaRPr lang="en-US" sz="1050" dirty="0"/>
            </a:p>
          </p:txBody>
        </p:sp>
        <p:sp>
          <p:nvSpPr>
            <p:cNvPr id="15" name="Rectangle 14"/>
            <p:cNvSpPr/>
            <p:nvPr/>
          </p:nvSpPr>
          <p:spPr>
            <a:xfrm>
              <a:off x="3811614" y="2187387"/>
              <a:ext cx="398218" cy="28170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a-IR" dirty="0" smtClean="0">
                  <a:cs typeface="B Nazanin" panose="00000400000000000000" pitchFamily="2" charset="-78"/>
                </a:rPr>
                <a:t>7</a:t>
              </a:r>
              <a:endParaRPr lang="en-US" dirty="0">
                <a:cs typeface="B Nazanin" panose="00000400000000000000" pitchFamily="2" charset="-78"/>
              </a:endParaRPr>
            </a:p>
          </p:txBody>
        </p:sp>
        <p:sp>
          <p:nvSpPr>
            <p:cNvPr id="16" name="Rectangle 15"/>
            <p:cNvSpPr/>
            <p:nvPr/>
          </p:nvSpPr>
          <p:spPr>
            <a:xfrm>
              <a:off x="5080527" y="2191871"/>
              <a:ext cx="466690" cy="27722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fa-IR" sz="1100" dirty="0" smtClean="0"/>
                <a:t>2</a:t>
              </a:r>
              <a:endParaRPr lang="en-US" sz="1100" dirty="0"/>
            </a:p>
          </p:txBody>
        </p:sp>
      </p:grpSp>
      <p:grpSp>
        <p:nvGrpSpPr>
          <p:cNvPr id="36" name="Group 35"/>
          <p:cNvGrpSpPr/>
          <p:nvPr/>
        </p:nvGrpSpPr>
        <p:grpSpPr>
          <a:xfrm>
            <a:off x="2258600" y="2726314"/>
            <a:ext cx="4127674" cy="299271"/>
            <a:chOff x="2204109" y="2607352"/>
            <a:chExt cx="4127674" cy="299271"/>
          </a:xfrm>
        </p:grpSpPr>
        <p:sp>
          <p:nvSpPr>
            <p:cNvPr id="17" name="Rectangle 16"/>
            <p:cNvSpPr/>
            <p:nvPr/>
          </p:nvSpPr>
          <p:spPr>
            <a:xfrm>
              <a:off x="5865093" y="2624918"/>
              <a:ext cx="466690" cy="277222"/>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a-IR" sz="1100" dirty="0" smtClean="0"/>
                <a:t>الف</a:t>
              </a:r>
              <a:endParaRPr lang="en-US" sz="1100" dirty="0"/>
            </a:p>
          </p:txBody>
        </p:sp>
        <p:sp>
          <p:nvSpPr>
            <p:cNvPr id="18" name="Rectangle 17"/>
            <p:cNvSpPr/>
            <p:nvPr/>
          </p:nvSpPr>
          <p:spPr>
            <a:xfrm>
              <a:off x="4588615" y="2624918"/>
              <a:ext cx="398218" cy="281705"/>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a-IR" dirty="0" smtClean="0">
                  <a:cs typeface="B Nazanin" panose="00000400000000000000" pitchFamily="2" charset="-78"/>
                </a:rPr>
                <a:t>ب</a:t>
              </a:r>
              <a:endParaRPr lang="en-US" dirty="0">
                <a:cs typeface="B Nazanin" panose="00000400000000000000" pitchFamily="2" charset="-78"/>
              </a:endParaRPr>
            </a:p>
          </p:txBody>
        </p:sp>
        <p:sp>
          <p:nvSpPr>
            <p:cNvPr id="19" name="Rectangle 18"/>
            <p:cNvSpPr/>
            <p:nvPr/>
          </p:nvSpPr>
          <p:spPr>
            <a:xfrm>
              <a:off x="3320212" y="2607352"/>
              <a:ext cx="339451" cy="255493"/>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a-IR" dirty="0" smtClean="0"/>
                <a:t>ج</a:t>
              </a:r>
              <a:endParaRPr lang="en-US" dirty="0"/>
            </a:p>
          </p:txBody>
        </p:sp>
        <p:sp>
          <p:nvSpPr>
            <p:cNvPr id="20" name="Rectangle 19"/>
            <p:cNvSpPr/>
            <p:nvPr/>
          </p:nvSpPr>
          <p:spPr>
            <a:xfrm>
              <a:off x="2204109" y="2614434"/>
              <a:ext cx="336176" cy="25549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a-IR" dirty="0" smtClean="0"/>
                <a:t>د</a:t>
              </a:r>
              <a:endParaRPr lang="en-US" dirty="0"/>
            </a:p>
          </p:txBody>
        </p:sp>
      </p:grpSp>
      <p:grpSp>
        <p:nvGrpSpPr>
          <p:cNvPr id="29" name="Group 28"/>
          <p:cNvGrpSpPr/>
          <p:nvPr/>
        </p:nvGrpSpPr>
        <p:grpSpPr>
          <a:xfrm>
            <a:off x="2258600" y="4132286"/>
            <a:ext cx="4124570" cy="287896"/>
            <a:chOff x="2212610" y="3665618"/>
            <a:chExt cx="4124570" cy="287896"/>
          </a:xfrm>
        </p:grpSpPr>
        <p:sp>
          <p:nvSpPr>
            <p:cNvPr id="21" name="Rectangle 20"/>
            <p:cNvSpPr/>
            <p:nvPr/>
          </p:nvSpPr>
          <p:spPr>
            <a:xfrm>
              <a:off x="5870490" y="3665618"/>
              <a:ext cx="466690" cy="27722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fa-IR" sz="1100" dirty="0"/>
                <a:t>8</a:t>
              </a:r>
              <a:endParaRPr lang="en-US" sz="1100" dirty="0"/>
            </a:p>
          </p:txBody>
        </p:sp>
        <p:sp>
          <p:nvSpPr>
            <p:cNvPr id="22" name="Rectangle 21"/>
            <p:cNvSpPr/>
            <p:nvPr/>
          </p:nvSpPr>
          <p:spPr>
            <a:xfrm>
              <a:off x="4568666" y="3671809"/>
              <a:ext cx="398218" cy="281705"/>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fa-IR" dirty="0">
                  <a:cs typeface="B Nazanin" panose="00000400000000000000" pitchFamily="2" charset="-78"/>
                </a:rPr>
                <a:t>3</a:t>
              </a:r>
              <a:endParaRPr lang="en-US" dirty="0">
                <a:cs typeface="B Nazanin" panose="00000400000000000000" pitchFamily="2" charset="-78"/>
              </a:endParaRPr>
            </a:p>
          </p:txBody>
        </p:sp>
        <p:sp>
          <p:nvSpPr>
            <p:cNvPr id="23" name="Rectangle 22"/>
            <p:cNvSpPr/>
            <p:nvPr/>
          </p:nvSpPr>
          <p:spPr>
            <a:xfrm>
              <a:off x="3325609" y="3676482"/>
              <a:ext cx="339451" cy="255493"/>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fa-IR" dirty="0" smtClean="0"/>
                <a:t>9</a:t>
              </a:r>
              <a:endParaRPr lang="en-US" dirty="0"/>
            </a:p>
          </p:txBody>
        </p:sp>
        <p:sp>
          <p:nvSpPr>
            <p:cNvPr id="24" name="Rectangle 23"/>
            <p:cNvSpPr/>
            <p:nvPr/>
          </p:nvSpPr>
          <p:spPr>
            <a:xfrm>
              <a:off x="2212610" y="3689056"/>
              <a:ext cx="336176" cy="25549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fa-IR" dirty="0" smtClean="0"/>
                <a:t>2</a:t>
              </a:r>
              <a:endParaRPr lang="en-US" dirty="0"/>
            </a:p>
          </p:txBody>
        </p:sp>
      </p:grpSp>
      <p:sp>
        <p:nvSpPr>
          <p:cNvPr id="25" name="Rectangle 24"/>
          <p:cNvSpPr/>
          <p:nvPr/>
        </p:nvSpPr>
        <p:spPr>
          <a:xfrm>
            <a:off x="5840854" y="5690140"/>
            <a:ext cx="466690" cy="277222"/>
          </a:xfrm>
          <a:prstGeom prst="rect">
            <a:avLst/>
          </a:prstGeom>
          <a:solidFill>
            <a:srgbClr val="FF0066"/>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fa-IR" sz="1100" dirty="0" smtClean="0"/>
              <a:t>آبی</a:t>
            </a:r>
            <a:endParaRPr lang="en-US" sz="1100" dirty="0"/>
          </a:p>
        </p:txBody>
      </p:sp>
      <p:sp>
        <p:nvSpPr>
          <p:cNvPr id="26" name="Rectangle 25"/>
          <p:cNvSpPr/>
          <p:nvPr/>
        </p:nvSpPr>
        <p:spPr>
          <a:xfrm>
            <a:off x="4568666" y="5683072"/>
            <a:ext cx="398218" cy="281705"/>
          </a:xfrm>
          <a:prstGeom prst="rect">
            <a:avLst/>
          </a:prstGeom>
          <a:solidFill>
            <a:srgbClr val="FF0066"/>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fa-IR" sz="1600" dirty="0" smtClean="0">
                <a:cs typeface="B Nazanin" panose="00000400000000000000" pitchFamily="2" charset="-78"/>
              </a:rPr>
              <a:t>50</a:t>
            </a:r>
            <a:endParaRPr lang="en-US" dirty="0">
              <a:cs typeface="B Nazanin" panose="00000400000000000000" pitchFamily="2" charset="-78"/>
            </a:endParaRPr>
          </a:p>
        </p:txBody>
      </p:sp>
      <p:sp>
        <p:nvSpPr>
          <p:cNvPr id="27" name="Rectangle 26"/>
          <p:cNvSpPr/>
          <p:nvPr/>
        </p:nvSpPr>
        <p:spPr>
          <a:xfrm>
            <a:off x="3304646" y="5677906"/>
            <a:ext cx="339451" cy="255493"/>
          </a:xfrm>
          <a:prstGeom prst="rect">
            <a:avLst/>
          </a:prstGeom>
          <a:solidFill>
            <a:srgbClr val="FF0066"/>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fa-IR" sz="1400" dirty="0" smtClean="0">
                <a:cs typeface="B Nazanin" panose="00000400000000000000" pitchFamily="2" charset="-78"/>
              </a:rPr>
              <a:t>اتم</a:t>
            </a:r>
            <a:endParaRPr lang="en-US" sz="1400" dirty="0">
              <a:cs typeface="B Nazanin" panose="00000400000000000000" pitchFamily="2" charset="-78"/>
            </a:endParaRPr>
          </a:p>
        </p:txBody>
      </p:sp>
      <p:sp>
        <p:nvSpPr>
          <p:cNvPr id="28" name="Rectangle 27"/>
          <p:cNvSpPr/>
          <p:nvPr/>
        </p:nvSpPr>
        <p:spPr>
          <a:xfrm>
            <a:off x="2172683" y="5664458"/>
            <a:ext cx="336176" cy="255494"/>
          </a:xfrm>
          <a:prstGeom prst="rect">
            <a:avLst/>
          </a:prstGeom>
          <a:solidFill>
            <a:srgbClr val="FF0066"/>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fa-IR" sz="1100" dirty="0" smtClean="0">
                <a:cs typeface="B Nazanin" panose="00000400000000000000" pitchFamily="2" charset="-78"/>
              </a:rPr>
              <a:t>زیبا</a:t>
            </a:r>
            <a:endParaRPr lang="en-US" sz="1100" dirty="0">
              <a:cs typeface="B Nazanin" panose="00000400000000000000" pitchFamily="2" charset="-78"/>
            </a:endParaRPr>
          </a:p>
        </p:txBody>
      </p:sp>
    </p:spTree>
    <p:extLst>
      <p:ext uri="{BB962C8B-B14F-4D97-AF65-F5344CB8AC3E}">
        <p14:creationId xmlns:p14="http://schemas.microsoft.com/office/powerpoint/2010/main" val="294353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1000"/>
                                        <p:tgtEl>
                                          <p:spTgt spid="12"/>
                                        </p:tgtEl>
                                      </p:cBhvr>
                                    </p:animEffect>
                                    <p:anim calcmode="lin" valueType="num">
                                      <p:cBhvr>
                                        <p:cTn id="18" dur="1000" fill="hold"/>
                                        <p:tgtEl>
                                          <p:spTgt spid="12"/>
                                        </p:tgtEl>
                                        <p:attrNameLst>
                                          <p:attrName>ppt_x</p:attrName>
                                        </p:attrNameLst>
                                      </p:cBhvr>
                                      <p:tavLst>
                                        <p:tav tm="0">
                                          <p:val>
                                            <p:strVal val="#ppt_x"/>
                                          </p:val>
                                        </p:tav>
                                        <p:tav tm="100000">
                                          <p:val>
                                            <p:strVal val="#ppt_x"/>
                                          </p:val>
                                        </p:tav>
                                      </p:tavLst>
                                    </p:anim>
                                    <p:anim calcmode="lin" valueType="num">
                                      <p:cBhvr>
                                        <p:cTn id="1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arn(inVertic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6"/>
                                        </p:tgtEl>
                                        <p:attrNameLst>
                                          <p:attrName>style.visibility</p:attrName>
                                        </p:attrNameLst>
                                      </p:cBhvr>
                                      <p:to>
                                        <p:strVal val="visible"/>
                                      </p:to>
                                    </p:set>
                                    <p:animEffect transition="in" filter="fade">
                                      <p:cBhvr>
                                        <p:cTn id="29" dur="1000"/>
                                        <p:tgtEl>
                                          <p:spTgt spid="36"/>
                                        </p:tgtEl>
                                      </p:cBhvr>
                                    </p:animEffect>
                                    <p:anim calcmode="lin" valueType="num">
                                      <p:cBhvr>
                                        <p:cTn id="30" dur="1000" fill="hold"/>
                                        <p:tgtEl>
                                          <p:spTgt spid="36"/>
                                        </p:tgtEl>
                                        <p:attrNameLst>
                                          <p:attrName>ppt_x</p:attrName>
                                        </p:attrNameLst>
                                      </p:cBhvr>
                                      <p:tavLst>
                                        <p:tav tm="0">
                                          <p:val>
                                            <p:strVal val="#ppt_x"/>
                                          </p:val>
                                        </p:tav>
                                        <p:tav tm="100000">
                                          <p:val>
                                            <p:strVal val="#ppt_x"/>
                                          </p:val>
                                        </p:tav>
                                      </p:tavLst>
                                    </p:anim>
                                    <p:anim calcmode="lin" valueType="num">
                                      <p:cBhvr>
                                        <p:cTn id="31" dur="1000" fill="hold"/>
                                        <p:tgtEl>
                                          <p:spTgt spid="36"/>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barn(inVertical)">
                                      <p:cBhvr>
                                        <p:cTn id="36" dur="5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fade">
                                      <p:cBhvr>
                                        <p:cTn id="41" dur="1000"/>
                                        <p:tgtEl>
                                          <p:spTgt spid="29"/>
                                        </p:tgtEl>
                                      </p:cBhvr>
                                    </p:animEffect>
                                    <p:anim calcmode="lin" valueType="num">
                                      <p:cBhvr>
                                        <p:cTn id="42" dur="1000" fill="hold"/>
                                        <p:tgtEl>
                                          <p:spTgt spid="29"/>
                                        </p:tgtEl>
                                        <p:attrNameLst>
                                          <p:attrName>ppt_x</p:attrName>
                                        </p:attrNameLst>
                                      </p:cBhvr>
                                      <p:tavLst>
                                        <p:tav tm="0">
                                          <p:val>
                                            <p:strVal val="#ppt_x"/>
                                          </p:val>
                                        </p:tav>
                                        <p:tav tm="100000">
                                          <p:val>
                                            <p:strVal val="#ppt_x"/>
                                          </p:val>
                                        </p:tav>
                                      </p:tavLst>
                                    </p:anim>
                                    <p:anim calcmode="lin" valueType="num">
                                      <p:cBhvr>
                                        <p:cTn id="43"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animEffect transition="in" filter="barn(inVertical)">
                                      <p:cBhvr>
                                        <p:cTn id="48" dur="500"/>
                                        <p:tgtEl>
                                          <p:spTgt spid="8"/>
                                        </p:tgtEl>
                                      </p:cBhvr>
                                    </p:animEffect>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nodePh="1">
                                  <p:stCondLst>
                                    <p:cond delay="0"/>
                                  </p:stCondLst>
                                  <p:endCondLst>
                                    <p:cond evt="begin" delay="0">
                                      <p:tn val="51"/>
                                    </p:cond>
                                  </p:endCondLst>
                                  <p:childTnLst>
                                    <p:set>
                                      <p:cBhvr>
                                        <p:cTn id="52" dur="1" fill="hold">
                                          <p:stCondLst>
                                            <p:cond delay="0"/>
                                          </p:stCondLst>
                                        </p:cTn>
                                        <p:tgtEl>
                                          <p:spTgt spid="3">
                                            <p:txEl>
                                              <p:pRg st="0" end="0"/>
                                            </p:txEl>
                                          </p:spTgt>
                                        </p:tgtEl>
                                        <p:attrNameLst>
                                          <p:attrName>style.visibility</p:attrName>
                                        </p:attrNameLst>
                                      </p:cBhvr>
                                      <p:to>
                                        <p:strVal val="visible"/>
                                      </p:to>
                                    </p:set>
                                    <p:animEffect transition="in" filter="fade">
                                      <p:cBhvr>
                                        <p:cTn id="53" dur="1000"/>
                                        <p:tgtEl>
                                          <p:spTgt spid="3">
                                            <p:txEl>
                                              <p:pRg st="0" end="0"/>
                                            </p:txEl>
                                          </p:spTgt>
                                        </p:tgtEl>
                                      </p:cBhvr>
                                    </p:animEffect>
                                    <p:anim calcmode="lin" valueType="num">
                                      <p:cBhvr>
                                        <p:cTn id="5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0" end="0"/>
                                            </p:txEl>
                                          </p:spTgt>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25"/>
                                        </p:tgtEl>
                                        <p:attrNameLst>
                                          <p:attrName>style.visibility</p:attrName>
                                        </p:attrNameLst>
                                      </p:cBhvr>
                                      <p:to>
                                        <p:strVal val="visible"/>
                                      </p:to>
                                    </p:set>
                                    <p:animEffect transition="in" filter="fade">
                                      <p:cBhvr>
                                        <p:cTn id="58" dur="1000"/>
                                        <p:tgtEl>
                                          <p:spTgt spid="25"/>
                                        </p:tgtEl>
                                      </p:cBhvr>
                                    </p:animEffect>
                                    <p:anim calcmode="lin" valueType="num">
                                      <p:cBhvr>
                                        <p:cTn id="59" dur="1000" fill="hold"/>
                                        <p:tgtEl>
                                          <p:spTgt spid="25"/>
                                        </p:tgtEl>
                                        <p:attrNameLst>
                                          <p:attrName>ppt_x</p:attrName>
                                        </p:attrNameLst>
                                      </p:cBhvr>
                                      <p:tavLst>
                                        <p:tav tm="0">
                                          <p:val>
                                            <p:strVal val="#ppt_x"/>
                                          </p:val>
                                        </p:tav>
                                        <p:tav tm="100000">
                                          <p:val>
                                            <p:strVal val="#ppt_x"/>
                                          </p:val>
                                        </p:tav>
                                      </p:tavLst>
                                    </p:anim>
                                    <p:anim calcmode="lin" valueType="num">
                                      <p:cBhvr>
                                        <p:cTn id="60" dur="1000" fill="hold"/>
                                        <p:tgtEl>
                                          <p:spTgt spid="25"/>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fade">
                                      <p:cBhvr>
                                        <p:cTn id="63" dur="1000"/>
                                        <p:tgtEl>
                                          <p:spTgt spid="26"/>
                                        </p:tgtEl>
                                      </p:cBhvr>
                                    </p:animEffect>
                                    <p:anim calcmode="lin" valueType="num">
                                      <p:cBhvr>
                                        <p:cTn id="64" dur="1000" fill="hold"/>
                                        <p:tgtEl>
                                          <p:spTgt spid="26"/>
                                        </p:tgtEl>
                                        <p:attrNameLst>
                                          <p:attrName>ppt_x</p:attrName>
                                        </p:attrNameLst>
                                      </p:cBhvr>
                                      <p:tavLst>
                                        <p:tav tm="0">
                                          <p:val>
                                            <p:strVal val="#ppt_x"/>
                                          </p:val>
                                        </p:tav>
                                        <p:tav tm="100000">
                                          <p:val>
                                            <p:strVal val="#ppt_x"/>
                                          </p:val>
                                        </p:tav>
                                      </p:tavLst>
                                    </p:anim>
                                    <p:anim calcmode="lin" valueType="num">
                                      <p:cBhvr>
                                        <p:cTn id="65" dur="1000" fill="hold"/>
                                        <p:tgtEl>
                                          <p:spTgt spid="26"/>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fade">
                                      <p:cBhvr>
                                        <p:cTn id="68" dur="1000"/>
                                        <p:tgtEl>
                                          <p:spTgt spid="27"/>
                                        </p:tgtEl>
                                      </p:cBhvr>
                                    </p:animEffect>
                                    <p:anim calcmode="lin" valueType="num">
                                      <p:cBhvr>
                                        <p:cTn id="69" dur="1000" fill="hold"/>
                                        <p:tgtEl>
                                          <p:spTgt spid="27"/>
                                        </p:tgtEl>
                                        <p:attrNameLst>
                                          <p:attrName>ppt_x</p:attrName>
                                        </p:attrNameLst>
                                      </p:cBhvr>
                                      <p:tavLst>
                                        <p:tav tm="0">
                                          <p:val>
                                            <p:strVal val="#ppt_x"/>
                                          </p:val>
                                        </p:tav>
                                        <p:tav tm="100000">
                                          <p:val>
                                            <p:strVal val="#ppt_x"/>
                                          </p:val>
                                        </p:tav>
                                      </p:tavLst>
                                    </p:anim>
                                    <p:anim calcmode="lin" valueType="num">
                                      <p:cBhvr>
                                        <p:cTn id="70" dur="1000" fill="hold"/>
                                        <p:tgtEl>
                                          <p:spTgt spid="27"/>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28"/>
                                        </p:tgtEl>
                                        <p:attrNameLst>
                                          <p:attrName>style.visibility</p:attrName>
                                        </p:attrNameLst>
                                      </p:cBhvr>
                                      <p:to>
                                        <p:strVal val="visible"/>
                                      </p:to>
                                    </p:set>
                                    <p:animEffect transition="in" filter="fade">
                                      <p:cBhvr>
                                        <p:cTn id="73" dur="1000"/>
                                        <p:tgtEl>
                                          <p:spTgt spid="28"/>
                                        </p:tgtEl>
                                      </p:cBhvr>
                                    </p:animEffect>
                                    <p:anim calcmode="lin" valueType="num">
                                      <p:cBhvr>
                                        <p:cTn id="74" dur="1000" fill="hold"/>
                                        <p:tgtEl>
                                          <p:spTgt spid="28"/>
                                        </p:tgtEl>
                                        <p:attrNameLst>
                                          <p:attrName>ppt_x</p:attrName>
                                        </p:attrNameLst>
                                      </p:cBhvr>
                                      <p:tavLst>
                                        <p:tav tm="0">
                                          <p:val>
                                            <p:strVal val="#ppt_x"/>
                                          </p:val>
                                        </p:tav>
                                        <p:tav tm="100000">
                                          <p:val>
                                            <p:strVal val="#ppt_x"/>
                                          </p:val>
                                        </p:tav>
                                      </p:tavLst>
                                    </p:anim>
                                    <p:anim calcmode="lin" valueType="num">
                                      <p:cBhvr>
                                        <p:cTn id="75"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animBg="1"/>
      <p:bldP spid="5" grpId="0" animBg="1"/>
      <p:bldP spid="6" grpId="0" animBg="1"/>
      <p:bldP spid="7" grpId="0" animBg="1"/>
      <p:bldP spid="8" grpId="0" animBg="1"/>
      <p:bldP spid="25" grpId="0" animBg="1"/>
      <p:bldP spid="26" grpId="0" animBg="1"/>
      <p:bldP spid="27" grpId="0" animBg="1"/>
      <p:bldP spid="28"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4302" y="624109"/>
            <a:ext cx="10897849" cy="5746711"/>
          </a:xfrm>
        </p:spPr>
        <p:txBody>
          <a:bodyPr>
            <a:normAutofit/>
          </a:bodyPr>
          <a:lstStyle/>
          <a:p>
            <a:pPr algn="r" rtl="1"/>
            <a:r>
              <a:rPr lang="fa-IR" sz="4400" dirty="0" smtClean="0">
                <a:ln>
                  <a:solidFill>
                    <a:srgbClr val="FF0000"/>
                  </a:solidFill>
                </a:ln>
                <a:solidFill>
                  <a:srgbClr val="0070C0"/>
                </a:solidFill>
                <a:cs typeface="B Nazanin" panose="00000400000000000000" pitchFamily="2" charset="-78"/>
              </a:rPr>
              <a:t>1. 9 </a:t>
            </a:r>
            <a:br>
              <a:rPr lang="fa-IR" sz="4400" dirty="0" smtClean="0">
                <a:ln>
                  <a:solidFill>
                    <a:srgbClr val="FF0000"/>
                  </a:solidFill>
                </a:ln>
                <a:solidFill>
                  <a:srgbClr val="0070C0"/>
                </a:solidFill>
                <a:cs typeface="B Nazanin" panose="00000400000000000000" pitchFamily="2" charset="-78"/>
              </a:rPr>
            </a:br>
            <a:r>
              <a:rPr lang="fa-IR" sz="4400" dirty="0" smtClean="0">
                <a:ln>
                  <a:solidFill>
                    <a:srgbClr val="FF0000"/>
                  </a:solidFill>
                </a:ln>
                <a:solidFill>
                  <a:srgbClr val="0070C0"/>
                </a:solidFill>
                <a:cs typeface="B Nazanin" panose="00000400000000000000" pitchFamily="2" charset="-78"/>
              </a:rPr>
              <a:t>2. 18</a:t>
            </a:r>
            <a:br>
              <a:rPr lang="fa-IR" sz="4400" dirty="0" smtClean="0">
                <a:ln>
                  <a:solidFill>
                    <a:srgbClr val="FF0000"/>
                  </a:solidFill>
                </a:ln>
                <a:solidFill>
                  <a:srgbClr val="0070C0"/>
                </a:solidFill>
                <a:cs typeface="B Nazanin" panose="00000400000000000000" pitchFamily="2" charset="-78"/>
              </a:rPr>
            </a:br>
            <a:r>
              <a:rPr lang="fa-IR" sz="4400" dirty="0" smtClean="0">
                <a:ln>
                  <a:solidFill>
                    <a:srgbClr val="FF0000"/>
                  </a:solidFill>
                </a:ln>
                <a:solidFill>
                  <a:srgbClr val="0070C0"/>
                </a:solidFill>
                <a:cs typeface="B Nazanin" panose="00000400000000000000" pitchFamily="2" charset="-78"/>
              </a:rPr>
              <a:t>3. 30</a:t>
            </a:r>
            <a:br>
              <a:rPr lang="fa-IR" sz="4400" dirty="0" smtClean="0">
                <a:ln>
                  <a:solidFill>
                    <a:srgbClr val="FF0000"/>
                  </a:solidFill>
                </a:ln>
                <a:solidFill>
                  <a:srgbClr val="0070C0"/>
                </a:solidFill>
                <a:cs typeface="B Nazanin" panose="00000400000000000000" pitchFamily="2" charset="-78"/>
              </a:rPr>
            </a:br>
            <a:r>
              <a:rPr lang="fa-IR" sz="4400" dirty="0" smtClean="0">
                <a:ln>
                  <a:solidFill>
                    <a:srgbClr val="FF0000"/>
                  </a:solidFill>
                </a:ln>
                <a:solidFill>
                  <a:srgbClr val="0070C0"/>
                </a:solidFill>
                <a:cs typeface="B Nazanin" panose="00000400000000000000" pitchFamily="2" charset="-78"/>
              </a:rPr>
              <a:t>4. 36 </a:t>
            </a: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r>
            <a:br>
              <a:rPr lang="fa-IR" sz="4400" dirty="0">
                <a:cs typeface="B Nazanin" panose="00000400000000000000" pitchFamily="2" charset="-78"/>
              </a:rPr>
            </a:br>
            <a:endParaRPr lang="en-US" dirty="0">
              <a:ln>
                <a:solidFill>
                  <a:srgbClr val="FFC000"/>
                </a:solidFill>
              </a:ln>
              <a:solidFill>
                <a:srgbClr val="00B0F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60</a:t>
            </a:fld>
            <a:endParaRPr lang="en-US"/>
          </a:p>
        </p:txBody>
      </p:sp>
      <p:sp>
        <p:nvSpPr>
          <p:cNvPr id="4" name="Oval 3"/>
          <p:cNvSpPr/>
          <p:nvPr/>
        </p:nvSpPr>
        <p:spPr>
          <a:xfrm>
            <a:off x="2885546" y="4962091"/>
            <a:ext cx="5446059" cy="1210235"/>
          </a:xfrm>
          <a:prstGeom prst="ellipse">
            <a:avLst/>
          </a:prstGeom>
          <a:solidFill>
            <a:srgbClr val="FF0000"/>
          </a:solidFill>
        </p:spPr>
        <p:style>
          <a:lnRef idx="1">
            <a:schemeClr val="dk1"/>
          </a:lnRef>
          <a:fillRef idx="2">
            <a:schemeClr val="dk1"/>
          </a:fillRef>
          <a:effectRef idx="1">
            <a:schemeClr val="dk1"/>
          </a:effectRef>
          <a:fontRef idx="minor">
            <a:schemeClr val="dk1"/>
          </a:fontRef>
        </p:style>
        <p:txBody>
          <a:bodyPr rtlCol="0" anchor="ctr"/>
          <a:lstStyle/>
          <a:p>
            <a:pPr algn="ctr"/>
            <a:r>
              <a:rPr lang="fa-IR" sz="4000" dirty="0" smtClean="0">
                <a:solidFill>
                  <a:schemeClr val="bg1"/>
                </a:solidFill>
                <a:cs typeface="B Nazanin" panose="00000400000000000000" pitchFamily="2" charset="-78"/>
              </a:rPr>
              <a:t>گزینه 1 و 2  </a:t>
            </a:r>
            <a:endParaRPr lang="en-US" sz="4000" dirty="0">
              <a:solidFill>
                <a:schemeClr val="bg1"/>
              </a:solidFill>
              <a:cs typeface="B Nazanin" panose="00000400000000000000" pitchFamily="2" charset="-78"/>
            </a:endParaRPr>
          </a:p>
        </p:txBody>
      </p:sp>
      <p:sp>
        <p:nvSpPr>
          <p:cNvPr id="5" name="Rounded Rectangle 4"/>
          <p:cNvSpPr/>
          <p:nvPr/>
        </p:nvSpPr>
        <p:spPr>
          <a:xfrm>
            <a:off x="1671343" y="3264581"/>
            <a:ext cx="8297116" cy="1499016"/>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a-IR" sz="3200" dirty="0">
                <a:ln>
                  <a:solidFill>
                    <a:schemeClr val="tx1"/>
                  </a:solidFill>
                </a:ln>
                <a:solidFill>
                  <a:schemeClr val="tx1"/>
                </a:solidFill>
                <a:cs typeface="B Nazanin" panose="00000400000000000000" pitchFamily="2" charset="-78"/>
              </a:rPr>
              <a:t>تناسبی بین گزینه 1 و 2 و 4 از نظر مضرب 9 بودن وجود دارد. </a:t>
            </a:r>
            <a:br>
              <a:rPr lang="fa-IR" sz="3200" dirty="0">
                <a:ln>
                  <a:solidFill>
                    <a:schemeClr val="tx1"/>
                  </a:solidFill>
                </a:ln>
                <a:solidFill>
                  <a:schemeClr val="tx1"/>
                </a:solidFill>
                <a:cs typeface="B Nazanin" panose="00000400000000000000" pitchFamily="2" charset="-78"/>
              </a:rPr>
            </a:br>
            <a:r>
              <a:rPr lang="fa-IR" sz="3200" dirty="0">
                <a:ln>
                  <a:solidFill>
                    <a:schemeClr val="tx1"/>
                  </a:solidFill>
                </a:ln>
                <a:solidFill>
                  <a:schemeClr val="tx1"/>
                </a:solidFill>
                <a:cs typeface="B Nazanin" panose="00000400000000000000" pitchFamily="2" charset="-78"/>
              </a:rPr>
              <a:t>در این مواقع باید گزینه بزرگتر حذف شود. </a:t>
            </a:r>
            <a:endParaRPr lang="en-US" sz="3200" dirty="0">
              <a:ln>
                <a:solidFill>
                  <a:schemeClr val="tx1"/>
                </a:solidFill>
              </a:ln>
              <a:solidFill>
                <a:schemeClr val="tx1"/>
              </a:solidFill>
            </a:endParaRPr>
          </a:p>
        </p:txBody>
      </p:sp>
    </p:spTree>
    <p:extLst>
      <p:ext uri="{BB962C8B-B14F-4D97-AF65-F5344CB8AC3E}">
        <p14:creationId xmlns:p14="http://schemas.microsoft.com/office/powerpoint/2010/main" val="2586710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bg>
      <p:bgPr>
        <a:pattFill prst="pct10">
          <a:fgClr>
            <a:srgbClr val="92D050"/>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24262" y="434715"/>
            <a:ext cx="10672997" cy="6250898"/>
          </a:xfrm>
        </p:spPr>
        <p:txBody>
          <a:bodyPr>
            <a:noAutofit/>
          </a:bodyPr>
          <a:lstStyle/>
          <a:p>
            <a:pPr algn="r" rtl="1"/>
            <a:r>
              <a:rPr lang="fa-IR" sz="4800" dirty="0" smtClean="0">
                <a:ln>
                  <a:solidFill>
                    <a:srgbClr val="FF0000"/>
                  </a:solidFill>
                </a:ln>
                <a:solidFill>
                  <a:schemeClr val="bg2">
                    <a:lumMod val="25000"/>
                  </a:schemeClr>
                </a:solidFill>
                <a:cs typeface="B Nazanin" panose="00000400000000000000" pitchFamily="2" charset="-78"/>
              </a:rPr>
              <a:t>1. اسفناج</a:t>
            </a:r>
            <a:br>
              <a:rPr lang="fa-IR" sz="4800" dirty="0" smtClean="0">
                <a:ln>
                  <a:solidFill>
                    <a:srgbClr val="FF0000"/>
                  </a:solidFill>
                </a:ln>
                <a:solidFill>
                  <a:schemeClr val="bg2">
                    <a:lumMod val="25000"/>
                  </a:schemeClr>
                </a:solidFill>
                <a:cs typeface="B Nazanin" panose="00000400000000000000" pitchFamily="2" charset="-78"/>
              </a:rPr>
            </a:br>
            <a:r>
              <a:rPr lang="fa-IR" sz="4800" dirty="0" smtClean="0">
                <a:ln>
                  <a:solidFill>
                    <a:srgbClr val="FF0000"/>
                  </a:solidFill>
                </a:ln>
                <a:solidFill>
                  <a:schemeClr val="bg2">
                    <a:lumMod val="25000"/>
                  </a:schemeClr>
                </a:solidFill>
                <a:cs typeface="B Nazanin" panose="00000400000000000000" pitchFamily="2" charset="-78"/>
              </a:rPr>
              <a:t>2. پامچال</a:t>
            </a:r>
            <a:br>
              <a:rPr lang="fa-IR" sz="4800" dirty="0" smtClean="0">
                <a:ln>
                  <a:solidFill>
                    <a:srgbClr val="FF0000"/>
                  </a:solidFill>
                </a:ln>
                <a:solidFill>
                  <a:schemeClr val="bg2">
                    <a:lumMod val="25000"/>
                  </a:schemeClr>
                </a:solidFill>
                <a:cs typeface="B Nazanin" panose="00000400000000000000" pitchFamily="2" charset="-78"/>
              </a:rPr>
            </a:br>
            <a:r>
              <a:rPr lang="fa-IR" sz="4800" dirty="0" smtClean="0">
                <a:ln>
                  <a:solidFill>
                    <a:srgbClr val="FF0000"/>
                  </a:solidFill>
                </a:ln>
                <a:solidFill>
                  <a:schemeClr val="bg2">
                    <a:lumMod val="25000"/>
                  </a:schemeClr>
                </a:solidFill>
                <a:cs typeface="B Nazanin" panose="00000400000000000000" pitchFamily="2" charset="-78"/>
              </a:rPr>
              <a:t>3. جعفری</a:t>
            </a:r>
            <a:br>
              <a:rPr lang="fa-IR" sz="4800" dirty="0" smtClean="0">
                <a:ln>
                  <a:solidFill>
                    <a:srgbClr val="FF0000"/>
                  </a:solidFill>
                </a:ln>
                <a:solidFill>
                  <a:schemeClr val="bg2">
                    <a:lumMod val="25000"/>
                  </a:schemeClr>
                </a:solidFill>
                <a:cs typeface="B Nazanin" panose="00000400000000000000" pitchFamily="2" charset="-78"/>
              </a:rPr>
            </a:br>
            <a:r>
              <a:rPr lang="fa-IR" sz="4800" dirty="0" smtClean="0">
                <a:ln>
                  <a:solidFill>
                    <a:srgbClr val="FF0000"/>
                  </a:solidFill>
                </a:ln>
                <a:solidFill>
                  <a:schemeClr val="bg2">
                    <a:lumMod val="25000"/>
                  </a:schemeClr>
                </a:solidFill>
                <a:cs typeface="B Nazanin" panose="00000400000000000000" pitchFamily="2" charset="-78"/>
              </a:rPr>
              <a:t>4. سرخس</a:t>
            </a:r>
            <a:br>
              <a:rPr lang="fa-IR" sz="4800" dirty="0" smtClean="0">
                <a:ln>
                  <a:solidFill>
                    <a:srgbClr val="FF0000"/>
                  </a:solidFill>
                </a:ln>
                <a:solidFill>
                  <a:schemeClr val="bg2">
                    <a:lumMod val="25000"/>
                  </a:schemeClr>
                </a:solidFill>
                <a:cs typeface="B Nazanin" panose="00000400000000000000" pitchFamily="2" charset="-78"/>
              </a:rPr>
            </a:br>
            <a:r>
              <a:rPr lang="fa-IR" sz="4800" dirty="0">
                <a:cs typeface="B Nazanin" panose="00000400000000000000" pitchFamily="2" charset="-78"/>
              </a:rPr>
              <a:t/>
            </a:r>
            <a:br>
              <a:rPr lang="fa-IR" sz="4800" dirty="0">
                <a:cs typeface="B Nazanin" panose="00000400000000000000" pitchFamily="2" charset="-78"/>
              </a:rPr>
            </a:br>
            <a:r>
              <a:rPr lang="fa-IR" sz="4800" dirty="0" smtClean="0">
                <a:cs typeface="B Nazanin" panose="00000400000000000000" pitchFamily="2" charset="-78"/>
              </a:rPr>
              <a:t/>
            </a:r>
            <a:br>
              <a:rPr lang="fa-IR" sz="4800" dirty="0" smtClean="0">
                <a:cs typeface="B Nazanin" panose="00000400000000000000" pitchFamily="2" charset="-78"/>
              </a:rPr>
            </a:br>
            <a:r>
              <a:rPr lang="fa-IR" sz="4800" dirty="0" smtClean="0">
                <a:ln>
                  <a:solidFill>
                    <a:schemeClr val="tx1"/>
                  </a:solidFill>
                </a:ln>
                <a:solidFill>
                  <a:schemeClr val="bg1"/>
                </a:solidFill>
                <a:cs typeface="B Nazanin" panose="00000400000000000000" pitchFamily="2" charset="-78"/>
              </a:rPr>
              <a:t/>
            </a:r>
            <a:br>
              <a:rPr lang="fa-IR" sz="4800" dirty="0" smtClean="0">
                <a:ln>
                  <a:solidFill>
                    <a:schemeClr val="tx1"/>
                  </a:solidFill>
                </a:ln>
                <a:solidFill>
                  <a:schemeClr val="bg1"/>
                </a:solidFill>
                <a:cs typeface="B Nazanin" panose="00000400000000000000" pitchFamily="2" charset="-78"/>
              </a:rPr>
            </a:br>
            <a:endParaRPr lang="en-US" sz="4800" dirty="0">
              <a:ln>
                <a:solidFill>
                  <a:schemeClr val="tx1"/>
                </a:solidFill>
              </a:ln>
              <a:solidFill>
                <a:schemeClr val="bg1"/>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61</a:t>
            </a:fld>
            <a:endParaRPr lang="en-US"/>
          </a:p>
        </p:txBody>
      </p:sp>
      <p:sp>
        <p:nvSpPr>
          <p:cNvPr id="4" name="Oval 3"/>
          <p:cNvSpPr/>
          <p:nvPr/>
        </p:nvSpPr>
        <p:spPr>
          <a:xfrm>
            <a:off x="2459048" y="5003314"/>
            <a:ext cx="5446059" cy="1210235"/>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a-IR" sz="4000" dirty="0" smtClean="0">
                <a:solidFill>
                  <a:srgbClr val="FFFF00"/>
                </a:solidFill>
                <a:cs typeface="B Nazanin" panose="00000400000000000000" pitchFamily="2" charset="-78"/>
              </a:rPr>
              <a:t>گزینه 4  </a:t>
            </a:r>
            <a:endParaRPr lang="en-US" sz="4000" dirty="0">
              <a:solidFill>
                <a:srgbClr val="FFFF00"/>
              </a:solidFill>
              <a:cs typeface="B Nazanin" panose="00000400000000000000" pitchFamily="2" charset="-78"/>
            </a:endParaRPr>
          </a:p>
        </p:txBody>
      </p:sp>
      <p:sp>
        <p:nvSpPr>
          <p:cNvPr id="5" name="Rounded Rectangle 4"/>
          <p:cNvSpPr/>
          <p:nvPr/>
        </p:nvSpPr>
        <p:spPr>
          <a:xfrm>
            <a:off x="2038662" y="3447738"/>
            <a:ext cx="6685613" cy="13191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800" dirty="0">
                <a:ln>
                  <a:solidFill>
                    <a:schemeClr val="tx1"/>
                  </a:solidFill>
                </a:ln>
                <a:solidFill>
                  <a:srgbClr val="FF0000"/>
                </a:solidFill>
                <a:cs typeface="B Nazanin" panose="00000400000000000000" pitchFamily="2" charset="-78"/>
              </a:rPr>
              <a:t>اعمال ضد تست توسط طراح</a:t>
            </a:r>
            <a:br>
              <a:rPr lang="fa-IR" sz="4800" dirty="0">
                <a:ln>
                  <a:solidFill>
                    <a:schemeClr val="tx1"/>
                  </a:solidFill>
                </a:ln>
                <a:solidFill>
                  <a:srgbClr val="FF0000"/>
                </a:solidFill>
                <a:cs typeface="B Nazanin" panose="00000400000000000000" pitchFamily="2" charset="-78"/>
              </a:rPr>
            </a:br>
            <a:r>
              <a:rPr lang="fa-IR" sz="4800" dirty="0">
                <a:ln>
                  <a:solidFill>
                    <a:schemeClr val="tx1"/>
                  </a:solidFill>
                </a:ln>
                <a:solidFill>
                  <a:srgbClr val="FF0000"/>
                </a:solidFill>
                <a:cs typeface="B Nazanin" panose="00000400000000000000" pitchFamily="2" charset="-78"/>
              </a:rPr>
              <a:t>آشنایی غیر تجربی</a:t>
            </a:r>
            <a:endParaRPr lang="en-US" sz="4800" dirty="0">
              <a:solidFill>
                <a:srgbClr val="FF0000"/>
              </a:solidFill>
            </a:endParaRPr>
          </a:p>
        </p:txBody>
      </p:sp>
    </p:spTree>
    <p:extLst>
      <p:ext uri="{BB962C8B-B14F-4D97-AF65-F5344CB8AC3E}">
        <p14:creationId xmlns:p14="http://schemas.microsoft.com/office/powerpoint/2010/main" val="977709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ircle(in)">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92D050"/>
            </a:gs>
            <a:gs pos="48000">
              <a:schemeClr val="accent1">
                <a:lumMod val="60000"/>
                <a:lumOff val="40000"/>
              </a:schemeClr>
            </a:gs>
            <a:gs pos="100000">
              <a:schemeClr val="accent2">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11579" y="344774"/>
            <a:ext cx="10485679" cy="6325849"/>
          </a:xfrm>
        </p:spPr>
        <p:txBody>
          <a:bodyPr>
            <a:normAutofit/>
          </a:bodyPr>
          <a:lstStyle/>
          <a:p>
            <a:pPr algn="r" rtl="1"/>
            <a:r>
              <a:rPr lang="fa-IR" sz="4400" b="1" dirty="0" smtClean="0">
                <a:ln w="9525">
                  <a:solidFill>
                    <a:srgbClr val="FF0000"/>
                  </a:solidFill>
                  <a:prstDash val="solid"/>
                </a:ln>
                <a:solidFill>
                  <a:srgbClr val="FFFF00"/>
                </a:solidFill>
                <a:effectLst>
                  <a:outerShdw blurRad="12700" dist="38100" dir="2700000" algn="tl" rotWithShape="0">
                    <a:schemeClr val="accent5">
                      <a:lumMod val="60000"/>
                      <a:lumOff val="40000"/>
                    </a:schemeClr>
                  </a:outerShdw>
                </a:effectLst>
                <a:cs typeface="B Nazanin" panose="00000400000000000000" pitchFamily="2" charset="-78"/>
              </a:rPr>
              <a:t>1. آمیدی – فسفودی استر</a:t>
            </a:r>
            <a:br>
              <a:rPr lang="fa-IR" sz="4400" b="1" dirty="0" smtClean="0">
                <a:ln w="9525">
                  <a:solidFill>
                    <a:srgbClr val="FF0000"/>
                  </a:solidFill>
                  <a:prstDash val="solid"/>
                </a:ln>
                <a:solidFill>
                  <a:srgbClr val="FFFF00"/>
                </a:solidFill>
                <a:effectLst>
                  <a:outerShdw blurRad="12700" dist="38100" dir="2700000" algn="tl" rotWithShape="0">
                    <a:schemeClr val="accent5">
                      <a:lumMod val="60000"/>
                      <a:lumOff val="40000"/>
                    </a:schemeClr>
                  </a:outerShdw>
                </a:effectLst>
                <a:cs typeface="B Nazanin" panose="00000400000000000000" pitchFamily="2" charset="-78"/>
              </a:rPr>
            </a:br>
            <a:r>
              <a:rPr lang="fa-IR" sz="4400" b="1" dirty="0" smtClean="0">
                <a:ln w="9525">
                  <a:solidFill>
                    <a:srgbClr val="FF0000"/>
                  </a:solidFill>
                  <a:prstDash val="solid"/>
                </a:ln>
                <a:solidFill>
                  <a:srgbClr val="FFFF00"/>
                </a:solidFill>
                <a:effectLst>
                  <a:outerShdw blurRad="12700" dist="38100" dir="2700000" algn="tl" rotWithShape="0">
                    <a:schemeClr val="accent5">
                      <a:lumMod val="60000"/>
                      <a:lumOff val="40000"/>
                    </a:schemeClr>
                  </a:outerShdw>
                </a:effectLst>
                <a:cs typeface="B Nazanin" panose="00000400000000000000" pitchFamily="2" charset="-78"/>
              </a:rPr>
              <a:t>2. هیدروژنی – هیدروژنی</a:t>
            </a:r>
            <a:br>
              <a:rPr lang="fa-IR" sz="4400" b="1" dirty="0" smtClean="0">
                <a:ln w="9525">
                  <a:solidFill>
                    <a:srgbClr val="FF0000"/>
                  </a:solidFill>
                  <a:prstDash val="solid"/>
                </a:ln>
                <a:solidFill>
                  <a:srgbClr val="FFFF00"/>
                </a:solidFill>
                <a:effectLst>
                  <a:outerShdw blurRad="12700" dist="38100" dir="2700000" algn="tl" rotWithShape="0">
                    <a:schemeClr val="accent5">
                      <a:lumMod val="60000"/>
                      <a:lumOff val="40000"/>
                    </a:schemeClr>
                  </a:outerShdw>
                </a:effectLst>
                <a:cs typeface="B Nazanin" panose="00000400000000000000" pitchFamily="2" charset="-78"/>
              </a:rPr>
            </a:br>
            <a:r>
              <a:rPr lang="fa-IR" sz="4400" b="1" dirty="0" smtClean="0">
                <a:ln w="9525">
                  <a:solidFill>
                    <a:srgbClr val="FF0000"/>
                  </a:solidFill>
                  <a:prstDash val="solid"/>
                </a:ln>
                <a:solidFill>
                  <a:srgbClr val="FFFF00"/>
                </a:solidFill>
                <a:effectLst>
                  <a:outerShdw blurRad="12700" dist="38100" dir="2700000" algn="tl" rotWithShape="0">
                    <a:schemeClr val="accent5">
                      <a:lumMod val="60000"/>
                      <a:lumOff val="40000"/>
                    </a:schemeClr>
                  </a:outerShdw>
                </a:effectLst>
                <a:cs typeface="B Nazanin" panose="00000400000000000000" pitchFamily="2" charset="-78"/>
              </a:rPr>
              <a:t>3. فسفودی استر – آمیدی</a:t>
            </a:r>
            <a:br>
              <a:rPr lang="fa-IR" sz="4400" b="1" dirty="0" smtClean="0">
                <a:ln w="9525">
                  <a:solidFill>
                    <a:srgbClr val="FF0000"/>
                  </a:solidFill>
                  <a:prstDash val="solid"/>
                </a:ln>
                <a:solidFill>
                  <a:srgbClr val="FFFF00"/>
                </a:solidFill>
                <a:effectLst>
                  <a:outerShdw blurRad="12700" dist="38100" dir="2700000" algn="tl" rotWithShape="0">
                    <a:schemeClr val="accent5">
                      <a:lumMod val="60000"/>
                      <a:lumOff val="40000"/>
                    </a:schemeClr>
                  </a:outerShdw>
                </a:effectLst>
                <a:cs typeface="B Nazanin" panose="00000400000000000000" pitchFamily="2" charset="-78"/>
              </a:rPr>
            </a:br>
            <a:r>
              <a:rPr lang="fa-IR" sz="4400" b="1" dirty="0" smtClean="0">
                <a:ln w="9525">
                  <a:solidFill>
                    <a:srgbClr val="FF0000"/>
                  </a:solidFill>
                  <a:prstDash val="solid"/>
                </a:ln>
                <a:solidFill>
                  <a:srgbClr val="FFFF00"/>
                </a:solidFill>
                <a:effectLst>
                  <a:outerShdw blurRad="12700" dist="38100" dir="2700000" algn="tl" rotWithShape="0">
                    <a:schemeClr val="accent5">
                      <a:lumMod val="60000"/>
                      <a:lumOff val="40000"/>
                    </a:schemeClr>
                  </a:outerShdw>
                </a:effectLst>
                <a:cs typeface="B Nazanin" panose="00000400000000000000" pitchFamily="2" charset="-78"/>
              </a:rPr>
              <a:t>4. فسفودی استر – فسفودی استر</a:t>
            </a: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r>
            <a:br>
              <a:rPr lang="fa-IR" sz="4400" dirty="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smtClean="0">
                <a:cs typeface="B Nazanin" panose="00000400000000000000" pitchFamily="2" charset="-78"/>
              </a:rPr>
              <a:t/>
            </a:r>
            <a:br>
              <a:rPr lang="fa-IR" sz="4400" dirty="0" smtClean="0">
                <a:cs typeface="B Nazanin" panose="00000400000000000000" pitchFamily="2" charset="-78"/>
              </a:rPr>
            </a:br>
            <a:r>
              <a:rPr lang="fa-IR" sz="4400" dirty="0">
                <a:cs typeface="B Nazanin" panose="00000400000000000000" pitchFamily="2" charset="-78"/>
              </a:rPr>
              <a:t>	</a:t>
            </a:r>
            <a:r>
              <a:rPr lang="fa-IR" sz="4400" dirty="0" smtClean="0">
                <a:cs typeface="B Nazanin" panose="00000400000000000000" pitchFamily="2" charset="-78"/>
              </a:rPr>
              <a:t>				</a:t>
            </a:r>
            <a:endParaRPr lang="en-US" sz="4400" dirty="0">
              <a:solidFill>
                <a:srgbClr val="FF000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62</a:t>
            </a:fld>
            <a:endParaRPr lang="en-US"/>
          </a:p>
        </p:txBody>
      </p:sp>
      <p:sp>
        <p:nvSpPr>
          <p:cNvPr id="4" name="Oval 3"/>
          <p:cNvSpPr/>
          <p:nvPr/>
        </p:nvSpPr>
        <p:spPr>
          <a:xfrm>
            <a:off x="2488148" y="4854956"/>
            <a:ext cx="5446059" cy="1210235"/>
          </a:xfrm>
          <a:prstGeom prst="ellipse">
            <a:avLst/>
          </a:prstGeom>
          <a:ln>
            <a:solidFill>
              <a:srgbClr val="FFFF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a-IR" sz="4000" dirty="0" smtClean="0">
                <a:solidFill>
                  <a:schemeClr val="bg1"/>
                </a:solidFill>
                <a:cs typeface="B Nazanin" panose="00000400000000000000" pitchFamily="2" charset="-78"/>
              </a:rPr>
              <a:t>گزینه 1 و 3 </a:t>
            </a:r>
            <a:endParaRPr lang="en-US" sz="4000" dirty="0">
              <a:solidFill>
                <a:schemeClr val="bg1"/>
              </a:solidFill>
              <a:cs typeface="B Nazanin" panose="00000400000000000000" pitchFamily="2" charset="-78"/>
            </a:endParaRPr>
          </a:p>
        </p:txBody>
      </p:sp>
      <p:sp>
        <p:nvSpPr>
          <p:cNvPr id="5" name="Oval 4"/>
          <p:cNvSpPr/>
          <p:nvPr/>
        </p:nvSpPr>
        <p:spPr>
          <a:xfrm>
            <a:off x="8244589" y="4695575"/>
            <a:ext cx="2773181" cy="152899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800" b="1" dirty="0">
                <a:ln w="6600">
                  <a:solidFill>
                    <a:schemeClr val="accent2"/>
                  </a:solidFill>
                  <a:prstDash val="solid"/>
                </a:ln>
                <a:solidFill>
                  <a:srgbClr val="FF0000"/>
                </a:solidFill>
                <a:effectLst>
                  <a:outerShdw dist="38100" dir="2700000" algn="tl" rotWithShape="0">
                    <a:schemeClr val="accent2"/>
                  </a:outerShdw>
                </a:effectLst>
                <a:cs typeface="B Nazanin" panose="00000400000000000000" pitchFamily="2" charset="-78"/>
              </a:rPr>
              <a:t>تقارن</a:t>
            </a:r>
            <a:endParaRPr lang="en-US" sz="4800" dirty="0"/>
          </a:p>
        </p:txBody>
      </p:sp>
    </p:spTree>
    <p:extLst>
      <p:ext uri="{BB962C8B-B14F-4D97-AF65-F5344CB8AC3E}">
        <p14:creationId xmlns:p14="http://schemas.microsoft.com/office/powerpoint/2010/main" val="4126159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0"/>
                <a:lumOff val="100000"/>
              </a:schemeClr>
            </a:gs>
            <a:gs pos="35000">
              <a:schemeClr val="accent5">
                <a:lumMod val="0"/>
                <a:lumOff val="100000"/>
              </a:schemeClr>
            </a:gs>
            <a:gs pos="100000">
              <a:srgbClr val="00B0F0"/>
            </a:gs>
          </a:gsLst>
          <a:path path="circle">
            <a:fillToRect l="50000" t="-80000" r="50000" b="180000"/>
          </a:path>
          <a:tileRect/>
        </a:grad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a:xfrm>
                <a:off x="1094282" y="624109"/>
                <a:ext cx="10410329" cy="6233891"/>
              </a:xfrm>
            </p:spPr>
            <p:txBody>
              <a:bodyPr>
                <a:normAutofit/>
              </a:bodyPr>
              <a:lstStyle/>
              <a:p>
                <a:pPr algn="r" rtl="1"/>
                <a:r>
                  <a:rPr lang="en-US" sz="4800" b="1" i="1" dirty="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t>ATP .1</a:t>
                </a:r>
                <a:r>
                  <a:rPr lang="fa-IR" sz="4800" b="1" i="1" dirty="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t> </a:t>
                </a:r>
                <a:r>
                  <a:rPr lang="en-US" sz="4800" b="1" i="1" dirty="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t/>
                </a:r>
                <a:br>
                  <a:rPr lang="en-US" sz="4800" b="1" i="1" dirty="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br>
                <a14:m>
                  <m:oMath xmlns:m="http://schemas.openxmlformats.org/officeDocument/2006/math">
                    <m:sSub>
                      <m:sSubPr>
                        <m:ctrlPr>
                          <a:rPr lang="en-US" sz="4800" b="1" i="1">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m:ctrlPr>
                      </m:sSubPr>
                      <m:e>
                        <m:r>
                          <a:rPr lang="en-US" sz="4800" b="1" i="1">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m:t>𝑁𝐴𝐷𝑃𝐻</m:t>
                        </m:r>
                      </m:e>
                      <m:sub>
                        <m:r>
                          <a:rPr lang="en-US" sz="4800" b="1" i="1">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m:t>2</m:t>
                        </m:r>
                        <m:r>
                          <a:rPr lang="en-US" sz="4800" b="1" i="1">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m:t>  </m:t>
                        </m:r>
                      </m:sub>
                    </m:sSub>
                    <m:r>
                      <a:rPr lang="en-US" sz="4800" b="1" i="1">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m:t>. </m:t>
                    </m:r>
                    <m:r>
                      <a:rPr lang="en-US" sz="4800" b="1" i="1">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m:t>2</m:t>
                    </m:r>
                  </m:oMath>
                </a14:m>
                <a:r>
                  <a:rPr lang="en-US" sz="4800" b="1" i="1" dirty="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t>	</a:t>
                </a:r>
                <a:br>
                  <a:rPr lang="en-US" sz="4800" b="1" i="1" dirty="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br>
                <a:r>
                  <a:rPr lang="en-US" sz="4800" b="1" i="1" dirty="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t>NADP </a:t>
                </a:r>
                <a:r>
                  <a:rPr lang="en-US" sz="4800" b="1" i="1" dirty="0" smtClean="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t> .</a:t>
                </a:r>
                <a:r>
                  <a:rPr lang="en-US" sz="4800" b="1" i="1" dirty="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t>3</a:t>
                </a:r>
                <a:br>
                  <a:rPr lang="en-US" sz="4800" b="1" i="1" dirty="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br>
                <a:r>
                  <a:rPr lang="en-US" sz="4800" b="1" i="1" dirty="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t>4</a:t>
                </a:r>
                <a:r>
                  <a:rPr lang="fa-IR" sz="4800" b="1" i="1" dirty="0">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a:t>. </a:t>
                </a:r>
                <a14:m>
                  <m:oMath xmlns:m="http://schemas.openxmlformats.org/officeDocument/2006/math">
                    <m:sSup>
                      <m:sSupPr>
                        <m:ctrlPr>
                          <a:rPr lang="fa-IR" sz="4800" b="1" i="1">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m:ctrlPr>
                      </m:sSupPr>
                      <m:e>
                        <m:r>
                          <a:rPr lang="en-US" sz="4800" b="1" i="1">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m:t>𝑁𝐴𝐷</m:t>
                        </m:r>
                      </m:e>
                      <m:sup>
                        <m:r>
                          <a:rPr lang="en-US" sz="4800" b="1" i="1">
                            <a:ln w="12700">
                              <a:solidFill>
                                <a:srgbClr val="FFFF00"/>
                              </a:solidFill>
                              <a:prstDash val="solid"/>
                            </a:ln>
                            <a:solidFill>
                              <a:srgbClr val="7030A0"/>
                            </a:solidFill>
                            <a:effectLst>
                              <a:innerShdw blurRad="177800">
                                <a:schemeClr val="accent3">
                                  <a:lumMod val="50000"/>
                                </a:schemeClr>
                              </a:innerShdw>
                            </a:effectLst>
                            <a:latin typeface="Cambria Math" panose="02040503050406030204" pitchFamily="18" charset="0"/>
                          </a:rPr>
                          <m:t>+</m:t>
                        </m:r>
                      </m:sup>
                    </m:sSup>
                  </m:oMath>
                </a14:m>
                <a:r>
                  <a:rPr lang="en-US" sz="4800" b="1" dirty="0" smtClean="0">
                    <a:ln w="12700">
                      <a:solidFill>
                        <a:srgbClr val="FFFF00"/>
                      </a:solidFill>
                      <a:prstDash val="solid"/>
                    </a:ln>
                    <a:solidFill>
                      <a:srgbClr val="7030A0"/>
                    </a:solidFill>
                    <a:effectLst>
                      <a:innerShdw blurRad="177800">
                        <a:schemeClr val="accent3">
                          <a:lumMod val="50000"/>
                        </a:schemeClr>
                      </a:innerShdw>
                    </a:effectLst>
                    <a:cs typeface="B Nazanin" panose="00000400000000000000" pitchFamily="2" charset="-78"/>
                  </a:rPr>
                  <a:t/>
                </a:r>
                <a:br>
                  <a:rPr lang="en-US" sz="4800" b="1" dirty="0" smtClean="0">
                    <a:ln w="12700">
                      <a:solidFill>
                        <a:srgbClr val="FFFF00"/>
                      </a:solidFill>
                      <a:prstDash val="solid"/>
                    </a:ln>
                    <a:solidFill>
                      <a:srgbClr val="7030A0"/>
                    </a:solidFill>
                    <a:effectLst>
                      <a:innerShdw blurRad="177800">
                        <a:schemeClr val="accent3">
                          <a:lumMod val="50000"/>
                        </a:schemeClr>
                      </a:innerShdw>
                    </a:effectLst>
                    <a:cs typeface="B Nazanin" panose="00000400000000000000" pitchFamily="2" charset="-78"/>
                  </a:rPr>
                </a:br>
                <a:r>
                  <a:rPr lang="en-US" sz="4800" dirty="0">
                    <a:cs typeface="B Nazanin" panose="00000400000000000000" pitchFamily="2" charset="-78"/>
                  </a:rPr>
                  <a:t/>
                </a:r>
                <a:br>
                  <a:rPr lang="en-US" sz="4800" dirty="0">
                    <a:cs typeface="B Nazanin" panose="00000400000000000000" pitchFamily="2" charset="-78"/>
                  </a:rPr>
                </a:br>
                <a:r>
                  <a:rPr lang="fa-IR" sz="4800" dirty="0" smtClean="0">
                    <a:cs typeface="B Nazanin" panose="00000400000000000000" pitchFamily="2" charset="-78"/>
                  </a:rPr>
                  <a:t/>
                </a:r>
                <a:br>
                  <a:rPr lang="fa-IR" sz="4800" dirty="0" smtClean="0">
                    <a:cs typeface="B Nazanin" panose="00000400000000000000" pitchFamily="2" charset="-78"/>
                  </a:rPr>
                </a:br>
                <a:endParaRPr lang="en-US" sz="4800" dirty="0">
                  <a:ln>
                    <a:solidFill>
                      <a:srgbClr val="FF0000"/>
                    </a:solidFill>
                  </a:ln>
                  <a:solidFill>
                    <a:schemeClr val="bg2">
                      <a:lumMod val="50000"/>
                    </a:schemeClr>
                  </a:solidFill>
                  <a:cs typeface="B Nazanin" panose="00000400000000000000" pitchFamily="2" charset="-78"/>
                </a:endParaRPr>
              </a:p>
            </p:txBody>
          </p:sp>
        </mc:Choice>
        <mc:Fallback xmlns="">
          <p:sp>
            <p:nvSpPr>
              <p:cNvPr id="2" name="Title 1"/>
              <p:cNvSpPr>
                <a:spLocks noGrp="1" noRot="1" noChangeAspect="1" noMove="1" noResize="1" noEditPoints="1" noAdjustHandles="1" noChangeArrowheads="1" noChangeShapeType="1" noTextEdit="1"/>
              </p:cNvSpPr>
              <p:nvPr>
                <p:ph type="title"/>
              </p:nvPr>
            </p:nvSpPr>
            <p:spPr>
              <a:xfrm>
                <a:off x="1094282" y="624109"/>
                <a:ext cx="10410329" cy="6233891"/>
              </a:xfrm>
              <a:blipFill rotWithShape="0">
                <a:blip r:embed="rId2"/>
                <a:stretch>
                  <a:fillRect/>
                </a:stretch>
              </a:blipFill>
            </p:spPr>
            <p:txBody>
              <a:bodyPr/>
              <a:lstStyle/>
              <a:p>
                <a:r>
                  <a:rPr lang="en-US">
                    <a:noFill/>
                  </a:rPr>
                  <a:t> </a:t>
                </a:r>
              </a:p>
            </p:txBody>
          </p:sp>
        </mc:Fallback>
      </mc:AlternateContent>
      <p:sp>
        <p:nvSpPr>
          <p:cNvPr id="3" name="Slide Number Placeholder 2"/>
          <p:cNvSpPr>
            <a:spLocks noGrp="1"/>
          </p:cNvSpPr>
          <p:nvPr>
            <p:ph type="sldNum" sz="quarter" idx="12"/>
          </p:nvPr>
        </p:nvSpPr>
        <p:spPr/>
        <p:txBody>
          <a:bodyPr/>
          <a:lstStyle/>
          <a:p>
            <a:fld id="{624A1D62-9267-47EC-8551-2163B8F749A9}" type="slidenum">
              <a:rPr lang="en-US" smtClean="0"/>
              <a:t>63</a:t>
            </a:fld>
            <a:endParaRPr lang="en-US"/>
          </a:p>
        </p:txBody>
      </p:sp>
      <p:sp>
        <p:nvSpPr>
          <p:cNvPr id="4" name="Oval 3"/>
          <p:cNvSpPr/>
          <p:nvPr/>
        </p:nvSpPr>
        <p:spPr>
          <a:xfrm>
            <a:off x="1467796" y="4655235"/>
            <a:ext cx="5446059" cy="1210235"/>
          </a:xfrm>
          <a:prstGeom prst="ellipse">
            <a:avLst/>
          </a:prstGeom>
          <a:solidFill>
            <a:srgbClr val="FF0066"/>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fa-IR" sz="4000" dirty="0" smtClean="0">
                <a:solidFill>
                  <a:schemeClr val="bg1"/>
                </a:solidFill>
                <a:cs typeface="B Nazanin" panose="00000400000000000000" pitchFamily="2" charset="-78"/>
              </a:rPr>
              <a:t>گزینه 2 و 3 </a:t>
            </a:r>
            <a:endParaRPr lang="en-US" sz="4000" dirty="0">
              <a:solidFill>
                <a:schemeClr val="bg1"/>
              </a:solidFill>
              <a:cs typeface="B Nazanin" panose="00000400000000000000" pitchFamily="2" charset="-78"/>
            </a:endParaRPr>
          </a:p>
        </p:txBody>
      </p:sp>
      <p:sp>
        <p:nvSpPr>
          <p:cNvPr id="5" name="Oval 4"/>
          <p:cNvSpPr/>
          <p:nvPr/>
        </p:nvSpPr>
        <p:spPr>
          <a:xfrm>
            <a:off x="7492859" y="4230207"/>
            <a:ext cx="3432748" cy="1768839"/>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400" dirty="0">
                <a:ln>
                  <a:solidFill>
                    <a:srgbClr val="FF0000"/>
                  </a:solidFill>
                </a:ln>
                <a:solidFill>
                  <a:schemeClr val="bg2">
                    <a:lumMod val="50000"/>
                  </a:schemeClr>
                </a:solidFill>
                <a:cs typeface="B Nazanin" panose="00000400000000000000" pitchFamily="2" charset="-78"/>
              </a:rPr>
              <a:t>بیشترین جزء شباهت</a:t>
            </a:r>
            <a:endParaRPr lang="en-US" sz="4400" dirty="0"/>
          </a:p>
        </p:txBody>
      </p:sp>
    </p:spTree>
    <p:extLst>
      <p:ext uri="{BB962C8B-B14F-4D97-AF65-F5344CB8AC3E}">
        <p14:creationId xmlns:p14="http://schemas.microsoft.com/office/powerpoint/2010/main" val="3258945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94480" y="624109"/>
            <a:ext cx="10710132" cy="5986553"/>
          </a:xfrm>
        </p:spPr>
        <p:txBody>
          <a:bodyPr>
            <a:normAutofit/>
          </a:bodyPr>
          <a:lstStyle/>
          <a:p>
            <a:pPr algn="r" rtl="1"/>
            <a:r>
              <a:rPr lang="fa-IR" sz="4800" dirty="0" smtClean="0">
                <a:ln>
                  <a:solidFill>
                    <a:srgbClr val="FF0000"/>
                  </a:solidFill>
                </a:ln>
                <a:solidFill>
                  <a:srgbClr val="7030A0"/>
                </a:solidFill>
                <a:cs typeface="B Nazanin" panose="00000400000000000000" pitchFamily="2" charset="-78"/>
              </a:rPr>
              <a:t>1. سوبرین</a:t>
            </a:r>
            <a:br>
              <a:rPr lang="fa-IR" sz="4800" dirty="0" smtClean="0">
                <a:ln>
                  <a:solidFill>
                    <a:srgbClr val="FF0000"/>
                  </a:solidFill>
                </a:ln>
                <a:solidFill>
                  <a:srgbClr val="7030A0"/>
                </a:solidFill>
                <a:cs typeface="B Nazanin" panose="00000400000000000000" pitchFamily="2" charset="-78"/>
              </a:rPr>
            </a:br>
            <a:r>
              <a:rPr lang="fa-IR" sz="4800" dirty="0" smtClean="0">
                <a:ln>
                  <a:solidFill>
                    <a:srgbClr val="FF0000"/>
                  </a:solidFill>
                </a:ln>
                <a:solidFill>
                  <a:srgbClr val="7030A0"/>
                </a:solidFill>
                <a:cs typeface="B Nazanin" panose="00000400000000000000" pitchFamily="2" charset="-78"/>
              </a:rPr>
              <a:t>2. لیگنین</a:t>
            </a:r>
            <a:br>
              <a:rPr lang="fa-IR" sz="4800" dirty="0" smtClean="0">
                <a:ln>
                  <a:solidFill>
                    <a:srgbClr val="FF0000"/>
                  </a:solidFill>
                </a:ln>
                <a:solidFill>
                  <a:srgbClr val="7030A0"/>
                </a:solidFill>
                <a:cs typeface="B Nazanin" panose="00000400000000000000" pitchFamily="2" charset="-78"/>
              </a:rPr>
            </a:br>
            <a:r>
              <a:rPr lang="fa-IR" sz="4800" dirty="0" smtClean="0">
                <a:ln>
                  <a:solidFill>
                    <a:srgbClr val="FF0000"/>
                  </a:solidFill>
                </a:ln>
                <a:solidFill>
                  <a:srgbClr val="7030A0"/>
                </a:solidFill>
                <a:cs typeface="B Nazanin" panose="00000400000000000000" pitchFamily="2" charset="-78"/>
              </a:rPr>
              <a:t>3. سلولز</a:t>
            </a:r>
            <a:br>
              <a:rPr lang="fa-IR" sz="4800" dirty="0" smtClean="0">
                <a:ln>
                  <a:solidFill>
                    <a:srgbClr val="FF0000"/>
                  </a:solidFill>
                </a:ln>
                <a:solidFill>
                  <a:srgbClr val="7030A0"/>
                </a:solidFill>
                <a:cs typeface="B Nazanin" panose="00000400000000000000" pitchFamily="2" charset="-78"/>
              </a:rPr>
            </a:br>
            <a:r>
              <a:rPr lang="fa-IR" sz="4800" dirty="0" smtClean="0">
                <a:ln>
                  <a:solidFill>
                    <a:srgbClr val="FF0000"/>
                  </a:solidFill>
                </a:ln>
                <a:solidFill>
                  <a:srgbClr val="7030A0"/>
                </a:solidFill>
                <a:cs typeface="B Nazanin" panose="00000400000000000000" pitchFamily="2" charset="-78"/>
              </a:rPr>
              <a:t>4. کوتین</a:t>
            </a:r>
            <a:r>
              <a:rPr lang="fa-IR" sz="4800" dirty="0" smtClean="0">
                <a:cs typeface="B Nazanin" panose="00000400000000000000" pitchFamily="2" charset="-78"/>
              </a:rPr>
              <a:t/>
            </a:r>
            <a:br>
              <a:rPr lang="fa-IR" sz="4800" dirty="0" smtClean="0">
                <a:cs typeface="B Nazanin" panose="00000400000000000000" pitchFamily="2" charset="-78"/>
              </a:rPr>
            </a:br>
            <a:r>
              <a:rPr lang="fa-IR" sz="4800" dirty="0">
                <a:cs typeface="B Nazanin" panose="00000400000000000000" pitchFamily="2" charset="-78"/>
              </a:rPr>
              <a:t/>
            </a:r>
            <a:br>
              <a:rPr lang="fa-IR" sz="4800" dirty="0">
                <a:cs typeface="B Nazanin" panose="00000400000000000000" pitchFamily="2" charset="-78"/>
              </a:rPr>
            </a:br>
            <a:r>
              <a:rPr lang="en-US" sz="4800" dirty="0" smtClean="0">
                <a:cs typeface="B Nazanin" panose="00000400000000000000" pitchFamily="2" charset="-78"/>
              </a:rPr>
              <a:t>			</a:t>
            </a:r>
            <a:endParaRPr lang="en-US" sz="4800" dirty="0">
              <a:solidFill>
                <a:srgbClr val="FF000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64</a:t>
            </a:fld>
            <a:endParaRPr lang="en-US"/>
          </a:p>
        </p:txBody>
      </p:sp>
      <p:sp>
        <p:nvSpPr>
          <p:cNvPr id="4" name="Oval 3"/>
          <p:cNvSpPr/>
          <p:nvPr/>
        </p:nvSpPr>
        <p:spPr>
          <a:xfrm>
            <a:off x="2541936" y="4205529"/>
            <a:ext cx="5446059" cy="1210235"/>
          </a:xfrm>
          <a:prstGeom prst="ellipse">
            <a:avLst/>
          </a:prstGeom>
          <a:solidFill>
            <a:schemeClr val="accent2">
              <a:lumMod val="75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smtClean="0">
                <a:solidFill>
                  <a:schemeClr val="bg1"/>
                </a:solidFill>
                <a:cs typeface="B Nazanin" panose="00000400000000000000" pitchFamily="2" charset="-78"/>
              </a:rPr>
              <a:t>گزینه 1 و 2  </a:t>
            </a:r>
            <a:endParaRPr lang="en-US" sz="3600" dirty="0">
              <a:solidFill>
                <a:schemeClr val="bg1"/>
              </a:solidFill>
              <a:cs typeface="B Nazanin" panose="00000400000000000000" pitchFamily="2" charset="-78"/>
            </a:endParaRPr>
          </a:p>
        </p:txBody>
      </p:sp>
      <p:sp>
        <p:nvSpPr>
          <p:cNvPr id="5" name="Oval 4"/>
          <p:cNvSpPr/>
          <p:nvPr/>
        </p:nvSpPr>
        <p:spPr>
          <a:xfrm>
            <a:off x="8260345" y="4083623"/>
            <a:ext cx="3244267" cy="145404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800" b="1" dirty="0">
                <a:ln w="12700">
                  <a:solidFill>
                    <a:schemeClr val="accent3">
                      <a:lumMod val="50000"/>
                    </a:schemeClr>
                  </a:solidFill>
                  <a:prstDash val="solid"/>
                </a:ln>
                <a:solidFill>
                  <a:srgbClr val="FF0000"/>
                </a:solidFill>
                <a:effectLst>
                  <a:innerShdw blurRad="177800">
                    <a:schemeClr val="accent3">
                      <a:lumMod val="50000"/>
                    </a:schemeClr>
                  </a:innerShdw>
                </a:effectLst>
                <a:cs typeface="B Nazanin" panose="00000400000000000000" pitchFamily="2" charset="-78"/>
              </a:rPr>
              <a:t>هم آوایی</a:t>
            </a:r>
            <a:endParaRPr lang="en-US" sz="4800" dirty="0"/>
          </a:p>
        </p:txBody>
      </p:sp>
    </p:spTree>
    <p:extLst>
      <p:ext uri="{BB962C8B-B14F-4D97-AF65-F5344CB8AC3E}">
        <p14:creationId xmlns:p14="http://schemas.microsoft.com/office/powerpoint/2010/main" val="19395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40000"/>
                <a:lumOff val="60000"/>
              </a:schemeClr>
            </a:gs>
            <a:gs pos="46000">
              <a:srgbClr val="FFC000"/>
            </a:gs>
            <a:gs pos="100000">
              <a:schemeClr val="accent6">
                <a:lumMod val="60000"/>
                <a:lumOff val="4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19332" y="624109"/>
            <a:ext cx="10485280" cy="6091484"/>
          </a:xfrm>
        </p:spPr>
        <p:txBody>
          <a:bodyPr>
            <a:normAutofit/>
          </a:bodyPr>
          <a:lstStyle/>
          <a:p>
            <a:pPr algn="r" rtl="1"/>
            <a:r>
              <a:rPr lang="fa-IR" sz="5400" b="1" dirty="0" smtClean="0">
                <a:ln w="22225">
                  <a:solidFill>
                    <a:schemeClr val="accent2"/>
                  </a:solidFill>
                  <a:prstDash val="solid"/>
                </a:ln>
                <a:solidFill>
                  <a:schemeClr val="tx1"/>
                </a:solidFill>
                <a:cs typeface="B Nazanin" panose="00000400000000000000" pitchFamily="2" charset="-78"/>
              </a:rPr>
              <a:t>1. آب گریز – آب گریز </a:t>
            </a:r>
            <a:br>
              <a:rPr lang="fa-IR" sz="5400" b="1" dirty="0" smtClean="0">
                <a:ln w="22225">
                  <a:solidFill>
                    <a:schemeClr val="accent2"/>
                  </a:solidFill>
                  <a:prstDash val="solid"/>
                </a:ln>
                <a:solidFill>
                  <a:schemeClr val="tx1"/>
                </a:solidFill>
                <a:cs typeface="B Nazanin" panose="00000400000000000000" pitchFamily="2" charset="-78"/>
              </a:rPr>
            </a:br>
            <a:r>
              <a:rPr lang="fa-IR" sz="5400" b="1" dirty="0" smtClean="0">
                <a:ln w="22225">
                  <a:solidFill>
                    <a:schemeClr val="accent2"/>
                  </a:solidFill>
                  <a:prstDash val="solid"/>
                </a:ln>
                <a:solidFill>
                  <a:schemeClr val="tx1"/>
                </a:solidFill>
                <a:cs typeface="B Nazanin" panose="00000400000000000000" pitchFamily="2" charset="-78"/>
              </a:rPr>
              <a:t>2. آب دوست – آب دوست </a:t>
            </a:r>
            <a:br>
              <a:rPr lang="fa-IR" sz="5400" b="1" dirty="0" smtClean="0">
                <a:ln w="22225">
                  <a:solidFill>
                    <a:schemeClr val="accent2"/>
                  </a:solidFill>
                  <a:prstDash val="solid"/>
                </a:ln>
                <a:solidFill>
                  <a:schemeClr val="tx1"/>
                </a:solidFill>
                <a:cs typeface="B Nazanin" panose="00000400000000000000" pitchFamily="2" charset="-78"/>
              </a:rPr>
            </a:br>
            <a:r>
              <a:rPr lang="fa-IR" sz="5400" b="1" dirty="0" smtClean="0">
                <a:ln w="22225">
                  <a:solidFill>
                    <a:schemeClr val="accent2"/>
                  </a:solidFill>
                  <a:prstDash val="solid"/>
                </a:ln>
                <a:solidFill>
                  <a:schemeClr val="tx1"/>
                </a:solidFill>
                <a:cs typeface="B Nazanin" panose="00000400000000000000" pitchFamily="2" charset="-78"/>
              </a:rPr>
              <a:t>3. آب گریز – آب دوست </a:t>
            </a:r>
            <a:br>
              <a:rPr lang="fa-IR" sz="5400" b="1" dirty="0" smtClean="0">
                <a:ln w="22225">
                  <a:solidFill>
                    <a:schemeClr val="accent2"/>
                  </a:solidFill>
                  <a:prstDash val="solid"/>
                </a:ln>
                <a:solidFill>
                  <a:schemeClr val="tx1"/>
                </a:solidFill>
                <a:cs typeface="B Nazanin" panose="00000400000000000000" pitchFamily="2" charset="-78"/>
              </a:rPr>
            </a:br>
            <a:r>
              <a:rPr lang="fa-IR" sz="5400" b="1" dirty="0" smtClean="0">
                <a:ln w="22225">
                  <a:solidFill>
                    <a:schemeClr val="accent2"/>
                  </a:solidFill>
                  <a:prstDash val="solid"/>
                </a:ln>
                <a:solidFill>
                  <a:schemeClr val="tx1"/>
                </a:solidFill>
                <a:cs typeface="B Nazanin" panose="00000400000000000000" pitchFamily="2" charset="-78"/>
              </a:rPr>
              <a:t>4. آب دوست – آب گریز</a:t>
            </a:r>
            <a:r>
              <a:rPr lang="fa-IR" sz="4800" dirty="0" smtClean="0">
                <a:cs typeface="B Nazanin" panose="00000400000000000000" pitchFamily="2" charset="-78"/>
              </a:rPr>
              <a:t/>
            </a:r>
            <a:br>
              <a:rPr lang="fa-IR" sz="4800" dirty="0" smtClean="0">
                <a:cs typeface="B Nazanin" panose="00000400000000000000" pitchFamily="2" charset="-78"/>
              </a:rPr>
            </a:br>
            <a:r>
              <a:rPr lang="en-US" sz="4800" dirty="0">
                <a:cs typeface="B Nazanin" panose="00000400000000000000" pitchFamily="2" charset="-78"/>
              </a:rPr>
              <a:t/>
            </a:r>
            <a:br>
              <a:rPr lang="en-US" sz="4800" dirty="0">
                <a:cs typeface="B Nazanin" panose="00000400000000000000" pitchFamily="2" charset="-78"/>
              </a:rPr>
            </a:br>
            <a:r>
              <a:rPr lang="en-US" sz="4800" dirty="0" smtClean="0">
                <a:cs typeface="B Nazanin" panose="00000400000000000000" pitchFamily="2" charset="-78"/>
              </a:rPr>
              <a:t>				</a:t>
            </a:r>
            <a:endParaRPr lang="en-US" sz="4800" dirty="0">
              <a:ln>
                <a:solidFill>
                  <a:srgbClr val="0070C0"/>
                </a:solidFill>
              </a:ln>
              <a:solidFill>
                <a:srgbClr val="00B0F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65</a:t>
            </a:fld>
            <a:endParaRPr lang="en-US"/>
          </a:p>
        </p:txBody>
      </p:sp>
      <p:sp>
        <p:nvSpPr>
          <p:cNvPr id="4" name="Oval 3"/>
          <p:cNvSpPr/>
          <p:nvPr/>
        </p:nvSpPr>
        <p:spPr>
          <a:xfrm>
            <a:off x="1019332" y="4195388"/>
            <a:ext cx="5446059" cy="1210235"/>
          </a:xfrm>
          <a:prstGeom prst="ellipse">
            <a:avLst/>
          </a:prstGeom>
          <a:solidFill>
            <a:srgbClr val="00B0F0"/>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fa-IR" sz="4400" dirty="0" smtClean="0">
                <a:solidFill>
                  <a:srgbClr val="FFFF00"/>
                </a:solidFill>
                <a:cs typeface="B Nazanin" panose="00000400000000000000" pitchFamily="2" charset="-78"/>
              </a:rPr>
              <a:t>گزینه 3 و 4 </a:t>
            </a:r>
            <a:endParaRPr lang="en-US" sz="4400" dirty="0">
              <a:solidFill>
                <a:srgbClr val="FFFF00"/>
              </a:solidFill>
              <a:cs typeface="B Nazanin" panose="00000400000000000000" pitchFamily="2" charset="-78"/>
            </a:endParaRPr>
          </a:p>
        </p:txBody>
      </p:sp>
      <p:sp>
        <p:nvSpPr>
          <p:cNvPr id="5" name="Oval 4"/>
          <p:cNvSpPr/>
          <p:nvPr/>
        </p:nvSpPr>
        <p:spPr>
          <a:xfrm>
            <a:off x="7255239" y="3942412"/>
            <a:ext cx="3072984" cy="1933731"/>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400" dirty="0">
                <a:ln>
                  <a:solidFill>
                    <a:srgbClr val="0070C0"/>
                  </a:solidFill>
                </a:ln>
                <a:solidFill>
                  <a:srgbClr val="00B0F0"/>
                </a:solidFill>
                <a:cs typeface="B Nazanin" panose="00000400000000000000" pitchFamily="2" charset="-78"/>
              </a:rPr>
              <a:t>شباهت تقارنی</a:t>
            </a:r>
            <a:endParaRPr lang="en-US" sz="4400" dirty="0"/>
          </a:p>
        </p:txBody>
      </p:sp>
    </p:spTree>
    <p:extLst>
      <p:ext uri="{BB962C8B-B14F-4D97-AF65-F5344CB8AC3E}">
        <p14:creationId xmlns:p14="http://schemas.microsoft.com/office/powerpoint/2010/main" val="2824069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ircle(in)">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4302" y="624109"/>
            <a:ext cx="10440309" cy="6061504"/>
          </a:xfrm>
        </p:spPr>
        <p:txBody>
          <a:bodyPr>
            <a:normAutofit/>
          </a:bodyPr>
          <a:lstStyle/>
          <a:p>
            <a:pPr algn="r" rtl="1"/>
            <a:r>
              <a:rPr lang="fa-IR" sz="4800" b="1" dirty="0" smtClean="0">
                <a:ln w="9525">
                  <a:solidFill>
                    <a:srgbClr val="FFFF00"/>
                  </a:solidFill>
                  <a:prstDash val="solid"/>
                </a:ln>
                <a:solidFill>
                  <a:srgbClr val="FF0000"/>
                </a:solidFill>
                <a:effectLst>
                  <a:outerShdw blurRad="12700" dist="38100" dir="2700000" algn="tl" rotWithShape="0">
                    <a:schemeClr val="bg1">
                      <a:lumMod val="50000"/>
                    </a:schemeClr>
                  </a:outerShdw>
                </a:effectLst>
                <a:cs typeface="B Nazanin" panose="00000400000000000000" pitchFamily="2" charset="-78"/>
              </a:rPr>
              <a:t>1. افزوده شدن کلاهک </a:t>
            </a:r>
            <a:br>
              <a:rPr lang="fa-IR" sz="4800" b="1" dirty="0" smtClean="0">
                <a:ln w="9525">
                  <a:solidFill>
                    <a:srgbClr val="FFFF00"/>
                  </a:solidFill>
                  <a:prstDash val="solid"/>
                </a:ln>
                <a:solidFill>
                  <a:srgbClr val="FF0000"/>
                </a:solidFill>
                <a:effectLst>
                  <a:outerShdw blurRad="12700" dist="38100" dir="2700000" algn="tl" rotWithShape="0">
                    <a:schemeClr val="bg1">
                      <a:lumMod val="50000"/>
                    </a:schemeClr>
                  </a:outerShdw>
                </a:effectLst>
                <a:cs typeface="B Nazanin" panose="00000400000000000000" pitchFamily="2" charset="-78"/>
              </a:rPr>
            </a:br>
            <a:r>
              <a:rPr lang="fa-IR" sz="4800" b="1" dirty="0" smtClean="0">
                <a:ln w="9525">
                  <a:solidFill>
                    <a:srgbClr val="FFFF00"/>
                  </a:solidFill>
                  <a:prstDash val="solid"/>
                </a:ln>
                <a:solidFill>
                  <a:srgbClr val="FF0000"/>
                </a:solidFill>
                <a:effectLst>
                  <a:outerShdw blurRad="12700" dist="38100" dir="2700000" algn="tl" rotWithShape="0">
                    <a:schemeClr val="bg1">
                      <a:lumMod val="50000"/>
                    </a:schemeClr>
                  </a:outerShdw>
                </a:effectLst>
                <a:cs typeface="B Nazanin" panose="00000400000000000000" pitchFamily="2" charset="-78"/>
              </a:rPr>
              <a:t>2. پیرایش</a:t>
            </a:r>
            <a:br>
              <a:rPr lang="fa-IR" sz="4800" b="1" dirty="0" smtClean="0">
                <a:ln w="9525">
                  <a:solidFill>
                    <a:srgbClr val="FFFF00"/>
                  </a:solidFill>
                  <a:prstDash val="solid"/>
                </a:ln>
                <a:solidFill>
                  <a:srgbClr val="FF0000"/>
                </a:solidFill>
                <a:effectLst>
                  <a:outerShdw blurRad="12700" dist="38100" dir="2700000" algn="tl" rotWithShape="0">
                    <a:schemeClr val="bg1">
                      <a:lumMod val="50000"/>
                    </a:schemeClr>
                  </a:outerShdw>
                </a:effectLst>
                <a:cs typeface="B Nazanin" panose="00000400000000000000" pitchFamily="2" charset="-78"/>
              </a:rPr>
            </a:br>
            <a:r>
              <a:rPr lang="fa-IR" sz="4800" b="1" dirty="0" smtClean="0">
                <a:ln w="9525">
                  <a:solidFill>
                    <a:srgbClr val="FFFF00"/>
                  </a:solidFill>
                  <a:prstDash val="solid"/>
                </a:ln>
                <a:solidFill>
                  <a:srgbClr val="FF0000"/>
                </a:solidFill>
                <a:effectLst>
                  <a:outerShdw blurRad="12700" dist="38100" dir="2700000" algn="tl" rotWithShape="0">
                    <a:schemeClr val="bg1">
                      <a:lumMod val="50000"/>
                    </a:schemeClr>
                  </a:outerShdw>
                </a:effectLst>
                <a:cs typeface="B Nazanin" panose="00000400000000000000" pitchFamily="2" charset="-78"/>
              </a:rPr>
              <a:t>3. افزودن دم پلی </a:t>
            </a:r>
            <a:r>
              <a:rPr lang="en-US" sz="4800" b="1" dirty="0" smtClean="0">
                <a:ln w="9525">
                  <a:solidFill>
                    <a:srgbClr val="FFFF00"/>
                  </a:solidFill>
                  <a:prstDash val="solid"/>
                </a:ln>
                <a:solidFill>
                  <a:srgbClr val="FF0000"/>
                </a:solidFill>
                <a:effectLst>
                  <a:outerShdw blurRad="12700" dist="38100" dir="2700000" algn="tl" rotWithShape="0">
                    <a:schemeClr val="bg1">
                      <a:lumMod val="50000"/>
                    </a:schemeClr>
                  </a:outerShdw>
                </a:effectLst>
                <a:cs typeface="B Nazanin" panose="00000400000000000000" pitchFamily="2" charset="-78"/>
              </a:rPr>
              <a:t>A</a:t>
            </a:r>
            <a:br>
              <a:rPr lang="en-US" sz="4800" b="1" dirty="0" smtClean="0">
                <a:ln w="9525">
                  <a:solidFill>
                    <a:srgbClr val="FFFF00"/>
                  </a:solidFill>
                  <a:prstDash val="solid"/>
                </a:ln>
                <a:solidFill>
                  <a:srgbClr val="FF0000"/>
                </a:solidFill>
                <a:effectLst>
                  <a:outerShdw blurRad="12700" dist="38100" dir="2700000" algn="tl" rotWithShape="0">
                    <a:schemeClr val="bg1">
                      <a:lumMod val="50000"/>
                    </a:schemeClr>
                  </a:outerShdw>
                </a:effectLst>
                <a:cs typeface="B Nazanin" panose="00000400000000000000" pitchFamily="2" charset="-78"/>
              </a:rPr>
            </a:br>
            <a:r>
              <a:rPr lang="fa-IR" sz="4800" b="1" dirty="0" smtClean="0">
                <a:ln w="9525">
                  <a:solidFill>
                    <a:srgbClr val="FFFF00"/>
                  </a:solidFill>
                  <a:prstDash val="solid"/>
                </a:ln>
                <a:solidFill>
                  <a:srgbClr val="FF0000"/>
                </a:solidFill>
                <a:effectLst>
                  <a:outerShdw blurRad="12700" dist="38100" dir="2700000" algn="tl" rotWithShape="0">
                    <a:schemeClr val="bg1">
                      <a:lumMod val="50000"/>
                    </a:schemeClr>
                  </a:outerShdw>
                </a:effectLst>
                <a:cs typeface="B Nazanin" panose="00000400000000000000" pitchFamily="2" charset="-78"/>
              </a:rPr>
              <a:t>4. برش </a:t>
            </a:r>
            <a:r>
              <a:rPr lang="fa-IR" sz="4800" dirty="0" smtClean="0">
                <a:cs typeface="B Nazanin" panose="00000400000000000000" pitchFamily="2" charset="-78"/>
              </a:rPr>
              <a:t/>
            </a:r>
            <a:br>
              <a:rPr lang="fa-IR" sz="4800" dirty="0" smtClean="0">
                <a:cs typeface="B Nazanin" panose="00000400000000000000" pitchFamily="2" charset="-78"/>
              </a:rPr>
            </a:br>
            <a:r>
              <a:rPr lang="fa-IR" sz="4800" dirty="0">
                <a:cs typeface="B Nazanin" panose="00000400000000000000" pitchFamily="2" charset="-78"/>
              </a:rPr>
              <a:t/>
            </a:r>
            <a:br>
              <a:rPr lang="fa-IR" sz="4800" dirty="0">
                <a:cs typeface="B Nazanin" panose="00000400000000000000" pitchFamily="2" charset="-78"/>
              </a:rPr>
            </a:br>
            <a:r>
              <a:rPr lang="fa-IR" sz="4800" dirty="0" smtClean="0">
                <a:cs typeface="B Nazanin" panose="00000400000000000000" pitchFamily="2" charset="-78"/>
              </a:rPr>
              <a:t/>
            </a:r>
            <a:br>
              <a:rPr lang="fa-IR" sz="4800" dirty="0" smtClean="0">
                <a:cs typeface="B Nazanin" panose="00000400000000000000" pitchFamily="2" charset="-78"/>
              </a:rPr>
            </a:br>
            <a:r>
              <a:rPr lang="en-US" sz="4800" dirty="0" smtClean="0">
                <a:cs typeface="B Nazanin" panose="00000400000000000000" pitchFamily="2" charset="-78"/>
              </a:rPr>
              <a:t>						</a:t>
            </a:r>
            <a:endParaRPr lang="en-US" sz="4800" dirty="0">
              <a:ln>
                <a:solidFill>
                  <a:srgbClr val="00B050"/>
                </a:solidFill>
              </a:ln>
              <a:solidFill>
                <a:srgbClr val="92D05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66</a:t>
            </a:fld>
            <a:endParaRPr lang="en-US"/>
          </a:p>
        </p:txBody>
      </p:sp>
      <p:sp>
        <p:nvSpPr>
          <p:cNvPr id="4" name="Oval 3"/>
          <p:cNvSpPr/>
          <p:nvPr/>
        </p:nvSpPr>
        <p:spPr>
          <a:xfrm>
            <a:off x="1503867" y="4818691"/>
            <a:ext cx="5446059" cy="1210235"/>
          </a:xfrm>
          <a:prstGeom prst="ellipse">
            <a:avLst/>
          </a:prstGeom>
          <a:solidFill>
            <a:srgbClr val="FF0066"/>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a-IR" sz="4000" dirty="0" smtClean="0">
                <a:cs typeface="B Nazanin" panose="00000400000000000000" pitchFamily="2" charset="-78"/>
              </a:rPr>
              <a:t>گزینه 1 و 3 </a:t>
            </a:r>
            <a:endParaRPr lang="en-US" sz="4000" dirty="0">
              <a:cs typeface="B Nazanin" panose="00000400000000000000" pitchFamily="2" charset="-78"/>
            </a:endParaRPr>
          </a:p>
        </p:txBody>
      </p:sp>
      <p:sp>
        <p:nvSpPr>
          <p:cNvPr id="5" name="Oval 4"/>
          <p:cNvSpPr/>
          <p:nvPr/>
        </p:nvSpPr>
        <p:spPr>
          <a:xfrm>
            <a:off x="7482416" y="4554378"/>
            <a:ext cx="2308486" cy="173886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800" dirty="0">
                <a:ln>
                  <a:solidFill>
                    <a:srgbClr val="00B050"/>
                  </a:solidFill>
                </a:ln>
                <a:solidFill>
                  <a:srgbClr val="92D050"/>
                </a:solidFill>
                <a:cs typeface="B Nazanin" panose="00000400000000000000" pitchFamily="2" charset="-78"/>
              </a:rPr>
              <a:t>شباهت</a:t>
            </a:r>
            <a:endParaRPr lang="en-US" sz="4800" dirty="0"/>
          </a:p>
        </p:txBody>
      </p:sp>
    </p:spTree>
    <p:extLst>
      <p:ext uri="{BB962C8B-B14F-4D97-AF65-F5344CB8AC3E}">
        <p14:creationId xmlns:p14="http://schemas.microsoft.com/office/powerpoint/2010/main" val="2671611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624109"/>
            <a:ext cx="10590211" cy="6031524"/>
          </a:xfrm>
        </p:spPr>
        <p:txBody>
          <a:bodyPr>
            <a:normAutofit/>
          </a:bodyPr>
          <a:lstStyle/>
          <a:p>
            <a:pPr algn="r" rtl="1"/>
            <a:r>
              <a:rPr lang="fa-IR" sz="4800" b="1" dirty="0" smtClean="0">
                <a:ln w="12700" cmpd="sng">
                  <a:solidFill>
                    <a:srgbClr val="FFC000"/>
                  </a:solidFill>
                  <a:prstDash val="solid"/>
                </a:ln>
                <a:solidFill>
                  <a:srgbClr val="C00000"/>
                </a:solidFill>
                <a:cs typeface="B Nazanin" panose="00000400000000000000" pitchFamily="2" charset="-78"/>
              </a:rPr>
              <a:t>1. ویتامین </a:t>
            </a:r>
            <a:r>
              <a:rPr lang="en-US" sz="4800" b="1" dirty="0" smtClean="0">
                <a:ln w="12700" cmpd="sng">
                  <a:solidFill>
                    <a:srgbClr val="FFC000"/>
                  </a:solidFill>
                  <a:prstDash val="solid"/>
                </a:ln>
                <a:solidFill>
                  <a:srgbClr val="C00000"/>
                </a:solidFill>
                <a:cs typeface="B Nazanin" panose="00000400000000000000" pitchFamily="2" charset="-78"/>
              </a:rPr>
              <a:t>E</a:t>
            </a:r>
            <a:br>
              <a:rPr lang="en-US" sz="4800" b="1" dirty="0" smtClean="0">
                <a:ln w="12700" cmpd="sng">
                  <a:solidFill>
                    <a:srgbClr val="FFC000"/>
                  </a:solidFill>
                  <a:prstDash val="solid"/>
                </a:ln>
                <a:solidFill>
                  <a:srgbClr val="C00000"/>
                </a:solidFill>
                <a:cs typeface="B Nazanin" panose="00000400000000000000" pitchFamily="2" charset="-78"/>
              </a:rPr>
            </a:br>
            <a:r>
              <a:rPr lang="fa-IR" sz="4800" b="1" dirty="0" smtClean="0">
                <a:ln w="12700" cmpd="sng">
                  <a:solidFill>
                    <a:srgbClr val="FFC000"/>
                  </a:solidFill>
                  <a:prstDash val="solid"/>
                </a:ln>
                <a:solidFill>
                  <a:srgbClr val="C00000"/>
                </a:solidFill>
                <a:cs typeface="B Nazanin" panose="00000400000000000000" pitchFamily="2" charset="-78"/>
              </a:rPr>
              <a:t>2. ویتامین </a:t>
            </a:r>
            <a:r>
              <a:rPr lang="en-US" sz="4800" b="1" dirty="0" smtClean="0">
                <a:ln w="12700" cmpd="sng">
                  <a:solidFill>
                    <a:srgbClr val="FFC000"/>
                  </a:solidFill>
                  <a:prstDash val="solid"/>
                </a:ln>
                <a:solidFill>
                  <a:srgbClr val="C00000"/>
                </a:solidFill>
                <a:cs typeface="B Nazanin" panose="00000400000000000000" pitchFamily="2" charset="-78"/>
              </a:rPr>
              <a:t>D</a:t>
            </a:r>
            <a:br>
              <a:rPr lang="en-US" sz="4800" b="1" dirty="0" smtClean="0">
                <a:ln w="12700" cmpd="sng">
                  <a:solidFill>
                    <a:srgbClr val="FFC000"/>
                  </a:solidFill>
                  <a:prstDash val="solid"/>
                </a:ln>
                <a:solidFill>
                  <a:srgbClr val="C00000"/>
                </a:solidFill>
                <a:cs typeface="B Nazanin" panose="00000400000000000000" pitchFamily="2" charset="-78"/>
              </a:rPr>
            </a:br>
            <a:r>
              <a:rPr lang="fa-IR" sz="4800" b="1" dirty="0" smtClean="0">
                <a:ln w="12700" cmpd="sng">
                  <a:solidFill>
                    <a:srgbClr val="FFC000"/>
                  </a:solidFill>
                  <a:prstDash val="solid"/>
                </a:ln>
                <a:solidFill>
                  <a:srgbClr val="C00000"/>
                </a:solidFill>
                <a:cs typeface="B Nazanin" panose="00000400000000000000" pitchFamily="2" charset="-78"/>
              </a:rPr>
              <a:t>3. کارتن</a:t>
            </a:r>
            <a:br>
              <a:rPr lang="fa-IR" sz="4800" b="1" dirty="0" smtClean="0">
                <a:ln w="12700" cmpd="sng">
                  <a:solidFill>
                    <a:srgbClr val="FFC000"/>
                  </a:solidFill>
                  <a:prstDash val="solid"/>
                </a:ln>
                <a:solidFill>
                  <a:srgbClr val="C00000"/>
                </a:solidFill>
                <a:cs typeface="B Nazanin" panose="00000400000000000000" pitchFamily="2" charset="-78"/>
              </a:rPr>
            </a:br>
            <a:r>
              <a:rPr lang="fa-IR" sz="4800" b="1" dirty="0" smtClean="0">
                <a:ln w="12700" cmpd="sng">
                  <a:solidFill>
                    <a:srgbClr val="FFC000"/>
                  </a:solidFill>
                  <a:prstDash val="solid"/>
                </a:ln>
                <a:solidFill>
                  <a:srgbClr val="C00000"/>
                </a:solidFill>
                <a:cs typeface="B Nazanin" panose="00000400000000000000" pitchFamily="2" charset="-78"/>
              </a:rPr>
              <a:t>4. کلروفیل</a:t>
            </a:r>
            <a:r>
              <a:rPr lang="fa-IR" sz="4800" dirty="0" smtClean="0">
                <a:cs typeface="B Nazanin" panose="00000400000000000000" pitchFamily="2" charset="-78"/>
              </a:rPr>
              <a:t/>
            </a:r>
            <a:br>
              <a:rPr lang="fa-IR" sz="4800" dirty="0" smtClean="0">
                <a:cs typeface="B Nazanin" panose="00000400000000000000" pitchFamily="2" charset="-78"/>
              </a:rPr>
            </a:br>
            <a:r>
              <a:rPr lang="fa-IR" sz="4800" dirty="0">
                <a:cs typeface="B Nazanin" panose="00000400000000000000" pitchFamily="2" charset="-78"/>
              </a:rPr>
              <a:t> </a:t>
            </a:r>
            <a:r>
              <a:rPr lang="fa-IR" sz="4800" dirty="0" smtClean="0">
                <a:cs typeface="B Nazanin" panose="00000400000000000000" pitchFamily="2" charset="-78"/>
              </a:rPr>
              <a:t/>
            </a:r>
            <a:br>
              <a:rPr lang="fa-IR" sz="4800" dirty="0" smtClean="0">
                <a:cs typeface="B Nazanin" panose="00000400000000000000" pitchFamily="2" charset="-78"/>
              </a:rPr>
            </a:br>
            <a:r>
              <a:rPr lang="en-US" sz="4800" dirty="0" smtClean="0">
                <a:cs typeface="B Nazanin" panose="00000400000000000000" pitchFamily="2" charset="-78"/>
              </a:rPr>
              <a:t/>
            </a:r>
            <a:br>
              <a:rPr lang="en-US" sz="4800" dirty="0" smtClean="0">
                <a:cs typeface="B Nazanin" panose="00000400000000000000" pitchFamily="2" charset="-78"/>
              </a:rPr>
            </a:br>
            <a:r>
              <a:rPr lang="en-US" sz="4800" dirty="0">
                <a:cs typeface="B Nazanin" panose="00000400000000000000" pitchFamily="2" charset="-78"/>
              </a:rPr>
              <a:t>	</a:t>
            </a:r>
            <a:r>
              <a:rPr lang="en-US" sz="4800" dirty="0" smtClean="0">
                <a:cs typeface="B Nazanin" panose="00000400000000000000" pitchFamily="2" charset="-78"/>
              </a:rPr>
              <a:t>					</a:t>
            </a:r>
            <a:endParaRPr lang="en-US" sz="4800" dirty="0">
              <a:ln>
                <a:solidFill>
                  <a:srgbClr val="C00000"/>
                </a:solidFill>
              </a:ln>
              <a:solidFill>
                <a:srgbClr val="7030A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67</a:t>
            </a:fld>
            <a:endParaRPr lang="en-US"/>
          </a:p>
        </p:txBody>
      </p:sp>
      <p:sp>
        <p:nvSpPr>
          <p:cNvPr id="4" name="Oval 3"/>
          <p:cNvSpPr/>
          <p:nvPr/>
        </p:nvSpPr>
        <p:spPr>
          <a:xfrm>
            <a:off x="1438836" y="4854956"/>
            <a:ext cx="5446059" cy="1210235"/>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a-IR" sz="4400" b="1" dirty="0" smtClean="0">
                <a:solidFill>
                  <a:srgbClr val="7030A0"/>
                </a:solidFill>
                <a:cs typeface="B Nazanin" panose="00000400000000000000" pitchFamily="2" charset="-78"/>
              </a:rPr>
              <a:t>گزینه 1 و 2</a:t>
            </a:r>
            <a:endParaRPr lang="en-US" sz="4400" b="1" dirty="0">
              <a:solidFill>
                <a:srgbClr val="7030A0"/>
              </a:solidFill>
              <a:cs typeface="B Nazanin" panose="00000400000000000000" pitchFamily="2" charset="-78"/>
            </a:endParaRPr>
          </a:p>
        </p:txBody>
      </p:sp>
      <p:sp>
        <p:nvSpPr>
          <p:cNvPr id="5" name="Oval 4"/>
          <p:cNvSpPr/>
          <p:nvPr/>
        </p:nvSpPr>
        <p:spPr>
          <a:xfrm>
            <a:off x="7409331" y="4605633"/>
            <a:ext cx="2413416" cy="1708879"/>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5400" dirty="0">
                <a:ln>
                  <a:solidFill>
                    <a:srgbClr val="C00000"/>
                  </a:solidFill>
                </a:ln>
                <a:solidFill>
                  <a:srgbClr val="7030A0"/>
                </a:solidFill>
                <a:cs typeface="B Nazanin" panose="00000400000000000000" pitchFamily="2" charset="-78"/>
              </a:rPr>
              <a:t>شباهت</a:t>
            </a:r>
            <a:endParaRPr lang="en-US" sz="5400" dirty="0"/>
          </a:p>
        </p:txBody>
      </p:sp>
    </p:spTree>
    <p:extLst>
      <p:ext uri="{BB962C8B-B14F-4D97-AF65-F5344CB8AC3E}">
        <p14:creationId xmlns:p14="http://schemas.microsoft.com/office/powerpoint/2010/main" val="1042927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1812" y="624109"/>
            <a:ext cx="11355388" cy="5956573"/>
          </a:xfrm>
        </p:spPr>
        <p:txBody>
          <a:bodyPr>
            <a:noAutofit/>
          </a:bodyPr>
          <a:lstStyle/>
          <a:p>
            <a:pPr algn="r" rtl="1"/>
            <a:r>
              <a:rPr lang="fa-IR"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t>1. قابلیت تقسیم را از دست می دهد</a:t>
            </a:r>
            <a:r>
              <a:rPr lang="en-US"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t>.</a:t>
            </a:r>
            <a:r>
              <a:rPr lang="fa-IR"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t/>
            </a:r>
            <a:br>
              <a:rPr lang="fa-IR"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br>
            <a:r>
              <a:rPr lang="fa-IR"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t>2. کنترل تقسیم آن یا هسته خواهد بود</a:t>
            </a:r>
            <a:r>
              <a:rPr lang="en-US"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t>.</a:t>
            </a:r>
            <a:r>
              <a:rPr lang="fa-IR"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t/>
            </a:r>
            <a:br>
              <a:rPr lang="fa-IR"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br>
            <a:r>
              <a:rPr lang="fa-IR"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t>3. میتوکندری از دست می رود</a:t>
            </a:r>
            <a:r>
              <a:rPr lang="en-US"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t>.</a:t>
            </a:r>
            <a:r>
              <a:rPr lang="fa-IR"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t/>
            </a:r>
            <a:br>
              <a:rPr lang="fa-IR"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br>
            <a:r>
              <a:rPr lang="fa-IR"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t>4. کنترل تقسیم آن مانند گذشته سیتوپلاسمی خواهد بود</a:t>
            </a:r>
            <a:r>
              <a:rPr lang="en-US" sz="4400" b="1" dirty="0" smtClean="0">
                <a:ln w="12700">
                  <a:solidFill>
                    <a:srgbClr val="FF0000"/>
                  </a:solidFill>
                  <a:prstDash val="solid"/>
                </a:ln>
                <a:solidFill>
                  <a:srgbClr val="00B050"/>
                </a:solidFill>
                <a:effectLst>
                  <a:outerShdw dist="38100" dir="2640000" algn="bl" rotWithShape="0">
                    <a:schemeClr val="tx2">
                      <a:lumMod val="75000"/>
                    </a:schemeClr>
                  </a:outerShdw>
                </a:effectLst>
                <a:cs typeface="B Nazanin" panose="00000400000000000000" pitchFamily="2" charset="-78"/>
              </a:rPr>
              <a:t>.</a:t>
            </a:r>
            <a:r>
              <a:rPr lang="fa-IR" sz="4400" dirty="0" smtClean="0">
                <a:cs typeface="B Nazanin" panose="00000400000000000000" pitchFamily="2" charset="-78"/>
              </a:rPr>
              <a:t/>
            </a:r>
            <a:br>
              <a:rPr lang="fa-IR" sz="4400" dirty="0" smtClean="0">
                <a:cs typeface="B Nazanin" panose="00000400000000000000" pitchFamily="2" charset="-78"/>
              </a:rPr>
            </a:br>
            <a:r>
              <a:rPr lang="en-US" sz="4400" dirty="0" smtClean="0">
                <a:cs typeface="B Nazanin" panose="00000400000000000000" pitchFamily="2" charset="-78"/>
              </a:rPr>
              <a:t/>
            </a:r>
            <a:br>
              <a:rPr lang="en-US" sz="4400" dirty="0" smtClean="0">
                <a:cs typeface="B Nazanin" panose="00000400000000000000" pitchFamily="2" charset="-78"/>
              </a:rPr>
            </a:br>
            <a:r>
              <a:rPr lang="en-US" sz="4400" dirty="0">
                <a:cs typeface="B Nazanin" panose="00000400000000000000" pitchFamily="2" charset="-78"/>
              </a:rPr>
              <a:t>	</a:t>
            </a:r>
            <a:r>
              <a:rPr lang="en-US" sz="4400" dirty="0" smtClean="0">
                <a:cs typeface="B Nazanin" panose="00000400000000000000" pitchFamily="2" charset="-78"/>
              </a:rPr>
              <a:t>			</a:t>
            </a:r>
            <a:br>
              <a:rPr lang="en-US" sz="4400" dirty="0" smtClean="0">
                <a:cs typeface="B Nazanin" panose="00000400000000000000" pitchFamily="2" charset="-78"/>
              </a:rPr>
            </a:br>
            <a:r>
              <a:rPr lang="en-US" sz="4400" dirty="0">
                <a:cs typeface="B Nazanin" panose="00000400000000000000" pitchFamily="2" charset="-78"/>
              </a:rPr>
              <a:t>	</a:t>
            </a:r>
            <a:r>
              <a:rPr lang="en-US" sz="4400" dirty="0" smtClean="0">
                <a:cs typeface="B Nazanin" panose="00000400000000000000" pitchFamily="2" charset="-78"/>
              </a:rPr>
              <a:t>					</a:t>
            </a:r>
            <a:endParaRPr lang="en-US" sz="4400" dirty="0">
              <a:ln>
                <a:solidFill>
                  <a:srgbClr val="FFFF00"/>
                </a:solidFill>
              </a:ln>
              <a:solidFill>
                <a:srgbClr val="FF000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68</a:t>
            </a:fld>
            <a:endParaRPr lang="en-US"/>
          </a:p>
        </p:txBody>
      </p:sp>
      <p:sp>
        <p:nvSpPr>
          <p:cNvPr id="4" name="Oval 3"/>
          <p:cNvSpPr/>
          <p:nvPr/>
        </p:nvSpPr>
        <p:spPr>
          <a:xfrm>
            <a:off x="1693669" y="4435230"/>
            <a:ext cx="5446059" cy="1210235"/>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fa-IR" sz="4400" b="1" dirty="0" smtClean="0">
                <a:solidFill>
                  <a:srgbClr val="FFFF00"/>
                </a:solidFill>
                <a:cs typeface="B Nazanin" panose="00000400000000000000" pitchFamily="2" charset="-78"/>
              </a:rPr>
              <a:t>گزینه 2 و 4 </a:t>
            </a:r>
            <a:endParaRPr lang="en-US" sz="4400" b="1" dirty="0">
              <a:solidFill>
                <a:srgbClr val="FFFF00"/>
              </a:solidFill>
              <a:cs typeface="B Nazanin" panose="00000400000000000000" pitchFamily="2" charset="-78"/>
            </a:endParaRPr>
          </a:p>
        </p:txBody>
      </p:sp>
      <p:sp>
        <p:nvSpPr>
          <p:cNvPr id="5" name="Oval 4"/>
          <p:cNvSpPr/>
          <p:nvPr/>
        </p:nvSpPr>
        <p:spPr>
          <a:xfrm>
            <a:off x="7729634" y="4435230"/>
            <a:ext cx="1783830" cy="125917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ln w="22225">
                  <a:solidFill>
                    <a:schemeClr val="accent2"/>
                  </a:solidFill>
                  <a:prstDash val="solid"/>
                </a:ln>
                <a:solidFill>
                  <a:srgbClr val="FF0000"/>
                </a:solidFill>
                <a:cs typeface="B Nazanin" panose="00000400000000000000" pitchFamily="2" charset="-78"/>
              </a:rPr>
              <a:t>شباهت</a:t>
            </a:r>
            <a:endParaRPr lang="en-US" sz="3200" dirty="0"/>
          </a:p>
        </p:txBody>
      </p:sp>
    </p:spTree>
    <p:extLst>
      <p:ext uri="{BB962C8B-B14F-4D97-AF65-F5344CB8AC3E}">
        <p14:creationId xmlns:p14="http://schemas.microsoft.com/office/powerpoint/2010/main" val="24679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bg>
      <p:bgPr>
        <a:pattFill prst="pct5">
          <a:fgClr>
            <a:srgbClr val="92D050"/>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99410" y="624109"/>
            <a:ext cx="10605201" cy="6016534"/>
          </a:xfrm>
        </p:spPr>
        <p:txBody>
          <a:bodyPr>
            <a:normAutofit/>
          </a:bodyPr>
          <a:lstStyle/>
          <a:p>
            <a:pPr algn="r" rtl="1"/>
            <a:r>
              <a:rPr lang="fa-IR" sz="4800" dirty="0" smtClean="0">
                <a:ln>
                  <a:solidFill>
                    <a:srgbClr val="FF0000"/>
                  </a:solidFill>
                </a:ln>
                <a:solidFill>
                  <a:srgbClr val="FF0000"/>
                </a:solidFill>
                <a:cs typeface="B Nazanin" panose="00000400000000000000" pitchFamily="2" charset="-78"/>
              </a:rPr>
              <a:t>1. فعالیت </a:t>
            </a:r>
            <a:r>
              <a:rPr lang="en-US" sz="4800" dirty="0" smtClean="0">
                <a:ln>
                  <a:solidFill>
                    <a:srgbClr val="FF0000"/>
                  </a:solidFill>
                </a:ln>
                <a:solidFill>
                  <a:srgbClr val="FF0000"/>
                </a:solidFill>
                <a:cs typeface="B Nazanin" panose="00000400000000000000" pitchFamily="2" charset="-78"/>
              </a:rPr>
              <a:t>ATP </a:t>
            </a:r>
            <a:r>
              <a:rPr lang="fa-IR" sz="4800" dirty="0" smtClean="0">
                <a:ln>
                  <a:solidFill>
                    <a:srgbClr val="FF0000"/>
                  </a:solidFill>
                </a:ln>
                <a:solidFill>
                  <a:srgbClr val="FF0000"/>
                </a:solidFill>
                <a:cs typeface="B Nazanin" panose="00000400000000000000" pitchFamily="2" charset="-78"/>
              </a:rPr>
              <a:t> آزی در سرهای میوزین</a:t>
            </a:r>
            <a:br>
              <a:rPr lang="fa-IR" sz="4800" dirty="0" smtClean="0">
                <a:ln>
                  <a:solidFill>
                    <a:srgbClr val="FF0000"/>
                  </a:solidFill>
                </a:ln>
                <a:solidFill>
                  <a:srgbClr val="FF0000"/>
                </a:solidFill>
                <a:cs typeface="B Nazanin" panose="00000400000000000000" pitchFamily="2" charset="-78"/>
              </a:rPr>
            </a:br>
            <a:r>
              <a:rPr lang="fa-IR" sz="4800" dirty="0" smtClean="0">
                <a:ln>
                  <a:solidFill>
                    <a:srgbClr val="FF0000"/>
                  </a:solidFill>
                </a:ln>
                <a:solidFill>
                  <a:srgbClr val="FF0000"/>
                </a:solidFill>
                <a:cs typeface="B Nazanin" panose="00000400000000000000" pitchFamily="2" charset="-78"/>
              </a:rPr>
              <a:t>2. کوتاه شدن ساکرومر</a:t>
            </a:r>
            <a:br>
              <a:rPr lang="fa-IR" sz="4800" dirty="0" smtClean="0">
                <a:ln>
                  <a:solidFill>
                    <a:srgbClr val="FF0000"/>
                  </a:solidFill>
                </a:ln>
                <a:solidFill>
                  <a:srgbClr val="FF0000"/>
                </a:solidFill>
                <a:cs typeface="B Nazanin" panose="00000400000000000000" pitchFamily="2" charset="-78"/>
              </a:rPr>
            </a:br>
            <a:r>
              <a:rPr lang="fa-IR" sz="4800" dirty="0" smtClean="0">
                <a:ln>
                  <a:solidFill>
                    <a:srgbClr val="FF0000"/>
                  </a:solidFill>
                </a:ln>
                <a:solidFill>
                  <a:srgbClr val="FF0000"/>
                </a:solidFill>
                <a:cs typeface="B Nazanin" panose="00000400000000000000" pitchFamily="2" charset="-78"/>
              </a:rPr>
              <a:t>3. افزایش طول نوار روشن </a:t>
            </a:r>
            <a:br>
              <a:rPr lang="fa-IR" sz="4800" dirty="0" smtClean="0">
                <a:ln>
                  <a:solidFill>
                    <a:srgbClr val="FF0000"/>
                  </a:solidFill>
                </a:ln>
                <a:solidFill>
                  <a:srgbClr val="FF0000"/>
                </a:solidFill>
                <a:cs typeface="B Nazanin" panose="00000400000000000000" pitchFamily="2" charset="-78"/>
              </a:rPr>
            </a:br>
            <a:r>
              <a:rPr lang="fa-IR" sz="4800" dirty="0" smtClean="0">
                <a:ln>
                  <a:solidFill>
                    <a:srgbClr val="FF0000"/>
                  </a:solidFill>
                </a:ln>
                <a:solidFill>
                  <a:srgbClr val="FF0000"/>
                </a:solidFill>
                <a:cs typeface="B Nazanin" panose="00000400000000000000" pitchFamily="2" charset="-78"/>
              </a:rPr>
              <a:t>4. کوتاه شدن نوار تیره</a:t>
            </a:r>
            <a:r>
              <a:rPr lang="fa-IR" sz="4800" dirty="0" smtClean="0">
                <a:cs typeface="B Nazanin" panose="00000400000000000000" pitchFamily="2" charset="-78"/>
              </a:rPr>
              <a:t/>
            </a:r>
            <a:br>
              <a:rPr lang="fa-IR" sz="4800" dirty="0" smtClean="0">
                <a:cs typeface="B Nazanin" panose="00000400000000000000" pitchFamily="2" charset="-78"/>
              </a:rPr>
            </a:br>
            <a:r>
              <a:rPr lang="fa-IR" sz="4800" dirty="0">
                <a:cs typeface="B Nazanin" panose="00000400000000000000" pitchFamily="2" charset="-78"/>
              </a:rPr>
              <a:t/>
            </a:r>
            <a:br>
              <a:rPr lang="fa-IR" sz="4800" dirty="0">
                <a:cs typeface="B Nazanin" panose="00000400000000000000" pitchFamily="2" charset="-78"/>
              </a:rPr>
            </a:br>
            <a:r>
              <a:rPr lang="fa-IR" sz="4800" dirty="0" smtClean="0">
                <a:cs typeface="B Nazanin" panose="00000400000000000000" pitchFamily="2" charset="-78"/>
              </a:rPr>
              <a:t/>
            </a:r>
            <a:br>
              <a:rPr lang="fa-IR" sz="4800" dirty="0" smtClean="0">
                <a:cs typeface="B Nazanin" panose="00000400000000000000" pitchFamily="2" charset="-78"/>
              </a:rPr>
            </a:br>
            <a:r>
              <a:rPr lang="en-US" sz="4800" dirty="0" smtClean="0">
                <a:cs typeface="B Nazanin" panose="00000400000000000000" pitchFamily="2" charset="-78"/>
              </a:rPr>
              <a:t>					</a:t>
            </a:r>
            <a:endParaRPr lang="en-US" sz="4800" dirty="0">
              <a:ln>
                <a:solidFill>
                  <a:srgbClr val="7030A0"/>
                </a:solidFill>
              </a:ln>
              <a:solidFill>
                <a:srgbClr val="00B050"/>
              </a:solidFill>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69</a:t>
            </a:fld>
            <a:endParaRPr lang="en-US"/>
          </a:p>
        </p:txBody>
      </p:sp>
      <p:sp>
        <p:nvSpPr>
          <p:cNvPr id="4" name="Oval 3"/>
          <p:cNvSpPr/>
          <p:nvPr/>
        </p:nvSpPr>
        <p:spPr>
          <a:xfrm>
            <a:off x="2188345" y="4720045"/>
            <a:ext cx="5446059" cy="1210235"/>
          </a:xfrm>
          <a:prstGeom prst="ellipse">
            <a:avLst/>
          </a:prstGeom>
          <a:solidFill>
            <a:srgbClr val="FFFF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fa-IR" sz="3600" dirty="0" smtClean="0">
                <a:solidFill>
                  <a:srgbClr val="FF0066"/>
                </a:solidFill>
                <a:cs typeface="B Nazanin" panose="00000400000000000000" pitchFamily="2" charset="-78"/>
              </a:rPr>
              <a:t>گزینه 3 و 4 </a:t>
            </a:r>
            <a:endParaRPr lang="en-US" sz="3600" dirty="0">
              <a:solidFill>
                <a:srgbClr val="FF0066"/>
              </a:solidFill>
              <a:cs typeface="B Nazanin" panose="00000400000000000000" pitchFamily="2" charset="-78"/>
            </a:endParaRPr>
          </a:p>
        </p:txBody>
      </p:sp>
      <p:sp>
        <p:nvSpPr>
          <p:cNvPr id="5" name="Oval 4"/>
          <p:cNvSpPr/>
          <p:nvPr/>
        </p:nvSpPr>
        <p:spPr>
          <a:xfrm>
            <a:off x="8304551" y="4560664"/>
            <a:ext cx="1843790" cy="152899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400" dirty="0">
                <a:ln>
                  <a:solidFill>
                    <a:srgbClr val="7030A0"/>
                  </a:solidFill>
                </a:ln>
                <a:solidFill>
                  <a:srgbClr val="00B050"/>
                </a:solidFill>
                <a:cs typeface="B Nazanin" panose="00000400000000000000" pitchFamily="2" charset="-78"/>
              </a:rPr>
              <a:t>تضاد</a:t>
            </a:r>
            <a:endParaRPr lang="en-US" sz="4400" dirty="0"/>
          </a:p>
        </p:txBody>
      </p:sp>
    </p:spTree>
    <p:extLst>
      <p:ext uri="{BB962C8B-B14F-4D97-AF65-F5344CB8AC3E}">
        <p14:creationId xmlns:p14="http://schemas.microsoft.com/office/powerpoint/2010/main" val="47926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24A1D62-9267-47EC-8551-2163B8F749A9}" type="slidenum">
              <a:rPr lang="en-US" smtClean="0"/>
              <a:t>7</a:t>
            </a:fld>
            <a:endParaRPr lang="en-US"/>
          </a:p>
        </p:txBody>
      </p:sp>
      <p:sp>
        <p:nvSpPr>
          <p:cNvPr id="5" name="Rounded Rectangle 4"/>
          <p:cNvSpPr/>
          <p:nvPr/>
        </p:nvSpPr>
        <p:spPr>
          <a:xfrm>
            <a:off x="4751883" y="718313"/>
            <a:ext cx="7030387" cy="6145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200" dirty="0">
                <a:solidFill>
                  <a:srgbClr val="FF0000"/>
                </a:solidFill>
                <a:cs typeface="B Nazanin" panose="00000400000000000000" pitchFamily="2" charset="-78"/>
              </a:rPr>
              <a:t>درجه اهمیت انواع چارچوب ارتباط بین گزینه ها:</a:t>
            </a:r>
            <a:endParaRPr lang="en-US" sz="3200" dirty="0"/>
          </a:p>
        </p:txBody>
      </p:sp>
      <p:sp>
        <p:nvSpPr>
          <p:cNvPr id="6" name="Rounded Rectangle 5"/>
          <p:cNvSpPr/>
          <p:nvPr/>
        </p:nvSpPr>
        <p:spPr>
          <a:xfrm>
            <a:off x="2983043" y="2249802"/>
            <a:ext cx="4392118" cy="6145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solidFill>
                  <a:srgbClr val="7030A0"/>
                </a:solidFill>
                <a:cs typeface="B Nazanin" panose="00000400000000000000" pitchFamily="2" charset="-78"/>
              </a:rPr>
              <a:t>الف) چیدمان ارتباط زنجیری</a:t>
            </a:r>
            <a:endParaRPr lang="en-US" sz="3600" dirty="0"/>
          </a:p>
        </p:txBody>
      </p:sp>
      <p:sp>
        <p:nvSpPr>
          <p:cNvPr id="7" name="Rounded Rectangle 6"/>
          <p:cNvSpPr/>
          <p:nvPr/>
        </p:nvSpPr>
        <p:spPr>
          <a:xfrm>
            <a:off x="2983043" y="3117957"/>
            <a:ext cx="4392118" cy="6145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solidFill>
                  <a:srgbClr val="7030A0"/>
                </a:solidFill>
                <a:cs typeface="B Nazanin" panose="00000400000000000000" pitchFamily="2" charset="-78"/>
              </a:rPr>
              <a:t>ب) چیدمان ارتباط دوجفتی</a:t>
            </a:r>
            <a:endParaRPr lang="en-US" sz="3600" dirty="0"/>
          </a:p>
        </p:txBody>
      </p:sp>
      <p:sp>
        <p:nvSpPr>
          <p:cNvPr id="8" name="Rounded Rectangle 7"/>
          <p:cNvSpPr/>
          <p:nvPr/>
        </p:nvSpPr>
        <p:spPr>
          <a:xfrm>
            <a:off x="2960558" y="3904949"/>
            <a:ext cx="4392118" cy="6145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solidFill>
                  <a:srgbClr val="7030A0"/>
                </a:solidFill>
                <a:cs typeface="B Nazanin" panose="00000400000000000000" pitchFamily="2" charset="-78"/>
              </a:rPr>
              <a:t>ج) چیدمان ارتباط سه تایی</a:t>
            </a:r>
            <a:endParaRPr lang="en-US" sz="3600" dirty="0"/>
          </a:p>
        </p:txBody>
      </p:sp>
      <p:sp>
        <p:nvSpPr>
          <p:cNvPr id="9" name="Rounded Rectangle 8"/>
          <p:cNvSpPr/>
          <p:nvPr/>
        </p:nvSpPr>
        <p:spPr>
          <a:xfrm>
            <a:off x="2960558" y="4789356"/>
            <a:ext cx="4392118" cy="6145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solidFill>
                  <a:srgbClr val="7030A0"/>
                </a:solidFill>
                <a:cs typeface="B Nazanin" panose="00000400000000000000" pitchFamily="2" charset="-78"/>
              </a:rPr>
              <a:t>د) چیدمان ارتباط تک جفتی</a:t>
            </a:r>
            <a:endParaRPr lang="en-US" sz="3600" dirty="0"/>
          </a:p>
        </p:txBody>
      </p:sp>
      <p:sp>
        <p:nvSpPr>
          <p:cNvPr id="10" name="Rounded Rectangle 9"/>
          <p:cNvSpPr/>
          <p:nvPr/>
        </p:nvSpPr>
        <p:spPr>
          <a:xfrm>
            <a:off x="2983043" y="5738735"/>
            <a:ext cx="4392118" cy="61459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solidFill>
                  <a:srgbClr val="7030A0"/>
                </a:solidFill>
                <a:cs typeface="B Nazanin" panose="00000400000000000000" pitchFamily="2" charset="-78"/>
              </a:rPr>
              <a:t>ه) چیدمان ارتباط بی ارتباط</a:t>
            </a:r>
            <a:endParaRPr lang="en-US" sz="3600" dirty="0"/>
          </a:p>
        </p:txBody>
      </p:sp>
    </p:spTree>
    <p:extLst>
      <p:ext uri="{BB962C8B-B14F-4D97-AF65-F5344CB8AC3E}">
        <p14:creationId xmlns:p14="http://schemas.microsoft.com/office/powerpoint/2010/main" val="454121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anim calcmode="lin" valueType="num">
                                      <p:cBhvr>
                                        <p:cTn id="23" dur="1000" fill="hold"/>
                                        <p:tgtEl>
                                          <p:spTgt spid="8"/>
                                        </p:tgtEl>
                                        <p:attrNameLst>
                                          <p:attrName>ppt_x</p:attrName>
                                        </p:attrNameLst>
                                      </p:cBhvr>
                                      <p:tavLst>
                                        <p:tav tm="0">
                                          <p:val>
                                            <p:strVal val="#ppt_x"/>
                                          </p:val>
                                        </p:tav>
                                        <p:tav tm="100000">
                                          <p:val>
                                            <p:strVal val="#ppt_x"/>
                                          </p:val>
                                        </p:tav>
                                      </p:tavLst>
                                    </p:anim>
                                    <p:anim calcmode="lin" valueType="num">
                                      <p:cBhvr>
                                        <p:cTn id="2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wipe(down)">
                                      <p:cBhvr>
                                        <p:cTn id="3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63713">
              <a:schemeClr val="accent2">
                <a:lumMod val="75000"/>
              </a:schemeClr>
            </a:gs>
            <a:gs pos="79655">
              <a:srgbClr val="FFFF00"/>
            </a:gs>
            <a:gs pos="100000">
              <a:srgbClr val="92D050"/>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84223" y="374754"/>
            <a:ext cx="10493115" cy="6250897"/>
          </a:xfrm>
        </p:spPr>
        <p:txBody>
          <a:bodyPr>
            <a:normAutofit/>
          </a:bodyPr>
          <a:lstStyle/>
          <a:p>
            <a:pPr algn="r" rtl="1"/>
            <a:endParaRPr lang="fa-IR" sz="16600" b="1" dirty="0" smtClean="0">
              <a:ln w="12700">
                <a:solidFill>
                  <a:srgbClr val="FFFF00"/>
                </a:solidFill>
                <a:prstDash val="solid"/>
              </a:ln>
              <a:solidFill>
                <a:srgbClr val="FF0066"/>
              </a:solidFill>
              <a:effectLst>
                <a:innerShdw blurRad="177800">
                  <a:schemeClr val="accent3">
                    <a:lumMod val="50000"/>
                  </a:schemeClr>
                </a:innerShdw>
              </a:effectLst>
              <a:latin typeface="IranNastaliq" panose="02020505000000020003" pitchFamily="18" charset="0"/>
              <a:cs typeface="IranNastaliq" panose="02020505000000020003" pitchFamily="18" charset="0"/>
            </a:endParaRPr>
          </a:p>
          <a:p>
            <a:pPr algn="r" rtl="1"/>
            <a:r>
              <a:rPr lang="fa-IR" sz="16600" b="1" dirty="0" smtClean="0">
                <a:ln w="12700">
                  <a:solidFill>
                    <a:srgbClr val="FFFF00"/>
                  </a:solidFill>
                  <a:prstDash val="solid"/>
                </a:ln>
                <a:solidFill>
                  <a:srgbClr val="FF0066"/>
                </a:solidFill>
                <a:effectLst>
                  <a:innerShdw blurRad="177800">
                    <a:schemeClr val="accent3">
                      <a:lumMod val="50000"/>
                    </a:schemeClr>
                  </a:innerShdw>
                </a:effectLst>
                <a:latin typeface="IranNastaliq" panose="02020505000000020003" pitchFamily="18" charset="0"/>
                <a:cs typeface="IranNastaliq" panose="02020505000000020003" pitchFamily="18" charset="0"/>
              </a:rPr>
              <a:t>موفق باشید</a:t>
            </a:r>
            <a:r>
              <a:rPr lang="en-US" sz="16600" b="1" dirty="0" smtClean="0">
                <a:ln w="12700">
                  <a:solidFill>
                    <a:srgbClr val="FFFF00"/>
                  </a:solidFill>
                  <a:prstDash val="solid"/>
                </a:ln>
                <a:solidFill>
                  <a:srgbClr val="FF0066"/>
                </a:solidFill>
                <a:effectLst>
                  <a:innerShdw blurRad="177800">
                    <a:schemeClr val="accent3">
                      <a:lumMod val="50000"/>
                    </a:schemeClr>
                  </a:innerShdw>
                </a:effectLst>
                <a:latin typeface="IranNastaliq" panose="02020505000000020003" pitchFamily="18" charset="0"/>
                <a:cs typeface="IranNastaliq" panose="02020505000000020003" pitchFamily="18" charset="0"/>
              </a:rPr>
              <a:t>… </a:t>
            </a:r>
            <a:endParaRPr lang="en-US" sz="16600" b="1" dirty="0">
              <a:ln w="12700">
                <a:solidFill>
                  <a:srgbClr val="FFFF00"/>
                </a:solidFill>
                <a:prstDash val="solid"/>
              </a:ln>
              <a:solidFill>
                <a:srgbClr val="FF0066"/>
              </a:solidFill>
              <a:effectLst>
                <a:innerShdw blurRad="177800">
                  <a:schemeClr val="accent3">
                    <a:lumMod val="50000"/>
                  </a:schemeClr>
                </a:innerShdw>
              </a:effectLst>
              <a:latin typeface="IranNastaliq" panose="02020505000000020003" pitchFamily="18" charset="0"/>
              <a:cs typeface="IranNastaliq" panose="02020505000000020003" pitchFamily="18" charset="0"/>
            </a:endParaRPr>
          </a:p>
        </p:txBody>
      </p:sp>
      <p:sp>
        <p:nvSpPr>
          <p:cNvPr id="4" name="Slide Number Placeholder 3"/>
          <p:cNvSpPr>
            <a:spLocks noGrp="1"/>
          </p:cNvSpPr>
          <p:nvPr>
            <p:ph type="sldNum" sz="quarter" idx="12"/>
          </p:nvPr>
        </p:nvSpPr>
        <p:spPr/>
        <p:txBody>
          <a:bodyPr/>
          <a:lstStyle/>
          <a:p>
            <a:fld id="{624A1D62-9267-47EC-8551-2163B8F749A9}" type="slidenum">
              <a:rPr lang="en-US" smtClean="0"/>
              <a:t>70</a:t>
            </a:fld>
            <a:endParaRPr lang="en-US"/>
          </a:p>
        </p:txBody>
      </p:sp>
    </p:spTree>
    <p:extLst>
      <p:ext uri="{BB962C8B-B14F-4D97-AF65-F5344CB8AC3E}">
        <p14:creationId xmlns:p14="http://schemas.microsoft.com/office/powerpoint/2010/main" val="20608698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Rounded Rectangle 4"/>
          <p:cNvSpPr/>
          <p:nvPr/>
        </p:nvSpPr>
        <p:spPr>
          <a:xfrm>
            <a:off x="4272198" y="1671825"/>
            <a:ext cx="5051685" cy="70853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3600" dirty="0">
                <a:ln>
                  <a:solidFill>
                    <a:srgbClr val="FF0000"/>
                  </a:solidFill>
                </a:ln>
                <a:solidFill>
                  <a:srgbClr val="00B050"/>
                </a:solidFill>
                <a:cs typeface="B Nazanin" panose="00000400000000000000" pitchFamily="2" charset="-78"/>
              </a:rPr>
              <a:t>1) ارتباط شباهتی و اشتراکی</a:t>
            </a:r>
            <a:endParaRPr lang="en-US" sz="3600" dirty="0"/>
          </a:p>
        </p:txBody>
      </p:sp>
      <p:sp>
        <p:nvSpPr>
          <p:cNvPr id="2" name="Title 1"/>
          <p:cNvSpPr>
            <a:spLocks noGrp="1"/>
          </p:cNvSpPr>
          <p:nvPr>
            <p:ph type="title"/>
          </p:nvPr>
        </p:nvSpPr>
        <p:spPr>
          <a:xfrm>
            <a:off x="1454046" y="624110"/>
            <a:ext cx="10050565" cy="5830478"/>
          </a:xfrm>
        </p:spPr>
        <p:txBody>
          <a:bodyPr>
            <a:normAutofit fontScale="90000"/>
          </a:bodyPr>
          <a:lstStyle/>
          <a:p>
            <a:pPr algn="ctr" rtl="1"/>
            <a:r>
              <a:rPr lang="fa-IR" sz="4000" dirty="0" smtClean="0">
                <a:ln>
                  <a:solidFill>
                    <a:srgbClr val="FFFF00"/>
                  </a:solidFill>
                </a:ln>
                <a:solidFill>
                  <a:srgbClr val="7030A0"/>
                </a:solidFill>
                <a:cs typeface="B Nazanin" panose="00000400000000000000" pitchFamily="2" charset="-78"/>
              </a:rPr>
              <a:t/>
            </a:r>
            <a:br>
              <a:rPr lang="fa-IR" sz="4000" dirty="0" smtClean="0">
                <a:ln>
                  <a:solidFill>
                    <a:srgbClr val="FFFF00"/>
                  </a:solidFill>
                </a:ln>
                <a:solidFill>
                  <a:srgbClr val="7030A0"/>
                </a:solidFill>
                <a:cs typeface="B Nazanin" panose="00000400000000000000" pitchFamily="2" charset="-78"/>
              </a:rPr>
            </a:br>
            <a:r>
              <a:rPr lang="fa-IR" sz="4000" dirty="0" smtClean="0">
                <a:ln>
                  <a:solidFill>
                    <a:srgbClr val="FFFF00"/>
                  </a:solidFill>
                </a:ln>
                <a:solidFill>
                  <a:srgbClr val="7030A0"/>
                </a:solidFill>
                <a:cs typeface="B Nazanin" panose="00000400000000000000" pitchFamily="2" charset="-78"/>
              </a:rPr>
              <a:t/>
            </a:r>
            <a:br>
              <a:rPr lang="fa-IR" sz="4000" dirty="0" smtClean="0">
                <a:ln>
                  <a:solidFill>
                    <a:srgbClr val="FFFF00"/>
                  </a:solidFill>
                </a:ln>
                <a:solidFill>
                  <a:srgbClr val="7030A0"/>
                </a:solidFill>
                <a:cs typeface="B Nazanin" panose="00000400000000000000" pitchFamily="2" charset="-78"/>
              </a:rPr>
            </a:br>
            <a:r>
              <a:rPr lang="fa-IR" sz="4000" dirty="0" smtClean="0">
                <a:ln>
                  <a:solidFill>
                    <a:srgbClr val="FF0000"/>
                  </a:solidFill>
                </a:ln>
                <a:solidFill>
                  <a:srgbClr val="00B050"/>
                </a:solidFill>
                <a:cs typeface="B Nazanin" panose="00000400000000000000" pitchFamily="2" charset="-78"/>
              </a:rPr>
              <a:t/>
            </a:r>
            <a:br>
              <a:rPr lang="fa-IR" sz="4000" dirty="0" smtClean="0">
                <a:ln>
                  <a:solidFill>
                    <a:srgbClr val="FF0000"/>
                  </a:solidFill>
                </a:ln>
                <a:solidFill>
                  <a:srgbClr val="00B050"/>
                </a:solidFill>
                <a:cs typeface="B Nazanin" panose="00000400000000000000" pitchFamily="2" charset="-78"/>
              </a:rPr>
            </a:br>
            <a:r>
              <a:rPr lang="fa-IR" sz="4000" dirty="0" smtClean="0">
                <a:ln>
                  <a:solidFill>
                    <a:srgbClr val="FF0000"/>
                  </a:solidFill>
                </a:ln>
                <a:solidFill>
                  <a:srgbClr val="00B050"/>
                </a:solidFill>
                <a:cs typeface="B Nazanin" panose="00000400000000000000" pitchFamily="2" charset="-78"/>
              </a:rPr>
              <a:t/>
            </a:r>
            <a:br>
              <a:rPr lang="fa-IR" sz="4000" dirty="0" smtClean="0">
                <a:ln>
                  <a:solidFill>
                    <a:srgbClr val="FF0000"/>
                  </a:solidFill>
                </a:ln>
                <a:solidFill>
                  <a:srgbClr val="00B050"/>
                </a:solidFill>
                <a:cs typeface="B Nazanin" panose="00000400000000000000" pitchFamily="2" charset="-78"/>
              </a:rPr>
            </a:br>
            <a:r>
              <a:rPr lang="fa-IR" sz="4000" dirty="0">
                <a:ln>
                  <a:solidFill>
                    <a:srgbClr val="FF0000"/>
                  </a:solidFill>
                </a:ln>
                <a:solidFill>
                  <a:srgbClr val="00B050"/>
                </a:solidFill>
                <a:cs typeface="B Nazanin" panose="00000400000000000000" pitchFamily="2" charset="-78"/>
              </a:rPr>
              <a:t/>
            </a:r>
            <a:br>
              <a:rPr lang="fa-IR" sz="4000" dirty="0">
                <a:ln>
                  <a:solidFill>
                    <a:srgbClr val="FF0000"/>
                  </a:solidFill>
                </a:ln>
                <a:solidFill>
                  <a:srgbClr val="00B050"/>
                </a:solidFill>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a:cs typeface="B Nazanin" panose="00000400000000000000" pitchFamily="2" charset="-78"/>
              </a:rPr>
              <a:t/>
            </a:r>
            <a:br>
              <a:rPr lang="fa-IR" sz="4000" dirty="0">
                <a:cs typeface="B Nazanin" panose="00000400000000000000" pitchFamily="2" charset="-78"/>
              </a:rPr>
            </a:br>
            <a:endParaRPr lang="en-US" sz="4000" dirty="0">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t>8</a:t>
            </a:fld>
            <a:endParaRPr lang="en-US"/>
          </a:p>
        </p:txBody>
      </p:sp>
      <p:sp>
        <p:nvSpPr>
          <p:cNvPr id="10" name="Rectangle 9"/>
          <p:cNvSpPr/>
          <p:nvPr/>
        </p:nvSpPr>
        <p:spPr>
          <a:xfrm>
            <a:off x="2539215" y="3450189"/>
            <a:ext cx="699247"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600" dirty="0" smtClean="0"/>
              <a:t>مهدیه</a:t>
            </a:r>
            <a:endParaRPr lang="en-US" sz="1600" dirty="0"/>
          </a:p>
        </p:txBody>
      </p:sp>
      <p:sp>
        <p:nvSpPr>
          <p:cNvPr id="7" name="Rectangle 6"/>
          <p:cNvSpPr/>
          <p:nvPr/>
        </p:nvSpPr>
        <p:spPr>
          <a:xfrm>
            <a:off x="10357617" y="3428078"/>
            <a:ext cx="739589" cy="578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t>علی</a:t>
            </a:r>
            <a:endParaRPr lang="en-US" dirty="0"/>
          </a:p>
        </p:txBody>
      </p:sp>
      <p:sp>
        <p:nvSpPr>
          <p:cNvPr id="8" name="Rectangle 7"/>
          <p:cNvSpPr/>
          <p:nvPr/>
        </p:nvSpPr>
        <p:spPr>
          <a:xfrm>
            <a:off x="7751129" y="5086548"/>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err="1" smtClean="0"/>
              <a:t>ab</a:t>
            </a:r>
            <a:endParaRPr lang="en-US" dirty="0"/>
          </a:p>
        </p:txBody>
      </p:sp>
      <mc:AlternateContent xmlns:mc="http://schemas.openxmlformats.org/markup-compatibility/2006" xmlns:a14="http://schemas.microsoft.com/office/drawing/2010/main">
        <mc:Choice Requires="a14">
          <p:sp>
            <p:nvSpPr>
              <p:cNvPr id="9" name="Rectangle 8"/>
              <p:cNvSpPr/>
              <p:nvPr/>
            </p:nvSpPr>
            <p:spPr>
              <a:xfrm>
                <a:off x="10357616" y="5088789"/>
                <a:ext cx="739589" cy="57822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23</m:t>
                          </m:r>
                        </m:sup>
                      </m:sSup>
                    </m:oMath>
                  </m:oMathPara>
                </a14:m>
                <a:endParaRPr lang="en-US" dirty="0"/>
              </a:p>
            </p:txBody>
          </p:sp>
        </mc:Choice>
        <mc:Fallback xmlns="">
          <p:sp>
            <p:nvSpPr>
              <p:cNvPr id="9" name="Rectangle 8"/>
              <p:cNvSpPr>
                <a:spLocks noRot="1" noChangeAspect="1" noMove="1" noResize="1" noEditPoints="1" noAdjustHandles="1" noChangeArrowheads="1" noChangeShapeType="1" noTextEdit="1"/>
              </p:cNvSpPr>
              <p:nvPr/>
            </p:nvSpPr>
            <p:spPr>
              <a:xfrm>
                <a:off x="10357616" y="5088789"/>
                <a:ext cx="739589" cy="578224"/>
              </a:xfrm>
              <a:prstGeom prst="rect">
                <a:avLst/>
              </a:prstGeom>
              <a:blipFill rotWithShape="0">
                <a:blip r:embed="rId3"/>
                <a:stretch>
                  <a:fillRect/>
                </a:stretch>
              </a:blipFill>
            </p:spPr>
            <p:txBody>
              <a:bodyPr/>
              <a:lstStyle/>
              <a:p>
                <a:r>
                  <a:rPr lang="en-US">
                    <a:noFill/>
                  </a:rPr>
                  <a:t> </a:t>
                </a:r>
              </a:p>
            </p:txBody>
          </p:sp>
        </mc:Fallback>
      </mc:AlternateContent>
      <p:sp>
        <p:nvSpPr>
          <p:cNvPr id="11" name="Rectangle 10"/>
          <p:cNvSpPr/>
          <p:nvPr/>
        </p:nvSpPr>
        <p:spPr>
          <a:xfrm>
            <a:off x="5246555" y="3459454"/>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600" dirty="0" smtClean="0"/>
              <a:t>سعید</a:t>
            </a:r>
            <a:endParaRPr lang="en-US" dirty="0"/>
          </a:p>
        </p:txBody>
      </p:sp>
      <p:sp>
        <p:nvSpPr>
          <p:cNvPr id="12" name="Rectangle 11"/>
          <p:cNvSpPr/>
          <p:nvPr/>
        </p:nvSpPr>
        <p:spPr>
          <a:xfrm>
            <a:off x="7784747" y="3459454"/>
            <a:ext cx="739589" cy="578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t>علی پور</a:t>
            </a:r>
            <a:endParaRPr lang="en-US" sz="1600" dirty="0"/>
          </a:p>
        </p:txBody>
      </p:sp>
      <p:sp>
        <p:nvSpPr>
          <p:cNvPr id="18" name="Rectangle 17"/>
          <p:cNvSpPr/>
          <p:nvPr/>
        </p:nvSpPr>
        <p:spPr>
          <a:xfrm>
            <a:off x="10311203" y="4258433"/>
            <a:ext cx="739589" cy="578224"/>
          </a:xfrm>
          <a:prstGeom prst="rect">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a-IR" dirty="0" smtClean="0">
                <a:solidFill>
                  <a:schemeClr val="tx1"/>
                </a:solidFill>
              </a:rPr>
              <a:t>22</a:t>
            </a:r>
            <a:r>
              <a:rPr lang="en-US" dirty="0" smtClean="0">
                <a:solidFill>
                  <a:schemeClr val="tx1"/>
                </a:solidFill>
              </a:rPr>
              <a:t>A</a:t>
            </a:r>
            <a:endParaRPr lang="en-US" dirty="0">
              <a:solidFill>
                <a:schemeClr val="tx1"/>
              </a:solidFill>
            </a:endParaRPr>
          </a:p>
        </p:txBody>
      </p:sp>
      <p:sp>
        <p:nvSpPr>
          <p:cNvPr id="19" name="Rectangle 18"/>
          <p:cNvSpPr/>
          <p:nvPr/>
        </p:nvSpPr>
        <p:spPr>
          <a:xfrm>
            <a:off x="2498873" y="5104477"/>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d</a:t>
            </a:r>
            <a:endParaRPr lang="en-US" dirty="0"/>
          </a:p>
        </p:txBody>
      </p:sp>
      <mc:AlternateContent xmlns:mc="http://schemas.openxmlformats.org/markup-compatibility/2006" xmlns:a14="http://schemas.microsoft.com/office/drawing/2010/main">
        <mc:Choice Requires="a14">
          <p:sp>
            <p:nvSpPr>
              <p:cNvPr id="20" name="Rectangle 19"/>
              <p:cNvSpPr/>
              <p:nvPr/>
            </p:nvSpPr>
            <p:spPr>
              <a:xfrm>
                <a:off x="5246554" y="5104477"/>
                <a:ext cx="739589" cy="57822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𝑎</m:t>
                        </m:r>
                      </m:e>
                      <m:sup>
                        <m:r>
                          <a:rPr lang="en-US" b="0" i="1" smtClean="0">
                            <a:latin typeface="Cambria Math" panose="02040503050406030204" pitchFamily="18" charset="0"/>
                          </a:rPr>
                          <m:t>23</m:t>
                        </m:r>
                      </m:sup>
                    </m:sSup>
                  </m:oMath>
                </a14:m>
                <a:r>
                  <a:rPr lang="en-US" dirty="0" smtClean="0"/>
                  <a:t>b</a:t>
                </a:r>
                <a:endParaRPr lang="en-US" dirty="0"/>
              </a:p>
            </p:txBody>
          </p:sp>
        </mc:Choice>
        <mc:Fallback xmlns="">
          <p:sp>
            <p:nvSpPr>
              <p:cNvPr id="20" name="Rectangle 19"/>
              <p:cNvSpPr>
                <a:spLocks noRot="1" noChangeAspect="1" noMove="1" noResize="1" noEditPoints="1" noAdjustHandles="1" noChangeArrowheads="1" noChangeShapeType="1" noTextEdit="1"/>
              </p:cNvSpPr>
              <p:nvPr/>
            </p:nvSpPr>
            <p:spPr>
              <a:xfrm>
                <a:off x="5246554" y="5104477"/>
                <a:ext cx="739589" cy="578224"/>
              </a:xfrm>
              <a:prstGeom prst="rect">
                <a:avLst/>
              </a:prstGeom>
              <a:blipFill rotWithShape="0">
                <a:blip r:embed="rId4"/>
                <a:stretch>
                  <a:fillRect r="-800"/>
                </a:stretch>
              </a:blipFill>
            </p:spPr>
            <p:txBody>
              <a:bodyPr/>
              <a:lstStyle/>
              <a:p>
                <a:r>
                  <a:rPr lang="en-US">
                    <a:noFill/>
                  </a:rPr>
                  <a:t> </a:t>
                </a:r>
              </a:p>
            </p:txBody>
          </p:sp>
        </mc:Fallback>
      </mc:AlternateContent>
      <p:sp>
        <p:nvSpPr>
          <p:cNvPr id="21" name="Rectangle 20"/>
          <p:cNvSpPr/>
          <p:nvPr/>
        </p:nvSpPr>
        <p:spPr>
          <a:xfrm>
            <a:off x="2498874" y="4313343"/>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400" dirty="0" smtClean="0"/>
              <a:t>آسمان</a:t>
            </a:r>
            <a:endParaRPr lang="en-US" sz="1400" dirty="0"/>
          </a:p>
        </p:txBody>
      </p:sp>
      <p:sp>
        <p:nvSpPr>
          <p:cNvPr id="22" name="Rectangle 21"/>
          <p:cNvSpPr/>
          <p:nvPr/>
        </p:nvSpPr>
        <p:spPr>
          <a:xfrm>
            <a:off x="5268967" y="4308860"/>
            <a:ext cx="739589" cy="578224"/>
          </a:xfrm>
          <a:prstGeom prst="rect">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solidFill>
                  <a:schemeClr val="tx1"/>
                </a:solidFill>
              </a:rPr>
              <a:t>22C</a:t>
            </a:r>
            <a:endParaRPr lang="en-US" dirty="0">
              <a:solidFill>
                <a:schemeClr val="tx1"/>
              </a:solidFill>
            </a:endParaRPr>
          </a:p>
        </p:txBody>
      </p:sp>
      <p:sp>
        <p:nvSpPr>
          <p:cNvPr id="23" name="Rectangle 22"/>
          <p:cNvSpPr/>
          <p:nvPr/>
        </p:nvSpPr>
        <p:spPr>
          <a:xfrm>
            <a:off x="7762336" y="4273001"/>
            <a:ext cx="739589" cy="578224"/>
          </a:xfrm>
          <a:prstGeom prst="rect">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dirty="0" smtClean="0">
                <a:solidFill>
                  <a:schemeClr val="tx1"/>
                </a:solidFill>
              </a:rPr>
              <a:t>22B</a:t>
            </a:r>
            <a:endParaRPr lang="en-US" dirty="0">
              <a:solidFill>
                <a:schemeClr val="tx1"/>
              </a:solidFill>
            </a:endParaRPr>
          </a:p>
        </p:txBody>
      </p:sp>
      <p:sp>
        <p:nvSpPr>
          <p:cNvPr id="4" name="Rounded Rectangle 3"/>
          <p:cNvSpPr/>
          <p:nvPr/>
        </p:nvSpPr>
        <p:spPr>
          <a:xfrm>
            <a:off x="4463835" y="534723"/>
            <a:ext cx="7119154" cy="70320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dirty="0">
                <a:ln>
                  <a:solidFill>
                    <a:srgbClr val="0070C0"/>
                  </a:solidFill>
                </a:ln>
                <a:solidFill>
                  <a:srgbClr val="00B0F0"/>
                </a:solidFill>
                <a:cs typeface="B Nazanin" panose="00000400000000000000" pitchFamily="2" charset="-78"/>
              </a:rPr>
              <a:t>شکل های ارتباط گزینه ها به ترتیب اهمیت:</a:t>
            </a:r>
            <a:endParaRPr lang="en-US" sz="4000" dirty="0"/>
          </a:p>
        </p:txBody>
      </p:sp>
    </p:spTree>
    <p:extLst>
      <p:ext uri="{BB962C8B-B14F-4D97-AF65-F5344CB8AC3E}">
        <p14:creationId xmlns:p14="http://schemas.microsoft.com/office/powerpoint/2010/main" val="2820106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500"/>
                                        <p:tgtEl>
                                          <p:spTgt spid="7"/>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down)">
                                      <p:cBhvr>
                                        <p:cTn id="28" dur="5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fade">
                                      <p:cBhvr>
                                        <p:cTn id="33" dur="1000"/>
                                        <p:tgtEl>
                                          <p:spTgt spid="18"/>
                                        </p:tgtEl>
                                      </p:cBhvr>
                                    </p:animEffect>
                                    <p:anim calcmode="lin" valueType="num">
                                      <p:cBhvr>
                                        <p:cTn id="34" dur="1000" fill="hold"/>
                                        <p:tgtEl>
                                          <p:spTgt spid="18"/>
                                        </p:tgtEl>
                                        <p:attrNameLst>
                                          <p:attrName>ppt_x</p:attrName>
                                        </p:attrNameLst>
                                      </p:cBhvr>
                                      <p:tavLst>
                                        <p:tav tm="0">
                                          <p:val>
                                            <p:strVal val="#ppt_x"/>
                                          </p:val>
                                        </p:tav>
                                        <p:tav tm="100000">
                                          <p:val>
                                            <p:strVal val="#ppt_x"/>
                                          </p:val>
                                        </p:tav>
                                      </p:tavLst>
                                    </p:anim>
                                    <p:anim calcmode="lin" valueType="num">
                                      <p:cBhvr>
                                        <p:cTn id="35" dur="1000" fill="hold"/>
                                        <p:tgtEl>
                                          <p:spTgt spid="18"/>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fade">
                                      <p:cBhvr>
                                        <p:cTn id="38" dur="1000"/>
                                        <p:tgtEl>
                                          <p:spTgt spid="23"/>
                                        </p:tgtEl>
                                      </p:cBhvr>
                                    </p:animEffect>
                                    <p:anim calcmode="lin" valueType="num">
                                      <p:cBhvr>
                                        <p:cTn id="39" dur="1000" fill="hold"/>
                                        <p:tgtEl>
                                          <p:spTgt spid="23"/>
                                        </p:tgtEl>
                                        <p:attrNameLst>
                                          <p:attrName>ppt_x</p:attrName>
                                        </p:attrNameLst>
                                      </p:cBhvr>
                                      <p:tavLst>
                                        <p:tav tm="0">
                                          <p:val>
                                            <p:strVal val="#ppt_x"/>
                                          </p:val>
                                        </p:tav>
                                        <p:tav tm="100000">
                                          <p:val>
                                            <p:strVal val="#ppt_x"/>
                                          </p:val>
                                        </p:tav>
                                      </p:tavLst>
                                    </p:anim>
                                    <p:anim calcmode="lin" valueType="num">
                                      <p:cBhvr>
                                        <p:cTn id="40" dur="1000" fill="hold"/>
                                        <p:tgtEl>
                                          <p:spTgt spid="23"/>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22"/>
                                        </p:tgtEl>
                                        <p:attrNameLst>
                                          <p:attrName>style.visibility</p:attrName>
                                        </p:attrNameLst>
                                      </p:cBhvr>
                                      <p:to>
                                        <p:strVal val="visible"/>
                                      </p:to>
                                    </p:set>
                                    <p:animEffect transition="in" filter="fade">
                                      <p:cBhvr>
                                        <p:cTn id="43" dur="1000"/>
                                        <p:tgtEl>
                                          <p:spTgt spid="22"/>
                                        </p:tgtEl>
                                      </p:cBhvr>
                                    </p:animEffect>
                                    <p:anim calcmode="lin" valueType="num">
                                      <p:cBhvr>
                                        <p:cTn id="44" dur="1000" fill="hold"/>
                                        <p:tgtEl>
                                          <p:spTgt spid="22"/>
                                        </p:tgtEl>
                                        <p:attrNameLst>
                                          <p:attrName>ppt_x</p:attrName>
                                        </p:attrNameLst>
                                      </p:cBhvr>
                                      <p:tavLst>
                                        <p:tav tm="0">
                                          <p:val>
                                            <p:strVal val="#ppt_x"/>
                                          </p:val>
                                        </p:tav>
                                        <p:tav tm="100000">
                                          <p:val>
                                            <p:strVal val="#ppt_x"/>
                                          </p:val>
                                        </p:tav>
                                      </p:tavLst>
                                    </p:anim>
                                    <p:anim calcmode="lin" valueType="num">
                                      <p:cBhvr>
                                        <p:cTn id="45" dur="1000" fill="hold"/>
                                        <p:tgtEl>
                                          <p:spTgt spid="22"/>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fade">
                                      <p:cBhvr>
                                        <p:cTn id="48" dur="1000"/>
                                        <p:tgtEl>
                                          <p:spTgt spid="21"/>
                                        </p:tgtEl>
                                      </p:cBhvr>
                                    </p:animEffect>
                                    <p:anim calcmode="lin" valueType="num">
                                      <p:cBhvr>
                                        <p:cTn id="49" dur="1000" fill="hold"/>
                                        <p:tgtEl>
                                          <p:spTgt spid="21"/>
                                        </p:tgtEl>
                                        <p:attrNameLst>
                                          <p:attrName>ppt_x</p:attrName>
                                        </p:attrNameLst>
                                      </p:cBhvr>
                                      <p:tavLst>
                                        <p:tav tm="0">
                                          <p:val>
                                            <p:strVal val="#ppt_x"/>
                                          </p:val>
                                        </p:tav>
                                        <p:tav tm="100000">
                                          <p:val>
                                            <p:strVal val="#ppt_x"/>
                                          </p:val>
                                        </p:tav>
                                      </p:tavLst>
                                    </p:anim>
                                    <p:anim calcmode="lin" valueType="num">
                                      <p:cBhvr>
                                        <p:cTn id="50"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6" presetClass="entr" presetSubtype="21"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Effect transition="in" filter="barn(inVertical)">
                                      <p:cBhvr>
                                        <p:cTn id="55" dur="500"/>
                                        <p:tgtEl>
                                          <p:spTgt spid="9"/>
                                        </p:tgtEl>
                                      </p:cBhvr>
                                    </p:animEffect>
                                  </p:childTnLst>
                                </p:cTn>
                              </p:par>
                              <p:par>
                                <p:cTn id="56" presetID="16" presetClass="entr" presetSubtype="21" fill="hold" grpId="0" nodeType="withEffect">
                                  <p:stCondLst>
                                    <p:cond delay="0"/>
                                  </p:stCondLst>
                                  <p:childTnLst>
                                    <p:set>
                                      <p:cBhvr>
                                        <p:cTn id="57" dur="1" fill="hold">
                                          <p:stCondLst>
                                            <p:cond delay="0"/>
                                          </p:stCondLst>
                                        </p:cTn>
                                        <p:tgtEl>
                                          <p:spTgt spid="8"/>
                                        </p:tgtEl>
                                        <p:attrNameLst>
                                          <p:attrName>style.visibility</p:attrName>
                                        </p:attrNameLst>
                                      </p:cBhvr>
                                      <p:to>
                                        <p:strVal val="visible"/>
                                      </p:to>
                                    </p:set>
                                    <p:animEffect transition="in" filter="barn(inVertical)">
                                      <p:cBhvr>
                                        <p:cTn id="58" dur="500"/>
                                        <p:tgtEl>
                                          <p:spTgt spid="8"/>
                                        </p:tgtEl>
                                      </p:cBhvr>
                                    </p:animEffect>
                                  </p:childTnLst>
                                </p:cTn>
                              </p:par>
                              <p:par>
                                <p:cTn id="59" presetID="16" presetClass="entr" presetSubtype="21" fill="hold" grpId="0" nodeType="with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barn(inVertical)">
                                      <p:cBhvr>
                                        <p:cTn id="61" dur="500"/>
                                        <p:tgtEl>
                                          <p:spTgt spid="20"/>
                                        </p:tgtEl>
                                      </p:cBhvr>
                                    </p:animEffect>
                                  </p:childTnLst>
                                </p:cTn>
                              </p:par>
                              <p:par>
                                <p:cTn id="62" presetID="16" presetClass="entr" presetSubtype="21" fill="hold" grpId="0" nodeType="withEffect">
                                  <p:stCondLst>
                                    <p:cond delay="0"/>
                                  </p:stCondLst>
                                  <p:childTnLst>
                                    <p:set>
                                      <p:cBhvr>
                                        <p:cTn id="63" dur="1" fill="hold">
                                          <p:stCondLst>
                                            <p:cond delay="0"/>
                                          </p:stCondLst>
                                        </p:cTn>
                                        <p:tgtEl>
                                          <p:spTgt spid="19"/>
                                        </p:tgtEl>
                                        <p:attrNameLst>
                                          <p:attrName>style.visibility</p:attrName>
                                        </p:attrNameLst>
                                      </p:cBhvr>
                                      <p:to>
                                        <p:strVal val="visible"/>
                                      </p:to>
                                    </p:set>
                                    <p:animEffect transition="in" filter="barn(inVertical)">
                                      <p:cBhvr>
                                        <p:cTn id="64"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7" grpId="0" animBg="1"/>
      <p:bldP spid="8" grpId="0" animBg="1"/>
      <p:bldP spid="9" grpId="0" animBg="1"/>
      <p:bldP spid="11" grpId="0" animBg="1"/>
      <p:bldP spid="12" grpId="0" animBg="1"/>
      <p:bldP spid="18" grpId="0" animBg="1"/>
      <p:bldP spid="19" grpId="0" animBg="1"/>
      <p:bldP spid="20" grpId="0" animBg="1"/>
      <p:bldP spid="21" grpId="0" animBg="1"/>
      <p:bldP spid="22" grpId="0" animBg="1"/>
      <p:bldP spid="23"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12380">
              <a:srgbClr val="FFF2CC"/>
            </a:gs>
            <a:gs pos="61900">
              <a:srgbClr val="FFC000"/>
            </a:gs>
            <a:gs pos="0">
              <a:schemeClr val="bg2">
                <a:tint val="90000"/>
                <a:satMod val="92000"/>
                <a:lumMod val="120000"/>
              </a:schemeClr>
            </a:gs>
            <a:gs pos="100000">
              <a:schemeClr val="bg2">
                <a:shade val="98000"/>
                <a:satMod val="120000"/>
                <a:lumMod val="98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5830478"/>
          </a:xfrm>
        </p:spPr>
        <p:txBody>
          <a:bodyPr>
            <a:normAutofit/>
          </a:bodyPr>
          <a:lstStyle/>
          <a:p>
            <a:pPr algn="ctr" rtl="1"/>
            <a:r>
              <a:rPr lang="en-US" sz="4000" dirty="0" smtClean="0">
                <a:cs typeface="B Nazanin" panose="00000400000000000000" pitchFamily="2" charset="-78"/>
              </a:rPr>
              <a:t/>
            </a:r>
            <a:br>
              <a:rPr lang="en-US" sz="4000" dirty="0" smtClean="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r>
              <a:rPr lang="fa-IR" sz="4000" dirty="0">
                <a:cs typeface="B Nazanin" panose="00000400000000000000" pitchFamily="2" charset="-78"/>
              </a:rPr>
              <a:t/>
            </a:r>
            <a:br>
              <a:rPr lang="fa-IR" sz="4000" dirty="0">
                <a:cs typeface="B Nazanin" panose="00000400000000000000" pitchFamily="2" charset="-78"/>
              </a:rPr>
            </a:br>
            <a:r>
              <a:rPr lang="fa-IR" sz="4000" dirty="0" smtClean="0">
                <a:cs typeface="B Nazanin" panose="00000400000000000000" pitchFamily="2" charset="-78"/>
              </a:rPr>
              <a:t/>
            </a:r>
            <a:br>
              <a:rPr lang="fa-IR" sz="4000" dirty="0" smtClean="0">
                <a:cs typeface="B Nazanin" panose="00000400000000000000" pitchFamily="2" charset="-78"/>
              </a:rPr>
            </a:br>
            <a:endParaRPr lang="en-US" sz="4000" dirty="0">
              <a:cs typeface="B Nazanin" panose="00000400000000000000" pitchFamily="2" charset="-78"/>
            </a:endParaRPr>
          </a:p>
        </p:txBody>
      </p:sp>
      <p:sp>
        <p:nvSpPr>
          <p:cNvPr id="3" name="Slide Number Placeholder 2"/>
          <p:cNvSpPr>
            <a:spLocks noGrp="1"/>
          </p:cNvSpPr>
          <p:nvPr>
            <p:ph type="sldNum" sz="quarter" idx="12"/>
          </p:nvPr>
        </p:nvSpPr>
        <p:spPr/>
        <p:txBody>
          <a:bodyPr/>
          <a:lstStyle/>
          <a:p>
            <a:fld id="{624A1D62-9267-47EC-8551-2163B8F749A9}" type="slidenum">
              <a:rPr lang="en-US" smtClean="0"/>
              <a:pPr/>
              <a:t>9</a:t>
            </a:fld>
            <a:endParaRPr lang="en-US"/>
          </a:p>
        </p:txBody>
      </p:sp>
      <p:sp>
        <p:nvSpPr>
          <p:cNvPr id="7" name="Rectangle 6"/>
          <p:cNvSpPr/>
          <p:nvPr/>
        </p:nvSpPr>
        <p:spPr>
          <a:xfrm>
            <a:off x="10596282" y="2554941"/>
            <a:ext cx="739589" cy="578224"/>
          </a:xfrm>
          <a:prstGeom prst="rect">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solidFill>
                  <a:prstClr val="white"/>
                </a:solidFill>
              </a:rPr>
              <a:t>خوب</a:t>
            </a:r>
            <a:endParaRPr lang="en-US" dirty="0">
              <a:solidFill>
                <a:prstClr val="white"/>
              </a:solidFill>
            </a:endParaRPr>
          </a:p>
        </p:txBody>
      </p:sp>
      <p:sp>
        <p:nvSpPr>
          <p:cNvPr id="8" name="Rectangle 7"/>
          <p:cNvSpPr/>
          <p:nvPr/>
        </p:nvSpPr>
        <p:spPr>
          <a:xfrm>
            <a:off x="7989794" y="4213411"/>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err="1" smtClean="0">
                <a:solidFill>
                  <a:prstClr val="black"/>
                </a:solidFill>
              </a:rPr>
              <a:t>ab</a:t>
            </a:r>
            <a:endParaRPr lang="en-US" dirty="0">
              <a:solidFill>
                <a:prstClr val="black"/>
              </a:solidFill>
            </a:endParaRPr>
          </a:p>
        </p:txBody>
      </p:sp>
      <mc:AlternateContent xmlns:mc="http://schemas.openxmlformats.org/markup-compatibility/2006" xmlns:a14="http://schemas.microsoft.com/office/drawing/2010/main">
        <mc:Choice Requires="a14">
          <p:sp>
            <p:nvSpPr>
              <p:cNvPr id="9" name="Rectangle 8"/>
              <p:cNvSpPr/>
              <p:nvPr/>
            </p:nvSpPr>
            <p:spPr>
              <a:xfrm>
                <a:off x="10596281" y="4215652"/>
                <a:ext cx="739589" cy="578224"/>
              </a:xfrm>
              <a:prstGeom prst="rect">
                <a:avLst/>
              </a:prstGeom>
              <a:solidFill>
                <a:srgbClr val="92D050"/>
              </a:solidFill>
            </p:spPr>
            <p:style>
              <a:lnRef idx="0">
                <a:schemeClr val="accent3"/>
              </a:lnRef>
              <a:fillRef idx="3">
                <a:schemeClr val="accent3"/>
              </a:fillRef>
              <a:effectRef idx="3">
                <a:schemeClr val="accent3"/>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fa-IR" b="0" i="1" smtClean="0">
                          <a:solidFill>
                            <a:schemeClr val="tx1"/>
                          </a:solidFill>
                          <a:latin typeface="Cambria Math" panose="02040503050406030204" pitchFamily="18" charset="0"/>
                        </a:rPr>
                        <m:t>اسید</m:t>
                      </m:r>
                    </m:oMath>
                  </m:oMathPara>
                </a14:m>
                <a:endParaRPr lang="en-US" dirty="0">
                  <a:solidFill>
                    <a:prstClr val="white"/>
                  </a:solidFill>
                </a:endParaRPr>
              </a:p>
            </p:txBody>
          </p:sp>
        </mc:Choice>
        <mc:Fallback xmlns="">
          <p:sp>
            <p:nvSpPr>
              <p:cNvPr id="9" name="Rectangle 8"/>
              <p:cNvSpPr>
                <a:spLocks noRot="1" noChangeAspect="1" noMove="1" noResize="1" noEditPoints="1" noAdjustHandles="1" noChangeArrowheads="1" noChangeShapeType="1" noTextEdit="1"/>
              </p:cNvSpPr>
              <p:nvPr/>
            </p:nvSpPr>
            <p:spPr>
              <a:xfrm>
                <a:off x="10596281" y="4215652"/>
                <a:ext cx="739589" cy="578224"/>
              </a:xfrm>
              <a:prstGeom prst="rect">
                <a:avLst/>
              </a:prstGeom>
              <a:blipFill rotWithShape="0">
                <a:blip r:embed="rId2"/>
                <a:stretch>
                  <a:fillRect/>
                </a:stretch>
              </a:blipFill>
            </p:spPr>
            <p:txBody>
              <a:bodyPr/>
              <a:lstStyle/>
              <a:p>
                <a:r>
                  <a:rPr lang="en-US">
                    <a:noFill/>
                  </a:rPr>
                  <a:t> </a:t>
                </a:r>
              </a:p>
            </p:txBody>
          </p:sp>
        </mc:Fallback>
      </mc:AlternateContent>
      <p:sp>
        <p:nvSpPr>
          <p:cNvPr id="10" name="Rectangle 9"/>
          <p:cNvSpPr/>
          <p:nvPr/>
        </p:nvSpPr>
        <p:spPr>
          <a:xfrm>
            <a:off x="2777880" y="2586317"/>
            <a:ext cx="699247"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400" dirty="0" smtClean="0">
                <a:solidFill>
                  <a:prstClr val="black"/>
                </a:solidFill>
              </a:rPr>
              <a:t>آسمان</a:t>
            </a:r>
            <a:endParaRPr lang="en-US" sz="1400" dirty="0">
              <a:solidFill>
                <a:prstClr val="black"/>
              </a:solidFill>
            </a:endParaRPr>
          </a:p>
        </p:txBody>
      </p:sp>
      <p:sp>
        <p:nvSpPr>
          <p:cNvPr id="11" name="Rectangle 10"/>
          <p:cNvSpPr/>
          <p:nvPr/>
        </p:nvSpPr>
        <p:spPr>
          <a:xfrm>
            <a:off x="5485220" y="2586317"/>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400" dirty="0" smtClean="0">
                <a:solidFill>
                  <a:prstClr val="black"/>
                </a:solidFill>
              </a:rPr>
              <a:t>فروردین</a:t>
            </a:r>
            <a:endParaRPr lang="en-US" dirty="0">
              <a:solidFill>
                <a:prstClr val="black"/>
              </a:solidFill>
            </a:endParaRPr>
          </a:p>
        </p:txBody>
      </p:sp>
      <p:sp>
        <p:nvSpPr>
          <p:cNvPr id="12" name="Rectangle 11"/>
          <p:cNvSpPr/>
          <p:nvPr/>
        </p:nvSpPr>
        <p:spPr>
          <a:xfrm>
            <a:off x="8023412" y="2586317"/>
            <a:ext cx="739589" cy="578224"/>
          </a:xfrm>
          <a:prstGeom prst="rect">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solidFill>
                  <a:prstClr val="white"/>
                </a:solidFill>
              </a:rPr>
              <a:t>بد</a:t>
            </a:r>
            <a:endParaRPr lang="en-US" sz="1600" dirty="0">
              <a:solidFill>
                <a:prstClr val="white"/>
              </a:solidFill>
            </a:endParaRPr>
          </a:p>
        </p:txBody>
      </p:sp>
      <p:sp>
        <p:nvSpPr>
          <p:cNvPr id="18" name="Rectangle 17"/>
          <p:cNvSpPr/>
          <p:nvPr/>
        </p:nvSpPr>
        <p:spPr>
          <a:xfrm>
            <a:off x="10549868" y="3385296"/>
            <a:ext cx="739589" cy="578224"/>
          </a:xfrm>
          <a:prstGeom prst="rect">
            <a:avLst/>
          </a:prstGeom>
          <a:solidFill>
            <a:srgbClr val="7030A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a-IR" sz="1600" dirty="0" smtClean="0">
                <a:solidFill>
                  <a:prstClr val="white"/>
                </a:solidFill>
              </a:rPr>
              <a:t>12/6-</a:t>
            </a:r>
            <a:endParaRPr lang="en-US" sz="1600" dirty="0">
              <a:solidFill>
                <a:prstClr val="white"/>
              </a:solidFill>
            </a:endParaRPr>
          </a:p>
        </p:txBody>
      </p:sp>
      <p:sp>
        <p:nvSpPr>
          <p:cNvPr id="19" name="Rectangle 18"/>
          <p:cNvSpPr/>
          <p:nvPr/>
        </p:nvSpPr>
        <p:spPr>
          <a:xfrm>
            <a:off x="2737538" y="4231340"/>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solidFill>
                  <a:prstClr val="black"/>
                </a:solidFill>
              </a:rPr>
              <a:t>d</a:t>
            </a:r>
            <a:endParaRPr lang="en-US" dirty="0">
              <a:solidFill>
                <a:prstClr val="black"/>
              </a:solidFill>
            </a:endParaRPr>
          </a:p>
        </p:txBody>
      </p:sp>
      <mc:AlternateContent xmlns:mc="http://schemas.openxmlformats.org/markup-compatibility/2006" xmlns:a14="http://schemas.microsoft.com/office/drawing/2010/main">
        <mc:Choice Requires="a14">
          <p:sp>
            <p:nvSpPr>
              <p:cNvPr id="20" name="Rectangle 19"/>
              <p:cNvSpPr/>
              <p:nvPr/>
            </p:nvSpPr>
            <p:spPr>
              <a:xfrm>
                <a:off x="5485219" y="4231340"/>
                <a:ext cx="739589" cy="578224"/>
              </a:xfrm>
              <a:prstGeom prst="rect">
                <a:avLst/>
              </a:prstGeom>
              <a:solidFill>
                <a:srgbClr val="92D050"/>
              </a:solidFill>
            </p:spPr>
            <p:style>
              <a:lnRef idx="1">
                <a:schemeClr val="accent3"/>
              </a:lnRef>
              <a:fillRef idx="3">
                <a:schemeClr val="accent3"/>
              </a:fillRef>
              <a:effectRef idx="2">
                <a:schemeClr val="accent3"/>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fa-IR" b="0" i="1" smtClean="0">
                          <a:solidFill>
                            <a:schemeClr val="tx1"/>
                          </a:solidFill>
                          <a:latin typeface="Cambria Math" panose="02040503050406030204" pitchFamily="18" charset="0"/>
                        </a:rPr>
                        <m:t>قلیا</m:t>
                      </m:r>
                    </m:oMath>
                  </m:oMathPara>
                </a14:m>
                <a:endParaRPr lang="en-US" dirty="0">
                  <a:solidFill>
                    <a:prstClr val="white"/>
                  </a:solidFill>
                </a:endParaRPr>
              </a:p>
            </p:txBody>
          </p:sp>
        </mc:Choice>
        <mc:Fallback xmlns="">
          <p:sp>
            <p:nvSpPr>
              <p:cNvPr id="20" name="Rectangle 19"/>
              <p:cNvSpPr>
                <a:spLocks noRot="1" noChangeAspect="1" noMove="1" noResize="1" noEditPoints="1" noAdjustHandles="1" noChangeArrowheads="1" noChangeShapeType="1" noTextEdit="1"/>
              </p:cNvSpPr>
              <p:nvPr/>
            </p:nvSpPr>
            <p:spPr>
              <a:xfrm>
                <a:off x="5485219" y="4231340"/>
                <a:ext cx="739589" cy="578224"/>
              </a:xfrm>
              <a:prstGeom prst="rect">
                <a:avLst/>
              </a:prstGeom>
              <a:blipFill rotWithShape="0">
                <a:blip r:embed="rId3"/>
                <a:stretch>
                  <a:fillRect/>
                </a:stretch>
              </a:blipFill>
            </p:spPr>
            <p:txBody>
              <a:bodyPr/>
              <a:lstStyle/>
              <a:p>
                <a:r>
                  <a:rPr lang="en-US">
                    <a:noFill/>
                  </a:rPr>
                  <a:t> </a:t>
                </a:r>
              </a:p>
            </p:txBody>
          </p:sp>
        </mc:Fallback>
      </mc:AlternateContent>
      <p:sp>
        <p:nvSpPr>
          <p:cNvPr id="21" name="Rectangle 20"/>
          <p:cNvSpPr/>
          <p:nvPr/>
        </p:nvSpPr>
        <p:spPr>
          <a:xfrm>
            <a:off x="2737539" y="3440206"/>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1400" dirty="0" smtClean="0">
                <a:solidFill>
                  <a:prstClr val="black"/>
                </a:solidFill>
              </a:rPr>
              <a:t>مهد</a:t>
            </a:r>
            <a:endParaRPr lang="en-US" sz="1400" dirty="0">
              <a:solidFill>
                <a:prstClr val="black"/>
              </a:solidFill>
            </a:endParaRPr>
          </a:p>
        </p:txBody>
      </p:sp>
      <p:sp>
        <p:nvSpPr>
          <p:cNvPr id="22" name="Rectangle 21"/>
          <p:cNvSpPr/>
          <p:nvPr/>
        </p:nvSpPr>
        <p:spPr>
          <a:xfrm>
            <a:off x="5507632" y="3435723"/>
            <a:ext cx="739589" cy="578224"/>
          </a:xfrm>
          <a:prstGeom prst="rect">
            <a:avLst/>
          </a:prstGeom>
          <a:solidFill>
            <a:srgbClr val="7030A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fa-IR" dirty="0" smtClean="0">
                <a:solidFill>
                  <a:prstClr val="white"/>
                </a:solidFill>
              </a:rPr>
              <a:t>12/6</a:t>
            </a:r>
            <a:endParaRPr lang="en-US" dirty="0">
              <a:solidFill>
                <a:prstClr val="white"/>
              </a:solidFill>
            </a:endParaRPr>
          </a:p>
        </p:txBody>
      </p:sp>
      <p:sp>
        <p:nvSpPr>
          <p:cNvPr id="23" name="Rectangle 22"/>
          <p:cNvSpPr/>
          <p:nvPr/>
        </p:nvSpPr>
        <p:spPr>
          <a:xfrm>
            <a:off x="8001001" y="3399864"/>
            <a:ext cx="739589" cy="5782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solidFill>
                  <a:prstClr val="white"/>
                </a:solidFill>
              </a:rPr>
              <a:t>2</a:t>
            </a:r>
            <a:r>
              <a:rPr lang="fa-IR" dirty="0" smtClean="0">
                <a:solidFill>
                  <a:sysClr val="windowText" lastClr="000000"/>
                </a:solidFill>
              </a:rPr>
              <a:t>22</a:t>
            </a:r>
            <a:r>
              <a:rPr lang="en-US" dirty="0">
                <a:solidFill>
                  <a:sysClr val="windowText" lastClr="000000"/>
                </a:solidFill>
              </a:rPr>
              <a:t>B</a:t>
            </a:r>
            <a:endParaRPr lang="en-US" dirty="0">
              <a:solidFill>
                <a:prstClr val="white"/>
              </a:solidFill>
            </a:endParaRPr>
          </a:p>
        </p:txBody>
      </p:sp>
      <p:sp>
        <p:nvSpPr>
          <p:cNvPr id="4" name="Rounded Rectangle 3"/>
          <p:cNvSpPr/>
          <p:nvPr/>
        </p:nvSpPr>
        <p:spPr>
          <a:xfrm>
            <a:off x="5107541" y="941293"/>
            <a:ext cx="3882452" cy="71819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sz="4000" b="1" dirty="0">
                <a:ln w="12700">
                  <a:solidFill>
                    <a:srgbClr val="FF0000"/>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cs typeface="B Nazanin" panose="00000400000000000000" pitchFamily="2" charset="-78"/>
              </a:rPr>
              <a:t>2) ارتباط تضادی</a:t>
            </a:r>
            <a:endParaRPr lang="en-US" sz="4000" dirty="0"/>
          </a:p>
        </p:txBody>
      </p:sp>
    </p:spTree>
    <p:extLst>
      <p:ext uri="{BB962C8B-B14F-4D97-AF65-F5344CB8AC3E}">
        <p14:creationId xmlns:p14="http://schemas.microsoft.com/office/powerpoint/2010/main" val="388670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arn(inVertical)">
                                      <p:cBhvr>
                                        <p:cTn id="20" dur="500"/>
                                        <p:tgtEl>
                                          <p:spTgt spid="11"/>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arn(inVertic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fade">
                                      <p:cBhvr>
                                        <p:cTn id="28" dur="500"/>
                                        <p:tgtEl>
                                          <p:spTgt spid="1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fade">
                                      <p:cBhvr>
                                        <p:cTn id="31" dur="500"/>
                                        <p:tgtEl>
                                          <p:spTgt spid="23"/>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fade">
                                      <p:cBhvr>
                                        <p:cTn id="34" dur="500"/>
                                        <p:tgtEl>
                                          <p:spTgt spid="2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fade">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wipe(down)">
                                      <p:cBhvr>
                                        <p:cTn id="42" dur="500"/>
                                        <p:tgtEl>
                                          <p:spTgt spid="9"/>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wipe(down)">
                                      <p:cBhvr>
                                        <p:cTn id="45" dur="500"/>
                                        <p:tgtEl>
                                          <p:spTgt spid="8"/>
                                        </p:tgtEl>
                                      </p:cBhvr>
                                    </p:animEffect>
                                  </p:childTnLst>
                                </p:cTn>
                              </p:par>
                              <p:par>
                                <p:cTn id="46" presetID="22" presetClass="entr" presetSubtype="4" fill="hold" grpId="0" nodeType="with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wipe(down)">
                                      <p:cBhvr>
                                        <p:cTn id="48" dur="500"/>
                                        <p:tgtEl>
                                          <p:spTgt spid="20"/>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wipe(down)">
                                      <p:cBhvr>
                                        <p:cTn id="5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8" grpId="0" animBg="1"/>
      <p:bldP spid="19" grpId="0" animBg="1"/>
      <p:bldP spid="20" grpId="0" animBg="1"/>
      <p:bldP spid="21" grpId="0" animBg="1"/>
      <p:bldP spid="22" grpId="0" animBg="1"/>
      <p:bldP spid="23" grpId="0" animBg="1"/>
      <p:bldP spid="4" grpId="0" animBg="1"/>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1213</TotalTime>
  <Words>1508</Words>
  <Application>Microsoft Office PowerPoint</Application>
  <PresentationFormat>Widescreen</PresentationFormat>
  <Paragraphs>440</Paragraphs>
  <Slides>70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70</vt:i4>
      </vt:variant>
    </vt:vector>
  </HeadingPairs>
  <TitlesOfParts>
    <vt:vector size="79" baseType="lpstr">
      <vt:lpstr>Arial</vt:lpstr>
      <vt:lpstr>B Nazanin</vt:lpstr>
      <vt:lpstr>Calibri</vt:lpstr>
      <vt:lpstr>Cambria Math</vt:lpstr>
      <vt:lpstr>Century Gothic</vt:lpstr>
      <vt:lpstr>IranNastaliq</vt:lpstr>
      <vt:lpstr>Tahoma</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      </vt:lpstr>
      <vt:lpstr>PowerPoint Presentation</vt:lpstr>
      <vt:lpstr>PowerPoint Presentation</vt:lpstr>
      <vt:lpstr>    </vt:lpstr>
      <vt:lpstr> </vt:lpstr>
      <vt:lpstr>          </vt:lpstr>
      <vt:lpstr>          </vt:lpstr>
      <vt:lpstr>           </vt:lpstr>
      <vt:lpstr>   1. ابتدا بدون توجه به ترتیب سوالات در دفترچه از درسهایی که به آن ها مسلط تر هستید، شروع کنید. در هر درس ابتدا به سراغ سوالات بسیار ساده بروید و آن ها را دقیقاً و مستقیم در پاسخنامه علامت بزنید. در کنار سوالاتی که حلشان وقت می گیرد ×× و در کنار سوالاتی که چیزی برای حل آن ها به ذهنتان نمی رسد ××× بگذارید. </vt:lpstr>
      <vt:lpstr>PowerPoint Presentation</vt:lpstr>
      <vt:lpstr>PowerPoint Presentation</vt:lpstr>
      <vt:lpstr>         در این حالت به سرعت دو گزینه نامربوط حذف می شوند و احتمال پاسخ دهی 50 درصد بهتر می شود. </vt:lpstr>
      <vt:lpstr>      در این حالت یکی از گزینه ها سریعاً حذف می شوند و سپس از بین سه گزینه باقی مانده می توان یکی را که احتمال ضعیفی دارد حذف کرد. </vt:lpstr>
      <vt:lpstr>        در این مورد اطلاعات قبلی شما خیلی موثر است و به صورت مسئله بیشتر توجه کنید، و جفت مشکوک را حذف کنید. </vt:lpstr>
      <vt:lpstr>              دراین حالت نوعی ارتباط زنجیره ای تسلسلی بین گزینه ها وجود دارد:        </vt:lpstr>
      <vt:lpstr>      مشکل ترین تست ها هستند ولی در 80 درصد اوقات جواب درست 1 یا 4 است. </vt:lpstr>
      <vt:lpstr>   </vt:lpstr>
      <vt:lpstr>PowerPoint Presentation</vt:lpstr>
      <vt:lpstr>PowerPoint Presentation</vt:lpstr>
      <vt:lpstr>    </vt:lpstr>
      <vt:lpstr>PowerPoint Presentation</vt:lpstr>
      <vt:lpstr>          </vt:lpstr>
      <vt:lpstr>PowerPoint Presentation</vt:lpstr>
      <vt:lpstr>   1- کمبود اطلاعات درسی 2- به واسطه ابهام سازی عمدی طراحان تست 3- به خاطر ذات وزن نایقینی موجود در سوالات و جواب های پیشنهادی طراحان</vt:lpstr>
      <vt:lpstr>          </vt:lpstr>
      <vt:lpstr>PowerPoint Presentation</vt:lpstr>
      <vt:lpstr>   1. آیا خوشبختی جز خوشبختی مال یافت می شود؟ 2. آیا خوشبختی جز ثروت اندوزی است؟ 3. آیا سعادت جز ثروتمند شدن است؟ 4. آیا می شود خوشبختی را با ثروت به دست آورد؟ </vt:lpstr>
      <vt:lpstr>1. نیروی جاذبه – نقش آن 2. ابر – نقش بادها در آن 3. زمین – غیر مسطح بودن آن 4. زمین – حرکت آن </vt:lpstr>
      <vt:lpstr>1. انفاق به انگیز خدا 2. انفاق به والدین 3. امر به معروف و نهی از منکر 4. جهاد در راه خدا </vt:lpstr>
      <vt:lpstr>1. برزخی 2. دنیوی 3. طبیعی 4. اخروی       </vt:lpstr>
      <vt:lpstr> 1. مورد قهر و غضب خداوند 2. دشمن خداوند 3. نشانه سپاس خداوند 4. مورد توجه و عنایت خداوند         </vt:lpstr>
      <vt:lpstr> 1. عقل و تدبیر 2. علم و حکمت 3. علم و اراده 4 فطرت و اراده   </vt:lpstr>
      <vt:lpstr>1. حج 2. روزه  3. قصد قربت 4. قصد نیاز    </vt:lpstr>
      <vt:lpstr>1. انفال – فی 2. انفال – خمس 3. فی – انفال  4. قصد – نیاز                </vt:lpstr>
      <vt:lpstr> 1. عبادت 2. عمل خیر 3. کمک از عوامل طبیعی 4. دعا   </vt:lpstr>
      <vt:lpstr>1. املا 2. امداد 3. امتحان 4. توفیق   </vt:lpstr>
      <vt:lpstr> 1. Agreement 2. Appointment 3. Argument 4. Advertisement                      </vt:lpstr>
      <vt:lpstr> 1. جالسوا 2. جاهدوا 3. صاحبوا 4. عاشروا       </vt:lpstr>
      <vt:lpstr> 1. مجزوم  2. منصوب 3. مرفوع 4. مجزوم محلا   </vt:lpstr>
      <vt:lpstr> 1. مضاف الیه و مجرور بالفتح/ مستثنی مفرغ و مفرغ و منصوب با اعراب المفعول به 2. اسم ممنوع من الصرف/ مصدر من باب تفعیل 3. اسم منصرف و منصوب/ مستثنی مفرغ و منصوب 4. مضاف الیه و مجرور بالکسر/ مستثنی و منصوب با اعراب خبر کان      </vt:lpstr>
      <vt:lpstr>1. Has done 2. Have done 3. Did 4. Done                              </vt:lpstr>
      <vt:lpstr>1. 2420 2. 2450  3. 2520  4. 2550   </vt:lpstr>
      <vt:lpstr>1. 24  2. 28  3. 32  4. 34   </vt:lpstr>
      <vt:lpstr> 1. وتریکول 2. بن مایسنر 3. حلزون غشایی 4. سلول های استوانه ای شبکیه   </vt:lpstr>
      <vt:lpstr>1. تاژک 2. چین خوردگی پلاسما 3. مژک 4. چین خوردگی دیواره ای سلولی             </vt:lpstr>
      <vt:lpstr>1. افزایش حجم قفسه سینه 2. انقباض ماهیچه های بین دنده ای داخلی  3. کاهش فشار مایع جنب  4. انقباض ماهیچه های بین دنده ای خارجی       </vt:lpstr>
      <vt:lpstr> 1. سینوس سیاهرگی 2. آئورت شکمی 3. آئورت پشتی 4. سیاهرگ اصلی پیشین      </vt:lpstr>
      <vt:lpstr>1. ماکروفاژ 2. میکرو کوک اوره 3. ساکارمایسس سرویزویه 4. آمیب          </vt:lpstr>
      <vt:lpstr>1. اوتیت 2. پلیو میلیت 3. تب رماتیسمی 4. نفریت حاد    </vt:lpstr>
      <vt:lpstr>1. جدا نشدن کروموزوم ها هنگام تشکیل گامت ها 2. جور شدن مستقل ژن ها 3. پیوسته بودن الل های غالب 4. پیوسته بودن الل های غالب و الل مغلوب     </vt:lpstr>
      <vt:lpstr>1. A – O  2. O – A  3. A – AB  4. AB – AB           </vt:lpstr>
      <vt:lpstr>1. 9  2. 18 3. 30 4. 36   </vt:lpstr>
      <vt:lpstr>1. اسفناج 2. پامچال 3. جعفری 4. سرخس    </vt:lpstr>
      <vt:lpstr>1. آمیدی – فسفودی استر 2. هیدروژنی – هیدروژنی 3. فسفودی استر – آمیدی 4. فسفودی استر – فسفودی استر         </vt:lpstr>
      <vt:lpstr>ATP .1  〖NADPH〗_(2  ). 2  NADP  .3 4. 〖NAD〗^+   </vt:lpstr>
      <vt:lpstr>1. سوبرین 2. لیگنین 3. سلولز 4. کوتین     </vt:lpstr>
      <vt:lpstr>1. آب گریز – آب گریز  2. آب دوست – آب دوست  3. آب گریز – آب دوست  4. آب دوست – آب گریز      </vt:lpstr>
      <vt:lpstr>1. افزوده شدن کلاهک  2. پیرایش 3. افزودن دم پلی A 4. برش          </vt:lpstr>
      <vt:lpstr>1. ویتامین E 2. ویتامین D 3. کارتن 4. کلروفیل          </vt:lpstr>
      <vt:lpstr>1. قابلیت تقسیم را از دست می دهد. 2. کنترل تقسیم آن یا هسته خواهد بود. 3. میتوکندری از دست می رود. 4. کنترل تقسیم آن مانند گذشته سیتوپلاسمی خواهد بود.             </vt:lpstr>
      <vt:lpstr>1. فعالیت ATP  آزی در سرهای میوزین 2. کوتاه شدن ساکرومر 3. افزایش طول نوار روشن  4. کوتاه شدن نوار تیره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dc:title>
  <dc:creator>s-4</dc:creator>
  <cp:lastModifiedBy>Administrator</cp:lastModifiedBy>
  <cp:revision>357</cp:revision>
  <dcterms:created xsi:type="dcterms:W3CDTF">2015-03-01T06:33:06Z</dcterms:created>
  <dcterms:modified xsi:type="dcterms:W3CDTF">2017-05-14T11:51:19Z</dcterms:modified>
</cp:coreProperties>
</file>