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62" r:id="rId2"/>
    <p:sldId id="263" r:id="rId3"/>
    <p:sldId id="289" r:id="rId4"/>
    <p:sldId id="307" r:id="rId5"/>
    <p:sldId id="258" r:id="rId6"/>
    <p:sldId id="312" r:id="rId7"/>
    <p:sldId id="314" r:id="rId8"/>
    <p:sldId id="313" r:id="rId9"/>
    <p:sldId id="315" r:id="rId10"/>
    <p:sldId id="316" r:id="rId11"/>
    <p:sldId id="317" r:id="rId12"/>
    <p:sldId id="328" r:id="rId13"/>
    <p:sldId id="329" r:id="rId14"/>
    <p:sldId id="330" r:id="rId15"/>
    <p:sldId id="319" r:id="rId16"/>
    <p:sldId id="320" r:id="rId17"/>
    <p:sldId id="321" r:id="rId18"/>
    <p:sldId id="271" r:id="rId19"/>
    <p:sldId id="285" r:id="rId20"/>
    <p:sldId id="284" r:id="rId21"/>
    <p:sldId id="305" r:id="rId22"/>
    <p:sldId id="325" r:id="rId23"/>
    <p:sldId id="326" r:id="rId24"/>
    <p:sldId id="323" r:id="rId25"/>
    <p:sldId id="324" r:id="rId26"/>
    <p:sldId id="327" r:id="rId27"/>
    <p:sldId id="29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7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C4ACE47-2FB3-4ED1-B81E-68294F307E79}" type="datetimeFigureOut">
              <a:rPr lang="fa-IR" smtClean="0"/>
              <a:t>10/28/1438</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8DB49CE-F6F9-4881-A4DF-10C4D690B5E9}" type="slidenum">
              <a:rPr lang="fa-IR" smtClean="0"/>
              <a:t>‹#›</a:t>
            </a:fld>
            <a:endParaRPr lang="fa-IR"/>
          </a:p>
        </p:txBody>
      </p:sp>
    </p:spTree>
    <p:extLst>
      <p:ext uri="{BB962C8B-B14F-4D97-AF65-F5344CB8AC3E}">
        <p14:creationId xmlns:p14="http://schemas.microsoft.com/office/powerpoint/2010/main" val="128816966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12C9392D-99CC-43F4-9F80-EF5981D26AB6}" type="slidenum">
              <a:rPr lang="ar-SA" smtClean="0"/>
              <a:pPr eaLnBrk="1" hangingPunct="1"/>
              <a:t>2</a:t>
            </a:fld>
            <a:endParaRPr lang="en-US" smtClean="0"/>
          </a:p>
        </p:txBody>
      </p:sp>
      <p:sp>
        <p:nvSpPr>
          <p:cNvPr id="15363" name="Rectangle 2"/>
          <p:cNvSpPr>
            <a:spLocks noGrp="1" noRot="1" noChangeAspect="1" noChangeArrowheads="1" noTextEdit="1"/>
          </p:cNvSpPr>
          <p:nvPr>
            <p:ph type="sldImg"/>
          </p:nvPr>
        </p:nvSpPr>
        <p:spPr>
          <a:xfrm>
            <a:off x="1106488" y="666750"/>
            <a:ext cx="4645025" cy="3484563"/>
          </a:xfrm>
          <a:ln/>
        </p:spPr>
      </p:sp>
      <p:sp>
        <p:nvSpPr>
          <p:cNvPr id="15364" name="Rectangle 3"/>
          <p:cNvSpPr>
            <a:spLocks noGrp="1" noChangeArrowheads="1"/>
          </p:cNvSpPr>
          <p:nvPr>
            <p:ph type="body" idx="1"/>
          </p:nvPr>
        </p:nvSpPr>
        <p:spPr>
          <a:xfrm>
            <a:off x="904875" y="4373693"/>
            <a:ext cx="5048250" cy="407857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48DB49CE-F6F9-4881-A4DF-10C4D690B5E9}" type="slidenum">
              <a:rPr lang="fa-IR" smtClean="0"/>
              <a:t>17</a:t>
            </a:fld>
            <a:endParaRPr lang="fa-IR"/>
          </a:p>
        </p:txBody>
      </p:sp>
    </p:spTree>
    <p:extLst>
      <p:ext uri="{BB962C8B-B14F-4D97-AF65-F5344CB8AC3E}">
        <p14:creationId xmlns:p14="http://schemas.microsoft.com/office/powerpoint/2010/main" val="6462354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FDC92E0-5216-4FF6-91A2-16EDA4515BDA}" type="datetimeFigureOut">
              <a:rPr lang="en-US" smtClean="0"/>
              <a:pPr/>
              <a:t>7/22/2017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B86D515-C946-4F4F-9D48-9A91AAF67F3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FDC92E0-5216-4FF6-91A2-16EDA4515BDA}" type="datetimeFigureOut">
              <a:rPr lang="en-US" smtClean="0"/>
              <a:pPr/>
              <a:t>7/22/2017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B86D515-C946-4F4F-9D48-9A91AAF67F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FDC92E0-5216-4FF6-91A2-16EDA4515BDA}" type="datetimeFigureOut">
              <a:rPr lang="en-US" smtClean="0"/>
              <a:pPr/>
              <a:t>7/22/2017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B86D515-C946-4F4F-9D48-9A91AAF67F3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2D96325C-7731-400F-969A-CE1F8B178982}" type="slidenum">
              <a:rPr lang="en-US" altLang="en-US"/>
              <a:pPr>
                <a:defRPr/>
              </a:pPr>
              <a:t>‹#›</a:t>
            </a:fld>
            <a:endParaRPr lang="en-US" altLang="en-US"/>
          </a:p>
        </p:txBody>
      </p:sp>
    </p:spTree>
    <p:extLst>
      <p:ext uri="{BB962C8B-B14F-4D97-AF65-F5344CB8AC3E}">
        <p14:creationId xmlns:p14="http://schemas.microsoft.com/office/powerpoint/2010/main" val="1221091910"/>
      </p:ext>
    </p:extLst>
  </p:cSld>
  <p:clrMapOvr>
    <a:masterClrMapping/>
  </p:clrMapOvr>
  <p:transition>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FDC92E0-5216-4FF6-91A2-16EDA4515BDA}" type="datetimeFigureOut">
              <a:rPr lang="en-US" smtClean="0"/>
              <a:pPr/>
              <a:t>7/22/2017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B86D515-C946-4F4F-9D48-9A91AAF67F3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FDC92E0-5216-4FF6-91A2-16EDA4515BDA}" type="datetimeFigureOut">
              <a:rPr lang="en-US" smtClean="0"/>
              <a:pPr/>
              <a:t>7/22/2017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B86D515-C946-4F4F-9D48-9A91AAF67F3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FDC92E0-5216-4FF6-91A2-16EDA4515BDA}" type="datetimeFigureOut">
              <a:rPr lang="en-US" smtClean="0"/>
              <a:pPr/>
              <a:t>7/22/2017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B86D515-C946-4F4F-9D48-9A91AAF67F3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FDC92E0-5216-4FF6-91A2-16EDA4515BDA}" type="datetimeFigureOut">
              <a:rPr lang="en-US" smtClean="0"/>
              <a:pPr/>
              <a:t>7/22/2017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B86D515-C946-4F4F-9D48-9A91AAF67F3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CFDC92E0-5216-4FF6-91A2-16EDA4515BDA}" type="datetimeFigureOut">
              <a:rPr lang="en-US" smtClean="0"/>
              <a:pPr/>
              <a:t>7/22/2017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B86D515-C946-4F4F-9D48-9A91AAF67F3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FDC92E0-5216-4FF6-91A2-16EDA4515BDA}" type="datetimeFigureOut">
              <a:rPr lang="en-US" smtClean="0"/>
              <a:pPr/>
              <a:t>7/22/2017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B86D515-C946-4F4F-9D48-9A91AAF67F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FDC92E0-5216-4FF6-91A2-16EDA4515BDA}" type="datetimeFigureOut">
              <a:rPr lang="en-US" smtClean="0"/>
              <a:pPr/>
              <a:t>7/22/2017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B86D515-C946-4F4F-9D48-9A91AAF67F3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FDC92E0-5216-4FF6-91A2-16EDA4515BDA}" type="datetimeFigureOut">
              <a:rPr lang="en-US" smtClean="0"/>
              <a:pPr/>
              <a:t>7/22/2017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B86D515-C946-4F4F-9D48-9A91AAF67F3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FDC92E0-5216-4FF6-91A2-16EDA4515BDA}" type="datetimeFigureOut">
              <a:rPr lang="en-US" smtClean="0"/>
              <a:pPr/>
              <a:t>7/22/2017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B86D515-C946-4F4F-9D48-9A91AAF67F3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1122" name="Freeform 2"/>
          <p:cNvSpPr>
            <a:spLocks/>
          </p:cNvSpPr>
          <p:nvPr/>
        </p:nvSpPr>
        <p:spPr bwMode="ltGray">
          <a:xfrm>
            <a:off x="4414838" y="1485900"/>
            <a:ext cx="3630612" cy="3289300"/>
          </a:xfrm>
          <a:custGeom>
            <a:avLst/>
            <a:gdLst>
              <a:gd name="T0" fmla="*/ 2147483647 w 2287"/>
              <a:gd name="T1" fmla="*/ 2147483647 h 2072"/>
              <a:gd name="T2" fmla="*/ 2147483647 w 2287"/>
              <a:gd name="T3" fmla="*/ 2147483647 h 2072"/>
              <a:gd name="T4" fmla="*/ 2147483647 w 2287"/>
              <a:gd name="T5" fmla="*/ 2147483647 h 2072"/>
              <a:gd name="T6" fmla="*/ 2147483647 w 2287"/>
              <a:gd name="T7" fmla="*/ 2147483647 h 2072"/>
              <a:gd name="T8" fmla="*/ 2147483647 w 2287"/>
              <a:gd name="T9" fmla="*/ 2147483647 h 2072"/>
              <a:gd name="T10" fmla="*/ 2147483647 w 2287"/>
              <a:gd name="T11" fmla="*/ 2147483647 h 2072"/>
              <a:gd name="T12" fmla="*/ 2147483647 w 2287"/>
              <a:gd name="T13" fmla="*/ 2147483647 h 2072"/>
              <a:gd name="T14" fmla="*/ 2147483647 w 2287"/>
              <a:gd name="T15" fmla="*/ 2147483647 h 2072"/>
              <a:gd name="T16" fmla="*/ 2147483647 w 2287"/>
              <a:gd name="T17" fmla="*/ 2147483647 h 2072"/>
              <a:gd name="T18" fmla="*/ 2147483647 w 2287"/>
              <a:gd name="T19" fmla="*/ 2147483647 h 2072"/>
              <a:gd name="T20" fmla="*/ 2147483647 w 2287"/>
              <a:gd name="T21" fmla="*/ 2147483647 h 2072"/>
              <a:gd name="T22" fmla="*/ 2147483647 w 2287"/>
              <a:gd name="T23" fmla="*/ 2147483647 h 2072"/>
              <a:gd name="T24" fmla="*/ 2147483647 w 2287"/>
              <a:gd name="T25" fmla="*/ 2147483647 h 2072"/>
              <a:gd name="T26" fmla="*/ 2147483647 w 2287"/>
              <a:gd name="T27" fmla="*/ 2147483647 h 2072"/>
              <a:gd name="T28" fmla="*/ 2147483647 w 2287"/>
              <a:gd name="T29" fmla="*/ 2147483647 h 2072"/>
              <a:gd name="T30" fmla="*/ 2147483647 w 2287"/>
              <a:gd name="T31" fmla="*/ 2147483647 h 2072"/>
              <a:gd name="T32" fmla="*/ 2147483647 w 2287"/>
              <a:gd name="T33" fmla="*/ 2147483647 h 2072"/>
              <a:gd name="T34" fmla="*/ 2147483647 w 2287"/>
              <a:gd name="T35" fmla="*/ 2147483647 h 2072"/>
              <a:gd name="T36" fmla="*/ 2147483647 w 2287"/>
              <a:gd name="T37" fmla="*/ 2147483647 h 2072"/>
              <a:gd name="T38" fmla="*/ 2147483647 w 2287"/>
              <a:gd name="T39" fmla="*/ 2147483647 h 2072"/>
              <a:gd name="T40" fmla="*/ 2147483647 w 2287"/>
              <a:gd name="T41" fmla="*/ 2147483647 h 2072"/>
              <a:gd name="T42" fmla="*/ 2147483647 w 2287"/>
              <a:gd name="T43" fmla="*/ 2147483647 h 2072"/>
              <a:gd name="T44" fmla="*/ 2147483647 w 2287"/>
              <a:gd name="T45" fmla="*/ 2147483647 h 2072"/>
              <a:gd name="T46" fmla="*/ 2147483647 w 2287"/>
              <a:gd name="T47" fmla="*/ 2147483647 h 2072"/>
              <a:gd name="T48" fmla="*/ 2147483647 w 2287"/>
              <a:gd name="T49" fmla="*/ 2147483647 h 2072"/>
              <a:gd name="T50" fmla="*/ 2147483647 w 2287"/>
              <a:gd name="T51" fmla="*/ 2147483647 h 2072"/>
              <a:gd name="T52" fmla="*/ 2147483647 w 2287"/>
              <a:gd name="T53" fmla="*/ 2147483647 h 2072"/>
              <a:gd name="T54" fmla="*/ 2147483647 w 2287"/>
              <a:gd name="T55" fmla="*/ 2147483647 h 2072"/>
              <a:gd name="T56" fmla="*/ 2147483647 w 2287"/>
              <a:gd name="T57" fmla="*/ 2147483647 h 2072"/>
              <a:gd name="T58" fmla="*/ 2147483647 w 2287"/>
              <a:gd name="T59" fmla="*/ 2147483647 h 2072"/>
              <a:gd name="T60" fmla="*/ 2147483647 w 2287"/>
              <a:gd name="T61" fmla="*/ 2147483647 h 207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287"/>
              <a:gd name="T94" fmla="*/ 0 h 2072"/>
              <a:gd name="T95" fmla="*/ 2287 w 2287"/>
              <a:gd name="T96" fmla="*/ 2072 h 207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287" h="2072">
                <a:moveTo>
                  <a:pt x="2282" y="5"/>
                </a:moveTo>
                <a:cubicBezTo>
                  <a:pt x="2277" y="0"/>
                  <a:pt x="2239" y="132"/>
                  <a:pt x="2197" y="203"/>
                </a:cubicBezTo>
                <a:cubicBezTo>
                  <a:pt x="2155" y="274"/>
                  <a:pt x="2126" y="345"/>
                  <a:pt x="2027" y="430"/>
                </a:cubicBezTo>
                <a:cubicBezTo>
                  <a:pt x="1928" y="515"/>
                  <a:pt x="1762" y="643"/>
                  <a:pt x="1602" y="714"/>
                </a:cubicBezTo>
                <a:cubicBezTo>
                  <a:pt x="1442" y="785"/>
                  <a:pt x="1224" y="827"/>
                  <a:pt x="1063" y="855"/>
                </a:cubicBezTo>
                <a:cubicBezTo>
                  <a:pt x="902" y="883"/>
                  <a:pt x="751" y="884"/>
                  <a:pt x="638" y="884"/>
                </a:cubicBezTo>
                <a:cubicBezTo>
                  <a:pt x="525" y="884"/>
                  <a:pt x="434" y="869"/>
                  <a:pt x="382" y="855"/>
                </a:cubicBezTo>
                <a:cubicBezTo>
                  <a:pt x="330" y="841"/>
                  <a:pt x="345" y="799"/>
                  <a:pt x="326" y="799"/>
                </a:cubicBezTo>
                <a:cubicBezTo>
                  <a:pt x="307" y="799"/>
                  <a:pt x="297" y="831"/>
                  <a:pt x="269" y="855"/>
                </a:cubicBezTo>
                <a:cubicBezTo>
                  <a:pt x="241" y="879"/>
                  <a:pt x="189" y="903"/>
                  <a:pt x="156" y="941"/>
                </a:cubicBezTo>
                <a:cubicBezTo>
                  <a:pt x="123" y="979"/>
                  <a:pt x="95" y="1025"/>
                  <a:pt x="71" y="1082"/>
                </a:cubicBezTo>
                <a:cubicBezTo>
                  <a:pt x="47" y="1139"/>
                  <a:pt x="25" y="1209"/>
                  <a:pt x="14" y="1281"/>
                </a:cubicBezTo>
                <a:cubicBezTo>
                  <a:pt x="3" y="1353"/>
                  <a:pt x="4" y="1386"/>
                  <a:pt x="3" y="1516"/>
                </a:cubicBezTo>
                <a:cubicBezTo>
                  <a:pt x="2" y="1646"/>
                  <a:pt x="0" y="2056"/>
                  <a:pt x="7" y="2064"/>
                </a:cubicBezTo>
                <a:cubicBezTo>
                  <a:pt x="14" y="2072"/>
                  <a:pt x="31" y="1694"/>
                  <a:pt x="42" y="1564"/>
                </a:cubicBezTo>
                <a:cubicBezTo>
                  <a:pt x="53" y="1434"/>
                  <a:pt x="62" y="1356"/>
                  <a:pt x="71" y="1281"/>
                </a:cubicBezTo>
                <a:cubicBezTo>
                  <a:pt x="80" y="1206"/>
                  <a:pt x="85" y="1149"/>
                  <a:pt x="99" y="1111"/>
                </a:cubicBezTo>
                <a:cubicBezTo>
                  <a:pt x="113" y="1073"/>
                  <a:pt x="132" y="1068"/>
                  <a:pt x="156" y="1054"/>
                </a:cubicBezTo>
                <a:cubicBezTo>
                  <a:pt x="180" y="1040"/>
                  <a:pt x="213" y="1026"/>
                  <a:pt x="241" y="1026"/>
                </a:cubicBezTo>
                <a:cubicBezTo>
                  <a:pt x="269" y="1026"/>
                  <a:pt x="307" y="1045"/>
                  <a:pt x="326" y="1054"/>
                </a:cubicBezTo>
                <a:cubicBezTo>
                  <a:pt x="345" y="1063"/>
                  <a:pt x="340" y="1087"/>
                  <a:pt x="354" y="1082"/>
                </a:cubicBezTo>
                <a:cubicBezTo>
                  <a:pt x="368" y="1077"/>
                  <a:pt x="383" y="1031"/>
                  <a:pt x="411" y="1026"/>
                </a:cubicBezTo>
                <a:cubicBezTo>
                  <a:pt x="439" y="1021"/>
                  <a:pt x="449" y="1049"/>
                  <a:pt x="524" y="1054"/>
                </a:cubicBezTo>
                <a:cubicBezTo>
                  <a:pt x="599" y="1059"/>
                  <a:pt x="755" y="1064"/>
                  <a:pt x="864" y="1054"/>
                </a:cubicBezTo>
                <a:cubicBezTo>
                  <a:pt x="973" y="1044"/>
                  <a:pt x="1048" y="1035"/>
                  <a:pt x="1176" y="997"/>
                </a:cubicBezTo>
                <a:cubicBezTo>
                  <a:pt x="1304" y="959"/>
                  <a:pt x="1516" y="880"/>
                  <a:pt x="1630" y="827"/>
                </a:cubicBezTo>
                <a:cubicBezTo>
                  <a:pt x="1744" y="774"/>
                  <a:pt x="1795" y="724"/>
                  <a:pt x="1861" y="677"/>
                </a:cubicBezTo>
                <a:cubicBezTo>
                  <a:pt x="1927" y="630"/>
                  <a:pt x="1981" y="590"/>
                  <a:pt x="2027" y="544"/>
                </a:cubicBezTo>
                <a:cubicBezTo>
                  <a:pt x="2073" y="498"/>
                  <a:pt x="2107" y="454"/>
                  <a:pt x="2140" y="402"/>
                </a:cubicBezTo>
                <a:cubicBezTo>
                  <a:pt x="2173" y="350"/>
                  <a:pt x="2201" y="298"/>
                  <a:pt x="2225" y="232"/>
                </a:cubicBezTo>
                <a:cubicBezTo>
                  <a:pt x="2249" y="166"/>
                  <a:pt x="2287" y="10"/>
                  <a:pt x="2282" y="5"/>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23" name="Freeform 3"/>
          <p:cNvSpPr>
            <a:spLocks/>
          </p:cNvSpPr>
          <p:nvPr/>
        </p:nvSpPr>
        <p:spPr bwMode="ltGray">
          <a:xfrm>
            <a:off x="7227888" y="2776538"/>
            <a:ext cx="284162" cy="352425"/>
          </a:xfrm>
          <a:custGeom>
            <a:avLst/>
            <a:gdLst>
              <a:gd name="T0" fmla="*/ 2147483647 w 179"/>
              <a:gd name="T1" fmla="*/ 2147483647 h 222"/>
              <a:gd name="T2" fmla="*/ 0 w 179"/>
              <a:gd name="T3" fmla="*/ 2147483647 h 222"/>
              <a:gd name="T4" fmla="*/ 2147483647 w 179"/>
              <a:gd name="T5" fmla="*/ 2147483647 h 222"/>
              <a:gd name="T6" fmla="*/ 2147483647 w 179"/>
              <a:gd name="T7" fmla="*/ 2147483647 h 222"/>
              <a:gd name="T8" fmla="*/ 2147483647 w 179"/>
              <a:gd name="T9" fmla="*/ 2147483647 h 222"/>
              <a:gd name="T10" fmla="*/ 2147483647 w 179"/>
              <a:gd name="T11" fmla="*/ 2147483647 h 222"/>
              <a:gd name="T12" fmla="*/ 2147483647 w 179"/>
              <a:gd name="T13" fmla="*/ 2147483647 h 222"/>
              <a:gd name="T14" fmla="*/ 0 60000 65536"/>
              <a:gd name="T15" fmla="*/ 0 60000 65536"/>
              <a:gd name="T16" fmla="*/ 0 60000 65536"/>
              <a:gd name="T17" fmla="*/ 0 60000 65536"/>
              <a:gd name="T18" fmla="*/ 0 60000 65536"/>
              <a:gd name="T19" fmla="*/ 0 60000 65536"/>
              <a:gd name="T20" fmla="*/ 0 60000 65536"/>
              <a:gd name="T21" fmla="*/ 0 w 179"/>
              <a:gd name="T22" fmla="*/ 0 h 222"/>
              <a:gd name="T23" fmla="*/ 179 w 179"/>
              <a:gd name="T24" fmla="*/ 222 h 2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9" h="222">
                <a:moveTo>
                  <a:pt x="56" y="14"/>
                </a:moveTo>
                <a:cubicBezTo>
                  <a:pt x="33" y="28"/>
                  <a:pt x="0" y="128"/>
                  <a:pt x="0" y="156"/>
                </a:cubicBezTo>
                <a:cubicBezTo>
                  <a:pt x="0" y="184"/>
                  <a:pt x="42" y="175"/>
                  <a:pt x="56" y="184"/>
                </a:cubicBezTo>
                <a:cubicBezTo>
                  <a:pt x="70" y="193"/>
                  <a:pt x="66" y="222"/>
                  <a:pt x="85" y="213"/>
                </a:cubicBezTo>
                <a:cubicBezTo>
                  <a:pt x="104" y="204"/>
                  <a:pt x="161" y="152"/>
                  <a:pt x="170" y="128"/>
                </a:cubicBezTo>
                <a:cubicBezTo>
                  <a:pt x="179" y="104"/>
                  <a:pt x="155" y="90"/>
                  <a:pt x="141" y="71"/>
                </a:cubicBezTo>
                <a:cubicBezTo>
                  <a:pt x="127" y="52"/>
                  <a:pt x="79" y="0"/>
                  <a:pt x="56" y="14"/>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24" name="Freeform 4"/>
          <p:cNvSpPr>
            <a:spLocks/>
          </p:cNvSpPr>
          <p:nvPr/>
        </p:nvSpPr>
        <p:spPr bwMode="ltGray">
          <a:xfrm>
            <a:off x="2898775" y="969963"/>
            <a:ext cx="3162300" cy="2762250"/>
          </a:xfrm>
          <a:custGeom>
            <a:avLst/>
            <a:gdLst>
              <a:gd name="T0" fmla="*/ 2147483647 w 1992"/>
              <a:gd name="T1" fmla="*/ 2147483647 h 1740"/>
              <a:gd name="T2" fmla="*/ 2147483647 w 1992"/>
              <a:gd name="T3" fmla="*/ 2147483647 h 1740"/>
              <a:gd name="T4" fmla="*/ 2147483647 w 1992"/>
              <a:gd name="T5" fmla="*/ 2147483647 h 1740"/>
              <a:gd name="T6" fmla="*/ 2147483647 w 1992"/>
              <a:gd name="T7" fmla="*/ 2147483647 h 1740"/>
              <a:gd name="T8" fmla="*/ 2147483647 w 1992"/>
              <a:gd name="T9" fmla="*/ 2147483647 h 1740"/>
              <a:gd name="T10" fmla="*/ 2147483647 w 1992"/>
              <a:gd name="T11" fmla="*/ 2147483647 h 1740"/>
              <a:gd name="T12" fmla="*/ 2147483647 w 1992"/>
              <a:gd name="T13" fmla="*/ 2147483647 h 1740"/>
              <a:gd name="T14" fmla="*/ 2147483647 w 1992"/>
              <a:gd name="T15" fmla="*/ 2147483647 h 1740"/>
              <a:gd name="T16" fmla="*/ 2147483647 w 1992"/>
              <a:gd name="T17" fmla="*/ 2147483647 h 1740"/>
              <a:gd name="T18" fmla="*/ 2147483647 w 1992"/>
              <a:gd name="T19" fmla="*/ 2147483647 h 1740"/>
              <a:gd name="T20" fmla="*/ 2147483647 w 1992"/>
              <a:gd name="T21" fmla="*/ 2147483647 h 1740"/>
              <a:gd name="T22" fmla="*/ 2147483647 w 1992"/>
              <a:gd name="T23" fmla="*/ 2147483647 h 1740"/>
              <a:gd name="T24" fmla="*/ 2147483647 w 1992"/>
              <a:gd name="T25" fmla="*/ 2147483647 h 1740"/>
              <a:gd name="T26" fmla="*/ 2147483647 w 1992"/>
              <a:gd name="T27" fmla="*/ 2147483647 h 1740"/>
              <a:gd name="T28" fmla="*/ 2147483647 w 1992"/>
              <a:gd name="T29" fmla="*/ 2147483647 h 1740"/>
              <a:gd name="T30" fmla="*/ 2147483647 w 1992"/>
              <a:gd name="T31" fmla="*/ 2147483647 h 1740"/>
              <a:gd name="T32" fmla="*/ 2147483647 w 1992"/>
              <a:gd name="T33" fmla="*/ 2147483647 h 1740"/>
              <a:gd name="T34" fmla="*/ 2147483647 w 1992"/>
              <a:gd name="T35" fmla="*/ 2147483647 h 1740"/>
              <a:gd name="T36" fmla="*/ 2147483647 w 1992"/>
              <a:gd name="T37" fmla="*/ 2147483647 h 1740"/>
              <a:gd name="T38" fmla="*/ 2147483647 w 1992"/>
              <a:gd name="T39" fmla="*/ 2147483647 h 1740"/>
              <a:gd name="T40" fmla="*/ 2147483647 w 1992"/>
              <a:gd name="T41" fmla="*/ 2147483647 h 1740"/>
              <a:gd name="T42" fmla="*/ 2147483647 w 1992"/>
              <a:gd name="T43" fmla="*/ 2147483647 h 1740"/>
              <a:gd name="T44" fmla="*/ 2147483647 w 1992"/>
              <a:gd name="T45" fmla="*/ 2147483647 h 1740"/>
              <a:gd name="T46" fmla="*/ 2147483647 w 1992"/>
              <a:gd name="T47" fmla="*/ 2147483647 h 1740"/>
              <a:gd name="T48" fmla="*/ 2147483647 w 1992"/>
              <a:gd name="T49" fmla="*/ 2147483647 h 1740"/>
              <a:gd name="T50" fmla="*/ 2147483647 w 1992"/>
              <a:gd name="T51" fmla="*/ 2147483647 h 1740"/>
              <a:gd name="T52" fmla="*/ 2147483647 w 1992"/>
              <a:gd name="T53" fmla="*/ 2147483647 h 1740"/>
              <a:gd name="T54" fmla="*/ 2147483647 w 1992"/>
              <a:gd name="T55" fmla="*/ 2147483647 h 1740"/>
              <a:gd name="T56" fmla="*/ 2147483647 w 1992"/>
              <a:gd name="T57" fmla="*/ 2147483647 h 1740"/>
              <a:gd name="T58" fmla="*/ 2147483647 w 1992"/>
              <a:gd name="T59" fmla="*/ 2147483647 h 1740"/>
              <a:gd name="T60" fmla="*/ 2147483647 w 1992"/>
              <a:gd name="T61" fmla="*/ 2147483647 h 1740"/>
              <a:gd name="T62" fmla="*/ 2147483647 w 1992"/>
              <a:gd name="T63" fmla="*/ 2147483647 h 1740"/>
              <a:gd name="T64" fmla="*/ 2147483647 w 1992"/>
              <a:gd name="T65" fmla="*/ 2147483647 h 1740"/>
              <a:gd name="T66" fmla="*/ 2147483647 w 1992"/>
              <a:gd name="T67" fmla="*/ 2147483647 h 1740"/>
              <a:gd name="T68" fmla="*/ 2147483647 w 1992"/>
              <a:gd name="T69" fmla="*/ 2147483647 h 1740"/>
              <a:gd name="T70" fmla="*/ 2147483647 w 1992"/>
              <a:gd name="T71" fmla="*/ 2147483647 h 1740"/>
              <a:gd name="T72" fmla="*/ 2147483647 w 1992"/>
              <a:gd name="T73" fmla="*/ 2147483647 h 1740"/>
              <a:gd name="T74" fmla="*/ 2147483647 w 1992"/>
              <a:gd name="T75" fmla="*/ 2147483647 h 1740"/>
              <a:gd name="T76" fmla="*/ 2147483647 w 1992"/>
              <a:gd name="T77" fmla="*/ 2147483647 h 1740"/>
              <a:gd name="T78" fmla="*/ 2147483647 w 1992"/>
              <a:gd name="T79" fmla="*/ 2147483647 h 1740"/>
              <a:gd name="T80" fmla="*/ 2147483647 w 1992"/>
              <a:gd name="T81" fmla="*/ 2147483647 h 1740"/>
              <a:gd name="T82" fmla="*/ 2147483647 w 1992"/>
              <a:gd name="T83" fmla="*/ 2147483647 h 1740"/>
              <a:gd name="T84" fmla="*/ 2147483647 w 1992"/>
              <a:gd name="T85" fmla="*/ 2147483647 h 1740"/>
              <a:gd name="T86" fmla="*/ 2147483647 w 1992"/>
              <a:gd name="T87" fmla="*/ 2147483647 h 174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992"/>
              <a:gd name="T133" fmla="*/ 0 h 1740"/>
              <a:gd name="T134" fmla="*/ 1992 w 1992"/>
              <a:gd name="T135" fmla="*/ 1740 h 174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992" h="1740">
                <a:moveTo>
                  <a:pt x="1763" y="358"/>
                </a:moveTo>
                <a:cubicBezTo>
                  <a:pt x="1782" y="337"/>
                  <a:pt x="1873" y="252"/>
                  <a:pt x="1906" y="205"/>
                </a:cubicBezTo>
                <a:cubicBezTo>
                  <a:pt x="1939" y="158"/>
                  <a:pt x="1947" y="106"/>
                  <a:pt x="1961" y="75"/>
                </a:cubicBezTo>
                <a:cubicBezTo>
                  <a:pt x="1975" y="44"/>
                  <a:pt x="1988" y="0"/>
                  <a:pt x="1990" y="18"/>
                </a:cubicBezTo>
                <a:cubicBezTo>
                  <a:pt x="1992" y="36"/>
                  <a:pt x="1973" y="125"/>
                  <a:pt x="1970" y="181"/>
                </a:cubicBezTo>
                <a:cubicBezTo>
                  <a:pt x="1967" y="237"/>
                  <a:pt x="1971" y="300"/>
                  <a:pt x="1970" y="357"/>
                </a:cubicBezTo>
                <a:cubicBezTo>
                  <a:pt x="1969" y="414"/>
                  <a:pt x="1966" y="455"/>
                  <a:pt x="1962" y="521"/>
                </a:cubicBezTo>
                <a:cubicBezTo>
                  <a:pt x="1958" y="587"/>
                  <a:pt x="1958" y="688"/>
                  <a:pt x="1948" y="751"/>
                </a:cubicBezTo>
                <a:cubicBezTo>
                  <a:pt x="1938" y="814"/>
                  <a:pt x="1919" y="862"/>
                  <a:pt x="1904" y="897"/>
                </a:cubicBezTo>
                <a:cubicBezTo>
                  <a:pt x="1889" y="932"/>
                  <a:pt x="1874" y="942"/>
                  <a:pt x="1860" y="961"/>
                </a:cubicBezTo>
                <a:cubicBezTo>
                  <a:pt x="1846" y="980"/>
                  <a:pt x="1840" y="988"/>
                  <a:pt x="1819" y="1010"/>
                </a:cubicBezTo>
                <a:cubicBezTo>
                  <a:pt x="1798" y="1032"/>
                  <a:pt x="1767" y="1081"/>
                  <a:pt x="1734" y="1095"/>
                </a:cubicBezTo>
                <a:cubicBezTo>
                  <a:pt x="1701" y="1109"/>
                  <a:pt x="1648" y="1101"/>
                  <a:pt x="1621" y="1095"/>
                </a:cubicBezTo>
                <a:cubicBezTo>
                  <a:pt x="1594" y="1089"/>
                  <a:pt x="1585" y="1071"/>
                  <a:pt x="1570" y="1057"/>
                </a:cubicBezTo>
                <a:cubicBezTo>
                  <a:pt x="1555" y="1043"/>
                  <a:pt x="1542" y="1033"/>
                  <a:pt x="1530" y="1013"/>
                </a:cubicBezTo>
                <a:cubicBezTo>
                  <a:pt x="1518" y="993"/>
                  <a:pt x="1503" y="960"/>
                  <a:pt x="1498" y="934"/>
                </a:cubicBezTo>
                <a:cubicBezTo>
                  <a:pt x="1493" y="908"/>
                  <a:pt x="1489" y="905"/>
                  <a:pt x="1501" y="859"/>
                </a:cubicBezTo>
                <a:cubicBezTo>
                  <a:pt x="1513" y="813"/>
                  <a:pt x="1540" y="714"/>
                  <a:pt x="1569" y="656"/>
                </a:cubicBezTo>
                <a:cubicBezTo>
                  <a:pt x="1598" y="598"/>
                  <a:pt x="1641" y="545"/>
                  <a:pt x="1678" y="509"/>
                </a:cubicBezTo>
                <a:cubicBezTo>
                  <a:pt x="1715" y="473"/>
                  <a:pt x="1763" y="459"/>
                  <a:pt x="1791" y="443"/>
                </a:cubicBezTo>
                <a:cubicBezTo>
                  <a:pt x="1819" y="427"/>
                  <a:pt x="1839" y="398"/>
                  <a:pt x="1848" y="415"/>
                </a:cubicBezTo>
                <a:cubicBezTo>
                  <a:pt x="1857" y="432"/>
                  <a:pt x="1847" y="515"/>
                  <a:pt x="1847" y="548"/>
                </a:cubicBezTo>
                <a:cubicBezTo>
                  <a:pt x="1847" y="581"/>
                  <a:pt x="1853" y="574"/>
                  <a:pt x="1848" y="613"/>
                </a:cubicBezTo>
                <a:cubicBezTo>
                  <a:pt x="1843" y="652"/>
                  <a:pt x="1833" y="727"/>
                  <a:pt x="1819" y="784"/>
                </a:cubicBezTo>
                <a:cubicBezTo>
                  <a:pt x="1805" y="841"/>
                  <a:pt x="1783" y="918"/>
                  <a:pt x="1763" y="954"/>
                </a:cubicBezTo>
                <a:cubicBezTo>
                  <a:pt x="1743" y="990"/>
                  <a:pt x="1718" y="992"/>
                  <a:pt x="1698" y="1001"/>
                </a:cubicBezTo>
                <a:cubicBezTo>
                  <a:pt x="1678" y="1010"/>
                  <a:pt x="1659" y="1012"/>
                  <a:pt x="1642" y="1009"/>
                </a:cubicBezTo>
                <a:cubicBezTo>
                  <a:pt x="1625" y="1006"/>
                  <a:pt x="1611" y="972"/>
                  <a:pt x="1593" y="982"/>
                </a:cubicBezTo>
                <a:cubicBezTo>
                  <a:pt x="1575" y="992"/>
                  <a:pt x="1555" y="1048"/>
                  <a:pt x="1536" y="1067"/>
                </a:cubicBezTo>
                <a:cubicBezTo>
                  <a:pt x="1517" y="1086"/>
                  <a:pt x="1498" y="1090"/>
                  <a:pt x="1479" y="1095"/>
                </a:cubicBezTo>
                <a:cubicBezTo>
                  <a:pt x="1460" y="1100"/>
                  <a:pt x="1442" y="1100"/>
                  <a:pt x="1423" y="1095"/>
                </a:cubicBezTo>
                <a:cubicBezTo>
                  <a:pt x="1404" y="1090"/>
                  <a:pt x="1387" y="1075"/>
                  <a:pt x="1366" y="1067"/>
                </a:cubicBezTo>
                <a:cubicBezTo>
                  <a:pt x="1345" y="1059"/>
                  <a:pt x="1329" y="1046"/>
                  <a:pt x="1298" y="1049"/>
                </a:cubicBezTo>
                <a:cubicBezTo>
                  <a:pt x="1267" y="1052"/>
                  <a:pt x="1213" y="1068"/>
                  <a:pt x="1182" y="1085"/>
                </a:cubicBezTo>
                <a:cubicBezTo>
                  <a:pt x="1151" y="1102"/>
                  <a:pt x="1136" y="1130"/>
                  <a:pt x="1111" y="1152"/>
                </a:cubicBezTo>
                <a:cubicBezTo>
                  <a:pt x="1086" y="1174"/>
                  <a:pt x="1062" y="1189"/>
                  <a:pt x="1034" y="1217"/>
                </a:cubicBezTo>
                <a:cubicBezTo>
                  <a:pt x="1006" y="1245"/>
                  <a:pt x="976" y="1280"/>
                  <a:pt x="941" y="1322"/>
                </a:cubicBezTo>
                <a:cubicBezTo>
                  <a:pt x="906" y="1364"/>
                  <a:pt x="862" y="1427"/>
                  <a:pt x="824" y="1469"/>
                </a:cubicBezTo>
                <a:cubicBezTo>
                  <a:pt x="786" y="1511"/>
                  <a:pt x="761" y="1540"/>
                  <a:pt x="714" y="1577"/>
                </a:cubicBezTo>
                <a:cubicBezTo>
                  <a:pt x="667" y="1614"/>
                  <a:pt x="609" y="1664"/>
                  <a:pt x="544" y="1691"/>
                </a:cubicBezTo>
                <a:cubicBezTo>
                  <a:pt x="479" y="1718"/>
                  <a:pt x="393" y="1740"/>
                  <a:pt x="322" y="1740"/>
                </a:cubicBezTo>
                <a:cubicBezTo>
                  <a:pt x="251" y="1740"/>
                  <a:pt x="166" y="1718"/>
                  <a:pt x="118" y="1691"/>
                </a:cubicBezTo>
                <a:cubicBezTo>
                  <a:pt x="70" y="1664"/>
                  <a:pt x="52" y="1624"/>
                  <a:pt x="33" y="1577"/>
                </a:cubicBezTo>
                <a:cubicBezTo>
                  <a:pt x="14" y="1530"/>
                  <a:pt x="0" y="1454"/>
                  <a:pt x="5" y="1407"/>
                </a:cubicBezTo>
                <a:cubicBezTo>
                  <a:pt x="10" y="1360"/>
                  <a:pt x="48" y="1322"/>
                  <a:pt x="62" y="1294"/>
                </a:cubicBezTo>
                <a:cubicBezTo>
                  <a:pt x="76" y="1266"/>
                  <a:pt x="95" y="1227"/>
                  <a:pt x="90" y="1237"/>
                </a:cubicBezTo>
                <a:cubicBezTo>
                  <a:pt x="85" y="1247"/>
                  <a:pt x="43" y="1315"/>
                  <a:pt x="34" y="1353"/>
                </a:cubicBezTo>
                <a:cubicBezTo>
                  <a:pt x="25" y="1391"/>
                  <a:pt x="24" y="1422"/>
                  <a:pt x="33" y="1464"/>
                </a:cubicBezTo>
                <a:cubicBezTo>
                  <a:pt x="42" y="1506"/>
                  <a:pt x="60" y="1571"/>
                  <a:pt x="90" y="1606"/>
                </a:cubicBezTo>
                <a:cubicBezTo>
                  <a:pt x="120" y="1641"/>
                  <a:pt x="176" y="1659"/>
                  <a:pt x="214" y="1673"/>
                </a:cubicBezTo>
                <a:cubicBezTo>
                  <a:pt x="252" y="1687"/>
                  <a:pt x="286" y="1687"/>
                  <a:pt x="316" y="1690"/>
                </a:cubicBezTo>
                <a:cubicBezTo>
                  <a:pt x="346" y="1693"/>
                  <a:pt x="371" y="1695"/>
                  <a:pt x="394" y="1693"/>
                </a:cubicBezTo>
                <a:cubicBezTo>
                  <a:pt x="417" y="1691"/>
                  <a:pt x="421" y="1695"/>
                  <a:pt x="454" y="1681"/>
                </a:cubicBezTo>
                <a:cubicBezTo>
                  <a:pt x="487" y="1667"/>
                  <a:pt x="550" y="1637"/>
                  <a:pt x="595" y="1609"/>
                </a:cubicBezTo>
                <a:cubicBezTo>
                  <a:pt x="640" y="1581"/>
                  <a:pt x="690" y="1539"/>
                  <a:pt x="722" y="1510"/>
                </a:cubicBezTo>
                <a:cubicBezTo>
                  <a:pt x="754" y="1481"/>
                  <a:pt x="754" y="1480"/>
                  <a:pt x="790" y="1435"/>
                </a:cubicBezTo>
                <a:cubicBezTo>
                  <a:pt x="826" y="1390"/>
                  <a:pt x="897" y="1294"/>
                  <a:pt x="941" y="1237"/>
                </a:cubicBezTo>
                <a:cubicBezTo>
                  <a:pt x="985" y="1180"/>
                  <a:pt x="1022" y="1134"/>
                  <a:pt x="1054" y="1095"/>
                </a:cubicBezTo>
                <a:cubicBezTo>
                  <a:pt x="1086" y="1056"/>
                  <a:pt x="1104" y="1026"/>
                  <a:pt x="1134" y="1001"/>
                </a:cubicBezTo>
                <a:cubicBezTo>
                  <a:pt x="1164" y="976"/>
                  <a:pt x="1210" y="958"/>
                  <a:pt x="1234" y="945"/>
                </a:cubicBezTo>
                <a:cubicBezTo>
                  <a:pt x="1258" y="932"/>
                  <a:pt x="1254" y="930"/>
                  <a:pt x="1281" y="925"/>
                </a:cubicBezTo>
                <a:cubicBezTo>
                  <a:pt x="1308" y="920"/>
                  <a:pt x="1356" y="908"/>
                  <a:pt x="1394" y="913"/>
                </a:cubicBezTo>
                <a:cubicBezTo>
                  <a:pt x="1432" y="918"/>
                  <a:pt x="1480" y="947"/>
                  <a:pt x="1508" y="954"/>
                </a:cubicBezTo>
                <a:cubicBezTo>
                  <a:pt x="1536" y="961"/>
                  <a:pt x="1550" y="963"/>
                  <a:pt x="1564" y="954"/>
                </a:cubicBezTo>
                <a:cubicBezTo>
                  <a:pt x="1578" y="945"/>
                  <a:pt x="1584" y="916"/>
                  <a:pt x="1593" y="897"/>
                </a:cubicBezTo>
                <a:cubicBezTo>
                  <a:pt x="1602" y="878"/>
                  <a:pt x="1612" y="854"/>
                  <a:pt x="1621" y="840"/>
                </a:cubicBezTo>
                <a:cubicBezTo>
                  <a:pt x="1630" y="826"/>
                  <a:pt x="1640" y="812"/>
                  <a:pt x="1649" y="812"/>
                </a:cubicBezTo>
                <a:cubicBezTo>
                  <a:pt x="1658" y="812"/>
                  <a:pt x="1664" y="831"/>
                  <a:pt x="1678" y="840"/>
                </a:cubicBezTo>
                <a:cubicBezTo>
                  <a:pt x="1692" y="849"/>
                  <a:pt x="1717" y="875"/>
                  <a:pt x="1734" y="869"/>
                </a:cubicBezTo>
                <a:cubicBezTo>
                  <a:pt x="1751" y="863"/>
                  <a:pt x="1772" y="837"/>
                  <a:pt x="1779" y="805"/>
                </a:cubicBezTo>
                <a:cubicBezTo>
                  <a:pt x="1786" y="773"/>
                  <a:pt x="1776" y="716"/>
                  <a:pt x="1779" y="677"/>
                </a:cubicBezTo>
                <a:cubicBezTo>
                  <a:pt x="1782" y="638"/>
                  <a:pt x="1787" y="607"/>
                  <a:pt x="1794" y="573"/>
                </a:cubicBezTo>
                <a:cubicBezTo>
                  <a:pt x="1801" y="539"/>
                  <a:pt x="1827" y="483"/>
                  <a:pt x="1819" y="472"/>
                </a:cubicBezTo>
                <a:cubicBezTo>
                  <a:pt x="1811" y="461"/>
                  <a:pt x="1779" y="478"/>
                  <a:pt x="1746" y="505"/>
                </a:cubicBezTo>
                <a:cubicBezTo>
                  <a:pt x="1713" y="532"/>
                  <a:pt x="1658" y="580"/>
                  <a:pt x="1623" y="636"/>
                </a:cubicBezTo>
                <a:cubicBezTo>
                  <a:pt x="1588" y="692"/>
                  <a:pt x="1548" y="780"/>
                  <a:pt x="1536" y="840"/>
                </a:cubicBezTo>
                <a:cubicBezTo>
                  <a:pt x="1524" y="900"/>
                  <a:pt x="1531" y="959"/>
                  <a:pt x="1550" y="997"/>
                </a:cubicBezTo>
                <a:cubicBezTo>
                  <a:pt x="1569" y="1035"/>
                  <a:pt x="1609" y="1069"/>
                  <a:pt x="1649" y="1067"/>
                </a:cubicBezTo>
                <a:cubicBezTo>
                  <a:pt x="1689" y="1065"/>
                  <a:pt x="1751" y="1023"/>
                  <a:pt x="1791" y="982"/>
                </a:cubicBezTo>
                <a:cubicBezTo>
                  <a:pt x="1831" y="941"/>
                  <a:pt x="1866" y="891"/>
                  <a:pt x="1888" y="819"/>
                </a:cubicBezTo>
                <a:cubicBezTo>
                  <a:pt x="1910" y="747"/>
                  <a:pt x="1915" y="621"/>
                  <a:pt x="1921" y="548"/>
                </a:cubicBezTo>
                <a:cubicBezTo>
                  <a:pt x="1927" y="475"/>
                  <a:pt x="1920" y="422"/>
                  <a:pt x="1922" y="381"/>
                </a:cubicBezTo>
                <a:cubicBezTo>
                  <a:pt x="1924" y="340"/>
                  <a:pt x="1930" y="330"/>
                  <a:pt x="1933" y="302"/>
                </a:cubicBezTo>
                <a:cubicBezTo>
                  <a:pt x="1936" y="274"/>
                  <a:pt x="1947" y="208"/>
                  <a:pt x="1938" y="213"/>
                </a:cubicBezTo>
                <a:cubicBezTo>
                  <a:pt x="1929" y="218"/>
                  <a:pt x="1891" y="306"/>
                  <a:pt x="1876" y="330"/>
                </a:cubicBezTo>
                <a:cubicBezTo>
                  <a:pt x="1861" y="354"/>
                  <a:pt x="1861" y="355"/>
                  <a:pt x="1848" y="358"/>
                </a:cubicBezTo>
                <a:cubicBezTo>
                  <a:pt x="1835" y="361"/>
                  <a:pt x="1811" y="346"/>
                  <a:pt x="1797" y="346"/>
                </a:cubicBezTo>
                <a:cubicBezTo>
                  <a:pt x="1783" y="346"/>
                  <a:pt x="1770" y="356"/>
                  <a:pt x="1763" y="358"/>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25" name="Freeform 5"/>
          <p:cNvSpPr>
            <a:spLocks/>
          </p:cNvSpPr>
          <p:nvPr/>
        </p:nvSpPr>
        <p:spPr bwMode="ltGray">
          <a:xfrm>
            <a:off x="5380038" y="1254125"/>
            <a:ext cx="100012" cy="295275"/>
          </a:xfrm>
          <a:custGeom>
            <a:avLst/>
            <a:gdLst>
              <a:gd name="T0" fmla="*/ 2147483647 w 63"/>
              <a:gd name="T1" fmla="*/ 2147483647 h 186"/>
              <a:gd name="T2" fmla="*/ 2147483647 w 63"/>
              <a:gd name="T3" fmla="*/ 2147483647 h 186"/>
              <a:gd name="T4" fmla="*/ 2147483647 w 63"/>
              <a:gd name="T5" fmla="*/ 2147483647 h 186"/>
              <a:gd name="T6" fmla="*/ 2147483647 w 63"/>
              <a:gd name="T7" fmla="*/ 2147483647 h 186"/>
              <a:gd name="T8" fmla="*/ 2147483647 w 63"/>
              <a:gd name="T9" fmla="*/ 2147483647 h 186"/>
              <a:gd name="T10" fmla="*/ 2147483647 w 63"/>
              <a:gd name="T11" fmla="*/ 2147483647 h 186"/>
              <a:gd name="T12" fmla="*/ 2147483647 w 63"/>
              <a:gd name="T13" fmla="*/ 2147483647 h 186"/>
              <a:gd name="T14" fmla="*/ 0 60000 65536"/>
              <a:gd name="T15" fmla="*/ 0 60000 65536"/>
              <a:gd name="T16" fmla="*/ 0 60000 65536"/>
              <a:gd name="T17" fmla="*/ 0 60000 65536"/>
              <a:gd name="T18" fmla="*/ 0 60000 65536"/>
              <a:gd name="T19" fmla="*/ 0 60000 65536"/>
              <a:gd name="T20" fmla="*/ 0 60000 65536"/>
              <a:gd name="T21" fmla="*/ 0 w 63"/>
              <a:gd name="T22" fmla="*/ 0 h 186"/>
              <a:gd name="T23" fmla="*/ 63 w 6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3" h="186">
                <a:moveTo>
                  <a:pt x="58" y="9"/>
                </a:moveTo>
                <a:cubicBezTo>
                  <a:pt x="53" y="0"/>
                  <a:pt x="37" y="18"/>
                  <a:pt x="30" y="38"/>
                </a:cubicBezTo>
                <a:cubicBezTo>
                  <a:pt x="23" y="58"/>
                  <a:pt x="23" y="107"/>
                  <a:pt x="19" y="131"/>
                </a:cubicBezTo>
                <a:cubicBezTo>
                  <a:pt x="15" y="155"/>
                  <a:pt x="0" y="182"/>
                  <a:pt x="3" y="184"/>
                </a:cubicBezTo>
                <a:cubicBezTo>
                  <a:pt x="6" y="186"/>
                  <a:pt x="27" y="161"/>
                  <a:pt x="36" y="146"/>
                </a:cubicBezTo>
                <a:cubicBezTo>
                  <a:pt x="45" y="131"/>
                  <a:pt x="54" y="117"/>
                  <a:pt x="58" y="94"/>
                </a:cubicBezTo>
                <a:cubicBezTo>
                  <a:pt x="62" y="71"/>
                  <a:pt x="63" y="18"/>
                  <a:pt x="58" y="9"/>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26" name="Freeform 6"/>
          <p:cNvSpPr>
            <a:spLocks/>
          </p:cNvSpPr>
          <p:nvPr/>
        </p:nvSpPr>
        <p:spPr bwMode="ltGray">
          <a:xfrm>
            <a:off x="5334000" y="1581150"/>
            <a:ext cx="182563" cy="228600"/>
          </a:xfrm>
          <a:custGeom>
            <a:avLst/>
            <a:gdLst>
              <a:gd name="T0" fmla="*/ 2147483647 w 115"/>
              <a:gd name="T1" fmla="*/ 2147483647 h 144"/>
              <a:gd name="T2" fmla="*/ 2147483647 w 115"/>
              <a:gd name="T3" fmla="*/ 2147483647 h 144"/>
              <a:gd name="T4" fmla="*/ 2147483647 w 115"/>
              <a:gd name="T5" fmla="*/ 2147483647 h 144"/>
              <a:gd name="T6" fmla="*/ 2147483647 w 115"/>
              <a:gd name="T7" fmla="*/ 2147483647 h 144"/>
              <a:gd name="T8" fmla="*/ 2147483647 w 115"/>
              <a:gd name="T9" fmla="*/ 2147483647 h 144"/>
              <a:gd name="T10" fmla="*/ 2147483647 w 115"/>
              <a:gd name="T11" fmla="*/ 2147483647 h 144"/>
              <a:gd name="T12" fmla="*/ 2147483647 w 115"/>
              <a:gd name="T13" fmla="*/ 2147483647 h 144"/>
              <a:gd name="T14" fmla="*/ 2147483647 w 115"/>
              <a:gd name="T15" fmla="*/ 2147483647 h 144"/>
              <a:gd name="T16" fmla="*/ 2147483647 w 115"/>
              <a:gd name="T17" fmla="*/ 2147483647 h 144"/>
              <a:gd name="T18" fmla="*/ 2147483647 w 115"/>
              <a:gd name="T19" fmla="*/ 2147483647 h 144"/>
              <a:gd name="T20" fmla="*/ 2147483647 w 115"/>
              <a:gd name="T21" fmla="*/ 2147483647 h 144"/>
              <a:gd name="T22" fmla="*/ 2147483647 w 115"/>
              <a:gd name="T23" fmla="*/ 2147483647 h 144"/>
              <a:gd name="T24" fmla="*/ 2147483647 w 115"/>
              <a:gd name="T25" fmla="*/ 2147483647 h 144"/>
              <a:gd name="T26" fmla="*/ 2147483647 w 115"/>
              <a:gd name="T27" fmla="*/ 2147483647 h 144"/>
              <a:gd name="T28" fmla="*/ 2147483647 w 115"/>
              <a:gd name="T29" fmla="*/ 2147483647 h 144"/>
              <a:gd name="T30" fmla="*/ 2147483647 w 115"/>
              <a:gd name="T31" fmla="*/ 2147483647 h 14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
              <a:gd name="T49" fmla="*/ 0 h 144"/>
              <a:gd name="T50" fmla="*/ 115 w 115"/>
              <a:gd name="T51" fmla="*/ 144 h 1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 h="144">
                <a:moveTo>
                  <a:pt x="87" y="2"/>
                </a:moveTo>
                <a:cubicBezTo>
                  <a:pt x="83" y="0"/>
                  <a:pt x="92" y="33"/>
                  <a:pt x="92" y="45"/>
                </a:cubicBezTo>
                <a:cubicBezTo>
                  <a:pt x="92" y="57"/>
                  <a:pt x="91" y="69"/>
                  <a:pt x="86" y="74"/>
                </a:cubicBezTo>
                <a:cubicBezTo>
                  <a:pt x="81" y="79"/>
                  <a:pt x="67" y="72"/>
                  <a:pt x="60" y="75"/>
                </a:cubicBezTo>
                <a:cubicBezTo>
                  <a:pt x="53" y="78"/>
                  <a:pt x="47" y="88"/>
                  <a:pt x="42" y="95"/>
                </a:cubicBezTo>
                <a:cubicBezTo>
                  <a:pt x="37" y="102"/>
                  <a:pt x="34" y="116"/>
                  <a:pt x="30" y="115"/>
                </a:cubicBezTo>
                <a:cubicBezTo>
                  <a:pt x="26" y="114"/>
                  <a:pt x="16" y="97"/>
                  <a:pt x="15" y="86"/>
                </a:cubicBezTo>
                <a:cubicBezTo>
                  <a:pt x="14" y="75"/>
                  <a:pt x="23" y="51"/>
                  <a:pt x="21" y="51"/>
                </a:cubicBezTo>
                <a:cubicBezTo>
                  <a:pt x="19" y="51"/>
                  <a:pt x="4" y="75"/>
                  <a:pt x="2" y="87"/>
                </a:cubicBezTo>
                <a:cubicBezTo>
                  <a:pt x="0" y="99"/>
                  <a:pt x="3" y="117"/>
                  <a:pt x="8" y="126"/>
                </a:cubicBezTo>
                <a:cubicBezTo>
                  <a:pt x="13" y="135"/>
                  <a:pt x="23" y="144"/>
                  <a:pt x="30" y="143"/>
                </a:cubicBezTo>
                <a:cubicBezTo>
                  <a:pt x="37" y="142"/>
                  <a:pt x="45" y="125"/>
                  <a:pt x="51" y="117"/>
                </a:cubicBezTo>
                <a:cubicBezTo>
                  <a:pt x="57" y="109"/>
                  <a:pt x="60" y="95"/>
                  <a:pt x="66" y="95"/>
                </a:cubicBezTo>
                <a:cubicBezTo>
                  <a:pt x="72" y="95"/>
                  <a:pt x="79" y="121"/>
                  <a:pt x="87" y="115"/>
                </a:cubicBezTo>
                <a:cubicBezTo>
                  <a:pt x="95" y="109"/>
                  <a:pt x="115" y="77"/>
                  <a:pt x="115" y="58"/>
                </a:cubicBezTo>
                <a:cubicBezTo>
                  <a:pt x="115" y="39"/>
                  <a:pt x="92" y="4"/>
                  <a:pt x="87" y="2"/>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27" name="Freeform 7"/>
          <p:cNvSpPr>
            <a:spLocks/>
          </p:cNvSpPr>
          <p:nvPr/>
        </p:nvSpPr>
        <p:spPr bwMode="ltGray">
          <a:xfrm>
            <a:off x="3824288" y="925513"/>
            <a:ext cx="1377950" cy="1974850"/>
          </a:xfrm>
          <a:custGeom>
            <a:avLst/>
            <a:gdLst>
              <a:gd name="T0" fmla="*/ 2147483647 w 868"/>
              <a:gd name="T1" fmla="*/ 2147483647 h 1244"/>
              <a:gd name="T2" fmla="*/ 2147483647 w 868"/>
              <a:gd name="T3" fmla="*/ 2147483647 h 1244"/>
              <a:gd name="T4" fmla="*/ 2147483647 w 868"/>
              <a:gd name="T5" fmla="*/ 2147483647 h 1244"/>
              <a:gd name="T6" fmla="*/ 2147483647 w 868"/>
              <a:gd name="T7" fmla="*/ 2147483647 h 1244"/>
              <a:gd name="T8" fmla="*/ 2147483647 w 868"/>
              <a:gd name="T9" fmla="*/ 2147483647 h 1244"/>
              <a:gd name="T10" fmla="*/ 2147483647 w 868"/>
              <a:gd name="T11" fmla="*/ 2147483647 h 1244"/>
              <a:gd name="T12" fmla="*/ 2147483647 w 868"/>
              <a:gd name="T13" fmla="*/ 2147483647 h 1244"/>
              <a:gd name="T14" fmla="*/ 2147483647 w 868"/>
              <a:gd name="T15" fmla="*/ 2147483647 h 1244"/>
              <a:gd name="T16" fmla="*/ 2147483647 w 868"/>
              <a:gd name="T17" fmla="*/ 2147483647 h 1244"/>
              <a:gd name="T18" fmla="*/ 2147483647 w 868"/>
              <a:gd name="T19" fmla="*/ 2147483647 h 1244"/>
              <a:gd name="T20" fmla="*/ 2147483647 w 868"/>
              <a:gd name="T21" fmla="*/ 2147483647 h 1244"/>
              <a:gd name="T22" fmla="*/ 2147483647 w 868"/>
              <a:gd name="T23" fmla="*/ 2147483647 h 1244"/>
              <a:gd name="T24" fmla="*/ 2147483647 w 868"/>
              <a:gd name="T25" fmla="*/ 2147483647 h 1244"/>
              <a:gd name="T26" fmla="*/ 2147483647 w 868"/>
              <a:gd name="T27" fmla="*/ 2147483647 h 1244"/>
              <a:gd name="T28" fmla="*/ 2147483647 w 868"/>
              <a:gd name="T29" fmla="*/ 2147483647 h 1244"/>
              <a:gd name="T30" fmla="*/ 2147483647 w 868"/>
              <a:gd name="T31" fmla="*/ 2147483647 h 1244"/>
              <a:gd name="T32" fmla="*/ 2147483647 w 868"/>
              <a:gd name="T33" fmla="*/ 2147483647 h 1244"/>
              <a:gd name="T34" fmla="*/ 2147483647 w 868"/>
              <a:gd name="T35" fmla="*/ 2147483647 h 1244"/>
              <a:gd name="T36" fmla="*/ 2147483647 w 868"/>
              <a:gd name="T37" fmla="*/ 2147483647 h 1244"/>
              <a:gd name="T38" fmla="*/ 2147483647 w 868"/>
              <a:gd name="T39" fmla="*/ 2147483647 h 1244"/>
              <a:gd name="T40" fmla="*/ 2147483647 w 868"/>
              <a:gd name="T41" fmla="*/ 2147483647 h 1244"/>
              <a:gd name="T42" fmla="*/ 2147483647 w 868"/>
              <a:gd name="T43" fmla="*/ 2147483647 h 1244"/>
              <a:gd name="T44" fmla="*/ 2147483647 w 868"/>
              <a:gd name="T45" fmla="*/ 2147483647 h 1244"/>
              <a:gd name="T46" fmla="*/ 2147483647 w 868"/>
              <a:gd name="T47" fmla="*/ 2147483647 h 1244"/>
              <a:gd name="T48" fmla="*/ 2147483647 w 868"/>
              <a:gd name="T49" fmla="*/ 2147483647 h 1244"/>
              <a:gd name="T50" fmla="*/ 2147483647 w 868"/>
              <a:gd name="T51" fmla="*/ 2147483647 h 1244"/>
              <a:gd name="T52" fmla="*/ 2147483647 w 868"/>
              <a:gd name="T53" fmla="*/ 2147483647 h 1244"/>
              <a:gd name="T54" fmla="*/ 2147483647 w 868"/>
              <a:gd name="T55" fmla="*/ 2147483647 h 1244"/>
              <a:gd name="T56" fmla="*/ 2147483647 w 868"/>
              <a:gd name="T57" fmla="*/ 2147483647 h 1244"/>
              <a:gd name="T58" fmla="*/ 2147483647 w 868"/>
              <a:gd name="T59" fmla="*/ 2147483647 h 1244"/>
              <a:gd name="T60" fmla="*/ 2147483647 w 868"/>
              <a:gd name="T61" fmla="*/ 2147483647 h 1244"/>
              <a:gd name="T62" fmla="*/ 2147483647 w 868"/>
              <a:gd name="T63" fmla="*/ 2147483647 h 1244"/>
              <a:gd name="T64" fmla="*/ 2147483647 w 868"/>
              <a:gd name="T65" fmla="*/ 2147483647 h 1244"/>
              <a:gd name="T66" fmla="*/ 2147483647 w 868"/>
              <a:gd name="T67" fmla="*/ 2147483647 h 1244"/>
              <a:gd name="T68" fmla="*/ 2147483647 w 868"/>
              <a:gd name="T69" fmla="*/ 2147483647 h 1244"/>
              <a:gd name="T70" fmla="*/ 2147483647 w 868"/>
              <a:gd name="T71" fmla="*/ 2147483647 h 1244"/>
              <a:gd name="T72" fmla="*/ 2147483647 w 868"/>
              <a:gd name="T73" fmla="*/ 2147483647 h 1244"/>
              <a:gd name="T74" fmla="*/ 2147483647 w 868"/>
              <a:gd name="T75" fmla="*/ 2147483647 h 1244"/>
              <a:gd name="T76" fmla="*/ 2147483647 w 868"/>
              <a:gd name="T77" fmla="*/ 2147483647 h 1244"/>
              <a:gd name="T78" fmla="*/ 2147483647 w 868"/>
              <a:gd name="T79" fmla="*/ 2147483647 h 1244"/>
              <a:gd name="T80" fmla="*/ 2147483647 w 868"/>
              <a:gd name="T81" fmla="*/ 2147483647 h 1244"/>
              <a:gd name="T82" fmla="*/ 2147483647 w 868"/>
              <a:gd name="T83" fmla="*/ 2147483647 h 1244"/>
              <a:gd name="T84" fmla="*/ 2147483647 w 868"/>
              <a:gd name="T85" fmla="*/ 2147483647 h 1244"/>
              <a:gd name="T86" fmla="*/ 2147483647 w 868"/>
              <a:gd name="T87" fmla="*/ 2147483647 h 1244"/>
              <a:gd name="T88" fmla="*/ 2147483647 w 868"/>
              <a:gd name="T89" fmla="*/ 2147483647 h 1244"/>
              <a:gd name="T90" fmla="*/ 2147483647 w 868"/>
              <a:gd name="T91" fmla="*/ 2147483647 h 1244"/>
              <a:gd name="T92" fmla="*/ 2147483647 w 868"/>
              <a:gd name="T93" fmla="*/ 2147483647 h 1244"/>
              <a:gd name="T94" fmla="*/ 2147483647 w 868"/>
              <a:gd name="T95" fmla="*/ 2147483647 h 1244"/>
              <a:gd name="T96" fmla="*/ 2147483647 w 868"/>
              <a:gd name="T97" fmla="*/ 2147483647 h 1244"/>
              <a:gd name="T98" fmla="*/ 2147483647 w 868"/>
              <a:gd name="T99" fmla="*/ 2147483647 h 1244"/>
              <a:gd name="T100" fmla="*/ 2147483647 w 868"/>
              <a:gd name="T101" fmla="*/ 2147483647 h 1244"/>
              <a:gd name="T102" fmla="*/ 2147483647 w 868"/>
              <a:gd name="T103" fmla="*/ 2147483647 h 1244"/>
              <a:gd name="T104" fmla="*/ 2147483647 w 868"/>
              <a:gd name="T105" fmla="*/ 2147483647 h 1244"/>
              <a:gd name="T106" fmla="*/ 2147483647 w 868"/>
              <a:gd name="T107" fmla="*/ 2147483647 h 1244"/>
              <a:gd name="T108" fmla="*/ 2147483647 w 868"/>
              <a:gd name="T109" fmla="*/ 2147483647 h 1244"/>
              <a:gd name="T110" fmla="*/ 2147483647 w 868"/>
              <a:gd name="T111" fmla="*/ 2147483647 h 1244"/>
              <a:gd name="T112" fmla="*/ 2147483647 w 868"/>
              <a:gd name="T113" fmla="*/ 2147483647 h 1244"/>
              <a:gd name="T114" fmla="*/ 2147483647 w 868"/>
              <a:gd name="T115" fmla="*/ 2147483647 h 124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68"/>
              <a:gd name="T175" fmla="*/ 0 h 1244"/>
              <a:gd name="T176" fmla="*/ 868 w 868"/>
              <a:gd name="T177" fmla="*/ 1244 h 124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68" h="1244">
                <a:moveTo>
                  <a:pt x="556" y="415"/>
                </a:moveTo>
                <a:cubicBezTo>
                  <a:pt x="551" y="410"/>
                  <a:pt x="637" y="357"/>
                  <a:pt x="669" y="330"/>
                </a:cubicBezTo>
                <a:cubicBezTo>
                  <a:pt x="701" y="303"/>
                  <a:pt x="727" y="286"/>
                  <a:pt x="751" y="253"/>
                </a:cubicBezTo>
                <a:cubicBezTo>
                  <a:pt x="775" y="220"/>
                  <a:pt x="796" y="165"/>
                  <a:pt x="811" y="131"/>
                </a:cubicBezTo>
                <a:cubicBezTo>
                  <a:pt x="826" y="97"/>
                  <a:pt x="831" y="65"/>
                  <a:pt x="840" y="46"/>
                </a:cubicBezTo>
                <a:cubicBezTo>
                  <a:pt x="849" y="27"/>
                  <a:pt x="868" y="0"/>
                  <a:pt x="868" y="18"/>
                </a:cubicBezTo>
                <a:cubicBezTo>
                  <a:pt x="868" y="36"/>
                  <a:pt x="848" y="100"/>
                  <a:pt x="843" y="157"/>
                </a:cubicBezTo>
                <a:cubicBezTo>
                  <a:pt x="838" y="214"/>
                  <a:pt x="845" y="292"/>
                  <a:pt x="840" y="358"/>
                </a:cubicBezTo>
                <a:cubicBezTo>
                  <a:pt x="835" y="424"/>
                  <a:pt x="830" y="485"/>
                  <a:pt x="811" y="556"/>
                </a:cubicBezTo>
                <a:cubicBezTo>
                  <a:pt x="792" y="627"/>
                  <a:pt x="758" y="726"/>
                  <a:pt x="726" y="783"/>
                </a:cubicBezTo>
                <a:cubicBezTo>
                  <a:pt x="694" y="840"/>
                  <a:pt x="641" y="877"/>
                  <a:pt x="621" y="898"/>
                </a:cubicBezTo>
                <a:cubicBezTo>
                  <a:pt x="601" y="919"/>
                  <a:pt x="611" y="905"/>
                  <a:pt x="605" y="907"/>
                </a:cubicBezTo>
                <a:cubicBezTo>
                  <a:pt x="599" y="909"/>
                  <a:pt x="598" y="912"/>
                  <a:pt x="587" y="909"/>
                </a:cubicBezTo>
                <a:cubicBezTo>
                  <a:pt x="576" y="906"/>
                  <a:pt x="555" y="899"/>
                  <a:pt x="540" y="890"/>
                </a:cubicBezTo>
                <a:cubicBezTo>
                  <a:pt x="525" y="881"/>
                  <a:pt x="511" y="872"/>
                  <a:pt x="495" y="856"/>
                </a:cubicBezTo>
                <a:cubicBezTo>
                  <a:pt x="479" y="840"/>
                  <a:pt x="457" y="807"/>
                  <a:pt x="447" y="793"/>
                </a:cubicBezTo>
                <a:cubicBezTo>
                  <a:pt x="437" y="779"/>
                  <a:pt x="440" y="781"/>
                  <a:pt x="437" y="772"/>
                </a:cubicBezTo>
                <a:cubicBezTo>
                  <a:pt x="434" y="763"/>
                  <a:pt x="429" y="775"/>
                  <a:pt x="430" y="738"/>
                </a:cubicBezTo>
                <a:cubicBezTo>
                  <a:pt x="431" y="701"/>
                  <a:pt x="428" y="612"/>
                  <a:pt x="444" y="549"/>
                </a:cubicBezTo>
                <a:cubicBezTo>
                  <a:pt x="460" y="486"/>
                  <a:pt x="505" y="409"/>
                  <a:pt x="528" y="358"/>
                </a:cubicBezTo>
                <a:cubicBezTo>
                  <a:pt x="551" y="307"/>
                  <a:pt x="556" y="283"/>
                  <a:pt x="584" y="245"/>
                </a:cubicBezTo>
                <a:cubicBezTo>
                  <a:pt x="612" y="207"/>
                  <a:pt x="683" y="102"/>
                  <a:pt x="698" y="131"/>
                </a:cubicBezTo>
                <a:cubicBezTo>
                  <a:pt x="713" y="160"/>
                  <a:pt x="680" y="345"/>
                  <a:pt x="675" y="421"/>
                </a:cubicBezTo>
                <a:cubicBezTo>
                  <a:pt x="670" y="497"/>
                  <a:pt x="679" y="529"/>
                  <a:pt x="669" y="585"/>
                </a:cubicBezTo>
                <a:cubicBezTo>
                  <a:pt x="659" y="641"/>
                  <a:pt x="627" y="721"/>
                  <a:pt x="613" y="759"/>
                </a:cubicBezTo>
                <a:cubicBezTo>
                  <a:pt x="599" y="797"/>
                  <a:pt x="592" y="799"/>
                  <a:pt x="584" y="812"/>
                </a:cubicBezTo>
                <a:cubicBezTo>
                  <a:pt x="576" y="825"/>
                  <a:pt x="589" y="819"/>
                  <a:pt x="566" y="840"/>
                </a:cubicBezTo>
                <a:cubicBezTo>
                  <a:pt x="543" y="861"/>
                  <a:pt x="480" y="913"/>
                  <a:pt x="447" y="937"/>
                </a:cubicBezTo>
                <a:cubicBezTo>
                  <a:pt x="414" y="961"/>
                  <a:pt x="391" y="955"/>
                  <a:pt x="367" y="981"/>
                </a:cubicBezTo>
                <a:cubicBezTo>
                  <a:pt x="343" y="1007"/>
                  <a:pt x="326" y="1060"/>
                  <a:pt x="301" y="1095"/>
                </a:cubicBezTo>
                <a:cubicBezTo>
                  <a:pt x="276" y="1130"/>
                  <a:pt x="247" y="1165"/>
                  <a:pt x="219" y="1189"/>
                </a:cubicBezTo>
                <a:cubicBezTo>
                  <a:pt x="191" y="1213"/>
                  <a:pt x="166" y="1230"/>
                  <a:pt x="131" y="1237"/>
                </a:cubicBezTo>
                <a:cubicBezTo>
                  <a:pt x="96" y="1244"/>
                  <a:pt x="22" y="1235"/>
                  <a:pt x="11" y="1229"/>
                </a:cubicBezTo>
                <a:cubicBezTo>
                  <a:pt x="0" y="1223"/>
                  <a:pt x="39" y="1214"/>
                  <a:pt x="64" y="1199"/>
                </a:cubicBezTo>
                <a:cubicBezTo>
                  <a:pt x="89" y="1184"/>
                  <a:pt x="124" y="1172"/>
                  <a:pt x="159" y="1141"/>
                </a:cubicBezTo>
                <a:cubicBezTo>
                  <a:pt x="194" y="1110"/>
                  <a:pt x="237" y="1051"/>
                  <a:pt x="273" y="1010"/>
                </a:cubicBezTo>
                <a:cubicBezTo>
                  <a:pt x="309" y="969"/>
                  <a:pt x="341" y="924"/>
                  <a:pt x="375" y="893"/>
                </a:cubicBezTo>
                <a:cubicBezTo>
                  <a:pt x="409" y="862"/>
                  <a:pt x="449" y="840"/>
                  <a:pt x="475" y="825"/>
                </a:cubicBezTo>
                <a:cubicBezTo>
                  <a:pt x="501" y="810"/>
                  <a:pt x="510" y="825"/>
                  <a:pt x="531" y="805"/>
                </a:cubicBezTo>
                <a:cubicBezTo>
                  <a:pt x="552" y="785"/>
                  <a:pt x="583" y="756"/>
                  <a:pt x="600" y="705"/>
                </a:cubicBezTo>
                <a:cubicBezTo>
                  <a:pt x="617" y="654"/>
                  <a:pt x="624" y="559"/>
                  <a:pt x="631" y="501"/>
                </a:cubicBezTo>
                <a:cubicBezTo>
                  <a:pt x="638" y="443"/>
                  <a:pt x="636" y="402"/>
                  <a:pt x="641" y="358"/>
                </a:cubicBezTo>
                <a:cubicBezTo>
                  <a:pt x="646" y="314"/>
                  <a:pt x="663" y="254"/>
                  <a:pt x="659" y="237"/>
                </a:cubicBezTo>
                <a:cubicBezTo>
                  <a:pt x="655" y="220"/>
                  <a:pt x="643" y="219"/>
                  <a:pt x="619" y="257"/>
                </a:cubicBezTo>
                <a:cubicBezTo>
                  <a:pt x="595" y="295"/>
                  <a:pt x="537" y="403"/>
                  <a:pt x="512" y="467"/>
                </a:cubicBezTo>
                <a:cubicBezTo>
                  <a:pt x="487" y="531"/>
                  <a:pt x="477" y="589"/>
                  <a:pt x="471" y="641"/>
                </a:cubicBezTo>
                <a:cubicBezTo>
                  <a:pt x="465" y="693"/>
                  <a:pt x="473" y="743"/>
                  <a:pt x="479" y="777"/>
                </a:cubicBezTo>
                <a:cubicBezTo>
                  <a:pt x="485" y="811"/>
                  <a:pt x="501" y="835"/>
                  <a:pt x="507" y="848"/>
                </a:cubicBezTo>
                <a:cubicBezTo>
                  <a:pt x="513" y="861"/>
                  <a:pt x="514" y="855"/>
                  <a:pt x="518" y="856"/>
                </a:cubicBezTo>
                <a:cubicBezTo>
                  <a:pt x="522" y="857"/>
                  <a:pt x="512" y="861"/>
                  <a:pt x="532" y="854"/>
                </a:cubicBezTo>
                <a:cubicBezTo>
                  <a:pt x="552" y="847"/>
                  <a:pt x="609" y="843"/>
                  <a:pt x="641" y="812"/>
                </a:cubicBezTo>
                <a:cubicBezTo>
                  <a:pt x="673" y="781"/>
                  <a:pt x="702" y="722"/>
                  <a:pt x="726" y="670"/>
                </a:cubicBezTo>
                <a:cubicBezTo>
                  <a:pt x="750" y="618"/>
                  <a:pt x="772" y="557"/>
                  <a:pt x="783" y="500"/>
                </a:cubicBezTo>
                <a:cubicBezTo>
                  <a:pt x="794" y="443"/>
                  <a:pt x="790" y="367"/>
                  <a:pt x="791" y="325"/>
                </a:cubicBezTo>
                <a:cubicBezTo>
                  <a:pt x="792" y="283"/>
                  <a:pt x="794" y="249"/>
                  <a:pt x="787" y="249"/>
                </a:cubicBezTo>
                <a:cubicBezTo>
                  <a:pt x="780" y="249"/>
                  <a:pt x="761" y="307"/>
                  <a:pt x="747" y="325"/>
                </a:cubicBezTo>
                <a:cubicBezTo>
                  <a:pt x="733" y="343"/>
                  <a:pt x="735" y="342"/>
                  <a:pt x="703" y="357"/>
                </a:cubicBezTo>
                <a:cubicBezTo>
                  <a:pt x="671" y="372"/>
                  <a:pt x="587" y="403"/>
                  <a:pt x="556" y="415"/>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28" name="Freeform 8"/>
          <p:cNvSpPr>
            <a:spLocks/>
          </p:cNvSpPr>
          <p:nvPr/>
        </p:nvSpPr>
        <p:spPr bwMode="ltGray">
          <a:xfrm>
            <a:off x="1289050" y="1755775"/>
            <a:ext cx="3252788" cy="4760913"/>
          </a:xfrm>
          <a:custGeom>
            <a:avLst/>
            <a:gdLst>
              <a:gd name="T0" fmla="*/ 2147483647 w 2049"/>
              <a:gd name="T1" fmla="*/ 2147483647 h 2999"/>
              <a:gd name="T2" fmla="*/ 2147483647 w 2049"/>
              <a:gd name="T3" fmla="*/ 2147483647 h 2999"/>
              <a:gd name="T4" fmla="*/ 2147483647 w 2049"/>
              <a:gd name="T5" fmla="*/ 2147483647 h 2999"/>
              <a:gd name="T6" fmla="*/ 2147483647 w 2049"/>
              <a:gd name="T7" fmla="*/ 2147483647 h 2999"/>
              <a:gd name="T8" fmla="*/ 2147483647 w 2049"/>
              <a:gd name="T9" fmla="*/ 2147483647 h 2999"/>
              <a:gd name="T10" fmla="*/ 2147483647 w 2049"/>
              <a:gd name="T11" fmla="*/ 2147483647 h 2999"/>
              <a:gd name="T12" fmla="*/ 2147483647 w 2049"/>
              <a:gd name="T13" fmla="*/ 2147483647 h 2999"/>
              <a:gd name="T14" fmla="*/ 2147483647 w 2049"/>
              <a:gd name="T15" fmla="*/ 2147483647 h 2999"/>
              <a:gd name="T16" fmla="*/ 2147483647 w 2049"/>
              <a:gd name="T17" fmla="*/ 2147483647 h 2999"/>
              <a:gd name="T18" fmla="*/ 2147483647 w 2049"/>
              <a:gd name="T19" fmla="*/ 2147483647 h 2999"/>
              <a:gd name="T20" fmla="*/ 2147483647 w 2049"/>
              <a:gd name="T21" fmla="*/ 2147483647 h 2999"/>
              <a:gd name="T22" fmla="*/ 2147483647 w 2049"/>
              <a:gd name="T23" fmla="*/ 2147483647 h 2999"/>
              <a:gd name="T24" fmla="*/ 2147483647 w 2049"/>
              <a:gd name="T25" fmla="*/ 2147483647 h 2999"/>
              <a:gd name="T26" fmla="*/ 2147483647 w 2049"/>
              <a:gd name="T27" fmla="*/ 2147483647 h 2999"/>
              <a:gd name="T28" fmla="*/ 2147483647 w 2049"/>
              <a:gd name="T29" fmla="*/ 2147483647 h 2999"/>
              <a:gd name="T30" fmla="*/ 2147483647 w 2049"/>
              <a:gd name="T31" fmla="*/ 2147483647 h 2999"/>
              <a:gd name="T32" fmla="*/ 2147483647 w 2049"/>
              <a:gd name="T33" fmla="*/ 2147483647 h 2999"/>
              <a:gd name="T34" fmla="*/ 2147483647 w 2049"/>
              <a:gd name="T35" fmla="*/ 2147483647 h 2999"/>
              <a:gd name="T36" fmla="*/ 2147483647 w 2049"/>
              <a:gd name="T37" fmla="*/ 2147483647 h 2999"/>
              <a:gd name="T38" fmla="*/ 2147483647 w 2049"/>
              <a:gd name="T39" fmla="*/ 2147483647 h 2999"/>
              <a:gd name="T40" fmla="*/ 2147483647 w 2049"/>
              <a:gd name="T41" fmla="*/ 2147483647 h 2999"/>
              <a:gd name="T42" fmla="*/ 2147483647 w 2049"/>
              <a:gd name="T43" fmla="*/ 2147483647 h 2999"/>
              <a:gd name="T44" fmla="*/ 2147483647 w 2049"/>
              <a:gd name="T45" fmla="*/ 2147483647 h 2999"/>
              <a:gd name="T46" fmla="*/ 2147483647 w 2049"/>
              <a:gd name="T47" fmla="*/ 2147483647 h 2999"/>
              <a:gd name="T48" fmla="*/ 2147483647 w 2049"/>
              <a:gd name="T49" fmla="*/ 2147483647 h 2999"/>
              <a:gd name="T50" fmla="*/ 2147483647 w 2049"/>
              <a:gd name="T51" fmla="*/ 2147483647 h 2999"/>
              <a:gd name="T52" fmla="*/ 2147483647 w 2049"/>
              <a:gd name="T53" fmla="*/ 2147483647 h 2999"/>
              <a:gd name="T54" fmla="*/ 2147483647 w 2049"/>
              <a:gd name="T55" fmla="*/ 2147483647 h 2999"/>
              <a:gd name="T56" fmla="*/ 2147483647 w 2049"/>
              <a:gd name="T57" fmla="*/ 2147483647 h 2999"/>
              <a:gd name="T58" fmla="*/ 2147483647 w 2049"/>
              <a:gd name="T59" fmla="*/ 2147483647 h 2999"/>
              <a:gd name="T60" fmla="*/ 2147483647 w 2049"/>
              <a:gd name="T61" fmla="*/ 2147483647 h 2999"/>
              <a:gd name="T62" fmla="*/ 2147483647 w 2049"/>
              <a:gd name="T63" fmla="*/ 2147483647 h 2999"/>
              <a:gd name="T64" fmla="*/ 2147483647 w 2049"/>
              <a:gd name="T65" fmla="*/ 2147483647 h 2999"/>
              <a:gd name="T66" fmla="*/ 2147483647 w 2049"/>
              <a:gd name="T67" fmla="*/ 2147483647 h 2999"/>
              <a:gd name="T68" fmla="*/ 2147483647 w 2049"/>
              <a:gd name="T69" fmla="*/ 2147483647 h 2999"/>
              <a:gd name="T70" fmla="*/ 2147483647 w 2049"/>
              <a:gd name="T71" fmla="*/ 2147483647 h 2999"/>
              <a:gd name="T72" fmla="*/ 2147483647 w 2049"/>
              <a:gd name="T73" fmla="*/ 2147483647 h 2999"/>
              <a:gd name="T74" fmla="*/ 2147483647 w 2049"/>
              <a:gd name="T75" fmla="*/ 2147483647 h 2999"/>
              <a:gd name="T76" fmla="*/ 2147483647 w 2049"/>
              <a:gd name="T77" fmla="*/ 2147483647 h 2999"/>
              <a:gd name="T78" fmla="*/ 2147483647 w 2049"/>
              <a:gd name="T79" fmla="*/ 2147483647 h 2999"/>
              <a:gd name="T80" fmla="*/ 2147483647 w 2049"/>
              <a:gd name="T81" fmla="*/ 2147483647 h 2999"/>
              <a:gd name="T82" fmla="*/ 2147483647 w 2049"/>
              <a:gd name="T83" fmla="*/ 2147483647 h 2999"/>
              <a:gd name="T84" fmla="*/ 2147483647 w 2049"/>
              <a:gd name="T85" fmla="*/ 2147483647 h 2999"/>
              <a:gd name="T86" fmla="*/ 2147483647 w 2049"/>
              <a:gd name="T87" fmla="*/ 2147483647 h 2999"/>
              <a:gd name="T88" fmla="*/ 2147483647 w 2049"/>
              <a:gd name="T89" fmla="*/ 2147483647 h 2999"/>
              <a:gd name="T90" fmla="*/ 2147483647 w 2049"/>
              <a:gd name="T91" fmla="*/ 2147483647 h 2999"/>
              <a:gd name="T92" fmla="*/ 2147483647 w 2049"/>
              <a:gd name="T93" fmla="*/ 2147483647 h 2999"/>
              <a:gd name="T94" fmla="*/ 2147483647 w 2049"/>
              <a:gd name="T95" fmla="*/ 2147483647 h 2999"/>
              <a:gd name="T96" fmla="*/ 2147483647 w 2049"/>
              <a:gd name="T97" fmla="*/ 2147483647 h 2999"/>
              <a:gd name="T98" fmla="*/ 2147483647 w 2049"/>
              <a:gd name="T99" fmla="*/ 2147483647 h 299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049"/>
              <a:gd name="T151" fmla="*/ 0 h 2999"/>
              <a:gd name="T152" fmla="*/ 2049 w 2049"/>
              <a:gd name="T153" fmla="*/ 2999 h 299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049" h="2999">
                <a:moveTo>
                  <a:pt x="1643" y="147"/>
                </a:moveTo>
                <a:cubicBezTo>
                  <a:pt x="1638" y="142"/>
                  <a:pt x="1657" y="109"/>
                  <a:pt x="1671" y="90"/>
                </a:cubicBezTo>
                <a:cubicBezTo>
                  <a:pt x="1685" y="71"/>
                  <a:pt x="1704" y="47"/>
                  <a:pt x="1728" y="33"/>
                </a:cubicBezTo>
                <a:cubicBezTo>
                  <a:pt x="1752" y="19"/>
                  <a:pt x="1775" y="10"/>
                  <a:pt x="1813" y="5"/>
                </a:cubicBezTo>
                <a:cubicBezTo>
                  <a:pt x="1851" y="0"/>
                  <a:pt x="1917" y="0"/>
                  <a:pt x="1955" y="5"/>
                </a:cubicBezTo>
                <a:cubicBezTo>
                  <a:pt x="1993" y="10"/>
                  <a:pt x="2031" y="19"/>
                  <a:pt x="2040" y="33"/>
                </a:cubicBezTo>
                <a:cubicBezTo>
                  <a:pt x="2049" y="47"/>
                  <a:pt x="2025" y="71"/>
                  <a:pt x="2011" y="90"/>
                </a:cubicBezTo>
                <a:cubicBezTo>
                  <a:pt x="1997" y="109"/>
                  <a:pt x="1983" y="128"/>
                  <a:pt x="1955" y="147"/>
                </a:cubicBezTo>
                <a:cubicBezTo>
                  <a:pt x="1927" y="166"/>
                  <a:pt x="1874" y="190"/>
                  <a:pt x="1841" y="204"/>
                </a:cubicBezTo>
                <a:cubicBezTo>
                  <a:pt x="1808" y="218"/>
                  <a:pt x="1775" y="218"/>
                  <a:pt x="1756" y="232"/>
                </a:cubicBezTo>
                <a:cubicBezTo>
                  <a:pt x="1737" y="246"/>
                  <a:pt x="1723" y="280"/>
                  <a:pt x="1728" y="289"/>
                </a:cubicBezTo>
                <a:cubicBezTo>
                  <a:pt x="1733" y="298"/>
                  <a:pt x="1771" y="280"/>
                  <a:pt x="1785" y="289"/>
                </a:cubicBezTo>
                <a:cubicBezTo>
                  <a:pt x="1799" y="298"/>
                  <a:pt x="1813" y="325"/>
                  <a:pt x="1813" y="345"/>
                </a:cubicBezTo>
                <a:cubicBezTo>
                  <a:pt x="1813" y="365"/>
                  <a:pt x="1794" y="391"/>
                  <a:pt x="1784" y="410"/>
                </a:cubicBezTo>
                <a:cubicBezTo>
                  <a:pt x="1774" y="429"/>
                  <a:pt x="1770" y="446"/>
                  <a:pt x="1756" y="459"/>
                </a:cubicBezTo>
                <a:cubicBezTo>
                  <a:pt x="1742" y="472"/>
                  <a:pt x="1746" y="468"/>
                  <a:pt x="1699" y="487"/>
                </a:cubicBezTo>
                <a:cubicBezTo>
                  <a:pt x="1652" y="506"/>
                  <a:pt x="1544" y="539"/>
                  <a:pt x="1473" y="572"/>
                </a:cubicBezTo>
                <a:cubicBezTo>
                  <a:pt x="1402" y="605"/>
                  <a:pt x="1350" y="642"/>
                  <a:pt x="1274" y="685"/>
                </a:cubicBezTo>
                <a:cubicBezTo>
                  <a:pt x="1198" y="728"/>
                  <a:pt x="1085" y="789"/>
                  <a:pt x="1019" y="827"/>
                </a:cubicBezTo>
                <a:cubicBezTo>
                  <a:pt x="953" y="865"/>
                  <a:pt x="948" y="870"/>
                  <a:pt x="877" y="912"/>
                </a:cubicBezTo>
                <a:cubicBezTo>
                  <a:pt x="806" y="954"/>
                  <a:pt x="687" y="1008"/>
                  <a:pt x="594" y="1082"/>
                </a:cubicBezTo>
                <a:cubicBezTo>
                  <a:pt x="501" y="1156"/>
                  <a:pt x="401" y="1253"/>
                  <a:pt x="320" y="1354"/>
                </a:cubicBezTo>
                <a:cubicBezTo>
                  <a:pt x="239" y="1455"/>
                  <a:pt x="149" y="1613"/>
                  <a:pt x="108" y="1690"/>
                </a:cubicBezTo>
                <a:cubicBezTo>
                  <a:pt x="67" y="1767"/>
                  <a:pt x="81" y="1777"/>
                  <a:pt x="72" y="1814"/>
                </a:cubicBezTo>
                <a:cubicBezTo>
                  <a:pt x="63" y="1851"/>
                  <a:pt x="59" y="1871"/>
                  <a:pt x="56" y="1914"/>
                </a:cubicBezTo>
                <a:cubicBezTo>
                  <a:pt x="53" y="1957"/>
                  <a:pt x="37" y="1986"/>
                  <a:pt x="55" y="2075"/>
                </a:cubicBezTo>
                <a:cubicBezTo>
                  <a:pt x="73" y="2164"/>
                  <a:pt x="107" y="2340"/>
                  <a:pt x="164" y="2450"/>
                </a:cubicBezTo>
                <a:cubicBezTo>
                  <a:pt x="221" y="2560"/>
                  <a:pt x="337" y="2675"/>
                  <a:pt x="396" y="2738"/>
                </a:cubicBezTo>
                <a:cubicBezTo>
                  <a:pt x="455" y="2801"/>
                  <a:pt x="497" y="2795"/>
                  <a:pt x="520" y="2826"/>
                </a:cubicBezTo>
                <a:cubicBezTo>
                  <a:pt x="543" y="2857"/>
                  <a:pt x="535" y="2901"/>
                  <a:pt x="536" y="2926"/>
                </a:cubicBezTo>
                <a:cubicBezTo>
                  <a:pt x="537" y="2951"/>
                  <a:pt x="573" y="2999"/>
                  <a:pt x="524" y="2974"/>
                </a:cubicBezTo>
                <a:cubicBezTo>
                  <a:pt x="475" y="2949"/>
                  <a:pt x="317" y="2853"/>
                  <a:pt x="240" y="2774"/>
                </a:cubicBezTo>
                <a:cubicBezTo>
                  <a:pt x="163" y="2695"/>
                  <a:pt x="103" y="2609"/>
                  <a:pt x="64" y="2502"/>
                </a:cubicBezTo>
                <a:cubicBezTo>
                  <a:pt x="25" y="2395"/>
                  <a:pt x="16" y="2238"/>
                  <a:pt x="8" y="2134"/>
                </a:cubicBezTo>
                <a:cubicBezTo>
                  <a:pt x="0" y="2030"/>
                  <a:pt x="5" y="1959"/>
                  <a:pt x="16" y="1878"/>
                </a:cubicBezTo>
                <a:cubicBezTo>
                  <a:pt x="27" y="1797"/>
                  <a:pt x="18" y="1764"/>
                  <a:pt x="72" y="1650"/>
                </a:cubicBezTo>
                <a:cubicBezTo>
                  <a:pt x="126" y="1536"/>
                  <a:pt x="214" y="1333"/>
                  <a:pt x="339" y="1196"/>
                </a:cubicBezTo>
                <a:cubicBezTo>
                  <a:pt x="464" y="1059"/>
                  <a:pt x="656" y="936"/>
                  <a:pt x="821" y="827"/>
                </a:cubicBezTo>
                <a:cubicBezTo>
                  <a:pt x="986" y="718"/>
                  <a:pt x="1209" y="609"/>
                  <a:pt x="1331" y="544"/>
                </a:cubicBezTo>
                <a:cubicBezTo>
                  <a:pt x="1453" y="479"/>
                  <a:pt x="1516" y="462"/>
                  <a:pt x="1556" y="438"/>
                </a:cubicBezTo>
                <a:cubicBezTo>
                  <a:pt x="1596" y="414"/>
                  <a:pt x="1558" y="427"/>
                  <a:pt x="1568" y="402"/>
                </a:cubicBezTo>
                <a:cubicBezTo>
                  <a:pt x="1578" y="377"/>
                  <a:pt x="1592" y="322"/>
                  <a:pt x="1614" y="289"/>
                </a:cubicBezTo>
                <a:cubicBezTo>
                  <a:pt x="1636" y="256"/>
                  <a:pt x="1652" y="232"/>
                  <a:pt x="1699" y="204"/>
                </a:cubicBezTo>
                <a:cubicBezTo>
                  <a:pt x="1746" y="176"/>
                  <a:pt x="1860" y="137"/>
                  <a:pt x="1898" y="118"/>
                </a:cubicBezTo>
                <a:cubicBezTo>
                  <a:pt x="1936" y="99"/>
                  <a:pt x="1931" y="95"/>
                  <a:pt x="1926" y="90"/>
                </a:cubicBezTo>
                <a:cubicBezTo>
                  <a:pt x="1921" y="85"/>
                  <a:pt x="1893" y="95"/>
                  <a:pt x="1870" y="90"/>
                </a:cubicBezTo>
                <a:cubicBezTo>
                  <a:pt x="1847" y="85"/>
                  <a:pt x="1809" y="62"/>
                  <a:pt x="1785" y="62"/>
                </a:cubicBezTo>
                <a:cubicBezTo>
                  <a:pt x="1761" y="62"/>
                  <a:pt x="1742" y="81"/>
                  <a:pt x="1728" y="90"/>
                </a:cubicBezTo>
                <a:cubicBezTo>
                  <a:pt x="1714" y="99"/>
                  <a:pt x="1713" y="108"/>
                  <a:pt x="1699" y="118"/>
                </a:cubicBezTo>
                <a:cubicBezTo>
                  <a:pt x="1685" y="128"/>
                  <a:pt x="1648" y="152"/>
                  <a:pt x="1643" y="147"/>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29" name="Freeform 9"/>
          <p:cNvSpPr>
            <a:spLocks/>
          </p:cNvSpPr>
          <p:nvPr/>
        </p:nvSpPr>
        <p:spPr bwMode="ltGray">
          <a:xfrm>
            <a:off x="3311525" y="2168525"/>
            <a:ext cx="269875" cy="314325"/>
          </a:xfrm>
          <a:custGeom>
            <a:avLst/>
            <a:gdLst>
              <a:gd name="T0" fmla="*/ 2147483647 w 179"/>
              <a:gd name="T1" fmla="*/ 2147483647 h 222"/>
              <a:gd name="T2" fmla="*/ 0 w 179"/>
              <a:gd name="T3" fmla="*/ 2147483647 h 222"/>
              <a:gd name="T4" fmla="*/ 2147483647 w 179"/>
              <a:gd name="T5" fmla="*/ 2147483647 h 222"/>
              <a:gd name="T6" fmla="*/ 2147483647 w 179"/>
              <a:gd name="T7" fmla="*/ 2147483647 h 222"/>
              <a:gd name="T8" fmla="*/ 2147483647 w 179"/>
              <a:gd name="T9" fmla="*/ 2147483647 h 222"/>
              <a:gd name="T10" fmla="*/ 2147483647 w 179"/>
              <a:gd name="T11" fmla="*/ 2147483647 h 222"/>
              <a:gd name="T12" fmla="*/ 2147483647 w 179"/>
              <a:gd name="T13" fmla="*/ 2147483647 h 222"/>
              <a:gd name="T14" fmla="*/ 0 60000 65536"/>
              <a:gd name="T15" fmla="*/ 0 60000 65536"/>
              <a:gd name="T16" fmla="*/ 0 60000 65536"/>
              <a:gd name="T17" fmla="*/ 0 60000 65536"/>
              <a:gd name="T18" fmla="*/ 0 60000 65536"/>
              <a:gd name="T19" fmla="*/ 0 60000 65536"/>
              <a:gd name="T20" fmla="*/ 0 60000 65536"/>
              <a:gd name="T21" fmla="*/ 0 w 179"/>
              <a:gd name="T22" fmla="*/ 0 h 222"/>
              <a:gd name="T23" fmla="*/ 179 w 179"/>
              <a:gd name="T24" fmla="*/ 222 h 2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9" h="222">
                <a:moveTo>
                  <a:pt x="56" y="14"/>
                </a:moveTo>
                <a:cubicBezTo>
                  <a:pt x="33" y="28"/>
                  <a:pt x="0" y="128"/>
                  <a:pt x="0" y="156"/>
                </a:cubicBezTo>
                <a:cubicBezTo>
                  <a:pt x="0" y="184"/>
                  <a:pt x="42" y="175"/>
                  <a:pt x="56" y="184"/>
                </a:cubicBezTo>
                <a:cubicBezTo>
                  <a:pt x="70" y="193"/>
                  <a:pt x="66" y="222"/>
                  <a:pt x="85" y="213"/>
                </a:cubicBezTo>
                <a:cubicBezTo>
                  <a:pt x="104" y="204"/>
                  <a:pt x="161" y="152"/>
                  <a:pt x="170" y="128"/>
                </a:cubicBezTo>
                <a:cubicBezTo>
                  <a:pt x="179" y="104"/>
                  <a:pt x="155" y="90"/>
                  <a:pt x="141" y="71"/>
                </a:cubicBezTo>
                <a:cubicBezTo>
                  <a:pt x="127" y="52"/>
                  <a:pt x="79" y="0"/>
                  <a:pt x="56" y="14"/>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30" name="Freeform 10"/>
          <p:cNvSpPr>
            <a:spLocks/>
          </p:cNvSpPr>
          <p:nvPr/>
        </p:nvSpPr>
        <p:spPr bwMode="ltGray">
          <a:xfrm>
            <a:off x="1376363" y="571500"/>
            <a:ext cx="4000500" cy="3217863"/>
          </a:xfrm>
          <a:custGeom>
            <a:avLst/>
            <a:gdLst>
              <a:gd name="T0" fmla="*/ 2147483647 w 2520"/>
              <a:gd name="T1" fmla="*/ 2147483647 h 2027"/>
              <a:gd name="T2" fmla="*/ 2147483647 w 2520"/>
              <a:gd name="T3" fmla="*/ 2147483647 h 2027"/>
              <a:gd name="T4" fmla="*/ 2147483647 w 2520"/>
              <a:gd name="T5" fmla="*/ 2147483647 h 2027"/>
              <a:gd name="T6" fmla="*/ 2147483647 w 2520"/>
              <a:gd name="T7" fmla="*/ 2147483647 h 2027"/>
              <a:gd name="T8" fmla="*/ 2147483647 w 2520"/>
              <a:gd name="T9" fmla="*/ 2147483647 h 2027"/>
              <a:gd name="T10" fmla="*/ 2147483647 w 2520"/>
              <a:gd name="T11" fmla="*/ 2147483647 h 2027"/>
              <a:gd name="T12" fmla="*/ 2147483647 w 2520"/>
              <a:gd name="T13" fmla="*/ 2147483647 h 2027"/>
              <a:gd name="T14" fmla="*/ 2147483647 w 2520"/>
              <a:gd name="T15" fmla="*/ 2147483647 h 2027"/>
              <a:gd name="T16" fmla="*/ 2147483647 w 2520"/>
              <a:gd name="T17" fmla="*/ 2147483647 h 2027"/>
              <a:gd name="T18" fmla="*/ 2147483647 w 2520"/>
              <a:gd name="T19" fmla="*/ 2147483647 h 2027"/>
              <a:gd name="T20" fmla="*/ 2147483647 w 2520"/>
              <a:gd name="T21" fmla="*/ 2147483647 h 2027"/>
              <a:gd name="T22" fmla="*/ 2147483647 w 2520"/>
              <a:gd name="T23" fmla="*/ 2147483647 h 2027"/>
              <a:gd name="T24" fmla="*/ 2147483647 w 2520"/>
              <a:gd name="T25" fmla="*/ 2147483647 h 2027"/>
              <a:gd name="T26" fmla="*/ 2147483647 w 2520"/>
              <a:gd name="T27" fmla="*/ 2147483647 h 2027"/>
              <a:gd name="T28" fmla="*/ 2147483647 w 2520"/>
              <a:gd name="T29" fmla="*/ 2147483647 h 2027"/>
              <a:gd name="T30" fmla="*/ 2147483647 w 2520"/>
              <a:gd name="T31" fmla="*/ 2147483647 h 2027"/>
              <a:gd name="T32" fmla="*/ 2147483647 w 2520"/>
              <a:gd name="T33" fmla="*/ 2147483647 h 2027"/>
              <a:gd name="T34" fmla="*/ 2147483647 w 2520"/>
              <a:gd name="T35" fmla="*/ 2147483647 h 2027"/>
              <a:gd name="T36" fmla="*/ 2147483647 w 2520"/>
              <a:gd name="T37" fmla="*/ 2147483647 h 2027"/>
              <a:gd name="T38" fmla="*/ 2147483647 w 2520"/>
              <a:gd name="T39" fmla="*/ 2147483647 h 2027"/>
              <a:gd name="T40" fmla="*/ 2147483647 w 2520"/>
              <a:gd name="T41" fmla="*/ 2147483647 h 2027"/>
              <a:gd name="T42" fmla="*/ 2147483647 w 2520"/>
              <a:gd name="T43" fmla="*/ 2147483647 h 2027"/>
              <a:gd name="T44" fmla="*/ 2147483647 w 2520"/>
              <a:gd name="T45" fmla="*/ 2147483647 h 2027"/>
              <a:gd name="T46" fmla="*/ 2147483647 w 2520"/>
              <a:gd name="T47" fmla="*/ 2147483647 h 2027"/>
              <a:gd name="T48" fmla="*/ 2147483647 w 2520"/>
              <a:gd name="T49" fmla="*/ 2147483647 h 2027"/>
              <a:gd name="T50" fmla="*/ 2147483647 w 2520"/>
              <a:gd name="T51" fmla="*/ 2147483647 h 2027"/>
              <a:gd name="T52" fmla="*/ 2147483647 w 2520"/>
              <a:gd name="T53" fmla="*/ 2147483647 h 2027"/>
              <a:gd name="T54" fmla="*/ 2147483647 w 2520"/>
              <a:gd name="T55" fmla="*/ 2147483647 h 2027"/>
              <a:gd name="T56" fmla="*/ 2147483647 w 2520"/>
              <a:gd name="T57" fmla="*/ 2147483647 h 2027"/>
              <a:gd name="T58" fmla="*/ 2147483647 w 2520"/>
              <a:gd name="T59" fmla="*/ 2147483647 h 2027"/>
              <a:gd name="T60" fmla="*/ 2147483647 w 2520"/>
              <a:gd name="T61" fmla="*/ 2147483647 h 2027"/>
              <a:gd name="T62" fmla="*/ 2147483647 w 2520"/>
              <a:gd name="T63" fmla="*/ 2147483647 h 2027"/>
              <a:gd name="T64" fmla="*/ 2147483647 w 2520"/>
              <a:gd name="T65" fmla="*/ 2147483647 h 2027"/>
              <a:gd name="T66" fmla="*/ 2147483647 w 2520"/>
              <a:gd name="T67" fmla="*/ 2147483647 h 2027"/>
              <a:gd name="T68" fmla="*/ 2147483647 w 2520"/>
              <a:gd name="T69" fmla="*/ 2147483647 h 2027"/>
              <a:gd name="T70" fmla="*/ 2147483647 w 2520"/>
              <a:gd name="T71" fmla="*/ 2147483647 h 2027"/>
              <a:gd name="T72" fmla="*/ 0 w 2520"/>
              <a:gd name="T73" fmla="*/ 2147483647 h 2027"/>
              <a:gd name="T74" fmla="*/ 2147483647 w 2520"/>
              <a:gd name="T75" fmla="*/ 2147483647 h 2027"/>
              <a:gd name="T76" fmla="*/ 2147483647 w 2520"/>
              <a:gd name="T77" fmla="*/ 2147483647 h 2027"/>
              <a:gd name="T78" fmla="*/ 2147483647 w 2520"/>
              <a:gd name="T79" fmla="*/ 2147483647 h 2027"/>
              <a:gd name="T80" fmla="*/ 2147483647 w 2520"/>
              <a:gd name="T81" fmla="*/ 2147483647 h 2027"/>
              <a:gd name="T82" fmla="*/ 2147483647 w 2520"/>
              <a:gd name="T83" fmla="*/ 2147483647 h 2027"/>
              <a:gd name="T84" fmla="*/ 2147483647 w 2520"/>
              <a:gd name="T85" fmla="*/ 2147483647 h 2027"/>
              <a:gd name="T86" fmla="*/ 2147483647 w 2520"/>
              <a:gd name="T87" fmla="*/ 2147483647 h 2027"/>
              <a:gd name="T88" fmla="*/ 2147483647 w 2520"/>
              <a:gd name="T89" fmla="*/ 2147483647 h 2027"/>
              <a:gd name="T90" fmla="*/ 2147483647 w 2520"/>
              <a:gd name="T91" fmla="*/ 2147483647 h 2027"/>
              <a:gd name="T92" fmla="*/ 2147483647 w 2520"/>
              <a:gd name="T93" fmla="*/ 2147483647 h 2027"/>
              <a:gd name="T94" fmla="*/ 2147483647 w 2520"/>
              <a:gd name="T95" fmla="*/ 2147483647 h 2027"/>
              <a:gd name="T96" fmla="*/ 2147483647 w 2520"/>
              <a:gd name="T97" fmla="*/ 2147483647 h 2027"/>
              <a:gd name="T98" fmla="*/ 2147483647 w 2520"/>
              <a:gd name="T99" fmla="*/ 2147483647 h 2027"/>
              <a:gd name="T100" fmla="*/ 2147483647 w 2520"/>
              <a:gd name="T101" fmla="*/ 2147483647 h 2027"/>
              <a:gd name="T102" fmla="*/ 2147483647 w 2520"/>
              <a:gd name="T103" fmla="*/ 2147483647 h 2027"/>
              <a:gd name="T104" fmla="*/ 2147483647 w 2520"/>
              <a:gd name="T105" fmla="*/ 2147483647 h 2027"/>
              <a:gd name="T106" fmla="*/ 2147483647 w 2520"/>
              <a:gd name="T107" fmla="*/ 2147483647 h 2027"/>
              <a:gd name="T108" fmla="*/ 2147483647 w 2520"/>
              <a:gd name="T109" fmla="*/ 2147483647 h 2027"/>
              <a:gd name="T110" fmla="*/ 2147483647 w 2520"/>
              <a:gd name="T111" fmla="*/ 2147483647 h 2027"/>
              <a:gd name="T112" fmla="*/ 2147483647 w 2520"/>
              <a:gd name="T113" fmla="*/ 2147483647 h 2027"/>
              <a:gd name="T114" fmla="*/ 2147483647 w 2520"/>
              <a:gd name="T115" fmla="*/ 2147483647 h 2027"/>
              <a:gd name="T116" fmla="*/ 2147483647 w 2520"/>
              <a:gd name="T117" fmla="*/ 2147483647 h 2027"/>
              <a:gd name="T118" fmla="*/ 2147483647 w 2520"/>
              <a:gd name="T119" fmla="*/ 2147483647 h 2027"/>
              <a:gd name="T120" fmla="*/ 2147483647 w 2520"/>
              <a:gd name="T121" fmla="*/ 2147483647 h 202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520"/>
              <a:gd name="T184" fmla="*/ 0 h 2027"/>
              <a:gd name="T185" fmla="*/ 2520 w 2520"/>
              <a:gd name="T186" fmla="*/ 2027 h 202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520" h="2027">
                <a:moveTo>
                  <a:pt x="2077" y="90"/>
                </a:moveTo>
                <a:cubicBezTo>
                  <a:pt x="2082" y="81"/>
                  <a:pt x="2096" y="71"/>
                  <a:pt x="2105" y="62"/>
                </a:cubicBezTo>
                <a:cubicBezTo>
                  <a:pt x="2114" y="53"/>
                  <a:pt x="2124" y="42"/>
                  <a:pt x="2133" y="33"/>
                </a:cubicBezTo>
                <a:cubicBezTo>
                  <a:pt x="2142" y="24"/>
                  <a:pt x="2143" y="10"/>
                  <a:pt x="2162" y="5"/>
                </a:cubicBezTo>
                <a:cubicBezTo>
                  <a:pt x="2181" y="0"/>
                  <a:pt x="2214" y="0"/>
                  <a:pt x="2247" y="5"/>
                </a:cubicBezTo>
                <a:cubicBezTo>
                  <a:pt x="2280" y="10"/>
                  <a:pt x="2331" y="26"/>
                  <a:pt x="2358" y="35"/>
                </a:cubicBezTo>
                <a:cubicBezTo>
                  <a:pt x="2385" y="44"/>
                  <a:pt x="2392" y="53"/>
                  <a:pt x="2412" y="60"/>
                </a:cubicBezTo>
                <a:cubicBezTo>
                  <a:pt x="2432" y="67"/>
                  <a:pt x="2463" y="78"/>
                  <a:pt x="2480" y="79"/>
                </a:cubicBezTo>
                <a:cubicBezTo>
                  <a:pt x="2497" y="80"/>
                  <a:pt x="2512" y="60"/>
                  <a:pt x="2516" y="67"/>
                </a:cubicBezTo>
                <a:cubicBezTo>
                  <a:pt x="2520" y="74"/>
                  <a:pt x="2516" y="105"/>
                  <a:pt x="2504" y="123"/>
                </a:cubicBezTo>
                <a:cubicBezTo>
                  <a:pt x="2492" y="141"/>
                  <a:pt x="2464" y="162"/>
                  <a:pt x="2445" y="175"/>
                </a:cubicBezTo>
                <a:cubicBezTo>
                  <a:pt x="2426" y="188"/>
                  <a:pt x="2435" y="174"/>
                  <a:pt x="2389" y="203"/>
                </a:cubicBezTo>
                <a:cubicBezTo>
                  <a:pt x="2343" y="232"/>
                  <a:pt x="2216" y="314"/>
                  <a:pt x="2168" y="347"/>
                </a:cubicBezTo>
                <a:cubicBezTo>
                  <a:pt x="2120" y="380"/>
                  <a:pt x="2123" y="382"/>
                  <a:pt x="2100" y="399"/>
                </a:cubicBezTo>
                <a:cubicBezTo>
                  <a:pt x="2077" y="416"/>
                  <a:pt x="2074" y="418"/>
                  <a:pt x="2028" y="447"/>
                </a:cubicBezTo>
                <a:cubicBezTo>
                  <a:pt x="1982" y="476"/>
                  <a:pt x="1908" y="528"/>
                  <a:pt x="1822" y="572"/>
                </a:cubicBezTo>
                <a:cubicBezTo>
                  <a:pt x="1736" y="616"/>
                  <a:pt x="1642" y="676"/>
                  <a:pt x="1510" y="714"/>
                </a:cubicBezTo>
                <a:cubicBezTo>
                  <a:pt x="1378" y="752"/>
                  <a:pt x="1156" y="790"/>
                  <a:pt x="1028" y="799"/>
                </a:cubicBezTo>
                <a:cubicBezTo>
                  <a:pt x="900" y="808"/>
                  <a:pt x="811" y="788"/>
                  <a:pt x="744" y="770"/>
                </a:cubicBezTo>
                <a:cubicBezTo>
                  <a:pt x="677" y="752"/>
                  <a:pt x="648" y="712"/>
                  <a:pt x="624" y="692"/>
                </a:cubicBezTo>
                <a:cubicBezTo>
                  <a:pt x="600" y="672"/>
                  <a:pt x="615" y="657"/>
                  <a:pt x="600" y="651"/>
                </a:cubicBezTo>
                <a:cubicBezTo>
                  <a:pt x="585" y="645"/>
                  <a:pt x="555" y="655"/>
                  <a:pt x="536" y="659"/>
                </a:cubicBezTo>
                <a:cubicBezTo>
                  <a:pt x="517" y="663"/>
                  <a:pt x="496" y="666"/>
                  <a:pt x="484" y="675"/>
                </a:cubicBezTo>
                <a:cubicBezTo>
                  <a:pt x="472" y="684"/>
                  <a:pt x="460" y="703"/>
                  <a:pt x="461" y="714"/>
                </a:cubicBezTo>
                <a:cubicBezTo>
                  <a:pt x="462" y="725"/>
                  <a:pt x="475" y="733"/>
                  <a:pt x="489" y="742"/>
                </a:cubicBezTo>
                <a:cubicBezTo>
                  <a:pt x="503" y="751"/>
                  <a:pt x="532" y="761"/>
                  <a:pt x="546" y="770"/>
                </a:cubicBezTo>
                <a:cubicBezTo>
                  <a:pt x="560" y="779"/>
                  <a:pt x="579" y="780"/>
                  <a:pt x="574" y="799"/>
                </a:cubicBezTo>
                <a:cubicBezTo>
                  <a:pt x="569" y="818"/>
                  <a:pt x="534" y="861"/>
                  <a:pt x="517" y="884"/>
                </a:cubicBezTo>
                <a:cubicBezTo>
                  <a:pt x="500" y="907"/>
                  <a:pt x="492" y="926"/>
                  <a:pt x="472" y="939"/>
                </a:cubicBezTo>
                <a:cubicBezTo>
                  <a:pt x="452" y="952"/>
                  <a:pt x="435" y="956"/>
                  <a:pt x="400" y="963"/>
                </a:cubicBezTo>
                <a:cubicBezTo>
                  <a:pt x="365" y="970"/>
                  <a:pt x="306" y="968"/>
                  <a:pt x="264" y="983"/>
                </a:cubicBezTo>
                <a:cubicBezTo>
                  <a:pt x="222" y="998"/>
                  <a:pt x="182" y="1017"/>
                  <a:pt x="149" y="1054"/>
                </a:cubicBezTo>
                <a:cubicBezTo>
                  <a:pt x="116" y="1091"/>
                  <a:pt x="83" y="1136"/>
                  <a:pt x="64" y="1207"/>
                </a:cubicBezTo>
                <a:cubicBezTo>
                  <a:pt x="45" y="1278"/>
                  <a:pt x="43" y="1351"/>
                  <a:pt x="36" y="1479"/>
                </a:cubicBezTo>
                <a:cubicBezTo>
                  <a:pt x="29" y="1607"/>
                  <a:pt x="25" y="1923"/>
                  <a:pt x="20" y="1975"/>
                </a:cubicBezTo>
                <a:cubicBezTo>
                  <a:pt x="15" y="2027"/>
                  <a:pt x="10" y="1874"/>
                  <a:pt x="7" y="1791"/>
                </a:cubicBezTo>
                <a:cubicBezTo>
                  <a:pt x="4" y="1708"/>
                  <a:pt x="0" y="1551"/>
                  <a:pt x="0" y="1475"/>
                </a:cubicBezTo>
                <a:cubicBezTo>
                  <a:pt x="0" y="1399"/>
                  <a:pt x="2" y="1379"/>
                  <a:pt x="7" y="1337"/>
                </a:cubicBezTo>
                <a:cubicBezTo>
                  <a:pt x="12" y="1295"/>
                  <a:pt x="19" y="1258"/>
                  <a:pt x="28" y="1220"/>
                </a:cubicBezTo>
                <a:cubicBezTo>
                  <a:pt x="37" y="1182"/>
                  <a:pt x="44" y="1149"/>
                  <a:pt x="64" y="1107"/>
                </a:cubicBezTo>
                <a:cubicBezTo>
                  <a:pt x="84" y="1065"/>
                  <a:pt x="116" y="1006"/>
                  <a:pt x="149" y="969"/>
                </a:cubicBezTo>
                <a:cubicBezTo>
                  <a:pt x="182" y="932"/>
                  <a:pt x="230" y="903"/>
                  <a:pt x="262" y="884"/>
                </a:cubicBezTo>
                <a:cubicBezTo>
                  <a:pt x="294" y="865"/>
                  <a:pt x="322" y="869"/>
                  <a:pt x="340" y="855"/>
                </a:cubicBezTo>
                <a:cubicBezTo>
                  <a:pt x="358" y="841"/>
                  <a:pt x="361" y="822"/>
                  <a:pt x="372" y="799"/>
                </a:cubicBezTo>
                <a:cubicBezTo>
                  <a:pt x="383" y="776"/>
                  <a:pt x="386" y="743"/>
                  <a:pt x="404" y="714"/>
                </a:cubicBezTo>
                <a:cubicBezTo>
                  <a:pt x="422" y="685"/>
                  <a:pt x="461" y="643"/>
                  <a:pt x="480" y="623"/>
                </a:cubicBezTo>
                <a:cubicBezTo>
                  <a:pt x="499" y="603"/>
                  <a:pt x="491" y="608"/>
                  <a:pt x="516" y="595"/>
                </a:cubicBezTo>
                <a:cubicBezTo>
                  <a:pt x="541" y="582"/>
                  <a:pt x="606" y="549"/>
                  <a:pt x="631" y="544"/>
                </a:cubicBezTo>
                <a:cubicBezTo>
                  <a:pt x="656" y="539"/>
                  <a:pt x="612" y="549"/>
                  <a:pt x="664" y="563"/>
                </a:cubicBezTo>
                <a:cubicBezTo>
                  <a:pt x="716" y="577"/>
                  <a:pt x="816" y="623"/>
                  <a:pt x="943" y="629"/>
                </a:cubicBezTo>
                <a:cubicBezTo>
                  <a:pt x="1070" y="635"/>
                  <a:pt x="1267" y="634"/>
                  <a:pt x="1425" y="600"/>
                </a:cubicBezTo>
                <a:cubicBezTo>
                  <a:pt x="1583" y="566"/>
                  <a:pt x="1783" y="474"/>
                  <a:pt x="1892" y="427"/>
                </a:cubicBezTo>
                <a:cubicBezTo>
                  <a:pt x="2001" y="380"/>
                  <a:pt x="2027" y="350"/>
                  <a:pt x="2077" y="318"/>
                </a:cubicBezTo>
                <a:cubicBezTo>
                  <a:pt x="2127" y="286"/>
                  <a:pt x="2148" y="260"/>
                  <a:pt x="2190" y="232"/>
                </a:cubicBezTo>
                <a:cubicBezTo>
                  <a:pt x="2232" y="204"/>
                  <a:pt x="2313" y="166"/>
                  <a:pt x="2332" y="147"/>
                </a:cubicBezTo>
                <a:cubicBezTo>
                  <a:pt x="2351" y="128"/>
                  <a:pt x="2327" y="132"/>
                  <a:pt x="2303" y="118"/>
                </a:cubicBezTo>
                <a:cubicBezTo>
                  <a:pt x="2279" y="104"/>
                  <a:pt x="2213" y="71"/>
                  <a:pt x="2190" y="62"/>
                </a:cubicBezTo>
                <a:cubicBezTo>
                  <a:pt x="2167" y="53"/>
                  <a:pt x="2176" y="57"/>
                  <a:pt x="2162" y="62"/>
                </a:cubicBezTo>
                <a:cubicBezTo>
                  <a:pt x="2148" y="67"/>
                  <a:pt x="2121" y="83"/>
                  <a:pt x="2107" y="92"/>
                </a:cubicBezTo>
                <a:cubicBezTo>
                  <a:pt x="2093" y="101"/>
                  <a:pt x="2082" y="118"/>
                  <a:pt x="2077" y="118"/>
                </a:cubicBezTo>
                <a:cubicBezTo>
                  <a:pt x="2072" y="118"/>
                  <a:pt x="2072" y="99"/>
                  <a:pt x="2077" y="90"/>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31" name="Freeform 11"/>
          <p:cNvSpPr>
            <a:spLocks/>
          </p:cNvSpPr>
          <p:nvPr/>
        </p:nvSpPr>
        <p:spPr bwMode="ltGray">
          <a:xfrm>
            <a:off x="2262188" y="2071688"/>
            <a:ext cx="531812" cy="323850"/>
          </a:xfrm>
          <a:custGeom>
            <a:avLst/>
            <a:gdLst>
              <a:gd name="T0" fmla="*/ 2147483647 w 335"/>
              <a:gd name="T1" fmla="*/ 2147483647 h 204"/>
              <a:gd name="T2" fmla="*/ 2147483647 w 335"/>
              <a:gd name="T3" fmla="*/ 2147483647 h 204"/>
              <a:gd name="T4" fmla="*/ 2147483647 w 335"/>
              <a:gd name="T5" fmla="*/ 2147483647 h 204"/>
              <a:gd name="T6" fmla="*/ 2147483647 w 335"/>
              <a:gd name="T7" fmla="*/ 2147483647 h 204"/>
              <a:gd name="T8" fmla="*/ 2147483647 w 335"/>
              <a:gd name="T9" fmla="*/ 2147483647 h 204"/>
              <a:gd name="T10" fmla="*/ 2147483647 w 335"/>
              <a:gd name="T11" fmla="*/ 2147483647 h 204"/>
              <a:gd name="T12" fmla="*/ 2147483647 w 335"/>
              <a:gd name="T13" fmla="*/ 2147483647 h 204"/>
              <a:gd name="T14" fmla="*/ 2147483647 w 335"/>
              <a:gd name="T15" fmla="*/ 2147483647 h 204"/>
              <a:gd name="T16" fmla="*/ 2147483647 w 335"/>
              <a:gd name="T17" fmla="*/ 2147483647 h 204"/>
              <a:gd name="T18" fmla="*/ 2147483647 w 335"/>
              <a:gd name="T19" fmla="*/ 2147483647 h 204"/>
              <a:gd name="T20" fmla="*/ 2147483647 w 335"/>
              <a:gd name="T21" fmla="*/ 2147483647 h 204"/>
              <a:gd name="T22" fmla="*/ 2147483647 w 335"/>
              <a:gd name="T23" fmla="*/ 2147483647 h 204"/>
              <a:gd name="T24" fmla="*/ 2147483647 w 335"/>
              <a:gd name="T25" fmla="*/ 2147483647 h 20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35"/>
              <a:gd name="T40" fmla="*/ 0 h 204"/>
              <a:gd name="T41" fmla="*/ 335 w 335"/>
              <a:gd name="T42" fmla="*/ 204 h 20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35" h="204">
                <a:moveTo>
                  <a:pt x="9" y="175"/>
                </a:moveTo>
                <a:cubicBezTo>
                  <a:pt x="28" y="189"/>
                  <a:pt x="50" y="202"/>
                  <a:pt x="66" y="203"/>
                </a:cubicBezTo>
                <a:cubicBezTo>
                  <a:pt x="82" y="204"/>
                  <a:pt x="91" y="188"/>
                  <a:pt x="103" y="179"/>
                </a:cubicBezTo>
                <a:cubicBezTo>
                  <a:pt x="115" y="170"/>
                  <a:pt x="128" y="154"/>
                  <a:pt x="139" y="147"/>
                </a:cubicBezTo>
                <a:cubicBezTo>
                  <a:pt x="150" y="140"/>
                  <a:pt x="155" y="134"/>
                  <a:pt x="171" y="139"/>
                </a:cubicBezTo>
                <a:cubicBezTo>
                  <a:pt x="187" y="144"/>
                  <a:pt x="211" y="188"/>
                  <a:pt x="236" y="175"/>
                </a:cubicBezTo>
                <a:cubicBezTo>
                  <a:pt x="261" y="162"/>
                  <a:pt x="307" y="85"/>
                  <a:pt x="321" y="61"/>
                </a:cubicBezTo>
                <a:cubicBezTo>
                  <a:pt x="335" y="37"/>
                  <a:pt x="335" y="42"/>
                  <a:pt x="321" y="33"/>
                </a:cubicBezTo>
                <a:cubicBezTo>
                  <a:pt x="307" y="24"/>
                  <a:pt x="260" y="0"/>
                  <a:pt x="236" y="5"/>
                </a:cubicBezTo>
                <a:cubicBezTo>
                  <a:pt x="212" y="10"/>
                  <a:pt x="203" y="56"/>
                  <a:pt x="179" y="61"/>
                </a:cubicBezTo>
                <a:cubicBezTo>
                  <a:pt x="155" y="66"/>
                  <a:pt x="122" y="19"/>
                  <a:pt x="94" y="33"/>
                </a:cubicBezTo>
                <a:cubicBezTo>
                  <a:pt x="66" y="47"/>
                  <a:pt x="18" y="118"/>
                  <a:pt x="9" y="146"/>
                </a:cubicBezTo>
                <a:cubicBezTo>
                  <a:pt x="0" y="174"/>
                  <a:pt x="19" y="188"/>
                  <a:pt x="38" y="203"/>
                </a:cubicBezTo>
              </a:path>
            </a:pathLst>
          </a:custGeom>
          <a:gradFill rotWithShape="1">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32" name="Freeform 12"/>
          <p:cNvSpPr>
            <a:spLocks/>
          </p:cNvSpPr>
          <p:nvPr/>
        </p:nvSpPr>
        <p:spPr bwMode="ltGray">
          <a:xfrm>
            <a:off x="2636838" y="549275"/>
            <a:ext cx="1377950" cy="1974850"/>
          </a:xfrm>
          <a:custGeom>
            <a:avLst/>
            <a:gdLst>
              <a:gd name="T0" fmla="*/ 2147483647 w 868"/>
              <a:gd name="T1" fmla="*/ 2147483647 h 1244"/>
              <a:gd name="T2" fmla="*/ 2147483647 w 868"/>
              <a:gd name="T3" fmla="*/ 2147483647 h 1244"/>
              <a:gd name="T4" fmla="*/ 2147483647 w 868"/>
              <a:gd name="T5" fmla="*/ 2147483647 h 1244"/>
              <a:gd name="T6" fmla="*/ 2147483647 w 868"/>
              <a:gd name="T7" fmla="*/ 2147483647 h 1244"/>
              <a:gd name="T8" fmla="*/ 2147483647 w 868"/>
              <a:gd name="T9" fmla="*/ 2147483647 h 1244"/>
              <a:gd name="T10" fmla="*/ 2147483647 w 868"/>
              <a:gd name="T11" fmla="*/ 2147483647 h 1244"/>
              <a:gd name="T12" fmla="*/ 2147483647 w 868"/>
              <a:gd name="T13" fmla="*/ 2147483647 h 1244"/>
              <a:gd name="T14" fmla="*/ 2147483647 w 868"/>
              <a:gd name="T15" fmla="*/ 2147483647 h 1244"/>
              <a:gd name="T16" fmla="*/ 2147483647 w 868"/>
              <a:gd name="T17" fmla="*/ 2147483647 h 1244"/>
              <a:gd name="T18" fmla="*/ 2147483647 w 868"/>
              <a:gd name="T19" fmla="*/ 2147483647 h 1244"/>
              <a:gd name="T20" fmla="*/ 2147483647 w 868"/>
              <a:gd name="T21" fmla="*/ 2147483647 h 1244"/>
              <a:gd name="T22" fmla="*/ 2147483647 w 868"/>
              <a:gd name="T23" fmla="*/ 2147483647 h 1244"/>
              <a:gd name="T24" fmla="*/ 2147483647 w 868"/>
              <a:gd name="T25" fmla="*/ 2147483647 h 1244"/>
              <a:gd name="T26" fmla="*/ 2147483647 w 868"/>
              <a:gd name="T27" fmla="*/ 2147483647 h 1244"/>
              <a:gd name="T28" fmla="*/ 2147483647 w 868"/>
              <a:gd name="T29" fmla="*/ 2147483647 h 1244"/>
              <a:gd name="T30" fmla="*/ 2147483647 w 868"/>
              <a:gd name="T31" fmla="*/ 2147483647 h 1244"/>
              <a:gd name="T32" fmla="*/ 2147483647 w 868"/>
              <a:gd name="T33" fmla="*/ 2147483647 h 1244"/>
              <a:gd name="T34" fmla="*/ 2147483647 w 868"/>
              <a:gd name="T35" fmla="*/ 2147483647 h 1244"/>
              <a:gd name="T36" fmla="*/ 2147483647 w 868"/>
              <a:gd name="T37" fmla="*/ 2147483647 h 1244"/>
              <a:gd name="T38" fmla="*/ 2147483647 w 868"/>
              <a:gd name="T39" fmla="*/ 2147483647 h 1244"/>
              <a:gd name="T40" fmla="*/ 2147483647 w 868"/>
              <a:gd name="T41" fmla="*/ 2147483647 h 1244"/>
              <a:gd name="T42" fmla="*/ 2147483647 w 868"/>
              <a:gd name="T43" fmla="*/ 2147483647 h 1244"/>
              <a:gd name="T44" fmla="*/ 2147483647 w 868"/>
              <a:gd name="T45" fmla="*/ 2147483647 h 1244"/>
              <a:gd name="T46" fmla="*/ 2147483647 w 868"/>
              <a:gd name="T47" fmla="*/ 2147483647 h 1244"/>
              <a:gd name="T48" fmla="*/ 2147483647 w 868"/>
              <a:gd name="T49" fmla="*/ 2147483647 h 1244"/>
              <a:gd name="T50" fmla="*/ 2147483647 w 868"/>
              <a:gd name="T51" fmla="*/ 2147483647 h 1244"/>
              <a:gd name="T52" fmla="*/ 2147483647 w 868"/>
              <a:gd name="T53" fmla="*/ 2147483647 h 1244"/>
              <a:gd name="T54" fmla="*/ 2147483647 w 868"/>
              <a:gd name="T55" fmla="*/ 2147483647 h 1244"/>
              <a:gd name="T56" fmla="*/ 2147483647 w 868"/>
              <a:gd name="T57" fmla="*/ 2147483647 h 1244"/>
              <a:gd name="T58" fmla="*/ 2147483647 w 868"/>
              <a:gd name="T59" fmla="*/ 2147483647 h 1244"/>
              <a:gd name="T60" fmla="*/ 2147483647 w 868"/>
              <a:gd name="T61" fmla="*/ 2147483647 h 1244"/>
              <a:gd name="T62" fmla="*/ 2147483647 w 868"/>
              <a:gd name="T63" fmla="*/ 2147483647 h 1244"/>
              <a:gd name="T64" fmla="*/ 2147483647 w 868"/>
              <a:gd name="T65" fmla="*/ 2147483647 h 1244"/>
              <a:gd name="T66" fmla="*/ 2147483647 w 868"/>
              <a:gd name="T67" fmla="*/ 2147483647 h 1244"/>
              <a:gd name="T68" fmla="*/ 2147483647 w 868"/>
              <a:gd name="T69" fmla="*/ 2147483647 h 1244"/>
              <a:gd name="T70" fmla="*/ 2147483647 w 868"/>
              <a:gd name="T71" fmla="*/ 2147483647 h 1244"/>
              <a:gd name="T72" fmla="*/ 2147483647 w 868"/>
              <a:gd name="T73" fmla="*/ 2147483647 h 1244"/>
              <a:gd name="T74" fmla="*/ 2147483647 w 868"/>
              <a:gd name="T75" fmla="*/ 2147483647 h 1244"/>
              <a:gd name="T76" fmla="*/ 2147483647 w 868"/>
              <a:gd name="T77" fmla="*/ 2147483647 h 1244"/>
              <a:gd name="T78" fmla="*/ 2147483647 w 868"/>
              <a:gd name="T79" fmla="*/ 2147483647 h 1244"/>
              <a:gd name="T80" fmla="*/ 2147483647 w 868"/>
              <a:gd name="T81" fmla="*/ 2147483647 h 1244"/>
              <a:gd name="T82" fmla="*/ 2147483647 w 868"/>
              <a:gd name="T83" fmla="*/ 2147483647 h 1244"/>
              <a:gd name="T84" fmla="*/ 2147483647 w 868"/>
              <a:gd name="T85" fmla="*/ 2147483647 h 1244"/>
              <a:gd name="T86" fmla="*/ 2147483647 w 868"/>
              <a:gd name="T87" fmla="*/ 2147483647 h 1244"/>
              <a:gd name="T88" fmla="*/ 2147483647 w 868"/>
              <a:gd name="T89" fmla="*/ 2147483647 h 1244"/>
              <a:gd name="T90" fmla="*/ 2147483647 w 868"/>
              <a:gd name="T91" fmla="*/ 2147483647 h 1244"/>
              <a:gd name="T92" fmla="*/ 2147483647 w 868"/>
              <a:gd name="T93" fmla="*/ 2147483647 h 1244"/>
              <a:gd name="T94" fmla="*/ 2147483647 w 868"/>
              <a:gd name="T95" fmla="*/ 2147483647 h 1244"/>
              <a:gd name="T96" fmla="*/ 2147483647 w 868"/>
              <a:gd name="T97" fmla="*/ 2147483647 h 1244"/>
              <a:gd name="T98" fmla="*/ 2147483647 w 868"/>
              <a:gd name="T99" fmla="*/ 2147483647 h 1244"/>
              <a:gd name="T100" fmla="*/ 2147483647 w 868"/>
              <a:gd name="T101" fmla="*/ 2147483647 h 1244"/>
              <a:gd name="T102" fmla="*/ 2147483647 w 868"/>
              <a:gd name="T103" fmla="*/ 2147483647 h 1244"/>
              <a:gd name="T104" fmla="*/ 2147483647 w 868"/>
              <a:gd name="T105" fmla="*/ 2147483647 h 1244"/>
              <a:gd name="T106" fmla="*/ 2147483647 w 868"/>
              <a:gd name="T107" fmla="*/ 2147483647 h 1244"/>
              <a:gd name="T108" fmla="*/ 2147483647 w 868"/>
              <a:gd name="T109" fmla="*/ 2147483647 h 1244"/>
              <a:gd name="T110" fmla="*/ 2147483647 w 868"/>
              <a:gd name="T111" fmla="*/ 2147483647 h 1244"/>
              <a:gd name="T112" fmla="*/ 2147483647 w 868"/>
              <a:gd name="T113" fmla="*/ 2147483647 h 1244"/>
              <a:gd name="T114" fmla="*/ 2147483647 w 868"/>
              <a:gd name="T115" fmla="*/ 2147483647 h 124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68"/>
              <a:gd name="T175" fmla="*/ 0 h 1244"/>
              <a:gd name="T176" fmla="*/ 868 w 868"/>
              <a:gd name="T177" fmla="*/ 1244 h 124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68" h="1244">
                <a:moveTo>
                  <a:pt x="556" y="415"/>
                </a:moveTo>
                <a:cubicBezTo>
                  <a:pt x="551" y="410"/>
                  <a:pt x="637" y="357"/>
                  <a:pt x="669" y="330"/>
                </a:cubicBezTo>
                <a:cubicBezTo>
                  <a:pt x="701" y="303"/>
                  <a:pt x="727" y="286"/>
                  <a:pt x="751" y="253"/>
                </a:cubicBezTo>
                <a:cubicBezTo>
                  <a:pt x="775" y="220"/>
                  <a:pt x="796" y="165"/>
                  <a:pt x="811" y="131"/>
                </a:cubicBezTo>
                <a:cubicBezTo>
                  <a:pt x="826" y="97"/>
                  <a:pt x="831" y="65"/>
                  <a:pt x="840" y="46"/>
                </a:cubicBezTo>
                <a:cubicBezTo>
                  <a:pt x="849" y="27"/>
                  <a:pt x="868" y="0"/>
                  <a:pt x="868" y="18"/>
                </a:cubicBezTo>
                <a:cubicBezTo>
                  <a:pt x="868" y="36"/>
                  <a:pt x="848" y="100"/>
                  <a:pt x="843" y="157"/>
                </a:cubicBezTo>
                <a:cubicBezTo>
                  <a:pt x="838" y="214"/>
                  <a:pt x="845" y="292"/>
                  <a:pt x="840" y="358"/>
                </a:cubicBezTo>
                <a:cubicBezTo>
                  <a:pt x="835" y="424"/>
                  <a:pt x="830" y="485"/>
                  <a:pt x="811" y="556"/>
                </a:cubicBezTo>
                <a:cubicBezTo>
                  <a:pt x="792" y="627"/>
                  <a:pt x="758" y="726"/>
                  <a:pt x="726" y="783"/>
                </a:cubicBezTo>
                <a:cubicBezTo>
                  <a:pt x="694" y="840"/>
                  <a:pt x="641" y="877"/>
                  <a:pt x="621" y="898"/>
                </a:cubicBezTo>
                <a:cubicBezTo>
                  <a:pt x="601" y="919"/>
                  <a:pt x="611" y="905"/>
                  <a:pt x="605" y="907"/>
                </a:cubicBezTo>
                <a:cubicBezTo>
                  <a:pt x="599" y="909"/>
                  <a:pt x="598" y="912"/>
                  <a:pt x="587" y="909"/>
                </a:cubicBezTo>
                <a:cubicBezTo>
                  <a:pt x="576" y="906"/>
                  <a:pt x="555" y="899"/>
                  <a:pt x="540" y="890"/>
                </a:cubicBezTo>
                <a:cubicBezTo>
                  <a:pt x="525" y="881"/>
                  <a:pt x="511" y="872"/>
                  <a:pt x="495" y="856"/>
                </a:cubicBezTo>
                <a:cubicBezTo>
                  <a:pt x="479" y="840"/>
                  <a:pt x="457" y="807"/>
                  <a:pt x="447" y="793"/>
                </a:cubicBezTo>
                <a:cubicBezTo>
                  <a:pt x="437" y="779"/>
                  <a:pt x="440" y="781"/>
                  <a:pt x="437" y="772"/>
                </a:cubicBezTo>
                <a:cubicBezTo>
                  <a:pt x="434" y="763"/>
                  <a:pt x="429" y="775"/>
                  <a:pt x="430" y="738"/>
                </a:cubicBezTo>
                <a:cubicBezTo>
                  <a:pt x="431" y="701"/>
                  <a:pt x="428" y="612"/>
                  <a:pt x="444" y="549"/>
                </a:cubicBezTo>
                <a:cubicBezTo>
                  <a:pt x="460" y="486"/>
                  <a:pt x="505" y="409"/>
                  <a:pt x="528" y="358"/>
                </a:cubicBezTo>
                <a:cubicBezTo>
                  <a:pt x="551" y="307"/>
                  <a:pt x="556" y="283"/>
                  <a:pt x="584" y="245"/>
                </a:cubicBezTo>
                <a:cubicBezTo>
                  <a:pt x="612" y="207"/>
                  <a:pt x="683" y="102"/>
                  <a:pt x="698" y="131"/>
                </a:cubicBezTo>
                <a:cubicBezTo>
                  <a:pt x="713" y="160"/>
                  <a:pt x="680" y="345"/>
                  <a:pt x="675" y="421"/>
                </a:cubicBezTo>
                <a:cubicBezTo>
                  <a:pt x="670" y="497"/>
                  <a:pt x="679" y="529"/>
                  <a:pt x="669" y="585"/>
                </a:cubicBezTo>
                <a:cubicBezTo>
                  <a:pt x="659" y="641"/>
                  <a:pt x="627" y="721"/>
                  <a:pt x="613" y="759"/>
                </a:cubicBezTo>
                <a:cubicBezTo>
                  <a:pt x="599" y="797"/>
                  <a:pt x="592" y="799"/>
                  <a:pt x="584" y="812"/>
                </a:cubicBezTo>
                <a:cubicBezTo>
                  <a:pt x="576" y="825"/>
                  <a:pt x="589" y="819"/>
                  <a:pt x="566" y="840"/>
                </a:cubicBezTo>
                <a:cubicBezTo>
                  <a:pt x="543" y="861"/>
                  <a:pt x="480" y="913"/>
                  <a:pt x="447" y="937"/>
                </a:cubicBezTo>
                <a:cubicBezTo>
                  <a:pt x="414" y="961"/>
                  <a:pt x="391" y="955"/>
                  <a:pt x="367" y="981"/>
                </a:cubicBezTo>
                <a:cubicBezTo>
                  <a:pt x="343" y="1007"/>
                  <a:pt x="326" y="1060"/>
                  <a:pt x="301" y="1095"/>
                </a:cubicBezTo>
                <a:cubicBezTo>
                  <a:pt x="276" y="1130"/>
                  <a:pt x="247" y="1165"/>
                  <a:pt x="219" y="1189"/>
                </a:cubicBezTo>
                <a:cubicBezTo>
                  <a:pt x="191" y="1213"/>
                  <a:pt x="166" y="1230"/>
                  <a:pt x="131" y="1237"/>
                </a:cubicBezTo>
                <a:cubicBezTo>
                  <a:pt x="96" y="1244"/>
                  <a:pt x="22" y="1235"/>
                  <a:pt x="11" y="1229"/>
                </a:cubicBezTo>
                <a:cubicBezTo>
                  <a:pt x="0" y="1223"/>
                  <a:pt x="39" y="1214"/>
                  <a:pt x="64" y="1199"/>
                </a:cubicBezTo>
                <a:cubicBezTo>
                  <a:pt x="89" y="1184"/>
                  <a:pt x="124" y="1172"/>
                  <a:pt x="159" y="1141"/>
                </a:cubicBezTo>
                <a:cubicBezTo>
                  <a:pt x="194" y="1110"/>
                  <a:pt x="237" y="1051"/>
                  <a:pt x="273" y="1010"/>
                </a:cubicBezTo>
                <a:cubicBezTo>
                  <a:pt x="309" y="969"/>
                  <a:pt x="341" y="924"/>
                  <a:pt x="375" y="893"/>
                </a:cubicBezTo>
                <a:cubicBezTo>
                  <a:pt x="409" y="862"/>
                  <a:pt x="449" y="840"/>
                  <a:pt x="475" y="825"/>
                </a:cubicBezTo>
                <a:cubicBezTo>
                  <a:pt x="501" y="810"/>
                  <a:pt x="510" y="825"/>
                  <a:pt x="531" y="805"/>
                </a:cubicBezTo>
                <a:cubicBezTo>
                  <a:pt x="552" y="785"/>
                  <a:pt x="583" y="756"/>
                  <a:pt x="600" y="705"/>
                </a:cubicBezTo>
                <a:cubicBezTo>
                  <a:pt x="617" y="654"/>
                  <a:pt x="624" y="559"/>
                  <a:pt x="631" y="501"/>
                </a:cubicBezTo>
                <a:cubicBezTo>
                  <a:pt x="638" y="443"/>
                  <a:pt x="636" y="402"/>
                  <a:pt x="641" y="358"/>
                </a:cubicBezTo>
                <a:cubicBezTo>
                  <a:pt x="646" y="314"/>
                  <a:pt x="663" y="254"/>
                  <a:pt x="659" y="237"/>
                </a:cubicBezTo>
                <a:cubicBezTo>
                  <a:pt x="655" y="220"/>
                  <a:pt x="643" y="219"/>
                  <a:pt x="619" y="257"/>
                </a:cubicBezTo>
                <a:cubicBezTo>
                  <a:pt x="595" y="295"/>
                  <a:pt x="537" y="403"/>
                  <a:pt x="512" y="467"/>
                </a:cubicBezTo>
                <a:cubicBezTo>
                  <a:pt x="487" y="531"/>
                  <a:pt x="477" y="589"/>
                  <a:pt x="471" y="641"/>
                </a:cubicBezTo>
                <a:cubicBezTo>
                  <a:pt x="465" y="693"/>
                  <a:pt x="473" y="743"/>
                  <a:pt x="479" y="777"/>
                </a:cubicBezTo>
                <a:cubicBezTo>
                  <a:pt x="485" y="811"/>
                  <a:pt x="501" y="835"/>
                  <a:pt x="507" y="848"/>
                </a:cubicBezTo>
                <a:cubicBezTo>
                  <a:pt x="513" y="861"/>
                  <a:pt x="514" y="855"/>
                  <a:pt x="518" y="856"/>
                </a:cubicBezTo>
                <a:cubicBezTo>
                  <a:pt x="522" y="857"/>
                  <a:pt x="512" y="861"/>
                  <a:pt x="532" y="854"/>
                </a:cubicBezTo>
                <a:cubicBezTo>
                  <a:pt x="552" y="847"/>
                  <a:pt x="609" y="843"/>
                  <a:pt x="641" y="812"/>
                </a:cubicBezTo>
                <a:cubicBezTo>
                  <a:pt x="673" y="781"/>
                  <a:pt x="702" y="722"/>
                  <a:pt x="726" y="670"/>
                </a:cubicBezTo>
                <a:cubicBezTo>
                  <a:pt x="750" y="618"/>
                  <a:pt x="772" y="557"/>
                  <a:pt x="783" y="500"/>
                </a:cubicBezTo>
                <a:cubicBezTo>
                  <a:pt x="794" y="443"/>
                  <a:pt x="790" y="367"/>
                  <a:pt x="791" y="325"/>
                </a:cubicBezTo>
                <a:cubicBezTo>
                  <a:pt x="792" y="283"/>
                  <a:pt x="794" y="249"/>
                  <a:pt x="787" y="249"/>
                </a:cubicBezTo>
                <a:cubicBezTo>
                  <a:pt x="780" y="249"/>
                  <a:pt x="761" y="307"/>
                  <a:pt x="747" y="325"/>
                </a:cubicBezTo>
                <a:cubicBezTo>
                  <a:pt x="733" y="343"/>
                  <a:pt x="735" y="342"/>
                  <a:pt x="703" y="357"/>
                </a:cubicBezTo>
                <a:cubicBezTo>
                  <a:pt x="671" y="372"/>
                  <a:pt x="587" y="403"/>
                  <a:pt x="556" y="415"/>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33" name="Freeform 13"/>
          <p:cNvSpPr>
            <a:spLocks/>
          </p:cNvSpPr>
          <p:nvPr/>
        </p:nvSpPr>
        <p:spPr bwMode="ltGray">
          <a:xfrm>
            <a:off x="4437063" y="1403350"/>
            <a:ext cx="182562" cy="228600"/>
          </a:xfrm>
          <a:custGeom>
            <a:avLst/>
            <a:gdLst>
              <a:gd name="T0" fmla="*/ 2147483647 w 115"/>
              <a:gd name="T1" fmla="*/ 2147483647 h 144"/>
              <a:gd name="T2" fmla="*/ 2147483647 w 115"/>
              <a:gd name="T3" fmla="*/ 2147483647 h 144"/>
              <a:gd name="T4" fmla="*/ 2147483647 w 115"/>
              <a:gd name="T5" fmla="*/ 2147483647 h 144"/>
              <a:gd name="T6" fmla="*/ 2147483647 w 115"/>
              <a:gd name="T7" fmla="*/ 2147483647 h 144"/>
              <a:gd name="T8" fmla="*/ 2147483647 w 115"/>
              <a:gd name="T9" fmla="*/ 2147483647 h 144"/>
              <a:gd name="T10" fmla="*/ 2147483647 w 115"/>
              <a:gd name="T11" fmla="*/ 2147483647 h 144"/>
              <a:gd name="T12" fmla="*/ 2147483647 w 115"/>
              <a:gd name="T13" fmla="*/ 2147483647 h 144"/>
              <a:gd name="T14" fmla="*/ 2147483647 w 115"/>
              <a:gd name="T15" fmla="*/ 2147483647 h 144"/>
              <a:gd name="T16" fmla="*/ 2147483647 w 115"/>
              <a:gd name="T17" fmla="*/ 2147483647 h 144"/>
              <a:gd name="T18" fmla="*/ 2147483647 w 115"/>
              <a:gd name="T19" fmla="*/ 2147483647 h 144"/>
              <a:gd name="T20" fmla="*/ 2147483647 w 115"/>
              <a:gd name="T21" fmla="*/ 2147483647 h 144"/>
              <a:gd name="T22" fmla="*/ 2147483647 w 115"/>
              <a:gd name="T23" fmla="*/ 2147483647 h 144"/>
              <a:gd name="T24" fmla="*/ 2147483647 w 115"/>
              <a:gd name="T25" fmla="*/ 2147483647 h 144"/>
              <a:gd name="T26" fmla="*/ 2147483647 w 115"/>
              <a:gd name="T27" fmla="*/ 2147483647 h 144"/>
              <a:gd name="T28" fmla="*/ 2147483647 w 115"/>
              <a:gd name="T29" fmla="*/ 2147483647 h 144"/>
              <a:gd name="T30" fmla="*/ 2147483647 w 115"/>
              <a:gd name="T31" fmla="*/ 2147483647 h 14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
              <a:gd name="T49" fmla="*/ 0 h 144"/>
              <a:gd name="T50" fmla="*/ 115 w 115"/>
              <a:gd name="T51" fmla="*/ 144 h 1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 h="144">
                <a:moveTo>
                  <a:pt x="87" y="2"/>
                </a:moveTo>
                <a:cubicBezTo>
                  <a:pt x="83" y="0"/>
                  <a:pt x="92" y="33"/>
                  <a:pt x="92" y="45"/>
                </a:cubicBezTo>
                <a:cubicBezTo>
                  <a:pt x="92" y="57"/>
                  <a:pt x="91" y="69"/>
                  <a:pt x="86" y="74"/>
                </a:cubicBezTo>
                <a:cubicBezTo>
                  <a:pt x="81" y="79"/>
                  <a:pt x="67" y="72"/>
                  <a:pt x="60" y="75"/>
                </a:cubicBezTo>
                <a:cubicBezTo>
                  <a:pt x="53" y="78"/>
                  <a:pt x="47" y="88"/>
                  <a:pt x="42" y="95"/>
                </a:cubicBezTo>
                <a:cubicBezTo>
                  <a:pt x="37" y="102"/>
                  <a:pt x="34" y="116"/>
                  <a:pt x="30" y="115"/>
                </a:cubicBezTo>
                <a:cubicBezTo>
                  <a:pt x="26" y="114"/>
                  <a:pt x="16" y="97"/>
                  <a:pt x="15" y="86"/>
                </a:cubicBezTo>
                <a:cubicBezTo>
                  <a:pt x="14" y="75"/>
                  <a:pt x="23" y="51"/>
                  <a:pt x="21" y="51"/>
                </a:cubicBezTo>
                <a:cubicBezTo>
                  <a:pt x="19" y="51"/>
                  <a:pt x="4" y="75"/>
                  <a:pt x="2" y="87"/>
                </a:cubicBezTo>
                <a:cubicBezTo>
                  <a:pt x="0" y="99"/>
                  <a:pt x="3" y="117"/>
                  <a:pt x="8" y="126"/>
                </a:cubicBezTo>
                <a:cubicBezTo>
                  <a:pt x="13" y="135"/>
                  <a:pt x="23" y="144"/>
                  <a:pt x="30" y="143"/>
                </a:cubicBezTo>
                <a:cubicBezTo>
                  <a:pt x="37" y="142"/>
                  <a:pt x="45" y="125"/>
                  <a:pt x="51" y="117"/>
                </a:cubicBezTo>
                <a:cubicBezTo>
                  <a:pt x="57" y="109"/>
                  <a:pt x="60" y="95"/>
                  <a:pt x="66" y="95"/>
                </a:cubicBezTo>
                <a:cubicBezTo>
                  <a:pt x="72" y="95"/>
                  <a:pt x="79" y="121"/>
                  <a:pt x="87" y="115"/>
                </a:cubicBezTo>
                <a:cubicBezTo>
                  <a:pt x="95" y="109"/>
                  <a:pt x="115" y="77"/>
                  <a:pt x="115" y="58"/>
                </a:cubicBezTo>
                <a:cubicBezTo>
                  <a:pt x="115" y="39"/>
                  <a:pt x="92" y="4"/>
                  <a:pt x="87" y="2"/>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34" name="Freeform 14"/>
          <p:cNvSpPr>
            <a:spLocks/>
          </p:cNvSpPr>
          <p:nvPr/>
        </p:nvSpPr>
        <p:spPr bwMode="ltGray">
          <a:xfrm>
            <a:off x="3446463" y="638175"/>
            <a:ext cx="182562" cy="228600"/>
          </a:xfrm>
          <a:custGeom>
            <a:avLst/>
            <a:gdLst>
              <a:gd name="T0" fmla="*/ 2147483647 w 115"/>
              <a:gd name="T1" fmla="*/ 2147483647 h 144"/>
              <a:gd name="T2" fmla="*/ 2147483647 w 115"/>
              <a:gd name="T3" fmla="*/ 2147483647 h 144"/>
              <a:gd name="T4" fmla="*/ 2147483647 w 115"/>
              <a:gd name="T5" fmla="*/ 2147483647 h 144"/>
              <a:gd name="T6" fmla="*/ 2147483647 w 115"/>
              <a:gd name="T7" fmla="*/ 2147483647 h 144"/>
              <a:gd name="T8" fmla="*/ 2147483647 w 115"/>
              <a:gd name="T9" fmla="*/ 2147483647 h 144"/>
              <a:gd name="T10" fmla="*/ 2147483647 w 115"/>
              <a:gd name="T11" fmla="*/ 2147483647 h 144"/>
              <a:gd name="T12" fmla="*/ 2147483647 w 115"/>
              <a:gd name="T13" fmla="*/ 2147483647 h 144"/>
              <a:gd name="T14" fmla="*/ 2147483647 w 115"/>
              <a:gd name="T15" fmla="*/ 2147483647 h 144"/>
              <a:gd name="T16" fmla="*/ 2147483647 w 115"/>
              <a:gd name="T17" fmla="*/ 2147483647 h 144"/>
              <a:gd name="T18" fmla="*/ 2147483647 w 115"/>
              <a:gd name="T19" fmla="*/ 2147483647 h 144"/>
              <a:gd name="T20" fmla="*/ 2147483647 w 115"/>
              <a:gd name="T21" fmla="*/ 2147483647 h 144"/>
              <a:gd name="T22" fmla="*/ 2147483647 w 115"/>
              <a:gd name="T23" fmla="*/ 2147483647 h 144"/>
              <a:gd name="T24" fmla="*/ 2147483647 w 115"/>
              <a:gd name="T25" fmla="*/ 2147483647 h 144"/>
              <a:gd name="T26" fmla="*/ 2147483647 w 115"/>
              <a:gd name="T27" fmla="*/ 2147483647 h 144"/>
              <a:gd name="T28" fmla="*/ 2147483647 w 115"/>
              <a:gd name="T29" fmla="*/ 2147483647 h 144"/>
              <a:gd name="T30" fmla="*/ 2147483647 w 115"/>
              <a:gd name="T31" fmla="*/ 2147483647 h 14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
              <a:gd name="T49" fmla="*/ 0 h 144"/>
              <a:gd name="T50" fmla="*/ 115 w 115"/>
              <a:gd name="T51" fmla="*/ 144 h 1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 h="144">
                <a:moveTo>
                  <a:pt x="87" y="2"/>
                </a:moveTo>
                <a:cubicBezTo>
                  <a:pt x="83" y="0"/>
                  <a:pt x="92" y="33"/>
                  <a:pt x="92" y="45"/>
                </a:cubicBezTo>
                <a:cubicBezTo>
                  <a:pt x="92" y="57"/>
                  <a:pt x="91" y="69"/>
                  <a:pt x="86" y="74"/>
                </a:cubicBezTo>
                <a:cubicBezTo>
                  <a:pt x="81" y="79"/>
                  <a:pt x="67" y="72"/>
                  <a:pt x="60" y="75"/>
                </a:cubicBezTo>
                <a:cubicBezTo>
                  <a:pt x="53" y="78"/>
                  <a:pt x="47" y="88"/>
                  <a:pt x="42" y="95"/>
                </a:cubicBezTo>
                <a:cubicBezTo>
                  <a:pt x="37" y="102"/>
                  <a:pt x="34" y="116"/>
                  <a:pt x="30" y="115"/>
                </a:cubicBezTo>
                <a:cubicBezTo>
                  <a:pt x="26" y="114"/>
                  <a:pt x="16" y="97"/>
                  <a:pt x="15" y="86"/>
                </a:cubicBezTo>
                <a:cubicBezTo>
                  <a:pt x="14" y="75"/>
                  <a:pt x="23" y="51"/>
                  <a:pt x="21" y="51"/>
                </a:cubicBezTo>
                <a:cubicBezTo>
                  <a:pt x="19" y="51"/>
                  <a:pt x="4" y="75"/>
                  <a:pt x="2" y="87"/>
                </a:cubicBezTo>
                <a:cubicBezTo>
                  <a:pt x="0" y="99"/>
                  <a:pt x="3" y="117"/>
                  <a:pt x="8" y="126"/>
                </a:cubicBezTo>
                <a:cubicBezTo>
                  <a:pt x="13" y="135"/>
                  <a:pt x="23" y="144"/>
                  <a:pt x="30" y="143"/>
                </a:cubicBezTo>
                <a:cubicBezTo>
                  <a:pt x="37" y="142"/>
                  <a:pt x="45" y="125"/>
                  <a:pt x="51" y="117"/>
                </a:cubicBezTo>
                <a:cubicBezTo>
                  <a:pt x="57" y="109"/>
                  <a:pt x="60" y="95"/>
                  <a:pt x="66" y="95"/>
                </a:cubicBezTo>
                <a:cubicBezTo>
                  <a:pt x="72" y="95"/>
                  <a:pt x="79" y="121"/>
                  <a:pt x="87" y="115"/>
                </a:cubicBezTo>
                <a:cubicBezTo>
                  <a:pt x="95" y="109"/>
                  <a:pt x="115" y="77"/>
                  <a:pt x="115" y="58"/>
                </a:cubicBezTo>
                <a:cubicBezTo>
                  <a:pt x="115" y="39"/>
                  <a:pt x="92" y="4"/>
                  <a:pt x="87" y="2"/>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sp>
        <p:nvSpPr>
          <p:cNvPr id="261135" name="Freeform 15"/>
          <p:cNvSpPr>
            <a:spLocks/>
          </p:cNvSpPr>
          <p:nvPr/>
        </p:nvSpPr>
        <p:spPr bwMode="ltGray">
          <a:xfrm>
            <a:off x="2478088" y="2406650"/>
            <a:ext cx="74612" cy="501650"/>
          </a:xfrm>
          <a:custGeom>
            <a:avLst/>
            <a:gdLst>
              <a:gd name="T0" fmla="*/ 2147483647 w 47"/>
              <a:gd name="T1" fmla="*/ 2147483647 h 316"/>
              <a:gd name="T2" fmla="*/ 2147483647 w 47"/>
              <a:gd name="T3" fmla="*/ 2147483647 h 316"/>
              <a:gd name="T4" fmla="*/ 2147483647 w 47"/>
              <a:gd name="T5" fmla="*/ 2147483647 h 316"/>
              <a:gd name="T6" fmla="*/ 2147483647 w 47"/>
              <a:gd name="T7" fmla="*/ 2147483647 h 316"/>
              <a:gd name="T8" fmla="*/ 2147483647 w 47"/>
              <a:gd name="T9" fmla="*/ 2147483647 h 316"/>
              <a:gd name="T10" fmla="*/ 2147483647 w 47"/>
              <a:gd name="T11" fmla="*/ 2147483647 h 316"/>
              <a:gd name="T12" fmla="*/ 2147483647 w 47"/>
              <a:gd name="T13" fmla="*/ 2147483647 h 316"/>
              <a:gd name="T14" fmla="*/ 2147483647 w 47"/>
              <a:gd name="T15" fmla="*/ 2147483647 h 316"/>
              <a:gd name="T16" fmla="*/ 0 60000 65536"/>
              <a:gd name="T17" fmla="*/ 0 60000 65536"/>
              <a:gd name="T18" fmla="*/ 0 60000 65536"/>
              <a:gd name="T19" fmla="*/ 0 60000 65536"/>
              <a:gd name="T20" fmla="*/ 0 60000 65536"/>
              <a:gd name="T21" fmla="*/ 0 60000 65536"/>
              <a:gd name="T22" fmla="*/ 0 60000 65536"/>
              <a:gd name="T23" fmla="*/ 0 60000 65536"/>
              <a:gd name="T24" fmla="*/ 0 w 47"/>
              <a:gd name="T25" fmla="*/ 0 h 316"/>
              <a:gd name="T26" fmla="*/ 47 w 47"/>
              <a:gd name="T27" fmla="*/ 316 h 31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 h="316">
                <a:moveTo>
                  <a:pt x="15" y="20"/>
                </a:moveTo>
                <a:cubicBezTo>
                  <a:pt x="21" y="36"/>
                  <a:pt x="35" y="115"/>
                  <a:pt x="40" y="148"/>
                </a:cubicBezTo>
                <a:cubicBezTo>
                  <a:pt x="45" y="181"/>
                  <a:pt x="47" y="191"/>
                  <a:pt x="43" y="219"/>
                </a:cubicBezTo>
                <a:cubicBezTo>
                  <a:pt x="39" y="247"/>
                  <a:pt x="16" y="316"/>
                  <a:pt x="13" y="316"/>
                </a:cubicBezTo>
                <a:cubicBezTo>
                  <a:pt x="10" y="316"/>
                  <a:pt x="23" y="246"/>
                  <a:pt x="25" y="221"/>
                </a:cubicBezTo>
                <a:cubicBezTo>
                  <a:pt x="27" y="196"/>
                  <a:pt x="26" y="193"/>
                  <a:pt x="22" y="164"/>
                </a:cubicBezTo>
                <a:cubicBezTo>
                  <a:pt x="18" y="135"/>
                  <a:pt x="2" y="73"/>
                  <a:pt x="1" y="49"/>
                </a:cubicBezTo>
                <a:cubicBezTo>
                  <a:pt x="0" y="25"/>
                  <a:pt x="9" y="0"/>
                  <a:pt x="15" y="20"/>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fa-IR"/>
          </a:p>
        </p:txBody>
      </p:sp>
      <p:grpSp>
        <p:nvGrpSpPr>
          <p:cNvPr id="2" name="Group 16"/>
          <p:cNvGrpSpPr>
            <a:grpSpLocks/>
          </p:cNvGrpSpPr>
          <p:nvPr/>
        </p:nvGrpSpPr>
        <p:grpSpPr bwMode="auto">
          <a:xfrm>
            <a:off x="4302125" y="4598988"/>
            <a:ext cx="1065213" cy="887412"/>
            <a:chOff x="493" y="1555"/>
            <a:chExt cx="525" cy="480"/>
          </a:xfrm>
        </p:grpSpPr>
        <p:sp>
          <p:nvSpPr>
            <p:cNvPr id="3099" name="Freeform 17"/>
            <p:cNvSpPr>
              <a:spLocks/>
            </p:cNvSpPr>
            <p:nvPr/>
          </p:nvSpPr>
          <p:spPr bwMode="auto">
            <a:xfrm>
              <a:off x="493" y="1555"/>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sp>
          <p:nvSpPr>
            <p:cNvPr id="3100" name="Freeform 18"/>
            <p:cNvSpPr>
              <a:spLocks/>
            </p:cNvSpPr>
            <p:nvPr/>
          </p:nvSpPr>
          <p:spPr bwMode="auto">
            <a:xfrm>
              <a:off x="565" y="1620"/>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sp>
          <p:nvSpPr>
            <p:cNvPr id="3101" name="Freeform 19"/>
            <p:cNvSpPr>
              <a:spLocks/>
            </p:cNvSpPr>
            <p:nvPr/>
          </p:nvSpPr>
          <p:spPr bwMode="auto">
            <a:xfrm>
              <a:off x="621" y="1629"/>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sp>
          <p:nvSpPr>
            <p:cNvPr id="3102" name="Freeform 20"/>
            <p:cNvSpPr>
              <a:spLocks/>
            </p:cNvSpPr>
            <p:nvPr/>
          </p:nvSpPr>
          <p:spPr bwMode="auto">
            <a:xfrm>
              <a:off x="722" y="1752"/>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grpSp>
      <p:grpSp>
        <p:nvGrpSpPr>
          <p:cNvPr id="3" name="Group 21"/>
          <p:cNvGrpSpPr>
            <a:grpSpLocks/>
          </p:cNvGrpSpPr>
          <p:nvPr/>
        </p:nvGrpSpPr>
        <p:grpSpPr bwMode="auto">
          <a:xfrm>
            <a:off x="522288" y="2573338"/>
            <a:ext cx="1065212" cy="887412"/>
            <a:chOff x="493" y="1555"/>
            <a:chExt cx="525" cy="480"/>
          </a:xfrm>
        </p:grpSpPr>
        <p:sp>
          <p:nvSpPr>
            <p:cNvPr id="3095" name="Freeform 22"/>
            <p:cNvSpPr>
              <a:spLocks/>
            </p:cNvSpPr>
            <p:nvPr/>
          </p:nvSpPr>
          <p:spPr bwMode="auto">
            <a:xfrm>
              <a:off x="493" y="1555"/>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sp>
          <p:nvSpPr>
            <p:cNvPr id="3096" name="Freeform 23"/>
            <p:cNvSpPr>
              <a:spLocks/>
            </p:cNvSpPr>
            <p:nvPr/>
          </p:nvSpPr>
          <p:spPr bwMode="auto">
            <a:xfrm>
              <a:off x="565" y="1620"/>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sp>
          <p:nvSpPr>
            <p:cNvPr id="3097" name="Freeform 24"/>
            <p:cNvSpPr>
              <a:spLocks/>
            </p:cNvSpPr>
            <p:nvPr/>
          </p:nvSpPr>
          <p:spPr bwMode="auto">
            <a:xfrm>
              <a:off x="621" y="1629"/>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sp>
          <p:nvSpPr>
            <p:cNvPr id="3098" name="Freeform 25"/>
            <p:cNvSpPr>
              <a:spLocks/>
            </p:cNvSpPr>
            <p:nvPr/>
          </p:nvSpPr>
          <p:spPr bwMode="auto">
            <a:xfrm>
              <a:off x="722" y="1752"/>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grpSp>
      <p:grpSp>
        <p:nvGrpSpPr>
          <p:cNvPr id="4" name="Group 26"/>
          <p:cNvGrpSpPr>
            <a:grpSpLocks/>
          </p:cNvGrpSpPr>
          <p:nvPr/>
        </p:nvGrpSpPr>
        <p:grpSpPr bwMode="auto">
          <a:xfrm>
            <a:off x="6057900" y="1628775"/>
            <a:ext cx="1065213" cy="887413"/>
            <a:chOff x="493" y="1555"/>
            <a:chExt cx="525" cy="480"/>
          </a:xfrm>
        </p:grpSpPr>
        <p:sp>
          <p:nvSpPr>
            <p:cNvPr id="3091" name="Freeform 27"/>
            <p:cNvSpPr>
              <a:spLocks/>
            </p:cNvSpPr>
            <p:nvPr/>
          </p:nvSpPr>
          <p:spPr bwMode="auto">
            <a:xfrm>
              <a:off x="493" y="1555"/>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sp>
          <p:nvSpPr>
            <p:cNvPr id="3092" name="Freeform 28"/>
            <p:cNvSpPr>
              <a:spLocks/>
            </p:cNvSpPr>
            <p:nvPr/>
          </p:nvSpPr>
          <p:spPr bwMode="auto">
            <a:xfrm>
              <a:off x="565" y="1620"/>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sp>
          <p:nvSpPr>
            <p:cNvPr id="3093" name="Freeform 29"/>
            <p:cNvSpPr>
              <a:spLocks/>
            </p:cNvSpPr>
            <p:nvPr/>
          </p:nvSpPr>
          <p:spPr bwMode="auto">
            <a:xfrm>
              <a:off x="621" y="1629"/>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sp>
          <p:nvSpPr>
            <p:cNvPr id="3094" name="Freeform 30"/>
            <p:cNvSpPr>
              <a:spLocks/>
            </p:cNvSpPr>
            <p:nvPr/>
          </p:nvSpPr>
          <p:spPr bwMode="auto">
            <a:xfrm>
              <a:off x="722" y="1752"/>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fa-IR"/>
            </a:p>
          </p:txBody>
        </p:sp>
      </p:grpSp>
    </p:spTree>
    <p:extLst>
      <p:ext uri="{BB962C8B-B14F-4D97-AF65-F5344CB8AC3E}">
        <p14:creationId xmlns:p14="http://schemas.microsoft.com/office/powerpoint/2010/main" val="2485119576"/>
      </p:ext>
    </p:extLst>
  </p:cSld>
  <p:clrMapOvr>
    <a:masterClrMapping/>
  </p:clrMapOvr>
  <p:transition advClick="0" advTm="10000">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261122"/>
                                        </p:tgtEl>
                                        <p:attrNameLst>
                                          <p:attrName>style.visibility</p:attrName>
                                        </p:attrNameLst>
                                      </p:cBhvr>
                                      <p:to>
                                        <p:strVal val="visible"/>
                                      </p:to>
                                    </p:set>
                                    <p:animEffect transition="in" filter="strips(downLeft)">
                                      <p:cBhvr>
                                        <p:cTn id="7" dur="1000"/>
                                        <p:tgtEl>
                                          <p:spTgt spid="261122"/>
                                        </p:tgtEl>
                                      </p:cBhvr>
                                    </p:animEffect>
                                  </p:childTnLst>
                                </p:cTn>
                              </p:par>
                              <p:par>
                                <p:cTn id="8" presetID="0" presetClass="path" presetSubtype="0" accel="50000" decel="50000" fill="remove" nodeType="withEffect">
                                  <p:stCondLst>
                                    <p:cond delay="0"/>
                                  </p:stCondLst>
                                  <p:iterate type="lt">
                                    <p:tmPct val="0"/>
                                  </p:iterate>
                                  <p:childTnLst>
                                    <p:animMotion origin="layout" path="M 0.1599 -0.07615 C 0.15538 -0.03449 0.15087 0.00718 0.12101 0.04236 C 0.09115 0.07755 0.03281 0.11991 -0.01927 0.13496 C -0.07135 0.15 -0.15625 0.12107 -0.19149 0.13311 C -0.22674 0.14514 -0.22292 0.17176 -0.23038 0.20718 C -0.23785 0.24236 -0.23472 0.31459 -0.23594 0.34422 C -0.23715 0.37385 -0.23715 0.37963 -0.23733 0.38496 " pathEditMode="relative" ptsTypes="aaaaaaA">
                                      <p:cBhvr>
                                        <p:cTn id="9" dur="1000" fill="hold"/>
                                        <p:tgtEl>
                                          <p:spTgt spid="4"/>
                                        </p:tgtEl>
                                        <p:attrNameLst>
                                          <p:attrName>ppt_x</p:attrName>
                                          <p:attrName>ppt_y</p:attrName>
                                        </p:attrNameLst>
                                      </p:cBhvr>
                                    </p:animMotion>
                                  </p:childTnLst>
                                </p:cTn>
                              </p:par>
                            </p:childTnLst>
                          </p:cTn>
                        </p:par>
                        <p:par>
                          <p:cTn id="10" fill="hold" nodeType="afterGroup">
                            <p:stCondLst>
                              <p:cond delay="1000"/>
                            </p:stCondLst>
                            <p:childTnLst>
                              <p:par>
                                <p:cTn id="11" presetID="18" presetClass="entr" presetSubtype="12" fill="hold" grpId="0" nodeType="afterEffect">
                                  <p:stCondLst>
                                    <p:cond delay="0"/>
                                  </p:stCondLst>
                                  <p:childTnLst>
                                    <p:set>
                                      <p:cBhvr>
                                        <p:cTn id="12" dur="1" fill="hold">
                                          <p:stCondLst>
                                            <p:cond delay="0"/>
                                          </p:stCondLst>
                                        </p:cTn>
                                        <p:tgtEl>
                                          <p:spTgt spid="261123"/>
                                        </p:tgtEl>
                                        <p:attrNameLst>
                                          <p:attrName>style.visibility</p:attrName>
                                        </p:attrNameLst>
                                      </p:cBhvr>
                                      <p:to>
                                        <p:strVal val="visible"/>
                                      </p:to>
                                    </p:set>
                                    <p:animEffect transition="in" filter="strips(downLeft)">
                                      <p:cBhvr>
                                        <p:cTn id="13" dur="500"/>
                                        <p:tgtEl>
                                          <p:spTgt spid="261123"/>
                                        </p:tgtEl>
                                      </p:cBhvr>
                                    </p:animEffect>
                                  </p:childTnLst>
                                </p:cTn>
                              </p:par>
                              <p:par>
                                <p:cTn id="14" presetID="42" presetClass="path" presetSubtype="0" accel="50000" decel="50000" fill="remove" nodeType="withEffect">
                                  <p:stCondLst>
                                    <p:cond delay="0"/>
                                  </p:stCondLst>
                                  <p:iterate type="lt">
                                    <p:tmPct val="0"/>
                                  </p:iterate>
                                  <p:childTnLst>
                                    <p:animMotion origin="layout" path="M 0.08455 0.11922 L 0.08455 0.15857 " pathEditMode="relative" rAng="0" ptsTypes="AA">
                                      <p:cBhvr>
                                        <p:cTn id="15" dur="500" fill="hold"/>
                                        <p:tgtEl>
                                          <p:spTgt spid="4"/>
                                        </p:tgtEl>
                                        <p:attrNameLst>
                                          <p:attrName>ppt_x</p:attrName>
                                          <p:attrName>ppt_y</p:attrName>
                                        </p:attrNameLst>
                                      </p:cBhvr>
                                      <p:rCtr x="0" y="2000"/>
                                    </p:animMotion>
                                  </p:childTnLst>
                                </p:cTn>
                              </p:par>
                            </p:childTnLst>
                          </p:cTn>
                        </p:par>
                        <p:par>
                          <p:cTn id="16" fill="hold" nodeType="afterGroup">
                            <p:stCondLst>
                              <p:cond delay="1500"/>
                            </p:stCondLst>
                            <p:childTnLst>
                              <p:par>
                                <p:cTn id="17" presetID="18" presetClass="entr" presetSubtype="12" fill="hold" grpId="0" nodeType="afterEffect">
                                  <p:stCondLst>
                                    <p:cond delay="0"/>
                                  </p:stCondLst>
                                  <p:childTnLst>
                                    <p:set>
                                      <p:cBhvr>
                                        <p:cTn id="18" dur="1" fill="hold">
                                          <p:stCondLst>
                                            <p:cond delay="0"/>
                                          </p:stCondLst>
                                        </p:cTn>
                                        <p:tgtEl>
                                          <p:spTgt spid="261124"/>
                                        </p:tgtEl>
                                        <p:attrNameLst>
                                          <p:attrName>style.visibility</p:attrName>
                                        </p:attrNameLst>
                                      </p:cBhvr>
                                      <p:to>
                                        <p:strVal val="visible"/>
                                      </p:to>
                                    </p:set>
                                    <p:animEffect transition="in" filter="strips(downLeft)">
                                      <p:cBhvr>
                                        <p:cTn id="19" dur="1000"/>
                                        <p:tgtEl>
                                          <p:spTgt spid="261124"/>
                                        </p:tgtEl>
                                      </p:cBhvr>
                                    </p:animEffect>
                                  </p:childTnLst>
                                </p:cTn>
                              </p:par>
                              <p:par>
                                <p:cTn id="20" presetID="0" presetClass="path" presetSubtype="0" accel="50000" decel="50000" fill="remove" nodeType="withEffect">
                                  <p:stCondLst>
                                    <p:cond delay="0"/>
                                  </p:stCondLst>
                                  <p:iterate type="lt">
                                    <p:tmPct val="0"/>
                                  </p:iterate>
                                  <p:childTnLst>
                                    <p:animMotion origin="layout" path="M -0.06233 -0.14097 C -0.06406 -0.08564 -0.06563 -0.03009 -0.07205 -0.00023 C -0.07847 0.02963 -0.08177 0.02639 -0.10122 0.03866 C -0.12066 0.05093 -0.16042 0.04861 -0.18872 0.07385 C -0.21701 0.09908 -0.2408 0.16389 -0.27066 0.19051 C -0.30052 0.21713 -0.34688 0.23102 -0.36788 0.23311 C -0.38889 0.23519 -0.39167 0.21621 -0.39705 0.20348 C -0.40243 0.19074 -0.39931 0.16482 -0.39983 0.15718 " pathEditMode="fixed" ptsTypes="aaaaaaaA">
                                      <p:cBhvr>
                                        <p:cTn id="21" dur="1000" fill="hold"/>
                                        <p:tgtEl>
                                          <p:spTgt spid="4"/>
                                        </p:tgtEl>
                                        <p:attrNameLst>
                                          <p:attrName>ppt_x</p:attrName>
                                          <p:attrName>ppt_y</p:attrName>
                                        </p:attrNameLst>
                                      </p:cBhvr>
                                    </p:animMotion>
                                  </p:childTnLst>
                                </p:cTn>
                              </p:par>
                            </p:childTnLst>
                          </p:cTn>
                        </p:par>
                        <p:par>
                          <p:cTn id="22" fill="hold" nodeType="afterGroup">
                            <p:stCondLst>
                              <p:cond delay="2500"/>
                            </p:stCondLst>
                            <p:childTnLst>
                              <p:par>
                                <p:cTn id="23" presetID="18" presetClass="entr" presetSubtype="12" fill="hold" grpId="0" nodeType="afterEffect">
                                  <p:stCondLst>
                                    <p:cond delay="0"/>
                                  </p:stCondLst>
                                  <p:childTnLst>
                                    <p:set>
                                      <p:cBhvr>
                                        <p:cTn id="24" dur="1" fill="hold">
                                          <p:stCondLst>
                                            <p:cond delay="0"/>
                                          </p:stCondLst>
                                        </p:cTn>
                                        <p:tgtEl>
                                          <p:spTgt spid="261126"/>
                                        </p:tgtEl>
                                        <p:attrNameLst>
                                          <p:attrName>style.visibility</p:attrName>
                                        </p:attrNameLst>
                                      </p:cBhvr>
                                      <p:to>
                                        <p:strVal val="visible"/>
                                      </p:to>
                                    </p:set>
                                    <p:animEffect transition="in" filter="strips(downLeft)">
                                      <p:cBhvr>
                                        <p:cTn id="25" dur="500"/>
                                        <p:tgtEl>
                                          <p:spTgt spid="261126"/>
                                        </p:tgtEl>
                                      </p:cBhvr>
                                    </p:animEffect>
                                  </p:childTnLst>
                                </p:cTn>
                              </p:par>
                              <p:par>
                                <p:cTn id="26" presetID="0" presetClass="path" presetSubtype="0" accel="50000" decel="50000" fill="remove" nodeType="withEffect">
                                  <p:stCondLst>
                                    <p:cond delay="0"/>
                                  </p:stCondLst>
                                  <p:iterate type="lt">
                                    <p:tmPct val="0"/>
                                  </p:iterate>
                                  <p:childTnLst>
                                    <p:animMotion origin="layout" path="M -0.11927 -0.05949 C -0.12622 -0.05301 -0.13299 -0.04652 -0.13455 -0.04467 " pathEditMode="relative" ptsTypes="aA">
                                      <p:cBhvr>
                                        <p:cTn id="27" dur="500" fill="hold"/>
                                        <p:tgtEl>
                                          <p:spTgt spid="4"/>
                                        </p:tgtEl>
                                        <p:attrNameLst>
                                          <p:attrName>ppt_x</p:attrName>
                                          <p:attrName>ppt_y</p:attrName>
                                        </p:attrNameLst>
                                      </p:cBhvr>
                                    </p:animMotion>
                                  </p:childTnLst>
                                </p:cTn>
                              </p:par>
                            </p:childTnLst>
                          </p:cTn>
                        </p:par>
                        <p:par>
                          <p:cTn id="28" fill="hold" nodeType="afterGroup">
                            <p:stCondLst>
                              <p:cond delay="3000"/>
                            </p:stCondLst>
                            <p:childTnLst>
                              <p:par>
                                <p:cTn id="29" presetID="18" presetClass="entr" presetSubtype="12" fill="hold" grpId="0" nodeType="afterEffect">
                                  <p:stCondLst>
                                    <p:cond delay="0"/>
                                  </p:stCondLst>
                                  <p:childTnLst>
                                    <p:set>
                                      <p:cBhvr>
                                        <p:cTn id="30" dur="1" fill="hold">
                                          <p:stCondLst>
                                            <p:cond delay="0"/>
                                          </p:stCondLst>
                                        </p:cTn>
                                        <p:tgtEl>
                                          <p:spTgt spid="261125"/>
                                        </p:tgtEl>
                                        <p:attrNameLst>
                                          <p:attrName>style.visibility</p:attrName>
                                        </p:attrNameLst>
                                      </p:cBhvr>
                                      <p:to>
                                        <p:strVal val="visible"/>
                                      </p:to>
                                    </p:set>
                                    <p:animEffect transition="in" filter="strips(downLeft)">
                                      <p:cBhvr>
                                        <p:cTn id="31" dur="500"/>
                                        <p:tgtEl>
                                          <p:spTgt spid="261125"/>
                                        </p:tgtEl>
                                      </p:cBhvr>
                                    </p:animEffect>
                                  </p:childTnLst>
                                </p:cTn>
                              </p:par>
                              <p:par>
                                <p:cTn id="32" presetID="42" presetClass="path" presetSubtype="0" accel="50000" decel="50000" fill="remove" nodeType="withEffect">
                                  <p:stCondLst>
                                    <p:cond delay="0"/>
                                  </p:stCondLst>
                                  <p:iterate type="lt">
                                    <p:tmPct val="0"/>
                                  </p:iterate>
                                  <p:childTnLst>
                                    <p:animMotion origin="layout" path="M -0.12708 -0.10416 L -0.12708 -0.07777 " pathEditMode="relative" rAng="0" ptsTypes="AA">
                                      <p:cBhvr>
                                        <p:cTn id="33" dur="500" fill="hold"/>
                                        <p:tgtEl>
                                          <p:spTgt spid="4"/>
                                        </p:tgtEl>
                                        <p:attrNameLst>
                                          <p:attrName>ppt_x</p:attrName>
                                          <p:attrName>ppt_y</p:attrName>
                                        </p:attrNameLst>
                                      </p:cBhvr>
                                      <p:rCtr x="0" y="1300"/>
                                    </p:animMotion>
                                  </p:childTnLst>
                                </p:cTn>
                              </p:par>
                            </p:childTnLst>
                          </p:cTn>
                        </p:par>
                        <p:par>
                          <p:cTn id="34" fill="hold" nodeType="afterGroup">
                            <p:stCondLst>
                              <p:cond delay="3500"/>
                            </p:stCondLst>
                            <p:childTnLst>
                              <p:par>
                                <p:cTn id="35" presetID="18" presetClass="entr" presetSubtype="12" fill="hold" grpId="0" nodeType="afterEffect">
                                  <p:stCondLst>
                                    <p:cond delay="0"/>
                                  </p:stCondLst>
                                  <p:childTnLst>
                                    <p:set>
                                      <p:cBhvr>
                                        <p:cTn id="36" dur="1" fill="hold">
                                          <p:stCondLst>
                                            <p:cond delay="0"/>
                                          </p:stCondLst>
                                        </p:cTn>
                                        <p:tgtEl>
                                          <p:spTgt spid="261127"/>
                                        </p:tgtEl>
                                        <p:attrNameLst>
                                          <p:attrName>style.visibility</p:attrName>
                                        </p:attrNameLst>
                                      </p:cBhvr>
                                      <p:to>
                                        <p:strVal val="visible"/>
                                      </p:to>
                                    </p:set>
                                    <p:animEffect transition="in" filter="strips(downLeft)">
                                      <p:cBhvr>
                                        <p:cTn id="37" dur="1000"/>
                                        <p:tgtEl>
                                          <p:spTgt spid="261127"/>
                                        </p:tgtEl>
                                      </p:cBhvr>
                                    </p:animEffect>
                                  </p:childTnLst>
                                </p:cTn>
                              </p:par>
                              <p:par>
                                <p:cTn id="38" presetID="0" presetClass="path" presetSubtype="0" accel="50000" decel="50000" fill="remove" nodeType="withEffect">
                                  <p:stCondLst>
                                    <p:cond delay="0"/>
                                  </p:stCondLst>
                                  <p:iterate type="lt">
                                    <p:tmPct val="0"/>
                                  </p:iterate>
                                  <p:childTnLst>
                                    <p:animMotion origin="layout" path="M -0.15399 -0.15578 C -0.15573 -0.11736 -0.15729 -0.0787 -0.16094 -0.05393 C -0.16458 -0.02916 -0.1651 -0.02129 -0.17622 -0.00764 C -0.18733 0.00602 -0.21424 0.01389 -0.2276 0.02755 C -0.24097 0.04121 -0.24722 0.05926 -0.25677 0.07385 C -0.26632 0.0882 -0.2776 0.10764 -0.28455 0.11459 C -0.29149 0.1213 -0.29497 0.11783 -0.29844 0.11459 " pathEditMode="relative" ptsTypes="aaaaaaA">
                                      <p:cBhvr>
                                        <p:cTn id="39" dur="1000" fill="hold"/>
                                        <p:tgtEl>
                                          <p:spTgt spid="4"/>
                                        </p:tgtEl>
                                        <p:attrNameLst>
                                          <p:attrName>ppt_x</p:attrName>
                                          <p:attrName>ppt_y</p:attrName>
                                        </p:attrNameLst>
                                      </p:cBhvr>
                                    </p:animMotion>
                                  </p:childTnLst>
                                </p:cTn>
                              </p:par>
                            </p:childTnLst>
                          </p:cTn>
                        </p:par>
                        <p:par>
                          <p:cTn id="40" fill="hold" nodeType="afterGroup">
                            <p:stCondLst>
                              <p:cond delay="4500"/>
                            </p:stCondLst>
                            <p:childTnLst>
                              <p:par>
                                <p:cTn id="41" presetID="18" presetClass="entr" presetSubtype="12" fill="hold" grpId="0" nodeType="afterEffect">
                                  <p:stCondLst>
                                    <p:cond delay="0"/>
                                  </p:stCondLst>
                                  <p:childTnLst>
                                    <p:set>
                                      <p:cBhvr>
                                        <p:cTn id="42" dur="1" fill="hold">
                                          <p:stCondLst>
                                            <p:cond delay="0"/>
                                          </p:stCondLst>
                                        </p:cTn>
                                        <p:tgtEl>
                                          <p:spTgt spid="261133"/>
                                        </p:tgtEl>
                                        <p:attrNameLst>
                                          <p:attrName>style.visibility</p:attrName>
                                        </p:attrNameLst>
                                      </p:cBhvr>
                                      <p:to>
                                        <p:strVal val="visible"/>
                                      </p:to>
                                    </p:set>
                                    <p:animEffect transition="in" filter="strips(downLeft)">
                                      <p:cBhvr>
                                        <p:cTn id="43" dur="500"/>
                                        <p:tgtEl>
                                          <p:spTgt spid="261133"/>
                                        </p:tgtEl>
                                      </p:cBhvr>
                                    </p:animEffect>
                                  </p:childTnLst>
                                </p:cTn>
                              </p:par>
                              <p:par>
                                <p:cTn id="44" presetID="35" presetClass="path" presetSubtype="0" accel="50000" decel="50000" fill="remove" nodeType="withEffect">
                                  <p:stCondLst>
                                    <p:cond delay="0"/>
                                  </p:stCondLst>
                                  <p:iterate type="lt">
                                    <p:tmPct val="0"/>
                                  </p:iterate>
                                  <p:childTnLst>
                                    <p:animMotion origin="layout" path="M -0.21649 -0.07777 L -0.23542 -0.07662 " pathEditMode="relative" rAng="0" ptsTypes="AA">
                                      <p:cBhvr>
                                        <p:cTn id="45" dur="500" fill="hold"/>
                                        <p:tgtEl>
                                          <p:spTgt spid="4"/>
                                        </p:tgtEl>
                                        <p:attrNameLst>
                                          <p:attrName>ppt_x</p:attrName>
                                          <p:attrName>ppt_y</p:attrName>
                                        </p:attrNameLst>
                                      </p:cBhvr>
                                      <p:rCtr x="-1000" y="0"/>
                                    </p:animMotion>
                                  </p:childTnLst>
                                </p:cTn>
                              </p:par>
                            </p:childTnLst>
                          </p:cTn>
                        </p:par>
                        <p:par>
                          <p:cTn id="46" fill="hold" nodeType="afterGroup">
                            <p:stCondLst>
                              <p:cond delay="5000"/>
                            </p:stCondLst>
                            <p:childTnLst>
                              <p:par>
                                <p:cTn id="47" presetID="18" presetClass="entr" presetSubtype="12" fill="hold" grpId="0" nodeType="afterEffect">
                                  <p:stCondLst>
                                    <p:cond delay="0"/>
                                  </p:stCondLst>
                                  <p:childTnLst>
                                    <p:set>
                                      <p:cBhvr>
                                        <p:cTn id="48" dur="1" fill="hold">
                                          <p:stCondLst>
                                            <p:cond delay="0"/>
                                          </p:stCondLst>
                                        </p:cTn>
                                        <p:tgtEl>
                                          <p:spTgt spid="261128"/>
                                        </p:tgtEl>
                                        <p:attrNameLst>
                                          <p:attrName>style.visibility</p:attrName>
                                        </p:attrNameLst>
                                      </p:cBhvr>
                                      <p:to>
                                        <p:strVal val="visible"/>
                                      </p:to>
                                    </p:set>
                                    <p:animEffect transition="in" filter="strips(downLeft)">
                                      <p:cBhvr>
                                        <p:cTn id="49" dur="1000"/>
                                        <p:tgtEl>
                                          <p:spTgt spid="261128"/>
                                        </p:tgtEl>
                                      </p:cBhvr>
                                    </p:animEffect>
                                  </p:childTnLst>
                                </p:cTn>
                              </p:par>
                              <p:par>
                                <p:cTn id="50" presetID="0" presetClass="path" presetSubtype="0" accel="50000" decel="50000" fill="remove" nodeType="withEffect">
                                  <p:stCondLst>
                                    <p:cond delay="0"/>
                                  </p:stCondLst>
                                  <p:iterate type="lt">
                                    <p:tmPct val="0"/>
                                  </p:iterate>
                                  <p:childTnLst>
                                    <p:animMotion origin="layout" path="M -0.29358 -0.01319 C -0.28628 -0.02477 -0.27899 -0.03611 -0.26927 -0.03912 C -0.25955 -0.04213 -0.23333 -0.03935 -0.23524 -0.03171 C -0.23715 -0.02407 -0.27118 -0.00648 -0.28108 0.00625 C -0.29097 0.01898 -0.29306 0.03658 -0.29497 0.04422 C -0.29688 0.05186 -0.29375 0.05047 -0.29219 0.05162 C -0.29063 0.05278 -0.26858 0.04005 -0.28524 0.05162 C -0.30191 0.0632 -0.35295 0.08959 -0.39219 0.12107 C -0.43142 0.15255 -0.49028 0.19769 -0.52066 0.24051 C -0.55104 0.28334 -0.56684 0.33172 -0.57413 0.37848 C -0.58142 0.42523 -0.57865 0.4801 -0.56441 0.52107 C -0.55017 0.56204 -0.50104 0.60718 -0.48872 0.62477 " pathEditMode="relative" ptsTypes="aaaaaaaaaaaA">
                                      <p:cBhvr>
                                        <p:cTn id="51" dur="1000" fill="hold"/>
                                        <p:tgtEl>
                                          <p:spTgt spid="4"/>
                                        </p:tgtEl>
                                        <p:attrNameLst>
                                          <p:attrName>ppt_x</p:attrName>
                                          <p:attrName>ppt_y</p:attrName>
                                        </p:attrNameLst>
                                      </p:cBhvr>
                                    </p:animMotion>
                                  </p:childTnLst>
                                </p:cTn>
                              </p:par>
                            </p:childTnLst>
                          </p:cTn>
                        </p:par>
                        <p:par>
                          <p:cTn id="52" fill="hold" nodeType="afterGroup">
                            <p:stCondLst>
                              <p:cond delay="6000"/>
                            </p:stCondLst>
                            <p:childTnLst>
                              <p:par>
                                <p:cTn id="53" presetID="18" presetClass="entr" presetSubtype="12" fill="hold" grpId="0" nodeType="afterEffect">
                                  <p:stCondLst>
                                    <p:cond delay="0"/>
                                  </p:stCondLst>
                                  <p:childTnLst>
                                    <p:set>
                                      <p:cBhvr>
                                        <p:cTn id="54" dur="1" fill="hold">
                                          <p:stCondLst>
                                            <p:cond delay="0"/>
                                          </p:stCondLst>
                                        </p:cTn>
                                        <p:tgtEl>
                                          <p:spTgt spid="261129"/>
                                        </p:tgtEl>
                                        <p:attrNameLst>
                                          <p:attrName>style.visibility</p:attrName>
                                        </p:attrNameLst>
                                      </p:cBhvr>
                                      <p:to>
                                        <p:strVal val="visible"/>
                                      </p:to>
                                    </p:set>
                                    <p:animEffect transition="in" filter="strips(downLeft)">
                                      <p:cBhvr>
                                        <p:cTn id="55" dur="500"/>
                                        <p:tgtEl>
                                          <p:spTgt spid="261129"/>
                                        </p:tgtEl>
                                      </p:cBhvr>
                                    </p:animEffect>
                                  </p:childTnLst>
                                </p:cTn>
                              </p:par>
                              <p:par>
                                <p:cTn id="56" presetID="0" presetClass="path" presetSubtype="0" accel="50000" decel="50000" fill="remove" nodeType="withEffect">
                                  <p:stCondLst>
                                    <p:cond delay="0"/>
                                  </p:stCondLst>
                                  <p:iterate type="lt">
                                    <p:tmPct val="0"/>
                                  </p:iterate>
                                  <p:childTnLst>
                                    <p:animMotion origin="layout" path="M -0.3276 0.04051 C -0.33663 0.03773 -0.34531 0.03473 -0.34861 0.0338 " pathEditMode="relative" rAng="0" ptsTypes="aA">
                                      <p:cBhvr>
                                        <p:cTn id="57" dur="500" fill="hold"/>
                                        <p:tgtEl>
                                          <p:spTgt spid="4"/>
                                        </p:tgtEl>
                                        <p:attrNameLst>
                                          <p:attrName>ppt_x</p:attrName>
                                          <p:attrName>ppt_y</p:attrName>
                                        </p:attrNameLst>
                                      </p:cBhvr>
                                      <p:rCtr x="-1100" y="-300"/>
                                    </p:animMotion>
                                  </p:childTnLst>
                                </p:cTn>
                              </p:par>
                            </p:childTnLst>
                          </p:cTn>
                        </p:par>
                        <p:par>
                          <p:cTn id="58" fill="hold" nodeType="afterGroup">
                            <p:stCondLst>
                              <p:cond delay="6500"/>
                            </p:stCondLst>
                            <p:childTnLst>
                              <p:par>
                                <p:cTn id="59" presetID="18" presetClass="entr" presetSubtype="12" fill="hold" grpId="0" nodeType="afterEffect">
                                  <p:stCondLst>
                                    <p:cond delay="0"/>
                                  </p:stCondLst>
                                  <p:childTnLst>
                                    <p:set>
                                      <p:cBhvr>
                                        <p:cTn id="60" dur="1" fill="hold">
                                          <p:stCondLst>
                                            <p:cond delay="0"/>
                                          </p:stCondLst>
                                        </p:cTn>
                                        <p:tgtEl>
                                          <p:spTgt spid="261132"/>
                                        </p:tgtEl>
                                        <p:attrNameLst>
                                          <p:attrName>style.visibility</p:attrName>
                                        </p:attrNameLst>
                                      </p:cBhvr>
                                      <p:to>
                                        <p:strVal val="visible"/>
                                      </p:to>
                                    </p:set>
                                    <p:animEffect transition="in" filter="strips(downLeft)">
                                      <p:cBhvr>
                                        <p:cTn id="61" dur="1000"/>
                                        <p:tgtEl>
                                          <p:spTgt spid="261132"/>
                                        </p:tgtEl>
                                      </p:cBhvr>
                                    </p:animEffect>
                                  </p:childTnLst>
                                </p:cTn>
                              </p:par>
                              <p:par>
                                <p:cTn id="62" presetID="0" presetClass="path" presetSubtype="0" accel="50000" decel="50000" fill="remove" nodeType="withEffect">
                                  <p:stCondLst>
                                    <p:cond delay="0"/>
                                  </p:stCondLst>
                                  <p:iterate type="lt">
                                    <p:tmPct val="0"/>
                                  </p:iterate>
                                  <p:childTnLst>
                                    <p:animMotion origin="layout" path="M -0.30816 -0.18541 C -0.31111 -0.16412 -0.31441 -0.08796 -0.32622 -0.05625 C -0.33802 -0.02453 -0.36563 -0.01319 -0.37899 0.00486 C -0.39236 0.02292 -0.39896 0.04352 -0.40608 0.05209 C -0.41319 0.06065 -0.4184 0.05533 -0.4217 0.05625 " pathEditMode="relative" rAng="0" ptsTypes="aaaaa">
                                      <p:cBhvr>
                                        <p:cTn id="63" dur="1000" fill="hold"/>
                                        <p:tgtEl>
                                          <p:spTgt spid="4"/>
                                        </p:tgtEl>
                                        <p:attrNameLst>
                                          <p:attrName>ppt_x</p:attrName>
                                          <p:attrName>ppt_y</p:attrName>
                                        </p:attrNameLst>
                                      </p:cBhvr>
                                      <p:rCtr x="-5700" y="12300"/>
                                    </p:animMotion>
                                  </p:childTnLst>
                                </p:cTn>
                              </p:par>
                            </p:childTnLst>
                          </p:cTn>
                        </p:par>
                        <p:par>
                          <p:cTn id="64" fill="hold" nodeType="afterGroup">
                            <p:stCondLst>
                              <p:cond delay="7500"/>
                            </p:stCondLst>
                            <p:childTnLst>
                              <p:par>
                                <p:cTn id="65" presetID="18" presetClass="entr" presetSubtype="12" fill="hold" grpId="0" nodeType="afterEffect">
                                  <p:stCondLst>
                                    <p:cond delay="0"/>
                                  </p:stCondLst>
                                  <p:childTnLst>
                                    <p:set>
                                      <p:cBhvr>
                                        <p:cTn id="66" dur="1" fill="hold">
                                          <p:stCondLst>
                                            <p:cond delay="0"/>
                                          </p:stCondLst>
                                        </p:cTn>
                                        <p:tgtEl>
                                          <p:spTgt spid="261134"/>
                                        </p:tgtEl>
                                        <p:attrNameLst>
                                          <p:attrName>style.visibility</p:attrName>
                                        </p:attrNameLst>
                                      </p:cBhvr>
                                      <p:to>
                                        <p:strVal val="visible"/>
                                      </p:to>
                                    </p:set>
                                    <p:animEffect transition="in" filter="strips(downLeft)">
                                      <p:cBhvr>
                                        <p:cTn id="67" dur="500"/>
                                        <p:tgtEl>
                                          <p:spTgt spid="261134"/>
                                        </p:tgtEl>
                                      </p:cBhvr>
                                    </p:animEffect>
                                  </p:childTnLst>
                                </p:cTn>
                              </p:par>
                              <p:par>
                                <p:cTn id="68" presetID="0" presetClass="path" presetSubtype="0" accel="50000" decel="50000" fill="remove" nodeType="withEffect">
                                  <p:stCondLst>
                                    <p:cond delay="0"/>
                                  </p:stCondLst>
                                  <p:iterate type="lt">
                                    <p:tmPct val="0"/>
                                  </p:iterate>
                                  <p:childTnLst>
                                    <p:animMotion origin="layout" path="M -0.32795 -0.20069 C -0.33021 -0.19953 -0.33924 -0.1949 -0.34149 -0.19375 " pathEditMode="relative" rAng="0" ptsTypes="aa">
                                      <p:cBhvr>
                                        <p:cTn id="69" dur="500" fill="hold"/>
                                        <p:tgtEl>
                                          <p:spTgt spid="4"/>
                                        </p:tgtEl>
                                        <p:attrNameLst>
                                          <p:attrName>ppt_x</p:attrName>
                                          <p:attrName>ppt_y</p:attrName>
                                        </p:attrNameLst>
                                      </p:cBhvr>
                                      <p:rCtr x="-700" y="300"/>
                                    </p:animMotion>
                                  </p:childTnLst>
                                </p:cTn>
                              </p:par>
                            </p:childTnLst>
                          </p:cTn>
                        </p:par>
                        <p:par>
                          <p:cTn id="70" fill="hold" nodeType="afterGroup">
                            <p:stCondLst>
                              <p:cond delay="8000"/>
                            </p:stCondLst>
                            <p:childTnLst>
                              <p:par>
                                <p:cTn id="71" presetID="18" presetClass="entr" presetSubtype="12" fill="hold" grpId="0" nodeType="afterEffect">
                                  <p:stCondLst>
                                    <p:cond delay="0"/>
                                  </p:stCondLst>
                                  <p:childTnLst>
                                    <p:set>
                                      <p:cBhvr>
                                        <p:cTn id="72" dur="1" fill="hold">
                                          <p:stCondLst>
                                            <p:cond delay="0"/>
                                          </p:stCondLst>
                                        </p:cTn>
                                        <p:tgtEl>
                                          <p:spTgt spid="261130"/>
                                        </p:tgtEl>
                                        <p:attrNameLst>
                                          <p:attrName>style.visibility</p:attrName>
                                        </p:attrNameLst>
                                      </p:cBhvr>
                                      <p:to>
                                        <p:strVal val="visible"/>
                                      </p:to>
                                    </p:set>
                                    <p:animEffect transition="in" filter="strips(downLeft)">
                                      <p:cBhvr>
                                        <p:cTn id="73" dur="1000"/>
                                        <p:tgtEl>
                                          <p:spTgt spid="261130"/>
                                        </p:tgtEl>
                                      </p:cBhvr>
                                    </p:animEffect>
                                  </p:childTnLst>
                                </p:cTn>
                              </p:par>
                              <p:par>
                                <p:cTn id="74" presetID="0" presetClass="path" presetSubtype="0" accel="50000" decel="50000" fill="remove" nodeType="withEffect">
                                  <p:stCondLst>
                                    <p:cond delay="0"/>
                                  </p:stCondLst>
                                  <p:iterate type="lt">
                                    <p:tmPct val="0"/>
                                  </p:iterate>
                                  <p:childTnLst>
                                    <p:animMotion origin="layout" path="M -0.2092 -0.19375 C -0.20382 -0.2037 -0.19844 -0.21365 -0.18733 -0.21319 C -0.17622 -0.21273 -0.12292 -0.21551 -0.14253 -0.19097 C -0.16215 -0.16643 -0.25122 -0.08588 -0.30503 -0.06597 C -0.35885 -0.04606 -0.4349 -0.07152 -0.46545 -0.07176 C -0.49601 -0.07199 -0.48333 -0.07662 -0.48837 -0.06736 C -0.4934 -0.0581 -0.48576 -0.02916 -0.49566 -0.01597 C -0.50556 -0.00277 -0.53542 -0.02986 -0.54774 0.01181 C -0.56007 0.05324 -0.56493 0.14375 -0.56962 0.23403 " pathEditMode="relative" ptsTypes="aaaaaaaaA">
                                      <p:cBhvr>
                                        <p:cTn id="75" dur="1000" fill="hold"/>
                                        <p:tgtEl>
                                          <p:spTgt spid="4"/>
                                        </p:tgtEl>
                                        <p:attrNameLst>
                                          <p:attrName>ppt_x</p:attrName>
                                          <p:attrName>ppt_y</p:attrName>
                                        </p:attrNameLst>
                                      </p:cBhvr>
                                    </p:animMotion>
                                  </p:childTnLst>
                                </p:cTn>
                              </p:par>
                            </p:childTnLst>
                          </p:cTn>
                        </p:par>
                        <p:par>
                          <p:cTn id="76" fill="hold" nodeType="afterGroup">
                            <p:stCondLst>
                              <p:cond delay="9000"/>
                            </p:stCondLst>
                            <p:childTnLst>
                              <p:par>
                                <p:cTn id="77" presetID="18" presetClass="entr" presetSubtype="12" fill="hold" grpId="0" nodeType="afterEffect">
                                  <p:stCondLst>
                                    <p:cond delay="0"/>
                                  </p:stCondLst>
                                  <p:childTnLst>
                                    <p:set>
                                      <p:cBhvr>
                                        <p:cTn id="78" dur="1" fill="hold">
                                          <p:stCondLst>
                                            <p:cond delay="0"/>
                                          </p:stCondLst>
                                        </p:cTn>
                                        <p:tgtEl>
                                          <p:spTgt spid="261131"/>
                                        </p:tgtEl>
                                        <p:attrNameLst>
                                          <p:attrName>style.visibility</p:attrName>
                                        </p:attrNameLst>
                                      </p:cBhvr>
                                      <p:to>
                                        <p:strVal val="visible"/>
                                      </p:to>
                                    </p:set>
                                    <p:animEffect transition="in" filter="strips(downLeft)">
                                      <p:cBhvr>
                                        <p:cTn id="79" dur="500"/>
                                        <p:tgtEl>
                                          <p:spTgt spid="261131"/>
                                        </p:tgtEl>
                                      </p:cBhvr>
                                    </p:animEffect>
                                  </p:childTnLst>
                                </p:cTn>
                              </p:par>
                              <p:par>
                                <p:cTn id="80" presetID="0" presetClass="path" presetSubtype="0" accel="50000" decel="50000" fill="remove" nodeType="withEffect">
                                  <p:stCondLst>
                                    <p:cond delay="0"/>
                                  </p:stCondLst>
                                  <p:iterate type="lt">
                                    <p:tmPct val="0"/>
                                  </p:iterate>
                                  <p:childTnLst>
                                    <p:animMotion origin="layout" path="M -0.42483 0.0132 C -0.44045 0.01945 -0.45608 0.02593 -0.46233 0.02848 " pathEditMode="relative" ptsTypes="aA">
                                      <p:cBhvr>
                                        <p:cTn id="81" dur="500" fill="hold"/>
                                        <p:tgtEl>
                                          <p:spTgt spid="4"/>
                                        </p:tgtEl>
                                        <p:attrNameLst>
                                          <p:attrName>ppt_x</p:attrName>
                                          <p:attrName>ppt_y</p:attrName>
                                        </p:attrNameLst>
                                      </p:cBhvr>
                                    </p:animMotion>
                                  </p:childTnLst>
                                </p:cTn>
                              </p:par>
                            </p:childTnLst>
                          </p:cTn>
                        </p:par>
                        <p:par>
                          <p:cTn id="82" fill="hold" nodeType="afterGroup">
                            <p:stCondLst>
                              <p:cond delay="9500"/>
                            </p:stCondLst>
                            <p:childTnLst>
                              <p:par>
                                <p:cTn id="83" presetID="18" presetClass="entr" presetSubtype="12" fill="hold" grpId="0" nodeType="afterEffect">
                                  <p:stCondLst>
                                    <p:cond delay="0"/>
                                  </p:stCondLst>
                                  <p:childTnLst>
                                    <p:set>
                                      <p:cBhvr>
                                        <p:cTn id="84" dur="1" fill="hold">
                                          <p:stCondLst>
                                            <p:cond delay="0"/>
                                          </p:stCondLst>
                                        </p:cTn>
                                        <p:tgtEl>
                                          <p:spTgt spid="261135"/>
                                        </p:tgtEl>
                                        <p:attrNameLst>
                                          <p:attrName>style.visibility</p:attrName>
                                        </p:attrNameLst>
                                      </p:cBhvr>
                                      <p:to>
                                        <p:strVal val="visible"/>
                                      </p:to>
                                    </p:set>
                                    <p:animEffect transition="in" filter="strips(downLeft)">
                                      <p:cBhvr>
                                        <p:cTn id="85" dur="500"/>
                                        <p:tgtEl>
                                          <p:spTgt spid="261135"/>
                                        </p:tgtEl>
                                      </p:cBhvr>
                                    </p:animEffect>
                                  </p:childTnLst>
                                </p:cTn>
                              </p:par>
                              <p:par>
                                <p:cTn id="86" presetID="0" presetClass="path" presetSubtype="0" accel="50000" decel="50000" fill="remove" nodeType="withEffect">
                                  <p:stCondLst>
                                    <p:cond delay="0"/>
                                  </p:stCondLst>
                                  <p:iterate type="lt">
                                    <p:tmPct val="0"/>
                                  </p:iterate>
                                  <p:childTnLst>
                                    <p:animMotion origin="layout" path="M -0.44705 0.06459 C -0.44705 0.08264 -0.44688 0.10093 -0.44705 0.10903 " pathEditMode="relative" rAng="0" ptsTypes="aA">
                                      <p:cBhvr>
                                        <p:cTn id="87" dur="500" fill="hold"/>
                                        <p:tgtEl>
                                          <p:spTgt spid="4"/>
                                        </p:tgtEl>
                                        <p:attrNameLst>
                                          <p:attrName>ppt_x</p:attrName>
                                          <p:attrName>ppt_y</p:attrName>
                                        </p:attrNameLst>
                                      </p:cBhvr>
                                      <p:rCtr x="0" y="2200"/>
                                    </p:animMotion>
                                  </p:childTnLst>
                                </p:cTn>
                              </p:par>
                            </p:childTnLst>
                          </p:cTn>
                        </p:par>
                        <p:par>
                          <p:cTn id="88" fill="hold" nodeType="afterGroup">
                            <p:stCondLst>
                              <p:cond delay="10000"/>
                            </p:stCondLst>
                            <p:childTnLst>
                              <p:par>
                                <p:cTn id="89" presetID="31" presetClass="entr" presetSubtype="0" fill="remove" nodeType="afterEffect">
                                  <p:stCondLst>
                                    <p:cond delay="0"/>
                                  </p:stCondLst>
                                  <p:iterate type="lt">
                                    <p:tmPct val="5000"/>
                                  </p:iterate>
                                  <p:childTnLst>
                                    <p:set>
                                      <p:cBhvr>
                                        <p:cTn id="90" dur="1" fill="hold">
                                          <p:stCondLst>
                                            <p:cond delay="0"/>
                                          </p:stCondLst>
                                        </p:cTn>
                                        <p:tgtEl>
                                          <p:spTgt spid="4"/>
                                        </p:tgtEl>
                                        <p:attrNameLst>
                                          <p:attrName>style.visibility</p:attrName>
                                        </p:attrNameLst>
                                      </p:cBhvr>
                                      <p:to>
                                        <p:strVal val="visible"/>
                                      </p:to>
                                    </p:set>
                                    <p:anim calcmode="lin" valueType="num">
                                      <p:cBhvr>
                                        <p:cTn id="91" dur="1000" fill="hold"/>
                                        <p:tgtEl>
                                          <p:spTgt spid="4"/>
                                        </p:tgtEl>
                                        <p:attrNameLst>
                                          <p:attrName>ppt_w</p:attrName>
                                        </p:attrNameLst>
                                      </p:cBhvr>
                                      <p:tavLst>
                                        <p:tav tm="0">
                                          <p:val>
                                            <p:fltVal val="0"/>
                                          </p:val>
                                        </p:tav>
                                        <p:tav tm="100000">
                                          <p:val>
                                            <p:strVal val="#ppt_w"/>
                                          </p:val>
                                        </p:tav>
                                      </p:tavLst>
                                    </p:anim>
                                    <p:anim calcmode="lin" valueType="num">
                                      <p:cBhvr>
                                        <p:cTn id="92" dur="1000" fill="hold"/>
                                        <p:tgtEl>
                                          <p:spTgt spid="4"/>
                                        </p:tgtEl>
                                        <p:attrNameLst>
                                          <p:attrName>ppt_h</p:attrName>
                                        </p:attrNameLst>
                                      </p:cBhvr>
                                      <p:tavLst>
                                        <p:tav tm="0">
                                          <p:val>
                                            <p:fltVal val="0"/>
                                          </p:val>
                                        </p:tav>
                                        <p:tav tm="100000">
                                          <p:val>
                                            <p:strVal val="#ppt_h"/>
                                          </p:val>
                                        </p:tav>
                                      </p:tavLst>
                                    </p:anim>
                                    <p:anim calcmode="lin" valueType="num">
                                      <p:cBhvr>
                                        <p:cTn id="93" dur="1000" fill="hold"/>
                                        <p:tgtEl>
                                          <p:spTgt spid="4"/>
                                        </p:tgtEl>
                                        <p:attrNameLst>
                                          <p:attrName>style.rotation</p:attrName>
                                        </p:attrNameLst>
                                      </p:cBhvr>
                                      <p:tavLst>
                                        <p:tav tm="0">
                                          <p:val>
                                            <p:fltVal val="90"/>
                                          </p:val>
                                        </p:tav>
                                        <p:tav tm="100000">
                                          <p:val>
                                            <p:fltVal val="0"/>
                                          </p:val>
                                        </p:tav>
                                      </p:tavLst>
                                    </p:anim>
                                    <p:animEffect transition="in" filter="fade">
                                      <p:cBhvr>
                                        <p:cTn id="94" dur="1000"/>
                                        <p:tgtEl>
                                          <p:spTgt spid="4"/>
                                        </p:tgtEl>
                                      </p:cBhvr>
                                    </p:animEffect>
                                  </p:childTnLst>
                                  <p:subTnLst>
                                    <p:set>
                                      <p:cBhvr override="childStyle">
                                        <p:cTn dur="1" fill="hold" display="0" masterRel="sameClick" afterEffect="1">
                                          <p:stCondLst>
                                            <p:cond evt="end" delay="0">
                                              <p:tn val="89"/>
                                            </p:cond>
                                          </p:stCondLst>
                                        </p:cTn>
                                        <p:tgtEl>
                                          <p:spTgt spid="4"/>
                                        </p:tgtEl>
                                        <p:attrNameLst>
                                          <p:attrName>style.visibility</p:attrName>
                                        </p:attrNameLst>
                                      </p:cBhvr>
                                      <p:to>
                                        <p:strVal val="hidden"/>
                                      </p:to>
                                    </p:set>
                                  </p:subTnLst>
                                </p:cTn>
                              </p:par>
                            </p:childTnLst>
                          </p:cTn>
                        </p:par>
                        <p:par>
                          <p:cTn id="95" fill="hold" nodeType="afterGroup">
                            <p:stCondLst>
                              <p:cond delay="11000"/>
                            </p:stCondLst>
                            <p:childTnLst>
                              <p:par>
                                <p:cTn id="96" presetID="31" presetClass="entr" presetSubtype="0" fill="hold" nodeType="afterEffect">
                                  <p:stCondLst>
                                    <p:cond delay="0"/>
                                  </p:stCondLst>
                                  <p:iterate type="lt">
                                    <p:tmPct val="5000"/>
                                  </p:iterate>
                                  <p:childTnLst>
                                    <p:set>
                                      <p:cBhvr>
                                        <p:cTn id="97" dur="1" fill="hold">
                                          <p:stCondLst>
                                            <p:cond delay="0"/>
                                          </p:stCondLst>
                                        </p:cTn>
                                        <p:tgtEl>
                                          <p:spTgt spid="3"/>
                                        </p:tgtEl>
                                        <p:attrNameLst>
                                          <p:attrName>style.visibility</p:attrName>
                                        </p:attrNameLst>
                                      </p:cBhvr>
                                      <p:to>
                                        <p:strVal val="visible"/>
                                      </p:to>
                                    </p:set>
                                    <p:anim calcmode="lin" valueType="num">
                                      <p:cBhvr>
                                        <p:cTn id="98" dur="1000" fill="hold"/>
                                        <p:tgtEl>
                                          <p:spTgt spid="3"/>
                                        </p:tgtEl>
                                        <p:attrNameLst>
                                          <p:attrName>ppt_w</p:attrName>
                                        </p:attrNameLst>
                                      </p:cBhvr>
                                      <p:tavLst>
                                        <p:tav tm="0">
                                          <p:val>
                                            <p:fltVal val="0"/>
                                          </p:val>
                                        </p:tav>
                                        <p:tav tm="100000">
                                          <p:val>
                                            <p:strVal val="#ppt_w"/>
                                          </p:val>
                                        </p:tav>
                                      </p:tavLst>
                                    </p:anim>
                                    <p:anim calcmode="lin" valueType="num">
                                      <p:cBhvr>
                                        <p:cTn id="99" dur="1000" fill="hold"/>
                                        <p:tgtEl>
                                          <p:spTgt spid="3"/>
                                        </p:tgtEl>
                                        <p:attrNameLst>
                                          <p:attrName>ppt_h</p:attrName>
                                        </p:attrNameLst>
                                      </p:cBhvr>
                                      <p:tavLst>
                                        <p:tav tm="0">
                                          <p:val>
                                            <p:fltVal val="0"/>
                                          </p:val>
                                        </p:tav>
                                        <p:tav tm="100000">
                                          <p:val>
                                            <p:strVal val="#ppt_h"/>
                                          </p:val>
                                        </p:tav>
                                      </p:tavLst>
                                    </p:anim>
                                    <p:anim calcmode="lin" valueType="num">
                                      <p:cBhvr>
                                        <p:cTn id="100" dur="1000" fill="hold"/>
                                        <p:tgtEl>
                                          <p:spTgt spid="3"/>
                                        </p:tgtEl>
                                        <p:attrNameLst>
                                          <p:attrName>style.rotation</p:attrName>
                                        </p:attrNameLst>
                                      </p:cBhvr>
                                      <p:tavLst>
                                        <p:tav tm="0">
                                          <p:val>
                                            <p:fltVal val="90"/>
                                          </p:val>
                                        </p:tav>
                                        <p:tav tm="100000">
                                          <p:val>
                                            <p:fltVal val="0"/>
                                          </p:val>
                                        </p:tav>
                                      </p:tavLst>
                                    </p:anim>
                                    <p:animEffect transition="in" filter="fade">
                                      <p:cBhvr>
                                        <p:cTn id="101" dur="1000"/>
                                        <p:tgtEl>
                                          <p:spTgt spid="3"/>
                                        </p:tgtEl>
                                      </p:cBhvr>
                                    </p:animEffect>
                                  </p:childTnLst>
                                  <p:subTnLst>
                                    <p:set>
                                      <p:cBhvr override="childStyle">
                                        <p:cTn dur="1" fill="hold" display="0" masterRel="sameClick" afterEffect="1">
                                          <p:stCondLst>
                                            <p:cond evt="end" delay="0">
                                              <p:tn val="96"/>
                                            </p:cond>
                                          </p:stCondLst>
                                        </p:cTn>
                                        <p:tgtEl>
                                          <p:spTgt spid="3"/>
                                        </p:tgtEl>
                                        <p:attrNameLst>
                                          <p:attrName>style.visibility</p:attrName>
                                        </p:attrNameLst>
                                      </p:cBhvr>
                                      <p:to>
                                        <p:strVal val="hidden"/>
                                      </p:to>
                                    </p:set>
                                  </p:subTnLst>
                                </p:cTn>
                              </p:par>
                            </p:childTnLst>
                          </p:cTn>
                        </p:par>
                        <p:par>
                          <p:cTn id="102" fill="hold" nodeType="afterGroup">
                            <p:stCondLst>
                              <p:cond delay="12000"/>
                            </p:stCondLst>
                            <p:childTnLst>
                              <p:par>
                                <p:cTn id="103" presetID="31" presetClass="entr" presetSubtype="0" fill="hold" nodeType="afterEffect">
                                  <p:stCondLst>
                                    <p:cond delay="0"/>
                                  </p:stCondLst>
                                  <p:iterate type="lt">
                                    <p:tmPct val="5000"/>
                                  </p:iterate>
                                  <p:childTnLst>
                                    <p:set>
                                      <p:cBhvr>
                                        <p:cTn id="104" dur="1" fill="hold">
                                          <p:stCondLst>
                                            <p:cond delay="0"/>
                                          </p:stCondLst>
                                        </p:cTn>
                                        <p:tgtEl>
                                          <p:spTgt spid="2"/>
                                        </p:tgtEl>
                                        <p:attrNameLst>
                                          <p:attrName>style.visibility</p:attrName>
                                        </p:attrNameLst>
                                      </p:cBhvr>
                                      <p:to>
                                        <p:strVal val="visible"/>
                                      </p:to>
                                    </p:set>
                                    <p:anim calcmode="lin" valueType="num">
                                      <p:cBhvr>
                                        <p:cTn id="105" dur="1000" fill="hold"/>
                                        <p:tgtEl>
                                          <p:spTgt spid="2"/>
                                        </p:tgtEl>
                                        <p:attrNameLst>
                                          <p:attrName>ppt_w</p:attrName>
                                        </p:attrNameLst>
                                      </p:cBhvr>
                                      <p:tavLst>
                                        <p:tav tm="0">
                                          <p:val>
                                            <p:fltVal val="0"/>
                                          </p:val>
                                        </p:tav>
                                        <p:tav tm="100000">
                                          <p:val>
                                            <p:strVal val="#ppt_w"/>
                                          </p:val>
                                        </p:tav>
                                      </p:tavLst>
                                    </p:anim>
                                    <p:anim calcmode="lin" valueType="num">
                                      <p:cBhvr>
                                        <p:cTn id="106" dur="1000" fill="hold"/>
                                        <p:tgtEl>
                                          <p:spTgt spid="2"/>
                                        </p:tgtEl>
                                        <p:attrNameLst>
                                          <p:attrName>ppt_h</p:attrName>
                                        </p:attrNameLst>
                                      </p:cBhvr>
                                      <p:tavLst>
                                        <p:tav tm="0">
                                          <p:val>
                                            <p:fltVal val="0"/>
                                          </p:val>
                                        </p:tav>
                                        <p:tav tm="100000">
                                          <p:val>
                                            <p:strVal val="#ppt_h"/>
                                          </p:val>
                                        </p:tav>
                                      </p:tavLst>
                                    </p:anim>
                                    <p:anim calcmode="lin" valueType="num">
                                      <p:cBhvr>
                                        <p:cTn id="107" dur="1000" fill="hold"/>
                                        <p:tgtEl>
                                          <p:spTgt spid="2"/>
                                        </p:tgtEl>
                                        <p:attrNameLst>
                                          <p:attrName>style.rotation</p:attrName>
                                        </p:attrNameLst>
                                      </p:cBhvr>
                                      <p:tavLst>
                                        <p:tav tm="0">
                                          <p:val>
                                            <p:fltVal val="90"/>
                                          </p:val>
                                        </p:tav>
                                        <p:tav tm="100000">
                                          <p:val>
                                            <p:fltVal val="0"/>
                                          </p:val>
                                        </p:tav>
                                      </p:tavLst>
                                    </p:anim>
                                    <p:animEffect transition="in" filter="fade">
                                      <p:cBhvr>
                                        <p:cTn id="108" dur="1000"/>
                                        <p:tgtEl>
                                          <p:spTgt spid="2"/>
                                        </p:tgtEl>
                                      </p:cBhvr>
                                    </p:animEffect>
                                  </p:childTnLst>
                                  <p:subTnLst>
                                    <p:set>
                                      <p:cBhvr override="childStyle">
                                        <p:cTn dur="1" fill="hold" display="0" masterRel="sameClick" afterEffect="1">
                                          <p:stCondLst>
                                            <p:cond evt="end" delay="0">
                                              <p:tn val="103"/>
                                            </p:cond>
                                          </p:stCondLst>
                                        </p:cTn>
                                        <p:tgtEl>
                                          <p:spTgt spid="2"/>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2" grpId="0" animBg="1"/>
      <p:bldP spid="261123" grpId="0" animBg="1"/>
      <p:bldP spid="261124" grpId="0" animBg="1"/>
      <p:bldP spid="261125" grpId="0" animBg="1"/>
      <p:bldP spid="261126" grpId="0" animBg="1"/>
      <p:bldP spid="261127" grpId="0" animBg="1"/>
      <p:bldP spid="261128" grpId="0" animBg="1"/>
      <p:bldP spid="261129" grpId="0" animBg="1"/>
      <p:bldP spid="261130" grpId="0" animBg="1"/>
      <p:bldP spid="261131" grpId="0" animBg="1"/>
      <p:bldP spid="261132" grpId="0" animBg="1"/>
      <p:bldP spid="261133" grpId="0" animBg="1"/>
      <p:bldP spid="261134" grpId="0" animBg="1"/>
      <p:bldP spid="26113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85799"/>
          </a:xfrm>
          <a:solidFill>
            <a:srgbClr val="7030A0"/>
          </a:solidFill>
        </p:spPr>
        <p:txBody>
          <a:bodyPr>
            <a:noAutofit/>
          </a:bodyPr>
          <a:lstStyle/>
          <a:p>
            <a:pPr algn="ctr"/>
            <a:r>
              <a:rPr lang="fa-IR" sz="4000" dirty="0" smtClean="0">
                <a:solidFill>
                  <a:schemeClr val="tx1"/>
                </a:solidFill>
                <a:cs typeface="2  Davat" pitchFamily="2" charset="-78"/>
              </a:rPr>
              <a:t>همایش ملی</a:t>
            </a:r>
            <a:endParaRPr lang="en-US" sz="4000" dirty="0">
              <a:solidFill>
                <a:schemeClr val="tx1"/>
              </a:solidFill>
              <a:cs typeface="2  Davat" pitchFamily="2" charset="-78"/>
            </a:endParaRPr>
          </a:p>
        </p:txBody>
      </p:sp>
      <p:sp>
        <p:nvSpPr>
          <p:cNvPr id="3" name="Subtitle 2"/>
          <p:cNvSpPr>
            <a:spLocks noGrp="1"/>
          </p:cNvSpPr>
          <p:nvPr>
            <p:ph type="subTitle" idx="1"/>
          </p:nvPr>
        </p:nvSpPr>
        <p:spPr>
          <a:xfrm>
            <a:off x="685800" y="1143000"/>
            <a:ext cx="7772400" cy="4114800"/>
          </a:xfrm>
        </p:spPr>
        <p:txBody>
          <a:bodyPr>
            <a:noAutofit/>
          </a:bodyPr>
          <a:lstStyle/>
          <a:p>
            <a:pPr lvl="0" algn="justLow" rtl="1">
              <a:lnSpc>
                <a:spcPct val="150000"/>
              </a:lnSpc>
              <a:buClr>
                <a:srgbClr val="2DA2BF"/>
              </a:buClr>
            </a:pPr>
            <a:r>
              <a:rPr lang="fa-IR" sz="2400" b="1" dirty="0" smtClean="0">
                <a:solidFill>
                  <a:schemeClr val="tx1"/>
                </a:solidFill>
                <a:cs typeface="B Mehr" panose="00000700000000000000" pitchFamily="2" charset="-78"/>
              </a:rPr>
              <a:t>همايشي </a:t>
            </a:r>
            <a:r>
              <a:rPr lang="fa-IR" sz="2400" b="1" dirty="0">
                <a:solidFill>
                  <a:schemeClr val="tx1"/>
                </a:solidFill>
                <a:cs typeface="B Mehr" panose="00000700000000000000" pitchFamily="2" charset="-78"/>
              </a:rPr>
              <a:t>است كه توسط سازمان مرکزی یا </a:t>
            </a:r>
            <a:r>
              <a:rPr lang="fa-IR" sz="2400" b="1" dirty="0" smtClean="0">
                <a:solidFill>
                  <a:schemeClr val="tx1"/>
                </a:solidFill>
                <a:cs typeface="B Mehr" panose="00000700000000000000" pitchFamily="2" charset="-78"/>
              </a:rPr>
              <a:t>مدیریت امور پردیس های </a:t>
            </a:r>
            <a:r>
              <a:rPr lang="fa-IR" sz="2400" b="1" dirty="0">
                <a:solidFill>
                  <a:schemeClr val="tx1"/>
                </a:solidFill>
                <a:cs typeface="B Mehr" panose="00000700000000000000" pitchFamily="2" charset="-78"/>
              </a:rPr>
              <a:t>استانی و با حمايت دانشگاهها، سازمان‌ها و نهاد‌هاي ديگر و با تصويب شوراي پژوهشي و فناوری دانشگاه و در سطح ملی برگزار مي‌گردد. </a:t>
            </a:r>
          </a:p>
          <a:p>
            <a:pPr lvl="0" algn="justLow" rtl="1">
              <a:lnSpc>
                <a:spcPct val="150000"/>
              </a:lnSpc>
              <a:buClr>
                <a:srgbClr val="2DA2BF"/>
              </a:buClr>
            </a:pPr>
            <a:r>
              <a:rPr lang="fa-IR" sz="2400" b="1" dirty="0" smtClean="0">
                <a:solidFill>
                  <a:schemeClr val="tx1"/>
                </a:solidFill>
                <a:cs typeface="B Mehr" panose="00000700000000000000" pitchFamily="2" charset="-78"/>
              </a:rPr>
              <a:t>-درخواست </a:t>
            </a:r>
            <a:r>
              <a:rPr lang="fa-IR" sz="2400" b="1" dirty="0">
                <a:solidFill>
                  <a:schemeClr val="tx1"/>
                </a:solidFill>
                <a:cs typeface="B Mehr" panose="00000700000000000000" pitchFamily="2" charset="-78"/>
              </a:rPr>
              <a:t>دهنده همایش ملی باید حداقل سابقه 1 بار برگزاری موفقیت آمیز همایش استانی مرتبط با موضوع را داشته باشد و موضوع انتخابی، امکان تداوم برگزاری سالیانه را داشته باشد.</a:t>
            </a:r>
          </a:p>
          <a:p>
            <a:pPr lvl="0" algn="justLow" rtl="1">
              <a:lnSpc>
                <a:spcPct val="150000"/>
              </a:lnSpc>
              <a:buClr>
                <a:srgbClr val="2DA2BF"/>
              </a:buClr>
            </a:pPr>
            <a:endParaRPr lang="fa-IR" sz="2000" b="1" dirty="0">
              <a:solidFill>
                <a:srgbClr val="464646"/>
              </a:solidFill>
              <a:cs typeface="B Mehr" panose="00000700000000000000" pitchFamily="2" charset="-78"/>
            </a:endParaRPr>
          </a:p>
        </p:txBody>
      </p:sp>
    </p:spTree>
    <p:extLst>
      <p:ext uri="{BB962C8B-B14F-4D97-AF65-F5344CB8AC3E}">
        <p14:creationId xmlns:p14="http://schemas.microsoft.com/office/powerpoint/2010/main" val="15155257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85799"/>
          </a:xfrm>
          <a:solidFill>
            <a:srgbClr val="00B050"/>
          </a:solidFill>
        </p:spPr>
        <p:txBody>
          <a:bodyPr>
            <a:noAutofit/>
          </a:bodyPr>
          <a:lstStyle/>
          <a:p>
            <a:pPr algn="ctr"/>
            <a:r>
              <a:rPr lang="fa-IR" sz="4000" dirty="0" smtClean="0">
                <a:solidFill>
                  <a:schemeClr val="tx1"/>
                </a:solidFill>
                <a:cs typeface="2  Davat" pitchFamily="2" charset="-78"/>
              </a:rPr>
              <a:t>همایش بین المللی</a:t>
            </a:r>
            <a:endParaRPr lang="en-US" sz="4000" dirty="0">
              <a:solidFill>
                <a:schemeClr val="tx1"/>
              </a:solidFill>
              <a:cs typeface="2  Davat" pitchFamily="2" charset="-78"/>
            </a:endParaRPr>
          </a:p>
        </p:txBody>
      </p:sp>
      <p:sp>
        <p:nvSpPr>
          <p:cNvPr id="3" name="Subtitle 2"/>
          <p:cNvSpPr>
            <a:spLocks noGrp="1"/>
          </p:cNvSpPr>
          <p:nvPr>
            <p:ph type="subTitle" idx="1"/>
          </p:nvPr>
        </p:nvSpPr>
        <p:spPr>
          <a:xfrm>
            <a:off x="685800" y="1143000"/>
            <a:ext cx="7772400" cy="4114800"/>
          </a:xfrm>
        </p:spPr>
        <p:txBody>
          <a:bodyPr>
            <a:noAutofit/>
          </a:bodyPr>
          <a:lstStyle/>
          <a:p>
            <a:pPr lvl="0" algn="justLow" rtl="1">
              <a:lnSpc>
                <a:spcPct val="150000"/>
              </a:lnSpc>
              <a:buClr>
                <a:srgbClr val="2DA2BF"/>
              </a:buClr>
            </a:pPr>
            <a:r>
              <a:rPr lang="fa-IR" sz="2000" b="1" dirty="0" smtClean="0">
                <a:solidFill>
                  <a:schemeClr val="tx1"/>
                </a:solidFill>
                <a:cs typeface="B Mehr" panose="00000700000000000000" pitchFamily="2" charset="-78"/>
              </a:rPr>
              <a:t>همايشي است كه </a:t>
            </a:r>
            <a:r>
              <a:rPr lang="fa-IR" sz="2000" b="1" dirty="0">
                <a:solidFill>
                  <a:schemeClr val="tx1"/>
                </a:solidFill>
                <a:cs typeface="B Mehr" panose="00000700000000000000" pitchFamily="2" charset="-78"/>
              </a:rPr>
              <a:t>علاوه بر داشتن اهمیت بین المللی با مشاركت </a:t>
            </a:r>
            <a:r>
              <a:rPr lang="fa-IR" sz="2000" b="1" dirty="0" smtClean="0">
                <a:solidFill>
                  <a:schemeClr val="tx1"/>
                </a:solidFill>
                <a:cs typeface="B Mehr" panose="00000700000000000000" pitchFamily="2" charset="-78"/>
              </a:rPr>
              <a:t>يك </a:t>
            </a:r>
            <a:r>
              <a:rPr lang="fa-IR" sz="2000" b="1" dirty="0">
                <a:solidFill>
                  <a:schemeClr val="tx1"/>
                </a:solidFill>
                <a:cs typeface="B Mehr" panose="00000700000000000000" pitchFamily="2" charset="-78"/>
              </a:rPr>
              <a:t>يا چند دانشگاه، سازمان يا انجمن تخصصي ملي و بين‌المللي  توسط سازمان مرکزی یا مدیریت استانی برگزار مي‌گردد. تصميم‌گيري در مورد برگزاري اين همايشها از طريق شوراي پژوهشی و فناوری دانشگاه و بر اساس ضوابط وزارت علوم، تحقیقات و فناوری قابل بررسي خواهد بود. تعيين ترکيب اعضای کميته علمی همايش‌های بين‌المللی به پيشنهاد شوراي پژوهشی و فناوری و تأئيد رئيس دانشگاه مي‌باشد.</a:t>
            </a:r>
          </a:p>
          <a:p>
            <a:pPr lvl="0" algn="justLow" rtl="1">
              <a:lnSpc>
                <a:spcPct val="150000"/>
              </a:lnSpc>
              <a:buClr>
                <a:srgbClr val="2DA2BF"/>
              </a:buClr>
            </a:pPr>
            <a:r>
              <a:rPr lang="fa-IR" sz="1800" b="1" dirty="0" smtClean="0">
                <a:solidFill>
                  <a:schemeClr val="tx1"/>
                </a:solidFill>
                <a:cs typeface="B Mehr" panose="00000700000000000000" pitchFamily="2" charset="-78"/>
              </a:rPr>
              <a:t>-مدیریت </a:t>
            </a:r>
            <a:r>
              <a:rPr lang="fa-IR" sz="1800" b="1" dirty="0">
                <a:solidFill>
                  <a:schemeClr val="tx1"/>
                </a:solidFill>
                <a:cs typeface="B Mehr" panose="00000700000000000000" pitchFamily="2" charset="-78"/>
              </a:rPr>
              <a:t>استانی متقاضی همایش بین المللی باید علاوه بر برخورداری از گروه آموزشی– پژوهشی مرتبط با موضوع همایش، تجربه موفق اجرای حداقل دو همایش ملی مرتبط با موضوع را در سابقه خود داشته باشد.</a:t>
            </a:r>
          </a:p>
        </p:txBody>
      </p:sp>
    </p:spTree>
    <p:extLst>
      <p:ext uri="{BB962C8B-B14F-4D97-AF65-F5344CB8AC3E}">
        <p14:creationId xmlns:p14="http://schemas.microsoft.com/office/powerpoint/2010/main" val="2879109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Low" rtl="1"/>
            <a:r>
              <a:rPr lang="fa-IR" sz="3200" dirty="0">
                <a:cs typeface="2  Elham" panose="00000400000000000000" pitchFamily="2" charset="-78"/>
              </a:rPr>
              <a:t>نشست علمی – تخصصی فعالیتی است كه توسط یک یا چند گروه آموزشی - پژوهشی در یک موضوع خاص در سطح استان / پردیسها/ واحدها برای سخنرانی علمی ، نقد و تحلیل علمی - پژوهشی و یا ارایه یافته های پژوهشی توسط یک یاچند نفر طراحی و برگزار می گردد</a:t>
            </a:r>
            <a:r>
              <a:rPr lang="fa-IR" sz="3200" dirty="0" smtClean="0">
                <a:cs typeface="2  Elham" panose="00000400000000000000" pitchFamily="2" charset="-78"/>
              </a:rPr>
              <a:t>.</a:t>
            </a:r>
          </a:p>
          <a:p>
            <a:pPr algn="justLow" rtl="1"/>
            <a:r>
              <a:rPr lang="fa-IR" sz="3200" dirty="0">
                <a:cs typeface="2  Elham" panose="00000400000000000000" pitchFamily="2" charset="-78"/>
              </a:rPr>
              <a:t>تصمیم گیری در مورد برگزاری نشست علمی - تخصصی پس از </a:t>
            </a:r>
            <a:r>
              <a:rPr lang="fa-IR" sz="3200" dirty="0" smtClean="0">
                <a:cs typeface="2  Elham" panose="00000400000000000000" pitchFamily="2" charset="-78"/>
              </a:rPr>
              <a:t>پیشنهاد </a:t>
            </a:r>
            <a:r>
              <a:rPr lang="fa-IR" sz="3200" dirty="0">
                <a:cs typeface="2  Elham" panose="00000400000000000000" pitchFamily="2" charset="-78"/>
              </a:rPr>
              <a:t>شورای گروه آموزشی - پژوهشی  در شورای آموزشی - پژوهشی </a:t>
            </a:r>
            <a:r>
              <a:rPr lang="fa-IR" sz="3200" dirty="0" smtClean="0">
                <a:cs typeface="2  Elham" panose="00000400000000000000" pitchFamily="2" charset="-78"/>
              </a:rPr>
              <a:t>پردیس  بررسی و تصویب با شورای </a:t>
            </a:r>
            <a:r>
              <a:rPr lang="fa-IR" sz="3200" dirty="0">
                <a:cs typeface="2  Elham" panose="00000400000000000000" pitchFamily="2" charset="-78"/>
              </a:rPr>
              <a:t>پژوهشی </a:t>
            </a:r>
            <a:r>
              <a:rPr lang="fa-IR" sz="3200">
                <a:cs typeface="2  Elham" panose="00000400000000000000" pitchFamily="2" charset="-78"/>
              </a:rPr>
              <a:t>استان </a:t>
            </a:r>
            <a:r>
              <a:rPr lang="fa-IR" sz="3200" smtClean="0">
                <a:cs typeface="2  Elham" panose="00000400000000000000" pitchFamily="2" charset="-78"/>
              </a:rPr>
              <a:t>است</a:t>
            </a:r>
            <a:r>
              <a:rPr lang="fa-IR" sz="3200" dirty="0">
                <a:cs typeface="2  Elham" panose="00000400000000000000" pitchFamily="2" charset="-78"/>
              </a:rPr>
              <a:t>.  </a:t>
            </a:r>
          </a:p>
        </p:txBody>
      </p:sp>
      <p:sp>
        <p:nvSpPr>
          <p:cNvPr id="3" name="Title 2"/>
          <p:cNvSpPr>
            <a:spLocks noGrp="1"/>
          </p:cNvSpPr>
          <p:nvPr>
            <p:ph type="title"/>
          </p:nvPr>
        </p:nvSpPr>
        <p:spPr>
          <a:solidFill>
            <a:schemeClr val="accent3"/>
          </a:solidFill>
        </p:spPr>
        <p:txBody>
          <a:bodyPr/>
          <a:lstStyle/>
          <a:p>
            <a:pPr algn="ctr" rtl="1"/>
            <a:r>
              <a:rPr lang="fa-IR" dirty="0">
                <a:cs typeface="2  Davat" panose="00000400000000000000" pitchFamily="2" charset="-78"/>
              </a:rPr>
              <a:t>نشست </a:t>
            </a:r>
            <a:r>
              <a:rPr lang="fa-IR" dirty="0" smtClean="0">
                <a:cs typeface="2  Davat" panose="00000400000000000000" pitchFamily="2" charset="-78"/>
              </a:rPr>
              <a:t>های </a:t>
            </a:r>
            <a:r>
              <a:rPr lang="fa-IR" dirty="0">
                <a:cs typeface="2  Davat" panose="00000400000000000000" pitchFamily="2" charset="-78"/>
              </a:rPr>
              <a:t>علمی-تخصصی</a:t>
            </a:r>
          </a:p>
        </p:txBody>
      </p:sp>
    </p:spTree>
    <p:extLst>
      <p:ext uri="{BB962C8B-B14F-4D97-AF65-F5344CB8AC3E}">
        <p14:creationId xmlns:p14="http://schemas.microsoft.com/office/powerpoint/2010/main" val="514302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Low" rtl="1"/>
            <a:r>
              <a:rPr lang="fa-IR" sz="2600" dirty="0" smtClean="0">
                <a:cs typeface="2  Elham" panose="00000400000000000000" pitchFamily="2" charset="-78"/>
              </a:rPr>
              <a:t>کرسی </a:t>
            </a:r>
            <a:r>
              <a:rPr lang="fa-IR" sz="2600" dirty="0">
                <a:cs typeface="2  Elham" panose="00000400000000000000" pitchFamily="2" charset="-78"/>
              </a:rPr>
              <a:t>های علمی و ترویجی </a:t>
            </a:r>
            <a:r>
              <a:rPr lang="fa-IR" sz="2600" dirty="0" smtClean="0">
                <a:cs typeface="2  Elham" panose="00000400000000000000" pitchFamily="2" charset="-78"/>
              </a:rPr>
              <a:t>مقوله </a:t>
            </a:r>
            <a:r>
              <a:rPr lang="fa-IR" sz="2600" dirty="0">
                <a:cs typeface="2  Elham" panose="00000400000000000000" pitchFamily="2" charset="-78"/>
              </a:rPr>
              <a:t>مهم در توسعه گفتمان ملی تربیت معلم در دانشگاه فرهنگیان هستند</a:t>
            </a:r>
            <a:r>
              <a:rPr lang="fa-IR" sz="2600" dirty="0" smtClean="0">
                <a:cs typeface="2  Elham" panose="00000400000000000000" pitchFamily="2" charset="-78"/>
              </a:rPr>
              <a:t>.</a:t>
            </a:r>
          </a:p>
          <a:p>
            <a:pPr algn="justLow" rtl="1"/>
            <a:r>
              <a:rPr lang="fa-IR" sz="2600" dirty="0" smtClean="0">
                <a:cs typeface="2  Elham" panose="00000400000000000000" pitchFamily="2" charset="-78"/>
              </a:rPr>
              <a:t> </a:t>
            </a:r>
            <a:r>
              <a:rPr lang="fa-IR" sz="2600" dirty="0">
                <a:cs typeface="2  Elham" panose="00000400000000000000" pitchFamily="2" charset="-78"/>
              </a:rPr>
              <a:t>هر دانشگاه یا مؤسسه آموزش عالی که قصد بهره گیری از ظرفیت کرسی های علمی و ترویجی را دارد، کمیته دستگاهی کرسی های خود را تشکیل می دهد که مرجع تمام تصمیم گیری ها در مورد برگزاری کرسی های دانشگاه یا مرکز است و مصوبات خود را به دبیرخانه هیئت حمایت از کرسی های نظریه پردازی شورایعالی انقلاب فرهنگی اعلام می کند. اعضای این کمیته متشکل از رئیس و معاون پژوهشی دانشگاه، 4 نفر از اعضای هیأت علمی دانشگاه فرهنگیان با رزومه علمی-اجرایی قوی، نماینده ولی فقیه در دانشگاه فرهنگیان و یک تن کارشناس پژوهشی </a:t>
            </a:r>
            <a:r>
              <a:rPr lang="fa-IR" sz="2600" dirty="0" smtClean="0">
                <a:cs typeface="2  Elham" panose="00000400000000000000" pitchFamily="2" charset="-78"/>
              </a:rPr>
              <a:t>است.  </a:t>
            </a:r>
            <a:endParaRPr lang="fa-IR" sz="2600" dirty="0">
              <a:cs typeface="2  Elham" panose="00000400000000000000" pitchFamily="2" charset="-78"/>
            </a:endParaRPr>
          </a:p>
        </p:txBody>
      </p:sp>
      <p:sp>
        <p:nvSpPr>
          <p:cNvPr id="3" name="Title 2"/>
          <p:cNvSpPr>
            <a:spLocks noGrp="1"/>
          </p:cNvSpPr>
          <p:nvPr>
            <p:ph type="title"/>
          </p:nvPr>
        </p:nvSpPr>
        <p:spPr>
          <a:solidFill>
            <a:schemeClr val="accent3"/>
          </a:solidFill>
        </p:spPr>
        <p:txBody>
          <a:bodyPr/>
          <a:lstStyle/>
          <a:p>
            <a:pPr algn="ctr" rtl="1"/>
            <a:r>
              <a:rPr lang="fa-IR" dirty="0" smtClean="0">
                <a:cs typeface="2  Davat" panose="00000400000000000000" pitchFamily="2" charset="-78"/>
              </a:rPr>
              <a:t>کرسی های علمی وترویجی</a:t>
            </a:r>
            <a:endParaRPr lang="fa-IR" dirty="0">
              <a:cs typeface="2  Davat" panose="00000400000000000000" pitchFamily="2" charset="-78"/>
            </a:endParaRPr>
          </a:p>
        </p:txBody>
      </p:sp>
    </p:spTree>
    <p:extLst>
      <p:ext uri="{BB962C8B-B14F-4D97-AF65-F5344CB8AC3E}">
        <p14:creationId xmlns:p14="http://schemas.microsoft.com/office/powerpoint/2010/main" val="537268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Low" rtl="1"/>
            <a:r>
              <a:rPr lang="fa-IR" sz="2200" dirty="0">
                <a:cs typeface="2  Elham" panose="00000400000000000000" pitchFamily="2" charset="-78"/>
              </a:rPr>
              <a:t>فرایند اجرای کرسی های ترویجی:</a:t>
            </a:r>
          </a:p>
          <a:p>
            <a:pPr algn="justLow" rtl="1"/>
            <a:r>
              <a:rPr lang="fa-IR" sz="2200" dirty="0">
                <a:cs typeface="2  Elham" panose="00000400000000000000" pitchFamily="2" charset="-78"/>
              </a:rPr>
              <a:t>فرد متقاضی برگزاری کرسی ترویجی، تقاضای برگزاری کرسی را که در آن موضوع کرسی، ارائه دهنده آن و ناقد یا ناقدان پیشنهادی مشخص گردیده است و فایل مقاله مورد ارائه و روزمه مختصری از خود و ناقدان پیشنهادی به آن پیوست شده است، از طریق کارشناس پژوهشی پردیس </a:t>
            </a:r>
            <a:r>
              <a:rPr lang="fa-IR" sz="2200" dirty="0" smtClean="0">
                <a:cs typeface="2  Elham" panose="00000400000000000000" pitchFamily="2" charset="-78"/>
              </a:rPr>
              <a:t>از </a:t>
            </a:r>
            <a:r>
              <a:rPr lang="fa-IR" sz="2200" dirty="0">
                <a:cs typeface="2  Elham" panose="00000400000000000000" pitchFamily="2" charset="-78"/>
              </a:rPr>
              <a:t>طریق اتوماسیون طی نامه ای به معاونت پژوهشی و فناوری دانشگاه فرهنگیان اعلام می کند. این تقاضا همراه با مقاله ارسال شده در کمیته دستگاهی کرسی های نظریه پردازی دانشگاه فرهنگیان مورد بررسی قرار گفته و در صورت تایید، همراه با ناقدان پیشنهادی طی نامه ای به اطلاع دبیرخانه هیئت حمایت از کرسی های نظریه پردازی، نقد و مناظره خواهد رسید. پس از آنکه مجوز برگزاری کرسی از سوی دبیرخانه هیئت حمایت از کرسی ها صادر شد، نتیجه به اطلاع مدیریت پردیس های استانی می رسد. مدیریت استان نتیجه بررسی تقاضا را به اطلاع پردیس محل برگزاری کرسی می رساند و پردیس موظف به برگزاری کرسی است. </a:t>
            </a:r>
          </a:p>
        </p:txBody>
      </p:sp>
      <p:sp>
        <p:nvSpPr>
          <p:cNvPr id="3" name="Title 2"/>
          <p:cNvSpPr>
            <a:spLocks noGrp="1"/>
          </p:cNvSpPr>
          <p:nvPr>
            <p:ph type="title"/>
          </p:nvPr>
        </p:nvSpPr>
        <p:spPr>
          <a:solidFill>
            <a:schemeClr val="accent3"/>
          </a:solidFill>
        </p:spPr>
        <p:txBody>
          <a:bodyPr/>
          <a:lstStyle/>
          <a:p>
            <a:pPr algn="ctr" rtl="1"/>
            <a:r>
              <a:rPr lang="fa-IR" dirty="0" smtClean="0">
                <a:cs typeface="2  Davat" panose="00000400000000000000" pitchFamily="2" charset="-78"/>
              </a:rPr>
              <a:t>کرسی های علمی وترویجی</a:t>
            </a:r>
            <a:endParaRPr lang="fa-IR" dirty="0">
              <a:cs typeface="2  Davat" panose="00000400000000000000" pitchFamily="2" charset="-78"/>
            </a:endParaRPr>
          </a:p>
        </p:txBody>
      </p:sp>
    </p:spTree>
    <p:extLst>
      <p:ext uri="{BB962C8B-B14F-4D97-AF65-F5344CB8AC3E}">
        <p14:creationId xmlns:p14="http://schemas.microsoft.com/office/powerpoint/2010/main" val="527484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lgn="justLow" rtl="1">
              <a:buClr>
                <a:srgbClr val="2DA2BF"/>
              </a:buClr>
            </a:pPr>
            <a:r>
              <a:rPr lang="fa-IR" dirty="0" smtClean="0">
                <a:solidFill>
                  <a:prstClr val="black"/>
                </a:solidFill>
                <a:cs typeface="B Mehr" panose="00000700000000000000" pitchFamily="2" charset="-78"/>
              </a:rPr>
              <a:t>‏</a:t>
            </a:r>
            <a:r>
              <a:rPr lang="fa-IR" sz="2400" dirty="0">
                <a:solidFill>
                  <a:srgbClr val="FF0000"/>
                </a:solidFill>
                <a:cs typeface="B Mehr" panose="00000700000000000000" pitchFamily="2" charset="-78"/>
              </a:rPr>
              <a:t>همایش معتبر: </a:t>
            </a:r>
            <a:r>
              <a:rPr lang="fa-IR" sz="2400" dirty="0">
                <a:solidFill>
                  <a:prstClr val="black"/>
                </a:solidFill>
                <a:cs typeface="B Mehr" panose="00000700000000000000" pitchFamily="2" charset="-78"/>
              </a:rPr>
              <a:t>همایشی معتبر است که برگزارکننده آن دانشگاه، پژوهشگاه ، انجمن و یا موسسه علمی معتبر مورد تایید وزارت علوم، تحقیقات و فناوری باشد. </a:t>
            </a:r>
            <a:endParaRPr lang="fa-IR" sz="2400" dirty="0">
              <a:solidFill>
                <a:srgbClr val="FF0000"/>
              </a:solidFill>
              <a:cs typeface="B Mehr" panose="00000700000000000000" pitchFamily="2" charset="-78"/>
            </a:endParaRPr>
          </a:p>
          <a:p>
            <a:pPr lvl="0" algn="justLow" rtl="1">
              <a:buClr>
                <a:srgbClr val="2DA2BF"/>
              </a:buClr>
            </a:pPr>
            <a:r>
              <a:rPr lang="fa-IR" sz="2400" dirty="0" smtClean="0">
                <a:solidFill>
                  <a:srgbClr val="FF0000"/>
                </a:solidFill>
                <a:cs typeface="B Mehr" panose="00000700000000000000" pitchFamily="2" charset="-78"/>
              </a:rPr>
              <a:t>الف </a:t>
            </a:r>
            <a:r>
              <a:rPr lang="fa-IR" sz="2400" dirty="0">
                <a:solidFill>
                  <a:srgbClr val="FF0000"/>
                </a:solidFill>
                <a:cs typeface="B Mehr" panose="00000700000000000000" pitchFamily="2" charset="-78"/>
              </a:rPr>
              <a:t>) </a:t>
            </a:r>
            <a:r>
              <a:rPr lang="fa-IR" sz="2400" dirty="0" smtClean="0">
                <a:solidFill>
                  <a:srgbClr val="FF0000"/>
                </a:solidFill>
                <a:cs typeface="B Mehr" panose="00000700000000000000" pitchFamily="2" charset="-78"/>
              </a:rPr>
              <a:t>همایش های داخل کشور:</a:t>
            </a:r>
          </a:p>
          <a:p>
            <a:pPr lvl="0" algn="justLow" rtl="1">
              <a:buClr>
                <a:srgbClr val="2DA2BF"/>
              </a:buClr>
            </a:pPr>
            <a:r>
              <a:rPr lang="fa-IR" sz="2400" dirty="0" smtClean="0">
                <a:solidFill>
                  <a:prstClr val="black"/>
                </a:solidFill>
                <a:cs typeface="B Mehr" panose="00000700000000000000" pitchFamily="2" charset="-78"/>
              </a:rPr>
              <a:t>‏حمایت </a:t>
            </a:r>
            <a:r>
              <a:rPr lang="fa-IR" sz="2400" dirty="0">
                <a:solidFill>
                  <a:prstClr val="black"/>
                </a:solidFill>
                <a:cs typeface="B Mehr" panose="00000700000000000000" pitchFamily="2" charset="-78"/>
              </a:rPr>
              <a:t>از شرکت اعضاء در همایشهای </a:t>
            </a:r>
            <a:r>
              <a:rPr lang="fa-IR" sz="2400" dirty="0" smtClean="0">
                <a:solidFill>
                  <a:prstClr val="black"/>
                </a:solidFill>
                <a:cs typeface="B Mehr" panose="00000700000000000000" pitchFamily="2" charset="-78"/>
              </a:rPr>
              <a:t>داخل کشور </a:t>
            </a:r>
            <a:r>
              <a:rPr lang="fa-IR" sz="2400" dirty="0">
                <a:solidFill>
                  <a:prstClr val="black"/>
                </a:solidFill>
                <a:cs typeface="B Mehr" panose="00000700000000000000" pitchFamily="2" charset="-78"/>
              </a:rPr>
              <a:t>تا سقف 4 ‏میلیون ریال قابل پرداخت است که مدارک هزینه کرد </a:t>
            </a:r>
            <a:r>
              <a:rPr lang="fa-IR" sz="2400" dirty="0" smtClean="0">
                <a:solidFill>
                  <a:prstClr val="black"/>
                </a:solidFill>
                <a:cs typeface="B Mehr" panose="00000700000000000000" pitchFamily="2" charset="-78"/>
              </a:rPr>
              <a:t>پس </a:t>
            </a:r>
            <a:r>
              <a:rPr lang="fa-IR" sz="2400" dirty="0">
                <a:solidFill>
                  <a:prstClr val="black"/>
                </a:solidFill>
                <a:cs typeface="B Mehr" panose="00000700000000000000" pitchFamily="2" charset="-78"/>
              </a:rPr>
              <a:t>از ‏شرکت در همایش جهت پرداخت با نامه مدیریت پردیسهای استان به معاونت </a:t>
            </a:r>
            <a:r>
              <a:rPr lang="fa-IR" sz="2400" dirty="0" smtClean="0">
                <a:solidFill>
                  <a:prstClr val="black"/>
                </a:solidFill>
                <a:cs typeface="B Mehr" panose="00000700000000000000" pitchFamily="2" charset="-78"/>
              </a:rPr>
              <a:t>پژوهشی </a:t>
            </a:r>
            <a:r>
              <a:rPr lang="fa-IR" sz="2400" dirty="0">
                <a:solidFill>
                  <a:prstClr val="black"/>
                </a:solidFill>
                <a:cs typeface="B Mehr" panose="00000700000000000000" pitchFamily="2" charset="-78"/>
              </a:rPr>
              <a:t>و ‏فناوری جهت اقدام ارسال می </a:t>
            </a:r>
            <a:r>
              <a:rPr lang="fa-IR" sz="2400" dirty="0" smtClean="0">
                <a:solidFill>
                  <a:prstClr val="black"/>
                </a:solidFill>
                <a:cs typeface="B Mehr" panose="00000700000000000000" pitchFamily="2" charset="-78"/>
              </a:rPr>
              <a:t>شود. </a:t>
            </a:r>
          </a:p>
          <a:p>
            <a:pPr lvl="0" algn="justLow" rtl="1">
              <a:buClr>
                <a:srgbClr val="2DA2BF"/>
              </a:buClr>
            </a:pPr>
            <a:r>
              <a:rPr lang="fa-IR" sz="2400" dirty="0" smtClean="0">
                <a:solidFill>
                  <a:prstClr val="black"/>
                </a:solidFill>
                <a:cs typeface="B Mehr" panose="00000700000000000000" pitchFamily="2" charset="-78"/>
              </a:rPr>
              <a:t>نفر </a:t>
            </a:r>
            <a:r>
              <a:rPr lang="fa-IR" sz="2400" dirty="0">
                <a:solidFill>
                  <a:prstClr val="black"/>
                </a:solidFill>
                <a:cs typeface="B Mehr" panose="00000700000000000000" pitchFamily="2" charset="-78"/>
              </a:rPr>
              <a:t>اول مقاله </a:t>
            </a:r>
            <a:r>
              <a:rPr lang="fa-IR" sz="2400" dirty="0" smtClean="0">
                <a:solidFill>
                  <a:prstClr val="black"/>
                </a:solidFill>
                <a:cs typeface="B Mehr" panose="00000700000000000000" pitchFamily="2" charset="-78"/>
              </a:rPr>
              <a:t>باید عضو </a:t>
            </a:r>
            <a:r>
              <a:rPr lang="fa-IR" sz="2400" dirty="0">
                <a:solidFill>
                  <a:prstClr val="black"/>
                </a:solidFill>
                <a:cs typeface="B Mehr" panose="00000700000000000000" pitchFamily="2" charset="-78"/>
              </a:rPr>
              <a:t>هیئت علمی یا </a:t>
            </a:r>
            <a:r>
              <a:rPr lang="fa-IR" sz="2400" dirty="0" smtClean="0">
                <a:solidFill>
                  <a:prstClr val="black"/>
                </a:solidFill>
                <a:cs typeface="B Mehr" panose="00000700000000000000" pitchFamily="2" charset="-78"/>
              </a:rPr>
              <a:t>مدرس موظف </a:t>
            </a:r>
            <a:r>
              <a:rPr lang="fa-IR" sz="2400" dirty="0">
                <a:solidFill>
                  <a:prstClr val="black"/>
                </a:solidFill>
                <a:cs typeface="B Mehr" panose="00000700000000000000" pitchFamily="2" charset="-78"/>
              </a:rPr>
              <a:t>دانشگاه فرهنگیان باشد و مقاله به نام دانشگاه فرهنگیان ارائه گردد. </a:t>
            </a:r>
          </a:p>
        </p:txBody>
      </p:sp>
      <p:sp>
        <p:nvSpPr>
          <p:cNvPr id="3" name="Title 2"/>
          <p:cNvSpPr>
            <a:spLocks noGrp="1"/>
          </p:cNvSpPr>
          <p:nvPr>
            <p:ph type="title"/>
          </p:nvPr>
        </p:nvSpPr>
        <p:spPr>
          <a:solidFill>
            <a:srgbClr val="0070C0"/>
          </a:solidFill>
        </p:spPr>
        <p:txBody>
          <a:bodyPr>
            <a:normAutofit/>
          </a:bodyPr>
          <a:lstStyle/>
          <a:p>
            <a:pPr algn="justLow" rtl="1"/>
            <a:r>
              <a:rPr lang="fa-IR" sz="2800" dirty="0">
                <a:solidFill>
                  <a:schemeClr val="tx1"/>
                </a:solidFill>
                <a:cs typeface="2  Davat" pitchFamily="2" charset="-78"/>
              </a:rPr>
              <a:t>حمایت از </a:t>
            </a:r>
            <a:r>
              <a:rPr lang="fa-IR" sz="2800" dirty="0" smtClean="0">
                <a:solidFill>
                  <a:schemeClr val="tx1"/>
                </a:solidFill>
                <a:cs typeface="2  Davat" pitchFamily="2" charset="-78"/>
              </a:rPr>
              <a:t>شرکت اعضای </a:t>
            </a:r>
            <a:r>
              <a:rPr lang="fa-IR" sz="2800" dirty="0">
                <a:solidFill>
                  <a:schemeClr val="tx1"/>
                </a:solidFill>
                <a:cs typeface="2  Davat" pitchFamily="2" charset="-78"/>
              </a:rPr>
              <a:t>هیات علمی در </a:t>
            </a:r>
            <a:r>
              <a:rPr lang="fa-IR" sz="2800" dirty="0" smtClean="0">
                <a:solidFill>
                  <a:schemeClr val="tx1"/>
                </a:solidFill>
                <a:cs typeface="2  Davat" pitchFamily="2" charset="-78"/>
              </a:rPr>
              <a:t>همایش های </a:t>
            </a:r>
            <a:r>
              <a:rPr lang="fa-IR" sz="2800" dirty="0">
                <a:solidFill>
                  <a:schemeClr val="tx1"/>
                </a:solidFill>
                <a:cs typeface="2  Davat" pitchFamily="2" charset="-78"/>
              </a:rPr>
              <a:t>داخل </a:t>
            </a:r>
            <a:r>
              <a:rPr lang="fa-IR" sz="2800" dirty="0" smtClean="0">
                <a:solidFill>
                  <a:schemeClr val="tx1"/>
                </a:solidFill>
                <a:cs typeface="2  Davat" panose="00000400000000000000" pitchFamily="2" charset="-78"/>
              </a:rPr>
              <a:t>و خارج از کشور</a:t>
            </a:r>
            <a:endParaRPr lang="fa-IR" sz="2800" dirty="0">
              <a:solidFill>
                <a:schemeClr val="tx1"/>
              </a:solidFill>
            </a:endParaRPr>
          </a:p>
        </p:txBody>
      </p:sp>
    </p:spTree>
    <p:extLst>
      <p:ext uri="{BB962C8B-B14F-4D97-AF65-F5344CB8AC3E}">
        <p14:creationId xmlns:p14="http://schemas.microsoft.com/office/powerpoint/2010/main" val="35483278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lgn="justLow" rtl="1">
              <a:buClr>
                <a:srgbClr val="2DA2BF"/>
              </a:buClr>
            </a:pPr>
            <a:r>
              <a:rPr lang="fa-IR" dirty="0">
                <a:solidFill>
                  <a:srgbClr val="FF0000"/>
                </a:solidFill>
                <a:cs typeface="B Mehr" panose="00000700000000000000" pitchFamily="2" charset="-78"/>
              </a:rPr>
              <a:t>ب ) </a:t>
            </a:r>
            <a:r>
              <a:rPr lang="fa-IR" dirty="0" smtClean="0">
                <a:solidFill>
                  <a:srgbClr val="FF0000"/>
                </a:solidFill>
                <a:cs typeface="B Mehr" panose="00000700000000000000" pitchFamily="2" charset="-78"/>
              </a:rPr>
              <a:t>همایش های خارج از کشور </a:t>
            </a:r>
            <a:r>
              <a:rPr lang="fa-IR" dirty="0" smtClean="0">
                <a:solidFill>
                  <a:prstClr val="black"/>
                </a:solidFill>
                <a:cs typeface="B Mehr" panose="00000700000000000000" pitchFamily="2" charset="-78"/>
              </a:rPr>
              <a:t>‏</a:t>
            </a:r>
          </a:p>
          <a:p>
            <a:pPr lvl="0" algn="justLow" rtl="1">
              <a:buClr>
                <a:srgbClr val="2DA2BF"/>
              </a:buClr>
            </a:pPr>
            <a:r>
              <a:rPr lang="fa-IR" sz="2600" dirty="0" smtClean="0">
                <a:solidFill>
                  <a:prstClr val="black"/>
                </a:solidFill>
                <a:cs typeface="B Mehr" panose="00000700000000000000" pitchFamily="2" charset="-78"/>
              </a:rPr>
              <a:t>منظور از همایش خارجی همایشی است که توسط دانشگاهها، انجمن های علمی و مراکز تحقیقات </a:t>
            </a:r>
            <a:r>
              <a:rPr lang="fa-IR" sz="2600" dirty="0">
                <a:solidFill>
                  <a:prstClr val="black"/>
                </a:solidFill>
                <a:cs typeface="B Mehr" panose="00000700000000000000" pitchFamily="2" charset="-78"/>
              </a:rPr>
              <a:t>بین المللی </a:t>
            </a:r>
            <a:r>
              <a:rPr lang="fa-IR" sz="2600" dirty="0" smtClean="0">
                <a:solidFill>
                  <a:prstClr val="black"/>
                </a:solidFill>
                <a:cs typeface="B Mehr" panose="00000700000000000000" pitchFamily="2" charset="-78"/>
              </a:rPr>
              <a:t>معتبر به صورت ادواری و با فراخوان رسمی در کشورهای دیگر برگزار می شود.  </a:t>
            </a:r>
            <a:endParaRPr lang="fa-IR" sz="2600" dirty="0">
              <a:solidFill>
                <a:prstClr val="black"/>
              </a:solidFill>
              <a:cs typeface="B Mehr" panose="00000700000000000000" pitchFamily="2" charset="-78"/>
            </a:endParaRPr>
          </a:p>
          <a:p>
            <a:pPr lvl="0" algn="justLow" rtl="1">
              <a:buClr>
                <a:srgbClr val="2DA2BF"/>
              </a:buClr>
            </a:pPr>
            <a:r>
              <a:rPr lang="fa-IR" sz="2600" dirty="0" smtClean="0">
                <a:solidFill>
                  <a:prstClr val="black"/>
                </a:solidFill>
                <a:cs typeface="B Mehr" panose="00000700000000000000" pitchFamily="2" charset="-78"/>
              </a:rPr>
              <a:t>حمایت </a:t>
            </a:r>
            <a:r>
              <a:rPr lang="fa-IR" sz="2600" dirty="0">
                <a:solidFill>
                  <a:prstClr val="black"/>
                </a:solidFill>
                <a:cs typeface="B Mehr" panose="00000700000000000000" pitchFamily="2" charset="-78"/>
              </a:rPr>
              <a:t>از شرکت اعضاء در همایشهای خارج از کشور تا ‏سقف 40 میلیون ریال از محل اعتبار پژوهانه قابل پرداخت </a:t>
            </a:r>
            <a:r>
              <a:rPr lang="fa-IR" sz="2600" dirty="0" smtClean="0">
                <a:solidFill>
                  <a:prstClr val="black"/>
                </a:solidFill>
                <a:cs typeface="B Mehr" panose="00000700000000000000" pitchFamily="2" charset="-78"/>
              </a:rPr>
              <a:t>است. </a:t>
            </a:r>
            <a:r>
              <a:rPr lang="fa-IR" sz="2600" dirty="0">
                <a:solidFill>
                  <a:prstClr val="black"/>
                </a:solidFill>
                <a:cs typeface="B Mehr" panose="00000700000000000000" pitchFamily="2" charset="-78"/>
              </a:rPr>
              <a:t>همایش مورد نظر ‏باید معتبر و متقاضی شرایط و ضوابط مقرر را رعایت نموده باشد . برای انجام این ‏حمایت لازم است حداقل دو ماه قبل از برگزاری </a:t>
            </a:r>
            <a:r>
              <a:rPr lang="fa-IR" sz="2600" dirty="0" smtClean="0">
                <a:solidFill>
                  <a:prstClr val="black"/>
                </a:solidFill>
                <a:cs typeface="B Mehr" panose="00000700000000000000" pitchFamily="2" charset="-78"/>
              </a:rPr>
              <a:t>همایش، </a:t>
            </a:r>
            <a:r>
              <a:rPr lang="fa-IR" sz="2600" dirty="0">
                <a:solidFill>
                  <a:prstClr val="black"/>
                </a:solidFill>
                <a:cs typeface="B Mehr" panose="00000700000000000000" pitchFamily="2" charset="-78"/>
              </a:rPr>
              <a:t>درخواست متقاضی برای ‏شرکت باید به معاونت </a:t>
            </a:r>
            <a:r>
              <a:rPr lang="fa-IR" sz="2600" dirty="0" smtClean="0">
                <a:solidFill>
                  <a:prstClr val="black"/>
                </a:solidFill>
                <a:cs typeface="B Mehr" panose="00000700000000000000" pitchFamily="2" charset="-78"/>
              </a:rPr>
              <a:t>پژوهشی </a:t>
            </a:r>
            <a:r>
              <a:rPr lang="fa-IR" sz="2600" dirty="0">
                <a:solidFill>
                  <a:prstClr val="black"/>
                </a:solidFill>
                <a:cs typeface="B Mehr" panose="00000700000000000000" pitchFamily="2" charset="-78"/>
              </a:rPr>
              <a:t>و فناوری دانشگاه ارسال </a:t>
            </a:r>
            <a:r>
              <a:rPr lang="fa-IR" sz="2600" dirty="0" smtClean="0">
                <a:solidFill>
                  <a:prstClr val="black"/>
                </a:solidFill>
                <a:cs typeface="B Mehr" panose="00000700000000000000" pitchFamily="2" charset="-78"/>
              </a:rPr>
              <a:t>شود. </a:t>
            </a:r>
            <a:endParaRPr lang="fa-IR" sz="2600" dirty="0">
              <a:solidFill>
                <a:prstClr val="black"/>
              </a:solidFill>
              <a:cs typeface="B Mehr" panose="00000700000000000000" pitchFamily="2" charset="-78"/>
            </a:endParaRPr>
          </a:p>
        </p:txBody>
      </p:sp>
      <p:sp>
        <p:nvSpPr>
          <p:cNvPr id="3" name="Title 2"/>
          <p:cNvSpPr>
            <a:spLocks noGrp="1"/>
          </p:cNvSpPr>
          <p:nvPr>
            <p:ph type="title"/>
          </p:nvPr>
        </p:nvSpPr>
        <p:spPr>
          <a:solidFill>
            <a:srgbClr val="0070C0"/>
          </a:solidFill>
        </p:spPr>
        <p:txBody>
          <a:bodyPr>
            <a:normAutofit/>
          </a:bodyPr>
          <a:lstStyle/>
          <a:p>
            <a:pPr algn="justLow" rtl="1"/>
            <a:r>
              <a:rPr lang="fa-IR" sz="2800" dirty="0">
                <a:solidFill>
                  <a:schemeClr val="tx1"/>
                </a:solidFill>
                <a:cs typeface="2  Davat" pitchFamily="2" charset="-78"/>
              </a:rPr>
              <a:t>حمایت از </a:t>
            </a:r>
            <a:r>
              <a:rPr lang="fa-IR" sz="2800" dirty="0" smtClean="0">
                <a:solidFill>
                  <a:schemeClr val="tx1"/>
                </a:solidFill>
                <a:cs typeface="2  Davat" pitchFamily="2" charset="-78"/>
              </a:rPr>
              <a:t>شرکت اعضای </a:t>
            </a:r>
            <a:r>
              <a:rPr lang="fa-IR" sz="2800" dirty="0">
                <a:solidFill>
                  <a:schemeClr val="tx1"/>
                </a:solidFill>
                <a:cs typeface="2  Davat" pitchFamily="2" charset="-78"/>
              </a:rPr>
              <a:t>هیات علمی در همایشهای داخل </a:t>
            </a:r>
            <a:r>
              <a:rPr lang="fa-IR" sz="2800" dirty="0" smtClean="0">
                <a:solidFill>
                  <a:schemeClr val="tx1"/>
                </a:solidFill>
                <a:cs typeface="2  Davat" panose="00000400000000000000" pitchFamily="2" charset="-78"/>
              </a:rPr>
              <a:t>و خارج از کشور</a:t>
            </a:r>
            <a:endParaRPr lang="fa-IR" sz="2800" dirty="0">
              <a:solidFill>
                <a:schemeClr val="tx1"/>
              </a:solidFill>
            </a:endParaRPr>
          </a:p>
        </p:txBody>
      </p:sp>
    </p:spTree>
    <p:extLst>
      <p:ext uri="{BB962C8B-B14F-4D97-AF65-F5344CB8AC3E}">
        <p14:creationId xmlns:p14="http://schemas.microsoft.com/office/powerpoint/2010/main" val="41959376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lgn="justLow" rtl="1">
              <a:buClr>
                <a:srgbClr val="2DA2BF"/>
              </a:buClr>
            </a:pPr>
            <a:r>
              <a:rPr lang="fa-IR" dirty="0" smtClean="0">
                <a:solidFill>
                  <a:prstClr val="black"/>
                </a:solidFill>
                <a:cs typeface="B Mehr" panose="00000700000000000000" pitchFamily="2" charset="-78"/>
              </a:rPr>
              <a:t>‏</a:t>
            </a:r>
            <a:r>
              <a:rPr lang="fa-IR" dirty="0" smtClean="0">
                <a:solidFill>
                  <a:srgbClr val="FF0000"/>
                </a:solidFill>
                <a:cs typeface="B Mehr" panose="00000700000000000000" pitchFamily="2" charset="-78"/>
              </a:rPr>
              <a:t>شرایط لازم:</a:t>
            </a:r>
          </a:p>
          <a:p>
            <a:pPr lvl="0" algn="justLow" rtl="1">
              <a:buClr>
                <a:srgbClr val="2DA2BF"/>
              </a:buClr>
            </a:pPr>
            <a:r>
              <a:rPr lang="fa-IR" dirty="0" smtClean="0">
                <a:solidFill>
                  <a:prstClr val="black"/>
                </a:solidFill>
                <a:cs typeface="B Mehr" panose="00000700000000000000" pitchFamily="2" charset="-78"/>
              </a:rPr>
              <a:t>-</a:t>
            </a:r>
            <a:r>
              <a:rPr lang="fa-IR" sz="2400" dirty="0" smtClean="0">
                <a:solidFill>
                  <a:prstClr val="black"/>
                </a:solidFill>
                <a:cs typeface="B Mehr" panose="00000700000000000000" pitchFamily="2" charset="-78"/>
              </a:rPr>
              <a:t>متقاضی باید عضو هیات علمی یا مدرس موظف دانشگاه باشد</a:t>
            </a:r>
          </a:p>
          <a:p>
            <a:pPr lvl="0" algn="justLow" rtl="1">
              <a:buClr>
                <a:srgbClr val="2DA2BF"/>
              </a:buClr>
            </a:pPr>
            <a:r>
              <a:rPr lang="fa-IR" sz="2400" dirty="0" smtClean="0">
                <a:solidFill>
                  <a:prstClr val="black"/>
                </a:solidFill>
                <a:cs typeface="B Mehr" panose="00000700000000000000" pitchFamily="2" charset="-78"/>
              </a:rPr>
              <a:t>-متقاضی باید در سه سال گذشته حداقل سابقه چاپ یک مقاله علمی-پژوهشی داخلی یا خارج از کشور در نشریات معتبر و یا اجرای یک طرح برون دانشگاهی را داشته باشد.</a:t>
            </a:r>
          </a:p>
          <a:p>
            <a:pPr lvl="0" algn="justLow" rtl="1">
              <a:buClr>
                <a:srgbClr val="2DA2BF"/>
              </a:buClr>
            </a:pPr>
            <a:r>
              <a:rPr lang="fa-IR" sz="2400" dirty="0" smtClean="0">
                <a:solidFill>
                  <a:prstClr val="black"/>
                </a:solidFill>
                <a:cs typeface="B Mehr" panose="00000700000000000000" pitchFamily="2" charset="-78"/>
              </a:rPr>
              <a:t>-هزینه سفر از محل اعتبار پژوهانه متقاضی پرداخت می شود.</a:t>
            </a:r>
          </a:p>
          <a:p>
            <a:pPr lvl="0" algn="justLow" rtl="1">
              <a:buClr>
                <a:srgbClr val="2DA2BF"/>
              </a:buClr>
            </a:pPr>
            <a:r>
              <a:rPr lang="fa-IR" sz="2400" dirty="0" smtClean="0">
                <a:solidFill>
                  <a:prstClr val="black"/>
                </a:solidFill>
                <a:cs typeface="B Mehr" panose="00000700000000000000" pitchFamily="2" charset="-78"/>
              </a:rPr>
              <a:t>-مقاله مورد نظر باید مرتبط با تخصص علمی فرد، اصیل و حاصل دستاوردهای پژوهشی عضو هیات علمی بوده و قبلا در هیچ همایشی(داخل یا خارج از کشور) ارایه نشده باشد. </a:t>
            </a:r>
          </a:p>
          <a:p>
            <a:pPr lvl="0" algn="justLow" rtl="1">
              <a:buClr>
                <a:srgbClr val="2DA2BF"/>
              </a:buClr>
            </a:pPr>
            <a:r>
              <a:rPr lang="fa-IR" sz="2400" dirty="0" smtClean="0">
                <a:solidFill>
                  <a:prstClr val="black"/>
                </a:solidFill>
                <a:cs typeface="B Mehr" panose="00000700000000000000" pitchFamily="2" charset="-78"/>
              </a:rPr>
              <a:t>-مقاله یا چکیده مقاله باید در کتاب یا لوح فشرده مجموعه مقالات همایش با نام دانشگاه فرهنگیان منتشر شود.</a:t>
            </a:r>
            <a:endParaRPr lang="fa-IR" sz="2400" dirty="0">
              <a:solidFill>
                <a:prstClr val="black"/>
              </a:solidFill>
              <a:cs typeface="B Mehr" panose="00000700000000000000" pitchFamily="2" charset="-78"/>
            </a:endParaRPr>
          </a:p>
          <a:p>
            <a:pPr lvl="0" algn="justLow" rtl="1">
              <a:buClr>
                <a:srgbClr val="2DA2BF"/>
              </a:buClr>
            </a:pPr>
            <a:r>
              <a:rPr lang="fa-IR" sz="2400" dirty="0" smtClean="0">
                <a:solidFill>
                  <a:prstClr val="black"/>
                </a:solidFill>
                <a:cs typeface="B Mehr" panose="00000700000000000000" pitchFamily="2" charset="-78"/>
              </a:rPr>
              <a:t> </a:t>
            </a:r>
          </a:p>
        </p:txBody>
      </p:sp>
      <p:sp>
        <p:nvSpPr>
          <p:cNvPr id="3" name="Title 2"/>
          <p:cNvSpPr>
            <a:spLocks noGrp="1"/>
          </p:cNvSpPr>
          <p:nvPr>
            <p:ph type="title"/>
          </p:nvPr>
        </p:nvSpPr>
        <p:spPr>
          <a:solidFill>
            <a:srgbClr val="0070C0"/>
          </a:solidFill>
        </p:spPr>
        <p:txBody>
          <a:bodyPr>
            <a:normAutofit/>
          </a:bodyPr>
          <a:lstStyle/>
          <a:p>
            <a:pPr algn="justLow" rtl="1"/>
            <a:r>
              <a:rPr lang="fa-IR" sz="2800" dirty="0">
                <a:solidFill>
                  <a:schemeClr val="tx1"/>
                </a:solidFill>
                <a:cs typeface="2  Davat" pitchFamily="2" charset="-78"/>
              </a:rPr>
              <a:t>حمایت از </a:t>
            </a:r>
            <a:r>
              <a:rPr lang="fa-IR" sz="2800" dirty="0" smtClean="0">
                <a:solidFill>
                  <a:schemeClr val="tx1"/>
                </a:solidFill>
                <a:cs typeface="2  Davat" pitchFamily="2" charset="-78"/>
              </a:rPr>
              <a:t>شرکت اعضای </a:t>
            </a:r>
            <a:r>
              <a:rPr lang="fa-IR" sz="2800" dirty="0">
                <a:solidFill>
                  <a:schemeClr val="tx1"/>
                </a:solidFill>
                <a:cs typeface="2  Davat" pitchFamily="2" charset="-78"/>
              </a:rPr>
              <a:t>هیات علمی در همایشهای </a:t>
            </a:r>
            <a:r>
              <a:rPr lang="fa-IR" sz="2800" dirty="0" smtClean="0">
                <a:solidFill>
                  <a:schemeClr val="tx1"/>
                </a:solidFill>
                <a:cs typeface="2  Davat" panose="00000400000000000000" pitchFamily="2" charset="-78"/>
              </a:rPr>
              <a:t>خارج از کشور</a:t>
            </a:r>
            <a:endParaRPr lang="fa-IR" sz="2800" dirty="0">
              <a:solidFill>
                <a:schemeClr val="tx1"/>
              </a:solidFill>
            </a:endParaRPr>
          </a:p>
        </p:txBody>
      </p:sp>
    </p:spTree>
    <p:extLst>
      <p:ext uri="{BB962C8B-B14F-4D97-AF65-F5344CB8AC3E}">
        <p14:creationId xmlns:p14="http://schemas.microsoft.com/office/powerpoint/2010/main" val="20277895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04800"/>
            <a:ext cx="7086600" cy="1371600"/>
          </a:xfrm>
          <a:solidFill>
            <a:schemeClr val="accent3"/>
          </a:solidFill>
        </p:spPr>
        <p:txBody>
          <a:bodyPr>
            <a:normAutofit fontScale="90000"/>
          </a:bodyPr>
          <a:lstStyle/>
          <a:p>
            <a:pPr algn="ctr"/>
            <a:r>
              <a:rPr lang="fa-IR" sz="4400" dirty="0" smtClean="0">
                <a:cs typeface="2  Davat" pitchFamily="2" charset="-78"/>
              </a:rPr>
              <a:t>حمایت </a:t>
            </a:r>
            <a:r>
              <a:rPr lang="fa-IR" sz="4400" dirty="0">
                <a:cs typeface="2  Davat" pitchFamily="2" charset="-78"/>
              </a:rPr>
              <a:t>از </a:t>
            </a:r>
            <a:r>
              <a:rPr lang="fa-IR" sz="4400" dirty="0" smtClean="0">
                <a:cs typeface="2  Davat" pitchFamily="2" charset="-78"/>
              </a:rPr>
              <a:t>پژوهش های دانشجویی‏</a:t>
            </a:r>
            <a:r>
              <a:rPr lang="en-US" sz="4400" dirty="0" smtClean="0">
                <a:cs typeface="2  Davat" pitchFamily="2" charset="-78"/>
              </a:rPr>
              <a:t/>
            </a:r>
            <a:br>
              <a:rPr lang="en-US" sz="4400" dirty="0" smtClean="0">
                <a:cs typeface="2  Davat" pitchFamily="2" charset="-78"/>
              </a:rPr>
            </a:br>
            <a:endParaRPr lang="en-US" sz="4400" dirty="0">
              <a:cs typeface="2  Davat" pitchFamily="2" charset="-78"/>
            </a:endParaRPr>
          </a:p>
        </p:txBody>
      </p:sp>
      <p:sp>
        <p:nvSpPr>
          <p:cNvPr id="3" name="Subtitle 2"/>
          <p:cNvSpPr>
            <a:spLocks noGrp="1"/>
          </p:cNvSpPr>
          <p:nvPr>
            <p:ph type="subTitle" idx="1"/>
          </p:nvPr>
        </p:nvSpPr>
        <p:spPr>
          <a:xfrm>
            <a:off x="228600" y="1066800"/>
            <a:ext cx="8534400" cy="3744511"/>
          </a:xfrm>
        </p:spPr>
        <p:txBody>
          <a:bodyPr>
            <a:noAutofit/>
          </a:bodyPr>
          <a:lstStyle/>
          <a:p>
            <a:pPr algn="just" rtl="1">
              <a:lnSpc>
                <a:spcPct val="150000"/>
              </a:lnSpc>
            </a:pPr>
            <a:endParaRPr lang="fa-IR" sz="1800" b="1" dirty="0" smtClean="0">
              <a:solidFill>
                <a:srgbClr val="00B050"/>
              </a:solidFill>
              <a:cs typeface="B Homa" pitchFamily="2" charset="-78"/>
            </a:endParaRPr>
          </a:p>
          <a:p>
            <a:pPr algn="just" rtl="1">
              <a:lnSpc>
                <a:spcPct val="150000"/>
              </a:lnSpc>
            </a:pPr>
            <a:r>
              <a:rPr lang="fa-IR" sz="2000" b="1" dirty="0" smtClean="0">
                <a:solidFill>
                  <a:srgbClr val="FF0000"/>
                </a:solidFill>
                <a:cs typeface="B Mehr" panose="00000700000000000000" pitchFamily="2" charset="-78"/>
              </a:rPr>
              <a:t>هدف </a:t>
            </a:r>
            <a:r>
              <a:rPr lang="fa-IR" sz="2000" b="1" dirty="0">
                <a:solidFill>
                  <a:srgbClr val="FF0000"/>
                </a:solidFill>
                <a:cs typeface="B Mehr" panose="00000700000000000000" pitchFamily="2" charset="-78"/>
              </a:rPr>
              <a:t>: </a:t>
            </a:r>
            <a:r>
              <a:rPr lang="fa-IR" sz="2000" b="1" dirty="0">
                <a:solidFill>
                  <a:schemeClr val="tx1"/>
                </a:solidFill>
                <a:cs typeface="B Mehr" panose="00000700000000000000" pitchFamily="2" charset="-78"/>
              </a:rPr>
              <a:t>پژوهش انگیزی و توسعه مهارتهای پژوهشی در دانشجومعلمان و معلمان ‏دانشجو در دوره کارشناسی و کارشناسی </a:t>
            </a:r>
            <a:r>
              <a:rPr lang="fa-IR" sz="2000" b="1" dirty="0" smtClean="0">
                <a:solidFill>
                  <a:schemeClr val="tx1"/>
                </a:solidFill>
                <a:cs typeface="B Mehr" panose="00000700000000000000" pitchFamily="2" charset="-78"/>
              </a:rPr>
              <a:t>ارشد</a:t>
            </a:r>
            <a:endParaRPr lang="fa-IR" sz="2000" b="1" dirty="0">
              <a:solidFill>
                <a:schemeClr val="tx1"/>
              </a:solidFill>
              <a:cs typeface="B Mehr" panose="00000700000000000000" pitchFamily="2" charset="-78"/>
            </a:endParaRPr>
          </a:p>
          <a:p>
            <a:pPr algn="just" rtl="1">
              <a:lnSpc>
                <a:spcPct val="150000"/>
              </a:lnSpc>
            </a:pPr>
            <a:r>
              <a:rPr lang="fa-IR" sz="2000" b="1" dirty="0" smtClean="0">
                <a:solidFill>
                  <a:srgbClr val="FF0000"/>
                </a:solidFill>
                <a:cs typeface="B Mehr" panose="00000700000000000000" pitchFamily="2" charset="-78"/>
              </a:rPr>
              <a:t>الف</a:t>
            </a:r>
            <a:r>
              <a:rPr lang="fa-IR" sz="2000" b="1" dirty="0">
                <a:solidFill>
                  <a:srgbClr val="FF0000"/>
                </a:solidFill>
                <a:cs typeface="B Mehr" panose="00000700000000000000" pitchFamily="2" charset="-78"/>
              </a:rPr>
              <a:t>. حمایت ازنوآوریها ،اختراعات کاربردی مرتبط با رشته تخصصی دانشجومعلمان و با ‏مشارکت استاد راهنما </a:t>
            </a:r>
            <a:r>
              <a:rPr lang="fa-IR" sz="2000" b="1" dirty="0">
                <a:solidFill>
                  <a:schemeClr val="tx1"/>
                </a:solidFill>
                <a:cs typeface="B Mehr" panose="00000700000000000000" pitchFamily="2" charset="-78"/>
              </a:rPr>
              <a:t>( شامل دانشجو معلمان دوره کارشناسی نیمسال پنجم به بالا و ‏دانشجویان </a:t>
            </a:r>
            <a:r>
              <a:rPr lang="fa-IR" sz="2000" b="1" dirty="0" smtClean="0">
                <a:solidFill>
                  <a:schemeClr val="tx1"/>
                </a:solidFill>
                <a:cs typeface="B Mehr" panose="00000700000000000000" pitchFamily="2" charset="-78"/>
              </a:rPr>
              <a:t>کارشناسی </a:t>
            </a:r>
            <a:r>
              <a:rPr lang="fa-IR" sz="2000" b="1" dirty="0">
                <a:solidFill>
                  <a:schemeClr val="tx1"/>
                </a:solidFill>
                <a:cs typeface="B Mehr" panose="00000700000000000000" pitchFamily="2" charset="-78"/>
              </a:rPr>
              <a:t>ارشد </a:t>
            </a:r>
            <a:r>
              <a:rPr lang="fa-IR" sz="2000" b="1" dirty="0" smtClean="0">
                <a:solidFill>
                  <a:schemeClr val="tx1"/>
                </a:solidFill>
                <a:cs typeface="B Mehr" panose="00000700000000000000" pitchFamily="2" charset="-78"/>
              </a:rPr>
              <a:t>):  </a:t>
            </a:r>
            <a:r>
              <a:rPr lang="fa-IR" sz="2000" b="1" dirty="0">
                <a:solidFill>
                  <a:schemeClr val="tx1"/>
                </a:solidFill>
                <a:cs typeface="B Mehr" panose="00000700000000000000" pitchFamily="2" charset="-78"/>
              </a:rPr>
              <a:t>به شرط تصویب طرح مبتکرانه و کاربردی ‏دانشجو در گروه </a:t>
            </a:r>
            <a:r>
              <a:rPr lang="fa-IR" sz="2000" b="1" dirty="0" smtClean="0">
                <a:solidFill>
                  <a:schemeClr val="tx1"/>
                </a:solidFill>
                <a:cs typeface="B Mehr" panose="00000700000000000000" pitchFamily="2" charset="-78"/>
              </a:rPr>
              <a:t>آموزشی </a:t>
            </a:r>
            <a:r>
              <a:rPr lang="fa-IR" sz="2000" b="1" dirty="0">
                <a:solidFill>
                  <a:schemeClr val="tx1"/>
                </a:solidFill>
                <a:cs typeface="B Mehr" panose="00000700000000000000" pitchFamily="2" charset="-78"/>
              </a:rPr>
              <a:t>پردیس مربوط و شورای پژوهشی مدیریت </a:t>
            </a:r>
            <a:r>
              <a:rPr lang="fa-IR" sz="2000" b="1" dirty="0" smtClean="0">
                <a:solidFill>
                  <a:schemeClr val="tx1"/>
                </a:solidFill>
                <a:cs typeface="B Mehr" panose="00000700000000000000" pitchFamily="2" charset="-78"/>
              </a:rPr>
              <a:t>امور ‏</a:t>
            </a:r>
            <a:r>
              <a:rPr lang="fa-IR" sz="2000" b="1" dirty="0">
                <a:solidFill>
                  <a:schemeClr val="tx1"/>
                </a:solidFill>
                <a:cs typeface="B Mehr" panose="00000700000000000000" pitchFamily="2" charset="-78"/>
              </a:rPr>
              <a:t>پردیسهای </a:t>
            </a:r>
            <a:r>
              <a:rPr lang="fa-IR" sz="2000" b="1" dirty="0" smtClean="0">
                <a:solidFill>
                  <a:schemeClr val="tx1"/>
                </a:solidFill>
                <a:cs typeface="B Mehr" panose="00000700000000000000" pitchFamily="2" charset="-78"/>
              </a:rPr>
              <a:t>استان </a:t>
            </a:r>
            <a:r>
              <a:rPr lang="fa-IR" sz="2000" b="1" dirty="0">
                <a:solidFill>
                  <a:schemeClr val="tx1"/>
                </a:solidFill>
                <a:cs typeface="B Mehr" panose="00000700000000000000" pitchFamily="2" charset="-78"/>
              </a:rPr>
              <a:t>در سقف 4  میلیون ریال  برای هر دانشجو ،</a:t>
            </a:r>
          </a:p>
          <a:p>
            <a:pPr algn="just" rtl="1">
              <a:lnSpc>
                <a:spcPct val="150000"/>
              </a:lnSpc>
            </a:pPr>
            <a:endParaRPr lang="fa-IR" sz="1800" b="1" dirty="0" smtClean="0">
              <a:solidFill>
                <a:schemeClr val="tx1"/>
              </a:solidFill>
              <a:cs typeface="B Homa" pitchFamily="2" charset="-78"/>
            </a:endParaRPr>
          </a:p>
          <a:p>
            <a:pPr algn="just" rtl="1">
              <a:lnSpc>
                <a:spcPct val="150000"/>
              </a:lnSpc>
            </a:pPr>
            <a:endParaRPr lang="fa-IR" sz="1800" b="1" dirty="0" smtClean="0">
              <a:solidFill>
                <a:srgbClr val="00B050"/>
              </a:solidFill>
              <a:cs typeface="B Homa" pitchFamily="2" charset="-78"/>
            </a:endParaRPr>
          </a:p>
          <a:p>
            <a:pPr algn="just" rtl="1"/>
            <a:r>
              <a:rPr lang="fa-IR" sz="1800" b="1" dirty="0" smtClean="0">
                <a:solidFill>
                  <a:srgbClr val="00B050"/>
                </a:solidFill>
                <a:cs typeface="B Homa" pitchFamily="2" charset="-78"/>
              </a:rPr>
              <a:t>‏</a:t>
            </a:r>
          </a:p>
        </p:txBody>
      </p:sp>
    </p:spTree>
    <p:extLst>
      <p:ext uri="{BB962C8B-B14F-4D97-AF65-F5344CB8AC3E}">
        <p14:creationId xmlns:p14="http://schemas.microsoft.com/office/powerpoint/2010/main" val="3743006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Low" rtl="1"/>
            <a:r>
              <a:rPr lang="fa-IR" sz="3000" dirty="0">
                <a:solidFill>
                  <a:srgbClr val="FF0000"/>
                </a:solidFill>
                <a:cs typeface="B Mehr" panose="00000700000000000000" pitchFamily="2" charset="-78"/>
              </a:rPr>
              <a:t>ب . حمایت از </a:t>
            </a:r>
            <a:r>
              <a:rPr lang="fa-IR" sz="3000" dirty="0" smtClean="0">
                <a:solidFill>
                  <a:srgbClr val="FF0000"/>
                </a:solidFill>
                <a:cs typeface="B Mehr" panose="00000700000000000000" pitchFamily="2" charset="-78"/>
              </a:rPr>
              <a:t>طرح های پژوهشی </a:t>
            </a:r>
            <a:r>
              <a:rPr lang="fa-IR" sz="3000" dirty="0">
                <a:solidFill>
                  <a:srgbClr val="FF0000"/>
                </a:solidFill>
                <a:cs typeface="B Mehr" panose="00000700000000000000" pitchFamily="2" charset="-78"/>
              </a:rPr>
              <a:t>دانشجویی</a:t>
            </a:r>
            <a:r>
              <a:rPr lang="fa-IR" sz="3000" dirty="0">
                <a:cs typeface="B Mehr" panose="00000700000000000000" pitchFamily="2" charset="-78"/>
              </a:rPr>
              <a:t>( شامل دانشجو معلمان دوره کارشناسی نیمسال ‏پنجم به بالا )  : به شرط تصویب پروپوزال تخصصی مرتبط با رشته تخصصی دانشجو ‏در گروه </a:t>
            </a:r>
            <a:r>
              <a:rPr lang="fa-IR" sz="3000" dirty="0" smtClean="0">
                <a:cs typeface="B Mehr" panose="00000700000000000000" pitchFamily="2" charset="-78"/>
              </a:rPr>
              <a:t>آموزشی مرتبط </a:t>
            </a:r>
            <a:r>
              <a:rPr lang="fa-IR" sz="3000" dirty="0">
                <a:cs typeface="B Mehr" panose="00000700000000000000" pitchFamily="2" charset="-78"/>
              </a:rPr>
              <a:t>با موضوع و با همراهی یک استاد راهنمای مرتبط، ‏تایید شورای آموزشی و پژوهشی پردیس، تایید شورای پژوهشی استان ( و تعهد به ارایه ‏و انتشار یک مقاله از نتایج کار در  همایشهای علمی – پژوهشی مرتبط در سقف 4  ‏میلیون ریال برای هر </a:t>
            </a:r>
            <a:r>
              <a:rPr lang="fa-IR" sz="3000" dirty="0" smtClean="0">
                <a:cs typeface="B Mehr" panose="00000700000000000000" pitchFamily="2" charset="-78"/>
              </a:rPr>
              <a:t>دانشجو.</a:t>
            </a:r>
          </a:p>
        </p:txBody>
      </p:sp>
      <p:sp>
        <p:nvSpPr>
          <p:cNvPr id="3" name="Title 2"/>
          <p:cNvSpPr>
            <a:spLocks noGrp="1"/>
          </p:cNvSpPr>
          <p:nvPr>
            <p:ph type="title"/>
          </p:nvPr>
        </p:nvSpPr>
        <p:spPr>
          <a:xfrm>
            <a:off x="457200" y="533400"/>
            <a:ext cx="8229600" cy="884238"/>
          </a:xfrm>
          <a:solidFill>
            <a:schemeClr val="accent3"/>
          </a:solidFill>
        </p:spPr>
        <p:txBody>
          <a:bodyPr/>
          <a:lstStyle/>
          <a:p>
            <a:pPr algn="ctr" rtl="1"/>
            <a:r>
              <a:rPr lang="fa-IR" dirty="0">
                <a:cs typeface="B Davat" panose="00000400000000000000" pitchFamily="2" charset="-78"/>
              </a:rPr>
              <a:t>حمایت از پژوهش های های دانشجویی</a:t>
            </a:r>
            <a:endParaRPr lang="en-US" dirty="0">
              <a:cs typeface="B Davat" panose="00000400000000000000" pitchFamily="2" charset="-78"/>
            </a:endParaRPr>
          </a:p>
        </p:txBody>
      </p:sp>
    </p:spTree>
    <p:extLst>
      <p:ext uri="{BB962C8B-B14F-4D97-AF65-F5344CB8AC3E}">
        <p14:creationId xmlns:p14="http://schemas.microsoft.com/office/powerpoint/2010/main" val="509350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098" name="Picture 2" descr="5370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2099" name="Rectangle 3"/>
          <p:cNvSpPr>
            <a:spLocks noChangeArrowheads="1"/>
          </p:cNvSpPr>
          <p:nvPr/>
        </p:nvSpPr>
        <p:spPr bwMode="auto">
          <a:xfrm>
            <a:off x="3048000" y="2133600"/>
            <a:ext cx="3733800" cy="1295400"/>
          </a:xfrm>
          <a:prstGeom prst="rect">
            <a:avLst/>
          </a:prstGeom>
          <a:noFill/>
          <a:ln w="9525">
            <a:noFill/>
            <a:miter lim="800000"/>
            <a:headEnd/>
            <a:tailEnd/>
          </a:ln>
          <a:effectLst/>
        </p:spPr>
        <p:txBody>
          <a:bodyPr wrap="none" lIns="92075" tIns="46038" rIns="92075" bIns="46038" anchor="ctr"/>
          <a:lstStyle/>
          <a:p>
            <a:pPr marL="209550" lvl="1" indent="-19050" algn="ctr" eaLnBrk="0" hangingPunct="0">
              <a:defRPr/>
            </a:pPr>
            <a:endParaRPr kumimoji="1" lang="en-US" altLang="ar-SA" sz="3000" b="1">
              <a:effectLst>
                <a:outerShdw blurRad="38100" dist="38100" dir="2700000" algn="tl">
                  <a:srgbClr val="000000"/>
                </a:outerShdw>
              </a:effectLst>
              <a:latin typeface="Zar" pitchFamily="2" charset="-78"/>
              <a:cs typeface="Zar" pitchFamily="2" charset="-78"/>
            </a:endParaRPr>
          </a:p>
          <a:p>
            <a:pPr marL="209550" lvl="1" indent="-19050" algn="ctr" eaLnBrk="0" hangingPunct="0">
              <a:defRPr/>
            </a:pPr>
            <a:r>
              <a:rPr kumimoji="1" lang="en-US" altLang="ar-SA" sz="3000" b="1" i="1">
                <a:effectLst>
                  <a:outerShdw blurRad="38100" dist="38100" dir="2700000" algn="tl">
                    <a:srgbClr val="000000"/>
                  </a:outerShdw>
                </a:effectLst>
                <a:latin typeface="Lucida Sans" pitchFamily="34" charset="0"/>
                <a:cs typeface="Zar" pitchFamily="2" charset="-78"/>
              </a:rPr>
              <a:t>       </a:t>
            </a:r>
          </a:p>
        </p:txBody>
      </p:sp>
      <p:sp>
        <p:nvSpPr>
          <p:cNvPr id="132101" name="Text Box 5"/>
          <p:cNvSpPr txBox="1">
            <a:spLocks noChangeArrowheads="1"/>
          </p:cNvSpPr>
          <p:nvPr/>
        </p:nvSpPr>
        <p:spPr bwMode="auto">
          <a:xfrm>
            <a:off x="152400" y="457200"/>
            <a:ext cx="8763000" cy="1331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rtl="1">
              <a:lnSpc>
                <a:spcPct val="150000"/>
              </a:lnSpc>
            </a:pPr>
            <a:r>
              <a:rPr lang="fa-IR" sz="2800" b="1" dirty="0" smtClean="0">
                <a:cs typeface="B Titr" pitchFamily="2" charset="-78"/>
              </a:rPr>
              <a:t>راهنمای فعالیت های مدیریت ارتباط با جامعه و همکاری های علمی دانشگاه فرهنگیان‏</a:t>
            </a:r>
            <a:endParaRPr lang="fa-IR" sz="2800" dirty="0">
              <a:cs typeface="B Titr" pitchFamily="2" charset="-78"/>
            </a:endParaRPr>
          </a:p>
        </p:txBody>
      </p:sp>
      <p:sp>
        <p:nvSpPr>
          <p:cNvPr id="8" name="Text Box 5"/>
          <p:cNvSpPr txBox="1">
            <a:spLocks noChangeArrowheads="1"/>
          </p:cNvSpPr>
          <p:nvPr/>
        </p:nvSpPr>
        <p:spPr bwMode="auto">
          <a:xfrm>
            <a:off x="609600" y="2286000"/>
            <a:ext cx="8077200" cy="461665"/>
          </a:xfrm>
          <a:prstGeom prst="rect">
            <a:avLst/>
          </a:prstGeom>
          <a:noFill/>
          <a:ln w="12700" cap="sq">
            <a:noFill/>
            <a:miter lim="800000"/>
            <a:headEnd type="none" w="sm" len="sm"/>
            <a:tailEnd type="none" w="sm" len="sm"/>
          </a:ln>
          <a:effectLst/>
        </p:spPr>
        <p:txBody>
          <a:bodyPr wrap="square">
            <a:spAutoFit/>
          </a:bodyPr>
          <a:lstStyle/>
          <a:p>
            <a:pPr lvl="0" algn="ctr" rtl="1">
              <a:defRPr/>
            </a:pPr>
            <a:r>
              <a:rPr lang="fa-IR" sz="2400" b="1" dirty="0" smtClean="0">
                <a:solidFill>
                  <a:srgbClr val="0033CC"/>
                </a:solidFill>
                <a:effectLst>
                  <a:outerShdw blurRad="38100" dist="38100" dir="2700000" algn="tl">
                    <a:srgbClr val="000000"/>
                  </a:outerShdw>
                </a:effectLst>
                <a:cs typeface="B Tabassom" pitchFamily="2" charset="-78"/>
              </a:rPr>
              <a:t>‏</a:t>
            </a:r>
            <a:endParaRPr lang="en-US" altLang="en-US" sz="2400" b="1" dirty="0">
              <a:solidFill>
                <a:srgbClr val="00B050"/>
              </a:solidFill>
              <a:effectLst>
                <a:outerShdw blurRad="38100" dist="38100" dir="2700000" algn="tl">
                  <a:srgbClr val="000000">
                    <a:alpha val="43137"/>
                  </a:srgbClr>
                </a:outerShdw>
              </a:effectLst>
              <a:latin typeface="Times New Roman" pitchFamily="18" charset="0"/>
              <a:cs typeface="B Traffic" panose="00000400000000000000" pitchFamily="2" charset="-78"/>
            </a:endParaRPr>
          </a:p>
        </p:txBody>
      </p:sp>
      <p:sp>
        <p:nvSpPr>
          <p:cNvPr id="6" name="Text Box 5"/>
          <p:cNvSpPr txBox="1">
            <a:spLocks noChangeArrowheads="1"/>
          </p:cNvSpPr>
          <p:nvPr/>
        </p:nvSpPr>
        <p:spPr bwMode="auto">
          <a:xfrm>
            <a:off x="762000" y="2438400"/>
            <a:ext cx="8077200" cy="4216539"/>
          </a:xfrm>
          <a:prstGeom prst="rect">
            <a:avLst/>
          </a:prstGeom>
          <a:noFill/>
          <a:ln w="12700" cap="sq">
            <a:noFill/>
            <a:miter lim="800000"/>
            <a:headEnd type="none" w="sm" len="sm"/>
            <a:tailEnd type="none" w="sm" len="sm"/>
          </a:ln>
          <a:effectLst/>
        </p:spPr>
        <p:txBody>
          <a:bodyPr wrap="square">
            <a:spAutoFit/>
          </a:bodyPr>
          <a:lstStyle/>
          <a:p>
            <a:pPr lvl="0" algn="ctr" rtl="1">
              <a:defRPr/>
            </a:pPr>
            <a:r>
              <a:rPr lang="fa-IR" sz="2800" b="1" dirty="0" smtClean="0">
                <a:solidFill>
                  <a:srgbClr val="0033CC"/>
                </a:solidFill>
                <a:effectLst>
                  <a:outerShdw blurRad="38100" dist="38100" dir="2700000" algn="tl">
                    <a:srgbClr val="000000"/>
                  </a:outerShdw>
                </a:effectLst>
                <a:cs typeface="B Tabassom" pitchFamily="2" charset="-78"/>
              </a:rPr>
              <a:t>‏</a:t>
            </a:r>
            <a:r>
              <a:rPr lang="fa-IR" sz="2800" b="1" dirty="0">
                <a:solidFill>
                  <a:srgbClr val="0033CC"/>
                </a:solidFill>
                <a:effectLst>
                  <a:outerShdw blurRad="38100" dist="38100" dir="2700000" algn="tl">
                    <a:srgbClr val="000000"/>
                  </a:outerShdw>
                </a:effectLst>
                <a:cs typeface="B Tabassom" pitchFamily="2" charset="-78"/>
              </a:rPr>
              <a:t>"هیچ سنتی برتر از تحقیق نیست" امام علی(ع)‏</a:t>
            </a:r>
          </a:p>
          <a:p>
            <a:pPr lvl="0" algn="ctr" rtl="1">
              <a:defRPr/>
            </a:pPr>
            <a:r>
              <a:rPr lang="fa-IR" sz="2800" b="1" dirty="0">
                <a:solidFill>
                  <a:srgbClr val="0033CC"/>
                </a:solidFill>
                <a:effectLst>
                  <a:outerShdw blurRad="38100" dist="38100" dir="2700000" algn="tl">
                    <a:srgbClr val="000000"/>
                  </a:outerShdw>
                </a:effectLst>
                <a:cs typeface="B Tabassom" pitchFamily="2" charset="-78"/>
              </a:rPr>
              <a:t>‏"به تجربه ثابت شده است تا پژوهش و تحقیق صورت نگیرد کار تدریس به نتیجه و ثمر نخواهد رسید" مقام معظم ‏</a:t>
            </a:r>
            <a:r>
              <a:rPr lang="fa-IR" sz="2800" b="1" dirty="0" smtClean="0">
                <a:solidFill>
                  <a:srgbClr val="0033CC"/>
                </a:solidFill>
                <a:effectLst>
                  <a:outerShdw blurRad="38100" dist="38100" dir="2700000" algn="tl">
                    <a:srgbClr val="000000"/>
                  </a:outerShdw>
                </a:effectLst>
                <a:cs typeface="B Tabassom" pitchFamily="2" charset="-78"/>
              </a:rPr>
              <a:t>رهبری</a:t>
            </a:r>
          </a:p>
          <a:p>
            <a:pPr lvl="0" algn="ctr" rtl="1">
              <a:defRPr/>
            </a:pPr>
            <a:endParaRPr lang="fa-IR" sz="2400" b="1" dirty="0">
              <a:solidFill>
                <a:srgbClr val="0033CC"/>
              </a:solidFill>
              <a:effectLst>
                <a:outerShdw blurRad="38100" dist="38100" dir="2700000" algn="tl">
                  <a:srgbClr val="000000"/>
                </a:outerShdw>
              </a:effectLst>
              <a:cs typeface="B Tabassom" pitchFamily="2" charset="-78"/>
            </a:endParaRPr>
          </a:p>
          <a:p>
            <a:pPr lvl="0" algn="ctr" rtl="1">
              <a:defRPr/>
            </a:pPr>
            <a:r>
              <a:rPr lang="fa-IR" sz="3200" b="1" dirty="0" smtClean="0">
                <a:solidFill>
                  <a:srgbClr val="00B050"/>
                </a:solidFill>
                <a:effectLst>
                  <a:outerShdw blurRad="38100" dist="38100" dir="2700000" algn="tl">
                    <a:srgbClr val="000000"/>
                  </a:outerShdw>
                </a:effectLst>
                <a:cs typeface="B Tabassom" pitchFamily="2" charset="-78"/>
              </a:rPr>
              <a:t>سید صادق نبوی</a:t>
            </a:r>
          </a:p>
          <a:p>
            <a:pPr lvl="0" algn="ctr" rtl="1">
              <a:defRPr/>
            </a:pPr>
            <a:r>
              <a:rPr lang="fa-IR" sz="3200" b="1" dirty="0" smtClean="0">
                <a:solidFill>
                  <a:srgbClr val="00B050"/>
                </a:solidFill>
                <a:effectLst>
                  <a:outerShdw blurRad="38100" dist="38100" dir="2700000" algn="tl">
                    <a:srgbClr val="000000"/>
                  </a:outerShdw>
                </a:effectLst>
                <a:cs typeface="B Tabassom" pitchFamily="2" charset="-78"/>
              </a:rPr>
              <a:t>تیرماه 1396</a:t>
            </a:r>
          </a:p>
          <a:p>
            <a:pPr lvl="0" algn="ctr" rtl="1">
              <a:defRPr/>
            </a:pPr>
            <a:endParaRPr lang="fa-IR" sz="2400" b="1" dirty="0">
              <a:solidFill>
                <a:srgbClr val="0033CC"/>
              </a:solidFill>
              <a:effectLst>
                <a:outerShdw blurRad="38100" dist="38100" dir="2700000" algn="tl">
                  <a:srgbClr val="000000"/>
                </a:outerShdw>
              </a:effectLst>
              <a:cs typeface="B Tabassom" pitchFamily="2" charset="-78"/>
            </a:endParaRPr>
          </a:p>
          <a:p>
            <a:pPr lvl="0" algn="ctr" rtl="1">
              <a:defRPr/>
            </a:pPr>
            <a:endParaRPr lang="fa-IR" sz="2400" b="1" dirty="0" smtClean="0">
              <a:solidFill>
                <a:srgbClr val="0033CC"/>
              </a:solidFill>
              <a:effectLst>
                <a:outerShdw blurRad="38100" dist="38100" dir="2700000" algn="tl">
                  <a:srgbClr val="000000"/>
                </a:outerShdw>
              </a:effectLst>
              <a:cs typeface="B Tabassom" pitchFamily="2" charset="-78"/>
            </a:endParaRPr>
          </a:p>
          <a:p>
            <a:pPr lvl="0" algn="ctr" rtl="1">
              <a:defRPr/>
            </a:pPr>
            <a:endParaRPr lang="fa-IR" sz="2400" b="1" dirty="0">
              <a:solidFill>
                <a:srgbClr val="0033CC"/>
              </a:solidFill>
              <a:effectLst>
                <a:outerShdw blurRad="38100" dist="38100" dir="2700000" algn="tl">
                  <a:srgbClr val="000000"/>
                </a:outerShdw>
              </a:effectLst>
              <a:cs typeface="B Tabassom" pitchFamily="2" charset="-78"/>
            </a:endParaRPr>
          </a:p>
          <a:p>
            <a:pPr lvl="0" algn="ctr" rtl="1">
              <a:defRPr/>
            </a:pPr>
            <a:endParaRPr lang="en-US" altLang="en-US" sz="2400" b="1" dirty="0">
              <a:solidFill>
                <a:srgbClr val="00B050"/>
              </a:solidFill>
              <a:effectLst>
                <a:outerShdw blurRad="38100" dist="38100" dir="2700000" algn="tl">
                  <a:srgbClr val="000000">
                    <a:alpha val="43137"/>
                  </a:srgbClr>
                </a:outerShdw>
              </a:effectLst>
              <a:latin typeface="Times New Roman" pitchFamily="18" charset="0"/>
              <a:cs typeface="B Traffic" panose="00000400000000000000" pitchFamily="2" charset="-78"/>
            </a:endParaRPr>
          </a:p>
        </p:txBody>
      </p:sp>
    </p:spTree>
    <p:extLst>
      <p:ext uri="{BB962C8B-B14F-4D97-AF65-F5344CB8AC3E}">
        <p14:creationId xmlns:p14="http://schemas.microsoft.com/office/powerpoint/2010/main" val="1653420156"/>
      </p:ext>
    </p:extLst>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32099"/>
                                        </p:tgtEl>
                                        <p:attrNameLst>
                                          <p:attrName>style.visibility</p:attrName>
                                        </p:attrNameLst>
                                      </p:cBhvr>
                                      <p:to>
                                        <p:strVal val="visible"/>
                                      </p:to>
                                    </p:set>
                                    <p:anim calcmode="lin" valueType="num">
                                      <p:cBhvr>
                                        <p:cTn id="7" dur="5000" fill="hold"/>
                                        <p:tgtEl>
                                          <p:spTgt spid="132099"/>
                                        </p:tgtEl>
                                        <p:attrNameLst>
                                          <p:attrName>ppt_w</p:attrName>
                                        </p:attrNameLst>
                                      </p:cBhvr>
                                      <p:tavLst>
                                        <p:tav tm="0" fmla="#ppt_w*sin(2.5*pi*$)">
                                          <p:val>
                                            <p:fltVal val="0"/>
                                          </p:val>
                                        </p:tav>
                                        <p:tav tm="100000">
                                          <p:val>
                                            <p:fltVal val="1"/>
                                          </p:val>
                                        </p:tav>
                                      </p:tavLst>
                                    </p:anim>
                                    <p:anim calcmode="lin" valueType="num">
                                      <p:cBhvr>
                                        <p:cTn id="8" dur="5000" fill="hold"/>
                                        <p:tgtEl>
                                          <p:spTgt spid="132099"/>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5000"/>
                            </p:stCondLst>
                            <p:childTnLst>
                              <p:par>
                                <p:cTn id="10" presetID="16" presetClass="entr" presetSubtype="42" fill="hold" grpId="0" nodeType="afterEffect">
                                  <p:stCondLst>
                                    <p:cond delay="0"/>
                                  </p:stCondLst>
                                  <p:iterate type="wd">
                                    <p:tmPct val="100000"/>
                                  </p:iterate>
                                  <p:childTnLst>
                                    <p:set>
                                      <p:cBhvr>
                                        <p:cTn id="11" dur="1" fill="hold">
                                          <p:stCondLst>
                                            <p:cond delay="0"/>
                                          </p:stCondLst>
                                        </p:cTn>
                                        <p:tgtEl>
                                          <p:spTgt spid="132101"/>
                                        </p:tgtEl>
                                        <p:attrNameLst>
                                          <p:attrName>style.visibility</p:attrName>
                                        </p:attrNameLst>
                                      </p:cBhvr>
                                      <p:to>
                                        <p:strVal val="visible"/>
                                      </p:to>
                                    </p:set>
                                    <p:animEffect transition="in" filter="barn(outHorizontal)">
                                      <p:cBhvr>
                                        <p:cTn id="12" dur="300"/>
                                        <p:tgtEl>
                                          <p:spTgt spid="132101"/>
                                        </p:tgtEl>
                                      </p:cBhvr>
                                    </p:animEffect>
                                  </p:childTnLst>
                                </p:cTn>
                              </p:par>
                            </p:childTnLst>
                          </p:cTn>
                        </p:par>
                        <p:par>
                          <p:cTn id="13" fill="hold" nodeType="afterGroup">
                            <p:stCondLst>
                              <p:cond delay="9200"/>
                            </p:stCondLst>
                            <p:childTnLst>
                              <p:par>
                                <p:cTn id="14" presetID="16" presetClass="entr" presetSubtype="42" fill="hold" grpId="0" nodeType="afterEffect">
                                  <p:stCondLst>
                                    <p:cond delay="0"/>
                                  </p:stCondLst>
                                  <p:iterate type="wd">
                                    <p:tmPct val="100000"/>
                                  </p:iterate>
                                  <p:childTnLst>
                                    <p:set>
                                      <p:cBhvr>
                                        <p:cTn id="15" dur="1" fill="hold">
                                          <p:stCondLst>
                                            <p:cond delay="0"/>
                                          </p:stCondLst>
                                        </p:cTn>
                                        <p:tgtEl>
                                          <p:spTgt spid="8"/>
                                        </p:tgtEl>
                                        <p:attrNameLst>
                                          <p:attrName>style.visibility</p:attrName>
                                        </p:attrNameLst>
                                      </p:cBhvr>
                                      <p:to>
                                        <p:strVal val="visible"/>
                                      </p:to>
                                    </p:set>
                                    <p:animEffect transition="in" filter="barn(outHorizontal)">
                                      <p:cBhvr>
                                        <p:cTn id="16" dur="300"/>
                                        <p:tgtEl>
                                          <p:spTgt spid="8"/>
                                        </p:tgtEl>
                                      </p:cBhvr>
                                    </p:animEffect>
                                  </p:childTnLst>
                                </p:cTn>
                              </p:par>
                            </p:childTnLst>
                          </p:cTn>
                        </p:par>
                        <p:par>
                          <p:cTn id="17" fill="hold">
                            <p:stCondLst>
                              <p:cond delay="9500"/>
                            </p:stCondLst>
                            <p:childTnLst>
                              <p:par>
                                <p:cTn id="18" presetID="16" presetClass="entr" presetSubtype="42" fill="hold" grpId="0" nodeType="afterEffect">
                                  <p:stCondLst>
                                    <p:cond delay="0"/>
                                  </p:stCondLst>
                                  <p:iterate type="wd">
                                    <p:tmPct val="100000"/>
                                  </p:iterate>
                                  <p:childTnLst>
                                    <p:set>
                                      <p:cBhvr>
                                        <p:cTn id="19" dur="1" fill="hold">
                                          <p:stCondLst>
                                            <p:cond delay="0"/>
                                          </p:stCondLst>
                                        </p:cTn>
                                        <p:tgtEl>
                                          <p:spTgt spid="6"/>
                                        </p:tgtEl>
                                        <p:attrNameLst>
                                          <p:attrName>style.visibility</p:attrName>
                                        </p:attrNameLst>
                                      </p:cBhvr>
                                      <p:to>
                                        <p:strVal val="visible"/>
                                      </p:to>
                                    </p:set>
                                    <p:animEffect transition="in" filter="barn(outHorizontal)">
                                      <p:cBhvr>
                                        <p:cTn id="20"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autoUpdateAnimBg="0"/>
      <p:bldP spid="132101" grpId="0" autoUpdateAnimBg="0"/>
      <p:bldP spid="8" grpId="0" autoUpdateAnimBg="0"/>
      <p:bldP spid="6"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407091"/>
          </a:xfrm>
        </p:spPr>
        <p:txBody>
          <a:bodyPr>
            <a:normAutofit fontScale="77500" lnSpcReduction="20000"/>
          </a:bodyPr>
          <a:lstStyle/>
          <a:p>
            <a:pPr algn="justLow" rtl="1">
              <a:lnSpc>
                <a:spcPct val="120000"/>
              </a:lnSpc>
            </a:pPr>
            <a:r>
              <a:rPr lang="fa-IR" sz="3600" dirty="0">
                <a:cs typeface="B Mehr" panose="00000700000000000000" pitchFamily="2" charset="-78"/>
              </a:rPr>
              <a:t>ج .</a:t>
            </a:r>
            <a:r>
              <a:rPr lang="fa-IR" sz="3600" dirty="0">
                <a:solidFill>
                  <a:srgbClr val="FF0000"/>
                </a:solidFill>
                <a:cs typeface="B Mehr" panose="00000700000000000000" pitchFamily="2" charset="-78"/>
              </a:rPr>
              <a:t> حمایت از ارایه مقالات علمی– پژوهشی در همایشها و مجلات معتبر</a:t>
            </a:r>
            <a:r>
              <a:rPr lang="fa-IR" sz="3600" dirty="0">
                <a:cs typeface="B Mehr" panose="00000700000000000000" pitchFamily="2" charset="-78"/>
              </a:rPr>
              <a:t>( شامل ‏دانشجو معلمان دوره کارشناسی نیمسال پنجم به بالا و دانشجویان کارشناسی ارشد ) </a:t>
            </a:r>
            <a:endParaRPr lang="fa-IR" sz="3600" dirty="0" smtClean="0">
              <a:cs typeface="B Mehr" panose="00000700000000000000" pitchFamily="2" charset="-78"/>
            </a:endParaRPr>
          </a:p>
          <a:p>
            <a:pPr algn="justLow" rtl="1">
              <a:lnSpc>
                <a:spcPct val="120000"/>
              </a:lnSpc>
            </a:pPr>
            <a:r>
              <a:rPr lang="fa-IR" sz="3600" dirty="0" smtClean="0">
                <a:cs typeface="B Mehr" panose="00000700000000000000" pitchFamily="2" charset="-78"/>
              </a:rPr>
              <a:t> </a:t>
            </a:r>
            <a:r>
              <a:rPr lang="fa-IR" sz="3600" dirty="0">
                <a:cs typeface="B Mehr" panose="00000700000000000000" pitchFamily="2" charset="-78"/>
              </a:rPr>
              <a:t>‏با ارایه اسناد هزینه پذیرش مقالات و به شرط ارتباط همایش و مقالات منتشر شده با ‏رشته تخصصی </a:t>
            </a:r>
            <a:r>
              <a:rPr lang="fa-IR" sz="3600" dirty="0" smtClean="0">
                <a:cs typeface="B Mehr" panose="00000700000000000000" pitchFamily="2" charset="-78"/>
              </a:rPr>
              <a:t>دانشجو و </a:t>
            </a:r>
            <a:r>
              <a:rPr lang="fa-IR" sz="3600" dirty="0">
                <a:cs typeface="B Mehr" panose="00000700000000000000" pitchFamily="2" charset="-78"/>
              </a:rPr>
              <a:t>ذکر نام دانشگاه </a:t>
            </a:r>
            <a:r>
              <a:rPr lang="fa-IR" sz="3600" dirty="0" smtClean="0">
                <a:cs typeface="B Mehr" panose="00000700000000000000" pitchFamily="2" charset="-78"/>
              </a:rPr>
              <a:t>فرهنگیان، در </a:t>
            </a:r>
            <a:r>
              <a:rPr lang="fa-IR" sz="3600" dirty="0">
                <a:cs typeface="B Mehr" panose="00000700000000000000" pitchFamily="2" charset="-78"/>
              </a:rPr>
              <a:t>‏همایش معتبر تا سقف 1 میلیون ریال و مجلات معتبر ( بر اساس ضوابط وزارت علوم ‏تحقیقات و فناوری ) تا سقف 3  میلیون ریال </a:t>
            </a:r>
            <a:r>
              <a:rPr lang="fa-IR" sz="3600" dirty="0" smtClean="0">
                <a:cs typeface="B Mehr" panose="00000700000000000000" pitchFamily="2" charset="-78"/>
              </a:rPr>
              <a:t>قابل </a:t>
            </a:r>
            <a:r>
              <a:rPr lang="fa-IR" sz="3600" dirty="0">
                <a:cs typeface="B Mehr" panose="00000700000000000000" pitchFamily="2" charset="-78"/>
              </a:rPr>
              <a:t>پرداخت است . ‏</a:t>
            </a:r>
          </a:p>
          <a:p>
            <a:pPr algn="justLow" rtl="1">
              <a:lnSpc>
                <a:spcPct val="120000"/>
              </a:lnSpc>
            </a:pPr>
            <a:r>
              <a:rPr lang="fa-IR" sz="3200" dirty="0" smtClean="0">
                <a:cs typeface="B Mehr" panose="00000700000000000000" pitchFamily="2" charset="-78"/>
              </a:rPr>
              <a:t>‏</a:t>
            </a:r>
            <a:endParaRPr lang="fa-IR" sz="3200" dirty="0">
              <a:cs typeface="B Mehr" panose="00000700000000000000" pitchFamily="2" charset="-78"/>
            </a:endParaRPr>
          </a:p>
        </p:txBody>
      </p:sp>
      <p:sp>
        <p:nvSpPr>
          <p:cNvPr id="3" name="Title 2"/>
          <p:cNvSpPr>
            <a:spLocks noGrp="1"/>
          </p:cNvSpPr>
          <p:nvPr>
            <p:ph type="title"/>
          </p:nvPr>
        </p:nvSpPr>
        <p:spPr>
          <a:solidFill>
            <a:schemeClr val="accent3"/>
          </a:solidFill>
        </p:spPr>
        <p:txBody>
          <a:bodyPr/>
          <a:lstStyle/>
          <a:p>
            <a:pPr algn="ctr" rtl="1"/>
            <a:r>
              <a:rPr lang="fa-IR" dirty="0">
                <a:cs typeface="B Davat" panose="00000400000000000000" pitchFamily="2" charset="-78"/>
              </a:rPr>
              <a:t>حمایت از پژوهش های های دانشجویی</a:t>
            </a:r>
            <a:endParaRPr lang="en-US" dirty="0">
              <a:cs typeface="B Davat" panose="00000400000000000000" pitchFamily="2" charset="-78"/>
            </a:endParaRPr>
          </a:p>
        </p:txBody>
      </p:sp>
    </p:spTree>
    <p:extLst>
      <p:ext uri="{BB962C8B-B14F-4D97-AF65-F5344CB8AC3E}">
        <p14:creationId xmlns:p14="http://schemas.microsoft.com/office/powerpoint/2010/main" val="22975358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marR="0" indent="114300" algn="r" rtl="1">
              <a:lnSpc>
                <a:spcPct val="107000"/>
              </a:lnSpc>
              <a:spcBef>
                <a:spcPts val="1200"/>
              </a:spcBef>
              <a:spcAft>
                <a:spcPts val="800"/>
              </a:spcAft>
            </a:pPr>
            <a:r>
              <a:rPr lang="fa-IR" sz="4000" dirty="0">
                <a:solidFill>
                  <a:srgbClr val="FF0000"/>
                </a:solidFill>
                <a:latin typeface="Calibri"/>
                <a:ea typeface="Calibri"/>
                <a:cs typeface="B Mehr" panose="00000700000000000000" pitchFamily="2" charset="-78"/>
              </a:rPr>
              <a:t>هدف : </a:t>
            </a:r>
            <a:r>
              <a:rPr lang="fa-IR" sz="2800" dirty="0">
                <a:latin typeface="Calibri"/>
                <a:ea typeface="Calibri"/>
                <a:cs typeface="B Mehr" panose="00000700000000000000" pitchFamily="2" charset="-78"/>
              </a:rPr>
              <a:t>پژوهش انگیزی و توسعه فرهنگ پژوهش</a:t>
            </a:r>
            <a:endParaRPr lang="en-US" sz="2400" dirty="0">
              <a:latin typeface="Calibri"/>
              <a:ea typeface="Calibri"/>
              <a:cs typeface="B Mehr" panose="00000700000000000000" pitchFamily="2" charset="-78"/>
            </a:endParaRPr>
          </a:p>
          <a:p>
            <a:pPr marL="0" marR="0" indent="57150" algn="justLow" rtl="1">
              <a:lnSpc>
                <a:spcPct val="107000"/>
              </a:lnSpc>
              <a:spcBef>
                <a:spcPts val="1200"/>
              </a:spcBef>
              <a:spcAft>
                <a:spcPts val="800"/>
              </a:spcAft>
            </a:pPr>
            <a:r>
              <a:rPr lang="fa-IR" sz="2800" dirty="0">
                <a:latin typeface="Calibri"/>
                <a:ea typeface="Calibri"/>
                <a:cs typeface="B Mehr" panose="00000700000000000000" pitchFamily="2" charset="-78"/>
              </a:rPr>
              <a:t>به منظور اجرای موثر برنامه های هفته پژوهش </a:t>
            </a:r>
            <a:r>
              <a:rPr lang="fa-IR" sz="2800" dirty="0" smtClean="0">
                <a:latin typeface="Calibri"/>
                <a:ea typeface="Calibri"/>
                <a:cs typeface="B Mehr" panose="00000700000000000000" pitchFamily="2" charset="-78"/>
              </a:rPr>
              <a:t>(بر </a:t>
            </a:r>
            <a:r>
              <a:rPr lang="fa-IR" sz="2800" dirty="0">
                <a:latin typeface="Calibri"/>
                <a:ea typeface="Calibri"/>
                <a:cs typeface="B Mehr" panose="00000700000000000000" pitchFamily="2" charset="-78"/>
              </a:rPr>
              <a:t>اساس شیوه نامه ای که هر ساله از سوی معاونت </a:t>
            </a:r>
            <a:r>
              <a:rPr lang="fa-IR" sz="2800" dirty="0" smtClean="0">
                <a:latin typeface="Calibri"/>
                <a:ea typeface="Calibri"/>
                <a:cs typeface="B Mehr" panose="00000700000000000000" pitchFamily="2" charset="-78"/>
              </a:rPr>
              <a:t>پژوهشی </a:t>
            </a:r>
            <a:r>
              <a:rPr lang="fa-IR" sz="2800" dirty="0">
                <a:latin typeface="Calibri"/>
                <a:ea typeface="Calibri"/>
                <a:cs typeface="B Mehr" panose="00000700000000000000" pitchFamily="2" charset="-78"/>
              </a:rPr>
              <a:t>و فناوری ارسال می شود </a:t>
            </a:r>
            <a:r>
              <a:rPr lang="fa-IR" sz="2800" dirty="0" smtClean="0">
                <a:latin typeface="Calibri"/>
                <a:ea typeface="Calibri"/>
                <a:cs typeface="B Mehr" panose="00000700000000000000" pitchFamily="2" charset="-78"/>
              </a:rPr>
              <a:t>)، </a:t>
            </a:r>
            <a:r>
              <a:rPr lang="fa-IR" sz="2800" dirty="0">
                <a:latin typeface="Calibri"/>
                <a:ea typeface="Calibri"/>
                <a:cs typeface="B Mehr" panose="00000700000000000000" pitchFamily="2" charset="-78"/>
              </a:rPr>
              <a:t>مدیریت </a:t>
            </a:r>
            <a:r>
              <a:rPr lang="fa-IR" sz="2800" dirty="0" smtClean="0">
                <a:latin typeface="Calibri"/>
                <a:ea typeface="Calibri"/>
                <a:cs typeface="B Mehr" panose="00000700000000000000" pitchFamily="2" charset="-78"/>
              </a:rPr>
              <a:t>امور پردیس </a:t>
            </a:r>
            <a:r>
              <a:rPr lang="fa-IR" sz="2800" dirty="0">
                <a:latin typeface="Calibri"/>
                <a:ea typeface="Calibri"/>
                <a:cs typeface="B Mehr" panose="00000700000000000000" pitchFamily="2" charset="-78"/>
              </a:rPr>
              <a:t>های استانی( با داشتن واحدهای تابعه ) تا سقف 70 میلیون ریال  و </a:t>
            </a:r>
            <a:r>
              <a:rPr lang="fa-IR" sz="2800" dirty="0" smtClean="0">
                <a:latin typeface="Calibri"/>
                <a:ea typeface="Calibri"/>
                <a:cs typeface="B Mehr" panose="00000700000000000000" pitchFamily="2" charset="-78"/>
              </a:rPr>
              <a:t>مدیریت امور </a:t>
            </a:r>
            <a:r>
              <a:rPr lang="fa-IR" sz="2800" dirty="0">
                <a:latin typeface="Calibri"/>
                <a:ea typeface="Calibri"/>
                <a:cs typeface="B Mehr" panose="00000700000000000000" pitchFamily="2" charset="-78"/>
              </a:rPr>
              <a:t>پردیس های استانی( بدون داشتن واحدهای </a:t>
            </a:r>
            <a:r>
              <a:rPr lang="fa-IR" sz="2800" dirty="0" smtClean="0">
                <a:latin typeface="Calibri"/>
                <a:ea typeface="Calibri"/>
                <a:cs typeface="B Mehr" panose="00000700000000000000" pitchFamily="2" charset="-78"/>
              </a:rPr>
              <a:t>تابعه) </a:t>
            </a:r>
            <a:r>
              <a:rPr lang="fa-IR" sz="2800" dirty="0">
                <a:latin typeface="Calibri"/>
                <a:ea typeface="Calibri"/>
                <a:cs typeface="B Mehr" panose="00000700000000000000" pitchFamily="2" charset="-78"/>
              </a:rPr>
              <a:t>تا سقف 50 میلیون ریال ، علاوه بر جذب حمایتهای </a:t>
            </a:r>
            <a:r>
              <a:rPr lang="fa-IR" sz="2800" dirty="0" smtClean="0">
                <a:latin typeface="Calibri"/>
                <a:ea typeface="Calibri"/>
                <a:cs typeface="B Mehr" panose="00000700000000000000" pitchFamily="2" charset="-78"/>
              </a:rPr>
              <a:t>استانی، </a:t>
            </a:r>
            <a:r>
              <a:rPr lang="fa-IR" sz="2800" dirty="0">
                <a:latin typeface="Calibri"/>
                <a:ea typeface="Calibri"/>
                <a:cs typeface="B Mehr" panose="00000700000000000000" pitchFamily="2" charset="-78"/>
              </a:rPr>
              <a:t>می توانند از اعتبارات دانشگاه هزینه </a:t>
            </a:r>
            <a:r>
              <a:rPr lang="fa-IR" sz="2800" dirty="0" smtClean="0">
                <a:latin typeface="Calibri"/>
                <a:ea typeface="Calibri"/>
                <a:cs typeface="B Mehr" panose="00000700000000000000" pitchFamily="2" charset="-78"/>
              </a:rPr>
              <a:t>نمایند. </a:t>
            </a:r>
            <a:endParaRPr lang="en-US" sz="2400" dirty="0">
              <a:effectLst/>
              <a:latin typeface="Calibri"/>
              <a:ea typeface="Calibri"/>
              <a:cs typeface="B Mehr" panose="00000700000000000000" pitchFamily="2" charset="-78"/>
            </a:endParaRPr>
          </a:p>
        </p:txBody>
      </p:sp>
      <p:sp>
        <p:nvSpPr>
          <p:cNvPr id="3" name="Title 2"/>
          <p:cNvSpPr>
            <a:spLocks noGrp="1"/>
          </p:cNvSpPr>
          <p:nvPr>
            <p:ph type="title"/>
          </p:nvPr>
        </p:nvSpPr>
        <p:spPr>
          <a:solidFill>
            <a:srgbClr val="002060"/>
          </a:solidFill>
        </p:spPr>
        <p:txBody>
          <a:bodyPr/>
          <a:lstStyle/>
          <a:p>
            <a:pPr algn="ctr" rtl="1"/>
            <a:r>
              <a:rPr lang="fa-IR" dirty="0">
                <a:solidFill>
                  <a:schemeClr val="tx1"/>
                </a:solidFill>
                <a:cs typeface="B Davat" panose="00000400000000000000" pitchFamily="2" charset="-78"/>
              </a:rPr>
              <a:t>برگزاری مراسم هفته پژوهش‏</a:t>
            </a:r>
            <a:endParaRPr lang="en-US" dirty="0">
              <a:solidFill>
                <a:schemeClr val="tx1"/>
              </a:solidFill>
              <a:cs typeface="B Davat" panose="00000400000000000000" pitchFamily="2" charset="-78"/>
            </a:endParaRPr>
          </a:p>
        </p:txBody>
      </p:sp>
    </p:spTree>
    <p:extLst>
      <p:ext uri="{BB962C8B-B14F-4D97-AF65-F5344CB8AC3E}">
        <p14:creationId xmlns:p14="http://schemas.microsoft.com/office/powerpoint/2010/main" val="10648631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lgn="justLow" rtl="1">
              <a:buClr>
                <a:srgbClr val="2DA2BF"/>
              </a:buClr>
            </a:pPr>
            <a:endParaRPr lang="fa-IR" sz="2000" b="1" dirty="0">
              <a:cs typeface="B Mehr" panose="00000700000000000000" pitchFamily="2" charset="-78"/>
            </a:endParaRPr>
          </a:p>
          <a:p>
            <a:pPr algn="justLow" rtl="1"/>
            <a:endParaRPr lang="fa-IR" sz="2000" b="1" dirty="0" smtClean="0">
              <a:cs typeface="B Mehr" panose="00000700000000000000" pitchFamily="2" charset="-78"/>
            </a:endParaRPr>
          </a:p>
          <a:p>
            <a:pPr algn="justLow" rtl="1"/>
            <a:endParaRPr lang="en-US" sz="2400" dirty="0">
              <a:effectLst/>
              <a:latin typeface="Calibri"/>
              <a:ea typeface="Calibri"/>
              <a:cs typeface="B Mehr" panose="00000700000000000000" pitchFamily="2" charset="-78"/>
            </a:endParaRPr>
          </a:p>
        </p:txBody>
      </p:sp>
      <p:sp>
        <p:nvSpPr>
          <p:cNvPr id="3" name="Title 2"/>
          <p:cNvSpPr>
            <a:spLocks noGrp="1"/>
          </p:cNvSpPr>
          <p:nvPr>
            <p:ph type="title"/>
          </p:nvPr>
        </p:nvSpPr>
        <p:spPr>
          <a:xfrm>
            <a:off x="533400" y="304800"/>
            <a:ext cx="8229600" cy="1143000"/>
          </a:xfrm>
          <a:solidFill>
            <a:srgbClr val="002060"/>
          </a:solidFill>
        </p:spPr>
        <p:txBody>
          <a:bodyPr>
            <a:normAutofit fontScale="90000"/>
          </a:bodyPr>
          <a:lstStyle/>
          <a:p>
            <a:pPr algn="ctr" rtl="1"/>
            <a:r>
              <a:rPr lang="fa-IR" dirty="0" smtClean="0">
                <a:solidFill>
                  <a:schemeClr val="tx1"/>
                </a:solidFill>
                <a:cs typeface="B Davat" panose="00000400000000000000" pitchFamily="2" charset="-78"/>
              </a:rPr>
              <a:t>فرصت </a:t>
            </a:r>
            <a:r>
              <a:rPr lang="fa-IR" dirty="0">
                <a:solidFill>
                  <a:schemeClr val="tx1"/>
                </a:solidFill>
                <a:cs typeface="B Davat" panose="00000400000000000000" pitchFamily="2" charset="-78"/>
              </a:rPr>
              <a:t>های مطالعاتی داخل و خارج از کشور</a:t>
            </a:r>
            <a:br>
              <a:rPr lang="fa-IR" dirty="0">
                <a:solidFill>
                  <a:schemeClr val="tx1"/>
                </a:solidFill>
                <a:cs typeface="B Davat" panose="00000400000000000000" pitchFamily="2" charset="-78"/>
              </a:rPr>
            </a:br>
            <a:endParaRPr lang="en-US" dirty="0">
              <a:solidFill>
                <a:schemeClr val="tx1"/>
              </a:solidFill>
              <a:cs typeface="B Davat" panose="00000400000000000000" pitchFamily="2" charset="-78"/>
            </a:endParaRPr>
          </a:p>
        </p:txBody>
      </p:sp>
      <p:sp>
        <p:nvSpPr>
          <p:cNvPr id="4" name="Rectangle 3"/>
          <p:cNvSpPr/>
          <p:nvPr/>
        </p:nvSpPr>
        <p:spPr>
          <a:xfrm>
            <a:off x="609600" y="1600200"/>
            <a:ext cx="8001000" cy="8556188"/>
          </a:xfrm>
          <a:prstGeom prst="rect">
            <a:avLst/>
          </a:prstGeom>
        </p:spPr>
        <p:txBody>
          <a:bodyPr wrap="square">
            <a:spAutoFit/>
          </a:bodyPr>
          <a:lstStyle/>
          <a:p>
            <a:pPr algn="justLow" rtl="1"/>
            <a:r>
              <a:rPr lang="fa-IR" sz="2600" dirty="0" smtClean="0">
                <a:cs typeface="2  Mehr" panose="00000700000000000000" pitchFamily="2" charset="-78"/>
              </a:rPr>
              <a:t>در </a:t>
            </a:r>
            <a:r>
              <a:rPr lang="fa-IR" sz="2600" dirty="0">
                <a:cs typeface="2  Mehr" panose="00000700000000000000" pitchFamily="2" charset="-78"/>
              </a:rPr>
              <a:t>فرصت مطالعاتی خارج از کشور، عضو هیئت علمی که حداقل امتیازات لازم را کسب نموده و از یک دانشگاه یا مرکز علمی-پژوهشی معتبر مورد تایید وزارت علوم پذیرش گرفته است، برای مدت حداقل یک و حداکثر دو نیمسال تحصیلی به خارج اعزام می شود</a:t>
            </a:r>
            <a:r>
              <a:rPr lang="fa-IR" sz="2600" dirty="0" smtClean="0">
                <a:cs typeface="2  Mehr" panose="00000700000000000000" pitchFamily="2" charset="-78"/>
              </a:rPr>
              <a:t>.</a:t>
            </a:r>
          </a:p>
          <a:p>
            <a:pPr algn="justLow" rtl="1"/>
            <a:r>
              <a:rPr lang="fa-IR" sz="2800" dirty="0">
                <a:cs typeface="2  Mehr" panose="00000700000000000000" pitchFamily="2" charset="-78"/>
              </a:rPr>
              <a:t>فرصت مطالعاتی کوتاه مدت خارج از کشور در مدت تعطیلات تابستان و حداکثر به مدت دو ماه برای انجام تحقیقی خاص و با همکاری مؤسسه ای در خارج از کشور که مورد تایید وزارت علوم باشد، با تایید هیئت رئیسه دانشگاه برای اعضای هیئت علمی تامین می شود.</a:t>
            </a:r>
            <a:endParaRPr lang="fa-IR" sz="2800" dirty="0" smtClean="0">
              <a:cs typeface="2  Mehr" panose="00000700000000000000" pitchFamily="2" charset="-78"/>
            </a:endParaRPr>
          </a:p>
          <a:p>
            <a:pPr algn="r" rtl="1"/>
            <a:endParaRPr lang="fa-IR" sz="2800" dirty="0"/>
          </a:p>
          <a:p>
            <a:pPr algn="r" rtl="1"/>
            <a:endParaRPr lang="fa-IR" sz="2800" dirty="0" smtClean="0"/>
          </a:p>
          <a:p>
            <a:pPr algn="r" rtl="1"/>
            <a:endParaRPr lang="fa-IR" sz="2800" dirty="0"/>
          </a:p>
          <a:p>
            <a:pPr algn="r" rtl="1"/>
            <a:endParaRPr lang="fa-IR" sz="2800" dirty="0" smtClean="0"/>
          </a:p>
          <a:p>
            <a:pPr algn="r" rtl="1"/>
            <a:endParaRPr lang="fa-IR" sz="2800" dirty="0"/>
          </a:p>
          <a:p>
            <a:pPr algn="r" rtl="1"/>
            <a:endParaRPr lang="fa-IR" sz="2800" dirty="0" smtClean="0"/>
          </a:p>
          <a:p>
            <a:pPr algn="r" rtl="1"/>
            <a:endParaRPr lang="fa-IR" sz="2800" dirty="0"/>
          </a:p>
          <a:p>
            <a:pPr algn="r" rtl="1"/>
            <a:endParaRPr lang="fa-IR" sz="2800" dirty="0" smtClean="0"/>
          </a:p>
          <a:p>
            <a:pPr algn="r" rtl="1"/>
            <a:endParaRPr lang="fa-IR" sz="2800" dirty="0"/>
          </a:p>
          <a:p>
            <a:pPr algn="r" rtl="1"/>
            <a:endParaRPr lang="fa-IR" sz="2800" dirty="0"/>
          </a:p>
        </p:txBody>
      </p:sp>
    </p:spTree>
    <p:extLst>
      <p:ext uri="{BB962C8B-B14F-4D97-AF65-F5344CB8AC3E}">
        <p14:creationId xmlns:p14="http://schemas.microsoft.com/office/powerpoint/2010/main" val="11031044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lgn="justLow" rtl="1">
              <a:buClr>
                <a:srgbClr val="2DA2BF"/>
              </a:buClr>
            </a:pPr>
            <a:endParaRPr lang="fa-IR" sz="2000" b="1" dirty="0">
              <a:cs typeface="B Mehr" panose="00000700000000000000" pitchFamily="2" charset="-78"/>
            </a:endParaRPr>
          </a:p>
          <a:p>
            <a:pPr algn="justLow" rtl="1"/>
            <a:endParaRPr lang="fa-IR" sz="2000" b="1" dirty="0" smtClean="0">
              <a:cs typeface="B Mehr" panose="00000700000000000000" pitchFamily="2" charset="-78"/>
            </a:endParaRPr>
          </a:p>
          <a:p>
            <a:pPr algn="justLow" rtl="1"/>
            <a:endParaRPr lang="en-US" sz="2400" dirty="0">
              <a:effectLst/>
              <a:latin typeface="Calibri"/>
              <a:ea typeface="Calibri"/>
              <a:cs typeface="B Mehr" panose="00000700000000000000" pitchFamily="2" charset="-78"/>
            </a:endParaRPr>
          </a:p>
        </p:txBody>
      </p:sp>
      <p:sp>
        <p:nvSpPr>
          <p:cNvPr id="3" name="Title 2"/>
          <p:cNvSpPr>
            <a:spLocks noGrp="1"/>
          </p:cNvSpPr>
          <p:nvPr>
            <p:ph type="title"/>
          </p:nvPr>
        </p:nvSpPr>
        <p:spPr>
          <a:xfrm>
            <a:off x="533400" y="304800"/>
            <a:ext cx="8229600" cy="1143000"/>
          </a:xfrm>
          <a:solidFill>
            <a:srgbClr val="002060"/>
          </a:solidFill>
        </p:spPr>
        <p:txBody>
          <a:bodyPr>
            <a:normAutofit fontScale="90000"/>
          </a:bodyPr>
          <a:lstStyle/>
          <a:p>
            <a:pPr algn="ctr" rtl="1"/>
            <a:r>
              <a:rPr lang="fa-IR" dirty="0" smtClean="0">
                <a:solidFill>
                  <a:schemeClr val="tx1"/>
                </a:solidFill>
                <a:cs typeface="B Davat" panose="00000400000000000000" pitchFamily="2" charset="-78"/>
              </a:rPr>
              <a:t>فرصت </a:t>
            </a:r>
            <a:r>
              <a:rPr lang="fa-IR" dirty="0">
                <a:solidFill>
                  <a:schemeClr val="tx1"/>
                </a:solidFill>
                <a:cs typeface="B Davat" panose="00000400000000000000" pitchFamily="2" charset="-78"/>
              </a:rPr>
              <a:t>های مطالعاتی داخل و خارج از کشور</a:t>
            </a:r>
            <a:br>
              <a:rPr lang="fa-IR" dirty="0">
                <a:solidFill>
                  <a:schemeClr val="tx1"/>
                </a:solidFill>
                <a:cs typeface="B Davat" panose="00000400000000000000" pitchFamily="2" charset="-78"/>
              </a:rPr>
            </a:br>
            <a:endParaRPr lang="en-US" dirty="0">
              <a:solidFill>
                <a:schemeClr val="tx1"/>
              </a:solidFill>
              <a:cs typeface="B Davat" panose="00000400000000000000" pitchFamily="2" charset="-78"/>
            </a:endParaRPr>
          </a:p>
        </p:txBody>
      </p:sp>
      <p:sp>
        <p:nvSpPr>
          <p:cNvPr id="4" name="Rectangle 3"/>
          <p:cNvSpPr/>
          <p:nvPr/>
        </p:nvSpPr>
        <p:spPr>
          <a:xfrm>
            <a:off x="609600" y="1600200"/>
            <a:ext cx="8001000" cy="8386911"/>
          </a:xfrm>
          <a:prstGeom prst="rect">
            <a:avLst/>
          </a:prstGeom>
        </p:spPr>
        <p:txBody>
          <a:bodyPr wrap="square">
            <a:spAutoFit/>
          </a:bodyPr>
          <a:lstStyle/>
          <a:p>
            <a:pPr algn="justLow" rtl="1">
              <a:lnSpc>
                <a:spcPct val="150000"/>
              </a:lnSpc>
            </a:pPr>
            <a:r>
              <a:rPr lang="fa-IR" dirty="0">
                <a:cs typeface="2  Baran" panose="00000400000000000000" pitchFamily="2" charset="-78"/>
              </a:rPr>
              <a:t> </a:t>
            </a:r>
            <a:r>
              <a:rPr lang="fa-IR" sz="3000" dirty="0">
                <a:cs typeface="B Mehr" panose="00000700000000000000" pitchFamily="2" charset="-78"/>
              </a:rPr>
              <a:t>فرصت مطالعاتی داخل کشور برای تقویت توانمندی های پژوهشی اساتید با انجام تحقیق طراحی گردیده است. عضو هیئت علمی با حداقل وضعیت استخدامی رسمی آزمایشی می تواند به مدت حداقل یک و حداکثر دو نیمسال تحصیلی در سایر مؤسسات و مراکز تحقیقاتی با تایید دانشگاه فرهنگیان به تحقیق در یک موضوع خاص بپردازد</a:t>
            </a:r>
            <a:r>
              <a:rPr lang="fa-IR" sz="3000" dirty="0"/>
              <a:t>.</a:t>
            </a:r>
            <a:endParaRPr lang="fa-IR" sz="3000" dirty="0" smtClean="0"/>
          </a:p>
          <a:p>
            <a:pPr algn="r" rtl="1"/>
            <a:endParaRPr lang="fa-IR" sz="2800" dirty="0"/>
          </a:p>
          <a:p>
            <a:pPr algn="r" rtl="1"/>
            <a:endParaRPr lang="fa-IR" sz="2800" dirty="0" smtClean="0"/>
          </a:p>
          <a:p>
            <a:pPr algn="r" rtl="1"/>
            <a:endParaRPr lang="fa-IR" sz="2800" dirty="0"/>
          </a:p>
          <a:p>
            <a:pPr algn="r" rtl="1"/>
            <a:endParaRPr lang="fa-IR" sz="2800" dirty="0" smtClean="0"/>
          </a:p>
          <a:p>
            <a:pPr algn="r" rtl="1"/>
            <a:endParaRPr lang="fa-IR" sz="2800" dirty="0"/>
          </a:p>
          <a:p>
            <a:pPr algn="r" rtl="1"/>
            <a:endParaRPr lang="fa-IR" sz="2800" dirty="0" smtClean="0"/>
          </a:p>
          <a:p>
            <a:pPr algn="r" rtl="1"/>
            <a:endParaRPr lang="fa-IR" sz="2800" dirty="0"/>
          </a:p>
          <a:p>
            <a:pPr algn="r" rtl="1"/>
            <a:endParaRPr lang="fa-IR" sz="2800" dirty="0"/>
          </a:p>
        </p:txBody>
      </p:sp>
    </p:spTree>
    <p:extLst>
      <p:ext uri="{BB962C8B-B14F-4D97-AF65-F5344CB8AC3E}">
        <p14:creationId xmlns:p14="http://schemas.microsoft.com/office/powerpoint/2010/main" val="15223507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Low" rtl="1"/>
            <a:r>
              <a:rPr lang="fa-IR" sz="2400" b="1" dirty="0">
                <a:solidFill>
                  <a:srgbClr val="FF0000"/>
                </a:solidFill>
                <a:cs typeface="B Mehr" panose="00000700000000000000" pitchFamily="2" charset="-78"/>
              </a:rPr>
              <a:t>هدف </a:t>
            </a:r>
            <a:r>
              <a:rPr lang="fa-IR" sz="2400" b="1" dirty="0" smtClean="0">
                <a:solidFill>
                  <a:srgbClr val="FF0000"/>
                </a:solidFill>
                <a:cs typeface="B Mehr" panose="00000700000000000000" pitchFamily="2" charset="-78"/>
              </a:rPr>
              <a:t>: </a:t>
            </a:r>
            <a:r>
              <a:rPr lang="fa-IR" sz="2400" b="1" dirty="0" smtClean="0">
                <a:cs typeface="B Mehr" panose="00000700000000000000" pitchFamily="2" charset="-78"/>
              </a:rPr>
              <a:t>فرصت پژوهشی </a:t>
            </a:r>
            <a:r>
              <a:rPr lang="fa-IR" sz="2400" dirty="0" smtClean="0">
                <a:latin typeface="Calibri"/>
                <a:ea typeface="Calibri"/>
                <a:cs typeface="B Mehr" panose="00000700000000000000" pitchFamily="2" charset="-78"/>
              </a:rPr>
              <a:t>در </a:t>
            </a:r>
            <a:r>
              <a:rPr lang="fa-IR" sz="2400" dirty="0">
                <a:latin typeface="Calibri"/>
                <a:ea typeface="Calibri"/>
                <a:cs typeface="B Mehr" panose="00000700000000000000" pitchFamily="2" charset="-78"/>
              </a:rPr>
              <a:t>راستای توسعه تربیت حرفه ای استادان و تولید دانش آموزش محتوا (</a:t>
            </a:r>
            <a:r>
              <a:rPr lang="en-US" sz="2400" dirty="0">
                <a:latin typeface="Calibri"/>
                <a:ea typeface="Calibri"/>
                <a:cs typeface="B Mehr" panose="00000700000000000000" pitchFamily="2" charset="-78"/>
              </a:rPr>
              <a:t>pck </a:t>
            </a:r>
            <a:r>
              <a:rPr lang="fa-IR" sz="2400" dirty="0" smtClean="0">
                <a:latin typeface="Calibri"/>
                <a:ea typeface="Calibri"/>
                <a:cs typeface="B Mehr" panose="00000700000000000000" pitchFamily="2" charset="-78"/>
              </a:rPr>
              <a:t> ) صرفا </a:t>
            </a:r>
            <a:r>
              <a:rPr lang="fa-IR" sz="2400" dirty="0">
                <a:latin typeface="Calibri"/>
                <a:ea typeface="Calibri"/>
                <a:cs typeface="B Mehr" panose="00000700000000000000" pitchFamily="2" charset="-78"/>
              </a:rPr>
              <a:t>به اعضای هیات علمی </a:t>
            </a:r>
            <a:r>
              <a:rPr lang="fa-IR" sz="2400" dirty="0" smtClean="0">
                <a:latin typeface="Calibri"/>
                <a:ea typeface="Calibri"/>
                <a:cs typeface="B Mehr" panose="00000700000000000000" pitchFamily="2" charset="-78"/>
              </a:rPr>
              <a:t>با </a:t>
            </a:r>
            <a:r>
              <a:rPr lang="fa-IR" sz="2400" dirty="0">
                <a:latin typeface="Calibri"/>
                <a:ea typeface="Calibri"/>
                <a:cs typeface="B Mehr" panose="00000700000000000000" pitchFamily="2" charset="-78"/>
              </a:rPr>
              <a:t>مدرک دکتری اختصاص </a:t>
            </a:r>
            <a:r>
              <a:rPr lang="fa-IR" sz="2400" dirty="0" smtClean="0">
                <a:latin typeface="Calibri"/>
                <a:ea typeface="Calibri"/>
                <a:cs typeface="B Mehr" panose="00000700000000000000" pitchFamily="2" charset="-78"/>
              </a:rPr>
              <a:t>دارد. </a:t>
            </a:r>
          </a:p>
          <a:p>
            <a:pPr algn="justLow" rtl="1"/>
            <a:r>
              <a:rPr lang="fa-IR" sz="2400" dirty="0" smtClean="0">
                <a:solidFill>
                  <a:schemeClr val="accent2"/>
                </a:solidFill>
                <a:latin typeface="Calibri"/>
                <a:ea typeface="Calibri"/>
                <a:cs typeface="B Mehr" panose="00000700000000000000" pitchFamily="2" charset="-78"/>
              </a:rPr>
              <a:t>تعریف </a:t>
            </a:r>
            <a:r>
              <a:rPr lang="fa-IR" sz="2400" dirty="0">
                <a:latin typeface="Calibri"/>
                <a:ea typeface="Calibri"/>
                <a:cs typeface="B Mehr" panose="00000700000000000000" pitchFamily="2" charset="-78"/>
              </a:rPr>
              <a:t>: فرصت پژوهشی شامل محول نمودن وظیفه ای موقت به عضو در راستای تمهید بسترهای لازم برای انجام مطالعات مرتبط با رشته تخصصی عضو و مرتبط با دانشگاه و اجرای یک پژوهش میان رشته ای آموزش برای اعضای هیات علمی علاقمند به یادگیری در این زمینه می باشد. </a:t>
            </a:r>
          </a:p>
          <a:p>
            <a:pPr algn="justLow" rtl="1"/>
            <a:r>
              <a:rPr lang="fa-IR" sz="2400" dirty="0">
                <a:latin typeface="Calibri"/>
                <a:ea typeface="Calibri"/>
                <a:cs typeface="B Mehr" panose="00000700000000000000" pitchFamily="2" charset="-78"/>
              </a:rPr>
              <a:t>-فرصت پژوهشی با مشارکت دانشگاه های معتبر داخلی </a:t>
            </a:r>
            <a:r>
              <a:rPr lang="fa-IR" sz="2400" dirty="0" smtClean="0">
                <a:latin typeface="Calibri"/>
                <a:ea typeface="Calibri"/>
                <a:cs typeface="B Mehr" panose="00000700000000000000" pitchFamily="2" charset="-78"/>
              </a:rPr>
              <a:t>اجرا </a:t>
            </a:r>
            <a:r>
              <a:rPr lang="fa-IR" sz="2400" dirty="0">
                <a:latin typeface="Calibri"/>
                <a:ea typeface="Calibri"/>
                <a:cs typeface="B Mehr" panose="00000700000000000000" pitchFamily="2" charset="-78"/>
              </a:rPr>
              <a:t>می شود و پس از اجرای کامل و مطلوب طرح پژوهشی به عضو هیات علمی در پایان دوره گواهی استاد آموزش پژوه اعطا می گردد.</a:t>
            </a:r>
          </a:p>
          <a:p>
            <a:pPr algn="justLow" rtl="1"/>
            <a:endParaRPr lang="fa-IR" sz="2400" dirty="0" smtClean="0">
              <a:latin typeface="Calibri"/>
              <a:ea typeface="Calibri"/>
              <a:cs typeface="B Mehr" panose="00000700000000000000" pitchFamily="2" charset="-78"/>
            </a:endParaRPr>
          </a:p>
          <a:p>
            <a:pPr algn="justLow" rtl="1"/>
            <a:endParaRPr lang="en-US" sz="2400" dirty="0">
              <a:effectLst/>
              <a:latin typeface="Calibri"/>
              <a:ea typeface="Calibri"/>
              <a:cs typeface="B Mehr" panose="00000700000000000000" pitchFamily="2" charset="-78"/>
            </a:endParaRPr>
          </a:p>
        </p:txBody>
      </p:sp>
      <p:sp>
        <p:nvSpPr>
          <p:cNvPr id="3" name="Title 2"/>
          <p:cNvSpPr>
            <a:spLocks noGrp="1"/>
          </p:cNvSpPr>
          <p:nvPr>
            <p:ph type="title"/>
          </p:nvPr>
        </p:nvSpPr>
        <p:spPr>
          <a:solidFill>
            <a:srgbClr val="002060"/>
          </a:solidFill>
        </p:spPr>
        <p:txBody>
          <a:bodyPr/>
          <a:lstStyle/>
          <a:p>
            <a:pPr algn="ctr" rtl="1"/>
            <a:r>
              <a:rPr lang="fa-IR" dirty="0">
                <a:solidFill>
                  <a:prstClr val="black"/>
                </a:solidFill>
                <a:cs typeface="B Davat" panose="00000400000000000000" pitchFamily="2" charset="-78"/>
              </a:rPr>
              <a:t>اعطای فرصت پژوهشی تربیت حرفه ای </a:t>
            </a:r>
            <a:endParaRPr lang="en-US" dirty="0">
              <a:solidFill>
                <a:schemeClr val="tx1"/>
              </a:solidFill>
              <a:cs typeface="B Davat" panose="00000400000000000000" pitchFamily="2" charset="-78"/>
            </a:endParaRPr>
          </a:p>
        </p:txBody>
      </p:sp>
    </p:spTree>
    <p:extLst>
      <p:ext uri="{BB962C8B-B14F-4D97-AF65-F5344CB8AC3E}">
        <p14:creationId xmlns:p14="http://schemas.microsoft.com/office/powerpoint/2010/main" val="9178418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Low" rtl="1"/>
            <a:r>
              <a:rPr lang="fa-IR" sz="3600" dirty="0" smtClean="0">
                <a:solidFill>
                  <a:srgbClr val="FF0000"/>
                </a:solidFill>
                <a:latin typeface="Calibri"/>
                <a:ea typeface="Calibri"/>
                <a:cs typeface="B Mehr" panose="00000700000000000000" pitchFamily="2" charset="-78"/>
              </a:rPr>
              <a:t>شرایط لازم: </a:t>
            </a:r>
            <a:endParaRPr lang="fa-IR" sz="3600" dirty="0">
              <a:solidFill>
                <a:srgbClr val="FF0000"/>
              </a:solidFill>
              <a:latin typeface="Calibri"/>
              <a:ea typeface="Calibri"/>
              <a:cs typeface="B Mehr" panose="00000700000000000000" pitchFamily="2" charset="-78"/>
            </a:endParaRPr>
          </a:p>
          <a:p>
            <a:pPr algn="justLow" rtl="1"/>
            <a:r>
              <a:rPr lang="fa-IR" sz="2400" dirty="0">
                <a:latin typeface="Calibri"/>
                <a:ea typeface="Calibri"/>
                <a:cs typeface="B Mehr" panose="00000700000000000000" pitchFamily="2" charset="-78"/>
              </a:rPr>
              <a:t>-متقاضی عضو هیات علمی دانشگاه فرهنگیان باشد</a:t>
            </a:r>
          </a:p>
          <a:p>
            <a:pPr algn="justLow" rtl="1"/>
            <a:r>
              <a:rPr lang="fa-IR" sz="2400" dirty="0">
                <a:latin typeface="Calibri"/>
                <a:ea typeface="Calibri"/>
                <a:cs typeface="B Mehr" panose="00000700000000000000" pitchFamily="2" charset="-78"/>
              </a:rPr>
              <a:t>-حداقل یکسال کار تمام وقت به عنوان هیات علمی داشته باشد</a:t>
            </a:r>
          </a:p>
          <a:p>
            <a:pPr algn="justLow" rtl="1"/>
            <a:r>
              <a:rPr lang="fa-IR" sz="2400" dirty="0">
                <a:latin typeface="Calibri"/>
                <a:ea typeface="Calibri"/>
                <a:cs typeface="B Mehr" panose="00000700000000000000" pitchFamily="2" charset="-78"/>
              </a:rPr>
              <a:t>-داشتن مدرک دکتری تخصصی از دانشگاه های مورد تایید وزارت علوم</a:t>
            </a:r>
          </a:p>
          <a:p>
            <a:pPr algn="justLow" rtl="1"/>
            <a:r>
              <a:rPr lang="fa-IR" sz="2400" dirty="0">
                <a:latin typeface="Calibri"/>
                <a:ea typeface="Calibri"/>
                <a:cs typeface="B Mehr" panose="00000700000000000000" pitchFamily="2" charset="-78"/>
              </a:rPr>
              <a:t>-امکان خدمت عضو در دانشگاه به مدت حداقل 5 سال پس از اتمام طرح پژوهشی</a:t>
            </a:r>
          </a:p>
          <a:p>
            <a:pPr algn="justLow" rtl="1"/>
            <a:r>
              <a:rPr lang="fa-IR" sz="2400" dirty="0">
                <a:latin typeface="Calibri"/>
                <a:ea typeface="Calibri"/>
                <a:cs typeface="B Mehr" panose="00000700000000000000" pitchFamily="2" charset="-78"/>
              </a:rPr>
              <a:t>-داشتن یک مقاله چاپ شده علمی پژوهشی در مجلات مورد تایید وزارت </a:t>
            </a:r>
            <a:r>
              <a:rPr lang="fa-IR" sz="2400" dirty="0" smtClean="0">
                <a:latin typeface="Calibri"/>
                <a:ea typeface="Calibri"/>
                <a:cs typeface="B Mehr" panose="00000700000000000000" pitchFamily="2" charset="-78"/>
              </a:rPr>
              <a:t>علوم</a:t>
            </a:r>
          </a:p>
          <a:p>
            <a:pPr algn="justLow" rtl="1"/>
            <a:r>
              <a:rPr lang="fa-IR" sz="2400" dirty="0" smtClean="0">
                <a:latin typeface="Calibri"/>
                <a:ea typeface="Calibri"/>
                <a:cs typeface="B Mehr" panose="00000700000000000000" pitchFamily="2" charset="-78"/>
              </a:rPr>
              <a:t>حداکثر 5 سال از زمان تطبیق وضعیت برای اعضای تطبیق یافته</a:t>
            </a:r>
          </a:p>
          <a:p>
            <a:pPr algn="justLow" rtl="1"/>
            <a:r>
              <a:rPr lang="fa-IR" sz="2400" dirty="0" smtClean="0">
                <a:latin typeface="Calibri"/>
                <a:ea typeface="Calibri"/>
                <a:cs typeface="B Mehr" panose="00000700000000000000" pitchFamily="2" charset="-78"/>
              </a:rPr>
              <a:t>-حداکثر 5 سال از زمان احراز مرتبه علمی استادیاری</a:t>
            </a:r>
            <a:endParaRPr lang="fa-IR" sz="2400" dirty="0">
              <a:latin typeface="Calibri"/>
              <a:ea typeface="Calibri"/>
              <a:cs typeface="B Mehr" panose="00000700000000000000" pitchFamily="2" charset="-78"/>
            </a:endParaRPr>
          </a:p>
        </p:txBody>
      </p:sp>
      <p:sp>
        <p:nvSpPr>
          <p:cNvPr id="3" name="Title 2"/>
          <p:cNvSpPr>
            <a:spLocks noGrp="1"/>
          </p:cNvSpPr>
          <p:nvPr>
            <p:ph type="title"/>
          </p:nvPr>
        </p:nvSpPr>
        <p:spPr>
          <a:solidFill>
            <a:srgbClr val="002060"/>
          </a:solidFill>
        </p:spPr>
        <p:txBody>
          <a:bodyPr/>
          <a:lstStyle/>
          <a:p>
            <a:pPr algn="ctr" rtl="1"/>
            <a:r>
              <a:rPr lang="fa-IR" dirty="0">
                <a:solidFill>
                  <a:schemeClr val="tx1"/>
                </a:solidFill>
                <a:cs typeface="B Davat" panose="00000400000000000000" pitchFamily="2" charset="-78"/>
              </a:rPr>
              <a:t>اعطای فرصت پژوهشی تربیت حرفه ای </a:t>
            </a:r>
            <a:endParaRPr lang="en-US" dirty="0">
              <a:solidFill>
                <a:schemeClr val="tx1"/>
              </a:solidFill>
              <a:cs typeface="B Davat" panose="00000400000000000000" pitchFamily="2" charset="-78"/>
            </a:endParaRPr>
          </a:p>
        </p:txBody>
      </p:sp>
    </p:spTree>
    <p:extLst>
      <p:ext uri="{BB962C8B-B14F-4D97-AF65-F5344CB8AC3E}">
        <p14:creationId xmlns:p14="http://schemas.microsoft.com/office/powerpoint/2010/main" val="23250537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lgn="justLow" rtl="1">
              <a:buClr>
                <a:srgbClr val="2DA2BF"/>
              </a:buClr>
            </a:pPr>
            <a:r>
              <a:rPr lang="fa-IR" sz="2600" b="1" dirty="0" smtClean="0">
                <a:solidFill>
                  <a:prstClr val="black"/>
                </a:solidFill>
                <a:cs typeface="B Mehr" panose="00000700000000000000" pitchFamily="2" charset="-78"/>
              </a:rPr>
              <a:t>مدیریت </a:t>
            </a:r>
            <a:r>
              <a:rPr lang="fa-IR" sz="2600" b="1" dirty="0">
                <a:solidFill>
                  <a:prstClr val="black"/>
                </a:solidFill>
                <a:cs typeface="B Mehr" panose="00000700000000000000" pitchFamily="2" charset="-78"/>
              </a:rPr>
              <a:t>امور پردیسهای استانی می تواند راسا نسبت به طراحی و اجرای یک ‏</a:t>
            </a:r>
            <a:r>
              <a:rPr lang="fa-IR" sz="2600" b="1" dirty="0" smtClean="0">
                <a:solidFill>
                  <a:prstClr val="black"/>
                </a:solidFill>
                <a:cs typeface="B Mehr" panose="00000700000000000000" pitchFamily="2" charset="-78"/>
              </a:rPr>
              <a:t>کارگاه </a:t>
            </a:r>
            <a:r>
              <a:rPr lang="fa-IR" sz="2600" b="1" dirty="0">
                <a:solidFill>
                  <a:prstClr val="black"/>
                </a:solidFill>
                <a:cs typeface="B Mehr" panose="00000700000000000000" pitchFamily="2" charset="-78"/>
              </a:rPr>
              <a:t>نتیجه محور در جهت توانمندسازی پژوهشی با سرفصلهای اعلامی از ‏سوی معاونت پژوهشی و فناوری برای اعضای هیات علمی </a:t>
            </a:r>
            <a:r>
              <a:rPr lang="fa-IR" sz="2600" b="1" dirty="0" smtClean="0">
                <a:solidFill>
                  <a:prstClr val="black"/>
                </a:solidFill>
                <a:cs typeface="B Mehr" panose="00000700000000000000" pitchFamily="2" charset="-78"/>
              </a:rPr>
              <a:t>پردیس های </a:t>
            </a:r>
            <a:r>
              <a:rPr lang="fa-IR" sz="2600" b="1" dirty="0">
                <a:solidFill>
                  <a:prstClr val="black"/>
                </a:solidFill>
                <a:cs typeface="B Mehr" panose="00000700000000000000" pitchFamily="2" charset="-78"/>
              </a:rPr>
              <a:t>تحت پوشش اقدام ‏نماید. این کارگاهها  حداقل 24 ساعت و در سه روز کامل برگزار می شود.‏</a:t>
            </a:r>
          </a:p>
          <a:p>
            <a:pPr lvl="0" algn="justLow" rtl="1">
              <a:buClr>
                <a:srgbClr val="2DA2BF"/>
              </a:buClr>
            </a:pPr>
            <a:r>
              <a:rPr lang="fa-IR" sz="2600" b="1" dirty="0">
                <a:solidFill>
                  <a:prstClr val="black"/>
                </a:solidFill>
                <a:cs typeface="B Mehr" panose="00000700000000000000" pitchFamily="2" charset="-78"/>
              </a:rPr>
              <a:t>‏- کارگاهها باید ناظر بر توسعه توان تهیه پروپوزال و تهیه مقالات علمی- پژوهشی </a:t>
            </a:r>
            <a:r>
              <a:rPr lang="fa-IR" sz="2600" b="1" dirty="0" smtClean="0">
                <a:solidFill>
                  <a:prstClr val="black"/>
                </a:solidFill>
                <a:cs typeface="B Mehr" panose="00000700000000000000" pitchFamily="2" charset="-78"/>
              </a:rPr>
              <a:t>باشد </a:t>
            </a:r>
            <a:r>
              <a:rPr lang="fa-IR" sz="2600" b="1" dirty="0">
                <a:solidFill>
                  <a:prstClr val="black"/>
                </a:solidFill>
                <a:cs typeface="B Mehr" panose="00000700000000000000" pitchFamily="2" charset="-78"/>
              </a:rPr>
              <a:t>. نتیجه شرکت در کارگاه برای هریک از شرکت کنندگان ‏باید تهیه یک پیشنهاده پژوهشی و یا حداقل یک مقاله برای ارایه در </a:t>
            </a:r>
            <a:r>
              <a:rPr lang="fa-IR" sz="2600" b="1" dirty="0" smtClean="0">
                <a:solidFill>
                  <a:prstClr val="black"/>
                </a:solidFill>
                <a:cs typeface="B Mehr" panose="00000700000000000000" pitchFamily="2" charset="-78"/>
              </a:rPr>
              <a:t>همایش های علمی‏‏–پژوهشی </a:t>
            </a:r>
            <a:r>
              <a:rPr lang="fa-IR" sz="2600" b="1" dirty="0">
                <a:solidFill>
                  <a:prstClr val="black"/>
                </a:solidFill>
                <a:cs typeface="B Mehr" panose="00000700000000000000" pitchFamily="2" charset="-78"/>
              </a:rPr>
              <a:t>باشد. </a:t>
            </a:r>
            <a:endParaRPr lang="en-US" sz="2600" dirty="0">
              <a:solidFill>
                <a:prstClr val="black"/>
              </a:solidFill>
              <a:latin typeface="Calibri"/>
              <a:ea typeface="Calibri"/>
              <a:cs typeface="B Mehr" panose="00000700000000000000" pitchFamily="2" charset="-78"/>
            </a:endParaRPr>
          </a:p>
        </p:txBody>
      </p:sp>
      <p:sp>
        <p:nvSpPr>
          <p:cNvPr id="3" name="Title 2"/>
          <p:cNvSpPr>
            <a:spLocks noGrp="1"/>
          </p:cNvSpPr>
          <p:nvPr>
            <p:ph type="title"/>
          </p:nvPr>
        </p:nvSpPr>
        <p:spPr>
          <a:solidFill>
            <a:schemeClr val="accent2"/>
          </a:solidFill>
        </p:spPr>
        <p:txBody>
          <a:bodyPr/>
          <a:lstStyle/>
          <a:p>
            <a:pPr algn="justLow" rtl="1"/>
            <a:r>
              <a:rPr lang="fa-IR" sz="3700" dirty="0">
                <a:solidFill>
                  <a:prstClr val="black"/>
                </a:solidFill>
                <a:cs typeface="B Davat" panose="00000400000000000000" pitchFamily="2" charset="-78"/>
              </a:rPr>
              <a:t>توانمند سازی پژوهشی </a:t>
            </a:r>
            <a:r>
              <a:rPr lang="fa-IR" sz="3700" dirty="0" smtClean="0">
                <a:solidFill>
                  <a:prstClr val="black"/>
                </a:solidFill>
                <a:cs typeface="B Davat" panose="00000400000000000000" pitchFamily="2" charset="-78"/>
              </a:rPr>
              <a:t>اعضای </a:t>
            </a:r>
            <a:r>
              <a:rPr lang="fa-IR" sz="3700" dirty="0">
                <a:solidFill>
                  <a:prstClr val="black"/>
                </a:solidFill>
                <a:cs typeface="B Davat" panose="00000400000000000000" pitchFamily="2" charset="-78"/>
              </a:rPr>
              <a:t>هیات علمی</a:t>
            </a:r>
            <a:endParaRPr lang="fa-IR" dirty="0"/>
          </a:p>
        </p:txBody>
      </p:sp>
    </p:spTree>
    <p:extLst>
      <p:ext uri="{BB962C8B-B14F-4D97-AF65-F5344CB8AC3E}">
        <p14:creationId xmlns:p14="http://schemas.microsoft.com/office/powerpoint/2010/main" val="2818280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Low" rtl="1">
              <a:lnSpc>
                <a:spcPct val="200000"/>
              </a:lnSpc>
            </a:pPr>
            <a:r>
              <a:rPr lang="fa-IR" sz="2400" b="1" dirty="0" smtClean="0">
                <a:solidFill>
                  <a:schemeClr val="accent3">
                    <a:lumMod val="50000"/>
                  </a:schemeClr>
                </a:solidFill>
                <a:cs typeface="B Homa" pitchFamily="2" charset="-78"/>
              </a:rPr>
              <a:t>از معاونان آموزشی، پژوهشی و فرهنگی مدیریت امور پردیس های استانها، پردیس های استانها و سرپرستان واحدهای آموزش عالی دانشگاه فرهنگیان و همکاران گرامی شرکت کننده در گردهمایی که با صبر و حوصله به مطالب ارایه شده توجه فرمودند تشکر و قدردانی به عمل می آید.</a:t>
            </a:r>
          </a:p>
          <a:p>
            <a:pPr rtl="1">
              <a:lnSpc>
                <a:spcPct val="200000"/>
              </a:lnSpc>
            </a:pPr>
            <a:r>
              <a:rPr lang="fa-IR" sz="2400" b="1" dirty="0" smtClean="0">
                <a:solidFill>
                  <a:schemeClr val="accent3">
                    <a:lumMod val="50000"/>
                  </a:schemeClr>
                </a:solidFill>
                <a:cs typeface="B Homa" pitchFamily="2" charset="-78"/>
              </a:rPr>
              <a:t>«و السلام علیکم و رحمه الله و برکاته»</a:t>
            </a:r>
            <a:endParaRPr lang="fa-IR" sz="2400" b="1" dirty="0">
              <a:solidFill>
                <a:schemeClr val="accent3">
                  <a:lumMod val="50000"/>
                </a:schemeClr>
              </a:solidFill>
              <a:cs typeface="B Homa" pitchFamily="2" charset="-78"/>
            </a:endParaRPr>
          </a:p>
        </p:txBody>
      </p:sp>
      <p:sp>
        <p:nvSpPr>
          <p:cNvPr id="3" name="Title 2"/>
          <p:cNvSpPr>
            <a:spLocks noGrp="1"/>
          </p:cNvSpPr>
          <p:nvPr>
            <p:ph type="title"/>
          </p:nvPr>
        </p:nvSpPr>
        <p:spPr>
          <a:solidFill>
            <a:srgbClr val="00B050"/>
          </a:solidFill>
        </p:spPr>
        <p:txBody>
          <a:bodyPr/>
          <a:lstStyle/>
          <a:p>
            <a:pPr algn="ctr" rtl="1"/>
            <a:r>
              <a:rPr lang="fa-IR" dirty="0" smtClean="0">
                <a:cs typeface="B Davat" panose="00000400000000000000" pitchFamily="2" charset="-78"/>
              </a:rPr>
              <a:t>تشکر و قدردانی</a:t>
            </a:r>
            <a:endParaRPr lang="en-US" dirty="0">
              <a:cs typeface="B Davat" panose="00000400000000000000" pitchFamily="2" charset="-78"/>
            </a:endParaRPr>
          </a:p>
        </p:txBody>
      </p:sp>
    </p:spTree>
    <p:extLst>
      <p:ext uri="{BB962C8B-B14F-4D97-AF65-F5344CB8AC3E}">
        <p14:creationId xmlns:p14="http://schemas.microsoft.com/office/powerpoint/2010/main" val="1083775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Autofit/>
          </a:bodyPr>
          <a:lstStyle/>
          <a:p>
            <a:pPr algn="justLow" rtl="1"/>
            <a:r>
              <a:rPr lang="fa-IR" sz="2400" dirty="0">
                <a:cs typeface="2  Baran" panose="00000400000000000000" pitchFamily="2" charset="-78"/>
              </a:rPr>
              <a:t> </a:t>
            </a:r>
            <a:r>
              <a:rPr lang="fa-IR" sz="3600" dirty="0">
                <a:cs typeface="2  Elham" panose="00000400000000000000" pitchFamily="2" charset="-78"/>
              </a:rPr>
              <a:t>بر اساس </a:t>
            </a:r>
            <a:r>
              <a:rPr lang="fa-IR" sz="3600" dirty="0" smtClean="0">
                <a:cs typeface="2  Elham" panose="00000400000000000000" pitchFamily="2" charset="-78"/>
              </a:rPr>
              <a:t>برنامه </a:t>
            </a:r>
            <a:r>
              <a:rPr lang="fa-IR" sz="3600" dirty="0">
                <a:cs typeface="2  Elham" panose="00000400000000000000" pitchFamily="2" charset="-78"/>
              </a:rPr>
              <a:t>راهبردی دانشگاه فرهنگیان ایجاد تحرک پژوهشی در دانشگاه به عنوان یک عنصر اصلی در ‏عرصه تربیت معلم کشور لحاظ شده است. </a:t>
            </a:r>
            <a:endParaRPr lang="fa-IR" sz="3600" dirty="0" smtClean="0">
              <a:cs typeface="2  Elham" panose="00000400000000000000" pitchFamily="2" charset="-78"/>
            </a:endParaRPr>
          </a:p>
          <a:p>
            <a:pPr algn="justLow" rtl="1"/>
            <a:r>
              <a:rPr lang="fa-IR" sz="4000" dirty="0" smtClean="0">
                <a:cs typeface="2  Baran" panose="00000400000000000000" pitchFamily="2" charset="-78"/>
              </a:rPr>
              <a:t>‏</a:t>
            </a:r>
            <a:r>
              <a:rPr lang="fa-IR" sz="4000" dirty="0" smtClean="0">
                <a:cs typeface="2  Elham" panose="00000400000000000000" pitchFamily="2" charset="-78"/>
              </a:rPr>
              <a:t>تقویت و ارتقای جایگاه پژوهش و نوآوری و تولید علم و فناوری در حوزه تربیت معلم و دانش میان رشته ای آموزش در سطح ملی از اهداف کلان برنامه راهبردی دانشگاه است.</a:t>
            </a:r>
          </a:p>
          <a:p>
            <a:pPr algn="justLow" rtl="1"/>
            <a:endParaRPr lang="fa-IR" sz="4000" dirty="0" smtClean="0">
              <a:cs typeface="2  Elham" panose="00000400000000000000" pitchFamily="2" charset="-78"/>
            </a:endParaRPr>
          </a:p>
          <a:p>
            <a:pPr algn="justLow" rtl="1"/>
            <a:endParaRPr lang="en-US" sz="4000" dirty="0">
              <a:cs typeface="2  Baran" panose="00000400000000000000" pitchFamily="2" charset="-78"/>
            </a:endParaRPr>
          </a:p>
        </p:txBody>
      </p:sp>
      <p:sp>
        <p:nvSpPr>
          <p:cNvPr id="3" name="Title 2"/>
          <p:cNvSpPr>
            <a:spLocks noGrp="1"/>
          </p:cNvSpPr>
          <p:nvPr>
            <p:ph type="title"/>
          </p:nvPr>
        </p:nvSpPr>
        <p:spPr>
          <a:xfrm>
            <a:off x="457200" y="274638"/>
            <a:ext cx="8229600" cy="944562"/>
          </a:xfrm>
          <a:solidFill>
            <a:schemeClr val="accent6"/>
          </a:solidFill>
        </p:spPr>
        <p:txBody>
          <a:bodyPr/>
          <a:lstStyle/>
          <a:p>
            <a:pPr algn="ctr" rtl="1"/>
            <a:r>
              <a:rPr lang="fa-IR" dirty="0">
                <a:solidFill>
                  <a:schemeClr val="tx1"/>
                </a:solidFill>
                <a:cs typeface="B Davat" panose="00000400000000000000" pitchFamily="2" charset="-78"/>
              </a:rPr>
              <a:t>اهمیت و جایگاه پژوهش در اسناد بالادستی تربیت معلم</a:t>
            </a:r>
            <a:endParaRPr lang="en-US" dirty="0">
              <a:solidFill>
                <a:schemeClr val="tx1"/>
              </a:solidFill>
              <a:cs typeface="B Davat" panose="00000400000000000000" pitchFamily="2" charset="-78"/>
            </a:endParaRPr>
          </a:p>
        </p:txBody>
      </p:sp>
    </p:spTree>
    <p:extLst>
      <p:ext uri="{BB962C8B-B14F-4D97-AF65-F5344CB8AC3E}">
        <p14:creationId xmlns:p14="http://schemas.microsoft.com/office/powerpoint/2010/main" val="18990712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Low" rtl="1"/>
            <a:r>
              <a:rPr lang="fa-IR" sz="3600" dirty="0" smtClean="0">
                <a:cs typeface="2  Mehr" panose="00000700000000000000" pitchFamily="2" charset="-78"/>
              </a:rPr>
              <a:t>توسعه امر پژوهش در بین دانشجومعلمان و مجهز کردن آنها به دانش، نگرش و مهارت پژوهشی از آرمانهای دانشگاه فرهنگیان است. برای حصول به این هدف آرمانی می بایست اعضای هیات علمی و مدرسان دانشگاه واجد دانش، نگرش و مهارت پژوهشی بالا باشند تا بتوانند دانشجو معلمان را در این مسیر هدایت کنند.</a:t>
            </a:r>
            <a:endParaRPr lang="en-US" sz="3600" dirty="0">
              <a:cs typeface="2  Mehr" panose="00000700000000000000" pitchFamily="2" charset="-78"/>
            </a:endParaRPr>
          </a:p>
        </p:txBody>
      </p:sp>
      <p:sp>
        <p:nvSpPr>
          <p:cNvPr id="3" name="Title 2"/>
          <p:cNvSpPr>
            <a:spLocks noGrp="1"/>
          </p:cNvSpPr>
          <p:nvPr>
            <p:ph type="title"/>
          </p:nvPr>
        </p:nvSpPr>
        <p:spPr>
          <a:solidFill>
            <a:schemeClr val="accent2"/>
          </a:solidFill>
        </p:spPr>
        <p:txBody>
          <a:bodyPr/>
          <a:lstStyle/>
          <a:p>
            <a:pPr algn="ctr" rtl="1"/>
            <a:r>
              <a:rPr lang="fa-IR" dirty="0">
                <a:solidFill>
                  <a:srgbClr val="464646"/>
                </a:solidFill>
                <a:cs typeface="B Davat" panose="00000400000000000000" pitchFamily="2" charset="-78"/>
              </a:rPr>
              <a:t>اهمیت و ضرورت پژوهش در تربیت معلم</a:t>
            </a:r>
            <a:endParaRPr lang="en-US" dirty="0"/>
          </a:p>
        </p:txBody>
      </p:sp>
    </p:spTree>
    <p:extLst>
      <p:ext uri="{BB962C8B-B14F-4D97-AF65-F5344CB8AC3E}">
        <p14:creationId xmlns:p14="http://schemas.microsoft.com/office/powerpoint/2010/main" val="3302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219199"/>
          </a:xfrm>
          <a:solidFill>
            <a:srgbClr val="92D050"/>
          </a:solidFill>
        </p:spPr>
        <p:txBody>
          <a:bodyPr>
            <a:noAutofit/>
          </a:bodyPr>
          <a:lstStyle/>
          <a:p>
            <a:pPr algn="ctr"/>
            <a:r>
              <a:rPr lang="fa-IR" sz="4000" dirty="0" smtClean="0">
                <a:cs typeface="2  Davat" pitchFamily="2" charset="-78"/>
              </a:rPr>
              <a:t>فعالیت های مرتبط با مدیریت ارتباط با جامعه و همکاری های علمی</a:t>
            </a:r>
            <a:endParaRPr lang="en-US" sz="4000" dirty="0">
              <a:cs typeface="2  Davat" pitchFamily="2" charset="-78"/>
            </a:endParaRPr>
          </a:p>
        </p:txBody>
      </p:sp>
      <p:sp>
        <p:nvSpPr>
          <p:cNvPr id="3" name="Subtitle 2"/>
          <p:cNvSpPr>
            <a:spLocks noGrp="1"/>
          </p:cNvSpPr>
          <p:nvPr>
            <p:ph type="subTitle" idx="1"/>
          </p:nvPr>
        </p:nvSpPr>
        <p:spPr>
          <a:xfrm>
            <a:off x="685800" y="1752600"/>
            <a:ext cx="7772400" cy="3505200"/>
          </a:xfrm>
        </p:spPr>
        <p:txBody>
          <a:bodyPr>
            <a:noAutofit/>
          </a:bodyPr>
          <a:lstStyle/>
          <a:p>
            <a:pPr lvl="0" algn="justLow" rtl="1"/>
            <a:r>
              <a:rPr lang="fa-IR" sz="2000" b="1" dirty="0" smtClean="0">
                <a:cs typeface="B Jadid" panose="00000700000000000000" pitchFamily="2" charset="-78"/>
              </a:rPr>
              <a:t>1</a:t>
            </a:r>
            <a:r>
              <a:rPr lang="fa-IR" sz="2000" b="1" dirty="0" smtClean="0">
                <a:cs typeface="B Farnaz" panose="00000400000000000000" pitchFamily="2" charset="-78"/>
              </a:rPr>
              <a:t>-برگزاری </a:t>
            </a:r>
            <a:r>
              <a:rPr lang="fa-IR" sz="2000" b="1" dirty="0">
                <a:cs typeface="B Farnaz" panose="00000400000000000000" pitchFamily="2" charset="-78"/>
              </a:rPr>
              <a:t>همایش </a:t>
            </a:r>
            <a:r>
              <a:rPr lang="fa-IR" sz="2000" b="1" dirty="0" smtClean="0">
                <a:cs typeface="B Farnaz" panose="00000400000000000000" pitchFamily="2" charset="-78"/>
              </a:rPr>
              <a:t>های استانی، منطقه ای،  ملی و بین </a:t>
            </a:r>
            <a:r>
              <a:rPr lang="fa-IR" sz="2000" b="1" dirty="0" smtClean="0">
                <a:cs typeface="B Farnaz" panose="00000400000000000000" pitchFamily="2" charset="-78"/>
              </a:rPr>
              <a:t>المللی</a:t>
            </a:r>
          </a:p>
          <a:p>
            <a:pPr lvl="0" algn="justLow" rtl="1"/>
            <a:r>
              <a:rPr lang="fa-IR" sz="2000" b="1" dirty="0" smtClean="0">
                <a:cs typeface="B Farnaz" panose="00000400000000000000" pitchFamily="2" charset="-78"/>
              </a:rPr>
              <a:t>2-نشست های علمی-تخصصی و کرسی های علمی و ترویجی</a:t>
            </a:r>
            <a:endParaRPr lang="fa-IR" sz="2000" b="1" dirty="0" smtClean="0">
              <a:cs typeface="B Farnaz" panose="00000400000000000000" pitchFamily="2" charset="-78"/>
            </a:endParaRPr>
          </a:p>
          <a:p>
            <a:pPr lvl="0" algn="justLow" rtl="1"/>
            <a:r>
              <a:rPr lang="fa-IR" sz="2000" b="1" dirty="0" smtClean="0">
                <a:cs typeface="B Farnaz" panose="00000400000000000000" pitchFamily="2" charset="-78"/>
              </a:rPr>
              <a:t>3-حمایت </a:t>
            </a:r>
            <a:r>
              <a:rPr lang="fa-IR" sz="2000" b="1" dirty="0">
                <a:cs typeface="B Farnaz" panose="00000400000000000000" pitchFamily="2" charset="-78"/>
              </a:rPr>
              <a:t>از شرکت اعضای هیات علمی در </a:t>
            </a:r>
            <a:r>
              <a:rPr lang="fa-IR" sz="2000" b="1" dirty="0" smtClean="0">
                <a:cs typeface="B Farnaz" panose="00000400000000000000" pitchFamily="2" charset="-78"/>
              </a:rPr>
              <a:t>همایش های </a:t>
            </a:r>
            <a:r>
              <a:rPr lang="fa-IR" sz="2000" b="1" dirty="0">
                <a:cs typeface="B Farnaz" panose="00000400000000000000" pitchFamily="2" charset="-78"/>
              </a:rPr>
              <a:t>داخل و خارج از </a:t>
            </a:r>
            <a:r>
              <a:rPr lang="fa-IR" sz="2000" b="1" dirty="0" smtClean="0">
                <a:cs typeface="B Farnaz" panose="00000400000000000000" pitchFamily="2" charset="-78"/>
              </a:rPr>
              <a:t>کشور</a:t>
            </a:r>
          </a:p>
          <a:p>
            <a:pPr lvl="0" algn="justLow" rtl="1"/>
            <a:r>
              <a:rPr lang="fa-IR" sz="2000" b="1" dirty="0" smtClean="0">
                <a:cs typeface="B Farnaz" panose="00000400000000000000" pitchFamily="2" charset="-78"/>
              </a:rPr>
              <a:t>4- </a:t>
            </a:r>
            <a:r>
              <a:rPr lang="fa-IR" sz="2000" b="1" dirty="0">
                <a:cs typeface="B Farnaz" panose="00000400000000000000" pitchFamily="2" charset="-78"/>
              </a:rPr>
              <a:t>حمایت از پژوهش های دانشجویی</a:t>
            </a:r>
            <a:endParaRPr lang="fa-IR" sz="2000" b="1" dirty="0" smtClean="0">
              <a:cs typeface="B Farnaz" panose="00000400000000000000" pitchFamily="2" charset="-78"/>
            </a:endParaRPr>
          </a:p>
          <a:p>
            <a:pPr lvl="0" algn="justLow" rtl="1"/>
            <a:r>
              <a:rPr lang="fa-IR" sz="2000" b="1" dirty="0" smtClean="0">
                <a:cs typeface="B Farnaz" panose="00000400000000000000" pitchFamily="2" charset="-78"/>
              </a:rPr>
              <a:t>5-برگزاری </a:t>
            </a:r>
            <a:r>
              <a:rPr lang="fa-IR" sz="2000" b="1" dirty="0">
                <a:cs typeface="B Farnaz" panose="00000400000000000000" pitchFamily="2" charset="-78"/>
              </a:rPr>
              <a:t>مراسم هفته پژوهش</a:t>
            </a:r>
            <a:r>
              <a:rPr lang="fa-IR" sz="2000" b="1" dirty="0" smtClean="0">
                <a:cs typeface="B Farnaz" panose="00000400000000000000" pitchFamily="2" charset="-78"/>
              </a:rPr>
              <a:t>‏</a:t>
            </a:r>
          </a:p>
          <a:p>
            <a:pPr lvl="0" algn="justLow" rtl="1"/>
            <a:r>
              <a:rPr lang="fa-IR" sz="2000" b="1" dirty="0" smtClean="0">
                <a:cs typeface="B Farnaz" panose="00000400000000000000" pitchFamily="2" charset="-78"/>
              </a:rPr>
              <a:t>6-فرصت </a:t>
            </a:r>
            <a:r>
              <a:rPr lang="fa-IR" sz="2000" b="1" dirty="0" smtClean="0">
                <a:cs typeface="B Farnaz" panose="00000400000000000000" pitchFamily="2" charset="-78"/>
              </a:rPr>
              <a:t>های مطالعاتی داخل و خارج از کشور</a:t>
            </a:r>
          </a:p>
          <a:p>
            <a:pPr lvl="0" algn="justLow" rtl="1"/>
            <a:r>
              <a:rPr lang="fa-IR" sz="2000" b="1" dirty="0" smtClean="0">
                <a:cs typeface="B Farnaz" panose="00000400000000000000" pitchFamily="2" charset="-78"/>
              </a:rPr>
              <a:t>7-فرصت </a:t>
            </a:r>
            <a:r>
              <a:rPr lang="fa-IR" sz="2000" b="1" dirty="0" smtClean="0">
                <a:cs typeface="B Farnaz" panose="00000400000000000000" pitchFamily="2" charset="-78"/>
              </a:rPr>
              <a:t>پژوهشی تربیت حرفه ای</a:t>
            </a:r>
          </a:p>
          <a:p>
            <a:pPr lvl="0" algn="justLow" rtl="1"/>
            <a:r>
              <a:rPr lang="fa-IR" sz="2000" b="1" dirty="0" smtClean="0">
                <a:cs typeface="B Farnaz" panose="00000400000000000000" pitchFamily="2" charset="-78"/>
              </a:rPr>
              <a:t>8-توانمند </a:t>
            </a:r>
            <a:r>
              <a:rPr lang="fa-IR" sz="2000" b="1" dirty="0">
                <a:cs typeface="B Farnaz" panose="00000400000000000000" pitchFamily="2" charset="-78"/>
              </a:rPr>
              <a:t>سازی پژوهشی اعضای هیات علمی</a:t>
            </a:r>
            <a:endParaRPr lang="fa-IR" sz="2000" b="1" dirty="0" smtClean="0">
              <a:cs typeface="B Farnaz" panose="00000400000000000000" pitchFamily="2" charset="-78"/>
            </a:endParaRPr>
          </a:p>
          <a:p>
            <a:pPr lvl="0" algn="justLow" rtl="1"/>
            <a:endParaRPr lang="en-US" sz="2800" dirty="0">
              <a:cs typeface="B Mehr" panose="00000700000000000000"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85799"/>
          </a:xfrm>
          <a:solidFill>
            <a:schemeClr val="accent2"/>
          </a:solidFill>
        </p:spPr>
        <p:txBody>
          <a:bodyPr>
            <a:noAutofit/>
          </a:bodyPr>
          <a:lstStyle/>
          <a:p>
            <a:pPr algn="ctr"/>
            <a:r>
              <a:rPr lang="fa-IR" sz="4000" dirty="0" smtClean="0">
                <a:cs typeface="2  Davat" pitchFamily="2" charset="-78"/>
              </a:rPr>
              <a:t>همایش استانی</a:t>
            </a:r>
            <a:endParaRPr lang="en-US" sz="4000" dirty="0">
              <a:cs typeface="2  Davat" pitchFamily="2" charset="-78"/>
            </a:endParaRPr>
          </a:p>
        </p:txBody>
      </p:sp>
      <p:sp>
        <p:nvSpPr>
          <p:cNvPr id="3" name="Subtitle 2"/>
          <p:cNvSpPr>
            <a:spLocks noGrp="1"/>
          </p:cNvSpPr>
          <p:nvPr>
            <p:ph type="subTitle" idx="1"/>
          </p:nvPr>
        </p:nvSpPr>
        <p:spPr>
          <a:xfrm>
            <a:off x="685800" y="1143000"/>
            <a:ext cx="7772400" cy="4114800"/>
          </a:xfrm>
        </p:spPr>
        <p:txBody>
          <a:bodyPr>
            <a:noAutofit/>
          </a:bodyPr>
          <a:lstStyle/>
          <a:p>
            <a:pPr algn="justLow" rtl="1">
              <a:lnSpc>
                <a:spcPct val="150000"/>
              </a:lnSpc>
              <a:buClr>
                <a:srgbClr val="2DA2BF"/>
              </a:buClr>
            </a:pPr>
            <a:r>
              <a:rPr lang="fa-IR" sz="2200" b="1" dirty="0">
                <a:solidFill>
                  <a:srgbClr val="FF0000"/>
                </a:solidFill>
                <a:latin typeface="Calibri"/>
                <a:ea typeface="Calibri"/>
                <a:cs typeface="B Mehr" panose="00000700000000000000" pitchFamily="2" charset="-78"/>
              </a:rPr>
              <a:t>هدف </a:t>
            </a:r>
            <a:r>
              <a:rPr lang="fa-IR" sz="2200" b="1" dirty="0">
                <a:solidFill>
                  <a:schemeClr val="tx1"/>
                </a:solidFill>
                <a:latin typeface="Calibri"/>
                <a:ea typeface="Calibri"/>
                <a:cs typeface="B Mehr" panose="00000700000000000000" pitchFamily="2" charset="-78"/>
              </a:rPr>
              <a:t>: </a:t>
            </a:r>
            <a:r>
              <a:rPr lang="fa-IR" sz="2200" dirty="0">
                <a:solidFill>
                  <a:schemeClr val="tx1"/>
                </a:solidFill>
                <a:latin typeface="Calibri"/>
                <a:ea typeface="Calibri"/>
                <a:cs typeface="B Mehr" panose="00000700000000000000" pitchFamily="2" charset="-78"/>
              </a:rPr>
              <a:t>ایجاد فرصت برای تضارب </a:t>
            </a:r>
            <a:r>
              <a:rPr lang="fa-IR" sz="2200" dirty="0" smtClean="0">
                <a:solidFill>
                  <a:schemeClr val="tx1"/>
                </a:solidFill>
                <a:latin typeface="Calibri"/>
                <a:ea typeface="Calibri"/>
                <a:cs typeface="B Mehr" panose="00000700000000000000" pitchFamily="2" charset="-78"/>
              </a:rPr>
              <a:t>آراء </a:t>
            </a:r>
            <a:r>
              <a:rPr lang="fa-IR" sz="2200" dirty="0">
                <a:solidFill>
                  <a:schemeClr val="tx1"/>
                </a:solidFill>
                <a:latin typeface="Calibri"/>
                <a:ea typeface="Calibri"/>
                <a:cs typeface="B Mehr" panose="00000700000000000000" pitchFamily="2" charset="-78"/>
              </a:rPr>
              <a:t>، تجمیع </a:t>
            </a:r>
            <a:r>
              <a:rPr lang="fa-IR" sz="2200" dirty="0" smtClean="0">
                <a:solidFill>
                  <a:schemeClr val="tx1"/>
                </a:solidFill>
                <a:latin typeface="Calibri"/>
                <a:ea typeface="Calibri"/>
                <a:cs typeface="B Mehr" panose="00000700000000000000" pitchFamily="2" charset="-78"/>
              </a:rPr>
              <a:t>تجربیات، </a:t>
            </a:r>
            <a:r>
              <a:rPr lang="fa-IR" sz="2200" dirty="0">
                <a:solidFill>
                  <a:schemeClr val="tx1"/>
                </a:solidFill>
                <a:latin typeface="Calibri"/>
                <a:ea typeface="Calibri"/>
                <a:cs typeface="B Mehr" panose="00000700000000000000" pitchFamily="2" charset="-78"/>
              </a:rPr>
              <a:t>بسط دانش بومی و به اشتراک گذاری تجارب و دیدگاه های صاحب نظران و پژوهشگران در سطوح مختلف در زمینه موضوعات تخصصی آموزش و تربیت معلم </a:t>
            </a:r>
          </a:p>
          <a:p>
            <a:pPr lvl="0" algn="justLow" rtl="1">
              <a:lnSpc>
                <a:spcPct val="150000"/>
              </a:lnSpc>
              <a:buClr>
                <a:srgbClr val="2DA2BF"/>
              </a:buClr>
            </a:pPr>
            <a:r>
              <a:rPr lang="fa-IR" sz="2200" b="1" dirty="0" smtClean="0">
                <a:solidFill>
                  <a:srgbClr val="FF0000"/>
                </a:solidFill>
                <a:cs typeface="B Mehr" panose="00000700000000000000" pitchFamily="2" charset="-78"/>
              </a:rPr>
              <a:t>تعریف همايش </a:t>
            </a:r>
            <a:r>
              <a:rPr lang="fa-IR" sz="2200" b="1" dirty="0">
                <a:solidFill>
                  <a:srgbClr val="FF0000"/>
                </a:solidFill>
                <a:cs typeface="B Mehr" panose="00000700000000000000" pitchFamily="2" charset="-78"/>
              </a:rPr>
              <a:t>استاني: </a:t>
            </a:r>
            <a:r>
              <a:rPr lang="fa-IR" sz="2200" b="1" dirty="0">
                <a:solidFill>
                  <a:schemeClr val="tx1"/>
                </a:solidFill>
                <a:cs typeface="B Mehr" panose="00000700000000000000" pitchFamily="2" charset="-78"/>
              </a:rPr>
              <a:t>همايشي است كه در سطح يك استان و با همكاري </a:t>
            </a:r>
            <a:r>
              <a:rPr lang="fa-IR" sz="2200" b="1" dirty="0" smtClean="0">
                <a:solidFill>
                  <a:schemeClr val="tx1"/>
                </a:solidFill>
                <a:cs typeface="B Mehr" panose="00000700000000000000" pitchFamily="2" charset="-78"/>
              </a:rPr>
              <a:t>پردیس ها </a:t>
            </a:r>
            <a:r>
              <a:rPr lang="fa-IR" sz="2200" b="1" dirty="0">
                <a:solidFill>
                  <a:schemeClr val="tx1"/>
                </a:solidFill>
                <a:cs typeface="B Mehr" panose="00000700000000000000" pitchFamily="2" charset="-78"/>
              </a:rPr>
              <a:t>و واحدهاي استان و همچنین مشارکت سایر دانشگاهها و نهادهای علمی استان و با صدور مجوز از شوراي پژوهش مدیریت </a:t>
            </a:r>
            <a:r>
              <a:rPr lang="fa-IR" sz="2200" b="1" dirty="0" smtClean="0">
                <a:solidFill>
                  <a:schemeClr val="tx1"/>
                </a:solidFill>
                <a:cs typeface="B Mehr" panose="00000700000000000000" pitchFamily="2" charset="-78"/>
              </a:rPr>
              <a:t>پردیس های </a:t>
            </a:r>
            <a:r>
              <a:rPr lang="fa-IR" sz="2200" b="1" dirty="0">
                <a:solidFill>
                  <a:schemeClr val="tx1"/>
                </a:solidFill>
                <a:cs typeface="B Mehr" panose="00000700000000000000" pitchFamily="2" charset="-78"/>
              </a:rPr>
              <a:t>استان برگزار مي‌گردد.</a:t>
            </a:r>
          </a:p>
        </p:txBody>
      </p:sp>
    </p:spTree>
    <p:extLst>
      <p:ext uri="{BB962C8B-B14F-4D97-AF65-F5344CB8AC3E}">
        <p14:creationId xmlns:p14="http://schemas.microsoft.com/office/powerpoint/2010/main" val="4123363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85799"/>
          </a:xfrm>
          <a:solidFill>
            <a:schemeClr val="accent2"/>
          </a:solidFill>
        </p:spPr>
        <p:txBody>
          <a:bodyPr>
            <a:noAutofit/>
          </a:bodyPr>
          <a:lstStyle/>
          <a:p>
            <a:pPr algn="ctr"/>
            <a:r>
              <a:rPr lang="fa-IR" sz="4000" dirty="0" smtClean="0">
                <a:solidFill>
                  <a:schemeClr val="tx1"/>
                </a:solidFill>
                <a:cs typeface="2  Davat" pitchFamily="2" charset="-78"/>
              </a:rPr>
              <a:t>همایش استانی</a:t>
            </a:r>
            <a:endParaRPr lang="en-US" sz="4000" dirty="0">
              <a:solidFill>
                <a:schemeClr val="tx1"/>
              </a:solidFill>
              <a:cs typeface="2  Davat" pitchFamily="2" charset="-78"/>
            </a:endParaRPr>
          </a:p>
        </p:txBody>
      </p:sp>
      <p:sp>
        <p:nvSpPr>
          <p:cNvPr id="3" name="Subtitle 2"/>
          <p:cNvSpPr>
            <a:spLocks noGrp="1"/>
          </p:cNvSpPr>
          <p:nvPr>
            <p:ph type="subTitle" idx="1"/>
          </p:nvPr>
        </p:nvSpPr>
        <p:spPr>
          <a:xfrm>
            <a:off x="685800" y="1143000"/>
            <a:ext cx="7772400" cy="4114800"/>
          </a:xfrm>
        </p:spPr>
        <p:txBody>
          <a:bodyPr>
            <a:noAutofit/>
          </a:bodyPr>
          <a:lstStyle/>
          <a:p>
            <a:pPr lvl="0" algn="justLow" rtl="1">
              <a:lnSpc>
                <a:spcPct val="150000"/>
              </a:lnSpc>
              <a:buClr>
                <a:srgbClr val="2DA2BF"/>
              </a:buClr>
            </a:pPr>
            <a:r>
              <a:rPr lang="ar-SA" sz="2000" b="1" dirty="0" smtClean="0">
                <a:solidFill>
                  <a:srgbClr val="FF0000"/>
                </a:solidFill>
                <a:cs typeface="B Mehr" panose="00000700000000000000" pitchFamily="2" charset="-78"/>
              </a:rPr>
              <a:t>نحوه اجر</a:t>
            </a:r>
            <a:r>
              <a:rPr lang="en-US" sz="2000" dirty="0" smtClean="0">
                <a:solidFill>
                  <a:srgbClr val="464646"/>
                </a:solidFill>
                <a:cs typeface="B Mehr" panose="00000700000000000000" pitchFamily="2" charset="-78"/>
              </a:rPr>
              <a:t>.</a:t>
            </a:r>
            <a:r>
              <a:rPr lang="ar-SA" sz="2000" dirty="0" smtClean="0">
                <a:solidFill>
                  <a:schemeClr val="tx1"/>
                </a:solidFill>
                <a:cs typeface="B Mehr" panose="00000700000000000000" pitchFamily="2" charset="-78"/>
              </a:rPr>
              <a:t>همایش </a:t>
            </a:r>
            <a:r>
              <a:rPr lang="ar-SA" sz="2000" dirty="0">
                <a:solidFill>
                  <a:schemeClr val="tx1"/>
                </a:solidFill>
                <a:cs typeface="B Mehr" panose="00000700000000000000" pitchFamily="2" charset="-78"/>
              </a:rPr>
              <a:t>استانی باید متناسب با نیازها و امکانات پردیس های استانی و با حضور حداقل </a:t>
            </a:r>
            <a:r>
              <a:rPr lang="fa-IR" sz="2000" dirty="0">
                <a:solidFill>
                  <a:schemeClr val="tx1"/>
                </a:solidFill>
                <a:cs typeface="B Mehr" panose="00000700000000000000" pitchFamily="2" charset="-78"/>
              </a:rPr>
              <a:t>5 </a:t>
            </a:r>
            <a:r>
              <a:rPr lang="ar-SA" sz="2000" dirty="0">
                <a:solidFill>
                  <a:schemeClr val="tx1"/>
                </a:solidFill>
                <a:cs typeface="B Mehr" panose="00000700000000000000" pitchFamily="2" charset="-78"/>
              </a:rPr>
              <a:t>نفر عضو كمیته علمی كه دو نفر از آنها با مرتبه ی استادیاری و یا بالاتر هستند برگزار گردد</a:t>
            </a:r>
            <a:r>
              <a:rPr lang="fa-IR" sz="2000" dirty="0">
                <a:solidFill>
                  <a:schemeClr val="tx1"/>
                </a:solidFill>
                <a:cs typeface="B Mehr" panose="00000700000000000000" pitchFamily="2" charset="-78"/>
              </a:rPr>
              <a:t>.</a:t>
            </a:r>
            <a:r>
              <a:rPr lang="en-US" sz="2000" dirty="0">
                <a:solidFill>
                  <a:schemeClr val="tx1"/>
                </a:solidFill>
                <a:cs typeface="B Mehr" panose="00000700000000000000" pitchFamily="2" charset="-78"/>
              </a:rPr>
              <a:t> </a:t>
            </a:r>
            <a:r>
              <a:rPr lang="ar-SA" sz="2000" dirty="0">
                <a:solidFill>
                  <a:schemeClr val="tx1"/>
                </a:solidFill>
                <a:cs typeface="B Mehr" panose="00000700000000000000" pitchFamily="2" charset="-78"/>
              </a:rPr>
              <a:t>حضور حداقل دو نفر عضو هیات علمی سایر دانشگاههای استان در كمیته علمی همایش استانی، الزامی </a:t>
            </a:r>
            <a:r>
              <a:rPr lang="ar-SA" sz="2000" dirty="0" smtClean="0">
                <a:solidFill>
                  <a:schemeClr val="tx1"/>
                </a:solidFill>
                <a:cs typeface="B Mehr" panose="00000700000000000000" pitchFamily="2" charset="-78"/>
              </a:rPr>
              <a:t>است</a:t>
            </a:r>
            <a:r>
              <a:rPr lang="fa-IR" sz="2000" dirty="0" smtClean="0">
                <a:solidFill>
                  <a:schemeClr val="tx1"/>
                </a:solidFill>
                <a:cs typeface="B Mehr" panose="00000700000000000000" pitchFamily="2" charset="-78"/>
              </a:rPr>
              <a:t>.</a:t>
            </a:r>
            <a:endParaRPr lang="en-US" sz="2000" dirty="0" smtClean="0">
              <a:solidFill>
                <a:schemeClr val="tx1"/>
              </a:solidFill>
              <a:cs typeface="B Mehr" panose="00000700000000000000" pitchFamily="2" charset="-78"/>
            </a:endParaRPr>
          </a:p>
          <a:p>
            <a:pPr lvl="0" algn="justLow" rtl="1">
              <a:lnSpc>
                <a:spcPct val="150000"/>
              </a:lnSpc>
              <a:buClr>
                <a:srgbClr val="2DA2BF"/>
              </a:buClr>
            </a:pPr>
            <a:r>
              <a:rPr lang="fa-IR" sz="2000" b="1" dirty="0" smtClean="0">
                <a:solidFill>
                  <a:schemeClr val="tx1"/>
                </a:solidFill>
                <a:cs typeface="B Mehr" panose="00000700000000000000" pitchFamily="2" charset="-78"/>
              </a:rPr>
              <a:t>سقف </a:t>
            </a:r>
            <a:r>
              <a:rPr lang="fa-IR" sz="2000" b="1" dirty="0">
                <a:solidFill>
                  <a:schemeClr val="tx1"/>
                </a:solidFill>
                <a:cs typeface="B Mehr" panose="00000700000000000000" pitchFamily="2" charset="-78"/>
              </a:rPr>
              <a:t>اعتبار پیش بینی شده برای کل همایشهای استان مبلغ 60 میلیون ریال است. </a:t>
            </a:r>
            <a:r>
              <a:rPr lang="fa-IR" sz="2000" b="1" dirty="0" smtClean="0">
                <a:solidFill>
                  <a:schemeClr val="tx1"/>
                </a:solidFill>
                <a:cs typeface="B Mehr" panose="00000700000000000000" pitchFamily="2" charset="-78"/>
              </a:rPr>
              <a:t>برگزاری </a:t>
            </a:r>
            <a:r>
              <a:rPr lang="fa-IR" sz="2000" b="1" dirty="0">
                <a:solidFill>
                  <a:schemeClr val="tx1"/>
                </a:solidFill>
                <a:cs typeface="B Mehr" panose="00000700000000000000" pitchFamily="2" charset="-78"/>
              </a:rPr>
              <a:t>همایش های استانی از طریق فراخوان مقاله با مهلت حداقل سه ماه  برای ارایه مقاله و همچنین استفاده از سامانه ی متمرکز همایشهای دانشگاه همراه می باشد .</a:t>
            </a:r>
          </a:p>
        </p:txBody>
      </p:sp>
    </p:spTree>
    <p:extLst>
      <p:ext uri="{BB962C8B-B14F-4D97-AF65-F5344CB8AC3E}">
        <p14:creationId xmlns:p14="http://schemas.microsoft.com/office/powerpoint/2010/main" val="35802725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85799"/>
          </a:xfrm>
          <a:solidFill>
            <a:schemeClr val="accent2"/>
          </a:solidFill>
        </p:spPr>
        <p:txBody>
          <a:bodyPr>
            <a:noAutofit/>
          </a:bodyPr>
          <a:lstStyle/>
          <a:p>
            <a:pPr algn="ctr"/>
            <a:r>
              <a:rPr lang="fa-IR" sz="4000" dirty="0" smtClean="0">
                <a:cs typeface="2  Davat" pitchFamily="2" charset="-78"/>
              </a:rPr>
              <a:t>همایش استانی</a:t>
            </a:r>
            <a:endParaRPr lang="en-US" sz="4000" dirty="0">
              <a:cs typeface="2  Davat" pitchFamily="2" charset="-78"/>
            </a:endParaRPr>
          </a:p>
        </p:txBody>
      </p:sp>
      <p:sp>
        <p:nvSpPr>
          <p:cNvPr id="3" name="Subtitle 2"/>
          <p:cNvSpPr>
            <a:spLocks noGrp="1"/>
          </p:cNvSpPr>
          <p:nvPr>
            <p:ph type="subTitle" idx="1"/>
          </p:nvPr>
        </p:nvSpPr>
        <p:spPr>
          <a:xfrm>
            <a:off x="685800" y="1143000"/>
            <a:ext cx="7772400" cy="4114800"/>
          </a:xfrm>
        </p:spPr>
        <p:txBody>
          <a:bodyPr>
            <a:noAutofit/>
          </a:bodyPr>
          <a:lstStyle/>
          <a:p>
            <a:pPr lvl="0" algn="justLow" rtl="1">
              <a:lnSpc>
                <a:spcPct val="150000"/>
              </a:lnSpc>
              <a:buClr>
                <a:srgbClr val="2DA2BF"/>
              </a:buClr>
            </a:pPr>
            <a:r>
              <a:rPr lang="fa-IR" sz="2800" b="1" dirty="0" smtClean="0">
                <a:solidFill>
                  <a:srgbClr val="FF0000"/>
                </a:solidFill>
                <a:cs typeface="B Mehr" panose="00000700000000000000" pitchFamily="2" charset="-78"/>
              </a:rPr>
              <a:t>توجه</a:t>
            </a:r>
            <a:r>
              <a:rPr lang="ar-SA" sz="2800" b="1" dirty="0" smtClean="0">
                <a:solidFill>
                  <a:srgbClr val="FF0000"/>
                </a:solidFill>
                <a:cs typeface="B Mehr" panose="00000700000000000000" pitchFamily="2" charset="-78"/>
              </a:rPr>
              <a:t>:</a:t>
            </a:r>
            <a:r>
              <a:rPr lang="fa-IR" sz="2800" b="1" dirty="0" smtClean="0">
                <a:solidFill>
                  <a:srgbClr val="FF0000"/>
                </a:solidFill>
                <a:cs typeface="B Mehr" panose="00000700000000000000" pitchFamily="2" charset="-78"/>
              </a:rPr>
              <a:t> </a:t>
            </a:r>
          </a:p>
          <a:p>
            <a:pPr lvl="0" algn="justLow" rtl="1">
              <a:lnSpc>
                <a:spcPct val="150000"/>
              </a:lnSpc>
              <a:buClr>
                <a:srgbClr val="2DA2BF"/>
              </a:buClr>
            </a:pPr>
            <a:r>
              <a:rPr lang="fa-IR" sz="2000" b="1" dirty="0" smtClean="0">
                <a:solidFill>
                  <a:schemeClr val="tx1"/>
                </a:solidFill>
                <a:cs typeface="B Mehr" panose="00000700000000000000" pitchFamily="2" charset="-78"/>
              </a:rPr>
              <a:t>تعداد </a:t>
            </a:r>
            <a:r>
              <a:rPr lang="fa-IR" sz="2000" b="1" dirty="0">
                <a:solidFill>
                  <a:schemeClr val="tx1"/>
                </a:solidFill>
                <a:cs typeface="B Mehr" panose="00000700000000000000" pitchFamily="2" charset="-78"/>
              </a:rPr>
              <a:t>همایش  مجاز استانی در سال 2 بار و با اختیار شورای پژوهشی استان است </a:t>
            </a:r>
            <a:r>
              <a:rPr lang="fa-IR" sz="2000" b="1" dirty="0" smtClean="0">
                <a:solidFill>
                  <a:schemeClr val="tx1"/>
                </a:solidFill>
                <a:cs typeface="B Mehr" panose="00000700000000000000" pitchFamily="2" charset="-78"/>
              </a:rPr>
              <a:t>. در صورت نیاز به برگزاری </a:t>
            </a:r>
            <a:r>
              <a:rPr lang="fa-IR" sz="2000" b="1" dirty="0">
                <a:solidFill>
                  <a:schemeClr val="tx1"/>
                </a:solidFill>
                <a:cs typeface="B Mehr" panose="00000700000000000000" pitchFamily="2" charset="-78"/>
              </a:rPr>
              <a:t>‏بیش از دو </a:t>
            </a:r>
            <a:r>
              <a:rPr lang="fa-IR" sz="2000" b="1" dirty="0" smtClean="0">
                <a:solidFill>
                  <a:schemeClr val="tx1"/>
                </a:solidFill>
                <a:cs typeface="B Mehr" panose="00000700000000000000" pitchFamily="2" charset="-78"/>
              </a:rPr>
              <a:t>همایش،  مدیریت استانی می تواند با ذکر ضرورت و دلایل لازم از </a:t>
            </a:r>
            <a:r>
              <a:rPr lang="fa-IR" sz="2000" b="1" dirty="0">
                <a:solidFill>
                  <a:schemeClr val="tx1"/>
                </a:solidFill>
                <a:cs typeface="B Mehr" panose="00000700000000000000" pitchFamily="2" charset="-78"/>
              </a:rPr>
              <a:t>معاونت </a:t>
            </a:r>
            <a:r>
              <a:rPr lang="fa-IR" sz="2000" b="1" dirty="0" smtClean="0">
                <a:solidFill>
                  <a:schemeClr val="tx1"/>
                </a:solidFill>
                <a:cs typeface="B Mehr" panose="00000700000000000000" pitchFamily="2" charset="-78"/>
              </a:rPr>
              <a:t>پژوهشی </a:t>
            </a:r>
            <a:r>
              <a:rPr lang="fa-IR" sz="2000" b="1" dirty="0">
                <a:solidFill>
                  <a:schemeClr val="tx1"/>
                </a:solidFill>
                <a:cs typeface="B Mehr" panose="00000700000000000000" pitchFamily="2" charset="-78"/>
              </a:rPr>
              <a:t>و فناوری دانشگاه </a:t>
            </a:r>
            <a:r>
              <a:rPr lang="fa-IR" sz="2000" b="1" dirty="0" smtClean="0">
                <a:solidFill>
                  <a:schemeClr val="tx1"/>
                </a:solidFill>
                <a:cs typeface="B Mehr" panose="00000700000000000000" pitchFamily="2" charset="-78"/>
              </a:rPr>
              <a:t> مجوز دریافت نماید.</a:t>
            </a:r>
          </a:p>
          <a:p>
            <a:pPr lvl="0" algn="justLow" rtl="1">
              <a:lnSpc>
                <a:spcPct val="150000"/>
              </a:lnSpc>
              <a:buClr>
                <a:srgbClr val="2DA2BF"/>
              </a:buClr>
            </a:pPr>
            <a:r>
              <a:rPr lang="fa-IR" sz="2000" b="1" dirty="0">
                <a:solidFill>
                  <a:schemeClr val="tx1"/>
                </a:solidFill>
                <a:cs typeface="B Mehr" panose="00000700000000000000" pitchFamily="2" charset="-78"/>
              </a:rPr>
              <a:t> اعتبار </a:t>
            </a:r>
            <a:r>
              <a:rPr lang="fa-IR" sz="2000" b="1" dirty="0" smtClean="0">
                <a:solidFill>
                  <a:schemeClr val="tx1"/>
                </a:solidFill>
                <a:cs typeface="B Mehr" panose="00000700000000000000" pitchFamily="2" charset="-78"/>
              </a:rPr>
              <a:t>همایش های یک روزه </a:t>
            </a:r>
            <a:r>
              <a:rPr lang="fa-IR" sz="2000" b="1" dirty="0">
                <a:solidFill>
                  <a:schemeClr val="tx1"/>
                </a:solidFill>
                <a:cs typeface="B Mehr" panose="00000700000000000000" pitchFamily="2" charset="-78"/>
              </a:rPr>
              <a:t>ابلاغی از سوی معاونت با موضوع آموزش رشته های تخصصی و جشنواره تجربه های </a:t>
            </a:r>
            <a:r>
              <a:rPr lang="fa-IR" sz="2000" b="1" dirty="0" smtClean="0">
                <a:solidFill>
                  <a:schemeClr val="tx1"/>
                </a:solidFill>
                <a:cs typeface="B Mehr" panose="00000700000000000000" pitchFamily="2" charset="-78"/>
              </a:rPr>
              <a:t>آموزشی–تربیتی </a:t>
            </a:r>
            <a:r>
              <a:rPr lang="fa-IR" sz="2000" b="1" dirty="0">
                <a:solidFill>
                  <a:schemeClr val="tx1"/>
                </a:solidFill>
                <a:cs typeface="B Mehr" panose="00000700000000000000" pitchFamily="2" charset="-78"/>
              </a:rPr>
              <a:t>در سقف 70 میلیون ریال بصورت متمرکز از محل اعتبارات معاونت </a:t>
            </a:r>
            <a:r>
              <a:rPr lang="fa-IR" sz="2000" b="1" dirty="0" smtClean="0">
                <a:solidFill>
                  <a:schemeClr val="tx1"/>
                </a:solidFill>
                <a:cs typeface="B Mehr" panose="00000700000000000000" pitchFamily="2" charset="-78"/>
              </a:rPr>
              <a:t>پژوهشی </a:t>
            </a:r>
            <a:r>
              <a:rPr lang="fa-IR" sz="2000" b="1" dirty="0">
                <a:solidFill>
                  <a:schemeClr val="tx1"/>
                </a:solidFill>
                <a:cs typeface="B Mehr" panose="00000700000000000000" pitchFamily="2" charset="-78"/>
              </a:rPr>
              <a:t>و فناوری پرداخت می </a:t>
            </a:r>
            <a:r>
              <a:rPr lang="fa-IR" sz="2000" b="1" dirty="0" smtClean="0">
                <a:solidFill>
                  <a:schemeClr val="tx1"/>
                </a:solidFill>
                <a:cs typeface="B Mehr" panose="00000700000000000000" pitchFamily="2" charset="-78"/>
              </a:rPr>
              <a:t>شود.</a:t>
            </a:r>
          </a:p>
          <a:p>
            <a:pPr lvl="0" algn="justLow" rtl="1">
              <a:lnSpc>
                <a:spcPct val="150000"/>
              </a:lnSpc>
              <a:buClr>
                <a:srgbClr val="2DA2BF"/>
              </a:buClr>
            </a:pPr>
            <a:endParaRPr lang="fa-IR" sz="2000" b="1" dirty="0" smtClean="0">
              <a:cs typeface="B Mehr" panose="00000700000000000000" pitchFamily="2" charset="-78"/>
            </a:endParaRPr>
          </a:p>
          <a:p>
            <a:pPr lvl="0" algn="justLow" rtl="1">
              <a:lnSpc>
                <a:spcPct val="150000"/>
              </a:lnSpc>
              <a:buClr>
                <a:srgbClr val="2DA2BF"/>
              </a:buClr>
            </a:pPr>
            <a:endParaRPr lang="fa-IR" sz="2000" b="1" dirty="0">
              <a:solidFill>
                <a:srgbClr val="464646"/>
              </a:solidFill>
              <a:cs typeface="B Mehr" panose="00000700000000000000" pitchFamily="2" charset="-78"/>
            </a:endParaRPr>
          </a:p>
        </p:txBody>
      </p:sp>
    </p:spTree>
    <p:extLst>
      <p:ext uri="{BB962C8B-B14F-4D97-AF65-F5344CB8AC3E}">
        <p14:creationId xmlns:p14="http://schemas.microsoft.com/office/powerpoint/2010/main" val="31310105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85799"/>
          </a:xfrm>
          <a:solidFill>
            <a:srgbClr val="FFFF00"/>
          </a:solidFill>
        </p:spPr>
        <p:txBody>
          <a:bodyPr>
            <a:noAutofit/>
          </a:bodyPr>
          <a:lstStyle/>
          <a:p>
            <a:pPr algn="ctr"/>
            <a:r>
              <a:rPr lang="fa-IR" sz="4000" dirty="0" smtClean="0">
                <a:solidFill>
                  <a:schemeClr val="tx1"/>
                </a:solidFill>
                <a:cs typeface="2  Davat" pitchFamily="2" charset="-78"/>
              </a:rPr>
              <a:t>همایش منطقه ای</a:t>
            </a:r>
            <a:endParaRPr lang="en-US" sz="4000" dirty="0">
              <a:solidFill>
                <a:schemeClr val="tx1"/>
              </a:solidFill>
              <a:cs typeface="2  Davat" pitchFamily="2" charset="-78"/>
            </a:endParaRPr>
          </a:p>
        </p:txBody>
      </p:sp>
      <p:sp>
        <p:nvSpPr>
          <p:cNvPr id="3" name="Subtitle 2"/>
          <p:cNvSpPr>
            <a:spLocks noGrp="1"/>
          </p:cNvSpPr>
          <p:nvPr>
            <p:ph type="subTitle" idx="1"/>
          </p:nvPr>
        </p:nvSpPr>
        <p:spPr>
          <a:xfrm>
            <a:off x="685800" y="1143000"/>
            <a:ext cx="7772400" cy="4114800"/>
          </a:xfrm>
        </p:spPr>
        <p:txBody>
          <a:bodyPr>
            <a:noAutofit/>
          </a:bodyPr>
          <a:lstStyle/>
          <a:p>
            <a:pPr lvl="0" algn="justLow" rtl="1">
              <a:lnSpc>
                <a:spcPct val="150000"/>
              </a:lnSpc>
              <a:buClr>
                <a:srgbClr val="2DA2BF"/>
              </a:buClr>
            </a:pPr>
            <a:r>
              <a:rPr lang="fa-IR" sz="2400" b="1" dirty="0" smtClean="0">
                <a:solidFill>
                  <a:schemeClr val="tx1"/>
                </a:solidFill>
                <a:cs typeface="B Mehr" panose="00000700000000000000" pitchFamily="2" charset="-78"/>
              </a:rPr>
              <a:t>مدیریت امور </a:t>
            </a:r>
            <a:r>
              <a:rPr lang="fa-IR" sz="2400" b="1" dirty="0">
                <a:solidFill>
                  <a:schemeClr val="tx1"/>
                </a:solidFill>
                <a:cs typeface="B Mehr" panose="00000700000000000000" pitchFamily="2" charset="-78"/>
              </a:rPr>
              <a:t>پردیس های </a:t>
            </a:r>
            <a:r>
              <a:rPr lang="fa-IR" sz="2400" b="1" dirty="0" smtClean="0">
                <a:solidFill>
                  <a:schemeClr val="tx1"/>
                </a:solidFill>
                <a:cs typeface="B Mehr" panose="00000700000000000000" pitchFamily="2" charset="-78"/>
              </a:rPr>
              <a:t>استانها می توانند </a:t>
            </a:r>
            <a:r>
              <a:rPr lang="fa-IR" sz="2400" b="1" dirty="0">
                <a:solidFill>
                  <a:schemeClr val="tx1"/>
                </a:solidFill>
                <a:cs typeface="B Mehr" panose="00000700000000000000" pitchFamily="2" charset="-78"/>
              </a:rPr>
              <a:t>حسب نیاز به همکاری با یکدیگر(حداقل همکاری بین چهار استان همجوار) همایش خود را در سطح منطقه ای طراحی و به مرحله اجرا در </a:t>
            </a:r>
            <a:r>
              <a:rPr lang="fa-IR" sz="2400" b="1" dirty="0" smtClean="0">
                <a:solidFill>
                  <a:schemeClr val="tx1"/>
                </a:solidFill>
                <a:cs typeface="B Mehr" panose="00000700000000000000" pitchFamily="2" charset="-78"/>
              </a:rPr>
              <a:t>آورند. </a:t>
            </a:r>
            <a:r>
              <a:rPr lang="fa-IR" sz="2400" b="1" dirty="0">
                <a:solidFill>
                  <a:schemeClr val="tx1"/>
                </a:solidFill>
                <a:cs typeface="B Mehr" panose="00000700000000000000" pitchFamily="2" charset="-78"/>
              </a:rPr>
              <a:t>درخواست اجرای این نوع از همایش ها باید با پیشنهاد شورای پژوهشی </a:t>
            </a:r>
            <a:r>
              <a:rPr lang="fa-IR" sz="2400" b="1" dirty="0" smtClean="0">
                <a:solidFill>
                  <a:schemeClr val="tx1"/>
                </a:solidFill>
                <a:cs typeface="B Mehr" panose="00000700000000000000" pitchFamily="2" charset="-78"/>
              </a:rPr>
              <a:t>مدیریت </a:t>
            </a:r>
            <a:r>
              <a:rPr lang="fa-IR" sz="2400" b="1" dirty="0">
                <a:solidFill>
                  <a:schemeClr val="tx1"/>
                </a:solidFill>
                <a:cs typeface="B Mehr" panose="00000700000000000000" pitchFamily="2" charset="-78"/>
              </a:rPr>
              <a:t>پردیس های استان مجری و موافقت مدیران </a:t>
            </a:r>
            <a:r>
              <a:rPr lang="fa-IR" sz="2400" b="1" dirty="0" smtClean="0">
                <a:solidFill>
                  <a:schemeClr val="tx1"/>
                </a:solidFill>
                <a:cs typeface="B Mehr" panose="00000700000000000000" pitchFamily="2" charset="-78"/>
              </a:rPr>
              <a:t>امور پردیس های </a:t>
            </a:r>
            <a:r>
              <a:rPr lang="fa-IR" sz="2400" b="1" dirty="0">
                <a:solidFill>
                  <a:schemeClr val="tx1"/>
                </a:solidFill>
                <a:cs typeface="B Mehr" panose="00000700000000000000" pitchFamily="2" charset="-78"/>
              </a:rPr>
              <a:t>استانهای همکار تهیه و برای بررسی و کسب مجوز به معاونت </a:t>
            </a:r>
            <a:r>
              <a:rPr lang="fa-IR" sz="2400" b="1" dirty="0" smtClean="0">
                <a:solidFill>
                  <a:schemeClr val="tx1"/>
                </a:solidFill>
                <a:cs typeface="B Mehr" panose="00000700000000000000" pitchFamily="2" charset="-78"/>
              </a:rPr>
              <a:t>پژوهشی </a:t>
            </a:r>
            <a:r>
              <a:rPr lang="fa-IR" sz="2400" b="1" dirty="0">
                <a:solidFill>
                  <a:schemeClr val="tx1"/>
                </a:solidFill>
                <a:cs typeface="B Mehr" panose="00000700000000000000" pitchFamily="2" charset="-78"/>
              </a:rPr>
              <a:t>و فناوری دانشگاه ارایه </a:t>
            </a:r>
            <a:r>
              <a:rPr lang="fa-IR" sz="2400" b="1" dirty="0" smtClean="0">
                <a:solidFill>
                  <a:schemeClr val="tx1"/>
                </a:solidFill>
                <a:cs typeface="B Mehr" panose="00000700000000000000" pitchFamily="2" charset="-78"/>
              </a:rPr>
              <a:t>شود.</a:t>
            </a:r>
          </a:p>
          <a:p>
            <a:pPr lvl="0" algn="justLow" rtl="1">
              <a:lnSpc>
                <a:spcPct val="150000"/>
              </a:lnSpc>
              <a:buClr>
                <a:srgbClr val="2DA2BF"/>
              </a:buClr>
            </a:pPr>
            <a:endParaRPr lang="fa-IR" sz="2000" b="1" dirty="0">
              <a:solidFill>
                <a:srgbClr val="464646"/>
              </a:solidFill>
              <a:cs typeface="B Mehr" panose="00000700000000000000" pitchFamily="2" charset="-78"/>
            </a:endParaRPr>
          </a:p>
        </p:txBody>
      </p:sp>
    </p:spTree>
    <p:extLst>
      <p:ext uri="{BB962C8B-B14F-4D97-AF65-F5344CB8AC3E}">
        <p14:creationId xmlns:p14="http://schemas.microsoft.com/office/powerpoint/2010/main" val="14251176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1563</TotalTime>
  <Words>2503</Words>
  <Application>Microsoft Office PowerPoint</Application>
  <PresentationFormat>On-screen Show (4:3)</PresentationFormat>
  <Paragraphs>127</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PowerPoint Presentation</vt:lpstr>
      <vt:lpstr>PowerPoint Presentation</vt:lpstr>
      <vt:lpstr>اهمیت و جایگاه پژوهش در اسناد بالادستی تربیت معلم</vt:lpstr>
      <vt:lpstr>اهمیت و ضرورت پژوهش در تربیت معلم</vt:lpstr>
      <vt:lpstr>فعالیت های مرتبط با مدیریت ارتباط با جامعه و همکاری های علمی</vt:lpstr>
      <vt:lpstr>همایش استانی</vt:lpstr>
      <vt:lpstr>همایش استانی</vt:lpstr>
      <vt:lpstr>همایش استانی</vt:lpstr>
      <vt:lpstr>همایش منطقه ای</vt:lpstr>
      <vt:lpstr>همایش ملی</vt:lpstr>
      <vt:lpstr>همایش بین المللی</vt:lpstr>
      <vt:lpstr>نشست های علمی-تخصصی</vt:lpstr>
      <vt:lpstr>کرسی های علمی وترویجی</vt:lpstr>
      <vt:lpstr>کرسی های علمی وترویجی</vt:lpstr>
      <vt:lpstr>حمایت از شرکت اعضای هیات علمی در همایش های داخل و خارج از کشور</vt:lpstr>
      <vt:lpstr>حمایت از شرکت اعضای هیات علمی در همایشهای داخل و خارج از کشور</vt:lpstr>
      <vt:lpstr>حمایت از شرکت اعضای هیات علمی در همایشهای خارج از کشور</vt:lpstr>
      <vt:lpstr>حمایت از پژوهش های دانشجویی‏ </vt:lpstr>
      <vt:lpstr>حمایت از پژوهش های های دانشجویی</vt:lpstr>
      <vt:lpstr>حمایت از پژوهش های های دانشجویی</vt:lpstr>
      <vt:lpstr>برگزاری مراسم هفته پژوهش‏</vt:lpstr>
      <vt:lpstr>فرصت های مطالعاتی داخل و خارج از کشور </vt:lpstr>
      <vt:lpstr>فرصت های مطالعاتی داخل و خارج از کشور </vt:lpstr>
      <vt:lpstr>اعطای فرصت پژوهشی تربیت حرفه ای </vt:lpstr>
      <vt:lpstr>اعطای فرصت پژوهشی تربیت حرفه ای </vt:lpstr>
      <vt:lpstr>توانمند سازی پژوهشی اعضای هیات علمی</vt:lpstr>
      <vt:lpstr>تشکر و قدردانی</vt:lpstr>
    </vt:vector>
  </TitlesOfParts>
  <Company>Gerdoo.net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Enter Computer</dc:creator>
  <cp:lastModifiedBy>Enter Computer</cp:lastModifiedBy>
  <cp:revision>787</cp:revision>
  <dcterms:created xsi:type="dcterms:W3CDTF">2014-12-01T19:57:57Z</dcterms:created>
  <dcterms:modified xsi:type="dcterms:W3CDTF">2017-07-22T06:27:25Z</dcterms:modified>
</cp:coreProperties>
</file>