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</p:sldMasterIdLst>
  <p:sldIdLst>
    <p:sldId id="256" r:id="rId2"/>
    <p:sldId id="272" r:id="rId3"/>
    <p:sldId id="270" r:id="rId4"/>
    <p:sldId id="257" r:id="rId5"/>
    <p:sldId id="258" r:id="rId6"/>
    <p:sldId id="262" r:id="rId7"/>
    <p:sldId id="267" r:id="rId8"/>
    <p:sldId id="268" r:id="rId9"/>
    <p:sldId id="263" r:id="rId10"/>
    <p:sldId id="264" r:id="rId11"/>
    <p:sldId id="265" r:id="rId12"/>
    <p:sldId id="266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-672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CE27-3D1C-4184-BCAB-4BBA67669F6B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AD069-5D12-4DA1-9E18-5F0415B50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81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CE27-3D1C-4184-BCAB-4BBA67669F6B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AD069-5D12-4DA1-9E18-5F0415B50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469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CE27-3D1C-4184-BCAB-4BBA67669F6B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AD069-5D12-4DA1-9E18-5F0415B50E3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03211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CE27-3D1C-4184-BCAB-4BBA67669F6B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AD069-5D12-4DA1-9E18-5F0415B50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654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CE27-3D1C-4184-BCAB-4BBA67669F6B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AD069-5D12-4DA1-9E18-5F0415B50E3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3688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CE27-3D1C-4184-BCAB-4BBA67669F6B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AD069-5D12-4DA1-9E18-5F0415B50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8251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CE27-3D1C-4184-BCAB-4BBA67669F6B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AD069-5D12-4DA1-9E18-5F0415B50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277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CE27-3D1C-4184-BCAB-4BBA67669F6B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AD069-5D12-4DA1-9E18-5F0415B50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560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CE27-3D1C-4184-BCAB-4BBA67669F6B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AD069-5D12-4DA1-9E18-5F0415B50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930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CE27-3D1C-4184-BCAB-4BBA67669F6B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AD069-5D12-4DA1-9E18-5F0415B50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01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CE27-3D1C-4184-BCAB-4BBA67669F6B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AD069-5D12-4DA1-9E18-5F0415B50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14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CE27-3D1C-4184-BCAB-4BBA67669F6B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AD069-5D12-4DA1-9E18-5F0415B50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29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CE27-3D1C-4184-BCAB-4BBA67669F6B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AD069-5D12-4DA1-9E18-5F0415B50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503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CE27-3D1C-4184-BCAB-4BBA67669F6B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AD069-5D12-4DA1-9E18-5F0415B50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601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CE27-3D1C-4184-BCAB-4BBA67669F6B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AD069-5D12-4DA1-9E18-5F0415B50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590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CE27-3D1C-4184-BCAB-4BBA67669F6B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AD069-5D12-4DA1-9E18-5F0415B50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119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ACE27-3D1C-4184-BCAB-4BBA67669F6B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0AD069-5D12-4DA1-9E18-5F0415B50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385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  <p:sldLayoutId id="2147483850" r:id="rId12"/>
    <p:sldLayoutId id="2147483851" r:id="rId13"/>
    <p:sldLayoutId id="2147483852" r:id="rId14"/>
    <p:sldLayoutId id="2147483853" r:id="rId15"/>
    <p:sldLayoutId id="214748385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342900"/>
            <a:ext cx="7766936" cy="3557588"/>
          </a:xfrm>
        </p:spPr>
        <p:txBody>
          <a:bodyPr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  <a:cs typeface="B Titr" panose="00000700000000000000" pitchFamily="2" charset="-78"/>
              </a:rPr>
              <a:t/>
            </a:r>
            <a:br>
              <a:rPr lang="en-US" sz="4400" b="1" dirty="0" smtClean="0">
                <a:solidFill>
                  <a:schemeClr val="tx1"/>
                </a:solidFill>
                <a:cs typeface="B Titr" panose="00000700000000000000" pitchFamily="2" charset="-78"/>
              </a:rPr>
            </a:br>
            <a:r>
              <a:rPr lang="fa-IR" sz="4400" b="1" dirty="0" smtClean="0">
                <a:solidFill>
                  <a:schemeClr val="tx1"/>
                </a:solidFill>
                <a:cs typeface="B Titr" panose="00000700000000000000" pitchFamily="2" charset="-78"/>
              </a:rPr>
              <a:t/>
            </a:r>
            <a:br>
              <a:rPr lang="fa-IR" sz="4400" b="1" dirty="0" smtClean="0">
                <a:solidFill>
                  <a:schemeClr val="tx1"/>
                </a:solidFill>
                <a:cs typeface="B Titr" panose="00000700000000000000" pitchFamily="2" charset="-78"/>
              </a:rPr>
            </a:br>
            <a:r>
              <a:rPr lang="fa-IR" sz="4400" b="1" dirty="0" smtClean="0">
                <a:solidFill>
                  <a:schemeClr val="tx1"/>
                </a:solidFill>
                <a:cs typeface="B Titr" panose="00000700000000000000" pitchFamily="2" charset="-78"/>
              </a:rPr>
              <a:t>راهنمای کلی انجام فعالیت های پژوهشی</a:t>
            </a:r>
            <a:endParaRPr lang="en-US" sz="4400" b="1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253023"/>
            <a:ext cx="7766936" cy="1786270"/>
          </a:xfrm>
        </p:spPr>
        <p:txBody>
          <a:bodyPr>
            <a:noAutofit/>
          </a:bodyPr>
          <a:lstStyle/>
          <a:p>
            <a:pPr algn="ctr"/>
            <a:r>
              <a:rPr lang="fa-IR" sz="3200" dirty="0" smtClean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همایش معاونان آموزشی و پژوهشی</a:t>
            </a:r>
          </a:p>
          <a:p>
            <a:pPr algn="ctr"/>
            <a:r>
              <a:rPr lang="fa-IR" sz="3200" dirty="0" smtClean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همدان-تیرماه 1396</a:t>
            </a:r>
          </a:p>
          <a:p>
            <a:pPr algn="ctr"/>
            <a:r>
              <a:rPr lang="fa-IR" sz="2000" dirty="0" smtClean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جمشید احمدی</a:t>
            </a:r>
            <a:endParaRPr lang="en-US" sz="2000" dirty="0">
              <a:solidFill>
                <a:schemeClr val="accent2">
                  <a:lumMod val="75000"/>
                </a:schemeClr>
              </a:solidFill>
              <a:cs typeface="B Titr" panose="00000700000000000000" pitchFamily="2" charset="-78"/>
            </a:endParaRPr>
          </a:p>
        </p:txBody>
      </p:sp>
      <p:pic>
        <p:nvPicPr>
          <p:cNvPr id="4" name="Picture 3" descr="downloa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925" y="342900"/>
            <a:ext cx="2543175" cy="2114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3760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200" b="1" dirty="0" smtClean="0">
                <a:cs typeface="B Titr" panose="00000700000000000000" pitchFamily="2" charset="-78"/>
              </a:rPr>
              <a:t>شرایط بررسی، تصویب و نظارت بر طرح های پژوهشی </a:t>
            </a:r>
            <a:endParaRPr lang="en-US" sz="3200" b="1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800" b="1" dirty="0" smtClean="0">
                <a:cs typeface="B Nazanin" panose="00000400000000000000" pitchFamily="2" charset="-78"/>
              </a:rPr>
              <a:t>تناسب طرح پژوهشی با رشته تخصصی مجری </a:t>
            </a:r>
          </a:p>
          <a:p>
            <a:pPr algn="r" rtl="1"/>
            <a:r>
              <a:rPr lang="fa-IR" sz="2800" b="1" dirty="0" smtClean="0">
                <a:cs typeface="B Nazanin" panose="00000400000000000000" pitchFamily="2" charset="-78"/>
              </a:rPr>
              <a:t>در صورتی که مجری یا همکار طرح، عضو شورای پژوهشی استان باشد حق حضور در جلسه و مشارکت در تصمیم گیری مربوط به طرح خود را ندارند. هر عضو هیات علمی می تواند مجری یک طرح باشد و اجرای طرح جدید منوط به اتمام و تسویه طرح در دست اجراست. </a:t>
            </a:r>
          </a:p>
          <a:p>
            <a:pPr algn="r" rtl="1"/>
            <a:r>
              <a:rPr lang="fa-IR" sz="2800" b="1" dirty="0" smtClean="0">
                <a:cs typeface="B Nazanin" panose="00000400000000000000" pitchFamily="2" charset="-78"/>
              </a:rPr>
              <a:t>افراد شاغل به تحصیل تا زمان اتمام تحصیل خود نمی توانند در طرح ها به عنوان </a:t>
            </a:r>
            <a:r>
              <a:rPr lang="fa-IR" sz="2800" b="1" dirty="0" smtClean="0">
                <a:solidFill>
                  <a:schemeClr val="accent1"/>
                </a:solidFill>
                <a:cs typeface="B Nazanin" panose="00000400000000000000" pitchFamily="2" charset="-78"/>
              </a:rPr>
              <a:t>مجری</a:t>
            </a:r>
            <a:r>
              <a:rPr lang="fa-IR" sz="2800" b="1" dirty="0" smtClean="0">
                <a:cs typeface="B Nazanin" panose="00000400000000000000" pitchFamily="2" charset="-78"/>
              </a:rPr>
              <a:t> مشارکت داشته باشند. </a:t>
            </a:r>
            <a:endParaRPr lang="en-US" sz="28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40490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476519"/>
            <a:ext cx="8596668" cy="5564844"/>
          </a:xfrm>
        </p:spPr>
        <p:txBody>
          <a:bodyPr>
            <a:normAutofit fontScale="92500" lnSpcReduction="20000"/>
          </a:bodyPr>
          <a:lstStyle/>
          <a:p>
            <a:pPr algn="r" rtl="1"/>
            <a:r>
              <a:rPr lang="fa-IR" sz="2800" b="1" dirty="0" smtClean="0">
                <a:cs typeface="B Nazanin" panose="00000400000000000000" pitchFamily="2" charset="-78"/>
              </a:rPr>
              <a:t>حداکثر حق التحقیق مجری 15 ساعت و سایر اعضا 10 ساعت در هفته است. </a:t>
            </a:r>
            <a:endParaRPr lang="fa-IR" sz="2800" b="1" dirty="0">
              <a:cs typeface="B Nazanin" panose="00000400000000000000" pitchFamily="2" charset="-78"/>
            </a:endParaRPr>
          </a:p>
          <a:p>
            <a:pPr algn="r" rtl="1"/>
            <a:r>
              <a:rPr lang="fa-IR" sz="2800" b="1" dirty="0" smtClean="0">
                <a:cs typeface="B Nazanin" panose="00000400000000000000" pitchFamily="2" charset="-78"/>
              </a:rPr>
              <a:t>تعیین ناظر طرح که دارای درجه حداقل استادیاری باشد. </a:t>
            </a:r>
          </a:p>
          <a:p>
            <a:pPr algn="r" rtl="1"/>
            <a:r>
              <a:rPr lang="fa-IR" sz="2800" b="1" dirty="0" smtClean="0">
                <a:cs typeface="B Nazanin" panose="00000400000000000000" pitchFamily="2" charset="-78"/>
              </a:rPr>
              <a:t>حق الزحمه ناظر 10 درصد افزون بر مبلغ قرارداد است. </a:t>
            </a:r>
          </a:p>
          <a:p>
            <a:pPr algn="r" rtl="1"/>
            <a:r>
              <a:rPr lang="fa-IR" sz="2800" b="1" dirty="0" smtClean="0">
                <a:cs typeface="B Nazanin" panose="00000400000000000000" pitchFamily="2" charset="-78"/>
              </a:rPr>
              <a:t>محتوای گزارش پژوهشی باید اصیل و نباید مطابق با طرح یا رساله مجری باشد که قبلا انجام داده است.درصورت مشاهده از مصادیق سرقت علمی تلقی می شود. </a:t>
            </a:r>
          </a:p>
          <a:p>
            <a:pPr algn="r" rtl="1"/>
            <a:r>
              <a:rPr lang="fa-IR" sz="2800" b="1" dirty="0" smtClean="0">
                <a:cs typeface="B Nazanin" panose="00000400000000000000" pitchFamily="2" charset="-78"/>
              </a:rPr>
              <a:t>در صورتی که مجری به زمان بیشتری نیاز داشته باشد باید درخواست کتبی قبل از اتمام قرارداد ارائه دهد. </a:t>
            </a:r>
          </a:p>
          <a:p>
            <a:pPr algn="r" rtl="1"/>
            <a:r>
              <a:rPr lang="ar-SA" sz="2800" b="1" dirty="0">
                <a:cs typeface="B Nazanin" panose="00000400000000000000" pitchFamily="2" charset="-78"/>
              </a:rPr>
              <a:t>تمامی افرادی که اسامی آنها به عنوان همكاران طرح در پروپوزال اولیه آمده است، باید در اجرای طرح همکاری نموده و در مقاله مستخرج از طرح نیز اسامی آنها به عنوان نویسنده ذکر شود، مگر این که عدم همکاری آنها قبل از ارائه گزارش نهایی به تصویب مرجع تصویب رسیده باشد. </a:t>
            </a:r>
            <a:endParaRPr lang="en-US" sz="28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23363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27805"/>
            <a:ext cx="8596668" cy="3880773"/>
          </a:xfrm>
        </p:spPr>
        <p:txBody>
          <a:bodyPr>
            <a:normAutofit/>
          </a:bodyPr>
          <a:lstStyle/>
          <a:p>
            <a:pPr algn="r" rtl="1"/>
            <a:r>
              <a:rPr lang="fa-IR" sz="2800" b="1" dirty="0" smtClean="0">
                <a:cs typeface="B Nazanin" panose="00000400000000000000" pitchFamily="2" charset="-78"/>
              </a:rPr>
              <a:t>مجری موظف است برای تسویه حداقل یک مقاله علمی پژوهشی از گزارش پژوهش خود استخراج و به چاپ بسپارد.</a:t>
            </a:r>
          </a:p>
          <a:p>
            <a:pPr algn="r" rtl="1"/>
            <a:r>
              <a:rPr lang="fa-IR" sz="2800" b="1" dirty="0" smtClean="0">
                <a:cs typeface="B Nazanin" panose="00000400000000000000" pitchFamily="2" charset="-78"/>
              </a:rPr>
              <a:t>ارایه پذیرش معتبر یا چاپ برای تسویه قابل قبول است.</a:t>
            </a:r>
          </a:p>
          <a:p>
            <a:pPr algn="r" rtl="1"/>
            <a:r>
              <a:rPr lang="fa-IR" sz="2800" b="1" dirty="0" smtClean="0">
                <a:cs typeface="B Nazanin" panose="00000400000000000000" pitchFamily="2" charset="-78"/>
              </a:rPr>
              <a:t>در صورت عدم ارایه مقاله یا پذیرش معتبر30 درصد مبلغ قرارداد بلوکه می شود.</a:t>
            </a:r>
          </a:p>
          <a:p>
            <a:pPr algn="r" rtl="1"/>
            <a:r>
              <a:rPr lang="fa-IR" sz="2800" b="1" dirty="0" smtClean="0">
                <a:cs typeface="B Nazanin" panose="00000400000000000000" pitchFamily="2" charset="-78"/>
              </a:rPr>
              <a:t>تحویل </a:t>
            </a:r>
            <a:r>
              <a:rPr lang="fa-IR" sz="2800" b="1" dirty="0">
                <a:cs typeface="B Nazanin" panose="00000400000000000000" pitchFamily="2" charset="-78"/>
              </a:rPr>
              <a:t>3</a:t>
            </a:r>
            <a:r>
              <a:rPr lang="fa-IR" sz="2800" b="1" dirty="0" smtClean="0">
                <a:cs typeface="B Nazanin" panose="00000400000000000000" pitchFamily="2" charset="-78"/>
              </a:rPr>
              <a:t> نسخه گزارش صحافی شده و سی دی شامل فایل ورد گزارش و پی دی اف و داده ها،در پایان قرارداد الزامی است.  </a:t>
            </a:r>
            <a:endParaRPr lang="en-US" sz="28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5778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fa-IR" sz="3100" dirty="0" smtClean="0"/>
              <a:t>امید است پژوهشگرانه </a:t>
            </a:r>
            <a:r>
              <a:rPr lang="fa-IR" sz="3100" dirty="0"/>
              <a:t>آموزش </a:t>
            </a:r>
            <a:r>
              <a:rPr lang="fa-IR" sz="3100" dirty="0" smtClean="0"/>
              <a:t>دهید چرا که فرموده امام المتقین است: </a:t>
            </a:r>
            <a:r>
              <a:rPr lang="fa-IR" dirty="0"/>
              <a:t/>
            </a:r>
            <a:br>
              <a:rPr lang="fa-IR" dirty="0"/>
            </a:br>
            <a:r>
              <a:rPr lang="fa-IR" sz="2700" b="1" dirty="0">
                <a:solidFill>
                  <a:srgbClr val="00B0F0"/>
                </a:solidFill>
              </a:rPr>
              <a:t>لاعَمَلَ كَالتَّحقيقِ </a:t>
            </a:r>
            <a:r>
              <a:rPr lang="fa-IR" sz="2700" b="1" dirty="0" smtClean="0">
                <a:solidFill>
                  <a:srgbClr val="00B0F0"/>
                </a:solidFill>
              </a:rPr>
              <a:t>؛ هيچ </a:t>
            </a:r>
            <a:r>
              <a:rPr lang="fa-IR" sz="2700" b="1" dirty="0">
                <a:solidFill>
                  <a:srgbClr val="00B0F0"/>
                </a:solidFill>
              </a:rPr>
              <a:t>كردارى مانند پژوهش نيست .</a:t>
            </a:r>
            <a:r>
              <a:rPr lang="fa-IR" dirty="0"/>
              <a:t/>
            </a:r>
            <a:br>
              <a:rPr lang="fa-IR" dirty="0"/>
            </a:b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4769" y="2315369"/>
            <a:ext cx="4762500" cy="3571875"/>
          </a:xfrm>
        </p:spPr>
      </p:pic>
    </p:spTree>
    <p:extLst>
      <p:ext uri="{BB962C8B-B14F-4D97-AF65-F5344CB8AC3E}">
        <p14:creationId xmlns:p14="http://schemas.microsoft.com/office/powerpoint/2010/main" val="189739133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55926" y="360363"/>
            <a:ext cx="7407275" cy="1471612"/>
          </a:xfrm>
        </p:spPr>
        <p:txBody>
          <a:bodyPr/>
          <a:lstStyle/>
          <a:p>
            <a:pPr>
              <a:defRPr/>
            </a:pPr>
            <a:endParaRPr lang="en-US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55926" y="1849438"/>
            <a:ext cx="7407275" cy="1752600"/>
          </a:xfrm>
        </p:spPr>
        <p:txBody>
          <a:bodyPr>
            <a:normAutofit/>
          </a:bodyPr>
          <a:lstStyle/>
          <a:p>
            <a:pPr>
              <a:defRPr/>
            </a:pPr>
            <a:endParaRPr lang="en-US"/>
          </a:p>
        </p:txBody>
      </p:sp>
      <p:pic>
        <p:nvPicPr>
          <p:cNvPr id="9220" name="Picture 3" descr="8an2jy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"/>
            <a:ext cx="9147175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1597869"/>
      </p:ext>
    </p:extLst>
  </p:cSld>
  <p:clrMapOvr>
    <a:masterClrMapping/>
  </p:clrMapOvr>
  <p:transition spd="slow" advTm="3253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b="1" dirty="0"/>
              <a:t>امام علی علیه السلام فرمودند </a:t>
            </a:r>
            <a:r>
              <a:rPr lang="fa-IR" sz="4800" b="1" dirty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657351"/>
            <a:ext cx="8952441" cy="4384012"/>
          </a:xfrm>
        </p:spPr>
        <p:txBody>
          <a:bodyPr>
            <a:noAutofit/>
          </a:bodyPr>
          <a:lstStyle/>
          <a:p>
            <a:pPr algn="r" rtl="1"/>
            <a:r>
              <a:rPr lang="fa-IR" sz="3600" b="1" dirty="0"/>
              <a:t/>
            </a:r>
            <a:br>
              <a:rPr lang="fa-IR" sz="3600" b="1" dirty="0"/>
            </a:br>
            <a:r>
              <a:rPr lang="fa-IR" sz="3600" b="1" dirty="0"/>
              <a:t>اِبنُ آدمَ أشبَهُ شَى‏ءٍ بِالمِعیارِ ، إمّا ناقِصٌ بِجَهلٍ أو راجِحٌ </a:t>
            </a:r>
            <a:r>
              <a:rPr lang="fa-IR" sz="3600" b="1" dirty="0" smtClean="0"/>
              <a:t>بِعِلمٍ</a:t>
            </a:r>
            <a:endParaRPr lang="en-US" sz="3600" b="1" dirty="0" smtClean="0"/>
          </a:p>
          <a:p>
            <a:pPr algn="r" rtl="1"/>
            <a:r>
              <a:rPr lang="fa-IR" sz="3600" b="1" dirty="0"/>
              <a:t/>
            </a:r>
            <a:br>
              <a:rPr lang="fa-IR" sz="3600" b="1" dirty="0"/>
            </a:br>
            <a:r>
              <a:rPr lang="fa-IR" sz="3600" b="1" dirty="0">
                <a:cs typeface="B Zar" panose="00000400000000000000" pitchFamily="2" charset="-78"/>
              </a:rPr>
              <a:t>آدمیزاده ، شبیه‏ ترین چیز به </a:t>
            </a:r>
            <a:r>
              <a:rPr lang="fa-IR" sz="3600" b="1" dirty="0" smtClean="0">
                <a:cs typeface="B Zar" panose="00000400000000000000" pitchFamily="2" charset="-78"/>
              </a:rPr>
              <a:t>ترازوست</a:t>
            </a:r>
            <a:r>
              <a:rPr lang="fa-IR" sz="2000" b="1" dirty="0" smtClean="0">
                <a:cs typeface="B Zar" panose="00000400000000000000" pitchFamily="2" charset="-78"/>
              </a:rPr>
              <a:t>:</a:t>
            </a:r>
            <a:r>
              <a:rPr lang="fa-IR" sz="3600" b="1" dirty="0" smtClean="0">
                <a:cs typeface="B Zar" panose="00000400000000000000" pitchFamily="2" charset="-78"/>
              </a:rPr>
              <a:t> </a:t>
            </a:r>
            <a:r>
              <a:rPr lang="fa-IR" sz="3600" b="1" dirty="0">
                <a:cs typeface="B Zar" panose="00000400000000000000" pitchFamily="2" charset="-78"/>
              </a:rPr>
              <a:t>یا با نادانى سبُک شود و یا به ‏</a:t>
            </a:r>
            <a:r>
              <a:rPr lang="fa-IR" sz="3600" b="1" dirty="0" smtClean="0">
                <a:cs typeface="B Zar" panose="00000400000000000000" pitchFamily="2" charset="-78"/>
              </a:rPr>
              <a:t>دانش، </a:t>
            </a:r>
            <a:r>
              <a:rPr lang="fa-IR" sz="3600" b="1" dirty="0">
                <a:cs typeface="B Zar" panose="00000400000000000000" pitchFamily="2" charset="-78"/>
              </a:rPr>
              <a:t>سنگین گردد.</a:t>
            </a:r>
            <a:r>
              <a:rPr lang="fa-IR" sz="3600" b="1" dirty="0"/>
              <a:t/>
            </a:r>
            <a:br>
              <a:rPr lang="fa-IR" sz="3600" b="1" dirty="0"/>
            </a:br>
            <a:r>
              <a:rPr lang="en-US" sz="3600" b="1" smtClean="0"/>
              <a:t>                                            </a:t>
            </a:r>
            <a:r>
              <a:rPr lang="fa-IR" sz="2000" dirty="0" smtClean="0">
                <a:latin typeface="B.z"/>
                <a:cs typeface="B Zar" panose="00000400000000000000" pitchFamily="2" charset="-78"/>
              </a:rPr>
              <a:t>گزیده </a:t>
            </a:r>
            <a:r>
              <a:rPr lang="fa-IR" sz="2000" dirty="0">
                <a:latin typeface="B.z"/>
                <a:cs typeface="B Zar" panose="00000400000000000000" pitchFamily="2" charset="-78"/>
              </a:rPr>
              <a:t>تحف </a:t>
            </a:r>
            <a:r>
              <a:rPr lang="fa-IR" sz="2000" dirty="0" smtClean="0">
                <a:latin typeface="B.z"/>
                <a:cs typeface="B Zar" panose="00000400000000000000" pitchFamily="2" charset="-78"/>
              </a:rPr>
              <a:t>العقول</a:t>
            </a:r>
            <a:endParaRPr lang="en-US" sz="2000" dirty="0">
              <a:latin typeface="B.z"/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5602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حمایت از پایان نامه های دکتری وکارشناسی </a:t>
            </a:r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ارشد </a:t>
            </a:r>
            <a:endParaRPr lang="en-US" dirty="0">
              <a:solidFill>
                <a:schemeClr val="accent2">
                  <a:lumMod val="75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53090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fa-IR" sz="2800" b="1" dirty="0" smtClean="0">
                <a:latin typeface="عB Nazanin"/>
                <a:cs typeface="B Nazanin" panose="00000400000000000000" pitchFamily="2" charset="-78"/>
              </a:rPr>
              <a:t>هدف: </a:t>
            </a:r>
            <a:r>
              <a:rPr lang="fa-IR" sz="3200" b="1" dirty="0" smtClean="0">
                <a:latin typeface="عB Nazanin"/>
                <a:cs typeface="B Nazanin" panose="00000400000000000000" pitchFamily="2" charset="-78"/>
              </a:rPr>
              <a:t>کمک به توسعه علم بومی در حوزه در تربیت معلم </a:t>
            </a:r>
            <a:endParaRPr lang="fa-IR" sz="2800" b="1" dirty="0" smtClean="0">
              <a:latin typeface="عB Nazanin"/>
              <a:cs typeface="B Nazanin" panose="00000400000000000000" pitchFamily="2" charset="-78"/>
            </a:endParaRPr>
          </a:p>
          <a:p>
            <a:pPr algn="r" rtl="1"/>
            <a:r>
              <a:rPr lang="fa-IR" sz="2800" b="1" dirty="0" smtClean="0">
                <a:latin typeface="عB Nazanin"/>
                <a:cs typeface="B Nazanin" panose="00000400000000000000" pitchFamily="2" charset="-78"/>
              </a:rPr>
              <a:t>فرایند حمایت از رساله/پایان نامه </a:t>
            </a:r>
          </a:p>
          <a:p>
            <a:pPr algn="r" rtl="1"/>
            <a:r>
              <a:rPr lang="fa-IR" sz="2800" b="1" dirty="0" smtClean="0">
                <a:latin typeface="عB Nazanin"/>
                <a:cs typeface="B Nazanin" panose="00000400000000000000" pitchFamily="2" charset="-78"/>
              </a:rPr>
              <a:t>میزان</a:t>
            </a:r>
            <a:r>
              <a:rPr lang="en-US" sz="2800" b="1" dirty="0" smtClean="0">
                <a:latin typeface="عB Nazanin"/>
                <a:cs typeface="B Nazanin" panose="00000400000000000000" pitchFamily="2" charset="-78"/>
              </a:rPr>
              <a:t> </a:t>
            </a:r>
            <a:r>
              <a:rPr lang="fa-IR" sz="2800" b="1" dirty="0" smtClean="0">
                <a:latin typeface="عB Nazanin"/>
                <a:cs typeface="B Nazanin" panose="00000400000000000000" pitchFamily="2" charset="-78"/>
              </a:rPr>
              <a:t>حمایت دکتری </a:t>
            </a:r>
            <a:r>
              <a:rPr lang="fa-IR" sz="2800" b="1" dirty="0">
                <a:latin typeface="عB Nazanin"/>
                <a:cs typeface="B Nazanin" panose="00000400000000000000" pitchFamily="2" charset="-78"/>
              </a:rPr>
              <a:t>تا سقف 30 میلیون ریال و </a:t>
            </a:r>
            <a:r>
              <a:rPr lang="fa-IR" sz="2800" b="1" dirty="0" smtClean="0">
                <a:latin typeface="عB Nazanin"/>
                <a:cs typeface="B Nazanin" panose="00000400000000000000" pitchFamily="2" charset="-78"/>
              </a:rPr>
              <a:t>کارشناسی ارشد </a:t>
            </a:r>
            <a:r>
              <a:rPr lang="fa-IR" sz="2800" b="1" dirty="0">
                <a:latin typeface="عB Nazanin"/>
                <a:cs typeface="B Nazanin" panose="00000400000000000000" pitchFamily="2" charset="-78"/>
              </a:rPr>
              <a:t>تا سقف 15 میلیون ریال </a:t>
            </a:r>
            <a:r>
              <a:rPr lang="fa-IR" sz="2800" b="1" dirty="0" smtClean="0">
                <a:solidFill>
                  <a:schemeClr val="accent4"/>
                </a:solidFill>
                <a:latin typeface="عB Nazanin"/>
                <a:cs typeface="B Nazanin" panose="00000400000000000000" pitchFamily="2" charset="-78"/>
              </a:rPr>
              <a:t>مشروط به اینکه </a:t>
            </a:r>
            <a:r>
              <a:rPr lang="fa-IR" sz="2800" b="1" dirty="0">
                <a:solidFill>
                  <a:schemeClr val="accent4"/>
                </a:solidFill>
                <a:latin typeface="عB Nazanin"/>
                <a:cs typeface="B Nazanin" panose="00000400000000000000" pitchFamily="2" charset="-78"/>
              </a:rPr>
              <a:t>دفاع نشده </a:t>
            </a:r>
            <a:r>
              <a:rPr lang="fa-IR" sz="2800" b="1" dirty="0" smtClean="0">
                <a:solidFill>
                  <a:schemeClr val="accent4"/>
                </a:solidFill>
                <a:latin typeface="عB Nazanin"/>
                <a:cs typeface="B Nazanin" panose="00000400000000000000" pitchFamily="2" charset="-78"/>
              </a:rPr>
              <a:t>باشد.</a:t>
            </a:r>
            <a:endParaRPr lang="fa-IR" sz="2800" b="1" dirty="0">
              <a:solidFill>
                <a:schemeClr val="accent4"/>
              </a:solidFill>
              <a:latin typeface="عB Nazanin"/>
              <a:cs typeface="B Nazanin" panose="00000400000000000000" pitchFamily="2" charset="-78"/>
            </a:endParaRPr>
          </a:p>
          <a:p>
            <a:pPr algn="r" rtl="1"/>
            <a:r>
              <a:rPr lang="fa-IR" sz="2800" b="1" dirty="0" smtClean="0">
                <a:latin typeface="عB Nazanin"/>
                <a:cs typeface="B Nazanin" panose="00000400000000000000" pitchFamily="2" charset="-78"/>
              </a:rPr>
              <a:t>1-تایید پروپوزال در گروه/ شورای پژوهشی دانشکده محل تحصیل</a:t>
            </a:r>
          </a:p>
          <a:p>
            <a:pPr algn="r" rtl="1"/>
            <a:r>
              <a:rPr lang="fa-IR" sz="2800" b="1" dirty="0" smtClean="0">
                <a:latin typeface="عB Nazanin"/>
                <a:cs typeface="B Nazanin" panose="00000400000000000000" pitchFamily="2" charset="-78"/>
              </a:rPr>
              <a:t>2-نامه تایید از جانب دانشکده محل تحصیل </a:t>
            </a:r>
          </a:p>
          <a:p>
            <a:pPr algn="r" rtl="1"/>
            <a:r>
              <a:rPr lang="fa-IR" sz="2800" b="1" dirty="0" smtClean="0">
                <a:latin typeface="عB Nazanin"/>
                <a:cs typeface="B Nazanin" panose="00000400000000000000" pitchFamily="2" charset="-78"/>
              </a:rPr>
              <a:t>3-ارایه نامه تایید و پروپوزال به شورای پژوهشی استان </a:t>
            </a:r>
          </a:p>
          <a:p>
            <a:pPr algn="r" rtl="1"/>
            <a:r>
              <a:rPr lang="fa-IR" sz="2800" b="1" dirty="0" smtClean="0">
                <a:latin typeface="عB Nazanin"/>
                <a:cs typeface="B Nazanin" panose="00000400000000000000" pitchFamily="2" charset="-78"/>
              </a:rPr>
              <a:t>4-بررسی مرتبط بودن با اولویت ها و زمینه های پژوهشی</a:t>
            </a:r>
          </a:p>
          <a:p>
            <a:pPr algn="r" rtl="1"/>
            <a:r>
              <a:rPr lang="fa-IR" sz="2800" b="1" dirty="0" smtClean="0">
                <a:latin typeface="عB Nazanin"/>
                <a:cs typeface="B Nazanin" panose="00000400000000000000" pitchFamily="2" charset="-78"/>
              </a:rPr>
              <a:t>5-انعقاد قرارداد در استان با دانشگاه محل تحصیل</a:t>
            </a:r>
          </a:p>
        </p:txBody>
      </p:sp>
    </p:spTree>
    <p:extLst>
      <p:ext uri="{BB962C8B-B14F-4D97-AF65-F5344CB8AC3E}">
        <p14:creationId xmlns:p14="http://schemas.microsoft.com/office/powerpoint/2010/main" val="2576367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b="1" dirty="0" smtClean="0">
                <a:solidFill>
                  <a:schemeClr val="tx1"/>
                </a:solidFill>
                <a:cs typeface="B Zar" panose="00000400000000000000" pitchFamily="2" charset="-78"/>
              </a:rPr>
              <a:t>مدارک لازم جهت ارسال به سازمان مرکزی</a:t>
            </a:r>
            <a:endParaRPr lang="en-US" b="1" dirty="0">
              <a:solidFill>
                <a:schemeClr val="tx1"/>
              </a:solidFill>
              <a:cs typeface="B Za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58345"/>
            <a:ext cx="8596668" cy="4572292"/>
          </a:xfrm>
        </p:spPr>
        <p:txBody>
          <a:bodyPr>
            <a:normAutofit fontScale="85000" lnSpcReduction="20000"/>
          </a:bodyPr>
          <a:lstStyle/>
          <a:p>
            <a:pPr algn="r" rtl="1"/>
            <a:r>
              <a:rPr lang="fa-IR" sz="2800" b="1" dirty="0" smtClean="0">
                <a:latin typeface="عB Nazanin"/>
                <a:cs typeface="B Nazanin" panose="00000400000000000000" pitchFamily="2" charset="-78"/>
              </a:rPr>
              <a:t>تصویب نهایی در شورای پژوهشی استان </a:t>
            </a:r>
          </a:p>
          <a:p>
            <a:pPr algn="r" rtl="1"/>
            <a:r>
              <a:rPr lang="fa-IR" sz="2800" b="1" dirty="0" smtClean="0">
                <a:latin typeface="عB Nazanin"/>
                <a:cs typeface="B Nazanin" panose="00000400000000000000" pitchFamily="2" charset="-78"/>
              </a:rPr>
              <a:t>ارسال مدارک به سازمان مرکزی جهت </a:t>
            </a:r>
            <a:r>
              <a:rPr lang="fa-IR" sz="2800" b="1" dirty="0" smtClean="0">
                <a:solidFill>
                  <a:schemeClr val="accent2"/>
                </a:solidFill>
                <a:latin typeface="عB Nazanin"/>
                <a:cs typeface="B Nazanin" panose="00000400000000000000" pitchFamily="2" charset="-78"/>
              </a:rPr>
              <a:t>ابلاغ اعتبار </a:t>
            </a:r>
            <a:r>
              <a:rPr lang="fa-IR" sz="2800" b="1" dirty="0" smtClean="0">
                <a:solidFill>
                  <a:schemeClr val="tx1"/>
                </a:solidFill>
                <a:latin typeface="عB Nazanin"/>
                <a:cs typeface="B Nazanin" panose="00000400000000000000" pitchFamily="2" charset="-78"/>
              </a:rPr>
              <a:t>شامل</a:t>
            </a:r>
            <a:r>
              <a:rPr lang="fa-IR" sz="2800" b="1" dirty="0" smtClean="0">
                <a:latin typeface="عB Nazanin"/>
                <a:cs typeface="B Nazanin" panose="00000400000000000000" pitchFamily="2" charset="-78"/>
              </a:rPr>
              <a:t>:</a:t>
            </a:r>
          </a:p>
          <a:p>
            <a:pPr algn="r" rtl="1"/>
            <a:r>
              <a:rPr lang="fa-IR" sz="2800" b="1" dirty="0" smtClean="0">
                <a:latin typeface="عB Nazanin"/>
                <a:cs typeface="B Nazanin" panose="00000400000000000000" pitchFamily="2" charset="-78"/>
              </a:rPr>
              <a:t>1-درخواست شخصی ذینفع </a:t>
            </a:r>
          </a:p>
          <a:p>
            <a:pPr algn="r" rtl="1"/>
            <a:r>
              <a:rPr lang="fa-IR" sz="2800" b="1" dirty="0">
                <a:latin typeface="عB Nazanin"/>
                <a:cs typeface="B Nazanin" panose="00000400000000000000" pitchFamily="2" charset="-78"/>
              </a:rPr>
              <a:t>2-ارسال </a:t>
            </a:r>
            <a:r>
              <a:rPr lang="fa-IR" sz="2800" b="1" dirty="0" smtClean="0">
                <a:latin typeface="عB Nazanin"/>
                <a:cs typeface="B Nazanin" panose="00000400000000000000" pitchFamily="2" charset="-78"/>
              </a:rPr>
              <a:t>صورت </a:t>
            </a:r>
            <a:r>
              <a:rPr lang="fa-IR" sz="2800" b="1" dirty="0" smtClean="0">
                <a:latin typeface="عB Nazanin"/>
                <a:cs typeface="B Nazanin" panose="00000400000000000000" pitchFamily="2" charset="-78"/>
              </a:rPr>
              <a:t>جلسه امضا </a:t>
            </a:r>
            <a:r>
              <a:rPr lang="fa-IR" sz="2800" b="1" dirty="0" smtClean="0">
                <a:latin typeface="عB Nazanin"/>
                <a:cs typeface="B Nazanin" panose="00000400000000000000" pitchFamily="2" charset="-78"/>
              </a:rPr>
              <a:t>شده  شورای پژوهش استان که حتما مبلغ مصوب در آن قید شده باشد </a:t>
            </a:r>
          </a:p>
          <a:p>
            <a:pPr algn="r" rtl="1"/>
            <a:r>
              <a:rPr lang="fa-IR" sz="2800" b="1" dirty="0" smtClean="0">
                <a:latin typeface="عB Nazanin"/>
                <a:cs typeface="B Nazanin" panose="00000400000000000000" pitchFamily="2" charset="-78"/>
              </a:rPr>
              <a:t>3-نامه تایید </a:t>
            </a:r>
            <a:r>
              <a:rPr lang="fa-IR" sz="2800" b="1" dirty="0">
                <a:latin typeface="عB Nazanin"/>
                <a:cs typeface="B Nazanin" panose="00000400000000000000" pitchFamily="2" charset="-78"/>
              </a:rPr>
              <a:t>پروپوزال در گروه/ شورای پژوهشی </a:t>
            </a:r>
            <a:r>
              <a:rPr lang="fa-IR" sz="2800" b="1" dirty="0" smtClean="0">
                <a:latin typeface="عB Nazanin"/>
                <a:cs typeface="B Nazanin" panose="00000400000000000000" pitchFamily="2" charset="-78"/>
              </a:rPr>
              <a:t>دانشکده</a:t>
            </a:r>
          </a:p>
          <a:p>
            <a:pPr algn="r" rtl="1"/>
            <a:r>
              <a:rPr lang="fa-IR" sz="2800" b="1" dirty="0" smtClean="0">
                <a:latin typeface="عB Nazanin"/>
                <a:cs typeface="B Nazanin" panose="00000400000000000000" pitchFamily="2" charset="-78"/>
              </a:rPr>
              <a:t>4- </a:t>
            </a:r>
            <a:r>
              <a:rPr lang="fa-IR" sz="2800" b="1" dirty="0" smtClean="0">
                <a:solidFill>
                  <a:schemeClr val="tx1"/>
                </a:solidFill>
                <a:latin typeface="عB Nazanin"/>
                <a:cs typeface="B Nazanin" panose="00000400000000000000" pitchFamily="2" charset="-78"/>
              </a:rPr>
              <a:t>نامه دانشگاه محل تحصیل </a:t>
            </a:r>
          </a:p>
          <a:p>
            <a:pPr algn="r" rtl="1"/>
            <a:r>
              <a:rPr lang="fa-IR" sz="2800" b="1" dirty="0">
                <a:solidFill>
                  <a:schemeClr val="tx1"/>
                </a:solidFill>
                <a:latin typeface="عB Nazanin"/>
                <a:cs typeface="B Nazanin" panose="00000400000000000000" pitchFamily="2" charset="-78"/>
              </a:rPr>
              <a:t>5- پیوست </a:t>
            </a:r>
            <a:r>
              <a:rPr lang="fa-IR" sz="2800" b="1" dirty="0" smtClean="0">
                <a:solidFill>
                  <a:schemeClr val="tx1"/>
                </a:solidFill>
                <a:latin typeface="عB Nazanin"/>
                <a:cs typeface="B Nazanin" panose="00000400000000000000" pitchFamily="2" charset="-78"/>
              </a:rPr>
              <a:t>نمودن فایل </a:t>
            </a:r>
            <a:r>
              <a:rPr lang="fa-IR" sz="2800" b="1" dirty="0">
                <a:latin typeface="عB Nazanin"/>
                <a:cs typeface="B Nazanin" panose="00000400000000000000" pitchFamily="2" charset="-78"/>
              </a:rPr>
              <a:t>پروپوزال </a:t>
            </a:r>
            <a:endParaRPr lang="fa-IR" sz="2800" b="1" dirty="0" smtClean="0">
              <a:latin typeface="عB Nazanin"/>
              <a:cs typeface="B Nazanin" panose="00000400000000000000" pitchFamily="2" charset="-78"/>
            </a:endParaRPr>
          </a:p>
          <a:p>
            <a:pPr algn="r" rtl="1"/>
            <a:r>
              <a:rPr lang="fa-IR" sz="2800" b="1" dirty="0" smtClean="0">
                <a:solidFill>
                  <a:schemeClr val="tx1"/>
                </a:solidFill>
                <a:latin typeface="عB Nazanin"/>
                <a:cs typeface="B Nazanin" panose="00000400000000000000" pitchFamily="2" charset="-78"/>
              </a:rPr>
              <a:t>6-اولویت </a:t>
            </a:r>
            <a:r>
              <a:rPr lang="fa-IR" sz="2800" b="1" dirty="0">
                <a:solidFill>
                  <a:schemeClr val="tx1"/>
                </a:solidFill>
                <a:latin typeface="عB Nazanin"/>
                <a:cs typeface="B Nazanin" panose="00000400000000000000" pitchFamily="2" charset="-78"/>
              </a:rPr>
              <a:t>با رساله های دکتری و موضوعات مرتبط با دانش آموزش محتوا (</a:t>
            </a:r>
            <a:r>
              <a:rPr lang="en-US" sz="2800" b="1" dirty="0" err="1">
                <a:solidFill>
                  <a:schemeClr val="tx1"/>
                </a:solidFill>
                <a:latin typeface="عB Nazanin"/>
                <a:cs typeface="B Nazanin" panose="00000400000000000000" pitchFamily="2" charset="-78"/>
              </a:rPr>
              <a:t>pck</a:t>
            </a:r>
            <a:r>
              <a:rPr lang="fa-IR" sz="2800" b="1" dirty="0">
                <a:solidFill>
                  <a:schemeClr val="tx1"/>
                </a:solidFill>
                <a:latin typeface="عB Nazanin"/>
                <a:cs typeface="B Nazanin" panose="00000400000000000000" pitchFamily="2" charset="-78"/>
              </a:rPr>
              <a:t>) </a:t>
            </a:r>
            <a:r>
              <a:rPr lang="fa-IR" sz="2800" b="1" dirty="0" smtClean="0">
                <a:solidFill>
                  <a:schemeClr val="tx1"/>
                </a:solidFill>
                <a:latin typeface="عB Nazanin"/>
                <a:cs typeface="B Nazanin" panose="00000400000000000000" pitchFamily="2" charset="-78"/>
              </a:rPr>
              <a:t>است.</a:t>
            </a:r>
          </a:p>
          <a:p>
            <a:pPr algn="r" rtl="1"/>
            <a:r>
              <a:rPr lang="fa-IR" sz="2800" b="1" dirty="0" smtClean="0">
                <a:solidFill>
                  <a:schemeClr val="tx1"/>
                </a:solidFill>
                <a:latin typeface="عB Nazanin"/>
                <a:cs typeface="B Nazanin" panose="00000400000000000000" pitchFamily="2" charset="-78"/>
              </a:rPr>
              <a:t>تعهدارایه گزارش در نشست علمی </a:t>
            </a:r>
            <a:r>
              <a:rPr lang="fa-IR" sz="2800" b="1" dirty="0">
                <a:solidFill>
                  <a:schemeClr val="tx1"/>
                </a:solidFill>
                <a:latin typeface="عB Nazanin"/>
                <a:cs typeface="B Nazanin" panose="00000400000000000000" pitchFamily="2" charset="-78"/>
              </a:rPr>
              <a:t>در جمع </a:t>
            </a:r>
            <a:r>
              <a:rPr lang="fa-IR" sz="2800" b="1" dirty="0" smtClean="0">
                <a:solidFill>
                  <a:schemeClr val="tx1"/>
                </a:solidFill>
                <a:latin typeface="عB Nazanin"/>
                <a:cs typeface="B Nazanin" panose="00000400000000000000" pitchFamily="2" charset="-78"/>
              </a:rPr>
              <a:t>مخاطبان </a:t>
            </a:r>
            <a:endParaRPr lang="fa-IR" sz="2800" b="1" dirty="0">
              <a:solidFill>
                <a:schemeClr val="tx1"/>
              </a:solidFill>
              <a:latin typeface="عB Nazanin"/>
              <a:cs typeface="B Nazanin" panose="00000400000000000000" pitchFamily="2" charset="-78"/>
            </a:endParaRPr>
          </a:p>
          <a:p>
            <a:pPr algn="r" rtl="1"/>
            <a:endParaRPr lang="en-US" sz="2800" b="1" dirty="0">
              <a:solidFill>
                <a:schemeClr val="tx1"/>
              </a:solidFill>
              <a:latin typeface="عB Nazanin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210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sz="3200" dirty="0">
                <a:cs typeface="B Titr" panose="00000700000000000000" pitchFamily="2" charset="-78"/>
              </a:rPr>
              <a:t>انواع طرح های پژوهشی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800" b="1" dirty="0" smtClean="0">
                <a:cs typeface="B Zar" panose="00000400000000000000" pitchFamily="2" charset="-78"/>
              </a:rPr>
              <a:t>1. </a:t>
            </a:r>
            <a:r>
              <a:rPr lang="fa-IR" sz="2800" b="1" dirty="0" smtClean="0">
                <a:solidFill>
                  <a:srgbClr val="00B0F0"/>
                </a:solidFill>
                <a:cs typeface="B Zar" panose="00000400000000000000" pitchFamily="2" charset="-78"/>
              </a:rPr>
              <a:t>طرح های مرتبط با پژوهانه </a:t>
            </a:r>
          </a:p>
          <a:p>
            <a:pPr algn="r" rtl="1"/>
            <a:r>
              <a:rPr lang="fa-IR" sz="2800" b="1" dirty="0" smtClean="0">
                <a:solidFill>
                  <a:srgbClr val="00B0F0"/>
                </a:solidFill>
                <a:cs typeface="B Zar" panose="00000400000000000000" pitchFamily="2" charset="-78"/>
              </a:rPr>
              <a:t>2. طرح های پژوهشی فراخوانی در سطح استانی </a:t>
            </a:r>
          </a:p>
          <a:p>
            <a:pPr algn="r" rtl="1"/>
            <a:r>
              <a:rPr lang="fa-IR" sz="2800" b="1" dirty="0" smtClean="0">
                <a:solidFill>
                  <a:srgbClr val="00B0F0"/>
                </a:solidFill>
                <a:cs typeface="B Zar" panose="00000400000000000000" pitchFamily="2" charset="-78"/>
              </a:rPr>
              <a:t>3-طرح </a:t>
            </a:r>
            <a:r>
              <a:rPr lang="fa-IR" sz="2800" b="1" dirty="0">
                <a:solidFill>
                  <a:srgbClr val="00B0F0"/>
                </a:solidFill>
                <a:cs typeface="B Zar" panose="00000400000000000000" pitchFamily="2" charset="-78"/>
              </a:rPr>
              <a:t>های پژوهشی فراخوانی </a:t>
            </a:r>
            <a:r>
              <a:rPr lang="fa-IR" sz="2800" b="1" dirty="0" smtClean="0">
                <a:solidFill>
                  <a:srgbClr val="00B0F0"/>
                </a:solidFill>
                <a:cs typeface="B Zar" panose="00000400000000000000" pitchFamily="2" charset="-78"/>
              </a:rPr>
              <a:t>کشوری در سطح سازمان مرکزی</a:t>
            </a:r>
          </a:p>
          <a:p>
            <a:pPr algn="r" rtl="1"/>
            <a:r>
              <a:rPr lang="fa-IR" sz="2800" b="1" dirty="0" smtClean="0">
                <a:solidFill>
                  <a:srgbClr val="00B0F0"/>
                </a:solidFill>
                <a:cs typeface="B Zar" panose="00000400000000000000" pitchFamily="2" charset="-78"/>
              </a:rPr>
              <a:t>4-</a:t>
            </a:r>
            <a:r>
              <a:rPr lang="fa-IR" sz="2800" b="1" dirty="0">
                <a:solidFill>
                  <a:srgbClr val="00B0F0"/>
                </a:solidFill>
                <a:cs typeface="B Zar" panose="00000400000000000000" pitchFamily="2" charset="-78"/>
              </a:rPr>
              <a:t>.طرح های پژوهشی </a:t>
            </a:r>
            <a:r>
              <a:rPr lang="fa-IR" sz="2800" b="1" dirty="0" smtClean="0">
                <a:solidFill>
                  <a:srgbClr val="00B0F0"/>
                </a:solidFill>
                <a:cs typeface="B Zar" panose="00000400000000000000" pitchFamily="2" charset="-78"/>
              </a:rPr>
              <a:t>کارفرمایی</a:t>
            </a:r>
            <a:endParaRPr lang="fa-IR" sz="2800" b="1" dirty="0">
              <a:solidFill>
                <a:srgbClr val="00B0F0"/>
              </a:solidFill>
              <a:cs typeface="B Zar" panose="00000400000000000000" pitchFamily="2" charset="-78"/>
            </a:endParaRPr>
          </a:p>
          <a:p>
            <a:pPr algn="r" rtl="1"/>
            <a:endParaRPr lang="fa-IR" sz="2800" b="1" dirty="0" smtClean="0">
              <a:solidFill>
                <a:srgbClr val="00B0F0"/>
              </a:solidFill>
              <a:cs typeface="B Zar" panose="00000400000000000000" pitchFamily="2" charset="-78"/>
            </a:endParaRPr>
          </a:p>
          <a:p>
            <a:pPr algn="r" rtl="1"/>
            <a:endParaRPr lang="fa-IR" sz="2800" b="1" dirty="0" smtClean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11165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6189" y="407582"/>
            <a:ext cx="8596668" cy="1320800"/>
          </a:xfrm>
        </p:spPr>
        <p:txBody>
          <a:bodyPr>
            <a:normAutofit fontScale="90000"/>
          </a:bodyPr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طرح </a:t>
            </a:r>
            <a:r>
              <a:rPr lang="fa-IR" dirty="0" smtClean="0">
                <a:cs typeface="B Titr" panose="00000700000000000000" pitchFamily="2" charset="-78"/>
              </a:rPr>
              <a:t>های </a:t>
            </a:r>
            <a:r>
              <a:rPr lang="fa-IR" dirty="0">
                <a:cs typeface="B Titr" panose="00000700000000000000" pitchFamily="2" charset="-78"/>
              </a:rPr>
              <a:t>پژوهشی پژوهانه </a:t>
            </a:r>
            <a:r>
              <a:rPr lang="fa-IR" dirty="0" smtClean="0">
                <a:cs typeface="B Titr" panose="00000700000000000000" pitchFamily="2" charset="-78"/>
              </a:rPr>
              <a:t>ای</a:t>
            </a:r>
            <a:br>
              <a:rPr lang="fa-IR" dirty="0" smtClean="0">
                <a:cs typeface="B Titr" panose="00000700000000000000" pitchFamily="2" charset="-78"/>
              </a:rPr>
            </a:br>
            <a:r>
              <a:rPr lang="fa-IR" sz="2700" b="1" dirty="0" smtClean="0">
                <a:latin typeface="عB Nazanin"/>
                <a:cs typeface="B Nazanin" panose="00000400000000000000" pitchFamily="2" charset="-78"/>
              </a:rPr>
              <a:t>هدف</a:t>
            </a:r>
            <a:r>
              <a:rPr lang="fa-IR" sz="2700" b="1" dirty="0">
                <a:latin typeface="عB Nazanin"/>
                <a:cs typeface="B Nazanin" panose="00000400000000000000" pitchFamily="2" charset="-78"/>
              </a:rPr>
              <a:t>: توسعه علم در حوزه ماموریت های دانشگاه </a:t>
            </a:r>
            <a:r>
              <a:rPr lang="fa-IR" b="1" dirty="0">
                <a:latin typeface="عB Nazanin"/>
                <a:cs typeface="B Nazanin" panose="00000400000000000000" pitchFamily="2" charset="-78"/>
              </a:rPr>
              <a:t/>
            </a:r>
            <a:br>
              <a:rPr lang="fa-IR" b="1" dirty="0">
                <a:latin typeface="عB Nazanin"/>
                <a:cs typeface="B Nazanin" panose="00000400000000000000" pitchFamily="2" charset="-78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b="1" dirty="0" smtClean="0">
                <a:latin typeface="عB Nazanin"/>
                <a:cs typeface="B Nazanin" panose="00000400000000000000" pitchFamily="2" charset="-78"/>
              </a:rPr>
              <a:t>1-ارائه </a:t>
            </a:r>
            <a:r>
              <a:rPr lang="fa-IR" b="1" dirty="0">
                <a:latin typeface="عB Nazanin"/>
                <a:cs typeface="B Nazanin" panose="00000400000000000000" pitchFamily="2" charset="-78"/>
              </a:rPr>
              <a:t>پیشنهاده پژوهشی به شورای پژوهش استان</a:t>
            </a:r>
          </a:p>
          <a:p>
            <a:pPr algn="r" rtl="1"/>
            <a:r>
              <a:rPr lang="fa-IR" b="1" dirty="0">
                <a:latin typeface="عB Nazanin"/>
                <a:cs typeface="B Nazanin" panose="00000400000000000000" pitchFamily="2" charset="-78"/>
              </a:rPr>
              <a:t>2-بررسی در شورای پژوهشی استان و ارسال به سازمان مرکزی جهت ابلاغ اعتبار </a:t>
            </a:r>
          </a:p>
          <a:p>
            <a:pPr algn="r" rtl="1"/>
            <a:r>
              <a:rPr lang="fa-IR" b="1" dirty="0">
                <a:latin typeface="عB Nazanin"/>
                <a:cs typeface="B Nazanin" panose="00000400000000000000" pitchFamily="2" charset="-78"/>
              </a:rPr>
              <a:t>3-ابلاغ اعتبار و انعقاد قرارداد در استان </a:t>
            </a:r>
          </a:p>
          <a:p>
            <a:pPr algn="r" rtl="1"/>
            <a:r>
              <a:rPr lang="fa-IR" b="1" dirty="0">
                <a:latin typeface="عB Nazanin"/>
                <a:cs typeface="B Nazanin" panose="00000400000000000000" pitchFamily="2" charset="-78"/>
              </a:rPr>
              <a:t>4-این گونه طرح ها باید منجر به تولید حداقل یک مقاله علمی – پژوهشی با ذکر نام دانشگاه فرهنگیان شود.</a:t>
            </a:r>
            <a:r>
              <a:rPr lang="fa-IR" sz="1600" u="sng" dirty="0"/>
              <a:t> </a:t>
            </a:r>
            <a:r>
              <a:rPr lang="fa-IR" sz="1600" u="sng" dirty="0">
                <a:solidFill>
                  <a:srgbClr val="00B0F0"/>
                </a:solidFill>
              </a:rPr>
              <a:t>بر اساس شیوه نامه طرح های پژوهشی همه طرح های پژوهشی دانشگاه باید منجر به تولید حداقل یک مقاله علمی پژوهشی با ذکر نام دانشگاه فرهنگیان شوند</a:t>
            </a:r>
            <a:r>
              <a:rPr lang="fa-IR" b="1" dirty="0">
                <a:solidFill>
                  <a:srgbClr val="00B0F0"/>
                </a:solidFill>
                <a:latin typeface="عB Nazanin"/>
                <a:cs typeface="B Nazanin" panose="00000400000000000000" pitchFamily="2" charset="-78"/>
              </a:rPr>
              <a:t> </a:t>
            </a:r>
          </a:p>
          <a:p>
            <a:pPr algn="r" rtl="1"/>
            <a:r>
              <a:rPr lang="fa-IR" b="1" dirty="0">
                <a:latin typeface="عB Nazanin"/>
                <a:cs typeface="B Nazanin" panose="00000400000000000000" pitchFamily="2" charset="-78"/>
              </a:rPr>
              <a:t>5-مدارک لازم: صورت جلسه شورا که مبلغ در آن قید شده باشد، اصل پیشنهاده.</a:t>
            </a:r>
            <a:endParaRPr lang="en-US" b="1" dirty="0">
              <a:latin typeface="عB Nazanin"/>
              <a:cs typeface="B Nazanin" panose="00000400000000000000" pitchFamily="2" charset="-78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8594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344" y="609600"/>
            <a:ext cx="8965658" cy="1320800"/>
          </a:xfrm>
        </p:spPr>
        <p:txBody>
          <a:bodyPr>
            <a:normAutofit/>
          </a:bodyPr>
          <a:lstStyle/>
          <a:p>
            <a:pPr algn="ctr" rtl="1"/>
            <a:r>
              <a:rPr lang="fa-IR" dirty="0" smtClean="0">
                <a:cs typeface="B Titr" panose="00000700000000000000" pitchFamily="2" charset="-78"/>
              </a:rPr>
              <a:t>پژوهش های فراخوانی استانی و کشوری</a:t>
            </a:r>
            <a:br>
              <a:rPr lang="fa-IR" dirty="0" smtClean="0">
                <a:cs typeface="B Titr" panose="00000700000000000000" pitchFamily="2" charset="-78"/>
              </a:rPr>
            </a:br>
            <a:r>
              <a:rPr lang="fa-IR" sz="2200" b="1" dirty="0">
                <a:solidFill>
                  <a:srgbClr val="00B0F0"/>
                </a:solidFill>
                <a:cs typeface="B Zar" panose="00000400000000000000" pitchFamily="2" charset="-78"/>
              </a:rPr>
              <a:t>هدف: افزایش فرصت برای تحرک علمی و کمک به تولید </a:t>
            </a:r>
            <a:r>
              <a:rPr lang="fa-IR" sz="2200" b="1" dirty="0" smtClean="0">
                <a:solidFill>
                  <a:srgbClr val="00B0F0"/>
                </a:solidFill>
                <a:cs typeface="B Zar" panose="00000400000000000000" pitchFamily="2" charset="-78"/>
              </a:rPr>
              <a:t>علم </a:t>
            </a:r>
            <a:r>
              <a:rPr lang="fa-IR" sz="2200" b="1" dirty="0">
                <a:solidFill>
                  <a:srgbClr val="00B0F0"/>
                </a:solidFill>
                <a:cs typeface="B Zar" panose="00000400000000000000" pitchFamily="2" charset="-78"/>
              </a:rPr>
              <a:t>در حوزه تربیت معلم در سطح </a:t>
            </a:r>
            <a:r>
              <a:rPr lang="fa-IR" sz="2200" b="1" dirty="0" smtClean="0">
                <a:solidFill>
                  <a:srgbClr val="00B0F0"/>
                </a:solidFill>
                <a:cs typeface="B Zar" panose="00000400000000000000" pitchFamily="2" charset="-78"/>
              </a:rPr>
              <a:t>استان</a:t>
            </a:r>
            <a:r>
              <a:rPr lang="en-US" sz="2000" b="1" dirty="0" smtClean="0">
                <a:solidFill>
                  <a:srgbClr val="00B0F0"/>
                </a:solidFill>
                <a:cs typeface="B Zar" panose="00000400000000000000" pitchFamily="2" charset="-78"/>
              </a:rPr>
              <a:t> </a:t>
            </a:r>
            <a:r>
              <a:rPr lang="fa-IR" sz="2000" b="1" dirty="0" smtClean="0">
                <a:solidFill>
                  <a:srgbClr val="00B0F0"/>
                </a:solidFill>
                <a:cs typeface="B Zar" panose="00000400000000000000" pitchFamily="2" charset="-78"/>
              </a:rPr>
              <a:t> و کشور</a:t>
            </a:r>
            <a:endParaRPr lang="en-US" sz="2000" dirty="0">
              <a:solidFill>
                <a:srgbClr val="00B0F0"/>
              </a:solidFill>
              <a:cs typeface="B Za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fa-IR" sz="2000" b="1" dirty="0" smtClean="0">
                <a:cs typeface="B Zar" panose="00000400000000000000" pitchFamily="2" charset="-78"/>
              </a:rPr>
              <a:t>نیاز </a:t>
            </a:r>
            <a:r>
              <a:rPr lang="fa-IR" sz="2000" b="1" dirty="0">
                <a:cs typeface="B Zar" panose="00000400000000000000" pitchFamily="2" charset="-78"/>
              </a:rPr>
              <a:t>سنجی و تعیین اولویت های </a:t>
            </a:r>
            <a:r>
              <a:rPr lang="fa-IR" sz="2000" b="1" dirty="0" smtClean="0">
                <a:cs typeface="B Zar" panose="00000400000000000000" pitchFamily="2" charset="-78"/>
              </a:rPr>
              <a:t>پژوهشی در شورای  پژوهش استان و دانشگاه </a:t>
            </a:r>
            <a:r>
              <a:rPr lang="fa-IR" sz="2000" b="1" dirty="0">
                <a:cs typeface="B Zar" panose="00000400000000000000" pitchFamily="2" charset="-78"/>
              </a:rPr>
              <a:t>و فراخوان</a:t>
            </a:r>
          </a:p>
          <a:p>
            <a:pPr algn="r" rtl="1"/>
            <a:r>
              <a:rPr lang="fa-IR" sz="2000" b="1" dirty="0">
                <a:cs typeface="B Zar" panose="00000400000000000000" pitchFamily="2" charset="-78"/>
              </a:rPr>
              <a:t>داوری پیشنهاده ها توسط ارزیابان</a:t>
            </a:r>
          </a:p>
          <a:p>
            <a:pPr algn="r" rtl="1"/>
            <a:r>
              <a:rPr lang="fa-IR" sz="2000" b="1" dirty="0">
                <a:cs typeface="B Zar" panose="00000400000000000000" pitchFamily="2" charset="-78"/>
              </a:rPr>
              <a:t>بررسی و تصویب پیشنهاده های برتر در کمیسیون تخصصی و شورای پژوهش </a:t>
            </a:r>
          </a:p>
          <a:p>
            <a:pPr algn="r" rtl="1"/>
            <a:r>
              <a:rPr lang="fa-IR" sz="2000" b="1" dirty="0">
                <a:cs typeface="B Zar" panose="00000400000000000000" pitchFamily="2" charset="-78"/>
              </a:rPr>
              <a:t>انعقاد قرارداد با مجری در </a:t>
            </a:r>
            <a:r>
              <a:rPr lang="fa-IR" sz="2000" b="1" dirty="0" smtClean="0">
                <a:cs typeface="B Zar" panose="00000400000000000000" pitchFamily="2" charset="-78"/>
              </a:rPr>
              <a:t>استان و سازمان </a:t>
            </a:r>
            <a:r>
              <a:rPr lang="fa-IR" sz="2000" b="1" dirty="0">
                <a:cs typeface="B Zar" panose="00000400000000000000" pitchFamily="2" charset="-78"/>
              </a:rPr>
              <a:t>مرکزی</a:t>
            </a: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مختص </a:t>
            </a:r>
            <a:r>
              <a:rPr lang="fa-IR" b="1" dirty="0">
                <a:cs typeface="B Nazanin" panose="00000400000000000000" pitchFamily="2" charset="-78"/>
              </a:rPr>
              <a:t>اعضای هیات علمی و مدرسان رسمی تمام وقت </a:t>
            </a:r>
          </a:p>
          <a:p>
            <a:pPr algn="r" rtl="1"/>
            <a:r>
              <a:rPr lang="fa-IR" b="1" dirty="0">
                <a:cs typeface="B Nazanin" panose="00000400000000000000" pitchFamily="2" charset="-78"/>
              </a:rPr>
              <a:t>10 درصد از کل اعضای هیات علمی رسمی تمام وقت و 5 درصد از نیروهای آموزشی مامور </a:t>
            </a:r>
          </a:p>
          <a:p>
            <a:pPr algn="r" rtl="1"/>
            <a:r>
              <a:rPr lang="fa-IR" b="1" dirty="0">
                <a:cs typeface="B Nazanin" panose="00000400000000000000" pitchFamily="2" charset="-78"/>
              </a:rPr>
              <a:t>سقف اعتبار 40 میلیون ریال و با شرط انتشار یک مقاله علمی پژوهشی</a:t>
            </a:r>
          </a:p>
          <a:p>
            <a:pPr algn="r" rtl="1"/>
            <a:r>
              <a:rPr lang="fa-IR" b="1" dirty="0">
                <a:cs typeface="B Nazanin" panose="00000400000000000000" pitchFamily="2" charset="-78"/>
              </a:rPr>
              <a:t>مدارک لازم جهت ارسال به سازمان مرکزی: صورت جلسه شورای پژوهشی استان که مبلغ مصوب شورا در آن قید شده باشد، اصل پیشنهاده ها. </a:t>
            </a:r>
          </a:p>
          <a:p>
            <a:pPr algn="r" rtl="1"/>
            <a:r>
              <a:rPr lang="fa-IR" b="1" dirty="0">
                <a:cs typeface="B Nazanin" panose="00000400000000000000" pitchFamily="2" charset="-78"/>
              </a:rPr>
              <a:t>قرارداد در استان منعقد می گردد.</a:t>
            </a:r>
            <a:endParaRPr lang="en-US" b="1" dirty="0">
              <a:cs typeface="B Nazanin" panose="00000400000000000000" pitchFamily="2" charset="-78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686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b="1" dirty="0">
                <a:solidFill>
                  <a:srgbClr val="00B0F0"/>
                </a:solidFill>
                <a:cs typeface="B Nazanin" panose="00000400000000000000" pitchFamily="2" charset="-78"/>
              </a:rPr>
              <a:t>3-.طرح های پژوهشی </a:t>
            </a:r>
            <a:r>
              <a:rPr lang="fa-IR" b="1" dirty="0" smtClean="0">
                <a:solidFill>
                  <a:srgbClr val="00B0F0"/>
                </a:solidFill>
                <a:cs typeface="B Nazanin" panose="00000400000000000000" pitchFamily="2" charset="-78"/>
              </a:rPr>
              <a:t>کارفرمایی</a:t>
            </a:r>
            <a:r>
              <a:rPr lang="fa-IR" b="1" dirty="0">
                <a:solidFill>
                  <a:srgbClr val="00B0F0"/>
                </a:solidFill>
                <a:cs typeface="B Nazanin" panose="00000400000000000000" pitchFamily="2" charset="-78"/>
              </a:rPr>
              <a:t/>
            </a:r>
            <a:br>
              <a:rPr lang="fa-IR" b="1" dirty="0">
                <a:solidFill>
                  <a:srgbClr val="00B0F0"/>
                </a:solidFill>
                <a:cs typeface="B Nazanin" panose="00000400000000000000" pitchFamily="2" charset="-78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800" b="1" dirty="0" smtClean="0">
                <a:cs typeface="B Nazanin" panose="00000400000000000000" pitchFamily="2" charset="-78"/>
              </a:rPr>
              <a:t>عضو هیات علمی رسمی برای سایر موسسات پژوهشی انجام می دهد ولی طرف قرارداد دانشگاه فرهنگیان خواهد بود. </a:t>
            </a:r>
          </a:p>
          <a:p>
            <a:pPr algn="r" rtl="1"/>
            <a:r>
              <a:rPr lang="fa-IR" sz="2800" b="1" dirty="0" smtClean="0">
                <a:cs typeface="B Nazanin" panose="00000400000000000000" pitchFamily="2" charset="-78"/>
              </a:rPr>
              <a:t>10 درصد از مبلغ قرارداد این طرح ها به عنوان بالاسری به حساب دانشگاه واریز می شود. </a:t>
            </a:r>
          </a:p>
          <a:p>
            <a:pPr algn="r" rtl="1"/>
            <a:endParaRPr lang="en-US" sz="28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15024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326</TotalTime>
  <Words>801</Words>
  <Application>Microsoft Office PowerPoint</Application>
  <PresentationFormat>Custom</PresentationFormat>
  <Paragraphs>65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Facet</vt:lpstr>
      <vt:lpstr>  راهنمای کلی انجام فعالیت های پژوهشی</vt:lpstr>
      <vt:lpstr>PowerPoint Presentation</vt:lpstr>
      <vt:lpstr>امام علی علیه السلام فرمودند :</vt:lpstr>
      <vt:lpstr>حمایت از پایان نامه های دکتری وکارشناسی ارشد </vt:lpstr>
      <vt:lpstr>مدارک لازم جهت ارسال به سازمان مرکزی</vt:lpstr>
      <vt:lpstr>انواع طرح های پژوهشی</vt:lpstr>
      <vt:lpstr>طرح های پژوهشی پژوهانه ای هدف: توسعه علم در حوزه ماموریت های دانشگاه  </vt:lpstr>
      <vt:lpstr>پژوهش های فراخوانی استانی و کشوری هدف: افزایش فرصت برای تحرک علمی و کمک به تولید علم در حوزه تربیت معلم در سطح استان  و کشور</vt:lpstr>
      <vt:lpstr>3-.طرح های پژوهشی کارفرمایی </vt:lpstr>
      <vt:lpstr>شرایط بررسی، تصویب و نظارت بر طرح های پژوهشی </vt:lpstr>
      <vt:lpstr>PowerPoint Presentation</vt:lpstr>
      <vt:lpstr>PowerPoint Presentation</vt:lpstr>
      <vt:lpstr>امید است پژوهشگرانه آموزش دهید چرا که فرموده امام المتقین است:  لاعَمَلَ كَالتَّحقيقِ ؛ هيچ كردارى مانند پژوهش نيست .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راهنمای انجام فعالیت های پژوهشی</dc:title>
  <dc:creator>soamaye salahi</dc:creator>
  <cp:lastModifiedBy>Enter Computer</cp:lastModifiedBy>
  <cp:revision>82</cp:revision>
  <dcterms:created xsi:type="dcterms:W3CDTF">2017-03-11T07:27:03Z</dcterms:created>
  <dcterms:modified xsi:type="dcterms:W3CDTF">2017-07-22T03:43:20Z</dcterms:modified>
</cp:coreProperties>
</file>