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7" r:id="rId3"/>
    <p:sldId id="298" r:id="rId4"/>
    <p:sldId id="311" r:id="rId5"/>
    <p:sldId id="312" r:id="rId6"/>
    <p:sldId id="31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68" r:id="rId16"/>
    <p:sldId id="269" r:id="rId17"/>
    <p:sldId id="270" r:id="rId18"/>
    <p:sldId id="271" r:id="rId19"/>
    <p:sldId id="272" r:id="rId20"/>
    <p:sldId id="307" r:id="rId21"/>
    <p:sldId id="314" r:id="rId22"/>
    <p:sldId id="274" r:id="rId23"/>
    <p:sldId id="309" r:id="rId24"/>
    <p:sldId id="30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89" r:id="rId37"/>
    <p:sldId id="291" r:id="rId38"/>
    <p:sldId id="293" r:id="rId39"/>
    <p:sldId id="295" r:id="rId40"/>
    <p:sldId id="296" r:id="rId4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BBB5-2941-4AE1-A91E-1DD130FE3C3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DB0F-B073-4F62-B93C-0C1CC7EA6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0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ED92-EBD7-45FB-9E7A-4CE8BC17466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8924-88FD-46C3-9E0D-D257ECFA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 CBA, the emphasis is on determining if students are equipped to meet the demands of the workplace. </a:t>
            </a:r>
          </a:p>
          <a:p>
            <a:pPr eaLnBrk="1" hangingPunct="1"/>
            <a:r>
              <a:rPr lang="en-US" altLang="en-US" smtClean="0"/>
              <a:t>Continuous development of outcomes that match current industry needs in workplaces. </a:t>
            </a:r>
          </a:p>
          <a:p>
            <a:pPr eaLnBrk="1" hangingPunct="1"/>
            <a:r>
              <a:rPr lang="en-US" altLang="en-US" smtClean="0"/>
              <a:t>Making inferences about competency on the basis of performance (McGaw, 1993).</a:t>
            </a:r>
            <a:r>
              <a:rPr lang="en-GB" altLang="en-US" smtClean="0"/>
              <a:t> </a:t>
            </a:r>
          </a:p>
          <a:p>
            <a:pPr eaLnBrk="1" hangingPunct="1"/>
            <a:r>
              <a:rPr lang="en-US" altLang="en-US" smtClean="0"/>
              <a:t>Valid, reliable, fair and flexible assessment process</a:t>
            </a:r>
            <a:endParaRPr lang="en-GB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7097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 smtClean="0"/>
              <a:t>Feedback is given to the learner on assessment results  -  the learner must be aware of the competencies achieved or not achieved</a:t>
            </a:r>
          </a:p>
          <a:p>
            <a:pPr lvl="1" eaLnBrk="1" hangingPunct="1"/>
            <a:r>
              <a:rPr lang="en-US" altLang="en-US" smtClean="0"/>
              <a:t>Assessment records are organized to reflect the learner’s progress, i.e. competencies achieved as well as those not achieved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50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338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15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1A21A1-492D-4097-B1E1-A89D464458E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B7CE9A-B405-4215-B905-33878504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60;\BABOLSAR\primary-H-16-06-94.do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qld.gov.au/resources/employers/pdf/requirements-competency-assessment.pdf" TargetMode="External"/><Relationship Id="rId2" Type="http://schemas.openxmlformats.org/officeDocument/2006/relationships/hyperlink" Target="http://www-new1.heacademy.ac.uk/assets/Documents/resources/heca/heca_cl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hisc.com.au/docs/ATSI_TAA/LearnerGuides/atsi_workplaceassessor_learnersguide_sec2_dev0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79853" y="2096048"/>
            <a:ext cx="8590214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پارادایم جدید در سنجش و ارزشیابی: سنجش مبتنی بر شایستگی</a:t>
            </a:r>
            <a:endParaRPr lang="en-JM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729721" y="3840182"/>
            <a:ext cx="5974013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Compset" panose="00000400000000000000" pitchFamily="2" charset="-78"/>
              </a:rPr>
              <a:t>ارائه: مهدی نامداری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Compset" panose="00000400000000000000" pitchFamily="2" charset="-78"/>
              </a:rPr>
              <a:t>مدیر سنجش شایستگی‏های حرفه‏ای منابع انسانی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503050405090304" pitchFamily="18" charset="-34"/>
                <a:cs typeface="AngsanaUPC" panose="02020503050405090304" pitchFamily="18" charset="-34"/>
              </a:rPr>
              <a:t>namdaripejman@gmail.com</a:t>
            </a:r>
            <a:endParaRPr lang="en-JM" alt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UPC" panose="02020503050405090304" pitchFamily="18" charset="-34"/>
              <a:cs typeface="AngsanaUPC" panose="0202050305040509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62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مبانی و ریشه های 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سنجش مبتنی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بر شایستگی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0" y="1543284"/>
            <a:ext cx="847344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82563" indent="357188" algn="just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 smtClean="0">
                <a:cs typeface="B Mitra" panose="00000400000000000000" pitchFamily="2" charset="-78"/>
              </a:rPr>
              <a:t>ریشه‏های نظری سنجش مبتنی بر شایستگی مبتنی بر الگوهای </a:t>
            </a:r>
            <a:r>
              <a:rPr lang="fa-IR" sz="32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رفتارگرایی </a:t>
            </a:r>
            <a:r>
              <a:rPr lang="fa-IR" sz="3200" b="1" dirty="0" smtClean="0">
                <a:cs typeface="B Mitra" panose="00000400000000000000" pitchFamily="2" charset="-78"/>
              </a:rPr>
              <a:t>روانشناسی انسانی از دهه 1950 است (اسکینر و ...)</a:t>
            </a:r>
          </a:p>
          <a:p>
            <a:pPr marL="182563" indent="0" algn="r" rtl="1">
              <a:lnSpc>
                <a:spcPct val="120000"/>
              </a:lnSpc>
              <a:buNone/>
            </a:pPr>
            <a:r>
              <a:rPr lang="fa-IR" sz="3200" dirty="0">
                <a:solidFill>
                  <a:srgbClr val="7030A0"/>
                </a:solidFill>
                <a:cs typeface="B Zar" panose="00000400000000000000" pitchFamily="2" charset="-78"/>
              </a:rPr>
              <a:t>1. ا</a:t>
            </a:r>
            <a:r>
              <a:rPr lang="fa-IR" sz="3200" dirty="0" smtClean="0">
                <a:solidFill>
                  <a:srgbClr val="7030A0"/>
                </a:solidFill>
                <a:cs typeface="B Zar" panose="00000400000000000000" pitchFamily="2" charset="-78"/>
              </a:rPr>
              <a:t>لتزام </a:t>
            </a:r>
            <a:r>
              <a:rPr lang="fa-IR" sz="3200" dirty="0">
                <a:solidFill>
                  <a:srgbClr val="7030A0"/>
                </a:solidFill>
                <a:cs typeface="B Zar" panose="00000400000000000000" pitchFamily="2" charset="-78"/>
              </a:rPr>
              <a:t>به تحقيق نظام دار.</a:t>
            </a:r>
          </a:p>
          <a:p>
            <a:pPr marL="182563" indent="0" algn="r" rtl="1">
              <a:lnSpc>
                <a:spcPct val="120000"/>
              </a:lnSpc>
              <a:buNone/>
            </a:pPr>
            <a:r>
              <a:rPr lang="fa-IR" sz="3200" dirty="0" smtClean="0">
                <a:solidFill>
                  <a:srgbClr val="7030A0"/>
                </a:solidFill>
                <a:cs typeface="B Zar" panose="00000400000000000000" pitchFamily="2" charset="-78"/>
              </a:rPr>
              <a:t>2. كشف </a:t>
            </a:r>
            <a:r>
              <a:rPr lang="fa-IR" sz="3200" dirty="0">
                <a:solidFill>
                  <a:srgbClr val="7030A0"/>
                </a:solidFill>
                <a:cs typeface="B Zar" panose="00000400000000000000" pitchFamily="2" charset="-78"/>
              </a:rPr>
              <a:t>و شناخت متغيرهاي موقعيتي و محيطي در تاثيرگذاري بر رفتار. </a:t>
            </a:r>
          </a:p>
          <a:p>
            <a:pPr marL="182563" indent="0" algn="r" rtl="1">
              <a:lnSpc>
                <a:spcPct val="120000"/>
              </a:lnSpc>
              <a:buNone/>
            </a:pPr>
            <a:r>
              <a:rPr lang="fa-IR" sz="3200" dirty="0" smtClean="0">
                <a:solidFill>
                  <a:srgbClr val="7030A0"/>
                </a:solidFill>
                <a:cs typeface="B Zar" panose="00000400000000000000" pitchFamily="2" charset="-78"/>
              </a:rPr>
              <a:t>3. رويكرد </a:t>
            </a:r>
            <a:r>
              <a:rPr lang="fa-IR" sz="3200" dirty="0">
                <a:solidFill>
                  <a:srgbClr val="7030A0"/>
                </a:solidFill>
                <a:cs typeface="B Zar" panose="00000400000000000000" pitchFamily="2" charset="-78"/>
              </a:rPr>
              <a:t>عمل­گرايانه و مفيد در حوزه ي عمل و </a:t>
            </a:r>
            <a:r>
              <a:rPr lang="fa-IR" sz="3200" dirty="0" smtClean="0">
                <a:solidFill>
                  <a:srgbClr val="7030A0"/>
                </a:solidFill>
                <a:cs typeface="B Zar" panose="00000400000000000000" pitchFamily="2" charset="-78"/>
              </a:rPr>
              <a:t>درمان</a:t>
            </a:r>
            <a:endParaRPr lang="fa-IR" sz="3200" dirty="0" smtClean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marL="182563" indent="357188" algn="just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 smtClean="0">
                <a:cs typeface="B Mitra" panose="00000400000000000000" pitchFamily="2" charset="-78"/>
              </a:rPr>
              <a:t>الگوی شایستگی پرکاربرد در این زمینه توسط </a:t>
            </a:r>
            <a:r>
              <a:rPr lang="fa-IR" sz="32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ارتش آمریکا </a:t>
            </a:r>
            <a:r>
              <a:rPr lang="fa-IR" sz="3200" b="1" dirty="0" smtClean="0">
                <a:cs typeface="B Mitra" panose="00000400000000000000" pitchFamily="2" charset="-78"/>
              </a:rPr>
              <a:t>در دهه 1950 استفاده شد.</a:t>
            </a:r>
          </a:p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026" name="Picture 2" descr="بی. اف. اسکینر / زندگینامه و نظری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3284"/>
            <a:ext cx="1584960" cy="19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‫سنجش و اندازه گیری ارتش آمریکا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552693"/>
            <a:ext cx="2285746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مبانی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پنجگانه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آموزش مبتنی بر شایستگی (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CBET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3"/>
            <a:ext cx="10058400" cy="4973959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85311" y="2931120"/>
            <a:ext cx="3768430" cy="5066674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6" name="Oval 5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6819" y="354855"/>
            <a:ext cx="3943705" cy="3900376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9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6215205" y="3566706"/>
            <a:ext cx="4118981" cy="3916729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2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3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2034315" y="151234"/>
            <a:ext cx="3668012" cy="4201892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5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6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4539699" y="1450119"/>
            <a:ext cx="4031342" cy="471121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8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9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38291" y="1878226"/>
            <a:ext cx="2616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یادگیری در حد تسلط (بلوم، 1974)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653374" y="4944473"/>
            <a:ext cx="2960659" cy="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GB" altLang="en-US" sz="2169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904090" y="1930958"/>
            <a:ext cx="2616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سنجش ملاک مرجع (پاپهام، 1978)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64569" y="3398282"/>
            <a:ext cx="2616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سنجش شایستگیهای حداقلی (جاگر، 1980)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966496" y="5128139"/>
            <a:ext cx="2616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یادگیری برنامه‏ای (اسکینر، 1952)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392832" y="5070390"/>
            <a:ext cx="2616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شایستگی در آموزش (بیورک، 1975)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5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نتایج مشترک جنبش های پنجگانه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3"/>
            <a:ext cx="10058400" cy="4973959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653374" y="4944473"/>
            <a:ext cx="2960659" cy="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GB" altLang="en-US" sz="2169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en-US" altLang="en-US" sz="3253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2169" dirty="0"/>
          </a:p>
        </p:txBody>
      </p:sp>
      <p:grpSp>
        <p:nvGrpSpPr>
          <p:cNvPr id="31" name="Group 4"/>
          <p:cNvGrpSpPr/>
          <p:nvPr/>
        </p:nvGrpSpPr>
        <p:grpSpPr>
          <a:xfrm>
            <a:off x="2653989" y="118636"/>
            <a:ext cx="3668011" cy="5984512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2" name="Oval 31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034" y="283781"/>
            <a:ext cx="3785775" cy="6366502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5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6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37" name="Group 4"/>
          <p:cNvGrpSpPr/>
          <p:nvPr/>
        </p:nvGrpSpPr>
        <p:grpSpPr>
          <a:xfrm>
            <a:off x="3824483" y="1215119"/>
            <a:ext cx="3668011" cy="8149122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8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9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589929" y="2961406"/>
            <a:ext cx="2877695" cy="10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fa-IR" altLang="en-US" sz="2169" b="1" dirty="0" smtClean="0">
                <a:cs typeface="B Mitra" panose="00000400000000000000" pitchFamily="2" charset="-78"/>
              </a:rPr>
              <a:t>طراحی سنجش مبتنی بر فهرستی از رفتارهای قابل مشاهده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102965" y="4888310"/>
            <a:ext cx="2877695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fa-IR" altLang="en-US" sz="2169" b="1" dirty="0" smtClean="0">
                <a:cs typeface="B Mitra" panose="00000400000000000000" pitchFamily="2" charset="-78"/>
              </a:rPr>
              <a:t>مفهوم تسلط (</a:t>
            </a:r>
            <a:r>
              <a:rPr lang="en-US" altLang="en-US" sz="2169" b="1" dirty="0" smtClean="0">
                <a:cs typeface="B Mitra" panose="00000400000000000000" pitchFamily="2" charset="-78"/>
              </a:rPr>
              <a:t>Mastery</a:t>
            </a:r>
            <a:r>
              <a:rPr lang="fa-IR" altLang="en-US" sz="2169" b="1" dirty="0" smtClean="0">
                <a:cs typeface="B Mitra" panose="00000400000000000000" pitchFamily="2" charset="-78"/>
              </a:rPr>
              <a:t>)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24056" y="2854367"/>
            <a:ext cx="2877695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</a:pPr>
            <a:r>
              <a:rPr lang="fa-IR" altLang="en-US" sz="2169" b="1" dirty="0" smtClean="0">
                <a:cs typeface="B Mitra" panose="00000400000000000000" pitchFamily="2" charset="-78"/>
              </a:rPr>
              <a:t>اندازه گیری‏ها (</a:t>
            </a:r>
            <a:r>
              <a:rPr lang="en-US" altLang="en-US" sz="2169" b="1" dirty="0">
                <a:cs typeface="B Mitra" panose="00000400000000000000" pitchFamily="2" charset="-78"/>
              </a:rPr>
              <a:t>Modules</a:t>
            </a:r>
            <a:r>
              <a:rPr lang="fa-IR" altLang="en-US" sz="2169" b="1" dirty="0" smtClean="0">
                <a:cs typeface="B Mitra" panose="00000400000000000000" pitchFamily="2" charset="-78"/>
              </a:rPr>
              <a:t>)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3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فلسفه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سنجش 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مبتنی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بر شایستگی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1079" y="2052667"/>
            <a:ext cx="7443246" cy="447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</p:txBody>
      </p:sp>
      <p:sp>
        <p:nvSpPr>
          <p:cNvPr id="6" name="Diamond 5"/>
          <p:cNvSpPr/>
          <p:nvPr/>
        </p:nvSpPr>
        <p:spPr>
          <a:xfrm>
            <a:off x="1519096" y="1071466"/>
            <a:ext cx="2063639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7" name="Diamond 4"/>
          <p:cNvSpPr/>
          <p:nvPr/>
        </p:nvSpPr>
        <p:spPr>
          <a:xfrm>
            <a:off x="1514671" y="2651276"/>
            <a:ext cx="2063639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8" name="Diamond 4"/>
          <p:cNvSpPr/>
          <p:nvPr/>
        </p:nvSpPr>
        <p:spPr>
          <a:xfrm>
            <a:off x="1496881" y="4213146"/>
            <a:ext cx="2063639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37366" y="22101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solidFill>
                  <a:schemeClr val="accent1"/>
                </a:solidFill>
                <a:latin typeface="Baskerville Old Face" panose="02020602080505020303" pitchFamily="18" charset="0"/>
                <a:cs typeface="B Mitra" panose="00000400000000000000" pitchFamily="2" charset="-78"/>
              </a:rPr>
              <a:t>ملاک مرجعی</a:t>
            </a:r>
            <a:endParaRPr lang="en-GB" altLang="en-US" sz="2800" b="1" i="1" dirty="0">
              <a:solidFill>
                <a:schemeClr val="accent1"/>
              </a:solidFill>
              <a:latin typeface="Baskerville Old Face" panose="02020602080505020303" pitchFamily="18" charset="0"/>
              <a:cs typeface="B Mitra" panose="00000400000000000000" pitchFamily="2" charset="-78"/>
            </a:endParaRPr>
          </a:p>
        </p:txBody>
      </p:sp>
      <p:pic>
        <p:nvPicPr>
          <p:cNvPr id="10" name="Picture 5" descr="Checko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78" y="1716281"/>
            <a:ext cx="1867625" cy="89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426132" y="2106719"/>
            <a:ext cx="5555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spcBef>
                <a:spcPct val="0"/>
              </a:spcBef>
              <a:buFontTx/>
              <a:buNone/>
            </a:pPr>
            <a:r>
              <a:rPr lang="fa-IR" altLang="en-US" sz="2400" dirty="0" smtClean="0">
                <a:cs typeface="B Titr" panose="00000700000000000000" pitchFamily="2" charset="-78"/>
              </a:rPr>
              <a:t>سنجش باید در راستای اطمینان از کسب شایستگی باشد.</a:t>
            </a:r>
            <a:endParaRPr lang="fa-IR" altLang="en-US" sz="2400" dirty="0">
              <a:cs typeface="B Titr" panose="00000700000000000000" pitchFamily="2" charset="-78"/>
            </a:endParaRPr>
          </a:p>
        </p:txBody>
      </p:sp>
      <p:pic>
        <p:nvPicPr>
          <p:cNvPr id="14" name="Picture 12" descr="3361323539313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81" y="3465251"/>
            <a:ext cx="1445903" cy="66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bandsaw-demo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4" y="4976691"/>
            <a:ext cx="1514756" cy="8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596100" y="3567104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solidFill>
                  <a:schemeClr val="accent1"/>
                </a:solidFill>
                <a:latin typeface="Baskerville Old Face" panose="02020602080505020303" pitchFamily="18" charset="0"/>
                <a:cs typeface="B Mitra" panose="00000400000000000000" pitchFamily="2" charset="-78"/>
              </a:rPr>
              <a:t>مبتنی بر شواهد</a:t>
            </a:r>
            <a:endParaRPr lang="en-GB" altLang="en-US" sz="2800" b="1" i="1" dirty="0">
              <a:solidFill>
                <a:schemeClr val="accent1"/>
              </a:solidFill>
              <a:latin typeface="Baskerville Old Face" panose="02020602080505020303" pitchFamily="18" charset="0"/>
              <a:cs typeface="B Mitra" panose="00000400000000000000" pitchFamily="2" charset="-7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569637" y="3648872"/>
            <a:ext cx="5555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spcBef>
                <a:spcPct val="0"/>
              </a:spcBef>
              <a:buFontTx/>
              <a:buNone/>
            </a:pPr>
            <a:r>
              <a:rPr lang="fa-IR" altLang="en-US" sz="2400" dirty="0" smtClean="0">
                <a:cs typeface="B Titr" panose="00000700000000000000" pitchFamily="2" charset="-78"/>
              </a:rPr>
              <a:t>فرایندی که شواهد شایستگی را با یک استاندارد تطبیق می دهد.</a:t>
            </a:r>
            <a:endParaRPr lang="fa-IR" altLang="en-US" sz="2400" dirty="0">
              <a:cs typeface="B Titr" panose="00000700000000000000" pitchFamily="2" charset="-78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560520" y="5123530"/>
            <a:ext cx="1228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solidFill>
                  <a:schemeClr val="accent1"/>
                </a:solidFill>
                <a:latin typeface="Baskerville Old Face" panose="02020602080505020303" pitchFamily="18" charset="0"/>
                <a:cs typeface="B Mitra" panose="00000400000000000000" pitchFamily="2" charset="-78"/>
              </a:rPr>
              <a:t>مشارکت</a:t>
            </a:r>
            <a:endParaRPr lang="en-GB" altLang="en-US" sz="2800" b="1" i="1" dirty="0">
              <a:solidFill>
                <a:schemeClr val="accent1"/>
              </a:solidFill>
              <a:latin typeface="Baskerville Old Face" panose="02020602080505020303" pitchFamily="18" charset="0"/>
              <a:cs typeface="B Mitra" panose="00000400000000000000" pitchFamily="2" charset="-78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554907" y="5123530"/>
            <a:ext cx="5555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spcBef>
                <a:spcPct val="0"/>
              </a:spcBef>
              <a:buFontTx/>
              <a:buNone/>
            </a:pPr>
            <a:r>
              <a:rPr lang="fa-IR" altLang="en-US" sz="2400" dirty="0" smtClean="0">
                <a:cs typeface="B Titr" panose="00000700000000000000" pitchFamily="2" charset="-78"/>
              </a:rPr>
              <a:t>داوطلبین حرفه معلمی در فرایند ارزیابی مشارکت فعالانه و از روی علاقه دارند.</a:t>
            </a:r>
            <a:endParaRPr lang="fa-IR" alt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0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سنجش 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مبتنی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بر شایستگی در کجا کاربرد دارد؟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1079" y="2052667"/>
            <a:ext cx="7443246" cy="447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</p:txBody>
      </p:sp>
      <p:grpSp>
        <p:nvGrpSpPr>
          <p:cNvPr id="23" name="Group 3"/>
          <p:cNvGrpSpPr/>
          <p:nvPr/>
        </p:nvGrpSpPr>
        <p:grpSpPr>
          <a:xfrm>
            <a:off x="1874479" y="2294942"/>
            <a:ext cx="2754102" cy="2754102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24" name="Oval 23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solidFill>
                  <a:srgbClr val="C0C0C0"/>
                </a:solidFill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solidFill>
                  <a:srgbClr val="C0C0C0"/>
                </a:solidFill>
                <a:latin typeface="Calibri" pitchFamily="34" charset="0"/>
              </a:endParaRPr>
            </a:p>
          </p:txBody>
        </p:sp>
      </p:grpSp>
      <p:pic>
        <p:nvPicPr>
          <p:cNvPr id="26" name="Picture 17"/>
          <p:cNvPicPr>
            <a:picLocks noChangeAspect="1"/>
          </p:cNvPicPr>
          <p:nvPr/>
        </p:nvPicPr>
        <p:blipFill>
          <a:blip r:embed="rId2" cstate="email">
            <a:extLst/>
          </a:blip>
          <a:srcRect r="1786"/>
          <a:stretch>
            <a:fillRect/>
          </a:stretch>
        </p:blipFill>
        <p:spPr>
          <a:xfrm>
            <a:off x="2560136" y="2060393"/>
            <a:ext cx="1308198" cy="1527817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  <a:reflection blurRad="190500" stA="44000" endPos="59000" dir="5400000" sy="-100000" algn="bl" rotWithShape="0"/>
          </a:effectLst>
        </p:spPr>
      </p:pic>
      <p:sp>
        <p:nvSpPr>
          <p:cNvPr id="27" name="Right Arrow 26"/>
          <p:cNvSpPr/>
          <p:nvPr/>
        </p:nvSpPr>
        <p:spPr>
          <a:xfrm>
            <a:off x="3162595" y="3566705"/>
            <a:ext cx="4957383" cy="185901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Top">
              <a:rot lat="19142911" lon="4112556" rev="1697820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solidFill>
                <a:srgbClr val="C0C0C0"/>
              </a:solidFill>
              <a:latin typeface="Calibri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000098" y="2129335"/>
            <a:ext cx="580092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</a:pPr>
            <a:r>
              <a:rPr lang="fa-IR" altLang="en-US" sz="2800" b="1" i="1" dirty="0" smtClean="0">
                <a:solidFill>
                  <a:srgbClr val="000000"/>
                </a:solidFill>
                <a:cs typeface="B Mitra" panose="00000400000000000000" pitchFamily="2" charset="-78"/>
              </a:rPr>
              <a:t>سنجش مبتنی بر شایستگی می‏تواند در تمامی حرفه‏هایی که دارای حوزه‏های عملی باشد به کار رود.</a:t>
            </a:r>
          </a:p>
          <a:p>
            <a:pPr algn="just" rtl="1" eaLnBrk="1" hangingPunct="1">
              <a:spcBef>
                <a:spcPct val="0"/>
              </a:spcBef>
            </a:pPr>
            <a:r>
              <a:rPr lang="fa-IR" altLang="en-US" sz="2800" b="1" i="1" dirty="0" smtClean="0">
                <a:solidFill>
                  <a:srgbClr val="000000"/>
                </a:solidFill>
                <a:cs typeface="B Mitra" panose="00000400000000000000" pitchFamily="2" charset="-78"/>
              </a:rPr>
              <a:t>به طور ویژه، سنجش مبتنی بر شایستگی در جایی کاربرد بیشتری دارد که نیاز به </a:t>
            </a:r>
            <a:r>
              <a:rPr lang="fa-IR" altLang="en-US" sz="2800" b="1" i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سنجش عملکرد نمایش داده شده</a:t>
            </a:r>
            <a:r>
              <a:rPr lang="fa-IR" altLang="en-US" sz="2800" b="1" i="1" dirty="0" smtClean="0">
                <a:solidFill>
                  <a:srgbClr val="000000"/>
                </a:solidFill>
                <a:cs typeface="B Mitra" panose="00000400000000000000" pitchFamily="2" charset="-78"/>
              </a:rPr>
              <a:t> در تطابق با استانداردهای از پیش تعیین شده در یک حوزه خاص باشد.</a:t>
            </a:r>
            <a:endParaRPr lang="en-GB" altLang="en-US" sz="2800" b="1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48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615" y="397450"/>
            <a:ext cx="6223454" cy="5114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290432" y="2696724"/>
            <a:ext cx="5705408" cy="6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3614" dirty="0" smtClean="0">
                <a:latin typeface="Verdana" panose="020B0604030504040204" pitchFamily="34" charset="0"/>
                <a:cs typeface="B Titr" panose="00000700000000000000" pitchFamily="2" charset="-78"/>
              </a:rPr>
              <a:t>تأکیدات سنجش مبتنی بر شایستگی</a:t>
            </a:r>
            <a:endParaRPr lang="en-US" altLang="en-US" sz="3614" dirty="0">
              <a:latin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Can 13"/>
          <p:cNvSpPr/>
          <p:nvPr/>
        </p:nvSpPr>
        <p:spPr>
          <a:xfrm>
            <a:off x="4305835" y="5632999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9400923" y="5357589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37208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73487" y="1809762"/>
            <a:ext cx="2891807" cy="17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altLang="en-US" sz="2169" b="1" dirty="0">
                <a:cs typeface="B Mitra" panose="00000400000000000000" pitchFamily="2" charset="-78"/>
              </a:rPr>
              <a:t>تاکید بر تعیین اینکه آیا </a:t>
            </a:r>
            <a:r>
              <a:rPr lang="fa-IR" altLang="en-US" sz="2169" b="1" dirty="0" smtClean="0">
                <a:cs typeface="B Mitra" panose="00000400000000000000" pitchFamily="2" charset="-78"/>
              </a:rPr>
              <a:t>فراگیران برای پاسخگویی به نیازهای محل کار به خوبی تجهیز شده اند؟</a:t>
            </a:r>
            <a:endParaRPr lang="en-GB" altLang="en-US" sz="3253" dirty="0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3642271" y="1728072"/>
            <a:ext cx="2791614" cy="10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altLang="en-US" sz="2169" b="1" dirty="0">
                <a:cs typeface="B Mitra" panose="00000400000000000000" pitchFamily="2" charset="-78"/>
              </a:rPr>
              <a:t>توسعه مداوم </a:t>
            </a:r>
            <a:r>
              <a:rPr lang="fa-IR" altLang="en-US" sz="2169" b="1" dirty="0" smtClean="0">
                <a:cs typeface="B Mitra" panose="00000400000000000000" pitchFamily="2" charset="-78"/>
              </a:rPr>
              <a:t>نتایجی </a:t>
            </a:r>
            <a:r>
              <a:rPr lang="fa-IR" altLang="en-US" sz="2169" b="1" dirty="0">
                <a:cs typeface="B Mitra" panose="00000400000000000000" pitchFamily="2" charset="-78"/>
              </a:rPr>
              <a:t>که مطابق با نیازهای فعلی </a:t>
            </a:r>
            <a:r>
              <a:rPr lang="fa-IR" altLang="en-US" sz="2169" b="1" dirty="0" smtClean="0">
                <a:cs typeface="B Mitra" panose="00000400000000000000" pitchFamily="2" charset="-78"/>
              </a:rPr>
              <a:t>حرفه </a:t>
            </a:r>
            <a:r>
              <a:rPr lang="fa-IR" altLang="en-US" sz="2169" b="1" dirty="0" smtClean="0">
                <a:cs typeface="B Mitra" panose="00000400000000000000" pitchFamily="2" charset="-78"/>
              </a:rPr>
              <a:t>است</a:t>
            </a:r>
            <a:r>
              <a:rPr lang="fa-IR" altLang="en-US" sz="2169" b="1" dirty="0" smtClean="0">
                <a:cs typeface="B Mitra" panose="00000400000000000000" pitchFamily="2" charset="-78"/>
              </a:rPr>
              <a:t>.</a:t>
            </a:r>
            <a:endParaRPr lang="fa-IR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433884" y="1705605"/>
            <a:ext cx="2685249" cy="10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altLang="en-US" sz="2169" b="1" dirty="0" smtClean="0">
                <a:cs typeface="B Mitra" panose="00000400000000000000" pitchFamily="2" charset="-78"/>
              </a:rPr>
              <a:t>اعلام نتیجه در </a:t>
            </a:r>
            <a:r>
              <a:rPr lang="fa-IR" altLang="en-US" sz="2169" b="1" dirty="0">
                <a:cs typeface="B Mitra" panose="00000400000000000000" pitchFamily="2" charset="-78"/>
              </a:rPr>
              <a:t>مورد </a:t>
            </a:r>
            <a:r>
              <a:rPr lang="fa-IR" altLang="en-US" sz="2169" b="1" dirty="0" smtClean="0">
                <a:cs typeface="B Mitra" panose="00000400000000000000" pitchFamily="2" charset="-78"/>
              </a:rPr>
              <a:t>شایستگی بر </a:t>
            </a:r>
            <a:r>
              <a:rPr lang="fa-IR" altLang="en-US" sz="2169" b="1" dirty="0">
                <a:cs typeface="B Mitra" panose="00000400000000000000" pitchFamily="2" charset="-78"/>
              </a:rPr>
              <a:t>اساس عملکرد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9270535" y="1686069"/>
            <a:ext cx="2469516" cy="14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altLang="en-US" sz="2169" b="1" dirty="0">
                <a:cs typeface="B Mitra" panose="00000400000000000000" pitchFamily="2" charset="-78"/>
              </a:rPr>
              <a:t>روند ارزیابی معتبر، قابل اعتماد، عادلانه و انعطاف پذیر</a:t>
            </a:r>
          </a:p>
          <a:p>
            <a:pPr marL="342900" indent="-342900" algn="just" rt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altLang="en-US" sz="2169" b="1" dirty="0">
              <a:cs typeface="B Mitra" panose="00000400000000000000" pitchFamily="2" charset="-78"/>
            </a:endParaRPr>
          </a:p>
        </p:txBody>
      </p:sp>
      <p:grpSp>
        <p:nvGrpSpPr>
          <p:cNvPr id="2" name="Group 4"/>
          <p:cNvGrpSpPr/>
          <p:nvPr/>
        </p:nvGrpSpPr>
        <p:grpSpPr>
          <a:xfrm rot="20615354">
            <a:off x="876098" y="-1465409"/>
            <a:ext cx="2322404" cy="4586535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1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21384799">
            <a:off x="3767329" y="-826240"/>
            <a:ext cx="2541499" cy="3440565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4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 rot="21056043">
            <a:off x="9466791" y="-768158"/>
            <a:ext cx="1884214" cy="3440565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0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13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1230079" y="623956"/>
            <a:ext cx="1712677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169" b="1" dirty="0" smtClean="0">
                <a:cs typeface="B Mitra" panose="00000400000000000000" pitchFamily="2" charset="-78"/>
              </a:rPr>
              <a:t>تجهیز فراگیران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4273519" y="680971"/>
            <a:ext cx="1448027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169" b="1" dirty="0">
                <a:cs typeface="B Mitra" panose="00000400000000000000" pitchFamily="2" charset="-78"/>
              </a:rPr>
              <a:t>توسعه مداوم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sp>
        <p:nvSpPr>
          <p:cNvPr id="20493" name="Rectangle 24"/>
          <p:cNvSpPr>
            <a:spLocks noChangeArrowheads="1"/>
          </p:cNvSpPr>
          <p:nvPr/>
        </p:nvSpPr>
        <p:spPr bwMode="auto">
          <a:xfrm>
            <a:off x="9651519" y="721291"/>
            <a:ext cx="1514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اعتبار</a:t>
            </a:r>
            <a:endParaRPr lang="en-GB" altLang="en-US" sz="2169" b="1" dirty="0">
              <a:cs typeface="B Mitra" panose="00000400000000000000" pitchFamily="2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 rot="21384799">
            <a:off x="6549939" y="-790359"/>
            <a:ext cx="2541499" cy="3440565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5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6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20492" name="Rectangle 23"/>
          <p:cNvSpPr>
            <a:spLocks noChangeArrowheads="1"/>
          </p:cNvSpPr>
          <p:nvPr/>
        </p:nvSpPr>
        <p:spPr bwMode="auto">
          <a:xfrm>
            <a:off x="7357310" y="716852"/>
            <a:ext cx="865943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a-IR" altLang="en-US" sz="2169" b="1" dirty="0" smtClean="0">
                <a:cs typeface="B Mitra" panose="00000400000000000000" pitchFamily="2" charset="-78"/>
              </a:rPr>
              <a:t>عملکرد</a:t>
            </a:r>
            <a:endParaRPr lang="en-GB" altLang="en-US" sz="2169" dirty="0"/>
          </a:p>
        </p:txBody>
      </p:sp>
      <p:sp>
        <p:nvSpPr>
          <p:cNvPr id="6" name="Rectangle 5"/>
          <p:cNvSpPr/>
          <p:nvPr/>
        </p:nvSpPr>
        <p:spPr>
          <a:xfrm>
            <a:off x="2246928" y="4491684"/>
            <a:ext cx="74045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cs typeface="B Titr" panose="00000700000000000000" pitchFamily="2" charset="-78"/>
              </a:rPr>
              <a:t>مورد</a:t>
            </a:r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:</a:t>
            </a:r>
            <a:r>
              <a:rPr lang="fa-IR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دوره مهارت آموزی را در نظر بگیرید.</a:t>
            </a:r>
          </a:p>
          <a:p>
            <a:pPr algn="ctr"/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موارد چهار گانه فوق را برای این گروه تحلیل کنید.</a:t>
            </a:r>
          </a:p>
        </p:txBody>
      </p:sp>
    </p:spTree>
    <p:extLst>
      <p:ext uri="{BB962C8B-B14F-4D97-AF65-F5344CB8AC3E}">
        <p14:creationId xmlns:p14="http://schemas.microsoft.com/office/powerpoint/2010/main" val="37297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90" grpId="0"/>
      <p:bldP spid="20491" grpId="0"/>
      <p:bldP spid="20493" grpId="0"/>
      <p:bldP spid="2049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859" y="1731249"/>
            <a:ext cx="5876626" cy="4208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063213" y="3016602"/>
            <a:ext cx="4270292" cy="12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14" dirty="0" smtClean="0">
                <a:latin typeface="Verdana" panose="020B0604030504040204" pitchFamily="34" charset="0"/>
                <a:cs typeface="B Titr" panose="00000700000000000000" pitchFamily="2" charset="-78"/>
              </a:rPr>
              <a:t>بدفهمی‏های </a:t>
            </a:r>
            <a:endParaRPr lang="fa-IR" altLang="en-US" sz="3614" dirty="0">
              <a:latin typeface="Verdana" panose="020B0604030504040204" pitchFamily="34" charset="0"/>
              <a:cs typeface="B Titr" panose="00000700000000000000" pitchFamily="2" charset="-7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14" dirty="0">
                <a:latin typeface="Verdana" panose="020B0604030504040204" pitchFamily="34" charset="0"/>
                <a:cs typeface="B Titr" panose="00000700000000000000" pitchFamily="2" charset="-78"/>
              </a:rPr>
              <a:t>سنجش مبتنی بر شایستگی</a:t>
            </a:r>
            <a:endParaRPr lang="en-GB" altLang="en-US" sz="3614" dirty="0">
              <a:latin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4324075" y="2609663"/>
            <a:ext cx="662788" cy="2390035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4374688" y="5977262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9400923" y="5770704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35092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"/>
          <p:cNvSpPr>
            <a:spLocks noGrp="1"/>
          </p:cNvSpPr>
          <p:nvPr>
            <p:ph type="title"/>
          </p:nvPr>
        </p:nvSpPr>
        <p:spPr>
          <a:xfrm>
            <a:off x="2594881" y="306538"/>
            <a:ext cx="6874894" cy="1371600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sz="3200" dirty="0">
                <a:latin typeface="Verdana" panose="020B0604030504040204" pitchFamily="34" charset="0"/>
                <a:cs typeface="B Titr" panose="00000700000000000000" pitchFamily="2" charset="-78"/>
              </a:rPr>
              <a:t>بدفهمی </a:t>
            </a:r>
            <a:r>
              <a:rPr lang="fa-IR" altLang="en-US" sz="3200" dirty="0" smtClean="0">
                <a:latin typeface="Verdana" panose="020B0604030504040204" pitchFamily="34" charset="0"/>
                <a:cs typeface="B Titr" panose="00000700000000000000" pitchFamily="2" charset="-78"/>
              </a:rPr>
              <a:t>های سنجش </a:t>
            </a:r>
            <a:r>
              <a:rPr lang="fa-IR" altLang="en-US" sz="3200" dirty="0">
                <a:latin typeface="Verdana" panose="020B0604030504040204" pitchFamily="34" charset="0"/>
                <a:cs typeface="B Titr" panose="00000700000000000000" pitchFamily="2" charset="-78"/>
              </a:rPr>
              <a:t>مبتنی بر شایستگی</a:t>
            </a:r>
            <a:endParaRPr lang="en-GB" altLang="en-US" sz="3200" dirty="0">
              <a:latin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23555" name="Freeform 16"/>
          <p:cNvSpPr>
            <a:spLocks noGrp="1" noTextEdit="1"/>
          </p:cNvSpPr>
          <p:nvPr>
            <p:ph idx="1"/>
          </p:nvPr>
        </p:nvSpPr>
        <p:spPr>
          <a:xfrm flipH="1">
            <a:off x="1978476" y="0"/>
            <a:ext cx="413115" cy="1639552"/>
          </a:xfrm>
          <a:custGeom>
            <a:avLst/>
            <a:gdLst>
              <a:gd name="T0" fmla="*/ 1087575561 w 186"/>
              <a:gd name="T1" fmla="*/ 2147483646 h 600"/>
              <a:gd name="T2" fmla="*/ 1063405413 w 186"/>
              <a:gd name="T3" fmla="*/ 2147483646 h 600"/>
              <a:gd name="T4" fmla="*/ 1015070032 w 186"/>
              <a:gd name="T5" fmla="*/ 2147483646 h 600"/>
              <a:gd name="T6" fmla="*/ 978816039 w 186"/>
              <a:gd name="T7" fmla="*/ 2147483646 h 600"/>
              <a:gd name="T8" fmla="*/ 966732194 w 186"/>
              <a:gd name="T9" fmla="*/ 2147483646 h 600"/>
              <a:gd name="T10" fmla="*/ 942564503 w 186"/>
              <a:gd name="T11" fmla="*/ 2147483646 h 600"/>
              <a:gd name="T12" fmla="*/ 906312968 w 186"/>
              <a:gd name="T13" fmla="*/ 2147483646 h 600"/>
              <a:gd name="T14" fmla="*/ 894229123 w 186"/>
              <a:gd name="T15" fmla="*/ 2147483646 h 600"/>
              <a:gd name="T16" fmla="*/ 930480658 w 186"/>
              <a:gd name="T17" fmla="*/ 2147483646 h 600"/>
              <a:gd name="T18" fmla="*/ 930480658 w 186"/>
              <a:gd name="T19" fmla="*/ 2048639612 h 600"/>
              <a:gd name="T20" fmla="*/ 942564503 w 186"/>
              <a:gd name="T21" fmla="*/ 1609645410 h 600"/>
              <a:gd name="T22" fmla="*/ 1002986187 w 186"/>
              <a:gd name="T23" fmla="*/ 1353566214 h 600"/>
              <a:gd name="T24" fmla="*/ 978816039 w 186"/>
              <a:gd name="T25" fmla="*/ 1097487019 h 600"/>
              <a:gd name="T26" fmla="*/ 930480658 w 186"/>
              <a:gd name="T27" fmla="*/ 841404799 h 600"/>
              <a:gd name="T28" fmla="*/ 797555903 w 186"/>
              <a:gd name="T29" fmla="*/ 768240611 h 600"/>
              <a:gd name="T30" fmla="*/ 712966529 w 186"/>
              <a:gd name="T31" fmla="*/ 695073398 h 600"/>
              <a:gd name="T32" fmla="*/ 712966529 w 186"/>
              <a:gd name="T33" fmla="*/ 475577809 h 600"/>
              <a:gd name="T34" fmla="*/ 749218065 w 186"/>
              <a:gd name="T35" fmla="*/ 310953093 h 600"/>
              <a:gd name="T36" fmla="*/ 531703935 w 186"/>
              <a:gd name="T37" fmla="*/ 18290291 h 600"/>
              <a:gd name="T38" fmla="*/ 410860568 w 186"/>
              <a:gd name="T39" fmla="*/ 365830014 h 600"/>
              <a:gd name="T40" fmla="*/ 459198406 w 186"/>
              <a:gd name="T41" fmla="*/ 695073398 h 600"/>
              <a:gd name="T42" fmla="*/ 386692877 w 186"/>
              <a:gd name="T43" fmla="*/ 841404799 h 600"/>
              <a:gd name="T44" fmla="*/ 253768123 w 186"/>
              <a:gd name="T45" fmla="*/ 877988405 h 600"/>
              <a:gd name="T46" fmla="*/ 169178748 w 186"/>
              <a:gd name="T47" fmla="*/ 969445909 h 600"/>
              <a:gd name="T48" fmla="*/ 84589374 w 186"/>
              <a:gd name="T49" fmla="*/ 1243818420 h 600"/>
              <a:gd name="T50" fmla="*/ 0 w 186"/>
              <a:gd name="T51" fmla="*/ 1664519307 h 600"/>
              <a:gd name="T52" fmla="*/ 108757065 w 186"/>
              <a:gd name="T53" fmla="*/ 1810850708 h 600"/>
              <a:gd name="T54" fmla="*/ 241684277 w 186"/>
              <a:gd name="T55" fmla="*/ 1847434314 h 600"/>
              <a:gd name="T56" fmla="*/ 265851968 w 186"/>
              <a:gd name="T57" fmla="*/ 2147483646 h 600"/>
              <a:gd name="T58" fmla="*/ 277935813 w 186"/>
              <a:gd name="T59" fmla="*/ 2147483646 h 600"/>
              <a:gd name="T60" fmla="*/ 241684277 w 186"/>
              <a:gd name="T61" fmla="*/ 2147483646 h 600"/>
              <a:gd name="T62" fmla="*/ 217514129 w 186"/>
              <a:gd name="T63" fmla="*/ 2147483646 h 600"/>
              <a:gd name="T64" fmla="*/ 229597974 w 186"/>
              <a:gd name="T65" fmla="*/ 2147483646 h 600"/>
              <a:gd name="T66" fmla="*/ 265851968 w 186"/>
              <a:gd name="T67" fmla="*/ 2147483646 h 600"/>
              <a:gd name="T68" fmla="*/ 326271194 w 186"/>
              <a:gd name="T69" fmla="*/ 2147483646 h 600"/>
              <a:gd name="T70" fmla="*/ 422946871 w 186"/>
              <a:gd name="T71" fmla="*/ 2147483646 h 600"/>
              <a:gd name="T72" fmla="*/ 350441342 w 186"/>
              <a:gd name="T73" fmla="*/ 2147483646 h 600"/>
              <a:gd name="T74" fmla="*/ 362525187 w 186"/>
              <a:gd name="T75" fmla="*/ 2147483646 h 600"/>
              <a:gd name="T76" fmla="*/ 314187348 w 186"/>
              <a:gd name="T77" fmla="*/ 2147483646 h 600"/>
              <a:gd name="T78" fmla="*/ 157094903 w 186"/>
              <a:gd name="T79" fmla="*/ 2147483646 h 600"/>
              <a:gd name="T80" fmla="*/ 217514129 w 186"/>
              <a:gd name="T81" fmla="*/ 2147483646 h 600"/>
              <a:gd name="T82" fmla="*/ 314187348 w 186"/>
              <a:gd name="T83" fmla="*/ 2147483646 h 600"/>
              <a:gd name="T84" fmla="*/ 374609032 w 186"/>
              <a:gd name="T85" fmla="*/ 2147483646 h 600"/>
              <a:gd name="T86" fmla="*/ 435030716 w 186"/>
              <a:gd name="T87" fmla="*/ 2147483646 h 600"/>
              <a:gd name="T88" fmla="*/ 592123161 w 186"/>
              <a:gd name="T89" fmla="*/ 2147483646 h 600"/>
              <a:gd name="T90" fmla="*/ 652544845 w 186"/>
              <a:gd name="T91" fmla="*/ 2147483646 h 600"/>
              <a:gd name="T92" fmla="*/ 676712535 w 186"/>
              <a:gd name="T93" fmla="*/ 2147483646 h 600"/>
              <a:gd name="T94" fmla="*/ 676712535 w 186"/>
              <a:gd name="T95" fmla="*/ 2147483646 h 600"/>
              <a:gd name="T96" fmla="*/ 725050374 w 186"/>
              <a:gd name="T97" fmla="*/ 2147483646 h 600"/>
              <a:gd name="T98" fmla="*/ 664628690 w 186"/>
              <a:gd name="T99" fmla="*/ 2147483646 h 600"/>
              <a:gd name="T100" fmla="*/ 664628690 w 186"/>
              <a:gd name="T101" fmla="*/ 2147483646 h 600"/>
              <a:gd name="T102" fmla="*/ 664628690 w 186"/>
              <a:gd name="T103" fmla="*/ 2147483646 h 600"/>
              <a:gd name="T104" fmla="*/ 652544845 w 186"/>
              <a:gd name="T105" fmla="*/ 2147483646 h 600"/>
              <a:gd name="T106" fmla="*/ 700880226 w 186"/>
              <a:gd name="T107" fmla="*/ 2147483646 h 600"/>
              <a:gd name="T108" fmla="*/ 725050374 w 186"/>
              <a:gd name="T109" fmla="*/ 2147483646 h 600"/>
              <a:gd name="T110" fmla="*/ 749218065 w 186"/>
              <a:gd name="T111" fmla="*/ 2147483646 h 600"/>
              <a:gd name="T112" fmla="*/ 821723594 w 186"/>
              <a:gd name="T113" fmla="*/ 2147483646 h 600"/>
              <a:gd name="T114" fmla="*/ 785469600 w 186"/>
              <a:gd name="T115" fmla="*/ 2147483646 h 600"/>
              <a:gd name="T116" fmla="*/ 845891284 w 186"/>
              <a:gd name="T117" fmla="*/ 2147483646 h 600"/>
              <a:gd name="T118" fmla="*/ 857975129 w 186"/>
              <a:gd name="T119" fmla="*/ 2147483646 h 600"/>
              <a:gd name="T120" fmla="*/ 990902342 w 186"/>
              <a:gd name="T121" fmla="*/ 2147483646 h 600"/>
              <a:gd name="T122" fmla="*/ 1075489258 w 186"/>
              <a:gd name="T123" fmla="*/ 2147483646 h 600"/>
              <a:gd name="T124" fmla="*/ 1099659406 w 186"/>
              <a:gd name="T125" fmla="*/ 2147483646 h 6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6"/>
              <a:gd name="T190" fmla="*/ 0 h 600"/>
              <a:gd name="T191" fmla="*/ 186 w 186"/>
              <a:gd name="T192" fmla="*/ 600 h 6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6" h="600">
                <a:moveTo>
                  <a:pt x="186" y="552"/>
                </a:moveTo>
                <a:lnTo>
                  <a:pt x="186" y="552"/>
                </a:lnTo>
                <a:lnTo>
                  <a:pt x="184" y="550"/>
                </a:lnTo>
                <a:lnTo>
                  <a:pt x="184" y="544"/>
                </a:lnTo>
                <a:lnTo>
                  <a:pt x="184" y="532"/>
                </a:lnTo>
                <a:lnTo>
                  <a:pt x="182" y="524"/>
                </a:lnTo>
                <a:lnTo>
                  <a:pt x="182" y="510"/>
                </a:lnTo>
                <a:lnTo>
                  <a:pt x="180" y="496"/>
                </a:lnTo>
                <a:lnTo>
                  <a:pt x="180" y="492"/>
                </a:lnTo>
                <a:lnTo>
                  <a:pt x="178" y="486"/>
                </a:lnTo>
                <a:lnTo>
                  <a:pt x="178" y="482"/>
                </a:lnTo>
                <a:lnTo>
                  <a:pt x="178" y="478"/>
                </a:lnTo>
                <a:lnTo>
                  <a:pt x="176" y="474"/>
                </a:lnTo>
                <a:lnTo>
                  <a:pt x="176" y="464"/>
                </a:lnTo>
                <a:lnTo>
                  <a:pt x="176" y="456"/>
                </a:lnTo>
                <a:lnTo>
                  <a:pt x="174" y="448"/>
                </a:lnTo>
                <a:lnTo>
                  <a:pt x="174" y="440"/>
                </a:lnTo>
                <a:lnTo>
                  <a:pt x="174" y="432"/>
                </a:lnTo>
                <a:lnTo>
                  <a:pt x="172" y="426"/>
                </a:lnTo>
                <a:lnTo>
                  <a:pt x="170" y="420"/>
                </a:lnTo>
                <a:lnTo>
                  <a:pt x="168" y="418"/>
                </a:lnTo>
                <a:lnTo>
                  <a:pt x="168" y="410"/>
                </a:lnTo>
                <a:lnTo>
                  <a:pt x="168" y="398"/>
                </a:lnTo>
                <a:lnTo>
                  <a:pt x="170" y="388"/>
                </a:lnTo>
                <a:lnTo>
                  <a:pt x="168" y="382"/>
                </a:lnTo>
                <a:lnTo>
                  <a:pt x="166" y="370"/>
                </a:lnTo>
                <a:lnTo>
                  <a:pt x="164" y="356"/>
                </a:lnTo>
                <a:lnTo>
                  <a:pt x="164" y="346"/>
                </a:lnTo>
                <a:lnTo>
                  <a:pt x="162" y="342"/>
                </a:lnTo>
                <a:lnTo>
                  <a:pt x="162" y="338"/>
                </a:lnTo>
                <a:lnTo>
                  <a:pt x="162" y="334"/>
                </a:lnTo>
                <a:lnTo>
                  <a:pt x="162" y="324"/>
                </a:lnTo>
                <a:lnTo>
                  <a:pt x="162" y="320"/>
                </a:lnTo>
                <a:lnTo>
                  <a:pt x="160" y="314"/>
                </a:lnTo>
                <a:lnTo>
                  <a:pt x="160" y="306"/>
                </a:lnTo>
                <a:lnTo>
                  <a:pt x="160" y="304"/>
                </a:lnTo>
                <a:lnTo>
                  <a:pt x="160" y="300"/>
                </a:lnTo>
                <a:lnTo>
                  <a:pt x="162" y="292"/>
                </a:lnTo>
                <a:lnTo>
                  <a:pt x="160" y="286"/>
                </a:lnTo>
                <a:lnTo>
                  <a:pt x="158" y="278"/>
                </a:lnTo>
                <a:lnTo>
                  <a:pt x="156" y="274"/>
                </a:lnTo>
                <a:lnTo>
                  <a:pt x="156" y="272"/>
                </a:lnTo>
                <a:lnTo>
                  <a:pt x="156" y="270"/>
                </a:lnTo>
                <a:lnTo>
                  <a:pt x="154" y="268"/>
                </a:lnTo>
                <a:lnTo>
                  <a:pt x="154" y="266"/>
                </a:lnTo>
                <a:lnTo>
                  <a:pt x="152" y="260"/>
                </a:lnTo>
                <a:lnTo>
                  <a:pt x="152" y="258"/>
                </a:lnTo>
                <a:lnTo>
                  <a:pt x="150" y="256"/>
                </a:lnTo>
                <a:lnTo>
                  <a:pt x="150" y="252"/>
                </a:lnTo>
                <a:lnTo>
                  <a:pt x="150" y="250"/>
                </a:lnTo>
                <a:lnTo>
                  <a:pt x="148" y="248"/>
                </a:lnTo>
                <a:lnTo>
                  <a:pt x="148" y="246"/>
                </a:lnTo>
                <a:lnTo>
                  <a:pt x="146" y="238"/>
                </a:lnTo>
                <a:lnTo>
                  <a:pt x="148" y="236"/>
                </a:lnTo>
                <a:lnTo>
                  <a:pt x="148" y="238"/>
                </a:lnTo>
                <a:lnTo>
                  <a:pt x="148" y="242"/>
                </a:lnTo>
                <a:lnTo>
                  <a:pt x="150" y="242"/>
                </a:lnTo>
                <a:lnTo>
                  <a:pt x="152" y="240"/>
                </a:lnTo>
                <a:lnTo>
                  <a:pt x="154" y="238"/>
                </a:lnTo>
                <a:lnTo>
                  <a:pt x="156" y="236"/>
                </a:lnTo>
                <a:lnTo>
                  <a:pt x="158" y="234"/>
                </a:lnTo>
                <a:lnTo>
                  <a:pt x="160" y="230"/>
                </a:lnTo>
                <a:lnTo>
                  <a:pt x="158" y="230"/>
                </a:lnTo>
                <a:lnTo>
                  <a:pt x="156" y="228"/>
                </a:lnTo>
                <a:lnTo>
                  <a:pt x="154" y="224"/>
                </a:lnTo>
                <a:lnTo>
                  <a:pt x="152" y="216"/>
                </a:lnTo>
                <a:lnTo>
                  <a:pt x="152" y="212"/>
                </a:lnTo>
                <a:lnTo>
                  <a:pt x="150" y="206"/>
                </a:lnTo>
                <a:lnTo>
                  <a:pt x="150" y="194"/>
                </a:lnTo>
                <a:lnTo>
                  <a:pt x="150" y="192"/>
                </a:lnTo>
                <a:lnTo>
                  <a:pt x="154" y="184"/>
                </a:lnTo>
                <a:lnTo>
                  <a:pt x="156" y="176"/>
                </a:lnTo>
                <a:lnTo>
                  <a:pt x="158" y="172"/>
                </a:lnTo>
                <a:lnTo>
                  <a:pt x="158" y="168"/>
                </a:lnTo>
                <a:lnTo>
                  <a:pt x="162" y="160"/>
                </a:lnTo>
                <a:lnTo>
                  <a:pt x="162" y="158"/>
                </a:lnTo>
                <a:lnTo>
                  <a:pt x="164" y="154"/>
                </a:lnTo>
                <a:lnTo>
                  <a:pt x="164" y="150"/>
                </a:lnTo>
                <a:lnTo>
                  <a:pt x="166" y="148"/>
                </a:lnTo>
                <a:lnTo>
                  <a:pt x="166" y="146"/>
                </a:lnTo>
                <a:lnTo>
                  <a:pt x="166" y="142"/>
                </a:lnTo>
                <a:lnTo>
                  <a:pt x="166" y="140"/>
                </a:lnTo>
                <a:lnTo>
                  <a:pt x="166" y="138"/>
                </a:lnTo>
                <a:lnTo>
                  <a:pt x="164" y="132"/>
                </a:lnTo>
                <a:lnTo>
                  <a:pt x="162" y="122"/>
                </a:lnTo>
                <a:lnTo>
                  <a:pt x="162" y="120"/>
                </a:lnTo>
                <a:lnTo>
                  <a:pt x="162" y="116"/>
                </a:lnTo>
                <a:lnTo>
                  <a:pt x="162" y="108"/>
                </a:lnTo>
                <a:lnTo>
                  <a:pt x="162" y="104"/>
                </a:lnTo>
                <a:lnTo>
                  <a:pt x="160" y="100"/>
                </a:lnTo>
                <a:lnTo>
                  <a:pt x="158" y="98"/>
                </a:lnTo>
                <a:lnTo>
                  <a:pt x="156" y="96"/>
                </a:lnTo>
                <a:lnTo>
                  <a:pt x="154" y="92"/>
                </a:lnTo>
                <a:lnTo>
                  <a:pt x="150" y="88"/>
                </a:lnTo>
                <a:lnTo>
                  <a:pt x="146" y="88"/>
                </a:lnTo>
                <a:lnTo>
                  <a:pt x="144" y="88"/>
                </a:lnTo>
                <a:lnTo>
                  <a:pt x="142" y="88"/>
                </a:lnTo>
                <a:lnTo>
                  <a:pt x="140" y="86"/>
                </a:lnTo>
                <a:lnTo>
                  <a:pt x="136" y="84"/>
                </a:lnTo>
                <a:lnTo>
                  <a:pt x="132" y="84"/>
                </a:lnTo>
                <a:lnTo>
                  <a:pt x="128" y="84"/>
                </a:lnTo>
                <a:lnTo>
                  <a:pt x="124" y="82"/>
                </a:lnTo>
                <a:lnTo>
                  <a:pt x="122" y="80"/>
                </a:lnTo>
                <a:lnTo>
                  <a:pt x="120" y="80"/>
                </a:lnTo>
                <a:lnTo>
                  <a:pt x="118" y="78"/>
                </a:lnTo>
                <a:lnTo>
                  <a:pt x="118" y="76"/>
                </a:lnTo>
                <a:lnTo>
                  <a:pt x="116" y="74"/>
                </a:lnTo>
                <a:lnTo>
                  <a:pt x="116" y="70"/>
                </a:lnTo>
                <a:lnTo>
                  <a:pt x="114" y="70"/>
                </a:lnTo>
                <a:lnTo>
                  <a:pt x="114" y="68"/>
                </a:lnTo>
                <a:lnTo>
                  <a:pt x="116" y="60"/>
                </a:lnTo>
                <a:lnTo>
                  <a:pt x="116" y="54"/>
                </a:lnTo>
                <a:lnTo>
                  <a:pt x="118" y="52"/>
                </a:lnTo>
                <a:lnTo>
                  <a:pt x="120" y="52"/>
                </a:lnTo>
                <a:lnTo>
                  <a:pt x="122" y="50"/>
                </a:lnTo>
                <a:lnTo>
                  <a:pt x="122" y="48"/>
                </a:lnTo>
                <a:lnTo>
                  <a:pt x="124" y="46"/>
                </a:lnTo>
                <a:lnTo>
                  <a:pt x="124" y="42"/>
                </a:lnTo>
                <a:lnTo>
                  <a:pt x="124" y="38"/>
                </a:lnTo>
                <a:lnTo>
                  <a:pt x="124" y="34"/>
                </a:lnTo>
                <a:lnTo>
                  <a:pt x="122" y="32"/>
                </a:lnTo>
                <a:lnTo>
                  <a:pt x="122" y="30"/>
                </a:lnTo>
                <a:lnTo>
                  <a:pt x="122" y="20"/>
                </a:lnTo>
                <a:lnTo>
                  <a:pt x="118" y="14"/>
                </a:lnTo>
                <a:lnTo>
                  <a:pt x="114" y="8"/>
                </a:lnTo>
                <a:lnTo>
                  <a:pt x="108" y="4"/>
                </a:lnTo>
                <a:lnTo>
                  <a:pt x="104" y="2"/>
                </a:lnTo>
                <a:lnTo>
                  <a:pt x="96" y="0"/>
                </a:lnTo>
                <a:lnTo>
                  <a:pt x="88" y="2"/>
                </a:lnTo>
                <a:lnTo>
                  <a:pt x="82" y="4"/>
                </a:lnTo>
                <a:lnTo>
                  <a:pt x="78" y="6"/>
                </a:lnTo>
                <a:lnTo>
                  <a:pt x="76" y="8"/>
                </a:lnTo>
                <a:lnTo>
                  <a:pt x="72" y="14"/>
                </a:lnTo>
                <a:lnTo>
                  <a:pt x="68" y="22"/>
                </a:lnTo>
                <a:lnTo>
                  <a:pt x="68" y="30"/>
                </a:lnTo>
                <a:lnTo>
                  <a:pt x="68" y="34"/>
                </a:lnTo>
                <a:lnTo>
                  <a:pt x="68" y="40"/>
                </a:lnTo>
                <a:lnTo>
                  <a:pt x="68" y="46"/>
                </a:lnTo>
                <a:lnTo>
                  <a:pt x="68" y="56"/>
                </a:lnTo>
                <a:lnTo>
                  <a:pt x="70" y="64"/>
                </a:lnTo>
                <a:lnTo>
                  <a:pt x="74" y="72"/>
                </a:lnTo>
                <a:lnTo>
                  <a:pt x="76" y="74"/>
                </a:lnTo>
                <a:lnTo>
                  <a:pt x="78" y="74"/>
                </a:lnTo>
                <a:lnTo>
                  <a:pt x="76" y="76"/>
                </a:lnTo>
                <a:lnTo>
                  <a:pt x="76" y="80"/>
                </a:lnTo>
                <a:lnTo>
                  <a:pt x="76" y="84"/>
                </a:lnTo>
                <a:lnTo>
                  <a:pt x="76" y="86"/>
                </a:lnTo>
                <a:lnTo>
                  <a:pt x="74" y="86"/>
                </a:lnTo>
                <a:lnTo>
                  <a:pt x="68" y="90"/>
                </a:lnTo>
                <a:lnTo>
                  <a:pt x="64" y="92"/>
                </a:lnTo>
                <a:lnTo>
                  <a:pt x="60" y="94"/>
                </a:lnTo>
                <a:lnTo>
                  <a:pt x="56" y="94"/>
                </a:lnTo>
                <a:lnTo>
                  <a:pt x="50" y="94"/>
                </a:lnTo>
                <a:lnTo>
                  <a:pt x="48" y="96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38" y="96"/>
                </a:lnTo>
                <a:lnTo>
                  <a:pt x="38" y="98"/>
                </a:lnTo>
                <a:lnTo>
                  <a:pt x="34" y="100"/>
                </a:lnTo>
                <a:lnTo>
                  <a:pt x="32" y="100"/>
                </a:lnTo>
                <a:lnTo>
                  <a:pt x="30" y="102"/>
                </a:lnTo>
                <a:lnTo>
                  <a:pt x="30" y="104"/>
                </a:lnTo>
                <a:lnTo>
                  <a:pt x="28" y="106"/>
                </a:lnTo>
                <a:lnTo>
                  <a:pt x="26" y="108"/>
                </a:lnTo>
                <a:lnTo>
                  <a:pt x="24" y="114"/>
                </a:lnTo>
                <a:lnTo>
                  <a:pt x="22" y="120"/>
                </a:lnTo>
                <a:lnTo>
                  <a:pt x="20" y="122"/>
                </a:lnTo>
                <a:lnTo>
                  <a:pt x="18" y="124"/>
                </a:lnTo>
                <a:lnTo>
                  <a:pt x="16" y="132"/>
                </a:lnTo>
                <a:lnTo>
                  <a:pt x="14" y="136"/>
                </a:lnTo>
                <a:lnTo>
                  <a:pt x="12" y="140"/>
                </a:lnTo>
                <a:lnTo>
                  <a:pt x="10" y="146"/>
                </a:lnTo>
                <a:lnTo>
                  <a:pt x="8" y="152"/>
                </a:lnTo>
                <a:lnTo>
                  <a:pt x="6" y="156"/>
                </a:lnTo>
                <a:lnTo>
                  <a:pt x="4" y="160"/>
                </a:lnTo>
                <a:lnTo>
                  <a:pt x="2" y="170"/>
                </a:lnTo>
                <a:lnTo>
                  <a:pt x="0" y="182"/>
                </a:lnTo>
                <a:lnTo>
                  <a:pt x="2" y="192"/>
                </a:lnTo>
                <a:lnTo>
                  <a:pt x="2" y="194"/>
                </a:lnTo>
                <a:lnTo>
                  <a:pt x="4" y="196"/>
                </a:lnTo>
                <a:lnTo>
                  <a:pt x="8" y="196"/>
                </a:lnTo>
                <a:lnTo>
                  <a:pt x="14" y="198"/>
                </a:lnTo>
                <a:lnTo>
                  <a:pt x="18" y="198"/>
                </a:lnTo>
                <a:lnTo>
                  <a:pt x="22" y="198"/>
                </a:lnTo>
                <a:lnTo>
                  <a:pt x="26" y="200"/>
                </a:lnTo>
                <a:lnTo>
                  <a:pt x="32" y="202"/>
                </a:lnTo>
                <a:lnTo>
                  <a:pt x="34" y="202"/>
                </a:lnTo>
                <a:lnTo>
                  <a:pt x="36" y="202"/>
                </a:lnTo>
                <a:lnTo>
                  <a:pt x="40" y="202"/>
                </a:lnTo>
                <a:lnTo>
                  <a:pt x="40" y="206"/>
                </a:lnTo>
                <a:lnTo>
                  <a:pt x="38" y="218"/>
                </a:lnTo>
                <a:lnTo>
                  <a:pt x="38" y="232"/>
                </a:lnTo>
                <a:lnTo>
                  <a:pt x="38" y="240"/>
                </a:lnTo>
                <a:lnTo>
                  <a:pt x="40" y="242"/>
                </a:lnTo>
                <a:lnTo>
                  <a:pt x="42" y="244"/>
                </a:lnTo>
                <a:lnTo>
                  <a:pt x="44" y="246"/>
                </a:lnTo>
                <a:lnTo>
                  <a:pt x="46" y="248"/>
                </a:lnTo>
                <a:lnTo>
                  <a:pt x="46" y="250"/>
                </a:lnTo>
                <a:lnTo>
                  <a:pt x="46" y="252"/>
                </a:lnTo>
                <a:lnTo>
                  <a:pt x="46" y="256"/>
                </a:lnTo>
                <a:lnTo>
                  <a:pt x="42" y="256"/>
                </a:lnTo>
                <a:lnTo>
                  <a:pt x="42" y="262"/>
                </a:lnTo>
                <a:lnTo>
                  <a:pt x="44" y="264"/>
                </a:lnTo>
                <a:lnTo>
                  <a:pt x="42" y="266"/>
                </a:lnTo>
                <a:lnTo>
                  <a:pt x="42" y="270"/>
                </a:lnTo>
                <a:lnTo>
                  <a:pt x="42" y="274"/>
                </a:lnTo>
                <a:lnTo>
                  <a:pt x="40" y="278"/>
                </a:lnTo>
                <a:lnTo>
                  <a:pt x="40" y="280"/>
                </a:lnTo>
                <a:lnTo>
                  <a:pt x="38" y="284"/>
                </a:lnTo>
                <a:lnTo>
                  <a:pt x="38" y="286"/>
                </a:lnTo>
                <a:lnTo>
                  <a:pt x="36" y="292"/>
                </a:lnTo>
                <a:lnTo>
                  <a:pt x="36" y="296"/>
                </a:lnTo>
                <a:lnTo>
                  <a:pt x="36" y="298"/>
                </a:lnTo>
                <a:lnTo>
                  <a:pt x="36" y="302"/>
                </a:lnTo>
                <a:lnTo>
                  <a:pt x="36" y="304"/>
                </a:lnTo>
                <a:lnTo>
                  <a:pt x="36" y="306"/>
                </a:lnTo>
                <a:lnTo>
                  <a:pt x="36" y="308"/>
                </a:lnTo>
                <a:lnTo>
                  <a:pt x="36" y="310"/>
                </a:lnTo>
                <a:lnTo>
                  <a:pt x="38" y="312"/>
                </a:lnTo>
                <a:lnTo>
                  <a:pt x="38" y="314"/>
                </a:lnTo>
                <a:lnTo>
                  <a:pt x="38" y="316"/>
                </a:lnTo>
                <a:lnTo>
                  <a:pt x="38" y="320"/>
                </a:lnTo>
                <a:lnTo>
                  <a:pt x="38" y="324"/>
                </a:lnTo>
                <a:lnTo>
                  <a:pt x="38" y="328"/>
                </a:lnTo>
                <a:lnTo>
                  <a:pt x="38" y="334"/>
                </a:lnTo>
                <a:lnTo>
                  <a:pt x="40" y="346"/>
                </a:lnTo>
                <a:lnTo>
                  <a:pt x="42" y="354"/>
                </a:lnTo>
                <a:lnTo>
                  <a:pt x="44" y="366"/>
                </a:lnTo>
                <a:lnTo>
                  <a:pt x="46" y="372"/>
                </a:lnTo>
                <a:lnTo>
                  <a:pt x="46" y="380"/>
                </a:lnTo>
                <a:lnTo>
                  <a:pt x="48" y="390"/>
                </a:lnTo>
                <a:lnTo>
                  <a:pt x="48" y="404"/>
                </a:lnTo>
                <a:lnTo>
                  <a:pt x="50" y="420"/>
                </a:lnTo>
                <a:lnTo>
                  <a:pt x="52" y="436"/>
                </a:lnTo>
                <a:lnTo>
                  <a:pt x="54" y="450"/>
                </a:lnTo>
                <a:lnTo>
                  <a:pt x="56" y="460"/>
                </a:lnTo>
                <a:lnTo>
                  <a:pt x="58" y="470"/>
                </a:lnTo>
                <a:lnTo>
                  <a:pt x="60" y="478"/>
                </a:lnTo>
                <a:lnTo>
                  <a:pt x="62" y="484"/>
                </a:lnTo>
                <a:lnTo>
                  <a:pt x="64" y="488"/>
                </a:lnTo>
                <a:lnTo>
                  <a:pt x="66" y="494"/>
                </a:lnTo>
                <a:lnTo>
                  <a:pt x="70" y="502"/>
                </a:lnTo>
                <a:lnTo>
                  <a:pt x="70" y="504"/>
                </a:lnTo>
                <a:lnTo>
                  <a:pt x="70" y="506"/>
                </a:lnTo>
                <a:lnTo>
                  <a:pt x="66" y="512"/>
                </a:lnTo>
                <a:lnTo>
                  <a:pt x="64" y="516"/>
                </a:lnTo>
                <a:lnTo>
                  <a:pt x="62" y="522"/>
                </a:lnTo>
                <a:lnTo>
                  <a:pt x="60" y="528"/>
                </a:lnTo>
                <a:lnTo>
                  <a:pt x="58" y="532"/>
                </a:lnTo>
                <a:lnTo>
                  <a:pt x="58" y="534"/>
                </a:lnTo>
                <a:lnTo>
                  <a:pt x="58" y="538"/>
                </a:lnTo>
                <a:lnTo>
                  <a:pt x="60" y="540"/>
                </a:lnTo>
                <a:lnTo>
                  <a:pt x="64" y="540"/>
                </a:lnTo>
                <a:lnTo>
                  <a:pt x="64" y="542"/>
                </a:lnTo>
                <a:lnTo>
                  <a:pt x="62" y="544"/>
                </a:lnTo>
                <a:lnTo>
                  <a:pt x="60" y="546"/>
                </a:lnTo>
                <a:lnTo>
                  <a:pt x="60" y="548"/>
                </a:lnTo>
                <a:lnTo>
                  <a:pt x="58" y="552"/>
                </a:lnTo>
                <a:lnTo>
                  <a:pt x="56" y="556"/>
                </a:lnTo>
                <a:lnTo>
                  <a:pt x="54" y="558"/>
                </a:lnTo>
                <a:lnTo>
                  <a:pt x="52" y="560"/>
                </a:lnTo>
                <a:lnTo>
                  <a:pt x="50" y="562"/>
                </a:lnTo>
                <a:lnTo>
                  <a:pt x="44" y="564"/>
                </a:lnTo>
                <a:lnTo>
                  <a:pt x="36" y="566"/>
                </a:lnTo>
                <a:lnTo>
                  <a:pt x="30" y="568"/>
                </a:lnTo>
                <a:lnTo>
                  <a:pt x="28" y="572"/>
                </a:lnTo>
                <a:lnTo>
                  <a:pt x="26" y="574"/>
                </a:lnTo>
                <a:lnTo>
                  <a:pt x="26" y="576"/>
                </a:lnTo>
                <a:lnTo>
                  <a:pt x="26" y="578"/>
                </a:lnTo>
                <a:lnTo>
                  <a:pt x="26" y="580"/>
                </a:lnTo>
                <a:lnTo>
                  <a:pt x="30" y="582"/>
                </a:lnTo>
                <a:lnTo>
                  <a:pt x="34" y="582"/>
                </a:lnTo>
                <a:lnTo>
                  <a:pt x="36" y="584"/>
                </a:lnTo>
                <a:lnTo>
                  <a:pt x="40" y="584"/>
                </a:lnTo>
                <a:lnTo>
                  <a:pt x="44" y="584"/>
                </a:lnTo>
                <a:lnTo>
                  <a:pt x="46" y="584"/>
                </a:lnTo>
                <a:lnTo>
                  <a:pt x="48" y="584"/>
                </a:lnTo>
                <a:lnTo>
                  <a:pt x="50" y="584"/>
                </a:lnTo>
                <a:lnTo>
                  <a:pt x="52" y="584"/>
                </a:lnTo>
                <a:lnTo>
                  <a:pt x="54" y="584"/>
                </a:lnTo>
                <a:lnTo>
                  <a:pt x="56" y="582"/>
                </a:lnTo>
                <a:lnTo>
                  <a:pt x="56" y="584"/>
                </a:lnTo>
                <a:lnTo>
                  <a:pt x="58" y="584"/>
                </a:lnTo>
                <a:lnTo>
                  <a:pt x="60" y="582"/>
                </a:lnTo>
                <a:lnTo>
                  <a:pt x="62" y="582"/>
                </a:lnTo>
                <a:lnTo>
                  <a:pt x="64" y="582"/>
                </a:lnTo>
                <a:lnTo>
                  <a:pt x="66" y="582"/>
                </a:lnTo>
                <a:lnTo>
                  <a:pt x="68" y="582"/>
                </a:lnTo>
                <a:lnTo>
                  <a:pt x="70" y="582"/>
                </a:lnTo>
                <a:lnTo>
                  <a:pt x="72" y="580"/>
                </a:lnTo>
                <a:lnTo>
                  <a:pt x="76" y="578"/>
                </a:lnTo>
                <a:lnTo>
                  <a:pt x="86" y="576"/>
                </a:lnTo>
                <a:lnTo>
                  <a:pt x="88" y="576"/>
                </a:lnTo>
                <a:lnTo>
                  <a:pt x="92" y="578"/>
                </a:lnTo>
                <a:lnTo>
                  <a:pt x="94" y="578"/>
                </a:lnTo>
                <a:lnTo>
                  <a:pt x="98" y="578"/>
                </a:lnTo>
                <a:lnTo>
                  <a:pt x="100" y="578"/>
                </a:lnTo>
                <a:lnTo>
                  <a:pt x="102" y="578"/>
                </a:lnTo>
                <a:lnTo>
                  <a:pt x="104" y="578"/>
                </a:lnTo>
                <a:lnTo>
                  <a:pt x="106" y="578"/>
                </a:lnTo>
                <a:lnTo>
                  <a:pt x="108" y="576"/>
                </a:lnTo>
                <a:lnTo>
                  <a:pt x="110" y="576"/>
                </a:lnTo>
                <a:lnTo>
                  <a:pt x="112" y="576"/>
                </a:lnTo>
                <a:lnTo>
                  <a:pt x="114" y="574"/>
                </a:lnTo>
                <a:lnTo>
                  <a:pt x="114" y="568"/>
                </a:lnTo>
                <a:lnTo>
                  <a:pt x="112" y="564"/>
                </a:lnTo>
                <a:lnTo>
                  <a:pt x="112" y="562"/>
                </a:lnTo>
                <a:lnTo>
                  <a:pt x="112" y="560"/>
                </a:lnTo>
                <a:lnTo>
                  <a:pt x="112" y="558"/>
                </a:lnTo>
                <a:lnTo>
                  <a:pt x="112" y="556"/>
                </a:lnTo>
                <a:lnTo>
                  <a:pt x="112" y="552"/>
                </a:lnTo>
                <a:lnTo>
                  <a:pt x="112" y="550"/>
                </a:lnTo>
                <a:lnTo>
                  <a:pt x="116" y="546"/>
                </a:lnTo>
                <a:lnTo>
                  <a:pt x="118" y="542"/>
                </a:lnTo>
                <a:lnTo>
                  <a:pt x="120" y="538"/>
                </a:lnTo>
                <a:lnTo>
                  <a:pt x="120" y="536"/>
                </a:lnTo>
                <a:lnTo>
                  <a:pt x="120" y="532"/>
                </a:lnTo>
                <a:lnTo>
                  <a:pt x="116" y="524"/>
                </a:lnTo>
                <a:lnTo>
                  <a:pt x="112" y="518"/>
                </a:lnTo>
                <a:lnTo>
                  <a:pt x="110" y="514"/>
                </a:lnTo>
                <a:lnTo>
                  <a:pt x="108" y="512"/>
                </a:lnTo>
                <a:lnTo>
                  <a:pt x="108" y="510"/>
                </a:lnTo>
                <a:lnTo>
                  <a:pt x="108" y="508"/>
                </a:lnTo>
                <a:lnTo>
                  <a:pt x="110" y="500"/>
                </a:lnTo>
                <a:lnTo>
                  <a:pt x="110" y="488"/>
                </a:lnTo>
                <a:lnTo>
                  <a:pt x="110" y="480"/>
                </a:lnTo>
                <a:lnTo>
                  <a:pt x="110" y="476"/>
                </a:lnTo>
                <a:lnTo>
                  <a:pt x="110" y="468"/>
                </a:lnTo>
                <a:lnTo>
                  <a:pt x="110" y="466"/>
                </a:lnTo>
                <a:lnTo>
                  <a:pt x="110" y="464"/>
                </a:lnTo>
                <a:lnTo>
                  <a:pt x="110" y="456"/>
                </a:lnTo>
                <a:lnTo>
                  <a:pt x="108" y="444"/>
                </a:lnTo>
                <a:lnTo>
                  <a:pt x="108" y="438"/>
                </a:lnTo>
                <a:lnTo>
                  <a:pt x="108" y="434"/>
                </a:lnTo>
                <a:lnTo>
                  <a:pt x="108" y="430"/>
                </a:lnTo>
                <a:lnTo>
                  <a:pt x="110" y="422"/>
                </a:lnTo>
                <a:lnTo>
                  <a:pt x="110" y="416"/>
                </a:lnTo>
                <a:lnTo>
                  <a:pt x="110" y="410"/>
                </a:lnTo>
                <a:lnTo>
                  <a:pt x="110" y="402"/>
                </a:lnTo>
                <a:lnTo>
                  <a:pt x="110" y="396"/>
                </a:lnTo>
                <a:lnTo>
                  <a:pt x="108" y="392"/>
                </a:lnTo>
                <a:lnTo>
                  <a:pt x="108" y="386"/>
                </a:lnTo>
                <a:lnTo>
                  <a:pt x="108" y="382"/>
                </a:lnTo>
                <a:lnTo>
                  <a:pt x="108" y="384"/>
                </a:lnTo>
                <a:lnTo>
                  <a:pt x="110" y="388"/>
                </a:lnTo>
                <a:lnTo>
                  <a:pt x="110" y="394"/>
                </a:lnTo>
                <a:lnTo>
                  <a:pt x="112" y="396"/>
                </a:lnTo>
                <a:lnTo>
                  <a:pt x="112" y="400"/>
                </a:lnTo>
                <a:lnTo>
                  <a:pt x="114" y="406"/>
                </a:lnTo>
                <a:lnTo>
                  <a:pt x="114" y="410"/>
                </a:lnTo>
                <a:lnTo>
                  <a:pt x="116" y="416"/>
                </a:lnTo>
                <a:lnTo>
                  <a:pt x="118" y="420"/>
                </a:lnTo>
                <a:lnTo>
                  <a:pt x="118" y="426"/>
                </a:lnTo>
                <a:lnTo>
                  <a:pt x="118" y="430"/>
                </a:lnTo>
                <a:lnTo>
                  <a:pt x="118" y="434"/>
                </a:lnTo>
                <a:lnTo>
                  <a:pt x="120" y="438"/>
                </a:lnTo>
                <a:lnTo>
                  <a:pt x="120" y="442"/>
                </a:lnTo>
                <a:lnTo>
                  <a:pt x="120" y="448"/>
                </a:lnTo>
                <a:lnTo>
                  <a:pt x="120" y="452"/>
                </a:lnTo>
                <a:lnTo>
                  <a:pt x="120" y="454"/>
                </a:lnTo>
                <a:lnTo>
                  <a:pt x="122" y="460"/>
                </a:lnTo>
                <a:lnTo>
                  <a:pt x="122" y="464"/>
                </a:lnTo>
                <a:lnTo>
                  <a:pt x="122" y="468"/>
                </a:lnTo>
                <a:lnTo>
                  <a:pt x="122" y="470"/>
                </a:lnTo>
                <a:lnTo>
                  <a:pt x="124" y="478"/>
                </a:lnTo>
                <a:lnTo>
                  <a:pt x="124" y="490"/>
                </a:lnTo>
                <a:lnTo>
                  <a:pt x="124" y="500"/>
                </a:lnTo>
                <a:lnTo>
                  <a:pt x="128" y="514"/>
                </a:lnTo>
                <a:lnTo>
                  <a:pt x="130" y="522"/>
                </a:lnTo>
                <a:lnTo>
                  <a:pt x="132" y="528"/>
                </a:lnTo>
                <a:lnTo>
                  <a:pt x="134" y="534"/>
                </a:lnTo>
                <a:lnTo>
                  <a:pt x="136" y="536"/>
                </a:lnTo>
                <a:lnTo>
                  <a:pt x="140" y="540"/>
                </a:lnTo>
                <a:lnTo>
                  <a:pt x="140" y="542"/>
                </a:lnTo>
                <a:lnTo>
                  <a:pt x="136" y="544"/>
                </a:lnTo>
                <a:lnTo>
                  <a:pt x="134" y="546"/>
                </a:lnTo>
                <a:lnTo>
                  <a:pt x="132" y="552"/>
                </a:lnTo>
                <a:lnTo>
                  <a:pt x="130" y="554"/>
                </a:lnTo>
                <a:lnTo>
                  <a:pt x="128" y="558"/>
                </a:lnTo>
                <a:lnTo>
                  <a:pt x="130" y="562"/>
                </a:lnTo>
                <a:lnTo>
                  <a:pt x="132" y="564"/>
                </a:lnTo>
                <a:lnTo>
                  <a:pt x="134" y="566"/>
                </a:lnTo>
                <a:lnTo>
                  <a:pt x="136" y="568"/>
                </a:lnTo>
                <a:lnTo>
                  <a:pt x="138" y="572"/>
                </a:lnTo>
                <a:lnTo>
                  <a:pt x="140" y="572"/>
                </a:lnTo>
                <a:lnTo>
                  <a:pt x="142" y="576"/>
                </a:lnTo>
                <a:lnTo>
                  <a:pt x="144" y="578"/>
                </a:lnTo>
                <a:lnTo>
                  <a:pt x="142" y="582"/>
                </a:lnTo>
                <a:lnTo>
                  <a:pt x="142" y="588"/>
                </a:lnTo>
                <a:lnTo>
                  <a:pt x="142" y="590"/>
                </a:lnTo>
                <a:lnTo>
                  <a:pt x="140" y="594"/>
                </a:lnTo>
                <a:lnTo>
                  <a:pt x="140" y="598"/>
                </a:lnTo>
                <a:lnTo>
                  <a:pt x="142" y="600"/>
                </a:lnTo>
                <a:lnTo>
                  <a:pt x="146" y="600"/>
                </a:lnTo>
                <a:lnTo>
                  <a:pt x="150" y="600"/>
                </a:lnTo>
                <a:lnTo>
                  <a:pt x="164" y="600"/>
                </a:lnTo>
                <a:lnTo>
                  <a:pt x="174" y="598"/>
                </a:lnTo>
                <a:lnTo>
                  <a:pt x="178" y="596"/>
                </a:lnTo>
                <a:lnTo>
                  <a:pt x="180" y="594"/>
                </a:lnTo>
                <a:lnTo>
                  <a:pt x="180" y="590"/>
                </a:lnTo>
                <a:lnTo>
                  <a:pt x="178" y="586"/>
                </a:lnTo>
                <a:lnTo>
                  <a:pt x="178" y="584"/>
                </a:lnTo>
                <a:lnTo>
                  <a:pt x="178" y="578"/>
                </a:lnTo>
                <a:lnTo>
                  <a:pt x="176" y="576"/>
                </a:lnTo>
                <a:lnTo>
                  <a:pt x="178" y="574"/>
                </a:lnTo>
                <a:lnTo>
                  <a:pt x="180" y="568"/>
                </a:lnTo>
                <a:lnTo>
                  <a:pt x="180" y="566"/>
                </a:lnTo>
                <a:lnTo>
                  <a:pt x="182" y="564"/>
                </a:lnTo>
                <a:lnTo>
                  <a:pt x="182" y="562"/>
                </a:lnTo>
                <a:lnTo>
                  <a:pt x="184" y="558"/>
                </a:lnTo>
                <a:lnTo>
                  <a:pt x="186" y="556"/>
                </a:lnTo>
                <a:lnTo>
                  <a:pt x="186" y="554"/>
                </a:lnTo>
                <a:lnTo>
                  <a:pt x="186" y="552"/>
                </a:lnTo>
                <a:close/>
              </a:path>
            </a:pathLst>
          </a:custGeom>
          <a:solidFill>
            <a:srgbClr val="000000"/>
          </a:solidFill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596" tIns="45798" rIns="91596" bIns="45798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10135" y="1708404"/>
            <a:ext cx="2292216" cy="4196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323525" y="1896925"/>
            <a:ext cx="2029945" cy="4251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19292" y="2141096"/>
            <a:ext cx="2196521" cy="43181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grpSp>
        <p:nvGrpSpPr>
          <p:cNvPr id="2" name="Isosceles Triangle 18"/>
          <p:cNvGrpSpPr>
            <a:grpSpLocks/>
          </p:cNvGrpSpPr>
          <p:nvPr/>
        </p:nvGrpSpPr>
        <p:grpSpPr bwMode="auto">
          <a:xfrm>
            <a:off x="5429559" y="2134764"/>
            <a:ext cx="484837" cy="484837"/>
            <a:chOff x="4731" y="2573"/>
            <a:chExt cx="338" cy="338"/>
          </a:xfrm>
        </p:grpSpPr>
        <p:pic>
          <p:nvPicPr>
            <p:cNvPr id="23581" name="Isosceles Triangl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573"/>
              <a:ext cx="33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2" name="Text Box 19"/>
            <p:cNvSpPr txBox="1">
              <a:spLocks noChangeArrowheads="1"/>
            </p:cNvSpPr>
            <p:nvPr/>
          </p:nvSpPr>
          <p:spPr bwMode="auto">
            <a:xfrm rot="10800000">
              <a:off x="4822" y="2585"/>
              <a:ext cx="16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596" tIns="45798" rIns="91596" bIns="45798"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169">
                <a:solidFill>
                  <a:srgbClr val="C0C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Isosceles Triangle 18"/>
          <p:cNvGrpSpPr>
            <a:grpSpLocks/>
          </p:cNvGrpSpPr>
          <p:nvPr/>
        </p:nvGrpSpPr>
        <p:grpSpPr bwMode="auto">
          <a:xfrm>
            <a:off x="3519171" y="1892346"/>
            <a:ext cx="665575" cy="506353"/>
            <a:chOff x="4605" y="2573"/>
            <a:chExt cx="464" cy="353"/>
          </a:xfrm>
        </p:grpSpPr>
        <p:pic>
          <p:nvPicPr>
            <p:cNvPr id="23579" name="Isosceles Triangl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573"/>
              <a:ext cx="33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Text Box 22"/>
            <p:cNvSpPr txBox="1">
              <a:spLocks noChangeArrowheads="1"/>
            </p:cNvSpPr>
            <p:nvPr/>
          </p:nvSpPr>
          <p:spPr bwMode="auto">
            <a:xfrm rot="10800000">
              <a:off x="4605" y="2767"/>
              <a:ext cx="16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596" tIns="45798" rIns="91596" bIns="45798"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169" dirty="0">
                <a:solidFill>
                  <a:srgbClr val="C0C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Isosceles Triangle 18"/>
          <p:cNvGrpSpPr>
            <a:grpSpLocks/>
          </p:cNvGrpSpPr>
          <p:nvPr/>
        </p:nvGrpSpPr>
        <p:grpSpPr bwMode="auto">
          <a:xfrm>
            <a:off x="1895996" y="1708404"/>
            <a:ext cx="484837" cy="484837"/>
            <a:chOff x="4731" y="2573"/>
            <a:chExt cx="338" cy="338"/>
          </a:xfrm>
        </p:grpSpPr>
        <p:pic>
          <p:nvPicPr>
            <p:cNvPr id="23577" name="Isosceles Triangl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573"/>
              <a:ext cx="33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Text Box 25"/>
            <p:cNvSpPr txBox="1">
              <a:spLocks noChangeArrowheads="1"/>
            </p:cNvSpPr>
            <p:nvPr/>
          </p:nvSpPr>
          <p:spPr bwMode="auto">
            <a:xfrm rot="10800000">
              <a:off x="4822" y="2585"/>
              <a:ext cx="16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596" tIns="45798" rIns="91596" bIns="45798"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169">
                <a:solidFill>
                  <a:srgbClr val="C0C0C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566" name="Rectangle 26"/>
          <p:cNvSpPr>
            <a:spLocks noChangeArrowheads="1"/>
          </p:cNvSpPr>
          <p:nvPr/>
        </p:nvSpPr>
        <p:spPr bwMode="auto">
          <a:xfrm>
            <a:off x="1510135" y="2121520"/>
            <a:ext cx="17629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سنجش مبتنی بر شایستگی (</a:t>
            </a:r>
            <a:r>
              <a:rPr lang="en-US" altLang="en-US" sz="2400" b="1" dirty="0" smtClean="0">
                <a:cs typeface="B Mitra" panose="00000400000000000000" pitchFamily="2" charset="-78"/>
              </a:rPr>
              <a:t>CBA</a:t>
            </a:r>
            <a:r>
              <a:rPr lang="fa-IR" altLang="en-US" sz="2400" b="1" dirty="0" smtClean="0">
                <a:cs typeface="B Mitra" panose="00000400000000000000" pitchFamily="2" charset="-78"/>
              </a:rPr>
              <a:t>) همان سنجش مبتنی بر عملکرد (</a:t>
            </a:r>
            <a:r>
              <a:rPr lang="en-US" altLang="en-US" sz="2400" b="1" dirty="0" smtClean="0">
                <a:cs typeface="B Mitra" panose="00000400000000000000" pitchFamily="2" charset="-78"/>
              </a:rPr>
              <a:t>PBA</a:t>
            </a:r>
            <a:r>
              <a:rPr lang="fa-IR" altLang="en-US" sz="2400" b="1" dirty="0" smtClean="0">
                <a:cs typeface="B Mitra" panose="00000400000000000000" pitchFamily="2" charset="-78"/>
              </a:rPr>
              <a:t>) است.</a:t>
            </a:r>
          </a:p>
        </p:txBody>
      </p:sp>
      <p:sp>
        <p:nvSpPr>
          <p:cNvPr id="23567" name="Rectangle 27"/>
          <p:cNvSpPr>
            <a:spLocks noChangeArrowheads="1"/>
          </p:cNvSpPr>
          <p:nvPr/>
        </p:nvSpPr>
        <p:spPr bwMode="auto">
          <a:xfrm>
            <a:off x="3341899" y="2603487"/>
            <a:ext cx="18590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سوابق آموزشي (مثل ثبت فعالیتهای تدریس) همان سنجش است 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  <p:sp>
        <p:nvSpPr>
          <p:cNvPr id="23568" name="Rectangle 28"/>
          <p:cNvSpPr>
            <a:spLocks noChangeArrowheads="1"/>
          </p:cNvSpPr>
          <p:nvPr/>
        </p:nvSpPr>
        <p:spPr bwMode="auto">
          <a:xfrm>
            <a:off x="5181485" y="2762749"/>
            <a:ext cx="2272134" cy="26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None/>
            </a:pPr>
            <a:r>
              <a:rPr lang="fa-IR" altLang="en-US" sz="2400" b="1" dirty="0">
                <a:cs typeface="B Mitra" panose="00000400000000000000" pitchFamily="2" charset="-78"/>
              </a:rPr>
              <a:t>استخدام کنندگان </a:t>
            </a:r>
            <a:r>
              <a:rPr lang="fa-IR" altLang="en-US" sz="2400" b="1" dirty="0" smtClean="0">
                <a:cs typeface="B Mitra" panose="00000400000000000000" pitchFamily="2" charset="-78"/>
              </a:rPr>
              <a:t>می‏توانند </a:t>
            </a:r>
            <a:r>
              <a:rPr lang="fa-IR" altLang="en-US" sz="2400" b="1" dirty="0">
                <a:cs typeface="B Mitra" panose="00000400000000000000" pitchFamily="2" charset="-78"/>
              </a:rPr>
              <a:t>ارزیابی معتبر و قابل اعتماد بدون ارزیابی </a:t>
            </a:r>
            <a:r>
              <a:rPr lang="fa-IR" altLang="en-US" sz="2400" b="1" dirty="0" smtClean="0">
                <a:cs typeface="B Mitra" panose="00000400000000000000" pitchFamily="2" charset="-78"/>
              </a:rPr>
              <a:t>صلاحیت‏ها </a:t>
            </a:r>
            <a:r>
              <a:rPr lang="fa-IR" altLang="en-US" sz="2400" b="1" dirty="0">
                <a:cs typeface="B Mitra" panose="00000400000000000000" pitchFamily="2" charset="-78"/>
              </a:rPr>
              <a:t>انجام دهند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69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434187" y="2409172"/>
            <a:ext cx="2350823" cy="43181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grpSp>
        <p:nvGrpSpPr>
          <p:cNvPr id="6" name="Isosceles Triangle 18"/>
          <p:cNvGrpSpPr>
            <a:grpSpLocks/>
          </p:cNvGrpSpPr>
          <p:nvPr/>
        </p:nvGrpSpPr>
        <p:grpSpPr bwMode="auto">
          <a:xfrm>
            <a:off x="7752694" y="2410298"/>
            <a:ext cx="484837" cy="484837"/>
            <a:chOff x="4731" y="2573"/>
            <a:chExt cx="338" cy="338"/>
          </a:xfrm>
        </p:grpSpPr>
        <p:pic>
          <p:nvPicPr>
            <p:cNvPr id="23575" name="Isosceles Triangl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573"/>
              <a:ext cx="33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Text Box 34"/>
            <p:cNvSpPr txBox="1">
              <a:spLocks noChangeArrowheads="1"/>
            </p:cNvSpPr>
            <p:nvPr/>
          </p:nvSpPr>
          <p:spPr bwMode="auto">
            <a:xfrm rot="10800000">
              <a:off x="4822" y="2585"/>
              <a:ext cx="16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596" tIns="45798" rIns="91596" bIns="45798"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169">
                <a:solidFill>
                  <a:srgbClr val="C0C0C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573" name="Rectangle 35"/>
          <p:cNvSpPr>
            <a:spLocks noChangeArrowheads="1"/>
          </p:cNvSpPr>
          <p:nvPr/>
        </p:nvSpPr>
        <p:spPr bwMode="auto">
          <a:xfrm>
            <a:off x="7736097" y="2706127"/>
            <a:ext cx="20489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عملکرد در </a:t>
            </a:r>
            <a:r>
              <a:rPr lang="fa-IR" altLang="en-US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مهارتهای نرم </a:t>
            </a:r>
            <a:r>
              <a:rPr lang="fa-IR" altLang="en-US" sz="2400" b="1" dirty="0" smtClean="0">
                <a:cs typeface="B Mitra" panose="00000400000000000000" pitchFamily="2" charset="-78"/>
              </a:rPr>
              <a:t>در رویکرد شایستگی محور مهم نیست.</a:t>
            </a:r>
          </a:p>
          <a:p>
            <a:pPr algn="r" rtl="1">
              <a:spcBef>
                <a:spcPct val="0"/>
              </a:spcBef>
              <a:buNone/>
            </a:pPr>
            <a:endParaRPr lang="fa-IR" altLang="en-US" sz="2400" b="1" dirty="0" smtClean="0">
              <a:cs typeface="B Mitra" panose="00000400000000000000" pitchFamily="2" charset="-78"/>
            </a:endParaRPr>
          </a:p>
          <a:p>
            <a:pPr algn="r" rtl="1">
              <a:spcBef>
                <a:spcPct val="0"/>
              </a:spcBef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رویکرد </a:t>
            </a:r>
            <a:r>
              <a:rPr lang="fa-IR" altLang="en-US" sz="2400" b="1" dirty="0">
                <a:cs typeface="B Mitra" panose="00000400000000000000" pitchFamily="2" charset="-78"/>
              </a:rPr>
              <a:t>شایستگی </a:t>
            </a:r>
            <a:r>
              <a:rPr lang="fa-IR" altLang="en-US" sz="2400" b="1" dirty="0" smtClean="0">
                <a:cs typeface="B Mitra" panose="00000400000000000000" pitchFamily="2" charset="-78"/>
              </a:rPr>
              <a:t>محور می‏تواند یک رویداد مجزا از حرفه باشد.</a:t>
            </a:r>
            <a:endParaRPr lang="en-GB" alt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3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23566" grpId="0"/>
      <p:bldP spid="23567" grpId="0"/>
      <p:bldP spid="23568" grpId="0"/>
      <p:bldP spid="4" grpId="0" animBg="1"/>
      <p:bldP spid="235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0647" y="1718339"/>
            <a:ext cx="5069522" cy="4208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628874" y="2878897"/>
            <a:ext cx="4310795" cy="12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00" dirty="0" smtClean="0">
                <a:latin typeface="Verdana" panose="020B0604030504040204" pitchFamily="34" charset="0"/>
                <a:cs typeface="B Titr" panose="00000700000000000000" pitchFamily="2" charset="-78"/>
              </a:rPr>
              <a:t>مفروضات</a:t>
            </a:r>
            <a:endParaRPr lang="fa-IR" altLang="en-US" sz="3600" dirty="0">
              <a:latin typeface="Verdana" panose="020B0604030504040204" pitchFamily="34" charset="0"/>
              <a:cs typeface="B Titr" panose="00000700000000000000" pitchFamily="2" charset="-7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00" dirty="0">
                <a:latin typeface="Verdana" panose="020B0604030504040204" pitchFamily="34" charset="0"/>
                <a:cs typeface="B Titr" panose="00000700000000000000" pitchFamily="2" charset="-78"/>
              </a:rPr>
              <a:t>سنجش مبتنی بر شایستگی</a:t>
            </a:r>
            <a:endParaRPr lang="en-GB" altLang="en-US" sz="3600" dirty="0">
              <a:latin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Can 13"/>
          <p:cNvSpPr/>
          <p:nvPr/>
        </p:nvSpPr>
        <p:spPr>
          <a:xfrm>
            <a:off x="4718950" y="5977262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8643545" y="5701851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21195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سؤالات اساسی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تعریف مفاهیم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پارادایم جدید در سنجش و اندازه گیری کدام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سنجش مبتنی بر شایستگی (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) چیست؟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مفروضات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کدامند؟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مبانی و ریشه های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کدامند؟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عناصر و مؤلفه های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کدامند؟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چگونه استانداردها برای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تدوین می شوند؟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روش شناسی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چیست؟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چگونه در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دنبال شواهد </a:t>
            </a:r>
            <a:r>
              <a:rPr lang="fa-IR" altLang="en-US" b="1" dirty="0" smtClean="0">
                <a:cs typeface="B Mitra" panose="00000400000000000000" pitchFamily="2" charset="-78"/>
              </a:rPr>
              <a:t>باشیم؟</a:t>
            </a:r>
            <a:endParaRPr lang="fa-IR" altLang="en-US" b="1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چالش های اساسی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کدام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برای اجرای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چه </a:t>
            </a:r>
            <a:r>
              <a:rPr lang="fa-IR" altLang="en-US" b="1" dirty="0" smtClean="0">
                <a:cs typeface="B Mitra" panose="00000400000000000000" pitchFamily="2" charset="-78"/>
              </a:rPr>
              <a:t>امکاناتی مورد </a:t>
            </a:r>
            <a:r>
              <a:rPr lang="fa-IR" altLang="en-US" b="1" dirty="0">
                <a:cs typeface="B Mitra" panose="00000400000000000000" pitchFamily="2" charset="-78"/>
              </a:rPr>
              <a:t>نیاز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در چه موقعیت هایی </a:t>
            </a:r>
            <a:r>
              <a:rPr lang="en-US" altLang="en-US" b="1" dirty="0">
                <a:latin typeface="Arial Narrow" panose="020B0606020202030204" pitchFamily="34" charset="0"/>
                <a:ea typeface="Adobe Kaiti Std R" panose="02020400000000000000" pitchFamily="18" charset="-128"/>
                <a:cs typeface="B Mitra" panose="00000400000000000000" pitchFamily="2" charset="-78"/>
              </a:rPr>
              <a:t>CBA</a:t>
            </a:r>
            <a:r>
              <a:rPr lang="fa-IR" altLang="en-US" b="1" dirty="0">
                <a:cs typeface="B Mitra" panose="00000400000000000000" pitchFamily="2" charset="-78"/>
              </a:rPr>
              <a:t> بهتر عمل می کند</a:t>
            </a:r>
            <a:r>
              <a:rPr lang="fa-IR" altLang="en-US" b="1" dirty="0" smtClean="0">
                <a:cs typeface="B Mitra" panose="00000400000000000000" pitchFamily="2" charset="-78"/>
              </a:rPr>
              <a:t>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مفروضات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253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1079" y="2052667"/>
            <a:ext cx="7443246" cy="447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89211" y="1755506"/>
            <a:ext cx="7693089" cy="829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Tx/>
              <a:buNone/>
            </a:pPr>
            <a:r>
              <a:rPr lang="en-US" altLang="en-US" sz="2800" b="1" dirty="0" smtClean="0">
                <a:cs typeface="B Mitra" panose="00000400000000000000" pitchFamily="2" charset="-78"/>
              </a:rPr>
              <a:t>	</a:t>
            </a:r>
            <a:r>
              <a:rPr lang="en-US" altLang="en-US" sz="2800" b="1" dirty="0" smtClean="0">
                <a:latin typeface="Baskerville Old Face" panose="02020602080505020303" pitchFamily="18" charset="0"/>
                <a:cs typeface="B Mitra" panose="00000400000000000000" pitchFamily="2" charset="-78"/>
              </a:rPr>
              <a:t>CBA</a:t>
            </a:r>
            <a:r>
              <a:rPr lang="fa-IR" altLang="en-US" sz="2800" b="1" dirty="0" smtClean="0">
                <a:cs typeface="B Mitra" panose="00000400000000000000" pitchFamily="2" charset="-78"/>
              </a:rPr>
              <a:t> با تأکید بر توسعه </a:t>
            </a:r>
            <a:r>
              <a:rPr lang="fa-IR" altLang="en-US" sz="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معیارهای تفصیلی ملی </a:t>
            </a:r>
            <a:r>
              <a:rPr lang="fa-IR" altLang="en-US" sz="2800" b="1" dirty="0" smtClean="0">
                <a:cs typeface="B Mitra" panose="00000400000000000000" pitchFamily="2" charset="-78"/>
              </a:rPr>
              <a:t>که مبتنی بر نیازهای حرفه است شکل می‏گیرد.</a:t>
            </a:r>
            <a:endParaRPr lang="en-US" altLang="en-US" sz="2800" b="1" dirty="0" smtClean="0">
              <a:cs typeface="B Mitra" panose="00000400000000000000" pitchFamily="2" charset="-78"/>
            </a:endParaRPr>
          </a:p>
          <a:p>
            <a:pPr algn="just" rtl="1"/>
            <a:endParaRPr lang="en-GB" altLang="en-US" sz="2800" b="1" dirty="0" smtClean="0">
              <a:cs typeface="B Mitra" panose="00000400000000000000" pitchFamily="2" charset="-78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1715782" y="1551902"/>
            <a:ext cx="1284744" cy="1069338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4" name="Diamond 4"/>
          <p:cNvSpPr/>
          <p:nvPr/>
        </p:nvSpPr>
        <p:spPr>
          <a:xfrm>
            <a:off x="1758117" y="3084875"/>
            <a:ext cx="1148763" cy="1122036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5" name="Diamond 4"/>
          <p:cNvSpPr/>
          <p:nvPr/>
        </p:nvSpPr>
        <p:spPr>
          <a:xfrm>
            <a:off x="1715782" y="4704120"/>
            <a:ext cx="1232527" cy="1018238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96" tIns="45798" rIns="91596" bIns="45798"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204194" y="4806768"/>
            <a:ext cx="7298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>
                <a:latin typeface="+mn-lt"/>
                <a:cs typeface="B Mitra" panose="00000400000000000000" pitchFamily="2" charset="-78"/>
              </a:rPr>
              <a:t>در تلاش برای توسعه </a:t>
            </a:r>
            <a:r>
              <a:rPr lang="fa-IR" altLang="en-US" sz="2800" b="1" dirty="0">
                <a:solidFill>
                  <a:srgbClr val="C00000"/>
                </a:solidFill>
                <a:latin typeface="+mn-lt"/>
                <a:cs typeface="B Mitra" panose="00000400000000000000" pitchFamily="2" charset="-78"/>
              </a:rPr>
              <a:t>توصیفگرهای </a:t>
            </a:r>
            <a:r>
              <a:rPr lang="fa-IR" altLang="en-US" sz="2800" b="1" dirty="0" smtClean="0">
                <a:solidFill>
                  <a:srgbClr val="C00000"/>
                </a:solidFill>
                <a:latin typeface="+mn-lt"/>
                <a:cs typeface="B Mitra" panose="00000400000000000000" pitchFamily="2" charset="-78"/>
              </a:rPr>
              <a:t>درگیری در عمل کارورزان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 است.</a:t>
            </a:r>
            <a:endParaRPr lang="en-US" altLang="en-US" sz="2800" b="1" dirty="0"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194638" y="3305383"/>
            <a:ext cx="73150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>
                <a:latin typeface="+mn-lt"/>
                <a:cs typeface="B Mitra" panose="00000400000000000000" pitchFamily="2" charset="-78"/>
              </a:rPr>
              <a:t>تضمین کیفیت 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سنجش، مبتنی است بر </a:t>
            </a:r>
            <a:r>
              <a:rPr lang="fa-IR" altLang="en-US" sz="2800" b="1" dirty="0" smtClean="0">
                <a:solidFill>
                  <a:srgbClr val="C00000"/>
                </a:solidFill>
                <a:latin typeface="+mn-lt"/>
                <a:cs typeface="B Mitra" panose="00000400000000000000" pitchFamily="2" charset="-78"/>
              </a:rPr>
              <a:t>ممیزی انسانی 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و </a:t>
            </a:r>
            <a:r>
              <a:rPr lang="fa-IR" altLang="en-US" sz="2800" b="1" dirty="0" smtClean="0">
                <a:solidFill>
                  <a:srgbClr val="C00000"/>
                </a:solidFill>
                <a:latin typeface="+mn-lt"/>
                <a:cs typeface="B Mitra" panose="00000400000000000000" pitchFamily="2" charset="-78"/>
              </a:rPr>
              <a:t>منابع مالی و مادی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 که منجر به </a:t>
            </a:r>
            <a:r>
              <a:rPr lang="fa-IR" altLang="en-US" sz="2800" b="1" dirty="0" smtClean="0">
                <a:solidFill>
                  <a:srgbClr val="0070C0"/>
                </a:solidFill>
                <a:latin typeface="+mn-lt"/>
                <a:cs typeface="B Mitra" panose="00000400000000000000" pitchFamily="2" charset="-78"/>
              </a:rPr>
              <a:t>بهبود مستمر کیفیت درونی 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می شود.</a:t>
            </a:r>
            <a:endParaRPr lang="en-US" altLang="en-US" sz="2800" b="1" dirty="0">
              <a:latin typeface="+mn-lt"/>
              <a:cs typeface="B Mitra" panose="00000400000000000000" pitchFamily="2" charset="-78"/>
            </a:endParaRPr>
          </a:p>
        </p:txBody>
      </p:sp>
      <p:pic>
        <p:nvPicPr>
          <p:cNvPr id="18" name="Picture 29" descr="View deta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65" y="5172324"/>
            <a:ext cx="275410" cy="2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View deta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06" y="2026862"/>
            <a:ext cx="344263" cy="2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9" descr="View detai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6" y="3619390"/>
            <a:ext cx="413115" cy="2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229277"/>
            <a:ext cx="11780181" cy="6362939"/>
          </a:xfrm>
        </p:spPr>
      </p:pic>
      <p:sp>
        <p:nvSpPr>
          <p:cNvPr id="3" name="Action Button: Home 2">
            <a:hlinkClick r:id="rId3" action="ppaction://hlinkfile" highlightClick="1"/>
          </p:cNvPr>
          <p:cNvSpPr/>
          <p:nvPr/>
        </p:nvSpPr>
        <p:spPr>
          <a:xfrm>
            <a:off x="10947400" y="5621867"/>
            <a:ext cx="508000" cy="660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354" y="1731249"/>
            <a:ext cx="6171592" cy="4208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994361" y="2878897"/>
            <a:ext cx="4294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3600" dirty="0">
                <a:latin typeface="Verdana" panose="020B0604030504040204" pitchFamily="34" charset="0"/>
                <a:cs typeface="B Titr" panose="00000700000000000000" pitchFamily="2" charset="-78"/>
              </a:rPr>
              <a:t>عناصر و </a:t>
            </a:r>
            <a:r>
              <a:rPr lang="fa-IR" altLang="en-US" sz="3600" dirty="0" smtClean="0">
                <a:latin typeface="Verdana" panose="020B0604030504040204" pitchFamily="34" charset="0"/>
                <a:cs typeface="B Titr" panose="00000700000000000000" pitchFamily="2" charset="-78"/>
              </a:rPr>
              <a:t>مؤلفه های 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3600" dirty="0" smtClean="0">
                <a:latin typeface="Verdana" panose="020B0604030504040204" pitchFamily="34" charset="0"/>
                <a:cs typeface="B Titr" panose="00000700000000000000" pitchFamily="2" charset="-78"/>
              </a:rPr>
              <a:t>سنجش </a:t>
            </a:r>
            <a:r>
              <a:rPr lang="fa-IR" altLang="en-US" sz="3600" dirty="0">
                <a:latin typeface="Verdana" panose="020B0604030504040204" pitchFamily="34" charset="0"/>
                <a:cs typeface="B Titr" panose="00000700000000000000" pitchFamily="2" charset="-78"/>
              </a:rPr>
              <a:t>مبتنی بر شایستگی</a:t>
            </a:r>
            <a:endParaRPr lang="en-GB" altLang="en-US" sz="3600" dirty="0">
              <a:latin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Can 13"/>
          <p:cNvSpPr/>
          <p:nvPr/>
        </p:nvSpPr>
        <p:spPr>
          <a:xfrm>
            <a:off x="4718950" y="5977262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9469776" y="5770704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26631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عناصر و مؤلفه ها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3"/>
            <a:ext cx="10058400" cy="519618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1079" y="2052667"/>
            <a:ext cx="7443246" cy="447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a-IR" altLang="en-US" sz="3253" i="1" smtClean="0">
                <a:solidFill>
                  <a:srgbClr val="FF9900"/>
                </a:solidFill>
              </a:rPr>
              <a:t/>
            </a:r>
            <a:br>
              <a:rPr lang="fa-IR" altLang="en-US" sz="3253" i="1" smtClean="0">
                <a:solidFill>
                  <a:srgbClr val="FF9900"/>
                </a:solidFill>
              </a:rPr>
            </a:br>
            <a:endParaRPr lang="fa-IR" altLang="en-US" sz="3253" i="1">
              <a:solidFill>
                <a:srgbClr val="FF9900"/>
              </a:solidFill>
            </a:endParaRPr>
          </a:p>
        </p:txBody>
      </p:sp>
      <p:grpSp>
        <p:nvGrpSpPr>
          <p:cNvPr id="20" name="Group 4"/>
          <p:cNvGrpSpPr/>
          <p:nvPr/>
        </p:nvGrpSpPr>
        <p:grpSpPr>
          <a:xfrm>
            <a:off x="1532380" y="608247"/>
            <a:ext cx="3330240" cy="309571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21" name="Oval 2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102553" y="1869060"/>
            <a:ext cx="2134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استانداردها</a:t>
            </a:r>
            <a:endParaRPr lang="en-GB" altLang="en-US" sz="2530" b="1" i="1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66948" y="3155791"/>
            <a:ext cx="3461697" cy="309571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25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26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1532663" y="1916445"/>
            <a:ext cx="3593154" cy="309571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28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1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1503065" y="2534639"/>
            <a:ext cx="8151751" cy="410039"/>
            <a:chOff x="2362200" y="4648200"/>
            <a:chExt cx="4700336" cy="453418"/>
          </a:xfrm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3047804" y="4648200"/>
              <a:ext cx="106517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38" name="Straight Connector 33"/>
            <p:cNvCxnSpPr/>
            <p:nvPr/>
          </p:nvCxnSpPr>
          <p:spPr>
            <a:xfrm>
              <a:off x="2795540" y="5054262"/>
              <a:ext cx="426699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950365" y="3231746"/>
            <a:ext cx="2551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fa-IR" altLang="en-US" sz="2800" b="1" i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گردآوری شواهد</a:t>
            </a:r>
            <a:endParaRPr lang="en-US" altLang="en-US" sz="2800" i="1" dirty="0">
              <a:latin typeface="Verdana" panose="020B0604030504040204" pitchFamily="34" charset="0"/>
            </a:endParaRPr>
          </a:p>
        </p:txBody>
      </p: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1503065" y="5219888"/>
            <a:ext cx="8151751" cy="410039"/>
            <a:chOff x="2362200" y="4648200"/>
            <a:chExt cx="4700336" cy="453418"/>
          </a:xfrm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45" name="TextBox 32"/>
            <p:cNvSpPr txBox="1">
              <a:spLocks noChangeArrowheads="1"/>
            </p:cNvSpPr>
            <p:nvPr/>
          </p:nvSpPr>
          <p:spPr bwMode="auto">
            <a:xfrm>
              <a:off x="3047804" y="4648200"/>
              <a:ext cx="106517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46" name="Straight Connector 33"/>
            <p:cNvCxnSpPr/>
            <p:nvPr/>
          </p:nvCxnSpPr>
          <p:spPr>
            <a:xfrm>
              <a:off x="2795540" y="5054262"/>
              <a:ext cx="426699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503065" y="3773985"/>
            <a:ext cx="8151751" cy="410039"/>
            <a:chOff x="2362200" y="4648200"/>
            <a:chExt cx="4700336" cy="453418"/>
          </a:xfrm>
        </p:grpSpPr>
        <p:sp>
          <p:nvSpPr>
            <p:cNvPr id="48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49" name="TextBox 32"/>
            <p:cNvSpPr txBox="1">
              <a:spLocks noChangeArrowheads="1"/>
            </p:cNvSpPr>
            <p:nvPr/>
          </p:nvSpPr>
          <p:spPr bwMode="auto">
            <a:xfrm>
              <a:off x="3047804" y="4648200"/>
              <a:ext cx="106517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795540" y="5054262"/>
              <a:ext cx="426699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4666443" y="1974130"/>
            <a:ext cx="6027256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en-US" sz="2892" b="1" dirty="0" smtClean="0">
                <a:cs typeface="B Mitra" panose="00000400000000000000" pitchFamily="2" charset="-78"/>
              </a:rPr>
              <a:t>استاندارد شایستگی یا نشان‏گذاری عملکرد </a:t>
            </a:r>
            <a:endParaRPr lang="en-US" altLang="en-US" sz="2892" b="1" dirty="0" smtClean="0">
              <a:cs typeface="B Mitra" panose="00000400000000000000" pitchFamily="2" charset="-78"/>
            </a:endParaRP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5110200" y="4428054"/>
            <a:ext cx="5885339" cy="8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a-IR" altLang="en-US" sz="2892" b="1" dirty="0" smtClean="0">
                <a:cs typeface="B Mitra" panose="00000400000000000000" pitchFamily="2" charset="-78"/>
              </a:rPr>
              <a:t>چارچوبی برای مقایسه شواهد با استانداردها برای تعیین سطح عملکرد</a:t>
            </a:r>
            <a:endParaRPr lang="en-US" altLang="en-US" sz="2892" b="1" dirty="0">
              <a:cs typeface="B Mitra" panose="00000400000000000000" pitchFamily="2" charset="-78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754309" y="4440937"/>
            <a:ext cx="302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fa-IR" altLang="en-US" sz="2800" b="1" i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چارچوبی برای مقایسه</a:t>
            </a:r>
            <a:endParaRPr lang="en-US" altLang="en-US" sz="2800" i="1" dirty="0">
              <a:latin typeface="Verdana" panose="020B0604030504040204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5164956" y="3326380"/>
            <a:ext cx="5885339" cy="4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a-IR" altLang="en-US" sz="2892" b="1" dirty="0" smtClean="0">
                <a:cs typeface="B Mitra" panose="00000400000000000000" pitchFamily="2" charset="-78"/>
              </a:rPr>
              <a:t>روشهای گردآوری شواهد شایستگی</a:t>
            </a:r>
            <a:endParaRPr lang="en-US" altLang="en-US" sz="2892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51" grpId="0"/>
      <p:bldP spid="52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عناصر و مؤلفه ها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3"/>
            <a:ext cx="10058400" cy="519618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1079" y="2052667"/>
            <a:ext cx="7443246" cy="447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  <a:p>
            <a:endParaRPr lang="en-US" altLang="en-US" i="1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a-IR" altLang="en-US" sz="3253" i="1" smtClean="0">
                <a:solidFill>
                  <a:srgbClr val="FF9900"/>
                </a:solidFill>
              </a:rPr>
              <a:t/>
            </a:r>
            <a:br>
              <a:rPr lang="fa-IR" altLang="en-US" sz="3253" i="1" smtClean="0">
                <a:solidFill>
                  <a:srgbClr val="FF9900"/>
                </a:solidFill>
              </a:rPr>
            </a:br>
            <a:endParaRPr lang="fa-IR" altLang="en-US" sz="3253" i="1">
              <a:solidFill>
                <a:srgbClr val="FF9900"/>
              </a:solidFill>
            </a:endParaRPr>
          </a:p>
        </p:txBody>
      </p:sp>
      <p:grpSp>
        <p:nvGrpSpPr>
          <p:cNvPr id="20" name="Group 4"/>
          <p:cNvGrpSpPr/>
          <p:nvPr/>
        </p:nvGrpSpPr>
        <p:grpSpPr>
          <a:xfrm>
            <a:off x="1532380" y="608247"/>
            <a:ext cx="3330240" cy="309571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21" name="Oval 2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102553" y="1869060"/>
            <a:ext cx="2134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پیامدها</a:t>
            </a:r>
            <a:endParaRPr lang="en-GB" altLang="en-US" sz="2530" b="1" i="1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2" name="Group 4"/>
          <p:cNvGrpSpPr/>
          <p:nvPr/>
        </p:nvGrpSpPr>
        <p:grpSpPr>
          <a:xfrm>
            <a:off x="1614971" y="4273601"/>
            <a:ext cx="3461697" cy="3055921"/>
            <a:chOff x="5181600" y="2286000"/>
            <a:chExt cx="3538728" cy="3538728"/>
          </a:xfrm>
          <a:effectLst>
            <a:outerShdw blurRad="152400" dist="317500" dir="5400000" sx="108000" sy="108000" rotWithShape="0">
              <a:prstClr val="black">
                <a:alpha val="15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33" name="Oval 10"/>
            <p:cNvSpPr/>
            <p:nvPr/>
          </p:nvSpPr>
          <p:spPr>
            <a:xfrm>
              <a:off x="5181600" y="2286000"/>
              <a:ext cx="3538728" cy="3538728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  <a:ln>
              <a:noFill/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  <p:sp>
          <p:nvSpPr>
            <p:cNvPr id="34" name="Oval 11"/>
            <p:cNvSpPr/>
            <p:nvPr/>
          </p:nvSpPr>
          <p:spPr>
            <a:xfrm>
              <a:off x="5503164" y="2607564"/>
              <a:ext cx="2895600" cy="2895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p3d extrusionH="25400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 dirty="0">
                <a:latin typeface="Calibri" pitchFamily="34" charset="0"/>
              </a:endParaRPr>
            </a:p>
          </p:txBody>
        </p:sp>
      </p:grp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1754308" y="4799294"/>
            <a:ext cx="8151751" cy="410039"/>
            <a:chOff x="2362200" y="4648200"/>
            <a:chExt cx="4700336" cy="453418"/>
          </a:xfrm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45" name="TextBox 32"/>
            <p:cNvSpPr txBox="1">
              <a:spLocks noChangeArrowheads="1"/>
            </p:cNvSpPr>
            <p:nvPr/>
          </p:nvSpPr>
          <p:spPr bwMode="auto">
            <a:xfrm>
              <a:off x="3047804" y="4648200"/>
              <a:ext cx="106517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46" name="Straight Connector 33"/>
            <p:cNvCxnSpPr/>
            <p:nvPr/>
          </p:nvCxnSpPr>
          <p:spPr>
            <a:xfrm>
              <a:off x="2795540" y="5054262"/>
              <a:ext cx="426699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4668347" y="2546034"/>
            <a:ext cx="6027256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892" b="1" dirty="0" smtClean="0">
                <a:cs typeface="B Mitra" panose="00000400000000000000" pitchFamily="2" charset="-78"/>
              </a:rPr>
              <a:t>باور به این که این پیامدها می‏توانند </a:t>
            </a:r>
            <a:r>
              <a:rPr lang="fa-IR" altLang="en-US" sz="2892" b="1" dirty="0" smtClean="0">
                <a:cs typeface="B Mitra" panose="00000400000000000000" pitchFamily="2" charset="-78"/>
              </a:rPr>
              <a:t>به </a:t>
            </a:r>
            <a:r>
              <a:rPr lang="fa-IR" altLang="en-US" sz="2892" b="1" dirty="0" smtClean="0">
                <a:cs typeface="B Mitra" panose="00000400000000000000" pitchFamily="2" charset="-78"/>
              </a:rPr>
              <a:t>دقت و شفافیت مشخص شوند. ارزیاب و ارزیابی شونده و ذینفعان باید بتوانند بفهمند چه چیزی سنجش می‏شود و چگونه باید به آن برسند.</a:t>
            </a:r>
            <a:endParaRPr lang="en-US" altLang="en-US" sz="2892" b="1" dirty="0" smtClean="0">
              <a:cs typeface="B Mitra" panose="00000400000000000000" pitchFamily="2" charset="-78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754308" y="5539951"/>
            <a:ext cx="302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fa-IR" altLang="en-US" sz="2800" b="1" i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تضمین کیفیت</a:t>
            </a:r>
            <a:endParaRPr lang="en-US" altLang="en-US" sz="2800" i="1" dirty="0">
              <a:latin typeface="Verdana" panose="020B0604030504040204" pitchFamily="34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4668347" y="5618202"/>
            <a:ext cx="5885339" cy="44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a-IR" altLang="en-US" sz="2892" b="1" dirty="0" smtClean="0">
                <a:cs typeface="B Mitra" panose="00000400000000000000" pitchFamily="2" charset="-78"/>
              </a:rPr>
              <a:t>تضمین کیفیت فرایند</a:t>
            </a:r>
            <a:endParaRPr lang="en-US" altLang="en-US" sz="2892" b="1" dirty="0">
              <a:cs typeface="B Mitra" panose="00000400000000000000" pitchFamily="2" charset="-78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033041" y="1854581"/>
            <a:ext cx="5662562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a-IR" altLang="en-US" sz="2892" b="1" dirty="0">
                <a:cs typeface="B Mitra" panose="00000400000000000000" pitchFamily="2" charset="-78"/>
              </a:rPr>
              <a:t>تأکید بر نتایج، به ویژه پیامدهای </a:t>
            </a:r>
            <a:r>
              <a:rPr lang="fa-IR" altLang="en-US" sz="2892" b="1" dirty="0" smtClean="0">
                <a:cs typeface="B Mitra" panose="00000400000000000000" pitchFamily="2" charset="-78"/>
              </a:rPr>
              <a:t>چندگانه</a:t>
            </a:r>
            <a:endParaRPr lang="en-US" altLang="en-US" sz="2169" dirty="0" smtClean="0"/>
          </a:p>
        </p:txBody>
      </p:sp>
    </p:spTree>
    <p:extLst>
      <p:ext uri="{BB962C8B-B14F-4D97-AF65-F5344CB8AC3E}">
        <p14:creationId xmlns:p14="http://schemas.microsoft.com/office/powerpoint/2010/main" val="2397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1" grpId="0"/>
      <p:bldP spid="57" grpId="0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34" y="-67534"/>
            <a:ext cx="5165683" cy="67859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2171406" y="6390377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5545181" y="6307180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1708086" y="1362707"/>
            <a:ext cx="39805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00" dirty="0" smtClean="0">
                <a:cs typeface="B Titr" panose="00000700000000000000" pitchFamily="2" charset="-78"/>
              </a:rPr>
              <a:t>استانداردگذاری در سنجش مبتنی بر شایستگی</a:t>
            </a:r>
            <a:endParaRPr lang="en-US" altLang="en-US" sz="3600" dirty="0">
              <a:cs typeface="B Titr" panose="00000700000000000000" pitchFamily="2" charset="-78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6366624" y="-42431"/>
            <a:ext cx="4615729" cy="30308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pic>
        <p:nvPicPr>
          <p:cNvPr id="30728" name="Picture 15" descr="Question mark in a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72" y="512195"/>
            <a:ext cx="343495" cy="4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5" descr="ANd9GcQY0JEJmrCqm3AIhQyLouHDHXp0TEs_H6j49LTVWhkscNXBVCIA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54" y="3229583"/>
            <a:ext cx="4337710" cy="2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554711" y="512195"/>
            <a:ext cx="220328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800" b="1" i="1" dirty="0" smtClean="0">
                <a:latin typeface="Arial Unicode MS" panose="020B0604020202020204" pitchFamily="34" charset="-128"/>
                <a:cs typeface="B Mitra" panose="00000400000000000000" pitchFamily="2" charset="-78"/>
              </a:rPr>
              <a:t>از کجا بدانیم چه زمانی افراد به شایستگی دست پیدا کرده اند.</a:t>
            </a:r>
            <a:endParaRPr lang="en-GB" altLang="en-US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66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399417"/>
            <a:ext cx="10058400" cy="1371600"/>
          </a:xfrm>
        </p:spPr>
        <p:txBody>
          <a:bodyPr/>
          <a:lstStyle/>
          <a:p>
            <a:pPr algn="ctr" rtl="1" eaLnBrk="1" hangingPunct="1"/>
            <a:r>
              <a:rPr lang="fa-IR" altLang="en-US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استانداردگذاری</a:t>
            </a:r>
            <a:endParaRPr lang="en-GB" altLang="en-US" dirty="0" smtClean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62989" y="1567892"/>
            <a:ext cx="3465679" cy="47167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654355" y="1627072"/>
            <a:ext cx="3529013" cy="47167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506670" y="1558220"/>
            <a:ext cx="3399985" cy="47167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4292" y="2926916"/>
            <a:ext cx="2963908" cy="19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96" tIns="45798" rIns="91596" bIns="45798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دانشها، مهارتها و نگرشهای زیربنایی (زمانی شایستگی کسب شده است که فرد بتواند آن را نشان دهد.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54356" y="2921001"/>
            <a:ext cx="3297837" cy="12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96" tIns="45798" rIns="91596" bIns="45798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ارزیابی کفایت شواهد برای قضاوت صحیح درباره اینکه شایستگیها ایجاد شده اند.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53879" y="2736335"/>
            <a:ext cx="2705566" cy="15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96" tIns="45798" rIns="91596" bIns="45798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 smtClean="0">
                <a:cs typeface="B Mitra" panose="00000400000000000000" pitchFamily="2" charset="-78"/>
              </a:rPr>
              <a:t>شواهد باید با دستورالعملها و راهنماهای ارزیابی همخوان باشد</a:t>
            </a:r>
          </a:p>
        </p:txBody>
      </p:sp>
      <p:sp>
        <p:nvSpPr>
          <p:cNvPr id="3" name="Isosceles Triangle 2"/>
          <p:cNvSpPr/>
          <p:nvPr/>
        </p:nvSpPr>
        <p:spPr>
          <a:xfrm flipV="1">
            <a:off x="1745069" y="1558220"/>
            <a:ext cx="1301518" cy="738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Isosceles Triangle 12"/>
          <p:cNvSpPr/>
          <p:nvPr/>
        </p:nvSpPr>
        <p:spPr>
          <a:xfrm flipV="1">
            <a:off x="5735227" y="1627072"/>
            <a:ext cx="1301518" cy="738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Isosceles Triangle 13"/>
          <p:cNvSpPr/>
          <p:nvPr/>
        </p:nvSpPr>
        <p:spPr>
          <a:xfrm flipV="1">
            <a:off x="9563651" y="1569846"/>
            <a:ext cx="1301518" cy="738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41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  <p:bldP spid="10" grpId="0"/>
      <p:bldP spid="11" grpId="0"/>
      <p:bldP spid="12" grpId="0"/>
      <p:bldP spid="3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9067" y="821899"/>
            <a:ext cx="10058400" cy="748756"/>
          </a:xfrm>
        </p:spPr>
        <p:txBody>
          <a:bodyPr/>
          <a:lstStyle/>
          <a:p>
            <a:pPr algn="r" rtl="1" eaLnBrk="1" hangingPunct="1"/>
            <a:r>
              <a:rPr lang="fa-IR" altLang="en-US" sz="3253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قضاوت بر مبنای:</a:t>
            </a:r>
            <a:endParaRPr lang="en-GB" altLang="en-US" sz="3253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066488" y="1707686"/>
            <a:ext cx="2547544" cy="48276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682885" y="1707686"/>
            <a:ext cx="2548614" cy="48196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299282" y="1707686"/>
            <a:ext cx="2295489" cy="48196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731833" y="1993111"/>
            <a:ext cx="8924633" cy="410039"/>
            <a:chOff x="2362200" y="4648200"/>
            <a:chExt cx="4700336" cy="453418"/>
          </a:xfrm>
        </p:grpSpPr>
        <p:sp>
          <p:nvSpPr>
            <p:cNvPr id="32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32789" name="TextBox 32"/>
            <p:cNvSpPr txBox="1">
              <a:spLocks noChangeArrowheads="1"/>
            </p:cNvSpPr>
            <p:nvPr/>
          </p:nvSpPr>
          <p:spPr bwMode="auto">
            <a:xfrm>
              <a:off x="3047968" y="4648200"/>
              <a:ext cx="97292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795641" y="5054262"/>
              <a:ext cx="4266895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85" name="Rectangle 28"/>
          <p:cNvSpPr>
            <a:spLocks noChangeArrowheads="1"/>
          </p:cNvSpPr>
          <p:nvPr/>
        </p:nvSpPr>
        <p:spPr bwMode="auto">
          <a:xfrm>
            <a:off x="3629969" y="1811181"/>
            <a:ext cx="1420582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92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استاندارد</a:t>
            </a:r>
            <a:endParaRPr lang="en-GB" altLang="en-US" sz="2892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2787" name="Rectangle 30"/>
          <p:cNvSpPr>
            <a:spLocks noChangeArrowheads="1"/>
          </p:cNvSpPr>
          <p:nvPr/>
        </p:nvSpPr>
        <p:spPr bwMode="auto">
          <a:xfrm>
            <a:off x="8299283" y="2878898"/>
            <a:ext cx="21760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متنوع</a:t>
            </a:r>
          </a:p>
          <a:p>
            <a:pPr marL="169863" lvl="4" indent="-169863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انعطاف پذیر</a:t>
            </a:r>
          </a:p>
          <a:p>
            <a:pPr marL="169863" lvl="4" indent="-169863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قابل مشاهده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6281747" y="1768364"/>
            <a:ext cx="1143262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92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عملکرد</a:t>
            </a:r>
            <a:endParaRPr lang="en-GB" altLang="en-US" sz="2892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8950651" y="1781543"/>
            <a:ext cx="1031051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92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شواهد</a:t>
            </a:r>
            <a:endParaRPr lang="en-GB" altLang="en-US" sz="2892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5765364" y="2878898"/>
            <a:ext cx="24144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شرایط عملکرد/امکانات/تجربه فرد/ ارزیاب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176222" y="2785989"/>
            <a:ext cx="24144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تطابق شایستگی با استانداردهای از پیش تعیین شده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979" t="20185" r="36146" b="43518"/>
          <a:stretch/>
        </p:blipFill>
        <p:spPr>
          <a:xfrm>
            <a:off x="624699" y="3162063"/>
            <a:ext cx="198120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32785" grpId="0"/>
      <p:bldP spid="32787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407" y="537911"/>
            <a:ext cx="7339967" cy="895083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altLang="en-US" sz="3253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شایسته بودن به چه معناست؟</a:t>
            </a:r>
            <a:endParaRPr lang="en-GB" altLang="en-US" sz="3253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3796" name="Picture 4" descr="Question mark in a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77" y="694961"/>
            <a:ext cx="409705" cy="5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392668" y="3015886"/>
            <a:ext cx="1877103" cy="34526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510134" y="3015886"/>
            <a:ext cx="1923971" cy="34526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059936" y="3015886"/>
            <a:ext cx="1790166" cy="34526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269770" y="3015886"/>
            <a:ext cx="1816438" cy="34526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840946" y="3015886"/>
            <a:ext cx="1840921" cy="34526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33488" y="4066381"/>
            <a:ext cx="19006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lvl="1" algn="ctr">
              <a:defRPr/>
            </a:pPr>
            <a:r>
              <a:rPr lang="fa-IR" sz="2800" b="1" u="sng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اجرا</a:t>
            </a: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 در یک سطح مهارتی قابل قبول</a:t>
            </a:r>
            <a:endParaRPr lang="en-US" sz="2800" b="1" dirty="0">
              <a:solidFill>
                <a:srgbClr val="A50021"/>
              </a:solidFill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8230430" y="2396929"/>
            <a:ext cx="184731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69">
              <a:solidFill>
                <a:srgbClr val="070605"/>
              </a:solidFill>
            </a:endParaRPr>
          </a:p>
        </p:txBody>
      </p:sp>
      <p:sp>
        <p:nvSpPr>
          <p:cNvPr id="33825" name="Rectangle 40"/>
          <p:cNvSpPr>
            <a:spLocks noChangeArrowheads="1"/>
          </p:cNvSpPr>
          <p:nvPr/>
        </p:nvSpPr>
        <p:spPr bwMode="auto">
          <a:xfrm>
            <a:off x="2058622" y="3292013"/>
            <a:ext cx="772969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92" dirty="0" smtClean="0">
                <a:solidFill>
                  <a:srgbClr val="FFFF00"/>
                </a:solidFill>
                <a:cs typeface="B Titr" panose="00000700000000000000" pitchFamily="2" charset="-78"/>
              </a:rPr>
              <a:t>اجرا</a:t>
            </a:r>
            <a:endParaRPr lang="en-GB" altLang="en-US" sz="2892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65667" y="3567427"/>
            <a:ext cx="10009644" cy="410039"/>
            <a:chOff x="2362200" y="4648200"/>
            <a:chExt cx="4700336" cy="453418"/>
          </a:xfrm>
        </p:grpSpPr>
        <p:sp>
          <p:nvSpPr>
            <p:cNvPr id="27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33830" name="TextBox 27"/>
            <p:cNvSpPr txBox="1">
              <a:spLocks noChangeArrowheads="1"/>
            </p:cNvSpPr>
            <p:nvPr/>
          </p:nvSpPr>
          <p:spPr bwMode="auto">
            <a:xfrm>
              <a:off x="3047968" y="4648200"/>
              <a:ext cx="95216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95742" y="5054262"/>
              <a:ext cx="4266794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3362637" y="3266411"/>
            <a:ext cx="1669048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92" dirty="0" smtClean="0">
                <a:solidFill>
                  <a:srgbClr val="FFFF00"/>
                </a:solidFill>
                <a:cs typeface="B Titr" panose="00000700000000000000" pitchFamily="2" charset="-78"/>
              </a:rPr>
              <a:t>سازماندهی</a:t>
            </a:r>
            <a:endParaRPr lang="en-GB" altLang="en-US" sz="2892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534175" y="3277220"/>
            <a:ext cx="1087157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92" dirty="0" smtClean="0">
                <a:solidFill>
                  <a:srgbClr val="FFFF00"/>
                </a:solidFill>
                <a:cs typeface="B Titr" panose="00000700000000000000" pitchFamily="2" charset="-78"/>
              </a:rPr>
              <a:t>واکنش</a:t>
            </a:r>
            <a:endParaRPr lang="en-GB" altLang="en-US" sz="2892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7529725" y="3266944"/>
            <a:ext cx="832280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92" dirty="0" smtClean="0">
                <a:solidFill>
                  <a:srgbClr val="FFFF00"/>
                </a:solidFill>
                <a:cs typeface="B Titr" panose="00000700000000000000" pitchFamily="2" charset="-78"/>
              </a:rPr>
              <a:t>اتمام</a:t>
            </a:r>
            <a:endParaRPr lang="en-GB" altLang="en-US" sz="2892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9247582" y="3277220"/>
            <a:ext cx="933269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92" dirty="0" smtClean="0">
                <a:solidFill>
                  <a:srgbClr val="FFFF00"/>
                </a:solidFill>
                <a:cs typeface="B Titr" panose="00000700000000000000" pitchFamily="2" charset="-78"/>
              </a:rPr>
              <a:t>انتقال</a:t>
            </a:r>
            <a:endParaRPr lang="en-GB" altLang="en-US" sz="2892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300921" y="4098733"/>
            <a:ext cx="19006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lvl="1" algn="ctr">
              <a:defRPr/>
            </a:pPr>
            <a:r>
              <a:rPr lang="fa-IR" sz="2800" b="1" u="sng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سازماندهی</a:t>
            </a:r>
            <a:r>
              <a:rPr lang="fa-IR" sz="2800" b="1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وظایف</a:t>
            </a:r>
            <a:endParaRPr lang="en-US" sz="2800" b="1" dirty="0">
              <a:solidFill>
                <a:srgbClr val="A50021"/>
              </a:solidFill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212298" y="4124303"/>
            <a:ext cx="19006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lvl="1" algn="ctr" rtl="1">
              <a:defRPr/>
            </a:pP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پاسخگویی و </a:t>
            </a:r>
            <a:r>
              <a:rPr lang="fa-IR" sz="2800" b="1" u="sng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واکنش</a:t>
            </a:r>
            <a:r>
              <a:rPr lang="fa-IR" sz="2800" b="1" dirty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 به </a:t>
            </a: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موقعیتهای غیرمنتظره</a:t>
            </a:r>
            <a:endParaRPr lang="en-US" sz="2800" b="1" dirty="0">
              <a:solidFill>
                <a:srgbClr val="A50021"/>
              </a:solidFill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975701" y="4154873"/>
            <a:ext cx="18652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8738" lvl="1" algn="ctr" rtl="1">
              <a:defRPr/>
            </a:pPr>
            <a:r>
              <a:rPr lang="fa-IR" sz="2800" b="1" u="sng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اتمام </a:t>
            </a: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نقش مورد انتظار در محل کار</a:t>
            </a:r>
            <a:endParaRPr lang="en-US" sz="2800" b="1" dirty="0">
              <a:solidFill>
                <a:srgbClr val="A50021"/>
              </a:solidFill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8829359" y="4181825"/>
            <a:ext cx="18652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8738" lvl="1" algn="ctr" rtl="1">
              <a:defRPr/>
            </a:pPr>
            <a:r>
              <a:rPr lang="fa-IR" sz="2800" b="1" u="sng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انتقال</a:t>
            </a:r>
            <a:r>
              <a:rPr lang="fa-IR" sz="2800" b="1" dirty="0" smtClean="0">
                <a:solidFill>
                  <a:srgbClr val="FFFF00"/>
                </a:solidFill>
                <a:latin typeface="Verdana" pitchFamily="34" charset="0"/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A50021"/>
                </a:solidFill>
                <a:latin typeface="Verdana" pitchFamily="34" charset="0"/>
                <a:cs typeface="B Mitra" panose="00000400000000000000" pitchFamily="2" charset="-78"/>
              </a:rPr>
              <a:t>مهارتها و دانشها به موقعیتهای جدید</a:t>
            </a:r>
            <a:endParaRPr lang="en-US" sz="2800" b="1" dirty="0">
              <a:solidFill>
                <a:srgbClr val="A50021"/>
              </a:solidFill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920" y="1930400"/>
            <a:ext cx="984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 جایگاه کارشناس نظارت و ارزیابی این 6 مورد را با مثالی تحلیل کنید</a:t>
            </a:r>
            <a:endParaRPr lang="en-US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03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/>
      <p:bldP spid="33825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9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669" y="469058"/>
            <a:ext cx="6747549" cy="895083"/>
          </a:xfrm>
        </p:spPr>
        <p:txBody>
          <a:bodyPr/>
          <a:lstStyle/>
          <a:p>
            <a:pPr algn="ctr" rtl="1" eaLnBrk="1" hangingPunct="1"/>
            <a:r>
              <a:rPr lang="fa-IR" altLang="en-US" dirty="0" smtClean="0">
                <a:cs typeface="B Titr" panose="00000700000000000000" pitchFamily="2" charset="-78"/>
              </a:rPr>
              <a:t>روش</a:t>
            </a:r>
            <a:r>
              <a:rPr lang="fa-IR" altLang="en-US" sz="1800" dirty="0" smtClean="0">
                <a:cs typeface="B Titr" panose="00000700000000000000" pitchFamily="2" charset="-78"/>
              </a:rPr>
              <a:t> </a:t>
            </a:r>
            <a:r>
              <a:rPr lang="fa-IR" altLang="en-US" dirty="0" smtClean="0">
                <a:cs typeface="B Titr" panose="00000700000000000000" pitchFamily="2" charset="-78"/>
              </a:rPr>
              <a:t>شناسی </a:t>
            </a:r>
            <a:r>
              <a:rPr lang="en-US" altLang="en-US" b="1" dirty="0" smtClean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GB" altLang="en-US" b="1" dirty="0" smtClean="0">
              <a:latin typeface="Baskerville Old Face" panose="02020602080505020303" pitchFamily="18" charset="0"/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0200" y="1570852"/>
            <a:ext cx="5723085" cy="4907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555067" y="2079920"/>
            <a:ext cx="477700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 algn="r" rt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a-IR" altLang="en-US" sz="3200" b="1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cs typeface="B Mitra" panose="00000400000000000000" pitchFamily="2" charset="-78"/>
              </a:rPr>
              <a:t>چگونه آن را انجام بدهیم؟</a:t>
            </a:r>
          </a:p>
          <a:p>
            <a:pPr marL="228600" indent="-228600" algn="r" rt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a-IR" altLang="en-US" sz="3200" b="1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cs typeface="B Mitra" panose="00000400000000000000" pitchFamily="2" charset="-78"/>
              </a:rPr>
              <a:t>چه کسانی باید درگیر باشند؟</a:t>
            </a:r>
          </a:p>
          <a:p>
            <a:pPr marL="228600" indent="-228600" algn="r" rt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a-IR" altLang="en-US" sz="3200" b="1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cs typeface="B Mitra" panose="00000400000000000000" pitchFamily="2" charset="-78"/>
              </a:rPr>
              <a:t>چه زمانی باید انجام شود؟</a:t>
            </a:r>
          </a:p>
          <a:p>
            <a:pPr marL="228600" indent="-228600" algn="r" rt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a-IR" altLang="en-US" sz="3200" b="1" i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cs typeface="B Mitra" panose="00000400000000000000" pitchFamily="2" charset="-78"/>
              </a:rPr>
              <a:t>کجا باید انجام شود؟</a:t>
            </a:r>
            <a:endParaRPr lang="en-US" altLang="en-US" sz="32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Can 13"/>
          <p:cNvSpPr/>
          <p:nvPr/>
        </p:nvSpPr>
        <p:spPr>
          <a:xfrm>
            <a:off x="5200918" y="6582590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9056660" y="6307180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19089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مفاهیم و اصطلاحات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9113879" y="2718487"/>
            <a:ext cx="1524000" cy="105444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dirty="0" smtClean="0">
                <a:cs typeface="B Yekan" panose="00000400000000000000" pitchFamily="2" charset="-78"/>
              </a:rPr>
              <a:t>سنجش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074500" y="2726725"/>
            <a:ext cx="1639329" cy="104620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dirty="0" smtClean="0">
                <a:cs typeface="B Yekan" panose="00000400000000000000" pitchFamily="2" charset="-78"/>
              </a:rPr>
              <a:t>ارزشیابی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09616" y="2734963"/>
            <a:ext cx="1639329" cy="104620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dirty="0" smtClean="0">
                <a:cs typeface="B Yekan" panose="00000400000000000000" pitchFamily="2" charset="-78"/>
              </a:rPr>
              <a:t>صلاحیت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936266" y="2726725"/>
            <a:ext cx="1738184" cy="105444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dirty="0" smtClean="0">
                <a:cs typeface="B Yekan" panose="00000400000000000000" pitchFamily="2" charset="-78"/>
              </a:rPr>
              <a:t>شایستگی</a:t>
            </a:r>
            <a:endParaRPr lang="en-US" sz="2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0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7637" y="469058"/>
            <a:ext cx="5852466" cy="895083"/>
          </a:xfrm>
        </p:spPr>
        <p:txBody>
          <a:bodyPr/>
          <a:lstStyle/>
          <a:p>
            <a:pPr algn="ctr" rtl="1"/>
            <a:r>
              <a:rPr lang="fa-IR" altLang="en-US" dirty="0">
                <a:cs typeface="B Titr" panose="00000700000000000000" pitchFamily="2" charset="-78"/>
              </a:rPr>
              <a:t>روش</a:t>
            </a:r>
            <a:r>
              <a:rPr lang="fa-IR" altLang="en-US" sz="1800" dirty="0">
                <a:cs typeface="B Titr" panose="00000700000000000000" pitchFamily="2" charset="-78"/>
              </a:rPr>
              <a:t> </a:t>
            </a:r>
            <a:r>
              <a:rPr lang="fa-IR" altLang="en-US" dirty="0">
                <a:cs typeface="B Titr" panose="00000700000000000000" pitchFamily="2" charset="-78"/>
              </a:rPr>
              <a:t>شناسی </a:t>
            </a:r>
            <a:r>
              <a:rPr lang="en-US" altLang="en-US" b="1" dirty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GB" altLang="en-US" b="1" dirty="0" smtClean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510133" y="1983096"/>
            <a:ext cx="2176028" cy="4406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755014" y="1983097"/>
            <a:ext cx="2203281" cy="44207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27148" y="1983096"/>
            <a:ext cx="2203281" cy="4406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333708" y="2005397"/>
            <a:ext cx="2259223" cy="43984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35855" name="Rectangle 16"/>
          <p:cNvSpPr>
            <a:spLocks noChangeArrowheads="1"/>
          </p:cNvSpPr>
          <p:nvPr/>
        </p:nvSpPr>
        <p:spPr bwMode="auto">
          <a:xfrm>
            <a:off x="3871202" y="3125301"/>
            <a:ext cx="19006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B Mitra" panose="00000400000000000000" pitchFamily="2" charset="-78"/>
              </a:rPr>
              <a:t>سنجش </a:t>
            </a:r>
            <a:r>
              <a:rPr lang="fa-IR" alt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B Mitra" panose="00000400000000000000" pitchFamily="2" charset="-78"/>
              </a:rPr>
              <a:t>حین  کار (مستقیم)</a:t>
            </a:r>
            <a:endParaRPr lang="en-US" alt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6282477" y="3292012"/>
            <a:ext cx="1661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B Mitra" panose="00000400000000000000" pitchFamily="2" charset="-78"/>
              </a:rPr>
              <a:t>شبیه سازی</a:t>
            </a:r>
            <a:endParaRPr lang="en-GB" alt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8379610" y="3256624"/>
            <a:ext cx="21344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B Mitra" panose="00000400000000000000" pitchFamily="2" charset="-78"/>
              </a:rPr>
              <a:t>تعیین و شناخت یادگیریهای پیشین</a:t>
            </a:r>
            <a:endParaRPr lang="en-US" alt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35858" name="Rectangle 19"/>
          <p:cNvSpPr>
            <a:spLocks noChangeArrowheads="1"/>
          </p:cNvSpPr>
          <p:nvPr/>
        </p:nvSpPr>
        <p:spPr bwMode="auto">
          <a:xfrm>
            <a:off x="1510133" y="3095283"/>
            <a:ext cx="22032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a-IR" alt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B Mitra" panose="00000400000000000000" pitchFamily="2" charset="-78"/>
              </a:rPr>
              <a:t>سنجش حین کار (غیرمستقیم)</a:t>
            </a:r>
            <a:endParaRPr lang="en-US" alt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B Mitra" panose="00000400000000000000" pitchFamily="2" charset="-78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408668" y="2396934"/>
            <a:ext cx="8924633" cy="410039"/>
            <a:chOff x="2362200" y="4648200"/>
            <a:chExt cx="4700336" cy="453418"/>
          </a:xfrm>
        </p:grpSpPr>
        <p:sp>
          <p:nvSpPr>
            <p:cNvPr id="12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pPr eaLnBrk="1" hangingPunct="1">
                <a:defRPr/>
              </a:pPr>
              <a:endParaRPr lang="en-US" sz="1807" b="1" dirty="0"/>
            </a:p>
          </p:txBody>
        </p:sp>
        <p:sp>
          <p:nvSpPr>
            <p:cNvPr id="35869" name="TextBox 12"/>
            <p:cNvSpPr txBox="1">
              <a:spLocks noChangeArrowheads="1"/>
            </p:cNvSpPr>
            <p:nvPr/>
          </p:nvSpPr>
          <p:spPr bwMode="auto">
            <a:xfrm>
              <a:off x="3047968" y="4648200"/>
              <a:ext cx="97292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7" b="1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95641" y="5054262"/>
              <a:ext cx="4266895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2377964" y="2091396"/>
            <a:ext cx="415984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3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35861" name="Rectangle 19"/>
          <p:cNvSpPr>
            <a:spLocks noChangeArrowheads="1"/>
          </p:cNvSpPr>
          <p:nvPr/>
        </p:nvSpPr>
        <p:spPr bwMode="auto">
          <a:xfrm>
            <a:off x="4648663" y="2155945"/>
            <a:ext cx="415984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3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35862" name="Rectangle 19"/>
          <p:cNvSpPr>
            <a:spLocks noChangeArrowheads="1"/>
          </p:cNvSpPr>
          <p:nvPr/>
        </p:nvSpPr>
        <p:spPr bwMode="auto">
          <a:xfrm>
            <a:off x="6926535" y="2153076"/>
            <a:ext cx="415984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3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5863" name="Rectangle 19"/>
          <p:cNvSpPr>
            <a:spLocks noChangeArrowheads="1"/>
          </p:cNvSpPr>
          <p:nvPr/>
        </p:nvSpPr>
        <p:spPr bwMode="auto">
          <a:xfrm>
            <a:off x="9192931" y="2160248"/>
            <a:ext cx="415984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3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pic>
        <p:nvPicPr>
          <p:cNvPr id="35865" name="Picture 27" descr="C:\Users\10011678\AppData\Local\Microsoft\Windows\Temporary Internet Files\Content.IE5\39M80802\MC9000601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01" y="4319063"/>
            <a:ext cx="1642420" cy="17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8" descr="C:\Users\10011678\AppData\Local\Microsoft\Windows\Temporary Internet Files\Content.IE5\51HLMFOX\MP9003058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27" y="4049390"/>
            <a:ext cx="2008199" cy="185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29" descr="C:\Users\10011678\AppData\Local\Microsoft\Windows\Temporary Internet Files\Content.IE5\YJX78S2P\MC9003316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31" y="4623208"/>
            <a:ext cx="1847543" cy="17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‫سنجش حین کار تدریس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11" y="4392704"/>
            <a:ext cx="1951325" cy="16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  <p:bldP spid="35856" grpId="0"/>
      <p:bldP spid="35857" grpId="0"/>
      <p:bldP spid="358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932206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sz="36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altLang="en-US" sz="1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altLang="en-US" sz="36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شناسی </a:t>
            </a:r>
            <a:r>
              <a:rPr lang="en-US" altLang="en-US" sz="3600" b="1" dirty="0" smtClean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r>
              <a:rPr lang="fa-IR" altLang="en-US" sz="3600" b="1" dirty="0" smtClean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: سنجش حین عمل</a:t>
            </a:r>
            <a:endParaRPr lang="en-GB" alt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902557" y="3221725"/>
            <a:ext cx="184731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69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650096" y="1707686"/>
            <a:ext cx="4955917" cy="46502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4756402" y="2313784"/>
            <a:ext cx="45801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ارزیاب </a:t>
            </a:r>
            <a:r>
              <a:rPr lang="fa-IR" altLang="en-US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مؤلفه‏های مورد نظر </a:t>
            </a: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را عمدتاً از طریق </a:t>
            </a:r>
            <a:r>
              <a:rPr lang="fa-IR" altLang="en-US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مشاهده مستقیم و نامحسوس </a:t>
            </a: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در محیط واقعی کار می سنجد.</a:t>
            </a:r>
          </a:p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در این مورد </a:t>
            </a:r>
            <a:r>
              <a:rPr lang="fa-IR" altLang="en-US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نحوه انجام دادن کار </a:t>
            </a: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مهم است.</a:t>
            </a:r>
          </a:p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این مؤلفه ها شامل دانشها، مهارتها و نگرشهای زیربنایی است.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056" t="34692" r="27222" b="23827"/>
          <a:stretch/>
        </p:blipFill>
        <p:spPr>
          <a:xfrm>
            <a:off x="706440" y="2142769"/>
            <a:ext cx="3834416" cy="30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635" y="642594"/>
            <a:ext cx="10058400" cy="889873"/>
          </a:xfrm>
        </p:spPr>
        <p:txBody>
          <a:bodyPr/>
          <a:lstStyle/>
          <a:p>
            <a:pPr algn="r" rtl="1"/>
            <a:r>
              <a:rPr lang="fa-IR" altLang="en-US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altLang="en-US" sz="18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altLang="en-US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شناسی </a:t>
            </a:r>
            <a:r>
              <a:rPr lang="en-US" altLang="en-US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r>
              <a:rPr lang="fa-IR" altLang="en-US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: سنجش </a:t>
            </a:r>
            <a:r>
              <a:rPr lang="fa-IR" altLang="en-US" b="1" dirty="0" smtClean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حین عمل</a:t>
            </a:r>
            <a:endParaRPr lang="en-GB" altLang="en-US" b="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257002" y="2088217"/>
            <a:ext cx="4082539" cy="1434629"/>
          </a:xfrm>
        </p:spPr>
        <p:txBody>
          <a:bodyPr>
            <a:normAutofit/>
          </a:bodyPr>
          <a:lstStyle/>
          <a:p>
            <a:pPr marL="96110" indent="2869" algn="r" rtl="1">
              <a:buNone/>
              <a:defRPr/>
            </a:pPr>
            <a:r>
              <a:rPr lang="fa-IR" sz="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به طور فعالانه محیط کار را با فرایند ارزیابی درگیر می کند.</a:t>
            </a:r>
            <a:endParaRPr lang="en-GB" sz="2800" b="1" dirty="0" smtClean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76234" y="1695131"/>
            <a:ext cx="4595690" cy="46502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2270661" y="2218721"/>
            <a:ext cx="394725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سنجش حین کار و در زمانهای خاص صورت می گیرد. </a:t>
            </a:r>
            <a:endParaRPr lang="fa-IR" altLang="en-US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این سنجش مکمل سنجشهای حین عمل (نوع قبلی) است.</a:t>
            </a:r>
          </a:p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6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71406" y="1776539"/>
            <a:ext cx="3484601" cy="46502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596" tIns="45798" rIns="91596" bIns="45798" anchor="ctr"/>
          <a:lstStyle/>
          <a:p>
            <a:pPr algn="ctr">
              <a:defRPr/>
            </a:pPr>
            <a:endParaRPr lang="en-US" sz="1626">
              <a:latin typeface="Verdana" pitchFamily="34" charset="0"/>
            </a:endParaRPr>
          </a:p>
        </p:txBody>
      </p:sp>
      <p:sp>
        <p:nvSpPr>
          <p:cNvPr id="38918" name="Rectangle 9"/>
          <p:cNvSpPr>
            <a:spLocks noGrp="1" noChangeArrowheads="1"/>
          </p:cNvSpPr>
          <p:nvPr>
            <p:ph type="title"/>
          </p:nvPr>
        </p:nvSpPr>
        <p:spPr>
          <a:xfrm>
            <a:off x="3548458" y="537911"/>
            <a:ext cx="5825211" cy="895083"/>
          </a:xfrm>
          <a:noFill/>
        </p:spPr>
        <p:txBody>
          <a:bodyPr/>
          <a:lstStyle/>
          <a:p>
            <a:pPr algn="ctr"/>
            <a:r>
              <a:rPr lang="fa-IR" altLang="en-US" b="1" dirty="0" smtClean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شبیه سازی</a:t>
            </a:r>
            <a:endParaRPr lang="en-GB" altLang="en-US" b="0" dirty="0" smtClean="0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7382577" y="1775078"/>
            <a:ext cx="42359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spcBef>
                <a:spcPct val="55000"/>
              </a:spcBef>
              <a:spcAft>
                <a:spcPct val="35000"/>
              </a:spcAft>
              <a:buClr>
                <a:schemeClr val="tx2"/>
              </a:buClr>
              <a:buSzPct val="70000"/>
              <a:buFontTx/>
              <a:buNone/>
            </a:pPr>
            <a:r>
              <a:rPr lang="fa-IR" altLang="en-US" sz="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فعالیت سنجش را برای افراد از طریق ارتباط با فعالیتها، رویه‏ها و نیازمندی‏ها معنادار می‏کند.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570227" y="2583018"/>
            <a:ext cx="26869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428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8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9863" lvl="4" indent="-169863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تدارک یک موقعیت شبیه‏سازی شده در موقعیت‏های بعد از کار که به طور مؤثری بازنمای شرایط کاری است.</a:t>
            </a:r>
          </a:p>
        </p:txBody>
      </p:sp>
    </p:spTree>
    <p:extLst>
      <p:ext uri="{BB962C8B-B14F-4D97-AF65-F5344CB8AC3E}">
        <p14:creationId xmlns:p14="http://schemas.microsoft.com/office/powerpoint/2010/main" val="42875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6750"/>
            <a:ext cx="10058400" cy="1371600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altLang="en-US" sz="18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altLang="en-US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شناسی </a:t>
            </a:r>
            <a:r>
              <a:rPr lang="en-US" altLang="en-US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r>
              <a:rPr lang="fa-IR" altLang="en-US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: </a:t>
            </a:r>
            <a:r>
              <a:rPr lang="fa-IR" altLang="en-US" b="1" dirty="0" smtClean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  <a:cs typeface="B Titr" panose="00000700000000000000" pitchFamily="2" charset="-78"/>
              </a:rPr>
              <a:t>ابزارها</a:t>
            </a:r>
            <a:endParaRPr lang="en-GB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350"/>
            <a:ext cx="10058400" cy="4601326"/>
          </a:xfrm>
        </p:spPr>
        <p:txBody>
          <a:bodyPr>
            <a:noAutofit/>
          </a:bodyPr>
          <a:lstStyle/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مشاهده</a:t>
            </a:r>
            <a:endParaRPr lang="en-GB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نشان دادن (نمایش)</a:t>
            </a:r>
            <a:endParaRPr lang="en-GB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پروژه</a:t>
            </a:r>
            <a:endParaRPr lang="en-GB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ایفای نقش</a:t>
            </a:r>
            <a:endParaRPr lang="en-JM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ارائه شفاهی</a:t>
            </a:r>
            <a:endParaRPr lang="en-JM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پوشه عملکرد</a:t>
            </a:r>
            <a:endParaRPr lang="en-JM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سئوالات نوشتاری</a:t>
            </a:r>
            <a:endParaRPr lang="en-JM" altLang="en-US" sz="2800" b="1" dirty="0" smtClean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dirty="0" smtClean="0">
                <a:cs typeface="B Mitra" panose="00000400000000000000" pitchFamily="2" charset="-78"/>
              </a:rPr>
              <a:t>مطالعه موردی</a:t>
            </a:r>
            <a:endParaRPr lang="en-GB" altLang="en-US" sz="2800" b="1" dirty="0" smtClean="0">
              <a:cs typeface="B Mitra" panose="00000400000000000000" pitchFamily="2" charset="-78"/>
            </a:endParaRPr>
          </a:p>
        </p:txBody>
      </p:sp>
      <p:pic>
        <p:nvPicPr>
          <p:cNvPr id="41988" name="Picture 5" descr="Checko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9" y="2377889"/>
            <a:ext cx="2564757" cy="33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4122" y="1718339"/>
            <a:ext cx="6171593" cy="4208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823867" y="3016603"/>
            <a:ext cx="5439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4000" dirty="0" smtClean="0">
                <a:cs typeface="B Titr" panose="00000700000000000000" pitchFamily="2" charset="-78"/>
              </a:rPr>
              <a:t>چالشهای اساسی</a:t>
            </a:r>
            <a:endParaRPr lang="en-US" altLang="en-US" sz="4000" dirty="0">
              <a:cs typeface="B Titr" panose="000007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US" altLang="en-US" sz="4000" b="1" dirty="0">
              <a:latin typeface="Baskerville Old Face" panose="02020602080505020303" pitchFamily="18" charset="0"/>
              <a:cs typeface="B Titr" panose="00000700000000000000" pitchFamily="2" charset="-78"/>
            </a:endParaRPr>
          </a:p>
        </p:txBody>
      </p:sp>
      <p:sp>
        <p:nvSpPr>
          <p:cNvPr id="14" name="Can 13"/>
          <p:cNvSpPr/>
          <p:nvPr/>
        </p:nvSpPr>
        <p:spPr>
          <a:xfrm>
            <a:off x="8918955" y="5839557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  <p:sp>
        <p:nvSpPr>
          <p:cNvPr id="3" name="Can 13"/>
          <p:cNvSpPr/>
          <p:nvPr/>
        </p:nvSpPr>
        <p:spPr>
          <a:xfrm>
            <a:off x="3755015" y="5977262"/>
            <a:ext cx="688525" cy="5508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JM" sz="1626"/>
          </a:p>
        </p:txBody>
      </p:sp>
    </p:spTree>
    <p:extLst>
      <p:ext uri="{BB962C8B-B14F-4D97-AF65-F5344CB8AC3E}">
        <p14:creationId xmlns:p14="http://schemas.microsoft.com/office/powerpoint/2010/main" val="6856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9932" y="469058"/>
            <a:ext cx="7339967" cy="895083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sz="3600" dirty="0">
                <a:cs typeface="B Titr" panose="00000700000000000000" pitchFamily="2" charset="-78"/>
              </a:rPr>
              <a:t>چالشهای </a:t>
            </a:r>
            <a:r>
              <a:rPr lang="fa-IR" altLang="en-US" sz="3600" dirty="0" smtClean="0">
                <a:cs typeface="B Titr" panose="00000700000000000000" pitchFamily="2" charset="-78"/>
              </a:rPr>
              <a:t>اساسی </a:t>
            </a:r>
            <a:r>
              <a:rPr lang="en-US" altLang="en-US" sz="3600" b="1" dirty="0" smtClean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US" altLang="en-US" sz="3600" b="1" dirty="0">
              <a:latin typeface="Baskerville Old Face" panose="02020602080505020303" pitchFamily="18" charset="0"/>
              <a:cs typeface="B Titr" panose="00000700000000000000" pitchFamily="2" charset="-78"/>
            </a:endParaRPr>
          </a:p>
        </p:txBody>
      </p:sp>
      <p:sp>
        <p:nvSpPr>
          <p:cNvPr id="44037" name="Rectangle 8"/>
          <p:cNvSpPr>
            <a:spLocks noGrp="1" noChangeArrowheads="1"/>
          </p:cNvSpPr>
          <p:nvPr>
            <p:ph idx="1"/>
          </p:nvPr>
        </p:nvSpPr>
        <p:spPr>
          <a:xfrm>
            <a:off x="5545179" y="1790166"/>
            <a:ext cx="5985886" cy="4475415"/>
          </a:xfrm>
          <a:noFill/>
        </p:spPr>
        <p:txBody>
          <a:bodyPr>
            <a:normAutofit/>
          </a:bodyPr>
          <a:lstStyle/>
          <a:p>
            <a:pPr algn="r" rtl="1"/>
            <a:r>
              <a:rPr lang="fa-IR" altLang="en-US" sz="2800" b="1" dirty="0">
                <a:cs typeface="B Mitra" panose="00000400000000000000" pitchFamily="2" charset="-78"/>
              </a:rPr>
              <a:t>عدم تعریف مشخص مفهوم شایستگی </a:t>
            </a:r>
          </a:p>
          <a:p>
            <a:pPr algn="r" rtl="1"/>
            <a:r>
              <a:rPr lang="fa-IR" altLang="en-US" sz="2800" b="1" dirty="0">
                <a:cs typeface="B Mitra" panose="00000400000000000000" pitchFamily="2" charset="-78"/>
              </a:rPr>
              <a:t>عدم فهم مشترک درباره </a:t>
            </a:r>
            <a:r>
              <a:rPr lang="en-US" altLang="en-US" sz="2800" b="1" dirty="0">
                <a:latin typeface="Baskerville Old Face" panose="02020602080505020303" pitchFamily="18" charset="0"/>
                <a:cs typeface="B Mitra" panose="00000400000000000000" pitchFamily="2" charset="-78"/>
              </a:rPr>
              <a:t>CBA</a:t>
            </a:r>
          </a:p>
          <a:p>
            <a:pPr algn="r" rtl="1"/>
            <a:r>
              <a:rPr lang="fa-IR" altLang="en-US" sz="2800" b="1" dirty="0">
                <a:cs typeface="B Mitra" panose="00000400000000000000" pitchFamily="2" charset="-78"/>
              </a:rPr>
              <a:t>مشکل در طراحی ابزارهای سنجش که معیارهایی برای شایستگیهای چندگانه را تدوین کند.</a:t>
            </a:r>
          </a:p>
          <a:p>
            <a:pPr algn="r" rtl="1"/>
            <a:r>
              <a:rPr lang="fa-IR" altLang="en-US" sz="2800" b="1" dirty="0" smtClean="0">
                <a:cs typeface="B Mitra" panose="00000400000000000000" pitchFamily="2" charset="-78"/>
              </a:rPr>
              <a:t>آموزش </a:t>
            </a:r>
            <a:r>
              <a:rPr lang="fa-IR" altLang="en-US" sz="2800" b="1" dirty="0">
                <a:cs typeface="B Mitra" panose="00000400000000000000" pitchFamily="2" charset="-78"/>
              </a:rPr>
              <a:t>مناسب برای </a:t>
            </a:r>
            <a:r>
              <a:rPr lang="fa-IR" altLang="en-US" sz="2800" b="1" dirty="0" smtClean="0">
                <a:cs typeface="B Mitra" panose="00000400000000000000" pitchFamily="2" charset="-78"/>
              </a:rPr>
              <a:t>ارزیابان</a:t>
            </a:r>
            <a:endParaRPr lang="en-GB" altLang="en-US" sz="2800" b="1" dirty="0">
              <a:cs typeface="B Mitra" panose="00000400000000000000" pitchFamily="2" charset="-78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004563" y="1793829"/>
            <a:ext cx="2774323" cy="3029146"/>
            <a:chOff x="615247" y="2362200"/>
            <a:chExt cx="3423353" cy="2298032"/>
          </a:xfrm>
          <a:blipFill>
            <a:blip r:embed="rId2"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6" name="Rectangle 5"/>
            <p:cNvSpPr/>
            <p:nvPr/>
          </p:nvSpPr>
          <p:spPr>
            <a:xfrm>
              <a:off x="615247" y="2362200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4660" y="2374232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362200"/>
              <a:ext cx="1143000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</p:grp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4737191" y="2265401"/>
            <a:ext cx="662788" cy="2390035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847" y="841515"/>
            <a:ext cx="7091812" cy="895083"/>
          </a:xfrm>
        </p:spPr>
        <p:txBody>
          <a:bodyPr/>
          <a:lstStyle/>
          <a:p>
            <a:pPr algn="r" rtl="1"/>
            <a:r>
              <a:rPr lang="fa-IR" altLang="en-US" sz="3200" dirty="0">
                <a:cs typeface="B Titr" panose="00000700000000000000" pitchFamily="2" charset="-78"/>
              </a:rPr>
              <a:t>چالشهای اساسی </a:t>
            </a:r>
            <a:r>
              <a:rPr lang="en-US" altLang="en-US" sz="3200" b="1" dirty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GB" altLang="en-US" sz="3253" dirty="0"/>
          </a:p>
        </p:txBody>
      </p:sp>
      <p:grpSp>
        <p:nvGrpSpPr>
          <p:cNvPr id="2" name="Group 4"/>
          <p:cNvGrpSpPr/>
          <p:nvPr/>
        </p:nvGrpSpPr>
        <p:grpSpPr>
          <a:xfrm>
            <a:off x="1689437" y="1845392"/>
            <a:ext cx="3134119" cy="2543022"/>
            <a:chOff x="615247" y="2362200"/>
            <a:chExt cx="3423353" cy="2298032"/>
          </a:xfrm>
          <a:blipFill>
            <a:blip r:embed="rId2"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6" name="Rectangle 5"/>
            <p:cNvSpPr/>
            <p:nvPr/>
          </p:nvSpPr>
          <p:spPr>
            <a:xfrm>
              <a:off x="615247" y="2362200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4660" y="2374232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362200"/>
              <a:ext cx="1143000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</p:grp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4994359" y="1845392"/>
            <a:ext cx="662788" cy="2390035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endParaRPr lang="en-US" sz="1626" dirty="0">
              <a:latin typeface="Calibri" pitchFamily="34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6474058" y="2126141"/>
            <a:ext cx="45949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</a:pP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تصمیم‏گیری درباره </a:t>
            </a:r>
            <a:r>
              <a:rPr lang="fa-IR" altLang="en-US" sz="2800" b="1" dirty="0">
                <a:latin typeface="+mn-lt"/>
                <a:cs typeface="B Mitra" panose="00000400000000000000" pitchFamily="2" charset="-78"/>
              </a:rPr>
              <a:t>تعیین سطح دستیابی به </a:t>
            </a: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شایستگی‏ها دشوار است.</a:t>
            </a:r>
            <a:endParaRPr lang="en-GB" altLang="en-US" sz="2800" b="1" dirty="0">
              <a:latin typeface="+mn-lt"/>
              <a:cs typeface="B Mitra" panose="00000400000000000000" pitchFamily="2" charset="-78"/>
            </a:endParaRPr>
          </a:p>
        </p:txBody>
      </p:sp>
      <p:pic>
        <p:nvPicPr>
          <p:cNvPr id="46086" name="Picture 7" descr="Automobile assembly line w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49" y="4393654"/>
            <a:ext cx="2343855" cy="24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61575" y="4540328"/>
            <a:ext cx="46245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rtl="1"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</a:pPr>
            <a:r>
              <a:rPr lang="fa-IR" altLang="en-US" sz="2800" b="1" dirty="0" smtClean="0">
                <a:latin typeface="+mn-lt"/>
                <a:cs typeface="B Mitra" panose="00000400000000000000" pitchFamily="2" charset="-78"/>
              </a:rPr>
              <a:t>ضعف در تدارک مجموعه از مواد پشتیبان، مانند شبیه‏سازها</a:t>
            </a:r>
            <a:endParaRPr lang="en-GB" altLang="en-US" sz="2800" b="1" dirty="0">
              <a:latin typeface="+mn-lt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4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5407476" y="1914960"/>
            <a:ext cx="4991809" cy="4384239"/>
          </a:xfrm>
        </p:spPr>
        <p:txBody>
          <a:bodyPr>
            <a:normAutofit/>
          </a:bodyPr>
          <a:lstStyle/>
          <a:p>
            <a:pPr marL="263942" indent="-252466" algn="r" rtl="1">
              <a:defRPr/>
            </a:pPr>
            <a:r>
              <a:rPr lang="fa-IR" sz="2800" b="1" dirty="0" smtClean="0">
                <a:cs typeface="B Mitra" panose="00000400000000000000" pitchFamily="2" charset="-78"/>
              </a:rPr>
              <a:t>تدارک تسهیلگرها و امکانات مناسب (تناسب با اهداف) برای اجرای </a:t>
            </a:r>
            <a:r>
              <a:rPr lang="en-US" sz="2800" b="1" dirty="0" smtClean="0">
                <a:latin typeface="Baskerville Old Face" panose="02020602080505020303" pitchFamily="18" charset="0"/>
                <a:cs typeface="B Mitra" panose="00000400000000000000" pitchFamily="2" charset="-78"/>
              </a:rPr>
              <a:t>CBA</a:t>
            </a:r>
          </a:p>
          <a:p>
            <a:pPr marL="263942" indent="-252466" algn="r" rtl="1">
              <a:defRPr/>
            </a:pPr>
            <a:endParaRPr lang="en-US" sz="2800" b="1" dirty="0">
              <a:latin typeface="Baskerville Old Face" panose="02020602080505020303" pitchFamily="18" charset="0"/>
              <a:cs typeface="B Mitra" panose="00000400000000000000" pitchFamily="2" charset="-78"/>
            </a:endParaRPr>
          </a:p>
          <a:p>
            <a:pPr marL="11476" indent="0" algn="r" rtl="1">
              <a:buNone/>
              <a:defRPr/>
            </a:pPr>
            <a:endParaRPr lang="en-US" sz="2800" b="1" dirty="0" smtClean="0">
              <a:latin typeface="Baskerville Old Face" panose="02020602080505020303" pitchFamily="18" charset="0"/>
              <a:cs typeface="B Mitra" panose="00000400000000000000" pitchFamily="2" charset="-78"/>
            </a:endParaRPr>
          </a:p>
          <a:p>
            <a:pPr marL="263942" indent="-252466" algn="r" rtl="1">
              <a:defRPr/>
            </a:pPr>
            <a:endParaRPr lang="en-US" sz="2800" b="1" dirty="0">
              <a:latin typeface="Baskerville Old Face" panose="02020602080505020303" pitchFamily="18" charset="0"/>
              <a:cs typeface="B Mitra" panose="00000400000000000000" pitchFamily="2" charset="-78"/>
            </a:endParaRPr>
          </a:p>
          <a:p>
            <a:pPr marL="263942" indent="-252466" algn="r" rtl="1">
              <a:defRPr/>
            </a:pPr>
            <a:r>
              <a:rPr lang="fa-IR" sz="2800" b="1" dirty="0" smtClean="0">
                <a:cs typeface="B Mitra" panose="00000400000000000000" pitchFamily="2" charset="-78"/>
              </a:rPr>
              <a:t>تدارک تسهیل‏گرهایی </a:t>
            </a:r>
            <a:r>
              <a:rPr lang="fa-IR" sz="2800" b="1" dirty="0">
                <a:cs typeface="B Mitra" panose="00000400000000000000" pitchFamily="2" charset="-78"/>
              </a:rPr>
              <a:t>که با نیازهای موقعیت و حرفه تطابق </a:t>
            </a:r>
            <a:r>
              <a:rPr lang="fa-IR" sz="2800" b="1" dirty="0" smtClean="0">
                <a:cs typeface="B Mitra" panose="00000400000000000000" pitchFamily="2" charset="-78"/>
              </a:rPr>
              <a:t>دارد.</a:t>
            </a:r>
            <a:endParaRPr lang="en-US" sz="2800" b="1" dirty="0">
              <a:cs typeface="B Mitra" panose="00000400000000000000" pitchFamily="2" charset="-78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2700525" y="2403073"/>
            <a:ext cx="662788" cy="2390035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endParaRPr lang="en-US" sz="1626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847" y="841515"/>
            <a:ext cx="7091812" cy="895083"/>
          </a:xfrm>
        </p:spPr>
        <p:txBody>
          <a:bodyPr/>
          <a:lstStyle/>
          <a:p>
            <a:pPr algn="r" rtl="1"/>
            <a:r>
              <a:rPr lang="fa-IR" altLang="en-US" sz="3200" dirty="0">
                <a:cs typeface="B Titr" panose="00000700000000000000" pitchFamily="2" charset="-78"/>
              </a:rPr>
              <a:t>چالشهای اساسی </a:t>
            </a:r>
            <a:r>
              <a:rPr lang="en-US" altLang="en-US" sz="3200" b="1" dirty="0">
                <a:latin typeface="Baskerville Old Face" panose="02020602080505020303" pitchFamily="18" charset="0"/>
                <a:cs typeface="B Titr" panose="00000700000000000000" pitchFamily="2" charset="-78"/>
              </a:rPr>
              <a:t>CBA</a:t>
            </a:r>
            <a:endParaRPr lang="en-GB" altLang="en-US" sz="3253" dirty="0"/>
          </a:p>
        </p:txBody>
      </p:sp>
    </p:spTree>
    <p:extLst>
      <p:ext uri="{BB962C8B-B14F-4D97-AF65-F5344CB8AC3E}">
        <p14:creationId xmlns:p14="http://schemas.microsoft.com/office/powerpoint/2010/main" val="7277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dirty="0" smtClean="0">
                <a:cs typeface="B Titr" panose="00000700000000000000" pitchFamily="2" charset="-78"/>
              </a:rPr>
              <a:t>چرا این بحث مطرح شد؟</a:t>
            </a:r>
            <a:endParaRPr lang="en-GB" altLang="en-US" dirty="0" smtClean="0">
              <a:cs typeface="B Titr" panose="00000700000000000000" pitchFamily="2" charset="-78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863078" y="2046808"/>
            <a:ext cx="3134118" cy="2233735"/>
            <a:chOff x="615247" y="2362200"/>
            <a:chExt cx="3423353" cy="2298032"/>
          </a:xfrm>
          <a:blipFill>
            <a:blip r:embed="rId2"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6" name="Rectangle 5"/>
            <p:cNvSpPr/>
            <p:nvPr/>
          </p:nvSpPr>
          <p:spPr>
            <a:xfrm>
              <a:off x="615247" y="2362200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4660" y="2374232"/>
              <a:ext cx="1143001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362200"/>
              <a:ext cx="1143000" cy="228600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 extrusionH="127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26"/>
            </a:p>
          </p:txBody>
        </p:sp>
      </p:grpSp>
    </p:spTree>
    <p:extLst>
      <p:ext uri="{BB962C8B-B14F-4D97-AF65-F5344CB8AC3E}">
        <p14:creationId xmlns:p14="http://schemas.microsoft.com/office/powerpoint/2010/main" val="20009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صلاحیت و شایستگی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تحقیقات برای این دو واژه سه جزء را مطرح کرده اند: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1- دانش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2- مهارت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3- انگیزه</a:t>
            </a:r>
            <a:endParaRPr lang="en-US" sz="2400" dirty="0">
              <a:cs typeface="B Yeka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0627" y="1937523"/>
            <a:ext cx="3848100" cy="3628768"/>
            <a:chOff x="2654300" y="2298700"/>
            <a:chExt cx="3848100" cy="3628768"/>
          </a:xfrm>
        </p:grpSpPr>
        <p:sp>
          <p:nvSpPr>
            <p:cNvPr id="4" name="Oval 3"/>
            <p:cNvSpPr/>
            <p:nvPr/>
          </p:nvSpPr>
          <p:spPr>
            <a:xfrm>
              <a:off x="2654300" y="2298700"/>
              <a:ext cx="3848100" cy="36287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fa-IR" sz="2400" dirty="0" smtClean="0">
                  <a:cs typeface="B Titr" panose="00000700000000000000" pitchFamily="2" charset="-78"/>
                </a:rPr>
                <a:t>شایستگی‏ها</a:t>
              </a:r>
            </a:p>
            <a:p>
              <a:pPr algn="ctr" rtl="1"/>
              <a:endParaRPr lang="fa-IR" sz="2400" dirty="0">
                <a:cs typeface="B Titr" panose="00000700000000000000" pitchFamily="2" charset="-78"/>
              </a:endParaRPr>
            </a:p>
            <a:p>
              <a:pPr algn="ctr" rtl="1"/>
              <a:endParaRPr lang="fa-IR" sz="2400" dirty="0" smtClean="0">
                <a:cs typeface="B Titr" panose="00000700000000000000" pitchFamily="2" charset="-78"/>
              </a:endParaRPr>
            </a:p>
            <a:p>
              <a:pPr algn="ctr" rtl="1"/>
              <a:endParaRPr lang="fa-IR" sz="2400" dirty="0">
                <a:cs typeface="B Titr" panose="00000700000000000000" pitchFamily="2" charset="-78"/>
              </a:endParaRPr>
            </a:p>
            <a:p>
              <a:pPr algn="ctr" rtl="1"/>
              <a:endParaRPr lang="fa-IR" sz="2400" dirty="0" smtClean="0">
                <a:cs typeface="B Titr" panose="00000700000000000000" pitchFamily="2" charset="-78"/>
              </a:endParaRPr>
            </a:p>
            <a:p>
              <a:pPr algn="ctr" rtl="1"/>
              <a:endParaRPr lang="fa-IR" sz="2400" dirty="0">
                <a:cs typeface="B Titr" panose="00000700000000000000" pitchFamily="2" charset="-78"/>
              </a:endParaRPr>
            </a:p>
            <a:p>
              <a:pPr algn="ctr" rtl="1"/>
              <a:endParaRPr lang="fa-IR" sz="2400" dirty="0" smtClean="0">
                <a:cs typeface="B Titr" panose="00000700000000000000" pitchFamily="2" charset="-78"/>
              </a:endParaRPr>
            </a:p>
            <a:p>
              <a:pPr algn="ctr" rtl="1"/>
              <a:endParaRPr lang="fa-IR" sz="2400" dirty="0">
                <a:cs typeface="B Titr" panose="000007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56626" y="3303576"/>
              <a:ext cx="1443973" cy="14716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مهارت‏ها</a:t>
              </a:r>
              <a:endParaRPr lang="fa-IR" dirty="0">
                <a:cs typeface="B Titr" panose="00000700000000000000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61526" y="3303576"/>
              <a:ext cx="1443973" cy="14716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دانش‏ها</a:t>
              </a:r>
              <a:endParaRPr lang="fa-IR" dirty="0">
                <a:cs typeface="B Titr" panose="00000700000000000000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64625" y="4236472"/>
              <a:ext cx="1443973" cy="14716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نگرش‏ها</a:t>
              </a:r>
              <a:endParaRPr lang="fa-IR" dirty="0">
                <a:cs typeface="B Titr" panose="00000700000000000000" pitchFamily="2" charset="-7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7982" y="3336408"/>
            <a:ext cx="931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بروز مهارت</a:t>
            </a:r>
            <a:endParaRPr lang="fa-IR" sz="24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596" y="3336408"/>
            <a:ext cx="10549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دانش کاربردی</a:t>
            </a:r>
            <a:endParaRPr lang="fa-IR" sz="24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0138" y="5656801"/>
            <a:ext cx="3767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علاقه و تعهد نسبت به یک حرفه</a:t>
            </a:r>
            <a:endParaRPr lang="fa-IR" sz="24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7734" y="4341784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حالت بهینه؟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21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JM" altLang="en-US" smtClean="0"/>
              <a:t>References</a:t>
            </a:r>
            <a:endParaRPr lang="en-GB" altLang="en-US" smtClean="0"/>
          </a:p>
        </p:txBody>
      </p:sp>
      <p:sp>
        <p:nvSpPr>
          <p:cNvPr id="141316" name="Text Box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349"/>
              <a:t>Information retrieved from the following cites:</a:t>
            </a:r>
          </a:p>
          <a:p>
            <a:pPr eaLnBrk="1" hangingPunct="1"/>
            <a:r>
              <a:rPr lang="en-GB" altLang="en-US" sz="2349">
                <a:hlinkClick r:id="rId2"/>
              </a:rPr>
              <a:t>http://www-new1.heacademy.ac.uk/assets/Documents/resources/heca/heca_cl25.pdf</a:t>
            </a:r>
            <a:r>
              <a:rPr lang="en-GB" altLang="en-US" sz="2349"/>
              <a:t>  </a:t>
            </a:r>
          </a:p>
          <a:p>
            <a:pPr eaLnBrk="1" hangingPunct="1"/>
            <a:r>
              <a:rPr lang="en-GB" altLang="en-US" sz="2349">
                <a:hlinkClick r:id="rId3"/>
              </a:rPr>
              <a:t>http://training.qld.gov.au/resources/employers/pdf/requirements-competency-assessment.pdf</a:t>
            </a:r>
            <a:r>
              <a:rPr lang="en-GB" altLang="en-US" sz="2349"/>
              <a:t> </a:t>
            </a:r>
          </a:p>
          <a:p>
            <a:pPr eaLnBrk="1" hangingPunct="1"/>
            <a:r>
              <a:rPr lang="en-GB" altLang="en-US" sz="2349">
                <a:hlinkClick r:id="rId4"/>
              </a:rPr>
              <a:t>https://www.cshisc.com.au/docs/ATSI_TAA/LearnerGuides/atsi_workplaceassessor_learnersguide_sec2_dev01.pdf</a:t>
            </a:r>
            <a:r>
              <a:rPr lang="en-GB" altLang="en-US" sz="2349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2349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96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صلاحیت و شایستگی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fa-IR" sz="2000" dirty="0" smtClean="0">
              <a:cs typeface="B Yekan" panose="00000400000000000000" pitchFamily="2" charset="-78"/>
            </a:endParaRPr>
          </a:p>
          <a:p>
            <a:pPr marL="0" indent="0" algn="ctr" rtl="1">
              <a:lnSpc>
                <a:spcPct val="90000"/>
              </a:lnSpc>
              <a:buNone/>
            </a:pPr>
            <a:r>
              <a:rPr lang="fa-IR" sz="2000" dirty="0" smtClean="0">
                <a:cs typeface="B Yekan" panose="00000400000000000000" pitchFamily="2" charset="-78"/>
              </a:rPr>
              <a:t>کدام یک شایستگی به شمار می‏رود؟ چرا؟</a:t>
            </a:r>
            <a:endParaRPr lang="fa-IR" sz="2000" dirty="0">
              <a:cs typeface="B Yekan" panose="00000400000000000000" pitchFamily="2" charset="-78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11269" y="1724977"/>
            <a:ext cx="9913931" cy="3483517"/>
          </a:xfrm>
          <a:prstGeom prst="triangle">
            <a:avLst>
              <a:gd name="adj" fmla="val 498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رفتار قابل مشاهده</a:t>
            </a:r>
          </a:p>
          <a:p>
            <a:pPr algn="ctr" rtl="1"/>
            <a:endParaRPr lang="fa-IR" dirty="0" smtClean="0">
              <a:cs typeface="B Titr" panose="00000700000000000000" pitchFamily="2" charset="-78"/>
            </a:endParaRP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دانش: </a:t>
            </a:r>
            <a:r>
              <a:rPr lang="fa-IR" sz="2000" dirty="0" smtClean="0">
                <a:cs typeface="B Mitra" panose="00000400000000000000" pitchFamily="2" charset="-78"/>
              </a:rPr>
              <a:t>مرتبط با حرفه</a:t>
            </a:r>
          </a:p>
          <a:p>
            <a:pPr algn="ctr" rtl="1"/>
            <a:endParaRPr lang="fa-IR" sz="1200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مهارت‏ها: </a:t>
            </a:r>
            <a:r>
              <a:rPr lang="fa-IR" sz="2000" dirty="0">
                <a:cs typeface="B Mitra" panose="00000400000000000000" pitchFamily="2" charset="-78"/>
              </a:rPr>
              <a:t>ارتباط مؤثر، نشان دادن </a:t>
            </a:r>
            <a:r>
              <a:rPr lang="fa-IR" sz="2000" dirty="0" smtClean="0">
                <a:cs typeface="B Mitra" panose="00000400000000000000" pitchFamily="2" charset="-78"/>
              </a:rPr>
              <a:t>مدیریت</a:t>
            </a:r>
          </a:p>
          <a:p>
            <a:pPr algn="ctr" rtl="1"/>
            <a:endParaRPr lang="fa-IR" sz="1200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dirty="0">
                <a:cs typeface="B Titr" panose="00000700000000000000" pitchFamily="2" charset="-78"/>
              </a:rPr>
              <a:t>ادراک</a:t>
            </a:r>
            <a:r>
              <a:rPr lang="fa-IR" sz="2000" dirty="0" smtClean="0">
                <a:cs typeface="B Mitra" panose="00000400000000000000" pitchFamily="2" charset="-78"/>
              </a:rPr>
              <a:t>: درک خود و دیگران</a:t>
            </a:r>
          </a:p>
          <a:p>
            <a:pPr algn="ctr" rtl="1"/>
            <a:endParaRPr lang="fa-IR" sz="1200" dirty="0">
              <a:cs typeface="B Mitra" panose="00000400000000000000" pitchFamily="2" charset="-78"/>
            </a:endParaRP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خصیصه</a:t>
            </a:r>
            <a:r>
              <a:rPr lang="fa-IR" sz="2000" dirty="0" smtClean="0">
                <a:cs typeface="B Mitra" panose="00000400000000000000" pitchFamily="2" charset="-78"/>
              </a:rPr>
              <a:t>‏</a:t>
            </a:r>
            <a:r>
              <a:rPr lang="fa-IR" dirty="0">
                <a:cs typeface="B Titr" panose="00000700000000000000" pitchFamily="2" charset="-78"/>
              </a:rPr>
              <a:t>ها</a:t>
            </a:r>
            <a:r>
              <a:rPr lang="fa-IR" sz="2000" dirty="0" smtClean="0">
                <a:cs typeface="B Mitra" panose="00000400000000000000" pitchFamily="2" charset="-78"/>
              </a:rPr>
              <a:t>: یادگیری سریع، توان کار تیمی، اعتماد به نفس</a:t>
            </a:r>
          </a:p>
          <a:p>
            <a:pPr algn="ctr" rtl="1"/>
            <a:endParaRPr lang="fa-IR" sz="1200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dirty="0">
                <a:cs typeface="B Titr" panose="00000700000000000000" pitchFamily="2" charset="-78"/>
              </a:rPr>
              <a:t>انگیزه</a:t>
            </a:r>
            <a:r>
              <a:rPr lang="fa-IR" sz="2000" dirty="0" smtClean="0">
                <a:cs typeface="B Mitra" panose="00000400000000000000" pitchFamily="2" charset="-78"/>
              </a:rPr>
              <a:t>‏</a:t>
            </a:r>
            <a:r>
              <a:rPr lang="fa-IR" dirty="0">
                <a:cs typeface="B Titr" panose="00000700000000000000" pitchFamily="2" charset="-78"/>
              </a:rPr>
              <a:t>ها</a:t>
            </a:r>
            <a:r>
              <a:rPr lang="fa-IR" sz="2000" dirty="0" smtClean="0">
                <a:cs typeface="B Mitra" panose="00000400000000000000" pitchFamily="2" charset="-78"/>
              </a:rPr>
              <a:t>: خود توسعه‏گری، جایگاه اجتماعی</a:t>
            </a:r>
          </a:p>
          <a:p>
            <a:pPr algn="ctr" rtl="1"/>
            <a:endParaRPr lang="fa-IR" sz="2000" dirty="0">
              <a:cs typeface="B Mitra" panose="00000400000000000000" pitchFamily="2" charset="-78"/>
            </a:endParaRPr>
          </a:p>
          <a:p>
            <a:pPr algn="ctr" rtl="1"/>
            <a:endParaRPr lang="fa-IR" sz="2000" dirty="0" smtClean="0">
              <a:cs typeface="B Mitra" panose="00000400000000000000" pitchFamily="2" charset="-78"/>
            </a:endParaRPr>
          </a:p>
          <a:p>
            <a:pPr algn="ctr" rtl="1"/>
            <a:endParaRPr lang="fa-IR" sz="2000" dirty="0">
              <a:cs typeface="B Mitra" panose="00000400000000000000" pitchFamily="2" charset="-78"/>
            </a:endParaRPr>
          </a:p>
          <a:p>
            <a:pPr algn="ctr" rtl="1"/>
            <a:endParaRPr lang="fa-IR" sz="2000" u="sng" dirty="0" smtClean="0">
              <a:cs typeface="B Mitra" panose="00000400000000000000" pitchFamily="2" charset="-78"/>
            </a:endParaRPr>
          </a:p>
          <a:p>
            <a:pPr algn="ctr" rtl="1"/>
            <a:endParaRPr lang="fa-IR" sz="2000" dirty="0">
              <a:cs typeface="B Mitra" panose="00000400000000000000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701081" y="2632984"/>
            <a:ext cx="3994150" cy="214520"/>
          </a:xfrm>
          <a:custGeom>
            <a:avLst/>
            <a:gdLst>
              <a:gd name="connsiteX0" fmla="*/ 0 w 3994150"/>
              <a:gd name="connsiteY0" fmla="*/ 12748 h 214520"/>
              <a:gd name="connsiteX1" fmla="*/ 31750 w 3994150"/>
              <a:gd name="connsiteY1" fmla="*/ 25448 h 214520"/>
              <a:gd name="connsiteX2" fmla="*/ 63500 w 3994150"/>
              <a:gd name="connsiteY2" fmla="*/ 44498 h 214520"/>
              <a:gd name="connsiteX3" fmla="*/ 146050 w 3994150"/>
              <a:gd name="connsiteY3" fmla="*/ 69898 h 214520"/>
              <a:gd name="connsiteX4" fmla="*/ 165100 w 3994150"/>
              <a:gd name="connsiteY4" fmla="*/ 76248 h 214520"/>
              <a:gd name="connsiteX5" fmla="*/ 203200 w 3994150"/>
              <a:gd name="connsiteY5" fmla="*/ 82598 h 214520"/>
              <a:gd name="connsiteX6" fmla="*/ 266700 w 3994150"/>
              <a:gd name="connsiteY6" fmla="*/ 95298 h 214520"/>
              <a:gd name="connsiteX7" fmla="*/ 622300 w 3994150"/>
              <a:gd name="connsiteY7" fmla="*/ 88948 h 214520"/>
              <a:gd name="connsiteX8" fmla="*/ 666750 w 3994150"/>
              <a:gd name="connsiteY8" fmla="*/ 82598 h 214520"/>
              <a:gd name="connsiteX9" fmla="*/ 825500 w 3994150"/>
              <a:gd name="connsiteY9" fmla="*/ 95298 h 214520"/>
              <a:gd name="connsiteX10" fmla="*/ 863600 w 3994150"/>
              <a:gd name="connsiteY10" fmla="*/ 114348 h 214520"/>
              <a:gd name="connsiteX11" fmla="*/ 901700 w 3994150"/>
              <a:gd name="connsiteY11" fmla="*/ 127048 h 214520"/>
              <a:gd name="connsiteX12" fmla="*/ 952500 w 3994150"/>
              <a:gd name="connsiteY12" fmla="*/ 139748 h 214520"/>
              <a:gd name="connsiteX13" fmla="*/ 1517650 w 3994150"/>
              <a:gd name="connsiteY13" fmla="*/ 152448 h 214520"/>
              <a:gd name="connsiteX14" fmla="*/ 1600200 w 3994150"/>
              <a:gd name="connsiteY14" fmla="*/ 171498 h 214520"/>
              <a:gd name="connsiteX15" fmla="*/ 1619250 w 3994150"/>
              <a:gd name="connsiteY15" fmla="*/ 177848 h 214520"/>
              <a:gd name="connsiteX16" fmla="*/ 1682750 w 3994150"/>
              <a:gd name="connsiteY16" fmla="*/ 184198 h 214520"/>
              <a:gd name="connsiteX17" fmla="*/ 2413000 w 3994150"/>
              <a:gd name="connsiteY17" fmla="*/ 196898 h 214520"/>
              <a:gd name="connsiteX18" fmla="*/ 3232150 w 3994150"/>
              <a:gd name="connsiteY18" fmla="*/ 203248 h 214520"/>
              <a:gd name="connsiteX19" fmla="*/ 3568700 w 3994150"/>
              <a:gd name="connsiteY19" fmla="*/ 203248 h 214520"/>
              <a:gd name="connsiteX20" fmla="*/ 3587750 w 3994150"/>
              <a:gd name="connsiteY20" fmla="*/ 184198 h 214520"/>
              <a:gd name="connsiteX21" fmla="*/ 3632200 w 3994150"/>
              <a:gd name="connsiteY21" fmla="*/ 171498 h 214520"/>
              <a:gd name="connsiteX22" fmla="*/ 3651250 w 3994150"/>
              <a:gd name="connsiteY22" fmla="*/ 165148 h 214520"/>
              <a:gd name="connsiteX23" fmla="*/ 3683000 w 3994150"/>
              <a:gd name="connsiteY23" fmla="*/ 139748 h 214520"/>
              <a:gd name="connsiteX24" fmla="*/ 3702050 w 3994150"/>
              <a:gd name="connsiteY24" fmla="*/ 133398 h 214520"/>
              <a:gd name="connsiteX25" fmla="*/ 3714750 w 3994150"/>
              <a:gd name="connsiteY25" fmla="*/ 114348 h 214520"/>
              <a:gd name="connsiteX26" fmla="*/ 3733800 w 3994150"/>
              <a:gd name="connsiteY26" fmla="*/ 95298 h 214520"/>
              <a:gd name="connsiteX27" fmla="*/ 3822700 w 3994150"/>
              <a:gd name="connsiteY27" fmla="*/ 44498 h 214520"/>
              <a:gd name="connsiteX28" fmla="*/ 3848100 w 3994150"/>
              <a:gd name="connsiteY28" fmla="*/ 31798 h 214520"/>
              <a:gd name="connsiteX29" fmla="*/ 3898900 w 3994150"/>
              <a:gd name="connsiteY29" fmla="*/ 19098 h 214520"/>
              <a:gd name="connsiteX30" fmla="*/ 3924300 w 3994150"/>
              <a:gd name="connsiteY30" fmla="*/ 12748 h 214520"/>
              <a:gd name="connsiteX31" fmla="*/ 3956050 w 3994150"/>
              <a:gd name="connsiteY31" fmla="*/ 6398 h 214520"/>
              <a:gd name="connsiteX32" fmla="*/ 3994150 w 3994150"/>
              <a:gd name="connsiteY32" fmla="*/ 48 h 21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94150" h="214520">
                <a:moveTo>
                  <a:pt x="0" y="12748"/>
                </a:moveTo>
                <a:cubicBezTo>
                  <a:pt x="10583" y="16981"/>
                  <a:pt x="21555" y="20350"/>
                  <a:pt x="31750" y="25448"/>
                </a:cubicBezTo>
                <a:cubicBezTo>
                  <a:pt x="42789" y="30968"/>
                  <a:pt x="52264" y="39391"/>
                  <a:pt x="63500" y="44498"/>
                </a:cubicBezTo>
                <a:cubicBezTo>
                  <a:pt x="79474" y="51759"/>
                  <a:pt x="131025" y="65390"/>
                  <a:pt x="146050" y="69898"/>
                </a:cubicBezTo>
                <a:cubicBezTo>
                  <a:pt x="152461" y="71821"/>
                  <a:pt x="158566" y="74796"/>
                  <a:pt x="165100" y="76248"/>
                </a:cubicBezTo>
                <a:cubicBezTo>
                  <a:pt x="177669" y="79041"/>
                  <a:pt x="190545" y="80225"/>
                  <a:pt x="203200" y="82598"/>
                </a:cubicBezTo>
                <a:cubicBezTo>
                  <a:pt x="224416" y="86576"/>
                  <a:pt x="266700" y="95298"/>
                  <a:pt x="266700" y="95298"/>
                </a:cubicBezTo>
                <a:lnTo>
                  <a:pt x="622300" y="88948"/>
                </a:lnTo>
                <a:cubicBezTo>
                  <a:pt x="637260" y="88473"/>
                  <a:pt x="651790" y="82131"/>
                  <a:pt x="666750" y="82598"/>
                </a:cubicBezTo>
                <a:cubicBezTo>
                  <a:pt x="719810" y="84256"/>
                  <a:pt x="772583" y="91065"/>
                  <a:pt x="825500" y="95298"/>
                </a:cubicBezTo>
                <a:cubicBezTo>
                  <a:pt x="894975" y="118456"/>
                  <a:pt x="789742" y="81522"/>
                  <a:pt x="863600" y="114348"/>
                </a:cubicBezTo>
                <a:cubicBezTo>
                  <a:pt x="875833" y="119785"/>
                  <a:pt x="888828" y="123370"/>
                  <a:pt x="901700" y="127048"/>
                </a:cubicBezTo>
                <a:cubicBezTo>
                  <a:pt x="918483" y="131843"/>
                  <a:pt x="935567" y="135515"/>
                  <a:pt x="952500" y="139748"/>
                </a:cubicBezTo>
                <a:cubicBezTo>
                  <a:pt x="1152457" y="189737"/>
                  <a:pt x="969173" y="145995"/>
                  <a:pt x="1517650" y="152448"/>
                </a:cubicBezTo>
                <a:cubicBezTo>
                  <a:pt x="1542836" y="157485"/>
                  <a:pt x="1577223" y="163839"/>
                  <a:pt x="1600200" y="171498"/>
                </a:cubicBezTo>
                <a:cubicBezTo>
                  <a:pt x="1606550" y="173615"/>
                  <a:pt x="1612634" y="176830"/>
                  <a:pt x="1619250" y="177848"/>
                </a:cubicBezTo>
                <a:cubicBezTo>
                  <a:pt x="1640275" y="181083"/>
                  <a:pt x="1661484" y="183688"/>
                  <a:pt x="1682750" y="184198"/>
                </a:cubicBezTo>
                <a:lnTo>
                  <a:pt x="2413000" y="196898"/>
                </a:lnTo>
                <a:lnTo>
                  <a:pt x="3232150" y="203248"/>
                </a:lnTo>
                <a:cubicBezTo>
                  <a:pt x="3362808" y="216314"/>
                  <a:pt x="3374664" y="220121"/>
                  <a:pt x="3568700" y="203248"/>
                </a:cubicBezTo>
                <a:cubicBezTo>
                  <a:pt x="3577646" y="202470"/>
                  <a:pt x="3579718" y="188214"/>
                  <a:pt x="3587750" y="184198"/>
                </a:cubicBezTo>
                <a:cubicBezTo>
                  <a:pt x="3601533" y="177307"/>
                  <a:pt x="3617440" y="175926"/>
                  <a:pt x="3632200" y="171498"/>
                </a:cubicBezTo>
                <a:cubicBezTo>
                  <a:pt x="3638611" y="169575"/>
                  <a:pt x="3644900" y="167265"/>
                  <a:pt x="3651250" y="165148"/>
                </a:cubicBezTo>
                <a:cubicBezTo>
                  <a:pt x="3661833" y="156681"/>
                  <a:pt x="3671507" y="146931"/>
                  <a:pt x="3683000" y="139748"/>
                </a:cubicBezTo>
                <a:cubicBezTo>
                  <a:pt x="3688676" y="136200"/>
                  <a:pt x="3696823" y="137579"/>
                  <a:pt x="3702050" y="133398"/>
                </a:cubicBezTo>
                <a:cubicBezTo>
                  <a:pt x="3708009" y="128630"/>
                  <a:pt x="3709864" y="120211"/>
                  <a:pt x="3714750" y="114348"/>
                </a:cubicBezTo>
                <a:cubicBezTo>
                  <a:pt x="3720499" y="107449"/>
                  <a:pt x="3726711" y="100811"/>
                  <a:pt x="3733800" y="95298"/>
                </a:cubicBezTo>
                <a:cubicBezTo>
                  <a:pt x="3766111" y="70167"/>
                  <a:pt x="3784966" y="63365"/>
                  <a:pt x="3822700" y="44498"/>
                </a:cubicBezTo>
                <a:cubicBezTo>
                  <a:pt x="3831167" y="40265"/>
                  <a:pt x="3838917" y="34094"/>
                  <a:pt x="3848100" y="31798"/>
                </a:cubicBezTo>
                <a:lnTo>
                  <a:pt x="3898900" y="19098"/>
                </a:lnTo>
                <a:cubicBezTo>
                  <a:pt x="3907367" y="16981"/>
                  <a:pt x="3915742" y="14460"/>
                  <a:pt x="3924300" y="12748"/>
                </a:cubicBezTo>
                <a:cubicBezTo>
                  <a:pt x="3934883" y="10631"/>
                  <a:pt x="3945514" y="8739"/>
                  <a:pt x="3956050" y="6398"/>
                </a:cubicBezTo>
                <a:cubicBezTo>
                  <a:pt x="3989245" y="-979"/>
                  <a:pt x="3970934" y="48"/>
                  <a:pt x="3994150" y="4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1551 L -0.72448 -0.03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صلاحیت و شایستگی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lnSpc>
                <a:spcPct val="90000"/>
              </a:lnSpc>
              <a:buNone/>
            </a:pPr>
            <a:r>
              <a:rPr lang="fa-IR" sz="2400" dirty="0" smtClean="0">
                <a:solidFill>
                  <a:srgbClr val="C00000"/>
                </a:solidFill>
                <a:cs typeface="B Yekan" panose="00000400000000000000" pitchFamily="2" charset="-78"/>
              </a:rPr>
              <a:t>شایستگی</a:t>
            </a:r>
            <a:r>
              <a:rPr lang="fa-IR" sz="2400" dirty="0" smtClean="0">
                <a:cs typeface="B Yekan" panose="00000400000000000000" pitchFamily="2" charset="-78"/>
              </a:rPr>
              <a:t>= </a:t>
            </a:r>
            <a:r>
              <a:rPr lang="fa-IR" sz="2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صلاحیت</a:t>
            </a:r>
            <a:r>
              <a:rPr lang="fa-IR" sz="2400" dirty="0" smtClean="0">
                <a:cs typeface="B Yekan" panose="00000400000000000000" pitchFamily="2" charset="-78"/>
              </a:rPr>
              <a:t> + </a:t>
            </a:r>
            <a:r>
              <a:rPr lang="fa-IR" sz="2400" dirty="0" smtClean="0">
                <a:solidFill>
                  <a:srgbClr val="7030A0"/>
                </a:solidFill>
                <a:cs typeface="B Yekan" panose="00000400000000000000" pitchFamily="2" charset="-78"/>
              </a:rPr>
              <a:t>تعهد</a:t>
            </a:r>
          </a:p>
          <a:p>
            <a:pPr marL="0" indent="0" algn="just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  <a:sym typeface="Wingdings" panose="05000000000000000000" pitchFamily="2" charset="2"/>
              </a:rPr>
              <a:t></a:t>
            </a:r>
            <a:r>
              <a:rPr lang="fa-IR" sz="2400" dirty="0" smtClean="0">
                <a:solidFill>
                  <a:srgbClr val="C00000"/>
                </a:solidFill>
                <a:cs typeface="B Yekan" panose="00000400000000000000" pitchFamily="2" charset="-78"/>
              </a:rPr>
              <a:t>صلاحیت</a:t>
            </a:r>
            <a:r>
              <a:rPr lang="fa-IR" sz="2400" dirty="0" smtClean="0">
                <a:cs typeface="B Yekan" panose="00000400000000000000" pitchFamily="2" charset="-78"/>
              </a:rPr>
              <a:t> = </a:t>
            </a:r>
            <a:r>
              <a:rPr lang="fa-IR" sz="2400" dirty="0" smtClean="0">
                <a:solidFill>
                  <a:srgbClr val="0070C0"/>
                </a:solidFill>
                <a:cs typeface="B Yekan" panose="00000400000000000000" pitchFamily="2" charset="-78"/>
              </a:rPr>
              <a:t>دانش</a:t>
            </a:r>
            <a:r>
              <a:rPr lang="fa-IR" sz="2400" dirty="0" smtClean="0">
                <a:cs typeface="B Yekan" panose="00000400000000000000" pitchFamily="2" charset="-78"/>
              </a:rPr>
              <a:t> + </a:t>
            </a:r>
            <a:r>
              <a:rPr lang="fa-IR" sz="2400" dirty="0" smtClean="0">
                <a:solidFill>
                  <a:srgbClr val="0070C0"/>
                </a:solidFill>
                <a:cs typeface="B Yekan" panose="00000400000000000000" pitchFamily="2" charset="-78"/>
              </a:rPr>
              <a:t>مهارت</a:t>
            </a:r>
            <a:r>
              <a:rPr lang="fa-IR" sz="2400" dirty="0" smtClean="0">
                <a:cs typeface="B Yekan" panose="00000400000000000000" pitchFamily="2" charset="-78"/>
              </a:rPr>
              <a:t>   </a:t>
            </a:r>
          </a:p>
          <a:p>
            <a:pPr marL="0" indent="0" algn="just" rtl="1">
              <a:lnSpc>
                <a:spcPct val="90000"/>
              </a:lnSpc>
              <a:buNone/>
            </a:pPr>
            <a:r>
              <a:rPr lang="fa-IR" sz="2400" dirty="0" smtClean="0">
                <a:cs typeface="B Yekan" panose="00000400000000000000" pitchFamily="2" charset="-78"/>
                <a:sym typeface="Wingdings" panose="05000000000000000000" pitchFamily="2" charset="2"/>
              </a:rPr>
              <a:t></a:t>
            </a:r>
            <a:r>
              <a:rPr lang="fa-IR" sz="2400" dirty="0" smtClean="0">
                <a:solidFill>
                  <a:srgbClr val="C00000"/>
                </a:solidFill>
                <a:cs typeface="B Yekan" panose="00000400000000000000" pitchFamily="2" charset="-78"/>
                <a:sym typeface="Wingdings" panose="05000000000000000000" pitchFamily="2" charset="2"/>
              </a:rPr>
              <a:t>تعهد</a:t>
            </a:r>
            <a:r>
              <a:rPr lang="fa-IR" sz="2400" dirty="0" smtClean="0">
                <a:cs typeface="B Yekan" panose="00000400000000000000" pitchFamily="2" charset="-78"/>
                <a:sym typeface="Wingdings" panose="05000000000000000000" pitchFamily="2" charset="2"/>
              </a:rPr>
              <a:t>= دلبستگی عمیق یا جانبداری مشتاقانه و معتقدانه نسبت به یک حرفه یا شخص</a:t>
            </a:r>
          </a:p>
          <a:p>
            <a:pPr marL="0" indent="0" algn="just" rtl="1">
              <a:lnSpc>
                <a:spcPct val="90000"/>
              </a:lnSpc>
              <a:buNone/>
            </a:pPr>
            <a:endParaRPr lang="en-US" sz="2000" dirty="0">
              <a:cs typeface="B Yeka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1815"/>
              </p:ext>
            </p:extLst>
          </p:nvPr>
        </p:nvGraphicFramePr>
        <p:xfrm>
          <a:off x="2251636" y="2908991"/>
          <a:ext cx="8128000" cy="320040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ویژگی‏های صلاحیت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ویژگیهای تعهد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دانش فنی و دانش حرفه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خود اطمینانی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مهارتهای مدیریت زمان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خود انگیزه‏بخشی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مهارت تصمیم‏گری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صداقت و یکپارچگی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مهارت‏های</a:t>
                      </a:r>
                      <a:r>
                        <a:rPr lang="fa-IR" sz="2400" baseline="0" dirty="0" smtClean="0">
                          <a:cs typeface="B Mitra" panose="00000400000000000000" pitchFamily="2" charset="-78"/>
                        </a:rPr>
                        <a:t> بین فردی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نگرش مثبت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مهارت‏های رهبری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انگیزه پیشرفت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مهارت‏های تیم‏سازی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Mitra" panose="00000400000000000000" pitchFamily="2" charset="-78"/>
                        </a:rPr>
                        <a:t>بی‏باکی در انجام کارهای جدید</a:t>
                      </a:r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رویکردهای حاکم بر سنجش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lnSpc>
                <a:spcPct val="90000"/>
              </a:lnSpc>
              <a:buNone/>
            </a:pPr>
            <a:r>
              <a:rPr lang="fa-IR" sz="2800" b="1" dirty="0" smtClean="0">
                <a:cs typeface="B Mitra" panose="00000400000000000000" pitchFamily="2" charset="-78"/>
                <a:sym typeface="Wingdings" panose="05000000000000000000" pitchFamily="2" charset="2"/>
              </a:rPr>
              <a:t></a:t>
            </a:r>
            <a:r>
              <a:rPr lang="fa-IR" sz="2800" b="1" dirty="0" smtClean="0">
                <a:cs typeface="B Mitra" panose="00000400000000000000" pitchFamily="2" charset="-78"/>
              </a:rPr>
              <a:t>سنجش 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از</a:t>
            </a:r>
            <a:r>
              <a:rPr lang="fa-IR" sz="2800" b="1" dirty="0">
                <a:cs typeface="B Mitra" panose="00000400000000000000" pitchFamily="2" charset="-78"/>
              </a:rPr>
              <a:t> یادگیری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lang="fa-IR" sz="2800" b="1" dirty="0" smtClean="0">
                <a:cs typeface="B Mitra" panose="00000400000000000000" pitchFamily="2" charset="-78"/>
              </a:rPr>
              <a:t>	</a:t>
            </a:r>
            <a:r>
              <a:rPr lang="fa-IR" sz="2800" b="1" dirty="0">
                <a:cs typeface="B Mitra" panose="00000400000000000000" pitchFamily="2" charset="-78"/>
                <a:sym typeface="Wingdings" panose="05000000000000000000" pitchFamily="2" charset="2"/>
              </a:rPr>
              <a:t>  </a:t>
            </a:r>
            <a:r>
              <a:rPr lang="fa-IR" sz="2800" b="1" dirty="0" smtClean="0">
                <a:cs typeface="B Mitra" panose="00000400000000000000" pitchFamily="2" charset="-78"/>
              </a:rPr>
              <a:t>سنجش 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برای</a:t>
            </a:r>
            <a:r>
              <a:rPr lang="fa-IR" sz="2800" b="1" dirty="0">
                <a:cs typeface="B Mitra" panose="00000400000000000000" pitchFamily="2" charset="-78"/>
              </a:rPr>
              <a:t> یادگیری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lang="fa-IR" sz="2800" b="1" dirty="0" smtClean="0">
                <a:cs typeface="B Mitra" panose="00000400000000000000" pitchFamily="2" charset="-78"/>
              </a:rPr>
              <a:t>		</a:t>
            </a:r>
            <a:r>
              <a:rPr lang="fa-IR" sz="2800" b="1" dirty="0">
                <a:cs typeface="B Mitra" panose="00000400000000000000" pitchFamily="2" charset="-78"/>
                <a:sym typeface="Wingdings" panose="05000000000000000000" pitchFamily="2" charset="2"/>
              </a:rPr>
              <a:t>  </a:t>
            </a:r>
            <a:r>
              <a:rPr lang="fa-IR" sz="2800" b="1" dirty="0" smtClean="0">
                <a:cs typeface="B Mitra" panose="00000400000000000000" pitchFamily="2" charset="-78"/>
              </a:rPr>
              <a:t>سنجش 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به </a:t>
            </a:r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عنوان </a:t>
            </a:r>
            <a:r>
              <a:rPr lang="fa-IR" sz="2800" b="1" dirty="0" smtClean="0">
                <a:cs typeface="B Mitra" panose="00000400000000000000" pitchFamily="2" charset="-78"/>
              </a:rPr>
              <a:t>یادگیری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pic>
        <p:nvPicPr>
          <p:cNvPr id="1026" name="Picture 2" descr="Image result for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2" y="3019745"/>
            <a:ext cx="1605318" cy="14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2996212"/>
            <a:ext cx="1515762" cy="15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6" idx="1"/>
            <a:endCxn id="1028" idx="3"/>
          </p:cNvCxnSpPr>
          <p:nvPr/>
        </p:nvCxnSpPr>
        <p:spPr>
          <a:xfrm flipH="1">
            <a:off x="7817708" y="3754093"/>
            <a:ext cx="1374464" cy="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Image result for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18" y="3043279"/>
            <a:ext cx="1605318" cy="14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92" y="3019746"/>
            <a:ext cx="1515762" cy="15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6"/>
          <p:cNvSpPr/>
          <p:nvPr/>
        </p:nvSpPr>
        <p:spPr>
          <a:xfrm flipH="1">
            <a:off x="2919058" y="3043279"/>
            <a:ext cx="1449860" cy="4495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flipV="1">
            <a:off x="2994455" y="4001817"/>
            <a:ext cx="1374464" cy="4866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4" descr="Image result for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76" y="1543284"/>
            <a:ext cx="4524939" cy="45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74" y="2141792"/>
            <a:ext cx="1511039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2" y="2054975"/>
            <a:ext cx="1511039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1" y="4189701"/>
            <a:ext cx="1511039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3" y="4282588"/>
            <a:ext cx="1511039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سنجش مبتنی بر شایستگی چیست؟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3200" b="1" dirty="0">
                <a:cs typeface="B Mitra" panose="00000400000000000000" pitchFamily="2" charset="-78"/>
              </a:rPr>
              <a:t>یک سیستم </a:t>
            </a:r>
            <a:r>
              <a:rPr lang="fa-IR" sz="3200" b="1" dirty="0" smtClean="0">
                <a:cs typeface="B Mitra" panose="00000400000000000000" pitchFamily="2" charset="-78"/>
              </a:rPr>
              <a:t>آموزشی است؟؟؟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Mitra" panose="00000400000000000000" pitchFamily="2" charset="-78"/>
              </a:rPr>
              <a:t>پیرامون </a:t>
            </a:r>
            <a:r>
              <a:rPr lang="fa-IR" sz="3200" b="1" dirty="0">
                <a:cs typeface="B Mitra" panose="00000400000000000000" pitchFamily="2" charset="-78"/>
              </a:rPr>
              <a:t>این </a:t>
            </a:r>
            <a:r>
              <a:rPr lang="fa-IR" sz="3200" b="1" dirty="0" smtClean="0">
                <a:cs typeface="B Mitra" panose="00000400000000000000" pitchFamily="2" charset="-78"/>
              </a:rPr>
              <a:t>که </a:t>
            </a:r>
            <a:r>
              <a:rPr lang="fa-IR" sz="3200" b="1" dirty="0">
                <a:cs typeface="B Mitra" panose="00000400000000000000" pitchFamily="2" charset="-78"/>
              </a:rPr>
              <a:t>«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چه چیزی 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اصالت (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  <a:cs typeface="B Mitra" panose="00000400000000000000" pitchFamily="2" charset="-78"/>
              </a:rPr>
              <a:t>essential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 دارد</a:t>
            </a:r>
            <a:r>
              <a:rPr lang="fa-IR" sz="3200" b="1" dirty="0" smtClean="0">
                <a:cs typeface="B Mitra" panose="00000400000000000000" pitchFamily="2" charset="-78"/>
              </a:rPr>
              <a:t>» </a:t>
            </a:r>
            <a:r>
              <a:rPr lang="fa-IR" sz="3200" b="1" dirty="0">
                <a:cs typeface="B Mitra" panose="00000400000000000000" pitchFamily="2" charset="-78"/>
              </a:rPr>
              <a:t>عمل می‏</a:t>
            </a:r>
            <a:r>
              <a:rPr lang="fa-IR" sz="3200" b="1" dirty="0" smtClean="0">
                <a:cs typeface="B Mitra" panose="00000400000000000000" pitchFamily="2" charset="-78"/>
              </a:rPr>
              <a:t>کند.</a:t>
            </a:r>
          </a:p>
          <a:p>
            <a:pPr algn="just" rt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Mitra" panose="00000400000000000000" pitchFamily="2" charset="-78"/>
              </a:rPr>
              <a:t>سنجش مبتنی بر شایستگی، شواهدی تولید می‏کند تا قضاوت یا تصمیمی درباره اینکه یک فرد منطبق با استانداردهای خاص عمل می‏کند یا خیر، انجام شود. </a:t>
            </a:r>
            <a:endParaRPr lang="en-US" sz="3200" b="1" dirty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سنجش مبتنی بر شایستگی چیست؟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284"/>
            <a:ext cx="10058400" cy="467628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fa-IR" sz="3200" b="1" dirty="0" smtClean="0">
                <a:cs typeface="B Mitra" panose="00000400000000000000" pitchFamily="2" charset="-78"/>
              </a:rPr>
              <a:t>هیتون و وگنر (</a:t>
            </a:r>
            <a:r>
              <a:rPr lang="en-US" sz="3200" b="1" dirty="0">
                <a:solidFill>
                  <a:schemeClr val="tx1"/>
                </a:solidFill>
                <a:latin typeface="Bodoni MT" panose="02070603080606020203" pitchFamily="18" charset="0"/>
                <a:cs typeface="B Mitra" panose="00000400000000000000" pitchFamily="2" charset="-78"/>
              </a:rPr>
              <a:t>Hayton &amp; Wagner, 2008</a:t>
            </a:r>
            <a:r>
              <a:rPr lang="fa-IR" sz="3200" b="1" dirty="0" smtClean="0">
                <a:cs typeface="B Mitra" panose="00000400000000000000" pitchFamily="2" charset="-78"/>
              </a:rPr>
              <a:t>) سنجش مبتنی بر شایستگی را به عنوان «</a:t>
            </a:r>
            <a:r>
              <a:rPr lang="fa-IR" sz="32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سنجش شواهد برای این که توانایی‏های کنونی فرد را با مجموعه‏ای از استانداردهای شایستگی تطبیق دهد</a:t>
            </a:r>
            <a:r>
              <a:rPr lang="fa-IR" sz="3200" b="1" dirty="0" smtClean="0">
                <a:cs typeface="B Mitra" panose="00000400000000000000" pitchFamily="2" charset="-78"/>
              </a:rPr>
              <a:t>» در نظر می‏گیرد.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3200" b="1" dirty="0" smtClean="0">
                <a:cs typeface="B Mitra" panose="00000400000000000000" pitchFamily="2" charset="-78"/>
              </a:rPr>
              <a:t>سنجش مبتنی بر شایستگی سیستمی است که در آن تعدادی تکنیکهای سنجشی برای تعیین تواناییهای یک فرد مورد استفاده قرار می گیرد.</a:t>
            </a:r>
            <a:endParaRPr lang="en-US" sz="3200" b="1" dirty="0" smtClean="0">
              <a:cs typeface="B Mitra" panose="00000400000000000000" pitchFamily="2" charset="-78"/>
            </a:endParaRPr>
          </a:p>
          <a:p>
            <a:pPr marL="0" indent="0" algn="just" rtl="1">
              <a:lnSpc>
                <a:spcPct val="90000"/>
              </a:lnSpc>
              <a:buNone/>
            </a:pPr>
            <a:endParaRPr lang="fa-IR" sz="3200" b="1" dirty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90000"/>
              </a:lnSpc>
              <a:buNone/>
            </a:pPr>
            <a:endParaRPr lang="en-US" sz="2000" dirty="0"/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938</TotalTime>
  <Words>1609</Words>
  <Application>Microsoft Office PowerPoint</Application>
  <PresentationFormat>Widescreen</PresentationFormat>
  <Paragraphs>276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0" baseType="lpstr">
      <vt:lpstr>Arial Unicode MS</vt:lpstr>
      <vt:lpstr>Adobe Kaiti Std R</vt:lpstr>
      <vt:lpstr>AngsanaUPC</vt:lpstr>
      <vt:lpstr>Arial</vt:lpstr>
      <vt:lpstr>Arial Narrow</vt:lpstr>
      <vt:lpstr>B Compset</vt:lpstr>
      <vt:lpstr>B Mitra</vt:lpstr>
      <vt:lpstr>B Titr</vt:lpstr>
      <vt:lpstr>B Yekan</vt:lpstr>
      <vt:lpstr>B Zar</vt:lpstr>
      <vt:lpstr>Baskerville Old Face</vt:lpstr>
      <vt:lpstr>Bodoni MT</vt:lpstr>
      <vt:lpstr>Calibri</vt:lpstr>
      <vt:lpstr>Century Gothic</vt:lpstr>
      <vt:lpstr>Courier New</vt:lpstr>
      <vt:lpstr>Garamond</vt:lpstr>
      <vt:lpstr>Tahoma</vt:lpstr>
      <vt:lpstr>Verdana</vt:lpstr>
      <vt:lpstr>Wingdings</vt:lpstr>
      <vt:lpstr>Savon</vt:lpstr>
      <vt:lpstr>PowerPoint Presentation</vt:lpstr>
      <vt:lpstr>سؤالات اساسی</vt:lpstr>
      <vt:lpstr>مفاهیم و اصطلاحات</vt:lpstr>
      <vt:lpstr>صلاحیت و شایستگی</vt:lpstr>
      <vt:lpstr> صلاحیت و شایستگی</vt:lpstr>
      <vt:lpstr>صلاحیت و شایستگی</vt:lpstr>
      <vt:lpstr>رویکردهای حاکم بر سنجش</vt:lpstr>
      <vt:lpstr>سنجش مبتنی بر شایستگی چیست؟</vt:lpstr>
      <vt:lpstr>سنجش مبتنی بر شایستگی چیست؟</vt:lpstr>
      <vt:lpstr>مبانی و ریشه های سنجش مبتنی بر شایستگی</vt:lpstr>
      <vt:lpstr>مبانی پنجگانه آموزش مبتنی بر شایستگی (CBET)</vt:lpstr>
      <vt:lpstr>نتایج مشترک جنبش های پنجگانه</vt:lpstr>
      <vt:lpstr>فلسفه سنجش مبتنی بر شایستگی</vt:lpstr>
      <vt:lpstr>سنجش مبتنی بر شایستگی در کجا کاربرد دارد؟</vt:lpstr>
      <vt:lpstr>PowerPoint Presentation</vt:lpstr>
      <vt:lpstr>PowerPoint Presentation</vt:lpstr>
      <vt:lpstr>PowerPoint Presentation</vt:lpstr>
      <vt:lpstr>بدفهمی های سنجش مبتنی بر شایستگی</vt:lpstr>
      <vt:lpstr>PowerPoint Presentation</vt:lpstr>
      <vt:lpstr>مفروضات</vt:lpstr>
      <vt:lpstr>PowerPoint Presentation</vt:lpstr>
      <vt:lpstr>PowerPoint Presentation</vt:lpstr>
      <vt:lpstr>عناصر و مؤلفه ها</vt:lpstr>
      <vt:lpstr>عناصر و مؤلفه ها</vt:lpstr>
      <vt:lpstr>PowerPoint Presentation</vt:lpstr>
      <vt:lpstr>استانداردگذاری</vt:lpstr>
      <vt:lpstr>قضاوت بر مبنای:</vt:lpstr>
      <vt:lpstr>شایسته بودن به چه معناست؟</vt:lpstr>
      <vt:lpstr>روش شناسی CBA</vt:lpstr>
      <vt:lpstr>روش شناسی CBA</vt:lpstr>
      <vt:lpstr>روش شناسی CBA: سنجش حین عمل</vt:lpstr>
      <vt:lpstr>روش شناسی CBA: سنجش حین عمل</vt:lpstr>
      <vt:lpstr>شبیه سازی</vt:lpstr>
      <vt:lpstr>روش شناسی CBA: ابزارها</vt:lpstr>
      <vt:lpstr>PowerPoint Presentation</vt:lpstr>
      <vt:lpstr>چالشهای اساسی CBA</vt:lpstr>
      <vt:lpstr>چالشهای اساسی CBA</vt:lpstr>
      <vt:lpstr>چالشهای اساسی CBA</vt:lpstr>
      <vt:lpstr>چرا این بحث مطرح شد؟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pejman namdaari</dc:creator>
  <cp:lastModifiedBy>namdari</cp:lastModifiedBy>
  <cp:revision>60</cp:revision>
  <cp:lastPrinted>2017-10-09T06:38:28Z</cp:lastPrinted>
  <dcterms:created xsi:type="dcterms:W3CDTF">2017-09-26T11:15:38Z</dcterms:created>
  <dcterms:modified xsi:type="dcterms:W3CDTF">2017-10-09T19:49:56Z</dcterms:modified>
</cp:coreProperties>
</file>