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3" r:id="rId2"/>
  </p:sldMasterIdLst>
  <p:notesMasterIdLst>
    <p:notesMasterId r:id="rId131"/>
  </p:notesMasterIdLst>
  <p:handoutMasterIdLst>
    <p:handoutMasterId r:id="rId132"/>
  </p:handoutMasterIdLst>
  <p:sldIdLst>
    <p:sldId id="576" r:id="rId3"/>
    <p:sldId id="651" r:id="rId4"/>
    <p:sldId id="577" r:id="rId5"/>
    <p:sldId id="580" r:id="rId6"/>
    <p:sldId id="578" r:id="rId7"/>
    <p:sldId id="713" r:id="rId8"/>
    <p:sldId id="712" r:id="rId9"/>
    <p:sldId id="758" r:id="rId10"/>
    <p:sldId id="770" r:id="rId11"/>
    <p:sldId id="686" r:id="rId12"/>
    <p:sldId id="687" r:id="rId13"/>
    <p:sldId id="771" r:id="rId14"/>
    <p:sldId id="772" r:id="rId15"/>
    <p:sldId id="773" r:id="rId16"/>
    <p:sldId id="774" r:id="rId17"/>
    <p:sldId id="775" r:id="rId18"/>
    <p:sldId id="778" r:id="rId19"/>
    <p:sldId id="779" r:id="rId20"/>
    <p:sldId id="780" r:id="rId21"/>
    <p:sldId id="781" r:id="rId22"/>
    <p:sldId id="831" r:id="rId23"/>
    <p:sldId id="809" r:id="rId24"/>
    <p:sldId id="859" r:id="rId25"/>
    <p:sldId id="860" r:id="rId26"/>
    <p:sldId id="861" r:id="rId27"/>
    <p:sldId id="810" r:id="rId28"/>
    <p:sldId id="811" r:id="rId29"/>
    <p:sldId id="813" r:id="rId30"/>
    <p:sldId id="814" r:id="rId31"/>
    <p:sldId id="815" r:id="rId32"/>
    <p:sldId id="816" r:id="rId33"/>
    <p:sldId id="817" r:id="rId34"/>
    <p:sldId id="818" r:id="rId35"/>
    <p:sldId id="819" r:id="rId36"/>
    <p:sldId id="820" r:id="rId37"/>
    <p:sldId id="825" r:id="rId38"/>
    <p:sldId id="826" r:id="rId39"/>
    <p:sldId id="827" r:id="rId40"/>
    <p:sldId id="828" r:id="rId41"/>
    <p:sldId id="829" r:id="rId42"/>
    <p:sldId id="839" r:id="rId43"/>
    <p:sldId id="840" r:id="rId44"/>
    <p:sldId id="841" r:id="rId45"/>
    <p:sldId id="842" r:id="rId46"/>
    <p:sldId id="843" r:id="rId47"/>
    <p:sldId id="844" r:id="rId48"/>
    <p:sldId id="845" r:id="rId49"/>
    <p:sldId id="846" r:id="rId50"/>
    <p:sldId id="847" r:id="rId51"/>
    <p:sldId id="848" r:id="rId52"/>
    <p:sldId id="849" r:id="rId53"/>
    <p:sldId id="800" r:id="rId54"/>
    <p:sldId id="801" r:id="rId55"/>
    <p:sldId id="802" r:id="rId56"/>
    <p:sldId id="803" r:id="rId57"/>
    <p:sldId id="804" r:id="rId58"/>
    <p:sldId id="835" r:id="rId59"/>
    <p:sldId id="833" r:id="rId60"/>
    <p:sldId id="834" r:id="rId61"/>
    <p:sldId id="855" r:id="rId62"/>
    <p:sldId id="856" r:id="rId63"/>
    <p:sldId id="857" r:id="rId64"/>
    <p:sldId id="858" r:id="rId65"/>
    <p:sldId id="832" r:id="rId66"/>
    <p:sldId id="685" r:id="rId67"/>
    <p:sldId id="732" r:id="rId68"/>
    <p:sldId id="733" r:id="rId69"/>
    <p:sldId id="734" r:id="rId70"/>
    <p:sldId id="794" r:id="rId71"/>
    <p:sldId id="735" r:id="rId72"/>
    <p:sldId id="736" r:id="rId73"/>
    <p:sldId id="737" r:id="rId74"/>
    <p:sldId id="738" r:id="rId75"/>
    <p:sldId id="739" r:id="rId76"/>
    <p:sldId id="740" r:id="rId77"/>
    <p:sldId id="741" r:id="rId78"/>
    <p:sldId id="742" r:id="rId79"/>
    <p:sldId id="755" r:id="rId80"/>
    <p:sldId id="743" r:id="rId81"/>
    <p:sldId id="744" r:id="rId82"/>
    <p:sldId id="745" r:id="rId83"/>
    <p:sldId id="746" r:id="rId84"/>
    <p:sldId id="756" r:id="rId85"/>
    <p:sldId id="862" r:id="rId86"/>
    <p:sldId id="747" r:id="rId87"/>
    <p:sldId id="757" r:id="rId88"/>
    <p:sldId id="748" r:id="rId89"/>
    <p:sldId id="749" r:id="rId90"/>
    <p:sldId id="750" r:id="rId91"/>
    <p:sldId id="751" r:id="rId92"/>
    <p:sldId id="752" r:id="rId93"/>
    <p:sldId id="753" r:id="rId94"/>
    <p:sldId id="754" r:id="rId95"/>
    <p:sldId id="760" r:id="rId96"/>
    <p:sldId id="762" r:id="rId97"/>
    <p:sldId id="763" r:id="rId98"/>
    <p:sldId id="761" r:id="rId99"/>
    <p:sldId id="769" r:id="rId100"/>
    <p:sldId id="764" r:id="rId101"/>
    <p:sldId id="765" r:id="rId102"/>
    <p:sldId id="766" r:id="rId103"/>
    <p:sldId id="767" r:id="rId104"/>
    <p:sldId id="768" r:id="rId105"/>
    <p:sldId id="854" r:id="rId106"/>
    <p:sldId id="798" r:id="rId107"/>
    <p:sldId id="799" r:id="rId108"/>
    <p:sldId id="795" r:id="rId109"/>
    <p:sldId id="796" r:id="rId110"/>
    <p:sldId id="797" r:id="rId111"/>
    <p:sldId id="850" r:id="rId112"/>
    <p:sldId id="851" r:id="rId113"/>
    <p:sldId id="852" r:id="rId114"/>
    <p:sldId id="853" r:id="rId115"/>
    <p:sldId id="836" r:id="rId116"/>
    <p:sldId id="837" r:id="rId117"/>
    <p:sldId id="838" r:id="rId118"/>
    <p:sldId id="863" r:id="rId119"/>
    <p:sldId id="864" r:id="rId120"/>
    <p:sldId id="865" r:id="rId121"/>
    <p:sldId id="866" r:id="rId122"/>
    <p:sldId id="867" r:id="rId123"/>
    <p:sldId id="868" r:id="rId124"/>
    <p:sldId id="869" r:id="rId125"/>
    <p:sldId id="870" r:id="rId126"/>
    <p:sldId id="871" r:id="rId127"/>
    <p:sldId id="872" r:id="rId128"/>
    <p:sldId id="873" r:id="rId129"/>
    <p:sldId id="654" r:id="rId130"/>
  </p:sldIdLst>
  <p:sldSz cx="9144000" cy="6858000" type="screen4x3"/>
  <p:notesSz cx="6735763" cy="9799638"/>
  <p:embeddedFontLst>
    <p:embeddedFont>
      <p:font typeface="Sakkal Majalla" panose="02000000000000000000" pitchFamily="2" charset="-78"/>
      <p:regular r:id="rId133"/>
      <p:bold r:id="rId134"/>
    </p:embeddedFont>
    <p:embeddedFont>
      <p:font typeface="B Esfehan" panose="00000700000000000000" pitchFamily="2" charset="-78"/>
      <p:bold r:id="rId135"/>
    </p:embeddedFont>
    <p:embeddedFont>
      <p:font typeface="B Zar" panose="00000400000000000000" pitchFamily="2" charset="-78"/>
      <p:regular r:id="rId136"/>
      <p:bold r:id="rId137"/>
    </p:embeddedFont>
    <p:embeddedFont>
      <p:font typeface="Cambria" panose="02040503050406030204" pitchFamily="18" charset="0"/>
      <p:regular r:id="rId138"/>
      <p:bold r:id="rId139"/>
      <p:italic r:id="rId140"/>
      <p:boldItalic r:id="rId141"/>
    </p:embeddedFont>
    <p:embeddedFont>
      <p:font typeface="B Lotus" panose="00000400000000000000" pitchFamily="2" charset="-78"/>
      <p:regular r:id="rId142"/>
      <p:bold r:id="rId143"/>
    </p:embeddedFont>
    <p:embeddedFont>
      <p:font typeface="B Jadid" panose="00000700000000000000" pitchFamily="2" charset="-78"/>
      <p:bold r:id="rId144"/>
    </p:embeddedFont>
    <p:embeddedFont>
      <p:font typeface="B Mitra" panose="00000400000000000000" pitchFamily="2" charset="-78"/>
      <p:regular r:id="rId145"/>
      <p:bold r:id="rId146"/>
    </p:embeddedFont>
    <p:embeddedFont>
      <p:font typeface="B Nazanin" panose="00000400000000000000" pitchFamily="2" charset="-78"/>
      <p:regular r:id="rId147"/>
      <p:bold r:id="rId148"/>
    </p:embeddedFont>
    <p:embeddedFont>
      <p:font typeface="B Davat" panose="00000400000000000000" pitchFamily="2" charset="-78"/>
      <p:regular r:id="rId149"/>
    </p:embeddedFont>
    <p:embeddedFont>
      <p:font typeface="Tahoma" panose="020B0604030504040204" pitchFamily="34" charset="0"/>
      <p:regular r:id="rId150"/>
      <p:bold r:id="rId151"/>
    </p:embeddedFont>
    <p:embeddedFont>
      <p:font typeface="Calibri" panose="020F0502020204030204" pitchFamily="34" charset="0"/>
      <p:regular r:id="rId152"/>
      <p:bold r:id="rId153"/>
    </p:embeddedFont>
    <p:embeddedFont>
      <p:font typeface="Malgun Gothic" panose="020B0503020000020004" pitchFamily="34" charset="-127"/>
      <p:regular r:id="rId154"/>
      <p:bold r:id="rId155"/>
    </p:embeddedFont>
    <p:embeddedFont>
      <p:font typeface="IranNastaliq" panose="02020505000000020003" pitchFamily="18" charset="0"/>
      <p:regular r:id="rId156"/>
    </p:embeddedFont>
    <p:embeddedFont>
      <p:font typeface="B Titr" panose="00000700000000000000" pitchFamily="2" charset="-78"/>
      <p:bold r:id="rId157"/>
    </p:embeddedFont>
    <p:embeddedFont>
      <p:font typeface="Arabic Typesetting" panose="03020402040406030203" pitchFamily="66" charset="-78"/>
      <p:regular r:id="rId1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DEB6"/>
    <a:srgbClr val="FA86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62" autoAdjust="0"/>
    <p:restoredTop sz="96144" autoAdjust="0"/>
  </p:normalViewPr>
  <p:slideViewPr>
    <p:cSldViewPr>
      <p:cViewPr varScale="1">
        <p:scale>
          <a:sx n="74" d="100"/>
          <a:sy n="74" d="100"/>
        </p:scale>
        <p:origin x="126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6.fntdata"/><Relationship Id="rId159"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font" Target="fonts/font17.fntdata"/><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viewProps" Target="view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font" Target="fonts/font7.fntdata"/><Relationship Id="rId85" Type="http://schemas.openxmlformats.org/officeDocument/2006/relationships/slide" Target="slides/slide83.xml"/><Relationship Id="rId150" Type="http://schemas.openxmlformats.org/officeDocument/2006/relationships/font" Target="fonts/font18.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8.fntdata"/><Relationship Id="rId145" Type="http://schemas.openxmlformats.org/officeDocument/2006/relationships/font" Target="fonts/font13.fntdata"/><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font" Target="fonts/font3.fntdata"/><Relationship Id="rId151" Type="http://schemas.openxmlformats.org/officeDocument/2006/relationships/font" Target="fonts/font19.fntdata"/><Relationship Id="rId156" Type="http://schemas.openxmlformats.org/officeDocument/2006/relationships/font" Target="fonts/font24.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font" Target="fonts/font9.fntdata"/><Relationship Id="rId146"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notesMaster" Target="notesMasters/notesMaster1.xml"/><Relationship Id="rId136" Type="http://schemas.openxmlformats.org/officeDocument/2006/relationships/font" Target="fonts/font4.fntdata"/><Relationship Id="rId157" Type="http://schemas.openxmlformats.org/officeDocument/2006/relationships/font" Target="fonts/font25.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font" Target="fonts/font20.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10.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5.fntdata"/><Relationship Id="rId158" Type="http://schemas.openxmlformats.org/officeDocument/2006/relationships/font" Target="fonts/font26.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handoutMaster" Target="handoutMasters/handoutMaster1.xml"/><Relationship Id="rId153" Type="http://schemas.openxmlformats.org/officeDocument/2006/relationships/font" Target="fonts/font21.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font" Target="fonts/font11.fntdata"/><Relationship Id="rId148"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fntdata"/><Relationship Id="rId154" Type="http://schemas.openxmlformats.org/officeDocument/2006/relationships/font" Target="fonts/font22.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font" Target="fonts/font12.fntdata"/><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font" Target="fonts/font2.fntdata"/><Relationship Id="rId80" Type="http://schemas.openxmlformats.org/officeDocument/2006/relationships/slide" Target="slides/slide78.xml"/><Relationship Id="rId155" Type="http://schemas.openxmlformats.org/officeDocument/2006/relationships/font" Target="fonts/font2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1592;&#1585;&#1601;&#1740;&#1578;%20&#1575;&#1587;&#1605;&#1740;%20&#1587;&#1585;&#1575;&#1607;&#1575;\&#1592;&#1585;&#1601;&#1740;&#1578;%20&#1587;&#1575;&#1604;%2097.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D:\&#1592;&#1585;&#1601;&#1740;&#1578;%20&#1575;&#1587;&#1605;&#1740;%20&#1587;&#1585;&#1575;&#1607;&#1575;\&#1592;&#1585;&#1601;&#1740;&#1578;%20&#1587;&#1575;&#1604;%2097.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B Titr" panose="00000700000000000000" pitchFamily="2" charset="-78"/>
              </a:defRPr>
            </a:pPr>
            <a:r>
              <a:rPr lang="fa-IR" dirty="0" smtClean="0"/>
              <a:t>نمودار(2) وضعیت  پدیرش دانشجو  </a:t>
            </a:r>
            <a:endParaRPr lang="en-US" dirty="0"/>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B Titr" panose="00000700000000000000" pitchFamily="2" charset="-78"/>
            </a:defRPr>
          </a:pPr>
          <a:endParaRPr lang="en-US"/>
        </a:p>
      </c:txPr>
    </c:title>
    <c:autoTitleDeleted val="0"/>
    <c:plotArea>
      <c:layout>
        <c:manualLayout>
          <c:layoutTarget val="inner"/>
          <c:xMode val="edge"/>
          <c:yMode val="edge"/>
          <c:x val="5.6120463909098736E-2"/>
          <c:y val="0.10668132416106622"/>
          <c:w val="0.924222698810239"/>
          <c:h val="0.7696586843765465"/>
        </c:manualLayout>
      </c:layout>
      <c:lineChart>
        <c:grouping val="standard"/>
        <c:varyColors val="0"/>
        <c:ser>
          <c:idx val="0"/>
          <c:order val="0"/>
          <c:tx>
            <c:strRef>
              <c:f>Sheet1!$B$1</c:f>
              <c:strCache>
                <c:ptCount val="1"/>
                <c:pt idx="0">
                  <c:v>کاردانی</c:v>
                </c:pt>
              </c:strCache>
            </c:strRef>
          </c:tx>
          <c:spPr>
            <a:ln w="31750" cap="rnd">
              <a:solidFill>
                <a:srgbClr val="56F018"/>
              </a:solidFill>
              <a:round/>
            </a:ln>
            <a:effectLst>
              <a:outerShdw blurRad="38100" dist="25400" dir="5400000" rotWithShape="0">
                <a:srgbClr val="000000">
                  <a:alpha val="2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B Titr" panose="00000700000000000000" pitchFamily="2" charset="-78"/>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Sheet1!$A$2:$A$7</c:f>
              <c:strCache>
                <c:ptCount val="6"/>
                <c:pt idx="0">
                  <c:v>سال 91</c:v>
                </c:pt>
                <c:pt idx="1">
                  <c:v>سال 92</c:v>
                </c:pt>
                <c:pt idx="2">
                  <c:v>سال 93</c:v>
                </c:pt>
                <c:pt idx="3">
                  <c:v>سال 94</c:v>
                </c:pt>
                <c:pt idx="4">
                  <c:v>سال 95</c:v>
                </c:pt>
                <c:pt idx="5">
                  <c:v>سال 96</c:v>
                </c:pt>
              </c:strCache>
            </c:strRef>
          </c:cat>
          <c:val>
            <c:numRef>
              <c:f>Sheet1!$B$2:$B$7</c:f>
              <c:numCache>
                <c:formatCode>General</c:formatCode>
                <c:ptCount val="6"/>
                <c:pt idx="0">
                  <c:v>0</c:v>
                </c:pt>
                <c:pt idx="1">
                  <c:v>0</c:v>
                </c:pt>
                <c:pt idx="3">
                  <c:v>163</c:v>
                </c:pt>
              </c:numCache>
            </c:numRef>
          </c:val>
          <c:smooth val="0"/>
        </c:ser>
        <c:ser>
          <c:idx val="1"/>
          <c:order val="1"/>
          <c:tx>
            <c:strRef>
              <c:f>Sheet1!$C$1</c:f>
              <c:strCache>
                <c:ptCount val="1"/>
                <c:pt idx="0">
                  <c:v>کارشناسی پیوسته</c:v>
                </c:pt>
              </c:strCache>
            </c:strRef>
          </c:tx>
          <c:spPr>
            <a:ln w="34925" cap="rnd">
              <a:solidFill>
                <a:schemeClr val="tx1"/>
              </a:solidFill>
              <a:round/>
            </a:ln>
            <a:effectLst>
              <a:outerShdw blurRad="38100" dist="25400" dir="5400000" rotWithShape="0">
                <a:srgbClr val="000000">
                  <a:alpha val="25000"/>
                </a:srgbClr>
              </a:outerShdw>
            </a:effectLst>
          </c:spPr>
          <c:marker>
            <c:symbol val="none"/>
          </c:marker>
          <c:dLbls>
            <c:dLbl>
              <c:idx val="4"/>
              <c:layout>
                <c:manualLayout>
                  <c:x val="-9.0092796776692575E-17"/>
                  <c:y val="-2.686703612619045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B Titr" panose="00000700000000000000" pitchFamily="2" charset="-78"/>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Sheet1!$A$2:$A$7</c:f>
              <c:strCache>
                <c:ptCount val="6"/>
                <c:pt idx="0">
                  <c:v>سال 91</c:v>
                </c:pt>
                <c:pt idx="1">
                  <c:v>سال 92</c:v>
                </c:pt>
                <c:pt idx="2">
                  <c:v>سال 93</c:v>
                </c:pt>
                <c:pt idx="3">
                  <c:v>سال 94</c:v>
                </c:pt>
                <c:pt idx="4">
                  <c:v>سال 95</c:v>
                </c:pt>
                <c:pt idx="5">
                  <c:v>سال 96</c:v>
                </c:pt>
              </c:strCache>
            </c:strRef>
          </c:cat>
          <c:val>
            <c:numRef>
              <c:f>Sheet1!$C$2:$C$7</c:f>
              <c:numCache>
                <c:formatCode>General</c:formatCode>
                <c:ptCount val="6"/>
                <c:pt idx="0">
                  <c:v>21891</c:v>
                </c:pt>
                <c:pt idx="1">
                  <c:v>16959</c:v>
                </c:pt>
                <c:pt idx="2">
                  <c:v>9557</c:v>
                </c:pt>
                <c:pt idx="3">
                  <c:v>3853</c:v>
                </c:pt>
                <c:pt idx="4">
                  <c:v>7570</c:v>
                </c:pt>
                <c:pt idx="5">
                  <c:v>9459</c:v>
                </c:pt>
              </c:numCache>
            </c:numRef>
          </c:val>
          <c:smooth val="0"/>
          <c:extLst/>
        </c:ser>
        <c:ser>
          <c:idx val="2"/>
          <c:order val="2"/>
          <c:tx>
            <c:strRef>
              <c:f>Sheet1!$D$1</c:f>
              <c:strCache>
                <c:ptCount val="1"/>
                <c:pt idx="0">
                  <c:v>کارشناسی ناپیوسته</c:v>
                </c:pt>
              </c:strCache>
            </c:strRef>
          </c:tx>
          <c:spPr>
            <a:ln w="44450" cap="rnd">
              <a:solidFill>
                <a:srgbClr val="CC0099"/>
              </a:solidFill>
              <a:round/>
            </a:ln>
            <a:effectLst>
              <a:outerShdw blurRad="38100" dist="25400" dir="5400000" rotWithShape="0">
                <a:srgbClr val="000000">
                  <a:alpha val="25000"/>
                </a:srgbClr>
              </a:outerShdw>
            </a:effectLst>
          </c:spPr>
          <c:marker>
            <c:symbol val="none"/>
          </c:marker>
          <c:dLbls>
            <c:dLbl>
              <c:idx val="0"/>
              <c:layout>
                <c:manualLayout>
                  <c:x val="-4.4227883881490175E-2"/>
                  <c:y val="6.524851630646255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4571046600827869E-3"/>
                  <c:y val="6.524851630646244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0370645531697136E-2"/>
                  <c:y val="3.646240617125846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2.494796211717698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9.0092796776692575E-17"/>
                  <c:y val="-3.262425815323125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1942360581076232E-2"/>
                  <c:y val="-5.757222027040824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B Titr" panose="00000700000000000000" pitchFamily="2" charset="-78"/>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Sheet1!$A$2:$A$7</c:f>
              <c:strCache>
                <c:ptCount val="6"/>
                <c:pt idx="0">
                  <c:v>سال 91</c:v>
                </c:pt>
                <c:pt idx="1">
                  <c:v>سال 92</c:v>
                </c:pt>
                <c:pt idx="2">
                  <c:v>سال 93</c:v>
                </c:pt>
                <c:pt idx="3">
                  <c:v>سال 94</c:v>
                </c:pt>
                <c:pt idx="4">
                  <c:v>سال 95</c:v>
                </c:pt>
                <c:pt idx="5">
                  <c:v>سال 96</c:v>
                </c:pt>
              </c:strCache>
            </c:strRef>
          </c:cat>
          <c:val>
            <c:numRef>
              <c:f>Sheet1!$D$2:$D$7</c:f>
              <c:numCache>
                <c:formatCode>General</c:formatCode>
                <c:ptCount val="6"/>
                <c:pt idx="0">
                  <c:v>20333</c:v>
                </c:pt>
                <c:pt idx="1">
                  <c:v>11105</c:v>
                </c:pt>
                <c:pt idx="2">
                  <c:v>8342</c:v>
                </c:pt>
                <c:pt idx="3">
                  <c:v>1102</c:v>
                </c:pt>
                <c:pt idx="4">
                  <c:v>880</c:v>
                </c:pt>
                <c:pt idx="5">
                  <c:v>495</c:v>
                </c:pt>
              </c:numCache>
            </c:numRef>
          </c:val>
          <c:smooth val="0"/>
        </c:ser>
        <c:ser>
          <c:idx val="3"/>
          <c:order val="3"/>
          <c:tx>
            <c:strRef>
              <c:f>Sheet1!$E$1</c:f>
              <c:strCache>
                <c:ptCount val="1"/>
                <c:pt idx="0">
                  <c:v>کارشناسی ارشد</c:v>
                </c:pt>
              </c:strCache>
            </c:strRef>
          </c:tx>
          <c:spPr>
            <a:ln w="57150" cap="rnd">
              <a:solidFill>
                <a:srgbClr val="56F018"/>
              </a:solidFill>
              <a:round/>
            </a:ln>
            <a:effectLst>
              <a:outerShdw blurRad="38100" dist="25400" dir="5400000" rotWithShape="0">
                <a:srgbClr val="000000">
                  <a:alpha val="25000"/>
                </a:srgbClr>
              </a:outerShdw>
            </a:effectLst>
          </c:spPr>
          <c:marker>
            <c:symbol val="none"/>
          </c:marker>
          <c:dLbls>
            <c:dLbl>
              <c:idx val="5"/>
              <c:layout>
                <c:manualLayout>
                  <c:x val="7.3713139802483608E-3"/>
                  <c:y val="-5.7572220270408108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B Titr" panose="00000700000000000000" pitchFamily="2" charset="-78"/>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Sheet1!$A$2:$A$7</c:f>
              <c:strCache>
                <c:ptCount val="6"/>
                <c:pt idx="0">
                  <c:v>سال 91</c:v>
                </c:pt>
                <c:pt idx="1">
                  <c:v>سال 92</c:v>
                </c:pt>
                <c:pt idx="2">
                  <c:v>سال 93</c:v>
                </c:pt>
                <c:pt idx="3">
                  <c:v>سال 94</c:v>
                </c:pt>
                <c:pt idx="4">
                  <c:v>سال 95</c:v>
                </c:pt>
                <c:pt idx="5">
                  <c:v>سال 96</c:v>
                </c:pt>
              </c:strCache>
            </c:strRef>
          </c:cat>
          <c:val>
            <c:numRef>
              <c:f>Sheet1!$E$2:$E$7</c:f>
              <c:numCache>
                <c:formatCode>General</c:formatCode>
                <c:ptCount val="6"/>
                <c:pt idx="0">
                  <c:v>0</c:v>
                </c:pt>
                <c:pt idx="1">
                  <c:v>0</c:v>
                </c:pt>
                <c:pt idx="2">
                  <c:v>38</c:v>
                </c:pt>
                <c:pt idx="3">
                  <c:v>191</c:v>
                </c:pt>
                <c:pt idx="4">
                  <c:v>179</c:v>
                </c:pt>
                <c:pt idx="5">
                  <c:v>168</c:v>
                </c:pt>
              </c:numCache>
            </c:numRef>
          </c:val>
          <c:smooth val="0"/>
        </c:ser>
        <c:dLbls>
          <c:showLegendKey val="0"/>
          <c:showVal val="0"/>
          <c:showCatName val="0"/>
          <c:showSerName val="0"/>
          <c:showPercent val="0"/>
          <c:showBubbleSize val="0"/>
        </c:dLbls>
        <c:smooth val="0"/>
        <c:axId val="-1031088848"/>
        <c:axId val="-1031086128"/>
      </c:lineChart>
      <c:catAx>
        <c:axId val="-103108884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B Titr" panose="00000700000000000000" pitchFamily="2" charset="-78"/>
              </a:defRPr>
            </a:pPr>
            <a:endParaRPr lang="en-US"/>
          </a:p>
        </c:txPr>
        <c:crossAx val="-1031086128"/>
        <c:crosses val="autoZero"/>
        <c:auto val="1"/>
        <c:lblAlgn val="ctr"/>
        <c:lblOffset val="100"/>
        <c:noMultiLvlLbl val="0"/>
      </c:catAx>
      <c:valAx>
        <c:axId val="-103108612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B Titr" panose="00000700000000000000" pitchFamily="2" charset="-78"/>
              </a:defRPr>
            </a:pPr>
            <a:endParaRPr lang="en-US"/>
          </a:p>
        </c:txPr>
        <c:crossAx val="-10310888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B Titr" panose="00000700000000000000" pitchFamily="2" charset="-78"/>
            </a:defRPr>
          </a:pPr>
          <a:endParaRPr lang="en-US"/>
        </a:p>
      </c:txPr>
    </c:legend>
    <c:plotVisOnly val="1"/>
    <c:dispBlanksAs val="gap"/>
    <c:showDLblsOverMax val="0"/>
  </c:chart>
  <c:spPr>
    <a:noFill/>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effectLst/>
  </c:spPr>
  <c:txPr>
    <a:bodyPr/>
    <a:lstStyle/>
    <a:p>
      <a:pPr>
        <a:defRPr>
          <a:cs typeface="B Titr" panose="00000700000000000000" pitchFamily="2" charset="-78"/>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5703334493019853E-2"/>
          <c:y val="0.17571696286485505"/>
          <c:w val="0.84813299123542385"/>
          <c:h val="0.72909149452087907"/>
        </c:manualLayout>
      </c:layout>
      <c:pie3DChart>
        <c:varyColors val="1"/>
        <c:ser>
          <c:idx val="0"/>
          <c:order val="0"/>
          <c:tx>
            <c:strRef>
              <c:f>Sheet1!$B$1</c:f>
              <c:strCache>
                <c:ptCount val="1"/>
                <c:pt idx="0">
                  <c:v>کارشناسی پیوسته</c:v>
                </c:pt>
              </c:strCache>
            </c:strRef>
          </c:tx>
          <c:dPt>
            <c:idx val="0"/>
            <c:bubble3D val="0"/>
            <c:explosion val="7"/>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explosion val="1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explosion val="16"/>
            <c:spPr>
              <a:solidFill>
                <a:srgbClr val="7030A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explosion val="2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4"/>
            <c:bubble3D val="0"/>
            <c:explosion val="20"/>
            <c:spPr>
              <a:solidFill>
                <a:srgbClr val="00B0F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5"/>
            <c:bubble3D val="0"/>
            <c:explosion val="23"/>
            <c:spPr>
              <a:solidFill>
                <a:srgbClr val="00B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1.4654745166097599E-2"/>
                  <c:y val="-0.10392955703724593"/>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dLbl>
              <c:idx val="1"/>
              <c:layout>
                <c:manualLayout>
                  <c:x val="0.10868935998189129"/>
                  <c:y val="-5.1964778518622967E-2"/>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dLbl>
              <c:idx val="2"/>
              <c:layout>
                <c:manualLayout>
                  <c:x val="0"/>
                  <c:y val="8.3943103760852483E-2"/>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dLbl>
              <c:idx val="3"/>
              <c:layout>
                <c:manualLayout>
                  <c:x val="-2.8088261568353905E-2"/>
                  <c:y val="-4.5968842535705004E-2"/>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dLbl>
              <c:idx val="4"/>
              <c:layout>
                <c:manualLayout>
                  <c:x val="-1.8318431457622113E-2"/>
                  <c:y val="-3.5975615897508244E-2"/>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dLbl>
              <c:idx val="5"/>
              <c:layout>
                <c:manualLayout>
                  <c:x val="-7.3273725830488454E-2"/>
                  <c:y val="-2.3983743931672141E-2"/>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outEnd"/>
            <c:showLegendKey val="1"/>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سال 1391</c:v>
                </c:pt>
                <c:pt idx="1">
                  <c:v>سال 1392</c:v>
                </c:pt>
                <c:pt idx="2">
                  <c:v>سال 1393</c:v>
                </c:pt>
                <c:pt idx="3">
                  <c:v>سال 1394</c:v>
                </c:pt>
                <c:pt idx="4">
                  <c:v>سال 1395</c:v>
                </c:pt>
                <c:pt idx="5">
                  <c:v>سال 1396</c:v>
                </c:pt>
              </c:strCache>
            </c:strRef>
          </c:cat>
          <c:val>
            <c:numRef>
              <c:f>Sheet1!$B$2:$B$7</c:f>
              <c:numCache>
                <c:formatCode>General</c:formatCode>
                <c:ptCount val="6"/>
                <c:pt idx="0">
                  <c:v>13046</c:v>
                </c:pt>
                <c:pt idx="1">
                  <c:v>8109</c:v>
                </c:pt>
                <c:pt idx="2">
                  <c:v>5632</c:v>
                </c:pt>
                <c:pt idx="3">
                  <c:v>2555</c:v>
                </c:pt>
                <c:pt idx="4">
                  <c:v>4322</c:v>
                </c:pt>
                <c:pt idx="5">
                  <c:v>5459</c:v>
                </c:pt>
              </c:numCache>
            </c:numRef>
          </c:val>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cs typeface="B Titr" panose="00000700000000000000" pitchFamily="2" charset="-78"/>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Series 1</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زیر 50 سال</c:v>
                </c:pt>
                <c:pt idx="1">
                  <c:v>بین 50 تا 60 سال</c:v>
                </c:pt>
                <c:pt idx="2">
                  <c:v>بالای 60 سال</c:v>
                </c:pt>
              </c:strCache>
            </c:strRef>
          </c:cat>
          <c:val>
            <c:numRef>
              <c:f>Sheet1!$B$2:$B$4</c:f>
              <c:numCache>
                <c:formatCode>General</c:formatCode>
                <c:ptCount val="3"/>
                <c:pt idx="0">
                  <c:v>297</c:v>
                </c:pt>
                <c:pt idx="1">
                  <c:v>496</c:v>
                </c:pt>
                <c:pt idx="2">
                  <c:v>19</c:v>
                </c:pt>
              </c:numCache>
            </c:numRef>
          </c:val>
        </c:ser>
        <c:dLbls>
          <c:showLegendKey val="0"/>
          <c:showVal val="0"/>
          <c:showCatName val="0"/>
          <c:showSerName val="0"/>
          <c:showPercent val="0"/>
          <c:showBubbleSize val="0"/>
        </c:dLbls>
        <c:gapWidth val="150"/>
        <c:shape val="box"/>
        <c:axId val="-992246752"/>
        <c:axId val="-992247840"/>
        <c:axId val="0"/>
      </c:bar3DChart>
      <c:catAx>
        <c:axId val="-9922467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992247840"/>
        <c:crosses val="autoZero"/>
        <c:auto val="1"/>
        <c:lblAlgn val="ctr"/>
        <c:lblOffset val="100"/>
        <c:noMultiLvlLbl val="0"/>
      </c:catAx>
      <c:valAx>
        <c:axId val="-992247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992246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a-IR" sz="1800" dirty="0">
                <a:cs typeface="B Titr" panose="00000700000000000000" pitchFamily="2" charset="-78"/>
              </a:rPr>
              <a:t>دانشجویان ورودی و دانشجویان خوابگاهی</a:t>
            </a:r>
            <a:endParaRPr lang="en-US" sz="1800" dirty="0">
              <a:cs typeface="B Titr" panose="00000700000000000000" pitchFamily="2" charset="-78"/>
            </a:endParaRP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Sheet4!$E$6</c:f>
              <c:strCache>
                <c:ptCount val="1"/>
                <c:pt idx="0">
                  <c:v>دانشجویان ورودی</c:v>
                </c:pt>
              </c:strCache>
            </c:strRef>
          </c:tx>
          <c:spPr>
            <a:solidFill>
              <a:schemeClr val="tx2">
                <a:lumMod val="40000"/>
                <a:lumOff val="6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Sheet4!$D$7:$D$12</c:f>
              <c:strCache>
                <c:ptCount val="6"/>
                <c:pt idx="0">
                  <c:v>سال 91</c:v>
                </c:pt>
                <c:pt idx="1">
                  <c:v>سال 92</c:v>
                </c:pt>
                <c:pt idx="2">
                  <c:v>سال 93</c:v>
                </c:pt>
                <c:pt idx="3">
                  <c:v>سال 94</c:v>
                </c:pt>
                <c:pt idx="4">
                  <c:v>سال 95</c:v>
                </c:pt>
                <c:pt idx="5">
                  <c:v>سال 96</c:v>
                </c:pt>
              </c:strCache>
            </c:strRef>
          </c:cat>
          <c:val>
            <c:numRef>
              <c:f>Sheet4!$E$7:$E$12</c:f>
              <c:numCache>
                <c:formatCode>General</c:formatCode>
                <c:ptCount val="6"/>
                <c:pt idx="0">
                  <c:v>21891</c:v>
                </c:pt>
                <c:pt idx="1">
                  <c:v>16959</c:v>
                </c:pt>
                <c:pt idx="2">
                  <c:v>9557</c:v>
                </c:pt>
                <c:pt idx="3">
                  <c:v>3853</c:v>
                </c:pt>
                <c:pt idx="4">
                  <c:v>7570</c:v>
                </c:pt>
                <c:pt idx="5">
                  <c:v>9459</c:v>
                </c:pt>
              </c:numCache>
            </c:numRef>
          </c:val>
        </c:ser>
        <c:ser>
          <c:idx val="1"/>
          <c:order val="1"/>
          <c:tx>
            <c:strRef>
              <c:f>Sheet4!$F$6</c:f>
              <c:strCache>
                <c:ptCount val="1"/>
                <c:pt idx="0">
                  <c:v>دانشجویان خوابگاهی</c:v>
                </c:pt>
              </c:strCache>
            </c:strRef>
          </c:tx>
          <c:spPr>
            <a:solidFill>
              <a:srgbClr val="FFC0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Sheet4!$D$7:$D$12</c:f>
              <c:strCache>
                <c:ptCount val="6"/>
                <c:pt idx="0">
                  <c:v>سال 91</c:v>
                </c:pt>
                <c:pt idx="1">
                  <c:v>سال 92</c:v>
                </c:pt>
                <c:pt idx="2">
                  <c:v>سال 93</c:v>
                </c:pt>
                <c:pt idx="3">
                  <c:v>سال 94</c:v>
                </c:pt>
                <c:pt idx="4">
                  <c:v>سال 95</c:v>
                </c:pt>
                <c:pt idx="5">
                  <c:v>سال 96</c:v>
                </c:pt>
              </c:strCache>
            </c:strRef>
          </c:cat>
          <c:val>
            <c:numRef>
              <c:f>Sheet4!$F$7:$F$12</c:f>
              <c:numCache>
                <c:formatCode>General</c:formatCode>
                <c:ptCount val="6"/>
                <c:pt idx="0">
                  <c:v>20152</c:v>
                </c:pt>
                <c:pt idx="1">
                  <c:v>35872</c:v>
                </c:pt>
                <c:pt idx="2">
                  <c:v>44652</c:v>
                </c:pt>
                <c:pt idx="3">
                  <c:v>47673</c:v>
                </c:pt>
                <c:pt idx="4">
                  <c:v>34251</c:v>
                </c:pt>
                <c:pt idx="5">
                  <c:v>27354</c:v>
                </c:pt>
              </c:numCache>
            </c:numRef>
          </c:val>
        </c:ser>
        <c:dLbls>
          <c:showLegendKey val="0"/>
          <c:showVal val="1"/>
          <c:showCatName val="0"/>
          <c:showSerName val="0"/>
          <c:showPercent val="0"/>
          <c:showBubbleSize val="0"/>
        </c:dLbls>
        <c:gapWidth val="150"/>
        <c:shape val="box"/>
        <c:axId val="-992243488"/>
        <c:axId val="-992242944"/>
        <c:axId val="-991750736"/>
      </c:bar3DChart>
      <c:catAx>
        <c:axId val="-9922434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992242944"/>
        <c:crosses val="autoZero"/>
        <c:auto val="1"/>
        <c:lblAlgn val="ctr"/>
        <c:lblOffset val="100"/>
        <c:noMultiLvlLbl val="0"/>
      </c:catAx>
      <c:valAx>
        <c:axId val="-99224294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992243488"/>
        <c:crosses val="autoZero"/>
        <c:crossBetween val="between"/>
      </c:valAx>
      <c:serAx>
        <c:axId val="-991750736"/>
        <c:scaling>
          <c:orientation val="minMax"/>
        </c:scaling>
        <c:delete val="0"/>
        <c:axPos val="b"/>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992242944"/>
        <c:crosses val="autoZero"/>
      </c:serAx>
      <c:spPr>
        <a:solidFill>
          <a:schemeClr val="bg1">
            <a:lumMod val="75000"/>
          </a:schemeClr>
        </a:solid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B Titr" panose="00000700000000000000" pitchFamily="2" charset="-78"/>
            </a:defRPr>
          </a:pPr>
          <a:endParaRPr lang="en-US"/>
        </a:p>
      </c:txPr>
    </c:legend>
    <c:plotVisOnly val="1"/>
    <c:dispBlanksAs val="gap"/>
    <c:showDLblsOverMax val="0"/>
  </c:chart>
  <c:spPr>
    <a:solidFill>
      <a:schemeClr val="accent6">
        <a:lumMod val="40000"/>
        <a:lumOff val="60000"/>
      </a:schemeClr>
    </a:solidFill>
    <a:ln w="9525" cap="flat" cmpd="sng" algn="ctr">
      <a:solidFill>
        <a:schemeClr val="tx2">
          <a:lumMod val="15000"/>
          <a:lumOff val="85000"/>
        </a:schemeClr>
      </a:solid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r>
              <a:rPr lang="fa-IR" sz="1600" dirty="0">
                <a:cs typeface="B Titr" panose="00000700000000000000" pitchFamily="2" charset="-78"/>
              </a:rPr>
              <a:t>دانشجویان خوابگاهی</a:t>
            </a:r>
            <a:endParaRPr lang="en-US" sz="1600" dirty="0">
              <a:cs typeface="B Titr" panose="00000700000000000000" pitchFamily="2" charset="-78"/>
            </a:endParaRPr>
          </a:p>
        </c:rich>
      </c:tx>
      <c:layout>
        <c:manualLayout>
          <c:xMode val="edge"/>
          <c:yMode val="edge"/>
          <c:x val="0.40612010358053646"/>
          <c:y val="1.4369016327690508E-2"/>
        </c:manualLayout>
      </c:layout>
      <c:overlay val="0"/>
      <c:spPr>
        <a:noFill/>
        <a:ln>
          <a:noFill/>
        </a:ln>
        <a:effectLst/>
      </c:spPr>
      <c:txPr>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spPr>
            <a:ln w="22225" cap="rnd" cmpd="sng" algn="ctr">
              <a:solidFill>
                <a:srgbClr val="C0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Sheet3!$B$5:$G$5</c:f>
              <c:strCache>
                <c:ptCount val="6"/>
                <c:pt idx="0">
                  <c:v>خوابگاهی 91</c:v>
                </c:pt>
                <c:pt idx="1">
                  <c:v>جمع کل خوابگاهی 92</c:v>
                </c:pt>
                <c:pt idx="2">
                  <c:v>جمع کل خوابگاهی 93</c:v>
                </c:pt>
                <c:pt idx="3">
                  <c:v>جمع کل خوابگاهی 94</c:v>
                </c:pt>
                <c:pt idx="4">
                  <c:v>جمع کل خوابگاهی 95</c:v>
                </c:pt>
                <c:pt idx="5">
                  <c:v>جمع کل خوابگاهی 96</c:v>
                </c:pt>
              </c:strCache>
            </c:strRef>
          </c:cat>
          <c:val>
            <c:numRef>
              <c:f>Sheet3!$B$6:$G$6</c:f>
              <c:numCache>
                <c:formatCode>General</c:formatCode>
                <c:ptCount val="6"/>
                <c:pt idx="0">
                  <c:v>20152</c:v>
                </c:pt>
                <c:pt idx="1">
                  <c:v>35872</c:v>
                </c:pt>
                <c:pt idx="2">
                  <c:v>44652</c:v>
                </c:pt>
                <c:pt idx="3">
                  <c:v>47673</c:v>
                </c:pt>
                <c:pt idx="4">
                  <c:v>34251</c:v>
                </c:pt>
                <c:pt idx="5">
                  <c:v>27354</c:v>
                </c:pt>
              </c:numCache>
            </c:numRef>
          </c:val>
          <c:smooth val="0"/>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992241312"/>
        <c:axId val="-967516080"/>
      </c:lineChart>
      <c:catAx>
        <c:axId val="-992241312"/>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spc="20" baseline="0">
                <a:solidFill>
                  <a:schemeClr val="dk1">
                    <a:lumMod val="65000"/>
                    <a:lumOff val="35000"/>
                  </a:schemeClr>
                </a:solidFill>
                <a:latin typeface="+mn-lt"/>
                <a:ea typeface="+mn-ea"/>
                <a:cs typeface="+mn-cs"/>
              </a:defRPr>
            </a:pPr>
            <a:endParaRPr lang="en-US"/>
          </a:p>
        </c:txPr>
        <c:crossAx val="-967516080"/>
        <c:crosses val="autoZero"/>
        <c:auto val="1"/>
        <c:lblAlgn val="ctr"/>
        <c:lblOffset val="100"/>
        <c:noMultiLvlLbl val="0"/>
      </c:catAx>
      <c:valAx>
        <c:axId val="-9675160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spc="20" baseline="0">
                <a:solidFill>
                  <a:schemeClr val="dk1">
                    <a:lumMod val="65000"/>
                    <a:lumOff val="35000"/>
                  </a:schemeClr>
                </a:solidFill>
                <a:latin typeface="+mn-lt"/>
                <a:ea typeface="+mn-ea"/>
                <a:cs typeface="+mn-cs"/>
              </a:defRPr>
            </a:pPr>
            <a:endParaRPr lang="en-US"/>
          </a:p>
        </c:txPr>
        <c:crossAx val="-992241312"/>
        <c:crosses val="autoZero"/>
        <c:crossBetween val="between"/>
      </c:valAx>
      <c:spPr>
        <a:solidFill>
          <a:schemeClr val="accent1">
            <a:lumMod val="20000"/>
            <a:lumOff val="80000"/>
          </a:schemeClr>
        </a:solidFill>
        <a:ln>
          <a:noFill/>
        </a:ln>
        <a:effectLst/>
      </c:spPr>
    </c:plotArea>
    <c:plotVisOnly val="1"/>
    <c:dispBlanksAs val="gap"/>
    <c:showDLblsOverMax val="0"/>
  </c:chart>
  <c:spPr>
    <a:solidFill>
      <a:schemeClr val="accent6">
        <a:lumMod val="60000"/>
        <a:lumOff val="40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ابتدایی</c:v>
                </c:pt>
              </c:strCache>
            </c:strRef>
          </c:tx>
          <c:spPr>
            <a:ln w="31750" cap="rnd">
              <a:solidFill>
                <a:srgbClr val="0000CC"/>
              </a:solidFill>
              <a:round/>
            </a:ln>
            <a:effectLst/>
          </c:spPr>
          <c:marker>
            <c:symbol val="circle"/>
            <c:size val="17"/>
            <c:spPr>
              <a:solidFill>
                <a:srgbClr val="00B0F0"/>
              </a:solidFill>
              <a:ln>
                <a:solidFill>
                  <a:srgbClr val="0000CC"/>
                </a:solidFill>
              </a:ln>
              <a:effectLst/>
            </c:spPr>
          </c:marker>
          <c:dLbls>
            <c:dLbl>
              <c:idx val="0"/>
              <c:layout>
                <c:manualLayout>
                  <c:x val="-7.8062447084423572E-2"/>
                  <c:y val="-5.055791804463009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7.5021597217167446E-2"/>
                  <c:y val="-5.8540747209571684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7.6542022150795502E-2"/>
                  <c:y val="-6.1201690264552217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8.110329695167981E-2"/>
                  <c:y val="-5.587980415459124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5.5843172597680721E-2"/>
                  <c:y val="-6.1201690264552217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Sheet1!$A$2:$A$6</c:f>
              <c:numCache>
                <c:formatCode>General</c:formatCode>
                <c:ptCount val="5"/>
                <c:pt idx="0">
                  <c:v>1365</c:v>
                </c:pt>
                <c:pt idx="1">
                  <c:v>1375</c:v>
                </c:pt>
                <c:pt idx="2">
                  <c:v>1385</c:v>
                </c:pt>
                <c:pt idx="3">
                  <c:v>1395</c:v>
                </c:pt>
                <c:pt idx="4">
                  <c:v>1405</c:v>
                </c:pt>
              </c:numCache>
            </c:numRef>
          </c:cat>
          <c:val>
            <c:numRef>
              <c:f>Sheet1!$B$2:$B$6</c:f>
              <c:numCache>
                <c:formatCode>General</c:formatCode>
                <c:ptCount val="5"/>
                <c:pt idx="0">
                  <c:v>7232000</c:v>
                </c:pt>
                <c:pt idx="1">
                  <c:v>9238000</c:v>
                </c:pt>
                <c:pt idx="2">
                  <c:v>5827000</c:v>
                </c:pt>
                <c:pt idx="3">
                  <c:v>6687000</c:v>
                </c:pt>
                <c:pt idx="4">
                  <c:v>7700000</c:v>
                </c:pt>
              </c:numCache>
            </c:numRef>
          </c:val>
          <c:smooth val="0"/>
        </c:ser>
        <c:ser>
          <c:idx val="1"/>
          <c:order val="1"/>
          <c:tx>
            <c:strRef>
              <c:f>Sheet1!$C$1</c:f>
              <c:strCache>
                <c:ptCount val="1"/>
                <c:pt idx="0">
                  <c:v>متوسطه اول</c:v>
                </c:pt>
              </c:strCache>
            </c:strRef>
          </c:tx>
          <c:spPr>
            <a:ln w="31750" cap="rnd">
              <a:solidFill>
                <a:schemeClr val="accent2"/>
              </a:solidFill>
              <a:round/>
            </a:ln>
            <a:effectLst/>
          </c:spPr>
          <c:marker>
            <c:symbol val="circle"/>
            <c:size val="17"/>
            <c:spPr>
              <a:solidFill>
                <a:schemeClr val="accent2"/>
              </a:solidFill>
              <a:ln>
                <a:noFill/>
              </a:ln>
              <a:effectLst/>
            </c:spPr>
          </c:marker>
          <c:dLbls>
            <c:dLbl>
              <c:idx val="0"/>
              <c:layout>
                <c:manualLayout>
                  <c:x val="-7.0372927912224312E-2"/>
                  <c:y val="-7.1845462484474334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6.5811653111340115E-2"/>
                  <c:y val="-4.5236031934669026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7.6454627646736564E-2"/>
                  <c:y val="-2.394848749482477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6.429122817771217E-2"/>
                  <c:y val="-6.918451942949391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6.3532691769880092E-2"/>
                  <c:y val="-5.3218861099610722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Sheet1!$A$2:$A$6</c:f>
              <c:numCache>
                <c:formatCode>General</c:formatCode>
                <c:ptCount val="5"/>
                <c:pt idx="0">
                  <c:v>1365</c:v>
                </c:pt>
                <c:pt idx="1">
                  <c:v>1375</c:v>
                </c:pt>
                <c:pt idx="2">
                  <c:v>1385</c:v>
                </c:pt>
                <c:pt idx="3">
                  <c:v>1395</c:v>
                </c:pt>
                <c:pt idx="4">
                  <c:v>1405</c:v>
                </c:pt>
              </c:numCache>
            </c:numRef>
          </c:cat>
          <c:val>
            <c:numRef>
              <c:f>Sheet1!$C$2:$C$6</c:f>
              <c:numCache>
                <c:formatCode>General</c:formatCode>
                <c:ptCount val="5"/>
                <c:pt idx="0">
                  <c:v>2299000</c:v>
                </c:pt>
                <c:pt idx="1">
                  <c:v>5188000</c:v>
                </c:pt>
                <c:pt idx="2">
                  <c:v>3938000</c:v>
                </c:pt>
                <c:pt idx="3">
                  <c:v>3112000</c:v>
                </c:pt>
                <c:pt idx="4">
                  <c:v>3538000</c:v>
                </c:pt>
              </c:numCache>
            </c:numRef>
          </c:val>
          <c:smooth val="0"/>
        </c:ser>
        <c:ser>
          <c:idx val="2"/>
          <c:order val="2"/>
          <c:tx>
            <c:strRef>
              <c:f>Sheet1!$D$1</c:f>
              <c:strCache>
                <c:ptCount val="1"/>
                <c:pt idx="0">
                  <c:v>متوسطه دوم</c:v>
                </c:pt>
              </c:strCache>
            </c:strRef>
          </c:tx>
          <c:spPr>
            <a:ln w="31750" cap="rnd">
              <a:solidFill>
                <a:srgbClr val="FFC000"/>
              </a:solidFill>
              <a:round/>
            </a:ln>
            <a:effectLst/>
          </c:spPr>
          <c:marker>
            <c:symbol val="circle"/>
            <c:size val="17"/>
            <c:spPr>
              <a:solidFill>
                <a:srgbClr val="FFFF00"/>
              </a:solidFill>
              <a:ln>
                <a:solidFill>
                  <a:srgbClr val="FFC000"/>
                </a:solidFill>
              </a:ln>
              <a:effectLst/>
            </c:spPr>
          </c:marker>
          <c:dLbls>
            <c:dLbl>
              <c:idx val="0"/>
              <c:layout>
                <c:manualLayout>
                  <c:x val="-6.2770803244083989E-2"/>
                  <c:y val="3.459225971474690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6.5811653111340115E-2"/>
                  <c:y val="6.386263331953265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6.1250378310455871E-2"/>
                  <c:y val="7.184546248447414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6.429122817771217E-2"/>
                  <c:y val="3.9914145824707967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5.5930567101739763E-2"/>
                  <c:y val="6.3862633319532749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Sheet1!$A$2:$A$6</c:f>
              <c:numCache>
                <c:formatCode>General</c:formatCode>
                <c:ptCount val="5"/>
                <c:pt idx="0">
                  <c:v>1365</c:v>
                </c:pt>
                <c:pt idx="1">
                  <c:v>1375</c:v>
                </c:pt>
                <c:pt idx="2">
                  <c:v>1385</c:v>
                </c:pt>
                <c:pt idx="3">
                  <c:v>1395</c:v>
                </c:pt>
                <c:pt idx="4">
                  <c:v>1405</c:v>
                </c:pt>
              </c:numCache>
            </c:numRef>
          </c:cat>
          <c:val>
            <c:numRef>
              <c:f>Sheet1!$D$2:$D$6</c:f>
              <c:numCache>
                <c:formatCode>General</c:formatCode>
                <c:ptCount val="5"/>
                <c:pt idx="0">
                  <c:v>1278000</c:v>
                </c:pt>
                <c:pt idx="1">
                  <c:v>3479000</c:v>
                </c:pt>
                <c:pt idx="2">
                  <c:v>3695000</c:v>
                </c:pt>
                <c:pt idx="3">
                  <c:v>2188000</c:v>
                </c:pt>
                <c:pt idx="4">
                  <c:v>2766000</c:v>
                </c:pt>
              </c:numCache>
            </c:numRef>
          </c:val>
          <c:smooth val="0"/>
        </c:ser>
        <c:ser>
          <c:idx val="3"/>
          <c:order val="3"/>
          <c:tx>
            <c:strRef>
              <c:f>Sheet1!$E$1</c:f>
              <c:strCache>
                <c:ptCount val="1"/>
                <c:pt idx="0">
                  <c:v>جمع</c:v>
                </c:pt>
              </c:strCache>
            </c:strRef>
          </c:tx>
          <c:spPr>
            <a:ln w="31750" cap="rnd">
              <a:solidFill>
                <a:srgbClr val="00B050"/>
              </a:solidFill>
              <a:round/>
            </a:ln>
            <a:effectLst/>
          </c:spPr>
          <c:marker>
            <c:symbol val="circle"/>
            <c:size val="17"/>
            <c:spPr>
              <a:solidFill>
                <a:srgbClr val="66FF33"/>
              </a:solidFill>
              <a:ln>
                <a:solidFill>
                  <a:srgbClr val="00B050"/>
                </a:solidFill>
              </a:ln>
              <a:effectLst/>
            </c:spPr>
          </c:marker>
          <c:dLbls>
            <c:dLbl>
              <c:idx val="0"/>
              <c:layout>
                <c:manualLayout>
                  <c:x val="-0.10387543146546935"/>
                  <c:y val="-6.9184519429493815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8.258948239467645E-2"/>
                  <c:y val="-4.789697498964957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7.8028207593792198E-2"/>
                  <c:y val="-6.6523576374513296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8.258948239467645E-2"/>
                  <c:y val="-6.652357637451328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4.9795592635301061E-2"/>
                  <c:y val="-6.1201690264552217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C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Sheet1!$A$2:$A$6</c:f>
              <c:numCache>
                <c:formatCode>General</c:formatCode>
                <c:ptCount val="5"/>
                <c:pt idx="0">
                  <c:v>1365</c:v>
                </c:pt>
                <c:pt idx="1">
                  <c:v>1375</c:v>
                </c:pt>
                <c:pt idx="2">
                  <c:v>1385</c:v>
                </c:pt>
                <c:pt idx="3">
                  <c:v>1395</c:v>
                </c:pt>
                <c:pt idx="4">
                  <c:v>1405</c:v>
                </c:pt>
              </c:numCache>
            </c:numRef>
          </c:cat>
          <c:val>
            <c:numRef>
              <c:f>Sheet1!$E$2:$E$6</c:f>
              <c:numCache>
                <c:formatCode>General</c:formatCode>
                <c:ptCount val="5"/>
                <c:pt idx="0">
                  <c:v>10810000</c:v>
                </c:pt>
                <c:pt idx="1">
                  <c:v>17300000</c:v>
                </c:pt>
                <c:pt idx="2">
                  <c:v>13462000</c:v>
                </c:pt>
                <c:pt idx="3">
                  <c:v>11987000</c:v>
                </c:pt>
                <c:pt idx="4">
                  <c:v>14004000</c:v>
                </c:pt>
              </c:numCache>
            </c:numRef>
          </c:val>
          <c:smooth val="0"/>
        </c:ser>
        <c:ser>
          <c:idx val="4"/>
          <c:order val="4"/>
          <c:tx>
            <c:strRef>
              <c:f>Sheet1!$F$1</c:f>
              <c:strCache>
                <c:ptCount val="1"/>
                <c:pt idx="0">
                  <c:v>Column1</c:v>
                </c:pt>
              </c:strCache>
            </c:strRef>
          </c:tx>
          <c:spPr>
            <a:ln w="31750" cap="rnd">
              <a:solidFill>
                <a:schemeClr val="accent5"/>
              </a:solidFill>
              <a:round/>
            </a:ln>
            <a:effectLst/>
          </c:spPr>
          <c:marker>
            <c:symbol val="circle"/>
            <c:size val="17"/>
            <c:spPr>
              <a:solidFill>
                <a:schemeClr val="accent5"/>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Sheet1!$A$2:$A$6</c:f>
              <c:numCache>
                <c:formatCode>General</c:formatCode>
                <c:ptCount val="5"/>
                <c:pt idx="0">
                  <c:v>1365</c:v>
                </c:pt>
                <c:pt idx="1">
                  <c:v>1375</c:v>
                </c:pt>
                <c:pt idx="2">
                  <c:v>1385</c:v>
                </c:pt>
                <c:pt idx="3">
                  <c:v>1395</c:v>
                </c:pt>
                <c:pt idx="4">
                  <c:v>1405</c:v>
                </c:pt>
              </c:numCache>
            </c:numRef>
          </c:cat>
          <c:val>
            <c:numRef>
              <c:f>Sheet1!$F$2:$F$6</c:f>
              <c:numCache>
                <c:formatCode>General</c:formatCode>
                <c:ptCount val="5"/>
              </c:numCache>
            </c:numRef>
          </c:val>
          <c:smooth val="0"/>
        </c:ser>
        <c:dLbls>
          <c:dLblPos val="ctr"/>
          <c:showLegendKey val="0"/>
          <c:showVal val="1"/>
          <c:showCatName val="0"/>
          <c:showSerName val="0"/>
          <c:showPercent val="0"/>
          <c:showBubbleSize val="0"/>
        </c:dLbls>
        <c:marker val="1"/>
        <c:smooth val="0"/>
        <c:axId val="-967518800"/>
        <c:axId val="-967518256"/>
      </c:lineChart>
      <c:catAx>
        <c:axId val="-96751880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tx1"/>
                </a:solidFill>
                <a:latin typeface="+mn-lt"/>
                <a:ea typeface="+mn-ea"/>
                <a:cs typeface="+mn-cs"/>
              </a:defRPr>
            </a:pPr>
            <a:endParaRPr lang="en-US"/>
          </a:p>
        </c:txPr>
        <c:crossAx val="-967518256"/>
        <c:crosses val="autoZero"/>
        <c:auto val="1"/>
        <c:lblAlgn val="ctr"/>
        <c:lblOffset val="100"/>
        <c:noMultiLvlLbl val="0"/>
      </c:catAx>
      <c:valAx>
        <c:axId val="-96751825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967518800"/>
        <c:crosses val="autoZero"/>
        <c:crossBetween val="between"/>
      </c:valAx>
      <c:spPr>
        <a:noFill/>
        <a:ln>
          <a:noFill/>
        </a:ln>
        <a:effectLst/>
      </c:spPr>
    </c:plotArea>
    <c:legend>
      <c:legendPos val="b"/>
      <c:legendEntry>
        <c:idx val="4"/>
        <c:delete val="1"/>
      </c:legendEntry>
      <c:overlay val="0"/>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'ورودي وخروجي '!$R$7</c:f>
              <c:strCache>
                <c:ptCount val="1"/>
                <c:pt idx="0">
                  <c:v>مرد</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'ورودي وخروجي '!$Q$8:$Q$12</c:f>
              <c:strCache>
                <c:ptCount val="5"/>
                <c:pt idx="0">
                  <c:v>96-97</c:v>
                </c:pt>
                <c:pt idx="1">
                  <c:v>97-98</c:v>
                </c:pt>
                <c:pt idx="2">
                  <c:v>98-99</c:v>
                </c:pt>
                <c:pt idx="3">
                  <c:v>99-1400</c:v>
                </c:pt>
                <c:pt idx="4">
                  <c:v>1400-1401</c:v>
                </c:pt>
              </c:strCache>
            </c:strRef>
          </c:cat>
          <c:val>
            <c:numRef>
              <c:f>'ورودي وخروجي '!$R$8:$R$12</c:f>
              <c:numCache>
                <c:formatCode>General</c:formatCode>
                <c:ptCount val="5"/>
                <c:pt idx="0">
                  <c:v>29714</c:v>
                </c:pt>
                <c:pt idx="1">
                  <c:v>34057</c:v>
                </c:pt>
                <c:pt idx="2">
                  <c:v>40445</c:v>
                </c:pt>
                <c:pt idx="3">
                  <c:v>39946</c:v>
                </c:pt>
                <c:pt idx="4">
                  <c:v>44040</c:v>
                </c:pt>
              </c:numCache>
            </c:numRef>
          </c:val>
        </c:ser>
        <c:ser>
          <c:idx val="1"/>
          <c:order val="1"/>
          <c:tx>
            <c:strRef>
              <c:f>'ورودي وخروجي '!$S$7</c:f>
              <c:strCache>
                <c:ptCount val="1"/>
                <c:pt idx="0">
                  <c:v>زن</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'ورودي وخروجي '!$Q$8:$Q$12</c:f>
              <c:strCache>
                <c:ptCount val="5"/>
                <c:pt idx="0">
                  <c:v>96-97</c:v>
                </c:pt>
                <c:pt idx="1">
                  <c:v>97-98</c:v>
                </c:pt>
                <c:pt idx="2">
                  <c:v>98-99</c:v>
                </c:pt>
                <c:pt idx="3">
                  <c:v>99-1400</c:v>
                </c:pt>
                <c:pt idx="4">
                  <c:v>1400-1401</c:v>
                </c:pt>
              </c:strCache>
            </c:strRef>
          </c:cat>
          <c:val>
            <c:numRef>
              <c:f>'ورودي وخروجي '!$S$8:$S$12</c:f>
              <c:numCache>
                <c:formatCode>General</c:formatCode>
                <c:ptCount val="5"/>
                <c:pt idx="0">
                  <c:v>20400</c:v>
                </c:pt>
                <c:pt idx="1">
                  <c:v>29800</c:v>
                </c:pt>
                <c:pt idx="2">
                  <c:v>37500</c:v>
                </c:pt>
                <c:pt idx="3">
                  <c:v>39600</c:v>
                </c:pt>
                <c:pt idx="4">
                  <c:v>46000</c:v>
                </c:pt>
              </c:numCache>
            </c:numRef>
          </c:val>
        </c:ser>
        <c:dLbls>
          <c:showLegendKey val="0"/>
          <c:showVal val="0"/>
          <c:showCatName val="0"/>
          <c:showSerName val="0"/>
          <c:showPercent val="0"/>
          <c:showBubbleSize val="0"/>
        </c:dLbls>
        <c:gapWidth val="100"/>
        <c:overlap val="100"/>
        <c:axId val="-967510640"/>
        <c:axId val="-967523152"/>
      </c:barChart>
      <c:catAx>
        <c:axId val="-967510640"/>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67523152"/>
        <c:crosses val="autoZero"/>
        <c:auto val="1"/>
        <c:lblAlgn val="ctr"/>
        <c:lblOffset val="100"/>
        <c:noMultiLvlLbl val="0"/>
      </c:catAx>
      <c:valAx>
        <c:axId val="-9675231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67510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B Zar" panose="00000400000000000000" pitchFamily="2" charset="-78"/>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69041369828772E-2"/>
          <c:y val="0.1255654761904762"/>
          <c:w val="0.88938095238095238"/>
          <c:h val="0.79744563179602546"/>
        </c:manualLayout>
      </c:layout>
      <c:barChart>
        <c:barDir val="col"/>
        <c:grouping val="clustered"/>
        <c:varyColors val="0"/>
        <c:ser>
          <c:idx val="0"/>
          <c:order val="0"/>
          <c:tx>
            <c:strRef>
              <c:f>Sheet1!$B$1</c:f>
              <c:strCache>
                <c:ptCount val="1"/>
                <c:pt idx="0">
                  <c:v>Series 1</c:v>
                </c:pt>
              </c:strCache>
            </c:strRef>
          </c:tx>
          <c:spPr>
            <a:solidFill>
              <a:schemeClr val="accent2">
                <a:lumMod val="75000"/>
              </a:schemeClr>
            </a:solidFill>
            <a:ln>
              <a:noFill/>
            </a:ln>
            <a:effectLst/>
          </c:spPr>
          <c:invertIfNegative val="0"/>
          <c:dPt>
            <c:idx val="0"/>
            <c:invertIfNegative val="0"/>
            <c:bubble3D val="0"/>
            <c:spPr>
              <a:solidFill>
                <a:srgbClr val="FFFF00"/>
              </a:solidFill>
              <a:ln>
                <a:noFill/>
              </a:ln>
              <a:effectLst/>
            </c:spPr>
          </c:dPt>
          <c:dPt>
            <c:idx val="1"/>
            <c:invertIfNegative val="0"/>
            <c:bubble3D val="0"/>
            <c:spPr>
              <a:solidFill>
                <a:srgbClr val="FFFF00"/>
              </a:solidFill>
              <a:ln>
                <a:noFill/>
              </a:ln>
              <a:effectLst/>
            </c:spPr>
          </c:dPt>
          <c:dPt>
            <c:idx val="2"/>
            <c:invertIfNegative val="0"/>
            <c:bubble3D val="0"/>
            <c:spPr>
              <a:solidFill>
                <a:srgbClr val="FFFF00"/>
              </a:solidFill>
              <a:ln>
                <a:noFill/>
              </a:ln>
              <a:effectLst/>
            </c:spPr>
          </c:dPt>
          <c:dPt>
            <c:idx val="3"/>
            <c:invertIfNegative val="0"/>
            <c:bubble3D val="0"/>
            <c:spPr>
              <a:solidFill>
                <a:srgbClr val="FFFF00"/>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99"/>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96-97</c:v>
                </c:pt>
                <c:pt idx="1">
                  <c:v>97-98</c:v>
                </c:pt>
                <c:pt idx="2">
                  <c:v>98-99</c:v>
                </c:pt>
                <c:pt idx="3">
                  <c:v>99-1400</c:v>
                </c:pt>
                <c:pt idx="4">
                  <c:v>1400-1401</c:v>
                </c:pt>
                <c:pt idx="5">
                  <c:v>1401-1402</c:v>
                </c:pt>
                <c:pt idx="6">
                  <c:v>1402-1403</c:v>
                </c:pt>
                <c:pt idx="7">
                  <c:v>1403-1404</c:v>
                </c:pt>
                <c:pt idx="8">
                  <c:v>1404-1405</c:v>
                </c:pt>
              </c:strCache>
            </c:strRef>
          </c:cat>
          <c:val>
            <c:numRef>
              <c:f>Sheet1!$B$2:$B$10</c:f>
              <c:numCache>
                <c:formatCode>General</c:formatCode>
                <c:ptCount val="9"/>
                <c:pt idx="0">
                  <c:v>11661000</c:v>
                </c:pt>
                <c:pt idx="1">
                  <c:v>12331000</c:v>
                </c:pt>
                <c:pt idx="2">
                  <c:v>12575000</c:v>
                </c:pt>
                <c:pt idx="3">
                  <c:v>12816000</c:v>
                </c:pt>
                <c:pt idx="4">
                  <c:v>13062000</c:v>
                </c:pt>
                <c:pt idx="5">
                  <c:v>13305500</c:v>
                </c:pt>
                <c:pt idx="6">
                  <c:v>13783000</c:v>
                </c:pt>
                <c:pt idx="7">
                  <c:v>14009000</c:v>
                </c:pt>
                <c:pt idx="8">
                  <c:v>14216000</c:v>
                </c:pt>
              </c:numCache>
            </c:numRef>
          </c:val>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96-97</c:v>
                </c:pt>
                <c:pt idx="1">
                  <c:v>97-98</c:v>
                </c:pt>
                <c:pt idx="2">
                  <c:v>98-99</c:v>
                </c:pt>
                <c:pt idx="3">
                  <c:v>99-1400</c:v>
                </c:pt>
                <c:pt idx="4">
                  <c:v>1400-1401</c:v>
                </c:pt>
                <c:pt idx="5">
                  <c:v>1401-1402</c:v>
                </c:pt>
                <c:pt idx="6">
                  <c:v>1402-1403</c:v>
                </c:pt>
                <c:pt idx="7">
                  <c:v>1403-1404</c:v>
                </c:pt>
                <c:pt idx="8">
                  <c:v>1404-1405</c:v>
                </c:pt>
              </c:strCache>
            </c:strRef>
          </c:cat>
          <c:val>
            <c:numRef>
              <c:f>Sheet1!$C$2:$C$10</c:f>
              <c:numCache>
                <c:formatCode>General</c:formatCode>
                <c:ptCount val="9"/>
              </c:numCache>
            </c:numRef>
          </c:val>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96-97</c:v>
                </c:pt>
                <c:pt idx="1">
                  <c:v>97-98</c:v>
                </c:pt>
                <c:pt idx="2">
                  <c:v>98-99</c:v>
                </c:pt>
                <c:pt idx="3">
                  <c:v>99-1400</c:v>
                </c:pt>
                <c:pt idx="4">
                  <c:v>1400-1401</c:v>
                </c:pt>
                <c:pt idx="5">
                  <c:v>1401-1402</c:v>
                </c:pt>
                <c:pt idx="6">
                  <c:v>1402-1403</c:v>
                </c:pt>
                <c:pt idx="7">
                  <c:v>1403-1404</c:v>
                </c:pt>
                <c:pt idx="8">
                  <c:v>1404-1405</c:v>
                </c:pt>
              </c:strCache>
            </c:strRef>
          </c:cat>
          <c:val>
            <c:numRef>
              <c:f>Sheet1!$D$2:$D$10</c:f>
              <c:numCache>
                <c:formatCode>General</c:formatCode>
                <c:ptCount val="9"/>
              </c:numCache>
            </c:numRef>
          </c:val>
        </c:ser>
        <c:dLbls>
          <c:dLblPos val="outEnd"/>
          <c:showLegendKey val="0"/>
          <c:showVal val="1"/>
          <c:showCatName val="0"/>
          <c:showSerName val="0"/>
          <c:showPercent val="0"/>
          <c:showBubbleSize val="0"/>
        </c:dLbls>
        <c:gapWidth val="219"/>
        <c:overlap val="-27"/>
        <c:axId val="-967521520"/>
        <c:axId val="-967509008"/>
      </c:barChart>
      <c:catAx>
        <c:axId val="-96752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FF0000"/>
                </a:solidFill>
                <a:latin typeface="+mn-lt"/>
                <a:ea typeface="+mn-ea"/>
                <a:cs typeface="+mn-cs"/>
              </a:defRPr>
            </a:pPr>
            <a:endParaRPr lang="en-US"/>
          </a:p>
        </c:txPr>
        <c:crossAx val="-967509008"/>
        <c:crosses val="autoZero"/>
        <c:auto val="1"/>
        <c:lblAlgn val="ctr"/>
        <c:lblOffset val="100"/>
        <c:noMultiLvlLbl val="0"/>
      </c:catAx>
      <c:valAx>
        <c:axId val="-967509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crossAx val="-967521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1">
              <a:defRPr sz="2800" b="1" i="0" u="none" strike="noStrike" kern="1200" cap="all" baseline="0">
                <a:solidFill>
                  <a:schemeClr val="tx1"/>
                </a:solidFill>
                <a:latin typeface="+mn-lt"/>
                <a:ea typeface="+mn-ea"/>
                <a:cs typeface="B Titr" panose="00000700000000000000" pitchFamily="2" charset="-78"/>
              </a:defRPr>
            </a:pPr>
            <a:r>
              <a:rPr lang="fa-IR" sz="2800" dirty="0" smtClean="0">
                <a:solidFill>
                  <a:schemeClr val="tx1"/>
                </a:solidFill>
              </a:rPr>
              <a:t>آمار پذیرفته شدگان </a:t>
            </a:r>
            <a:r>
              <a:rPr lang="fa-IR" sz="2800" dirty="0" smtClean="0">
                <a:solidFill>
                  <a:srgbClr val="FF0000"/>
                </a:solidFill>
              </a:rPr>
              <a:t>کارشناسی </a:t>
            </a:r>
            <a:r>
              <a:rPr lang="fa-IR" sz="2800" dirty="0">
                <a:solidFill>
                  <a:srgbClr val="FF0000"/>
                </a:solidFill>
              </a:rPr>
              <a:t>پیوسته</a:t>
            </a:r>
          </a:p>
        </c:rich>
      </c:tx>
      <c:layout>
        <c:manualLayout>
          <c:xMode val="edge"/>
          <c:yMode val="edge"/>
          <c:x val="0.23020306438029559"/>
          <c:y val="0.89539310678242656"/>
        </c:manualLayout>
      </c:layout>
      <c:overlay val="0"/>
      <c:spPr>
        <a:noFill/>
        <a:ln>
          <a:noFill/>
        </a:ln>
        <a:effectLst/>
      </c:spPr>
      <c:txPr>
        <a:bodyPr rot="0" spcFirstLastPara="1" vertOverflow="ellipsis" vert="horz" wrap="square" anchor="ctr" anchorCtr="1"/>
        <a:lstStyle/>
        <a:p>
          <a:pPr rtl="1">
            <a:defRPr sz="2800" b="1" i="0" u="none" strike="noStrike" kern="1200" cap="all" baseline="0">
              <a:solidFill>
                <a:schemeClr val="tx1"/>
              </a:solidFill>
              <a:latin typeface="+mn-lt"/>
              <a:ea typeface="+mn-ea"/>
              <a:cs typeface="B Titr" panose="00000700000000000000" pitchFamily="2" charset="-78"/>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5703334493019853E-2"/>
          <c:y val="0.17571696286485505"/>
          <c:w val="0.84813299123542385"/>
          <c:h val="0.72909149452087907"/>
        </c:manualLayout>
      </c:layout>
      <c:pie3DChart>
        <c:varyColors val="1"/>
        <c:ser>
          <c:idx val="0"/>
          <c:order val="0"/>
          <c:tx>
            <c:strRef>
              <c:f>Sheet1!$B$1</c:f>
              <c:strCache>
                <c:ptCount val="1"/>
                <c:pt idx="0">
                  <c:v>کارشناسی پیوسته</c:v>
                </c:pt>
              </c:strCache>
            </c:strRef>
          </c:tx>
          <c:dPt>
            <c:idx val="0"/>
            <c:bubble3D val="0"/>
            <c:explosion val="7"/>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explosion val="1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explosion val="16"/>
            <c:spPr>
              <a:solidFill>
                <a:srgbClr val="7030A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explosion val="2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4"/>
            <c:bubble3D val="0"/>
            <c:explosion val="20"/>
            <c:spPr>
              <a:solidFill>
                <a:srgbClr val="00B0F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5"/>
            <c:bubble3D val="0"/>
            <c:explosion val="23"/>
            <c:spPr>
              <a:solidFill>
                <a:srgbClr val="00B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1.4654745166097599E-2"/>
                  <c:y val="-0.10392955703724593"/>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dLbl>
              <c:idx val="1"/>
              <c:layout>
                <c:manualLayout>
                  <c:x val="0.10868935998189129"/>
                  <c:y val="-5.1964778518622967E-2"/>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dLbl>
              <c:idx val="2"/>
              <c:layout>
                <c:manualLayout>
                  <c:x val="0"/>
                  <c:y val="8.3943103760852483E-2"/>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dLbl>
              <c:idx val="3"/>
              <c:layout>
                <c:manualLayout>
                  <c:x val="-2.8088261568353905E-2"/>
                  <c:y val="-4.5968842535705004E-2"/>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dLbl>
              <c:idx val="4"/>
              <c:layout>
                <c:manualLayout>
                  <c:x val="-1.8318431457622113E-2"/>
                  <c:y val="-3.5975615897508244E-2"/>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dLbl>
              <c:idx val="5"/>
              <c:layout>
                <c:manualLayout>
                  <c:x val="-7.3273725830488454E-2"/>
                  <c:y val="-2.3983743931672141E-2"/>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outEnd"/>
            <c:showLegendKey val="1"/>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سال 1391</c:v>
                </c:pt>
                <c:pt idx="1">
                  <c:v>سال 1392</c:v>
                </c:pt>
                <c:pt idx="2">
                  <c:v>سال 1393</c:v>
                </c:pt>
                <c:pt idx="3">
                  <c:v>سال 1394</c:v>
                </c:pt>
                <c:pt idx="4">
                  <c:v>سال 1395</c:v>
                </c:pt>
                <c:pt idx="5">
                  <c:v>سال 1396</c:v>
                </c:pt>
              </c:strCache>
            </c:strRef>
          </c:cat>
          <c:val>
            <c:numRef>
              <c:f>Sheet1!$B$2:$B$7</c:f>
              <c:numCache>
                <c:formatCode>General</c:formatCode>
                <c:ptCount val="6"/>
                <c:pt idx="0">
                  <c:v>21891</c:v>
                </c:pt>
                <c:pt idx="1">
                  <c:v>16959</c:v>
                </c:pt>
                <c:pt idx="2">
                  <c:v>9557</c:v>
                </c:pt>
                <c:pt idx="3">
                  <c:v>3853</c:v>
                </c:pt>
                <c:pt idx="4">
                  <c:v>7570</c:v>
                </c:pt>
                <c:pt idx="5">
                  <c:v>9459</c:v>
                </c:pt>
              </c:numCache>
            </c:numRef>
          </c:val>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cs typeface="B Titr" panose="00000700000000000000" pitchFamily="2" charset="-78"/>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1">
              <a:defRPr sz="2800" b="1" i="0" u="none" strike="noStrike" kern="1200" cap="all" baseline="0">
                <a:solidFill>
                  <a:schemeClr val="tx1"/>
                </a:solidFill>
                <a:latin typeface="+mn-lt"/>
                <a:ea typeface="+mn-ea"/>
                <a:cs typeface="B Titr" panose="00000700000000000000" pitchFamily="2" charset="-78"/>
              </a:defRPr>
            </a:pPr>
            <a:r>
              <a:rPr lang="fa-IR" sz="2800" dirty="0" smtClean="0">
                <a:solidFill>
                  <a:schemeClr val="tx1"/>
                </a:solidFill>
              </a:rPr>
              <a:t>آمار پذیرفته شدگان </a:t>
            </a:r>
            <a:r>
              <a:rPr lang="fa-IR" sz="2800" dirty="0" smtClean="0">
                <a:solidFill>
                  <a:srgbClr val="0070C0"/>
                </a:solidFill>
              </a:rPr>
              <a:t>کارشناسی</a:t>
            </a:r>
            <a:r>
              <a:rPr lang="fa-IR" sz="2800" baseline="0" dirty="0" smtClean="0">
                <a:solidFill>
                  <a:srgbClr val="0070C0"/>
                </a:solidFill>
              </a:rPr>
              <a:t> نا</a:t>
            </a:r>
            <a:r>
              <a:rPr lang="fa-IR" sz="2800" dirty="0" smtClean="0">
                <a:solidFill>
                  <a:srgbClr val="0070C0"/>
                </a:solidFill>
              </a:rPr>
              <a:t>پیوسته</a:t>
            </a:r>
            <a:endParaRPr lang="fa-IR" sz="2800" dirty="0">
              <a:solidFill>
                <a:srgbClr val="0070C0"/>
              </a:solidFill>
            </a:endParaRPr>
          </a:p>
        </c:rich>
      </c:tx>
      <c:layout>
        <c:manualLayout>
          <c:xMode val="edge"/>
          <c:yMode val="edge"/>
          <c:x val="0.32304048538603058"/>
          <c:y val="0.85298144480748717"/>
        </c:manualLayout>
      </c:layout>
      <c:overlay val="0"/>
      <c:spPr>
        <a:noFill/>
        <a:ln>
          <a:noFill/>
        </a:ln>
        <a:effectLst/>
      </c:spPr>
      <c:txPr>
        <a:bodyPr rot="0" spcFirstLastPara="1" vertOverflow="ellipsis" vert="horz" wrap="square" anchor="ctr" anchorCtr="1"/>
        <a:lstStyle/>
        <a:p>
          <a:pPr rtl="1">
            <a:defRPr sz="2800" b="1" i="0" u="none" strike="noStrike" kern="1200" cap="all" baseline="0">
              <a:solidFill>
                <a:schemeClr val="tx1"/>
              </a:solidFill>
              <a:latin typeface="+mn-lt"/>
              <a:ea typeface="+mn-ea"/>
              <a:cs typeface="B Titr" panose="00000700000000000000" pitchFamily="2" charset="-78"/>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379159606137376"/>
          <c:y val="0.17571696286485505"/>
          <c:w val="0.84813299123542385"/>
          <c:h val="0.72909149452087907"/>
        </c:manualLayout>
      </c:layout>
      <c:pie3DChart>
        <c:varyColors val="1"/>
        <c:ser>
          <c:idx val="0"/>
          <c:order val="0"/>
          <c:tx>
            <c:strRef>
              <c:f>Sheet1!$B$1</c:f>
              <c:strCache>
                <c:ptCount val="1"/>
                <c:pt idx="0">
                  <c:v>کارشناسی نا پیوسته</c:v>
                </c:pt>
              </c:strCache>
            </c:strRef>
          </c:tx>
          <c:explosion val="1"/>
          <c:dPt>
            <c:idx val="0"/>
            <c:bubble3D val="0"/>
            <c:explosion val="12"/>
            <c:spPr>
              <a:solidFill>
                <a:srgbClr val="F6B10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explosion val="13"/>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explosion val="24"/>
            <c:spPr>
              <a:solidFill>
                <a:srgbClr val="CC0099"/>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explosion val="29"/>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4"/>
            <c:bubble3D val="0"/>
            <c:explosion val="23"/>
            <c:spPr>
              <a:solidFill>
                <a:srgbClr val="00B0F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5"/>
            <c:bubble3D val="0"/>
            <c:explosion val="22"/>
            <c:spPr>
              <a:solidFill>
                <a:srgbClr val="00B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1.4654745166097599E-2"/>
                  <c:y val="-0.10392955703724593"/>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dLbl>
              <c:idx val="1"/>
              <c:layout>
                <c:manualLayout>
                  <c:x val="-5.6176523136707811E-2"/>
                  <c:y val="9.9932266381967238E-3"/>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dLbl>
              <c:idx val="2"/>
              <c:layout>
                <c:manualLayout>
                  <c:x val="-4.2743006734451604E-2"/>
                  <c:y val="-7.7947167777934437E-2"/>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dLbl>
              <c:idx val="3"/>
              <c:layout>
                <c:manualLayout>
                  <c:x val="-6.472512448359817E-2"/>
                  <c:y val="-2.798103458695083E-2"/>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dLbl>
              <c:idx val="4"/>
              <c:layout>
                <c:manualLayout>
                  <c:x val="4.03005492067686E-2"/>
                  <c:y val="-4.1971551880426242E-2"/>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dLbl>
              <c:idx val="5"/>
              <c:layout>
                <c:manualLayout>
                  <c:x val="0.14166253660561101"/>
                  <c:y val="-1.199187196583607E-2"/>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outEnd"/>
            <c:showLegendKey val="1"/>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سال 1391</c:v>
                </c:pt>
                <c:pt idx="1">
                  <c:v>سال 1392</c:v>
                </c:pt>
                <c:pt idx="2">
                  <c:v>سال 1393</c:v>
                </c:pt>
                <c:pt idx="3">
                  <c:v>سال 1394</c:v>
                </c:pt>
                <c:pt idx="4">
                  <c:v>سال 1395</c:v>
                </c:pt>
                <c:pt idx="5">
                  <c:v>سال 1396</c:v>
                </c:pt>
              </c:strCache>
            </c:strRef>
          </c:cat>
          <c:val>
            <c:numRef>
              <c:f>Sheet1!$B$2:$B$7</c:f>
              <c:numCache>
                <c:formatCode>General</c:formatCode>
                <c:ptCount val="6"/>
                <c:pt idx="0">
                  <c:v>20333</c:v>
                </c:pt>
                <c:pt idx="1">
                  <c:v>11105</c:v>
                </c:pt>
                <c:pt idx="2">
                  <c:v>8342</c:v>
                </c:pt>
                <c:pt idx="3">
                  <c:v>1102</c:v>
                </c:pt>
                <c:pt idx="4">
                  <c:v>880</c:v>
                </c:pt>
                <c:pt idx="5">
                  <c:v>495</c:v>
                </c:pt>
              </c:numCache>
            </c:numRef>
          </c:val>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cs typeface="B Titr" panose="00000700000000000000" pitchFamily="2" charset="-78"/>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1">
              <a:defRPr sz="2800" b="1" i="0" u="none" strike="noStrike" kern="1200" cap="all" baseline="0">
                <a:solidFill>
                  <a:schemeClr val="tx1"/>
                </a:solidFill>
                <a:latin typeface="+mn-lt"/>
                <a:ea typeface="+mn-ea"/>
                <a:cs typeface="B Titr" panose="00000700000000000000" pitchFamily="2" charset="-78"/>
              </a:defRPr>
            </a:pPr>
            <a:r>
              <a:rPr lang="fa-IR" sz="2800" dirty="0" smtClean="0">
                <a:solidFill>
                  <a:schemeClr val="tx1"/>
                </a:solidFill>
              </a:rPr>
              <a:t>آمار پذیرفته شدگان </a:t>
            </a:r>
            <a:r>
              <a:rPr lang="fa-IR" sz="2800" dirty="0" smtClean="0">
                <a:solidFill>
                  <a:srgbClr val="0070C0"/>
                </a:solidFill>
              </a:rPr>
              <a:t>کارشناسی</a:t>
            </a:r>
            <a:r>
              <a:rPr lang="fa-IR" sz="2800" baseline="0" dirty="0" smtClean="0">
                <a:solidFill>
                  <a:srgbClr val="0070C0"/>
                </a:solidFill>
              </a:rPr>
              <a:t> ارشد </a:t>
            </a:r>
            <a:endParaRPr lang="fa-IR" sz="2800" dirty="0">
              <a:solidFill>
                <a:srgbClr val="0070C0"/>
              </a:solidFill>
            </a:endParaRPr>
          </a:p>
        </c:rich>
      </c:tx>
      <c:layout>
        <c:manualLayout>
          <c:xMode val="edge"/>
          <c:yMode val="edge"/>
          <c:x val="0.32304048538603058"/>
          <c:y val="0.85298144480748717"/>
        </c:manualLayout>
      </c:layout>
      <c:overlay val="0"/>
      <c:spPr>
        <a:noFill/>
        <a:ln>
          <a:noFill/>
        </a:ln>
        <a:effectLst/>
      </c:spPr>
      <c:txPr>
        <a:bodyPr rot="0" spcFirstLastPara="1" vertOverflow="ellipsis" vert="horz" wrap="square" anchor="ctr" anchorCtr="1"/>
        <a:lstStyle/>
        <a:p>
          <a:pPr rtl="1">
            <a:defRPr sz="2800" b="1" i="0" u="none" strike="noStrike" kern="1200" cap="all" baseline="0">
              <a:solidFill>
                <a:schemeClr val="tx1"/>
              </a:solidFill>
              <a:latin typeface="+mn-lt"/>
              <a:ea typeface="+mn-ea"/>
              <a:cs typeface="B Titr" panose="00000700000000000000" pitchFamily="2" charset="-78"/>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369429452113208"/>
          <c:y val="0.10550748389921558"/>
          <c:w val="0.84813299123542385"/>
          <c:h val="0.72909149452087907"/>
        </c:manualLayout>
      </c:layout>
      <c:pie3DChart>
        <c:varyColors val="1"/>
        <c:ser>
          <c:idx val="0"/>
          <c:order val="0"/>
          <c:tx>
            <c:strRef>
              <c:f>Sheet1!$B$1</c:f>
              <c:strCache>
                <c:ptCount val="1"/>
                <c:pt idx="0">
                  <c:v>کارشناسی نا پیوسته</c:v>
                </c:pt>
              </c:strCache>
            </c:strRef>
          </c:tx>
          <c:spPr>
            <a:ln>
              <a:solidFill>
                <a:srgbClr val="F6B106"/>
              </a:solidFill>
            </a:ln>
          </c:spPr>
          <c:dPt>
            <c:idx val="0"/>
            <c:bubble3D val="0"/>
            <c:explosion val="12"/>
            <c:spPr>
              <a:solidFill>
                <a:srgbClr val="FFC000"/>
              </a:solidFill>
              <a:ln>
                <a:solidFill>
                  <a:srgbClr val="F6B106"/>
                </a:solidFill>
              </a:ln>
              <a:effectLst>
                <a:outerShdw blurRad="88900" sx="102000" sy="102000" algn="ctr" rotWithShape="0">
                  <a:prstClr val="black">
                    <a:alpha val="10000"/>
                  </a:prstClr>
                </a:outerShdw>
              </a:effectLst>
              <a:scene3d>
                <a:camera prst="orthographicFront"/>
                <a:lightRig rig="threePt" dir="t"/>
              </a:scene3d>
              <a:sp3d>
                <a:bevelT w="127000" h="127000"/>
                <a:bevelB w="127000" h="127000"/>
                <a:contourClr>
                  <a:srgbClr val="F6B106"/>
                </a:contourClr>
              </a:sp3d>
            </c:spPr>
          </c:dPt>
          <c:dPt>
            <c:idx val="1"/>
            <c:bubble3D val="0"/>
            <c:explosion val="16"/>
            <c:spPr>
              <a:solidFill>
                <a:schemeClr val="accent2"/>
              </a:solidFill>
              <a:ln>
                <a:solidFill>
                  <a:srgbClr val="F6B106"/>
                </a:solidFill>
              </a:ln>
              <a:effectLst>
                <a:outerShdw blurRad="88900" sx="102000" sy="102000" algn="ctr" rotWithShape="0">
                  <a:prstClr val="black">
                    <a:alpha val="10000"/>
                  </a:prstClr>
                </a:outerShdw>
              </a:effectLst>
              <a:scene3d>
                <a:camera prst="orthographicFront"/>
                <a:lightRig rig="threePt" dir="t"/>
              </a:scene3d>
              <a:sp3d>
                <a:bevelT w="127000" h="127000"/>
                <a:bevelB w="127000" h="127000"/>
                <a:contourClr>
                  <a:srgbClr val="F6B106"/>
                </a:contourClr>
              </a:sp3d>
            </c:spPr>
          </c:dPt>
          <c:dPt>
            <c:idx val="2"/>
            <c:bubble3D val="0"/>
            <c:explosion val="9"/>
            <c:spPr>
              <a:solidFill>
                <a:srgbClr val="00B0F0"/>
              </a:solidFill>
              <a:ln>
                <a:solidFill>
                  <a:srgbClr val="F6B106"/>
                </a:solidFill>
              </a:ln>
              <a:effectLst>
                <a:outerShdw blurRad="88900" sx="102000" sy="102000" algn="ctr" rotWithShape="0">
                  <a:prstClr val="black">
                    <a:alpha val="10000"/>
                  </a:prstClr>
                </a:outerShdw>
              </a:effectLst>
              <a:scene3d>
                <a:camera prst="orthographicFront"/>
                <a:lightRig rig="threePt" dir="t"/>
              </a:scene3d>
              <a:sp3d>
                <a:bevelT w="127000" h="127000"/>
                <a:bevelB w="127000" h="127000"/>
                <a:contourClr>
                  <a:srgbClr val="F6B106"/>
                </a:contourClr>
              </a:sp3d>
            </c:spPr>
          </c:dPt>
          <c:dPt>
            <c:idx val="3"/>
            <c:bubble3D val="0"/>
            <c:explosion val="17"/>
            <c:spPr>
              <a:solidFill>
                <a:srgbClr val="56F018"/>
              </a:solidFill>
              <a:ln>
                <a:solidFill>
                  <a:srgbClr val="F6B106"/>
                </a:solidFill>
              </a:ln>
              <a:effectLst>
                <a:outerShdw blurRad="88900" sx="102000" sy="102000" algn="ctr" rotWithShape="0">
                  <a:prstClr val="black">
                    <a:alpha val="10000"/>
                  </a:prstClr>
                </a:outerShdw>
              </a:effectLst>
              <a:scene3d>
                <a:camera prst="orthographicFront"/>
                <a:lightRig rig="threePt" dir="t"/>
              </a:scene3d>
              <a:sp3d>
                <a:bevelT w="127000" h="127000"/>
                <a:bevelB w="127000" h="127000"/>
                <a:contourClr>
                  <a:srgbClr val="F6B106"/>
                </a:contourClr>
              </a:sp3d>
            </c:spPr>
          </c:dPt>
          <c:dLbls>
            <c:dLbl>
              <c:idx val="0"/>
              <c:layout>
                <c:manualLayout>
                  <c:x val="4.4534674055501801E-2"/>
                  <c:y val="1.0030135121998627E-3"/>
                </c:manualLayout>
              </c:layout>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15:layout>
                    <c:manualLayout>
                      <c:w val="0.17532902422910679"/>
                      <c:h val="0.18051385243511228"/>
                    </c:manualLayout>
                  </c15:layout>
                </c:ext>
              </c:extLst>
            </c:dLbl>
            <c:dLbl>
              <c:idx val="1"/>
              <c:layout>
                <c:manualLayout>
                  <c:x val="-1.1498385701580184E-2"/>
                  <c:y val="0.27091048605146251"/>
                </c:manualLayout>
              </c:layout>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dLbl>
              <c:idx val="2"/>
              <c:layout>
                <c:manualLayout>
                  <c:x val="-0.14356544050545378"/>
                  <c:y val="0.11034281131525225"/>
                </c:manualLayout>
              </c:layout>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dLbl>
              <c:idx val="3"/>
              <c:layout>
                <c:manualLayout>
                  <c:x val="-6.8768869016435405E-2"/>
                  <c:y val="-9.0225204065418466E-2"/>
                </c:manualLayout>
              </c:layout>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B Titr" panose="00000700000000000000" pitchFamily="2" charset="-78"/>
                  </a:defRPr>
                </a:pPr>
                <a:endParaRPr lang="en-US"/>
              </a:p>
            </c:txPr>
            <c:dLblPos val="outEnd"/>
            <c:showLegendKey val="1"/>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سال 1393</c:v>
                </c:pt>
                <c:pt idx="1">
                  <c:v>سال 1394</c:v>
                </c:pt>
                <c:pt idx="2">
                  <c:v>سال 1395</c:v>
                </c:pt>
                <c:pt idx="3">
                  <c:v>سال 1396</c:v>
                </c:pt>
              </c:strCache>
            </c:strRef>
          </c:cat>
          <c:val>
            <c:numRef>
              <c:f>Sheet1!$B$2:$B$5</c:f>
              <c:numCache>
                <c:formatCode>General</c:formatCode>
                <c:ptCount val="4"/>
                <c:pt idx="0">
                  <c:v>38</c:v>
                </c:pt>
                <c:pt idx="1">
                  <c:v>191</c:v>
                </c:pt>
                <c:pt idx="2">
                  <c:v>179</c:v>
                </c:pt>
                <c:pt idx="3">
                  <c:v>168</c:v>
                </c:pt>
              </c:numCache>
            </c:numRef>
          </c:val>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cs typeface="B Titr" panose="00000700000000000000" pitchFamily="2" charset="-78"/>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B Titr" panose="00000700000000000000" pitchFamily="2" charset="-78"/>
              </a:defRPr>
            </a:pPr>
            <a:r>
              <a:rPr lang="fa-IR" dirty="0"/>
              <a:t>نمودار وضعیت  پذیرش  دانشجو معلمان و دانش </a:t>
            </a:r>
            <a:r>
              <a:rPr lang="fa-IR" dirty="0" smtClean="0"/>
              <a:t>آموختگان-کارشناسی پیوسته</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B Titr" panose="00000700000000000000" pitchFamily="2" charset="-78"/>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پذیرفته شدگان</c:v>
                </c:pt>
              </c:strCache>
            </c:strRef>
          </c:tx>
          <c:spPr>
            <a:solidFill>
              <a:srgbClr val="56F018"/>
            </a:solidFill>
            <a:ln>
              <a:noFill/>
            </a:ln>
            <a:effectLst/>
            <a:sp3d/>
          </c:spPr>
          <c:invertIfNegative val="0"/>
          <c:dLbls>
            <c:dLbl>
              <c:idx val="0"/>
              <c:layout>
                <c:manualLayout>
                  <c:x val="1.3659937050277496E-2"/>
                  <c:y val="-2.812499826986969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9.5619559351942471E-3"/>
                  <c:y val="-2.343749855822474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3659937050277446E-2"/>
                  <c:y val="-1.874999884657979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7757918165360743E-2"/>
                  <c:y val="-3.0468748125692169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7319874100553989E-3"/>
                  <c:y val="-2.343749855822474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0927949640222097E-2"/>
                  <c:y val="-1.171874927911245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B Titr" panose="00000700000000000000" pitchFamily="2" charset="-78"/>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سال 91</c:v>
                </c:pt>
                <c:pt idx="1">
                  <c:v>سال 92</c:v>
                </c:pt>
                <c:pt idx="2">
                  <c:v>سال 93</c:v>
                </c:pt>
                <c:pt idx="3">
                  <c:v>سال 94</c:v>
                </c:pt>
                <c:pt idx="4">
                  <c:v>سال 95</c:v>
                </c:pt>
                <c:pt idx="5">
                  <c:v>سال 96</c:v>
                </c:pt>
              </c:strCache>
            </c:strRef>
          </c:cat>
          <c:val>
            <c:numRef>
              <c:f>Sheet1!$B$2:$B$7</c:f>
              <c:numCache>
                <c:formatCode>General</c:formatCode>
                <c:ptCount val="6"/>
                <c:pt idx="0">
                  <c:v>21891</c:v>
                </c:pt>
                <c:pt idx="1">
                  <c:v>16959</c:v>
                </c:pt>
                <c:pt idx="2">
                  <c:v>9557</c:v>
                </c:pt>
                <c:pt idx="3">
                  <c:v>3853</c:v>
                </c:pt>
                <c:pt idx="4">
                  <c:v>7570</c:v>
                </c:pt>
                <c:pt idx="5">
                  <c:v>9459</c:v>
                </c:pt>
              </c:numCache>
            </c:numRef>
          </c:val>
          <c:shape val="cylinder"/>
        </c:ser>
        <c:ser>
          <c:idx val="1"/>
          <c:order val="1"/>
          <c:tx>
            <c:strRef>
              <c:f>Sheet1!$C$1</c:f>
              <c:strCache>
                <c:ptCount val="1"/>
                <c:pt idx="0">
                  <c:v>دانش آموختگان</c:v>
                </c:pt>
              </c:strCache>
            </c:strRef>
          </c:tx>
          <c:spPr>
            <a:solidFill>
              <a:srgbClr val="FF0000"/>
            </a:solidFill>
            <a:ln>
              <a:noFill/>
            </a:ln>
            <a:effectLst/>
            <a:sp3d/>
          </c:spPr>
          <c:invertIfNegative val="0"/>
          <c:dLbls>
            <c:dLbl>
              <c:idx val="0"/>
              <c:layout>
                <c:manualLayout>
                  <c:x val="3.8247823740776989E-2"/>
                  <c:y val="-1.406249913493486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8685867805582691E-2"/>
                  <c:y val="-1.406249913493484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2293943345249646E-2"/>
                  <c:y val="-2.8124998269869694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5.4639748201108984E-3"/>
                  <c:y val="-3.046874812569216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B Titr" panose="00000700000000000000" pitchFamily="2" charset="-78"/>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سال 91</c:v>
                </c:pt>
                <c:pt idx="1">
                  <c:v>سال 92</c:v>
                </c:pt>
                <c:pt idx="2">
                  <c:v>سال 93</c:v>
                </c:pt>
                <c:pt idx="3">
                  <c:v>سال 94</c:v>
                </c:pt>
                <c:pt idx="4">
                  <c:v>سال 95</c:v>
                </c:pt>
                <c:pt idx="5">
                  <c:v>سال 96</c:v>
                </c:pt>
              </c:strCache>
            </c:strRef>
          </c:cat>
          <c:val>
            <c:numRef>
              <c:f>Sheet1!$C$2:$C$7</c:f>
              <c:numCache>
                <c:formatCode>General</c:formatCode>
                <c:ptCount val="6"/>
                <c:pt idx="0">
                  <c:v>21533</c:v>
                </c:pt>
                <c:pt idx="1">
                  <c:v>16224</c:v>
                </c:pt>
              </c:numCache>
            </c:numRef>
          </c:val>
          <c:shape val="cylinder"/>
        </c:ser>
        <c:dLbls>
          <c:showLegendKey val="0"/>
          <c:showVal val="0"/>
          <c:showCatName val="0"/>
          <c:showSerName val="0"/>
          <c:showPercent val="0"/>
          <c:showBubbleSize val="0"/>
        </c:dLbls>
        <c:gapWidth val="150"/>
        <c:shape val="box"/>
        <c:axId val="-992250016"/>
        <c:axId val="-992248928"/>
        <c:axId val="0"/>
      </c:bar3DChart>
      <c:catAx>
        <c:axId val="-9922500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B Titr" panose="00000700000000000000" pitchFamily="2" charset="-78"/>
              </a:defRPr>
            </a:pPr>
            <a:endParaRPr lang="en-US"/>
          </a:p>
        </c:txPr>
        <c:crossAx val="-992248928"/>
        <c:crosses val="autoZero"/>
        <c:auto val="1"/>
        <c:lblAlgn val="ctr"/>
        <c:lblOffset val="100"/>
        <c:noMultiLvlLbl val="0"/>
      </c:catAx>
      <c:valAx>
        <c:axId val="-992248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B Titr" panose="00000700000000000000" pitchFamily="2" charset="-78"/>
              </a:defRPr>
            </a:pPr>
            <a:endParaRPr lang="en-US"/>
          </a:p>
        </c:txPr>
        <c:crossAx val="-992250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B Titr" panose="00000700000000000000" pitchFamily="2" charset="-78"/>
            </a:defRPr>
          </a:pPr>
          <a:endParaRPr lang="en-US"/>
        </a:p>
      </c:txPr>
    </c:legend>
    <c:plotVisOnly val="1"/>
    <c:dispBlanksAs val="gap"/>
    <c:showDLblsOverMax val="0"/>
  </c:chart>
  <c:spPr>
    <a:noFill/>
    <a:ln>
      <a:noFill/>
    </a:ln>
    <a:effectLst/>
  </c:spPr>
  <c:txPr>
    <a:bodyPr/>
    <a:lstStyle/>
    <a:p>
      <a:pPr>
        <a:defRPr>
          <a:cs typeface="B Titr" panose="00000700000000000000" pitchFamily="2" charset="-78"/>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1">
              <a:defRPr sz="1862" b="0" i="0" u="none" strike="noStrike" kern="1200" spc="0" baseline="0">
                <a:solidFill>
                  <a:schemeClr val="tx1">
                    <a:lumMod val="65000"/>
                    <a:lumOff val="35000"/>
                  </a:schemeClr>
                </a:solidFill>
                <a:latin typeface="+mn-lt"/>
                <a:ea typeface="+mn-ea"/>
                <a:cs typeface="B Titr" panose="00000700000000000000" pitchFamily="2" charset="-78"/>
              </a:defRPr>
            </a:pPr>
            <a:r>
              <a:rPr lang="fa-IR" dirty="0"/>
              <a:t>نمودار وضعیت  پذیرش  دانشجو معلمان و دانش </a:t>
            </a:r>
            <a:r>
              <a:rPr lang="fa-IR" dirty="0" smtClean="0"/>
              <a:t>آموختگان-کارشناسی ناپیوسته</a:t>
            </a:r>
            <a:endParaRPr lang="en-US" dirty="0"/>
          </a:p>
        </c:rich>
      </c:tx>
      <c:overlay val="0"/>
      <c:spPr>
        <a:noFill/>
        <a:ln>
          <a:noFill/>
        </a:ln>
        <a:effectLst/>
      </c:spPr>
      <c:txPr>
        <a:bodyPr rot="0" spcFirstLastPara="1" vertOverflow="ellipsis" vert="horz" wrap="square" anchor="ctr" anchorCtr="1"/>
        <a:lstStyle/>
        <a:p>
          <a:pPr rtl="1">
            <a:defRPr sz="1862" b="0" i="0" u="none" strike="noStrike" kern="1200" spc="0" baseline="0">
              <a:solidFill>
                <a:schemeClr val="tx1">
                  <a:lumMod val="65000"/>
                  <a:lumOff val="35000"/>
                </a:schemeClr>
              </a:solidFill>
              <a:latin typeface="+mn-lt"/>
              <a:ea typeface="+mn-ea"/>
              <a:cs typeface="B Titr" panose="00000700000000000000" pitchFamily="2" charset="-78"/>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پذیرفته شدگان</c:v>
                </c:pt>
              </c:strCache>
            </c:strRef>
          </c:tx>
          <c:spPr>
            <a:solidFill>
              <a:srgbClr val="56F018"/>
            </a:solidFill>
            <a:ln>
              <a:noFill/>
            </a:ln>
            <a:effectLst/>
            <a:sp3d/>
          </c:spPr>
          <c:invertIfNegative val="0"/>
          <c:dLbls>
            <c:dLbl>
              <c:idx val="0"/>
              <c:layout>
                <c:manualLayout>
                  <c:x val="2.0489905575416245E-2"/>
                  <c:y val="-3.515624783733711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9123911870388494E-2"/>
                  <c:y val="-2.812499826986969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109374870240235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B Titr" panose="00000700000000000000" pitchFamily="2" charset="-78"/>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سال 91</c:v>
                </c:pt>
                <c:pt idx="1">
                  <c:v>سال 92</c:v>
                </c:pt>
                <c:pt idx="2">
                  <c:v>سال 93</c:v>
                </c:pt>
                <c:pt idx="3">
                  <c:v>سال 94</c:v>
                </c:pt>
                <c:pt idx="4">
                  <c:v>سال 95</c:v>
                </c:pt>
                <c:pt idx="5">
                  <c:v>سال 96</c:v>
                </c:pt>
              </c:strCache>
            </c:strRef>
          </c:cat>
          <c:val>
            <c:numRef>
              <c:f>Sheet1!$B$2:$B$7</c:f>
              <c:numCache>
                <c:formatCode>General</c:formatCode>
                <c:ptCount val="6"/>
                <c:pt idx="0">
                  <c:v>20333</c:v>
                </c:pt>
                <c:pt idx="1">
                  <c:v>11105</c:v>
                </c:pt>
                <c:pt idx="2">
                  <c:v>8342</c:v>
                </c:pt>
                <c:pt idx="3">
                  <c:v>1102</c:v>
                </c:pt>
                <c:pt idx="4">
                  <c:v>880</c:v>
                </c:pt>
                <c:pt idx="5">
                  <c:v>495</c:v>
                </c:pt>
              </c:numCache>
            </c:numRef>
          </c:val>
          <c:shape val="cylinder"/>
        </c:ser>
        <c:ser>
          <c:idx val="1"/>
          <c:order val="1"/>
          <c:tx>
            <c:strRef>
              <c:f>Sheet1!$C$1</c:f>
              <c:strCache>
                <c:ptCount val="1"/>
                <c:pt idx="0">
                  <c:v>دانش آموختگان</c:v>
                </c:pt>
              </c:strCache>
            </c:strRef>
          </c:tx>
          <c:spPr>
            <a:solidFill>
              <a:srgbClr val="FF0000"/>
            </a:solidFill>
            <a:ln>
              <a:noFill/>
            </a:ln>
            <a:effectLst/>
            <a:sp3d/>
          </c:spPr>
          <c:invertIfNegative val="0"/>
          <c:dLbls>
            <c:dLbl>
              <c:idx val="1"/>
              <c:layout>
                <c:manualLayout>
                  <c:x val="2.7319874100554492E-3"/>
                  <c:y val="-4.218749740480454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4587886690499491E-2"/>
                  <c:y val="-1.874999884657979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5156247837337118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4.687499711644957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B Titr" panose="00000700000000000000" pitchFamily="2" charset="-78"/>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سال 91</c:v>
                </c:pt>
                <c:pt idx="1">
                  <c:v>سال 92</c:v>
                </c:pt>
                <c:pt idx="2">
                  <c:v>سال 93</c:v>
                </c:pt>
                <c:pt idx="3">
                  <c:v>سال 94</c:v>
                </c:pt>
                <c:pt idx="4">
                  <c:v>سال 95</c:v>
                </c:pt>
                <c:pt idx="5">
                  <c:v>سال 96</c:v>
                </c:pt>
              </c:strCache>
            </c:strRef>
          </c:cat>
          <c:val>
            <c:numRef>
              <c:f>Sheet1!$C$2:$C$7</c:f>
              <c:numCache>
                <c:formatCode>General</c:formatCode>
                <c:ptCount val="6"/>
                <c:pt idx="1">
                  <c:v>16791</c:v>
                </c:pt>
                <c:pt idx="2">
                  <c:v>7691</c:v>
                </c:pt>
                <c:pt idx="3">
                  <c:v>11135</c:v>
                </c:pt>
                <c:pt idx="4">
                  <c:v>7980</c:v>
                </c:pt>
              </c:numCache>
            </c:numRef>
          </c:val>
          <c:shape val="cylinder"/>
        </c:ser>
        <c:dLbls>
          <c:showLegendKey val="0"/>
          <c:showVal val="0"/>
          <c:showCatName val="0"/>
          <c:showSerName val="0"/>
          <c:showPercent val="0"/>
          <c:showBubbleSize val="0"/>
        </c:dLbls>
        <c:gapWidth val="150"/>
        <c:shape val="box"/>
        <c:axId val="-992251648"/>
        <c:axId val="-992253280"/>
        <c:axId val="0"/>
      </c:bar3DChart>
      <c:catAx>
        <c:axId val="-9922516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B Titr" panose="00000700000000000000" pitchFamily="2" charset="-78"/>
              </a:defRPr>
            </a:pPr>
            <a:endParaRPr lang="en-US"/>
          </a:p>
        </c:txPr>
        <c:crossAx val="-992253280"/>
        <c:crosses val="autoZero"/>
        <c:auto val="1"/>
        <c:lblAlgn val="ctr"/>
        <c:lblOffset val="100"/>
        <c:noMultiLvlLbl val="0"/>
      </c:catAx>
      <c:valAx>
        <c:axId val="-992253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B Titr" panose="00000700000000000000" pitchFamily="2" charset="-78"/>
              </a:defRPr>
            </a:pPr>
            <a:endParaRPr lang="en-US"/>
          </a:p>
        </c:txPr>
        <c:crossAx val="-992251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B Titr" panose="00000700000000000000" pitchFamily="2" charset="-78"/>
            </a:defRPr>
          </a:pPr>
          <a:endParaRPr lang="en-US"/>
        </a:p>
      </c:txPr>
    </c:legend>
    <c:plotVisOnly val="1"/>
    <c:dispBlanksAs val="gap"/>
    <c:showDLblsOverMax val="0"/>
  </c:chart>
  <c:spPr>
    <a:noFill/>
    <a:ln>
      <a:noFill/>
    </a:ln>
    <a:effectLst/>
  </c:spPr>
  <c:txPr>
    <a:bodyPr/>
    <a:lstStyle/>
    <a:p>
      <a:pPr>
        <a:defRPr>
          <a:cs typeface="B Titr" panose="00000700000000000000" pitchFamily="2" charset="-78"/>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1">
              <a:defRPr sz="2800" b="1" i="0" u="none" strike="noStrike" kern="1200" cap="all" baseline="0">
                <a:solidFill>
                  <a:schemeClr val="tx1"/>
                </a:solidFill>
                <a:latin typeface="+mn-lt"/>
                <a:ea typeface="+mn-ea"/>
                <a:cs typeface="B Titr" panose="00000700000000000000" pitchFamily="2" charset="-78"/>
              </a:defRPr>
            </a:pPr>
            <a:r>
              <a:rPr lang="fa-IR" sz="2800" dirty="0" smtClean="0">
                <a:solidFill>
                  <a:schemeClr val="tx1"/>
                </a:solidFill>
              </a:rPr>
              <a:t>آمار</a:t>
            </a:r>
            <a:r>
              <a:rPr lang="fa-IR" sz="2800" baseline="0" dirty="0" smtClean="0">
                <a:solidFill>
                  <a:schemeClr val="tx1"/>
                </a:solidFill>
              </a:rPr>
              <a:t> دانش آموختگان </a:t>
            </a:r>
            <a:r>
              <a:rPr lang="fa-IR" sz="2800" dirty="0" smtClean="0">
                <a:solidFill>
                  <a:srgbClr val="FF0000"/>
                </a:solidFill>
              </a:rPr>
              <a:t>کارشناسی پیوسته جنسیت زن </a:t>
            </a:r>
            <a:endParaRPr lang="fa-IR" sz="2800" dirty="0">
              <a:solidFill>
                <a:srgbClr val="FF0000"/>
              </a:solidFill>
            </a:endParaRPr>
          </a:p>
        </c:rich>
      </c:tx>
      <c:layout>
        <c:manualLayout>
          <c:xMode val="edge"/>
          <c:yMode val="edge"/>
          <c:x val="0.1752477700074293"/>
          <c:y val="3.7974261225147556E-2"/>
        </c:manualLayout>
      </c:layout>
      <c:overlay val="0"/>
      <c:spPr>
        <a:noFill/>
        <a:ln>
          <a:noFill/>
        </a:ln>
        <a:effectLst/>
      </c:spPr>
      <c:txPr>
        <a:bodyPr rot="0" spcFirstLastPara="1" vertOverflow="ellipsis" vert="horz" wrap="square" anchor="ctr" anchorCtr="1"/>
        <a:lstStyle/>
        <a:p>
          <a:pPr rtl="1">
            <a:defRPr sz="2800" b="1" i="0" u="none" strike="noStrike" kern="1200" cap="all" baseline="0">
              <a:solidFill>
                <a:schemeClr val="tx1"/>
              </a:solidFill>
              <a:latin typeface="+mn-lt"/>
              <a:ea typeface="+mn-ea"/>
              <a:cs typeface="B Titr" panose="00000700000000000000" pitchFamily="2" charset="-78"/>
            </a:defRPr>
          </a:pPr>
          <a:endParaRPr lang="en-US"/>
        </a:p>
      </c:txPr>
    </c:title>
    <c:autoTitleDeleted val="0"/>
    <c:plotArea>
      <c:layout>
        <c:manualLayout>
          <c:layoutTarget val="inner"/>
          <c:xMode val="edge"/>
          <c:yMode val="edge"/>
          <c:x val="8.5703334493019853E-2"/>
          <c:y val="0.17571696286485505"/>
          <c:w val="0.84813299123542385"/>
          <c:h val="0.72909149452087907"/>
        </c:manualLayout>
      </c:layout>
      <c:barChart>
        <c:barDir val="col"/>
        <c:grouping val="clustered"/>
        <c:varyColors val="0"/>
        <c:ser>
          <c:idx val="0"/>
          <c:order val="0"/>
          <c:tx>
            <c:strRef>
              <c:f>Sheet1!$B$1</c:f>
              <c:strCache>
                <c:ptCount val="1"/>
                <c:pt idx="0">
                  <c:v>کارشناسی پیوسته</c:v>
                </c:pt>
              </c:strCache>
            </c:strRef>
          </c:tx>
          <c:spPr>
            <a:solidFill>
              <a:srgbClr val="56F018"/>
            </a:solidFill>
            <a:ln>
              <a:noFill/>
            </a:ln>
            <a:effectLst>
              <a:outerShdw blurRad="63500" sx="102000" sy="102000" algn="ctr" rotWithShape="0">
                <a:prstClr val="black">
                  <a:alpha val="20000"/>
                </a:prstClr>
              </a:outerShdw>
            </a:effectLst>
          </c:spPr>
          <c:invertIfNegative val="0"/>
          <c:dPt>
            <c:idx val="0"/>
            <c:invertIfNegative val="0"/>
            <c:bubble3D val="0"/>
            <c:explosion val="7"/>
            <c:spPr>
              <a:solidFill>
                <a:srgbClr val="56F018"/>
              </a:solidFill>
              <a:ln>
                <a:noFill/>
              </a:ln>
              <a:effectLst>
                <a:outerShdw blurRad="63500" sx="102000" sy="102000" algn="ctr" rotWithShape="0">
                  <a:prstClr val="black">
                    <a:alpha val="20000"/>
                  </a:prstClr>
                </a:outerShdw>
              </a:effectLst>
            </c:spPr>
          </c:dPt>
          <c:dPt>
            <c:idx val="1"/>
            <c:invertIfNegative val="0"/>
            <c:bubble3D val="0"/>
            <c:explosion val="10"/>
            <c:spPr>
              <a:solidFill>
                <a:srgbClr val="56F018"/>
              </a:solidFill>
              <a:ln>
                <a:noFill/>
              </a:ln>
              <a:effectLst>
                <a:outerShdw blurRad="63500" sx="102000" sy="102000" algn="ctr" rotWithShape="0">
                  <a:prstClr val="black">
                    <a:alpha val="20000"/>
                  </a:prstClr>
                </a:outerShdw>
              </a:effectLst>
            </c:spPr>
          </c:dPt>
          <c:dPt>
            <c:idx val="2"/>
            <c:invertIfNegative val="0"/>
            <c:bubble3D val="0"/>
            <c:explosion val="16"/>
            <c:spPr>
              <a:solidFill>
                <a:srgbClr val="56F018"/>
              </a:solidFill>
              <a:ln>
                <a:noFill/>
              </a:ln>
              <a:effectLst>
                <a:outerShdw blurRad="63500" sx="102000" sy="102000" algn="ctr" rotWithShape="0">
                  <a:prstClr val="black">
                    <a:alpha val="20000"/>
                  </a:prstClr>
                </a:outerShdw>
              </a:effectLst>
            </c:spPr>
          </c:dPt>
          <c:dPt>
            <c:idx val="3"/>
            <c:invertIfNegative val="0"/>
            <c:bubble3D val="0"/>
            <c:explosion val="20"/>
            <c:spPr>
              <a:solidFill>
                <a:srgbClr val="56F018"/>
              </a:solidFill>
              <a:ln>
                <a:noFill/>
              </a:ln>
              <a:effectLst>
                <a:outerShdw blurRad="63500" sx="102000" sy="102000" algn="ctr" rotWithShape="0">
                  <a:prstClr val="black">
                    <a:alpha val="20000"/>
                  </a:prstClr>
                </a:outerShdw>
              </a:effectLst>
            </c:spPr>
          </c:dPt>
          <c:dPt>
            <c:idx val="4"/>
            <c:invertIfNegative val="0"/>
            <c:bubble3D val="0"/>
            <c:explosion val="20"/>
            <c:spPr>
              <a:solidFill>
                <a:srgbClr val="56F018"/>
              </a:solidFill>
              <a:ln>
                <a:noFill/>
              </a:ln>
              <a:effectLst>
                <a:outerShdw blurRad="63500" sx="102000" sy="102000" algn="ctr" rotWithShape="0">
                  <a:prstClr val="black">
                    <a:alpha val="20000"/>
                  </a:prstClr>
                </a:outerShdw>
              </a:effectLst>
            </c:spPr>
          </c:dPt>
          <c:dPt>
            <c:idx val="5"/>
            <c:invertIfNegative val="0"/>
            <c:bubble3D val="0"/>
            <c:explosion val="23"/>
            <c:spPr>
              <a:solidFill>
                <a:srgbClr val="56F018"/>
              </a:solidFill>
              <a:ln>
                <a:noFill/>
              </a:ln>
              <a:effectLst>
                <a:outerShdw blurRad="63500" sx="102000" sy="102000" algn="ctr" rotWithShape="0">
                  <a:prstClr val="black">
                    <a:alpha val="20000"/>
                  </a:prstClr>
                </a:outerShdw>
              </a:effectLst>
            </c:spPr>
          </c:dPt>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B Titr" panose="00000700000000000000" pitchFamily="2" charset="-78"/>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سال 1391</c:v>
                </c:pt>
                <c:pt idx="1">
                  <c:v>سال 1392</c:v>
                </c:pt>
                <c:pt idx="2">
                  <c:v>سال 1393</c:v>
                </c:pt>
                <c:pt idx="3">
                  <c:v>سال 1394</c:v>
                </c:pt>
                <c:pt idx="4">
                  <c:v>سال 1395</c:v>
                </c:pt>
                <c:pt idx="5">
                  <c:v>سال 1396</c:v>
                </c:pt>
              </c:strCache>
            </c:strRef>
          </c:cat>
          <c:val>
            <c:numRef>
              <c:f>Sheet1!$B$2:$B$7</c:f>
              <c:numCache>
                <c:formatCode>General</c:formatCode>
                <c:ptCount val="6"/>
                <c:pt idx="0">
                  <c:v>8845</c:v>
                </c:pt>
                <c:pt idx="1">
                  <c:v>8850</c:v>
                </c:pt>
                <c:pt idx="2">
                  <c:v>3925</c:v>
                </c:pt>
                <c:pt idx="3">
                  <c:v>1298</c:v>
                </c:pt>
                <c:pt idx="4">
                  <c:v>3248</c:v>
                </c:pt>
                <c:pt idx="5">
                  <c:v>4000</c:v>
                </c:pt>
              </c:numCache>
            </c:numRef>
          </c:val>
        </c:ser>
        <c:ser>
          <c:idx val="1"/>
          <c:order val="1"/>
          <c:tx>
            <c:strRef>
              <c:f>Sheet1!$C$1</c:f>
              <c:strCache>
                <c:ptCount val="1"/>
                <c:pt idx="0">
                  <c:v>فارغ </c:v>
                </c:pt>
              </c:strCache>
            </c:strRef>
          </c:tx>
          <c:spPr>
            <a:solidFill>
              <a:schemeClr val="accent2"/>
            </a:solidFill>
            <a:ln>
              <a:noFill/>
            </a:ln>
            <a:effectLst>
              <a:outerShdw blurRad="63500" sx="102000" sy="102000" algn="ctr"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B Titr" panose="00000700000000000000" pitchFamily="2" charset="-78"/>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سال 1391</c:v>
                </c:pt>
                <c:pt idx="1">
                  <c:v>سال 1392</c:v>
                </c:pt>
                <c:pt idx="2">
                  <c:v>سال 1393</c:v>
                </c:pt>
                <c:pt idx="3">
                  <c:v>سال 1394</c:v>
                </c:pt>
                <c:pt idx="4">
                  <c:v>سال 1395</c:v>
                </c:pt>
                <c:pt idx="5">
                  <c:v>سال 1396</c:v>
                </c:pt>
              </c:strCache>
            </c:strRef>
          </c:cat>
          <c:val>
            <c:numRef>
              <c:f>Sheet1!$C$2:$C$7</c:f>
              <c:numCache>
                <c:formatCode>General</c:formatCode>
                <c:ptCount val="6"/>
                <c:pt idx="0">
                  <c:v>8798</c:v>
                </c:pt>
                <c:pt idx="1">
                  <c:v>8615</c:v>
                </c:pt>
              </c:numCache>
            </c:numRef>
          </c:val>
        </c:ser>
        <c:dLbls>
          <c:showLegendKey val="0"/>
          <c:showVal val="0"/>
          <c:showCatName val="0"/>
          <c:showSerName val="0"/>
          <c:showPercent val="0"/>
          <c:showBubbleSize val="0"/>
        </c:dLbls>
        <c:gapWidth val="100"/>
        <c:axId val="-992240224"/>
        <c:axId val="-992250560"/>
      </c:barChart>
      <c:catAx>
        <c:axId val="-992240224"/>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B Titr" panose="00000700000000000000" pitchFamily="2" charset="-78"/>
              </a:defRPr>
            </a:pPr>
            <a:endParaRPr lang="en-US"/>
          </a:p>
        </c:txPr>
        <c:crossAx val="-992250560"/>
        <c:crosses val="autoZero"/>
        <c:auto val="1"/>
        <c:lblAlgn val="ctr"/>
        <c:lblOffset val="100"/>
        <c:noMultiLvlLbl val="0"/>
      </c:catAx>
      <c:valAx>
        <c:axId val="-992250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B Titr" panose="00000700000000000000" pitchFamily="2" charset="-78"/>
              </a:defRPr>
            </a:pPr>
            <a:endParaRPr lang="en-US"/>
          </a:p>
        </c:txPr>
        <c:crossAx val="-992240224"/>
        <c:crosses val="autoZero"/>
        <c:crossBetween val="between"/>
      </c:valAx>
      <c:spPr>
        <a:noFill/>
        <a:ln>
          <a:noFill/>
        </a:ln>
        <a:effectLst/>
      </c:spPr>
    </c:plotArea>
    <c:plotVisOnly val="1"/>
    <c:dispBlanksAs val="gap"/>
    <c:showDLblsOverMax val="0"/>
  </c:chart>
  <c:spPr>
    <a:noFill/>
    <a:ln>
      <a:noFill/>
    </a:ln>
    <a:effectLst/>
  </c:spPr>
  <c:txPr>
    <a:bodyPr/>
    <a:lstStyle/>
    <a:p>
      <a:pPr>
        <a:defRPr>
          <a:cs typeface="B Titr" panose="00000700000000000000" pitchFamily="2" charset="-78"/>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1">
              <a:defRPr sz="2800" b="1" i="0" u="none" strike="noStrike" kern="1200" cap="all" baseline="0">
                <a:solidFill>
                  <a:schemeClr val="tx1"/>
                </a:solidFill>
                <a:latin typeface="+mn-lt"/>
                <a:ea typeface="+mn-ea"/>
                <a:cs typeface="B Titr" panose="00000700000000000000" pitchFamily="2" charset="-78"/>
              </a:defRPr>
            </a:pPr>
            <a:r>
              <a:rPr lang="fa-IR" sz="2800" dirty="0" smtClean="0">
                <a:solidFill>
                  <a:schemeClr val="tx1"/>
                </a:solidFill>
              </a:rPr>
              <a:t>آمار دانش آموختگان </a:t>
            </a:r>
            <a:r>
              <a:rPr lang="fa-IR" sz="2800" dirty="0" smtClean="0">
                <a:solidFill>
                  <a:srgbClr val="FF0000"/>
                </a:solidFill>
              </a:rPr>
              <a:t>کارشناسی پیوسته جنسیت مرد</a:t>
            </a:r>
            <a:endParaRPr lang="fa-IR" sz="2800" dirty="0">
              <a:solidFill>
                <a:srgbClr val="FF0000"/>
              </a:solidFill>
            </a:endParaRPr>
          </a:p>
        </c:rich>
      </c:tx>
      <c:layout>
        <c:manualLayout>
          <c:xMode val="edge"/>
          <c:yMode val="edge"/>
          <c:x val="0.15937179607749016"/>
          <c:y val="0"/>
        </c:manualLayout>
      </c:layout>
      <c:overlay val="0"/>
      <c:spPr>
        <a:noFill/>
        <a:ln>
          <a:noFill/>
        </a:ln>
        <a:effectLst/>
      </c:spPr>
      <c:txPr>
        <a:bodyPr rot="0" spcFirstLastPara="1" vertOverflow="ellipsis" vert="horz" wrap="square" anchor="ctr" anchorCtr="1"/>
        <a:lstStyle/>
        <a:p>
          <a:pPr rtl="1">
            <a:defRPr sz="2800" b="1" i="0" u="none" strike="noStrike" kern="1200" cap="all" baseline="0">
              <a:solidFill>
                <a:schemeClr val="tx1"/>
              </a:solidFill>
              <a:latin typeface="+mn-lt"/>
              <a:ea typeface="+mn-ea"/>
              <a:cs typeface="B Titr" panose="00000700000000000000" pitchFamily="2" charset="-78"/>
            </a:defRPr>
          </a:pPr>
          <a:endParaRPr lang="en-US"/>
        </a:p>
      </c:txPr>
    </c:title>
    <c:autoTitleDeleted val="0"/>
    <c:plotArea>
      <c:layout>
        <c:manualLayout>
          <c:layoutTarget val="inner"/>
          <c:xMode val="edge"/>
          <c:yMode val="edge"/>
          <c:x val="8.5703334493019853E-2"/>
          <c:y val="0.17571696286485505"/>
          <c:w val="0.84813299123542385"/>
          <c:h val="0.72909149452087907"/>
        </c:manualLayout>
      </c:layout>
      <c:barChart>
        <c:barDir val="col"/>
        <c:grouping val="clustered"/>
        <c:varyColors val="0"/>
        <c:ser>
          <c:idx val="0"/>
          <c:order val="0"/>
          <c:tx>
            <c:strRef>
              <c:f>Sheet1!$B$1</c:f>
              <c:strCache>
                <c:ptCount val="1"/>
                <c:pt idx="0">
                  <c:v>کارشناسی پیوسته</c:v>
                </c:pt>
              </c:strCache>
            </c:strRef>
          </c:tx>
          <c:spPr>
            <a:solidFill>
              <a:srgbClr val="56F018"/>
            </a:solidFill>
            <a:ln>
              <a:noFill/>
            </a:ln>
            <a:effectLst>
              <a:outerShdw blurRad="63500" sx="102000" sy="102000" algn="ctr" rotWithShape="0">
                <a:prstClr val="black">
                  <a:alpha val="20000"/>
                </a:prstClr>
              </a:outerShdw>
            </a:effectLst>
          </c:spPr>
          <c:invertIfNegative val="0"/>
          <c:dPt>
            <c:idx val="0"/>
            <c:invertIfNegative val="0"/>
            <c:bubble3D val="0"/>
            <c:explosion val="7"/>
            <c:spPr>
              <a:solidFill>
                <a:srgbClr val="56F018"/>
              </a:solidFill>
              <a:ln>
                <a:noFill/>
              </a:ln>
              <a:effectLst>
                <a:outerShdw blurRad="63500" sx="102000" sy="102000" algn="ctr" rotWithShape="0">
                  <a:prstClr val="black">
                    <a:alpha val="20000"/>
                  </a:prstClr>
                </a:outerShdw>
              </a:effectLst>
            </c:spPr>
          </c:dPt>
          <c:dPt>
            <c:idx val="1"/>
            <c:invertIfNegative val="0"/>
            <c:bubble3D val="0"/>
            <c:explosion val="10"/>
            <c:spPr>
              <a:solidFill>
                <a:srgbClr val="56F018"/>
              </a:solidFill>
              <a:ln>
                <a:noFill/>
              </a:ln>
              <a:effectLst>
                <a:outerShdw blurRad="63500" sx="102000" sy="102000" algn="ctr" rotWithShape="0">
                  <a:prstClr val="black">
                    <a:alpha val="20000"/>
                  </a:prstClr>
                </a:outerShdw>
              </a:effectLst>
            </c:spPr>
          </c:dPt>
          <c:dPt>
            <c:idx val="2"/>
            <c:invertIfNegative val="0"/>
            <c:bubble3D val="0"/>
            <c:explosion val="16"/>
            <c:spPr>
              <a:solidFill>
                <a:srgbClr val="56F018"/>
              </a:solidFill>
              <a:ln>
                <a:noFill/>
              </a:ln>
              <a:effectLst>
                <a:outerShdw blurRad="63500" sx="102000" sy="102000" algn="ctr" rotWithShape="0">
                  <a:prstClr val="black">
                    <a:alpha val="20000"/>
                  </a:prstClr>
                </a:outerShdw>
              </a:effectLst>
            </c:spPr>
          </c:dPt>
          <c:dPt>
            <c:idx val="3"/>
            <c:invertIfNegative val="0"/>
            <c:bubble3D val="0"/>
            <c:explosion val="20"/>
            <c:spPr>
              <a:solidFill>
                <a:srgbClr val="56F018"/>
              </a:solidFill>
              <a:ln>
                <a:noFill/>
              </a:ln>
              <a:effectLst>
                <a:outerShdw blurRad="63500" sx="102000" sy="102000" algn="ctr" rotWithShape="0">
                  <a:prstClr val="black">
                    <a:alpha val="20000"/>
                  </a:prstClr>
                </a:outerShdw>
              </a:effectLst>
            </c:spPr>
          </c:dPt>
          <c:dPt>
            <c:idx val="4"/>
            <c:invertIfNegative val="0"/>
            <c:bubble3D val="0"/>
            <c:explosion val="20"/>
            <c:spPr>
              <a:solidFill>
                <a:srgbClr val="56F018"/>
              </a:solidFill>
              <a:ln>
                <a:noFill/>
              </a:ln>
              <a:effectLst>
                <a:outerShdw blurRad="63500" sx="102000" sy="102000" algn="ctr" rotWithShape="0">
                  <a:prstClr val="black">
                    <a:alpha val="20000"/>
                  </a:prstClr>
                </a:outerShdw>
              </a:effectLst>
            </c:spPr>
          </c:dPt>
          <c:dPt>
            <c:idx val="5"/>
            <c:invertIfNegative val="0"/>
            <c:bubble3D val="0"/>
            <c:explosion val="23"/>
            <c:spPr>
              <a:solidFill>
                <a:srgbClr val="56F018"/>
              </a:solidFill>
              <a:ln>
                <a:noFill/>
              </a:ln>
              <a:effectLst>
                <a:outerShdw blurRad="63500" sx="102000" sy="102000" algn="ctr" rotWithShape="0">
                  <a:prstClr val="black">
                    <a:alpha val="20000"/>
                  </a:prstClr>
                </a:outerShdw>
              </a:effectLst>
            </c:spPr>
          </c:dPt>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B Titr" panose="00000700000000000000" pitchFamily="2" charset="-78"/>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سال 1391</c:v>
                </c:pt>
                <c:pt idx="1">
                  <c:v>سال 1392</c:v>
                </c:pt>
                <c:pt idx="2">
                  <c:v>سال 1393</c:v>
                </c:pt>
                <c:pt idx="3">
                  <c:v>سال 1394</c:v>
                </c:pt>
                <c:pt idx="4">
                  <c:v>سال 1395</c:v>
                </c:pt>
                <c:pt idx="5">
                  <c:v>سال 1396</c:v>
                </c:pt>
              </c:strCache>
            </c:strRef>
          </c:cat>
          <c:val>
            <c:numRef>
              <c:f>Sheet1!$B$2:$B$7</c:f>
              <c:numCache>
                <c:formatCode>General</c:formatCode>
                <c:ptCount val="6"/>
                <c:pt idx="0">
                  <c:v>13046</c:v>
                </c:pt>
                <c:pt idx="1">
                  <c:v>8109</c:v>
                </c:pt>
                <c:pt idx="2">
                  <c:v>5632</c:v>
                </c:pt>
                <c:pt idx="3">
                  <c:v>2555</c:v>
                </c:pt>
                <c:pt idx="4">
                  <c:v>4322</c:v>
                </c:pt>
                <c:pt idx="5">
                  <c:v>5459</c:v>
                </c:pt>
              </c:numCache>
            </c:numRef>
          </c:val>
        </c:ser>
        <c:ser>
          <c:idx val="1"/>
          <c:order val="1"/>
          <c:tx>
            <c:strRef>
              <c:f>Sheet1!$C$1</c:f>
              <c:strCache>
                <c:ptCount val="1"/>
                <c:pt idx="0">
                  <c:v>Column1</c:v>
                </c:pt>
              </c:strCache>
            </c:strRef>
          </c:tx>
          <c:spPr>
            <a:solidFill>
              <a:schemeClr val="accent2"/>
            </a:solidFill>
            <a:ln>
              <a:noFill/>
            </a:ln>
            <a:effectLst>
              <a:outerShdw blurRad="63500" sx="102000" sy="102000" algn="ctr" rotWithShape="0">
                <a:prstClr val="black">
                  <a:alpha val="20000"/>
                </a:prstClr>
              </a:outerShdw>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Lst>
            </c:dLbl>
            <c:dLbl>
              <c:idx val="1"/>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B Titr" panose="00000700000000000000" pitchFamily="2" charset="-78"/>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سال 1391</c:v>
                </c:pt>
                <c:pt idx="1">
                  <c:v>سال 1392</c:v>
                </c:pt>
                <c:pt idx="2">
                  <c:v>سال 1393</c:v>
                </c:pt>
                <c:pt idx="3">
                  <c:v>سال 1394</c:v>
                </c:pt>
                <c:pt idx="4">
                  <c:v>سال 1395</c:v>
                </c:pt>
                <c:pt idx="5">
                  <c:v>سال 1396</c:v>
                </c:pt>
              </c:strCache>
            </c:strRef>
          </c:cat>
          <c:val>
            <c:numRef>
              <c:f>Sheet1!$C$2:$C$7</c:f>
              <c:numCache>
                <c:formatCode>General</c:formatCode>
                <c:ptCount val="6"/>
                <c:pt idx="0">
                  <c:v>12735</c:v>
                </c:pt>
                <c:pt idx="1">
                  <c:v>7609</c:v>
                </c:pt>
              </c:numCache>
            </c:numRef>
          </c:val>
        </c:ser>
        <c:dLbls>
          <c:showLegendKey val="0"/>
          <c:showVal val="0"/>
          <c:showCatName val="0"/>
          <c:showSerName val="0"/>
          <c:showPercent val="0"/>
          <c:showBubbleSize val="0"/>
        </c:dLbls>
        <c:gapWidth val="100"/>
        <c:axId val="-992242400"/>
        <c:axId val="-992239680"/>
      </c:barChart>
      <c:catAx>
        <c:axId val="-992242400"/>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B Titr" panose="00000700000000000000" pitchFamily="2" charset="-78"/>
              </a:defRPr>
            </a:pPr>
            <a:endParaRPr lang="en-US"/>
          </a:p>
        </c:txPr>
        <c:crossAx val="-992239680"/>
        <c:crosses val="autoZero"/>
        <c:auto val="1"/>
        <c:lblAlgn val="ctr"/>
        <c:lblOffset val="100"/>
        <c:noMultiLvlLbl val="0"/>
      </c:catAx>
      <c:valAx>
        <c:axId val="-992239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B Titr" panose="00000700000000000000" pitchFamily="2" charset="-78"/>
              </a:defRPr>
            </a:pPr>
            <a:endParaRPr lang="en-US"/>
          </a:p>
        </c:txPr>
        <c:crossAx val="-992242400"/>
        <c:crosses val="autoZero"/>
        <c:crossBetween val="between"/>
      </c:valAx>
      <c:spPr>
        <a:noFill/>
        <a:ln>
          <a:noFill/>
        </a:ln>
        <a:effectLst/>
      </c:spPr>
    </c:plotArea>
    <c:plotVisOnly val="1"/>
    <c:dispBlanksAs val="gap"/>
    <c:showDLblsOverMax val="0"/>
  </c:chart>
  <c:spPr>
    <a:noFill/>
    <a:ln>
      <a:noFill/>
    </a:ln>
    <a:effectLst/>
  </c:spPr>
  <c:txPr>
    <a:bodyPr/>
    <a:lstStyle/>
    <a:p>
      <a:pPr>
        <a:defRPr>
          <a:cs typeface="B Titr" panose="00000700000000000000" pitchFamily="2" charset="-78"/>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5703334493019853E-2"/>
          <c:y val="0.17571696286485505"/>
          <c:w val="0.84813299123542385"/>
          <c:h val="0.72909149452087907"/>
        </c:manualLayout>
      </c:layout>
      <c:pie3DChart>
        <c:varyColors val="1"/>
        <c:ser>
          <c:idx val="0"/>
          <c:order val="0"/>
          <c:tx>
            <c:strRef>
              <c:f>Sheet1!$B$1</c:f>
              <c:strCache>
                <c:ptCount val="1"/>
                <c:pt idx="0">
                  <c:v>کارشناسی پیوسته</c:v>
                </c:pt>
              </c:strCache>
            </c:strRef>
          </c:tx>
          <c:dPt>
            <c:idx val="0"/>
            <c:bubble3D val="0"/>
            <c:explosion val="7"/>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explosion val="1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explosion val="16"/>
            <c:spPr>
              <a:solidFill>
                <a:srgbClr val="7030A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explosion val="2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4"/>
            <c:bubble3D val="0"/>
            <c:explosion val="20"/>
            <c:spPr>
              <a:solidFill>
                <a:srgbClr val="00B0F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5"/>
            <c:bubble3D val="0"/>
            <c:explosion val="23"/>
            <c:spPr>
              <a:solidFill>
                <a:srgbClr val="00B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1.4654745166097599E-2"/>
                  <c:y val="-0.10392955703724593"/>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dLbl>
              <c:idx val="1"/>
              <c:layout>
                <c:manualLayout>
                  <c:x val="0.10868935998189129"/>
                  <c:y val="-5.1964778518622967E-2"/>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dLbl>
              <c:idx val="2"/>
              <c:layout>
                <c:manualLayout>
                  <c:x val="0"/>
                  <c:y val="8.3943103760852483E-2"/>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dLbl>
              <c:idx val="3"/>
              <c:layout>
                <c:manualLayout>
                  <c:x val="-2.8088261568353905E-2"/>
                  <c:y val="-4.5968842535705004E-2"/>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dLbl>
              <c:idx val="4"/>
              <c:layout>
                <c:manualLayout>
                  <c:x val="-1.8318431457622113E-2"/>
                  <c:y val="-3.5975615897508244E-2"/>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dLbl>
              <c:idx val="5"/>
              <c:layout>
                <c:manualLayout>
                  <c:x val="-7.3273725830488454E-2"/>
                  <c:y val="-2.3983743931672141E-2"/>
                </c:manualLayout>
              </c:layout>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bestFit"/>
              <c:showLegendKey val="1"/>
              <c:showVal val="1"/>
              <c:showCatName val="1"/>
              <c:showSerName val="0"/>
              <c:showPercent val="0"/>
              <c:showBubbleSize val="0"/>
              <c:separator>
</c:separator>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B Titr" panose="00000700000000000000" pitchFamily="2" charset="-78"/>
                  </a:defRPr>
                </a:pPr>
                <a:endParaRPr lang="en-US"/>
              </a:p>
            </c:txPr>
            <c:dLblPos val="outEnd"/>
            <c:showLegendKey val="1"/>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سال 1391</c:v>
                </c:pt>
                <c:pt idx="1">
                  <c:v>سال 1392</c:v>
                </c:pt>
                <c:pt idx="2">
                  <c:v>سال 1393</c:v>
                </c:pt>
                <c:pt idx="3">
                  <c:v>سال 1394</c:v>
                </c:pt>
                <c:pt idx="4">
                  <c:v>سال 1395</c:v>
                </c:pt>
                <c:pt idx="5">
                  <c:v>سال 1396</c:v>
                </c:pt>
              </c:strCache>
            </c:strRef>
          </c:cat>
          <c:val>
            <c:numRef>
              <c:f>Sheet1!$B$2:$B$7</c:f>
              <c:numCache>
                <c:formatCode>General</c:formatCode>
                <c:ptCount val="6"/>
                <c:pt idx="0">
                  <c:v>8845</c:v>
                </c:pt>
                <c:pt idx="1">
                  <c:v>8850</c:v>
                </c:pt>
                <c:pt idx="2">
                  <c:v>3925</c:v>
                </c:pt>
                <c:pt idx="3">
                  <c:v>1298</c:v>
                </c:pt>
                <c:pt idx="4">
                  <c:v>3248</c:v>
                </c:pt>
                <c:pt idx="5">
                  <c:v>4000</c:v>
                </c:pt>
              </c:numCache>
            </c:numRef>
          </c:val>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cs typeface="B Titr" panose="00000700000000000000" pitchFamily="2" charset="-78"/>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8998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89982"/>
          </a:xfrm>
          <a:prstGeom prst="rect">
            <a:avLst/>
          </a:prstGeom>
        </p:spPr>
        <p:txBody>
          <a:bodyPr vert="horz" lIns="91440" tIns="45720" rIns="91440" bIns="45720" rtlCol="0"/>
          <a:lstStyle>
            <a:lvl1pPr algn="r">
              <a:defRPr sz="1200"/>
            </a:lvl1pPr>
          </a:lstStyle>
          <a:p>
            <a:fld id="{281F6746-D470-4F98-B4DF-6FB23FCF05C7}" type="datetimeFigureOut">
              <a:rPr lang="en-US" smtClean="0"/>
              <a:pPr/>
              <a:t>4/21/2018</a:t>
            </a:fld>
            <a:endParaRPr lang="en-US"/>
          </a:p>
        </p:txBody>
      </p:sp>
      <p:sp>
        <p:nvSpPr>
          <p:cNvPr id="4" name="Footer Placeholder 3"/>
          <p:cNvSpPr>
            <a:spLocks noGrp="1"/>
          </p:cNvSpPr>
          <p:nvPr>
            <p:ph type="ftr" sz="quarter" idx="2"/>
          </p:nvPr>
        </p:nvSpPr>
        <p:spPr>
          <a:xfrm>
            <a:off x="0" y="9307955"/>
            <a:ext cx="2918831" cy="48998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07955"/>
            <a:ext cx="2918831" cy="489982"/>
          </a:xfrm>
          <a:prstGeom prst="rect">
            <a:avLst/>
          </a:prstGeom>
        </p:spPr>
        <p:txBody>
          <a:bodyPr vert="horz" lIns="91440" tIns="45720" rIns="91440" bIns="45720" rtlCol="0" anchor="b"/>
          <a:lstStyle>
            <a:lvl1pPr algn="r">
              <a:defRPr sz="1200"/>
            </a:lvl1pPr>
          </a:lstStyle>
          <a:p>
            <a:fld id="{C9DBAF8F-E895-4462-B192-B54927752B0F}" type="slidenum">
              <a:rPr lang="en-US" smtClean="0"/>
              <a:pPr/>
              <a:t>‹#›</a:t>
            </a:fld>
            <a:endParaRPr lang="en-US"/>
          </a:p>
        </p:txBody>
      </p:sp>
    </p:spTree>
    <p:extLst>
      <p:ext uri="{BB962C8B-B14F-4D97-AF65-F5344CB8AC3E}">
        <p14:creationId xmlns:p14="http://schemas.microsoft.com/office/powerpoint/2010/main" val="3262402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8998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89982"/>
          </a:xfrm>
          <a:prstGeom prst="rect">
            <a:avLst/>
          </a:prstGeom>
        </p:spPr>
        <p:txBody>
          <a:bodyPr vert="horz" lIns="91440" tIns="45720" rIns="91440" bIns="45720" rtlCol="0"/>
          <a:lstStyle>
            <a:lvl1pPr algn="r">
              <a:defRPr sz="1200"/>
            </a:lvl1pPr>
          </a:lstStyle>
          <a:p>
            <a:fld id="{12F18A7A-E028-40C2-AEA2-8325990C11C2}" type="datetimeFigureOut">
              <a:rPr lang="en-US" smtClean="0"/>
              <a:pPr/>
              <a:t>4/21/2018</a:t>
            </a:fld>
            <a:endParaRPr lang="en-US"/>
          </a:p>
        </p:txBody>
      </p:sp>
      <p:sp>
        <p:nvSpPr>
          <p:cNvPr id="4" name="Slide Image Placeholder 3"/>
          <p:cNvSpPr>
            <a:spLocks noGrp="1" noRot="1" noChangeAspect="1"/>
          </p:cNvSpPr>
          <p:nvPr>
            <p:ph type="sldImg" idx="2"/>
          </p:nvPr>
        </p:nvSpPr>
        <p:spPr>
          <a:xfrm>
            <a:off x="919163" y="735013"/>
            <a:ext cx="4897437" cy="36750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54828"/>
            <a:ext cx="5388610" cy="44098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07955"/>
            <a:ext cx="2918831" cy="48998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07955"/>
            <a:ext cx="2918831" cy="489982"/>
          </a:xfrm>
          <a:prstGeom prst="rect">
            <a:avLst/>
          </a:prstGeom>
        </p:spPr>
        <p:txBody>
          <a:bodyPr vert="horz" lIns="91440" tIns="45720" rIns="91440" bIns="45720" rtlCol="0" anchor="b"/>
          <a:lstStyle>
            <a:lvl1pPr algn="r">
              <a:defRPr sz="1200"/>
            </a:lvl1pPr>
          </a:lstStyle>
          <a:p>
            <a:fld id="{7A3A7205-7177-48F0-BA13-7005A4283ABC}" type="slidenum">
              <a:rPr lang="en-US" smtClean="0"/>
              <a:pPr/>
              <a:t>‹#›</a:t>
            </a:fld>
            <a:endParaRPr lang="en-US"/>
          </a:p>
        </p:txBody>
      </p:sp>
    </p:spTree>
    <p:extLst>
      <p:ext uri="{BB962C8B-B14F-4D97-AF65-F5344CB8AC3E}">
        <p14:creationId xmlns:p14="http://schemas.microsoft.com/office/powerpoint/2010/main" val="3799969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57B05C-7CF1-48B1-8377-9AD70B045D81}" type="datetimeFigureOut">
              <a:rPr lang="en-US" smtClean="0"/>
              <a:pPr/>
              <a:t>4/21/2018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499D3-44EA-4CC5-AE7B-025009324C0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57B05C-7CF1-48B1-8377-9AD70B045D81}" type="datetimeFigureOut">
              <a:rPr lang="en-US" smtClean="0"/>
              <a:pPr/>
              <a:t>4/21/2018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499D3-44EA-4CC5-AE7B-025009324C0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57B05C-7CF1-48B1-8377-9AD70B045D81}" type="datetimeFigureOut">
              <a:rPr lang="en-US" smtClean="0"/>
              <a:pPr/>
              <a:t>4/21/2018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499D3-44EA-4CC5-AE7B-025009324C0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57B05C-7CF1-48B1-8377-9AD70B045D81}" type="datetimeFigureOut">
              <a:rPr lang="en-US" smtClean="0"/>
              <a:pPr/>
              <a:t>4/21/2018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499D3-44EA-4CC5-AE7B-025009324C0E}"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40894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520" y="326179"/>
            <a:ext cx="8640960" cy="1014651"/>
          </a:xfrm>
          <a:prstGeom prst="rect">
            <a:avLst/>
          </a:prstGeom>
        </p:spPr>
        <p:txBody>
          <a:bodyPr anchor="ctr"/>
          <a:lstStyle>
            <a:lvl1pPr algn="l">
              <a:defRPr>
                <a:solidFill>
                  <a:schemeClr val="bg1"/>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395536" y="1508787"/>
            <a:ext cx="8496944" cy="614197"/>
          </a:xfrm>
          <a:prstGeom prst="rect">
            <a:avLst/>
          </a:prstGeom>
        </p:spPr>
        <p:txBody>
          <a:bodyPr anchor="ctr"/>
          <a:lstStyle>
            <a:lvl1pPr marL="0" indent="0">
              <a:buNone/>
              <a:defRPr sz="2000">
                <a:solidFill>
                  <a:schemeClr val="bg1"/>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400">
                <a:solidFill>
                  <a:schemeClr val="bg1"/>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398809702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710954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520" y="326179"/>
            <a:ext cx="8640960" cy="1014651"/>
          </a:xfrm>
          <a:prstGeom prst="rect">
            <a:avLst/>
          </a:prstGeom>
        </p:spPr>
        <p:txBody>
          <a:bodyPr anchor="ctr"/>
          <a:lstStyle>
            <a:lvl1pPr algn="l">
              <a:defRPr>
                <a:solidFill>
                  <a:schemeClr val="bg1"/>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395536" y="1508787"/>
            <a:ext cx="8496944" cy="614197"/>
          </a:xfrm>
          <a:prstGeom prst="rect">
            <a:avLst/>
          </a:prstGeom>
        </p:spPr>
        <p:txBody>
          <a:bodyPr anchor="ctr"/>
          <a:lstStyle>
            <a:lvl1pPr marL="0" indent="0">
              <a:buNone/>
              <a:defRPr sz="2000">
                <a:solidFill>
                  <a:schemeClr val="bg1"/>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400">
                <a:solidFill>
                  <a:schemeClr val="bg1"/>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28402392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2" y="0"/>
            <a:ext cx="7524328"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1979712" y="1316766"/>
            <a:ext cx="6912768" cy="614197"/>
          </a:xfrm>
          <a:prstGeom prst="rect">
            <a:avLst/>
          </a:prstGeom>
        </p:spPr>
        <p:txBody>
          <a:bodyPr anchor="ctr"/>
          <a:lstStyle>
            <a:lvl1pPr marL="0" indent="0">
              <a:buNone/>
              <a:defRPr sz="2000">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1990056" y="2218994"/>
            <a:ext cx="6912768" cy="3994316"/>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11959526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57B05C-7CF1-48B1-8377-9AD70B045D81}" type="datetimeFigureOut">
              <a:rPr lang="en-US" smtClean="0"/>
              <a:pPr/>
              <a:t>4/21/2018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499D3-44EA-4CC5-AE7B-025009324C0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57B05C-7CF1-48B1-8377-9AD70B045D81}" type="datetimeFigureOut">
              <a:rPr lang="en-US" smtClean="0"/>
              <a:pPr/>
              <a:t>4/21/2018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499D3-44EA-4CC5-AE7B-025009324C0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57B05C-7CF1-48B1-8377-9AD70B045D81}" type="datetimeFigureOut">
              <a:rPr lang="en-US" smtClean="0"/>
              <a:pPr/>
              <a:t>4/21/2018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499D3-44EA-4CC5-AE7B-025009324C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57B05C-7CF1-48B1-8377-9AD70B045D81}" type="datetimeFigureOut">
              <a:rPr lang="en-US" smtClean="0"/>
              <a:pPr/>
              <a:t>4/21/2018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5499D3-44EA-4CC5-AE7B-025009324C0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57B05C-7CF1-48B1-8377-9AD70B045D81}" type="datetimeFigureOut">
              <a:rPr lang="en-US" smtClean="0"/>
              <a:pPr/>
              <a:t>4/21/2018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5499D3-44EA-4CC5-AE7B-025009324C0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57B05C-7CF1-48B1-8377-9AD70B045D81}" type="datetimeFigureOut">
              <a:rPr lang="en-US" smtClean="0"/>
              <a:pPr/>
              <a:t>4/21/2018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5499D3-44EA-4CC5-AE7B-025009324C0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57B05C-7CF1-48B1-8377-9AD70B045D81}" type="datetimeFigureOut">
              <a:rPr lang="en-US" smtClean="0"/>
              <a:pPr/>
              <a:t>4/21/2018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499D3-44EA-4CC5-AE7B-025009324C0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57B05C-7CF1-48B1-8377-9AD70B045D81}" type="datetimeFigureOut">
              <a:rPr lang="en-US" smtClean="0"/>
              <a:pPr/>
              <a:t>4/21/2018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499D3-44EA-4CC5-AE7B-025009324C0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57B05C-7CF1-48B1-8377-9AD70B045D81}" type="datetimeFigureOut">
              <a:rPr lang="en-US" smtClean="0"/>
              <a:pPr/>
              <a:t>4/21/2018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5499D3-44EA-4CC5-AE7B-025009324C0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7"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60919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iming>
    <p:tnLst>
      <p:par>
        <p:cTn id="1" dur="indefinite" restart="never" nodeType="tmRoot"/>
      </p:par>
    </p:tnLst>
  </p:timing>
  <p:txStyles>
    <p:titleStyle>
      <a:lvl1pPr algn="ctr" defTabSz="914400" rtl="0" eaLnBrk="1" latinLnBrk="1" hangingPunct="1">
        <a:spcBef>
          <a:spcPct val="0"/>
        </a:spcBef>
        <a:buNone/>
        <a:defRPr sz="3600" b="1" kern="1200">
          <a:solidFill>
            <a:schemeClr val="tx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6.jpeg"/><Relationship Id="rId1" Type="http://schemas.openxmlformats.org/officeDocument/2006/relationships/slideLayout" Target="../slideLayouts/slideLayout12.xml"/><Relationship Id="rId5" Type="http://schemas.openxmlformats.org/officeDocument/2006/relationships/image" Target="../media/image17.jpg"/><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38.jpg"/></Relationships>
</file>

<file path=ppt/slides/_rels/slide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39.jpg"/></Relationships>
</file>

<file path=ppt/slides/_rels/slide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40.jpg"/></Relationships>
</file>

<file path=ppt/slides/_rels/slide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41.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5" Type="http://schemas.openxmlformats.org/officeDocument/2006/relationships/image" Target="../media/image19.jpg"/><Relationship Id="rId4" Type="http://schemas.openxmlformats.org/officeDocument/2006/relationships/image" Target="../media/image18.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21.jpg"/></Relationships>
</file>

<file path=ppt/slides/_rels/slide1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jpg"/><Relationship Id="rId1" Type="http://schemas.openxmlformats.org/officeDocument/2006/relationships/slideLayout" Target="../slideLayouts/slideLayout1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32.jpg"/></Relationships>
</file>

<file path=ppt/slides/_rel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33.jpg"/></Relationships>
</file>

<file path=ppt/slides/_rels/slide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34.jpg"/></Relationships>
</file>

<file path=ppt/slides/_rels/slide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35.jpg"/></Relationships>
</file>

<file path=ppt/slides/_rels/slide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36.jpg"/></Relationships>
</file>

<file path=ppt/slides/_rels/slide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3" name="Picture 2"/>
          <p:cNvPicPr/>
          <p:nvPr/>
        </p:nvPicPr>
        <p:blipFill>
          <a:blip r:embed="rId3"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266" y="1484784"/>
            <a:ext cx="8125937" cy="4111724"/>
          </a:xfrm>
          <a:prstGeom prst="rect">
            <a:avLst/>
          </a:prstGeom>
        </p:spPr>
      </p:pic>
    </p:spTree>
    <p:extLst>
      <p:ext uri="{BB962C8B-B14F-4D97-AF65-F5344CB8AC3E}">
        <p14:creationId xmlns:p14="http://schemas.microsoft.com/office/powerpoint/2010/main" val="4107461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4184154" y="917573"/>
            <a:ext cx="4572000" cy="3074175"/>
          </a:xfrm>
          <a:prstGeom prst="rect">
            <a:avLst/>
          </a:prstGeom>
        </p:spPr>
        <p:txBody>
          <a:bodyPr>
            <a:spAutoFit/>
          </a:bodyPr>
          <a:lstStyle/>
          <a:p>
            <a:pPr indent="16510" algn="ctr" rtl="1">
              <a:lnSpc>
                <a:spcPct val="115000"/>
              </a:lnSpc>
              <a:spcAft>
                <a:spcPts val="1000"/>
              </a:spcAft>
            </a:pPr>
            <a:r>
              <a:rPr lang="fa-IR" sz="2800" b="1" dirty="0">
                <a:latin typeface="Times New Roman" panose="02020603050405020304" pitchFamily="18" charset="0"/>
                <a:ea typeface="Calibri" panose="020F0502020204030204" pitchFamily="34" charset="0"/>
                <a:cs typeface="B Nazanin" panose="00000400000000000000" pitchFamily="2" charset="-78"/>
              </a:rPr>
              <a:t>تاريخچه ی تربيت معلم در ايران</a:t>
            </a:r>
            <a:endParaRPr lang="en-US" sz="20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1000"/>
              </a:spcAft>
            </a:pPr>
            <a:r>
              <a:rPr lang="fa-IR" b="1" dirty="0">
                <a:latin typeface="Times New Roman" panose="02020603050405020304" pitchFamily="18" charset="0"/>
                <a:ea typeface="Calibri" panose="020F0502020204030204" pitchFamily="34" charset="0"/>
                <a:cs typeface="B Nazanin" panose="00000400000000000000" pitchFamily="2" charset="-78"/>
              </a:rPr>
              <a:t>الف : قبل از پيروزی انقلاب اسلامی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0"/>
              </a:spcAft>
              <a:buFont typeface="Arial" panose="020B0604020202020204" pitchFamily="34" charset="0"/>
              <a:buChar char="•"/>
              <a:tabLst>
                <a:tab pos="457200" algn="l"/>
              </a:tabLst>
            </a:pPr>
            <a:r>
              <a:rPr lang="fa-IR" dirty="0">
                <a:latin typeface="Times New Roman" panose="02020603050405020304" pitchFamily="18" charset="0"/>
                <a:ea typeface="Calibri" panose="020F0502020204030204" pitchFamily="34" charset="0"/>
                <a:cs typeface="B Nazanin" panose="00000400000000000000" pitchFamily="2" charset="-78"/>
              </a:rPr>
              <a:t>دارالفنون؛ 1229</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rtl="1">
              <a:lnSpc>
                <a:spcPct val="115000"/>
              </a:lnSpc>
              <a:spcAft>
                <a:spcPts val="0"/>
              </a:spcAft>
              <a:buFont typeface="Arial" panose="020B0604020202020204" pitchFamily="34" charset="0"/>
              <a:buChar char="•"/>
              <a:tabLst>
                <a:tab pos="457200" algn="l"/>
              </a:tabLst>
            </a:pPr>
            <a:r>
              <a:rPr lang="fa-IR" dirty="0">
                <a:latin typeface="Times New Roman" panose="02020603050405020304" pitchFamily="18" charset="0"/>
                <a:ea typeface="Calibri" panose="020F0502020204030204" pitchFamily="34" charset="0"/>
                <a:cs typeface="B Nazanin" panose="00000400000000000000" pitchFamily="2" charset="-78"/>
              </a:rPr>
              <a:t>دارالمعلمین؛ 1297</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rtl="1">
              <a:lnSpc>
                <a:spcPct val="115000"/>
              </a:lnSpc>
              <a:spcAft>
                <a:spcPts val="0"/>
              </a:spcAft>
              <a:buFont typeface="Arial" panose="020B0604020202020204" pitchFamily="34" charset="0"/>
              <a:buChar char="•"/>
              <a:tabLst>
                <a:tab pos="457200" algn="l"/>
              </a:tabLst>
            </a:pPr>
            <a:r>
              <a:rPr lang="fa-IR" dirty="0">
                <a:latin typeface="Times New Roman" panose="02020603050405020304" pitchFamily="18" charset="0"/>
                <a:ea typeface="Calibri" panose="020F0502020204030204" pitchFamily="34" charset="0"/>
                <a:cs typeface="B Nazanin" panose="00000400000000000000" pitchFamily="2" charset="-78"/>
              </a:rPr>
              <a:t>دارالمعلمين عالی؛ 1308</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rtl="1">
              <a:lnSpc>
                <a:spcPct val="115000"/>
              </a:lnSpc>
              <a:spcAft>
                <a:spcPts val="0"/>
              </a:spcAft>
              <a:buFont typeface="Arial" panose="020B0604020202020204" pitchFamily="34" charset="0"/>
              <a:buChar char="•"/>
              <a:tabLst>
                <a:tab pos="457200" algn="l"/>
              </a:tabLst>
            </a:pPr>
            <a:r>
              <a:rPr lang="fa-IR" dirty="0">
                <a:latin typeface="Times New Roman" panose="02020603050405020304" pitchFamily="18" charset="0"/>
                <a:ea typeface="Calibri" panose="020F0502020204030204" pitchFamily="34" charset="0"/>
                <a:cs typeface="B Nazanin" panose="00000400000000000000" pitchFamily="2" charset="-78"/>
              </a:rPr>
              <a:t>دانشسراهای مقدماتی و عالی؛ 1312</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rtl="1">
              <a:lnSpc>
                <a:spcPct val="115000"/>
              </a:lnSpc>
              <a:spcAft>
                <a:spcPts val="0"/>
              </a:spcAft>
              <a:buFont typeface="Arial" panose="020B0604020202020204" pitchFamily="34" charset="0"/>
              <a:buChar char="•"/>
              <a:tabLst>
                <a:tab pos="457200" algn="l"/>
              </a:tabLst>
            </a:pPr>
            <a:r>
              <a:rPr lang="fa-IR" dirty="0">
                <a:latin typeface="Times New Roman" panose="02020603050405020304" pitchFamily="18" charset="0"/>
                <a:ea typeface="Calibri" panose="020F0502020204030204" pitchFamily="34" charset="0"/>
                <a:cs typeface="B Nazanin" panose="00000400000000000000" pitchFamily="2" charset="-78"/>
              </a:rPr>
              <a:t>مراكز تربيت معلم دو ساله روستايی؛ 1332</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rtl="1">
              <a:lnSpc>
                <a:spcPct val="115000"/>
              </a:lnSpc>
              <a:spcAft>
                <a:spcPts val="0"/>
              </a:spcAft>
              <a:buFont typeface="Arial" panose="020B0604020202020204" pitchFamily="34" charset="0"/>
              <a:buChar char="•"/>
              <a:tabLst>
                <a:tab pos="457200" algn="l"/>
              </a:tabLst>
            </a:pPr>
            <a:r>
              <a:rPr lang="fa-IR" dirty="0">
                <a:latin typeface="Times New Roman" panose="02020603050405020304" pitchFamily="18" charset="0"/>
                <a:ea typeface="Calibri" panose="020F0502020204030204" pitchFamily="34" charset="0"/>
                <a:cs typeface="B Nazanin" panose="00000400000000000000" pitchFamily="2" charset="-78"/>
              </a:rPr>
              <a:t>مراكز تربيت معلم يكساله؛ 1338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184154" y="3898728"/>
            <a:ext cx="4572000" cy="2959272"/>
          </a:xfrm>
          <a:prstGeom prst="rect">
            <a:avLst/>
          </a:prstGeom>
        </p:spPr>
        <p:txBody>
          <a:bodyPr>
            <a:spAutoFit/>
          </a:bodyPr>
          <a:lstStyle/>
          <a:p>
            <a:pPr marL="342900" lvl="0" indent="-342900" algn="just" rtl="1">
              <a:lnSpc>
                <a:spcPct val="115000"/>
              </a:lnSpc>
              <a:spcAft>
                <a:spcPts val="0"/>
              </a:spcAft>
              <a:buFont typeface="Arial" panose="020B0604020202020204" pitchFamily="34" charset="0"/>
              <a:buChar char="•"/>
              <a:tabLst>
                <a:tab pos="457200" algn="l"/>
              </a:tabLst>
            </a:pPr>
            <a:r>
              <a:rPr lang="fa-IR" dirty="0">
                <a:latin typeface="Times New Roman" panose="02020603050405020304" pitchFamily="18" charset="0"/>
                <a:ea typeface="Calibri" panose="020F0502020204030204" pitchFamily="34" charset="0"/>
                <a:cs typeface="B Nazanin" panose="00000400000000000000" pitchFamily="2" charset="-78"/>
              </a:rPr>
              <a:t>دوره تربيت معلم حرفه‌ای پسران و دختران؛ 1341</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rtl="1">
              <a:lnSpc>
                <a:spcPct val="115000"/>
              </a:lnSpc>
              <a:spcAft>
                <a:spcPts val="0"/>
              </a:spcAft>
              <a:buFont typeface="Arial" panose="020B0604020202020204" pitchFamily="34" charset="0"/>
              <a:buChar char="•"/>
              <a:tabLst>
                <a:tab pos="457200" algn="l"/>
              </a:tabLst>
            </a:pPr>
            <a:r>
              <a:rPr lang="fa-IR" dirty="0">
                <a:latin typeface="Times New Roman" panose="02020603050405020304" pitchFamily="18" charset="0"/>
                <a:ea typeface="Calibri" panose="020F0502020204030204" pitchFamily="34" charset="0"/>
                <a:cs typeface="B Nazanin" panose="00000400000000000000" pitchFamily="2" charset="-78"/>
              </a:rPr>
              <a:t>دانشسرای عالی سپاه دانش؛ 1343</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rtl="1">
              <a:lnSpc>
                <a:spcPct val="115000"/>
              </a:lnSpc>
              <a:spcAft>
                <a:spcPts val="0"/>
              </a:spcAft>
              <a:buFont typeface="Arial" panose="020B0604020202020204" pitchFamily="34" charset="0"/>
              <a:buChar char="•"/>
              <a:tabLst>
                <a:tab pos="457200" algn="l"/>
              </a:tabLst>
            </a:pPr>
            <a:r>
              <a:rPr lang="fa-IR" dirty="0">
                <a:latin typeface="Times New Roman" panose="02020603050405020304" pitchFamily="18" charset="0"/>
                <a:ea typeface="Calibri" panose="020F0502020204030204" pitchFamily="34" charset="0"/>
                <a:cs typeface="B Nazanin" panose="00000400000000000000" pitchFamily="2" charset="-78"/>
              </a:rPr>
              <a:t>مركز تربيت معلم دينی؛ 1345</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rtl="1">
              <a:lnSpc>
                <a:spcPct val="115000"/>
              </a:lnSpc>
              <a:spcAft>
                <a:spcPts val="0"/>
              </a:spcAft>
              <a:buFont typeface="Arial" panose="020B0604020202020204" pitchFamily="34" charset="0"/>
              <a:buChar char="•"/>
              <a:tabLst>
                <a:tab pos="457200" algn="l"/>
              </a:tabLst>
            </a:pPr>
            <a:r>
              <a:rPr lang="fa-IR" dirty="0">
                <a:latin typeface="Times New Roman" panose="02020603050405020304" pitchFamily="18" charset="0"/>
                <a:ea typeface="Calibri" panose="020F0502020204030204" pitchFamily="34" charset="0"/>
                <a:cs typeface="B Nazanin" panose="00000400000000000000" pitchFamily="2" charset="-78"/>
              </a:rPr>
              <a:t>مراكز تربيت معلم كودكان استثنايی؛ 1347</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rtl="1">
              <a:lnSpc>
                <a:spcPct val="115000"/>
              </a:lnSpc>
              <a:spcAft>
                <a:spcPts val="0"/>
              </a:spcAft>
              <a:buFont typeface="Arial" panose="020B0604020202020204" pitchFamily="34" charset="0"/>
              <a:buChar char="•"/>
              <a:tabLst>
                <a:tab pos="457200" algn="l"/>
              </a:tabLst>
            </a:pPr>
            <a:r>
              <a:rPr lang="fa-IR" dirty="0">
                <a:latin typeface="Times New Roman" panose="02020603050405020304" pitchFamily="18" charset="0"/>
                <a:ea typeface="Calibri" panose="020F0502020204030204" pitchFamily="34" charset="0"/>
                <a:cs typeface="B Nazanin" panose="00000400000000000000" pitchFamily="2" charset="-78"/>
              </a:rPr>
              <a:t>مراكز دانشسرای راهنمايی؛ 1348</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rtl="1">
              <a:lnSpc>
                <a:spcPct val="115000"/>
              </a:lnSpc>
              <a:spcAft>
                <a:spcPts val="0"/>
              </a:spcAft>
              <a:buFont typeface="Arial" panose="020B0604020202020204" pitchFamily="34" charset="0"/>
              <a:buChar char="•"/>
              <a:tabLst>
                <a:tab pos="457200" algn="l"/>
              </a:tabLst>
            </a:pPr>
            <a:r>
              <a:rPr lang="fa-IR" dirty="0">
                <a:latin typeface="Times New Roman" panose="02020603050405020304" pitchFamily="18" charset="0"/>
                <a:ea typeface="Calibri" panose="020F0502020204030204" pitchFamily="34" charset="0"/>
                <a:cs typeface="B Nazanin" panose="00000400000000000000" pitchFamily="2" charset="-78"/>
              </a:rPr>
              <a:t>مراكز تربيت معلم دو ساله فنی و حرفه‌ای</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rtl="1">
              <a:lnSpc>
                <a:spcPct val="115000"/>
              </a:lnSpc>
              <a:spcAft>
                <a:spcPts val="0"/>
              </a:spcAft>
              <a:buFont typeface="Arial" panose="020B0604020202020204" pitchFamily="34" charset="0"/>
              <a:buChar char="•"/>
              <a:tabLst>
                <a:tab pos="457200" algn="l"/>
              </a:tabLst>
            </a:pPr>
            <a:r>
              <a:rPr lang="fa-IR" dirty="0">
                <a:latin typeface="Times New Roman" panose="02020603050405020304" pitchFamily="18" charset="0"/>
                <a:ea typeface="Calibri" panose="020F0502020204030204" pitchFamily="34" charset="0"/>
                <a:cs typeface="B Nazanin" panose="00000400000000000000" pitchFamily="2" charset="-78"/>
              </a:rPr>
              <a:t>مراكز تربيت مربی كودك؛ 1351</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rtl="1">
              <a:lnSpc>
                <a:spcPct val="115000"/>
              </a:lnSpc>
              <a:spcAft>
                <a:spcPts val="0"/>
              </a:spcAft>
              <a:buFont typeface="Arial" panose="020B0604020202020204" pitchFamily="34" charset="0"/>
              <a:buChar char="•"/>
              <a:tabLst>
                <a:tab pos="457200" algn="l"/>
              </a:tabLst>
            </a:pPr>
            <a:r>
              <a:rPr lang="fa-IR" dirty="0">
                <a:latin typeface="Times New Roman" panose="02020603050405020304" pitchFamily="18" charset="0"/>
                <a:ea typeface="Calibri" panose="020F0502020204030204" pitchFamily="34" charset="0"/>
                <a:cs typeface="B Nazanin" panose="00000400000000000000" pitchFamily="2" charset="-78"/>
              </a:rPr>
              <a:t>دانشكده‌های علوم تربيتی دانشگاه‌ها</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rtl="1">
              <a:lnSpc>
                <a:spcPct val="115000"/>
              </a:lnSpc>
              <a:spcAft>
                <a:spcPts val="0"/>
              </a:spcAft>
              <a:buFont typeface="Arial" panose="020B0604020202020204" pitchFamily="34" charset="0"/>
              <a:buChar char="•"/>
              <a:tabLst>
                <a:tab pos="457200" algn="l"/>
              </a:tabLst>
            </a:pPr>
            <a:r>
              <a:rPr lang="fa-IR" dirty="0">
                <a:latin typeface="Times New Roman" panose="02020603050405020304" pitchFamily="18" charset="0"/>
                <a:ea typeface="Calibri" panose="020F0502020204030204" pitchFamily="34" charset="0"/>
                <a:cs typeface="B Nazanin" panose="00000400000000000000" pitchFamily="2" charset="-78"/>
              </a:rPr>
              <a:t>دانشگاه تربيت معلم.</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48" y="3987428"/>
            <a:ext cx="2725193" cy="2725193"/>
          </a:xfrm>
          <a:prstGeom prst="rect">
            <a:avLst/>
          </a:prstGeom>
        </p:spPr>
      </p:pic>
      <p:pic>
        <p:nvPicPr>
          <p:cNvPr id="6" name="Picture 5"/>
          <p:cNvPicPr/>
          <p:nvPr/>
        </p:nvPicPr>
        <p:blipFill>
          <a:blip r:embed="rId4" cstate="print"/>
          <a:srcRect/>
          <a:stretch>
            <a:fillRect/>
          </a:stretch>
        </p:blipFill>
        <p:spPr bwMode="auto">
          <a:xfrm>
            <a:off x="28972" y="-168696"/>
            <a:ext cx="9144000" cy="936104"/>
          </a:xfrm>
          <a:prstGeom prst="rect">
            <a:avLst/>
          </a:prstGeom>
          <a:noFill/>
          <a:ln w="9525">
            <a:noFill/>
            <a:miter lim="800000"/>
            <a:headEnd/>
            <a:tailEnd/>
          </a:ln>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827169"/>
            <a:ext cx="2328019" cy="3100498"/>
          </a:xfrm>
          <a:prstGeom prst="rect">
            <a:avLst/>
          </a:prstGeom>
        </p:spPr>
      </p:pic>
    </p:spTree>
    <p:extLst>
      <p:ext uri="{BB962C8B-B14F-4D97-AF65-F5344CB8AC3E}">
        <p14:creationId xmlns:p14="http://schemas.microsoft.com/office/powerpoint/2010/main" val="5583517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23986" y="-113109"/>
            <a:ext cx="9144000" cy="936104"/>
          </a:xfrm>
          <a:prstGeom prst="rect">
            <a:avLst/>
          </a:prstGeom>
          <a:noFill/>
          <a:ln w="9525">
            <a:noFill/>
            <a:miter lim="800000"/>
            <a:headEnd/>
            <a:tailEnd/>
          </a:ln>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890587"/>
            <a:ext cx="7620000" cy="5076825"/>
          </a:xfrm>
          <a:prstGeom prst="rect">
            <a:avLst/>
          </a:prstGeom>
        </p:spPr>
      </p:pic>
    </p:spTree>
    <p:extLst>
      <p:ext uri="{BB962C8B-B14F-4D97-AF65-F5344CB8AC3E}">
        <p14:creationId xmlns:p14="http://schemas.microsoft.com/office/powerpoint/2010/main" val="40098967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23986" y="-113109"/>
            <a:ext cx="9144000" cy="936104"/>
          </a:xfrm>
          <a:prstGeom prst="rect">
            <a:avLst/>
          </a:prstGeom>
          <a:noFill/>
          <a:ln w="9525">
            <a:noFill/>
            <a:miter lim="800000"/>
            <a:headEnd/>
            <a:tailEnd/>
          </a:ln>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762" y="900112"/>
            <a:ext cx="7610475" cy="5057775"/>
          </a:xfrm>
          <a:prstGeom prst="rect">
            <a:avLst/>
          </a:prstGeom>
        </p:spPr>
      </p:pic>
    </p:spTree>
    <p:extLst>
      <p:ext uri="{BB962C8B-B14F-4D97-AF65-F5344CB8AC3E}">
        <p14:creationId xmlns:p14="http://schemas.microsoft.com/office/powerpoint/2010/main" val="7817427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23986" y="-113109"/>
            <a:ext cx="9144000" cy="936104"/>
          </a:xfrm>
          <a:prstGeom prst="rect">
            <a:avLst/>
          </a:prstGeom>
          <a:noFill/>
          <a:ln w="9525">
            <a:noFill/>
            <a:miter lim="800000"/>
            <a:headEnd/>
            <a:tailEnd/>
          </a:ln>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762" y="895350"/>
            <a:ext cx="7610475" cy="5067300"/>
          </a:xfrm>
          <a:prstGeom prst="rect">
            <a:avLst/>
          </a:prstGeom>
        </p:spPr>
      </p:pic>
    </p:spTree>
    <p:extLst>
      <p:ext uri="{BB962C8B-B14F-4D97-AF65-F5344CB8AC3E}">
        <p14:creationId xmlns:p14="http://schemas.microsoft.com/office/powerpoint/2010/main" val="636739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23986" y="-113109"/>
            <a:ext cx="9144000" cy="936104"/>
          </a:xfrm>
          <a:prstGeom prst="rect">
            <a:avLst/>
          </a:prstGeom>
          <a:noFill/>
          <a:ln w="9525">
            <a:noFill/>
            <a:miter lim="800000"/>
            <a:headEnd/>
            <a:tailEnd/>
          </a:ln>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1052736"/>
            <a:ext cx="7600950" cy="50768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5893929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31640" y="1700808"/>
            <a:ext cx="6444208" cy="1754326"/>
          </a:xfrm>
          <a:prstGeom prst="rect">
            <a:avLst/>
          </a:prstGeom>
        </p:spPr>
        <p:txBody>
          <a:bodyPr wrap="square">
            <a:spAutoFit/>
          </a:bodyPr>
          <a:lstStyle/>
          <a:p>
            <a:pPr algn="ctr" rtl="1"/>
            <a:r>
              <a:rPr lang="fa-IR" sz="3600" dirty="0">
                <a:solidFill>
                  <a:srgbClr val="FF0000"/>
                </a:solidFill>
                <a:cs typeface="B Titr" panose="00000700000000000000" pitchFamily="2" charset="-78"/>
              </a:rPr>
              <a:t>الزامات اجرایی تراز کارکنان </a:t>
            </a:r>
            <a:r>
              <a:rPr lang="fa-IR" sz="3600" dirty="0" smtClean="0">
                <a:solidFill>
                  <a:srgbClr val="FF0000"/>
                </a:solidFill>
                <a:cs typeface="B Titr" panose="00000700000000000000" pitchFamily="2" charset="-78"/>
              </a:rPr>
              <a:t>آموزشی  و تحولات دانش آموزی </a:t>
            </a:r>
          </a:p>
          <a:p>
            <a:pPr algn="ctr" rtl="1"/>
            <a:r>
              <a:rPr lang="fa-IR" sz="3600" dirty="0" smtClean="0">
                <a:solidFill>
                  <a:srgbClr val="FF0000"/>
                </a:solidFill>
                <a:cs typeface="B Titr" panose="00000700000000000000" pitchFamily="2" charset="-78"/>
              </a:rPr>
              <a:t>وزارت آموزش و پرورش  تا 1405</a:t>
            </a:r>
            <a:endParaRPr lang="fa-IR" sz="3600" dirty="0">
              <a:solidFill>
                <a:srgbClr val="FF0000"/>
              </a:solidFill>
              <a:cs typeface="B Titr" panose="00000700000000000000" pitchFamily="2" charset="-78"/>
            </a:endParaRPr>
          </a:p>
        </p:txBody>
      </p:sp>
    </p:spTree>
    <p:extLst>
      <p:ext uri="{BB962C8B-B14F-4D97-AF65-F5344CB8AC3E}">
        <p14:creationId xmlns:p14="http://schemas.microsoft.com/office/powerpoint/2010/main" val="13585881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1032" y="1268760"/>
            <a:ext cx="8712968" cy="6336704"/>
          </a:xfrm>
        </p:spPr>
        <p:txBody>
          <a:bodyPr>
            <a:normAutofit/>
          </a:bodyPr>
          <a:lstStyle/>
          <a:p>
            <a:pPr marL="0" indent="0" algn="just" rtl="1">
              <a:buNone/>
            </a:pPr>
            <a:r>
              <a:rPr lang="fa-IR" sz="2800" dirty="0" smtClean="0">
                <a:cs typeface="B Nazanin" panose="00000400000000000000" pitchFamily="2" charset="-78"/>
              </a:rPr>
              <a:t>تهیه و تایید تراز نیروی انسانی استانها توسط مرکز برنامه ریزی با همکاری حوزه های ستادی ذیربط با تاکید بر ممنوعیت به کارگیری کارکنان آموزشی در پستهای اداری و سایر واحد های سازمانی ( کانونها، اردوگاه ها، مجتمع های ورزشی، گروه های آموزشی و پژوهش سراها به استثنای پست مدیر تا 97/2/20</a:t>
            </a:r>
          </a:p>
          <a:p>
            <a:pPr marL="0" indent="0" algn="just" rtl="1">
              <a:buNone/>
            </a:pPr>
            <a:r>
              <a:rPr lang="fa-IR" sz="2800" dirty="0" smtClean="0">
                <a:cs typeface="B Nazanin" panose="00000400000000000000" pitchFamily="2" charset="-78"/>
              </a:rPr>
              <a:t>برنامه ریزی تامین کمبود نیروی انسانی با هماهنگی حوزه های ذیربط از طریق :</a:t>
            </a:r>
          </a:p>
          <a:p>
            <a:pPr algn="just" rtl="1">
              <a:buFont typeface="Wingdings" panose="05000000000000000000" pitchFamily="2" charset="2"/>
              <a:buChar char="v"/>
            </a:pPr>
            <a:r>
              <a:rPr lang="fa-IR" sz="2800" dirty="0" smtClean="0">
                <a:cs typeface="B Nazanin" panose="00000400000000000000" pitchFamily="2" charset="-78"/>
              </a:rPr>
              <a:t> خرید خدمات آموزشی و برونسپاری (24000نفر)</a:t>
            </a:r>
          </a:p>
          <a:p>
            <a:pPr algn="just" rtl="1">
              <a:buFont typeface="Wingdings" panose="05000000000000000000" pitchFamily="2" charset="2"/>
              <a:buChar char="v"/>
            </a:pPr>
            <a:r>
              <a:rPr lang="fa-IR" sz="2800" dirty="0" smtClean="0">
                <a:cs typeface="B Nazanin" panose="00000400000000000000" pitchFamily="2" charset="-78"/>
              </a:rPr>
              <a:t>حق التدریس آزاد (32000 نفر)</a:t>
            </a:r>
          </a:p>
          <a:p>
            <a:pPr algn="just" rtl="1">
              <a:buFont typeface="Wingdings" panose="05000000000000000000" pitchFamily="2" charset="2"/>
              <a:buChar char="v"/>
            </a:pPr>
            <a:r>
              <a:rPr lang="fa-IR" sz="2800" dirty="0" smtClean="0">
                <a:cs typeface="B Nazanin" panose="00000400000000000000" pitchFamily="2" charset="-78"/>
              </a:rPr>
              <a:t>تدریس مدیر و معاون ( 16000 نفر)</a:t>
            </a:r>
          </a:p>
          <a:p>
            <a:pPr algn="just" rtl="1">
              <a:buFont typeface="Wingdings" panose="05000000000000000000" pitchFamily="2" charset="2"/>
              <a:buChar char="v"/>
            </a:pPr>
            <a:r>
              <a:rPr lang="fa-IR" sz="2800" dirty="0" smtClean="0">
                <a:cs typeface="B Nazanin" panose="00000400000000000000" pitchFamily="2" charset="-78"/>
              </a:rPr>
              <a:t>حق التدریس شاغلین و باز نشسته ها (41000 نفر)</a:t>
            </a:r>
          </a:p>
          <a:p>
            <a:pPr algn="just" rtl="1">
              <a:buFont typeface="Wingdings" panose="05000000000000000000" pitchFamily="2" charset="2"/>
              <a:buChar char="v"/>
            </a:pPr>
            <a:r>
              <a:rPr lang="fa-IR" sz="2800" dirty="0" smtClean="0">
                <a:cs typeface="B Nazanin" panose="00000400000000000000" pitchFamily="2" charset="-78"/>
              </a:rPr>
              <a:t>سرباز معلم (7000 نفر )</a:t>
            </a:r>
          </a:p>
          <a:p>
            <a:pPr marL="0" indent="0" algn="just" rtl="1">
              <a:buNone/>
            </a:pPr>
            <a:endParaRPr lang="fa-IR" sz="2800" dirty="0" smtClean="0">
              <a:cs typeface="B Nazanin" panose="00000400000000000000" pitchFamily="2" charset="-78"/>
            </a:endParaRPr>
          </a:p>
          <a:p>
            <a:pPr algn="just" rtl="1">
              <a:buFont typeface="Wingdings" panose="05000000000000000000" pitchFamily="2" charset="2"/>
              <a:buChar char="v"/>
            </a:pPr>
            <a:endParaRPr lang="fa-IR" dirty="0" smtClean="0"/>
          </a:p>
          <a:p>
            <a:pPr marL="0" indent="0" algn="just" rtl="1">
              <a:buNone/>
            </a:pPr>
            <a:endParaRPr lang="en-US" dirty="0"/>
          </a:p>
        </p:txBody>
      </p:sp>
      <p:sp>
        <p:nvSpPr>
          <p:cNvPr id="2" name="Rectangle 1"/>
          <p:cNvSpPr/>
          <p:nvPr/>
        </p:nvSpPr>
        <p:spPr>
          <a:xfrm>
            <a:off x="2069468" y="404664"/>
            <a:ext cx="5436096" cy="707886"/>
          </a:xfrm>
          <a:prstGeom prst="rect">
            <a:avLst/>
          </a:prstGeom>
        </p:spPr>
        <p:txBody>
          <a:bodyPr wrap="square">
            <a:spAutoFit/>
          </a:bodyPr>
          <a:lstStyle/>
          <a:p>
            <a:pPr algn="ctr" rtl="1"/>
            <a:r>
              <a:rPr lang="fa-IR" sz="2000" dirty="0">
                <a:solidFill>
                  <a:srgbClr val="FF0000"/>
                </a:solidFill>
                <a:cs typeface="B Titr" panose="00000700000000000000" pitchFamily="2" charset="-78"/>
              </a:rPr>
              <a:t>الزامات اجرایی تراز کارکنان آموزشی وزارت آموزش و پرورش  </a:t>
            </a:r>
            <a:r>
              <a:rPr lang="fa-IR" sz="2000" dirty="0" smtClean="0">
                <a:solidFill>
                  <a:srgbClr val="FF0000"/>
                </a:solidFill>
                <a:cs typeface="B Titr" panose="00000700000000000000" pitchFamily="2" charset="-78"/>
              </a:rPr>
              <a:t> در سال تحصیلی 98-97</a:t>
            </a:r>
            <a:endParaRPr lang="fa-IR" sz="2000" dirty="0">
              <a:solidFill>
                <a:srgbClr val="FF0000"/>
              </a:solidFill>
              <a:cs typeface="B Titr" panose="00000700000000000000" pitchFamily="2" charset="-78"/>
            </a:endParaRPr>
          </a:p>
        </p:txBody>
      </p:sp>
    </p:spTree>
    <p:extLst>
      <p:ext uri="{BB962C8B-B14F-4D97-AF65-F5344CB8AC3E}">
        <p14:creationId xmlns:p14="http://schemas.microsoft.com/office/powerpoint/2010/main" val="17345105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7544" y="476672"/>
            <a:ext cx="8229600" cy="5832648"/>
          </a:xfrm>
        </p:spPr>
        <p:txBody>
          <a:bodyPr>
            <a:normAutofit fontScale="92500"/>
          </a:bodyPr>
          <a:lstStyle/>
          <a:p>
            <a:pPr algn="just" rtl="1"/>
            <a:r>
              <a:rPr lang="fa-IR" dirty="0" smtClean="0">
                <a:cs typeface="B Nazanin" panose="00000400000000000000" pitchFamily="2" charset="-78"/>
              </a:rPr>
              <a:t>تثبیت واحد های سازمانی، توزیع دانش آموزان و کلاس ها در مناطق و مدارس توسط استانها در سقف تراز کارکنان آموزشی تا 97/3/10</a:t>
            </a:r>
          </a:p>
          <a:p>
            <a:pPr algn="just" rtl="1"/>
            <a:r>
              <a:rPr lang="fa-IR" dirty="0" smtClean="0">
                <a:cs typeface="B Nazanin" panose="00000400000000000000" pitchFamily="2" charset="-78"/>
              </a:rPr>
              <a:t>تعیین تکلیف 7000 واحد سازمانی فاقد کدفضای آموزشی 97/2/20</a:t>
            </a:r>
          </a:p>
          <a:p>
            <a:pPr algn="just" rtl="1"/>
            <a:r>
              <a:rPr lang="fa-IR" dirty="0" smtClean="0">
                <a:cs typeface="B Nazanin" panose="00000400000000000000" pitchFamily="2" charset="-78"/>
              </a:rPr>
              <a:t>برنامه ریزی برونسپاری آموزشهای کاردانش و خرید خدمات دوره ابتدایی و کمبود نیروی انسانی سایر واحد های سازمانی ( کانونها ، اردوگاهها، مجتمع های ورزشی، گروه های آموزشی و پژوهشسراها) توسط حوزه های ستادی مربوط با هماهنگی استانها 97/2/31</a:t>
            </a:r>
          </a:p>
          <a:p>
            <a:pPr algn="just" rtl="1"/>
            <a:r>
              <a:rPr lang="fa-IR" dirty="0" smtClean="0">
                <a:cs typeface="B Nazanin" panose="00000400000000000000" pitchFamily="2" charset="-78"/>
              </a:rPr>
              <a:t>برنامه ریزی و اجرای نقل و انتقالات درون و برون استانی با تاکید بر کنترل جابجایی متقاضیان در سقف تراز نیروی انسانی تا 97/4/15</a:t>
            </a:r>
            <a:endParaRPr lang="en-US" dirty="0">
              <a:cs typeface="B Nazanin" panose="00000400000000000000" pitchFamily="2" charset="-78"/>
            </a:endParaRPr>
          </a:p>
        </p:txBody>
      </p:sp>
    </p:spTree>
    <p:extLst>
      <p:ext uri="{BB962C8B-B14F-4D97-AF65-F5344CB8AC3E}">
        <p14:creationId xmlns:p14="http://schemas.microsoft.com/office/powerpoint/2010/main" val="36588506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75" y="0"/>
            <a:ext cx="8001000" cy="1520825"/>
          </a:xfrm>
        </p:spPr>
        <p:txBody>
          <a:bodyPr/>
          <a:lstStyle/>
          <a:p>
            <a:r>
              <a:rPr lang="fa-IR" sz="2400" dirty="0" smtClean="0">
                <a:solidFill>
                  <a:srgbClr val="FF0000"/>
                </a:solidFill>
                <a:cs typeface="B Titr" panose="00000700000000000000" pitchFamily="2" charset="-78"/>
              </a:rPr>
              <a:t>تحولات جمعیت دانش آموزدولتی          </a:t>
            </a:r>
            <a:r>
              <a:rPr lang="fa-IR" sz="2800" dirty="0" smtClean="0">
                <a:solidFill>
                  <a:srgbClr val="FF0000"/>
                </a:solidFill>
                <a:cs typeface="B Titr" panose="00000700000000000000" pitchFamily="2" charset="-78"/>
              </a:rPr>
              <a:t>1405-1365</a:t>
            </a:r>
            <a:endParaRPr lang="fa-IR" sz="2800" dirty="0">
              <a:solidFill>
                <a:srgbClr val="FF0000"/>
              </a:solidFill>
              <a:cs typeface="B Titr" panose="00000700000000000000" pitchFamily="2" charset="-78"/>
            </a:endParaRPr>
          </a:p>
        </p:txBody>
      </p:sp>
      <p:graphicFrame>
        <p:nvGraphicFramePr>
          <p:cNvPr id="4" name="Content Placeholder 3"/>
          <p:cNvGraphicFramePr>
            <a:graphicFrameLocks noGrp="1"/>
          </p:cNvGraphicFramePr>
          <p:nvPr>
            <p:ph idx="1"/>
            <p:extLst/>
          </p:nvPr>
        </p:nvGraphicFramePr>
        <p:xfrm>
          <a:off x="395536" y="1752600"/>
          <a:ext cx="8352928" cy="47727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021409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95536" y="1844824"/>
            <a:ext cx="8597639" cy="44644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1403648" y="188640"/>
            <a:ext cx="6912768" cy="1296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2400" b="1" dirty="0" smtClean="0">
                <a:solidFill>
                  <a:srgbClr val="002060"/>
                </a:solidFill>
                <a:cs typeface="IranNastaliq"/>
              </a:rPr>
              <a:t>روند</a:t>
            </a:r>
            <a:r>
              <a:rPr lang="fa-IR" sz="2400" b="1" dirty="0" smtClean="0">
                <a:solidFill>
                  <a:srgbClr val="FF0000"/>
                </a:solidFill>
                <a:cs typeface="IranNastaliq"/>
              </a:rPr>
              <a:t>خروجي </a:t>
            </a:r>
            <a:r>
              <a:rPr lang="fa-IR" sz="2400" b="1" dirty="0" smtClean="0">
                <a:solidFill>
                  <a:srgbClr val="002060"/>
                </a:solidFill>
                <a:cs typeface="IranNastaliq"/>
              </a:rPr>
              <a:t>كاركنا ن آموزشي مرد و زن</a:t>
            </a:r>
          </a:p>
          <a:p>
            <a:pPr algn="ctr" rtl="1"/>
            <a:r>
              <a:rPr lang="fa-IR" sz="2400" b="1" dirty="0" smtClean="0">
                <a:solidFill>
                  <a:srgbClr val="002060"/>
                </a:solidFill>
                <a:cs typeface="IranNastaliq"/>
              </a:rPr>
              <a:t> سالهاي تحصيلي </a:t>
            </a:r>
            <a:r>
              <a:rPr lang="fa-IR" sz="2400" b="1" dirty="0" smtClean="0">
                <a:solidFill>
                  <a:srgbClr val="FF0000"/>
                </a:solidFill>
                <a:cs typeface="IranNastaliq"/>
              </a:rPr>
              <a:t>1397-1396     </a:t>
            </a:r>
            <a:r>
              <a:rPr lang="fa-IR" sz="2400" b="1" dirty="0" smtClean="0">
                <a:solidFill>
                  <a:srgbClr val="002060"/>
                </a:solidFill>
                <a:cs typeface="IranNastaliq"/>
              </a:rPr>
              <a:t> الي     </a:t>
            </a:r>
            <a:r>
              <a:rPr lang="fa-IR" sz="2400" b="1" dirty="0" smtClean="0">
                <a:solidFill>
                  <a:srgbClr val="FF0000"/>
                </a:solidFill>
                <a:cs typeface="IranNastaliq"/>
              </a:rPr>
              <a:t>1401-1400</a:t>
            </a:r>
            <a:endParaRPr lang="en-US" sz="2400" b="1" dirty="0">
              <a:solidFill>
                <a:srgbClr val="FF0000"/>
              </a:solidFill>
              <a:cs typeface="IranNastaliq"/>
            </a:endParaRPr>
          </a:p>
        </p:txBody>
      </p:sp>
      <p:graphicFrame>
        <p:nvGraphicFramePr>
          <p:cNvPr id="6" name="Chart 5"/>
          <p:cNvGraphicFramePr>
            <a:graphicFrameLocks/>
          </p:cNvGraphicFramePr>
          <p:nvPr>
            <p:extLst/>
          </p:nvPr>
        </p:nvGraphicFramePr>
        <p:xfrm>
          <a:off x="539552" y="1844824"/>
          <a:ext cx="7916333" cy="468052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251520" y="5589240"/>
            <a:ext cx="1440160"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1400" b="1" dirty="0" smtClean="0">
                <a:solidFill>
                  <a:srgbClr val="002060"/>
                </a:solidFill>
                <a:cs typeface="IranNastaliq"/>
              </a:rPr>
              <a:t>مرد  </a:t>
            </a:r>
            <a:r>
              <a:rPr lang="fa-IR" sz="1400" b="1" dirty="0" smtClean="0">
                <a:solidFill>
                  <a:srgbClr val="FF0000"/>
                </a:solidFill>
                <a:cs typeface="IranNastaliq"/>
              </a:rPr>
              <a:t>     188202</a:t>
            </a:r>
          </a:p>
          <a:p>
            <a:pPr algn="ctr" rtl="1"/>
            <a:r>
              <a:rPr lang="fa-IR" sz="1400" b="1" dirty="0" smtClean="0">
                <a:solidFill>
                  <a:srgbClr val="002060"/>
                </a:solidFill>
                <a:cs typeface="IranNastaliq"/>
              </a:rPr>
              <a:t>زن </a:t>
            </a:r>
            <a:r>
              <a:rPr lang="fa-IR" sz="1400" b="1" dirty="0" smtClean="0">
                <a:solidFill>
                  <a:srgbClr val="FF0000"/>
                </a:solidFill>
                <a:cs typeface="IranNastaliq"/>
              </a:rPr>
              <a:t> 173300</a:t>
            </a:r>
          </a:p>
          <a:p>
            <a:pPr algn="ctr" rtl="1"/>
            <a:r>
              <a:rPr lang="fa-IR" sz="1400" b="1" dirty="0" smtClean="0">
                <a:solidFill>
                  <a:srgbClr val="002060"/>
                </a:solidFill>
                <a:cs typeface="IranNastaliq"/>
              </a:rPr>
              <a:t>جمع</a:t>
            </a:r>
            <a:r>
              <a:rPr lang="fa-IR" sz="1400" b="1" dirty="0" smtClean="0">
                <a:solidFill>
                  <a:srgbClr val="FF0000"/>
                </a:solidFill>
                <a:cs typeface="IranNastaliq"/>
              </a:rPr>
              <a:t>  361502</a:t>
            </a:r>
            <a:endParaRPr lang="en-US" sz="1400" b="1" dirty="0">
              <a:solidFill>
                <a:srgbClr val="FF0000"/>
              </a:solidFill>
              <a:cs typeface="IranNastaliq"/>
            </a:endParaRPr>
          </a:p>
        </p:txBody>
      </p:sp>
    </p:spTree>
    <p:extLst>
      <p:ext uri="{BB962C8B-B14F-4D97-AF65-F5344CB8AC3E}">
        <p14:creationId xmlns:p14="http://schemas.microsoft.com/office/powerpoint/2010/main" val="396212489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t>رشدجمعیت دانش آموز دولتی از سال 1396 ال 1405</a:t>
            </a:r>
            <a:endParaRPr lang="fa-IR"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33802624"/>
              </p:ext>
            </p:extLst>
          </p:nvPr>
        </p:nvGraphicFramePr>
        <p:xfrm>
          <a:off x="323528" y="1196752"/>
          <a:ext cx="8496944" cy="46287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59014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4224315" y="1340768"/>
            <a:ext cx="4572000" cy="5175776"/>
          </a:xfrm>
          <a:prstGeom prst="rect">
            <a:avLst/>
          </a:prstGeom>
        </p:spPr>
        <p:txBody>
          <a:bodyPr>
            <a:spAutoFit/>
          </a:bodyPr>
          <a:lstStyle/>
          <a:p>
            <a:pPr indent="16510" algn="just" rtl="1">
              <a:lnSpc>
                <a:spcPct val="115000"/>
              </a:lnSpc>
              <a:spcAft>
                <a:spcPts val="1000"/>
              </a:spcAft>
            </a:pPr>
            <a:r>
              <a:rPr lang="fa-IR" sz="2000" b="1" dirty="0">
                <a:latin typeface="Times New Roman" panose="02020603050405020304" pitchFamily="18" charset="0"/>
                <a:ea typeface="Calibri" panose="020F0502020204030204" pitchFamily="34" charset="0"/>
                <a:cs typeface="B Nazanin" panose="00000400000000000000" pitchFamily="2" charset="-78"/>
              </a:rPr>
              <a:t>ب: پس از پيروزي انقلاب اسلامــي</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0"/>
              </a:spcAft>
              <a:buFont typeface="Wingdings" panose="05000000000000000000" pitchFamily="2" charset="2"/>
              <a:buChar char=""/>
              <a:tabLst>
                <a:tab pos="457200" algn="l"/>
              </a:tabLst>
            </a:pPr>
            <a:r>
              <a:rPr lang="fa-IR" sz="2000" dirty="0">
                <a:latin typeface="Times New Roman" panose="02020603050405020304" pitchFamily="18" charset="0"/>
                <a:ea typeface="Calibri" panose="020F0502020204030204" pitchFamily="34" charset="0"/>
                <a:cs typeface="B Nazanin" panose="00000400000000000000" pitchFamily="2" charset="-78"/>
              </a:rPr>
              <a:t>دانشسراهای تربيت معلم دو ساله و چهارساله. </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0"/>
              </a:spcAft>
              <a:buFont typeface="Wingdings" panose="05000000000000000000" pitchFamily="2" charset="2"/>
              <a:buChar char=""/>
              <a:tabLst>
                <a:tab pos="457200" algn="l"/>
              </a:tabLst>
            </a:pPr>
            <a:r>
              <a:rPr lang="fa-IR" sz="2000" dirty="0">
                <a:latin typeface="Times New Roman" panose="02020603050405020304" pitchFamily="18" charset="0"/>
                <a:ea typeface="Calibri" panose="020F0502020204030204" pitchFamily="34" charset="0"/>
                <a:cs typeface="B Nazanin" panose="00000400000000000000" pitchFamily="2" charset="-78"/>
              </a:rPr>
              <a:t>دانشگاه‌های تربيت معلم و دانشكده‌های علوم تربيتی و تربيت دبير. </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0"/>
              </a:spcAft>
              <a:buFont typeface="Wingdings" panose="05000000000000000000" pitchFamily="2" charset="2"/>
              <a:buChar char=""/>
              <a:tabLst>
                <a:tab pos="457200" algn="l"/>
              </a:tabLst>
            </a:pPr>
            <a:r>
              <a:rPr lang="fa-IR" sz="2000" dirty="0">
                <a:latin typeface="Times New Roman" panose="02020603050405020304" pitchFamily="18" charset="0"/>
                <a:ea typeface="Calibri" panose="020F0502020204030204" pitchFamily="34" charset="0"/>
                <a:cs typeface="B Nazanin" panose="00000400000000000000" pitchFamily="2" charset="-78"/>
              </a:rPr>
              <a:t>مراكز تربيت معلم. </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0"/>
              </a:spcAft>
              <a:buFont typeface="Wingdings" panose="05000000000000000000" pitchFamily="2" charset="2"/>
              <a:buChar char=""/>
              <a:tabLst>
                <a:tab pos="457200" algn="l"/>
              </a:tabLst>
            </a:pPr>
            <a:r>
              <a:rPr lang="fa-IR" sz="2000" dirty="0">
                <a:latin typeface="Times New Roman" panose="02020603050405020304" pitchFamily="18" charset="0"/>
                <a:ea typeface="Calibri" panose="020F0502020204030204" pitchFamily="34" charset="0"/>
                <a:cs typeface="B Nazanin" panose="00000400000000000000" pitchFamily="2" charset="-78"/>
              </a:rPr>
              <a:t>دانشگاه تربيت دبير فنی شهيد رجایی.</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0"/>
              </a:spcAft>
              <a:buFont typeface="Wingdings" panose="05000000000000000000" pitchFamily="2" charset="2"/>
              <a:buChar char=""/>
              <a:tabLst>
                <a:tab pos="457200" algn="l"/>
              </a:tabLst>
            </a:pPr>
            <a:r>
              <a:rPr lang="fa-IR" sz="2000" dirty="0">
                <a:latin typeface="Times New Roman" panose="02020603050405020304" pitchFamily="18" charset="0"/>
                <a:ea typeface="Calibri" panose="020F0502020204030204" pitchFamily="34" charset="0"/>
                <a:cs typeface="B Nazanin" panose="00000400000000000000" pitchFamily="2" charset="-78"/>
              </a:rPr>
              <a:t>مجتمع آموزش عالی پيامبر اعظم (ص).</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0"/>
              </a:spcAft>
              <a:buFont typeface="Wingdings" panose="05000000000000000000" pitchFamily="2" charset="2"/>
              <a:buChar char=""/>
              <a:tabLst>
                <a:tab pos="457200" algn="l"/>
              </a:tabLst>
            </a:pPr>
            <a:r>
              <a:rPr lang="fa-IR" sz="2000" dirty="0">
                <a:latin typeface="Times New Roman" panose="02020603050405020304" pitchFamily="18" charset="0"/>
                <a:ea typeface="Calibri" panose="020F0502020204030204" pitchFamily="34" charset="0"/>
                <a:cs typeface="B Nazanin" panose="00000400000000000000" pitchFamily="2" charset="-78"/>
              </a:rPr>
              <a:t>و تأسيس دانشگاه  فرهنگيان در سال 91</a:t>
            </a:r>
            <a:r>
              <a:rPr lang="fa-IR" sz="2000" dirty="0" smtClean="0">
                <a:latin typeface="Times New Roman" panose="02020603050405020304" pitchFamily="18" charset="0"/>
                <a:ea typeface="Calibri" panose="020F0502020204030204" pitchFamily="34" charset="0"/>
                <a:cs typeface="B Nazanin" panose="00000400000000000000" pitchFamily="2" charset="-78"/>
              </a:rPr>
              <a:t>.</a:t>
            </a:r>
          </a:p>
          <a:p>
            <a:pPr algn="just" rtl="1">
              <a:lnSpc>
                <a:spcPct val="115000"/>
              </a:lnSpc>
              <a:spcAft>
                <a:spcPts val="1000"/>
              </a:spcAft>
            </a:pPr>
            <a:r>
              <a:rPr lang="fa-IR" sz="2000" dirty="0" smtClean="0">
                <a:latin typeface="Times New Roman" panose="02020603050405020304" pitchFamily="18" charset="0"/>
                <a:ea typeface="Calibri" panose="020F0502020204030204" pitchFamily="34" charset="0"/>
                <a:cs typeface="B Nazanin" panose="00000400000000000000" pitchFamily="2" charset="-78"/>
              </a:rPr>
              <a:t>تأسیس دانشگاه فرهنگیان، در راستای سند چشم انداز، نقشه جامع علمی کشور و سند تحول بنیادین آموزش و پرورش، با هدف تأمین و تربیت نیروی انسانی متخصص، متعهد و کارآمد برای وزارت آموزش و پرورش و همچنین دستیابی به اهداف عالیه ی نظام جمهوری اسلامی ایران صورت گرفته است.</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p:nvPr/>
        </p:nvPicPr>
        <p:blipFill>
          <a:blip r:embed="rId3" cstate="print"/>
          <a:srcRect/>
          <a:stretch>
            <a:fillRect/>
          </a:stretch>
        </p:blipFill>
        <p:spPr bwMode="auto">
          <a:xfrm>
            <a:off x="23986" y="-113109"/>
            <a:ext cx="9144000" cy="936104"/>
          </a:xfrm>
          <a:prstGeom prst="rect">
            <a:avLst/>
          </a:prstGeom>
          <a:noFill/>
          <a:ln w="9525">
            <a:noFill/>
            <a:miter lim="800000"/>
            <a:headEnd/>
            <a:tailEnd/>
          </a:ln>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99" y="4106614"/>
            <a:ext cx="3816424" cy="265305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819159"/>
            <a:ext cx="3139351" cy="3179440"/>
          </a:xfrm>
          <a:prstGeom prst="rect">
            <a:avLst/>
          </a:prstGeom>
        </p:spPr>
      </p:pic>
    </p:spTree>
    <p:extLst>
      <p:ext uri="{BB962C8B-B14F-4D97-AF65-F5344CB8AC3E}">
        <p14:creationId xmlns:p14="http://schemas.microsoft.com/office/powerpoint/2010/main" val="8048718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44824"/>
            <a:ext cx="8229600" cy="1143000"/>
          </a:xfrm>
        </p:spPr>
        <p:txBody>
          <a:bodyPr>
            <a:normAutofit/>
          </a:bodyPr>
          <a:lstStyle/>
          <a:p>
            <a:r>
              <a:rPr lang="fa-IR" sz="5400" dirty="0" smtClean="0">
                <a:solidFill>
                  <a:srgbClr val="7030A0"/>
                </a:solidFill>
                <a:cs typeface="B Titr" panose="00000700000000000000" pitchFamily="2" charset="-78"/>
              </a:rPr>
              <a:t>پیوست ها</a:t>
            </a:r>
            <a:endParaRPr lang="en-US" sz="5400" dirty="0">
              <a:solidFill>
                <a:srgbClr val="7030A0"/>
              </a:solidFill>
              <a:cs typeface="B Titr" panose="00000700000000000000" pitchFamily="2" charset="-78"/>
            </a:endParaRPr>
          </a:p>
        </p:txBody>
      </p:sp>
    </p:spTree>
    <p:extLst>
      <p:ext uri="{BB962C8B-B14F-4D97-AF65-F5344CB8AC3E}">
        <p14:creationId xmlns:p14="http://schemas.microsoft.com/office/powerpoint/2010/main" val="32547043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691680" y="980728"/>
            <a:ext cx="637991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1" eaLnBrk="0" fontAlgn="base" latinLnBrk="0" hangingPunct="0">
              <a:lnSpc>
                <a:spcPct val="100000"/>
              </a:lnSpc>
              <a:spcBef>
                <a:spcPct val="0"/>
              </a:spcBef>
              <a:spcAft>
                <a:spcPct val="0"/>
              </a:spcAft>
              <a:buClrTx/>
              <a:buSzTx/>
              <a:buFontTx/>
              <a:buNone/>
              <a:tabLst/>
            </a:pPr>
            <a:r>
              <a:rPr kumimoji="0" lang="fa-IR" sz="24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برآورد پست های هیات علمی دانشگاه فرهنگیان</a:t>
            </a:r>
            <a:endParaRPr kumimoji="0" lang="en-US"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691680" y="116632"/>
            <a:ext cx="5400600" cy="6350532"/>
          </a:xfrm>
          <a:prstGeom prst="rect">
            <a:avLst/>
          </a:prstGeom>
        </p:spPr>
      </p:pic>
    </p:spTree>
    <p:extLst>
      <p:ext uri="{BB962C8B-B14F-4D97-AF65-F5344CB8AC3E}">
        <p14:creationId xmlns:p14="http://schemas.microsoft.com/office/powerpoint/2010/main" val="20666753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3688" y="17445"/>
            <a:ext cx="5272207" cy="6381328"/>
          </a:xfrm>
          <a:prstGeom prst="rect">
            <a:avLst/>
          </a:prstGeom>
        </p:spPr>
      </p:pic>
    </p:spTree>
    <p:extLst>
      <p:ext uri="{BB962C8B-B14F-4D97-AF65-F5344CB8AC3E}">
        <p14:creationId xmlns:p14="http://schemas.microsoft.com/office/powerpoint/2010/main" val="26476621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31640" y="1340768"/>
            <a:ext cx="6104149" cy="3948341"/>
          </a:xfrm>
          <a:prstGeom prst="rect">
            <a:avLst/>
          </a:prstGeom>
        </p:spPr>
      </p:pic>
    </p:spTree>
    <p:extLst>
      <p:ext uri="{BB962C8B-B14F-4D97-AF65-F5344CB8AC3E}">
        <p14:creationId xmlns:p14="http://schemas.microsoft.com/office/powerpoint/2010/main" val="33913504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3800"/>
          <a:stretch/>
        </p:blipFill>
        <p:spPr>
          <a:xfrm>
            <a:off x="2051720" y="89397"/>
            <a:ext cx="4824536" cy="6741368"/>
          </a:xfrm>
          <a:prstGeom prst="rect">
            <a:avLst/>
          </a:prstGeom>
        </p:spPr>
      </p:pic>
    </p:spTree>
    <p:extLst>
      <p:ext uri="{BB962C8B-B14F-4D97-AF65-F5344CB8AC3E}">
        <p14:creationId xmlns:p14="http://schemas.microsoft.com/office/powerpoint/2010/main" val="34372298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3433"/>
            <a:ext cx="9044022" cy="6261911"/>
          </a:xfrm>
          <a:prstGeom prst="rect">
            <a:avLst/>
          </a:prstGeom>
        </p:spPr>
      </p:pic>
    </p:spTree>
    <p:extLst>
      <p:ext uri="{BB962C8B-B14F-4D97-AF65-F5344CB8AC3E}">
        <p14:creationId xmlns:p14="http://schemas.microsoft.com/office/powerpoint/2010/main" val="3611543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92696"/>
            <a:ext cx="8883364" cy="4320480"/>
          </a:xfrm>
          <a:prstGeom prst="rect">
            <a:avLst/>
          </a:prstGeom>
        </p:spPr>
      </p:pic>
    </p:spTree>
    <p:extLst>
      <p:ext uri="{BB962C8B-B14F-4D97-AF65-F5344CB8AC3E}">
        <p14:creationId xmlns:p14="http://schemas.microsoft.com/office/powerpoint/2010/main" val="11834438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30903" y="-498655"/>
            <a:ext cx="5616624" cy="7711294"/>
          </a:xfrm>
          <a:prstGeom prst="rect">
            <a:avLst/>
          </a:prstGeom>
        </p:spPr>
      </p:pic>
    </p:spTree>
    <p:extLst>
      <p:ext uri="{BB962C8B-B14F-4D97-AF65-F5344CB8AC3E}">
        <p14:creationId xmlns:p14="http://schemas.microsoft.com/office/powerpoint/2010/main" val="321137252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910729" y="-174425"/>
            <a:ext cx="5422502" cy="7444776"/>
          </a:xfrm>
          <a:prstGeom prst="rect">
            <a:avLst/>
          </a:prstGeom>
        </p:spPr>
      </p:pic>
    </p:spTree>
    <p:extLst>
      <p:ext uri="{BB962C8B-B14F-4D97-AF65-F5344CB8AC3E}">
        <p14:creationId xmlns:p14="http://schemas.microsoft.com/office/powerpoint/2010/main" val="31701662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18339" y="-154043"/>
            <a:ext cx="5313200" cy="7294710"/>
          </a:xfrm>
          <a:prstGeom prst="rect">
            <a:avLst/>
          </a:prstGeom>
        </p:spPr>
      </p:pic>
    </p:spTree>
    <p:extLst>
      <p:ext uri="{BB962C8B-B14F-4D97-AF65-F5344CB8AC3E}">
        <p14:creationId xmlns:p14="http://schemas.microsoft.com/office/powerpoint/2010/main" val="3081085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srcRect/>
          <a:stretch>
            <a:fillRect/>
          </a:stretch>
        </p:blipFill>
        <p:spPr bwMode="auto">
          <a:xfrm>
            <a:off x="0" y="0"/>
            <a:ext cx="9144000" cy="785794"/>
          </a:xfrm>
          <a:prstGeom prst="rect">
            <a:avLst/>
          </a:prstGeom>
          <a:noFill/>
          <a:ln w="9525">
            <a:noFill/>
            <a:miter lim="800000"/>
            <a:headEnd/>
            <a:tailEnd/>
          </a:ln>
          <a:effectLst/>
        </p:spPr>
      </p:pic>
      <p:sp>
        <p:nvSpPr>
          <p:cNvPr id="4" name="Rectangle 3"/>
          <p:cNvSpPr>
            <a:spLocks/>
          </p:cNvSpPr>
          <p:nvPr/>
        </p:nvSpPr>
        <p:spPr>
          <a:xfrm>
            <a:off x="3995936" y="1268760"/>
            <a:ext cx="5040560" cy="5075634"/>
          </a:xfrm>
          <a:prstGeom prst="rect">
            <a:avLst/>
          </a:prstGeom>
        </p:spPr>
        <p:txBody>
          <a:bodyPr wrap="square">
            <a:noAutofit/>
          </a:bodyPr>
          <a:lstStyle/>
          <a:p>
            <a:pPr algn="ctr" rtl="1">
              <a:lnSpc>
                <a:spcPct val="115000"/>
              </a:lnSpc>
              <a:spcAft>
                <a:spcPts val="1000"/>
              </a:spcAft>
            </a:pPr>
            <a:r>
              <a:rPr lang="fa-IR" sz="2400" b="1" dirty="0">
                <a:latin typeface="Times New Roman" panose="02020603050405020304" pitchFamily="18" charset="0"/>
                <a:ea typeface="Calibri" panose="020F0502020204030204" pitchFamily="34" charset="0"/>
                <a:cs typeface="B Nazanin" panose="00000400000000000000" pitchFamily="2" charset="-78"/>
              </a:rPr>
              <a:t>پیشینه دانشگاه فرهنگیان</a:t>
            </a:r>
            <a:endParaRPr lang="en-US"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1000"/>
              </a:spcAft>
            </a:pPr>
            <a:r>
              <a:rPr lang="fa-IR" sz="2000" dirty="0">
                <a:latin typeface="Times New Roman" panose="02020603050405020304" pitchFamily="18" charset="0"/>
                <a:ea typeface="Calibri" panose="020F0502020204030204" pitchFamily="34" charset="0"/>
                <a:cs typeface="B Nazanin" panose="00000400000000000000" pitchFamily="2" charset="-78"/>
              </a:rPr>
              <a:t>دانشگاه تربیت محور فرهنگیان، صدقه ی جاریه ی شهیدان رجایی و باهنر، برخوردار از پیشینه ای فاخر، از دارالفنون (1229 ه.ش) تا مراکز تربیت معلم (1360 ه.ش)، دانشگاهی است که به منظور تربیت مربیان و معلمان توانمند، بر اساس مصوبات شورای عالی انقلاب فرهنگی، ضوابط و مقررات دو وزارت آموزش و پرورش و علوم، تحقیقات و فناوری اداره می شود</a:t>
            </a:r>
            <a:r>
              <a:rPr lang="ar-SA" sz="2000" dirty="0">
                <a:latin typeface="Times New Roman" panose="02020603050405020304" pitchFamily="18" charset="0"/>
                <a:ea typeface="Calibri" panose="020F0502020204030204" pitchFamily="34" charset="0"/>
                <a:cs typeface="B Nazanin" panose="00000400000000000000" pitchFamily="2" charset="-78"/>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1000"/>
              </a:spcAft>
            </a:pPr>
            <a:r>
              <a:rPr lang="fa-IR" sz="2000" dirty="0">
                <a:latin typeface="Times New Roman" panose="02020603050405020304" pitchFamily="18" charset="0"/>
                <a:ea typeface="Calibri" panose="020F0502020204030204" pitchFamily="34" charset="0"/>
                <a:cs typeface="B Nazanin" panose="00000400000000000000" pitchFamily="2" charset="-78"/>
              </a:rPr>
              <a:t>این دانشگاه، نهال ارزشمندی است که در آذر ماه 1390، در بستر یک صد ساله فرآیند تربیت معلم، در ایران کاشته شده است</a:t>
            </a:r>
            <a:r>
              <a:rPr lang="fa-IR" sz="2000" dirty="0" smtClean="0">
                <a:latin typeface="Times New Roman" panose="02020603050405020304" pitchFamily="18" charset="0"/>
                <a:ea typeface="Calibri" panose="020F0502020204030204" pitchFamily="34" charset="0"/>
                <a:cs typeface="B Nazanin" panose="00000400000000000000" pitchFamily="2" charset="-78"/>
              </a:rPr>
              <a:t>.</a:t>
            </a:r>
            <a:endParaRPr lang="en-US" sz="1600" dirty="0">
              <a:latin typeface="Calibri" panose="020F050202020403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27" y="3674030"/>
            <a:ext cx="3810000" cy="2971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3" y="799050"/>
            <a:ext cx="3816424" cy="2859210"/>
          </a:xfrm>
          <a:prstGeom prst="rect">
            <a:avLst/>
          </a:prstGeom>
        </p:spPr>
      </p:pic>
    </p:spTree>
    <p:extLst>
      <p:ext uri="{BB962C8B-B14F-4D97-AF65-F5344CB8AC3E}">
        <p14:creationId xmlns:p14="http://schemas.microsoft.com/office/powerpoint/2010/main" val="4157072022"/>
      </p:ext>
    </p:extLst>
  </p:cSld>
  <p:clrMapOvr>
    <a:masterClrMapping/>
  </p:clrMapOvr>
  <p:transition spd="slow">
    <p:wheel spokes="1"/>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86236" y="-149931"/>
            <a:ext cx="5291151" cy="7264438"/>
          </a:xfrm>
          <a:prstGeom prst="rect">
            <a:avLst/>
          </a:prstGeom>
        </p:spPr>
      </p:pic>
    </p:spTree>
    <p:extLst>
      <p:ext uri="{BB962C8B-B14F-4D97-AF65-F5344CB8AC3E}">
        <p14:creationId xmlns:p14="http://schemas.microsoft.com/office/powerpoint/2010/main" val="8085224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99494" y="-91182"/>
            <a:ext cx="5362252" cy="7362056"/>
          </a:xfrm>
          <a:prstGeom prst="rect">
            <a:avLst/>
          </a:prstGeom>
        </p:spPr>
      </p:pic>
    </p:spTree>
    <p:extLst>
      <p:ext uri="{BB962C8B-B14F-4D97-AF65-F5344CB8AC3E}">
        <p14:creationId xmlns:p14="http://schemas.microsoft.com/office/powerpoint/2010/main" val="30495769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51720" y="332656"/>
            <a:ext cx="4995116" cy="6858000"/>
          </a:xfrm>
          <a:prstGeom prst="rect">
            <a:avLst/>
          </a:prstGeom>
        </p:spPr>
      </p:pic>
    </p:spTree>
    <p:extLst>
      <p:ext uri="{BB962C8B-B14F-4D97-AF65-F5344CB8AC3E}">
        <p14:creationId xmlns:p14="http://schemas.microsoft.com/office/powerpoint/2010/main" val="19625143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37266" y="-244978"/>
            <a:ext cx="5414700" cy="7434064"/>
          </a:xfrm>
          <a:prstGeom prst="rect">
            <a:avLst/>
          </a:prstGeom>
        </p:spPr>
      </p:pic>
    </p:spTree>
    <p:extLst>
      <p:ext uri="{BB962C8B-B14F-4D97-AF65-F5344CB8AC3E}">
        <p14:creationId xmlns:p14="http://schemas.microsoft.com/office/powerpoint/2010/main" val="34238788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95958" y="-71622"/>
            <a:ext cx="5257356" cy="7218040"/>
          </a:xfrm>
          <a:prstGeom prst="rect">
            <a:avLst/>
          </a:prstGeom>
        </p:spPr>
      </p:pic>
    </p:spTree>
    <p:extLst>
      <p:ext uri="{BB962C8B-B14F-4D97-AF65-F5344CB8AC3E}">
        <p14:creationId xmlns:p14="http://schemas.microsoft.com/office/powerpoint/2010/main" val="42213223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99494" y="-91182"/>
            <a:ext cx="5362252" cy="7362056"/>
          </a:xfrm>
          <a:prstGeom prst="rect">
            <a:avLst/>
          </a:prstGeom>
        </p:spPr>
      </p:pic>
    </p:spTree>
    <p:extLst>
      <p:ext uri="{BB962C8B-B14F-4D97-AF65-F5344CB8AC3E}">
        <p14:creationId xmlns:p14="http://schemas.microsoft.com/office/powerpoint/2010/main" val="26837003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17706" y="-153410"/>
            <a:ext cx="5309804" cy="7290048"/>
          </a:xfrm>
          <a:prstGeom prst="rect">
            <a:avLst/>
          </a:prstGeom>
        </p:spPr>
      </p:pic>
    </p:spTree>
    <p:extLst>
      <p:ext uri="{BB962C8B-B14F-4D97-AF65-F5344CB8AC3E}">
        <p14:creationId xmlns:p14="http://schemas.microsoft.com/office/powerpoint/2010/main" val="24485504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900127" y="-163823"/>
            <a:ext cx="5365648" cy="7366718"/>
          </a:xfrm>
          <a:prstGeom prst="rect">
            <a:avLst/>
          </a:prstGeom>
        </p:spPr>
      </p:pic>
    </p:spTree>
    <p:extLst>
      <p:ext uri="{BB962C8B-B14F-4D97-AF65-F5344CB8AC3E}">
        <p14:creationId xmlns:p14="http://schemas.microsoft.com/office/powerpoint/2010/main" val="204865033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r="-10000" b="5000"/>
          </a:stretch>
        </a:blipFill>
        <a:effectLst/>
      </p:bgPr>
    </p:bg>
    <p:spTree>
      <p:nvGrpSpPr>
        <p:cNvPr id="1" name=""/>
        <p:cNvGrpSpPr/>
        <p:nvPr/>
      </p:nvGrpSpPr>
      <p:grpSpPr>
        <a:xfrm>
          <a:off x="0" y="0"/>
          <a:ext cx="0" cy="0"/>
          <a:chOff x="0" y="0"/>
          <a:chExt cx="0" cy="0"/>
        </a:xfrm>
      </p:grpSpPr>
      <p:pic>
        <p:nvPicPr>
          <p:cNvPr id="3" name="Picture 2"/>
          <p:cNvPicPr/>
          <p:nvPr/>
        </p:nvPicPr>
        <p:blipFill>
          <a:blip r:embed="rId3" cstate="print">
            <a:clrChange>
              <a:clrFrom>
                <a:srgbClr val="EEEEEE"/>
              </a:clrFrom>
              <a:clrTo>
                <a:srgbClr val="EEEEEE">
                  <a:alpha val="0"/>
                </a:srgbClr>
              </a:clrTo>
            </a:clrChange>
            <a:extLst>
              <a:ext uri="{BEBA8EAE-BF5A-486C-A8C5-ECC9F3942E4B}">
                <a14:imgProps xmlns:a14="http://schemas.microsoft.com/office/drawing/2010/main">
                  <a14:imgLayer r:embed="rId4">
                    <a14:imgEffect>
                      <a14:sharpenSoften amount="-1000"/>
                    </a14:imgEffect>
                  </a14:imgLayer>
                </a14:imgProps>
              </a:ext>
            </a:extLst>
          </a:blip>
          <a:srcRect/>
          <a:stretch>
            <a:fillRect/>
          </a:stretch>
        </p:blipFill>
        <p:spPr bwMode="auto">
          <a:xfrm>
            <a:off x="0" y="25259"/>
            <a:ext cx="9144000" cy="936104"/>
          </a:xfrm>
          <a:prstGeom prst="rect">
            <a:avLst/>
          </a:prstGeom>
          <a:noFill/>
          <a:ln w="9525">
            <a:noFill/>
            <a:miter lim="800000"/>
            <a:headEnd/>
            <a:tailEnd/>
          </a:ln>
          <a:effectLst/>
        </p:spPr>
      </p:pic>
      <p:sp>
        <p:nvSpPr>
          <p:cNvPr id="4" name="Text Placeholder 2"/>
          <p:cNvSpPr txBox="1">
            <a:spLocks/>
          </p:cNvSpPr>
          <p:nvPr/>
        </p:nvSpPr>
        <p:spPr>
          <a:xfrm rot="19884428">
            <a:off x="3886200" y="2276872"/>
            <a:ext cx="5257800" cy="97299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a-IR" sz="5400" dirty="0" smtClean="0">
                <a:solidFill>
                  <a:schemeClr val="bg1"/>
                </a:solidFill>
                <a:cs typeface="B Titr" panose="00000700000000000000" pitchFamily="2" charset="-78"/>
              </a:rPr>
              <a:t>موفق و سربلند باشید</a:t>
            </a:r>
            <a:endParaRPr lang="en-US" sz="5400" dirty="0">
              <a:solidFill>
                <a:schemeClr val="bg1"/>
              </a:solidFill>
              <a:cs typeface="B Titr" panose="00000700000000000000" pitchFamily="2" charset="-78"/>
            </a:endParaRPr>
          </a:p>
        </p:txBody>
      </p:sp>
    </p:spTree>
    <p:extLst>
      <p:ext uri="{BB962C8B-B14F-4D97-AF65-F5344CB8AC3E}">
        <p14:creationId xmlns:p14="http://schemas.microsoft.com/office/powerpoint/2010/main" val="7350533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50049" y="1196752"/>
            <a:ext cx="4572000" cy="4242187"/>
          </a:xfrm>
          <a:prstGeom prst="rect">
            <a:avLst/>
          </a:prstGeom>
        </p:spPr>
        <p:txBody>
          <a:bodyPr>
            <a:spAutoFit/>
          </a:bodyPr>
          <a:lstStyle/>
          <a:p>
            <a:pPr algn="just" rtl="1">
              <a:lnSpc>
                <a:spcPct val="115000"/>
              </a:lnSpc>
              <a:spcAft>
                <a:spcPts val="1000"/>
              </a:spcAft>
            </a:pPr>
            <a:r>
              <a:rPr lang="ar-SA" sz="2000" dirty="0">
                <a:latin typeface="Times New Roman" panose="02020603050405020304" pitchFamily="18" charset="0"/>
                <a:ea typeface="Calibri" panose="020F0502020204030204" pitchFamily="34" charset="0"/>
                <a:cs typeface="B Nazanin" panose="00000400000000000000" pitchFamily="2" charset="-78"/>
              </a:rPr>
              <a:t>- پژوهش های مختلف، حاکی از آن است که فارغ التحصیلان مراکز تربیت معلم در مدارس از لحاظ مهارتی و فنون معلمی، نسبت به دیگر فارغ التحصیلان، موفق تر و کارآمد تر بوده  و معمولا رتبه های برتر جشنواره های الگوهای تدریس را به خود اختصاص داده اند.</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1000"/>
              </a:spcAft>
            </a:pPr>
            <a:r>
              <a:rPr lang="ar-SA" sz="2000" dirty="0">
                <a:latin typeface="Times New Roman" panose="02020603050405020304" pitchFamily="18" charset="0"/>
                <a:ea typeface="Calibri" panose="020F0502020204030204" pitchFamily="34" charset="0"/>
                <a:cs typeface="B Nazanin" panose="00000400000000000000" pitchFamily="2" charset="-78"/>
              </a:rPr>
              <a:t>- دانش آموختگان تربیت معلم در مدارس، رسولان انقلاب بوده و در طول سال های بعد از انقلاب، زمان جنگ و پس از آن، همواره از یاوران انقلاب بوده اند.</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1000"/>
              </a:spcAft>
            </a:pPr>
            <a:r>
              <a:rPr lang="ar-SA" sz="2000" dirty="0">
                <a:latin typeface="Times New Roman" panose="02020603050405020304" pitchFamily="18" charset="0"/>
                <a:ea typeface="Calibri" panose="020F0502020204030204" pitchFamily="34" charset="0"/>
                <a:cs typeface="B Nazanin" panose="00000400000000000000" pitchFamily="2" charset="-78"/>
              </a:rPr>
              <a:t>- تربیت یافتگان سال های آغازین تربیت معلم، معمولا مدیران موفق دوران جنگ و سازندگی بوده و بسیاری از آن ها به کاروان شهدا پیوستند.</a:t>
            </a:r>
            <a:endParaRPr lang="en-US" sz="1600" dirty="0">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016" y="870375"/>
            <a:ext cx="4409678" cy="3336032"/>
          </a:xfrm>
          <a:prstGeom prst="rect">
            <a:avLst/>
          </a:prstGeom>
        </p:spPr>
      </p:pic>
      <p:pic>
        <p:nvPicPr>
          <p:cNvPr id="6" name="Picture 5"/>
          <p:cNvPicPr/>
          <p:nvPr/>
        </p:nvPicPr>
        <p:blipFill>
          <a:blip r:embed="rId3" cstate="print"/>
          <a:srcRect/>
          <a:stretch>
            <a:fillRect/>
          </a:stretch>
        </p:blipFill>
        <p:spPr bwMode="auto">
          <a:xfrm>
            <a:off x="0" y="-99392"/>
            <a:ext cx="9144000" cy="936104"/>
          </a:xfrm>
          <a:prstGeom prst="rect">
            <a:avLst/>
          </a:prstGeom>
          <a:noFill/>
          <a:ln w="9525">
            <a:noFill/>
            <a:miter lim="800000"/>
            <a:headEnd/>
            <a:tailEnd/>
          </a:ln>
          <a:effectLst/>
        </p:spPr>
      </p:pic>
    </p:spTree>
    <p:extLst>
      <p:ext uri="{BB962C8B-B14F-4D97-AF65-F5344CB8AC3E}">
        <p14:creationId xmlns:p14="http://schemas.microsoft.com/office/powerpoint/2010/main" val="3174442223"/>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9952" y="836712"/>
            <a:ext cx="4572000" cy="5507662"/>
          </a:xfrm>
          <a:prstGeom prst="rect">
            <a:avLst/>
          </a:prstGeom>
        </p:spPr>
        <p:txBody>
          <a:bodyPr>
            <a:spAutoFit/>
          </a:bodyPr>
          <a:lstStyle/>
          <a:p>
            <a:pPr algn="just" rtl="1">
              <a:lnSpc>
                <a:spcPct val="115000"/>
              </a:lnSpc>
              <a:spcAft>
                <a:spcPts val="1000"/>
              </a:spcAft>
            </a:pPr>
            <a:r>
              <a:rPr lang="fa-IR" dirty="0">
                <a:latin typeface="Times New Roman" panose="02020603050405020304" pitchFamily="18" charset="0"/>
                <a:ea typeface="Calibri" panose="020F0502020204030204" pitchFamily="34" charset="0"/>
                <a:cs typeface="B Nazanin" panose="00000400000000000000" pitchFamily="2" charset="-78"/>
              </a:rPr>
              <a:t>دانشگاه فرهنگیان، دانشگاهی است برای تأمین، تربیت و توانمند سازی منابع انسانی وزارت آموزش و پرورش، پیشرو در آموزش، پژوهش، تولید و ترویج علم نافع وعلم مورد نیاز آموزش و پرورش، سرآمد در آموزش و شایستگی های حرفه ای و تخصصی، تربیت محور، توانمند در بهره گیری از فناوری های نوین آموزشی و تربیتی در انجام مأموریت ها، مبتنی بر معیارهای نظام اسلامی، توانمند در زمینه سازی برای شکوفایی فطرت، استعدادها و شکل گیری در هویت یکپارچه اسلامی، ایرانی، انقلابی دانشجو معلمان، برخوردار از هیأت علمی و مدیران مؤمن، آراسته به فضایل اخلاق اسلامی، عامل به عمل صالح، تعالی جو، تحول آفرین و باورمند به جامعهعدل جهانی و همان جامعه مهدوی که بنا به پیشنهاد مورخ </a:t>
            </a:r>
            <a:r>
              <a:rPr lang="fa-IR" dirty="0" smtClean="0">
                <a:latin typeface="Times New Roman" panose="02020603050405020304" pitchFamily="18" charset="0"/>
                <a:ea typeface="Calibri" panose="020F0502020204030204" pitchFamily="34" charset="0"/>
                <a:cs typeface="B Nazanin" panose="00000400000000000000" pitchFamily="2" charset="-78"/>
              </a:rPr>
              <a:t>90/06/28 آموزش </a:t>
            </a:r>
            <a:r>
              <a:rPr lang="fa-IR" dirty="0">
                <a:latin typeface="Times New Roman" panose="02020603050405020304" pitchFamily="18" charset="0"/>
                <a:ea typeface="Calibri" panose="020F0502020204030204" pitchFamily="34" charset="0"/>
                <a:cs typeface="B Nazanin" panose="00000400000000000000" pitchFamily="2" charset="-78"/>
              </a:rPr>
              <a:t>و پرورش، در جلسه 704 مورخ </a:t>
            </a:r>
            <a:r>
              <a:rPr lang="fa-IR" dirty="0" smtClean="0">
                <a:latin typeface="Times New Roman" panose="02020603050405020304" pitchFamily="18" charset="0"/>
                <a:ea typeface="Calibri" panose="020F0502020204030204" pitchFamily="34" charset="0"/>
                <a:cs typeface="B Nazanin" panose="00000400000000000000" pitchFamily="2" charset="-78"/>
              </a:rPr>
              <a:t>90/10/06 شورای </a:t>
            </a:r>
            <a:r>
              <a:rPr lang="fa-IR" dirty="0">
                <a:latin typeface="Times New Roman" panose="02020603050405020304" pitchFamily="18" charset="0"/>
                <a:ea typeface="Calibri" panose="020F0502020204030204" pitchFamily="34" charset="0"/>
                <a:cs typeface="B Nazanin" panose="00000400000000000000" pitchFamily="2" charset="-78"/>
              </a:rPr>
              <a:t>عالی انقلاب فرهنگی به تصویب رسیده است و در تاریخ اول اسفند ماه 1390 با امضاِ رئیس جمهور محترم وقت ابلاغ شد و دانشگاه، مأموریت خود را با انتخاب اولین سرپرست دانشگاه از سوی وزیر محترم آموزش و پرورش، بطور رسمی آغاز نمود.</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052736"/>
            <a:ext cx="3096344" cy="5054431"/>
          </a:xfrm>
          <a:prstGeom prst="rect">
            <a:avLst/>
          </a:prstGeom>
        </p:spPr>
      </p:pic>
      <p:pic>
        <p:nvPicPr>
          <p:cNvPr id="4" name="Picture 3"/>
          <p:cNvPicPr/>
          <p:nvPr/>
        </p:nvPicPr>
        <p:blipFill>
          <a:blip r:embed="rId3" cstate="print"/>
          <a:srcRect/>
          <a:stretch>
            <a:fillRect/>
          </a:stretch>
        </p:blipFill>
        <p:spPr bwMode="auto">
          <a:xfrm>
            <a:off x="0" y="-99392"/>
            <a:ext cx="9144000" cy="936104"/>
          </a:xfrm>
          <a:prstGeom prst="rect">
            <a:avLst/>
          </a:prstGeom>
          <a:noFill/>
          <a:ln w="9525">
            <a:noFill/>
            <a:miter lim="800000"/>
            <a:headEnd/>
            <a:tailEnd/>
          </a:ln>
          <a:effectLst/>
        </p:spPr>
      </p:pic>
    </p:spTree>
    <p:extLst>
      <p:ext uri="{BB962C8B-B14F-4D97-AF65-F5344CB8AC3E}">
        <p14:creationId xmlns:p14="http://schemas.microsoft.com/office/powerpoint/2010/main" val="2273285747"/>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3968" y="1818556"/>
            <a:ext cx="4572000" cy="3215752"/>
          </a:xfrm>
          <a:prstGeom prst="rect">
            <a:avLst/>
          </a:prstGeom>
        </p:spPr>
        <p:txBody>
          <a:bodyPr>
            <a:spAutoFit/>
          </a:bodyPr>
          <a:lstStyle/>
          <a:p>
            <a:pPr algn="just" rtl="1">
              <a:lnSpc>
                <a:spcPct val="115000"/>
              </a:lnSpc>
              <a:spcAft>
                <a:spcPts val="1000"/>
              </a:spcAft>
            </a:pPr>
            <a:r>
              <a:rPr lang="fa-IR" dirty="0">
                <a:latin typeface="Times New Roman" panose="02020603050405020304" pitchFamily="18" charset="0"/>
                <a:ea typeface="Calibri" panose="020F0502020204030204" pitchFamily="34" charset="0"/>
                <a:cs typeface="B Nazanin" panose="00000400000000000000" pitchFamily="2" charset="-78"/>
              </a:rPr>
              <a:t>اهداف دانشگاه فرهنگیان مطابق اساسنامه عبارتند از:</a:t>
            </a:r>
            <a:endParaRPr lang="en-US" sz="14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1000"/>
              </a:spcAft>
            </a:pPr>
            <a:r>
              <a:rPr lang="fa-IR" dirty="0">
                <a:latin typeface="Times New Roman" panose="02020603050405020304" pitchFamily="18" charset="0"/>
                <a:ea typeface="Calibri" panose="020F0502020204030204" pitchFamily="34" charset="0"/>
                <a:cs typeface="B Nazanin" panose="00000400000000000000" pitchFamily="2" charset="-78"/>
              </a:rPr>
              <a:t>1ـ تأمين و تربيت معلمان، مديران، مربيان، كاركنان و پژوهشگرانی مؤمن و متعهد، معتقد به مبانی دينی و ارزش‌های اسلامی و انقلابی، دارای فضائل اخلاقی و ارزش‌های والای انسانی، كارآمد و توانمند در طراز جمهوری اسلامی.</a:t>
            </a:r>
            <a:endParaRPr lang="en-US" sz="14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1000"/>
              </a:spcAft>
            </a:pPr>
            <a:r>
              <a:rPr lang="fa-IR" dirty="0">
                <a:latin typeface="Times New Roman" panose="02020603050405020304" pitchFamily="18" charset="0"/>
                <a:ea typeface="Calibri" panose="020F0502020204030204" pitchFamily="34" charset="0"/>
                <a:cs typeface="B Nazanin" panose="00000400000000000000" pitchFamily="2" charset="-78"/>
              </a:rPr>
              <a:t>2ـ تربيت، توانمندسازی و ارتقای شايستگی های عمومی، تخصصی و حرفه‌ای منابع انسانی با تأكيد بر پرورش انسان‌های متقی، كارآفرين، خودباور، خلاق و توانا در توليد علم، فناوری و نوآوری، متناسب با مبانی و ارزش‌های اسلامی و نيازهای جامعه.</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p:nvPr/>
        </p:nvPicPr>
        <p:blipFill>
          <a:blip r:embed="rId2" cstate="print"/>
          <a:srcRect/>
          <a:stretch>
            <a:fillRect/>
          </a:stretch>
        </p:blipFill>
        <p:spPr bwMode="auto">
          <a:xfrm>
            <a:off x="0" y="-99392"/>
            <a:ext cx="9144000" cy="936104"/>
          </a:xfrm>
          <a:prstGeom prst="rect">
            <a:avLst/>
          </a:prstGeom>
          <a:noFill/>
          <a:ln w="9525">
            <a:noFill/>
            <a:miter lim="800000"/>
            <a:headEnd/>
            <a:tailEnd/>
          </a:ln>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052736"/>
            <a:ext cx="3727303" cy="279547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86" y="3879045"/>
            <a:ext cx="3835020" cy="2519805"/>
          </a:xfrm>
          <a:prstGeom prst="rect">
            <a:avLst/>
          </a:prstGeom>
        </p:spPr>
      </p:pic>
    </p:spTree>
    <p:extLst>
      <p:ext uri="{BB962C8B-B14F-4D97-AF65-F5344CB8AC3E}">
        <p14:creationId xmlns:p14="http://schemas.microsoft.com/office/powerpoint/2010/main" val="18219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925" y="1047527"/>
            <a:ext cx="4572000" cy="5445593"/>
          </a:xfrm>
          <a:prstGeom prst="rect">
            <a:avLst/>
          </a:prstGeom>
        </p:spPr>
        <p:txBody>
          <a:bodyPr>
            <a:spAutoFit/>
          </a:bodyPr>
          <a:lstStyle/>
          <a:p>
            <a:pPr algn="just" rtl="1">
              <a:lnSpc>
                <a:spcPct val="115000"/>
              </a:lnSpc>
              <a:spcAft>
                <a:spcPts val="1000"/>
              </a:spcAft>
            </a:pPr>
            <a:r>
              <a:rPr lang="fa-IR" dirty="0">
                <a:latin typeface="Times New Roman" panose="02020603050405020304" pitchFamily="18" charset="0"/>
                <a:ea typeface="Calibri" panose="020F0502020204030204" pitchFamily="34" charset="0"/>
                <a:cs typeface="B Nazanin" panose="00000400000000000000" pitchFamily="2" charset="-78"/>
              </a:rPr>
              <a:t>3ـ تسهيل فعاليت‌های آموزشی و پرورش در تلفيق علم و دين و مشاركت در نهضت توليد علم، افزايش سهم توليدات علمی در محتوای آموزشی و تربيتی موردنياز آموزش و پرورش مبتنی بر مبانی و معارف اسلامی و نيازهای ملی و كاربردی كردن دستاوردهای علمی و پژوهشی از طريق تعامل پويا و سازنده با حوزه‌های علميه و مراكز علمی و پژوهشی داخلی، منطقه‌ای و بين‌المللی.</a:t>
            </a:r>
            <a:endParaRPr lang="en-US" sz="14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1000"/>
              </a:spcAft>
            </a:pPr>
            <a:r>
              <a:rPr lang="fa-IR" dirty="0">
                <a:latin typeface="Times New Roman" panose="02020603050405020304" pitchFamily="18" charset="0"/>
                <a:ea typeface="Calibri" panose="020F0502020204030204" pitchFamily="34" charset="0"/>
                <a:cs typeface="B Nazanin" panose="00000400000000000000" pitchFamily="2" charset="-78"/>
              </a:rPr>
              <a:t>4ـ ايجاد تحول و نوآوری در نظام تربيت معلم كشور و تغيير، اصلاح و ارتقای روش‌ها و برنامه‌های آموزشی و پژوهشی تربيت معلم، براساس مبانی اسلامی و آخرين تحولات علمی وبهره‌مندی از فناوری های نوين جهت تحقق اهداف تعليم و تربيت اسلامی.</a:t>
            </a:r>
            <a:endParaRPr lang="en-US" sz="14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1000"/>
              </a:spcAft>
            </a:pPr>
            <a:r>
              <a:rPr lang="fa-IR" dirty="0">
                <a:latin typeface="Times New Roman" panose="02020603050405020304" pitchFamily="18" charset="0"/>
                <a:ea typeface="Calibri" panose="020F0502020204030204" pitchFamily="34" charset="0"/>
                <a:cs typeface="B Nazanin" panose="00000400000000000000" pitchFamily="2" charset="-78"/>
              </a:rPr>
              <a:t>5ـ توسعه زمينه پژوهندگی و تقويت روحيه پژوهشی و گسترش دانش، بينش و مهارت‌های منابع انسانی و رصد كردن تحولات نظام‌های تربيت معلم و تحولات علمی در حوزه علوم تربيتی و آموزش و پرورش</a:t>
            </a:r>
            <a:r>
              <a:rPr lang="ar-SA" spc="-20" dirty="0">
                <a:latin typeface="Times New Roman" panose="02020603050405020304" pitchFamily="18" charset="0"/>
                <a:ea typeface="Calibri" panose="020F0502020204030204" pitchFamily="34" charset="0"/>
                <a:cs typeface="B Nazanin" panose="00000400000000000000" pitchFamily="2" charset="-78"/>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1942" y="1606759"/>
            <a:ext cx="4154043" cy="2163564"/>
          </a:xfrm>
          <a:prstGeom prst="rect">
            <a:avLst/>
          </a:prstGeom>
        </p:spPr>
      </p:pic>
      <p:pic>
        <p:nvPicPr>
          <p:cNvPr id="4" name="Picture 3"/>
          <p:cNvPicPr/>
          <p:nvPr/>
        </p:nvPicPr>
        <p:blipFill>
          <a:blip r:embed="rId3" cstate="print"/>
          <a:srcRect/>
          <a:stretch>
            <a:fillRect/>
          </a:stretch>
        </p:blipFill>
        <p:spPr bwMode="auto">
          <a:xfrm>
            <a:off x="0" y="-99392"/>
            <a:ext cx="9144000" cy="936104"/>
          </a:xfrm>
          <a:prstGeom prst="rect">
            <a:avLst/>
          </a:prstGeom>
          <a:noFill/>
          <a:ln w="9525">
            <a:noFill/>
            <a:miter lim="800000"/>
            <a:headEnd/>
            <a:tailEnd/>
          </a:ln>
          <a:effectLst/>
        </p:spPr>
      </p:pic>
    </p:spTree>
    <p:extLst>
      <p:ext uri="{BB962C8B-B14F-4D97-AF65-F5344CB8AC3E}">
        <p14:creationId xmlns:p14="http://schemas.microsoft.com/office/powerpoint/2010/main" val="31263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5736" y="1196752"/>
            <a:ext cx="4572000" cy="5353004"/>
          </a:xfrm>
          <a:prstGeom prst="rect">
            <a:avLst/>
          </a:prstGeom>
        </p:spPr>
        <p:txBody>
          <a:bodyPr>
            <a:spAutoFit/>
          </a:bodyPr>
          <a:lstStyle/>
          <a:p>
            <a:pPr marL="274320" indent="-274320" algn="r" rtl="1">
              <a:lnSpc>
                <a:spcPct val="115000"/>
              </a:lnSpc>
              <a:spcBef>
                <a:spcPts val="2400"/>
              </a:spcBef>
              <a:spcAft>
                <a:spcPts val="0"/>
              </a:spcAft>
            </a:pPr>
            <a:r>
              <a:rPr lang="fa-IR" b="1" kern="0" dirty="0">
                <a:solidFill>
                  <a:srgbClr val="000000"/>
                </a:solidFill>
                <a:latin typeface="B Titr" panose="00000700000000000000" pitchFamily="2" charset="-78"/>
                <a:ea typeface="Times New Roman" panose="02020603050405020304" pitchFamily="18" charset="0"/>
                <a:cs typeface="B Titr" panose="00000700000000000000" pitchFamily="2" charset="-78"/>
              </a:rPr>
              <a:t>چشم انداز و بیانیه ماموریت دانشگاه فرهنگیان در افق چشم انداز </a:t>
            </a:r>
            <a:r>
              <a:rPr lang="fa-IR" b="1" kern="0" dirty="0" smtClean="0">
                <a:solidFill>
                  <a:srgbClr val="000000"/>
                </a:solidFill>
                <a:latin typeface="B Titr" panose="00000700000000000000" pitchFamily="2" charset="-78"/>
                <a:ea typeface="Times New Roman" panose="02020603050405020304" pitchFamily="18" charset="0"/>
                <a:cs typeface="B Titr" panose="00000700000000000000" pitchFamily="2" charset="-78"/>
              </a:rPr>
              <a:t>1404</a:t>
            </a:r>
            <a:endParaRPr lang="en-US" sz="1400" dirty="0">
              <a:latin typeface="Calibri" panose="020F0502020204030204" pitchFamily="34" charset="0"/>
              <a:ea typeface="Times New Roman" panose="02020603050405020304" pitchFamily="18" charset="0"/>
              <a:cs typeface="Arial" panose="020B0604020202020204" pitchFamily="34" charset="0"/>
            </a:endParaRPr>
          </a:p>
          <a:p>
            <a:pPr marL="274320" algn="r" rtl="1">
              <a:lnSpc>
                <a:spcPct val="115000"/>
              </a:lnSpc>
              <a:spcAft>
                <a:spcPts val="0"/>
              </a:spcAft>
            </a:pPr>
            <a:r>
              <a:rPr lang="fa-IR" sz="300" b="1" dirty="0">
                <a:solidFill>
                  <a:srgbClr val="000000"/>
                </a:solidFill>
                <a:latin typeface="Cambria" panose="02040503050406030204" pitchFamily="18" charset="0"/>
                <a:ea typeface="Times New Roman" panose="02020603050405020304" pitchFamily="18" charset="0"/>
                <a:cs typeface="B Zar" panose="00000400000000000000" pitchFamily="2" charset="-78"/>
              </a:rPr>
              <a:t> </a:t>
            </a:r>
            <a:endParaRPr lang="en-US" sz="1400" dirty="0">
              <a:latin typeface="Calibri" panose="020F0502020204030204" pitchFamily="34" charset="0"/>
              <a:ea typeface="Times New Roman" panose="02020603050405020304" pitchFamily="18" charset="0"/>
              <a:cs typeface="Arial" panose="020B0604020202020204" pitchFamily="34" charset="0"/>
            </a:endParaRPr>
          </a:p>
          <a:p>
            <a:pPr algn="justLow" rtl="1">
              <a:lnSpc>
                <a:spcPct val="150000"/>
              </a:lnSpc>
              <a:spcAft>
                <a:spcPts val="0"/>
              </a:spcAft>
            </a:pPr>
            <a:r>
              <a:rPr lang="fa-IR" sz="2000" dirty="0">
                <a:solidFill>
                  <a:srgbClr val="000000"/>
                </a:solidFill>
                <a:cs typeface="B Zar" panose="00000400000000000000" pitchFamily="2" charset="-78"/>
              </a:rPr>
              <a:t>دانشگاه فرهنگیان در افق چشم انداز، مؤسسه­ای است در گستره ملی، با هویتِ ماموریت گرای حرفه­ای؛ برای تأمین، تربیت و توانمندسازی منابع انسانی نظام تربیت رسمی و عمومی جمهوری اسلامی ایران مبتنی بر فلسفه تعلیم و تربیت اسلامی و منطبق بر سند تحول بنیادین و پاسخگوی تقاضاهای اجتماعی در حوزه های مرتبط با مزیت رقابتی دانشگاه که با استفاده از همه ظرفیت های محلی، ملی، منطقه ای و بین المللی؛ در جهت دست یابی به ویژگی های زیر گام برمی دارد.</a:t>
            </a:r>
            <a:endParaRPr lang="en-US" dirty="0"/>
          </a:p>
          <a:p>
            <a:pPr algn="justLow" rtl="1">
              <a:lnSpc>
                <a:spcPct val="150000"/>
              </a:lnSpc>
              <a:spcAft>
                <a:spcPts val="0"/>
              </a:spcAft>
            </a:pPr>
            <a:r>
              <a:rPr lang="fa-IR" dirty="0">
                <a:solidFill>
                  <a:srgbClr val="000000"/>
                </a:solidFill>
                <a:latin typeface="Calibri" panose="020F0502020204030204" pitchFamily="34" charset="0"/>
                <a:ea typeface="Times New Roman" panose="02020603050405020304" pitchFamily="18" charset="0"/>
                <a:cs typeface="B Zar" panose="00000400000000000000" pitchFamily="2" charset="-78"/>
              </a:rPr>
              <a:t>      </a:t>
            </a:r>
            <a:endParaRPr lang="en-US" sz="1100" dirty="0">
              <a:effectLst/>
              <a:latin typeface="Times New Roman" panose="02020603050405020304" pitchFamily="18" charset="0"/>
              <a:ea typeface="Times New Roman" panose="02020603050405020304" pitchFamily="18" charset="0"/>
            </a:endParaRPr>
          </a:p>
        </p:txBody>
      </p:sp>
      <p:pic>
        <p:nvPicPr>
          <p:cNvPr id="3" name="Picture 2"/>
          <p:cNvPicPr/>
          <p:nvPr/>
        </p:nvPicPr>
        <p:blipFill>
          <a:blip r:embed="rId2" cstate="print"/>
          <a:srcRect/>
          <a:stretch>
            <a:fillRect/>
          </a:stretch>
        </p:blipFill>
        <p:spPr bwMode="auto">
          <a:xfrm>
            <a:off x="0" y="-99392"/>
            <a:ext cx="9144000" cy="936104"/>
          </a:xfrm>
          <a:prstGeom prst="rect">
            <a:avLst/>
          </a:prstGeom>
          <a:noFill/>
          <a:ln w="9525">
            <a:noFill/>
            <a:miter lim="800000"/>
            <a:headEnd/>
            <a:tailEnd/>
          </a:ln>
          <a:effectLst/>
        </p:spPr>
      </p:pic>
    </p:spTree>
    <p:extLst>
      <p:ext uri="{BB962C8B-B14F-4D97-AF65-F5344CB8AC3E}">
        <p14:creationId xmlns:p14="http://schemas.microsoft.com/office/powerpoint/2010/main" val="21229408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5736" y="881800"/>
            <a:ext cx="4518248" cy="6078587"/>
          </a:xfrm>
          <a:prstGeom prst="rect">
            <a:avLst/>
          </a:prstGeom>
        </p:spPr>
        <p:txBody>
          <a:bodyPr wrap="square">
            <a:spAutoFit/>
          </a:bodyPr>
          <a:lstStyle/>
          <a:p>
            <a:pPr algn="justLow" rtl="1">
              <a:lnSpc>
                <a:spcPct val="150000"/>
              </a:lnSpc>
              <a:spcAft>
                <a:spcPts val="0"/>
              </a:spcAft>
            </a:pPr>
            <a:r>
              <a:rPr lang="fa-IR" dirty="0">
                <a:solidFill>
                  <a:srgbClr val="000000"/>
                </a:solidFill>
                <a:latin typeface="Calibri" panose="020F0502020204030204" pitchFamily="34" charset="0"/>
                <a:ea typeface="Times New Roman" panose="02020603050405020304" pitchFamily="18" charset="0"/>
                <a:cs typeface="B Zar" panose="00000400000000000000" pitchFamily="2" charset="-78"/>
              </a:rPr>
              <a:t>- کانون تجلی مرتبه قابل قبولی از حیات طیبه در ابعاد فردی و اجتماعی</a:t>
            </a:r>
            <a:endParaRPr lang="en-US" sz="1400" dirty="0">
              <a:latin typeface="Calibri" panose="020F0502020204030204" pitchFamily="34" charset="0"/>
              <a:ea typeface="Times New Roman" panose="02020603050405020304" pitchFamily="18" charset="0"/>
              <a:cs typeface="Arial" panose="020B0604020202020204" pitchFamily="34" charset="0"/>
            </a:endParaRPr>
          </a:p>
          <a:p>
            <a:pPr algn="justLow" rtl="1">
              <a:lnSpc>
                <a:spcPct val="150000"/>
              </a:lnSpc>
              <a:spcAft>
                <a:spcPts val="0"/>
              </a:spcAft>
            </a:pPr>
            <a:r>
              <a:rPr lang="fa-IR" dirty="0">
                <a:solidFill>
                  <a:srgbClr val="000000"/>
                </a:solidFill>
                <a:latin typeface="Calibri" panose="020F0502020204030204" pitchFamily="34" charset="0"/>
                <a:ea typeface="Times New Roman" panose="02020603050405020304" pitchFamily="18" charset="0"/>
                <a:cs typeface="B Zar" panose="00000400000000000000" pitchFamily="2" charset="-78"/>
              </a:rPr>
              <a:t>     - زمینه­ساز تکوین و تعالی هویت یکپارچه اسلامی، انقلابی، ایرانی، انسانی و حرفه ای دانشجومعلمان و فرهنگیان </a:t>
            </a:r>
            <a:endParaRPr lang="en-US" sz="1400" dirty="0">
              <a:latin typeface="Calibri" panose="020F0502020204030204" pitchFamily="34" charset="0"/>
              <a:ea typeface="Times New Roman" panose="02020603050405020304" pitchFamily="18" charset="0"/>
              <a:cs typeface="Arial" panose="020B0604020202020204" pitchFamily="34" charset="0"/>
            </a:endParaRPr>
          </a:p>
          <a:p>
            <a:pPr algn="justLow" rtl="1">
              <a:lnSpc>
                <a:spcPct val="150000"/>
              </a:lnSpc>
              <a:spcAft>
                <a:spcPts val="0"/>
              </a:spcAft>
            </a:pPr>
            <a:r>
              <a:rPr lang="fa-IR" dirty="0">
                <a:solidFill>
                  <a:srgbClr val="000000"/>
                </a:solidFill>
                <a:latin typeface="Calibri" panose="020F0502020204030204" pitchFamily="34" charset="0"/>
                <a:ea typeface="Times New Roman" panose="02020603050405020304" pitchFamily="18" charset="0"/>
                <a:cs typeface="B Zar" panose="00000400000000000000" pitchFamily="2" charset="-78"/>
              </a:rPr>
              <a:t>    -  برخوردار از هیأت علمی، کارشناسان، کارکنان و مدیران مومن، متخلق، عالم، صالح، تعالی­جو و تحول آفرین</a:t>
            </a:r>
            <a:endParaRPr lang="en-US" sz="1400" dirty="0">
              <a:latin typeface="Calibri" panose="020F0502020204030204" pitchFamily="34" charset="0"/>
              <a:ea typeface="Times New Roman" panose="02020603050405020304" pitchFamily="18" charset="0"/>
              <a:cs typeface="Arial" panose="020B0604020202020204" pitchFamily="34" charset="0"/>
            </a:endParaRPr>
          </a:p>
          <a:p>
            <a:pPr algn="justLow" rtl="1">
              <a:lnSpc>
                <a:spcPct val="150000"/>
              </a:lnSpc>
              <a:spcAft>
                <a:spcPts val="0"/>
              </a:spcAft>
            </a:pPr>
            <a:r>
              <a:rPr lang="fa-IR" dirty="0">
                <a:solidFill>
                  <a:srgbClr val="000000"/>
                </a:solidFill>
                <a:latin typeface="Calibri" panose="020F0502020204030204" pitchFamily="34" charset="0"/>
                <a:ea typeface="Times New Roman" panose="02020603050405020304" pitchFamily="18" charset="0"/>
                <a:cs typeface="B Zar" panose="00000400000000000000" pitchFamily="2" charset="-78"/>
              </a:rPr>
              <a:t>    -  برخوردار از ظرفیت جذب استعدادهای برتر در عرصه معلمی </a:t>
            </a:r>
            <a:endParaRPr lang="en-US" sz="1400" dirty="0">
              <a:latin typeface="Calibri" panose="020F0502020204030204" pitchFamily="34" charset="0"/>
              <a:ea typeface="Times New Roman" panose="02020603050405020304" pitchFamily="18" charset="0"/>
              <a:cs typeface="Arial" panose="020B0604020202020204" pitchFamily="34" charset="0"/>
            </a:endParaRPr>
          </a:p>
          <a:p>
            <a:pPr algn="justLow" rtl="1">
              <a:lnSpc>
                <a:spcPct val="150000"/>
              </a:lnSpc>
              <a:spcAft>
                <a:spcPts val="0"/>
              </a:spcAft>
            </a:pPr>
            <a:r>
              <a:rPr lang="fa-IR" dirty="0">
                <a:solidFill>
                  <a:srgbClr val="000000"/>
                </a:solidFill>
                <a:latin typeface="Calibri" panose="020F0502020204030204" pitchFamily="34" charset="0"/>
                <a:ea typeface="Times New Roman" panose="02020603050405020304" pitchFamily="18" charset="0"/>
                <a:cs typeface="B Zar" panose="00000400000000000000" pitchFamily="2" charset="-78"/>
              </a:rPr>
              <a:t>   -  پیشرو در توسعه شیوه های نوین آموزشی بر بستر فناوری اطلاعات </a:t>
            </a:r>
            <a:endParaRPr lang="en-US" sz="1400" dirty="0">
              <a:latin typeface="Calibri" panose="020F0502020204030204" pitchFamily="34" charset="0"/>
              <a:ea typeface="Times New Roman" panose="02020603050405020304" pitchFamily="18" charset="0"/>
              <a:cs typeface="Arial" panose="020B0604020202020204" pitchFamily="34" charset="0"/>
            </a:endParaRPr>
          </a:p>
          <a:p>
            <a:pPr algn="justLow" rtl="1">
              <a:lnSpc>
                <a:spcPct val="150000"/>
              </a:lnSpc>
              <a:spcAft>
                <a:spcPts val="0"/>
              </a:spcAft>
            </a:pPr>
            <a:r>
              <a:rPr lang="fa-IR" dirty="0">
                <a:solidFill>
                  <a:srgbClr val="000000"/>
                </a:solidFill>
                <a:latin typeface="Calibri" panose="020F0502020204030204" pitchFamily="34" charset="0"/>
                <a:ea typeface="Times New Roman" panose="02020603050405020304" pitchFamily="18" charset="0"/>
                <a:cs typeface="B Zar" panose="00000400000000000000" pitchFamily="2" charset="-78"/>
              </a:rPr>
              <a:t>   -  برخوردار از موقعیتی ممتاز در سطح ملی، منطقه­ای و بین</a:t>
            </a:r>
            <a:r>
              <a:rPr lang="en-US" dirty="0">
                <a:solidFill>
                  <a:srgbClr val="000000"/>
                </a:solidFill>
                <a:latin typeface="Calibri" panose="020F0502020204030204" pitchFamily="34" charset="0"/>
                <a:ea typeface="Times New Roman" panose="02020603050405020304" pitchFamily="18" charset="0"/>
                <a:cs typeface="B Zar" panose="00000400000000000000" pitchFamily="2" charset="-78"/>
              </a:rPr>
              <a:t>­</a:t>
            </a:r>
            <a:r>
              <a:rPr lang="fa-IR" dirty="0">
                <a:solidFill>
                  <a:srgbClr val="000000"/>
                </a:solidFill>
                <a:latin typeface="Calibri" panose="020F0502020204030204" pitchFamily="34" charset="0"/>
                <a:ea typeface="Times New Roman" panose="02020603050405020304" pitchFamily="18" charset="0"/>
                <a:cs typeface="B Zar" panose="00000400000000000000" pitchFamily="2" charset="-78"/>
              </a:rPr>
              <a:t>المللی</a:t>
            </a:r>
            <a:endParaRPr lang="en-US" sz="1400" dirty="0">
              <a:latin typeface="Calibri" panose="020F0502020204030204" pitchFamily="34" charset="0"/>
              <a:ea typeface="Times New Roman" panose="02020603050405020304" pitchFamily="18" charset="0"/>
              <a:cs typeface="Arial" panose="020B0604020202020204" pitchFamily="34" charset="0"/>
            </a:endParaRPr>
          </a:p>
          <a:p>
            <a:pPr algn="justLow" rtl="1">
              <a:lnSpc>
                <a:spcPct val="150000"/>
              </a:lnSpc>
              <a:spcAft>
                <a:spcPts val="0"/>
              </a:spcAft>
            </a:pPr>
            <a:r>
              <a:rPr lang="fa-IR" dirty="0">
                <a:solidFill>
                  <a:srgbClr val="000000"/>
                </a:solidFill>
                <a:latin typeface="Calibri" panose="020F0502020204030204" pitchFamily="34" charset="0"/>
                <a:ea typeface="Times New Roman" panose="02020603050405020304" pitchFamily="18" charset="0"/>
                <a:cs typeface="B Zar" panose="00000400000000000000" pitchFamily="2" charset="-78"/>
              </a:rPr>
              <a:t>   -  پیشگام در پژوهش، تولید و ترویج علم و فناوری در عرصه تربیت معلم و دانش میان رشته ای آموزش در سطح </a:t>
            </a:r>
            <a:r>
              <a:rPr lang="fa-IR" dirty="0" smtClean="0">
                <a:solidFill>
                  <a:srgbClr val="000000"/>
                </a:solidFill>
                <a:latin typeface="Calibri" panose="020F0502020204030204" pitchFamily="34" charset="0"/>
                <a:ea typeface="Times New Roman" panose="02020603050405020304" pitchFamily="18" charset="0"/>
                <a:cs typeface="B Zar" panose="00000400000000000000" pitchFamily="2" charset="-78"/>
              </a:rPr>
              <a:t>ملی</a:t>
            </a:r>
            <a:endParaRPr lang="en-US" sz="1400" dirty="0">
              <a:latin typeface="Calibri" panose="020F0502020204030204" pitchFamily="34" charset="0"/>
              <a:ea typeface="Times New Roman" panose="02020603050405020304" pitchFamily="18" charset="0"/>
              <a:cs typeface="Arial" panose="020B0604020202020204" pitchFamily="34" charset="0"/>
            </a:endParaRPr>
          </a:p>
        </p:txBody>
      </p:sp>
      <p:pic>
        <p:nvPicPr>
          <p:cNvPr id="3" name="Picture 2"/>
          <p:cNvPicPr/>
          <p:nvPr/>
        </p:nvPicPr>
        <p:blipFill>
          <a:blip r:embed="rId2" cstate="print"/>
          <a:srcRect/>
          <a:stretch>
            <a:fillRect/>
          </a:stretch>
        </p:blipFill>
        <p:spPr bwMode="auto">
          <a:xfrm>
            <a:off x="0" y="-78345"/>
            <a:ext cx="9144000" cy="936104"/>
          </a:xfrm>
          <a:prstGeom prst="rect">
            <a:avLst/>
          </a:prstGeom>
          <a:noFill/>
          <a:ln w="9525">
            <a:noFill/>
            <a:miter lim="800000"/>
            <a:headEnd/>
            <a:tailEnd/>
          </a:ln>
          <a:effectLst/>
        </p:spPr>
      </p:pic>
    </p:spTree>
    <p:extLst>
      <p:ext uri="{BB962C8B-B14F-4D97-AF65-F5344CB8AC3E}">
        <p14:creationId xmlns:p14="http://schemas.microsoft.com/office/powerpoint/2010/main" val="35866132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79912" y="903373"/>
            <a:ext cx="1401345" cy="410882"/>
          </a:xfrm>
          <a:prstGeom prst="rect">
            <a:avLst/>
          </a:prstGeom>
        </p:spPr>
        <p:txBody>
          <a:bodyPr wrap="none">
            <a:spAutoFit/>
          </a:bodyPr>
          <a:lstStyle/>
          <a:p>
            <a:pPr algn="ctr" rtl="1">
              <a:lnSpc>
                <a:spcPct val="115000"/>
              </a:lnSpc>
              <a:spcAft>
                <a:spcPts val="0"/>
              </a:spcAft>
            </a:pPr>
            <a:r>
              <a:rPr lang="fa-IR" dirty="0">
                <a:latin typeface="Calibri" panose="020F0502020204030204" pitchFamily="34" charset="0"/>
                <a:ea typeface="Calibri" panose="020F0502020204030204" pitchFamily="34" charset="0"/>
                <a:cs typeface="IranNastaliq" panose="02000503000000020003" pitchFamily="2" charset="0"/>
              </a:rPr>
              <a:t>اعضاء     هیأت امناء</a:t>
            </a:r>
            <a:endParaRPr lang="en-US" sz="10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3" name="Table 2"/>
          <p:cNvGraphicFramePr>
            <a:graphicFrameLocks noGrp="1"/>
          </p:cNvGraphicFramePr>
          <p:nvPr>
            <p:extLst/>
          </p:nvPr>
        </p:nvGraphicFramePr>
        <p:xfrm>
          <a:off x="1259632" y="1340768"/>
          <a:ext cx="6661150" cy="5343083"/>
        </p:xfrm>
        <a:graphic>
          <a:graphicData uri="http://schemas.openxmlformats.org/drawingml/2006/table">
            <a:tbl>
              <a:tblPr rtl="1" firstRow="1" firstCol="1" bandRow="1">
                <a:tableStyleId>{08FB837D-C827-4EFA-A057-4D05807E0F7C}</a:tableStyleId>
              </a:tblPr>
              <a:tblGrid>
                <a:gridCol w="3150235">
                  <a:extLst>
                    <a:ext uri="{9D8B030D-6E8A-4147-A177-3AD203B41FA5}">
                      <a16:colId xmlns:a16="http://schemas.microsoft.com/office/drawing/2014/main" xmlns="" val="3633346514"/>
                    </a:ext>
                  </a:extLst>
                </a:gridCol>
                <a:gridCol w="3510915">
                  <a:extLst>
                    <a:ext uri="{9D8B030D-6E8A-4147-A177-3AD203B41FA5}">
                      <a16:colId xmlns:a16="http://schemas.microsoft.com/office/drawing/2014/main" xmlns="" val="1637098339"/>
                    </a:ext>
                  </a:extLst>
                </a:gridCol>
              </a:tblGrid>
              <a:tr h="365699">
                <a:tc>
                  <a:txBody>
                    <a:bodyPr/>
                    <a:lstStyle/>
                    <a:p>
                      <a:pPr algn="ctr" rtl="1">
                        <a:lnSpc>
                          <a:spcPct val="115000"/>
                        </a:lnSpc>
                        <a:spcAft>
                          <a:spcPts val="0"/>
                        </a:spcAft>
                      </a:pPr>
                      <a:r>
                        <a:rPr lang="fa-IR" sz="1600" dirty="0">
                          <a:effectLst/>
                          <a:cs typeface="B Zar" panose="00000400000000000000" pitchFamily="2" charset="-78"/>
                        </a:rPr>
                        <a:t>نام</a:t>
                      </a:r>
                      <a:endParaRPr lang="en-US" sz="1400" dirty="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tc>
                <a:tc>
                  <a:txBody>
                    <a:bodyPr/>
                    <a:lstStyle/>
                    <a:p>
                      <a:pPr algn="ctr" rtl="1">
                        <a:lnSpc>
                          <a:spcPct val="115000"/>
                        </a:lnSpc>
                        <a:spcAft>
                          <a:spcPts val="0"/>
                        </a:spcAft>
                      </a:pPr>
                      <a:r>
                        <a:rPr lang="fa-IR" sz="1600" dirty="0">
                          <a:effectLst/>
                          <a:cs typeface="B Zar" panose="00000400000000000000" pitchFamily="2" charset="-78"/>
                        </a:rPr>
                        <a:t>سمت</a:t>
                      </a:r>
                      <a:endParaRPr lang="en-US" sz="1400" dirty="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tc>
                <a:extLst>
                  <a:ext uri="{0D108BD9-81ED-4DB2-BD59-A6C34878D82A}">
                    <a16:rowId xmlns:a16="http://schemas.microsoft.com/office/drawing/2014/main" xmlns="" val="2000617396"/>
                  </a:ext>
                </a:extLst>
              </a:tr>
              <a:tr h="272429">
                <a:tc>
                  <a:txBody>
                    <a:bodyPr/>
                    <a:lstStyle/>
                    <a:p>
                      <a:pPr algn="justLow" rtl="1">
                        <a:lnSpc>
                          <a:spcPct val="115000"/>
                        </a:lnSpc>
                        <a:spcAft>
                          <a:spcPts val="0"/>
                        </a:spcAft>
                      </a:pPr>
                      <a:r>
                        <a:rPr lang="fa-IR" sz="1600">
                          <a:effectLst/>
                          <a:cs typeface="B Zar" panose="00000400000000000000" pitchFamily="2" charset="-78"/>
                        </a:rPr>
                        <a:t>حجت الاسلام و المسلمین جناب آقای دکتر حسن روحانی</a:t>
                      </a:r>
                      <a:endParaRPr lang="en-US" sz="140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tc>
                  <a:txBody>
                    <a:bodyPr/>
                    <a:lstStyle/>
                    <a:p>
                      <a:pPr algn="justLow" rtl="1">
                        <a:lnSpc>
                          <a:spcPct val="115000"/>
                        </a:lnSpc>
                        <a:spcAft>
                          <a:spcPts val="0"/>
                        </a:spcAft>
                      </a:pPr>
                      <a:r>
                        <a:rPr lang="fa-IR" sz="1600" dirty="0">
                          <a:effectLst/>
                          <a:cs typeface="B Zar" panose="00000400000000000000" pitchFamily="2" charset="-78"/>
                        </a:rPr>
                        <a:t>رئیس جمهور و رئیس هیأت امنا</a:t>
                      </a:r>
                      <a:endParaRPr lang="en-US" sz="1400" dirty="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extLst>
                  <a:ext uri="{0D108BD9-81ED-4DB2-BD59-A6C34878D82A}">
                    <a16:rowId xmlns:a16="http://schemas.microsoft.com/office/drawing/2014/main" xmlns="" val="1047758226"/>
                  </a:ext>
                </a:extLst>
              </a:tr>
              <a:tr h="272429">
                <a:tc>
                  <a:txBody>
                    <a:bodyPr/>
                    <a:lstStyle/>
                    <a:p>
                      <a:pPr algn="justLow" rtl="1">
                        <a:lnSpc>
                          <a:spcPct val="115000"/>
                        </a:lnSpc>
                        <a:spcAft>
                          <a:spcPts val="0"/>
                        </a:spcAft>
                      </a:pPr>
                      <a:r>
                        <a:rPr lang="fa-IR" sz="1600" dirty="0">
                          <a:effectLst/>
                          <a:cs typeface="B Zar" panose="00000400000000000000" pitchFamily="2" charset="-78"/>
                        </a:rPr>
                        <a:t>جناب آقای </a:t>
                      </a:r>
                      <a:r>
                        <a:rPr lang="fa-IR" sz="1600" dirty="0" smtClean="0">
                          <a:effectLst/>
                          <a:cs typeface="B Zar" panose="00000400000000000000" pitchFamily="2" charset="-78"/>
                        </a:rPr>
                        <a:t>سید</a:t>
                      </a:r>
                      <a:r>
                        <a:rPr lang="fa-IR" sz="1600" baseline="0" dirty="0" smtClean="0">
                          <a:effectLst/>
                          <a:cs typeface="B Zar" panose="00000400000000000000" pitchFamily="2" charset="-78"/>
                        </a:rPr>
                        <a:t> محمد </a:t>
                      </a:r>
                      <a:r>
                        <a:rPr lang="fa-IR" sz="1600" dirty="0" smtClean="0">
                          <a:effectLst/>
                          <a:cs typeface="B Zar" panose="00000400000000000000" pitchFamily="2" charset="-78"/>
                        </a:rPr>
                        <a:t>بطحایی</a:t>
                      </a:r>
                      <a:endParaRPr lang="en-US" sz="1400" dirty="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tc>
                  <a:txBody>
                    <a:bodyPr/>
                    <a:lstStyle/>
                    <a:p>
                      <a:pPr algn="justLow" rtl="1">
                        <a:lnSpc>
                          <a:spcPct val="115000"/>
                        </a:lnSpc>
                        <a:spcAft>
                          <a:spcPts val="0"/>
                        </a:spcAft>
                      </a:pPr>
                      <a:r>
                        <a:rPr lang="fa-IR" sz="1600">
                          <a:effectLst/>
                          <a:cs typeface="B Zar" panose="00000400000000000000" pitchFamily="2" charset="-78"/>
                        </a:rPr>
                        <a:t>وزیرآموزش و پرورش و نایب رئیس هیأت امنا</a:t>
                      </a:r>
                      <a:endParaRPr lang="en-US" sz="140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extLst>
                  <a:ext uri="{0D108BD9-81ED-4DB2-BD59-A6C34878D82A}">
                    <a16:rowId xmlns:a16="http://schemas.microsoft.com/office/drawing/2014/main" xmlns="" val="3301052192"/>
                  </a:ext>
                </a:extLst>
              </a:tr>
              <a:tr h="272429">
                <a:tc>
                  <a:txBody>
                    <a:bodyPr/>
                    <a:lstStyle/>
                    <a:p>
                      <a:pPr algn="justLow" rtl="1">
                        <a:lnSpc>
                          <a:spcPct val="115000"/>
                        </a:lnSpc>
                        <a:spcAft>
                          <a:spcPts val="0"/>
                        </a:spcAft>
                      </a:pPr>
                      <a:r>
                        <a:rPr lang="fa-IR" sz="1600" dirty="0">
                          <a:effectLst/>
                          <a:cs typeface="B Zar" panose="00000400000000000000" pitchFamily="2" charset="-78"/>
                        </a:rPr>
                        <a:t>جناب آقای دکتر محمد باقر نوبخت </a:t>
                      </a:r>
                      <a:endParaRPr lang="en-US" sz="1400" dirty="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tc>
                  <a:txBody>
                    <a:bodyPr/>
                    <a:lstStyle/>
                    <a:p>
                      <a:pPr algn="justLow" rtl="1">
                        <a:lnSpc>
                          <a:spcPct val="115000"/>
                        </a:lnSpc>
                        <a:spcAft>
                          <a:spcPts val="0"/>
                        </a:spcAft>
                      </a:pPr>
                      <a:r>
                        <a:rPr lang="fa-IR" sz="1600" dirty="0">
                          <a:effectLst/>
                          <a:cs typeface="B Zar" panose="00000400000000000000" pitchFamily="2" charset="-78"/>
                        </a:rPr>
                        <a:t>رئیس سازمان مدیریت و  برنامه ریزی کشور </a:t>
                      </a:r>
                      <a:endParaRPr lang="en-US" sz="1400" dirty="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extLst>
                  <a:ext uri="{0D108BD9-81ED-4DB2-BD59-A6C34878D82A}">
                    <a16:rowId xmlns:a16="http://schemas.microsoft.com/office/drawing/2014/main" xmlns="" val="3818746367"/>
                  </a:ext>
                </a:extLst>
              </a:tr>
              <a:tr h="272429">
                <a:tc>
                  <a:txBody>
                    <a:bodyPr/>
                    <a:lstStyle/>
                    <a:p>
                      <a:pPr algn="justLow" rtl="1">
                        <a:lnSpc>
                          <a:spcPct val="115000"/>
                        </a:lnSpc>
                        <a:spcAft>
                          <a:spcPts val="0"/>
                        </a:spcAft>
                      </a:pPr>
                      <a:r>
                        <a:rPr lang="fa-IR" sz="1600" dirty="0">
                          <a:effectLst/>
                          <a:cs typeface="B Zar" panose="00000400000000000000" pitchFamily="2" charset="-78"/>
                        </a:rPr>
                        <a:t>جناب آقای دکتر </a:t>
                      </a:r>
                      <a:r>
                        <a:rPr lang="fa-IR" sz="1600" dirty="0" smtClean="0">
                          <a:effectLst/>
                          <a:cs typeface="B Zar" panose="00000400000000000000" pitchFamily="2" charset="-78"/>
                        </a:rPr>
                        <a:t>منصور غلامی</a:t>
                      </a:r>
                      <a:endParaRPr lang="en-US" sz="1400" dirty="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tc>
                  <a:txBody>
                    <a:bodyPr/>
                    <a:lstStyle/>
                    <a:p>
                      <a:pPr algn="justLow" rtl="1">
                        <a:lnSpc>
                          <a:spcPct val="115000"/>
                        </a:lnSpc>
                        <a:spcAft>
                          <a:spcPts val="0"/>
                        </a:spcAft>
                      </a:pPr>
                      <a:r>
                        <a:rPr lang="fa-IR" sz="1600" dirty="0">
                          <a:effectLst/>
                          <a:cs typeface="B Zar" panose="00000400000000000000" pitchFamily="2" charset="-78"/>
                        </a:rPr>
                        <a:t>وزیر </a:t>
                      </a:r>
                      <a:r>
                        <a:rPr lang="fa-IR" sz="1600" dirty="0" smtClean="0">
                          <a:effectLst/>
                          <a:cs typeface="B Zar" panose="00000400000000000000" pitchFamily="2" charset="-78"/>
                        </a:rPr>
                        <a:t>علوم</a:t>
                      </a:r>
                      <a:r>
                        <a:rPr lang="fa-IR" sz="1600" dirty="0">
                          <a:effectLst/>
                          <a:cs typeface="B Zar" panose="00000400000000000000" pitchFamily="2" charset="-78"/>
                        </a:rPr>
                        <a:t>، تحقیقات و فناوری </a:t>
                      </a:r>
                      <a:endParaRPr lang="en-US" sz="1400" dirty="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extLst>
                  <a:ext uri="{0D108BD9-81ED-4DB2-BD59-A6C34878D82A}">
                    <a16:rowId xmlns:a16="http://schemas.microsoft.com/office/drawing/2014/main" xmlns="" val="2305736934"/>
                  </a:ext>
                </a:extLst>
              </a:tr>
              <a:tr h="272429">
                <a:tc>
                  <a:txBody>
                    <a:bodyPr/>
                    <a:lstStyle/>
                    <a:p>
                      <a:pPr algn="justLow" rtl="1">
                        <a:lnSpc>
                          <a:spcPct val="115000"/>
                        </a:lnSpc>
                        <a:spcAft>
                          <a:spcPts val="0"/>
                        </a:spcAft>
                      </a:pPr>
                      <a:r>
                        <a:rPr lang="fa-IR" sz="1600">
                          <a:effectLst/>
                          <a:cs typeface="B Zar" panose="00000400000000000000" pitchFamily="2" charset="-78"/>
                        </a:rPr>
                        <a:t>جناب آقای دکتر محمد رضا مخبر دزفولی </a:t>
                      </a:r>
                      <a:endParaRPr lang="en-US" sz="140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tc>
                  <a:txBody>
                    <a:bodyPr/>
                    <a:lstStyle/>
                    <a:p>
                      <a:pPr algn="justLow" rtl="1">
                        <a:lnSpc>
                          <a:spcPct val="115000"/>
                        </a:lnSpc>
                        <a:spcAft>
                          <a:spcPts val="0"/>
                        </a:spcAft>
                      </a:pPr>
                      <a:r>
                        <a:rPr lang="fa-IR" sz="1600">
                          <a:effectLst/>
                          <a:cs typeface="B Zar" panose="00000400000000000000" pitchFamily="2" charset="-78"/>
                        </a:rPr>
                        <a:t>دبیر شورای عالی انقلاب فرهنگی </a:t>
                      </a:r>
                      <a:endParaRPr lang="en-US" sz="140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extLst>
                  <a:ext uri="{0D108BD9-81ED-4DB2-BD59-A6C34878D82A}">
                    <a16:rowId xmlns:a16="http://schemas.microsoft.com/office/drawing/2014/main" xmlns="" val="3993009218"/>
                  </a:ext>
                </a:extLst>
              </a:tr>
              <a:tr h="272429">
                <a:tc>
                  <a:txBody>
                    <a:bodyPr/>
                    <a:lstStyle/>
                    <a:p>
                      <a:pPr algn="justLow" rtl="1">
                        <a:lnSpc>
                          <a:spcPct val="115000"/>
                        </a:lnSpc>
                        <a:spcAft>
                          <a:spcPts val="0"/>
                        </a:spcAft>
                      </a:pPr>
                      <a:r>
                        <a:rPr lang="fa-IR" sz="1600">
                          <a:effectLst/>
                          <a:cs typeface="B Zar" panose="00000400000000000000" pitchFamily="2" charset="-78"/>
                        </a:rPr>
                        <a:t>حجت الاسلام والمسلمین جناب آقای محمد محمدیان  </a:t>
                      </a:r>
                      <a:endParaRPr lang="en-US" sz="140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tc>
                  <a:txBody>
                    <a:bodyPr/>
                    <a:lstStyle/>
                    <a:p>
                      <a:pPr algn="justLow" rtl="1">
                        <a:lnSpc>
                          <a:spcPct val="115000"/>
                        </a:lnSpc>
                        <a:spcAft>
                          <a:spcPts val="0"/>
                        </a:spcAft>
                      </a:pPr>
                      <a:r>
                        <a:rPr lang="fa-IR" sz="1600">
                          <a:effectLst/>
                          <a:cs typeface="B Zar" panose="00000400000000000000" pitchFamily="2" charset="-78"/>
                        </a:rPr>
                        <a:t>رئیس  نهاد نمایندگی مقام معظم رهبری  در دانشگاهها </a:t>
                      </a:r>
                      <a:endParaRPr lang="en-US" sz="140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extLst>
                  <a:ext uri="{0D108BD9-81ED-4DB2-BD59-A6C34878D82A}">
                    <a16:rowId xmlns:a16="http://schemas.microsoft.com/office/drawing/2014/main" xmlns="" val="1487325132"/>
                  </a:ext>
                </a:extLst>
              </a:tr>
              <a:tr h="272429">
                <a:tc>
                  <a:txBody>
                    <a:bodyPr/>
                    <a:lstStyle/>
                    <a:p>
                      <a:pPr algn="justLow" rtl="1">
                        <a:lnSpc>
                          <a:spcPct val="115000"/>
                        </a:lnSpc>
                        <a:spcAft>
                          <a:spcPts val="0"/>
                        </a:spcAft>
                      </a:pPr>
                      <a:r>
                        <a:rPr lang="fa-IR" sz="1600">
                          <a:effectLst/>
                          <a:cs typeface="B Zar" panose="00000400000000000000" pitchFamily="2" charset="-78"/>
                        </a:rPr>
                        <a:t>جناب آقای دکتر مجتبی شریعتی نیاسر  </a:t>
                      </a:r>
                      <a:endParaRPr lang="en-US" sz="140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tc>
                  <a:txBody>
                    <a:bodyPr/>
                    <a:lstStyle/>
                    <a:p>
                      <a:pPr algn="justLow" rtl="1">
                        <a:lnSpc>
                          <a:spcPct val="115000"/>
                        </a:lnSpc>
                        <a:spcAft>
                          <a:spcPts val="0"/>
                        </a:spcAft>
                      </a:pPr>
                      <a:r>
                        <a:rPr lang="fa-IR" sz="1600">
                          <a:effectLst/>
                          <a:cs typeface="B Zar" panose="00000400000000000000" pitchFamily="2" charset="-78"/>
                        </a:rPr>
                        <a:t>معاون  آموزشی وزارت علوم، تحقیقات و فناوری </a:t>
                      </a:r>
                      <a:endParaRPr lang="en-US" sz="140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extLst>
                  <a:ext uri="{0D108BD9-81ED-4DB2-BD59-A6C34878D82A}">
                    <a16:rowId xmlns:a16="http://schemas.microsoft.com/office/drawing/2014/main" xmlns="" val="20528929"/>
                  </a:ext>
                </a:extLst>
              </a:tr>
              <a:tr h="272429">
                <a:tc>
                  <a:txBody>
                    <a:bodyPr/>
                    <a:lstStyle/>
                    <a:p>
                      <a:pPr algn="justLow" rtl="1">
                        <a:lnSpc>
                          <a:spcPct val="115000"/>
                        </a:lnSpc>
                        <a:spcAft>
                          <a:spcPts val="0"/>
                        </a:spcAft>
                      </a:pPr>
                      <a:r>
                        <a:rPr lang="fa-IR" sz="1600">
                          <a:effectLst/>
                          <a:cs typeface="B Zar" panose="00000400000000000000" pitchFamily="2" charset="-78"/>
                        </a:rPr>
                        <a:t>جناب آقای دکتر غلامعلی حداد عادل </a:t>
                      </a:r>
                      <a:endParaRPr lang="en-US" sz="140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tc>
                  <a:txBody>
                    <a:bodyPr/>
                    <a:lstStyle/>
                    <a:p>
                      <a:pPr algn="justLow" rtl="1">
                        <a:lnSpc>
                          <a:spcPct val="115000"/>
                        </a:lnSpc>
                        <a:spcAft>
                          <a:spcPts val="0"/>
                        </a:spcAft>
                      </a:pPr>
                      <a:r>
                        <a:rPr lang="fa-IR" sz="1600">
                          <a:effectLst/>
                          <a:cs typeface="B Zar" panose="00000400000000000000" pitchFamily="2" charset="-78"/>
                        </a:rPr>
                        <a:t>عضو حقیقی هیأت امنا</a:t>
                      </a:r>
                      <a:endParaRPr lang="en-US" sz="140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extLst>
                  <a:ext uri="{0D108BD9-81ED-4DB2-BD59-A6C34878D82A}">
                    <a16:rowId xmlns:a16="http://schemas.microsoft.com/office/drawing/2014/main" xmlns="" val="676299193"/>
                  </a:ext>
                </a:extLst>
              </a:tr>
              <a:tr h="272429">
                <a:tc>
                  <a:txBody>
                    <a:bodyPr/>
                    <a:lstStyle/>
                    <a:p>
                      <a:pPr algn="justLow" rtl="1">
                        <a:lnSpc>
                          <a:spcPct val="115000"/>
                        </a:lnSpc>
                        <a:spcAft>
                          <a:spcPts val="0"/>
                        </a:spcAft>
                      </a:pPr>
                      <a:r>
                        <a:rPr lang="fa-IR" sz="1600">
                          <a:effectLst/>
                          <a:cs typeface="B Zar" panose="00000400000000000000" pitchFamily="2" charset="-78"/>
                        </a:rPr>
                        <a:t>حجت الاسلام والمسلمین جناب آقای دکتر حمید پارسا نیا </a:t>
                      </a:r>
                      <a:endParaRPr lang="en-US" sz="140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tc>
                  <a:txBody>
                    <a:bodyPr/>
                    <a:lstStyle/>
                    <a:p>
                      <a:pPr algn="justLow" rtl="1">
                        <a:lnSpc>
                          <a:spcPct val="115000"/>
                        </a:lnSpc>
                        <a:spcAft>
                          <a:spcPts val="0"/>
                        </a:spcAft>
                      </a:pPr>
                      <a:r>
                        <a:rPr lang="fa-IR" sz="1600">
                          <a:effectLst/>
                          <a:cs typeface="B Zar" panose="00000400000000000000" pitchFamily="2" charset="-78"/>
                        </a:rPr>
                        <a:t>عضو  حقیقی هیأت امنا</a:t>
                      </a:r>
                      <a:endParaRPr lang="en-US" sz="140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extLst>
                  <a:ext uri="{0D108BD9-81ED-4DB2-BD59-A6C34878D82A}">
                    <a16:rowId xmlns:a16="http://schemas.microsoft.com/office/drawing/2014/main" xmlns="" val="1663402047"/>
                  </a:ext>
                </a:extLst>
              </a:tr>
              <a:tr h="272429">
                <a:tc>
                  <a:txBody>
                    <a:bodyPr/>
                    <a:lstStyle/>
                    <a:p>
                      <a:pPr algn="justLow" rtl="1">
                        <a:lnSpc>
                          <a:spcPct val="115000"/>
                        </a:lnSpc>
                        <a:spcAft>
                          <a:spcPts val="0"/>
                        </a:spcAft>
                      </a:pPr>
                      <a:r>
                        <a:rPr lang="fa-IR" sz="1600" dirty="0">
                          <a:effectLst/>
                          <a:cs typeface="B Zar" panose="00000400000000000000" pitchFamily="2" charset="-78"/>
                        </a:rPr>
                        <a:t>جناب آقای </a:t>
                      </a:r>
                      <a:r>
                        <a:rPr lang="fa-IR" sz="1600" dirty="0" smtClean="0">
                          <a:effectLst/>
                          <a:cs typeface="B Zar" panose="00000400000000000000" pitchFamily="2" charset="-78"/>
                        </a:rPr>
                        <a:t>دکتر حسین خنیفر</a:t>
                      </a:r>
                      <a:endParaRPr lang="en-US" sz="1400" dirty="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tc>
                  <a:txBody>
                    <a:bodyPr/>
                    <a:lstStyle/>
                    <a:p>
                      <a:pPr algn="justLow" rtl="1">
                        <a:lnSpc>
                          <a:spcPct val="115000"/>
                        </a:lnSpc>
                        <a:spcAft>
                          <a:spcPts val="0"/>
                        </a:spcAft>
                      </a:pPr>
                      <a:r>
                        <a:rPr lang="fa-IR" sz="1600">
                          <a:effectLst/>
                          <a:cs typeface="B Zar" panose="00000400000000000000" pitchFamily="2" charset="-78"/>
                        </a:rPr>
                        <a:t>سرپرست دانشگاه فرهنگیان،  و دبیر هیأت امناء</a:t>
                      </a:r>
                      <a:endParaRPr lang="en-US" sz="140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extLst>
                  <a:ext uri="{0D108BD9-81ED-4DB2-BD59-A6C34878D82A}">
                    <a16:rowId xmlns:a16="http://schemas.microsoft.com/office/drawing/2014/main" xmlns="" val="4216189319"/>
                  </a:ext>
                </a:extLst>
              </a:tr>
              <a:tr h="272429">
                <a:tc>
                  <a:txBody>
                    <a:bodyPr/>
                    <a:lstStyle/>
                    <a:p>
                      <a:pPr algn="justLow" rtl="1">
                        <a:lnSpc>
                          <a:spcPct val="115000"/>
                        </a:lnSpc>
                        <a:spcAft>
                          <a:spcPts val="0"/>
                        </a:spcAft>
                      </a:pPr>
                      <a:r>
                        <a:rPr lang="fa-IR" sz="1600">
                          <a:effectLst/>
                          <a:cs typeface="B Zar" panose="00000400000000000000" pitchFamily="2" charset="-78"/>
                        </a:rPr>
                        <a:t>حجت الاسلام والمسلمین جناب آقای مسیح مهاجری</a:t>
                      </a:r>
                      <a:endParaRPr lang="en-US" sz="140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tc>
                  <a:txBody>
                    <a:bodyPr/>
                    <a:lstStyle/>
                    <a:p>
                      <a:pPr algn="justLow" rtl="1">
                        <a:lnSpc>
                          <a:spcPct val="115000"/>
                        </a:lnSpc>
                        <a:spcAft>
                          <a:spcPts val="0"/>
                        </a:spcAft>
                      </a:pPr>
                      <a:r>
                        <a:rPr lang="fa-IR" sz="1600" dirty="0">
                          <a:effectLst/>
                          <a:cs typeface="B Zar" panose="00000400000000000000" pitchFamily="2" charset="-78"/>
                        </a:rPr>
                        <a:t>عضو حقیقی هیأت امنا</a:t>
                      </a:r>
                      <a:endParaRPr lang="en-US" sz="1400" dirty="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extLst>
                  <a:ext uri="{0D108BD9-81ED-4DB2-BD59-A6C34878D82A}">
                    <a16:rowId xmlns:a16="http://schemas.microsoft.com/office/drawing/2014/main" xmlns="" val="967437424"/>
                  </a:ext>
                </a:extLst>
              </a:tr>
              <a:tr h="469607">
                <a:tc>
                  <a:txBody>
                    <a:bodyPr/>
                    <a:lstStyle/>
                    <a:p>
                      <a:pPr algn="justLow" rtl="1">
                        <a:lnSpc>
                          <a:spcPct val="115000"/>
                        </a:lnSpc>
                        <a:spcAft>
                          <a:spcPts val="0"/>
                        </a:spcAft>
                      </a:pPr>
                      <a:r>
                        <a:rPr lang="fa-IR" sz="1600">
                          <a:effectLst/>
                          <a:cs typeface="B Zar" panose="00000400000000000000" pitchFamily="2" charset="-78"/>
                        </a:rPr>
                        <a:t>جناب آقای اسفندیار چهاربند</a:t>
                      </a:r>
                      <a:endParaRPr lang="en-US" sz="140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tc>
                  <a:txBody>
                    <a:bodyPr/>
                    <a:lstStyle/>
                    <a:p>
                      <a:pPr algn="justLow" rtl="1">
                        <a:lnSpc>
                          <a:spcPct val="115000"/>
                        </a:lnSpc>
                        <a:spcAft>
                          <a:spcPts val="0"/>
                        </a:spcAft>
                      </a:pPr>
                      <a:r>
                        <a:rPr lang="fa-IR" sz="1400" dirty="0">
                          <a:effectLst/>
                          <a:cs typeface="B Zar" panose="00000400000000000000" pitchFamily="2" charset="-78"/>
                        </a:rPr>
                        <a:t>رئیس مرکز برنامه ریزی و آموزش نیروی انسانی و فناوری وزارت آموزش و  پرورش</a:t>
                      </a:r>
                      <a:endParaRPr lang="en-US" sz="1800" dirty="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extLst>
                  <a:ext uri="{0D108BD9-81ED-4DB2-BD59-A6C34878D82A}">
                    <a16:rowId xmlns:a16="http://schemas.microsoft.com/office/drawing/2014/main" xmlns="" val="1648665264"/>
                  </a:ext>
                </a:extLst>
              </a:tr>
              <a:tr h="272429">
                <a:tc>
                  <a:txBody>
                    <a:bodyPr/>
                    <a:lstStyle/>
                    <a:p>
                      <a:pPr algn="justLow" rtl="1">
                        <a:lnSpc>
                          <a:spcPct val="115000"/>
                        </a:lnSpc>
                        <a:spcAft>
                          <a:spcPts val="0"/>
                        </a:spcAft>
                      </a:pPr>
                      <a:r>
                        <a:rPr lang="fa-IR" sz="1600" dirty="0">
                          <a:effectLst/>
                          <a:cs typeface="B Zar" panose="00000400000000000000" pitchFamily="2" charset="-78"/>
                        </a:rPr>
                        <a:t>جناب آقای دکتر مهدی نوید ادهم </a:t>
                      </a:r>
                      <a:endParaRPr lang="en-US" sz="1400" dirty="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tc>
                  <a:txBody>
                    <a:bodyPr/>
                    <a:lstStyle/>
                    <a:p>
                      <a:pPr algn="justLow" rtl="1">
                        <a:lnSpc>
                          <a:spcPct val="115000"/>
                        </a:lnSpc>
                        <a:spcAft>
                          <a:spcPts val="0"/>
                        </a:spcAft>
                      </a:pPr>
                      <a:r>
                        <a:rPr lang="fa-IR" sz="1600" dirty="0">
                          <a:effectLst/>
                          <a:cs typeface="B Zar" panose="00000400000000000000" pitchFamily="2" charset="-78"/>
                        </a:rPr>
                        <a:t>دبیرکل شورای عالی آموزش و پرورش</a:t>
                      </a:r>
                      <a:r>
                        <a:rPr lang="fa-IR" sz="1100" dirty="0">
                          <a:effectLst/>
                          <a:cs typeface="B Zar" panose="00000400000000000000" pitchFamily="2" charset="-78"/>
                        </a:rPr>
                        <a:t> </a:t>
                      </a:r>
                      <a:endParaRPr lang="en-US" sz="1400" dirty="0">
                        <a:effectLst/>
                        <a:latin typeface="Calibri" panose="020F0502020204030204" pitchFamily="34" charset="0"/>
                        <a:ea typeface="Calibri" panose="020F0502020204030204" pitchFamily="34" charset="0"/>
                        <a:cs typeface="B Zar" panose="00000400000000000000" pitchFamily="2" charset="-78"/>
                      </a:endParaRPr>
                    </a:p>
                  </a:txBody>
                  <a:tcPr marL="68580" marR="68580" marT="0" marB="0" anchor="ctr"/>
                </a:tc>
                <a:extLst>
                  <a:ext uri="{0D108BD9-81ED-4DB2-BD59-A6C34878D82A}">
                    <a16:rowId xmlns:a16="http://schemas.microsoft.com/office/drawing/2014/main" xmlns="" val="470099210"/>
                  </a:ext>
                </a:extLst>
              </a:tr>
            </a:tbl>
          </a:graphicData>
        </a:graphic>
      </p:graphicFrame>
      <p:pic>
        <p:nvPicPr>
          <p:cNvPr id="5" name="Picture 4"/>
          <p:cNvPicPr/>
          <p:nvPr/>
        </p:nvPicPr>
        <p:blipFill>
          <a:blip r:embed="rId2" cstate="print"/>
          <a:srcRect/>
          <a:stretch>
            <a:fillRect/>
          </a:stretch>
        </p:blipFill>
        <p:spPr bwMode="auto">
          <a:xfrm>
            <a:off x="0" y="-99392"/>
            <a:ext cx="9144000" cy="936104"/>
          </a:xfrm>
          <a:prstGeom prst="rect">
            <a:avLst/>
          </a:prstGeom>
          <a:noFill/>
          <a:ln w="9525">
            <a:noFill/>
            <a:miter lim="800000"/>
            <a:headEnd/>
            <a:tailEnd/>
          </a:ln>
          <a:effectLst/>
        </p:spPr>
      </p:pic>
    </p:spTree>
    <p:extLst>
      <p:ext uri="{BB962C8B-B14F-4D97-AF65-F5344CB8AC3E}">
        <p14:creationId xmlns:p14="http://schemas.microsoft.com/office/powerpoint/2010/main" val="3198525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sh_7_2"/>
          <p:cNvSpPr txBox="1">
            <a:spLocks noChangeArrowheads="1"/>
          </p:cNvSpPr>
          <p:nvPr/>
        </p:nvSpPr>
        <p:spPr bwMode="auto">
          <a:xfrm>
            <a:off x="1187624" y="2780928"/>
            <a:ext cx="6480720" cy="2215991"/>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31750" bIns="0" numCol="1" anchor="t" anchorCtr="0" compatLnSpc="1">
            <a:prstTxWarp prst="textNoShape">
              <a:avLst/>
            </a:prstTxWarp>
            <a:spAutoFit/>
          </a:bodyPr>
          <a:lstStyle/>
          <a:p>
            <a:pPr lvl="0" algn="ctr" rtl="1" eaLnBrk="0" fontAlgn="base" hangingPunct="0">
              <a:spcBef>
                <a:spcPct val="0"/>
              </a:spcBef>
              <a:spcAft>
                <a:spcPct val="0"/>
              </a:spcAft>
            </a:pPr>
            <a:r>
              <a:rPr lang="fa-IR" sz="4800" b="1" dirty="0" smtClean="0">
                <a:solidFill>
                  <a:srgbClr val="002060"/>
                </a:solidFill>
                <a:latin typeface="IranNastaliq" panose="02000503000000020003" pitchFamily="2" charset="0"/>
                <a:cs typeface="B Davat" panose="00000400000000000000" pitchFamily="2" charset="-78"/>
              </a:rPr>
              <a:t>پیشینه، گزارش عملکرد 120 روزه، آسیب شناسی ، پیشنهادات </a:t>
            </a:r>
          </a:p>
          <a:p>
            <a:pPr lvl="0" algn="ctr" rtl="1" eaLnBrk="0" fontAlgn="base" hangingPunct="0">
              <a:spcBef>
                <a:spcPct val="0"/>
              </a:spcBef>
              <a:spcAft>
                <a:spcPct val="0"/>
              </a:spcAft>
            </a:pPr>
            <a:r>
              <a:rPr lang="fa-IR" sz="4800" b="1" dirty="0" smtClean="0">
                <a:solidFill>
                  <a:srgbClr val="002060"/>
                </a:solidFill>
                <a:latin typeface="IranNastaliq" panose="02000503000000020003" pitchFamily="2" charset="0"/>
                <a:cs typeface="B Davat" panose="00000400000000000000" pitchFamily="2" charset="-78"/>
              </a:rPr>
              <a:t>دانشگاه </a:t>
            </a:r>
            <a:r>
              <a:rPr lang="fa-IR" sz="4800" b="1" dirty="0">
                <a:solidFill>
                  <a:srgbClr val="002060"/>
                </a:solidFill>
                <a:latin typeface="IranNastaliq" panose="02000503000000020003" pitchFamily="2" charset="0"/>
                <a:cs typeface="B Davat" panose="00000400000000000000" pitchFamily="2" charset="-78"/>
              </a:rPr>
              <a:t>فرهنگیان</a:t>
            </a:r>
            <a:endParaRPr kumimoji="0" lang="fa-IR" altLang="fa-IR" sz="9600" b="1" i="0" u="none" strike="noStrike" cap="none" normalizeH="0" baseline="0" dirty="0" smtClean="0">
              <a:ln>
                <a:noFill/>
              </a:ln>
              <a:solidFill>
                <a:srgbClr val="002060"/>
              </a:solidFill>
              <a:effectLst/>
              <a:latin typeface="IranNastaliq" panose="02000503000000020003" pitchFamily="2" charset="0"/>
              <a:cs typeface="B Davat" panose="00000400000000000000" pitchFamily="2" charset="-78"/>
            </a:endParaRPr>
          </a:p>
        </p:txBody>
      </p:sp>
    </p:spTree>
    <p:extLst>
      <p:ext uri="{BB962C8B-B14F-4D97-AF65-F5344CB8AC3E}">
        <p14:creationId xmlns:p14="http://schemas.microsoft.com/office/powerpoint/2010/main" val="17993549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55776" y="260648"/>
            <a:ext cx="3588936" cy="369332"/>
          </a:xfrm>
          <a:prstGeom prst="rect">
            <a:avLst/>
          </a:prstGeom>
        </p:spPr>
        <p:txBody>
          <a:bodyPr wrap="square">
            <a:spAutoFit/>
          </a:bodyPr>
          <a:lstStyle/>
          <a:p>
            <a:r>
              <a:rPr lang="fa-IR" dirty="0">
                <a:latin typeface="Calibri" panose="020F0502020204030204" pitchFamily="34" charset="0"/>
                <a:ea typeface="Calibri" panose="020F0502020204030204" pitchFamily="34" charset="0"/>
                <a:cs typeface="B Jadid" panose="00000700000000000000" pitchFamily="2" charset="-78"/>
              </a:rPr>
              <a:t>دانشگاه فرهنگیان </a:t>
            </a:r>
            <a:r>
              <a:rPr lang="fa-IR" dirty="0">
                <a:ea typeface="Calibri" panose="020F0502020204030204" pitchFamily="34" charset="0"/>
                <a:cs typeface="Sakkal Majalla" panose="02000000000000000000" pitchFamily="2" charset="-78"/>
              </a:rPr>
              <a:t>–</a:t>
            </a:r>
            <a:r>
              <a:rPr lang="fa-IR" dirty="0">
                <a:latin typeface="Calibri" panose="020F0502020204030204" pitchFamily="34" charset="0"/>
                <a:ea typeface="Calibri" panose="020F0502020204030204" pitchFamily="34" charset="0"/>
                <a:cs typeface="B Jadid" panose="00000700000000000000" pitchFamily="2" charset="-78"/>
              </a:rPr>
              <a:t> سازمان مرکزی</a:t>
            </a:r>
            <a:endParaRPr lang="fa-IR" dirty="0"/>
          </a:p>
        </p:txBody>
      </p:sp>
      <p:pic>
        <p:nvPicPr>
          <p:cNvPr id="163" name="Picture 162"/>
          <p:cNvPicPr>
            <a:picLocks noChangeAspect="1"/>
          </p:cNvPicPr>
          <p:nvPr/>
        </p:nvPicPr>
        <p:blipFill>
          <a:blip r:embed="rId2">
            <a:clrChange>
              <a:clrFrom>
                <a:srgbClr val="FFFFFF"/>
              </a:clrFrom>
              <a:clrTo>
                <a:srgbClr val="FFFFFF">
                  <a:alpha val="0"/>
                </a:srgbClr>
              </a:clrTo>
            </a:clrChange>
          </a:blip>
          <a:stretch>
            <a:fillRect/>
          </a:stretch>
        </p:blipFill>
        <p:spPr>
          <a:xfrm>
            <a:off x="137776" y="629980"/>
            <a:ext cx="8712968" cy="6021288"/>
          </a:xfrm>
          <a:prstGeom prst="rect">
            <a:avLst/>
          </a:prstGeom>
        </p:spPr>
      </p:pic>
    </p:spTree>
    <p:extLst>
      <p:ext uri="{BB962C8B-B14F-4D97-AF65-F5344CB8AC3E}">
        <p14:creationId xmlns:p14="http://schemas.microsoft.com/office/powerpoint/2010/main" val="1801771974"/>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40607782"/>
              </p:ext>
            </p:extLst>
          </p:nvPr>
        </p:nvGraphicFramePr>
        <p:xfrm>
          <a:off x="395537" y="188640"/>
          <a:ext cx="7992888" cy="6136739"/>
        </p:xfrm>
        <a:graphic>
          <a:graphicData uri="http://schemas.openxmlformats.org/drawingml/2006/table">
            <a:tbl>
              <a:tblPr rtl="1"/>
              <a:tblGrid>
                <a:gridCol w="2176860"/>
                <a:gridCol w="814244"/>
                <a:gridCol w="814244"/>
                <a:gridCol w="681307"/>
                <a:gridCol w="648071"/>
                <a:gridCol w="781010"/>
                <a:gridCol w="731156"/>
                <a:gridCol w="1345996"/>
              </a:tblGrid>
              <a:tr h="318761">
                <a:tc gridSpan="8">
                  <a:txBody>
                    <a:bodyPr/>
                    <a:lstStyle/>
                    <a:p>
                      <a:pPr algn="ctr" rtl="1" fontAlgn="b"/>
                      <a:r>
                        <a:rPr lang="fa-IR" sz="1200" b="0" i="0" u="none" strike="noStrike" dirty="0">
                          <a:effectLst/>
                          <a:latin typeface="B Titr" panose="00000700000000000000" pitchFamily="2" charset="-78"/>
                          <a:cs typeface="B Titr" panose="00000700000000000000" pitchFamily="2" charset="-78"/>
                        </a:rPr>
                        <a:t>تعداد پردیس ها / مراکز  دانشگاه فرهنگیان به تفکیک جنسیت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4819">
                <a:tc rowSpan="2">
                  <a:txBody>
                    <a:bodyPr/>
                    <a:lstStyle/>
                    <a:p>
                      <a:pPr algn="ctr" rtl="1" fontAlgn="ctr"/>
                      <a:r>
                        <a:rPr lang="fa-IR" sz="1100" b="0" i="0" u="none" strike="noStrike">
                          <a:effectLst/>
                          <a:latin typeface="B Titr" panose="00000700000000000000" pitchFamily="2" charset="-78"/>
                          <a:cs typeface="B Titr" panose="00000700000000000000" pitchFamily="2" charset="-78"/>
                        </a:rPr>
                        <a:t>نام استان</a:t>
                      </a:r>
                    </a:p>
                  </a:txBody>
                  <a:tcPr marL="3477" marR="3477" marT="3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gridSpan="3">
                  <a:txBody>
                    <a:bodyPr/>
                    <a:lstStyle/>
                    <a:p>
                      <a:pPr algn="ctr" rtl="1" fontAlgn="ctr"/>
                      <a:r>
                        <a:rPr lang="fa-IR" sz="1100" b="0" i="0" u="none" strike="noStrike">
                          <a:effectLst/>
                          <a:latin typeface="B Titr" panose="00000700000000000000" pitchFamily="2" charset="-78"/>
                          <a:cs typeface="B Titr" panose="00000700000000000000" pitchFamily="2" charset="-78"/>
                        </a:rPr>
                        <a:t>زن</a:t>
                      </a:r>
                    </a:p>
                  </a:txBody>
                  <a:tcPr marL="3477" marR="3477" marT="3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US"/>
                    </a:p>
                  </a:txBody>
                  <a:tcPr/>
                </a:tc>
                <a:tc hMerge="1">
                  <a:txBody>
                    <a:bodyPr/>
                    <a:lstStyle/>
                    <a:p>
                      <a:endParaRPr lang="en-US"/>
                    </a:p>
                  </a:txBody>
                  <a:tcPr/>
                </a:tc>
                <a:tc gridSpan="3">
                  <a:txBody>
                    <a:bodyPr/>
                    <a:lstStyle/>
                    <a:p>
                      <a:pPr algn="ctr" rtl="1" fontAlgn="ctr"/>
                      <a:r>
                        <a:rPr lang="fa-IR" sz="1100" b="0" i="0" u="none" strike="noStrike">
                          <a:effectLst/>
                          <a:latin typeface="B Titr" panose="00000700000000000000" pitchFamily="2" charset="-78"/>
                          <a:cs typeface="B Titr" panose="00000700000000000000" pitchFamily="2" charset="-78"/>
                        </a:rPr>
                        <a:t>مرد</a:t>
                      </a:r>
                    </a:p>
                  </a:txBody>
                  <a:tcPr marL="3477" marR="3477" marT="3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endParaRPr lang="en-US"/>
                    </a:p>
                  </a:txBody>
                  <a:tcPr/>
                </a:tc>
                <a:tc hMerge="1">
                  <a:txBody>
                    <a:bodyPr/>
                    <a:lstStyle/>
                    <a:p>
                      <a:endParaRPr lang="en-US"/>
                    </a:p>
                  </a:txBody>
                  <a:tcPr/>
                </a:tc>
                <a:tc rowSpan="2">
                  <a:txBody>
                    <a:bodyPr/>
                    <a:lstStyle/>
                    <a:p>
                      <a:pPr algn="ctr" rtl="1" fontAlgn="ctr"/>
                      <a:r>
                        <a:rPr lang="fa-IR" sz="1100" b="0" i="0" u="none" strike="noStrike">
                          <a:effectLst/>
                          <a:latin typeface="B Titr" panose="00000700000000000000" pitchFamily="2" charset="-78"/>
                          <a:cs typeface="B Titr" panose="00000700000000000000" pitchFamily="2" charset="-78"/>
                        </a:rPr>
                        <a:t>جمع کل  استان</a:t>
                      </a:r>
                    </a:p>
                  </a:txBody>
                  <a:tcPr marL="3477" marR="3477" marT="3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r>
              <a:tr h="144819">
                <a:tc vMerge="1">
                  <a:txBody>
                    <a:bodyPr/>
                    <a:lstStyle/>
                    <a:p>
                      <a:endParaRPr lang="en-US"/>
                    </a:p>
                  </a:txBody>
                  <a:tcPr/>
                </a:tc>
                <a:tc>
                  <a:txBody>
                    <a:bodyPr/>
                    <a:lstStyle/>
                    <a:p>
                      <a:pPr algn="r" rtl="1" fontAlgn="ctr"/>
                      <a:r>
                        <a:rPr lang="fa-IR" sz="1100" b="0" i="0" u="none" strike="noStrike">
                          <a:effectLst/>
                          <a:latin typeface="B Titr" panose="00000700000000000000" pitchFamily="2" charset="-78"/>
                          <a:cs typeface="B Titr" panose="00000700000000000000" pitchFamily="2" charset="-78"/>
                        </a:rPr>
                        <a:t>پرديس</a:t>
                      </a:r>
                    </a:p>
                  </a:txBody>
                  <a:tcPr marL="3477" marR="3477" marT="3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rtl="1" fontAlgn="ctr"/>
                      <a:r>
                        <a:rPr lang="fa-IR" sz="1100" b="0" i="0" u="none" strike="noStrike">
                          <a:effectLst/>
                          <a:latin typeface="B Titr" panose="00000700000000000000" pitchFamily="2" charset="-78"/>
                          <a:cs typeface="B Titr" panose="00000700000000000000" pitchFamily="2" charset="-78"/>
                        </a:rPr>
                        <a:t>واحدتابعه</a:t>
                      </a:r>
                    </a:p>
                  </a:txBody>
                  <a:tcPr marL="3477" marR="3477" marT="3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rtl="1" fontAlgn="ctr"/>
                      <a:r>
                        <a:rPr lang="fa-IR" sz="1100" b="0" i="0" u="none" strike="noStrike">
                          <a:effectLst/>
                          <a:latin typeface="B Titr" panose="00000700000000000000" pitchFamily="2" charset="-78"/>
                          <a:cs typeface="B Titr" panose="00000700000000000000" pitchFamily="2" charset="-78"/>
                        </a:rPr>
                        <a:t>جمع کل </a:t>
                      </a:r>
                    </a:p>
                  </a:txBody>
                  <a:tcPr marL="3477" marR="3477" marT="3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rtl="1" fontAlgn="ctr"/>
                      <a:r>
                        <a:rPr lang="fa-IR" sz="1100" b="0" i="0" u="none" strike="noStrike">
                          <a:effectLst/>
                          <a:latin typeface="B Titr" panose="00000700000000000000" pitchFamily="2" charset="-78"/>
                          <a:cs typeface="B Titr" panose="00000700000000000000" pitchFamily="2" charset="-78"/>
                        </a:rPr>
                        <a:t>پرديس</a:t>
                      </a:r>
                    </a:p>
                  </a:txBody>
                  <a:tcPr marL="3477" marR="3477" marT="3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r" rtl="1" fontAlgn="ctr"/>
                      <a:r>
                        <a:rPr lang="fa-IR" sz="1100" b="0" i="0" u="none" strike="noStrike">
                          <a:effectLst/>
                          <a:latin typeface="B Titr" panose="00000700000000000000" pitchFamily="2" charset="-78"/>
                          <a:cs typeface="B Titr" panose="00000700000000000000" pitchFamily="2" charset="-78"/>
                        </a:rPr>
                        <a:t>واحدتابعه</a:t>
                      </a:r>
                    </a:p>
                  </a:txBody>
                  <a:tcPr marL="3477" marR="3477" marT="3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r" rtl="1" fontAlgn="ctr"/>
                      <a:r>
                        <a:rPr lang="fa-IR" sz="1100" b="0" i="0" u="none" strike="noStrike">
                          <a:effectLst/>
                          <a:latin typeface="B Titr" panose="00000700000000000000" pitchFamily="2" charset="-78"/>
                          <a:cs typeface="B Titr" panose="00000700000000000000" pitchFamily="2" charset="-78"/>
                        </a:rPr>
                        <a:t>جمع کل </a:t>
                      </a:r>
                    </a:p>
                  </a:txBody>
                  <a:tcPr marL="3477" marR="3477" marT="3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vMerge="1">
                  <a:txBody>
                    <a:bodyPr/>
                    <a:lstStyle/>
                    <a:p>
                      <a:endParaRPr lang="en-US"/>
                    </a:p>
                  </a:txBody>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آذربايجان شرقي</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آذربايجان غربي</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4</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اردبيل</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3</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اصفهان</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3</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5</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البرز</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ايلام</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بوشهر</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تهران</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4</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3</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5</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9</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چهارمحال وبختياري</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3</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خراسان جنوبي</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3</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خراسان رضوي</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4</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5</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6</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خراسان شمالي</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خوزستان</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4</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5</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7</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زنجان</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سمنان</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سيستان وبلوچستان</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فارس</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3</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4</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6</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قزوين</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قم</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3</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كردستان</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كرمان</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كهكيلويه وبويراحمد</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کرمانشاه</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dirty="0">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گلستان</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3</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گيلان</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لرستان</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4</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مازندران</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4</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6</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مركزي</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هرمزگان</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همدان</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يزد</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9028">
                <a:tc>
                  <a:txBody>
                    <a:bodyPr/>
                    <a:lstStyle/>
                    <a:p>
                      <a:pPr algn="ctr" rtl="1" fontAlgn="b"/>
                      <a:r>
                        <a:rPr lang="fa-IR" sz="1100" b="0" i="0" u="none" strike="noStrike">
                          <a:effectLst/>
                          <a:latin typeface="B Titr" panose="00000700000000000000" pitchFamily="2" charset="-78"/>
                          <a:cs typeface="B Titr" panose="00000700000000000000" pitchFamily="2" charset="-78"/>
                        </a:rPr>
                        <a:t>جمع کل </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32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n-US" sz="1100" b="0" i="0" u="none" strike="noStrike" dirty="0">
                          <a:effectLst/>
                          <a:latin typeface="B Titr" panose="00000700000000000000" pitchFamily="2" charset="-78"/>
                          <a:cs typeface="B Titr" panose="00000700000000000000" pitchFamily="2" charset="-78"/>
                        </a:rPr>
                        <a:t>11</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44</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32</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23</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n-US" sz="1100" b="0" i="0" u="none" strike="noStrike">
                          <a:effectLst/>
                          <a:latin typeface="B Titr" panose="00000700000000000000" pitchFamily="2" charset="-78"/>
                          <a:cs typeface="B Titr" panose="00000700000000000000" pitchFamily="2" charset="-78"/>
                        </a:rPr>
                        <a:t>54</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n-US" sz="1100" b="0" i="0" u="none" strike="noStrike" dirty="0">
                          <a:effectLst/>
                          <a:latin typeface="B Titr" panose="00000700000000000000" pitchFamily="2" charset="-78"/>
                          <a:cs typeface="B Titr" panose="00000700000000000000" pitchFamily="2" charset="-78"/>
                        </a:rPr>
                        <a:t>98</a:t>
                      </a:r>
                    </a:p>
                  </a:txBody>
                  <a:tcPr marL="3477" marR="3477" marT="34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r>
            </a:tbl>
          </a:graphicData>
        </a:graphic>
      </p:graphicFrame>
    </p:spTree>
    <p:extLst>
      <p:ext uri="{BB962C8B-B14F-4D97-AF65-F5344CB8AC3E}">
        <p14:creationId xmlns:p14="http://schemas.microsoft.com/office/powerpoint/2010/main" val="3832596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204707145"/>
              </p:ext>
            </p:extLst>
          </p:nvPr>
        </p:nvGraphicFramePr>
        <p:xfrm>
          <a:off x="683568" y="1439981"/>
          <a:ext cx="7753028" cy="4963331"/>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p:nvPr/>
        </p:nvPicPr>
        <p:blipFill>
          <a:blip r:embed="rId3" cstate="print"/>
          <a:srcRect/>
          <a:stretch>
            <a:fillRect/>
          </a:stretch>
        </p:blipFill>
        <p:spPr bwMode="auto">
          <a:xfrm>
            <a:off x="12236" y="335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78329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title="پذیرش دانشجو در دوره کارشناسی پیوسته"/>
          <p:cNvGraphicFramePr/>
          <p:nvPr>
            <p:extLst/>
          </p:nvPr>
        </p:nvGraphicFramePr>
        <p:xfrm>
          <a:off x="1184460" y="1235022"/>
          <a:ext cx="7799522" cy="4765728"/>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p:cNvPicPr/>
          <p:nvPr/>
        </p:nvPicPr>
        <p:blipFill>
          <a:blip r:embed="rId3" cstate="print"/>
          <a:srcRect/>
          <a:stretch>
            <a:fillRect/>
          </a:stretch>
        </p:blipFill>
        <p:spPr bwMode="auto">
          <a:xfrm>
            <a:off x="12236" y="335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7653763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title="پذیرش دانشجو در دوره کارشناسی پیوسته"/>
          <p:cNvGraphicFramePr/>
          <p:nvPr>
            <p:extLst/>
          </p:nvPr>
        </p:nvGraphicFramePr>
        <p:xfrm>
          <a:off x="1115881" y="1252456"/>
          <a:ext cx="7694906" cy="4748294"/>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p:cNvPicPr/>
          <p:nvPr/>
        </p:nvPicPr>
        <p:blipFill>
          <a:blip r:embed="rId3" cstate="print"/>
          <a:srcRect/>
          <a:stretch>
            <a:fillRect/>
          </a:stretch>
        </p:blipFill>
        <p:spPr bwMode="auto">
          <a:xfrm>
            <a:off x="12236" y="335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895518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title="پذیرش دانشجو در دوره کارشناسی پیوسته"/>
          <p:cNvGraphicFramePr/>
          <p:nvPr>
            <p:extLst>
              <p:ext uri="{D42A27DB-BD31-4B8C-83A1-F6EECF244321}">
                <p14:modId xmlns:p14="http://schemas.microsoft.com/office/powerpoint/2010/main" val="1397353292"/>
              </p:ext>
            </p:extLst>
          </p:nvPr>
        </p:nvGraphicFramePr>
        <p:xfrm>
          <a:off x="683568" y="1340768"/>
          <a:ext cx="7939005" cy="5143500"/>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p:cNvPicPr/>
          <p:nvPr/>
        </p:nvPicPr>
        <p:blipFill>
          <a:blip r:embed="rId3" cstate="print"/>
          <a:srcRect/>
          <a:stretch>
            <a:fillRect/>
          </a:stretch>
        </p:blipFill>
        <p:spPr bwMode="auto">
          <a:xfrm>
            <a:off x="12236" y="335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270362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2327427513"/>
              </p:ext>
            </p:extLst>
          </p:nvPr>
        </p:nvGraphicFramePr>
        <p:xfrm>
          <a:off x="1187624" y="1484784"/>
          <a:ext cx="6972946" cy="4064000"/>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p:cNvPicPr/>
          <p:nvPr/>
        </p:nvPicPr>
        <p:blipFill>
          <a:blip r:embed="rId3"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323643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1524000" y="1397000"/>
          <a:ext cx="6972946" cy="4064000"/>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p:cNvPicPr/>
          <p:nvPr/>
        </p:nvPicPr>
        <p:blipFill>
          <a:blip r:embed="rId3"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9959585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title="پذیرش دانشجو در دوره کارشناسی پیوسته"/>
          <p:cNvGraphicFramePr/>
          <p:nvPr>
            <p:extLst>
              <p:ext uri="{D42A27DB-BD31-4B8C-83A1-F6EECF244321}">
                <p14:modId xmlns:p14="http://schemas.microsoft.com/office/powerpoint/2010/main" val="4264014945"/>
              </p:ext>
            </p:extLst>
          </p:nvPr>
        </p:nvGraphicFramePr>
        <p:xfrm>
          <a:off x="827584" y="1340768"/>
          <a:ext cx="7799522" cy="4765728"/>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p:cNvPicPr/>
          <p:nvPr/>
        </p:nvPicPr>
        <p:blipFill>
          <a:blip r:embed="rId3"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03244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title="پذیرش دانشجو در دوره کارشناسی پیوسته"/>
          <p:cNvGraphicFramePr/>
          <p:nvPr>
            <p:extLst>
              <p:ext uri="{D42A27DB-BD31-4B8C-83A1-F6EECF244321}">
                <p14:modId xmlns:p14="http://schemas.microsoft.com/office/powerpoint/2010/main" val="87148591"/>
              </p:ext>
            </p:extLst>
          </p:nvPr>
        </p:nvGraphicFramePr>
        <p:xfrm>
          <a:off x="755576" y="1556792"/>
          <a:ext cx="7799522" cy="4765728"/>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p:cNvPicPr/>
          <p:nvPr/>
        </p:nvPicPr>
        <p:blipFill>
          <a:blip r:embed="rId3"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71204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6146" name="Picture 2" descr="نتیجه تصویری برای حضرت محم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4491" y="1124744"/>
            <a:ext cx="3535015" cy="2662890"/>
          </a:xfrm>
          <a:prstGeom prst="rect">
            <a:avLst/>
          </a:prstGeom>
          <a:solidFill>
            <a:srgbClr val="FFFF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pic>
      <p:pic>
        <p:nvPicPr>
          <p:cNvPr id="6" name="Picture 5"/>
          <p:cNvPicPr/>
          <p:nvPr/>
        </p:nvPicPr>
        <p:blipFill>
          <a:blip r:embed="rId4" cstate="print"/>
          <a:srcRect/>
          <a:stretch>
            <a:fillRect/>
          </a:stretch>
        </p:blipFill>
        <p:spPr bwMode="auto">
          <a:xfrm>
            <a:off x="-2" y="0"/>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itle 9"/>
          <p:cNvSpPr txBox="1">
            <a:spLocks/>
          </p:cNvSpPr>
          <p:nvPr/>
        </p:nvSpPr>
        <p:spPr>
          <a:xfrm>
            <a:off x="827584" y="3787634"/>
            <a:ext cx="7740858" cy="2809717"/>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fa-IR" sz="3100" dirty="0" smtClean="0">
                <a:latin typeface="IranNastaliq" panose="02000503000000020003" pitchFamily="2" charset="0"/>
                <a:cs typeface="IranNastaliq" panose="02000503000000020003" pitchFamily="2" charset="0"/>
              </a:rPr>
              <a:t>آموزگار مهر و رحمت، حضرت محمد مصطفی(صلوات ا لله عليه):</a:t>
            </a:r>
            <a:r>
              <a:rPr lang="fa-IR" dirty="0" smtClean="0">
                <a:latin typeface="IranNastaliq" panose="02000503000000020003" pitchFamily="2" charset="0"/>
                <a:cs typeface="IranNastaliq" panose="02000503000000020003" pitchFamily="2" charset="0"/>
              </a:rPr>
              <a:t/>
            </a:r>
            <a:br>
              <a:rPr lang="fa-IR" dirty="0" smtClean="0">
                <a:latin typeface="IranNastaliq" panose="02000503000000020003" pitchFamily="2" charset="0"/>
                <a:cs typeface="IranNastaliq" panose="02000503000000020003" pitchFamily="2" charset="0"/>
              </a:rPr>
            </a:br>
            <a:r>
              <a:rPr lang="fa-IR" sz="3100" dirty="0" smtClean="0">
                <a:latin typeface="IranNastaliq" panose="02000503000000020003" pitchFamily="2" charset="0"/>
                <a:cs typeface="IranNastaliq" panose="02000503000000020003" pitchFamily="2" charset="0"/>
              </a:rPr>
              <a:t>                  </a:t>
            </a:r>
            <a:r>
              <a:rPr lang="fa-IR" sz="4000" dirty="0" smtClean="0">
                <a:cs typeface="B Esfehan" panose="00000700000000000000" pitchFamily="2" charset="-78"/>
              </a:rPr>
              <a:t>بِالتَّعْلیمِ اُرْسِلْتُ </a:t>
            </a:r>
            <a:r>
              <a:rPr lang="fa-IR" sz="1300" dirty="0" smtClean="0">
                <a:cs typeface="B Zar" panose="00000400000000000000" pitchFamily="2" charset="-78"/>
              </a:rPr>
              <a:t>(بحارالانوار، ج /1ص 206)  </a:t>
            </a:r>
            <a:r>
              <a:rPr lang="fa-IR" sz="5300" dirty="0" smtClean="0">
                <a:cs typeface="B Esfehan" panose="00000700000000000000" pitchFamily="2" charset="-78"/>
              </a:rPr>
              <a:t/>
            </a:r>
            <a:br>
              <a:rPr lang="fa-IR" sz="5300" dirty="0" smtClean="0">
                <a:cs typeface="B Esfehan" panose="00000700000000000000" pitchFamily="2" charset="-78"/>
              </a:rPr>
            </a:br>
            <a:r>
              <a:rPr lang="fa-IR" sz="5400" dirty="0" smtClean="0">
                <a:cs typeface="B Davat" panose="00000400000000000000" pitchFamily="2" charset="-78"/>
              </a:rPr>
              <a:t>من فرستاده شدم برای تعلیم</a:t>
            </a:r>
            <a:endParaRPr lang="fa-IR" sz="5300"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3955226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59416" y="2852936"/>
            <a:ext cx="5978239" cy="931024"/>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fa-IR" sz="2800" b="1" dirty="0">
                <a:ln/>
                <a:solidFill>
                  <a:srgbClr val="FF0000"/>
                </a:solidFill>
                <a:latin typeface="Calibri" panose="020F0502020204030204" pitchFamily="34" charset="0"/>
                <a:ea typeface="Calibri" panose="020F0502020204030204" pitchFamily="34" charset="0"/>
                <a:cs typeface="B Titr" panose="00000700000000000000" pitchFamily="2" charset="-78"/>
              </a:rPr>
              <a:t>روند پذیرش دانشجو  </a:t>
            </a:r>
            <a:endParaRPr lang="fa-IR" sz="2800" b="1" dirty="0" smtClean="0">
              <a:ln/>
              <a:solidFill>
                <a:srgbClr val="FF0000"/>
              </a:solidFill>
              <a:latin typeface="Calibri" panose="020F0502020204030204" pitchFamily="34" charset="0"/>
              <a:ea typeface="Calibri" panose="020F0502020204030204" pitchFamily="34" charset="0"/>
              <a:cs typeface="B Titr" panose="00000700000000000000" pitchFamily="2" charset="-78"/>
            </a:endParaRPr>
          </a:p>
          <a:p>
            <a:pPr algn="ctr"/>
            <a:r>
              <a:rPr lang="fa-IR" sz="2800" b="1" dirty="0" smtClean="0">
                <a:ln/>
                <a:solidFill>
                  <a:srgbClr val="FF0000"/>
                </a:solidFill>
                <a:latin typeface="Calibri" panose="020F0502020204030204" pitchFamily="34" charset="0"/>
                <a:ea typeface="Calibri" panose="020F0502020204030204" pitchFamily="34" charset="0"/>
                <a:cs typeface="B Titr" panose="00000700000000000000" pitchFamily="2" charset="-78"/>
              </a:rPr>
              <a:t>در </a:t>
            </a:r>
            <a:r>
              <a:rPr lang="fa-IR" sz="2800" b="1" dirty="0">
                <a:ln/>
                <a:solidFill>
                  <a:srgbClr val="FF0000"/>
                </a:solidFill>
                <a:latin typeface="Calibri" panose="020F0502020204030204" pitchFamily="34" charset="0"/>
                <a:ea typeface="Calibri" panose="020F0502020204030204" pitchFamily="34" charset="0"/>
                <a:cs typeface="B Titr" panose="00000700000000000000" pitchFamily="2" charset="-78"/>
              </a:rPr>
              <a:t>رشته های مختلف تحصیلی کارشناسی پیوسته</a:t>
            </a:r>
            <a:endParaRPr lang="en-US" sz="2800" b="1" dirty="0">
              <a:ln/>
              <a:solidFill>
                <a:srgbClr val="FF0000"/>
              </a:solidFill>
            </a:endParaRPr>
          </a:p>
        </p:txBody>
      </p:sp>
      <p:pic>
        <p:nvPicPr>
          <p:cNvPr id="4" name="Picture 3"/>
          <p:cNvPicPr/>
          <p:nvPr/>
        </p:nvPicPr>
        <p:blipFill>
          <a:blip r:embed="rId2"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6178223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title="پذیرش دانشجو در دوره کارشناسی پیوسته"/>
          <p:cNvGraphicFramePr/>
          <p:nvPr>
            <p:extLst>
              <p:ext uri="{D42A27DB-BD31-4B8C-83A1-F6EECF244321}">
                <p14:modId xmlns:p14="http://schemas.microsoft.com/office/powerpoint/2010/main" val="953353360"/>
              </p:ext>
            </p:extLst>
          </p:nvPr>
        </p:nvGraphicFramePr>
        <p:xfrm>
          <a:off x="899592" y="1412776"/>
          <a:ext cx="7799522" cy="4765728"/>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2123728" y="332656"/>
            <a:ext cx="4572000" cy="954107"/>
          </a:xfrm>
          <a:prstGeom prst="rect">
            <a:avLst/>
          </a:prstGeom>
        </p:spPr>
        <p:txBody>
          <a:bodyPr>
            <a:spAutoFit/>
          </a:bodyPr>
          <a:lstStyle/>
          <a:p>
            <a:pPr algn="ctr" rtl="1">
              <a:defRPr sz="2800" b="1" i="0" u="none" strike="noStrike" kern="1200" cap="all" baseline="0">
                <a:solidFill>
                  <a:prstClr val="black"/>
                </a:solidFill>
                <a:latin typeface="+mn-lt"/>
                <a:ea typeface="+mn-ea"/>
                <a:cs typeface="B Titr" panose="00000700000000000000" pitchFamily="2" charset="-78"/>
              </a:defRPr>
            </a:pPr>
            <a:r>
              <a:rPr lang="fa-IR" dirty="0"/>
              <a:t>آمار پذیرفته شدگان </a:t>
            </a:r>
            <a:r>
              <a:rPr lang="fa-IR" dirty="0">
                <a:solidFill>
                  <a:srgbClr val="FF0000"/>
                </a:solidFill>
              </a:rPr>
              <a:t>کارشناسی پیوسته جنسیت زن </a:t>
            </a:r>
          </a:p>
        </p:txBody>
      </p:sp>
    </p:spTree>
    <p:extLst>
      <p:ext uri="{BB962C8B-B14F-4D97-AF65-F5344CB8AC3E}">
        <p14:creationId xmlns:p14="http://schemas.microsoft.com/office/powerpoint/2010/main" val="2998010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90886167"/>
              </p:ext>
            </p:extLst>
          </p:nvPr>
        </p:nvGraphicFramePr>
        <p:xfrm>
          <a:off x="1115616" y="2132856"/>
          <a:ext cx="7200902" cy="4194810"/>
        </p:xfrm>
        <a:graphic>
          <a:graphicData uri="http://schemas.openxmlformats.org/drawingml/2006/table">
            <a:tbl>
              <a:tblPr rtl="1" firstRow="1" firstCol="1" bandRow="1"/>
              <a:tblGrid>
                <a:gridCol w="697229"/>
                <a:gridCol w="3122525"/>
                <a:gridCol w="600430"/>
                <a:gridCol w="545072"/>
                <a:gridCol w="600430"/>
                <a:gridCol w="545072"/>
                <a:gridCol w="545072"/>
                <a:gridCol w="545072"/>
              </a:tblGrid>
              <a:tr h="300746">
                <a:tc>
                  <a:txBody>
                    <a:bodyPr/>
                    <a:lstStyle/>
                    <a:p>
                      <a:pPr algn="ctr" rtl="1" fontAlgn="ctr"/>
                      <a:r>
                        <a:rPr lang="fa-IR" sz="1100" b="1" i="0" u="none" strike="noStrike" dirty="0">
                          <a:solidFill>
                            <a:srgbClr val="FFFFFF"/>
                          </a:solidFill>
                          <a:effectLst/>
                          <a:latin typeface="B Titr" panose="00000700000000000000" pitchFamily="2" charset="-78"/>
                          <a:cs typeface="B Titr" panose="00000700000000000000" pitchFamily="2" charset="-78"/>
                        </a:rPr>
                        <a:t>ردیف</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8712"/>
                    </a:solidFill>
                  </a:tcPr>
                </a:tc>
                <a:tc>
                  <a:txBody>
                    <a:bodyPr/>
                    <a:lstStyle/>
                    <a:p>
                      <a:pPr algn="ctr" rtl="1" fontAlgn="ctr"/>
                      <a:r>
                        <a:rPr lang="fa-IR" sz="1100" b="1" i="0" u="none" strike="noStrike">
                          <a:solidFill>
                            <a:srgbClr val="FFFFFF"/>
                          </a:solidFill>
                          <a:effectLst/>
                          <a:latin typeface="B Titr" panose="00000700000000000000" pitchFamily="2" charset="-78"/>
                          <a:cs typeface="B Titr" panose="00000700000000000000" pitchFamily="2" charset="-78"/>
                        </a:rPr>
                        <a:t>رشته</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8712"/>
                    </a:solidFill>
                  </a:tcPr>
                </a:tc>
                <a:tc>
                  <a:txBody>
                    <a:bodyPr/>
                    <a:lstStyle/>
                    <a:p>
                      <a:pPr algn="ctr" rtl="1" fontAlgn="ctr"/>
                      <a:r>
                        <a:rPr lang="fa-IR" sz="1100" b="1" i="0" u="none" strike="noStrike">
                          <a:solidFill>
                            <a:srgbClr val="FFFFFF"/>
                          </a:solidFill>
                          <a:effectLst/>
                          <a:latin typeface="B Titr" panose="00000700000000000000" pitchFamily="2" charset="-78"/>
                          <a:cs typeface="B Titr" panose="00000700000000000000" pitchFamily="2" charset="-78"/>
                        </a:rPr>
                        <a:t>سال  91</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8712"/>
                    </a:solidFill>
                  </a:tcPr>
                </a:tc>
                <a:tc>
                  <a:txBody>
                    <a:bodyPr/>
                    <a:lstStyle/>
                    <a:p>
                      <a:pPr algn="ctr" rtl="1" fontAlgn="ctr"/>
                      <a:r>
                        <a:rPr lang="fa-IR" sz="1100" b="1" i="0" u="none" strike="noStrike">
                          <a:solidFill>
                            <a:srgbClr val="FFFFFF"/>
                          </a:solidFill>
                          <a:effectLst/>
                          <a:latin typeface="B Titr" panose="00000700000000000000" pitchFamily="2" charset="-78"/>
                          <a:cs typeface="B Titr" panose="00000700000000000000" pitchFamily="2" charset="-78"/>
                        </a:rPr>
                        <a:t>سال  92</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8712"/>
                    </a:solidFill>
                  </a:tcPr>
                </a:tc>
                <a:tc>
                  <a:txBody>
                    <a:bodyPr/>
                    <a:lstStyle/>
                    <a:p>
                      <a:pPr algn="ctr" rtl="1" fontAlgn="ctr"/>
                      <a:r>
                        <a:rPr lang="fa-IR" sz="1100" b="1" i="0" u="none" strike="noStrike">
                          <a:solidFill>
                            <a:srgbClr val="FFFFFF"/>
                          </a:solidFill>
                          <a:effectLst/>
                          <a:latin typeface="B Titr" panose="00000700000000000000" pitchFamily="2" charset="-78"/>
                          <a:cs typeface="B Titr" panose="00000700000000000000" pitchFamily="2" charset="-78"/>
                        </a:rPr>
                        <a:t>سال  93</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8712"/>
                    </a:solidFill>
                  </a:tcPr>
                </a:tc>
                <a:tc>
                  <a:txBody>
                    <a:bodyPr/>
                    <a:lstStyle/>
                    <a:p>
                      <a:pPr algn="ctr" rtl="1" fontAlgn="ctr"/>
                      <a:r>
                        <a:rPr lang="fa-IR" sz="1100" b="1" i="0" u="none" strike="noStrike" dirty="0">
                          <a:solidFill>
                            <a:srgbClr val="FFFFFF"/>
                          </a:solidFill>
                          <a:effectLst/>
                          <a:latin typeface="B Titr" panose="00000700000000000000" pitchFamily="2" charset="-78"/>
                          <a:cs typeface="B Titr" panose="00000700000000000000" pitchFamily="2" charset="-78"/>
                        </a:rPr>
                        <a:t>سال  94</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8712"/>
                    </a:solidFill>
                  </a:tcPr>
                </a:tc>
                <a:tc>
                  <a:txBody>
                    <a:bodyPr/>
                    <a:lstStyle/>
                    <a:p>
                      <a:pPr algn="ctr" rtl="1" fontAlgn="ctr"/>
                      <a:r>
                        <a:rPr lang="fa-IR" sz="1100" b="1" i="0" u="none" strike="noStrike">
                          <a:solidFill>
                            <a:srgbClr val="FFFFFF"/>
                          </a:solidFill>
                          <a:effectLst/>
                          <a:latin typeface="B Titr" panose="00000700000000000000" pitchFamily="2" charset="-78"/>
                          <a:cs typeface="B Titr" panose="00000700000000000000" pitchFamily="2" charset="-78"/>
                        </a:rPr>
                        <a:t>سال  95</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8712"/>
                    </a:solidFill>
                  </a:tcPr>
                </a:tc>
                <a:tc>
                  <a:txBody>
                    <a:bodyPr/>
                    <a:lstStyle/>
                    <a:p>
                      <a:pPr algn="ctr" rtl="1" fontAlgn="ctr"/>
                      <a:r>
                        <a:rPr lang="fa-IR" sz="1100" b="1" i="0" u="none" strike="noStrike">
                          <a:solidFill>
                            <a:srgbClr val="FFFFFF"/>
                          </a:solidFill>
                          <a:effectLst/>
                          <a:latin typeface="B Titr" panose="00000700000000000000" pitchFamily="2" charset="-78"/>
                          <a:cs typeface="B Titr" panose="00000700000000000000" pitchFamily="2" charset="-78"/>
                        </a:rPr>
                        <a:t>سال 96</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8712"/>
                    </a:solidFill>
                  </a:tcPr>
                </a:tc>
              </a:tr>
              <a:tr h="243379">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1</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r" rtl="1" fontAlgn="ctr"/>
                      <a:r>
                        <a:rPr lang="fa-IR" sz="1100" b="0" i="0" u="none" strike="noStrike">
                          <a:solidFill>
                            <a:srgbClr val="000000"/>
                          </a:solidFill>
                          <a:effectLst/>
                          <a:latin typeface="B Titr" panose="00000700000000000000" pitchFamily="2" charset="-78"/>
                          <a:cs typeface="B Titr" panose="00000700000000000000" pitchFamily="2" charset="-78"/>
                        </a:rPr>
                        <a:t>آموزش زبان و ادبیات فارسی</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478</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dirty="0">
                          <a:solidFill>
                            <a:srgbClr val="000000"/>
                          </a:solidFill>
                          <a:effectLst/>
                          <a:latin typeface="B Titr" panose="00000700000000000000" pitchFamily="2" charset="-78"/>
                          <a:cs typeface="B Titr" panose="00000700000000000000" pitchFamily="2" charset="-78"/>
                        </a:rPr>
                        <a:t>389</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176</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65</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131</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123</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r>
              <a:tr h="243379">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2</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100" b="0" i="0" u="none" strike="noStrike">
                          <a:solidFill>
                            <a:srgbClr val="000000"/>
                          </a:solidFill>
                          <a:effectLst/>
                          <a:latin typeface="B Titr" panose="00000700000000000000" pitchFamily="2" charset="-78"/>
                          <a:cs typeface="B Titr" panose="00000700000000000000" pitchFamily="2" charset="-78"/>
                        </a:rPr>
                        <a:t>دبیری تاریخ </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57</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52</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28</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15</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36</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23</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3379">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3</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r" rtl="1" fontAlgn="ctr"/>
                      <a:r>
                        <a:rPr lang="fa-IR" sz="1100" b="0" i="0" u="none" strike="noStrike">
                          <a:solidFill>
                            <a:srgbClr val="000000"/>
                          </a:solidFill>
                          <a:effectLst/>
                          <a:latin typeface="B Titr" panose="00000700000000000000" pitchFamily="2" charset="-78"/>
                          <a:cs typeface="B Titr" panose="00000700000000000000" pitchFamily="2" charset="-78"/>
                        </a:rPr>
                        <a:t> دبیری جغرافیا</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93</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66</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22</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15</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36</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20</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r>
              <a:tr h="243379">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4</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100" b="0" i="0" u="none" strike="noStrike">
                          <a:solidFill>
                            <a:srgbClr val="000000"/>
                          </a:solidFill>
                          <a:effectLst/>
                          <a:latin typeface="B Titr" panose="00000700000000000000" pitchFamily="2" charset="-78"/>
                          <a:cs typeface="B Titr" panose="00000700000000000000" pitchFamily="2" charset="-78"/>
                        </a:rPr>
                        <a:t>دبیری علوم اجتماعی</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259</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323</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51</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23</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90</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84</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3379">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5</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r" rtl="1" fontAlgn="ctr"/>
                      <a:r>
                        <a:rPr lang="fa-IR" sz="1100" b="0" i="0" u="none" strike="noStrike">
                          <a:solidFill>
                            <a:srgbClr val="000000"/>
                          </a:solidFill>
                          <a:effectLst/>
                          <a:latin typeface="B Titr" panose="00000700000000000000" pitchFamily="2" charset="-78"/>
                          <a:cs typeface="B Titr" panose="00000700000000000000" pitchFamily="2" charset="-78"/>
                        </a:rPr>
                        <a:t>دبیری زیست شناسی</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210</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79</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70</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21</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64</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57</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r>
              <a:tr h="243379">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6</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100" b="0" i="0" u="none" strike="noStrike">
                          <a:solidFill>
                            <a:srgbClr val="000000"/>
                          </a:solidFill>
                          <a:effectLst/>
                          <a:latin typeface="B Titr" panose="00000700000000000000" pitchFamily="2" charset="-78"/>
                          <a:cs typeface="B Titr" panose="00000700000000000000" pitchFamily="2" charset="-78"/>
                        </a:rPr>
                        <a:t>دبیری شیمی</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287</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115</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124</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54</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57</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42</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3379">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7</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r" rtl="1" fontAlgn="ctr"/>
                      <a:r>
                        <a:rPr lang="fa-IR" sz="1100" b="0" i="0" u="none" strike="noStrike">
                          <a:solidFill>
                            <a:srgbClr val="000000"/>
                          </a:solidFill>
                          <a:effectLst/>
                          <a:latin typeface="B Titr" panose="00000700000000000000" pitchFamily="2" charset="-78"/>
                          <a:cs typeface="B Titr" panose="00000700000000000000" pitchFamily="2" charset="-78"/>
                        </a:rPr>
                        <a:t>دبیری فیزیک</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288</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39</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55</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21</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52</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42</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r>
              <a:tr h="243379">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8</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100" b="0" i="0" u="none" strike="noStrike">
                          <a:solidFill>
                            <a:srgbClr val="000000"/>
                          </a:solidFill>
                          <a:effectLst/>
                          <a:latin typeface="B Titr" panose="00000700000000000000" pitchFamily="2" charset="-78"/>
                          <a:cs typeface="B Titr" panose="00000700000000000000" pitchFamily="2" charset="-78"/>
                        </a:rPr>
                        <a:t>دبیری تربیت بدنی،علوم ورزشی</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178</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dirty="0">
                          <a:solidFill>
                            <a:srgbClr val="000000"/>
                          </a:solidFill>
                          <a:effectLst/>
                          <a:latin typeface="B Titr" panose="00000700000000000000" pitchFamily="2" charset="-78"/>
                          <a:cs typeface="B Titr" panose="00000700000000000000" pitchFamily="2" charset="-78"/>
                        </a:rPr>
                        <a:t>537</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285</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54</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78</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110</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3379">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9</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r" rtl="1" fontAlgn="ctr"/>
                      <a:r>
                        <a:rPr lang="fa-IR" sz="1100" b="0" i="0" u="none" strike="noStrike">
                          <a:solidFill>
                            <a:srgbClr val="000000"/>
                          </a:solidFill>
                          <a:effectLst/>
                          <a:latin typeface="B Titr" panose="00000700000000000000" pitchFamily="2" charset="-78"/>
                          <a:cs typeface="B Titr" panose="00000700000000000000" pitchFamily="2" charset="-78"/>
                        </a:rPr>
                        <a:t>راهنمایی و مشاوره(گرایش پرورشی)</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599</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384</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208</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76</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91</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122</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r>
              <a:tr h="243379">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10</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100" b="0" i="0" u="none" strike="noStrike">
                          <a:solidFill>
                            <a:srgbClr val="000000"/>
                          </a:solidFill>
                          <a:effectLst/>
                          <a:latin typeface="B Titr" panose="00000700000000000000" pitchFamily="2" charset="-78"/>
                          <a:cs typeface="B Titr" panose="00000700000000000000" pitchFamily="2" charset="-78"/>
                        </a:rPr>
                        <a:t>ارتباط تصویری</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42</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 </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 </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 </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12</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15</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3379">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11</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r" rtl="1" fontAlgn="ctr"/>
                      <a:r>
                        <a:rPr lang="fa-IR" sz="1100" b="0" i="0" u="none" strike="noStrike">
                          <a:solidFill>
                            <a:srgbClr val="000000"/>
                          </a:solidFill>
                          <a:effectLst/>
                          <a:latin typeface="B Titr" panose="00000700000000000000" pitchFamily="2" charset="-78"/>
                          <a:cs typeface="B Titr" panose="00000700000000000000" pitchFamily="2" charset="-78"/>
                        </a:rPr>
                        <a:t>دبیری ریاضی</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218</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226</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157</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57</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130</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98</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r>
              <a:tr h="243379">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12</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100" b="0" i="0" u="none" strike="noStrike">
                          <a:solidFill>
                            <a:srgbClr val="000000"/>
                          </a:solidFill>
                          <a:effectLst/>
                          <a:latin typeface="B Titr" panose="00000700000000000000" pitchFamily="2" charset="-78"/>
                          <a:cs typeface="B Titr" panose="00000700000000000000" pitchFamily="2" charset="-78"/>
                        </a:rPr>
                        <a:t>دبیری زبان و ادبیات عرب</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173</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201</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102</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31</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104</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73</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3379">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13</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r" rtl="1" fontAlgn="ctr"/>
                      <a:r>
                        <a:rPr lang="fa-IR" sz="1100" b="0" i="0" u="none" strike="noStrike">
                          <a:solidFill>
                            <a:srgbClr val="000000"/>
                          </a:solidFill>
                          <a:effectLst/>
                          <a:latin typeface="B Titr" panose="00000700000000000000" pitchFamily="2" charset="-78"/>
                          <a:cs typeface="B Titr" panose="00000700000000000000" pitchFamily="2" charset="-78"/>
                        </a:rPr>
                        <a:t>دبیری الهیات و معارف اسلامی</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498</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542</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208</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73</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120</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144</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r>
              <a:tr h="243379">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14</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100" b="0" i="0" u="none" strike="noStrike">
                          <a:solidFill>
                            <a:srgbClr val="000000"/>
                          </a:solidFill>
                          <a:effectLst/>
                          <a:latin typeface="B Titr" panose="00000700000000000000" pitchFamily="2" charset="-78"/>
                          <a:cs typeface="B Titr" panose="00000700000000000000" pitchFamily="2" charset="-78"/>
                        </a:rPr>
                        <a:t>تربیت دبیرزبان انگلیسی</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169</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245</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134</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53</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82</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51</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3379">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15</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r" rtl="1" fontAlgn="ctr"/>
                      <a:r>
                        <a:rPr lang="fa-IR" sz="1100" b="0" i="0" u="none" strike="noStrike">
                          <a:solidFill>
                            <a:srgbClr val="000000"/>
                          </a:solidFill>
                          <a:effectLst/>
                          <a:latin typeface="B Titr" panose="00000700000000000000" pitchFamily="2" charset="-78"/>
                          <a:cs typeface="B Titr" panose="00000700000000000000" pitchFamily="2" charset="-78"/>
                        </a:rPr>
                        <a:t>کودکان استثنایی</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62</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138</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50</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18</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129</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115</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DE7"/>
                    </a:solidFill>
                  </a:tcPr>
                </a:tc>
              </a:tr>
              <a:tr h="243379">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16</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100" b="0" i="0" u="none" strike="noStrike">
                          <a:solidFill>
                            <a:srgbClr val="000000"/>
                          </a:solidFill>
                          <a:effectLst/>
                          <a:latin typeface="B Titr" panose="00000700000000000000" pitchFamily="2" charset="-78"/>
                          <a:cs typeface="B Titr" panose="00000700000000000000" pitchFamily="2" charset="-78"/>
                        </a:rPr>
                        <a:t>آموزش ابتدایی</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5068</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5514</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2255</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solidFill>
                            <a:srgbClr val="000000"/>
                          </a:solidFill>
                          <a:effectLst/>
                          <a:latin typeface="B Titr" panose="00000700000000000000" pitchFamily="2" charset="-78"/>
                          <a:cs typeface="B Titr" panose="00000700000000000000" pitchFamily="2" charset="-78"/>
                        </a:rPr>
                        <a:t>722</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100" b="1" i="0" u="none" strike="noStrike">
                          <a:solidFill>
                            <a:srgbClr val="000000"/>
                          </a:solidFill>
                          <a:effectLst/>
                          <a:latin typeface="B Titr" panose="00000700000000000000" pitchFamily="2" charset="-78"/>
                          <a:cs typeface="B Titr" panose="00000700000000000000" pitchFamily="2" charset="-78"/>
                        </a:rPr>
                        <a:t>2036</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100" b="1" i="0" u="none" strike="noStrike" dirty="0">
                          <a:solidFill>
                            <a:srgbClr val="000000"/>
                          </a:solidFill>
                          <a:effectLst/>
                          <a:latin typeface="B Titr" panose="00000700000000000000" pitchFamily="2" charset="-78"/>
                          <a:cs typeface="B Titr" panose="00000700000000000000" pitchFamily="2" charset="-78"/>
                        </a:rPr>
                        <a:t>2881</a:t>
                      </a:r>
                    </a:p>
                  </a:txBody>
                  <a:tcPr marL="6123" marR="6123" marT="61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3" name="Rectangle 2"/>
          <p:cNvSpPr/>
          <p:nvPr/>
        </p:nvSpPr>
        <p:spPr>
          <a:xfrm>
            <a:off x="1284338" y="1484784"/>
            <a:ext cx="6593793" cy="346249"/>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fa-IR" b="1" dirty="0">
                <a:ln/>
                <a:solidFill>
                  <a:schemeClr val="accent4"/>
                </a:solidFill>
                <a:latin typeface="Calibri" panose="020F0502020204030204" pitchFamily="34" charset="0"/>
                <a:ea typeface="Calibri" panose="020F0502020204030204" pitchFamily="34" charset="0"/>
                <a:cs typeface="B Titr" panose="00000700000000000000" pitchFamily="2" charset="-78"/>
              </a:rPr>
              <a:t>روند پذیرش دانشجو  در </a:t>
            </a:r>
            <a:r>
              <a:rPr lang="fa-IR" b="1" dirty="0">
                <a:ln/>
                <a:solidFill>
                  <a:srgbClr val="00B050"/>
                </a:solidFill>
                <a:latin typeface="Calibri" panose="020F0502020204030204" pitchFamily="34" charset="0"/>
                <a:ea typeface="Calibri" panose="020F0502020204030204" pitchFamily="34" charset="0"/>
                <a:cs typeface="B Titr" panose="00000700000000000000" pitchFamily="2" charset="-78"/>
              </a:rPr>
              <a:t>رشته های مختلف تحصیلی </a:t>
            </a:r>
            <a:r>
              <a:rPr lang="fa-IR" b="1" dirty="0">
                <a:ln/>
                <a:solidFill>
                  <a:schemeClr val="accent4"/>
                </a:solidFill>
                <a:latin typeface="Calibri" panose="020F0502020204030204" pitchFamily="34" charset="0"/>
                <a:ea typeface="Calibri" panose="020F0502020204030204" pitchFamily="34" charset="0"/>
                <a:cs typeface="B Titr" panose="00000700000000000000" pitchFamily="2" charset="-78"/>
              </a:rPr>
              <a:t>کارشناسی پیوسته </a:t>
            </a:r>
            <a:r>
              <a:rPr lang="fa-IR" b="1" dirty="0">
                <a:ln/>
                <a:solidFill>
                  <a:srgbClr val="FF0000"/>
                </a:solidFill>
                <a:latin typeface="Calibri" panose="020F0502020204030204" pitchFamily="34" charset="0"/>
                <a:ea typeface="Calibri" panose="020F0502020204030204" pitchFamily="34" charset="0"/>
                <a:cs typeface="B Titr" panose="00000700000000000000" pitchFamily="2" charset="-78"/>
              </a:rPr>
              <a:t>(خواهران)</a:t>
            </a:r>
            <a:endParaRPr lang="en-US" b="1" dirty="0">
              <a:ln/>
              <a:solidFill>
                <a:srgbClr val="FF0000"/>
              </a:solidFill>
            </a:endParaRPr>
          </a:p>
        </p:txBody>
      </p:sp>
      <p:pic>
        <p:nvPicPr>
          <p:cNvPr id="4" name="Picture 3"/>
          <p:cNvPicPr/>
          <p:nvPr/>
        </p:nvPicPr>
        <p:blipFill>
          <a:blip r:embed="rId2"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42091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title="پذیرش دانشجو در دوره کارشناسی پیوسته"/>
          <p:cNvGraphicFramePr/>
          <p:nvPr>
            <p:extLst>
              <p:ext uri="{D42A27DB-BD31-4B8C-83A1-F6EECF244321}">
                <p14:modId xmlns:p14="http://schemas.microsoft.com/office/powerpoint/2010/main" val="308647431"/>
              </p:ext>
            </p:extLst>
          </p:nvPr>
        </p:nvGraphicFramePr>
        <p:xfrm>
          <a:off x="611560" y="1412776"/>
          <a:ext cx="7799522" cy="4765728"/>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2123728" y="260648"/>
            <a:ext cx="4572000" cy="954107"/>
          </a:xfrm>
          <a:prstGeom prst="rect">
            <a:avLst/>
          </a:prstGeom>
        </p:spPr>
        <p:txBody>
          <a:bodyPr>
            <a:spAutoFit/>
          </a:bodyPr>
          <a:lstStyle/>
          <a:p>
            <a:pPr algn="ctr" rtl="1">
              <a:defRPr sz="2800" b="1" i="0" u="none" strike="noStrike" kern="1200" cap="all" baseline="0">
                <a:solidFill>
                  <a:prstClr val="black"/>
                </a:solidFill>
                <a:latin typeface="+mn-lt"/>
                <a:ea typeface="+mn-ea"/>
                <a:cs typeface="B Titr" panose="00000700000000000000" pitchFamily="2" charset="-78"/>
              </a:defRPr>
            </a:pPr>
            <a:r>
              <a:rPr lang="fa-IR" dirty="0"/>
              <a:t>آمار پذیرفته شدگان </a:t>
            </a:r>
            <a:r>
              <a:rPr lang="fa-IR" dirty="0">
                <a:solidFill>
                  <a:srgbClr val="FF0000"/>
                </a:solidFill>
              </a:rPr>
              <a:t>کارشناسی پیوسته جنسیت مرد</a:t>
            </a:r>
          </a:p>
        </p:txBody>
      </p:sp>
    </p:spTree>
    <p:extLst>
      <p:ext uri="{BB962C8B-B14F-4D97-AF65-F5344CB8AC3E}">
        <p14:creationId xmlns:p14="http://schemas.microsoft.com/office/powerpoint/2010/main" val="3990138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51806100"/>
              </p:ext>
            </p:extLst>
          </p:nvPr>
        </p:nvGraphicFramePr>
        <p:xfrm>
          <a:off x="899592" y="1916832"/>
          <a:ext cx="7644541" cy="4214803"/>
        </p:xfrm>
        <a:graphic>
          <a:graphicData uri="http://schemas.openxmlformats.org/drawingml/2006/table">
            <a:tbl>
              <a:tblPr rtl="1" firstRow="1" firstCol="1" bandRow="1">
                <a:tableStyleId>{B301B821-A1FF-4177-AEE7-76D212191A09}</a:tableStyleId>
              </a:tblPr>
              <a:tblGrid>
                <a:gridCol w="439352"/>
                <a:gridCol w="2096339"/>
                <a:gridCol w="808069"/>
                <a:gridCol w="860156"/>
                <a:gridCol w="953147"/>
                <a:gridCol w="813661"/>
                <a:gridCol w="906651"/>
                <a:gridCol w="767166"/>
              </a:tblGrid>
              <a:tr h="289794">
                <a:tc>
                  <a:txBody>
                    <a:bodyPr/>
                    <a:lstStyle/>
                    <a:p>
                      <a:pPr marL="0" marR="0" algn="ctr" rtl="1">
                        <a:lnSpc>
                          <a:spcPct val="115000"/>
                        </a:lnSpc>
                        <a:spcBef>
                          <a:spcPts val="0"/>
                        </a:spcBef>
                        <a:spcAft>
                          <a:spcPts val="1000"/>
                        </a:spcAft>
                      </a:pPr>
                      <a:r>
                        <a:rPr lang="fa-IR" sz="1200" dirty="0">
                          <a:effectLst/>
                          <a:cs typeface="B Titr" panose="00000700000000000000" pitchFamily="2" charset="-78"/>
                        </a:rPr>
                        <a:t>ردیف</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dirty="0">
                          <a:effectLst/>
                          <a:cs typeface="B Titr" panose="00000700000000000000" pitchFamily="2" charset="-78"/>
                        </a:rPr>
                        <a:t>رشته</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dirty="0" smtClean="0">
                          <a:effectLst/>
                          <a:cs typeface="B Titr" panose="00000700000000000000" pitchFamily="2" charset="-78"/>
                        </a:rPr>
                        <a:t>سال  </a:t>
                      </a:r>
                      <a:r>
                        <a:rPr lang="fa-IR" sz="1200" dirty="0">
                          <a:effectLst/>
                          <a:cs typeface="B Titr" panose="00000700000000000000" pitchFamily="2" charset="-78"/>
                        </a:rPr>
                        <a:t>91</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dirty="0" smtClean="0">
                          <a:effectLst/>
                          <a:cs typeface="B Titr" panose="00000700000000000000" pitchFamily="2" charset="-78"/>
                        </a:rPr>
                        <a:t>سال  </a:t>
                      </a:r>
                      <a:r>
                        <a:rPr lang="fa-IR" sz="1200" dirty="0">
                          <a:effectLst/>
                          <a:cs typeface="B Titr" panose="00000700000000000000" pitchFamily="2" charset="-78"/>
                        </a:rPr>
                        <a:t>92</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dirty="0" smtClean="0">
                          <a:effectLst/>
                          <a:cs typeface="B Titr" panose="00000700000000000000" pitchFamily="2" charset="-78"/>
                        </a:rPr>
                        <a:t>سال  </a:t>
                      </a:r>
                      <a:r>
                        <a:rPr lang="fa-IR" sz="1200" dirty="0">
                          <a:effectLst/>
                          <a:cs typeface="B Titr" panose="00000700000000000000" pitchFamily="2" charset="-78"/>
                        </a:rPr>
                        <a:t>93</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dirty="0" smtClean="0">
                          <a:effectLst/>
                          <a:cs typeface="B Titr" panose="00000700000000000000" pitchFamily="2" charset="-78"/>
                        </a:rPr>
                        <a:t>سال  </a:t>
                      </a:r>
                      <a:r>
                        <a:rPr lang="fa-IR" sz="1200" dirty="0">
                          <a:effectLst/>
                          <a:cs typeface="B Titr" panose="00000700000000000000" pitchFamily="2" charset="-78"/>
                        </a:rPr>
                        <a:t>94</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dirty="0" smtClean="0">
                          <a:effectLst/>
                          <a:cs typeface="B Titr" panose="00000700000000000000" pitchFamily="2" charset="-78"/>
                        </a:rPr>
                        <a:t>سال  </a:t>
                      </a:r>
                      <a:r>
                        <a:rPr lang="fa-IR" sz="1200" dirty="0">
                          <a:effectLst/>
                          <a:cs typeface="B Titr" panose="00000700000000000000" pitchFamily="2" charset="-78"/>
                        </a:rPr>
                        <a:t>95</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1" eaLnBrk="1" latinLnBrk="0" hangingPunct="1">
                        <a:lnSpc>
                          <a:spcPct val="115000"/>
                        </a:lnSpc>
                        <a:spcBef>
                          <a:spcPts val="0"/>
                        </a:spcBef>
                        <a:spcAft>
                          <a:spcPts val="1000"/>
                        </a:spcAft>
                      </a:pPr>
                      <a:r>
                        <a:rPr lang="fa-IR" sz="1200" b="1" kern="1200" dirty="0" smtClean="0">
                          <a:solidFill>
                            <a:schemeClr val="lt1"/>
                          </a:solidFill>
                          <a:effectLst/>
                          <a:latin typeface="+mn-lt"/>
                          <a:ea typeface="+mn-ea"/>
                          <a:cs typeface="B Titr" panose="00000700000000000000" pitchFamily="2" charset="-78"/>
                        </a:rPr>
                        <a:t>سال 96</a:t>
                      </a:r>
                      <a:endParaRPr lang="en-US" sz="1200" b="1" kern="1200" dirty="0">
                        <a:solidFill>
                          <a:schemeClr val="lt1"/>
                        </a:solidFill>
                        <a:effectLst/>
                        <a:latin typeface="+mn-lt"/>
                        <a:ea typeface="+mn-ea"/>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034">
                <a:tc>
                  <a:txBody>
                    <a:bodyPr/>
                    <a:lstStyle/>
                    <a:p>
                      <a:pPr marL="0" marR="0" algn="ctr" rtl="1">
                        <a:lnSpc>
                          <a:spcPct val="115000"/>
                        </a:lnSpc>
                        <a:spcBef>
                          <a:spcPts val="0"/>
                        </a:spcBef>
                        <a:spcAft>
                          <a:spcPts val="1000"/>
                        </a:spcAft>
                      </a:pPr>
                      <a:r>
                        <a:rPr lang="fa-IR" sz="1200">
                          <a:effectLst/>
                          <a:cs typeface="B Titr" panose="00000700000000000000" pitchFamily="2" charset="-78"/>
                        </a:rPr>
                        <a:t>1</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rtl="1">
                        <a:lnSpc>
                          <a:spcPct val="115000"/>
                        </a:lnSpc>
                        <a:spcBef>
                          <a:spcPts val="0"/>
                        </a:spcBef>
                        <a:spcAft>
                          <a:spcPts val="1000"/>
                        </a:spcAft>
                      </a:pPr>
                      <a:r>
                        <a:rPr lang="fa-IR" sz="1200" dirty="0">
                          <a:effectLst/>
                          <a:cs typeface="B Titr" panose="00000700000000000000" pitchFamily="2" charset="-78"/>
                        </a:rPr>
                        <a:t>آموزش زبان و ادبیات فارسی</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735</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366</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dirty="0">
                          <a:effectLst/>
                          <a:cs typeface="B Titr" panose="00000700000000000000" pitchFamily="2" charset="-78"/>
                        </a:rPr>
                        <a:t>330</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174</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268</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dirty="0">
                          <a:effectLst/>
                          <a:cs typeface="B Titr" panose="00000700000000000000" pitchFamily="2" charset="-78"/>
                        </a:rPr>
                        <a:t>332</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034">
                <a:tc>
                  <a:txBody>
                    <a:bodyPr/>
                    <a:lstStyle/>
                    <a:p>
                      <a:pPr marL="0" marR="0" algn="ctr" rtl="1">
                        <a:lnSpc>
                          <a:spcPct val="115000"/>
                        </a:lnSpc>
                        <a:spcBef>
                          <a:spcPts val="0"/>
                        </a:spcBef>
                        <a:spcAft>
                          <a:spcPts val="1000"/>
                        </a:spcAft>
                      </a:pPr>
                      <a:r>
                        <a:rPr lang="fa-IR" sz="1200">
                          <a:effectLst/>
                          <a:cs typeface="B Titr" panose="00000700000000000000" pitchFamily="2" charset="-78"/>
                        </a:rPr>
                        <a:t>2</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rtl="1">
                        <a:lnSpc>
                          <a:spcPct val="115000"/>
                        </a:lnSpc>
                        <a:spcBef>
                          <a:spcPts val="0"/>
                        </a:spcBef>
                        <a:spcAft>
                          <a:spcPts val="1000"/>
                        </a:spcAft>
                      </a:pPr>
                      <a:r>
                        <a:rPr lang="fa-IR" sz="1200" dirty="0">
                          <a:effectLst/>
                          <a:cs typeface="B Titr" panose="00000700000000000000" pitchFamily="2" charset="-78"/>
                        </a:rPr>
                        <a:t>دبیری تاریخ </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109</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79</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87</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32</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43</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35</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034">
                <a:tc>
                  <a:txBody>
                    <a:bodyPr/>
                    <a:lstStyle/>
                    <a:p>
                      <a:pPr marL="0" marR="0" algn="ctr" rtl="1">
                        <a:lnSpc>
                          <a:spcPct val="115000"/>
                        </a:lnSpc>
                        <a:spcBef>
                          <a:spcPts val="0"/>
                        </a:spcBef>
                        <a:spcAft>
                          <a:spcPts val="1000"/>
                        </a:spcAft>
                      </a:pPr>
                      <a:r>
                        <a:rPr lang="fa-IR" sz="1200">
                          <a:effectLst/>
                          <a:cs typeface="B Titr" panose="00000700000000000000" pitchFamily="2" charset="-78"/>
                        </a:rPr>
                        <a:t>3</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rtl="1">
                        <a:lnSpc>
                          <a:spcPct val="115000"/>
                        </a:lnSpc>
                        <a:spcBef>
                          <a:spcPts val="0"/>
                        </a:spcBef>
                        <a:spcAft>
                          <a:spcPts val="1000"/>
                        </a:spcAft>
                      </a:pPr>
                      <a:r>
                        <a:rPr lang="fa-IR" sz="1200" dirty="0">
                          <a:effectLst/>
                          <a:cs typeface="B Titr" panose="00000700000000000000" pitchFamily="2" charset="-78"/>
                        </a:rPr>
                        <a:t>دبیری جغرافیا</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162</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dirty="0">
                          <a:effectLst/>
                          <a:cs typeface="B Titr" panose="00000700000000000000" pitchFamily="2" charset="-78"/>
                        </a:rPr>
                        <a:t>92</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61</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26</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78</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dirty="0" smtClean="0">
                          <a:effectLst/>
                          <a:cs typeface="B Titr" panose="00000700000000000000" pitchFamily="2" charset="-78"/>
                        </a:rPr>
                        <a:t>70</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034">
                <a:tc>
                  <a:txBody>
                    <a:bodyPr/>
                    <a:lstStyle/>
                    <a:p>
                      <a:pPr marL="0" marR="0" algn="ctr" rtl="1">
                        <a:lnSpc>
                          <a:spcPct val="115000"/>
                        </a:lnSpc>
                        <a:spcBef>
                          <a:spcPts val="0"/>
                        </a:spcBef>
                        <a:spcAft>
                          <a:spcPts val="1000"/>
                        </a:spcAft>
                      </a:pPr>
                      <a:r>
                        <a:rPr lang="fa-IR" sz="1200">
                          <a:effectLst/>
                          <a:cs typeface="B Titr" panose="00000700000000000000" pitchFamily="2" charset="-78"/>
                        </a:rPr>
                        <a:t>4</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rtl="1">
                        <a:lnSpc>
                          <a:spcPct val="115000"/>
                        </a:lnSpc>
                        <a:spcBef>
                          <a:spcPts val="0"/>
                        </a:spcBef>
                        <a:spcAft>
                          <a:spcPts val="1000"/>
                        </a:spcAft>
                      </a:pPr>
                      <a:r>
                        <a:rPr lang="fa-IR" sz="1200" dirty="0">
                          <a:effectLst/>
                          <a:cs typeface="B Titr" panose="00000700000000000000" pitchFamily="2" charset="-78"/>
                        </a:rPr>
                        <a:t>دبیری علوم اجتماعی</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420</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321</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157</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72</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149</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195</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034">
                <a:tc>
                  <a:txBody>
                    <a:bodyPr/>
                    <a:lstStyle/>
                    <a:p>
                      <a:pPr marL="0" marR="0" algn="ctr" rtl="1">
                        <a:lnSpc>
                          <a:spcPct val="115000"/>
                        </a:lnSpc>
                        <a:spcBef>
                          <a:spcPts val="0"/>
                        </a:spcBef>
                        <a:spcAft>
                          <a:spcPts val="1000"/>
                        </a:spcAft>
                      </a:pPr>
                      <a:r>
                        <a:rPr lang="fa-IR" sz="1200">
                          <a:effectLst/>
                          <a:cs typeface="B Titr" panose="00000700000000000000" pitchFamily="2" charset="-78"/>
                        </a:rPr>
                        <a:t>5</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rtl="1">
                        <a:lnSpc>
                          <a:spcPct val="115000"/>
                        </a:lnSpc>
                        <a:spcBef>
                          <a:spcPts val="0"/>
                        </a:spcBef>
                        <a:spcAft>
                          <a:spcPts val="1000"/>
                        </a:spcAft>
                      </a:pPr>
                      <a:r>
                        <a:rPr lang="fa-IR" sz="1200" dirty="0">
                          <a:effectLst/>
                          <a:cs typeface="B Titr" panose="00000700000000000000" pitchFamily="2" charset="-78"/>
                        </a:rPr>
                        <a:t>دبیری زیست شناسی</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243</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116</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147</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87</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123</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175</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034">
                <a:tc>
                  <a:txBody>
                    <a:bodyPr/>
                    <a:lstStyle/>
                    <a:p>
                      <a:pPr marL="0" marR="0" algn="ctr" rtl="1">
                        <a:lnSpc>
                          <a:spcPct val="115000"/>
                        </a:lnSpc>
                        <a:spcBef>
                          <a:spcPts val="0"/>
                        </a:spcBef>
                        <a:spcAft>
                          <a:spcPts val="1000"/>
                        </a:spcAft>
                      </a:pPr>
                      <a:r>
                        <a:rPr lang="fa-IR" sz="1200">
                          <a:effectLst/>
                          <a:cs typeface="B Titr" panose="00000700000000000000" pitchFamily="2" charset="-78"/>
                        </a:rPr>
                        <a:t>6</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rtl="1">
                        <a:lnSpc>
                          <a:spcPct val="115000"/>
                        </a:lnSpc>
                        <a:spcBef>
                          <a:spcPts val="0"/>
                        </a:spcBef>
                        <a:spcAft>
                          <a:spcPts val="1000"/>
                        </a:spcAft>
                      </a:pPr>
                      <a:r>
                        <a:rPr lang="fa-IR" sz="1200" dirty="0">
                          <a:effectLst/>
                          <a:cs typeface="B Titr" panose="00000700000000000000" pitchFamily="2" charset="-78"/>
                        </a:rPr>
                        <a:t>دبیری شیمی</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250</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164</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309</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112</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145</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dirty="0" smtClean="0">
                          <a:effectLst/>
                          <a:cs typeface="B Titr" panose="00000700000000000000" pitchFamily="2" charset="-78"/>
                        </a:rPr>
                        <a:t>93</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034">
                <a:tc>
                  <a:txBody>
                    <a:bodyPr/>
                    <a:lstStyle/>
                    <a:p>
                      <a:pPr marL="0" marR="0" algn="ctr" rtl="1">
                        <a:lnSpc>
                          <a:spcPct val="115000"/>
                        </a:lnSpc>
                        <a:spcBef>
                          <a:spcPts val="0"/>
                        </a:spcBef>
                        <a:spcAft>
                          <a:spcPts val="1000"/>
                        </a:spcAft>
                      </a:pPr>
                      <a:r>
                        <a:rPr lang="fa-IR" sz="1200">
                          <a:effectLst/>
                          <a:cs typeface="B Titr" panose="00000700000000000000" pitchFamily="2" charset="-78"/>
                        </a:rPr>
                        <a:t>7</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rtl="1">
                        <a:lnSpc>
                          <a:spcPct val="115000"/>
                        </a:lnSpc>
                        <a:spcBef>
                          <a:spcPts val="0"/>
                        </a:spcBef>
                        <a:spcAft>
                          <a:spcPts val="1000"/>
                        </a:spcAft>
                      </a:pPr>
                      <a:r>
                        <a:rPr lang="fa-IR" sz="1200" dirty="0">
                          <a:effectLst/>
                          <a:cs typeface="B Titr" panose="00000700000000000000" pitchFamily="2" charset="-78"/>
                        </a:rPr>
                        <a:t>دبیری فیزیک</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556</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112</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191</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115</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135</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dirty="0">
                          <a:effectLst/>
                          <a:cs typeface="B Titr" panose="00000700000000000000" pitchFamily="2" charset="-78"/>
                        </a:rPr>
                        <a:t>87</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596">
                <a:tc>
                  <a:txBody>
                    <a:bodyPr/>
                    <a:lstStyle/>
                    <a:p>
                      <a:pPr marL="0" marR="0" algn="ctr" rtl="1">
                        <a:lnSpc>
                          <a:spcPct val="115000"/>
                        </a:lnSpc>
                        <a:spcBef>
                          <a:spcPts val="0"/>
                        </a:spcBef>
                        <a:spcAft>
                          <a:spcPts val="1000"/>
                        </a:spcAft>
                      </a:pPr>
                      <a:r>
                        <a:rPr lang="fa-IR" sz="1200" dirty="0">
                          <a:effectLst/>
                          <a:cs typeface="B Titr" panose="00000700000000000000" pitchFamily="2" charset="-78"/>
                        </a:rPr>
                        <a:t>8</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rtl="1">
                        <a:lnSpc>
                          <a:spcPct val="115000"/>
                        </a:lnSpc>
                        <a:spcBef>
                          <a:spcPts val="0"/>
                        </a:spcBef>
                        <a:spcAft>
                          <a:spcPts val="1000"/>
                        </a:spcAft>
                      </a:pPr>
                      <a:r>
                        <a:rPr lang="fa-IR" sz="1200" dirty="0">
                          <a:effectLst/>
                          <a:cs typeface="B Titr" panose="00000700000000000000" pitchFamily="2" charset="-78"/>
                        </a:rPr>
                        <a:t>دبیری تربیت بدنی،علوم ورزشی</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280</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362</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183</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51</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104</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dirty="0" smtClean="0">
                          <a:effectLst/>
                          <a:cs typeface="B Titr" panose="00000700000000000000" pitchFamily="2" charset="-78"/>
                        </a:rPr>
                        <a:t>114</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796">
                <a:tc>
                  <a:txBody>
                    <a:bodyPr/>
                    <a:lstStyle/>
                    <a:p>
                      <a:pPr marL="0" marR="0" algn="ctr" rtl="1">
                        <a:lnSpc>
                          <a:spcPct val="115000"/>
                        </a:lnSpc>
                        <a:spcBef>
                          <a:spcPts val="0"/>
                        </a:spcBef>
                        <a:spcAft>
                          <a:spcPts val="1000"/>
                        </a:spcAft>
                      </a:pPr>
                      <a:r>
                        <a:rPr lang="fa-IR" sz="1200">
                          <a:effectLst/>
                          <a:cs typeface="B Titr" panose="00000700000000000000" pitchFamily="2" charset="-78"/>
                        </a:rPr>
                        <a:t>9</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rtl="1">
                        <a:lnSpc>
                          <a:spcPct val="115000"/>
                        </a:lnSpc>
                        <a:spcBef>
                          <a:spcPts val="0"/>
                        </a:spcBef>
                        <a:spcAft>
                          <a:spcPts val="1000"/>
                        </a:spcAft>
                      </a:pPr>
                      <a:r>
                        <a:rPr lang="fa-IR" sz="1200" dirty="0">
                          <a:effectLst/>
                          <a:cs typeface="B Titr" panose="00000700000000000000" pitchFamily="2" charset="-78"/>
                        </a:rPr>
                        <a:t>راهنمایی و مشاوره(گرایش پرورشی)</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763</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332</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294</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151</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175</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dirty="0" smtClean="0">
                          <a:effectLst/>
                          <a:cs typeface="B Titr" panose="00000700000000000000" pitchFamily="2" charset="-78"/>
                        </a:rPr>
                        <a:t>228</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034">
                <a:tc>
                  <a:txBody>
                    <a:bodyPr/>
                    <a:lstStyle/>
                    <a:p>
                      <a:pPr marL="0" marR="0" algn="ctr" rtl="1">
                        <a:lnSpc>
                          <a:spcPct val="115000"/>
                        </a:lnSpc>
                        <a:spcBef>
                          <a:spcPts val="0"/>
                        </a:spcBef>
                        <a:spcAft>
                          <a:spcPts val="1000"/>
                        </a:spcAft>
                      </a:pPr>
                      <a:r>
                        <a:rPr lang="fa-IR" sz="1200">
                          <a:effectLst/>
                          <a:cs typeface="B Titr" panose="00000700000000000000" pitchFamily="2" charset="-78"/>
                        </a:rPr>
                        <a:t>10</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rtl="1">
                        <a:lnSpc>
                          <a:spcPct val="115000"/>
                        </a:lnSpc>
                        <a:spcBef>
                          <a:spcPts val="0"/>
                        </a:spcBef>
                        <a:spcAft>
                          <a:spcPts val="1000"/>
                        </a:spcAft>
                      </a:pPr>
                      <a:r>
                        <a:rPr lang="fa-IR" sz="1200" dirty="0">
                          <a:effectLst/>
                          <a:cs typeface="B Titr" panose="00000700000000000000" pitchFamily="2" charset="-78"/>
                        </a:rPr>
                        <a:t>ارتباط تصویری</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70</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3</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3</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034">
                <a:tc>
                  <a:txBody>
                    <a:bodyPr/>
                    <a:lstStyle/>
                    <a:p>
                      <a:pPr marL="0" marR="0" algn="ctr" rtl="1">
                        <a:lnSpc>
                          <a:spcPct val="115000"/>
                        </a:lnSpc>
                        <a:spcBef>
                          <a:spcPts val="0"/>
                        </a:spcBef>
                        <a:spcAft>
                          <a:spcPts val="1000"/>
                        </a:spcAft>
                      </a:pPr>
                      <a:r>
                        <a:rPr lang="fa-IR" sz="1200">
                          <a:effectLst/>
                          <a:cs typeface="B Titr" panose="00000700000000000000" pitchFamily="2" charset="-78"/>
                        </a:rPr>
                        <a:t>11</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rtl="1">
                        <a:lnSpc>
                          <a:spcPct val="115000"/>
                        </a:lnSpc>
                        <a:spcBef>
                          <a:spcPts val="0"/>
                        </a:spcBef>
                        <a:spcAft>
                          <a:spcPts val="1000"/>
                        </a:spcAft>
                      </a:pPr>
                      <a:r>
                        <a:rPr lang="fa-IR" sz="1200" dirty="0">
                          <a:effectLst/>
                          <a:cs typeface="B Titr" panose="00000700000000000000" pitchFamily="2" charset="-78"/>
                        </a:rPr>
                        <a:t>دبیری ریاضی</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356</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216</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370</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142</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328</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252</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034">
                <a:tc>
                  <a:txBody>
                    <a:bodyPr/>
                    <a:lstStyle/>
                    <a:p>
                      <a:pPr marL="0" marR="0" algn="ctr" rtl="1">
                        <a:lnSpc>
                          <a:spcPct val="115000"/>
                        </a:lnSpc>
                        <a:spcBef>
                          <a:spcPts val="0"/>
                        </a:spcBef>
                        <a:spcAft>
                          <a:spcPts val="1000"/>
                        </a:spcAft>
                      </a:pPr>
                      <a:r>
                        <a:rPr lang="fa-IR" sz="1200">
                          <a:effectLst/>
                          <a:cs typeface="B Titr" panose="00000700000000000000" pitchFamily="2" charset="-78"/>
                        </a:rPr>
                        <a:t>12</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rtl="1">
                        <a:lnSpc>
                          <a:spcPct val="115000"/>
                        </a:lnSpc>
                        <a:spcBef>
                          <a:spcPts val="0"/>
                        </a:spcBef>
                        <a:spcAft>
                          <a:spcPts val="1000"/>
                        </a:spcAft>
                      </a:pPr>
                      <a:r>
                        <a:rPr lang="fa-IR" sz="1200" dirty="0">
                          <a:effectLst/>
                          <a:cs typeface="B Titr" panose="00000700000000000000" pitchFamily="2" charset="-78"/>
                        </a:rPr>
                        <a:t>دبیری زبان و ادبیات عرب</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254</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277</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150</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42</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144</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192</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4175">
                <a:tc>
                  <a:txBody>
                    <a:bodyPr/>
                    <a:lstStyle/>
                    <a:p>
                      <a:pPr marL="0" marR="0" algn="ctr" rtl="1">
                        <a:lnSpc>
                          <a:spcPct val="115000"/>
                        </a:lnSpc>
                        <a:spcBef>
                          <a:spcPts val="0"/>
                        </a:spcBef>
                        <a:spcAft>
                          <a:spcPts val="1000"/>
                        </a:spcAft>
                      </a:pPr>
                      <a:r>
                        <a:rPr lang="fa-IR" sz="1200">
                          <a:effectLst/>
                          <a:cs typeface="B Titr" panose="00000700000000000000" pitchFamily="2" charset="-78"/>
                        </a:rPr>
                        <a:t>13</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rtl="1">
                        <a:lnSpc>
                          <a:spcPct val="115000"/>
                        </a:lnSpc>
                        <a:spcBef>
                          <a:spcPts val="0"/>
                        </a:spcBef>
                        <a:spcAft>
                          <a:spcPts val="1000"/>
                        </a:spcAft>
                      </a:pPr>
                      <a:r>
                        <a:rPr lang="fa-IR" sz="1200" dirty="0">
                          <a:effectLst/>
                          <a:cs typeface="B Titr" panose="00000700000000000000" pitchFamily="2" charset="-78"/>
                        </a:rPr>
                        <a:t>دبیری الهیات و معارف اسلامی</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710</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280</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295</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157</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244</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dirty="0" smtClean="0">
                          <a:effectLst/>
                          <a:cs typeface="B Titr" panose="00000700000000000000" pitchFamily="2" charset="-78"/>
                        </a:rPr>
                        <a:t>278</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034">
                <a:tc>
                  <a:txBody>
                    <a:bodyPr/>
                    <a:lstStyle/>
                    <a:p>
                      <a:pPr marL="0" marR="0" algn="ctr" rtl="1">
                        <a:lnSpc>
                          <a:spcPct val="115000"/>
                        </a:lnSpc>
                        <a:spcBef>
                          <a:spcPts val="0"/>
                        </a:spcBef>
                        <a:spcAft>
                          <a:spcPts val="1000"/>
                        </a:spcAft>
                      </a:pPr>
                      <a:r>
                        <a:rPr lang="fa-IR" sz="1200">
                          <a:effectLst/>
                          <a:cs typeface="B Titr" panose="00000700000000000000" pitchFamily="2" charset="-78"/>
                        </a:rPr>
                        <a:t>14</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rtl="1">
                        <a:lnSpc>
                          <a:spcPct val="115000"/>
                        </a:lnSpc>
                        <a:spcBef>
                          <a:spcPts val="0"/>
                        </a:spcBef>
                        <a:spcAft>
                          <a:spcPts val="1000"/>
                        </a:spcAft>
                      </a:pPr>
                      <a:r>
                        <a:rPr lang="fa-IR" sz="1200" dirty="0">
                          <a:effectLst/>
                          <a:cs typeface="B Titr" panose="00000700000000000000" pitchFamily="2" charset="-78"/>
                        </a:rPr>
                        <a:t>تربیت دبیرزبان انگلیسی</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355</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dirty="0">
                          <a:effectLst/>
                          <a:cs typeface="B Titr" panose="00000700000000000000" pitchFamily="2" charset="-78"/>
                        </a:rPr>
                        <a:t>260</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239</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102</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148</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dirty="0" smtClean="0">
                          <a:effectLst/>
                          <a:cs typeface="B Titr" panose="00000700000000000000" pitchFamily="2" charset="-78"/>
                        </a:rPr>
                        <a:t>132</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034">
                <a:tc>
                  <a:txBody>
                    <a:bodyPr/>
                    <a:lstStyle/>
                    <a:p>
                      <a:pPr marL="0" marR="0" algn="ctr" rtl="1">
                        <a:lnSpc>
                          <a:spcPct val="115000"/>
                        </a:lnSpc>
                        <a:spcBef>
                          <a:spcPts val="0"/>
                        </a:spcBef>
                        <a:spcAft>
                          <a:spcPts val="1000"/>
                        </a:spcAft>
                      </a:pPr>
                      <a:r>
                        <a:rPr lang="fa-IR" sz="1200">
                          <a:effectLst/>
                          <a:cs typeface="B Titr" panose="00000700000000000000" pitchFamily="2" charset="-78"/>
                        </a:rPr>
                        <a:t>15</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rtl="1">
                        <a:lnSpc>
                          <a:spcPct val="115000"/>
                        </a:lnSpc>
                        <a:spcBef>
                          <a:spcPts val="0"/>
                        </a:spcBef>
                        <a:spcAft>
                          <a:spcPts val="1000"/>
                        </a:spcAft>
                      </a:pPr>
                      <a:r>
                        <a:rPr lang="fa-IR" sz="1200" dirty="0">
                          <a:effectLst/>
                          <a:cs typeface="B Titr" panose="00000700000000000000" pitchFamily="2" charset="-78"/>
                        </a:rPr>
                        <a:t>آ پ .کودکان استثنایی</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91</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81</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168</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dirty="0" smtClean="0">
                          <a:effectLst/>
                          <a:cs typeface="B Titr" panose="00000700000000000000" pitchFamily="2" charset="-78"/>
                        </a:rPr>
                        <a:t>98</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034">
                <a:tc>
                  <a:txBody>
                    <a:bodyPr/>
                    <a:lstStyle/>
                    <a:p>
                      <a:pPr marL="0" marR="0" algn="ctr" rtl="1">
                        <a:lnSpc>
                          <a:spcPct val="115000"/>
                        </a:lnSpc>
                        <a:spcBef>
                          <a:spcPts val="0"/>
                        </a:spcBef>
                        <a:spcAft>
                          <a:spcPts val="1000"/>
                        </a:spcAft>
                      </a:pPr>
                      <a:r>
                        <a:rPr lang="fa-IR" sz="1200">
                          <a:effectLst/>
                          <a:cs typeface="B Titr" panose="00000700000000000000" pitchFamily="2" charset="-78"/>
                        </a:rPr>
                        <a:t>16</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rtl="1">
                        <a:lnSpc>
                          <a:spcPct val="115000"/>
                        </a:lnSpc>
                        <a:spcBef>
                          <a:spcPts val="0"/>
                        </a:spcBef>
                        <a:spcAft>
                          <a:spcPts val="1000"/>
                        </a:spcAft>
                      </a:pPr>
                      <a:r>
                        <a:rPr lang="fa-IR" sz="1200" dirty="0">
                          <a:effectLst/>
                          <a:cs typeface="B Titr" panose="00000700000000000000" pitchFamily="2" charset="-78"/>
                        </a:rPr>
                        <a:t>آموزش ابتدایی</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10651 </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dirty="0">
                          <a:effectLst/>
                          <a:cs typeface="B Titr" panose="00000700000000000000" pitchFamily="2" charset="-78"/>
                        </a:rPr>
                        <a:t>4946</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2334</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1233</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a:effectLst/>
                          <a:cs typeface="B Titr" panose="00000700000000000000" pitchFamily="2" charset="-78"/>
                        </a:rPr>
                        <a:t>2067</a:t>
                      </a:r>
                      <a:endParaRPr lang="en-US" sz="90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200" dirty="0" smtClean="0">
                          <a:effectLst/>
                          <a:cs typeface="B Titr" panose="00000700000000000000" pitchFamily="2" charset="-78"/>
                        </a:rPr>
                        <a:t>3175</a:t>
                      </a:r>
                      <a:endParaRPr lang="en-US" sz="900" dirty="0">
                        <a:effectLst/>
                        <a:latin typeface="Calibri" panose="020F0502020204030204" pitchFamily="34" charset="0"/>
                        <a:ea typeface="Calibri" panose="020F0502020204030204" pitchFamily="34" charset="0"/>
                        <a:cs typeface="B Titr" panose="00000700000000000000" pitchFamily="2" charset="-78"/>
                      </a:endParaRPr>
                    </a:p>
                  </a:txBody>
                  <a:tcPr marL="45259" marR="452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Rectangle 2"/>
          <p:cNvSpPr/>
          <p:nvPr/>
        </p:nvSpPr>
        <p:spPr>
          <a:xfrm>
            <a:off x="251203" y="1196752"/>
            <a:ext cx="8660064" cy="438582"/>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fa-IR" sz="2400" b="1" dirty="0">
                <a:ln/>
                <a:solidFill>
                  <a:schemeClr val="accent4"/>
                </a:solidFill>
                <a:latin typeface="Calibri" panose="020F0502020204030204" pitchFamily="34" charset="0"/>
                <a:ea typeface="Calibri" panose="020F0502020204030204" pitchFamily="34" charset="0"/>
                <a:cs typeface="B Titr" panose="00000700000000000000" pitchFamily="2" charset="-78"/>
              </a:rPr>
              <a:t>روند پذیرش دانشجو  در </a:t>
            </a:r>
            <a:r>
              <a:rPr lang="fa-IR" sz="2400" b="1" dirty="0">
                <a:ln/>
                <a:solidFill>
                  <a:srgbClr val="00B050"/>
                </a:solidFill>
                <a:latin typeface="Calibri" panose="020F0502020204030204" pitchFamily="34" charset="0"/>
                <a:ea typeface="Calibri" panose="020F0502020204030204" pitchFamily="34" charset="0"/>
                <a:cs typeface="B Titr" panose="00000700000000000000" pitchFamily="2" charset="-78"/>
              </a:rPr>
              <a:t>رشته های مختلف تحصیلی </a:t>
            </a:r>
            <a:r>
              <a:rPr lang="fa-IR" sz="2400" b="1" dirty="0">
                <a:ln/>
                <a:solidFill>
                  <a:schemeClr val="accent4"/>
                </a:solidFill>
                <a:latin typeface="Calibri" panose="020F0502020204030204" pitchFamily="34" charset="0"/>
                <a:ea typeface="Calibri" panose="020F0502020204030204" pitchFamily="34" charset="0"/>
                <a:cs typeface="B Titr" panose="00000700000000000000" pitchFamily="2" charset="-78"/>
              </a:rPr>
              <a:t>کارشناسی پیوسته </a:t>
            </a:r>
            <a:r>
              <a:rPr lang="fa-IR" sz="2400" b="1" dirty="0">
                <a:ln/>
                <a:solidFill>
                  <a:srgbClr val="FF0000"/>
                </a:solidFill>
                <a:latin typeface="Calibri" panose="020F0502020204030204" pitchFamily="34" charset="0"/>
                <a:ea typeface="Calibri" panose="020F0502020204030204" pitchFamily="34" charset="0"/>
                <a:cs typeface="B Titr" panose="00000700000000000000" pitchFamily="2" charset="-78"/>
              </a:rPr>
              <a:t>(برادران)</a:t>
            </a:r>
            <a:endParaRPr lang="en-US" sz="2400" b="1" dirty="0">
              <a:ln/>
              <a:solidFill>
                <a:srgbClr val="FF0000"/>
              </a:solidFill>
            </a:endParaRPr>
          </a:p>
        </p:txBody>
      </p:sp>
      <p:pic>
        <p:nvPicPr>
          <p:cNvPr id="4" name="Picture 3"/>
          <p:cNvPicPr/>
          <p:nvPr/>
        </p:nvPicPr>
        <p:blipFill>
          <a:blip r:embed="rId2"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23510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8749206"/>
              </p:ext>
            </p:extLst>
          </p:nvPr>
        </p:nvGraphicFramePr>
        <p:xfrm>
          <a:off x="611560" y="404664"/>
          <a:ext cx="7646669" cy="6134420"/>
        </p:xfrm>
        <a:graphic>
          <a:graphicData uri="http://schemas.openxmlformats.org/drawingml/2006/table">
            <a:tbl>
              <a:tblPr rtl="1"/>
              <a:tblGrid>
                <a:gridCol w="1190806"/>
                <a:gridCol w="484827"/>
                <a:gridCol w="544368"/>
                <a:gridCol w="544368"/>
                <a:gridCol w="544368"/>
                <a:gridCol w="569885"/>
                <a:gridCol w="544368"/>
                <a:gridCol w="544368"/>
                <a:gridCol w="544368"/>
                <a:gridCol w="544368"/>
                <a:gridCol w="544368"/>
                <a:gridCol w="544368"/>
                <a:gridCol w="501839"/>
              </a:tblGrid>
              <a:tr h="602648">
                <a:tc gridSpan="13">
                  <a:txBody>
                    <a:bodyPr/>
                    <a:lstStyle/>
                    <a:p>
                      <a:pPr algn="ctr" rtl="1" fontAlgn="b"/>
                      <a:r>
                        <a:rPr lang="fa-IR" sz="2400" b="0" i="0" u="none" strike="noStrike" dirty="0">
                          <a:solidFill>
                            <a:srgbClr val="000000"/>
                          </a:solidFill>
                          <a:effectLst/>
                          <a:latin typeface="B Titr" panose="00000700000000000000" pitchFamily="2" charset="-78"/>
                          <a:cs typeface="B Titr" panose="00000700000000000000" pitchFamily="2" charset="-78"/>
                        </a:rPr>
                        <a:t>آمار و درصد پذیرش دانشجو به تفکیک رشته از سال 91 تا 96 </a:t>
                      </a:r>
                      <a:r>
                        <a:rPr lang="fa-IR" sz="2400" b="0" i="0" u="none" strike="noStrike" dirty="0">
                          <a:solidFill>
                            <a:srgbClr val="FF0000"/>
                          </a:solidFill>
                          <a:effectLst/>
                          <a:latin typeface="B Titr" panose="00000700000000000000" pitchFamily="2" charset="-78"/>
                          <a:cs typeface="B Titr" panose="00000700000000000000" pitchFamily="2" charset="-78"/>
                        </a:rPr>
                        <a:t> کارشناسی </a:t>
                      </a:r>
                      <a:r>
                        <a:rPr lang="fa-IR" sz="2400" b="0" i="0" u="none" strike="noStrike" dirty="0" smtClean="0">
                          <a:solidFill>
                            <a:srgbClr val="FF0000"/>
                          </a:solidFill>
                          <a:effectLst/>
                          <a:latin typeface="B Titr" panose="00000700000000000000" pitchFamily="2" charset="-78"/>
                          <a:cs typeface="B Titr" panose="00000700000000000000" pitchFamily="2" charset="-78"/>
                        </a:rPr>
                        <a:t>پیوسته</a:t>
                      </a:r>
                    </a:p>
                    <a:p>
                      <a:pPr algn="ctr" rtl="1" fontAlgn="b"/>
                      <a:endParaRPr lang="fa-IR" sz="2800" b="0" i="0" u="none" strike="noStrike" dirty="0">
                        <a:solidFill>
                          <a:srgbClr val="000000"/>
                        </a:solidFill>
                        <a:effectLst/>
                        <a:latin typeface="B Titr" panose="00000700000000000000" pitchFamily="2" charset="-78"/>
                        <a:cs typeface="B Titr" panose="00000700000000000000" pitchFamily="2" charset="-78"/>
                      </a:endParaRPr>
                    </a:p>
                  </a:txBody>
                  <a:tcPr marL="5853" marR="5853" marT="5853" marB="0" anchor="b">
                    <a:lnL>
                      <a:noFill/>
                    </a:lnL>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8116">
                <a:tc>
                  <a:txBody>
                    <a:bodyPr/>
                    <a:lstStyle/>
                    <a:p>
                      <a:pPr algn="ctr" rtl="1" fontAlgn="b"/>
                      <a:r>
                        <a:rPr lang="fa-IR" sz="1100" b="0" i="0" u="none" strike="noStrike">
                          <a:solidFill>
                            <a:srgbClr val="000000"/>
                          </a:solidFill>
                          <a:effectLst/>
                          <a:latin typeface="B Titr" panose="00000700000000000000" pitchFamily="2" charset="-78"/>
                          <a:cs typeface="B Titr" panose="00000700000000000000" pitchFamily="2" charset="-78"/>
                        </a:rPr>
                        <a:t>رشته </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پذیرش 91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1" fontAlgn="b"/>
                      <a:r>
                        <a:rPr lang="fa-IR" sz="1050" b="0" i="0" u="none" strike="noStrike" dirty="0">
                          <a:solidFill>
                            <a:srgbClr val="000000"/>
                          </a:solidFill>
                          <a:effectLst/>
                          <a:latin typeface="B Titr" panose="00000700000000000000" pitchFamily="2" charset="-78"/>
                          <a:cs typeface="B Titr" panose="00000700000000000000" pitchFamily="2" charset="-78"/>
                        </a:rPr>
                        <a:t>پذیرش 92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پذیرش 93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پذیرش 94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پذیرش 95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پذیرش 96</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درصد 91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درصد 92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درصد 93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درصد 94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درصد 95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درصد 96</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r>
              <a:tr h="240096">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آموزش ابتدایی</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13139</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10463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4818</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1964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4103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6056</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60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62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50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51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54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64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96">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آموزش تاریخ</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160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129</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114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47</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79</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58</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r>
              <a:tr h="240096">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آموزش تربیت بدنی</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417</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889</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468</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104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182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224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96">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آموزش جغرافیا</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248</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157</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83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114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90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r>
              <a:tr h="240096">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آموزش راهنمايي و مشاوره</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1303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711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545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227</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266</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350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6</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6</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6</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96">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آموزش ریاضی</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649</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418</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549</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199</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458</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350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dirty="0">
                          <a:solidFill>
                            <a:srgbClr val="000000"/>
                          </a:solidFill>
                          <a:effectLst/>
                          <a:latin typeface="B Titr" panose="00000700000000000000" pitchFamily="2" charset="-78"/>
                          <a:cs typeface="B Titr" panose="00000700000000000000" pitchFamily="2" charset="-78"/>
                        </a:rPr>
                        <a:t>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6</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6</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r>
              <a:tr h="240096">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آموزش زبان انگليسي</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521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505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395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172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230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183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96">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آموزش زبان و ادبیات عرب</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407</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546</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256</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96</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248</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265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r>
              <a:tr h="240096">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آموزش زبان و ادبیات فارسی </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1199</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739</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530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239</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399</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455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6</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6</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96">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آموزش زیست شناسی</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474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236</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297</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108</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187</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232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r>
              <a:tr h="240096">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آموزش شیمی</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604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249</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450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166</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202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135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96">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آموزش فیزیک</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932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127</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252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136</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187</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129</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r>
              <a:tr h="240096">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آموزش كودكان استثنايي</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133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219</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75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28</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297</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213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96">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آموزش مطالعات اجتماعي</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637</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676</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210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95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239</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279</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r>
              <a:tr h="240096">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آموزش هنر</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67</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 </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 </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 </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18</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96">
                <a:tc>
                  <a:txBody>
                    <a:bodyPr/>
                    <a:lstStyle/>
                    <a:p>
                      <a:pPr algn="ctr" rtl="1" fontAlgn="b"/>
                      <a:r>
                        <a:rPr lang="fa-IR" sz="1050" b="0" i="0" u="none" strike="noStrike">
                          <a:solidFill>
                            <a:srgbClr val="000000"/>
                          </a:solidFill>
                          <a:effectLst/>
                          <a:latin typeface="B Titr" panose="00000700000000000000" pitchFamily="2" charset="-78"/>
                          <a:cs typeface="B Titr" panose="00000700000000000000" pitchFamily="2" charset="-78"/>
                        </a:rPr>
                        <a:t>آموش الهیات و معارف اسلامی</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1001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dirty="0">
                          <a:solidFill>
                            <a:srgbClr val="000000"/>
                          </a:solidFill>
                          <a:effectLst/>
                          <a:latin typeface="B Titr" panose="00000700000000000000" pitchFamily="2" charset="-78"/>
                          <a:cs typeface="B Titr" panose="00000700000000000000" pitchFamily="2" charset="-78"/>
                        </a:rPr>
                        <a:t>895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515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231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364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422</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6</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5</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b"/>
                      <a:r>
                        <a:rPr lang="en-US" sz="1050" b="0" i="0" u="none" strike="noStrike">
                          <a:solidFill>
                            <a:srgbClr val="000000"/>
                          </a:solidFill>
                          <a:effectLst/>
                          <a:latin typeface="B Titr" panose="00000700000000000000" pitchFamily="2" charset="-78"/>
                          <a:cs typeface="B Titr" panose="00000700000000000000" pitchFamily="2" charset="-78"/>
                        </a:rPr>
                        <a:t>4</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r>
              <a:tr h="288116">
                <a:tc>
                  <a:txBody>
                    <a:bodyPr/>
                    <a:lstStyle/>
                    <a:p>
                      <a:pPr algn="ctr" rtl="1" fontAlgn="b"/>
                      <a:r>
                        <a:rPr lang="fa-IR" sz="1100" b="0" i="0" u="none" strike="noStrike">
                          <a:solidFill>
                            <a:srgbClr val="000000"/>
                          </a:solidFill>
                          <a:effectLst/>
                          <a:latin typeface="B Titr" panose="00000700000000000000" pitchFamily="2" charset="-78"/>
                          <a:cs typeface="B Titr" panose="00000700000000000000" pitchFamily="2" charset="-78"/>
                        </a:rPr>
                        <a:t>جمع کل </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US" sz="1100" b="0" i="0" u="none" strike="noStrike">
                          <a:solidFill>
                            <a:srgbClr val="000000"/>
                          </a:solidFill>
                          <a:effectLst/>
                          <a:latin typeface="B Titr" panose="00000700000000000000" pitchFamily="2" charset="-78"/>
                          <a:cs typeface="B Titr" panose="00000700000000000000" pitchFamily="2" charset="-78"/>
                        </a:rPr>
                        <a:t>21891</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US" sz="1100" b="0" i="0" u="none" strike="noStrike">
                          <a:solidFill>
                            <a:srgbClr val="000000"/>
                          </a:solidFill>
                          <a:effectLst/>
                          <a:latin typeface="B Titr" panose="00000700000000000000" pitchFamily="2" charset="-78"/>
                          <a:cs typeface="B Titr" panose="00000700000000000000" pitchFamily="2" charset="-78"/>
                        </a:rPr>
                        <a:t>16959</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US" sz="1100" b="0" i="0" u="none" strike="noStrike">
                          <a:solidFill>
                            <a:srgbClr val="000000"/>
                          </a:solidFill>
                          <a:effectLst/>
                          <a:latin typeface="B Titr" panose="00000700000000000000" pitchFamily="2" charset="-78"/>
                          <a:cs typeface="B Titr" panose="00000700000000000000" pitchFamily="2" charset="-78"/>
                        </a:rPr>
                        <a:t>9557</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US" sz="1100" b="0" i="0" u="none" strike="noStrike">
                          <a:solidFill>
                            <a:srgbClr val="000000"/>
                          </a:solidFill>
                          <a:effectLst/>
                          <a:latin typeface="B Titr" panose="00000700000000000000" pitchFamily="2" charset="-78"/>
                          <a:cs typeface="B Titr" panose="00000700000000000000" pitchFamily="2" charset="-78"/>
                        </a:rPr>
                        <a:t>3853</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US" sz="1100" b="0" i="0" u="none" strike="noStrike">
                          <a:solidFill>
                            <a:srgbClr val="000000"/>
                          </a:solidFill>
                          <a:effectLst/>
                          <a:latin typeface="B Titr" panose="00000700000000000000" pitchFamily="2" charset="-78"/>
                          <a:cs typeface="B Titr" panose="00000700000000000000" pitchFamily="2" charset="-78"/>
                        </a:rPr>
                        <a:t>7570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US" sz="1100" b="0" i="0" u="none" strike="noStrike">
                          <a:solidFill>
                            <a:srgbClr val="000000"/>
                          </a:solidFill>
                          <a:effectLst/>
                          <a:latin typeface="B Titr" panose="00000700000000000000" pitchFamily="2" charset="-78"/>
                          <a:cs typeface="B Titr" panose="00000700000000000000" pitchFamily="2" charset="-78"/>
                        </a:rPr>
                        <a:t>9459</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US" sz="1100" b="0" i="0" u="none" strike="noStrike">
                          <a:solidFill>
                            <a:srgbClr val="000000"/>
                          </a:solidFill>
                          <a:effectLst/>
                          <a:latin typeface="B Titr" panose="00000700000000000000" pitchFamily="2" charset="-78"/>
                          <a:cs typeface="B Titr" panose="00000700000000000000" pitchFamily="2" charset="-78"/>
                        </a:rPr>
                        <a:t>100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US" sz="1100" b="0" i="0" u="none" strike="noStrike">
                          <a:solidFill>
                            <a:srgbClr val="000000"/>
                          </a:solidFill>
                          <a:effectLst/>
                          <a:latin typeface="B Titr" panose="00000700000000000000" pitchFamily="2" charset="-78"/>
                          <a:cs typeface="B Titr" panose="00000700000000000000" pitchFamily="2" charset="-78"/>
                        </a:rPr>
                        <a:t>100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US" sz="1100" b="0" i="0" u="none" strike="noStrike">
                          <a:solidFill>
                            <a:srgbClr val="000000"/>
                          </a:solidFill>
                          <a:effectLst/>
                          <a:latin typeface="B Titr" panose="00000700000000000000" pitchFamily="2" charset="-78"/>
                          <a:cs typeface="B Titr" panose="00000700000000000000" pitchFamily="2" charset="-78"/>
                        </a:rPr>
                        <a:t>100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US" sz="1100" b="0" i="0" u="none" strike="noStrike">
                          <a:solidFill>
                            <a:srgbClr val="000000"/>
                          </a:solidFill>
                          <a:effectLst/>
                          <a:latin typeface="B Titr" panose="00000700000000000000" pitchFamily="2" charset="-78"/>
                          <a:cs typeface="B Titr" panose="00000700000000000000" pitchFamily="2" charset="-78"/>
                        </a:rPr>
                        <a:t>100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US" sz="1100" b="0" i="0" u="none" strike="noStrike">
                          <a:solidFill>
                            <a:srgbClr val="000000"/>
                          </a:solidFill>
                          <a:effectLst/>
                          <a:latin typeface="B Titr" panose="00000700000000000000" pitchFamily="2" charset="-78"/>
                          <a:cs typeface="B Titr" panose="00000700000000000000" pitchFamily="2" charset="-78"/>
                        </a:rPr>
                        <a:t>100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US" sz="1100" b="0" i="0" u="none" strike="noStrike" dirty="0">
                          <a:solidFill>
                            <a:srgbClr val="000000"/>
                          </a:solidFill>
                          <a:effectLst/>
                          <a:latin typeface="B Titr" panose="00000700000000000000" pitchFamily="2" charset="-78"/>
                          <a:cs typeface="B Titr" panose="00000700000000000000" pitchFamily="2" charset="-78"/>
                        </a:rPr>
                        <a:t>100</a:t>
                      </a:r>
                    </a:p>
                  </a:txBody>
                  <a:tcPr marL="5853" marR="5853" marT="5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r>
            </a:tbl>
          </a:graphicData>
        </a:graphic>
      </p:graphicFrame>
    </p:spTree>
    <p:extLst>
      <p:ext uri="{BB962C8B-B14F-4D97-AF65-F5344CB8AC3E}">
        <p14:creationId xmlns:p14="http://schemas.microsoft.com/office/powerpoint/2010/main" val="2213643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7300" y="2537460"/>
            <a:ext cx="7229864" cy="600164"/>
          </a:xfrm>
          <a:prstGeom prst="rect">
            <a:avLst/>
          </a:prstGeom>
          <a:noFill/>
        </p:spPr>
        <p:txBody>
          <a:bodyPr wrap="none" rtlCol="0">
            <a:spAutoFit/>
          </a:bodyPr>
          <a:lstStyle/>
          <a:p>
            <a:r>
              <a:rPr lang="fa-IR" sz="3300" dirty="0">
                <a:cs typeface="B Titr" panose="00000700000000000000" pitchFamily="2" charset="-78"/>
              </a:rPr>
              <a:t>عناوین رشته های تحصیلی در دانشگاه فرهنگیان </a:t>
            </a:r>
            <a:endParaRPr lang="en-US" sz="3300" dirty="0">
              <a:cs typeface="B Titr" panose="00000700000000000000" pitchFamily="2" charset="-78"/>
            </a:endParaRPr>
          </a:p>
        </p:txBody>
      </p:sp>
    </p:spTree>
    <p:extLst>
      <p:ext uri="{BB962C8B-B14F-4D97-AF65-F5344CB8AC3E}">
        <p14:creationId xmlns:p14="http://schemas.microsoft.com/office/powerpoint/2010/main" val="3349787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9592" y="116632"/>
            <a:ext cx="7363327" cy="410882"/>
          </a:xfrm>
          <a:prstGeom prst="rect">
            <a:avLst/>
          </a:prstGeom>
        </p:spPr>
        <p:txBody>
          <a:bodyPr wrap="square">
            <a:spAutoFit/>
          </a:bodyPr>
          <a:lstStyle/>
          <a:p>
            <a:pPr marL="171450" algn="ctr" rtl="1">
              <a:lnSpc>
                <a:spcPct val="115000"/>
              </a:lnSpc>
            </a:pPr>
            <a:r>
              <a:rPr lang="ar-SA" b="1" dirty="0">
                <a:solidFill>
                  <a:prstClr val="black"/>
                </a:solidFill>
                <a:latin typeface="Times New Roman" panose="02020603050405020304" pitchFamily="18" charset="0"/>
                <a:ea typeface="Times New Roman" panose="02020603050405020304" pitchFamily="18" charset="0"/>
                <a:cs typeface="B Nazanin" panose="00000400000000000000" pitchFamily="2" charset="-78"/>
              </a:rPr>
              <a:t>جدول برنامه های درسی بازنگری شده دوره کارشناسی پیوسته دانشگاه فرهنگیان</a:t>
            </a:r>
            <a:endParaRPr lang="en-US" b="1" dirty="0">
              <a:solidFill>
                <a:prstClr val="black"/>
              </a:solidFill>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106334476"/>
              </p:ext>
            </p:extLst>
          </p:nvPr>
        </p:nvGraphicFramePr>
        <p:xfrm>
          <a:off x="1259632" y="527514"/>
          <a:ext cx="6400801" cy="6125165"/>
        </p:xfrm>
        <a:graphic>
          <a:graphicData uri="http://schemas.openxmlformats.org/drawingml/2006/table">
            <a:tbl>
              <a:tblPr firstRow="1" firstCol="1" bandRow="1">
                <a:tableStyleId>{21E4AEA4-8DFA-4A89-87EB-49C32662AFE0}</a:tableStyleId>
              </a:tblPr>
              <a:tblGrid>
                <a:gridCol w="2911642"/>
                <a:gridCol w="3134866"/>
                <a:gridCol w="354293"/>
              </a:tblGrid>
              <a:tr h="398204">
                <a:tc>
                  <a:txBody>
                    <a:bodyPr/>
                    <a:lstStyle/>
                    <a:p>
                      <a:pPr algn="ctr" rtl="1">
                        <a:spcAft>
                          <a:spcPts val="0"/>
                        </a:spcAft>
                      </a:pPr>
                      <a:r>
                        <a:rPr lang="ar-SA" sz="1800" dirty="0">
                          <a:solidFill>
                            <a:schemeClr val="tx1"/>
                          </a:solidFill>
                          <a:effectLst/>
                          <a:cs typeface="B Nazanin" panose="00000400000000000000" pitchFamily="2" charset="-78"/>
                        </a:rPr>
                        <a:t>عنوان رشته بازنگری شده</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solidFill>
                      <a:schemeClr val="accent1">
                        <a:lumMod val="40000"/>
                        <a:lumOff val="60000"/>
                      </a:schemeClr>
                    </a:solidFill>
                  </a:tcPr>
                </a:tc>
                <a:tc>
                  <a:txBody>
                    <a:bodyPr/>
                    <a:lstStyle/>
                    <a:p>
                      <a:pPr algn="ctr" rtl="1">
                        <a:spcAft>
                          <a:spcPts val="0"/>
                        </a:spcAft>
                      </a:pPr>
                      <a:r>
                        <a:rPr lang="ar-SA" sz="1800" dirty="0">
                          <a:solidFill>
                            <a:schemeClr val="tx1"/>
                          </a:solidFill>
                          <a:effectLst/>
                          <a:cs typeface="B Nazanin" panose="00000400000000000000" pitchFamily="2" charset="-78"/>
                        </a:rPr>
                        <a:t>عنوان رشته قبلی</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c>
                  <a:txBody>
                    <a:bodyPr/>
                    <a:lstStyle/>
                    <a:p>
                      <a:pPr algn="r" rtl="1">
                        <a:spcAft>
                          <a:spcPts val="0"/>
                        </a:spcAft>
                      </a:pPr>
                      <a:r>
                        <a:rPr lang="fa-IR" sz="1600" dirty="0">
                          <a:solidFill>
                            <a:schemeClr val="tx1"/>
                          </a:solidFill>
                          <a:effectLst/>
                          <a:cs typeface="B Nazanin" panose="00000400000000000000" pitchFamily="2" charset="-78"/>
                        </a:rPr>
                        <a:t>ردیف</a:t>
                      </a:r>
                      <a:endParaRPr lang="en-US" sz="16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r>
              <a:tr h="398204">
                <a:tc>
                  <a:txBody>
                    <a:bodyPr/>
                    <a:lstStyle/>
                    <a:p>
                      <a:pPr algn="r" rtl="1">
                        <a:spcAft>
                          <a:spcPts val="0"/>
                        </a:spcAft>
                      </a:pPr>
                      <a:r>
                        <a:rPr lang="ar-SA" sz="1800" dirty="0">
                          <a:solidFill>
                            <a:schemeClr val="tx1"/>
                          </a:solidFill>
                          <a:effectLst/>
                          <a:cs typeface="B Nazanin" panose="00000400000000000000" pitchFamily="2" charset="-78"/>
                        </a:rPr>
                        <a:t>آموزش ابتدایی</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solidFill>
                      <a:schemeClr val="accent1">
                        <a:lumMod val="40000"/>
                        <a:lumOff val="60000"/>
                      </a:schemeClr>
                    </a:solidFill>
                  </a:tcPr>
                </a:tc>
                <a:tc>
                  <a:txBody>
                    <a:bodyPr/>
                    <a:lstStyle/>
                    <a:p>
                      <a:pPr algn="r" rtl="1">
                        <a:spcAft>
                          <a:spcPts val="0"/>
                        </a:spcAft>
                      </a:pPr>
                      <a:r>
                        <a:rPr lang="ar-SA" sz="1800" dirty="0">
                          <a:solidFill>
                            <a:schemeClr val="tx1"/>
                          </a:solidFill>
                          <a:effectLst/>
                          <a:cs typeface="B Nazanin" panose="00000400000000000000" pitchFamily="2" charset="-78"/>
                        </a:rPr>
                        <a:t>علوم تربیتی گرایش آموزش و پرورش پیش دبستانی و دبستانی</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c>
                  <a:txBody>
                    <a:bodyPr/>
                    <a:lstStyle/>
                    <a:p>
                      <a:pPr algn="r" rtl="1">
                        <a:spcAft>
                          <a:spcPts val="0"/>
                        </a:spcAft>
                      </a:pPr>
                      <a:r>
                        <a:rPr lang="ar-SA" sz="1800">
                          <a:solidFill>
                            <a:schemeClr val="tx1"/>
                          </a:solidFill>
                          <a:effectLst/>
                          <a:cs typeface="B Nazanin" panose="00000400000000000000" pitchFamily="2" charset="-78"/>
                        </a:rPr>
                        <a:t>1</a:t>
                      </a:r>
                      <a:endParaRPr lang="en-US" sz="180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r>
              <a:tr h="199103">
                <a:tc>
                  <a:txBody>
                    <a:bodyPr/>
                    <a:lstStyle/>
                    <a:p>
                      <a:pPr algn="r" rtl="1">
                        <a:spcAft>
                          <a:spcPts val="0"/>
                        </a:spcAft>
                      </a:pPr>
                      <a:r>
                        <a:rPr lang="ar-SA" sz="1800" dirty="0">
                          <a:solidFill>
                            <a:schemeClr val="tx1"/>
                          </a:solidFill>
                          <a:effectLst/>
                          <a:cs typeface="B Nazanin" panose="00000400000000000000" pitchFamily="2" charset="-78"/>
                        </a:rPr>
                        <a:t>آموزش جغرافیا</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solidFill>
                      <a:schemeClr val="accent1">
                        <a:lumMod val="40000"/>
                        <a:lumOff val="60000"/>
                      </a:schemeClr>
                    </a:solidFill>
                  </a:tcPr>
                </a:tc>
                <a:tc>
                  <a:txBody>
                    <a:bodyPr/>
                    <a:lstStyle/>
                    <a:p>
                      <a:pPr algn="r" rtl="1">
                        <a:spcAft>
                          <a:spcPts val="0"/>
                        </a:spcAft>
                      </a:pPr>
                      <a:r>
                        <a:rPr lang="ar-SA" sz="1800" dirty="0">
                          <a:solidFill>
                            <a:schemeClr val="tx1"/>
                          </a:solidFill>
                          <a:effectLst/>
                          <a:cs typeface="B Nazanin" panose="00000400000000000000" pitchFamily="2" charset="-78"/>
                        </a:rPr>
                        <a:t>تربیت دبیر جغرافیا</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c>
                  <a:txBody>
                    <a:bodyPr/>
                    <a:lstStyle/>
                    <a:p>
                      <a:pPr algn="r" rtl="1">
                        <a:spcAft>
                          <a:spcPts val="0"/>
                        </a:spcAft>
                      </a:pPr>
                      <a:r>
                        <a:rPr lang="ar-SA" sz="1800">
                          <a:solidFill>
                            <a:schemeClr val="tx1"/>
                          </a:solidFill>
                          <a:effectLst/>
                          <a:cs typeface="B Nazanin" panose="00000400000000000000" pitchFamily="2" charset="-78"/>
                        </a:rPr>
                        <a:t>2</a:t>
                      </a:r>
                      <a:endParaRPr lang="en-US" sz="180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r>
              <a:tr h="199103">
                <a:tc>
                  <a:txBody>
                    <a:bodyPr/>
                    <a:lstStyle/>
                    <a:p>
                      <a:pPr algn="r" rtl="1">
                        <a:spcAft>
                          <a:spcPts val="0"/>
                        </a:spcAft>
                      </a:pPr>
                      <a:r>
                        <a:rPr lang="ar-SA" sz="1800" dirty="0">
                          <a:solidFill>
                            <a:schemeClr val="tx1"/>
                          </a:solidFill>
                          <a:effectLst/>
                          <a:cs typeface="B Nazanin" panose="00000400000000000000" pitchFamily="2" charset="-78"/>
                        </a:rPr>
                        <a:t>آموزش زیست شناسی</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solidFill>
                      <a:schemeClr val="accent1">
                        <a:lumMod val="40000"/>
                        <a:lumOff val="60000"/>
                      </a:schemeClr>
                    </a:solidFill>
                  </a:tcPr>
                </a:tc>
                <a:tc>
                  <a:txBody>
                    <a:bodyPr/>
                    <a:lstStyle/>
                    <a:p>
                      <a:pPr algn="r" rtl="1">
                        <a:spcAft>
                          <a:spcPts val="0"/>
                        </a:spcAft>
                      </a:pPr>
                      <a:r>
                        <a:rPr lang="ar-SA" sz="1800" dirty="0">
                          <a:solidFill>
                            <a:schemeClr val="tx1"/>
                          </a:solidFill>
                          <a:effectLst/>
                          <a:cs typeface="B Nazanin" panose="00000400000000000000" pitchFamily="2" charset="-78"/>
                        </a:rPr>
                        <a:t>دبیری زیست شناسی</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c>
                  <a:txBody>
                    <a:bodyPr/>
                    <a:lstStyle/>
                    <a:p>
                      <a:pPr algn="r" rtl="1">
                        <a:spcAft>
                          <a:spcPts val="0"/>
                        </a:spcAft>
                      </a:pPr>
                      <a:r>
                        <a:rPr lang="ar-SA" sz="1800">
                          <a:solidFill>
                            <a:schemeClr val="tx1"/>
                          </a:solidFill>
                          <a:effectLst/>
                          <a:cs typeface="B Nazanin" panose="00000400000000000000" pitchFamily="2" charset="-78"/>
                        </a:rPr>
                        <a:t>3</a:t>
                      </a:r>
                      <a:endParaRPr lang="en-US" sz="180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r>
              <a:tr h="199103">
                <a:tc>
                  <a:txBody>
                    <a:bodyPr/>
                    <a:lstStyle/>
                    <a:p>
                      <a:pPr algn="r" rtl="1">
                        <a:spcAft>
                          <a:spcPts val="0"/>
                        </a:spcAft>
                      </a:pPr>
                      <a:r>
                        <a:rPr lang="ar-SA" sz="1800" dirty="0">
                          <a:solidFill>
                            <a:schemeClr val="tx1"/>
                          </a:solidFill>
                          <a:effectLst/>
                          <a:cs typeface="B Nazanin" panose="00000400000000000000" pitchFamily="2" charset="-78"/>
                        </a:rPr>
                        <a:t>آموزش تاریخ</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solidFill>
                      <a:schemeClr val="accent1">
                        <a:lumMod val="40000"/>
                        <a:lumOff val="60000"/>
                      </a:schemeClr>
                    </a:solidFill>
                  </a:tcPr>
                </a:tc>
                <a:tc>
                  <a:txBody>
                    <a:bodyPr/>
                    <a:lstStyle/>
                    <a:p>
                      <a:pPr algn="r" rtl="1">
                        <a:spcAft>
                          <a:spcPts val="0"/>
                        </a:spcAft>
                      </a:pPr>
                      <a:r>
                        <a:rPr lang="ar-SA" sz="1800" dirty="0">
                          <a:solidFill>
                            <a:schemeClr val="tx1"/>
                          </a:solidFill>
                          <a:effectLst/>
                          <a:cs typeface="B Nazanin" panose="00000400000000000000" pitchFamily="2" charset="-78"/>
                        </a:rPr>
                        <a:t>دبیری تاریخ</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c>
                  <a:txBody>
                    <a:bodyPr/>
                    <a:lstStyle/>
                    <a:p>
                      <a:pPr algn="r" rtl="1">
                        <a:spcAft>
                          <a:spcPts val="0"/>
                        </a:spcAft>
                      </a:pPr>
                      <a:r>
                        <a:rPr lang="ar-SA" sz="1800">
                          <a:solidFill>
                            <a:schemeClr val="tx1"/>
                          </a:solidFill>
                          <a:effectLst/>
                          <a:cs typeface="B Nazanin" panose="00000400000000000000" pitchFamily="2" charset="-78"/>
                        </a:rPr>
                        <a:t>4</a:t>
                      </a:r>
                      <a:endParaRPr lang="en-US" sz="180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r>
              <a:tr h="199103">
                <a:tc>
                  <a:txBody>
                    <a:bodyPr/>
                    <a:lstStyle/>
                    <a:p>
                      <a:pPr algn="r" rtl="1">
                        <a:spcAft>
                          <a:spcPts val="0"/>
                        </a:spcAft>
                      </a:pPr>
                      <a:r>
                        <a:rPr lang="ar-SA" sz="1800" dirty="0">
                          <a:solidFill>
                            <a:schemeClr val="tx1"/>
                          </a:solidFill>
                          <a:effectLst/>
                          <a:cs typeface="B Nazanin" panose="00000400000000000000" pitchFamily="2" charset="-78"/>
                        </a:rPr>
                        <a:t>آموزش فیزیک</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solidFill>
                      <a:schemeClr val="accent1">
                        <a:lumMod val="40000"/>
                        <a:lumOff val="60000"/>
                      </a:schemeClr>
                    </a:solidFill>
                  </a:tcPr>
                </a:tc>
                <a:tc>
                  <a:txBody>
                    <a:bodyPr/>
                    <a:lstStyle/>
                    <a:p>
                      <a:pPr algn="r" rtl="1">
                        <a:spcAft>
                          <a:spcPts val="0"/>
                        </a:spcAft>
                      </a:pPr>
                      <a:r>
                        <a:rPr lang="ar-SA" sz="1800" dirty="0">
                          <a:solidFill>
                            <a:schemeClr val="tx1"/>
                          </a:solidFill>
                          <a:effectLst/>
                          <a:cs typeface="B Nazanin" panose="00000400000000000000" pitchFamily="2" charset="-78"/>
                        </a:rPr>
                        <a:t>دبیری فیزیک</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c>
                  <a:txBody>
                    <a:bodyPr/>
                    <a:lstStyle/>
                    <a:p>
                      <a:pPr algn="r" rtl="1">
                        <a:spcAft>
                          <a:spcPts val="0"/>
                        </a:spcAft>
                      </a:pPr>
                      <a:r>
                        <a:rPr lang="ar-SA" sz="1800">
                          <a:solidFill>
                            <a:schemeClr val="tx1"/>
                          </a:solidFill>
                          <a:effectLst/>
                          <a:cs typeface="B Nazanin" panose="00000400000000000000" pitchFamily="2" charset="-78"/>
                        </a:rPr>
                        <a:t>5</a:t>
                      </a:r>
                      <a:endParaRPr lang="en-US" sz="180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r>
              <a:tr h="199103">
                <a:tc>
                  <a:txBody>
                    <a:bodyPr/>
                    <a:lstStyle/>
                    <a:p>
                      <a:pPr algn="r" rtl="1">
                        <a:spcAft>
                          <a:spcPts val="0"/>
                        </a:spcAft>
                      </a:pPr>
                      <a:r>
                        <a:rPr lang="ar-SA" sz="1800" dirty="0">
                          <a:solidFill>
                            <a:schemeClr val="tx1"/>
                          </a:solidFill>
                          <a:effectLst/>
                          <a:cs typeface="B Nazanin" panose="00000400000000000000" pitchFamily="2" charset="-78"/>
                        </a:rPr>
                        <a:t>آموزش زبان و ادبیات فارسی</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solidFill>
                      <a:schemeClr val="accent1">
                        <a:lumMod val="40000"/>
                        <a:lumOff val="60000"/>
                      </a:schemeClr>
                    </a:solidFill>
                  </a:tcPr>
                </a:tc>
                <a:tc>
                  <a:txBody>
                    <a:bodyPr/>
                    <a:lstStyle/>
                    <a:p>
                      <a:pPr algn="r" rtl="1">
                        <a:spcAft>
                          <a:spcPts val="0"/>
                        </a:spcAft>
                      </a:pPr>
                      <a:r>
                        <a:rPr lang="ar-SA" sz="1800" dirty="0">
                          <a:solidFill>
                            <a:schemeClr val="tx1"/>
                          </a:solidFill>
                          <a:effectLst/>
                          <a:cs typeface="B Nazanin" panose="00000400000000000000" pitchFamily="2" charset="-78"/>
                        </a:rPr>
                        <a:t>آموزش زبان و ادبیات فارسی</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c>
                  <a:txBody>
                    <a:bodyPr/>
                    <a:lstStyle/>
                    <a:p>
                      <a:pPr algn="r" rtl="1">
                        <a:spcAft>
                          <a:spcPts val="0"/>
                        </a:spcAft>
                      </a:pPr>
                      <a:r>
                        <a:rPr lang="ar-SA" sz="1800">
                          <a:solidFill>
                            <a:schemeClr val="tx1"/>
                          </a:solidFill>
                          <a:effectLst/>
                          <a:cs typeface="B Nazanin" panose="00000400000000000000" pitchFamily="2" charset="-78"/>
                        </a:rPr>
                        <a:t>6</a:t>
                      </a:r>
                      <a:endParaRPr lang="en-US" sz="180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r>
              <a:tr h="199103">
                <a:tc>
                  <a:txBody>
                    <a:bodyPr/>
                    <a:lstStyle/>
                    <a:p>
                      <a:pPr algn="r" rtl="1">
                        <a:spcAft>
                          <a:spcPts val="0"/>
                        </a:spcAft>
                      </a:pPr>
                      <a:r>
                        <a:rPr lang="ar-SA" sz="1800" dirty="0">
                          <a:solidFill>
                            <a:schemeClr val="tx1"/>
                          </a:solidFill>
                          <a:effectLst/>
                          <a:cs typeface="B Nazanin" panose="00000400000000000000" pitchFamily="2" charset="-78"/>
                        </a:rPr>
                        <a:t>آموزش زبان انگلیسی</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solidFill>
                      <a:schemeClr val="accent1">
                        <a:lumMod val="40000"/>
                        <a:lumOff val="60000"/>
                      </a:schemeClr>
                    </a:solidFill>
                  </a:tcPr>
                </a:tc>
                <a:tc>
                  <a:txBody>
                    <a:bodyPr/>
                    <a:lstStyle/>
                    <a:p>
                      <a:pPr algn="r" rtl="1">
                        <a:spcAft>
                          <a:spcPts val="0"/>
                        </a:spcAft>
                      </a:pPr>
                      <a:r>
                        <a:rPr lang="ar-SA" sz="1800" dirty="0">
                          <a:solidFill>
                            <a:schemeClr val="tx1"/>
                          </a:solidFill>
                          <a:effectLst/>
                          <a:cs typeface="B Nazanin" panose="00000400000000000000" pitchFamily="2" charset="-78"/>
                        </a:rPr>
                        <a:t>تربیت دبیر زبان انگلیسی</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c>
                  <a:txBody>
                    <a:bodyPr/>
                    <a:lstStyle/>
                    <a:p>
                      <a:pPr algn="r" rtl="1">
                        <a:spcAft>
                          <a:spcPts val="0"/>
                        </a:spcAft>
                      </a:pPr>
                      <a:r>
                        <a:rPr lang="ar-SA" sz="1800">
                          <a:solidFill>
                            <a:schemeClr val="tx1"/>
                          </a:solidFill>
                          <a:effectLst/>
                          <a:cs typeface="B Nazanin" panose="00000400000000000000" pitchFamily="2" charset="-78"/>
                        </a:rPr>
                        <a:t>7</a:t>
                      </a:r>
                      <a:endParaRPr lang="en-US" sz="180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r>
              <a:tr h="301521">
                <a:tc>
                  <a:txBody>
                    <a:bodyPr/>
                    <a:lstStyle/>
                    <a:p>
                      <a:pPr algn="r" rtl="1">
                        <a:spcAft>
                          <a:spcPts val="0"/>
                        </a:spcAft>
                      </a:pPr>
                      <a:r>
                        <a:rPr lang="ar-SA" sz="1800" dirty="0">
                          <a:solidFill>
                            <a:schemeClr val="tx1"/>
                          </a:solidFill>
                          <a:effectLst/>
                          <a:cs typeface="B Nazanin" panose="00000400000000000000" pitchFamily="2" charset="-78"/>
                        </a:rPr>
                        <a:t>آموزش ریاضی</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solidFill>
                      <a:schemeClr val="accent1">
                        <a:lumMod val="40000"/>
                        <a:lumOff val="60000"/>
                      </a:schemeClr>
                    </a:solidFill>
                  </a:tcPr>
                </a:tc>
                <a:tc>
                  <a:txBody>
                    <a:bodyPr/>
                    <a:lstStyle/>
                    <a:p>
                      <a:pPr algn="r" rtl="1">
                        <a:spcAft>
                          <a:spcPts val="0"/>
                        </a:spcAft>
                      </a:pPr>
                      <a:r>
                        <a:rPr lang="ar-SA" sz="1800" dirty="0">
                          <a:solidFill>
                            <a:schemeClr val="tx1"/>
                          </a:solidFill>
                          <a:effectLst/>
                          <a:cs typeface="B Nazanin" panose="00000400000000000000" pitchFamily="2" charset="-78"/>
                        </a:rPr>
                        <a:t>دبیر ریاضی</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c>
                  <a:txBody>
                    <a:bodyPr/>
                    <a:lstStyle/>
                    <a:p>
                      <a:pPr algn="r" rtl="1">
                        <a:spcAft>
                          <a:spcPts val="0"/>
                        </a:spcAft>
                      </a:pPr>
                      <a:r>
                        <a:rPr lang="ar-SA" sz="1800">
                          <a:solidFill>
                            <a:schemeClr val="tx1"/>
                          </a:solidFill>
                          <a:effectLst/>
                          <a:cs typeface="B Nazanin" panose="00000400000000000000" pitchFamily="2" charset="-78"/>
                        </a:rPr>
                        <a:t>8</a:t>
                      </a:r>
                      <a:endParaRPr lang="en-US" sz="180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r>
              <a:tr h="365760">
                <a:tc>
                  <a:txBody>
                    <a:bodyPr/>
                    <a:lstStyle/>
                    <a:p>
                      <a:pPr algn="r" rtl="1">
                        <a:spcAft>
                          <a:spcPts val="0"/>
                        </a:spcAft>
                      </a:pPr>
                      <a:r>
                        <a:rPr lang="ar-SA" sz="1800" dirty="0">
                          <a:solidFill>
                            <a:schemeClr val="tx1"/>
                          </a:solidFill>
                          <a:effectLst/>
                          <a:cs typeface="B Nazanin" panose="00000400000000000000" pitchFamily="2" charset="-78"/>
                        </a:rPr>
                        <a:t>علوم تربیتی گرایش آموزش و پرورش کودکان استثنایی</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solidFill>
                      <a:schemeClr val="accent1">
                        <a:lumMod val="40000"/>
                        <a:lumOff val="60000"/>
                      </a:schemeClr>
                    </a:solidFill>
                  </a:tcPr>
                </a:tc>
                <a:tc>
                  <a:txBody>
                    <a:bodyPr/>
                    <a:lstStyle/>
                    <a:p>
                      <a:pPr algn="r" rtl="1">
                        <a:spcAft>
                          <a:spcPts val="0"/>
                        </a:spcAft>
                      </a:pPr>
                      <a:r>
                        <a:rPr lang="ar-SA" sz="1800" dirty="0">
                          <a:solidFill>
                            <a:schemeClr val="tx1"/>
                          </a:solidFill>
                          <a:effectLst/>
                          <a:cs typeface="B Nazanin" panose="00000400000000000000" pitchFamily="2" charset="-78"/>
                        </a:rPr>
                        <a:t>علوم تربیتی گرایش آموزش و پرورش کودکان عقب مانده ذهنی</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c>
                  <a:txBody>
                    <a:bodyPr/>
                    <a:lstStyle/>
                    <a:p>
                      <a:pPr algn="r" rtl="1">
                        <a:spcAft>
                          <a:spcPts val="0"/>
                        </a:spcAft>
                      </a:pPr>
                      <a:r>
                        <a:rPr lang="ar-SA" sz="1800">
                          <a:solidFill>
                            <a:schemeClr val="tx1"/>
                          </a:solidFill>
                          <a:effectLst/>
                          <a:cs typeface="B Nazanin" panose="00000400000000000000" pitchFamily="2" charset="-78"/>
                        </a:rPr>
                        <a:t>9</a:t>
                      </a:r>
                      <a:endParaRPr lang="en-US" sz="180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r>
              <a:tr h="199103">
                <a:tc>
                  <a:txBody>
                    <a:bodyPr/>
                    <a:lstStyle/>
                    <a:p>
                      <a:pPr algn="r" rtl="1">
                        <a:spcAft>
                          <a:spcPts val="0"/>
                        </a:spcAft>
                      </a:pPr>
                      <a:r>
                        <a:rPr lang="ar-SA" sz="1800" dirty="0">
                          <a:solidFill>
                            <a:schemeClr val="tx1"/>
                          </a:solidFill>
                          <a:effectLst/>
                          <a:cs typeface="B Nazanin" panose="00000400000000000000" pitchFamily="2" charset="-78"/>
                        </a:rPr>
                        <a:t>آموزش </a:t>
                      </a:r>
                      <a:r>
                        <a:rPr lang="fa-IR" sz="1800" dirty="0" smtClean="0">
                          <a:solidFill>
                            <a:schemeClr val="tx1"/>
                          </a:solidFill>
                          <a:effectLst/>
                          <a:cs typeface="B Nazanin" panose="00000400000000000000" pitchFamily="2" charset="-78"/>
                        </a:rPr>
                        <a:t>علوم ورزشی</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solidFill>
                      <a:schemeClr val="accent1">
                        <a:lumMod val="40000"/>
                        <a:lumOff val="60000"/>
                      </a:schemeClr>
                    </a:solidFill>
                  </a:tcPr>
                </a:tc>
                <a:tc>
                  <a:txBody>
                    <a:bodyPr/>
                    <a:lstStyle/>
                    <a:p>
                      <a:pPr algn="r" rtl="1">
                        <a:spcAft>
                          <a:spcPts val="0"/>
                        </a:spcAft>
                      </a:pPr>
                      <a:r>
                        <a:rPr lang="ar-SA" sz="1800" dirty="0">
                          <a:solidFill>
                            <a:schemeClr val="tx1"/>
                          </a:solidFill>
                          <a:effectLst/>
                          <a:cs typeface="B Nazanin" panose="00000400000000000000" pitchFamily="2" charset="-78"/>
                        </a:rPr>
                        <a:t>دبیری تربیت بدنی </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c>
                  <a:txBody>
                    <a:bodyPr/>
                    <a:lstStyle/>
                    <a:p>
                      <a:pPr algn="r" rtl="1">
                        <a:spcAft>
                          <a:spcPts val="0"/>
                        </a:spcAft>
                      </a:pPr>
                      <a:r>
                        <a:rPr lang="ar-SA" sz="1800">
                          <a:solidFill>
                            <a:schemeClr val="tx1"/>
                          </a:solidFill>
                          <a:effectLst/>
                          <a:cs typeface="B Nazanin" panose="00000400000000000000" pitchFamily="2" charset="-78"/>
                        </a:rPr>
                        <a:t>10</a:t>
                      </a:r>
                      <a:endParaRPr lang="en-US" sz="180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r>
              <a:tr h="398204">
                <a:tc>
                  <a:txBody>
                    <a:bodyPr/>
                    <a:lstStyle/>
                    <a:p>
                      <a:pPr algn="r" rtl="1">
                        <a:spcAft>
                          <a:spcPts val="0"/>
                        </a:spcAft>
                      </a:pPr>
                      <a:r>
                        <a:rPr lang="ar-SA" sz="1800" dirty="0">
                          <a:solidFill>
                            <a:schemeClr val="tx1"/>
                          </a:solidFill>
                          <a:effectLst/>
                          <a:cs typeface="B Nazanin" panose="00000400000000000000" pitchFamily="2" charset="-78"/>
                        </a:rPr>
                        <a:t>آموزش ارتباط تصویری</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solidFill>
                      <a:schemeClr val="accent1">
                        <a:lumMod val="40000"/>
                        <a:lumOff val="60000"/>
                      </a:schemeClr>
                    </a:solidFill>
                  </a:tcPr>
                </a:tc>
                <a:tc>
                  <a:txBody>
                    <a:bodyPr/>
                    <a:lstStyle/>
                    <a:p>
                      <a:pPr algn="r" rtl="1">
                        <a:spcAft>
                          <a:spcPts val="0"/>
                        </a:spcAft>
                      </a:pPr>
                      <a:r>
                        <a:rPr lang="ar-SA" sz="1800" dirty="0">
                          <a:solidFill>
                            <a:schemeClr val="tx1"/>
                          </a:solidFill>
                          <a:effectLst/>
                          <a:cs typeface="B Nazanin" panose="00000400000000000000" pitchFamily="2" charset="-78"/>
                        </a:rPr>
                        <a:t>ارتباط تصویری با دو گرایش ارتباط تصویری و تصویرسازی</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c>
                  <a:txBody>
                    <a:bodyPr/>
                    <a:lstStyle/>
                    <a:p>
                      <a:pPr algn="r" rtl="1">
                        <a:spcAft>
                          <a:spcPts val="0"/>
                        </a:spcAft>
                      </a:pPr>
                      <a:r>
                        <a:rPr lang="ar-SA" sz="1800">
                          <a:solidFill>
                            <a:schemeClr val="tx1"/>
                          </a:solidFill>
                          <a:effectLst/>
                          <a:cs typeface="B Nazanin" panose="00000400000000000000" pitchFamily="2" charset="-78"/>
                        </a:rPr>
                        <a:t>11</a:t>
                      </a:r>
                      <a:endParaRPr lang="en-US" sz="180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r>
              <a:tr h="199103">
                <a:tc>
                  <a:txBody>
                    <a:bodyPr/>
                    <a:lstStyle/>
                    <a:p>
                      <a:pPr algn="r" rtl="1">
                        <a:spcAft>
                          <a:spcPts val="0"/>
                        </a:spcAft>
                      </a:pPr>
                      <a:r>
                        <a:rPr lang="ar-SA" sz="1800" dirty="0">
                          <a:solidFill>
                            <a:schemeClr val="tx1"/>
                          </a:solidFill>
                          <a:effectLst/>
                          <a:cs typeface="B Nazanin" panose="00000400000000000000" pitchFamily="2" charset="-78"/>
                        </a:rPr>
                        <a:t>آموزش زبان عربی</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solidFill>
                      <a:schemeClr val="accent1">
                        <a:lumMod val="40000"/>
                        <a:lumOff val="60000"/>
                      </a:schemeClr>
                    </a:solidFill>
                  </a:tcPr>
                </a:tc>
                <a:tc>
                  <a:txBody>
                    <a:bodyPr/>
                    <a:lstStyle/>
                    <a:p>
                      <a:pPr algn="r" rtl="1">
                        <a:spcAft>
                          <a:spcPts val="0"/>
                        </a:spcAft>
                      </a:pPr>
                      <a:r>
                        <a:rPr lang="ar-SA" sz="1800">
                          <a:solidFill>
                            <a:schemeClr val="tx1"/>
                          </a:solidFill>
                          <a:effectLst/>
                          <a:cs typeface="B Nazanin" panose="00000400000000000000" pitchFamily="2" charset="-78"/>
                        </a:rPr>
                        <a:t>دبیری زیان و ادبیات عربی</a:t>
                      </a:r>
                      <a:endParaRPr lang="en-US" sz="180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c>
                  <a:txBody>
                    <a:bodyPr/>
                    <a:lstStyle/>
                    <a:p>
                      <a:pPr algn="r" rtl="1">
                        <a:spcAft>
                          <a:spcPts val="0"/>
                        </a:spcAft>
                      </a:pPr>
                      <a:r>
                        <a:rPr lang="ar-SA" sz="1800">
                          <a:solidFill>
                            <a:schemeClr val="tx1"/>
                          </a:solidFill>
                          <a:effectLst/>
                          <a:cs typeface="B Nazanin" panose="00000400000000000000" pitchFamily="2" charset="-78"/>
                        </a:rPr>
                        <a:t>12</a:t>
                      </a:r>
                      <a:endParaRPr lang="en-US" sz="180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r>
              <a:tr h="199103">
                <a:tc>
                  <a:txBody>
                    <a:bodyPr/>
                    <a:lstStyle/>
                    <a:p>
                      <a:pPr algn="r" rtl="1">
                        <a:spcAft>
                          <a:spcPts val="0"/>
                        </a:spcAft>
                      </a:pPr>
                      <a:r>
                        <a:rPr lang="ar-SA" sz="1800" dirty="0">
                          <a:solidFill>
                            <a:schemeClr val="tx1"/>
                          </a:solidFill>
                          <a:effectLst/>
                          <a:cs typeface="B Nazanin" panose="00000400000000000000" pitchFamily="2" charset="-78"/>
                        </a:rPr>
                        <a:t>آموزش الهیات</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solidFill>
                      <a:schemeClr val="accent1">
                        <a:lumMod val="40000"/>
                        <a:lumOff val="60000"/>
                      </a:schemeClr>
                    </a:solidFill>
                  </a:tcPr>
                </a:tc>
                <a:tc>
                  <a:txBody>
                    <a:bodyPr/>
                    <a:lstStyle/>
                    <a:p>
                      <a:pPr algn="r" rtl="1">
                        <a:spcAft>
                          <a:spcPts val="0"/>
                        </a:spcAft>
                      </a:pPr>
                      <a:r>
                        <a:rPr lang="ar-SA" sz="1800">
                          <a:solidFill>
                            <a:schemeClr val="tx1"/>
                          </a:solidFill>
                          <a:effectLst/>
                          <a:cs typeface="B Nazanin" panose="00000400000000000000" pitchFamily="2" charset="-78"/>
                        </a:rPr>
                        <a:t>دبیری الهیات و معارف اسلامی</a:t>
                      </a:r>
                      <a:endParaRPr lang="en-US" sz="180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c>
                  <a:txBody>
                    <a:bodyPr/>
                    <a:lstStyle/>
                    <a:p>
                      <a:pPr algn="r" rtl="1">
                        <a:spcAft>
                          <a:spcPts val="0"/>
                        </a:spcAft>
                      </a:pPr>
                      <a:r>
                        <a:rPr lang="ar-SA" sz="1800">
                          <a:solidFill>
                            <a:schemeClr val="tx1"/>
                          </a:solidFill>
                          <a:effectLst/>
                          <a:cs typeface="B Nazanin" panose="00000400000000000000" pitchFamily="2" charset="-78"/>
                        </a:rPr>
                        <a:t>13</a:t>
                      </a:r>
                      <a:endParaRPr lang="en-US" sz="180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r>
              <a:tr h="199103">
                <a:tc>
                  <a:txBody>
                    <a:bodyPr/>
                    <a:lstStyle/>
                    <a:p>
                      <a:pPr algn="r" rtl="1">
                        <a:spcAft>
                          <a:spcPts val="0"/>
                        </a:spcAft>
                      </a:pPr>
                      <a:r>
                        <a:rPr lang="ar-SA" sz="1800" dirty="0">
                          <a:solidFill>
                            <a:schemeClr val="tx1"/>
                          </a:solidFill>
                          <a:effectLst/>
                          <a:cs typeface="B Nazanin" panose="00000400000000000000" pitchFamily="2" charset="-78"/>
                        </a:rPr>
                        <a:t>آموزش شیمی</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solidFill>
                      <a:schemeClr val="accent1">
                        <a:lumMod val="40000"/>
                        <a:lumOff val="60000"/>
                      </a:schemeClr>
                    </a:solidFill>
                  </a:tcPr>
                </a:tc>
                <a:tc>
                  <a:txBody>
                    <a:bodyPr/>
                    <a:lstStyle/>
                    <a:p>
                      <a:pPr algn="r" rtl="1">
                        <a:spcAft>
                          <a:spcPts val="0"/>
                        </a:spcAft>
                      </a:pPr>
                      <a:r>
                        <a:rPr lang="ar-SA" sz="1800">
                          <a:solidFill>
                            <a:schemeClr val="tx1"/>
                          </a:solidFill>
                          <a:effectLst/>
                          <a:cs typeface="B Nazanin" panose="00000400000000000000" pitchFamily="2" charset="-78"/>
                        </a:rPr>
                        <a:t>دبیری شیمی</a:t>
                      </a:r>
                      <a:endParaRPr lang="en-US" sz="180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c>
                  <a:txBody>
                    <a:bodyPr/>
                    <a:lstStyle/>
                    <a:p>
                      <a:pPr algn="r" rtl="1">
                        <a:spcAft>
                          <a:spcPts val="0"/>
                        </a:spcAft>
                      </a:pPr>
                      <a:r>
                        <a:rPr lang="ar-SA" sz="1800">
                          <a:solidFill>
                            <a:schemeClr val="tx1"/>
                          </a:solidFill>
                          <a:effectLst/>
                          <a:cs typeface="B Nazanin" panose="00000400000000000000" pitchFamily="2" charset="-78"/>
                        </a:rPr>
                        <a:t>14</a:t>
                      </a:r>
                      <a:endParaRPr lang="en-US" sz="180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r>
              <a:tr h="365760">
                <a:tc>
                  <a:txBody>
                    <a:bodyPr/>
                    <a:lstStyle/>
                    <a:p>
                      <a:pPr algn="r" rtl="1">
                        <a:spcAft>
                          <a:spcPts val="0"/>
                        </a:spcAft>
                      </a:pPr>
                      <a:r>
                        <a:rPr lang="ar-SA" sz="1800" dirty="0">
                          <a:solidFill>
                            <a:schemeClr val="tx1"/>
                          </a:solidFill>
                          <a:effectLst/>
                          <a:cs typeface="B Nazanin" panose="00000400000000000000" pitchFamily="2" charset="-78"/>
                        </a:rPr>
                        <a:t>راهنمایی و مشاوره با گرایش مشاوره و فعالیت های پرورشی</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solidFill>
                      <a:schemeClr val="accent1">
                        <a:lumMod val="40000"/>
                        <a:lumOff val="60000"/>
                      </a:schemeClr>
                    </a:solidFill>
                  </a:tcPr>
                </a:tc>
                <a:tc>
                  <a:txBody>
                    <a:bodyPr/>
                    <a:lstStyle/>
                    <a:p>
                      <a:pPr algn="r" rtl="1">
                        <a:spcAft>
                          <a:spcPts val="0"/>
                        </a:spcAft>
                      </a:pPr>
                      <a:r>
                        <a:rPr lang="ar-SA" sz="1800">
                          <a:solidFill>
                            <a:schemeClr val="tx1"/>
                          </a:solidFill>
                          <a:effectLst/>
                          <a:cs typeface="B Nazanin" panose="00000400000000000000" pitchFamily="2" charset="-78"/>
                        </a:rPr>
                        <a:t>راهنمایی و مشاوره با گرایش مشاوره و فعالیت های پرورشی</a:t>
                      </a:r>
                      <a:endParaRPr lang="en-US" sz="180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c>
                  <a:txBody>
                    <a:bodyPr/>
                    <a:lstStyle/>
                    <a:p>
                      <a:pPr algn="r" rtl="1">
                        <a:spcAft>
                          <a:spcPts val="0"/>
                        </a:spcAft>
                      </a:pPr>
                      <a:r>
                        <a:rPr lang="ar-SA" sz="1800">
                          <a:solidFill>
                            <a:schemeClr val="tx1"/>
                          </a:solidFill>
                          <a:effectLst/>
                          <a:cs typeface="B Nazanin" panose="00000400000000000000" pitchFamily="2" charset="-78"/>
                        </a:rPr>
                        <a:t>15</a:t>
                      </a:r>
                      <a:endParaRPr lang="en-US" sz="180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r>
              <a:tr h="398204">
                <a:tc>
                  <a:txBody>
                    <a:bodyPr/>
                    <a:lstStyle/>
                    <a:p>
                      <a:pPr algn="r" rtl="1">
                        <a:spcAft>
                          <a:spcPts val="0"/>
                        </a:spcAft>
                      </a:pPr>
                      <a:r>
                        <a:rPr lang="ar-SA" sz="1800" dirty="0">
                          <a:solidFill>
                            <a:schemeClr val="tx1"/>
                          </a:solidFill>
                          <a:effectLst/>
                          <a:cs typeface="B Nazanin" panose="00000400000000000000" pitchFamily="2" charset="-78"/>
                        </a:rPr>
                        <a:t>آموزش علوم اجتماعی</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solidFill>
                      <a:schemeClr val="accent1">
                        <a:lumMod val="40000"/>
                        <a:lumOff val="60000"/>
                      </a:schemeClr>
                    </a:solidFill>
                  </a:tcPr>
                </a:tc>
                <a:tc>
                  <a:txBody>
                    <a:bodyPr/>
                    <a:lstStyle/>
                    <a:p>
                      <a:pPr algn="r" rtl="1">
                        <a:spcAft>
                          <a:spcPts val="0"/>
                        </a:spcAft>
                      </a:pPr>
                      <a:r>
                        <a:rPr lang="ar-SA" sz="1800">
                          <a:solidFill>
                            <a:schemeClr val="tx1"/>
                          </a:solidFill>
                          <a:effectLst/>
                          <a:cs typeface="B Nazanin" panose="00000400000000000000" pitchFamily="2" charset="-78"/>
                        </a:rPr>
                        <a:t>دبیری علوم اجتماعی</a:t>
                      </a:r>
                      <a:endParaRPr lang="en-US" sz="180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c>
                  <a:txBody>
                    <a:bodyPr/>
                    <a:lstStyle/>
                    <a:p>
                      <a:pPr algn="r" rtl="1">
                        <a:spcAft>
                          <a:spcPts val="0"/>
                        </a:spcAft>
                      </a:pPr>
                      <a:r>
                        <a:rPr lang="ar-SA" sz="1800" dirty="0">
                          <a:solidFill>
                            <a:schemeClr val="tx1"/>
                          </a:solidFill>
                          <a:effectLst/>
                          <a:cs typeface="B Nazanin" panose="00000400000000000000" pitchFamily="2" charset="-78"/>
                        </a:rPr>
                        <a:t>16</a:t>
                      </a:r>
                      <a:endParaRPr lang="en-US" sz="18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0757" marR="50757" marT="0" marB="0" anchor="ctr"/>
                </a:tc>
              </a:tr>
            </a:tbl>
          </a:graphicData>
        </a:graphic>
      </p:graphicFrame>
    </p:spTree>
    <p:extLst>
      <p:ext uri="{BB962C8B-B14F-4D97-AF65-F5344CB8AC3E}">
        <p14:creationId xmlns:p14="http://schemas.microsoft.com/office/powerpoint/2010/main" val="537128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6440979"/>
              </p:ext>
            </p:extLst>
          </p:nvPr>
        </p:nvGraphicFramePr>
        <p:xfrm>
          <a:off x="632604" y="944806"/>
          <a:ext cx="7941974" cy="5770789"/>
        </p:xfrm>
        <a:graphic>
          <a:graphicData uri="http://schemas.openxmlformats.org/drawingml/2006/table">
            <a:tbl>
              <a:tblPr firstRow="1" firstCol="1" bandRow="1">
                <a:tableStyleId>{616DA210-FB5B-4158-B5E0-FEB733F419BA}</a:tableStyleId>
              </a:tblPr>
              <a:tblGrid>
                <a:gridCol w="640328"/>
                <a:gridCol w="649885"/>
                <a:gridCol w="592542"/>
                <a:gridCol w="496971"/>
                <a:gridCol w="1185083"/>
                <a:gridCol w="2054783"/>
                <a:gridCol w="1882634"/>
                <a:gridCol w="439748"/>
              </a:tblGrid>
              <a:tr h="277504">
                <a:tc gridSpan="4">
                  <a:txBody>
                    <a:bodyPr/>
                    <a:lstStyle/>
                    <a:p>
                      <a:pPr marL="41910" algn="ctr" rtl="1">
                        <a:lnSpc>
                          <a:spcPct val="115000"/>
                        </a:lnSpc>
                        <a:spcAft>
                          <a:spcPts val="0"/>
                        </a:spcAft>
                      </a:pPr>
                      <a:r>
                        <a:rPr lang="fa-IR" sz="1050" dirty="0">
                          <a:effectLst/>
                          <a:cs typeface="B Nazanin" panose="00000400000000000000" pitchFamily="2" charset="-78"/>
                        </a:rPr>
                        <a:t>ایجاد توانمندی تدریس در:</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rtl="1">
                        <a:lnSpc>
                          <a:spcPct val="115000"/>
                        </a:lnSpc>
                        <a:spcAft>
                          <a:spcPts val="0"/>
                        </a:spcAft>
                      </a:pPr>
                      <a:r>
                        <a:rPr lang="ar-SA" sz="1050" dirty="0">
                          <a:effectLst/>
                          <a:cs typeface="B Nazanin" panose="00000400000000000000" pitchFamily="2" charset="-78"/>
                        </a:rPr>
                        <a:t>نوع برنامه </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solidFill>
                      <a:schemeClr val="accent1">
                        <a:lumMod val="60000"/>
                        <a:lumOff val="40000"/>
                      </a:schemeClr>
                    </a:solidFill>
                  </a:tcPr>
                </a:tc>
                <a:tc gridSpan="2">
                  <a:txBody>
                    <a:bodyPr/>
                    <a:lstStyle/>
                    <a:p>
                      <a:pPr algn="ctr" rtl="1">
                        <a:lnSpc>
                          <a:spcPct val="115000"/>
                        </a:lnSpc>
                        <a:spcAft>
                          <a:spcPts val="0"/>
                        </a:spcAft>
                      </a:pPr>
                      <a:r>
                        <a:rPr lang="ar-SA" sz="1050" dirty="0">
                          <a:effectLst/>
                          <a:cs typeface="B Nazanin" panose="00000400000000000000" pitchFamily="2" charset="-78"/>
                        </a:rPr>
                        <a:t>عناوین رشته های تحصیلی</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solidFill>
                      <a:schemeClr val="accent1">
                        <a:lumMod val="60000"/>
                        <a:lumOff val="40000"/>
                      </a:schemeClr>
                    </a:solidFill>
                  </a:tcPr>
                </a:tc>
                <a:tc hMerge="1">
                  <a:txBody>
                    <a:bodyPr/>
                    <a:lstStyle/>
                    <a:p>
                      <a:endParaRPr lang="en-US"/>
                    </a:p>
                  </a:txBody>
                  <a:tcPr/>
                </a:tc>
                <a:tc rowSpan="2">
                  <a:txBody>
                    <a:bodyPr/>
                    <a:lstStyle/>
                    <a:p>
                      <a:pPr algn="ctr" rtl="1">
                        <a:lnSpc>
                          <a:spcPct val="115000"/>
                        </a:lnSpc>
                        <a:spcAft>
                          <a:spcPts val="0"/>
                        </a:spcAft>
                      </a:pPr>
                      <a:r>
                        <a:rPr lang="ar-SA" sz="1050" dirty="0">
                          <a:effectLst/>
                          <a:cs typeface="B Nazanin" panose="00000400000000000000" pitchFamily="2" charset="-78"/>
                        </a:rPr>
                        <a:t>ردیف</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solidFill>
                      <a:schemeClr val="accent1">
                        <a:lumMod val="60000"/>
                        <a:lumOff val="40000"/>
                      </a:schemeClr>
                    </a:solidFill>
                  </a:tcPr>
                </a:tc>
              </a:tr>
              <a:tr h="315468">
                <a:tc>
                  <a:txBody>
                    <a:bodyPr/>
                    <a:lstStyle/>
                    <a:p>
                      <a:pPr marL="15875" algn="ctr" rtl="1">
                        <a:lnSpc>
                          <a:spcPct val="115000"/>
                        </a:lnSpc>
                        <a:spcAft>
                          <a:spcPts val="0"/>
                        </a:spcAft>
                      </a:pPr>
                      <a:r>
                        <a:rPr lang="fa-IR" sz="1050" dirty="0">
                          <a:effectLst/>
                          <a:cs typeface="B Nazanin" panose="00000400000000000000" pitchFamily="2" charset="-78"/>
                        </a:rPr>
                        <a:t>دوره دوم  متوسطه</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solidFill>
                      <a:schemeClr val="accent1">
                        <a:lumMod val="60000"/>
                        <a:lumOff val="40000"/>
                      </a:schemeClr>
                    </a:solidFill>
                  </a:tcPr>
                </a:tc>
                <a:tc>
                  <a:txBody>
                    <a:bodyPr/>
                    <a:lstStyle/>
                    <a:p>
                      <a:pPr marL="30480" algn="ctr" rtl="1">
                        <a:lnSpc>
                          <a:spcPct val="115000"/>
                        </a:lnSpc>
                        <a:spcAft>
                          <a:spcPts val="0"/>
                        </a:spcAft>
                      </a:pPr>
                      <a:r>
                        <a:rPr lang="fa-IR" sz="1050" b="1" dirty="0">
                          <a:effectLst/>
                          <a:cs typeface="B Nazanin" panose="00000400000000000000" pitchFamily="2" charset="-78"/>
                        </a:rPr>
                        <a:t>دوره اول متوسطه</a:t>
                      </a:r>
                      <a:endParaRPr lang="en-US" sz="1050" b="1"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solidFill>
                      <a:schemeClr val="accent1">
                        <a:lumMod val="60000"/>
                        <a:lumOff val="40000"/>
                      </a:schemeClr>
                    </a:solidFill>
                  </a:tcPr>
                </a:tc>
                <a:tc>
                  <a:txBody>
                    <a:bodyPr/>
                    <a:lstStyle/>
                    <a:p>
                      <a:pPr marL="15875" algn="ctr" rtl="1">
                        <a:lnSpc>
                          <a:spcPct val="115000"/>
                        </a:lnSpc>
                        <a:spcAft>
                          <a:spcPts val="0"/>
                        </a:spcAft>
                      </a:pPr>
                      <a:r>
                        <a:rPr lang="fa-IR" sz="1050" b="1" dirty="0">
                          <a:effectLst/>
                          <a:cs typeface="B Nazanin" panose="00000400000000000000" pitchFamily="2" charset="-78"/>
                        </a:rPr>
                        <a:t>دوره دوم  ابتدايي    </a:t>
                      </a:r>
                      <a:endParaRPr lang="en-US" sz="1050" b="1"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solidFill>
                      <a:schemeClr val="accent1">
                        <a:lumMod val="60000"/>
                        <a:lumOff val="40000"/>
                      </a:schemeClr>
                    </a:solidFill>
                  </a:tcPr>
                </a:tc>
                <a:tc>
                  <a:txBody>
                    <a:bodyPr/>
                    <a:lstStyle/>
                    <a:p>
                      <a:pPr marL="30480" algn="ctr" rtl="1">
                        <a:lnSpc>
                          <a:spcPct val="115000"/>
                        </a:lnSpc>
                        <a:spcAft>
                          <a:spcPts val="0"/>
                        </a:spcAft>
                      </a:pPr>
                      <a:r>
                        <a:rPr lang="fa-IR" sz="1050" b="1" dirty="0">
                          <a:effectLst/>
                          <a:cs typeface="B Nazanin" panose="00000400000000000000" pitchFamily="2" charset="-78"/>
                        </a:rPr>
                        <a:t>دوره اول ابتدايي</a:t>
                      </a:r>
                      <a:endParaRPr lang="en-US" sz="1050" b="1"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solidFill>
                      <a:schemeClr val="accent1">
                        <a:lumMod val="60000"/>
                        <a:lumOff val="40000"/>
                      </a:schemeClr>
                    </a:solidFill>
                  </a:tcPr>
                </a:tc>
                <a:tc vMerge="1">
                  <a:txBody>
                    <a:bodyPr/>
                    <a:lstStyle/>
                    <a:p>
                      <a:endParaRPr lang="en-US"/>
                    </a:p>
                  </a:txBody>
                  <a:tcPr/>
                </a:tc>
                <a:tc>
                  <a:txBody>
                    <a:bodyPr/>
                    <a:lstStyle/>
                    <a:p>
                      <a:pPr algn="ctr" rtl="1">
                        <a:lnSpc>
                          <a:spcPct val="115000"/>
                        </a:lnSpc>
                        <a:spcAft>
                          <a:spcPts val="0"/>
                        </a:spcAft>
                      </a:pPr>
                      <a:r>
                        <a:rPr lang="ar-SA" sz="1050" dirty="0">
                          <a:effectLst/>
                          <a:cs typeface="B Nazanin" panose="00000400000000000000" pitchFamily="2" charset="-78"/>
                        </a:rPr>
                        <a:t>جدید</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solidFill>
                      <a:schemeClr val="accent1">
                        <a:lumMod val="60000"/>
                        <a:lumOff val="40000"/>
                      </a:schemeClr>
                    </a:solidFill>
                  </a:tcPr>
                </a:tc>
                <a:tc>
                  <a:txBody>
                    <a:bodyPr/>
                    <a:lstStyle/>
                    <a:p>
                      <a:pPr algn="ctr" rtl="1">
                        <a:lnSpc>
                          <a:spcPct val="115000"/>
                        </a:lnSpc>
                        <a:spcAft>
                          <a:spcPts val="0"/>
                        </a:spcAft>
                      </a:pPr>
                      <a:r>
                        <a:rPr lang="ar-SA" sz="1050" dirty="0">
                          <a:effectLst/>
                          <a:cs typeface="B Nazanin" panose="00000400000000000000" pitchFamily="2" charset="-78"/>
                        </a:rPr>
                        <a:t>فعلی</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solidFill>
                      <a:schemeClr val="accent1">
                        <a:lumMod val="60000"/>
                        <a:lumOff val="40000"/>
                      </a:schemeClr>
                    </a:solidFill>
                  </a:tcPr>
                </a:tc>
                <a:tc vMerge="1">
                  <a:txBody>
                    <a:bodyPr/>
                    <a:lstStyle/>
                    <a:p>
                      <a:endParaRPr lang="en-US"/>
                    </a:p>
                  </a:txBody>
                  <a:tcPr/>
                </a:tc>
              </a:tr>
              <a:tr h="394762">
                <a:tc>
                  <a:txBody>
                    <a:bodyPr/>
                    <a:lstStyle/>
                    <a:p>
                      <a:pPr marL="228600" algn="ctr" rtl="1">
                        <a:lnSpc>
                          <a:spcPct val="115000"/>
                        </a:lnSpc>
                        <a:spcAft>
                          <a:spcPts val="0"/>
                        </a:spcAft>
                      </a:pPr>
                      <a:r>
                        <a:rPr lang="en-US" sz="1050" dirty="0">
                          <a:effectLst/>
                          <a:cs typeface="B Nazanin" panose="00000400000000000000" pitchFamily="2" charset="-78"/>
                        </a:rPr>
                        <a:t> </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marL="228600" algn="ctr" rtl="1">
                        <a:lnSpc>
                          <a:spcPct val="115000"/>
                        </a:lnSpc>
                        <a:spcAft>
                          <a:spcPts val="0"/>
                        </a:spcAft>
                      </a:pPr>
                      <a:r>
                        <a:rPr lang="en-US" sz="1050">
                          <a:effectLst/>
                          <a:cs typeface="B Nazanin" panose="00000400000000000000" pitchFamily="2" charset="-78"/>
                        </a:rPr>
                        <a:t> </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fa-IR" sz="1050">
                          <a:effectLst/>
                          <a:cs typeface="B Nazanin" panose="00000400000000000000" pitchFamily="2" charset="-78"/>
                        </a:rPr>
                        <a:t>*</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fa-IR" sz="1050">
                          <a:effectLst/>
                          <a:cs typeface="B Nazanin" panose="00000400000000000000" pitchFamily="2" charset="-78"/>
                        </a:rPr>
                        <a:t>*</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fa-IR" sz="1050">
                          <a:effectLst/>
                          <a:cs typeface="B Nazanin" panose="00000400000000000000" pitchFamily="2" charset="-78"/>
                        </a:rPr>
                        <a:t>کارشناسی پیوسته/ کارشناسی ارشد و مهارت­آموزی</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fa-IR" sz="1400" b="1" dirty="0">
                          <a:solidFill>
                            <a:srgbClr val="FF0000"/>
                          </a:solidFill>
                          <a:effectLst/>
                          <a:cs typeface="B Nazanin" panose="00000400000000000000" pitchFamily="2" charset="-78"/>
                        </a:rPr>
                        <a:t>آموزش ابتدایی </a:t>
                      </a:r>
                      <a:endParaRPr lang="en-US"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ar-SA" sz="1050">
                          <a:effectLst/>
                          <a:cs typeface="B Nazanin" panose="00000400000000000000" pitchFamily="2" charset="-78"/>
                        </a:rPr>
                        <a:t>علوم تربیتی گرایش آموزش و پرورش پیش دبستانی و دبستانی</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ar-SA" sz="1050">
                          <a:effectLst/>
                          <a:cs typeface="B Nazanin" panose="00000400000000000000" pitchFamily="2" charset="-78"/>
                        </a:rPr>
                        <a:t>1</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r>
              <a:tr h="448005">
                <a:tc>
                  <a:txBody>
                    <a:bodyPr/>
                    <a:lstStyle/>
                    <a:p>
                      <a:pPr algn="ctr" rtl="1">
                        <a:lnSpc>
                          <a:spcPct val="115000"/>
                        </a:lnSpc>
                        <a:spcAft>
                          <a:spcPts val="0"/>
                        </a:spcAft>
                      </a:pPr>
                      <a:r>
                        <a:rPr lang="en-US" sz="1050">
                          <a:effectLst/>
                          <a:cs typeface="B Nazanin" panose="00000400000000000000" pitchFamily="2" charset="-78"/>
                        </a:rPr>
                        <a:t> </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en-US" sz="1050">
                          <a:effectLst/>
                          <a:cs typeface="B Nazanin" panose="00000400000000000000" pitchFamily="2" charset="-78"/>
                        </a:rPr>
                        <a:t> </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fa-IR" sz="1050">
                          <a:effectLst/>
                          <a:cs typeface="B Nazanin" panose="00000400000000000000" pitchFamily="2" charset="-78"/>
                        </a:rPr>
                        <a:t>*</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fa-IR" sz="1050">
                          <a:effectLst/>
                          <a:cs typeface="B Nazanin" panose="00000400000000000000" pitchFamily="2" charset="-78"/>
                        </a:rPr>
                        <a:t>*</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fa-IR" sz="1050" dirty="0">
                          <a:effectLst/>
                          <a:cs typeface="B Nazanin" panose="00000400000000000000" pitchFamily="2" charset="-78"/>
                        </a:rPr>
                        <a:t>کارشناسی پیوسته و مهارت­آموزی</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fa-IR" sz="1400" b="1" dirty="0">
                          <a:solidFill>
                            <a:srgbClr val="FF0000"/>
                          </a:solidFill>
                          <a:effectLst/>
                          <a:cs typeface="B Nazanin" panose="00000400000000000000" pitchFamily="2" charset="-78"/>
                        </a:rPr>
                        <a:t>آموزش کودکان با نیازهای ویژه</a:t>
                      </a:r>
                      <a:endParaRPr lang="en-US" sz="1400" b="1" dirty="0">
                        <a:solidFill>
                          <a:srgbClr val="FF0000"/>
                        </a:solidFill>
                        <a:effectLst/>
                        <a:cs typeface="B Nazanin" panose="00000400000000000000" pitchFamily="2" charset="-78"/>
                      </a:endParaRPr>
                    </a:p>
                    <a:p>
                      <a:pPr algn="ctr" rtl="1">
                        <a:lnSpc>
                          <a:spcPct val="115000"/>
                        </a:lnSpc>
                        <a:spcAft>
                          <a:spcPts val="0"/>
                        </a:spcAft>
                      </a:pPr>
                      <a:r>
                        <a:rPr lang="fa-IR" sz="1400" b="1" dirty="0">
                          <a:solidFill>
                            <a:srgbClr val="FF0000"/>
                          </a:solidFill>
                          <a:effectLst/>
                          <a:cs typeface="B Nazanin" panose="00000400000000000000" pitchFamily="2" charset="-78"/>
                        </a:rPr>
                        <a:t> (با بسته­های سه­گانه)</a:t>
                      </a:r>
                      <a:endParaRPr lang="en-US"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ar-SA" sz="1050" dirty="0">
                          <a:effectLst/>
                          <a:cs typeface="B Nazanin" panose="00000400000000000000" pitchFamily="2" charset="-78"/>
                        </a:rPr>
                        <a:t>علوم تربیتی گرایش آموزش و پرورش کودکان عقب مانده ذهنی</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ar-SA" sz="1050" dirty="0">
                          <a:effectLst/>
                          <a:cs typeface="B Nazanin" panose="00000400000000000000" pitchFamily="2" charset="-78"/>
                        </a:rPr>
                        <a:t>2</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r>
              <a:tr h="497573">
                <a:tc>
                  <a:txBody>
                    <a:bodyPr/>
                    <a:lstStyle/>
                    <a:p>
                      <a:pPr algn="ctr" rtl="1">
                        <a:lnSpc>
                          <a:spcPct val="115000"/>
                        </a:lnSpc>
                        <a:spcAft>
                          <a:spcPts val="0"/>
                        </a:spcAft>
                      </a:pPr>
                      <a:r>
                        <a:rPr lang="fa-IR" sz="1050">
                          <a:effectLst/>
                          <a:cs typeface="B Nazanin" panose="00000400000000000000" pitchFamily="2" charset="-78"/>
                        </a:rPr>
                        <a:t>*</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fa-IR" sz="1050">
                          <a:effectLst/>
                          <a:cs typeface="B Nazanin" panose="00000400000000000000" pitchFamily="2" charset="-78"/>
                        </a:rPr>
                        <a:t>*</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fa-IR" sz="1050" dirty="0">
                          <a:effectLst/>
                          <a:cs typeface="B Nazanin" panose="00000400000000000000" pitchFamily="2" charset="-78"/>
                        </a:rPr>
                        <a:t>*</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fa-IR" sz="1050">
                          <a:effectLst/>
                          <a:cs typeface="B Nazanin" panose="00000400000000000000" pitchFamily="2" charset="-78"/>
                        </a:rPr>
                        <a:t>*</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fa-IR" sz="1050">
                          <a:effectLst/>
                          <a:cs typeface="B Nazanin" panose="00000400000000000000" pitchFamily="2" charset="-78"/>
                        </a:rPr>
                        <a:t>کارشناسی پیوسته و مهارت­آموزی</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marL="87630" algn="ctr" rtl="1">
                        <a:lnSpc>
                          <a:spcPct val="115000"/>
                        </a:lnSpc>
                        <a:spcAft>
                          <a:spcPts val="0"/>
                        </a:spcAft>
                        <a:tabLst>
                          <a:tab pos="201930" algn="r"/>
                        </a:tabLst>
                      </a:pPr>
                      <a:r>
                        <a:rPr lang="fa-IR" sz="1400" b="1" dirty="0">
                          <a:solidFill>
                            <a:srgbClr val="FF0000"/>
                          </a:solidFill>
                          <a:effectLst/>
                          <a:cs typeface="B Nazanin" panose="00000400000000000000" pitchFamily="2" charset="-78"/>
                        </a:rPr>
                        <a:t>آموزش هنر</a:t>
                      </a:r>
                      <a:endParaRPr lang="en-US" sz="1400" b="1" dirty="0">
                        <a:solidFill>
                          <a:srgbClr val="FF0000"/>
                        </a:solidFill>
                        <a:effectLst/>
                        <a:cs typeface="B Nazanin" panose="00000400000000000000" pitchFamily="2" charset="-78"/>
                      </a:endParaRPr>
                    </a:p>
                    <a:p>
                      <a:pPr marL="87630" algn="ctr" rtl="1">
                        <a:lnSpc>
                          <a:spcPct val="115000"/>
                        </a:lnSpc>
                        <a:spcAft>
                          <a:spcPts val="0"/>
                        </a:spcAft>
                        <a:tabLst>
                          <a:tab pos="201930" algn="r"/>
                        </a:tabLst>
                      </a:pPr>
                      <a:r>
                        <a:rPr lang="fa-IR" sz="1400" b="1" dirty="0">
                          <a:solidFill>
                            <a:srgbClr val="FF0000"/>
                          </a:solidFill>
                          <a:effectLst/>
                          <a:cs typeface="B Nazanin" panose="00000400000000000000" pitchFamily="2" charset="-78"/>
                        </a:rPr>
                        <a:t>(با بسته­های ابتدایی و متوسطه)</a:t>
                      </a:r>
                      <a:endParaRPr lang="en-US"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marL="87630" algn="ctr" rtl="1">
                        <a:lnSpc>
                          <a:spcPct val="115000"/>
                        </a:lnSpc>
                        <a:spcAft>
                          <a:spcPts val="0"/>
                        </a:spcAft>
                        <a:tabLst>
                          <a:tab pos="201930" algn="r"/>
                        </a:tabLst>
                      </a:pPr>
                      <a:r>
                        <a:rPr lang="ar-SA" sz="1050">
                          <a:effectLst/>
                          <a:cs typeface="B Nazanin" panose="00000400000000000000" pitchFamily="2" charset="-78"/>
                        </a:rPr>
                        <a:t>ارتباط تصویری با دو گرایش ارتباط تصویری و تصویرسازی</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ar-SA" sz="1050">
                          <a:effectLst/>
                          <a:cs typeface="B Nazanin" panose="00000400000000000000" pitchFamily="2" charset="-78"/>
                        </a:rPr>
                        <a:t>3</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r>
              <a:tr h="468884">
                <a:tc>
                  <a:txBody>
                    <a:bodyPr/>
                    <a:lstStyle/>
                    <a:p>
                      <a:pPr algn="ctr" rtl="1">
                        <a:lnSpc>
                          <a:spcPct val="115000"/>
                        </a:lnSpc>
                        <a:spcAft>
                          <a:spcPts val="0"/>
                        </a:spcAft>
                      </a:pPr>
                      <a:r>
                        <a:rPr lang="fa-IR" sz="1050">
                          <a:effectLst/>
                          <a:cs typeface="B Nazanin" panose="00000400000000000000" pitchFamily="2" charset="-78"/>
                        </a:rPr>
                        <a:t>*</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fa-IR" sz="1050">
                          <a:effectLst/>
                          <a:cs typeface="B Nazanin" panose="00000400000000000000" pitchFamily="2" charset="-78"/>
                        </a:rPr>
                        <a:t>*</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fa-IR" sz="1050">
                          <a:effectLst/>
                          <a:cs typeface="B Nazanin" panose="00000400000000000000" pitchFamily="2" charset="-78"/>
                        </a:rPr>
                        <a:t>*</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fa-IR" sz="1050">
                          <a:effectLst/>
                          <a:cs typeface="B Nazanin" panose="00000400000000000000" pitchFamily="2" charset="-78"/>
                        </a:rPr>
                        <a:t>*</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fa-IR" sz="1050">
                          <a:effectLst/>
                          <a:cs typeface="B Nazanin" panose="00000400000000000000" pitchFamily="2" charset="-78"/>
                        </a:rPr>
                        <a:t>کارشناسی پیوسته، کارشناسی ارشد و مهارت­آموزی</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fa-IR" sz="1400" b="1" dirty="0">
                          <a:solidFill>
                            <a:srgbClr val="FF0000"/>
                          </a:solidFill>
                          <a:effectLst/>
                          <a:cs typeface="B Nazanin" panose="00000400000000000000" pitchFamily="2" charset="-78"/>
                        </a:rPr>
                        <a:t>آموزش تربیت بدنی </a:t>
                      </a:r>
                      <a:endParaRPr lang="en-US" sz="1400" b="1" dirty="0">
                        <a:solidFill>
                          <a:srgbClr val="FF0000"/>
                        </a:solidFill>
                        <a:effectLst/>
                        <a:cs typeface="B Nazanin" panose="00000400000000000000" pitchFamily="2" charset="-78"/>
                      </a:endParaRPr>
                    </a:p>
                    <a:p>
                      <a:pPr algn="ctr" rtl="1">
                        <a:lnSpc>
                          <a:spcPct val="115000"/>
                        </a:lnSpc>
                        <a:spcAft>
                          <a:spcPts val="0"/>
                        </a:spcAft>
                      </a:pPr>
                      <a:r>
                        <a:rPr lang="fa-IR" sz="1400" b="1" dirty="0">
                          <a:solidFill>
                            <a:srgbClr val="FF0000"/>
                          </a:solidFill>
                          <a:effectLst/>
                          <a:cs typeface="B Nazanin" panose="00000400000000000000" pitchFamily="2" charset="-78"/>
                        </a:rPr>
                        <a:t>(با بسته­های ابتدایی و متوسطه)</a:t>
                      </a:r>
                      <a:endParaRPr lang="en-US"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ar-SA" sz="1050">
                          <a:effectLst/>
                          <a:cs typeface="B Nazanin" panose="00000400000000000000" pitchFamily="2" charset="-78"/>
                        </a:rPr>
                        <a:t>دبیری تربیت بدنی گرایش ابتدایی و متوسطه</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ar-SA" sz="1050">
                          <a:effectLst/>
                          <a:cs typeface="B Nazanin" panose="00000400000000000000" pitchFamily="2" charset="-78"/>
                        </a:rPr>
                        <a:t>4</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r>
              <a:tr h="377826">
                <a:tc>
                  <a:txBody>
                    <a:bodyPr/>
                    <a:lstStyle/>
                    <a:p>
                      <a:pPr algn="ctr" rtl="1">
                        <a:lnSpc>
                          <a:spcPct val="115000"/>
                        </a:lnSpc>
                        <a:spcAft>
                          <a:spcPts val="0"/>
                        </a:spcAft>
                      </a:pPr>
                      <a:r>
                        <a:rPr lang="en-US" sz="1050">
                          <a:effectLst/>
                          <a:cs typeface="B Nazanin" panose="00000400000000000000" pitchFamily="2" charset="-78"/>
                        </a:rPr>
                        <a:t> </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fa-IR" sz="1050">
                          <a:effectLst/>
                          <a:cs typeface="B Nazanin" panose="00000400000000000000" pitchFamily="2" charset="-78"/>
                        </a:rPr>
                        <a:t>*</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en-US" sz="1050">
                          <a:effectLst/>
                          <a:cs typeface="B Nazanin" panose="00000400000000000000" pitchFamily="2" charset="-78"/>
                        </a:rPr>
                        <a:t> </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marL="228600" algn="r" rtl="1">
                        <a:lnSpc>
                          <a:spcPct val="115000"/>
                        </a:lnSpc>
                        <a:spcAft>
                          <a:spcPts val="0"/>
                        </a:spcAft>
                      </a:pPr>
                      <a:r>
                        <a:rPr lang="en-US" sz="1050">
                          <a:effectLst/>
                          <a:cs typeface="B Nazanin" panose="00000400000000000000" pitchFamily="2" charset="-78"/>
                        </a:rPr>
                        <a:t> </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fa-IR" sz="1050">
                          <a:effectLst/>
                          <a:cs typeface="B Nazanin" panose="00000400000000000000" pitchFamily="2" charset="-78"/>
                        </a:rPr>
                        <a:t>کارشناسی پیوسته و مهارت­آموزی</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marL="87630" algn="ctr" rtl="1">
                        <a:lnSpc>
                          <a:spcPct val="115000"/>
                        </a:lnSpc>
                        <a:spcAft>
                          <a:spcPts val="0"/>
                        </a:spcAft>
                        <a:tabLst>
                          <a:tab pos="201930" algn="r"/>
                        </a:tabLst>
                      </a:pPr>
                      <a:r>
                        <a:rPr lang="fa-IR" sz="1400" b="1" dirty="0">
                          <a:solidFill>
                            <a:srgbClr val="FF0000"/>
                          </a:solidFill>
                          <a:effectLst/>
                          <a:cs typeface="B Nazanin" panose="00000400000000000000" pitchFamily="2" charset="-78"/>
                        </a:rPr>
                        <a:t>آموزش مطالعات اجتماعی </a:t>
                      </a:r>
                      <a:endParaRPr lang="en-US" sz="1400" b="1" dirty="0">
                        <a:solidFill>
                          <a:srgbClr val="FF0000"/>
                        </a:solidFill>
                        <a:effectLst/>
                        <a:cs typeface="B Nazanin" panose="00000400000000000000" pitchFamily="2" charset="-78"/>
                      </a:endParaRPr>
                    </a:p>
                    <a:p>
                      <a:pPr marL="87630" algn="ctr" rtl="1">
                        <a:lnSpc>
                          <a:spcPct val="115000"/>
                        </a:lnSpc>
                        <a:spcAft>
                          <a:spcPts val="0"/>
                        </a:spcAft>
                        <a:tabLst>
                          <a:tab pos="201930" algn="r"/>
                        </a:tabLst>
                      </a:pPr>
                      <a:r>
                        <a:rPr lang="fa-IR" sz="1400" b="1" dirty="0">
                          <a:solidFill>
                            <a:srgbClr val="FF0000"/>
                          </a:solidFill>
                          <a:effectLst/>
                          <a:cs typeface="B Nazanin" panose="00000400000000000000" pitchFamily="2" charset="-78"/>
                        </a:rPr>
                        <a:t>(تاریخ، جغرافیا، علوم اجتماعی و اقتصاد)</a:t>
                      </a:r>
                      <a:endParaRPr lang="en-US"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marL="87630" algn="ctr" rtl="1">
                        <a:lnSpc>
                          <a:spcPct val="115000"/>
                        </a:lnSpc>
                        <a:spcAft>
                          <a:spcPts val="0"/>
                        </a:spcAft>
                        <a:tabLst>
                          <a:tab pos="201930" algn="r"/>
                        </a:tabLst>
                      </a:pPr>
                      <a:r>
                        <a:rPr lang="ar-SA" sz="1050">
                          <a:effectLst/>
                          <a:cs typeface="B Nazanin" panose="00000400000000000000" pitchFamily="2" charset="-78"/>
                        </a:rPr>
                        <a:t>-</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ar-SA" sz="1050">
                          <a:effectLst/>
                          <a:cs typeface="B Nazanin" panose="00000400000000000000" pitchFamily="2" charset="-78"/>
                        </a:rPr>
                        <a:t>5</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r>
              <a:tr h="552069">
                <a:tc>
                  <a:txBody>
                    <a:bodyPr/>
                    <a:lstStyle/>
                    <a:p>
                      <a:pPr algn="ctr" rtl="1">
                        <a:lnSpc>
                          <a:spcPct val="115000"/>
                        </a:lnSpc>
                        <a:spcAft>
                          <a:spcPts val="0"/>
                        </a:spcAft>
                      </a:pPr>
                      <a:r>
                        <a:rPr lang="en-US" sz="1050">
                          <a:effectLst/>
                          <a:cs typeface="B Nazanin" panose="00000400000000000000" pitchFamily="2" charset="-78"/>
                        </a:rPr>
                        <a:t> </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fa-IR" sz="1050" dirty="0">
                          <a:effectLst/>
                          <a:cs typeface="B Nazanin" panose="00000400000000000000" pitchFamily="2" charset="-78"/>
                        </a:rPr>
                        <a:t>*</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en-US" sz="1050">
                          <a:effectLst/>
                          <a:cs typeface="B Nazanin" panose="00000400000000000000" pitchFamily="2" charset="-78"/>
                        </a:rPr>
                        <a:t> </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marL="228600" algn="r" rtl="1">
                        <a:lnSpc>
                          <a:spcPct val="115000"/>
                        </a:lnSpc>
                        <a:spcAft>
                          <a:spcPts val="0"/>
                        </a:spcAft>
                      </a:pPr>
                      <a:r>
                        <a:rPr lang="en-US" sz="1050">
                          <a:effectLst/>
                          <a:cs typeface="B Nazanin" panose="00000400000000000000" pitchFamily="2" charset="-78"/>
                        </a:rPr>
                        <a:t> </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fa-IR" sz="1050">
                          <a:effectLst/>
                          <a:cs typeface="B Nazanin" panose="00000400000000000000" pitchFamily="2" charset="-78"/>
                        </a:rPr>
                        <a:t>کارشناسی پیوسته</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marL="87630" algn="ctr" rtl="1">
                        <a:lnSpc>
                          <a:spcPct val="115000"/>
                        </a:lnSpc>
                        <a:spcAft>
                          <a:spcPts val="0"/>
                        </a:spcAft>
                        <a:tabLst>
                          <a:tab pos="201930" algn="r"/>
                        </a:tabLst>
                      </a:pPr>
                      <a:r>
                        <a:rPr lang="fa-IR" sz="1400" b="1" dirty="0">
                          <a:solidFill>
                            <a:srgbClr val="FF0000"/>
                          </a:solidFill>
                          <a:effectLst/>
                          <a:cs typeface="B Nazanin" panose="00000400000000000000" pitchFamily="2" charset="-78"/>
                        </a:rPr>
                        <a:t>آموزش علوم تجربی</a:t>
                      </a:r>
                      <a:endParaRPr lang="en-US" sz="1400" b="1" dirty="0">
                        <a:solidFill>
                          <a:srgbClr val="FF0000"/>
                        </a:solidFill>
                        <a:effectLst/>
                        <a:cs typeface="B Nazanin" panose="00000400000000000000" pitchFamily="2" charset="-78"/>
                      </a:endParaRPr>
                    </a:p>
                    <a:p>
                      <a:pPr marL="87630" algn="ctr" rtl="1">
                        <a:lnSpc>
                          <a:spcPct val="115000"/>
                        </a:lnSpc>
                        <a:spcAft>
                          <a:spcPts val="0"/>
                        </a:spcAft>
                        <a:tabLst>
                          <a:tab pos="201930" algn="r"/>
                        </a:tabLst>
                      </a:pPr>
                      <a:r>
                        <a:rPr lang="fa-IR" sz="1400" b="1" dirty="0">
                          <a:solidFill>
                            <a:srgbClr val="FF0000"/>
                          </a:solidFill>
                          <a:effectLst/>
                          <a:cs typeface="B Nazanin" panose="00000400000000000000" pitchFamily="2" charset="-78"/>
                        </a:rPr>
                        <a:t>(زیست شناسی، شیمی، فیزیک و زمین شناسی)</a:t>
                      </a:r>
                      <a:endParaRPr lang="en-US"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marL="87630" algn="ctr" rtl="1">
                        <a:lnSpc>
                          <a:spcPct val="115000"/>
                        </a:lnSpc>
                        <a:spcAft>
                          <a:spcPts val="0"/>
                        </a:spcAft>
                        <a:tabLst>
                          <a:tab pos="201930" algn="r"/>
                        </a:tabLst>
                      </a:pPr>
                      <a:r>
                        <a:rPr lang="ar-SA" sz="1050">
                          <a:effectLst/>
                          <a:cs typeface="B Nazanin" panose="00000400000000000000" pitchFamily="2" charset="-78"/>
                        </a:rPr>
                        <a:t>-</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ar-SA" sz="1050">
                          <a:effectLst/>
                          <a:cs typeface="B Nazanin" panose="00000400000000000000" pitchFamily="2" charset="-78"/>
                        </a:rPr>
                        <a:t>6</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r>
              <a:tr h="344486">
                <a:tc rowSpan="2">
                  <a:txBody>
                    <a:bodyPr/>
                    <a:lstStyle/>
                    <a:p>
                      <a:pPr algn="ctr" rtl="1">
                        <a:lnSpc>
                          <a:spcPct val="115000"/>
                        </a:lnSpc>
                        <a:spcAft>
                          <a:spcPts val="0"/>
                        </a:spcAft>
                      </a:pPr>
                      <a:r>
                        <a:rPr lang="fa-IR" sz="1050">
                          <a:effectLst/>
                          <a:cs typeface="B Nazanin" panose="00000400000000000000" pitchFamily="2" charset="-78"/>
                        </a:rPr>
                        <a:t>*</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rowSpan="2">
                  <a:txBody>
                    <a:bodyPr/>
                    <a:lstStyle/>
                    <a:p>
                      <a:pPr algn="ctr" rtl="1">
                        <a:lnSpc>
                          <a:spcPct val="115000"/>
                        </a:lnSpc>
                        <a:spcAft>
                          <a:spcPts val="0"/>
                        </a:spcAft>
                      </a:pPr>
                      <a:r>
                        <a:rPr lang="fa-IR" sz="1050">
                          <a:effectLst/>
                          <a:cs typeface="B Nazanin" panose="00000400000000000000" pitchFamily="2" charset="-78"/>
                        </a:rPr>
                        <a:t>*</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rowSpan="2">
                  <a:txBody>
                    <a:bodyPr/>
                    <a:lstStyle/>
                    <a:p>
                      <a:pPr algn="ctr" rtl="1">
                        <a:lnSpc>
                          <a:spcPct val="115000"/>
                        </a:lnSpc>
                        <a:spcAft>
                          <a:spcPts val="0"/>
                        </a:spcAft>
                      </a:pPr>
                      <a:r>
                        <a:rPr lang="en-US" sz="1050">
                          <a:effectLst/>
                          <a:cs typeface="B Nazanin" panose="00000400000000000000" pitchFamily="2" charset="-78"/>
                        </a:rPr>
                        <a:t> </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rowSpan="2">
                  <a:txBody>
                    <a:bodyPr/>
                    <a:lstStyle/>
                    <a:p>
                      <a:pPr marL="228600" algn="r" rtl="1">
                        <a:lnSpc>
                          <a:spcPct val="115000"/>
                        </a:lnSpc>
                        <a:spcAft>
                          <a:spcPts val="0"/>
                        </a:spcAft>
                      </a:pPr>
                      <a:r>
                        <a:rPr lang="en-US" sz="1050">
                          <a:effectLst/>
                          <a:cs typeface="B Nazanin" panose="00000400000000000000" pitchFamily="2" charset="-78"/>
                        </a:rPr>
                        <a:t> </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rowSpan="2">
                  <a:txBody>
                    <a:bodyPr/>
                    <a:lstStyle/>
                    <a:p>
                      <a:pPr algn="ctr" rtl="1">
                        <a:lnSpc>
                          <a:spcPct val="115000"/>
                        </a:lnSpc>
                        <a:spcAft>
                          <a:spcPts val="0"/>
                        </a:spcAft>
                      </a:pPr>
                      <a:r>
                        <a:rPr lang="fa-IR" sz="1050">
                          <a:effectLst/>
                          <a:cs typeface="B Nazanin" panose="00000400000000000000" pitchFamily="2" charset="-78"/>
                        </a:rPr>
                        <a:t>کارشناسی پیوسته و مهارت­آموزی</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rowSpan="2">
                  <a:txBody>
                    <a:bodyPr/>
                    <a:lstStyle/>
                    <a:p>
                      <a:pPr algn="ctr" rtl="1">
                        <a:lnSpc>
                          <a:spcPct val="115000"/>
                        </a:lnSpc>
                        <a:spcAft>
                          <a:spcPts val="0"/>
                        </a:spcAft>
                      </a:pPr>
                      <a:r>
                        <a:rPr lang="ar-SA" sz="1400" b="1" dirty="0">
                          <a:solidFill>
                            <a:srgbClr val="FF0000"/>
                          </a:solidFill>
                          <a:effectLst/>
                          <a:cs typeface="B Nazanin" panose="00000400000000000000" pitchFamily="2" charset="-78"/>
                        </a:rPr>
                        <a:t>آموزش مطالعات دینی</a:t>
                      </a:r>
                      <a:endParaRPr lang="en-US" sz="1400" b="1" dirty="0">
                        <a:solidFill>
                          <a:srgbClr val="FF0000"/>
                        </a:solidFill>
                        <a:effectLst/>
                        <a:cs typeface="B Nazanin" panose="00000400000000000000" pitchFamily="2" charset="-78"/>
                      </a:endParaRPr>
                    </a:p>
                    <a:p>
                      <a:pPr algn="ctr" rtl="1">
                        <a:lnSpc>
                          <a:spcPct val="115000"/>
                        </a:lnSpc>
                        <a:spcAft>
                          <a:spcPts val="0"/>
                        </a:spcAft>
                      </a:pPr>
                      <a:r>
                        <a:rPr lang="ar-SA" sz="1400" b="1" dirty="0">
                          <a:solidFill>
                            <a:srgbClr val="FF0000"/>
                          </a:solidFill>
                          <a:effectLst/>
                          <a:cs typeface="B Nazanin" panose="00000400000000000000" pitchFamily="2" charset="-78"/>
                        </a:rPr>
                        <a:t>(دینی، قرآن، عربی)</a:t>
                      </a:r>
                      <a:endParaRPr lang="en-US"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a:txBody>
                    <a:bodyPr/>
                    <a:lstStyle/>
                    <a:p>
                      <a:pPr algn="ctr" rtl="1">
                        <a:lnSpc>
                          <a:spcPct val="115000"/>
                        </a:lnSpc>
                        <a:spcAft>
                          <a:spcPts val="0"/>
                        </a:spcAft>
                      </a:pPr>
                      <a:r>
                        <a:rPr lang="ar-SA" sz="1050" dirty="0">
                          <a:effectLst/>
                          <a:cs typeface="B Nazanin" panose="00000400000000000000" pitchFamily="2" charset="-78"/>
                        </a:rPr>
                        <a:t>دبیری الهیات و معارف اسلامی </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c rowSpan="2">
                  <a:txBody>
                    <a:bodyPr/>
                    <a:lstStyle/>
                    <a:p>
                      <a:pPr algn="ctr" rtl="1">
                        <a:lnSpc>
                          <a:spcPct val="115000"/>
                        </a:lnSpc>
                        <a:spcAft>
                          <a:spcPts val="0"/>
                        </a:spcAft>
                      </a:pPr>
                      <a:r>
                        <a:rPr lang="ar-SA" sz="1050">
                          <a:effectLst/>
                          <a:cs typeface="B Nazanin" panose="00000400000000000000" pitchFamily="2" charset="-78"/>
                        </a:rPr>
                        <a:t>7</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tc>
              </a:tr>
              <a:tr h="23922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1">
                        <a:lnSpc>
                          <a:spcPct val="115000"/>
                        </a:lnSpc>
                        <a:spcAft>
                          <a:spcPts val="0"/>
                        </a:spcAft>
                      </a:pPr>
                      <a:r>
                        <a:rPr lang="ar-SA" sz="1050" dirty="0">
                          <a:effectLst/>
                          <a:cs typeface="B Nazanin" panose="00000400000000000000" pitchFamily="2" charset="-78"/>
                        </a:rPr>
                        <a:t>  دبیری زیان و ادبیات عربی</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solidFill>
                      <a:schemeClr val="bg1">
                        <a:lumMod val="85000"/>
                      </a:schemeClr>
                    </a:solidFill>
                  </a:tcPr>
                </a:tc>
                <a:tc vMerge="1">
                  <a:txBody>
                    <a:bodyPr/>
                    <a:lstStyle/>
                    <a:p>
                      <a:endParaRPr lang="en-US"/>
                    </a:p>
                  </a:txBody>
                  <a:tcPr/>
                </a:tc>
              </a:tr>
              <a:tr h="554360">
                <a:tc>
                  <a:txBody>
                    <a:bodyPr/>
                    <a:lstStyle/>
                    <a:p>
                      <a:pPr algn="ctr" rtl="1">
                        <a:lnSpc>
                          <a:spcPct val="115000"/>
                        </a:lnSpc>
                        <a:spcAft>
                          <a:spcPts val="0"/>
                        </a:spcAft>
                      </a:pPr>
                      <a:r>
                        <a:rPr lang="fa-IR" sz="1050" dirty="0">
                          <a:effectLst/>
                          <a:cs typeface="B Nazanin" panose="00000400000000000000" pitchFamily="2" charset="-78"/>
                        </a:rPr>
                        <a:t>*</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noFill/>
                  </a:tcPr>
                </a:tc>
                <a:tc>
                  <a:txBody>
                    <a:bodyPr/>
                    <a:lstStyle/>
                    <a:p>
                      <a:pPr algn="ctr" rtl="1">
                        <a:lnSpc>
                          <a:spcPct val="115000"/>
                        </a:lnSpc>
                        <a:spcAft>
                          <a:spcPts val="0"/>
                        </a:spcAft>
                      </a:pPr>
                      <a:r>
                        <a:rPr lang="fa-IR" sz="1050">
                          <a:effectLst/>
                          <a:cs typeface="B Nazanin" panose="00000400000000000000" pitchFamily="2" charset="-78"/>
                        </a:rPr>
                        <a:t>*</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noFill/>
                  </a:tcPr>
                </a:tc>
                <a:tc>
                  <a:txBody>
                    <a:bodyPr/>
                    <a:lstStyle/>
                    <a:p>
                      <a:pPr algn="ctr" rtl="1">
                        <a:lnSpc>
                          <a:spcPct val="115000"/>
                        </a:lnSpc>
                        <a:spcAft>
                          <a:spcPts val="0"/>
                        </a:spcAft>
                      </a:pPr>
                      <a:r>
                        <a:rPr lang="en-US" sz="1050">
                          <a:effectLst/>
                          <a:cs typeface="B Nazanin" panose="00000400000000000000" pitchFamily="2" charset="-78"/>
                        </a:rPr>
                        <a:t> </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noFill/>
                  </a:tcPr>
                </a:tc>
                <a:tc>
                  <a:txBody>
                    <a:bodyPr/>
                    <a:lstStyle/>
                    <a:p>
                      <a:pPr marL="228600" algn="r" rtl="1">
                        <a:lnSpc>
                          <a:spcPct val="115000"/>
                        </a:lnSpc>
                        <a:spcAft>
                          <a:spcPts val="0"/>
                        </a:spcAft>
                      </a:pPr>
                      <a:r>
                        <a:rPr lang="en-US" sz="1050">
                          <a:effectLst/>
                          <a:cs typeface="B Nazanin" panose="00000400000000000000" pitchFamily="2" charset="-78"/>
                        </a:rPr>
                        <a:t> </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noFill/>
                  </a:tcPr>
                </a:tc>
                <a:tc>
                  <a:txBody>
                    <a:bodyPr/>
                    <a:lstStyle/>
                    <a:p>
                      <a:pPr algn="ctr" rtl="1">
                        <a:lnSpc>
                          <a:spcPct val="115000"/>
                        </a:lnSpc>
                        <a:spcAft>
                          <a:spcPts val="0"/>
                        </a:spcAft>
                      </a:pPr>
                      <a:r>
                        <a:rPr lang="fa-IR" sz="1050">
                          <a:effectLst/>
                          <a:cs typeface="B Nazanin" panose="00000400000000000000" pitchFamily="2" charset="-78"/>
                        </a:rPr>
                        <a:t>کارشناسی پیوسته، کارشناسی ارشد و مهارت­آموزی</a:t>
                      </a:r>
                      <a:endParaRPr lang="en-US" sz="105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noFill/>
                  </a:tcPr>
                </a:tc>
                <a:tc>
                  <a:txBody>
                    <a:bodyPr/>
                    <a:lstStyle/>
                    <a:p>
                      <a:pPr marL="87630" algn="ctr" rtl="1">
                        <a:lnSpc>
                          <a:spcPct val="115000"/>
                        </a:lnSpc>
                        <a:spcAft>
                          <a:spcPts val="0"/>
                        </a:spcAft>
                        <a:tabLst>
                          <a:tab pos="201930" algn="r"/>
                        </a:tabLst>
                      </a:pPr>
                      <a:r>
                        <a:rPr lang="fa-IR" sz="1400" b="1" dirty="0">
                          <a:solidFill>
                            <a:srgbClr val="FF0000"/>
                          </a:solidFill>
                          <a:effectLst/>
                          <a:cs typeface="B Nazanin" panose="00000400000000000000" pitchFamily="2" charset="-78"/>
                        </a:rPr>
                        <a:t>آموزش زبان و ادبیات فارسی</a:t>
                      </a:r>
                      <a:endParaRPr lang="en-US"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noFill/>
                  </a:tcPr>
                </a:tc>
                <a:tc>
                  <a:txBody>
                    <a:bodyPr/>
                    <a:lstStyle/>
                    <a:p>
                      <a:pPr marL="87630" algn="ctr" rtl="1">
                        <a:lnSpc>
                          <a:spcPct val="115000"/>
                        </a:lnSpc>
                        <a:spcAft>
                          <a:spcPts val="0"/>
                        </a:spcAft>
                        <a:tabLst>
                          <a:tab pos="201930" algn="r"/>
                        </a:tabLst>
                      </a:pPr>
                      <a:r>
                        <a:rPr lang="ar-SA" sz="1050" dirty="0">
                          <a:effectLst/>
                          <a:cs typeface="B Nazanin" panose="00000400000000000000" pitchFamily="2" charset="-78"/>
                        </a:rPr>
                        <a:t>آموزش زبان و ادبیات فارسی</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noFill/>
                  </a:tcPr>
                </a:tc>
                <a:tc>
                  <a:txBody>
                    <a:bodyPr/>
                    <a:lstStyle/>
                    <a:p>
                      <a:pPr algn="ctr" rtl="1">
                        <a:lnSpc>
                          <a:spcPct val="115000"/>
                        </a:lnSpc>
                        <a:spcAft>
                          <a:spcPts val="0"/>
                        </a:spcAft>
                      </a:pPr>
                      <a:r>
                        <a:rPr lang="ar-SA" sz="1050" dirty="0">
                          <a:effectLst/>
                          <a:cs typeface="B Nazanin" panose="00000400000000000000" pitchFamily="2" charset="-78"/>
                        </a:rPr>
                        <a:t>8</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noFill/>
                  </a:tcPr>
                </a:tc>
              </a:tr>
            </a:tbl>
          </a:graphicData>
        </a:graphic>
      </p:graphicFrame>
      <p:sp>
        <p:nvSpPr>
          <p:cNvPr id="2" name="Rectangle 1"/>
          <p:cNvSpPr/>
          <p:nvPr/>
        </p:nvSpPr>
        <p:spPr>
          <a:xfrm>
            <a:off x="632604" y="476672"/>
            <a:ext cx="7933582" cy="446276"/>
          </a:xfrm>
          <a:prstGeom prst="rect">
            <a:avLst/>
          </a:prstGeom>
        </p:spPr>
        <p:txBody>
          <a:bodyPr wrap="none">
            <a:spAutoFit/>
          </a:bodyPr>
          <a:lstStyle/>
          <a:p>
            <a:pPr marL="57150" algn="ctr" rtl="1">
              <a:lnSpc>
                <a:spcPct val="115000"/>
              </a:lnSpc>
            </a:pPr>
            <a:r>
              <a:rPr lang="ar-SA" sz="2000" b="1" dirty="0">
                <a:solidFill>
                  <a:prstClr val="black"/>
                </a:solidFill>
                <a:ea typeface="Times New Roman" panose="02020603050405020304" pitchFamily="18" charset="0"/>
                <a:cs typeface="B Mitra" panose="00000400000000000000" pitchFamily="2" charset="-78"/>
              </a:rPr>
              <a:t>جدول </a:t>
            </a:r>
            <a:r>
              <a:rPr lang="fa-IR" sz="2000" b="1" dirty="0">
                <a:solidFill>
                  <a:prstClr val="black"/>
                </a:solidFill>
                <a:ea typeface="Times New Roman" panose="02020603050405020304" pitchFamily="18" charset="0"/>
                <a:cs typeface="B Mitra" panose="00000400000000000000" pitchFamily="2" charset="-78"/>
              </a:rPr>
              <a:t>عناوین رشته های جدید تربیت معلم مصوب گروه هماهنگی برنامه ریزی تربیت معلم</a:t>
            </a:r>
            <a:endParaRPr lang="en-US" sz="2000" dirty="0">
              <a:solidFill>
                <a:prstClr val="black"/>
              </a:solidFill>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5568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52826693"/>
              </p:ext>
            </p:extLst>
          </p:nvPr>
        </p:nvGraphicFramePr>
        <p:xfrm>
          <a:off x="395536" y="188640"/>
          <a:ext cx="8505968" cy="6594092"/>
        </p:xfrm>
        <a:graphic>
          <a:graphicData uri="http://schemas.openxmlformats.org/drawingml/2006/table">
            <a:tbl>
              <a:tblPr firstRow="1" firstCol="1" bandRow="1">
                <a:tableStyleId>{616DA210-FB5B-4158-B5E0-FEB733F419BA}</a:tableStyleId>
              </a:tblPr>
              <a:tblGrid>
                <a:gridCol w="685800"/>
                <a:gridCol w="696036"/>
                <a:gridCol w="634621"/>
                <a:gridCol w="532263"/>
                <a:gridCol w="1269242"/>
                <a:gridCol w="2200702"/>
                <a:gridCol w="2016328"/>
                <a:gridCol w="470976"/>
              </a:tblGrid>
              <a:tr h="157734">
                <a:tc gridSpan="4">
                  <a:txBody>
                    <a:bodyPr/>
                    <a:lstStyle/>
                    <a:p>
                      <a:pPr marL="41910" algn="ctr" rtl="1">
                        <a:lnSpc>
                          <a:spcPct val="115000"/>
                        </a:lnSpc>
                        <a:spcAft>
                          <a:spcPts val="0"/>
                        </a:spcAft>
                      </a:pPr>
                      <a:r>
                        <a:rPr lang="fa-IR" sz="1050" dirty="0">
                          <a:effectLst/>
                          <a:cs typeface="B Nazanin" panose="00000400000000000000" pitchFamily="2" charset="-78"/>
                        </a:rPr>
                        <a:t>ایجاد توانمندی تدریس در:</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rtl="1">
                        <a:lnSpc>
                          <a:spcPct val="115000"/>
                        </a:lnSpc>
                        <a:spcAft>
                          <a:spcPts val="0"/>
                        </a:spcAft>
                      </a:pPr>
                      <a:r>
                        <a:rPr lang="ar-SA" sz="1050" dirty="0">
                          <a:effectLst/>
                          <a:cs typeface="B Nazanin" panose="00000400000000000000" pitchFamily="2" charset="-78"/>
                        </a:rPr>
                        <a:t>نوع برنامه </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solidFill>
                      <a:schemeClr val="accent1">
                        <a:lumMod val="60000"/>
                        <a:lumOff val="40000"/>
                      </a:schemeClr>
                    </a:solidFill>
                  </a:tcPr>
                </a:tc>
                <a:tc gridSpan="2">
                  <a:txBody>
                    <a:bodyPr/>
                    <a:lstStyle/>
                    <a:p>
                      <a:pPr algn="ctr" rtl="1">
                        <a:lnSpc>
                          <a:spcPct val="115000"/>
                        </a:lnSpc>
                        <a:spcAft>
                          <a:spcPts val="0"/>
                        </a:spcAft>
                      </a:pPr>
                      <a:r>
                        <a:rPr lang="ar-SA" sz="1050" dirty="0">
                          <a:effectLst/>
                          <a:cs typeface="B Nazanin" panose="00000400000000000000" pitchFamily="2" charset="-78"/>
                        </a:rPr>
                        <a:t>عناوین رشته های تحصیلی</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solidFill>
                      <a:schemeClr val="accent1">
                        <a:lumMod val="60000"/>
                        <a:lumOff val="40000"/>
                      </a:schemeClr>
                    </a:solidFill>
                  </a:tcPr>
                </a:tc>
                <a:tc hMerge="1">
                  <a:txBody>
                    <a:bodyPr/>
                    <a:lstStyle/>
                    <a:p>
                      <a:endParaRPr lang="en-US"/>
                    </a:p>
                  </a:txBody>
                  <a:tcPr/>
                </a:tc>
                <a:tc rowSpan="2">
                  <a:txBody>
                    <a:bodyPr/>
                    <a:lstStyle/>
                    <a:p>
                      <a:pPr algn="ctr" rtl="1">
                        <a:lnSpc>
                          <a:spcPct val="115000"/>
                        </a:lnSpc>
                        <a:spcAft>
                          <a:spcPts val="0"/>
                        </a:spcAft>
                      </a:pPr>
                      <a:r>
                        <a:rPr lang="ar-SA" sz="1050" dirty="0">
                          <a:effectLst/>
                          <a:cs typeface="B Nazanin" panose="00000400000000000000" pitchFamily="2" charset="-78"/>
                        </a:rPr>
                        <a:t>ردیف</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solidFill>
                      <a:schemeClr val="accent1">
                        <a:lumMod val="60000"/>
                        <a:lumOff val="40000"/>
                      </a:schemeClr>
                    </a:solidFill>
                  </a:tcPr>
                </a:tc>
              </a:tr>
              <a:tr h="433703">
                <a:tc>
                  <a:txBody>
                    <a:bodyPr/>
                    <a:lstStyle/>
                    <a:p>
                      <a:pPr marL="15875" algn="ctr" rtl="1">
                        <a:lnSpc>
                          <a:spcPct val="115000"/>
                        </a:lnSpc>
                        <a:spcAft>
                          <a:spcPts val="0"/>
                        </a:spcAft>
                      </a:pPr>
                      <a:r>
                        <a:rPr lang="fa-IR" sz="1050" dirty="0">
                          <a:effectLst/>
                          <a:cs typeface="B Nazanin" panose="00000400000000000000" pitchFamily="2" charset="-78"/>
                        </a:rPr>
                        <a:t>دوره دوم  متوسطه</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solidFill>
                      <a:schemeClr val="accent1">
                        <a:lumMod val="60000"/>
                        <a:lumOff val="40000"/>
                      </a:schemeClr>
                    </a:solidFill>
                  </a:tcPr>
                </a:tc>
                <a:tc>
                  <a:txBody>
                    <a:bodyPr/>
                    <a:lstStyle/>
                    <a:p>
                      <a:pPr marL="30480" algn="ctr" rtl="1">
                        <a:lnSpc>
                          <a:spcPct val="115000"/>
                        </a:lnSpc>
                        <a:spcAft>
                          <a:spcPts val="0"/>
                        </a:spcAft>
                      </a:pPr>
                      <a:r>
                        <a:rPr lang="fa-IR" sz="1050" b="1" dirty="0">
                          <a:effectLst/>
                          <a:cs typeface="B Nazanin" panose="00000400000000000000" pitchFamily="2" charset="-78"/>
                        </a:rPr>
                        <a:t>دوره اول متوسطه</a:t>
                      </a:r>
                      <a:endParaRPr lang="en-US" sz="1050" b="1"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solidFill>
                      <a:schemeClr val="accent1">
                        <a:lumMod val="60000"/>
                        <a:lumOff val="40000"/>
                      </a:schemeClr>
                    </a:solidFill>
                  </a:tcPr>
                </a:tc>
                <a:tc>
                  <a:txBody>
                    <a:bodyPr/>
                    <a:lstStyle/>
                    <a:p>
                      <a:pPr marL="15875" algn="ctr" rtl="1">
                        <a:lnSpc>
                          <a:spcPct val="115000"/>
                        </a:lnSpc>
                        <a:spcAft>
                          <a:spcPts val="0"/>
                        </a:spcAft>
                      </a:pPr>
                      <a:r>
                        <a:rPr lang="fa-IR" sz="1050" b="1" dirty="0">
                          <a:effectLst/>
                          <a:cs typeface="B Nazanin" panose="00000400000000000000" pitchFamily="2" charset="-78"/>
                        </a:rPr>
                        <a:t>دوره دوم  ابتدايي    </a:t>
                      </a:r>
                      <a:endParaRPr lang="en-US" sz="1050" b="1"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solidFill>
                      <a:schemeClr val="accent1">
                        <a:lumMod val="60000"/>
                        <a:lumOff val="40000"/>
                      </a:schemeClr>
                    </a:solidFill>
                  </a:tcPr>
                </a:tc>
                <a:tc>
                  <a:txBody>
                    <a:bodyPr/>
                    <a:lstStyle/>
                    <a:p>
                      <a:pPr marL="30480" algn="ctr" rtl="1">
                        <a:lnSpc>
                          <a:spcPct val="115000"/>
                        </a:lnSpc>
                        <a:spcAft>
                          <a:spcPts val="0"/>
                        </a:spcAft>
                      </a:pPr>
                      <a:r>
                        <a:rPr lang="fa-IR" sz="1050" b="1" dirty="0">
                          <a:effectLst/>
                          <a:cs typeface="B Nazanin" panose="00000400000000000000" pitchFamily="2" charset="-78"/>
                        </a:rPr>
                        <a:t>دوره اول ابتدايي</a:t>
                      </a:r>
                      <a:endParaRPr lang="en-US" sz="1050" b="1"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solidFill>
                      <a:schemeClr val="accent1">
                        <a:lumMod val="60000"/>
                        <a:lumOff val="40000"/>
                      </a:schemeClr>
                    </a:solidFill>
                  </a:tcPr>
                </a:tc>
                <a:tc vMerge="1">
                  <a:txBody>
                    <a:bodyPr/>
                    <a:lstStyle/>
                    <a:p>
                      <a:endParaRPr lang="en-US"/>
                    </a:p>
                  </a:txBody>
                  <a:tcPr/>
                </a:tc>
                <a:tc>
                  <a:txBody>
                    <a:bodyPr/>
                    <a:lstStyle/>
                    <a:p>
                      <a:pPr algn="ctr" rtl="1">
                        <a:lnSpc>
                          <a:spcPct val="115000"/>
                        </a:lnSpc>
                        <a:spcAft>
                          <a:spcPts val="0"/>
                        </a:spcAft>
                      </a:pPr>
                      <a:r>
                        <a:rPr lang="ar-SA" sz="1050" dirty="0">
                          <a:effectLst/>
                          <a:cs typeface="B Nazanin" panose="00000400000000000000" pitchFamily="2" charset="-78"/>
                        </a:rPr>
                        <a:t>جدید</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solidFill>
                      <a:schemeClr val="accent1">
                        <a:lumMod val="60000"/>
                        <a:lumOff val="40000"/>
                      </a:schemeClr>
                    </a:solidFill>
                  </a:tcPr>
                </a:tc>
                <a:tc>
                  <a:txBody>
                    <a:bodyPr/>
                    <a:lstStyle/>
                    <a:p>
                      <a:pPr algn="ctr" rtl="1">
                        <a:lnSpc>
                          <a:spcPct val="115000"/>
                        </a:lnSpc>
                        <a:spcAft>
                          <a:spcPts val="0"/>
                        </a:spcAft>
                      </a:pPr>
                      <a:r>
                        <a:rPr lang="ar-SA" sz="1050" dirty="0">
                          <a:effectLst/>
                          <a:cs typeface="B Nazanin" panose="00000400000000000000" pitchFamily="2" charset="-78"/>
                        </a:rPr>
                        <a:t>فعلی</a:t>
                      </a:r>
                      <a:endParaRPr lang="en-US" sz="1050" dirty="0">
                        <a:effectLst/>
                        <a:latin typeface="Calibri" panose="020F0502020204030204" pitchFamily="34" charset="0"/>
                        <a:ea typeface="Calibri" panose="020F0502020204030204" pitchFamily="34" charset="0"/>
                        <a:cs typeface="B Nazanin" panose="00000400000000000000" pitchFamily="2" charset="-78"/>
                      </a:endParaRPr>
                    </a:p>
                  </a:txBody>
                  <a:tcPr marL="40116" marR="40116" marT="0" marB="0" anchor="ctr">
                    <a:solidFill>
                      <a:schemeClr val="accent1">
                        <a:lumMod val="60000"/>
                        <a:lumOff val="40000"/>
                      </a:schemeClr>
                    </a:solidFill>
                  </a:tcPr>
                </a:tc>
                <a:tc vMerge="1">
                  <a:txBody>
                    <a:bodyPr/>
                    <a:lstStyle/>
                    <a:p>
                      <a:endParaRPr lang="en-US"/>
                    </a:p>
                  </a:txBody>
                  <a:tcPr/>
                </a:tc>
              </a:tr>
              <a:tr h="341757">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algn="ctr" rtl="1">
                        <a:lnSpc>
                          <a:spcPct val="115000"/>
                        </a:lnSpc>
                        <a:spcAft>
                          <a:spcPts val="0"/>
                        </a:spcAft>
                      </a:pPr>
                      <a:r>
                        <a:rPr lang="en-US" sz="1100" dirty="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tc>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کارشناسی پیوسته، کارشناسی ارشد و مهارت­آموزی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marL="87630" algn="ctr" rtl="1">
                        <a:lnSpc>
                          <a:spcPct val="115000"/>
                        </a:lnSpc>
                        <a:spcAft>
                          <a:spcPts val="0"/>
                        </a:spcAft>
                        <a:tabLst>
                          <a:tab pos="201930" algn="r"/>
                        </a:tabLst>
                      </a:pPr>
                      <a:r>
                        <a:rPr lang="fa-IR"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آموزش ریاضی</a:t>
                      </a:r>
                      <a:endParaRPr lang="en-US"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marL="87630" algn="ctr" rtl="1">
                        <a:lnSpc>
                          <a:spcPct val="115000"/>
                        </a:lnSpc>
                        <a:spcAft>
                          <a:spcPts val="0"/>
                        </a:spcAft>
                        <a:tabLst>
                          <a:tab pos="201930" algn="r"/>
                        </a:tabLst>
                      </a:pPr>
                      <a:r>
                        <a:rPr lang="ar-SA" sz="1100">
                          <a:effectLst/>
                          <a:latin typeface="Calibri" panose="020F0502020204030204" pitchFamily="34" charset="0"/>
                          <a:ea typeface="Calibri" panose="020F0502020204030204" pitchFamily="34" charset="0"/>
                          <a:cs typeface="B Nazanin" panose="00000400000000000000" pitchFamily="2" charset="-78"/>
                        </a:rPr>
                        <a:t>دبیر ریاضی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algn="ctr" rtl="1">
                        <a:lnSpc>
                          <a:spcPct val="115000"/>
                        </a:lnSpc>
                        <a:spcAft>
                          <a:spcPts val="0"/>
                        </a:spcAft>
                      </a:pPr>
                      <a:r>
                        <a:rPr lang="ar-SA" sz="1100">
                          <a:effectLst/>
                          <a:latin typeface="Calibri" panose="020F0502020204030204" pitchFamily="34" charset="0"/>
                          <a:ea typeface="Calibri" panose="020F0502020204030204" pitchFamily="34" charset="0"/>
                          <a:cs typeface="B Nazanin" panose="00000400000000000000" pitchFamily="2" charset="-78"/>
                        </a:rPr>
                        <a:t>9</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r>
              <a:tr h="341757">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algn="ct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tc>
                <a:tc>
                  <a:txBody>
                    <a:bodyPr/>
                    <a:lstStyle/>
                    <a:p>
                      <a:pPr algn="ctr" rtl="1">
                        <a:lnSpc>
                          <a:spcPct val="115000"/>
                        </a:lnSpc>
                        <a:spcAft>
                          <a:spcPts val="0"/>
                        </a:spcAft>
                      </a:pPr>
                      <a:r>
                        <a:rPr lang="fa-IR" sz="1100" dirty="0">
                          <a:effectLst/>
                          <a:latin typeface="Calibri" panose="020F0502020204030204" pitchFamily="34" charset="0"/>
                          <a:ea typeface="Calibri" panose="020F0502020204030204" pitchFamily="34" charset="0"/>
                          <a:cs typeface="B Nazanin" panose="00000400000000000000" pitchFamily="2" charset="-78"/>
                        </a:rPr>
                        <a:t>کارشناسی پیوسته، کارشناسی ارشد و مهارت­آموزی</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marL="87630" algn="ctr" rtl="1">
                        <a:lnSpc>
                          <a:spcPct val="115000"/>
                        </a:lnSpc>
                        <a:spcAft>
                          <a:spcPts val="0"/>
                        </a:spcAft>
                        <a:tabLst>
                          <a:tab pos="201930" algn="r"/>
                        </a:tabLst>
                      </a:pPr>
                      <a:r>
                        <a:rPr lang="fa-IR"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آموزش زبان انگلیسی</a:t>
                      </a:r>
                      <a:endParaRPr lang="en-US"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marL="87630" algn="ctr" rtl="1">
                        <a:lnSpc>
                          <a:spcPct val="115000"/>
                        </a:lnSpc>
                        <a:spcAft>
                          <a:spcPts val="0"/>
                        </a:spcAft>
                        <a:tabLst>
                          <a:tab pos="201930" algn="r"/>
                        </a:tabLst>
                      </a:pPr>
                      <a:r>
                        <a:rPr lang="ar-SA" sz="1100">
                          <a:effectLst/>
                          <a:latin typeface="Calibri" panose="020F0502020204030204" pitchFamily="34" charset="0"/>
                          <a:ea typeface="Calibri" panose="020F0502020204030204" pitchFamily="34" charset="0"/>
                          <a:cs typeface="B Nazanin" panose="00000400000000000000" pitchFamily="2" charset="-78"/>
                        </a:rPr>
                        <a:t>تربیت دبیر زبان انگلیسی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algn="ctr" rtl="1">
                        <a:lnSpc>
                          <a:spcPct val="115000"/>
                        </a:lnSpc>
                        <a:spcAft>
                          <a:spcPts val="0"/>
                        </a:spcAft>
                      </a:pPr>
                      <a:r>
                        <a:rPr lang="ar-SA" sz="1100">
                          <a:effectLst/>
                          <a:latin typeface="Calibri" panose="020F0502020204030204" pitchFamily="34" charset="0"/>
                          <a:ea typeface="Calibri" panose="020F0502020204030204" pitchFamily="34" charset="0"/>
                          <a:cs typeface="B Nazanin" panose="00000400000000000000" pitchFamily="2" charset="-78"/>
                        </a:rPr>
                        <a:t>10</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r>
              <a:tr h="368218">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tc>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کارشناسی پیوسته و مهارت­آموزی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marL="87630" algn="ctr" rtl="1">
                        <a:lnSpc>
                          <a:spcPct val="115000"/>
                        </a:lnSpc>
                        <a:spcAft>
                          <a:spcPts val="0"/>
                        </a:spcAft>
                      </a:pPr>
                      <a:r>
                        <a:rPr lang="fa-IR"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آموزش کار و فناوری</a:t>
                      </a:r>
                      <a:endParaRPr lang="en-US"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marL="87630"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algn="ctr" rtl="1">
                        <a:lnSpc>
                          <a:spcPct val="115000"/>
                        </a:lnSpc>
                        <a:spcAft>
                          <a:spcPts val="0"/>
                        </a:spcAft>
                      </a:pPr>
                      <a:r>
                        <a:rPr lang="ar-SA" sz="1100">
                          <a:effectLst/>
                          <a:latin typeface="Calibri" panose="020F0502020204030204" pitchFamily="34" charset="0"/>
                          <a:ea typeface="Calibri" panose="020F0502020204030204" pitchFamily="34" charset="0"/>
                          <a:cs typeface="B Nazanin" panose="00000400000000000000" pitchFamily="2" charset="-78"/>
                        </a:rPr>
                        <a:t>11</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r>
              <a:tr h="341757">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algn="ct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tc>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کارشناسی ارشد و مهارت­آموزی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marL="87630" algn="ctr" rtl="1">
                        <a:lnSpc>
                          <a:spcPct val="115000"/>
                        </a:lnSpc>
                        <a:spcAft>
                          <a:spcPts val="0"/>
                        </a:spcAft>
                      </a:pPr>
                      <a:r>
                        <a:rPr lang="fa-IR"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آموزش فلسفه و منطق</a:t>
                      </a:r>
                      <a:endParaRPr lang="en-US"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marL="87630" algn="ctr" rtl="1">
                        <a:lnSpc>
                          <a:spcPct val="115000"/>
                        </a:lnSpc>
                        <a:spcAft>
                          <a:spcPts val="0"/>
                        </a:spcAft>
                      </a:pPr>
                      <a:r>
                        <a:rPr lang="ar-SA" sz="1100">
                          <a:effectLst/>
                          <a:latin typeface="Calibri" panose="020F0502020204030204" pitchFamily="34" charset="0"/>
                          <a:ea typeface="Calibri" panose="020F0502020204030204" pitchFamily="34" charset="0"/>
                          <a:cs typeface="B Nazanin" panose="00000400000000000000" pitchFamily="2" charset="-78"/>
                        </a:rPr>
                        <a:t>-</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algn="ctr" rtl="1">
                        <a:lnSpc>
                          <a:spcPct val="115000"/>
                        </a:lnSpc>
                        <a:spcAft>
                          <a:spcPts val="0"/>
                        </a:spcAft>
                      </a:pPr>
                      <a:r>
                        <a:rPr lang="ar-SA" sz="1100">
                          <a:effectLst/>
                          <a:latin typeface="Calibri" panose="020F0502020204030204" pitchFamily="34" charset="0"/>
                          <a:ea typeface="Calibri" panose="020F0502020204030204" pitchFamily="34" charset="0"/>
                          <a:cs typeface="B Nazanin" panose="00000400000000000000" pitchFamily="2" charset="-78"/>
                        </a:rPr>
                        <a:t>12</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r>
              <a:tr h="341757">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tc>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کارشناسی پیوسته، کارشناسی ارشد و مهارت­آموزی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tc>
                <a:tc>
                  <a:txBody>
                    <a:bodyPr/>
                    <a:lstStyle/>
                    <a:p>
                      <a:pPr marL="87630" algn="ctr" rtl="1">
                        <a:lnSpc>
                          <a:spcPct val="115000"/>
                        </a:lnSpc>
                        <a:spcAft>
                          <a:spcPts val="0"/>
                        </a:spcAft>
                        <a:tabLst>
                          <a:tab pos="201930" algn="r"/>
                        </a:tabLst>
                      </a:pPr>
                      <a:r>
                        <a:rPr lang="fa-IR"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آموزش فیزیک</a:t>
                      </a:r>
                      <a:endParaRPr lang="en-US"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marL="87630" algn="ctr" rtl="1">
                        <a:lnSpc>
                          <a:spcPct val="115000"/>
                        </a:lnSpc>
                        <a:spcAft>
                          <a:spcPts val="0"/>
                        </a:spcAft>
                        <a:tabLst>
                          <a:tab pos="201930" algn="r"/>
                        </a:tabLst>
                      </a:pPr>
                      <a:r>
                        <a:rPr lang="ar-SA" sz="1100">
                          <a:effectLst/>
                          <a:latin typeface="Calibri" panose="020F0502020204030204" pitchFamily="34" charset="0"/>
                          <a:ea typeface="Calibri" panose="020F0502020204030204" pitchFamily="34" charset="0"/>
                          <a:cs typeface="B Nazanin" panose="00000400000000000000" pitchFamily="2" charset="-78"/>
                        </a:rPr>
                        <a:t>دبیری فیزیک</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algn="ctr" rtl="1">
                        <a:lnSpc>
                          <a:spcPct val="115000"/>
                        </a:lnSpc>
                        <a:spcAft>
                          <a:spcPts val="0"/>
                        </a:spcAft>
                      </a:pPr>
                      <a:r>
                        <a:rPr lang="ar-SA" sz="1100">
                          <a:effectLst/>
                          <a:latin typeface="Calibri" panose="020F0502020204030204" pitchFamily="34" charset="0"/>
                          <a:ea typeface="Calibri" panose="020F0502020204030204" pitchFamily="34" charset="0"/>
                          <a:cs typeface="B Nazanin" panose="00000400000000000000" pitchFamily="2" charset="-78"/>
                        </a:rPr>
                        <a:t>13</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r>
              <a:tr h="341757">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tc>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کارشناسی پیوسته، کارشناسی ارشد و مهارت­آموزی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tc>
                <a:tc>
                  <a:txBody>
                    <a:bodyPr/>
                    <a:lstStyle/>
                    <a:p>
                      <a:pPr marL="87630" algn="ctr" rtl="1">
                        <a:lnSpc>
                          <a:spcPct val="115000"/>
                        </a:lnSpc>
                        <a:spcAft>
                          <a:spcPts val="0"/>
                        </a:spcAft>
                        <a:tabLst>
                          <a:tab pos="201930" algn="r"/>
                        </a:tabLst>
                      </a:pPr>
                      <a:r>
                        <a:rPr lang="fa-IR"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آموزش شیمی</a:t>
                      </a:r>
                      <a:endParaRPr lang="en-US"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marL="87630" algn="ctr" rtl="1">
                        <a:lnSpc>
                          <a:spcPct val="115000"/>
                        </a:lnSpc>
                        <a:spcAft>
                          <a:spcPts val="0"/>
                        </a:spcAft>
                        <a:tabLst>
                          <a:tab pos="201930" algn="r"/>
                        </a:tabLst>
                      </a:pPr>
                      <a:r>
                        <a:rPr lang="ar-SA" sz="1100">
                          <a:effectLst/>
                          <a:latin typeface="Calibri" panose="020F0502020204030204" pitchFamily="34" charset="0"/>
                          <a:ea typeface="Calibri" panose="020F0502020204030204" pitchFamily="34" charset="0"/>
                          <a:cs typeface="B Nazanin" panose="00000400000000000000" pitchFamily="2" charset="-78"/>
                        </a:rPr>
                        <a:t>دبیری شیمی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algn="ctr" rtl="1">
                        <a:lnSpc>
                          <a:spcPct val="115000"/>
                        </a:lnSpc>
                        <a:spcAft>
                          <a:spcPts val="0"/>
                        </a:spcAft>
                      </a:pPr>
                      <a:r>
                        <a:rPr lang="ar-SA" sz="1100">
                          <a:effectLst/>
                          <a:latin typeface="Calibri" panose="020F0502020204030204" pitchFamily="34" charset="0"/>
                          <a:ea typeface="Calibri" panose="020F0502020204030204" pitchFamily="34" charset="0"/>
                          <a:cs typeface="B Nazanin" panose="00000400000000000000" pitchFamily="2" charset="-78"/>
                        </a:rPr>
                        <a:t>14</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r>
              <a:tr h="341757">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tc>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کارشناسی پیوسته، کارشناسی ارشد و مهارت­آموزی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tc>
                <a:tc>
                  <a:txBody>
                    <a:bodyPr/>
                    <a:lstStyle/>
                    <a:p>
                      <a:pPr marL="87630" algn="ctr" rtl="1">
                        <a:lnSpc>
                          <a:spcPct val="115000"/>
                        </a:lnSpc>
                        <a:spcAft>
                          <a:spcPts val="0"/>
                        </a:spcAft>
                        <a:tabLst>
                          <a:tab pos="201930" algn="r"/>
                        </a:tabLst>
                      </a:pPr>
                      <a:r>
                        <a:rPr lang="fa-IR"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آموزش زیست شناسی</a:t>
                      </a:r>
                      <a:endParaRPr lang="en-US"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marL="87630" algn="ctr" rtl="1">
                        <a:lnSpc>
                          <a:spcPct val="115000"/>
                        </a:lnSpc>
                        <a:spcAft>
                          <a:spcPts val="0"/>
                        </a:spcAft>
                        <a:tabLst>
                          <a:tab pos="201930" algn="r"/>
                        </a:tabLst>
                      </a:pPr>
                      <a:r>
                        <a:rPr lang="ar-SA" sz="1100">
                          <a:effectLst/>
                          <a:latin typeface="Calibri" panose="020F0502020204030204" pitchFamily="34" charset="0"/>
                          <a:ea typeface="Calibri" panose="020F0502020204030204" pitchFamily="34" charset="0"/>
                          <a:cs typeface="B Nazanin" panose="00000400000000000000" pitchFamily="2" charset="-78"/>
                        </a:rPr>
                        <a:t>دبیری زیست شناسی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c>
                  <a:txBody>
                    <a:bodyPr/>
                    <a:lstStyle/>
                    <a:p>
                      <a:pPr algn="ctr" rtl="1">
                        <a:lnSpc>
                          <a:spcPct val="115000"/>
                        </a:lnSpc>
                        <a:spcAft>
                          <a:spcPts val="0"/>
                        </a:spcAft>
                      </a:pPr>
                      <a:r>
                        <a:rPr lang="ar-SA" sz="1100">
                          <a:effectLst/>
                          <a:latin typeface="Calibri" panose="020F0502020204030204" pitchFamily="34" charset="0"/>
                          <a:ea typeface="Calibri" panose="020F0502020204030204" pitchFamily="34" charset="0"/>
                          <a:cs typeface="B Nazanin" panose="00000400000000000000" pitchFamily="2" charset="-78"/>
                        </a:rPr>
                        <a:t>15</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tc>
              </a:tr>
              <a:tr h="341757">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solidFill>
                      <a:schemeClr val="bg1">
                        <a:lumMod val="85000"/>
                      </a:schemeClr>
                    </a:solidFill>
                  </a:tcP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solidFill>
                      <a:schemeClr val="bg1">
                        <a:lumMod val="85000"/>
                      </a:schemeClr>
                    </a:solidFill>
                  </a:tcP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solidFill>
                      <a:schemeClr val="bg1">
                        <a:lumMod val="85000"/>
                      </a:schemeClr>
                    </a:solidFill>
                  </a:tcP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solidFill>
                      <a:schemeClr val="bg1">
                        <a:lumMod val="85000"/>
                      </a:schemeClr>
                    </a:solidFill>
                  </a:tcPr>
                </a:tc>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کارشناسی پیوسته، کارشناسی ارشد و مهارت­آموزی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solidFill>
                      <a:schemeClr val="bg1">
                        <a:lumMod val="85000"/>
                      </a:schemeClr>
                    </a:solidFill>
                  </a:tcPr>
                </a:tc>
                <a:tc>
                  <a:txBody>
                    <a:bodyPr/>
                    <a:lstStyle/>
                    <a:p>
                      <a:pPr marL="87630" algn="ctr" rtl="1">
                        <a:lnSpc>
                          <a:spcPct val="115000"/>
                        </a:lnSpc>
                        <a:spcAft>
                          <a:spcPts val="0"/>
                        </a:spcAft>
                      </a:pPr>
                      <a:r>
                        <a:rPr lang="fa-IR"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آموزش اقتصاد و کارآفرینی</a:t>
                      </a:r>
                      <a:endParaRPr lang="en-US"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solidFill>
                      <a:schemeClr val="bg1">
                        <a:lumMod val="85000"/>
                      </a:schemeClr>
                    </a:solidFill>
                  </a:tcPr>
                </a:tc>
                <a:tc>
                  <a:txBody>
                    <a:bodyPr/>
                    <a:lstStyle/>
                    <a:p>
                      <a:pPr marL="87630"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solidFill>
                      <a:schemeClr val="bg1">
                        <a:lumMod val="85000"/>
                      </a:schemeClr>
                    </a:solidFill>
                  </a:tcPr>
                </a:tc>
                <a:tc>
                  <a:txBody>
                    <a:bodyPr/>
                    <a:lstStyle/>
                    <a:p>
                      <a:pPr marL="87630" algn="ctr" rtl="1">
                        <a:lnSpc>
                          <a:spcPct val="115000"/>
                        </a:lnSpc>
                        <a:spcAft>
                          <a:spcPts val="0"/>
                        </a:spcAft>
                        <a:tabLst>
                          <a:tab pos="201930" algn="r"/>
                        </a:tabLst>
                      </a:pPr>
                      <a:r>
                        <a:rPr lang="fa-IR" sz="1100" dirty="0">
                          <a:effectLst/>
                          <a:latin typeface="Calibri" panose="020F0502020204030204" pitchFamily="34" charset="0"/>
                          <a:ea typeface="Calibri" panose="020F0502020204030204" pitchFamily="34" charset="0"/>
                          <a:cs typeface="B Nazanin" panose="00000400000000000000" pitchFamily="2" charset="-78"/>
                        </a:rPr>
                        <a:t>16</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solidFill>
                      <a:schemeClr val="bg1">
                        <a:lumMod val="85000"/>
                      </a:schemeClr>
                    </a:solidFill>
                  </a:tcPr>
                </a:tc>
              </a:tr>
              <a:tr h="341757">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noFill/>
                  </a:tcP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noFill/>
                  </a:tcP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noFill/>
                  </a:tcP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noFill/>
                  </a:tcPr>
                </a:tc>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کارشناسی پیوسته، کارشناسی ارشد و مهارت­آموزی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oFill/>
                  </a:tcPr>
                </a:tc>
                <a:tc>
                  <a:txBody>
                    <a:bodyPr/>
                    <a:lstStyle/>
                    <a:p>
                      <a:pPr marL="87630" algn="ctr" rtl="1">
                        <a:lnSpc>
                          <a:spcPct val="115000"/>
                        </a:lnSpc>
                        <a:spcAft>
                          <a:spcPts val="0"/>
                        </a:spcAft>
                      </a:pPr>
                      <a:r>
                        <a:rPr lang="fa-IR"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آموزش تاریخ</a:t>
                      </a:r>
                      <a:endParaRPr lang="en-US"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noFill/>
                  </a:tcPr>
                </a:tc>
                <a:tc>
                  <a:txBody>
                    <a:bodyPr/>
                    <a:lstStyle/>
                    <a:p>
                      <a:pPr marL="87630" algn="ctr" rtl="1">
                        <a:lnSpc>
                          <a:spcPct val="115000"/>
                        </a:lnSpc>
                        <a:spcAft>
                          <a:spcPts val="0"/>
                        </a:spcAft>
                      </a:pPr>
                      <a:r>
                        <a:rPr lang="ar-SA" sz="1100" dirty="0">
                          <a:effectLst/>
                          <a:latin typeface="Calibri" panose="020F0502020204030204" pitchFamily="34" charset="0"/>
                          <a:ea typeface="Calibri" panose="020F0502020204030204" pitchFamily="34" charset="0"/>
                          <a:cs typeface="B Nazanin" panose="00000400000000000000" pitchFamily="2" charset="-78"/>
                        </a:rPr>
                        <a:t>دبیری تاریخ</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noFill/>
                  </a:tcPr>
                </a:tc>
                <a:tc>
                  <a:txBody>
                    <a:bodyPr/>
                    <a:lstStyle/>
                    <a:p>
                      <a:pPr marL="87630" algn="ctr" rtl="1">
                        <a:lnSpc>
                          <a:spcPct val="115000"/>
                        </a:lnSpc>
                        <a:spcAft>
                          <a:spcPts val="0"/>
                        </a:spcAft>
                        <a:tabLst>
                          <a:tab pos="201930" algn="r"/>
                        </a:tabLst>
                      </a:pPr>
                      <a:r>
                        <a:rPr lang="fa-IR" sz="1100">
                          <a:effectLst/>
                          <a:latin typeface="Calibri" panose="020F0502020204030204" pitchFamily="34" charset="0"/>
                          <a:ea typeface="Calibri" panose="020F0502020204030204" pitchFamily="34" charset="0"/>
                          <a:cs typeface="B Nazanin" panose="00000400000000000000" pitchFamily="2" charset="-78"/>
                        </a:rPr>
                        <a:t>17</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noFill/>
                  </a:tcPr>
                </a:tc>
              </a:tr>
              <a:tr h="341757">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solidFill>
                      <a:schemeClr val="bg1">
                        <a:lumMod val="85000"/>
                      </a:schemeClr>
                    </a:solidFill>
                  </a:tcP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solidFill>
                      <a:schemeClr val="bg1">
                        <a:lumMod val="85000"/>
                      </a:schemeClr>
                    </a:solidFill>
                  </a:tcP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solidFill>
                      <a:schemeClr val="bg1">
                        <a:lumMod val="85000"/>
                      </a:schemeClr>
                    </a:solidFill>
                  </a:tcP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solidFill>
                      <a:schemeClr val="bg1">
                        <a:lumMod val="85000"/>
                      </a:schemeClr>
                    </a:solidFill>
                  </a:tcPr>
                </a:tc>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کارشناسی پیوسته، کارشناسی ارشد و مهارت­آموزی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solidFill>
                      <a:schemeClr val="bg1">
                        <a:lumMod val="85000"/>
                      </a:schemeClr>
                    </a:solidFill>
                  </a:tcPr>
                </a:tc>
                <a:tc>
                  <a:txBody>
                    <a:bodyPr/>
                    <a:lstStyle/>
                    <a:p>
                      <a:pPr marL="87630" algn="ctr" rtl="1">
                        <a:lnSpc>
                          <a:spcPct val="115000"/>
                        </a:lnSpc>
                        <a:spcAft>
                          <a:spcPts val="0"/>
                        </a:spcAft>
                      </a:pPr>
                      <a:r>
                        <a:rPr lang="fa-IR"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آموزش جغرافیا</a:t>
                      </a:r>
                      <a:endParaRPr lang="en-US"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solidFill>
                      <a:schemeClr val="bg1">
                        <a:lumMod val="85000"/>
                      </a:schemeClr>
                    </a:solidFill>
                  </a:tcPr>
                </a:tc>
                <a:tc>
                  <a:txBody>
                    <a:bodyPr/>
                    <a:lstStyle/>
                    <a:p>
                      <a:pPr marL="87630" algn="ctr" rtl="1">
                        <a:lnSpc>
                          <a:spcPct val="115000"/>
                        </a:lnSpc>
                        <a:spcAft>
                          <a:spcPts val="0"/>
                        </a:spcAft>
                      </a:pPr>
                      <a:r>
                        <a:rPr lang="ar-SA" sz="1100">
                          <a:effectLst/>
                          <a:latin typeface="Calibri" panose="020F0502020204030204" pitchFamily="34" charset="0"/>
                          <a:ea typeface="Calibri" panose="020F0502020204030204" pitchFamily="34" charset="0"/>
                          <a:cs typeface="B Nazanin" panose="00000400000000000000" pitchFamily="2" charset="-78"/>
                        </a:rPr>
                        <a:t>تربیت دبیر جغرافیا</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solidFill>
                      <a:schemeClr val="bg1">
                        <a:lumMod val="85000"/>
                      </a:schemeClr>
                    </a:solidFill>
                  </a:tcPr>
                </a:tc>
                <a:tc>
                  <a:txBody>
                    <a:bodyPr/>
                    <a:lstStyle/>
                    <a:p>
                      <a:pPr marL="87630" algn="ctr" rtl="1">
                        <a:lnSpc>
                          <a:spcPct val="115000"/>
                        </a:lnSpc>
                        <a:spcAft>
                          <a:spcPts val="0"/>
                        </a:spcAft>
                        <a:tabLst>
                          <a:tab pos="201930" algn="r"/>
                        </a:tabLst>
                      </a:pPr>
                      <a:r>
                        <a:rPr lang="fa-IR" sz="1100" dirty="0">
                          <a:effectLst/>
                          <a:latin typeface="Calibri" panose="020F0502020204030204" pitchFamily="34" charset="0"/>
                          <a:ea typeface="Calibri" panose="020F0502020204030204" pitchFamily="34" charset="0"/>
                          <a:cs typeface="B Nazanin" panose="00000400000000000000" pitchFamily="2" charset="-78"/>
                        </a:rPr>
                        <a:t>18</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solidFill>
                      <a:schemeClr val="bg1">
                        <a:lumMod val="85000"/>
                      </a:schemeClr>
                    </a:solidFill>
                  </a:tcPr>
                </a:tc>
              </a:tr>
              <a:tr h="341757">
                <a:tc>
                  <a:txBody>
                    <a:bodyPr/>
                    <a:lstStyle/>
                    <a:p>
                      <a:pPr algn="ctr" rtl="1">
                        <a:lnSpc>
                          <a:spcPct val="115000"/>
                        </a:lnSpc>
                        <a:spcAft>
                          <a:spcPts val="0"/>
                        </a:spcAft>
                      </a:pPr>
                      <a:r>
                        <a:rPr lang="fa-IR" sz="1100" dirty="0">
                          <a:effectLst/>
                          <a:latin typeface="Calibri" panose="020F0502020204030204" pitchFamily="34" charset="0"/>
                          <a:ea typeface="Calibri" panose="020F0502020204030204" pitchFamily="34" charset="0"/>
                          <a:cs typeface="B Nazanin" panose="00000400000000000000" pitchFamily="2" charset="-78"/>
                        </a:rPr>
                        <a:t>*</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noFill/>
                  </a:tcP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noFill/>
                  </a:tcP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noFill/>
                  </a:tcPr>
                </a:tc>
                <a:tc>
                  <a:txBody>
                    <a:bodyPr/>
                    <a:lstStyle/>
                    <a:p>
                      <a:pPr marL="228600" algn="r" rtl="1">
                        <a:lnSpc>
                          <a:spcPct val="115000"/>
                        </a:lnSpc>
                        <a:spcAft>
                          <a:spcPts val="0"/>
                        </a:spcAft>
                      </a:pPr>
                      <a:r>
                        <a:rPr lang="en-US" sz="1100">
                          <a:effectLst/>
                          <a:latin typeface="Calibri" panose="020F0502020204030204" pitchFamily="34" charset="0"/>
                          <a:ea typeface="Calibri" panose="020F0502020204030204" pitchFamily="34" charset="0"/>
                          <a:cs typeface="B Nazanin" panose="00000400000000000000" pitchFamily="2" charset="-78"/>
                        </a:rPr>
                        <a:t> </a:t>
                      </a:r>
                    </a:p>
                  </a:txBody>
                  <a:tcPr marL="51435" marR="51435" marT="0" marB="0" anchor="ctr">
                    <a:noFill/>
                  </a:tcPr>
                </a:tc>
                <a:tc>
                  <a:txBody>
                    <a:bodyPr/>
                    <a:lstStyle/>
                    <a:p>
                      <a:pPr algn="ctr" rtl="1">
                        <a:lnSpc>
                          <a:spcPct val="115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کارشناسی پیوسته، کارشناسی ارشد و مهارت­آموزی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oFill/>
                  </a:tcPr>
                </a:tc>
                <a:tc>
                  <a:txBody>
                    <a:bodyPr/>
                    <a:lstStyle/>
                    <a:p>
                      <a:pPr marL="87630" algn="ctr" rtl="1">
                        <a:lnSpc>
                          <a:spcPct val="115000"/>
                        </a:lnSpc>
                        <a:spcAft>
                          <a:spcPts val="0"/>
                        </a:spcAft>
                      </a:pPr>
                      <a:r>
                        <a:rPr lang="ar-SA"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آموزش جامعه شناسی</a:t>
                      </a:r>
                      <a:endParaRPr lang="en-US" sz="14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noFill/>
                  </a:tcPr>
                </a:tc>
                <a:tc>
                  <a:txBody>
                    <a:bodyPr/>
                    <a:lstStyle/>
                    <a:p>
                      <a:pPr marL="87630" algn="ctr" rtl="1">
                        <a:lnSpc>
                          <a:spcPct val="115000"/>
                        </a:lnSpc>
                        <a:spcAft>
                          <a:spcPts val="0"/>
                        </a:spcAft>
                      </a:pPr>
                      <a:r>
                        <a:rPr lang="ar-SA" sz="1100">
                          <a:effectLst/>
                          <a:latin typeface="Calibri" panose="020F0502020204030204" pitchFamily="34" charset="0"/>
                          <a:ea typeface="Calibri" panose="020F0502020204030204" pitchFamily="34" charset="0"/>
                          <a:cs typeface="B Nazanin" panose="00000400000000000000" pitchFamily="2" charset="-78"/>
                        </a:rPr>
                        <a:t>دبیری علوم اجتماعی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noFill/>
                  </a:tcPr>
                </a:tc>
                <a:tc>
                  <a:txBody>
                    <a:bodyPr/>
                    <a:lstStyle/>
                    <a:p>
                      <a:pPr marL="87630" algn="ctr" rtl="1">
                        <a:lnSpc>
                          <a:spcPct val="115000"/>
                        </a:lnSpc>
                        <a:spcAft>
                          <a:spcPts val="0"/>
                        </a:spcAft>
                      </a:pPr>
                      <a:r>
                        <a:rPr lang="fa-IR" sz="1100" dirty="0">
                          <a:effectLst/>
                          <a:latin typeface="Calibri" panose="020F0502020204030204" pitchFamily="34" charset="0"/>
                          <a:ea typeface="Calibri" panose="020F0502020204030204" pitchFamily="34" charset="0"/>
                          <a:cs typeface="B Nazanin" panose="00000400000000000000" pitchFamily="2" charset="-78"/>
                        </a:rPr>
                        <a:t>19</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nchor="ctr">
                    <a:noFill/>
                  </a:tcPr>
                </a:tc>
              </a:tr>
            </a:tbl>
          </a:graphicData>
        </a:graphic>
      </p:graphicFrame>
    </p:spTree>
    <p:extLst>
      <p:ext uri="{BB962C8B-B14F-4D97-AF65-F5344CB8AC3E}">
        <p14:creationId xmlns:p14="http://schemas.microsoft.com/office/powerpoint/2010/main" val="1311117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851920" y="2852936"/>
            <a:ext cx="4546848" cy="2808312"/>
          </a:xfrm>
        </p:spPr>
        <p:txBody>
          <a:bodyPr>
            <a:normAutofit fontScale="92500" lnSpcReduction="10000"/>
          </a:bodyPr>
          <a:lstStyle/>
          <a:p>
            <a:pPr marL="0" indent="0" algn="r">
              <a:lnSpc>
                <a:spcPct val="200000"/>
              </a:lnSpc>
              <a:buNone/>
            </a:pPr>
            <a:r>
              <a:rPr lang="fa-IR" dirty="0" smtClean="0">
                <a:latin typeface="IranNastaliq" panose="02000503000000020003" pitchFamily="2" charset="0"/>
                <a:cs typeface="IranNastaliq" panose="02000503000000020003" pitchFamily="2" charset="0"/>
              </a:rPr>
              <a:t>امام خمینی (ره) :</a:t>
            </a:r>
          </a:p>
          <a:p>
            <a:pPr marL="0" indent="0" algn="r">
              <a:lnSpc>
                <a:spcPct val="200000"/>
              </a:lnSpc>
              <a:buNone/>
            </a:pPr>
            <a:r>
              <a:rPr lang="fa-IR" dirty="0" smtClean="0">
                <a:latin typeface="IranNastaliq" panose="02000503000000020003" pitchFamily="2" charset="0"/>
                <a:cs typeface="IranNastaliq" panose="02000503000000020003" pitchFamily="2" charset="0"/>
              </a:rPr>
              <a:t>هرکس برای تربیت معلم قیام کرده است؛ بداند که این شغل شغلی الهی است.</a:t>
            </a:r>
            <a:endParaRPr lang="fa-IR" dirty="0">
              <a:latin typeface="IranNastaliq" panose="02000503000000020003" pitchFamily="2" charset="0"/>
              <a:cs typeface="IranNastaliq" panose="02000503000000020003" pitchFamily="2" charset="0"/>
            </a:endParaRPr>
          </a:p>
        </p:txBody>
      </p:sp>
      <p:pic>
        <p:nvPicPr>
          <p:cNvPr id="8194" name="Picture 2" descr="نتیجه تصویری برای امام خمین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35" y="916179"/>
            <a:ext cx="4104456" cy="41327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4" cstate="print"/>
          <a:srcRect/>
          <a:stretch>
            <a:fillRect/>
          </a:stretch>
        </p:blipFill>
        <p:spPr bwMode="auto">
          <a:xfrm>
            <a:off x="9235" y="-19925"/>
            <a:ext cx="9144000" cy="936104"/>
          </a:xfrm>
          <a:prstGeom prst="rect">
            <a:avLst/>
          </a:prstGeom>
          <a:ln>
            <a:noFill/>
          </a:ln>
          <a:effectLst>
            <a:softEdge rad="112500"/>
          </a:effectLst>
        </p:spPr>
      </p:pic>
    </p:spTree>
    <p:extLst>
      <p:ext uri="{BB962C8B-B14F-4D97-AF65-F5344CB8AC3E}">
        <p14:creationId xmlns:p14="http://schemas.microsoft.com/office/powerpoint/2010/main" val="5977609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26030436"/>
              </p:ext>
            </p:extLst>
          </p:nvPr>
        </p:nvGraphicFramePr>
        <p:xfrm>
          <a:off x="2169976" y="908720"/>
          <a:ext cx="4616354" cy="5255272"/>
        </p:xfrm>
        <a:graphic>
          <a:graphicData uri="http://schemas.openxmlformats.org/drawingml/2006/table">
            <a:tbl>
              <a:tblPr rtl="1" firstRow="1" firstCol="1" bandRow="1">
                <a:tableStyleId>{616DA210-FB5B-4158-B5E0-FEB733F419BA}</a:tableStyleId>
              </a:tblPr>
              <a:tblGrid>
                <a:gridCol w="760936"/>
                <a:gridCol w="3855418"/>
              </a:tblGrid>
              <a:tr h="274320">
                <a:tc>
                  <a:txBody>
                    <a:bodyPr/>
                    <a:lstStyle/>
                    <a:p>
                      <a:pPr algn="ctr" rtl="1">
                        <a:lnSpc>
                          <a:spcPct val="150000"/>
                        </a:lnSpc>
                        <a:spcAft>
                          <a:spcPts val="0"/>
                        </a:spcAft>
                      </a:pPr>
                      <a:r>
                        <a:rPr lang="fa-IR" sz="1600" dirty="0">
                          <a:effectLst/>
                          <a:cs typeface="B Nazanin" panose="00000400000000000000" pitchFamily="2" charset="-78"/>
                        </a:rPr>
                        <a:t>ردیف</a:t>
                      </a:r>
                      <a:endParaRPr lang="en-US" sz="1600" dirty="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solidFill>
                      <a:schemeClr val="accent1">
                        <a:lumMod val="60000"/>
                        <a:lumOff val="40000"/>
                      </a:schemeClr>
                    </a:solidFill>
                  </a:tcPr>
                </a:tc>
                <a:tc>
                  <a:txBody>
                    <a:bodyPr/>
                    <a:lstStyle/>
                    <a:p>
                      <a:pPr algn="ctr" rtl="1">
                        <a:lnSpc>
                          <a:spcPct val="150000"/>
                        </a:lnSpc>
                        <a:spcAft>
                          <a:spcPts val="0"/>
                        </a:spcAft>
                      </a:pPr>
                      <a:r>
                        <a:rPr lang="fa-IR" sz="1600" dirty="0">
                          <a:effectLst/>
                          <a:cs typeface="B Nazanin" panose="00000400000000000000" pitchFamily="2" charset="-78"/>
                        </a:rPr>
                        <a:t>عنوان رشته</a:t>
                      </a:r>
                      <a:endParaRPr lang="en-US" sz="1600" dirty="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solidFill>
                      <a:schemeClr val="accent1">
                        <a:lumMod val="60000"/>
                        <a:lumOff val="40000"/>
                      </a:schemeClr>
                    </a:solidFill>
                  </a:tcPr>
                </a:tc>
              </a:tr>
              <a:tr h="274320">
                <a:tc>
                  <a:txBody>
                    <a:bodyPr/>
                    <a:lstStyle/>
                    <a:p>
                      <a:pPr algn="ctr" rtl="1">
                        <a:lnSpc>
                          <a:spcPct val="150000"/>
                        </a:lnSpc>
                        <a:spcAft>
                          <a:spcPts val="0"/>
                        </a:spcAft>
                      </a:pPr>
                      <a:r>
                        <a:rPr lang="fa-IR" sz="1600">
                          <a:effectLst/>
                          <a:cs typeface="B Nazanin" panose="00000400000000000000" pitchFamily="2" charset="-78"/>
                        </a:rPr>
                        <a:t>1</a:t>
                      </a:r>
                      <a:endParaRPr lang="en-US" sz="160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c>
                  <a:txBody>
                    <a:bodyPr/>
                    <a:lstStyle/>
                    <a:p>
                      <a:pPr algn="ctr" rtl="1">
                        <a:lnSpc>
                          <a:spcPct val="150000"/>
                        </a:lnSpc>
                        <a:spcAft>
                          <a:spcPts val="0"/>
                        </a:spcAft>
                      </a:pPr>
                      <a:r>
                        <a:rPr lang="fa-IR" sz="1600" b="1" dirty="0">
                          <a:effectLst/>
                          <a:cs typeface="B Nazanin" panose="00000400000000000000" pitchFamily="2" charset="-78"/>
                        </a:rPr>
                        <a:t>آموزش و پرورش ابتدایی</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r>
              <a:tr h="274320">
                <a:tc>
                  <a:txBody>
                    <a:bodyPr/>
                    <a:lstStyle/>
                    <a:p>
                      <a:pPr algn="ctr" rtl="1">
                        <a:lnSpc>
                          <a:spcPct val="150000"/>
                        </a:lnSpc>
                        <a:spcAft>
                          <a:spcPts val="0"/>
                        </a:spcAft>
                      </a:pPr>
                      <a:r>
                        <a:rPr lang="fa-IR" sz="1600">
                          <a:effectLst/>
                          <a:cs typeface="B Nazanin" panose="00000400000000000000" pitchFamily="2" charset="-78"/>
                        </a:rPr>
                        <a:t>2</a:t>
                      </a:r>
                      <a:endParaRPr lang="en-US" sz="160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c>
                  <a:txBody>
                    <a:bodyPr/>
                    <a:lstStyle/>
                    <a:p>
                      <a:pPr algn="ctr" rtl="1">
                        <a:lnSpc>
                          <a:spcPct val="150000"/>
                        </a:lnSpc>
                        <a:spcAft>
                          <a:spcPts val="0"/>
                        </a:spcAft>
                      </a:pPr>
                      <a:r>
                        <a:rPr lang="fa-IR" sz="1600" b="1" dirty="0">
                          <a:effectLst/>
                          <a:cs typeface="B Nazanin" panose="00000400000000000000" pitchFamily="2" charset="-78"/>
                        </a:rPr>
                        <a:t>آموزش زبان و ادبیات فارسی</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r>
              <a:tr h="367576">
                <a:tc>
                  <a:txBody>
                    <a:bodyPr/>
                    <a:lstStyle/>
                    <a:p>
                      <a:pPr algn="ctr" rtl="1">
                        <a:lnSpc>
                          <a:spcPct val="150000"/>
                        </a:lnSpc>
                        <a:spcAft>
                          <a:spcPts val="0"/>
                        </a:spcAft>
                      </a:pPr>
                      <a:r>
                        <a:rPr lang="fa-IR" sz="1600">
                          <a:effectLst/>
                          <a:cs typeface="B Nazanin" panose="00000400000000000000" pitchFamily="2" charset="-78"/>
                        </a:rPr>
                        <a:t>3</a:t>
                      </a:r>
                      <a:endParaRPr lang="en-US" sz="160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c>
                  <a:txBody>
                    <a:bodyPr/>
                    <a:lstStyle/>
                    <a:p>
                      <a:pPr algn="ctr" rtl="1">
                        <a:lnSpc>
                          <a:spcPct val="150000"/>
                        </a:lnSpc>
                        <a:spcAft>
                          <a:spcPts val="0"/>
                        </a:spcAft>
                      </a:pPr>
                      <a:r>
                        <a:rPr lang="fa-IR" sz="1600" b="1" dirty="0">
                          <a:effectLst/>
                          <a:cs typeface="B Nazanin" panose="00000400000000000000" pitchFamily="2" charset="-78"/>
                        </a:rPr>
                        <a:t>آموزش دینی و عربی</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r>
              <a:tr h="274320">
                <a:tc>
                  <a:txBody>
                    <a:bodyPr/>
                    <a:lstStyle/>
                    <a:p>
                      <a:pPr algn="ctr" rtl="1">
                        <a:lnSpc>
                          <a:spcPct val="150000"/>
                        </a:lnSpc>
                        <a:spcAft>
                          <a:spcPts val="0"/>
                        </a:spcAft>
                      </a:pPr>
                      <a:r>
                        <a:rPr lang="fa-IR" sz="1600">
                          <a:effectLst/>
                          <a:cs typeface="B Nazanin" panose="00000400000000000000" pitchFamily="2" charset="-78"/>
                        </a:rPr>
                        <a:t>4</a:t>
                      </a:r>
                      <a:endParaRPr lang="en-US" sz="160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c>
                  <a:txBody>
                    <a:bodyPr/>
                    <a:lstStyle/>
                    <a:p>
                      <a:pPr algn="ctr" rtl="1">
                        <a:lnSpc>
                          <a:spcPct val="150000"/>
                        </a:lnSpc>
                        <a:spcAft>
                          <a:spcPts val="0"/>
                        </a:spcAft>
                      </a:pPr>
                      <a:r>
                        <a:rPr lang="fa-IR" sz="1600" b="1" dirty="0">
                          <a:effectLst/>
                          <a:cs typeface="B Nazanin" panose="00000400000000000000" pitchFamily="2" charset="-78"/>
                        </a:rPr>
                        <a:t>تربیت دبیررشته  تربیت بدنی و علوم ورزشی</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r>
              <a:tr h="367576">
                <a:tc>
                  <a:txBody>
                    <a:bodyPr/>
                    <a:lstStyle/>
                    <a:p>
                      <a:pPr algn="ctr" rtl="1">
                        <a:lnSpc>
                          <a:spcPct val="150000"/>
                        </a:lnSpc>
                        <a:spcAft>
                          <a:spcPts val="0"/>
                        </a:spcAft>
                      </a:pPr>
                      <a:r>
                        <a:rPr lang="fa-IR" sz="1600">
                          <a:effectLst/>
                          <a:cs typeface="B Nazanin" panose="00000400000000000000" pitchFamily="2" charset="-78"/>
                        </a:rPr>
                        <a:t>5</a:t>
                      </a:r>
                      <a:endParaRPr lang="en-US" sz="160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c>
                  <a:txBody>
                    <a:bodyPr/>
                    <a:lstStyle/>
                    <a:p>
                      <a:pPr algn="ctr" rtl="1">
                        <a:lnSpc>
                          <a:spcPct val="150000"/>
                        </a:lnSpc>
                        <a:spcAft>
                          <a:spcPts val="0"/>
                        </a:spcAft>
                      </a:pPr>
                      <a:r>
                        <a:rPr lang="fa-IR" sz="1600" b="1" dirty="0">
                          <a:effectLst/>
                          <a:cs typeface="B Nazanin" panose="00000400000000000000" pitchFamily="2" charset="-78"/>
                        </a:rPr>
                        <a:t>آموزش حرفه و فن</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r>
              <a:tr h="367576">
                <a:tc>
                  <a:txBody>
                    <a:bodyPr/>
                    <a:lstStyle/>
                    <a:p>
                      <a:pPr algn="ctr" rtl="1">
                        <a:lnSpc>
                          <a:spcPct val="150000"/>
                        </a:lnSpc>
                        <a:spcAft>
                          <a:spcPts val="0"/>
                        </a:spcAft>
                      </a:pPr>
                      <a:r>
                        <a:rPr lang="fa-IR" sz="1600">
                          <a:effectLst/>
                          <a:cs typeface="B Nazanin" panose="00000400000000000000" pitchFamily="2" charset="-78"/>
                        </a:rPr>
                        <a:t>6</a:t>
                      </a:r>
                      <a:endParaRPr lang="en-US" sz="160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c>
                  <a:txBody>
                    <a:bodyPr/>
                    <a:lstStyle/>
                    <a:p>
                      <a:pPr algn="ctr" rtl="1">
                        <a:lnSpc>
                          <a:spcPct val="150000"/>
                        </a:lnSpc>
                        <a:spcAft>
                          <a:spcPts val="0"/>
                        </a:spcAft>
                      </a:pPr>
                      <a:r>
                        <a:rPr lang="fa-IR" sz="1600" b="1" dirty="0">
                          <a:effectLst/>
                          <a:cs typeface="B Nazanin" panose="00000400000000000000" pitchFamily="2" charset="-78"/>
                        </a:rPr>
                        <a:t>آموزش زبان انگلیسی</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r>
              <a:tr h="274320">
                <a:tc>
                  <a:txBody>
                    <a:bodyPr/>
                    <a:lstStyle/>
                    <a:p>
                      <a:pPr algn="ctr" rtl="1">
                        <a:lnSpc>
                          <a:spcPct val="150000"/>
                        </a:lnSpc>
                        <a:spcAft>
                          <a:spcPts val="0"/>
                        </a:spcAft>
                      </a:pPr>
                      <a:r>
                        <a:rPr lang="fa-IR" sz="1600">
                          <a:effectLst/>
                          <a:cs typeface="B Nazanin" panose="00000400000000000000" pitchFamily="2" charset="-78"/>
                        </a:rPr>
                        <a:t>7</a:t>
                      </a:r>
                      <a:endParaRPr lang="en-US" sz="160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c>
                  <a:txBody>
                    <a:bodyPr/>
                    <a:lstStyle/>
                    <a:p>
                      <a:pPr algn="ctr" rtl="1">
                        <a:lnSpc>
                          <a:spcPct val="150000"/>
                        </a:lnSpc>
                        <a:spcAft>
                          <a:spcPts val="0"/>
                        </a:spcAft>
                      </a:pPr>
                      <a:r>
                        <a:rPr lang="fa-IR" sz="1600" b="1" dirty="0">
                          <a:effectLst/>
                          <a:cs typeface="B Nazanin" panose="00000400000000000000" pitchFamily="2" charset="-78"/>
                        </a:rPr>
                        <a:t>تربیت معلم مطالعات اجتماعی</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r>
              <a:tr h="274320">
                <a:tc>
                  <a:txBody>
                    <a:bodyPr/>
                    <a:lstStyle/>
                    <a:p>
                      <a:pPr algn="ctr" rtl="1">
                        <a:lnSpc>
                          <a:spcPct val="150000"/>
                        </a:lnSpc>
                        <a:spcAft>
                          <a:spcPts val="0"/>
                        </a:spcAft>
                      </a:pPr>
                      <a:r>
                        <a:rPr lang="fa-IR" sz="1600">
                          <a:effectLst/>
                          <a:cs typeface="B Nazanin" panose="00000400000000000000" pitchFamily="2" charset="-78"/>
                        </a:rPr>
                        <a:t>8</a:t>
                      </a:r>
                      <a:endParaRPr lang="en-US" sz="160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c>
                  <a:txBody>
                    <a:bodyPr/>
                    <a:lstStyle/>
                    <a:p>
                      <a:pPr algn="ctr" rtl="1">
                        <a:lnSpc>
                          <a:spcPct val="150000"/>
                        </a:lnSpc>
                        <a:spcAft>
                          <a:spcPts val="0"/>
                        </a:spcAft>
                      </a:pPr>
                      <a:r>
                        <a:rPr lang="fa-IR" sz="1600" b="1" dirty="0">
                          <a:effectLst/>
                          <a:cs typeface="B Nazanin" panose="00000400000000000000" pitchFamily="2" charset="-78"/>
                        </a:rPr>
                        <a:t>آموزش علوم تجربی</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r>
              <a:tr h="367576">
                <a:tc>
                  <a:txBody>
                    <a:bodyPr/>
                    <a:lstStyle/>
                    <a:p>
                      <a:pPr algn="ctr" rtl="1">
                        <a:lnSpc>
                          <a:spcPct val="150000"/>
                        </a:lnSpc>
                        <a:spcAft>
                          <a:spcPts val="0"/>
                        </a:spcAft>
                      </a:pPr>
                      <a:r>
                        <a:rPr lang="fa-IR" sz="1600">
                          <a:effectLst/>
                          <a:cs typeface="B Nazanin" panose="00000400000000000000" pitchFamily="2" charset="-78"/>
                        </a:rPr>
                        <a:t>9</a:t>
                      </a:r>
                      <a:endParaRPr lang="en-US" sz="160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c>
                  <a:txBody>
                    <a:bodyPr/>
                    <a:lstStyle/>
                    <a:p>
                      <a:pPr algn="ctr" rtl="1">
                        <a:lnSpc>
                          <a:spcPct val="150000"/>
                        </a:lnSpc>
                        <a:spcAft>
                          <a:spcPts val="0"/>
                        </a:spcAft>
                      </a:pPr>
                      <a:r>
                        <a:rPr lang="fa-IR" sz="1600" b="1" dirty="0">
                          <a:effectLst/>
                          <a:cs typeface="B Nazanin" panose="00000400000000000000" pitchFamily="2" charset="-78"/>
                        </a:rPr>
                        <a:t>آموزش ریاضی</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r>
              <a:tr h="274320">
                <a:tc>
                  <a:txBody>
                    <a:bodyPr/>
                    <a:lstStyle/>
                    <a:p>
                      <a:pPr algn="ctr" rtl="1">
                        <a:lnSpc>
                          <a:spcPct val="150000"/>
                        </a:lnSpc>
                        <a:spcAft>
                          <a:spcPts val="0"/>
                        </a:spcAft>
                      </a:pPr>
                      <a:r>
                        <a:rPr lang="fa-IR" sz="1600">
                          <a:effectLst/>
                          <a:cs typeface="B Nazanin" panose="00000400000000000000" pitchFamily="2" charset="-78"/>
                        </a:rPr>
                        <a:t>10</a:t>
                      </a:r>
                      <a:endParaRPr lang="en-US" sz="160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c>
                  <a:txBody>
                    <a:bodyPr/>
                    <a:lstStyle/>
                    <a:p>
                      <a:pPr algn="ctr" rtl="1">
                        <a:lnSpc>
                          <a:spcPct val="150000"/>
                        </a:lnSpc>
                        <a:spcAft>
                          <a:spcPts val="0"/>
                        </a:spcAft>
                      </a:pPr>
                      <a:r>
                        <a:rPr lang="fa-IR" sz="1600" b="1" dirty="0">
                          <a:effectLst/>
                          <a:cs typeface="B Nazanin" panose="00000400000000000000" pitchFamily="2" charset="-78"/>
                        </a:rPr>
                        <a:t>آموزش هنرهای تجسمی</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r>
              <a:tr h="367576">
                <a:tc>
                  <a:txBody>
                    <a:bodyPr/>
                    <a:lstStyle/>
                    <a:p>
                      <a:pPr algn="ctr" rtl="1">
                        <a:lnSpc>
                          <a:spcPct val="150000"/>
                        </a:lnSpc>
                        <a:spcAft>
                          <a:spcPts val="0"/>
                        </a:spcAft>
                      </a:pPr>
                      <a:r>
                        <a:rPr lang="fa-IR" sz="1600">
                          <a:effectLst/>
                          <a:cs typeface="B Nazanin" panose="00000400000000000000" pitchFamily="2" charset="-78"/>
                        </a:rPr>
                        <a:t>11</a:t>
                      </a:r>
                      <a:endParaRPr lang="en-US" sz="160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c>
                  <a:txBody>
                    <a:bodyPr/>
                    <a:lstStyle/>
                    <a:p>
                      <a:pPr algn="ctr" rtl="1">
                        <a:lnSpc>
                          <a:spcPct val="150000"/>
                        </a:lnSpc>
                        <a:spcAft>
                          <a:spcPts val="0"/>
                        </a:spcAft>
                      </a:pPr>
                      <a:r>
                        <a:rPr lang="fa-IR" sz="1600" b="1" dirty="0">
                          <a:effectLst/>
                          <a:cs typeface="B Nazanin" panose="00000400000000000000" pitchFamily="2" charset="-78"/>
                        </a:rPr>
                        <a:t>روان شناسی و آموزش کودکان استثنایی</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r>
              <a:tr h="367576">
                <a:tc>
                  <a:txBody>
                    <a:bodyPr/>
                    <a:lstStyle/>
                    <a:p>
                      <a:pPr algn="ctr" rtl="1">
                        <a:lnSpc>
                          <a:spcPct val="150000"/>
                        </a:lnSpc>
                        <a:spcAft>
                          <a:spcPts val="0"/>
                        </a:spcAft>
                      </a:pPr>
                      <a:r>
                        <a:rPr lang="fa-IR" sz="1600">
                          <a:effectLst/>
                          <a:cs typeface="B Nazanin" panose="00000400000000000000" pitchFamily="2" charset="-78"/>
                        </a:rPr>
                        <a:t>12</a:t>
                      </a:r>
                      <a:endParaRPr lang="en-US" sz="160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c>
                  <a:txBody>
                    <a:bodyPr/>
                    <a:lstStyle/>
                    <a:p>
                      <a:pPr algn="ctr" rtl="1">
                        <a:lnSpc>
                          <a:spcPct val="150000"/>
                        </a:lnSpc>
                        <a:spcAft>
                          <a:spcPts val="0"/>
                        </a:spcAft>
                      </a:pPr>
                      <a:r>
                        <a:rPr lang="fa-IR" sz="1600" b="1" dirty="0">
                          <a:effectLst/>
                          <a:cs typeface="B Nazanin" panose="00000400000000000000" pitchFamily="2" charset="-78"/>
                        </a:rPr>
                        <a:t>تربیت مربی امورتربیتی گرایش عمومی</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r>
              <a:tr h="367576">
                <a:tc>
                  <a:txBody>
                    <a:bodyPr/>
                    <a:lstStyle/>
                    <a:p>
                      <a:pPr algn="ctr" rtl="1">
                        <a:lnSpc>
                          <a:spcPct val="150000"/>
                        </a:lnSpc>
                        <a:spcAft>
                          <a:spcPts val="0"/>
                        </a:spcAft>
                      </a:pPr>
                      <a:r>
                        <a:rPr lang="fa-IR" sz="1600">
                          <a:effectLst/>
                          <a:cs typeface="B Nazanin" panose="00000400000000000000" pitchFamily="2" charset="-78"/>
                        </a:rPr>
                        <a:t>13</a:t>
                      </a:r>
                      <a:endParaRPr lang="en-US" sz="160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c>
                  <a:txBody>
                    <a:bodyPr/>
                    <a:lstStyle/>
                    <a:p>
                      <a:pPr algn="ctr" rtl="1">
                        <a:lnSpc>
                          <a:spcPct val="150000"/>
                        </a:lnSpc>
                        <a:spcAft>
                          <a:spcPts val="0"/>
                        </a:spcAft>
                      </a:pPr>
                      <a:r>
                        <a:rPr lang="fa-IR" sz="1600" b="1" dirty="0">
                          <a:effectLst/>
                          <a:cs typeface="B Nazanin" panose="00000400000000000000" pitchFamily="2" charset="-78"/>
                        </a:rPr>
                        <a:t>تربیت مربی امورتربیتی گرایش متوسطه</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r>
              <a:tr h="274320">
                <a:tc>
                  <a:txBody>
                    <a:bodyPr/>
                    <a:lstStyle/>
                    <a:p>
                      <a:pPr algn="ctr" rtl="1">
                        <a:lnSpc>
                          <a:spcPct val="150000"/>
                        </a:lnSpc>
                        <a:spcAft>
                          <a:spcPts val="0"/>
                        </a:spcAft>
                      </a:pPr>
                      <a:r>
                        <a:rPr lang="fa-IR" sz="1600">
                          <a:effectLst/>
                          <a:cs typeface="B Nazanin" panose="00000400000000000000" pitchFamily="2" charset="-78"/>
                        </a:rPr>
                        <a:t>14</a:t>
                      </a:r>
                      <a:endParaRPr lang="en-US" sz="160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c>
                  <a:txBody>
                    <a:bodyPr/>
                    <a:lstStyle/>
                    <a:p>
                      <a:pPr algn="ctr" rtl="1">
                        <a:lnSpc>
                          <a:spcPct val="150000"/>
                        </a:lnSpc>
                        <a:spcAft>
                          <a:spcPts val="0"/>
                        </a:spcAft>
                      </a:pPr>
                      <a:r>
                        <a:rPr lang="fa-IR" sz="1600" b="1" dirty="0">
                          <a:effectLst/>
                          <a:cs typeface="B Nazanin" panose="00000400000000000000" pitchFamily="2" charset="-78"/>
                        </a:rPr>
                        <a:t>آموزش راهنمایی و مشاوره</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29262" marR="29262" marT="0" marB="0"/>
                </a:tc>
              </a:tr>
            </a:tbl>
          </a:graphicData>
        </a:graphic>
      </p:graphicFrame>
      <p:sp>
        <p:nvSpPr>
          <p:cNvPr id="5" name="Rectangle 4"/>
          <p:cNvSpPr/>
          <p:nvPr/>
        </p:nvSpPr>
        <p:spPr>
          <a:xfrm>
            <a:off x="1979712" y="260648"/>
            <a:ext cx="4996882" cy="517065"/>
          </a:xfrm>
          <a:prstGeom prst="rect">
            <a:avLst/>
          </a:prstGeom>
        </p:spPr>
        <p:txBody>
          <a:bodyPr wrap="none">
            <a:spAutoFit/>
          </a:bodyPr>
          <a:lstStyle/>
          <a:p>
            <a:pPr marL="57150" algn="ctr" rtl="1">
              <a:lnSpc>
                <a:spcPct val="115000"/>
              </a:lnSpc>
            </a:pPr>
            <a:r>
              <a:rPr lang="ar-SA" sz="2400" b="1" dirty="0">
                <a:solidFill>
                  <a:prstClr val="black"/>
                </a:solidFill>
                <a:ea typeface="Times New Roman" panose="02020603050405020304" pitchFamily="18" charset="0"/>
                <a:cs typeface="B Nazanin" panose="00000400000000000000" pitchFamily="2" charset="-78"/>
              </a:rPr>
              <a:t>جدول </a:t>
            </a:r>
            <a:r>
              <a:rPr lang="fa-IR" sz="2400" b="1" dirty="0">
                <a:solidFill>
                  <a:prstClr val="black"/>
                </a:solidFill>
                <a:ea typeface="Times New Roman" panose="02020603050405020304" pitchFamily="18" charset="0"/>
                <a:cs typeface="B Nazanin" panose="00000400000000000000" pitchFamily="2" charset="-78"/>
              </a:rPr>
              <a:t>عناوین رشته های کارشناسی ناپیوسته </a:t>
            </a:r>
            <a:endParaRPr lang="en-US" sz="2400" dirty="0">
              <a:solidFill>
                <a:prstClr val="black"/>
              </a:solidFill>
              <a:ea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val="1034080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7225" y="1028700"/>
            <a:ext cx="8486775" cy="1000125"/>
          </a:xfrm>
        </p:spPr>
        <p:txBody>
          <a:bodyPr>
            <a:normAutofit/>
          </a:bodyPr>
          <a:lstStyle/>
          <a:p>
            <a:pPr algn="r" rtl="1"/>
            <a:r>
              <a:rPr lang="fa-IR" sz="3000" dirty="0">
                <a:cs typeface="B Lotus" panose="00000400000000000000" pitchFamily="2" charset="-78"/>
              </a:rPr>
              <a:t>تعداد اعضای هیات علمی دانشگاه فرهنگیان:</a:t>
            </a:r>
            <a:r>
              <a:rPr lang="fa-IR" sz="3000" dirty="0">
                <a:ln w="3175" cmpd="sng">
                  <a:noFill/>
                </a:ln>
                <a:cs typeface="B Lotus" panose="00000400000000000000" pitchFamily="2" charset="-78"/>
              </a:rPr>
              <a:t> به تفکیک سطح تحصیلی</a:t>
            </a:r>
            <a:endParaRPr lang="en-US" sz="3000" dirty="0">
              <a:cs typeface="B Lotus" panose="00000400000000000000" pitchFamily="2" charset="-78"/>
            </a:endParaRPr>
          </a:p>
        </p:txBody>
      </p:sp>
      <p:graphicFrame>
        <p:nvGraphicFramePr>
          <p:cNvPr id="6" name="Content Placeholder 3"/>
          <p:cNvGraphicFramePr>
            <a:graphicFrameLocks/>
          </p:cNvGraphicFramePr>
          <p:nvPr>
            <p:extLst/>
          </p:nvPr>
        </p:nvGraphicFramePr>
        <p:xfrm>
          <a:off x="1000125" y="2687203"/>
          <a:ext cx="7129464" cy="2911526"/>
        </p:xfrm>
        <a:graphic>
          <a:graphicData uri="http://schemas.openxmlformats.org/drawingml/2006/table">
            <a:tbl>
              <a:tblPr rtl="1"/>
              <a:tblGrid>
                <a:gridCol w="3660007"/>
                <a:gridCol w="893423"/>
                <a:gridCol w="863642"/>
                <a:gridCol w="739818"/>
                <a:gridCol w="972574"/>
              </a:tblGrid>
              <a:tr h="714105">
                <a:tc rowSpan="2">
                  <a:txBody>
                    <a:bodyPr/>
                    <a:lstStyle/>
                    <a:p>
                      <a:pPr algn="ctr" rtl="1" fontAlgn="ctr"/>
                      <a:r>
                        <a:rPr lang="fa-IR" sz="2400" b="0" i="0" u="none" strike="noStrike" dirty="0">
                          <a:solidFill>
                            <a:srgbClr val="000000"/>
                          </a:solidFill>
                          <a:effectLst/>
                          <a:latin typeface="B Titr" panose="00000700000000000000" pitchFamily="2" charset="-78"/>
                          <a:cs typeface="B Lotus" panose="00000400000000000000" pitchFamily="2" charset="-78"/>
                        </a:rPr>
                        <a:t>استان ها</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gridSpan="4">
                  <a:txBody>
                    <a:bodyPr/>
                    <a:lstStyle/>
                    <a:p>
                      <a:pPr algn="ctr" rtl="1" fontAlgn="b"/>
                      <a:r>
                        <a:rPr lang="fa-IR" sz="2400" b="1" i="0" u="none" strike="noStrike" dirty="0">
                          <a:solidFill>
                            <a:srgbClr val="000000"/>
                          </a:solidFill>
                          <a:effectLst/>
                          <a:latin typeface="B Titr" panose="00000700000000000000" pitchFamily="2" charset="-78"/>
                          <a:cs typeface="B Lotus" panose="00000400000000000000" pitchFamily="2" charset="-78"/>
                        </a:rPr>
                        <a:t>مدرک تحصیلی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796945">
                <a:tc vMerge="1">
                  <a:txBody>
                    <a:bodyPr/>
                    <a:lstStyle/>
                    <a:p>
                      <a:endParaRPr lang="en-US"/>
                    </a:p>
                  </a:txBody>
                  <a:tcPr/>
                </a:tc>
                <a:tc>
                  <a:txBody>
                    <a:bodyPr/>
                    <a:lstStyle/>
                    <a:p>
                      <a:pPr algn="ctr" rtl="1" fontAlgn="b"/>
                      <a:r>
                        <a:rPr lang="fa-IR" sz="2400" b="1" i="0" u="none" strike="noStrike" dirty="0">
                          <a:solidFill>
                            <a:srgbClr val="000000"/>
                          </a:solidFill>
                          <a:effectLst/>
                          <a:latin typeface="B Zar" panose="00000400000000000000" pitchFamily="2" charset="-78"/>
                          <a:cs typeface="B Lotus" panose="00000400000000000000" pitchFamily="2" charset="-78"/>
                        </a:rPr>
                        <a:t>فوق لیسانس</a:t>
                      </a:r>
                    </a:p>
                  </a:txBody>
                  <a:tcPr marL="7144" marR="7144" marT="7144" marB="0" vert="vert"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1" fontAlgn="b"/>
                      <a:r>
                        <a:rPr lang="fa-IR" sz="2400" b="1" i="0" u="none" strike="noStrike" dirty="0">
                          <a:solidFill>
                            <a:srgbClr val="000000"/>
                          </a:solidFill>
                          <a:effectLst/>
                          <a:latin typeface="B Zar" panose="00000400000000000000" pitchFamily="2" charset="-78"/>
                          <a:cs typeface="B Lotus" panose="00000400000000000000" pitchFamily="2" charset="-78"/>
                        </a:rPr>
                        <a:t>دکتری</a:t>
                      </a:r>
                    </a:p>
                  </a:txBody>
                  <a:tcPr marL="7144" marR="7144" marT="7144" marB="0" vert="vert"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1" fontAlgn="b"/>
                      <a:r>
                        <a:rPr lang="fa-IR" sz="2400" b="1" i="0" u="none" strike="noStrike" dirty="0">
                          <a:solidFill>
                            <a:srgbClr val="000000"/>
                          </a:solidFill>
                          <a:effectLst/>
                          <a:latin typeface="B Zar" panose="00000400000000000000" pitchFamily="2" charset="-78"/>
                          <a:cs typeface="B Lotus" panose="00000400000000000000" pitchFamily="2" charset="-78"/>
                        </a:rPr>
                        <a:t>دکتری حرفه ای</a:t>
                      </a:r>
                    </a:p>
                  </a:txBody>
                  <a:tcPr marL="7144" marR="7144" marT="7144" marB="0" vert="vert"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1" fontAlgn="b"/>
                      <a:r>
                        <a:rPr lang="fa-IR" sz="2400" b="1" i="0" u="none" strike="noStrike" dirty="0">
                          <a:solidFill>
                            <a:srgbClr val="000000"/>
                          </a:solidFill>
                          <a:effectLst/>
                          <a:latin typeface="B Zar" panose="00000400000000000000" pitchFamily="2" charset="-78"/>
                          <a:cs typeface="B Lotus" panose="00000400000000000000" pitchFamily="2" charset="-78"/>
                        </a:rPr>
                        <a:t>تحصیلات حوزوی</a:t>
                      </a:r>
                    </a:p>
                  </a:txBody>
                  <a:tcPr marL="7144" marR="7144" marT="7144" marB="0" vert="vert"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400476">
                <a:tc>
                  <a:txBody>
                    <a:bodyPr/>
                    <a:lstStyle/>
                    <a:p>
                      <a:pPr algn="ctr" rtl="1" fontAlgn="ctr"/>
                      <a:r>
                        <a:rPr lang="fa-IR" sz="2400" b="0" i="0" u="none" strike="noStrike" dirty="0">
                          <a:solidFill>
                            <a:srgbClr val="000000"/>
                          </a:solidFill>
                          <a:effectLst/>
                          <a:latin typeface="B Titr" panose="00000700000000000000" pitchFamily="2" charset="-78"/>
                          <a:cs typeface="B Lotus" panose="00000400000000000000" pitchFamily="2" charset="-78"/>
                        </a:rPr>
                        <a:t>آمار کل :  829  نفر</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sz="2400" b="1" i="0" u="none" strike="noStrike" dirty="0">
                          <a:solidFill>
                            <a:srgbClr val="000000"/>
                          </a:solidFill>
                          <a:effectLst/>
                          <a:latin typeface="B Nazanin" panose="00000400000000000000" pitchFamily="2" charset="-78"/>
                          <a:cs typeface="B Lotus" panose="00000400000000000000" pitchFamily="2" charset="-78"/>
                        </a:rPr>
                        <a:t>530</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sz="2400" b="1" i="0" u="none" strike="noStrike" dirty="0">
                          <a:solidFill>
                            <a:srgbClr val="000000"/>
                          </a:solidFill>
                          <a:effectLst/>
                          <a:latin typeface="B Nazanin" panose="00000400000000000000" pitchFamily="2" charset="-78"/>
                          <a:cs typeface="B Lotus" panose="00000400000000000000" pitchFamily="2" charset="-78"/>
                        </a:rPr>
                        <a:t>282</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sz="2400" b="1" i="0" u="none" strike="noStrike" dirty="0">
                          <a:solidFill>
                            <a:srgbClr val="000000"/>
                          </a:solidFill>
                          <a:effectLst/>
                          <a:latin typeface="B Nazanin" panose="00000400000000000000" pitchFamily="2" charset="-78"/>
                          <a:cs typeface="B Lotus" panose="00000400000000000000" pitchFamily="2" charset="-78"/>
                        </a:rPr>
                        <a:t>10</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sz="2400" b="1" i="0" u="none" strike="noStrike" dirty="0">
                          <a:solidFill>
                            <a:srgbClr val="000000"/>
                          </a:solidFill>
                          <a:effectLst/>
                          <a:latin typeface="B Nazanin" panose="00000400000000000000" pitchFamily="2" charset="-78"/>
                          <a:cs typeface="B Lotus" panose="00000400000000000000" pitchFamily="2" charset="-78"/>
                        </a:rPr>
                        <a:t>7</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bl>
          </a:graphicData>
        </a:graphic>
      </p:graphicFrame>
    </p:spTree>
    <p:extLst>
      <p:ext uri="{BB962C8B-B14F-4D97-AF65-F5344CB8AC3E}">
        <p14:creationId xmlns:p14="http://schemas.microsoft.com/office/powerpoint/2010/main" val="27782867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24744"/>
            <a:ext cx="8572500" cy="1000125"/>
          </a:xfrm>
        </p:spPr>
        <p:txBody>
          <a:bodyPr>
            <a:normAutofit/>
          </a:bodyPr>
          <a:lstStyle/>
          <a:p>
            <a:pPr algn="r" rtl="1"/>
            <a:r>
              <a:rPr lang="fa-IR" sz="3000" dirty="0">
                <a:cs typeface="B Lotus" panose="00000400000000000000" pitchFamily="2" charset="-78"/>
              </a:rPr>
              <a:t>تعداد اعضای هیات علمی دانشگاه فرهنگیان:</a:t>
            </a:r>
            <a:r>
              <a:rPr lang="fa-IR" sz="3000" dirty="0">
                <a:ln w="3175" cmpd="sng">
                  <a:noFill/>
                </a:ln>
                <a:cs typeface="B Lotus" panose="00000400000000000000" pitchFamily="2" charset="-78"/>
              </a:rPr>
              <a:t> به تفکیک جنسیت</a:t>
            </a:r>
            <a:endParaRPr lang="en-US" sz="3000" dirty="0">
              <a:cs typeface="B Lotus" panose="00000400000000000000" pitchFamily="2" charset="-78"/>
            </a:endParaRPr>
          </a:p>
        </p:txBody>
      </p:sp>
      <p:graphicFrame>
        <p:nvGraphicFramePr>
          <p:cNvPr id="6" name="Content Placeholder 3"/>
          <p:cNvGraphicFramePr>
            <a:graphicFrameLocks/>
          </p:cNvGraphicFramePr>
          <p:nvPr>
            <p:extLst/>
          </p:nvPr>
        </p:nvGraphicFramePr>
        <p:xfrm>
          <a:off x="2293882" y="2434956"/>
          <a:ext cx="4812424" cy="2347910"/>
        </p:xfrm>
        <a:graphic>
          <a:graphicData uri="http://schemas.openxmlformats.org/drawingml/2006/table">
            <a:tbl>
              <a:tblPr rtl="1"/>
              <a:tblGrid>
                <a:gridCol w="2371339"/>
                <a:gridCol w="2441085"/>
              </a:tblGrid>
              <a:tr h="635992">
                <a:tc gridSpan="2">
                  <a:txBody>
                    <a:bodyPr/>
                    <a:lstStyle/>
                    <a:p>
                      <a:pPr algn="ctr" rtl="1" fontAlgn="b"/>
                      <a:r>
                        <a:rPr lang="fa-IR" sz="2400" b="1" i="0" u="none" strike="noStrike" dirty="0" smtClean="0">
                          <a:solidFill>
                            <a:srgbClr val="000000"/>
                          </a:solidFill>
                          <a:effectLst/>
                          <a:latin typeface="B Titr" panose="00000700000000000000" pitchFamily="2" charset="-78"/>
                          <a:cs typeface="B Lotus" panose="00000400000000000000" pitchFamily="2" charset="-78"/>
                        </a:rPr>
                        <a:t>جنسیت</a:t>
                      </a:r>
                      <a:endParaRPr lang="fa-IR" sz="2400" b="1" i="0" u="none" strike="noStrike" dirty="0">
                        <a:solidFill>
                          <a:srgbClr val="000000"/>
                        </a:solidFill>
                        <a:effectLst/>
                        <a:latin typeface="B Titr" panose="00000700000000000000" pitchFamily="2" charset="-78"/>
                        <a:cs typeface="B Lotus" panose="00000400000000000000" pitchFamily="2" charset="-78"/>
                      </a:endParaRP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hMerge="1">
                  <a:txBody>
                    <a:bodyPr/>
                    <a:lstStyle/>
                    <a:p>
                      <a:endParaRPr lang="en-US"/>
                    </a:p>
                  </a:txBody>
                  <a:tcPr/>
                </a:tc>
              </a:tr>
              <a:tr h="1289048">
                <a:tc>
                  <a:txBody>
                    <a:bodyPr/>
                    <a:lstStyle/>
                    <a:p>
                      <a:pPr algn="ctr" rtl="1" fontAlgn="b"/>
                      <a:r>
                        <a:rPr lang="fa-IR" sz="2400" b="1" i="0" u="none" strike="noStrike" dirty="0" smtClean="0">
                          <a:solidFill>
                            <a:srgbClr val="000000"/>
                          </a:solidFill>
                          <a:effectLst/>
                          <a:latin typeface="B Zar" panose="00000400000000000000" pitchFamily="2" charset="-78"/>
                          <a:cs typeface="B Lotus" panose="00000400000000000000" pitchFamily="2" charset="-78"/>
                        </a:rPr>
                        <a:t>زن</a:t>
                      </a:r>
                      <a:endParaRPr lang="fa-IR" sz="2400" b="1" i="0" u="none" strike="noStrike" dirty="0">
                        <a:solidFill>
                          <a:srgbClr val="000000"/>
                        </a:solidFill>
                        <a:effectLst/>
                        <a:latin typeface="B Zar" panose="00000400000000000000" pitchFamily="2" charset="-78"/>
                        <a:cs typeface="B Lotus" panose="00000400000000000000" pitchFamily="2" charset="-78"/>
                      </a:endParaRPr>
                    </a:p>
                  </a:txBody>
                  <a:tcPr marL="7144" marR="7144" marT="7144"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1" fontAlgn="b"/>
                      <a:r>
                        <a:rPr lang="fa-IR" sz="2400" b="1" i="0" u="none" strike="noStrike" dirty="0" smtClean="0">
                          <a:solidFill>
                            <a:srgbClr val="000000"/>
                          </a:solidFill>
                          <a:effectLst/>
                          <a:latin typeface="B Zar" panose="00000400000000000000" pitchFamily="2" charset="-78"/>
                          <a:cs typeface="B Lotus" panose="00000400000000000000" pitchFamily="2" charset="-78"/>
                        </a:rPr>
                        <a:t>مرد</a:t>
                      </a:r>
                      <a:endParaRPr lang="fa-IR" sz="2400" b="1" i="0" u="none" strike="noStrike" dirty="0">
                        <a:solidFill>
                          <a:srgbClr val="000000"/>
                        </a:solidFill>
                        <a:effectLst/>
                        <a:latin typeface="B Zar" panose="00000400000000000000" pitchFamily="2" charset="-78"/>
                        <a:cs typeface="B Lotus" panose="00000400000000000000" pitchFamily="2" charset="-78"/>
                      </a:endParaRPr>
                    </a:p>
                  </a:txBody>
                  <a:tcPr marL="7144" marR="7144" marT="7144"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422870">
                <a:tc>
                  <a:txBody>
                    <a:bodyPr/>
                    <a:lstStyle/>
                    <a:p>
                      <a:pPr algn="ctr" rtl="1" fontAlgn="ctr"/>
                      <a:r>
                        <a:rPr lang="fa-IR" sz="2400" b="1" i="0" u="none" strike="noStrike" dirty="0" smtClean="0">
                          <a:solidFill>
                            <a:srgbClr val="000000"/>
                          </a:solidFill>
                          <a:effectLst/>
                          <a:latin typeface="B Nazanin" panose="00000400000000000000" pitchFamily="2" charset="-78"/>
                          <a:cs typeface="B Lotus" panose="00000400000000000000" pitchFamily="2" charset="-78"/>
                        </a:rPr>
                        <a:t>268</a:t>
                      </a:r>
                      <a:endParaRPr lang="en-US" sz="2400" b="1" i="0" u="none" strike="noStrike" dirty="0">
                        <a:solidFill>
                          <a:srgbClr val="000000"/>
                        </a:solidFill>
                        <a:effectLst/>
                        <a:latin typeface="B Nazanin" panose="00000400000000000000" pitchFamily="2" charset="-78"/>
                        <a:cs typeface="B Lotus" panose="00000400000000000000" pitchFamily="2" charset="-78"/>
                      </a:endParaRP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1" fontAlgn="ctr"/>
                      <a:r>
                        <a:rPr lang="fa-IR" sz="2400" b="1" i="0" u="none" strike="noStrike" dirty="0" smtClean="0">
                          <a:solidFill>
                            <a:srgbClr val="000000"/>
                          </a:solidFill>
                          <a:effectLst/>
                          <a:latin typeface="B Nazanin" panose="00000400000000000000" pitchFamily="2" charset="-78"/>
                          <a:cs typeface="B Lotus" panose="00000400000000000000" pitchFamily="2" charset="-78"/>
                        </a:rPr>
                        <a:t>561</a:t>
                      </a:r>
                      <a:endParaRPr lang="en-US" sz="2400" b="1" i="0" u="none" strike="noStrike" dirty="0">
                        <a:solidFill>
                          <a:srgbClr val="000000"/>
                        </a:solidFill>
                        <a:effectLst/>
                        <a:latin typeface="B Nazanin" panose="00000400000000000000" pitchFamily="2" charset="-78"/>
                        <a:cs typeface="B Lotus" panose="00000400000000000000" pitchFamily="2" charset="-78"/>
                      </a:endParaRP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bl>
          </a:graphicData>
        </a:graphic>
      </p:graphicFrame>
      <p:sp>
        <p:nvSpPr>
          <p:cNvPr id="7" name="TextBox 6"/>
          <p:cNvSpPr txBox="1"/>
          <p:nvPr/>
        </p:nvSpPr>
        <p:spPr>
          <a:xfrm>
            <a:off x="3675337" y="5326774"/>
            <a:ext cx="1986455" cy="300082"/>
          </a:xfrm>
          <a:prstGeom prst="rect">
            <a:avLst/>
          </a:prstGeom>
          <a:noFill/>
        </p:spPr>
        <p:txBody>
          <a:bodyPr wrap="square" rtlCol="0">
            <a:spAutoFit/>
          </a:bodyPr>
          <a:lstStyle/>
          <a:p>
            <a:pPr algn="ctr" rtl="1"/>
            <a:r>
              <a:rPr lang="fa-IR" sz="1350" dirty="0">
                <a:cs typeface="B Lotus" panose="00000400000000000000" pitchFamily="2" charset="-78"/>
              </a:rPr>
              <a:t>نیم سال دوم 97-96</a:t>
            </a:r>
            <a:endParaRPr lang="en-US" sz="1350" dirty="0">
              <a:cs typeface="B Lotus" panose="00000400000000000000" pitchFamily="2" charset="-78"/>
            </a:endParaRPr>
          </a:p>
        </p:txBody>
      </p:sp>
      <p:pic>
        <p:nvPicPr>
          <p:cNvPr id="5" name="Picture 4"/>
          <p:cNvPicPr/>
          <p:nvPr/>
        </p:nvPicPr>
        <p:blipFill>
          <a:blip r:embed="rId2"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8253876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7225" y="1028700"/>
            <a:ext cx="8486775" cy="1000125"/>
          </a:xfrm>
        </p:spPr>
        <p:txBody>
          <a:bodyPr>
            <a:normAutofit/>
          </a:bodyPr>
          <a:lstStyle/>
          <a:p>
            <a:pPr algn="r" rtl="1"/>
            <a:r>
              <a:rPr lang="fa-IR" sz="3000" dirty="0">
                <a:cs typeface="B Lotus" panose="00000400000000000000" pitchFamily="2" charset="-78"/>
              </a:rPr>
              <a:t>تعداد اعضای هیات علمی دانشگاه فرهنگیان:</a:t>
            </a:r>
            <a:r>
              <a:rPr lang="fa-IR" sz="3000" dirty="0">
                <a:ln w="3175" cmpd="sng">
                  <a:noFill/>
                </a:ln>
                <a:cs typeface="B Lotus" panose="00000400000000000000" pitchFamily="2" charset="-78"/>
              </a:rPr>
              <a:t> به تفکیک رشته تحصیلی</a:t>
            </a:r>
            <a:endParaRPr lang="en-US" sz="3000" dirty="0">
              <a:cs typeface="B Lotus" panose="00000400000000000000" pitchFamily="2" charset="-78"/>
            </a:endParaRPr>
          </a:p>
        </p:txBody>
      </p:sp>
      <p:pic>
        <p:nvPicPr>
          <p:cNvPr id="4" name="Picture 3"/>
          <p:cNvPicPr>
            <a:picLocks noChangeAspect="1"/>
          </p:cNvPicPr>
          <p:nvPr/>
        </p:nvPicPr>
        <p:blipFill>
          <a:blip r:embed="rId2"/>
          <a:stretch>
            <a:fillRect/>
          </a:stretch>
        </p:blipFill>
        <p:spPr>
          <a:xfrm>
            <a:off x="657226" y="2028825"/>
            <a:ext cx="8069831" cy="3864769"/>
          </a:xfrm>
          <a:prstGeom prst="rect">
            <a:avLst/>
          </a:prstGeom>
        </p:spPr>
      </p:pic>
      <p:pic>
        <p:nvPicPr>
          <p:cNvPr id="5" name="Picture 4"/>
          <p:cNvPicPr/>
          <p:nvPr/>
        </p:nvPicPr>
        <p:blipFill>
          <a:blip r:embed="rId3"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5230602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1560" y="1057854"/>
            <a:ext cx="7514034" cy="1000125"/>
          </a:xfrm>
        </p:spPr>
        <p:txBody>
          <a:bodyPr>
            <a:normAutofit/>
          </a:bodyPr>
          <a:lstStyle/>
          <a:p>
            <a:pPr algn="r" rtl="1"/>
            <a:r>
              <a:rPr lang="fa-IR" sz="3675" dirty="0">
                <a:cs typeface="B Lotus" panose="00000400000000000000" pitchFamily="2" charset="-78"/>
              </a:rPr>
              <a:t>تعداد اعضای هیات علمی دانشگاه فرهنگیان:</a:t>
            </a:r>
            <a:endParaRPr lang="en-US" sz="3675" dirty="0">
              <a:cs typeface="B Lotus" panose="00000400000000000000" pitchFamily="2" charset="-78"/>
            </a:endParaRPr>
          </a:p>
        </p:txBody>
      </p:sp>
      <p:sp>
        <p:nvSpPr>
          <p:cNvPr id="3" name="Content Placeholder 2"/>
          <p:cNvSpPr>
            <a:spLocks noGrp="1"/>
          </p:cNvSpPr>
          <p:nvPr>
            <p:ph idx="4294967295"/>
          </p:nvPr>
        </p:nvSpPr>
        <p:spPr>
          <a:xfrm>
            <a:off x="824218" y="2057979"/>
            <a:ext cx="7514034" cy="671513"/>
          </a:xfrm>
        </p:spPr>
        <p:txBody>
          <a:bodyPr>
            <a:normAutofit/>
          </a:bodyPr>
          <a:lstStyle/>
          <a:p>
            <a:pPr marL="0" indent="0" algn="r" rtl="1">
              <a:buNone/>
            </a:pPr>
            <a:r>
              <a:rPr lang="fa-IR" sz="3000" dirty="0">
                <a:ln w="3175" cmpd="sng">
                  <a:noFill/>
                </a:ln>
                <a:cs typeface="B Lotus" panose="00000400000000000000" pitchFamily="2" charset="-78"/>
              </a:rPr>
              <a:t>به تفکیک </a:t>
            </a:r>
            <a:r>
              <a:rPr lang="fa-IR" sz="3000" dirty="0">
                <a:ln w="3175" cmpd="sng">
                  <a:noFill/>
                </a:ln>
                <a:latin typeface="+mj-lt"/>
                <a:ea typeface="+mj-ea"/>
                <a:cs typeface="B Lotus" panose="00000400000000000000" pitchFamily="2" charset="-78"/>
              </a:rPr>
              <a:t>وضعیت استخدامی (پیمانی- رسمی- آزمایشی)</a:t>
            </a:r>
            <a:endParaRPr lang="en-US" sz="3000" dirty="0">
              <a:ln w="3175" cmpd="sng">
                <a:noFill/>
              </a:ln>
              <a:latin typeface="+mj-lt"/>
              <a:ea typeface="+mj-ea"/>
              <a:cs typeface="B Lotus" panose="00000400000000000000" pitchFamily="2" charset="-78"/>
            </a:endParaRPr>
          </a:p>
        </p:txBody>
      </p:sp>
      <p:graphicFrame>
        <p:nvGraphicFramePr>
          <p:cNvPr id="4" name="Content Placeholder 3"/>
          <p:cNvGraphicFramePr>
            <a:graphicFrameLocks/>
          </p:cNvGraphicFramePr>
          <p:nvPr>
            <p:extLst/>
          </p:nvPr>
        </p:nvGraphicFramePr>
        <p:xfrm>
          <a:off x="1114425" y="3144404"/>
          <a:ext cx="7400926" cy="2419035"/>
        </p:xfrm>
        <a:graphic>
          <a:graphicData uri="http://schemas.openxmlformats.org/drawingml/2006/table">
            <a:tbl>
              <a:tblPr rtl="1"/>
              <a:tblGrid>
                <a:gridCol w="2081512"/>
                <a:gridCol w="1773138"/>
                <a:gridCol w="1773138"/>
                <a:gridCol w="1773138"/>
              </a:tblGrid>
              <a:tr h="372904">
                <a:tc gridSpan="4">
                  <a:txBody>
                    <a:bodyPr/>
                    <a:lstStyle/>
                    <a:p>
                      <a:pPr algn="ctr" rtl="1" fontAlgn="b"/>
                      <a:r>
                        <a:rPr lang="fa-IR" sz="2400" b="0" i="0" u="none" strike="noStrike" dirty="0">
                          <a:solidFill>
                            <a:srgbClr val="000000"/>
                          </a:solidFill>
                          <a:effectLst/>
                          <a:latin typeface="B Titr" panose="00000700000000000000" pitchFamily="2" charset="-78"/>
                          <a:cs typeface="B Lotus" panose="00000400000000000000" pitchFamily="2" charset="-78"/>
                        </a:rPr>
                        <a:t>نوع استخدام</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673227">
                <a:tc>
                  <a:txBody>
                    <a:bodyPr/>
                    <a:lstStyle/>
                    <a:p>
                      <a:pPr algn="ctr" rtl="1" fontAlgn="b"/>
                      <a:r>
                        <a:rPr lang="fa-IR" sz="2400" b="1" i="0" u="none" strike="noStrike" dirty="0">
                          <a:solidFill>
                            <a:srgbClr val="000000"/>
                          </a:solidFill>
                          <a:effectLst/>
                          <a:latin typeface="B Zar" panose="00000400000000000000" pitchFamily="2" charset="-78"/>
                          <a:cs typeface="B Lotus" panose="00000400000000000000" pitchFamily="2" charset="-78"/>
                        </a:rPr>
                        <a:t>رسمی</a:t>
                      </a:r>
                    </a:p>
                  </a:txBody>
                  <a:tcPr marL="7144" marR="7144" marT="7144"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1" fontAlgn="b"/>
                      <a:r>
                        <a:rPr lang="fa-IR" sz="2400" b="1" i="0" u="none" strike="noStrike" dirty="0">
                          <a:solidFill>
                            <a:srgbClr val="000000"/>
                          </a:solidFill>
                          <a:effectLst/>
                          <a:latin typeface="B Zar" panose="00000400000000000000" pitchFamily="2" charset="-78"/>
                          <a:cs typeface="B Lotus" panose="00000400000000000000" pitchFamily="2" charset="-78"/>
                        </a:rPr>
                        <a:t>پیمانی</a:t>
                      </a:r>
                    </a:p>
                  </a:txBody>
                  <a:tcPr marL="7144" marR="7144" marT="7144"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1" fontAlgn="b"/>
                      <a:r>
                        <a:rPr lang="fa-IR" sz="2400" b="1" i="0" u="none" strike="noStrike" dirty="0">
                          <a:solidFill>
                            <a:srgbClr val="000000"/>
                          </a:solidFill>
                          <a:effectLst/>
                          <a:latin typeface="B Zar" panose="00000400000000000000" pitchFamily="2" charset="-78"/>
                          <a:cs typeface="B Lotus" panose="00000400000000000000" pitchFamily="2" charset="-78"/>
                        </a:rPr>
                        <a:t>آزمایشی</a:t>
                      </a:r>
                    </a:p>
                  </a:txBody>
                  <a:tcPr marL="7144" marR="7144" marT="7144"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1" fontAlgn="b"/>
                      <a:r>
                        <a:rPr lang="fa-IR" sz="2400" b="1" i="0" u="none" strike="noStrike" dirty="0">
                          <a:solidFill>
                            <a:srgbClr val="000000"/>
                          </a:solidFill>
                          <a:effectLst/>
                          <a:latin typeface="B Zar" panose="00000400000000000000" pitchFamily="2" charset="-78"/>
                          <a:cs typeface="B Lotus" panose="00000400000000000000" pitchFamily="2" charset="-78"/>
                        </a:rPr>
                        <a:t> طرح سربازی</a:t>
                      </a:r>
                    </a:p>
                  </a:txBody>
                  <a:tcPr marL="7144" marR="7144" marT="7144"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372904">
                <a:tc>
                  <a:txBody>
                    <a:bodyPr/>
                    <a:lstStyle/>
                    <a:p>
                      <a:pPr algn="ctr" rtl="1" fontAlgn="ctr"/>
                      <a:r>
                        <a:rPr lang="en-US" sz="2400" b="1" i="0" u="none" strike="noStrike" dirty="0">
                          <a:solidFill>
                            <a:srgbClr val="000000"/>
                          </a:solidFill>
                          <a:effectLst/>
                          <a:latin typeface="B Nazanin" panose="00000400000000000000" pitchFamily="2" charset="-78"/>
                          <a:cs typeface="B Lotus" panose="00000400000000000000" pitchFamily="2" charset="-78"/>
                        </a:rPr>
                        <a:t>736</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1" fontAlgn="ctr"/>
                      <a:r>
                        <a:rPr lang="en-US" sz="2400" b="1" i="0" u="none" strike="noStrike" dirty="0">
                          <a:solidFill>
                            <a:srgbClr val="000000"/>
                          </a:solidFill>
                          <a:effectLst/>
                          <a:latin typeface="B Nazanin" panose="00000400000000000000" pitchFamily="2" charset="-78"/>
                          <a:cs typeface="B Lotus" panose="00000400000000000000" pitchFamily="2" charset="-78"/>
                        </a:rPr>
                        <a:t>76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1" fontAlgn="ctr"/>
                      <a:r>
                        <a:rPr lang="en-US" sz="2400" b="1" i="0" u="none" strike="noStrike" dirty="0">
                          <a:solidFill>
                            <a:srgbClr val="000000"/>
                          </a:solidFill>
                          <a:effectLst/>
                          <a:latin typeface="B Nazanin" panose="00000400000000000000" pitchFamily="2" charset="-78"/>
                          <a:cs typeface="B Lotus" panose="00000400000000000000" pitchFamily="2" charset="-78"/>
                        </a:rPr>
                        <a:t>15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1" fontAlgn="ctr"/>
                      <a:r>
                        <a:rPr lang="en-US" sz="2400" b="1" i="0" u="none" strike="noStrike" dirty="0">
                          <a:solidFill>
                            <a:srgbClr val="000000"/>
                          </a:solidFill>
                          <a:effectLst/>
                          <a:latin typeface="B Nazanin" panose="00000400000000000000" pitchFamily="2" charset="-78"/>
                          <a:cs typeface="B Lotus" panose="00000400000000000000" pitchFamily="2" charset="-78"/>
                        </a:rPr>
                        <a:t>2</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bl>
          </a:graphicData>
        </a:graphic>
      </p:graphicFrame>
      <p:pic>
        <p:nvPicPr>
          <p:cNvPr id="5" name="Picture 4"/>
          <p:cNvPicPr/>
          <p:nvPr/>
        </p:nvPicPr>
        <p:blipFill>
          <a:blip r:embed="rId2"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109709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29966" y="1028700"/>
            <a:ext cx="7514034" cy="1000125"/>
          </a:xfrm>
        </p:spPr>
        <p:txBody>
          <a:bodyPr>
            <a:normAutofit/>
          </a:bodyPr>
          <a:lstStyle/>
          <a:p>
            <a:pPr algn="r" rtl="1"/>
            <a:r>
              <a:rPr lang="fa-IR" sz="3675" dirty="0">
                <a:cs typeface="B Lotus" panose="00000400000000000000" pitchFamily="2" charset="-78"/>
              </a:rPr>
              <a:t>تعداد اعضای هیات علمی دانشگاه فرهنگیان</a:t>
            </a:r>
            <a:r>
              <a:rPr lang="en-US" sz="3675" dirty="0">
                <a:cs typeface="B Lotus" panose="00000400000000000000" pitchFamily="2" charset="-78"/>
              </a:rPr>
              <a:t>:</a:t>
            </a:r>
          </a:p>
        </p:txBody>
      </p:sp>
      <p:sp>
        <p:nvSpPr>
          <p:cNvPr id="3" name="Content Placeholder 2"/>
          <p:cNvSpPr>
            <a:spLocks noGrp="1"/>
          </p:cNvSpPr>
          <p:nvPr>
            <p:ph idx="4294967295"/>
          </p:nvPr>
        </p:nvSpPr>
        <p:spPr>
          <a:xfrm>
            <a:off x="1629966" y="2028825"/>
            <a:ext cx="7514034" cy="671513"/>
          </a:xfrm>
        </p:spPr>
        <p:txBody>
          <a:bodyPr>
            <a:normAutofit/>
          </a:bodyPr>
          <a:lstStyle/>
          <a:p>
            <a:pPr marL="0" indent="0" algn="r" rtl="1">
              <a:buNone/>
            </a:pPr>
            <a:r>
              <a:rPr lang="fa-IR" sz="3000" dirty="0">
                <a:ln w="3175" cmpd="sng">
                  <a:noFill/>
                </a:ln>
                <a:cs typeface="B Lotus" panose="00000400000000000000" pitchFamily="2" charset="-78"/>
              </a:rPr>
              <a:t>به تفکیک </a:t>
            </a:r>
            <a:r>
              <a:rPr lang="fa-IR" sz="3000" dirty="0">
                <a:ln w="3175" cmpd="sng">
                  <a:noFill/>
                </a:ln>
                <a:latin typeface="+mj-lt"/>
                <a:ea typeface="+mj-ea"/>
                <a:cs typeface="B Lotus" panose="00000400000000000000" pitchFamily="2" charset="-78"/>
              </a:rPr>
              <a:t>جذب سالیانه</a:t>
            </a:r>
            <a:endParaRPr lang="en-US" sz="3000" dirty="0">
              <a:ln w="3175" cmpd="sng">
                <a:noFill/>
              </a:ln>
              <a:latin typeface="+mj-lt"/>
              <a:ea typeface="+mj-ea"/>
              <a:cs typeface="B Lotus" panose="00000400000000000000" pitchFamily="2" charset="-78"/>
            </a:endParaRPr>
          </a:p>
        </p:txBody>
      </p:sp>
      <p:graphicFrame>
        <p:nvGraphicFramePr>
          <p:cNvPr id="4" name="Content Placeholder 3"/>
          <p:cNvGraphicFramePr>
            <a:graphicFrameLocks/>
          </p:cNvGraphicFramePr>
          <p:nvPr>
            <p:extLst/>
          </p:nvPr>
        </p:nvGraphicFramePr>
        <p:xfrm>
          <a:off x="859315" y="2828925"/>
          <a:ext cx="7656035" cy="2273067"/>
        </p:xfrm>
        <a:graphic>
          <a:graphicData uri="http://schemas.openxmlformats.org/drawingml/2006/table">
            <a:tbl>
              <a:tblPr firstRow="1" bandRow="1">
                <a:tableStyleId>{5C22544A-7EE6-4342-B048-85BDC9FD1C3A}</a:tableStyleId>
              </a:tblPr>
              <a:tblGrid>
                <a:gridCol w="1726722"/>
                <a:gridCol w="2228850"/>
                <a:gridCol w="1243013"/>
                <a:gridCol w="2457450"/>
              </a:tblGrid>
              <a:tr h="1472967">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fa-IR" sz="2400" dirty="0" smtClean="0">
                          <a:solidFill>
                            <a:schemeClr val="tx1"/>
                          </a:solidFill>
                          <a:cs typeface="B Lotus" panose="00000400000000000000" pitchFamily="2" charset="-78"/>
                        </a:rPr>
                        <a:t>تعداد جذب عضوهیات علمی پیمانی</a:t>
                      </a:r>
                      <a:endParaRPr lang="en-US" sz="2400" dirty="0">
                        <a:solidFill>
                          <a:schemeClr val="tx1"/>
                        </a:solidFill>
                        <a:cs typeface="B Lotus" panose="00000400000000000000" pitchFamily="2" charset="-78"/>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a-IR" sz="2400" dirty="0" smtClean="0">
                          <a:solidFill>
                            <a:schemeClr val="tx1"/>
                          </a:solidFill>
                          <a:cs typeface="B Lotus" panose="00000400000000000000" pitchFamily="2" charset="-78"/>
                        </a:rPr>
                        <a:t>تعداد متقاضیان جذب هیات علمی </a:t>
                      </a:r>
                      <a:endParaRPr lang="en-US" sz="2400" dirty="0" smtClean="0">
                        <a:solidFill>
                          <a:schemeClr val="tx1"/>
                        </a:solidFill>
                        <a:cs typeface="B Lotus" panose="00000400000000000000" pitchFamily="2" charset="-78"/>
                      </a:endParaRPr>
                    </a:p>
                    <a:p>
                      <a:pPr algn="ctr"/>
                      <a:endParaRPr lang="en-US" sz="2400" dirty="0">
                        <a:solidFill>
                          <a:schemeClr val="tx1"/>
                        </a:solidFill>
                        <a:cs typeface="B Lotus" panose="00000400000000000000" pitchFamily="2" charset="-78"/>
                      </a:endParaRPr>
                    </a:p>
                  </a:txBody>
                  <a:tcPr marL="68580" marR="68580" marT="34290" marB="34290"/>
                </a:tc>
                <a:tc>
                  <a:txBody>
                    <a:bodyPr/>
                    <a:lstStyle/>
                    <a:p>
                      <a:pPr algn="ctr"/>
                      <a:r>
                        <a:rPr lang="fa-IR" sz="2400" dirty="0" smtClean="0">
                          <a:solidFill>
                            <a:schemeClr val="tx1"/>
                          </a:solidFill>
                          <a:cs typeface="B Lotus" panose="00000400000000000000" pitchFamily="2" charset="-78"/>
                        </a:rPr>
                        <a:t>تعداد</a:t>
                      </a:r>
                      <a:r>
                        <a:rPr lang="fa-IR" sz="2400" baseline="0" dirty="0" smtClean="0">
                          <a:solidFill>
                            <a:schemeClr val="tx1"/>
                          </a:solidFill>
                          <a:cs typeface="B Lotus" panose="00000400000000000000" pitchFamily="2" charset="-78"/>
                        </a:rPr>
                        <a:t> فراخوان ها</a:t>
                      </a:r>
                      <a:endParaRPr lang="en-US" sz="2400" dirty="0">
                        <a:solidFill>
                          <a:schemeClr val="tx1"/>
                        </a:solidFill>
                        <a:cs typeface="B Lotus" panose="00000400000000000000" pitchFamily="2" charset="-78"/>
                      </a:endParaRPr>
                    </a:p>
                  </a:txBody>
                  <a:tcPr marL="68580" marR="68580" marT="34290" marB="34290"/>
                </a:tc>
                <a:tc>
                  <a:txBody>
                    <a:bodyPr/>
                    <a:lstStyle/>
                    <a:p>
                      <a:pPr algn="ctr"/>
                      <a:r>
                        <a:rPr lang="fa-IR" sz="2400" dirty="0" smtClean="0">
                          <a:solidFill>
                            <a:schemeClr val="tx1"/>
                          </a:solidFill>
                          <a:cs typeface="B Lotus" panose="00000400000000000000" pitchFamily="2" charset="-78"/>
                        </a:rPr>
                        <a:t>فراخوان</a:t>
                      </a:r>
                      <a:r>
                        <a:rPr lang="fa-IR" sz="2400" baseline="0" dirty="0" smtClean="0">
                          <a:solidFill>
                            <a:schemeClr val="tx1"/>
                          </a:solidFill>
                          <a:cs typeface="B Lotus" panose="00000400000000000000" pitchFamily="2" charset="-78"/>
                        </a:rPr>
                        <a:t> های جذب اعضای هیات علمی</a:t>
                      </a:r>
                      <a:endParaRPr lang="en-US" sz="2400" dirty="0">
                        <a:solidFill>
                          <a:schemeClr val="tx1"/>
                        </a:solidFill>
                        <a:cs typeface="B Lotus" panose="00000400000000000000" pitchFamily="2" charset="-78"/>
                      </a:endParaRPr>
                    </a:p>
                  </a:txBody>
                  <a:tcPr marL="68580" marR="68580" marT="34290" marB="34290"/>
                </a:tc>
              </a:tr>
              <a:tr h="800100">
                <a:tc>
                  <a:txBody>
                    <a:bodyPr/>
                    <a:lstStyle/>
                    <a:p>
                      <a:pPr algn="ctr"/>
                      <a:r>
                        <a:rPr lang="fa-IR" sz="2400" dirty="0" smtClean="0">
                          <a:solidFill>
                            <a:schemeClr val="tx1"/>
                          </a:solidFill>
                          <a:cs typeface="B Lotus" panose="00000400000000000000" pitchFamily="2" charset="-78"/>
                        </a:rPr>
                        <a:t>200 </a:t>
                      </a:r>
                      <a:r>
                        <a:rPr lang="fa-IR" sz="2400" baseline="0" dirty="0" smtClean="0">
                          <a:solidFill>
                            <a:schemeClr val="tx1"/>
                          </a:solidFill>
                          <a:cs typeface="B Lotus" panose="00000400000000000000" pitchFamily="2" charset="-78"/>
                        </a:rPr>
                        <a:t>نفر</a:t>
                      </a:r>
                      <a:endParaRPr lang="en-US" sz="2400" dirty="0">
                        <a:solidFill>
                          <a:schemeClr val="tx1"/>
                        </a:solidFill>
                        <a:cs typeface="B Lotus" panose="00000400000000000000" pitchFamily="2" charset="-78"/>
                      </a:endParaRPr>
                    </a:p>
                  </a:txBody>
                  <a:tcPr marL="68580" marR="68580" marT="34290" marB="34290"/>
                </a:tc>
                <a:tc>
                  <a:txBody>
                    <a:bodyPr/>
                    <a:lstStyle/>
                    <a:p>
                      <a:pPr algn="ctr" rtl="1"/>
                      <a:r>
                        <a:rPr lang="fa-IR" sz="2400" dirty="0" smtClean="0">
                          <a:solidFill>
                            <a:schemeClr val="tx1"/>
                          </a:solidFill>
                          <a:cs typeface="B Lotus" panose="00000400000000000000" pitchFamily="2" charset="-78"/>
                        </a:rPr>
                        <a:t>حدود 10000 نفر</a:t>
                      </a:r>
                      <a:endParaRPr lang="en-US" sz="2400" dirty="0">
                        <a:solidFill>
                          <a:schemeClr val="tx1"/>
                        </a:solidFill>
                        <a:cs typeface="B Lotus" panose="00000400000000000000" pitchFamily="2" charset="-78"/>
                      </a:endParaRPr>
                    </a:p>
                  </a:txBody>
                  <a:tcPr marL="68580" marR="68580" marT="34290" marB="34290"/>
                </a:tc>
                <a:tc>
                  <a:txBody>
                    <a:bodyPr/>
                    <a:lstStyle/>
                    <a:p>
                      <a:pPr algn="ctr" rtl="1"/>
                      <a:r>
                        <a:rPr lang="fa-IR" sz="2400" dirty="0" smtClean="0">
                          <a:solidFill>
                            <a:schemeClr val="tx1"/>
                          </a:solidFill>
                          <a:cs typeface="B Lotus" panose="00000400000000000000" pitchFamily="2" charset="-78"/>
                        </a:rPr>
                        <a:t>11</a:t>
                      </a:r>
                      <a:r>
                        <a:rPr lang="fa-IR" sz="2400" baseline="0" dirty="0" smtClean="0">
                          <a:solidFill>
                            <a:schemeClr val="tx1"/>
                          </a:solidFill>
                          <a:cs typeface="B Lotus" panose="00000400000000000000" pitchFamily="2" charset="-78"/>
                        </a:rPr>
                        <a:t> فراخوان</a:t>
                      </a:r>
                      <a:endParaRPr lang="en-US" sz="2400" dirty="0">
                        <a:solidFill>
                          <a:schemeClr val="tx1"/>
                        </a:solidFill>
                        <a:cs typeface="B Lotus" panose="00000400000000000000" pitchFamily="2" charset="-78"/>
                      </a:endParaRPr>
                    </a:p>
                  </a:txBody>
                  <a:tcPr marL="68580" marR="68580" marT="34290" marB="34290"/>
                </a:tc>
                <a:tc>
                  <a:txBody>
                    <a:bodyPr/>
                    <a:lstStyle/>
                    <a:p>
                      <a:pPr algn="ctr" rtl="1"/>
                      <a:r>
                        <a:rPr lang="fa-IR" sz="2400" dirty="0" smtClean="0">
                          <a:solidFill>
                            <a:schemeClr val="tx1"/>
                          </a:solidFill>
                          <a:cs typeface="B Lotus" panose="00000400000000000000" pitchFamily="2" charset="-78"/>
                        </a:rPr>
                        <a:t>از فراخوان سال 1391 تا فراخوان شهریور 1396</a:t>
                      </a:r>
                      <a:endParaRPr lang="en-US" sz="2400" dirty="0">
                        <a:solidFill>
                          <a:schemeClr val="tx1"/>
                        </a:solidFill>
                        <a:cs typeface="B Lotus" panose="00000400000000000000" pitchFamily="2" charset="-78"/>
                      </a:endParaRPr>
                    </a:p>
                  </a:txBody>
                  <a:tcPr marL="68580" marR="68580" marT="34290" marB="34290"/>
                </a:tc>
              </a:tr>
            </a:tbl>
          </a:graphicData>
        </a:graphic>
      </p:graphicFrame>
      <p:pic>
        <p:nvPicPr>
          <p:cNvPr id="5" name="Picture 4"/>
          <p:cNvPicPr/>
          <p:nvPr/>
        </p:nvPicPr>
        <p:blipFill>
          <a:blip r:embed="rId2"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695311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29966" y="1028700"/>
            <a:ext cx="7514034" cy="1000125"/>
          </a:xfrm>
        </p:spPr>
        <p:txBody>
          <a:bodyPr>
            <a:normAutofit/>
          </a:bodyPr>
          <a:lstStyle/>
          <a:p>
            <a:pPr algn="r" rtl="1"/>
            <a:r>
              <a:rPr lang="fa-IR" sz="3675" dirty="0">
                <a:cs typeface="B Lotus" panose="00000400000000000000" pitchFamily="2" charset="-78"/>
              </a:rPr>
              <a:t>تعداد اعضای هیات علمی دانشگاه فرهنگیان:</a:t>
            </a:r>
            <a:endParaRPr lang="en-US" sz="3675" dirty="0">
              <a:cs typeface="B Lotus" panose="00000400000000000000" pitchFamily="2" charset="-78"/>
            </a:endParaRPr>
          </a:p>
        </p:txBody>
      </p:sp>
      <p:sp>
        <p:nvSpPr>
          <p:cNvPr id="3" name="Content Placeholder 2"/>
          <p:cNvSpPr>
            <a:spLocks noGrp="1"/>
          </p:cNvSpPr>
          <p:nvPr>
            <p:ph idx="4294967295"/>
          </p:nvPr>
        </p:nvSpPr>
        <p:spPr>
          <a:xfrm>
            <a:off x="1629966" y="2028825"/>
            <a:ext cx="7514034" cy="671513"/>
          </a:xfrm>
        </p:spPr>
        <p:txBody>
          <a:bodyPr>
            <a:normAutofit/>
          </a:bodyPr>
          <a:lstStyle/>
          <a:p>
            <a:pPr marL="0" indent="0" algn="r" rtl="1">
              <a:buNone/>
            </a:pPr>
            <a:r>
              <a:rPr lang="fa-IR" sz="3000" dirty="0">
                <a:ln w="3175" cmpd="sng">
                  <a:noFill/>
                </a:ln>
                <a:cs typeface="B Lotus" panose="00000400000000000000" pitchFamily="2" charset="-78"/>
              </a:rPr>
              <a:t>به تفکیک </a:t>
            </a:r>
            <a:r>
              <a:rPr lang="fa-IR" sz="3000" dirty="0">
                <a:ln w="3175" cmpd="sng">
                  <a:noFill/>
                </a:ln>
                <a:latin typeface="+mj-lt"/>
                <a:ea typeface="+mj-ea"/>
                <a:cs typeface="B Lotus" panose="00000400000000000000" pitchFamily="2" charset="-78"/>
              </a:rPr>
              <a:t>مرتبه</a:t>
            </a:r>
            <a:endParaRPr lang="en-US" sz="3000" dirty="0">
              <a:ln w="3175" cmpd="sng">
                <a:noFill/>
              </a:ln>
              <a:latin typeface="+mj-lt"/>
              <a:ea typeface="+mj-ea"/>
              <a:cs typeface="B Lotus" panose="00000400000000000000" pitchFamily="2" charset="-78"/>
            </a:endParaRPr>
          </a:p>
        </p:txBody>
      </p:sp>
      <p:graphicFrame>
        <p:nvGraphicFramePr>
          <p:cNvPr id="4" name="Content Placeholder 3"/>
          <p:cNvGraphicFramePr>
            <a:graphicFrameLocks/>
          </p:cNvGraphicFramePr>
          <p:nvPr>
            <p:extLst/>
          </p:nvPr>
        </p:nvGraphicFramePr>
        <p:xfrm>
          <a:off x="1443039" y="2672917"/>
          <a:ext cx="6369322" cy="2419035"/>
        </p:xfrm>
        <a:graphic>
          <a:graphicData uri="http://schemas.openxmlformats.org/drawingml/2006/table">
            <a:tbl>
              <a:tblPr rtl="1"/>
              <a:tblGrid>
                <a:gridCol w="1520705"/>
                <a:gridCol w="1674977"/>
                <a:gridCol w="1652935"/>
                <a:gridCol w="1520705"/>
              </a:tblGrid>
              <a:tr h="372904">
                <a:tc gridSpan="4">
                  <a:txBody>
                    <a:bodyPr/>
                    <a:lstStyle/>
                    <a:p>
                      <a:pPr algn="ctr" rtl="1" fontAlgn="b"/>
                      <a:r>
                        <a:rPr lang="fa-IR" sz="2400" b="0" i="0" u="none" strike="noStrike" dirty="0">
                          <a:solidFill>
                            <a:srgbClr val="000000"/>
                          </a:solidFill>
                          <a:effectLst/>
                          <a:latin typeface="B Titr" panose="00000700000000000000" pitchFamily="2" charset="-78"/>
                          <a:cs typeface="B Lotus" panose="00000400000000000000" pitchFamily="2" charset="-78"/>
                        </a:rPr>
                        <a:t>مرتبه علمی</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673227">
                <a:tc>
                  <a:txBody>
                    <a:bodyPr/>
                    <a:lstStyle/>
                    <a:p>
                      <a:pPr algn="ctr" rtl="1" fontAlgn="b"/>
                      <a:r>
                        <a:rPr lang="fa-IR" sz="2400" b="1" i="0" u="none" strike="noStrike" dirty="0" smtClean="0">
                          <a:solidFill>
                            <a:srgbClr val="000000"/>
                          </a:solidFill>
                          <a:effectLst/>
                          <a:latin typeface="B Zar" panose="00000400000000000000" pitchFamily="2" charset="-78"/>
                          <a:cs typeface="B Lotus" panose="00000400000000000000" pitchFamily="2" charset="-78"/>
                        </a:rPr>
                        <a:t>دانشیار</a:t>
                      </a:r>
                      <a:endParaRPr lang="fa-IR" sz="2400" b="1" i="0" u="none" strike="noStrike" dirty="0">
                        <a:solidFill>
                          <a:srgbClr val="000000"/>
                        </a:solidFill>
                        <a:effectLst/>
                        <a:latin typeface="B Zar" panose="00000400000000000000" pitchFamily="2" charset="-78"/>
                        <a:cs typeface="B Lotus" panose="00000400000000000000" pitchFamily="2" charset="-78"/>
                      </a:endParaRPr>
                    </a:p>
                  </a:txBody>
                  <a:tcPr marL="7144" marR="7144" marT="7144"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1" fontAlgn="b"/>
                      <a:r>
                        <a:rPr lang="fa-IR" sz="2400" b="1" i="0" u="none" strike="noStrike" dirty="0" smtClean="0">
                          <a:solidFill>
                            <a:srgbClr val="000000"/>
                          </a:solidFill>
                          <a:effectLst/>
                          <a:latin typeface="B Zar" panose="00000400000000000000" pitchFamily="2" charset="-78"/>
                          <a:cs typeface="B Lotus" panose="00000400000000000000" pitchFamily="2" charset="-78"/>
                        </a:rPr>
                        <a:t>استاد یار</a:t>
                      </a:r>
                      <a:endParaRPr lang="fa-IR" sz="2400" b="1" i="0" u="none" strike="noStrike" dirty="0">
                        <a:solidFill>
                          <a:srgbClr val="000000"/>
                        </a:solidFill>
                        <a:effectLst/>
                        <a:latin typeface="B Zar" panose="00000400000000000000" pitchFamily="2" charset="-78"/>
                        <a:cs typeface="B Lotus" panose="00000400000000000000" pitchFamily="2" charset="-78"/>
                      </a:endParaRPr>
                    </a:p>
                  </a:txBody>
                  <a:tcPr marL="7144" marR="7144" marT="7144"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1" fontAlgn="b"/>
                      <a:r>
                        <a:rPr lang="fa-IR" sz="2400" b="1" i="0" u="none" strike="noStrike" dirty="0">
                          <a:solidFill>
                            <a:srgbClr val="000000"/>
                          </a:solidFill>
                          <a:effectLst/>
                          <a:latin typeface="B Zar" panose="00000400000000000000" pitchFamily="2" charset="-78"/>
                          <a:cs typeface="B Lotus" panose="00000400000000000000" pitchFamily="2" charset="-78"/>
                        </a:rPr>
                        <a:t>مربی</a:t>
                      </a:r>
                    </a:p>
                  </a:txBody>
                  <a:tcPr marL="7144" marR="7144" marT="7144"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1" fontAlgn="b"/>
                      <a:r>
                        <a:rPr lang="fa-IR" sz="2400" b="1" i="0" u="none" strike="noStrike" dirty="0">
                          <a:solidFill>
                            <a:srgbClr val="000000"/>
                          </a:solidFill>
                          <a:effectLst/>
                          <a:latin typeface="B Zar" panose="00000400000000000000" pitchFamily="2" charset="-78"/>
                          <a:cs typeface="B Lotus" panose="00000400000000000000" pitchFamily="2" charset="-78"/>
                        </a:rPr>
                        <a:t>مدرس</a:t>
                      </a:r>
                    </a:p>
                  </a:txBody>
                  <a:tcPr marL="7144" marR="7144" marT="7144"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372904">
                <a:tc>
                  <a:txBody>
                    <a:bodyPr/>
                    <a:lstStyle/>
                    <a:p>
                      <a:pPr algn="ctr" rtl="0" fontAlgn="ctr"/>
                      <a:r>
                        <a:rPr lang="fa-IR" sz="2400" b="1" i="0" u="none" strike="noStrike" dirty="0" smtClean="0">
                          <a:solidFill>
                            <a:srgbClr val="000000"/>
                          </a:solidFill>
                          <a:effectLst/>
                          <a:latin typeface="B Nazanin" panose="00000400000000000000" pitchFamily="2" charset="-78"/>
                          <a:cs typeface="B Lotus" panose="00000400000000000000" pitchFamily="2" charset="-78"/>
                        </a:rPr>
                        <a:t>2</a:t>
                      </a:r>
                      <a:endParaRPr lang="en-US" sz="2400" b="1" i="0" u="none" strike="noStrike" dirty="0">
                        <a:solidFill>
                          <a:srgbClr val="000000"/>
                        </a:solidFill>
                        <a:effectLst/>
                        <a:latin typeface="B Nazanin" panose="00000400000000000000" pitchFamily="2" charset="-78"/>
                        <a:cs typeface="B Lotus" panose="00000400000000000000" pitchFamily="2" charset="-78"/>
                      </a:endParaRP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sz="2400" b="1" i="0" u="none" strike="noStrike" dirty="0" smtClean="0">
                          <a:solidFill>
                            <a:srgbClr val="000000"/>
                          </a:solidFill>
                          <a:effectLst/>
                          <a:latin typeface="B Nazanin" panose="00000400000000000000" pitchFamily="2" charset="-78"/>
                          <a:cs typeface="B Lotus" panose="00000400000000000000" pitchFamily="2" charset="-78"/>
                        </a:rPr>
                        <a:t>280</a:t>
                      </a:r>
                      <a:endParaRPr lang="en-US" sz="2400" b="1" i="0" u="none" strike="noStrike" dirty="0">
                        <a:solidFill>
                          <a:srgbClr val="000000"/>
                        </a:solidFill>
                        <a:effectLst/>
                        <a:latin typeface="B Nazanin" panose="00000400000000000000" pitchFamily="2" charset="-78"/>
                        <a:cs typeface="B Lotus" panose="00000400000000000000" pitchFamily="2" charset="-78"/>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sz="2400" b="1" i="0" u="none" strike="noStrike" dirty="0">
                          <a:solidFill>
                            <a:srgbClr val="000000"/>
                          </a:solidFill>
                          <a:effectLst/>
                          <a:latin typeface="B Nazanin" panose="00000400000000000000" pitchFamily="2" charset="-78"/>
                          <a:cs typeface="B Lotus" panose="00000400000000000000" pitchFamily="2" charset="-78"/>
                        </a:rPr>
                        <a:t>532</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sz="2400" b="1" i="0" u="none" strike="noStrike" dirty="0">
                          <a:solidFill>
                            <a:srgbClr val="000000"/>
                          </a:solidFill>
                          <a:effectLst/>
                          <a:latin typeface="B Nazanin" panose="00000400000000000000" pitchFamily="2" charset="-78"/>
                          <a:cs typeface="B Lotus" panose="00000400000000000000" pitchFamily="2" charset="-78"/>
                        </a:rPr>
                        <a:t>15</a:t>
                      </a:r>
                    </a:p>
                  </a:txBody>
                  <a:tcPr marL="7144" marR="7144" marT="7144"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bl>
          </a:graphicData>
        </a:graphic>
      </p:graphicFrame>
      <p:pic>
        <p:nvPicPr>
          <p:cNvPr id="5" name="Picture 4"/>
          <p:cNvPicPr/>
          <p:nvPr/>
        </p:nvPicPr>
        <p:blipFill>
          <a:blip r:embed="rId2"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204744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1028700"/>
            <a:ext cx="8458200" cy="1000125"/>
          </a:xfrm>
        </p:spPr>
        <p:txBody>
          <a:bodyPr>
            <a:normAutofit/>
          </a:bodyPr>
          <a:lstStyle/>
          <a:p>
            <a:pPr algn="r" rtl="1"/>
            <a:r>
              <a:rPr lang="fa-IR" sz="3000" dirty="0">
                <a:cs typeface="B Lotus" panose="00000400000000000000" pitchFamily="2" charset="-78"/>
              </a:rPr>
              <a:t>تعداد گروه های آموزشی دانشگاه فرهنگیان: </a:t>
            </a:r>
            <a:r>
              <a:rPr lang="fa-IR" sz="3000" dirty="0">
                <a:ln w="3175" cmpd="sng">
                  <a:noFill/>
                </a:ln>
                <a:cs typeface="B Lotus" panose="00000400000000000000" pitchFamily="2" charset="-78"/>
              </a:rPr>
              <a:t>به تفکیک استان</a:t>
            </a:r>
            <a:endParaRPr lang="en-US" sz="3000" dirty="0">
              <a:cs typeface="B Lotus" panose="00000400000000000000" pitchFamily="2" charset="-78"/>
            </a:endParaRPr>
          </a:p>
        </p:txBody>
      </p:sp>
      <p:pic>
        <p:nvPicPr>
          <p:cNvPr id="4" name="Picture 3"/>
          <p:cNvPicPr>
            <a:picLocks noChangeAspect="1"/>
          </p:cNvPicPr>
          <p:nvPr/>
        </p:nvPicPr>
        <p:blipFill>
          <a:blip r:embed="rId2"/>
          <a:stretch>
            <a:fillRect/>
          </a:stretch>
        </p:blipFill>
        <p:spPr>
          <a:xfrm>
            <a:off x="114301" y="2146696"/>
            <a:ext cx="9029700" cy="3785326"/>
          </a:xfrm>
          <a:prstGeom prst="rect">
            <a:avLst/>
          </a:prstGeom>
        </p:spPr>
      </p:pic>
    </p:spTree>
    <p:extLst>
      <p:ext uri="{BB962C8B-B14F-4D97-AF65-F5344CB8AC3E}">
        <p14:creationId xmlns:p14="http://schemas.microsoft.com/office/powerpoint/2010/main" val="7811001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95" y="1096527"/>
            <a:ext cx="9010203" cy="1000125"/>
          </a:xfrm>
        </p:spPr>
        <p:txBody>
          <a:bodyPr>
            <a:noAutofit/>
          </a:bodyPr>
          <a:lstStyle/>
          <a:p>
            <a:pPr algn="r" rtl="1"/>
            <a:r>
              <a:rPr lang="fa-IR" sz="3000" dirty="0">
                <a:cs typeface="B Lotus" panose="00000400000000000000" pitchFamily="2" charset="-78"/>
              </a:rPr>
              <a:t>تعداد گروه های آموزشی دانشگاه فرهنگیان:</a:t>
            </a:r>
            <a:r>
              <a:rPr lang="fa-IR" sz="3000" dirty="0">
                <a:ln w="3175" cmpd="sng">
                  <a:noFill/>
                </a:ln>
                <a:cs typeface="B Lotus" panose="00000400000000000000" pitchFamily="2" charset="-78"/>
              </a:rPr>
              <a:t> به تفکیک حوزه های تخصصی</a:t>
            </a:r>
            <a:endParaRPr lang="en-US" sz="3000" dirty="0">
              <a:cs typeface="B Lotus" panose="00000400000000000000" pitchFamily="2" charset="-78"/>
            </a:endParaRPr>
          </a:p>
        </p:txBody>
      </p:sp>
      <p:pic>
        <p:nvPicPr>
          <p:cNvPr id="4" name="Picture 3"/>
          <p:cNvPicPr>
            <a:picLocks noChangeAspect="1"/>
          </p:cNvPicPr>
          <p:nvPr/>
        </p:nvPicPr>
        <p:blipFill>
          <a:blip r:embed="rId2"/>
          <a:stretch>
            <a:fillRect/>
          </a:stretch>
        </p:blipFill>
        <p:spPr>
          <a:xfrm>
            <a:off x="611560" y="2277001"/>
            <a:ext cx="7672388" cy="3929063"/>
          </a:xfrm>
          <a:prstGeom prst="rect">
            <a:avLst/>
          </a:prstGeom>
        </p:spPr>
      </p:pic>
      <p:pic>
        <p:nvPicPr>
          <p:cNvPr id="5" name="Picture 4"/>
          <p:cNvPicPr/>
          <p:nvPr/>
        </p:nvPicPr>
        <p:blipFill>
          <a:blip r:embed="rId3"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147529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328283" cy="486320"/>
          </a:xfrm>
        </p:spPr>
        <p:txBody>
          <a:bodyPr>
            <a:normAutofit fontScale="90000"/>
          </a:bodyPr>
          <a:lstStyle/>
          <a:p>
            <a:pPr algn="r" rtl="1"/>
            <a:r>
              <a:rPr lang="fa-IR" sz="2700" dirty="0">
                <a:solidFill>
                  <a:prstClr val="black"/>
                </a:solidFill>
                <a:cs typeface="B Nazanin" panose="00000400000000000000" pitchFamily="2" charset="-78"/>
              </a:rPr>
              <a:t>چالش ها</a:t>
            </a:r>
            <a:endParaRPr lang="en-US" dirty="0"/>
          </a:p>
        </p:txBody>
      </p:sp>
      <p:sp>
        <p:nvSpPr>
          <p:cNvPr id="3" name="Content Placeholder 2"/>
          <p:cNvSpPr>
            <a:spLocks noGrp="1"/>
          </p:cNvSpPr>
          <p:nvPr>
            <p:ph idx="1"/>
          </p:nvPr>
        </p:nvSpPr>
        <p:spPr>
          <a:xfrm>
            <a:off x="628650" y="1617415"/>
            <a:ext cx="7886700" cy="3872558"/>
          </a:xfrm>
        </p:spPr>
        <p:txBody>
          <a:bodyPr>
            <a:normAutofit/>
          </a:bodyPr>
          <a:lstStyle/>
          <a:p>
            <a:pPr marL="0" indent="0" algn="r" rtl="1">
              <a:buNone/>
            </a:pPr>
            <a:r>
              <a:rPr lang="fa-IR" sz="150" dirty="0"/>
              <a:t>.</a:t>
            </a:r>
            <a:endParaRPr lang="en-US" sz="150" dirty="0"/>
          </a:p>
        </p:txBody>
      </p:sp>
      <p:sp>
        <p:nvSpPr>
          <p:cNvPr id="5" name="Left Arrow 4"/>
          <p:cNvSpPr/>
          <p:nvPr/>
        </p:nvSpPr>
        <p:spPr>
          <a:xfrm>
            <a:off x="1206348" y="1617415"/>
            <a:ext cx="6750585" cy="1102523"/>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rtlCol="0" anchor="ctr"/>
          <a:lstStyle/>
          <a:p>
            <a:pPr algn="ctr" rtl="1">
              <a:lnSpc>
                <a:spcPct val="90000"/>
              </a:lnSpc>
              <a:spcBef>
                <a:spcPts val="750"/>
              </a:spcBef>
            </a:pPr>
            <a:r>
              <a:rPr lang="fa-IR" sz="1500" dirty="0">
                <a:solidFill>
                  <a:prstClr val="black"/>
                </a:solidFill>
                <a:cs typeface="B Nazanin" panose="00000400000000000000" pitchFamily="2" charset="-78"/>
              </a:rPr>
              <a:t>سن بالای اساتید دانشگاه و نیاز سریع به تامین اساتید جایگزین</a:t>
            </a:r>
          </a:p>
        </p:txBody>
      </p:sp>
      <p:sp>
        <p:nvSpPr>
          <p:cNvPr id="7" name="Left Arrow 6"/>
          <p:cNvSpPr/>
          <p:nvPr/>
        </p:nvSpPr>
        <p:spPr>
          <a:xfrm>
            <a:off x="1251792" y="2736967"/>
            <a:ext cx="6705141" cy="1006706"/>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rtlCol="0" anchor="ctr"/>
          <a:lstStyle/>
          <a:p>
            <a:pPr algn="ctr" rtl="1">
              <a:lnSpc>
                <a:spcPct val="90000"/>
              </a:lnSpc>
              <a:spcBef>
                <a:spcPts val="750"/>
              </a:spcBef>
            </a:pPr>
            <a:r>
              <a:rPr lang="fa-IR" sz="1500" dirty="0">
                <a:solidFill>
                  <a:prstClr val="black"/>
                </a:solidFill>
                <a:cs typeface="B Nazanin" panose="00000400000000000000" pitchFamily="2" charset="-78"/>
              </a:rPr>
              <a:t>خلا وجود هیات ممیزه مستقل در دانشگاه</a:t>
            </a:r>
          </a:p>
        </p:txBody>
      </p:sp>
      <p:sp>
        <p:nvSpPr>
          <p:cNvPr id="8" name="Left Arrow 7"/>
          <p:cNvSpPr/>
          <p:nvPr/>
        </p:nvSpPr>
        <p:spPr>
          <a:xfrm>
            <a:off x="1228381" y="3758655"/>
            <a:ext cx="6705142" cy="1003680"/>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a-IR" sz="1500" dirty="0">
                <a:solidFill>
                  <a:prstClr val="black"/>
                </a:solidFill>
                <a:cs typeface="B Nazanin" panose="00000400000000000000" pitchFamily="2" charset="-78"/>
              </a:rPr>
              <a:t>کمبود اساتید با مرتبه دانشیار و استاد</a:t>
            </a:r>
            <a:endParaRPr lang="en-US" sz="1350" dirty="0">
              <a:solidFill>
                <a:prstClr val="black"/>
              </a:solidFill>
            </a:endParaRPr>
          </a:p>
        </p:txBody>
      </p:sp>
      <p:pic>
        <p:nvPicPr>
          <p:cNvPr id="9" name="Picture 8"/>
          <p:cNvPicPr/>
          <p:nvPr/>
        </p:nvPicPr>
        <p:blipFill>
          <a:blip r:embed="rId2"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9125336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7170" name="Picture 2" descr="نتیجه تصویری برای آیت الله خامنه ا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124744"/>
            <a:ext cx="3473870" cy="33078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4"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p:cNvSpPr/>
          <p:nvPr/>
        </p:nvSpPr>
        <p:spPr>
          <a:xfrm>
            <a:off x="395536" y="2236436"/>
            <a:ext cx="4572000" cy="4108817"/>
          </a:xfrm>
          <a:prstGeom prst="rect">
            <a:avLst/>
          </a:prstGeom>
        </p:spPr>
        <p:txBody>
          <a:bodyPr>
            <a:spAutoFit/>
          </a:bodyPr>
          <a:lstStyle/>
          <a:p>
            <a:pPr algn="just" rtl="1">
              <a:lnSpc>
                <a:spcPct val="150000"/>
              </a:lnSpc>
            </a:pPr>
            <a:r>
              <a:rPr lang="ar-SA" sz="2400" b="1" dirty="0">
                <a:solidFill>
                  <a:srgbClr val="000000"/>
                </a:solidFill>
                <a:latin typeface="Arabic Typesetting" panose="03020402040406030203" pitchFamily="66" charset="-78"/>
                <a:ea typeface="Times New Roman" panose="02020603050405020304" pitchFamily="18" charset="0"/>
                <a:cs typeface="B Davat" panose="00000400000000000000" pitchFamily="2" charset="-78"/>
              </a:rPr>
              <a:t>دانشگاه فرهنگیان را مسئولین جدّی بگیرند؛ دانشگاه فرهنگیان را -که تولیدکننده‌ی معلّم است- جدّی بگیرند؛ هرچه میتوانند برای این سرمایه‌گذاری کنند؛ به یک لحاظ، اهمّیّت این دانشگاه از همه‌ی دانشگاه‌های دیگر بیشتر است</a:t>
            </a:r>
            <a:r>
              <a:rPr lang="en-US" b="1" dirty="0" smtClean="0">
                <a:solidFill>
                  <a:srgbClr val="000000"/>
                </a:solidFill>
                <a:latin typeface="Tahoma" panose="020B0604030504040204" pitchFamily="34" charset="0"/>
                <a:ea typeface="Times New Roman" panose="02020603050405020304" pitchFamily="18" charset="0"/>
                <a:cs typeface="B Davat" panose="00000400000000000000" pitchFamily="2" charset="-78"/>
              </a:rPr>
              <a:t>.</a:t>
            </a:r>
          </a:p>
          <a:p>
            <a:pPr rtl="1">
              <a:lnSpc>
                <a:spcPct val="150000"/>
              </a:lnSpc>
            </a:pPr>
            <a:r>
              <a:rPr lang="fa-IR" dirty="0" smtClean="0">
                <a:solidFill>
                  <a:srgbClr val="000000"/>
                </a:solidFill>
                <a:latin typeface="Tahoma" panose="020B0604030504040204" pitchFamily="34" charset="0"/>
                <a:ea typeface="Times New Roman" panose="02020603050405020304" pitchFamily="18" charset="0"/>
                <a:cs typeface="B Davat" panose="00000400000000000000" pitchFamily="2" charset="-78"/>
              </a:rPr>
              <a:t>رهبر معظم انقلاب اسلامی ( مدظله العالی ) </a:t>
            </a:r>
          </a:p>
          <a:p>
            <a:pPr rtl="1">
              <a:lnSpc>
                <a:spcPct val="150000"/>
              </a:lnSpc>
            </a:pPr>
            <a:r>
              <a:rPr lang="fa-IR" dirty="0" smtClean="0">
                <a:solidFill>
                  <a:srgbClr val="000000"/>
                </a:solidFill>
                <a:latin typeface="Tahoma" panose="020B0604030504040204" pitchFamily="34" charset="0"/>
                <a:ea typeface="Times New Roman" panose="02020603050405020304" pitchFamily="18" charset="0"/>
                <a:cs typeface="B Davat" panose="00000400000000000000" pitchFamily="2" charset="-78"/>
              </a:rPr>
              <a:t>96/2/17</a:t>
            </a:r>
            <a:r>
              <a:rPr lang="en-US" dirty="0">
                <a:solidFill>
                  <a:srgbClr val="000000"/>
                </a:solidFill>
                <a:latin typeface="Tahoma" panose="020B0604030504040204" pitchFamily="34" charset="0"/>
                <a:ea typeface="Times New Roman" panose="02020603050405020304" pitchFamily="18" charset="0"/>
                <a:cs typeface="B Davat" panose="00000400000000000000" pitchFamily="2" charset="-78"/>
              </a:rPr>
              <a:t/>
            </a:r>
            <a:br>
              <a:rPr lang="en-US" dirty="0">
                <a:solidFill>
                  <a:srgbClr val="000000"/>
                </a:solidFill>
                <a:latin typeface="Tahoma" panose="020B0604030504040204" pitchFamily="34" charset="0"/>
                <a:ea typeface="Times New Roman" panose="02020603050405020304" pitchFamily="18" charset="0"/>
                <a:cs typeface="B Davat" panose="00000400000000000000" pitchFamily="2" charset="-78"/>
              </a:rPr>
            </a:br>
            <a:endParaRPr lang="en-US" dirty="0">
              <a:cs typeface="B Davat" panose="00000400000000000000" pitchFamily="2" charset="-78"/>
            </a:endParaRPr>
          </a:p>
        </p:txBody>
      </p:sp>
    </p:spTree>
    <p:extLst>
      <p:ext uri="{BB962C8B-B14F-4D97-AF65-F5344CB8AC3E}">
        <p14:creationId xmlns:p14="http://schemas.microsoft.com/office/powerpoint/2010/main" val="50294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328283" cy="486320"/>
          </a:xfrm>
        </p:spPr>
        <p:txBody>
          <a:bodyPr>
            <a:normAutofit fontScale="90000"/>
          </a:bodyPr>
          <a:lstStyle/>
          <a:p>
            <a:pPr algn="r" rtl="1"/>
            <a:r>
              <a:rPr lang="fa-IR" sz="2700" dirty="0">
                <a:solidFill>
                  <a:prstClr val="black"/>
                </a:solidFill>
                <a:cs typeface="B Nazanin" panose="00000400000000000000" pitchFamily="2" charset="-78"/>
              </a:rPr>
              <a:t>چالش ها</a:t>
            </a:r>
            <a:endParaRPr lang="en-US" dirty="0"/>
          </a:p>
        </p:txBody>
      </p:sp>
      <p:sp>
        <p:nvSpPr>
          <p:cNvPr id="3" name="Content Placeholder 2"/>
          <p:cNvSpPr>
            <a:spLocks noGrp="1"/>
          </p:cNvSpPr>
          <p:nvPr>
            <p:ph idx="1"/>
          </p:nvPr>
        </p:nvSpPr>
        <p:spPr>
          <a:xfrm>
            <a:off x="628650" y="1617415"/>
            <a:ext cx="7886700" cy="3872558"/>
          </a:xfrm>
        </p:spPr>
        <p:txBody>
          <a:bodyPr>
            <a:normAutofit/>
          </a:bodyPr>
          <a:lstStyle/>
          <a:p>
            <a:pPr marL="0" indent="0" algn="r" rtl="1">
              <a:buNone/>
            </a:pPr>
            <a:r>
              <a:rPr lang="fa-IR" sz="150" dirty="0"/>
              <a:t>.</a:t>
            </a:r>
            <a:endParaRPr lang="en-US" sz="150" dirty="0"/>
          </a:p>
        </p:txBody>
      </p:sp>
      <p:sp>
        <p:nvSpPr>
          <p:cNvPr id="5" name="Left Arrow 4"/>
          <p:cNvSpPr/>
          <p:nvPr/>
        </p:nvSpPr>
        <p:spPr>
          <a:xfrm>
            <a:off x="1206348" y="1617415"/>
            <a:ext cx="6750585" cy="1102523"/>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rtlCol="0" anchor="ctr"/>
          <a:lstStyle/>
          <a:p>
            <a:pPr algn="r" rtl="1">
              <a:lnSpc>
                <a:spcPct val="90000"/>
              </a:lnSpc>
              <a:spcBef>
                <a:spcPts val="750"/>
              </a:spcBef>
            </a:pPr>
            <a:r>
              <a:rPr lang="fa-IR" sz="1500" dirty="0">
                <a:solidFill>
                  <a:prstClr val="black"/>
                </a:solidFill>
                <a:cs typeface="B Nazanin" panose="00000400000000000000" pitchFamily="2" charset="-78"/>
              </a:rPr>
              <a:t>هرم ناموزون کادر آموزشی و هیات علمی دانشگاه جهت بکارگیری در کمیته های مصاحبه و کارگروه های علمی جذب اعضا هیات علمی</a:t>
            </a:r>
          </a:p>
        </p:txBody>
      </p:sp>
      <p:sp>
        <p:nvSpPr>
          <p:cNvPr id="7" name="Left Arrow 6"/>
          <p:cNvSpPr/>
          <p:nvPr/>
        </p:nvSpPr>
        <p:spPr>
          <a:xfrm>
            <a:off x="1251792" y="2736967"/>
            <a:ext cx="6705141" cy="1006706"/>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rtlCol="0" anchor="ctr"/>
          <a:lstStyle/>
          <a:p>
            <a:pPr algn="r" rtl="1">
              <a:lnSpc>
                <a:spcPct val="90000"/>
              </a:lnSpc>
              <a:spcBef>
                <a:spcPts val="750"/>
              </a:spcBef>
            </a:pPr>
            <a:r>
              <a:rPr lang="fa-IR" sz="1500" dirty="0">
                <a:solidFill>
                  <a:prstClr val="black"/>
                </a:solidFill>
                <a:cs typeface="B Nazanin" panose="00000400000000000000" pitchFamily="2" charset="-78"/>
              </a:rPr>
              <a:t>بی ثباتی و نوسان در برآورد نیاز آموزش و پرورش به نیروی انسانی جدید و به چالش کشیدن دانشگاه در جهت ارتقا اعضای هیات علمی در رشته های تخصصی</a:t>
            </a:r>
          </a:p>
        </p:txBody>
      </p:sp>
      <p:sp>
        <p:nvSpPr>
          <p:cNvPr id="8" name="Left Arrow 7"/>
          <p:cNvSpPr/>
          <p:nvPr/>
        </p:nvSpPr>
        <p:spPr>
          <a:xfrm>
            <a:off x="1228381" y="3758655"/>
            <a:ext cx="6705142" cy="1003680"/>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a-IR" sz="1500" dirty="0">
                <a:solidFill>
                  <a:prstClr val="black"/>
                </a:solidFill>
                <a:cs typeface="B Nazanin" panose="00000400000000000000" pitchFamily="2" charset="-78"/>
              </a:rPr>
              <a:t>ناهمسویی جریان تربیت نیروی انسانی متخصص در آموزش عالی کشور با نیازهای دانشگاه (میان رشته ای های حوزه آموزش</a:t>
            </a:r>
            <a:endParaRPr lang="en-US" sz="1350" dirty="0">
              <a:solidFill>
                <a:prstClr val="black"/>
              </a:solidFill>
            </a:endParaRPr>
          </a:p>
        </p:txBody>
      </p:sp>
      <p:sp>
        <p:nvSpPr>
          <p:cNvPr id="9" name="Left Arrow 8"/>
          <p:cNvSpPr/>
          <p:nvPr/>
        </p:nvSpPr>
        <p:spPr>
          <a:xfrm>
            <a:off x="1210478" y="4777318"/>
            <a:ext cx="6723045" cy="1027697"/>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ctr"/>
          <a:lstStyle/>
          <a:p>
            <a:pPr algn="r" rtl="1">
              <a:lnSpc>
                <a:spcPct val="90000"/>
              </a:lnSpc>
              <a:spcBef>
                <a:spcPts val="750"/>
              </a:spcBef>
            </a:pPr>
            <a:r>
              <a:rPr lang="fa-IR" sz="1500" dirty="0">
                <a:solidFill>
                  <a:prstClr val="black"/>
                </a:solidFill>
                <a:cs typeface="B Nazanin" panose="00000400000000000000" pitchFamily="2" charset="-78"/>
              </a:rPr>
              <a:t>اجبار دانشگاه در تعیین محل خدمت اعضای هیات علمی، فقط در استان هایی که استمرار رشته تخصصی دارند</a:t>
            </a:r>
          </a:p>
        </p:txBody>
      </p:sp>
      <p:pic>
        <p:nvPicPr>
          <p:cNvPr id="10" name="Picture 9"/>
          <p:cNvPicPr/>
          <p:nvPr/>
        </p:nvPicPr>
        <p:blipFill>
          <a:blip r:embed="rId2"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4472687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0728"/>
            <a:ext cx="8280920" cy="1070992"/>
          </a:xfrm>
        </p:spPr>
        <p:txBody>
          <a:bodyPr>
            <a:normAutofit fontScale="90000"/>
          </a:bodyPr>
          <a:lstStyle/>
          <a:p>
            <a:pPr algn="ctr"/>
            <a:r>
              <a:rPr lang="fa-IR" b="1" dirty="0">
                <a:cs typeface="B Lotus" panose="00000400000000000000" pitchFamily="2" charset="-78"/>
              </a:rPr>
              <a:t>آمار سن اعضای هیات علمی های دانشگاه فرهنگیان</a:t>
            </a:r>
            <a:r>
              <a:rPr lang="en-US" dirty="0">
                <a:cs typeface="B Lotus" panose="00000400000000000000" pitchFamily="2" charset="-78"/>
              </a:rPr>
              <a:t/>
            </a:r>
            <a:br>
              <a:rPr lang="en-US" dirty="0">
                <a:cs typeface="B Lotus" panose="00000400000000000000" pitchFamily="2" charset="-78"/>
              </a:rPr>
            </a:br>
            <a:r>
              <a:rPr lang="fa-IR" b="1" dirty="0">
                <a:cs typeface="B Lotus" panose="00000400000000000000" pitchFamily="2" charset="-78"/>
              </a:rPr>
              <a:t>(بدون در نظر گرفتن مدرسین )</a:t>
            </a:r>
            <a:r>
              <a:rPr lang="en-US" dirty="0">
                <a:cs typeface="B Lotus" panose="00000400000000000000" pitchFamily="2" charset="-78"/>
              </a:rPr>
              <a:t/>
            </a:r>
            <a:br>
              <a:rPr lang="en-US" dirty="0">
                <a:cs typeface="B Lotus" panose="00000400000000000000" pitchFamily="2" charset="-78"/>
              </a:rPr>
            </a:br>
            <a:endParaRPr lang="en-US" dirty="0">
              <a:cs typeface="B Lotus" panose="00000400000000000000" pitchFamily="2" charset="-78"/>
            </a:endParaRPr>
          </a:p>
        </p:txBody>
      </p:sp>
      <p:graphicFrame>
        <p:nvGraphicFramePr>
          <p:cNvPr id="7" name="Content Placeholder 6"/>
          <p:cNvGraphicFramePr>
            <a:graphicFrameLocks noGrp="1"/>
          </p:cNvGraphicFramePr>
          <p:nvPr>
            <p:ph idx="1"/>
            <p:extLst/>
          </p:nvPr>
        </p:nvGraphicFramePr>
        <p:xfrm>
          <a:off x="144888" y="2226468"/>
          <a:ext cx="8702899" cy="36535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57011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70329024"/>
              </p:ext>
            </p:extLst>
          </p:nvPr>
        </p:nvGraphicFramePr>
        <p:xfrm>
          <a:off x="20418" y="1196752"/>
          <a:ext cx="9144000" cy="5143500"/>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p:cNvPicPr/>
          <p:nvPr/>
        </p:nvPicPr>
        <p:blipFill>
          <a:blip r:embed="rId3"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6009606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7775050"/>
              </p:ext>
            </p:extLst>
          </p:nvPr>
        </p:nvGraphicFramePr>
        <p:xfrm>
          <a:off x="9236" y="1124744"/>
          <a:ext cx="9143999" cy="5143499"/>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p:cNvPicPr/>
          <p:nvPr/>
        </p:nvPicPr>
        <p:blipFill>
          <a:blip r:embed="rId3"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0122493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12240348"/>
              </p:ext>
            </p:extLst>
          </p:nvPr>
        </p:nvGraphicFramePr>
        <p:xfrm>
          <a:off x="9235" y="1268760"/>
          <a:ext cx="9057071" cy="5082108"/>
        </p:xfrm>
        <a:graphic>
          <a:graphicData uri="http://schemas.openxmlformats.org/drawingml/2006/table">
            <a:tbl>
              <a:tblPr rtl="1">
                <a:tableStyleId>{7DF18680-E054-41AD-8BC1-D1AEF772440D}</a:tableStyleId>
              </a:tblPr>
              <a:tblGrid>
                <a:gridCol w="416159"/>
                <a:gridCol w="966566"/>
                <a:gridCol w="684650"/>
                <a:gridCol w="1879430"/>
                <a:gridCol w="738349"/>
                <a:gridCol w="859169"/>
                <a:gridCol w="1038162"/>
                <a:gridCol w="894967"/>
                <a:gridCol w="572780"/>
                <a:gridCol w="1006839"/>
              </a:tblGrid>
              <a:tr h="891228">
                <a:tc>
                  <a:txBody>
                    <a:bodyPr/>
                    <a:lstStyle/>
                    <a:p>
                      <a:pPr algn="ctr" rtl="1" fontAlgn="ctr"/>
                      <a:r>
                        <a:rPr lang="fa-IR" sz="800" u="none" strike="noStrike" dirty="0">
                          <a:effectLst/>
                        </a:rPr>
                        <a:t>ردیف</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dirty="0">
                          <a:effectLst/>
                        </a:rPr>
                        <a:t>نام استان </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dirty="0">
                          <a:effectLst/>
                        </a:rPr>
                        <a:t>شهر</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dirty="0">
                          <a:effectLst/>
                        </a:rPr>
                        <a:t> پردیس/مرکز آموزش عالی</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جنسيت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dirty="0">
                          <a:effectLst/>
                        </a:rPr>
                        <a:t>جمع کل  دانشجویان تا سال تحصیلی 96-97</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تعداد دانشجویان موجود در سرا(ظرفیت فعلی)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متراژ سرا</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تعداد بلوک‌های خوابگاهی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ظرفیت سرا برای پذیرش ورودی 97 با احتساب فارغ التحصیلی ورودی 93</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اردبیل</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نیر</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مرکز آموزشی آزادگان نیر</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93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58</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693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130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اردبیل</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dirty="0">
                          <a:effectLst/>
                        </a:rPr>
                        <a:t>اردبیل</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بنت الهدی صدر</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236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155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655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175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اردبیل</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اردبیل</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علامه طباطبایی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354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306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404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251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اصفهان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نجف آباد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dirty="0">
                          <a:effectLst/>
                        </a:rPr>
                        <a:t>مرکز شهید آیت</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243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216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1,980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243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اصفهان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اصفهان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dirty="0">
                          <a:effectLst/>
                        </a:rPr>
                        <a:t>پردیس شهید باهنر اصفهان</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1056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1070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9,702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624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اصفهان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اصفهان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dirty="0">
                          <a:effectLst/>
                        </a:rPr>
                        <a:t>مرکز آموزش عالی شهید رجایی</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172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137</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2,091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100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7</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اصفهان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اصفهان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dirty="0">
                          <a:effectLst/>
                        </a:rPr>
                        <a:t>پردیس فاطمه زهرا(س)</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610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474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120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8</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اصفهان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کاشان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dirty="0">
                          <a:effectLst/>
                        </a:rPr>
                        <a:t>مرکز آموزش عالی امام خمینی (ره)</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54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45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1,980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135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9</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البرز</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کرج</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امیر کبیر</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392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158</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204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110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10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البرز</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 کرج</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حکیم فردوسی البرز</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dirty="0">
                          <a:effectLst/>
                        </a:rPr>
                        <a:t>مرد</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281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299</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2,190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120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11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ایلام</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ایلام</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پردیس امام جعفرصادق(ع)</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dirty="0">
                          <a:effectLst/>
                        </a:rPr>
                        <a:t>زن</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59</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70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2,365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180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12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ایلام</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ایلام</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پردیس شهید مدرس</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dirty="0">
                          <a:effectLst/>
                        </a:rPr>
                        <a:t>مرد</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dirty="0">
                          <a:effectLst/>
                        </a:rPr>
                        <a:t>232</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243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3,507</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213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13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آذربایجان شرقی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تبریز</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پردیس علامه امینی تبریز</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dirty="0">
                          <a:effectLst/>
                        </a:rPr>
                        <a:t>595</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630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8,888</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735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14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آذربایجان شرقی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تبریز</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فاطمه الزهرا(س)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dirty="0">
                          <a:effectLst/>
                        </a:rPr>
                        <a:t>435</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416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4,318</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447</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15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آذربایجان غربی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ارومیه</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پردیس علامه طباطبائی ارومیه</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dirty="0">
                          <a:effectLst/>
                        </a:rPr>
                        <a:t>172</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154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3,200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287</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16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آذربایجان غربی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خوی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مرکز شهید مطهری خوی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dirty="0">
                          <a:effectLst/>
                        </a:rPr>
                        <a:t>41</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50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3,430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360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17</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آذر بایجان غربی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ارومیه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پردیس شهید رجایی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ctr"/>
                      <a:r>
                        <a:rPr lang="en-US" sz="800" u="none" strike="noStrike" dirty="0">
                          <a:effectLst/>
                        </a:rPr>
                        <a:t>497</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522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3,434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498</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18</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آذر بایجان غربی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سلماس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امام خمینی سلماس</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ctr"/>
                      <a:r>
                        <a:rPr lang="en-US" sz="800" u="none" strike="noStrike" dirty="0">
                          <a:effectLst/>
                        </a:rPr>
                        <a:t>324</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dirty="0">
                          <a:effectLst/>
                        </a:rPr>
                        <a:t>197</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3,416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150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19</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بوشهر</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بوشهر</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بنت الهدی صدر</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271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dirty="0">
                          <a:effectLst/>
                        </a:rPr>
                        <a:t>326</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3,557</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343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20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بوشهر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بوشهر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علامه طباطبایی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177</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dirty="0">
                          <a:effectLst/>
                        </a:rPr>
                        <a:t>213</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3,652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233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21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تهران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تهران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شهید شرافت</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568</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dirty="0">
                          <a:effectLst/>
                        </a:rPr>
                        <a:t>579</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3,767</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160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22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تهران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تهران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شهدای مکه</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230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dirty="0">
                          <a:effectLst/>
                        </a:rPr>
                        <a:t>145</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2,131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160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23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تهران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تهران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مرکز آموزش عالی شهید بهشتی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712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dirty="0">
                          <a:effectLst/>
                        </a:rPr>
                        <a:t>540</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5,308</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162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24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تهران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تهران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پردیس شهید چمران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188</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dirty="0">
                          <a:effectLst/>
                        </a:rPr>
                        <a:t>237</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3,551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176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25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تهران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تهران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مرکز شهید باهنر</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344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295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dirty="0">
                          <a:effectLst/>
                        </a:rPr>
                        <a:t>1,406</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250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26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تهران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ری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پردیس شهید مفتح شهر ری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667</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253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dirty="0">
                          <a:effectLst/>
                        </a:rPr>
                        <a:t>1,375</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181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27</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تهران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پیشوا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پردیس زینبیه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504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514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5,274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dirty="0">
                          <a:effectLst/>
                        </a:rPr>
                        <a:t>2</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350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28</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تهران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تهران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پردیس نسیبه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930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230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5,856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dirty="0">
                          <a:effectLst/>
                        </a:rPr>
                        <a:t>2</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350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29</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چهار محال وبختیاری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شهرکرد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پردیس بحرالعلوم</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156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159</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1,645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dirty="0">
                          <a:effectLst/>
                        </a:rPr>
                        <a:t>119</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30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چهارمحال و بختیاری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شهرکرد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بحرالعلوم مرکز شهید رجایی فرخشهر</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183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159</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3,344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dirty="0">
                          <a:effectLst/>
                        </a:rPr>
                        <a:t>238</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31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چهارمحال و بختیاری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شهرکرد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پردیس شهید باهنر</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191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180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1,686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dirty="0">
                          <a:effectLst/>
                        </a:rPr>
                        <a:t>170</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0965">
                <a:tc>
                  <a:txBody>
                    <a:bodyPr/>
                    <a:lstStyle/>
                    <a:p>
                      <a:pPr algn="ctr" rtl="0" fontAlgn="ctr"/>
                      <a:r>
                        <a:rPr lang="en-US" sz="800" u="none" strike="noStrike">
                          <a:effectLst/>
                        </a:rPr>
                        <a:t>32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خراسان جنوبی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فردوس</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800" u="none" strike="noStrike">
                          <a:effectLst/>
                        </a:rPr>
                        <a:t>واحد بنت الهدی صدر فردوس</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58</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800" u="none" strike="noStrike">
                          <a:effectLst/>
                        </a:rPr>
                        <a:t>69</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677</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800" u="none" strike="noStrike" dirty="0">
                          <a:effectLst/>
                        </a:rPr>
                        <a:t>152</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2995" marR="2995" marT="29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pic>
        <p:nvPicPr>
          <p:cNvPr id="3" name="Picture 2"/>
          <p:cNvPicPr/>
          <p:nvPr/>
        </p:nvPicPr>
        <p:blipFill>
          <a:blip r:embed="rId2"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5841310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99057291"/>
              </p:ext>
            </p:extLst>
          </p:nvPr>
        </p:nvGraphicFramePr>
        <p:xfrm>
          <a:off x="9235" y="1412776"/>
          <a:ext cx="9144002" cy="4857230"/>
        </p:xfrm>
        <a:graphic>
          <a:graphicData uri="http://schemas.openxmlformats.org/drawingml/2006/table">
            <a:tbl>
              <a:tblPr rtl="1">
                <a:tableStyleId>{5C22544A-7EE6-4342-B048-85BDC9FD1C3A}</a:tableStyleId>
              </a:tblPr>
              <a:tblGrid>
                <a:gridCol w="420156"/>
                <a:gridCol w="975842"/>
                <a:gridCol w="691222"/>
                <a:gridCol w="1897470"/>
                <a:gridCol w="745436"/>
                <a:gridCol w="867413"/>
                <a:gridCol w="1048128"/>
                <a:gridCol w="903557"/>
                <a:gridCol w="578276"/>
                <a:gridCol w="1016502"/>
              </a:tblGrid>
              <a:tr h="485234">
                <a:tc>
                  <a:txBody>
                    <a:bodyPr/>
                    <a:lstStyle/>
                    <a:p>
                      <a:pPr algn="ctr" rtl="1" fontAlgn="ctr"/>
                      <a:r>
                        <a:rPr lang="fa-IR" sz="900" u="none" strike="noStrike" dirty="0">
                          <a:effectLst/>
                        </a:rPr>
                        <a:t>ردیف</a:t>
                      </a:r>
                      <a:endParaRPr lang="fa-IR"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dirty="0">
                          <a:effectLst/>
                        </a:rPr>
                        <a:t>نام استان </a:t>
                      </a:r>
                      <a:endParaRPr lang="fa-IR"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شهر</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 پردیس/مرکز آموزش عالی</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جنسيت </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جمع کل  دانشجویان تا سال تحصیلی 96-97</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تعداد دانشجویان موجود در سرا(ظرفیت فعلی)</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متراژ سرا</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تعداد بلوک‌های خوابگاهی</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ظرفیت سرا برای پذیرش ورودی 97 با احتساب فارغ التحصیلی ورودی 93</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dirty="0">
                          <a:effectLst/>
                        </a:rPr>
                        <a:t>33</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خراسان جنوبی </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dirty="0">
                          <a:effectLst/>
                        </a:rPr>
                        <a:t>بیرجند</a:t>
                      </a:r>
                      <a:endParaRPr lang="fa-IR"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dirty="0">
                          <a:effectLst/>
                        </a:rPr>
                        <a:t>پردیس شهید باهنربیرجند</a:t>
                      </a:r>
                      <a:endParaRPr lang="fa-IR"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مرد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504</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408</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1,677</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302</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34</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خراسان جنوبی </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بیرجند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dirty="0">
                          <a:effectLst/>
                        </a:rPr>
                        <a:t>امام سجاد (ع)</a:t>
                      </a:r>
                      <a:endParaRPr lang="fa-IR"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زن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476</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435</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1,222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210</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35</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خراسان رضوی</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مشهد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dirty="0">
                          <a:effectLst/>
                        </a:rPr>
                        <a:t>پردیس شهید بهشتی</a:t>
                      </a:r>
                      <a:endParaRPr lang="fa-IR"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مرد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1308</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dirty="0">
                          <a:effectLst/>
                        </a:rPr>
                        <a:t>1271</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5,170</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7</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636</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36</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خراسان رضوی</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مشهد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پردیس شهید هاشمی نژاد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زن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dirty="0">
                          <a:effectLst/>
                        </a:rPr>
                        <a:t>557</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515</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4,044</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624</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37</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خراسان رضوی</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مشهد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واحد آموزشی ثامن الحجج(ع)</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dirty="0">
                          <a:effectLst/>
                        </a:rPr>
                        <a:t>مرد</a:t>
                      </a:r>
                      <a:endParaRPr lang="fa-IR"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dirty="0">
                          <a:effectLst/>
                        </a:rPr>
                        <a:t>108</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65</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1,128</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1</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145</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38</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خراسان رضوی</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تربت حیدریه</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واحد آموزشی شهید رجایی</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مرد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106</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dirty="0">
                          <a:effectLst/>
                        </a:rPr>
                        <a:t>113</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976</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281</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39</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خراسان رضوی</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نیشابور</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واحد آموزشی دانشور</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مرد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dirty="0">
                          <a:effectLst/>
                        </a:rPr>
                        <a:t>133</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133</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918</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277</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40</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خراسان رضوی</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سبزوار</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واحد آموزشی علامه طباطبایی</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مرد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138</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152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882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3</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265</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41</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خراسان شمالی</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بجنورد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امام محمد باقر (ع) </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مرد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358</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423</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2,263</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216</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42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خراسان شمالی</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بجنورد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امام جعفر صادق(ع)</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زن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156</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dirty="0">
                          <a:effectLst/>
                        </a:rPr>
                        <a:t>145</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0</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1</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157</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43</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خوزستان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اهواز</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پردیس حضرت رسول اکرم(ص) </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مرد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458</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dirty="0">
                          <a:effectLst/>
                        </a:rPr>
                        <a:t>514</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2,525</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3</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302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44</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خوزستان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دزفول</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مرکز آموزش عالی شیخ مرتضی انصاری</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مرد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37</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dirty="0">
                          <a:effectLst/>
                        </a:rPr>
                        <a:t>47</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2,114</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2</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220</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45</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خوزستان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بهبهان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مرکز آموزش عالی حضرت امام جعفرصادق(ع)</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مرد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47</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58</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2,378</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228</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46</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خوزستان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اندیمشک</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مرکز آموزش عالی حضرت امام رضا(ع)</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مرد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165</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198</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1,659</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1</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180</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47</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خوزستان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اهواز</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پردیس حضرت فاطمه الزهرا (س)</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زن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334</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319</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2,002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3</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187</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48</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خوزستان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دزفول</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مرکز آموزش عالی خديجه کبري (س)</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زن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131</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146</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0</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1</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246</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49</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زنجان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زنجان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الزهرا (س)</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زن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195</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133</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2,232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1</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168</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50</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زنجان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زنجان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شهید بهشتی </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مرد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256</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203</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2,059</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2</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319</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51</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سمنان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سمنان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الزهرا(س)</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زن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173</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154</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0</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1</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114</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52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سمنان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سمنان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شهیدرجایی </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مرد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247</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281</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2,103</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1</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186</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53</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سیستان و بلوچستان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زاهدان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رسالت </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زن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270</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265</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3,557</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1</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140</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54</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سیستان و بلوچستان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زاهدان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شهید مطهری</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مرد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502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484</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3,369</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2</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183</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55</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فارس</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شیراز</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پردیس شهیدباهنر</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زن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442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448</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3,528</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260</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56</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فارس</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شیراز </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واحد دانشگاهی سلمان فارسی</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زن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191</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228</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1,550</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232</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57</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فارس</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کازرون </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واحد دانشگاهی زینب کبری (س)</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زن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61</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69</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0</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1</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192</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58</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فارس</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شیراز</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پردیس شهید رجایی شیراز</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مرد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575</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617</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2,775</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3</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306</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59</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فارس</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اقلید </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شهید بهشتی اقلید </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مرد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100</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120</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1,688</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240</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60</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فارس</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شیراز</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شهید مطهری </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مرد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160</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182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7,920</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1</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403</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61</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قزوین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قزوین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شهید رجایی </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مرد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395</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126</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5,534</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200</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62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قزوین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قزوین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شهیده بنت الهدی صدر </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زن</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285</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27</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0</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2</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260</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38757">
                <a:tc>
                  <a:txBody>
                    <a:bodyPr/>
                    <a:lstStyle/>
                    <a:p>
                      <a:pPr algn="ctr" rtl="0" fontAlgn="ctr"/>
                      <a:r>
                        <a:rPr lang="en-US" sz="900" u="none" strike="noStrike">
                          <a:effectLst/>
                        </a:rPr>
                        <a:t>63</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قم</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قم</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1" fontAlgn="ctr"/>
                      <a:r>
                        <a:rPr lang="fa-IR" sz="900" u="none" strike="noStrike">
                          <a:effectLst/>
                        </a:rPr>
                        <a:t>آیت ا... طالقانی </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1" fontAlgn="ctr"/>
                      <a:r>
                        <a:rPr lang="fa-IR" sz="900" u="none" strike="noStrike">
                          <a:effectLst/>
                        </a:rPr>
                        <a:t>مرد</a:t>
                      </a: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556</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rtl="0" fontAlgn="b"/>
                      <a:r>
                        <a:rPr lang="en-US" sz="900" u="none" strike="noStrike">
                          <a:effectLst/>
                        </a:rPr>
                        <a:t>380</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4,920</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a:effectLst/>
                        </a:rPr>
                        <a:t>3</a:t>
                      </a:r>
                      <a:endParaRPr lang="en-US" sz="9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900" u="none" strike="noStrike" dirty="0">
                          <a:effectLst/>
                        </a:rPr>
                        <a:t>186</a:t>
                      </a:r>
                      <a:endParaRPr lang="en-US" sz="9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70529">
                <a:tc>
                  <a:txBody>
                    <a:bodyPr/>
                    <a:lstStyle/>
                    <a:p>
                      <a:pPr algn="ctr" rtl="0" fontAlgn="ctr"/>
                      <a:r>
                        <a:rPr lang="en-US" sz="200" u="none" strike="noStrike">
                          <a:effectLst/>
                        </a:rPr>
                        <a:t>64</a:t>
                      </a:r>
                      <a:endParaRPr lang="en-US" sz="2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T w="12700" cap="flat" cmpd="sng" algn="ctr">
                      <a:solidFill>
                        <a:schemeClr val="tx1"/>
                      </a:solidFill>
                      <a:prstDash val="solid"/>
                      <a:round/>
                      <a:headEnd type="none" w="med" len="med"/>
                      <a:tailEnd type="none" w="med" len="med"/>
                    </a:lnT>
                  </a:tcPr>
                </a:tc>
                <a:tc>
                  <a:txBody>
                    <a:bodyPr/>
                    <a:lstStyle/>
                    <a:p>
                      <a:pPr algn="r" rtl="1" fontAlgn="ctr"/>
                      <a:r>
                        <a:rPr lang="fa-IR" sz="200" u="none" strike="noStrike">
                          <a:effectLst/>
                        </a:rPr>
                        <a:t>قم</a:t>
                      </a:r>
                      <a:endParaRPr lang="fa-IR" sz="2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T w="12700" cap="flat" cmpd="sng" algn="ctr">
                      <a:solidFill>
                        <a:schemeClr val="tx1"/>
                      </a:solidFill>
                      <a:prstDash val="solid"/>
                      <a:round/>
                      <a:headEnd type="none" w="med" len="med"/>
                      <a:tailEnd type="none" w="med" len="med"/>
                    </a:lnT>
                  </a:tcPr>
                </a:tc>
                <a:tc>
                  <a:txBody>
                    <a:bodyPr/>
                    <a:lstStyle/>
                    <a:p>
                      <a:pPr algn="r" rtl="1" fontAlgn="ctr"/>
                      <a:r>
                        <a:rPr lang="fa-IR" sz="200" u="none" strike="noStrike">
                          <a:effectLst/>
                        </a:rPr>
                        <a:t>قم</a:t>
                      </a:r>
                      <a:endParaRPr lang="fa-IR" sz="2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T w="12700" cap="flat" cmpd="sng" algn="ctr">
                      <a:solidFill>
                        <a:schemeClr val="tx1"/>
                      </a:solidFill>
                      <a:prstDash val="solid"/>
                      <a:round/>
                      <a:headEnd type="none" w="med" len="med"/>
                      <a:tailEnd type="none" w="med" len="med"/>
                    </a:lnT>
                  </a:tcPr>
                </a:tc>
                <a:tc>
                  <a:txBody>
                    <a:bodyPr/>
                    <a:lstStyle/>
                    <a:p>
                      <a:pPr algn="r" rtl="1" fontAlgn="ctr"/>
                      <a:r>
                        <a:rPr lang="fa-IR" sz="200" u="none" strike="noStrike">
                          <a:effectLst/>
                        </a:rPr>
                        <a:t>مرکز شهید مدنی قم</a:t>
                      </a:r>
                      <a:endParaRPr lang="fa-IR" sz="2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T w="12700" cap="flat" cmpd="sng" algn="ctr">
                      <a:solidFill>
                        <a:schemeClr val="tx1"/>
                      </a:solidFill>
                      <a:prstDash val="solid"/>
                      <a:round/>
                      <a:headEnd type="none" w="med" len="med"/>
                      <a:tailEnd type="none" w="med" len="med"/>
                    </a:lnT>
                  </a:tcPr>
                </a:tc>
                <a:tc>
                  <a:txBody>
                    <a:bodyPr/>
                    <a:lstStyle/>
                    <a:p>
                      <a:pPr algn="ctr" rtl="1" fontAlgn="ctr"/>
                      <a:r>
                        <a:rPr lang="fa-IR" sz="200" u="none" strike="noStrike">
                          <a:effectLst/>
                        </a:rPr>
                        <a:t>مرد</a:t>
                      </a:r>
                      <a:endParaRPr lang="fa-IR" sz="2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T w="12700" cap="flat" cmpd="sng" algn="ctr">
                      <a:solidFill>
                        <a:schemeClr val="tx1"/>
                      </a:solidFill>
                      <a:prstDash val="solid"/>
                      <a:round/>
                      <a:headEnd type="none" w="med" len="med"/>
                      <a:tailEnd type="none" w="med" len="med"/>
                    </a:lnT>
                  </a:tcPr>
                </a:tc>
                <a:tc>
                  <a:txBody>
                    <a:bodyPr/>
                    <a:lstStyle/>
                    <a:p>
                      <a:pPr algn="r" rtl="0" fontAlgn="b"/>
                      <a:r>
                        <a:rPr lang="en-US" sz="200" u="none" strike="noStrike">
                          <a:effectLst/>
                        </a:rPr>
                        <a:t>0</a:t>
                      </a:r>
                      <a:endParaRPr lang="en-US" sz="2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T w="12700" cap="flat" cmpd="sng" algn="ctr">
                      <a:solidFill>
                        <a:schemeClr val="tx1"/>
                      </a:solidFill>
                      <a:prstDash val="solid"/>
                      <a:round/>
                      <a:headEnd type="none" w="med" len="med"/>
                      <a:tailEnd type="none" w="med" len="med"/>
                    </a:lnT>
                  </a:tcPr>
                </a:tc>
                <a:tc>
                  <a:txBody>
                    <a:bodyPr/>
                    <a:lstStyle/>
                    <a:p>
                      <a:pPr algn="r" rtl="0" fontAlgn="b"/>
                      <a:r>
                        <a:rPr lang="en-US" sz="200" u="none" strike="noStrike">
                          <a:effectLst/>
                        </a:rPr>
                        <a:t>0</a:t>
                      </a:r>
                      <a:endParaRPr lang="en-US" sz="2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b">
                    <a:lnT w="12700" cap="flat" cmpd="sng" algn="ctr">
                      <a:solidFill>
                        <a:schemeClr val="tx1"/>
                      </a:solidFill>
                      <a:prstDash val="solid"/>
                      <a:round/>
                      <a:headEnd type="none" w="med" len="med"/>
                      <a:tailEnd type="none" w="med" len="med"/>
                    </a:lnT>
                  </a:tcPr>
                </a:tc>
                <a:tc>
                  <a:txBody>
                    <a:bodyPr/>
                    <a:lstStyle/>
                    <a:p>
                      <a:pPr algn="ctr" rtl="0" fontAlgn="ctr"/>
                      <a:r>
                        <a:rPr lang="en-US" sz="200" u="none" strike="noStrike">
                          <a:effectLst/>
                        </a:rPr>
                        <a:t>0</a:t>
                      </a:r>
                      <a:endParaRPr lang="en-US" sz="200" b="0" i="0" u="none" strike="noStrike">
                        <a:solidFill>
                          <a:srgbClr val="000000"/>
                        </a:solidFill>
                        <a:effectLst/>
                        <a:latin typeface="B Nazanin" panose="00000400000000000000" pitchFamily="2" charset="-78"/>
                        <a:cs typeface="B Nazanin" panose="00000400000000000000" pitchFamily="2" charset="-78"/>
                      </a:endParaRPr>
                    </a:p>
                  </a:txBody>
                  <a:tcPr marL="1597" marR="1597" marT="1597" marB="0" anchor="ctr">
                    <a:lnT w="12700" cap="flat" cmpd="sng" algn="ctr">
                      <a:solidFill>
                        <a:schemeClr val="tx1"/>
                      </a:solidFill>
                      <a:prstDash val="solid"/>
                      <a:round/>
                      <a:headEnd type="none" w="med" len="med"/>
                      <a:tailEnd type="none" w="med" len="med"/>
                    </a:lnT>
                  </a:tcPr>
                </a:tc>
                <a:tc>
                  <a:txBody>
                    <a:bodyPr/>
                    <a:lstStyle/>
                    <a:p>
                      <a:pPr algn="ctr" rtl="0" fontAlgn="ctr"/>
                      <a:r>
                        <a:rPr lang="en-US" sz="200" u="none" strike="noStrike" dirty="0">
                          <a:effectLst/>
                        </a:rPr>
                        <a:t>1</a:t>
                      </a:r>
                      <a:endParaRPr lang="en-US" sz="2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T w="12700" cap="flat" cmpd="sng" algn="ctr">
                      <a:solidFill>
                        <a:schemeClr val="tx1"/>
                      </a:solidFill>
                      <a:prstDash val="solid"/>
                      <a:round/>
                      <a:headEnd type="none" w="med" len="med"/>
                      <a:tailEnd type="none" w="med" len="med"/>
                    </a:lnT>
                  </a:tcPr>
                </a:tc>
                <a:tc>
                  <a:txBody>
                    <a:bodyPr/>
                    <a:lstStyle/>
                    <a:p>
                      <a:pPr algn="ctr" rtl="0" fontAlgn="ctr"/>
                      <a:r>
                        <a:rPr lang="en-US" sz="200" u="none" strike="noStrike" dirty="0">
                          <a:effectLst/>
                        </a:rPr>
                        <a:t>200</a:t>
                      </a:r>
                      <a:endParaRPr lang="en-US" sz="200" b="0" i="0" u="none" strike="noStrike" dirty="0">
                        <a:solidFill>
                          <a:srgbClr val="000000"/>
                        </a:solidFill>
                        <a:effectLst/>
                        <a:latin typeface="B Nazanin" panose="00000400000000000000" pitchFamily="2" charset="-78"/>
                        <a:cs typeface="B Nazanin" panose="00000400000000000000" pitchFamily="2" charset="-78"/>
                      </a:endParaRPr>
                    </a:p>
                  </a:txBody>
                  <a:tcPr marL="1597" marR="1597" marT="1597" marB="0" anchor="ctr">
                    <a:lnT w="12700" cap="flat" cmpd="sng" algn="ctr">
                      <a:solidFill>
                        <a:schemeClr val="tx1"/>
                      </a:solidFill>
                      <a:prstDash val="solid"/>
                      <a:round/>
                      <a:headEnd type="none" w="med" len="med"/>
                      <a:tailEnd type="none" w="med" len="med"/>
                    </a:lnT>
                  </a:tcPr>
                </a:tc>
              </a:tr>
            </a:tbl>
          </a:graphicData>
        </a:graphic>
      </p:graphicFrame>
      <p:pic>
        <p:nvPicPr>
          <p:cNvPr id="3" name="Picture 2"/>
          <p:cNvPicPr/>
          <p:nvPr/>
        </p:nvPicPr>
        <p:blipFill>
          <a:blip r:embed="rId2"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435812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1" y="857252"/>
          <a:ext cx="9144001" cy="5852418"/>
        </p:xfrm>
        <a:graphic>
          <a:graphicData uri="http://schemas.openxmlformats.org/drawingml/2006/table">
            <a:tbl>
              <a:tblPr rtl="1">
                <a:tableStyleId>{5C22544A-7EE6-4342-B048-85BDC9FD1C3A}</a:tableStyleId>
              </a:tblPr>
              <a:tblGrid>
                <a:gridCol w="1022839"/>
                <a:gridCol w="724512"/>
                <a:gridCol w="1988861"/>
                <a:gridCol w="781339"/>
                <a:gridCol w="909188"/>
                <a:gridCol w="1098606"/>
                <a:gridCol w="947072"/>
                <a:gridCol w="606128"/>
                <a:gridCol w="1065456"/>
              </a:tblGrid>
              <a:tr h="616052">
                <a:tc>
                  <a:txBody>
                    <a:bodyPr/>
                    <a:lstStyle/>
                    <a:p>
                      <a:pPr algn="r" rtl="1" fontAlgn="ctr"/>
                      <a:r>
                        <a:rPr lang="fa-IR" sz="800" u="none" strike="noStrike" dirty="0">
                          <a:effectLst/>
                        </a:rPr>
                        <a:t>نام استان </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شهر</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 پردیس/مرکز آموزش عالی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جنسيت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جمع کل  دانشجویان تا سال تحصیلی 96-97</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تعداد دانشجویان موجود در سرا(ظرفیت فعلی)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متراژ سرا</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تعداد بلوک‌های خوابگاهی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ظرفیت سرا برای پذیرش ورودی 97 با احتساب فارغ التحصیلی ورودی 93</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dirty="0">
                          <a:effectLst/>
                        </a:rPr>
                        <a:t>قم</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قم</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dirty="0">
                          <a:effectLst/>
                        </a:rPr>
                        <a:t>مرکز شهید مدنی قم</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dirty="0">
                          <a:effectLst/>
                        </a:rPr>
                        <a:t>0</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dirty="0">
                          <a:effectLst/>
                        </a:rPr>
                        <a:t>1</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200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a:effectLst/>
                        </a:rPr>
                        <a:t>قم</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قم</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dirty="0">
                          <a:effectLst/>
                        </a:rPr>
                        <a:t>پردیس حضرت معصومه (س)</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dirty="0">
                          <a:effectLst/>
                        </a:rPr>
                        <a:t>زن</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401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215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2,584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253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a:effectLst/>
                        </a:rPr>
                        <a:t>کردستان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سنندج</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dirty="0">
                          <a:effectLst/>
                        </a:rPr>
                        <a:t>شهید مدرس </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dirty="0">
                          <a:effectLst/>
                        </a:rPr>
                        <a:t>مرد</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731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797</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26,513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589</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a:effectLst/>
                        </a:rPr>
                        <a:t>کردستان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سنندج</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dirty="0">
                          <a:effectLst/>
                        </a:rPr>
                        <a:t>بنت الهدی صدر</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241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196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1,151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132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a:effectLst/>
                        </a:rPr>
                        <a:t>کرمان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کرمان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شهید باهنر</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dirty="0">
                          <a:effectLst/>
                        </a:rPr>
                        <a:t>373</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384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3,590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270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a:effectLst/>
                        </a:rPr>
                        <a:t>کرمان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کرمان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dirty="0">
                          <a:effectLst/>
                        </a:rPr>
                        <a:t>خواجه نصیر </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dirty="0">
                          <a:effectLst/>
                        </a:rPr>
                        <a:t>785</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812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11,296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540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a:effectLst/>
                        </a:rPr>
                        <a:t>کرمانشاه</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کرمانشاه</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dirty="0">
                          <a:effectLst/>
                        </a:rPr>
                        <a:t>شهیدرجایی</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426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327</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3,372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411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a:effectLst/>
                        </a:rPr>
                        <a:t>کرمانشاه</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کرمانشاه</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dirty="0">
                          <a:effectLst/>
                        </a:rPr>
                        <a:t>شهید صدوقی</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dirty="0">
                          <a:effectLst/>
                        </a:rPr>
                        <a:t>423</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417</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1,738</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260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a:effectLst/>
                        </a:rPr>
                        <a:t>کهگیلویه و بویراحمد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یاسوج</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dirty="0">
                          <a:effectLst/>
                        </a:rPr>
                        <a:t>شهید ایزدپناه </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dirty="0">
                          <a:effectLst/>
                        </a:rPr>
                        <a:t>421</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435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1,308</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dirty="0">
                          <a:effectLst/>
                        </a:rPr>
                        <a:t>250</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a:effectLst/>
                        </a:rPr>
                        <a:t>کهگیلویه و بویراحمد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یاسوج</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dirty="0">
                          <a:effectLst/>
                        </a:rPr>
                        <a:t>پردیس کوثر</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365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229</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1,934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130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a:effectLst/>
                        </a:rPr>
                        <a:t>گلستان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گرگان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dirty="0">
                          <a:effectLst/>
                        </a:rPr>
                        <a:t>امام خمینی (ره)</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244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246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260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a:effectLst/>
                        </a:rPr>
                        <a:t>گلستان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dirty="0">
                          <a:effectLst/>
                        </a:rPr>
                        <a:t>گنبدکاووس</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dirty="0">
                          <a:effectLst/>
                        </a:rPr>
                        <a:t>واحد دانشگاهی شهید بهشتی </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24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15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180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a:effectLst/>
                        </a:rPr>
                        <a:t>گلستان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گرگان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آیت ا... خامنه ای گرگان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537</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537</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208</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a:effectLst/>
                        </a:rPr>
                        <a:t>گیلان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رشت</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پردیس امام علی(ع)</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dirty="0">
                          <a:effectLst/>
                        </a:rPr>
                        <a:t>مرد</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199</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189</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220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a:effectLst/>
                        </a:rPr>
                        <a:t>گیلان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رشت</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پردیس بنت الهدی صدر گیلان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288</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321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4,225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370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a:effectLst/>
                        </a:rPr>
                        <a:t>لرستان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خرم آباد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آیت اله کمالوند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329</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312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774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133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a:effectLst/>
                        </a:rPr>
                        <a:t>لرستان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خرم آباد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پردیس علامه طباطبایی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dirty="0">
                          <a:effectLst/>
                        </a:rPr>
                        <a:t>مرد</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374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385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2,640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247</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a:effectLst/>
                        </a:rPr>
                        <a:t>لرستان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بروجرد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زینب کبری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76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63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3,310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dirty="0">
                          <a:effectLst/>
                        </a:rPr>
                        <a:t>170</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a:effectLst/>
                        </a:rPr>
                        <a:t>لرستان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الیگودرز</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شهید میرشاکی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108</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dirty="0">
                          <a:effectLst/>
                        </a:rPr>
                        <a:t>108</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3,549</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306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a:effectLst/>
                        </a:rPr>
                        <a:t>مازندران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نوشهر</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شهید مطهری نوشهر</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dirty="0">
                          <a:effectLst/>
                        </a:rPr>
                        <a:t>مرد</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121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dirty="0">
                          <a:effectLst/>
                        </a:rPr>
                        <a:t>155</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4,000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397</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a:effectLst/>
                        </a:rPr>
                        <a:t>مازندران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ساری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دکتر شریعتی ساری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355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426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4,660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204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a:effectLst/>
                        </a:rPr>
                        <a:t>مازندران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بابل</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مرکز شهیدرجایی بابل</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174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210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5,100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dirty="0">
                          <a:effectLst/>
                        </a:rPr>
                        <a:t>210</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a:effectLst/>
                        </a:rPr>
                        <a:t>مازندران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ساری</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صدیقه طاهره(س)</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dirty="0">
                          <a:effectLst/>
                        </a:rPr>
                        <a:t>165</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199</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2,370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120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dirty="0">
                          <a:effectLst/>
                        </a:rPr>
                        <a:t>مازندران</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آمل</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مرکز آموزش عالی بیت الهدی آمل</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dirty="0">
                          <a:effectLst/>
                        </a:rPr>
                        <a:t>زن</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59</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68</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1,448</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dirty="0">
                          <a:effectLst/>
                        </a:rPr>
                        <a:t>300</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dirty="0">
                          <a:effectLst/>
                        </a:rPr>
                        <a:t>مازندران</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قائمشهر</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مرکز آموزش عالی حضرت فاطمه (س)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dirty="0">
                          <a:effectLst/>
                        </a:rPr>
                        <a:t>107</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127</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1,515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1</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246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dirty="0">
                          <a:effectLst/>
                        </a:rPr>
                        <a:t>مرکزی </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اراک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پردیس شهید باهنر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473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384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3,404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120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55041">
                <a:tc>
                  <a:txBody>
                    <a:bodyPr/>
                    <a:lstStyle/>
                    <a:p>
                      <a:pPr algn="r" rtl="1" fontAlgn="ctr"/>
                      <a:r>
                        <a:rPr lang="fa-IR" sz="800" u="none" strike="noStrike" dirty="0">
                          <a:effectLst/>
                        </a:rPr>
                        <a:t>مرکزی </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اراک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پردیس زینب کبری (س )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204</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149</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3,562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dirty="0">
                          <a:effectLst/>
                        </a:rPr>
                        <a:t>178</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62652">
                <a:tc>
                  <a:txBody>
                    <a:bodyPr/>
                    <a:lstStyle/>
                    <a:p>
                      <a:pPr algn="r" rtl="1" fontAlgn="ctr"/>
                      <a:r>
                        <a:rPr lang="fa-IR" sz="800" u="none" strike="noStrike" dirty="0">
                          <a:effectLst/>
                        </a:rPr>
                        <a:t>هرمزگان</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بندرعباس</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شهید بهشتی </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228</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385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3,379</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228</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26801">
                <a:tc>
                  <a:txBody>
                    <a:bodyPr/>
                    <a:lstStyle/>
                    <a:p>
                      <a:pPr algn="r" rtl="1" fontAlgn="ctr"/>
                      <a:r>
                        <a:rPr lang="fa-IR" sz="800" u="none" strike="noStrike">
                          <a:effectLst/>
                        </a:rPr>
                        <a:t>هرمزگان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بندرعباس</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dirty="0">
                          <a:effectLst/>
                        </a:rPr>
                        <a:t>فاطمه الزهرا(س)</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dirty="0">
                          <a:effectLst/>
                        </a:rPr>
                        <a:t>زن</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dirty="0">
                          <a:effectLst/>
                        </a:rPr>
                        <a:t>137</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155</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1,110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dirty="0">
                          <a:effectLst/>
                        </a:rPr>
                        <a:t>93</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26801">
                <a:tc>
                  <a:txBody>
                    <a:bodyPr/>
                    <a:lstStyle/>
                    <a:p>
                      <a:pPr algn="r" rtl="1" fontAlgn="ctr"/>
                      <a:r>
                        <a:rPr lang="fa-IR" sz="800" u="none" strike="noStrike">
                          <a:effectLst/>
                        </a:rPr>
                        <a:t>همدان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همدان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dirty="0">
                          <a:effectLst/>
                        </a:rPr>
                        <a:t>شهید باهنر</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dirty="0">
                          <a:effectLst/>
                        </a:rPr>
                        <a:t>226</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dirty="0">
                          <a:effectLst/>
                        </a:rPr>
                        <a:t>236</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a:effectLst/>
                        </a:rPr>
                        <a:t>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150</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26801">
                <a:tc>
                  <a:txBody>
                    <a:bodyPr/>
                    <a:lstStyle/>
                    <a:p>
                      <a:pPr algn="r" rtl="1" fontAlgn="ctr"/>
                      <a:r>
                        <a:rPr lang="fa-IR" sz="800" u="none" strike="noStrike">
                          <a:effectLst/>
                        </a:rPr>
                        <a:t>همدان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همدان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dirty="0">
                          <a:effectLst/>
                        </a:rPr>
                        <a:t>شهید مقصودی</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dirty="0">
                          <a:effectLst/>
                        </a:rPr>
                        <a:t>661</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dirty="0">
                          <a:effectLst/>
                        </a:rPr>
                        <a:t>662</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dirty="0">
                          <a:effectLst/>
                        </a:rPr>
                        <a:t>14,292</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6</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dirty="0">
                          <a:effectLst/>
                        </a:rPr>
                        <a:t>500</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26801">
                <a:tc>
                  <a:txBody>
                    <a:bodyPr/>
                    <a:lstStyle/>
                    <a:p>
                      <a:pPr algn="r" rtl="1" fontAlgn="ctr"/>
                      <a:r>
                        <a:rPr lang="fa-IR" sz="800" u="none" strike="noStrike" dirty="0">
                          <a:effectLst/>
                        </a:rPr>
                        <a:t>یزد</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یزد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dirty="0">
                          <a:effectLst/>
                        </a:rPr>
                        <a:t>شهیدان پاکنژاد</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مرد</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468</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329</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dirty="0">
                          <a:effectLst/>
                        </a:rPr>
                        <a:t>8,421</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dirty="0">
                          <a:effectLst/>
                        </a:rPr>
                        <a:t>250</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26801">
                <a:tc>
                  <a:txBody>
                    <a:bodyPr/>
                    <a:lstStyle/>
                    <a:p>
                      <a:pPr algn="r" rtl="1" fontAlgn="ctr"/>
                      <a:r>
                        <a:rPr lang="fa-IR" sz="800" u="none" strike="noStrike" dirty="0">
                          <a:effectLst/>
                        </a:rPr>
                        <a:t>یزد</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dirty="0">
                          <a:effectLst/>
                        </a:rPr>
                        <a:t>یزد</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1" fontAlgn="ctr"/>
                      <a:r>
                        <a:rPr lang="fa-IR" sz="800" u="none" strike="noStrike">
                          <a:effectLst/>
                        </a:rPr>
                        <a:t>فاطمه زهرا</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1" fontAlgn="ctr"/>
                      <a:r>
                        <a:rPr lang="fa-IR" sz="800" u="none" strike="noStrike">
                          <a:effectLst/>
                        </a:rPr>
                        <a:t>زن</a:t>
                      </a: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r>
                        <a:rPr lang="en-US" sz="800" u="none" strike="noStrike">
                          <a:effectLst/>
                        </a:rPr>
                        <a:t>267</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r" rtl="0" fontAlgn="b"/>
                      <a:r>
                        <a:rPr lang="en-US" sz="800" u="none" strike="noStrike">
                          <a:effectLst/>
                        </a:rPr>
                        <a:t>123</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r>
                        <a:rPr lang="en-US" sz="800" u="none" strike="noStrike" dirty="0">
                          <a:effectLst/>
                        </a:rPr>
                        <a:t>4,008</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a:effectLst/>
                        </a:rPr>
                        <a:t>2</a:t>
                      </a: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r>
                        <a:rPr lang="en-US" sz="800" u="none" strike="noStrike" dirty="0">
                          <a:effectLst/>
                        </a:rPr>
                        <a:t>88</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r h="126801">
                <a:tc>
                  <a:txBody>
                    <a:bodyPr/>
                    <a:lstStyle/>
                    <a:p>
                      <a:pPr algn="r" rtl="1" fontAlgn="ctr"/>
                      <a:r>
                        <a:rPr lang="fa-IR" sz="800" u="none" strike="noStrike" dirty="0">
                          <a:effectLst/>
                        </a:rPr>
                        <a:t>مجموع</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solidFill>
                      <a:srgbClr val="FFFF00"/>
                    </a:solidFill>
                  </a:tcPr>
                </a:tc>
                <a:tc>
                  <a:txBody>
                    <a:bodyPr/>
                    <a:lstStyle/>
                    <a:p>
                      <a:pPr algn="r" rtl="0" fontAlgn="ctr"/>
                      <a:r>
                        <a:rPr lang="en-US" sz="800" u="none" strike="noStrike" dirty="0">
                          <a:effectLst/>
                        </a:rPr>
                        <a:t> </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solidFill>
                      <a:srgbClr val="FFFF00"/>
                    </a:solidFill>
                  </a:tcPr>
                </a:tc>
                <a:tc>
                  <a:txBody>
                    <a:bodyPr/>
                    <a:lstStyle/>
                    <a:p>
                      <a:pPr algn="l" rtl="0" fontAlgn="ctr"/>
                      <a:r>
                        <a:rPr lang="en-US" sz="800" u="none" strike="noStrike" dirty="0">
                          <a:effectLst/>
                        </a:rPr>
                        <a:t> </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solidFill>
                      <a:srgbClr val="FFFF00"/>
                    </a:solidFill>
                  </a:tcPr>
                </a:tc>
                <a:tc>
                  <a:txBody>
                    <a:bodyPr/>
                    <a:lstStyle/>
                    <a:p>
                      <a:pPr algn="ctr" rtl="0" fontAlgn="ctr"/>
                      <a:r>
                        <a:rPr lang="en-US" sz="800" u="none" strike="noStrike" dirty="0">
                          <a:effectLst/>
                        </a:rPr>
                        <a:t> </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solidFill>
                      <a:srgbClr val="FFFF00"/>
                    </a:solidFill>
                  </a:tcPr>
                </a:tc>
                <a:tc>
                  <a:txBody>
                    <a:bodyPr/>
                    <a:lstStyle/>
                    <a:p>
                      <a:pPr algn="r" rtl="0" fontAlgn="b"/>
                      <a:r>
                        <a:rPr lang="en-US" sz="800" u="none" strike="noStrike" dirty="0">
                          <a:effectLst/>
                        </a:rPr>
                        <a:t>30439</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b">
                    <a:solidFill>
                      <a:srgbClr val="FFFF00"/>
                    </a:solidFill>
                  </a:tcPr>
                </a:tc>
                <a:tc>
                  <a:txBody>
                    <a:bodyPr/>
                    <a:lstStyle/>
                    <a:p>
                      <a:pPr algn="ctr" rtl="0" fontAlgn="ctr"/>
                      <a:r>
                        <a:rPr lang="en-US" sz="800" u="none" strike="noStrike" dirty="0">
                          <a:effectLst/>
                        </a:rPr>
                        <a:t>27354</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solidFill>
                      <a:srgbClr val="FFFF00"/>
                    </a:solidFill>
                  </a:tcPr>
                </a:tc>
                <a:tc>
                  <a:txBody>
                    <a:bodyPr/>
                    <a:lstStyle/>
                    <a:p>
                      <a:pPr algn="ctr" rtl="0" fontAlgn="ctr"/>
                      <a:r>
                        <a:rPr lang="en-US" sz="800" u="none" strike="noStrike" dirty="0">
                          <a:effectLst/>
                        </a:rPr>
                        <a:t>291132</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solidFill>
                      <a:srgbClr val="FFFF00"/>
                    </a:solidFill>
                  </a:tcPr>
                </a:tc>
                <a:tc>
                  <a:txBody>
                    <a:bodyPr/>
                    <a:lstStyle/>
                    <a:p>
                      <a:pPr algn="ctr" rtl="0" fontAlgn="ctr"/>
                      <a:r>
                        <a:rPr lang="en-US" sz="800" u="none" strike="noStrike" dirty="0">
                          <a:effectLst/>
                        </a:rPr>
                        <a:t>186</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solidFill>
                      <a:srgbClr val="FFFF00"/>
                    </a:solidFill>
                  </a:tcPr>
                </a:tc>
                <a:tc>
                  <a:txBody>
                    <a:bodyPr/>
                    <a:lstStyle/>
                    <a:p>
                      <a:pPr algn="ctr" rtl="0" fontAlgn="ctr"/>
                      <a:r>
                        <a:rPr lang="en-US" sz="800" u="none" strike="noStrike" dirty="0">
                          <a:effectLst/>
                        </a:rPr>
                        <a:t>24000</a:t>
                      </a: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solidFill>
                      <a:srgbClr val="FFFF00"/>
                    </a:solidFill>
                  </a:tcPr>
                </a:tc>
              </a:tr>
              <a:tr h="126801">
                <a:tc gridSpan="3">
                  <a:txBody>
                    <a:bodyPr/>
                    <a:lstStyle/>
                    <a:p>
                      <a:pPr algn="r" rtl="1" fontAlgn="ctr"/>
                      <a:r>
                        <a:rPr lang="fa-IR" sz="800" u="none" strike="noStrike" dirty="0">
                          <a:effectLst/>
                        </a:rPr>
                        <a:t>متراژ صفر  به دلیل کاربری غیر خوابگاهی است.</a:t>
                      </a:r>
                      <a:endParaRPr lang="fa-IR"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hMerge="1">
                  <a:txBody>
                    <a:bodyPr/>
                    <a:lstStyle/>
                    <a:p>
                      <a:endParaRPr lang="en-US"/>
                    </a:p>
                  </a:txBody>
                  <a:tcPr/>
                </a:tc>
                <a:tc hMerge="1">
                  <a:txBody>
                    <a:bodyPr/>
                    <a:lstStyle/>
                    <a:p>
                      <a:endParaRPr lang="en-US"/>
                    </a:p>
                  </a:txBody>
                  <a:tcPr/>
                </a:tc>
                <a:tc>
                  <a:txBody>
                    <a:bodyPr/>
                    <a:lstStyle/>
                    <a:p>
                      <a:pPr algn="ctr" rtl="0" fontAlgn="ctr"/>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r" rtl="0" fontAlgn="b"/>
                      <a:endParaRPr lang="en-US" sz="800" b="0" i="0" u="none" strike="noStrike">
                        <a:solidFill>
                          <a:srgbClr val="000000"/>
                        </a:solidFill>
                        <a:effectLst/>
                        <a:latin typeface="B Nazanin" panose="00000400000000000000" pitchFamily="2" charset="-78"/>
                        <a:cs typeface="B Nazanin" panose="00000400000000000000" pitchFamily="2" charset="-78"/>
                      </a:endParaRPr>
                    </a:p>
                  </a:txBody>
                  <a:tcPr marL="1071" marR="1071" marT="1071" marB="0" anchor="b"/>
                </a:tc>
                <a:tc>
                  <a:txBody>
                    <a:bodyPr/>
                    <a:lstStyle/>
                    <a:p>
                      <a:pPr algn="ctr" rtl="0" fontAlgn="ct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l" rtl="0" fontAlgn="b"/>
                      <a:endParaRPr lang="en-US" sz="800" b="0" i="0" u="none" strike="noStrike">
                        <a:solidFill>
                          <a:srgbClr val="000000"/>
                        </a:solidFill>
                        <a:effectLst/>
                        <a:latin typeface="Calibri" panose="020F0502020204030204" pitchFamily="34" charset="0"/>
                      </a:endParaRPr>
                    </a:p>
                  </a:txBody>
                  <a:tcPr marL="1071" marR="1071" marT="1071" marB="0" anchor="b"/>
                </a:tc>
                <a:tc>
                  <a:txBody>
                    <a:bodyPr/>
                    <a:lstStyle/>
                    <a:p>
                      <a:pPr algn="ctr" rtl="0" fontAlgn="ct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c>
                  <a:txBody>
                    <a:bodyPr/>
                    <a:lstStyle/>
                    <a:p>
                      <a:pPr algn="ctr" rtl="0" fontAlgn="ctr"/>
                      <a:endParaRPr lang="en-US" sz="800" b="0" i="0" u="none" strike="noStrike" dirty="0">
                        <a:solidFill>
                          <a:srgbClr val="000000"/>
                        </a:solidFill>
                        <a:effectLst/>
                        <a:latin typeface="B Nazanin" panose="00000400000000000000" pitchFamily="2" charset="-78"/>
                        <a:cs typeface="B Nazanin" panose="00000400000000000000" pitchFamily="2" charset="-78"/>
                      </a:endParaRPr>
                    </a:p>
                  </a:txBody>
                  <a:tcPr marL="1071" marR="1071" marT="1071" marB="0" anchor="ctr"/>
                </a:tc>
              </a:tr>
            </a:tbl>
          </a:graphicData>
        </a:graphic>
      </p:graphicFrame>
      <p:pic>
        <p:nvPicPr>
          <p:cNvPr id="4" name="Picture 3"/>
          <p:cNvPicPr/>
          <p:nvPr/>
        </p:nvPicPr>
        <p:blipFill>
          <a:blip r:embed="rId2" cstate="print"/>
          <a:srcRect/>
          <a:stretch>
            <a:fillRect/>
          </a:stretch>
        </p:blipFill>
        <p:spPr bwMode="auto">
          <a:xfrm>
            <a:off x="6503" y="0"/>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560366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23528" y="1988840"/>
            <a:ext cx="8229600" cy="2583160"/>
          </a:xfrm>
        </p:spPr>
        <p:txBody>
          <a:bodyPr>
            <a:normAutofit/>
          </a:bodyPr>
          <a:lstStyle/>
          <a:p>
            <a:r>
              <a:rPr lang="fa-IR" dirty="0">
                <a:ln w="11113" cap="flat" cmpd="sng" algn="ctr">
                  <a:solidFill>
                    <a:srgbClr val="ED7D31"/>
                  </a:solidFill>
                  <a:prstDash val="solid"/>
                  <a:round/>
                </a:ln>
                <a:cs typeface="B Titr" panose="00000700000000000000" pitchFamily="2" charset="-78"/>
              </a:rPr>
              <a:t>چالش های شرایط اختصاصی جذب </a:t>
            </a:r>
            <a:r>
              <a:rPr lang="fa-IR" dirty="0" smtClean="0">
                <a:ln w="11113" cap="flat" cmpd="sng" algn="ctr">
                  <a:solidFill>
                    <a:srgbClr val="ED7D31"/>
                  </a:solidFill>
                  <a:prstDash val="solid"/>
                  <a:round/>
                </a:ln>
                <a:cs typeface="B Titr" panose="00000700000000000000" pitchFamily="2" charset="-78"/>
              </a:rPr>
              <a:t>دانشجومعلمان و </a:t>
            </a:r>
            <a:r>
              <a:rPr lang="ar-SA" dirty="0" smtClean="0">
                <a:ln w="11113" cap="flat" cmpd="sng" algn="ctr">
                  <a:solidFill>
                    <a:srgbClr val="ED7D31"/>
                  </a:solidFill>
                  <a:prstDash val="solid"/>
                  <a:round/>
                </a:ln>
                <a:cs typeface="B Titr" panose="00000700000000000000" pitchFamily="2" charset="-78"/>
              </a:rPr>
              <a:t>پیشنهادات </a:t>
            </a:r>
            <a:r>
              <a:rPr lang="ar-SA" dirty="0">
                <a:ln w="11113" cap="flat" cmpd="sng" algn="ctr">
                  <a:solidFill>
                    <a:srgbClr val="ED7D31"/>
                  </a:solidFill>
                  <a:prstDash val="solid"/>
                  <a:round/>
                </a:ln>
                <a:cs typeface="B Titr" panose="00000700000000000000" pitchFamily="2" charset="-78"/>
              </a:rPr>
              <a:t>و راهکارها</a:t>
            </a:r>
            <a:r>
              <a:rPr lang="en-US" sz="1600" dirty="0">
                <a:solidFill>
                  <a:schemeClr val="bg1"/>
                </a:solidFill>
                <a:latin typeface="Calibri" panose="020F0502020204030204" pitchFamily="34" charset="0"/>
                <a:ea typeface="Calibri" panose="020F0502020204030204" pitchFamily="34" charset="0"/>
                <a:cs typeface="B Titr" panose="00000700000000000000" pitchFamily="2" charset="-78"/>
              </a:rPr>
              <a:t/>
            </a:r>
            <a:br>
              <a:rPr lang="en-US" sz="1600" dirty="0">
                <a:solidFill>
                  <a:schemeClr val="bg1"/>
                </a:solidFill>
                <a:latin typeface="Calibri" panose="020F0502020204030204" pitchFamily="34" charset="0"/>
                <a:ea typeface="Calibri" panose="020F0502020204030204" pitchFamily="34" charset="0"/>
                <a:cs typeface="B Titr" panose="00000700000000000000" pitchFamily="2" charset="-78"/>
              </a:rPr>
            </a:br>
            <a:r>
              <a:rPr lang="en-US" sz="2800" dirty="0">
                <a:latin typeface="Calibri" panose="020F0502020204030204" pitchFamily="34" charset="0"/>
                <a:ea typeface="Calibri" panose="020F0502020204030204" pitchFamily="34" charset="0"/>
                <a:cs typeface="B Titr" panose="00000700000000000000" pitchFamily="2" charset="-78"/>
              </a:rPr>
              <a:t/>
            </a:r>
            <a:br>
              <a:rPr lang="en-US" sz="2800" dirty="0">
                <a:latin typeface="Calibri" panose="020F0502020204030204" pitchFamily="34" charset="0"/>
                <a:ea typeface="Calibri" panose="020F0502020204030204" pitchFamily="34" charset="0"/>
                <a:cs typeface="B Titr" panose="00000700000000000000" pitchFamily="2" charset="-78"/>
              </a:rPr>
            </a:br>
            <a:endParaRPr lang="en-US" dirty="0"/>
          </a:p>
        </p:txBody>
      </p:sp>
      <p:pic>
        <p:nvPicPr>
          <p:cNvPr id="6" name="Picture 5"/>
          <p:cNvPicPr/>
          <p:nvPr/>
        </p:nvPicPr>
        <p:blipFill>
          <a:blip r:embed="rId2"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259798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01394746"/>
              </p:ext>
            </p:extLst>
          </p:nvPr>
        </p:nvGraphicFramePr>
        <p:xfrm>
          <a:off x="395536" y="557514"/>
          <a:ext cx="8229600" cy="5739956"/>
        </p:xfrm>
        <a:graphic>
          <a:graphicData uri="http://schemas.openxmlformats.org/drawingml/2006/table">
            <a:tbl>
              <a:tblPr firstRow="1" firstCol="1" bandRow="1">
                <a:tableStyleId>{5C22544A-7EE6-4342-B048-85BDC9FD1C3A}</a:tableStyleId>
              </a:tblPr>
              <a:tblGrid>
                <a:gridCol w="5197129"/>
                <a:gridCol w="3032471"/>
              </a:tblGrid>
              <a:tr h="424443">
                <a:tc>
                  <a:txBody>
                    <a:bodyPr/>
                    <a:lstStyle/>
                    <a:p>
                      <a:pPr marL="0" marR="0" algn="ctr">
                        <a:lnSpc>
                          <a:spcPct val="107000"/>
                        </a:lnSpc>
                        <a:spcBef>
                          <a:spcPts val="0"/>
                        </a:spcBef>
                        <a:spcAft>
                          <a:spcPts val="0"/>
                        </a:spcAft>
                      </a:pPr>
                      <a:r>
                        <a:rPr lang="ar-SA" sz="2400" dirty="0">
                          <a:ln w="11113" cap="flat" cmpd="sng" algn="ctr">
                            <a:solidFill>
                              <a:srgbClr val="ED7D31"/>
                            </a:solidFill>
                            <a:prstDash val="solid"/>
                            <a:round/>
                          </a:ln>
                          <a:effectLst/>
                          <a:cs typeface="B Titr" panose="00000700000000000000" pitchFamily="2" charset="-78"/>
                        </a:rPr>
                        <a:t>پیشنهادات و راهکارها</a:t>
                      </a:r>
                      <a:endParaRPr lang="en-US" sz="1400" dirty="0">
                        <a:effectLst/>
                        <a:latin typeface="Calibri" panose="020F0502020204030204" pitchFamily="34" charset="0"/>
                        <a:ea typeface="Calibri" panose="020F0502020204030204" pitchFamily="34" charset="0"/>
                        <a:cs typeface="B Titr" panose="00000700000000000000" pitchFamily="2" charset="-78"/>
                      </a:endParaRPr>
                    </a:p>
                  </a:txBody>
                  <a:tcPr marL="61946" marR="61946" marT="0" marB="0" anchor="ctr"/>
                </a:tc>
                <a:tc>
                  <a:txBody>
                    <a:bodyPr/>
                    <a:lstStyle/>
                    <a:p>
                      <a:pPr marL="0" marR="0" algn="ctr">
                        <a:lnSpc>
                          <a:spcPct val="107000"/>
                        </a:lnSpc>
                        <a:spcBef>
                          <a:spcPts val="0"/>
                        </a:spcBef>
                        <a:spcAft>
                          <a:spcPts val="0"/>
                        </a:spcAft>
                      </a:pPr>
                      <a:r>
                        <a:rPr lang="fa-IR" sz="2400" dirty="0">
                          <a:ln w="11113" cap="flat" cmpd="sng" algn="ctr">
                            <a:solidFill>
                              <a:srgbClr val="ED7D31"/>
                            </a:solidFill>
                            <a:prstDash val="solid"/>
                            <a:round/>
                          </a:ln>
                          <a:effectLst/>
                          <a:cs typeface="B Titr" panose="00000700000000000000" pitchFamily="2" charset="-78"/>
                        </a:rPr>
                        <a:t>چالش های شرایط اختصاصی جذب دانشجومعلمان</a:t>
                      </a:r>
                      <a:endParaRPr lang="en-US" sz="1400" dirty="0">
                        <a:effectLst/>
                        <a:latin typeface="Calibri" panose="020F0502020204030204" pitchFamily="34" charset="0"/>
                        <a:ea typeface="Calibri" panose="020F0502020204030204" pitchFamily="34" charset="0"/>
                        <a:cs typeface="B Titr" panose="00000700000000000000" pitchFamily="2" charset="-78"/>
                      </a:endParaRPr>
                    </a:p>
                  </a:txBody>
                  <a:tcPr marL="61946" marR="61946" marT="0" marB="0" anchor="ctr"/>
                </a:tc>
              </a:tr>
              <a:tr h="314891">
                <a:tc>
                  <a:txBody>
                    <a:bodyPr/>
                    <a:lstStyle/>
                    <a:p>
                      <a:pPr marL="0" marR="0" algn="r" rtl="1">
                        <a:lnSpc>
                          <a:spcPct val="107000"/>
                        </a:lnSpc>
                        <a:spcBef>
                          <a:spcPts val="0"/>
                        </a:spcBef>
                        <a:spcAft>
                          <a:spcPts val="0"/>
                        </a:spcAft>
                      </a:pPr>
                      <a:r>
                        <a:rPr lang="ar-SA" sz="2000">
                          <a:effectLst/>
                          <a:cs typeface="B Nazanin" panose="00000400000000000000" pitchFamily="2" charset="-78"/>
                        </a:rPr>
                        <a:t>تراز علمی داوطلبان مناطق محروم کاهش یابد.</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1946" marR="61946" marT="0" marB="0" anchor="ctr"/>
                </a:tc>
                <a:tc>
                  <a:txBody>
                    <a:bodyPr/>
                    <a:lstStyle/>
                    <a:p>
                      <a:pPr marL="0" marR="0" algn="r" rtl="1">
                        <a:lnSpc>
                          <a:spcPct val="107000"/>
                        </a:lnSpc>
                        <a:spcBef>
                          <a:spcPts val="0"/>
                        </a:spcBef>
                        <a:spcAft>
                          <a:spcPts val="0"/>
                        </a:spcAft>
                      </a:pPr>
                      <a:r>
                        <a:rPr lang="ar-SA" sz="2000">
                          <a:effectLst/>
                          <a:cs typeface="B Nazanin" panose="00000400000000000000" pitchFamily="2" charset="-78"/>
                        </a:rPr>
                        <a:t>1.کسب حداقل نمره علمی کل 6500  و بالاتر</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1946" marR="61946" marT="0" marB="0" anchor="ctr"/>
                </a:tc>
              </a:tr>
              <a:tr h="610280">
                <a:tc>
                  <a:txBody>
                    <a:bodyPr/>
                    <a:lstStyle/>
                    <a:p>
                      <a:pPr marL="0" marR="0" algn="just" rtl="1">
                        <a:lnSpc>
                          <a:spcPct val="107000"/>
                        </a:lnSpc>
                        <a:spcBef>
                          <a:spcPts val="0"/>
                        </a:spcBef>
                        <a:spcAft>
                          <a:spcPts val="0"/>
                        </a:spcAft>
                      </a:pPr>
                      <a:r>
                        <a:rPr lang="ar-SA" sz="2000" dirty="0">
                          <a:effectLst/>
                          <a:cs typeface="B Nazanin" panose="00000400000000000000" pitchFamily="2" charset="-78"/>
                        </a:rPr>
                        <a:t>با توجه به داخلی بودن امتحانات پایه اول و دوم و برخی دروس پایه سوم پیشنهاد می گردد کف معدل </a:t>
                      </a:r>
                      <a:r>
                        <a:rPr lang="fa-IR" sz="2000" dirty="0">
                          <a:effectLst/>
                          <a:cs typeface="B Nazanin" panose="00000400000000000000" pitchFamily="2" charset="-78"/>
                        </a:rPr>
                        <a:t> در مناطق برخوردار بدلیل استفاده از معلمان با کیفیت، </a:t>
                      </a:r>
                      <a:r>
                        <a:rPr lang="ar-SA" sz="2000" dirty="0">
                          <a:effectLst/>
                          <a:cs typeface="B Nazanin" panose="00000400000000000000" pitchFamily="2" charset="-78"/>
                        </a:rPr>
                        <a:t>به 16 افزایش یابد.</a:t>
                      </a:r>
                      <a:endParaRPr lang="en-US" sz="1400" dirty="0">
                        <a:effectLst/>
                        <a:latin typeface="Calibri" panose="020F0502020204030204" pitchFamily="34" charset="0"/>
                        <a:ea typeface="Calibri" panose="020F0502020204030204" pitchFamily="34" charset="0"/>
                        <a:cs typeface="B Nazanin" panose="00000400000000000000" pitchFamily="2" charset="-78"/>
                      </a:endParaRPr>
                    </a:p>
                  </a:txBody>
                  <a:tcPr marL="61946" marR="61946" marT="0" marB="0" anchor="ctr"/>
                </a:tc>
                <a:tc>
                  <a:txBody>
                    <a:bodyPr/>
                    <a:lstStyle/>
                    <a:p>
                      <a:pPr marL="0" marR="0" algn="r" rtl="1">
                        <a:lnSpc>
                          <a:spcPct val="107000"/>
                        </a:lnSpc>
                        <a:spcBef>
                          <a:spcPts val="0"/>
                        </a:spcBef>
                        <a:spcAft>
                          <a:spcPts val="0"/>
                        </a:spcAft>
                      </a:pPr>
                      <a:r>
                        <a:rPr lang="ar-SA" sz="2000">
                          <a:effectLst/>
                          <a:cs typeface="B Nazanin" panose="00000400000000000000" pitchFamily="2" charset="-78"/>
                        </a:rPr>
                        <a:t>2. داشتن حداقل معدل کل 15 در دوره متوسطه دوم(معدل سه پایه اول و دوم و سوم)</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1946" marR="61946" marT="0" marB="0" anchor="ctr"/>
                </a:tc>
              </a:tr>
              <a:tr h="629208">
                <a:tc>
                  <a:txBody>
                    <a:bodyPr/>
                    <a:lstStyle/>
                    <a:p>
                      <a:pPr marL="0" marR="0" algn="just" rtl="1">
                        <a:lnSpc>
                          <a:spcPct val="107000"/>
                        </a:lnSpc>
                        <a:spcBef>
                          <a:spcPts val="0"/>
                        </a:spcBef>
                        <a:spcAft>
                          <a:spcPts val="0"/>
                        </a:spcAft>
                      </a:pPr>
                      <a:r>
                        <a:rPr lang="ar-SA" sz="2000">
                          <a:effectLst/>
                          <a:cs typeface="B Nazanin" panose="00000400000000000000" pitchFamily="2" charset="-78"/>
                        </a:rPr>
                        <a:t>سن پذیرش در مقطع متوسطه اول و دوم بدلبل کاهش تفاوت سنی بین معلم و دانش آموز به 24 سال افزایش یابد.</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1946" marR="61946" marT="0" marB="0" anchor="ctr"/>
                </a:tc>
                <a:tc>
                  <a:txBody>
                    <a:bodyPr/>
                    <a:lstStyle/>
                    <a:p>
                      <a:pPr marL="0" marR="0" algn="r" rtl="1">
                        <a:lnSpc>
                          <a:spcPct val="107000"/>
                        </a:lnSpc>
                        <a:spcBef>
                          <a:spcPts val="0"/>
                        </a:spcBef>
                        <a:spcAft>
                          <a:spcPts val="0"/>
                        </a:spcAft>
                      </a:pPr>
                      <a:r>
                        <a:rPr lang="ar-SA" sz="2000">
                          <a:effectLst/>
                          <a:cs typeface="B Nazanin" panose="00000400000000000000" pitchFamily="2" charset="-78"/>
                        </a:rPr>
                        <a:t>3.داشتن حداکثر سن 22 سال تمام در بدو ورود به دانشگاه</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1946" marR="61946" marT="0" marB="0" anchor="ctr"/>
                </a:tc>
              </a:tr>
              <a:tr h="672799">
                <a:tc>
                  <a:txBody>
                    <a:bodyPr/>
                    <a:lstStyle/>
                    <a:p>
                      <a:pPr marL="0" marR="0" algn="just" rtl="1">
                        <a:lnSpc>
                          <a:spcPct val="107000"/>
                        </a:lnSpc>
                        <a:spcBef>
                          <a:spcPts val="0"/>
                        </a:spcBef>
                        <a:spcAft>
                          <a:spcPts val="0"/>
                        </a:spcAft>
                      </a:pPr>
                      <a:r>
                        <a:rPr lang="ar-SA" sz="2000">
                          <a:effectLst/>
                          <a:cs typeface="B Nazanin" panose="00000400000000000000" pitchFamily="2" charset="-78"/>
                        </a:rPr>
                        <a:t>با توجه به اینکه هر ساله ظرفیت رشته ابتدایی پسران به دلیل عدم علاقه مندی آنان، در کل پردیس های کشور خالی می ماند، به وزارت آموزش و پرورش پیشنهاد می گردد در مقطع ابتدایی از نیروی خانم استفاده کنند. </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1946" marR="61946" marT="0" marB="0" anchor="ctr"/>
                </a:tc>
                <a:tc>
                  <a:txBody>
                    <a:bodyPr/>
                    <a:lstStyle/>
                    <a:p>
                      <a:pPr marL="0" marR="0" algn="r" rtl="1">
                        <a:lnSpc>
                          <a:spcPct val="107000"/>
                        </a:lnSpc>
                        <a:spcBef>
                          <a:spcPts val="0"/>
                        </a:spcBef>
                        <a:spcAft>
                          <a:spcPts val="0"/>
                        </a:spcAft>
                      </a:pPr>
                      <a:r>
                        <a:rPr lang="ar-SA" sz="2000">
                          <a:effectLst/>
                          <a:cs typeface="B Nazanin" panose="00000400000000000000" pitchFamily="2" charset="-78"/>
                        </a:rPr>
                        <a:t>4. جنسیت معلمان در پایه ابتدایی آموزش و پرورش</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1946" marR="61946" marT="0" marB="0" anchor="ctr"/>
                </a:tc>
              </a:tr>
              <a:tr h="523819">
                <a:tc>
                  <a:txBody>
                    <a:bodyPr/>
                    <a:lstStyle/>
                    <a:p>
                      <a:pPr marL="0" marR="0" algn="just" rtl="1">
                        <a:lnSpc>
                          <a:spcPct val="107000"/>
                        </a:lnSpc>
                        <a:spcBef>
                          <a:spcPts val="0"/>
                        </a:spcBef>
                        <a:spcAft>
                          <a:spcPts val="0"/>
                        </a:spcAft>
                      </a:pPr>
                      <a:r>
                        <a:rPr lang="ar-SA" sz="2000" dirty="0">
                          <a:effectLst/>
                          <a:cs typeface="B Nazanin" panose="00000400000000000000" pitchFamily="2" charset="-78"/>
                        </a:rPr>
                        <a:t>تسهیل در امر گزینش داوطلبان و جلوگیری از اجرای مجدد مصاحبه و گزینش در مرحله تجدید نظر.</a:t>
                      </a:r>
                      <a:endParaRPr lang="en-US" sz="1400" dirty="0">
                        <a:effectLst/>
                        <a:latin typeface="Calibri" panose="020F0502020204030204" pitchFamily="34" charset="0"/>
                        <a:ea typeface="Calibri" panose="020F0502020204030204" pitchFamily="34" charset="0"/>
                        <a:cs typeface="B Nazanin" panose="00000400000000000000" pitchFamily="2" charset="-78"/>
                      </a:endParaRPr>
                    </a:p>
                  </a:txBody>
                  <a:tcPr marL="61946" marR="61946" marT="0" marB="0" anchor="ctr"/>
                </a:tc>
                <a:tc>
                  <a:txBody>
                    <a:bodyPr/>
                    <a:lstStyle/>
                    <a:p>
                      <a:pPr marL="0" marR="0" algn="r" rtl="1">
                        <a:lnSpc>
                          <a:spcPct val="107000"/>
                        </a:lnSpc>
                        <a:spcBef>
                          <a:spcPts val="0"/>
                        </a:spcBef>
                        <a:spcAft>
                          <a:spcPts val="0"/>
                        </a:spcAft>
                      </a:pPr>
                      <a:r>
                        <a:rPr lang="ar-SA" sz="2000" dirty="0">
                          <a:effectLst/>
                          <a:cs typeface="B Nazanin" panose="00000400000000000000" pitchFamily="2" charset="-78"/>
                        </a:rPr>
                        <a:t>5. شرایط‏گزینش هنگام مصاحبه چندبرابر ظرفیت پذیرفته</a:t>
                      </a:r>
                      <a:r>
                        <a:rPr lang="fa-IR" sz="2000" dirty="0">
                          <a:effectLst/>
                          <a:cs typeface="B Nazanin" panose="00000400000000000000" pitchFamily="2" charset="-78"/>
                        </a:rPr>
                        <a:t>‏</a:t>
                      </a:r>
                      <a:r>
                        <a:rPr lang="ar-SA" sz="2000" dirty="0">
                          <a:effectLst/>
                          <a:cs typeface="B Nazanin" panose="00000400000000000000" pitchFamily="2" charset="-78"/>
                        </a:rPr>
                        <a:t>شدگان</a:t>
                      </a:r>
                      <a:endParaRPr lang="en-US" sz="1400" dirty="0">
                        <a:effectLst/>
                        <a:latin typeface="Calibri" panose="020F0502020204030204" pitchFamily="34" charset="0"/>
                        <a:ea typeface="Calibri" panose="020F0502020204030204" pitchFamily="34" charset="0"/>
                        <a:cs typeface="B Nazanin" panose="00000400000000000000" pitchFamily="2" charset="-78"/>
                      </a:endParaRPr>
                    </a:p>
                  </a:txBody>
                  <a:tcPr marL="61946" marR="61946" marT="0" marB="0" anchor="ctr"/>
                </a:tc>
              </a:tr>
            </a:tbl>
          </a:graphicData>
        </a:graphic>
      </p:graphicFrame>
    </p:spTree>
    <p:extLst>
      <p:ext uri="{BB962C8B-B14F-4D97-AF65-F5344CB8AC3E}">
        <p14:creationId xmlns:p14="http://schemas.microsoft.com/office/powerpoint/2010/main" val="35331932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619281866"/>
              </p:ext>
            </p:extLst>
          </p:nvPr>
        </p:nvGraphicFramePr>
        <p:xfrm>
          <a:off x="539552" y="404664"/>
          <a:ext cx="8229600" cy="1174052"/>
        </p:xfrm>
        <a:graphic>
          <a:graphicData uri="http://schemas.openxmlformats.org/drawingml/2006/table">
            <a:tbl>
              <a:tblPr firstRow="1" firstCol="1" bandRow="1">
                <a:tableStyleId>{5C22544A-7EE6-4342-B048-85BDC9FD1C3A}</a:tableStyleId>
              </a:tblPr>
              <a:tblGrid>
                <a:gridCol w="5760640"/>
                <a:gridCol w="2468960"/>
              </a:tblGrid>
              <a:tr h="424443">
                <a:tc>
                  <a:txBody>
                    <a:bodyPr/>
                    <a:lstStyle/>
                    <a:p>
                      <a:pPr marL="0" marR="0" algn="ctr">
                        <a:lnSpc>
                          <a:spcPct val="107000"/>
                        </a:lnSpc>
                        <a:spcBef>
                          <a:spcPts val="0"/>
                        </a:spcBef>
                        <a:spcAft>
                          <a:spcPts val="0"/>
                        </a:spcAft>
                      </a:pPr>
                      <a:r>
                        <a:rPr lang="ar-SA" sz="2400" dirty="0">
                          <a:ln w="11113" cap="flat" cmpd="sng" algn="ctr">
                            <a:solidFill>
                              <a:srgbClr val="ED7D31"/>
                            </a:solidFill>
                            <a:prstDash val="solid"/>
                            <a:round/>
                          </a:ln>
                          <a:solidFill>
                            <a:schemeClr val="bg1"/>
                          </a:solidFill>
                          <a:effectLst/>
                          <a:cs typeface="B Titr" panose="00000700000000000000" pitchFamily="2" charset="-78"/>
                        </a:rPr>
                        <a:t>پیشنهادات و راهکارها</a:t>
                      </a:r>
                      <a:endParaRPr lang="en-US" sz="1400" dirty="0">
                        <a:solidFill>
                          <a:schemeClr val="bg1"/>
                        </a:solidFill>
                        <a:effectLst/>
                        <a:latin typeface="Calibri" panose="020F0502020204030204" pitchFamily="34" charset="0"/>
                        <a:ea typeface="Calibri" panose="020F0502020204030204" pitchFamily="34" charset="0"/>
                        <a:cs typeface="B Titr" panose="00000700000000000000" pitchFamily="2" charset="-78"/>
                      </a:endParaRPr>
                    </a:p>
                  </a:txBody>
                  <a:tcPr marL="61946" marR="61946" marT="0" marB="0" anchor="ctr"/>
                </a:tc>
                <a:tc>
                  <a:txBody>
                    <a:bodyPr/>
                    <a:lstStyle/>
                    <a:p>
                      <a:pPr marL="0" marR="0" algn="ctr">
                        <a:lnSpc>
                          <a:spcPct val="107000"/>
                        </a:lnSpc>
                        <a:spcBef>
                          <a:spcPts val="0"/>
                        </a:spcBef>
                        <a:spcAft>
                          <a:spcPts val="0"/>
                        </a:spcAft>
                      </a:pPr>
                      <a:r>
                        <a:rPr lang="fa-IR" sz="2400" dirty="0">
                          <a:ln w="11113" cap="flat" cmpd="sng" algn="ctr">
                            <a:solidFill>
                              <a:srgbClr val="ED7D31"/>
                            </a:solidFill>
                            <a:prstDash val="solid"/>
                            <a:round/>
                          </a:ln>
                          <a:solidFill>
                            <a:schemeClr val="bg1"/>
                          </a:solidFill>
                          <a:effectLst/>
                          <a:cs typeface="B Titr" panose="00000700000000000000" pitchFamily="2" charset="-78"/>
                        </a:rPr>
                        <a:t>چالش های شرایط اختصاصی جذب دانشجومعلمان</a:t>
                      </a:r>
                      <a:endParaRPr lang="en-US" sz="1400" dirty="0">
                        <a:solidFill>
                          <a:schemeClr val="bg1"/>
                        </a:solidFill>
                        <a:effectLst/>
                        <a:latin typeface="Calibri" panose="020F0502020204030204" pitchFamily="34" charset="0"/>
                        <a:ea typeface="Calibri" panose="020F0502020204030204" pitchFamily="34" charset="0"/>
                        <a:cs typeface="B Titr" panose="00000700000000000000" pitchFamily="2" charset="-78"/>
                      </a:endParaRPr>
                    </a:p>
                  </a:txBody>
                  <a:tcPr marL="61946" marR="61946" marT="0" marB="0" anchor="ctr"/>
                </a:tc>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3524408581"/>
              </p:ext>
            </p:extLst>
          </p:nvPr>
        </p:nvGraphicFramePr>
        <p:xfrm>
          <a:off x="539552" y="1700808"/>
          <a:ext cx="8229600" cy="4696587"/>
        </p:xfrm>
        <a:graphic>
          <a:graphicData uri="http://schemas.openxmlformats.org/drawingml/2006/table">
            <a:tbl>
              <a:tblPr firstRow="1" firstCol="1" bandRow="1">
                <a:tableStyleId>{5C22544A-7EE6-4342-B048-85BDC9FD1C3A}</a:tableStyleId>
              </a:tblPr>
              <a:tblGrid>
                <a:gridCol w="5760640"/>
                <a:gridCol w="2468960"/>
              </a:tblGrid>
              <a:tr h="4552571">
                <a:tc>
                  <a:txBody>
                    <a:bodyPr/>
                    <a:lstStyle/>
                    <a:p>
                      <a:pPr marL="0" marR="0" algn="just" rtl="1">
                        <a:lnSpc>
                          <a:spcPct val="107000"/>
                        </a:lnSpc>
                        <a:spcBef>
                          <a:spcPts val="0"/>
                        </a:spcBef>
                        <a:spcAft>
                          <a:spcPts val="0"/>
                        </a:spcAft>
                      </a:pPr>
                      <a:r>
                        <a:rPr lang="fa-IR" sz="1600" dirty="0">
                          <a:effectLst/>
                          <a:cs typeface="B Nazanin" panose="00000400000000000000" pitchFamily="2" charset="-78"/>
                        </a:rPr>
                        <a:t>یکی از علل اصلی تکمیل نشدن ظرفیت و خالی ماندن بیش از بیست و پنچ درصد (%25) از ظرفیت پذیرش این دانشگاه در سال 1395، شیوه پذیرش دانشجو به صورت بومی است؛ که معمولا به پذیرش داوطلبان بومی شهر و بخش های کوچک محدود شده و در نتیجه رقابت و پذیرش آن کدرشته را تحت تاثیر قرار داده است. این امر علاوه بر اینکه باعث قبولی کمتر از ظرفیت یا در پاره ای از موارد عدم قبولی در برخی کدرشته ها گردیده؛ تبعات و آسیب‎های دیگری برای دانشگاه از جمله اختلال در فعالیت های آموزشی، پذیرش دانشجویانی با وضعیت علمی ضعیف، حذف رشته در برخی پردیس ها به دلیل به حد نصاب نرسیدن تعداد دانشجویان جهت تشکیل کلاس و یا اجبار به اخذ حداقل واحد برای دانشجو را در پی داشته که هزینه زیادی را به دانشگاه تحمیل کرده است. لذا در راستای رسالت اصلی دانشگاه فرهنگیان و به منظور کاستن از آسیبهای ذکر شده؛ پیشنهاد می شود با هماهنگی و همکاری سازمان سنجش آموزش کشور؛ پذیرش دانشجو در سال جاری به شیوه «بومی گزینی سطح بندی شده» انجام پذیرد. بر اساس این روش، در سطح اول اولویت با متقاضی منطقه ای نظر است اما اگر ظرفیت خالی باقی ماند، در سطح دوم متقاضیان استان قرار می‌گیرند و البته اگر همچنان ظرفیت خالی باقی باشد، ظرفیت به متقاضیان استانهای همجوار منطقه اختصاص می‌یابد</a:t>
                      </a:r>
                      <a:r>
                        <a:rPr lang="fa-IR" sz="1600" u="sng" dirty="0">
                          <a:effectLst/>
                          <a:cs typeface="B Nazanin" panose="00000400000000000000" pitchFamily="2" charset="-78"/>
                        </a:rPr>
                        <a:t>. </a:t>
                      </a:r>
                      <a:r>
                        <a:rPr lang="fa-IR" sz="1600" dirty="0">
                          <a:effectLst/>
                          <a:cs typeface="B Nazanin" panose="00000400000000000000" pitchFamily="2" charset="-78"/>
                        </a:rPr>
                        <a:t>بدین تربیت، فرایند بومی گزینی سه سطحی «منطقه»، «استان» و «استان همجوار» جایگزین روند موجود یعنی بومی گزینی شهر- بخش (منطقه) می شود.</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61946" marR="61946" marT="0" marB="0" anchor="ctr"/>
                </a:tc>
                <a:tc>
                  <a:txBody>
                    <a:bodyPr/>
                    <a:lstStyle/>
                    <a:p>
                      <a:pPr marL="0" marR="0" algn="ctr" rtl="1">
                        <a:lnSpc>
                          <a:spcPct val="107000"/>
                        </a:lnSpc>
                        <a:spcBef>
                          <a:spcPts val="0"/>
                        </a:spcBef>
                        <a:spcAft>
                          <a:spcPts val="0"/>
                        </a:spcAft>
                      </a:pPr>
                      <a:r>
                        <a:rPr lang="ar-SA" sz="1600" dirty="0">
                          <a:effectLst/>
                          <a:cs typeface="B Nazanin" panose="00000400000000000000" pitchFamily="2" charset="-78"/>
                        </a:rPr>
                        <a:t>6. بومی گزینی</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61946" marR="61946" marT="0" marB="0" anchor="ctr"/>
                </a:tc>
              </a:tr>
            </a:tbl>
          </a:graphicData>
        </a:graphic>
      </p:graphicFrame>
    </p:spTree>
    <p:extLst>
      <p:ext uri="{BB962C8B-B14F-4D97-AF65-F5344CB8AC3E}">
        <p14:creationId xmlns:p14="http://schemas.microsoft.com/office/powerpoint/2010/main" val="22743465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Content Placeholder 6"/>
          <p:cNvSpPr>
            <a:spLocks noGrp="1"/>
          </p:cNvSpPr>
          <p:nvPr>
            <p:ph idx="1"/>
          </p:nvPr>
        </p:nvSpPr>
        <p:spPr>
          <a:xfrm>
            <a:off x="323528" y="1817440"/>
            <a:ext cx="4834880" cy="5040560"/>
          </a:xfrm>
        </p:spPr>
        <p:txBody>
          <a:bodyPr>
            <a:normAutofit/>
          </a:bodyPr>
          <a:lstStyle/>
          <a:p>
            <a:pPr marL="0" indent="0" algn="just" rtl="1">
              <a:buNone/>
            </a:pPr>
            <a:r>
              <a:rPr lang="fa-IR" sz="2800" dirty="0" smtClean="0">
                <a:cs typeface="B Davat" panose="00000400000000000000" pitchFamily="2" charset="-78"/>
              </a:rPr>
              <a:t>آموزش و پرورش اصلی ترین بخش کشور در زمینه تربیت نیروی انسانی آینده و تقویت زیر ساخت های کشور است و پایه اصلی فرهنگ کشور محسوب می شود که اگر در مسیر درست قرار گیرد، این امیدواری وجود دارد که بخش های دیگر نیز کارهای خود را به درستی انجام دهند.</a:t>
            </a:r>
          </a:p>
          <a:p>
            <a:pPr marL="0" indent="0" algn="just" rtl="1">
              <a:buNone/>
            </a:pPr>
            <a:r>
              <a:rPr lang="fa-IR" sz="2800" dirty="0">
                <a:cs typeface="B Davat" panose="00000400000000000000" pitchFamily="2" charset="-78"/>
              </a:rPr>
              <a:t> </a:t>
            </a:r>
            <a:r>
              <a:rPr lang="fa-IR" sz="2800" dirty="0" smtClean="0">
                <a:cs typeface="B Davat" panose="00000400000000000000" pitchFamily="2" charset="-78"/>
              </a:rPr>
              <a:t>              		</a:t>
            </a:r>
            <a:r>
              <a:rPr lang="fa-IR" sz="2000" dirty="0" smtClean="0">
                <a:cs typeface="B Nazanin" panose="00000400000000000000" pitchFamily="2" charset="-78"/>
              </a:rPr>
              <a:t>رئیس جمهور محترم </a:t>
            </a:r>
          </a:p>
          <a:p>
            <a:pPr marL="0" indent="0" rtl="1">
              <a:buNone/>
            </a:pPr>
            <a:r>
              <a:rPr lang="fa-IR" sz="2000" dirty="0" smtClean="0">
                <a:cs typeface="B Nazanin" panose="00000400000000000000" pitchFamily="2" charset="-78"/>
              </a:rPr>
              <a:t>و رئیس هیات امنای دانشگاه فرهنگیان</a:t>
            </a:r>
            <a:endParaRPr lang="fa-IR" sz="2000" dirty="0">
              <a:cs typeface="B Nazanin" panose="00000400000000000000" pitchFamily="2" charset="-78"/>
            </a:endParaRPr>
          </a:p>
        </p:txBody>
      </p:sp>
      <p:pic>
        <p:nvPicPr>
          <p:cNvPr id="10" name="Picture 9"/>
          <p:cNvPicPr>
            <a:picLocks noChangeAspect="1"/>
          </p:cNvPicPr>
          <p:nvPr/>
        </p:nvPicPr>
        <p:blipFill>
          <a:blip r:embed="rId4"/>
          <a:stretch>
            <a:fillRect/>
          </a:stretch>
        </p:blipFill>
        <p:spPr>
          <a:xfrm>
            <a:off x="5652120" y="1196752"/>
            <a:ext cx="2981923" cy="39604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2272549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6952" y="1830656"/>
            <a:ext cx="6619244" cy="2008236"/>
          </a:xfrm>
        </p:spPr>
        <p:txBody>
          <a:bodyPr/>
          <a:lstStyle/>
          <a:p>
            <a:pPr algn="ctr"/>
            <a:r>
              <a:rPr lang="fa-IR" sz="3600" dirty="0">
                <a:cs typeface="B Titr" panose="00000700000000000000" pitchFamily="2" charset="-78"/>
              </a:rPr>
              <a:t>چالش های دوره مهارت آموزی</a:t>
            </a:r>
            <a:endParaRPr lang="en-US" sz="3600" dirty="0">
              <a:cs typeface="B Titr" panose="00000700000000000000" pitchFamily="2" charset="-78"/>
            </a:endParaRPr>
          </a:p>
        </p:txBody>
      </p:sp>
      <p:pic>
        <p:nvPicPr>
          <p:cNvPr id="3" name="Picture 2"/>
          <p:cNvPicPr/>
          <p:nvPr/>
        </p:nvPicPr>
        <p:blipFill>
          <a:blip r:embed="rId2"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322664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255" y="1347596"/>
            <a:ext cx="6619735" cy="534587"/>
          </a:xfrm>
        </p:spPr>
        <p:txBody>
          <a:bodyPr>
            <a:normAutofit fontScale="90000"/>
          </a:bodyPr>
          <a:lstStyle/>
          <a:p>
            <a:pPr algn="ctr"/>
            <a:r>
              <a:rPr lang="fa-IR" sz="3600" b="1" dirty="0">
                <a:solidFill>
                  <a:srgbClr val="7030A0"/>
                </a:solidFill>
                <a:cs typeface="B Titr" panose="00000700000000000000" pitchFamily="2" charset="-78"/>
              </a:rPr>
              <a:t>چالش های برون سازمانی</a:t>
            </a:r>
            <a:endParaRPr lang="en-US" sz="3600" b="1" dirty="0">
              <a:solidFill>
                <a:srgbClr val="7030A0"/>
              </a:solidFill>
              <a:cs typeface="B Titr" panose="00000700000000000000" pitchFamily="2" charset="-78"/>
            </a:endParaRPr>
          </a:p>
        </p:txBody>
      </p:sp>
      <p:sp>
        <p:nvSpPr>
          <p:cNvPr id="3" name="Content Placeholder 2"/>
          <p:cNvSpPr>
            <a:spLocks noGrp="1"/>
          </p:cNvSpPr>
          <p:nvPr>
            <p:ph idx="1"/>
          </p:nvPr>
        </p:nvSpPr>
        <p:spPr>
          <a:xfrm>
            <a:off x="323528" y="2276872"/>
            <a:ext cx="8403191" cy="4067443"/>
          </a:xfrm>
        </p:spPr>
        <p:txBody>
          <a:bodyPr>
            <a:noAutofit/>
          </a:bodyPr>
          <a:lstStyle/>
          <a:p>
            <a:pPr algn="just" rtl="1"/>
            <a:r>
              <a:rPr lang="fa-IR" sz="2400" b="1" dirty="0">
                <a:cs typeface="B Lotus" panose="00000400000000000000" pitchFamily="2" charset="-78"/>
              </a:rPr>
              <a:t>تاکید وزارت آموزش و پرورش بر استفاده از دوره مهارت آموزی (ماده 28) برای تامین کسری نیروی آموزش و پرورش</a:t>
            </a:r>
          </a:p>
          <a:p>
            <a:pPr algn="just" rtl="1"/>
            <a:r>
              <a:rPr lang="ar-SA" sz="2400" b="1" dirty="0">
                <a:cs typeface="B Lotus" panose="00000400000000000000" pitchFamily="2" charset="-78"/>
              </a:rPr>
              <a:t>فشار برای </a:t>
            </a:r>
            <a:r>
              <a:rPr lang="fa-IR" sz="2400" b="1" dirty="0">
                <a:cs typeface="B Lotus" panose="00000400000000000000" pitchFamily="2" charset="-78"/>
              </a:rPr>
              <a:t>اجرای </a:t>
            </a:r>
            <a:r>
              <a:rPr lang="ar-SA" sz="2400" b="1" dirty="0">
                <a:cs typeface="B Lotus" panose="00000400000000000000" pitchFamily="2" charset="-78"/>
              </a:rPr>
              <a:t>پرشتاب</a:t>
            </a:r>
            <a:r>
              <a:rPr lang="fa-IR" sz="2400" b="1" dirty="0">
                <a:cs typeface="B Lotus" panose="00000400000000000000" pitchFamily="2" charset="-78"/>
              </a:rPr>
              <a:t>، کوتاه</a:t>
            </a:r>
            <a:r>
              <a:rPr lang="ar-SA" sz="2400" b="1" dirty="0">
                <a:cs typeface="B Lotus" panose="00000400000000000000" pitchFamily="2" charset="-78"/>
              </a:rPr>
              <a:t> و فشرد</a:t>
            </a:r>
            <a:r>
              <a:rPr lang="fa-IR" sz="2400" b="1" dirty="0">
                <a:cs typeface="B Lotus" panose="00000400000000000000" pitchFamily="2" charset="-78"/>
              </a:rPr>
              <a:t>ه </a:t>
            </a:r>
            <a:r>
              <a:rPr lang="ar-SA" sz="2400" b="1" dirty="0">
                <a:cs typeface="B Lotus" panose="00000400000000000000" pitchFamily="2" charset="-78"/>
              </a:rPr>
              <a:t>دوره مهارت آموزی</a:t>
            </a:r>
            <a:r>
              <a:rPr lang="fa-IR" sz="2400" b="1" dirty="0">
                <a:cs typeface="B Lotus" panose="00000400000000000000" pitchFamily="2" charset="-78"/>
              </a:rPr>
              <a:t> </a:t>
            </a:r>
          </a:p>
          <a:p>
            <a:pPr algn="just" rtl="1"/>
            <a:r>
              <a:rPr lang="ar-SA" sz="2400" b="1" dirty="0">
                <a:cs typeface="B Lotus" panose="00000400000000000000" pitchFamily="2" charset="-78"/>
              </a:rPr>
              <a:t>تحمیل مشکلات از خارج دانشگاه و</a:t>
            </a:r>
            <a:r>
              <a:rPr lang="fa-IR" sz="2400" b="1" dirty="0">
                <a:cs typeface="B Lotus" panose="00000400000000000000" pitchFamily="2" charset="-78"/>
              </a:rPr>
              <a:t> نیز</a:t>
            </a:r>
            <a:r>
              <a:rPr lang="ar-SA" sz="2400" b="1" dirty="0">
                <a:cs typeface="B Lotus" panose="00000400000000000000" pitchFamily="2" charset="-78"/>
              </a:rPr>
              <a:t> دخالت غیرطبیعی در امور و فعالیت های آموزشی و اجرایی دوره</a:t>
            </a:r>
            <a:r>
              <a:rPr lang="fa-IR" sz="2400" b="1" dirty="0">
                <a:cs typeface="B Lotus" panose="00000400000000000000" pitchFamily="2" charset="-78"/>
              </a:rPr>
              <a:t> مهارت آموزی</a:t>
            </a:r>
            <a:r>
              <a:rPr lang="ar-SA" sz="2400" b="1" dirty="0">
                <a:cs typeface="B Lotus" panose="00000400000000000000" pitchFamily="2" charset="-78"/>
              </a:rPr>
              <a:t> از سوی دستگاه های دیگر</a:t>
            </a:r>
            <a:endParaRPr lang="en-US" sz="2400" b="1" dirty="0">
              <a:cs typeface="B Lotus" panose="00000400000000000000" pitchFamily="2" charset="-78"/>
            </a:endParaRPr>
          </a:p>
          <a:p>
            <a:pPr algn="just" rtl="1"/>
            <a:r>
              <a:rPr lang="ar-SA" sz="2400" b="1" dirty="0">
                <a:cs typeface="B Lotus" panose="00000400000000000000" pitchFamily="2" charset="-78"/>
              </a:rPr>
              <a:t>معرفی مهارت آموزان تاخیر گزینش از سوی آموزش و پرورش</a:t>
            </a:r>
            <a:r>
              <a:rPr lang="fa-IR" sz="2400" b="1" dirty="0">
                <a:cs typeface="B Lotus" panose="00000400000000000000" pitchFamily="2" charset="-78"/>
              </a:rPr>
              <a:t>، پس از شروع دوره و مالاً</a:t>
            </a:r>
            <a:r>
              <a:rPr lang="ar-SA" sz="2400" b="1" dirty="0">
                <a:cs typeface="B Lotus" panose="00000400000000000000" pitchFamily="2" charset="-78"/>
              </a:rPr>
              <a:t> تاثیر مخرب آن در کیفیت برگزاری دوره</a:t>
            </a:r>
            <a:endParaRPr lang="fa-IR" sz="2400" b="1" dirty="0">
              <a:cs typeface="B Lotus" panose="00000400000000000000" pitchFamily="2" charset="-78"/>
            </a:endParaRPr>
          </a:p>
          <a:p>
            <a:pPr algn="just" rtl="1"/>
            <a:r>
              <a:rPr lang="ar-SA" sz="2400" b="1" dirty="0">
                <a:cs typeface="B Lotus" panose="00000400000000000000" pitchFamily="2" charset="-78"/>
              </a:rPr>
              <a:t>عدم پرداخت هزینه های دوره توسط وزارت آموزش و پرورش اعم از هزینه های مصاحبه و اجرای دوره که موجب کاهش مشارکت و کیفیت همکاری استادان قابل در فرایند مصاحبه و آموزش دوره شده است. </a:t>
            </a:r>
            <a:endParaRPr lang="en-US" sz="2400" b="1" dirty="0">
              <a:cs typeface="B Lotus" panose="00000400000000000000" pitchFamily="2" charset="-78"/>
            </a:endParaRPr>
          </a:p>
          <a:p>
            <a:pPr algn="just" rtl="1"/>
            <a:endParaRPr lang="en-US" sz="2100" b="1" dirty="0">
              <a:cs typeface="B Lotus" panose="00000400000000000000" pitchFamily="2" charset="-78"/>
            </a:endParaRPr>
          </a:p>
          <a:p>
            <a:pPr algn="just" rtl="1"/>
            <a:endParaRPr lang="fa-IR" sz="1500" b="1" dirty="0">
              <a:cs typeface="B Lotus" panose="00000400000000000000" pitchFamily="2" charset="-78"/>
            </a:endParaRPr>
          </a:p>
        </p:txBody>
      </p:sp>
      <p:pic>
        <p:nvPicPr>
          <p:cNvPr id="4" name="Picture 3"/>
          <p:cNvPicPr/>
          <p:nvPr/>
        </p:nvPicPr>
        <p:blipFill>
          <a:blip r:embed="rId2"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02045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1260825"/>
            <a:ext cx="6619735" cy="534587"/>
          </a:xfrm>
        </p:spPr>
        <p:txBody>
          <a:bodyPr>
            <a:normAutofit fontScale="90000"/>
          </a:bodyPr>
          <a:lstStyle/>
          <a:p>
            <a:pPr algn="ctr"/>
            <a:r>
              <a:rPr lang="fa-IR" sz="3600" b="1" dirty="0">
                <a:solidFill>
                  <a:srgbClr val="7030A0"/>
                </a:solidFill>
                <a:cs typeface="B Titr" panose="00000700000000000000" pitchFamily="2" charset="-78"/>
              </a:rPr>
              <a:t>چالش های فرایندی</a:t>
            </a:r>
            <a:endParaRPr lang="en-US" sz="3600" b="1" dirty="0">
              <a:solidFill>
                <a:srgbClr val="7030A0"/>
              </a:solidFill>
              <a:cs typeface="B Titr" panose="00000700000000000000" pitchFamily="2" charset="-78"/>
            </a:endParaRPr>
          </a:p>
        </p:txBody>
      </p:sp>
      <p:sp>
        <p:nvSpPr>
          <p:cNvPr id="3" name="Content Placeholder 2"/>
          <p:cNvSpPr>
            <a:spLocks noGrp="1"/>
          </p:cNvSpPr>
          <p:nvPr>
            <p:ph idx="1"/>
          </p:nvPr>
        </p:nvSpPr>
        <p:spPr>
          <a:xfrm>
            <a:off x="243865" y="1795412"/>
            <a:ext cx="8934719" cy="2992862"/>
          </a:xfrm>
        </p:spPr>
        <p:txBody>
          <a:bodyPr>
            <a:noAutofit/>
          </a:bodyPr>
          <a:lstStyle/>
          <a:p>
            <a:pPr algn="just" rtl="1"/>
            <a:r>
              <a:rPr lang="ar-SA" sz="2400" b="1" dirty="0">
                <a:cs typeface="B Lotus" panose="00000400000000000000" pitchFamily="2" charset="-78"/>
              </a:rPr>
              <a:t>متفاوت بودن الگوی فرهنگی، اجتماعی و اخلاقی بسیاری از مهارت آموزان با زیست بوم دانشگاه فرهنگیان و فضای اخلافی و فرهنگی آن (از جمله وجود تعداد زیادی مهارت آموز سیگاری، گزارش و دریافت موارد مصرف مواد مخدر در خوابگاه هایی که مهارت آموز ساکن بوده، موارد انضباطی و ...)</a:t>
            </a:r>
            <a:endParaRPr lang="en-US" sz="2400" b="1" dirty="0">
              <a:cs typeface="B Lotus" panose="00000400000000000000" pitchFamily="2" charset="-78"/>
            </a:endParaRPr>
          </a:p>
          <a:p>
            <a:pPr algn="just" rtl="1"/>
            <a:r>
              <a:rPr lang="ar-SA" sz="2400" b="1" dirty="0">
                <a:cs typeface="B Lotus" panose="00000400000000000000" pitchFamily="2" charset="-78"/>
              </a:rPr>
              <a:t>عدم تعهد مهارت آموزان دارای مدارج علمی بالا به شغل معلمی</a:t>
            </a:r>
            <a:endParaRPr lang="en-US" sz="2400" b="1" dirty="0">
              <a:cs typeface="B Lotus" panose="00000400000000000000" pitchFamily="2" charset="-78"/>
            </a:endParaRPr>
          </a:p>
          <a:p>
            <a:pPr algn="just" rtl="1"/>
            <a:r>
              <a:rPr lang="ar-SA" sz="2400" b="1" dirty="0">
                <a:cs typeface="B Lotus" panose="00000400000000000000" pitchFamily="2" charset="-78"/>
              </a:rPr>
              <a:t>تاثیر </a:t>
            </a:r>
            <a:r>
              <a:rPr lang="fa-IR" sz="2400" b="1" dirty="0">
                <a:cs typeface="B Lotus" panose="00000400000000000000" pitchFamily="2" charset="-78"/>
              </a:rPr>
              <a:t>منفی </a:t>
            </a:r>
            <a:r>
              <a:rPr lang="ar-SA" sz="2400" b="1" dirty="0">
                <a:cs typeface="B Lotus" panose="00000400000000000000" pitchFamily="2" charset="-78"/>
              </a:rPr>
              <a:t>برگزاری کلاس های آموزشی بصورت فشرده، بر</a:t>
            </a:r>
            <a:r>
              <a:rPr lang="fa-IR" sz="2400" b="1" dirty="0">
                <a:cs typeface="B Lotus" panose="00000400000000000000" pitchFamily="2" charset="-78"/>
              </a:rPr>
              <a:t> امکان بکارگیری استادان مبرز و نیز</a:t>
            </a:r>
            <a:r>
              <a:rPr lang="ar-SA" sz="2400" b="1" dirty="0">
                <a:cs typeface="B Lotus" panose="00000400000000000000" pitchFamily="2" charset="-78"/>
              </a:rPr>
              <a:t> کیفیت آموزش های ارائه شده.</a:t>
            </a:r>
            <a:endParaRPr lang="en-US" sz="2400" b="1" dirty="0">
              <a:cs typeface="B Lotus" panose="00000400000000000000" pitchFamily="2" charset="-78"/>
            </a:endParaRPr>
          </a:p>
          <a:p>
            <a:pPr algn="just" rtl="1"/>
            <a:r>
              <a:rPr lang="ar-SA" sz="2400" b="1" dirty="0">
                <a:cs typeface="B Lotus" panose="00000400000000000000" pitchFamily="2" charset="-78"/>
              </a:rPr>
              <a:t>غلبه محتوا</a:t>
            </a:r>
            <a:r>
              <a:rPr lang="fa-IR" sz="2400" b="1" dirty="0">
                <a:cs typeface="B Lotus" panose="00000400000000000000" pitchFamily="2" charset="-78"/>
              </a:rPr>
              <a:t>،</a:t>
            </a:r>
            <a:r>
              <a:rPr lang="ar-SA" sz="2400" b="1" dirty="0">
                <a:cs typeface="B Lotus" panose="00000400000000000000" pitchFamily="2" charset="-78"/>
              </a:rPr>
              <a:t> دروس</a:t>
            </a:r>
            <a:r>
              <a:rPr lang="fa-IR" sz="2400" b="1" dirty="0">
                <a:cs typeface="B Lotus" panose="00000400000000000000" pitchFamily="2" charset="-78"/>
              </a:rPr>
              <a:t> و رویکرد آموزش</a:t>
            </a:r>
            <a:r>
              <a:rPr lang="ar-SA" sz="2400" b="1" dirty="0">
                <a:cs typeface="B Lotus" panose="00000400000000000000" pitchFamily="2" charset="-78"/>
              </a:rPr>
              <a:t> نظری، در دوره ای که با هدف افزایش مهارت طراحی شده است.</a:t>
            </a:r>
            <a:endParaRPr lang="en-US" sz="2400" b="1" dirty="0">
              <a:cs typeface="B Lotus" panose="00000400000000000000" pitchFamily="2" charset="-78"/>
            </a:endParaRPr>
          </a:p>
          <a:p>
            <a:pPr algn="just" rtl="1"/>
            <a:r>
              <a:rPr lang="ar-SA" sz="2400" b="1" dirty="0">
                <a:cs typeface="B Lotus" panose="00000400000000000000" pitchFamily="2" charset="-78"/>
              </a:rPr>
              <a:t>ارائه دروس تکراری بگونه ای که دروس تعیین شده در سرفصل دوره توسط مهارت آموزان در دوره های تحصیلی قبل فراگرفته اند</a:t>
            </a:r>
            <a:r>
              <a:rPr lang="fa-IR" sz="2400" b="1" dirty="0">
                <a:cs typeface="B Lotus" panose="00000400000000000000" pitchFamily="2" charset="-78"/>
              </a:rPr>
              <a:t>.</a:t>
            </a:r>
            <a:endParaRPr lang="en-US" sz="2400" b="1" dirty="0">
              <a:cs typeface="B Lotus" panose="00000400000000000000" pitchFamily="2" charset="-78"/>
            </a:endParaRPr>
          </a:p>
          <a:p>
            <a:pPr algn="just" rtl="1"/>
            <a:r>
              <a:rPr lang="ar-SA" sz="2400" b="1" dirty="0">
                <a:cs typeface="B Lotus" panose="00000400000000000000" pitchFamily="2" charset="-78"/>
              </a:rPr>
              <a:t>ایهام در طراحی، اطلاع رسانی، اجرا و اعلام نتایج آزمون اصلح</a:t>
            </a:r>
            <a:endParaRPr lang="fa-IR" sz="2400" b="1" dirty="0">
              <a:cs typeface="B Lotus" panose="00000400000000000000" pitchFamily="2" charset="-78"/>
            </a:endParaRPr>
          </a:p>
          <a:p>
            <a:pPr algn="just" rtl="1"/>
            <a:endParaRPr lang="en-US" sz="2400" b="1" dirty="0">
              <a:cs typeface="B Lotus" panose="00000400000000000000" pitchFamily="2" charset="-78"/>
            </a:endParaRPr>
          </a:p>
          <a:p>
            <a:pPr algn="just" rtl="1"/>
            <a:endParaRPr lang="fa-IR" sz="2400" b="1" dirty="0">
              <a:cs typeface="B Lotus" panose="00000400000000000000" pitchFamily="2" charset="-78"/>
            </a:endParaRPr>
          </a:p>
        </p:txBody>
      </p:sp>
      <p:pic>
        <p:nvPicPr>
          <p:cNvPr id="4" name="Picture 3"/>
          <p:cNvPicPr/>
          <p:nvPr/>
        </p:nvPicPr>
        <p:blipFill>
          <a:blip r:embed="rId2"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3713311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7491" y="1318780"/>
            <a:ext cx="6619735" cy="534587"/>
          </a:xfrm>
        </p:spPr>
        <p:txBody>
          <a:bodyPr>
            <a:normAutofit fontScale="90000"/>
          </a:bodyPr>
          <a:lstStyle/>
          <a:p>
            <a:pPr algn="ctr"/>
            <a:r>
              <a:rPr lang="fa-IR" sz="3600" b="1" dirty="0">
                <a:solidFill>
                  <a:srgbClr val="7030A0"/>
                </a:solidFill>
                <a:cs typeface="B Titr" panose="00000700000000000000" pitchFamily="2" charset="-78"/>
              </a:rPr>
              <a:t>سایر چالش ها</a:t>
            </a:r>
            <a:endParaRPr lang="en-US" sz="3600" b="1" dirty="0">
              <a:solidFill>
                <a:srgbClr val="7030A0"/>
              </a:solidFill>
              <a:cs typeface="B Titr" panose="00000700000000000000" pitchFamily="2" charset="-78"/>
            </a:endParaRPr>
          </a:p>
        </p:txBody>
      </p:sp>
      <p:sp>
        <p:nvSpPr>
          <p:cNvPr id="3" name="Content Placeholder 2"/>
          <p:cNvSpPr>
            <a:spLocks noGrp="1"/>
          </p:cNvSpPr>
          <p:nvPr>
            <p:ph idx="1"/>
          </p:nvPr>
        </p:nvSpPr>
        <p:spPr>
          <a:xfrm>
            <a:off x="218516" y="2060848"/>
            <a:ext cx="8934719" cy="4320480"/>
          </a:xfrm>
        </p:spPr>
        <p:txBody>
          <a:bodyPr>
            <a:noAutofit/>
          </a:bodyPr>
          <a:lstStyle/>
          <a:p>
            <a:pPr algn="just" rtl="1"/>
            <a:r>
              <a:rPr lang="ar-SA" sz="2400" b="1" dirty="0">
                <a:cs typeface="B Lotus" panose="00000400000000000000" pitchFamily="2" charset="-78"/>
              </a:rPr>
              <a:t>ناهمخوانی و وجود تفاوت فاحش در ویژگی ها و کیفیت آموزشی، فرهنگی، اجتماعی و اقتصادی مهارت آموزان</a:t>
            </a:r>
            <a:r>
              <a:rPr lang="fa-IR" sz="2400" b="1" dirty="0">
                <a:cs typeface="B Lotus" panose="00000400000000000000" pitchFamily="2" charset="-78"/>
              </a:rPr>
              <a:t> اعم از مدرک و سطح تحصیلات مهارت آموزان </a:t>
            </a:r>
            <a:r>
              <a:rPr lang="ar-SA" sz="2400" b="1" dirty="0">
                <a:cs typeface="B Lotus" panose="00000400000000000000" pitchFamily="2" charset="-78"/>
              </a:rPr>
              <a:t>عدم مشارکت مدیریت امور استان های دانشگاه در در فرایند طراحی و اجرای امور مرتبط با دوره مهارت آموزی</a:t>
            </a:r>
            <a:endParaRPr lang="en-US" sz="2400" b="1" dirty="0">
              <a:cs typeface="B Lotus" panose="00000400000000000000" pitchFamily="2" charset="-78"/>
            </a:endParaRPr>
          </a:p>
          <a:p>
            <a:pPr algn="just" rtl="1"/>
            <a:r>
              <a:rPr lang="ar-SA" sz="2400" b="1" dirty="0">
                <a:cs typeface="B Lotus" panose="00000400000000000000" pitchFamily="2" charset="-78"/>
              </a:rPr>
              <a:t>تاثیر سوء هم‏مکانی مهارت آموزان با دانشجویان پیوسته از نظر امکانات مالی و رفاهی توسط مهارت آموزان</a:t>
            </a:r>
            <a:endParaRPr lang="en-US" sz="2400" b="1" dirty="0">
              <a:cs typeface="B Lotus" panose="00000400000000000000" pitchFamily="2" charset="-78"/>
            </a:endParaRPr>
          </a:p>
          <a:p>
            <a:pPr algn="just" rtl="1"/>
            <a:r>
              <a:rPr lang="ar-SA" sz="2400" b="1" dirty="0">
                <a:cs typeface="B Lotus" panose="00000400000000000000" pitchFamily="2" charset="-78"/>
              </a:rPr>
              <a:t>درگیر بودن مهارت آموزان با مسایل شخصی فراوان از جمله اشتغال، بارداری در خانم ها و </a:t>
            </a:r>
            <a:r>
              <a:rPr lang="fa-IR" sz="2400" b="1" dirty="0">
                <a:cs typeface="B Lotus" panose="00000400000000000000" pitchFamily="2" charset="-78"/>
              </a:rPr>
              <a:t>اشتغال بکار مهارت آموزان، ادامه تحصیل و ...</a:t>
            </a:r>
            <a:endParaRPr lang="en-US" sz="2400" b="1" dirty="0">
              <a:cs typeface="B Lotus" panose="00000400000000000000" pitchFamily="2" charset="-78"/>
            </a:endParaRPr>
          </a:p>
          <a:p>
            <a:pPr algn="just" rtl="1"/>
            <a:r>
              <a:rPr lang="ar-SA" sz="2400" b="1" dirty="0">
                <a:cs typeface="B Lotus" panose="00000400000000000000" pitchFamily="2" charset="-78"/>
              </a:rPr>
              <a:t>عدم تعهد دانشگاه بر اساس توافق صورت گرفته به اختصاص امکانات رفاهی مانند سلف، خوابگاه و ... به مهارت آموزان موجب اعتراض آنها شد.</a:t>
            </a:r>
            <a:endParaRPr lang="en-US" sz="2400" b="1" dirty="0">
              <a:cs typeface="B Lotus" panose="00000400000000000000" pitchFamily="2" charset="-78"/>
            </a:endParaRPr>
          </a:p>
          <a:p>
            <a:pPr algn="just" rtl="1"/>
            <a:endParaRPr lang="en-US" sz="2400" b="1" dirty="0">
              <a:cs typeface="B Lotus" panose="00000400000000000000" pitchFamily="2" charset="-78"/>
            </a:endParaRPr>
          </a:p>
          <a:p>
            <a:pPr algn="just" rtl="1"/>
            <a:endParaRPr lang="fa-IR" sz="2400" b="1" dirty="0">
              <a:cs typeface="B Lotus" panose="00000400000000000000" pitchFamily="2" charset="-78"/>
            </a:endParaRPr>
          </a:p>
        </p:txBody>
      </p:sp>
      <p:pic>
        <p:nvPicPr>
          <p:cNvPr id="4" name="Picture 3"/>
          <p:cNvPicPr/>
          <p:nvPr/>
        </p:nvPicPr>
        <p:blipFill>
          <a:blip r:embed="rId2"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562756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11" name="Rectangle 10"/>
          <p:cNvSpPr/>
          <p:nvPr/>
        </p:nvSpPr>
        <p:spPr>
          <a:xfrm>
            <a:off x="179512" y="2852936"/>
            <a:ext cx="8676964" cy="777136"/>
          </a:xfrm>
          <a:prstGeom prst="rect">
            <a:avLst/>
          </a:prstGeom>
        </p:spPr>
        <p:txBody>
          <a:bodyPr wrap="square">
            <a:spAutoFit/>
          </a:bodyPr>
          <a:lstStyle/>
          <a:p>
            <a:pPr algn="ctr" rtl="1">
              <a:lnSpc>
                <a:spcPct val="115000"/>
              </a:lnSpc>
              <a:spcAft>
                <a:spcPts val="1000"/>
              </a:spcAft>
            </a:pPr>
            <a:r>
              <a:rPr lang="fa-IR" sz="4000" dirty="0" smtClean="0">
                <a:solidFill>
                  <a:schemeClr val="bg1"/>
                </a:solidFill>
                <a:latin typeface="Tahoma" panose="020B0604030504040204" pitchFamily="34" charset="0"/>
                <a:ea typeface="Calibri" panose="020F0502020204030204" pitchFamily="34" charset="0"/>
                <a:cs typeface="B Titr" panose="00000700000000000000" pitchFamily="2" charset="-78"/>
              </a:rPr>
              <a:t>گزارش عملکرد 120 روزه </a:t>
            </a:r>
            <a:endParaRPr lang="en-US" sz="3200" dirty="0">
              <a:solidFill>
                <a:schemeClr val="bg1"/>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062869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11" name="Rectangle 10"/>
          <p:cNvSpPr/>
          <p:nvPr/>
        </p:nvSpPr>
        <p:spPr>
          <a:xfrm>
            <a:off x="179512" y="1052736"/>
            <a:ext cx="8676964" cy="5109091"/>
          </a:xfrm>
          <a:prstGeom prst="rect">
            <a:avLst/>
          </a:prstGeom>
        </p:spPr>
        <p:txBody>
          <a:bodyPr wrap="square">
            <a:spAutoFit/>
          </a:bodyPr>
          <a:lstStyle/>
          <a:p>
            <a:pPr algn="ctr" rtl="1">
              <a:lnSpc>
                <a:spcPct val="115000"/>
              </a:lnSpc>
              <a:spcAft>
                <a:spcPts val="1000"/>
              </a:spcAft>
            </a:pPr>
            <a:r>
              <a:rPr lang="fa-IR" sz="2400" dirty="0">
                <a:solidFill>
                  <a:schemeClr val="bg1"/>
                </a:solidFill>
                <a:latin typeface="Tahoma" panose="020B0604030504040204" pitchFamily="34" charset="0"/>
                <a:ea typeface="Calibri" panose="020F0502020204030204" pitchFamily="34" charset="0"/>
                <a:cs typeface="B Titr" panose="00000700000000000000" pitchFamily="2" charset="-78"/>
              </a:rPr>
              <a:t>حوزه ریاست</a:t>
            </a:r>
            <a:r>
              <a:rPr lang="en-US" sz="2400" dirty="0">
                <a:solidFill>
                  <a:schemeClr val="bg1"/>
                </a:solidFill>
                <a:latin typeface="Tahoma" panose="020B0604030504040204" pitchFamily="34" charset="0"/>
                <a:ea typeface="Calibri" panose="020F0502020204030204" pitchFamily="34" charset="0"/>
                <a:cs typeface="B Titr" panose="00000700000000000000" pitchFamily="2" charset="-78"/>
              </a:rPr>
              <a:t>:</a:t>
            </a:r>
            <a:r>
              <a:rPr lang="en-US" sz="2400" dirty="0">
                <a:solidFill>
                  <a:schemeClr val="bg1"/>
                </a:solidFill>
                <a:latin typeface="B Titr" panose="00000700000000000000" pitchFamily="2" charset="-78"/>
                <a:ea typeface="Calibri" panose="020F0502020204030204" pitchFamily="34" charset="0"/>
                <a:cs typeface="Arial" panose="020B0604020202020204" pitchFamily="34" charset="0"/>
              </a:rPr>
              <a:t> </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تشکیل شورای مناطق کاری با هدف توسعه مدیریت مشارکتی و ارتباط دو سویه بین صف و ستاد</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برگزاری نشست های تخصصی با جامعه هدف با حضور ریاست دانشگاه و اعضای هیات رئیسه با مدیران استان، پردیس ها مراکز  اساتید کارکنان و دانشجومعلمان</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بازدید میدانی با حضور در استان ها و تشکیل جلسه مشترک هیات رئیسه دانشگاه استانی و مدیران سازمان مرکزی</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smtClean="0">
                <a:solidFill>
                  <a:schemeClr val="bg1"/>
                </a:solidFill>
                <a:latin typeface="Tahoma" panose="020B0604030504040204" pitchFamily="34" charset="0"/>
                <a:ea typeface="Calibri" panose="020F0502020204030204" pitchFamily="34" charset="0"/>
                <a:cs typeface="B Mitra" panose="00000400000000000000" pitchFamily="2" charset="-78"/>
              </a:rPr>
              <a:t>تشکیل ستاد گرامیداشت یکصدمین سالگرد تاسیس تربیت معلم در ایران</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انعقاد تفاهم نامه با  دانشگاه فنی و حرفه ای، ستاد اقــامه نمــاز، پژوهشگــاه علــوم و معارف دفــاع مقدس، حــوزه علمیه و ...</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فعالی سازی ستاد تکریم ارباب رجوع، همکاران، دانشجومعلمان، استادان</a:t>
            </a:r>
            <a:endParaRPr lang="en-US"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876701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179512" y="1196752"/>
            <a:ext cx="8712967" cy="5179880"/>
          </a:xfrm>
          <a:prstGeom prst="rect">
            <a:avLst/>
          </a:prstGeom>
        </p:spPr>
        <p:txBody>
          <a:bodyPr wrap="square">
            <a:spAutoFit/>
          </a:bodyPr>
          <a:lstStyle/>
          <a:p>
            <a:pPr lvl="0" algn="ctr" rtl="1">
              <a:lnSpc>
                <a:spcPct val="115000"/>
              </a:lnSpc>
              <a:spcAft>
                <a:spcPts val="1000"/>
              </a:spcAft>
            </a:pPr>
            <a:r>
              <a:rPr lang="fa-IR" sz="2400" b="1" dirty="0">
                <a:solidFill>
                  <a:schemeClr val="bg1"/>
                </a:solidFill>
                <a:latin typeface="Tahoma" panose="020B0604030504040204" pitchFamily="34" charset="0"/>
                <a:ea typeface="Calibri" panose="020F0502020204030204" pitchFamily="34" charset="0"/>
                <a:cs typeface="B Mitra" panose="00000400000000000000" pitchFamily="2" charset="-78"/>
              </a:rPr>
              <a:t>اهم مصوبات هیئت‌ </a:t>
            </a:r>
            <a:r>
              <a:rPr lang="fa-IR" sz="2400" b="1" dirty="0" smtClean="0">
                <a:solidFill>
                  <a:schemeClr val="bg1"/>
                </a:solidFill>
                <a:latin typeface="Tahoma" panose="020B0604030504040204" pitchFamily="34" charset="0"/>
                <a:ea typeface="Calibri" panose="020F0502020204030204" pitchFamily="34" charset="0"/>
                <a:cs typeface="B Mitra" panose="00000400000000000000" pitchFamily="2" charset="-78"/>
              </a:rPr>
              <a:t>رئیسه:</a:t>
            </a:r>
            <a:endParaRPr lang="en-US" b="1"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indent="-342900" algn="just" rtl="1">
              <a:lnSpc>
                <a:spcPct val="115000"/>
              </a:lnSpc>
              <a:spcAft>
                <a:spcPts val="1000"/>
              </a:spcAft>
              <a:buFont typeface="Arial" panose="020B0604020202020204" pitchFamily="34" charset="0"/>
              <a:buChar char="•"/>
            </a:pPr>
            <a:r>
              <a:rPr lang="fa-IR" sz="2000" dirty="0">
                <a:solidFill>
                  <a:schemeClr val="bg1"/>
                </a:solidFill>
                <a:latin typeface="Tahoma" panose="020B0604030504040204" pitchFamily="34" charset="0"/>
                <a:ea typeface="Calibri" panose="020F0502020204030204" pitchFamily="34" charset="0"/>
                <a:cs typeface="B Mitra" panose="00000400000000000000" pitchFamily="2" charset="-78"/>
              </a:rPr>
              <a:t> </a:t>
            </a:r>
            <a:r>
              <a:rPr lang="fa-IR" sz="2000" dirty="0">
                <a:solidFill>
                  <a:schemeClr val="bg1"/>
                </a:solidFill>
                <a:latin typeface="Tahoma" panose="020B0604030504040204" pitchFamily="34" charset="0"/>
                <a:ea typeface="Calibri" panose="020F0502020204030204" pitchFamily="34" charset="0"/>
                <a:cs typeface="B Nazanin" panose="00000400000000000000" pitchFamily="2" charset="-78"/>
              </a:rPr>
              <a:t>تدوین دستورالعمل نحوه استفاده از فرصت مطالعاتی توسط معاونت پژوهشی وارسال جهت تصـویب نهــایی به هیـأت امنــاء</a:t>
            </a:r>
            <a:r>
              <a:rPr lang="en-US" sz="2000" dirty="0">
                <a:solidFill>
                  <a:schemeClr val="bg1"/>
                </a:solidFill>
                <a:latin typeface="Tahoma" panose="020B0604030504040204" pitchFamily="34" charset="0"/>
                <a:ea typeface="Calibri" panose="020F0502020204030204" pitchFamily="34" charset="0"/>
                <a:cs typeface="B Nazanin" panose="00000400000000000000" pitchFamily="2" charset="-78"/>
              </a:rPr>
              <a:t>.</a:t>
            </a:r>
            <a:r>
              <a:rPr lang="en-US" sz="2000" dirty="0">
                <a:solidFill>
                  <a:schemeClr val="bg1"/>
                </a:solidFill>
                <a:latin typeface="B Mitra" panose="00000400000000000000" pitchFamily="2" charset="-78"/>
                <a:ea typeface="Calibri" panose="020F0502020204030204" pitchFamily="34" charset="0"/>
                <a:cs typeface="B Nazanin" panose="00000400000000000000" pitchFamily="2" charset="-78"/>
              </a:rPr>
              <a:t> </a:t>
            </a:r>
            <a:endParaRPr lang="en-US" sz="16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just" rtl="1">
              <a:lnSpc>
                <a:spcPct val="115000"/>
              </a:lnSpc>
              <a:spcAft>
                <a:spcPts val="1000"/>
              </a:spcAft>
              <a:buFont typeface="Arial" panose="020B0604020202020204" pitchFamily="34" charset="0"/>
              <a:buChar char="•"/>
            </a:pPr>
            <a:r>
              <a:rPr lang="fa-IR" sz="2000" dirty="0">
                <a:solidFill>
                  <a:schemeClr val="bg1"/>
                </a:solidFill>
                <a:latin typeface="Tahoma" panose="020B0604030504040204" pitchFamily="34" charset="0"/>
                <a:ea typeface="Calibri" panose="020F0502020204030204" pitchFamily="34" charset="0"/>
                <a:cs typeface="B Nazanin" panose="00000400000000000000" pitchFamily="2" charset="-78"/>
              </a:rPr>
              <a:t> تمدید اعتبار دستورالعمل تشویق انتشار مقالات علـمی- پژوهشـی تا پایـان ســال 1396</a:t>
            </a:r>
            <a:r>
              <a:rPr lang="en-US" sz="2000" dirty="0">
                <a:solidFill>
                  <a:schemeClr val="bg1"/>
                </a:solidFill>
                <a:latin typeface="Tahoma" panose="020B0604030504040204" pitchFamily="34" charset="0"/>
                <a:ea typeface="Calibri" panose="020F0502020204030204" pitchFamily="34" charset="0"/>
                <a:cs typeface="B Nazanin" panose="00000400000000000000" pitchFamily="2" charset="-78"/>
              </a:rPr>
              <a:t>.</a:t>
            </a:r>
            <a:endParaRPr lang="en-US" sz="16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just" rtl="1">
              <a:lnSpc>
                <a:spcPct val="115000"/>
              </a:lnSpc>
              <a:spcAft>
                <a:spcPts val="1000"/>
              </a:spcAft>
              <a:buFont typeface="Arial" panose="020B0604020202020204" pitchFamily="34" charset="0"/>
              <a:buChar char="•"/>
            </a:pPr>
            <a:r>
              <a:rPr lang="fa-IR" sz="2000" dirty="0">
                <a:solidFill>
                  <a:schemeClr val="bg1"/>
                </a:solidFill>
                <a:latin typeface="Tahoma" panose="020B0604030504040204" pitchFamily="34" charset="0"/>
                <a:ea typeface="Calibri" panose="020F0502020204030204" pitchFamily="34" charset="0"/>
                <a:cs typeface="B Nazanin" panose="00000400000000000000" pitchFamily="2" charset="-78"/>
              </a:rPr>
              <a:t> تخصیص اعتبارات نهاد مقام معظم رهبری براساس برنامه های استانی با هماهنگی معاونت فرهنگی، اجتماعی دربرنامه بودجه سال 97 </a:t>
            </a:r>
            <a:endParaRPr lang="en-US" sz="16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just" rtl="1">
              <a:lnSpc>
                <a:spcPct val="115000"/>
              </a:lnSpc>
              <a:spcAft>
                <a:spcPts val="1000"/>
              </a:spcAft>
              <a:buFont typeface="Arial" panose="020B0604020202020204" pitchFamily="34" charset="0"/>
              <a:buChar char="•"/>
            </a:pPr>
            <a:r>
              <a:rPr lang="fa-IR" sz="2000" dirty="0">
                <a:solidFill>
                  <a:schemeClr val="bg1"/>
                </a:solidFill>
                <a:latin typeface="Tahoma" panose="020B0604030504040204" pitchFamily="34" charset="0"/>
                <a:ea typeface="Calibri" panose="020F0502020204030204" pitchFamily="34" charset="0"/>
                <a:cs typeface="B Nazanin" panose="00000400000000000000" pitchFamily="2" charset="-78"/>
              </a:rPr>
              <a:t> کسر 45 درصد از دانشجومعلمانی که از خوابگاه و غذا استفاده می کنند و بازپرداخت 20 درصد از 45 درصد پول دانشجومعلمانی که از غذا و خوابگاه استفاده   نمی کنند.</a:t>
            </a:r>
            <a:endParaRPr lang="en-US" sz="16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just" rtl="1">
              <a:lnSpc>
                <a:spcPct val="115000"/>
              </a:lnSpc>
              <a:spcAft>
                <a:spcPts val="1000"/>
              </a:spcAft>
              <a:buFont typeface="Arial" panose="020B0604020202020204" pitchFamily="34" charset="0"/>
              <a:buChar char="•"/>
            </a:pPr>
            <a:r>
              <a:rPr lang="fa-IR" sz="2000" dirty="0">
                <a:solidFill>
                  <a:schemeClr val="bg1"/>
                </a:solidFill>
                <a:latin typeface="Tahoma" panose="020B0604030504040204" pitchFamily="34" charset="0"/>
                <a:ea typeface="Calibri" panose="020F0502020204030204" pitchFamily="34" charset="0"/>
                <a:cs typeface="B Nazanin" panose="00000400000000000000" pitchFamily="2" charset="-78"/>
              </a:rPr>
              <a:t> مطالبات ایثارگران طبق قانون برنامه ششم(رزمندگانی که بالای شش ماه سابقه حضور در جبهه را دارند) از تاریخ 91/11/1  اجرا و ماههای قبـل به عنـوان مطالبات دیـون لحاظ گردید.</a:t>
            </a:r>
            <a:endParaRPr lang="en-US" sz="16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just" rtl="1">
              <a:lnSpc>
                <a:spcPct val="115000"/>
              </a:lnSpc>
              <a:spcAft>
                <a:spcPts val="1000"/>
              </a:spcAft>
              <a:buFont typeface="Arial" panose="020B0604020202020204" pitchFamily="34" charset="0"/>
              <a:buChar char="•"/>
            </a:pPr>
            <a:r>
              <a:rPr lang="fa-IR" sz="2000" dirty="0">
                <a:solidFill>
                  <a:schemeClr val="bg1"/>
                </a:solidFill>
                <a:latin typeface="Tahoma" panose="020B0604030504040204" pitchFamily="34" charset="0"/>
                <a:ea typeface="Calibri" panose="020F0502020204030204" pitchFamily="34" charset="0"/>
                <a:cs typeface="B Nazanin" panose="00000400000000000000" pitchFamily="2" charset="-78"/>
              </a:rPr>
              <a:t>پرداخت 250 میلیون تومان از محل اعتبار فعالیت شماره 332 معـاونت مـحترم فــرهنگــی و اجتماعــی برای راهیــان نـور.</a:t>
            </a:r>
            <a:endParaRPr lang="en-US" sz="1600" dirty="0">
              <a:solidFill>
                <a:schemeClr val="bg1"/>
              </a:solidFill>
              <a:effectLst/>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35518728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1331640" y="1556792"/>
            <a:ext cx="7182544" cy="2826415"/>
          </a:xfrm>
          <a:prstGeom prst="rect">
            <a:avLst/>
          </a:prstGeom>
        </p:spPr>
        <p:txBody>
          <a:bodyPr wrap="square">
            <a:spAutoFit/>
          </a:bodyPr>
          <a:lstStyle/>
          <a:p>
            <a:pPr algn="just" rtl="1">
              <a:lnSpc>
                <a:spcPct val="115000"/>
              </a:lnSpc>
              <a:spcAft>
                <a:spcPts val="1000"/>
              </a:spcAft>
            </a:pPr>
            <a:r>
              <a:rPr lang="fa-IR" sz="2800" dirty="0">
                <a:solidFill>
                  <a:schemeClr val="bg1"/>
                </a:solidFill>
                <a:latin typeface="Tahoma" panose="020B0604030504040204" pitchFamily="34" charset="0"/>
                <a:ea typeface="Calibri" panose="020F0502020204030204" pitchFamily="34" charset="0"/>
                <a:cs typeface="B Titr" panose="00000700000000000000" pitchFamily="2" charset="-78"/>
              </a:rPr>
              <a:t>ستاد ارتقاء مدیریت:</a:t>
            </a:r>
            <a:endParaRPr lang="en-US"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تمـدید ابـلاغ کلیـه سرپـرستان مدیریـت های استانی، پردیـس ها و واحـد های آموزشـی تابعـه با هـدف ایجـاد ثبـات و نشـاط کـاری به منظـور تحقـق اهداف و پیشبرد   بـرنامـه های  دانشـگاه.</a:t>
            </a:r>
            <a:endParaRPr lang="en-US"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برگزاری چهار جلسه تعیین تکلیف پردیس ها و مراکز تابعه.</a:t>
            </a:r>
            <a:endParaRPr lang="en-US"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093910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611560" y="1556792"/>
            <a:ext cx="7983653" cy="4579715"/>
          </a:xfrm>
          <a:prstGeom prst="rect">
            <a:avLst/>
          </a:prstGeom>
        </p:spPr>
        <p:txBody>
          <a:bodyPr wrap="square">
            <a:spAutoFit/>
          </a:bodyPr>
          <a:lstStyle/>
          <a:p>
            <a:pPr algn="just" rtl="1"/>
            <a:r>
              <a:rPr lang="fa-IR" sz="2400" dirty="0">
                <a:solidFill>
                  <a:schemeClr val="bg1"/>
                </a:solidFill>
                <a:latin typeface="Tahoma" panose="020B0604030504040204" pitchFamily="34" charset="0"/>
                <a:ea typeface="Calibri" panose="020F0502020204030204" pitchFamily="34" charset="0"/>
                <a:cs typeface="B Titr" panose="00000700000000000000" pitchFamily="2" charset="-78"/>
              </a:rPr>
              <a:t>نهاد نمایندگی مقام معظم </a:t>
            </a:r>
            <a:r>
              <a:rPr lang="fa-IR" sz="2400" dirty="0" smtClean="0">
                <a:solidFill>
                  <a:schemeClr val="bg1"/>
                </a:solidFill>
                <a:latin typeface="Tahoma" panose="020B0604030504040204" pitchFamily="34" charset="0"/>
                <a:ea typeface="Calibri" panose="020F0502020204030204" pitchFamily="34" charset="0"/>
                <a:cs typeface="B Titr" panose="00000700000000000000" pitchFamily="2" charset="-78"/>
              </a:rPr>
              <a:t>رهبری:</a:t>
            </a:r>
          </a:p>
          <a:p>
            <a:pPr algn="just" rtl="1"/>
            <a:endParaRPr lang="fa-IR" sz="2400" dirty="0" smtClean="0">
              <a:solidFill>
                <a:schemeClr val="bg1"/>
              </a:solidFill>
              <a:latin typeface="Tahoma" panose="020B0604030504040204" pitchFamily="34" charset="0"/>
              <a:ea typeface="Calibri" panose="020F0502020204030204" pitchFamily="34" charset="0"/>
              <a:cs typeface="B Titr" panose="00000700000000000000" pitchFamily="2" charset="-78"/>
            </a:endParaRPr>
          </a:p>
          <a:p>
            <a:pPr algn="just" rtl="1"/>
            <a:r>
              <a:rPr lang="fa-IR" sz="2400" dirty="0" smtClean="0">
                <a:solidFill>
                  <a:schemeClr val="bg1"/>
                </a:solidFill>
                <a:cs typeface="B Nazanin" panose="00000400000000000000" pitchFamily="2" charset="-78"/>
              </a:rPr>
              <a:t>1- </a:t>
            </a:r>
            <a:r>
              <a:rPr lang="fa-IR" sz="2400" dirty="0">
                <a:solidFill>
                  <a:schemeClr val="bg1"/>
                </a:solidFill>
                <a:cs typeface="B Nazanin" panose="00000400000000000000" pitchFamily="2" charset="-78"/>
              </a:rPr>
              <a:t>فراهم آوردن ظرفیت انعقاد تفاهم نامه با ستاد مرکزی اقامه نماز کشور، مدیریت حوزه های علمیه برادران کشور، مدیریت حوزه های علمیه خواهران کشور، حوزه علوم اسلامی دانشگاهیان کشور و فعال سازی کمیته مشترک تفاهم نامه های مذکور</a:t>
            </a:r>
          </a:p>
          <a:p>
            <a:pPr algn="just" rtl="1"/>
            <a:r>
              <a:rPr lang="fa-IR" sz="2400" dirty="0">
                <a:solidFill>
                  <a:schemeClr val="bg1"/>
                </a:solidFill>
                <a:cs typeface="B Nazanin" panose="00000400000000000000" pitchFamily="2" charset="-78"/>
              </a:rPr>
              <a:t>2- طراحی و هماهنگی و برگزاری دومین دوره آموزشی و مهارتی ائمه جماعات پردیس ها و مراکز دانشگاه فرهنگیان سراسر کشور</a:t>
            </a:r>
          </a:p>
          <a:p>
            <a:pPr algn="just" rtl="1"/>
            <a:r>
              <a:rPr lang="fa-IR" sz="2400" dirty="0">
                <a:solidFill>
                  <a:schemeClr val="bg1"/>
                </a:solidFill>
                <a:cs typeface="B Nazanin" panose="00000400000000000000" pitchFamily="2" charset="-78"/>
              </a:rPr>
              <a:t>3- برگزاری نشست های بیان تجربیات و بررسی جایگاه معلمی و دانشگاه فرهنگیان با حضور حجت الاسلام و المسلمین استاد قرائتی</a:t>
            </a:r>
          </a:p>
          <a:p>
            <a:pPr algn="just" rtl="1"/>
            <a:r>
              <a:rPr lang="fa-IR" sz="2400" dirty="0">
                <a:solidFill>
                  <a:schemeClr val="bg1"/>
                </a:solidFill>
                <a:cs typeface="B Nazanin" panose="00000400000000000000" pitchFamily="2" charset="-78"/>
              </a:rPr>
              <a:t>4- طراحی و تدوین و تصویب طرح راهبری فرهنگی نهاد نمایندگی مقام معظم رهبری در دانشگاه فرهنگیان</a:t>
            </a:r>
          </a:p>
          <a:p>
            <a:pPr algn="just" rtl="1">
              <a:lnSpc>
                <a:spcPct val="115000"/>
              </a:lnSpc>
              <a:spcAft>
                <a:spcPts val="1000"/>
              </a:spcAft>
            </a:pPr>
            <a:endParaRPr lang="en-US" sz="2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6342181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261864" y="116632"/>
            <a:ext cx="8784976" cy="1080120"/>
          </a:xfrm>
          <a:prstGeom prst="rect">
            <a:avLst/>
          </a:prstGeom>
          <a:ln>
            <a:noFill/>
          </a:ln>
          <a:effectLst>
            <a:softEdge rad="112500"/>
          </a:effectLst>
        </p:spPr>
      </p:pic>
      <p:sp>
        <p:nvSpPr>
          <p:cNvPr id="6" name="Rectangle 5"/>
          <p:cNvSpPr/>
          <p:nvPr/>
        </p:nvSpPr>
        <p:spPr>
          <a:xfrm>
            <a:off x="1115616" y="1340768"/>
            <a:ext cx="7560840" cy="4524315"/>
          </a:xfrm>
          <a:prstGeom prst="rect">
            <a:avLst/>
          </a:prstGeom>
        </p:spPr>
        <p:txBody>
          <a:bodyPr wrap="square">
            <a:spAutoFit/>
          </a:bodyPr>
          <a:lstStyle/>
          <a:p>
            <a:pPr algn="just" rtl="1"/>
            <a:r>
              <a:rPr lang="fa-IR" sz="2400" dirty="0">
                <a:solidFill>
                  <a:schemeClr val="bg1"/>
                </a:solidFill>
                <a:cs typeface="B Nazanin" panose="00000400000000000000" pitchFamily="2" charset="-78"/>
              </a:rPr>
              <a:t>5- عملیاتی سازی بخشی از توافقات کمیته مشترک مربوط به تفاهم نامه بنیاد تبیین اندیشه های امام خمینی(ره) جهت توسعه کانون های دانشجویی خط امام خمینی(ره) و تصویب شیوه نامه فعالیت این کانون ها</a:t>
            </a:r>
          </a:p>
          <a:p>
            <a:pPr algn="just" rtl="1"/>
            <a:r>
              <a:rPr lang="fa-IR" sz="2400" dirty="0">
                <a:solidFill>
                  <a:schemeClr val="bg1"/>
                </a:solidFill>
                <a:cs typeface="B Nazanin" panose="00000400000000000000" pitchFamily="2" charset="-78"/>
              </a:rPr>
              <a:t>6- حمایت و تقویت ظرفیت طرح همسفر تا بهشت(ازدواج دانشجویی)</a:t>
            </a:r>
          </a:p>
          <a:p>
            <a:pPr algn="just" rtl="1"/>
            <a:r>
              <a:rPr lang="fa-IR" sz="2400" dirty="0">
                <a:solidFill>
                  <a:schemeClr val="bg1"/>
                </a:solidFill>
                <a:cs typeface="B Nazanin" panose="00000400000000000000" pitchFamily="2" charset="-78"/>
              </a:rPr>
              <a:t>7- فعال سازی و راه اندازی سامانه پرسمان دانشجویی ویژه دانشگاه فرهنگیان</a:t>
            </a:r>
          </a:p>
          <a:p>
            <a:pPr algn="just" rtl="1"/>
            <a:r>
              <a:rPr lang="fa-IR" sz="2400" dirty="0">
                <a:solidFill>
                  <a:schemeClr val="bg1"/>
                </a:solidFill>
                <a:cs typeface="B Nazanin" panose="00000400000000000000" pitchFamily="2" charset="-78"/>
              </a:rPr>
              <a:t>8- طراحی، هماهنگی و پیگیری تحقق طرح معراج(دوره آموزشی معارف قرآن، نماز و مهدویت(در سراسر کشور</a:t>
            </a:r>
          </a:p>
          <a:p>
            <a:pPr algn="just" rtl="1"/>
            <a:r>
              <a:rPr lang="fa-IR" sz="2400" dirty="0">
                <a:solidFill>
                  <a:schemeClr val="bg1"/>
                </a:solidFill>
                <a:cs typeface="B Nazanin" panose="00000400000000000000" pitchFamily="2" charset="-78"/>
              </a:rPr>
              <a:t>9- حمایت از توسعه کرسی های ترویجی نظریه پردازی در حوزه تعلیم و تربیت</a:t>
            </a:r>
          </a:p>
          <a:p>
            <a:pPr algn="just" rtl="1"/>
            <a:r>
              <a:rPr lang="fa-IR" sz="2400" dirty="0">
                <a:solidFill>
                  <a:schemeClr val="bg1"/>
                </a:solidFill>
                <a:cs typeface="B Nazanin" panose="00000400000000000000" pitchFamily="2" charset="-78"/>
              </a:rPr>
              <a:t>10- حمایت از برنامه های فرهنگی و انقلابی و ابتکاری بسیج دانشجویی دانشگاه فرهنگیان</a:t>
            </a:r>
          </a:p>
          <a:p>
            <a:pPr algn="just" rtl="1"/>
            <a:r>
              <a:rPr lang="fa-IR" sz="2400" dirty="0">
                <a:solidFill>
                  <a:schemeClr val="bg1"/>
                </a:solidFill>
                <a:cs typeface="B Nazanin" panose="00000400000000000000" pitchFamily="2" charset="-78"/>
              </a:rPr>
              <a:t>11- حمایت از فعال سازی دبیرخانه هماهنگی گروه های معارف اسلامی دانشگاه فرهنگیان سراسر کشور</a:t>
            </a:r>
          </a:p>
        </p:txBody>
      </p:sp>
    </p:spTree>
    <p:extLst>
      <p:ext uri="{BB962C8B-B14F-4D97-AF65-F5344CB8AC3E}">
        <p14:creationId xmlns:p14="http://schemas.microsoft.com/office/powerpoint/2010/main" val="25266710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p:nvPr/>
        </p:nvPicPr>
        <p:blipFill rotWithShape="1">
          <a:blip r:embed="rId4"/>
          <a:srcRect l="53913" t="-2381" b="2381"/>
          <a:stretch/>
        </p:blipFill>
        <p:spPr bwMode="auto">
          <a:xfrm>
            <a:off x="5004048" y="1157151"/>
            <a:ext cx="3789655" cy="30243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sh_6_2"/>
          <p:cNvSpPr txBox="1">
            <a:spLocks noChangeArrowheads="1"/>
          </p:cNvSpPr>
          <p:nvPr/>
        </p:nvSpPr>
        <p:spPr bwMode="auto">
          <a:xfrm>
            <a:off x="827584" y="3196602"/>
            <a:ext cx="3400627" cy="1969770"/>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31750" bIns="0" numCol="1" anchor="t" anchorCtr="0" compatLnSpc="1">
            <a:prstTxWarp prst="textNoShape">
              <a:avLst/>
            </a:prstTxWarp>
            <a:spAutoFit/>
          </a:bodyPr>
          <a:lstStyle/>
          <a:p>
            <a:pPr marL="0" marR="0" lvl="0" indent="0" algn="just" defTabSz="914400" rtl="1" eaLnBrk="0" fontAlgn="base" latinLnBrk="0" hangingPunct="0">
              <a:lnSpc>
                <a:spcPct val="100000"/>
              </a:lnSpc>
              <a:spcBef>
                <a:spcPct val="0"/>
              </a:spcBef>
              <a:spcAft>
                <a:spcPct val="0"/>
              </a:spcAft>
              <a:buClrTx/>
              <a:buSzTx/>
              <a:buFontTx/>
              <a:buNone/>
              <a:tabLst/>
            </a:pPr>
            <a:r>
              <a:rPr kumimoji="0" lang="ar-SA" altLang="zh-CN" sz="32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B Davat" panose="00000400000000000000" pitchFamily="2" charset="-78"/>
              </a:rPr>
              <a:t>نقش دانشگاه فرهنگیان در سنجش شایستگی ها و صلاحیت های معلمان مهم است</a:t>
            </a:r>
            <a:r>
              <a:rPr kumimoji="0" lang="en-US" altLang="zh-CN" sz="32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B Davat" panose="00000400000000000000" pitchFamily="2" charset="-78"/>
              </a:rPr>
              <a:t>. </a:t>
            </a:r>
            <a:endParaRPr kumimoji="0" lang="fa-IR" altLang="fa-IR" sz="4400" b="0" i="0" u="none" strike="noStrike" cap="none" normalizeH="0" baseline="0" dirty="0" smtClean="0">
              <a:ln>
                <a:noFill/>
              </a:ln>
              <a:solidFill>
                <a:schemeClr val="tx1"/>
              </a:solidFill>
              <a:effectLst/>
              <a:latin typeface="Arial" panose="020B0604020202020204" pitchFamily="34" charset="0"/>
              <a:cs typeface="B Davat" panose="00000400000000000000" pitchFamily="2" charset="-78"/>
            </a:endParaRPr>
          </a:p>
        </p:txBody>
      </p:sp>
      <p:sp>
        <p:nvSpPr>
          <p:cNvPr id="9" name="sh_6_5"/>
          <p:cNvSpPr txBox="1">
            <a:spLocks noChangeArrowheads="1"/>
          </p:cNvSpPr>
          <p:nvPr/>
        </p:nvSpPr>
        <p:spPr bwMode="auto">
          <a:xfrm>
            <a:off x="611560" y="5013176"/>
            <a:ext cx="2504029" cy="27699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31750" bIns="0" numCol="1"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fa-IR" altLang="zh-CN"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B Nazanin" panose="00000400000000000000" pitchFamily="2" charset="-78"/>
              </a:rPr>
              <a:t>وزیر محترم </a:t>
            </a:r>
            <a:r>
              <a:rPr kumimoji="0" lang="fa-IR" altLang="zh-CN" b="0" i="0" u="none" strike="noStrike" cap="none" normalizeH="0" dirty="0" smtClean="0">
                <a:ln>
                  <a:noFill/>
                </a:ln>
                <a:solidFill>
                  <a:schemeClr val="tx1"/>
                </a:solidFill>
                <a:effectLst/>
                <a:latin typeface="Arial" panose="020B0604020202020204" pitchFamily="34" charset="0"/>
                <a:ea typeface="Arial" panose="020B0604020202020204" pitchFamily="34" charset="0"/>
                <a:cs typeface="B Nazanin" panose="00000400000000000000" pitchFamily="2" charset="-78"/>
              </a:rPr>
              <a:t>آموزش و پرورش</a:t>
            </a:r>
            <a:endParaRPr kumimoji="0" lang="fa-IR" altLang="fa-IR" sz="4000" b="0" i="0" u="none" strike="noStrike" cap="none" normalizeH="0" baseline="0" dirty="0" smtClean="0">
              <a:ln>
                <a:noFill/>
              </a:ln>
              <a:solidFill>
                <a:schemeClr val="tx1"/>
              </a:solidFill>
              <a:effectLst/>
              <a:latin typeface="Arial" panose="020B0604020202020204" pitchFamily="34" charset="0"/>
              <a:cs typeface="B Nazanin" panose="00000400000000000000" pitchFamily="2" charset="-78"/>
            </a:endParaRPr>
          </a:p>
        </p:txBody>
      </p:sp>
    </p:spTree>
    <p:extLst>
      <p:ext uri="{BB962C8B-B14F-4D97-AF65-F5344CB8AC3E}">
        <p14:creationId xmlns:p14="http://schemas.microsoft.com/office/powerpoint/2010/main" val="26663555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539552" y="1484784"/>
            <a:ext cx="7902624" cy="3450175"/>
          </a:xfrm>
          <a:prstGeom prst="rect">
            <a:avLst/>
          </a:prstGeom>
        </p:spPr>
        <p:txBody>
          <a:bodyPr wrap="square">
            <a:spAutoFit/>
          </a:bodyPr>
          <a:lstStyle/>
          <a:p>
            <a:pPr algn="just" rtl="1">
              <a:lnSpc>
                <a:spcPct val="115000"/>
              </a:lnSpc>
              <a:spcAft>
                <a:spcPts val="1000"/>
              </a:spcAft>
            </a:pPr>
            <a:r>
              <a:rPr lang="fa-IR" sz="2800" b="1" dirty="0">
                <a:solidFill>
                  <a:schemeClr val="bg1"/>
                </a:solidFill>
                <a:latin typeface="Tahoma" panose="020B0604030504040204" pitchFamily="34" charset="0"/>
                <a:ea typeface="Calibri" panose="020F0502020204030204" pitchFamily="34" charset="0"/>
                <a:cs typeface="B Titr" panose="00000700000000000000" pitchFamily="2" charset="-78"/>
              </a:rPr>
              <a:t>امور شاهد و ایثارگران:</a:t>
            </a:r>
            <a:endParaRPr lang="en-US" sz="2000" b="1" dirty="0">
              <a:solidFill>
                <a:schemeClr val="bg1"/>
              </a:solidFill>
              <a:latin typeface="Calibri" panose="020F0502020204030204" pitchFamily="34" charset="0"/>
              <a:ea typeface="Calibri" panose="020F0502020204030204" pitchFamily="34" charset="0"/>
              <a:cs typeface="B Titr" panose="00000700000000000000" pitchFamily="2" charset="-78"/>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Nazanin" panose="00000400000000000000" pitchFamily="2" charset="-78"/>
              </a:rPr>
              <a:t>فعال سازی زیر سامانه دانشجویان شاهد و ایثارگر در سامانه آموزش.</a:t>
            </a:r>
            <a:endParaRPr lang="en-US" sz="20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Nazanin" panose="00000400000000000000" pitchFamily="2" charset="-78"/>
              </a:rPr>
              <a:t>برگزاری جشنواره آموزشی دانشجویان شاهد و ایثارگر و معرفی دانشجوی برتر در سطح منطقه 1 دانشگاه‌های کشور.</a:t>
            </a:r>
            <a:endParaRPr lang="en-US" sz="20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Nazanin" panose="00000400000000000000" pitchFamily="2" charset="-78"/>
              </a:rPr>
              <a:t>اجرای طرح استاد مشاور و تعیین یک مشاور برای هر 5 تا 10 دانشجوی شاهد و ایثارگر.</a:t>
            </a:r>
            <a:endParaRPr lang="en-US" sz="2000" dirty="0">
              <a:solidFill>
                <a:schemeClr val="bg1"/>
              </a:solidFill>
              <a:effectLst/>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22880802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971600" y="1196752"/>
            <a:ext cx="7614592" cy="5237331"/>
          </a:xfrm>
          <a:prstGeom prst="rect">
            <a:avLst/>
          </a:prstGeom>
        </p:spPr>
        <p:txBody>
          <a:bodyPr wrap="square">
            <a:spAutoFit/>
          </a:bodyPr>
          <a:lstStyle/>
          <a:p>
            <a:pPr algn="just" rtl="1">
              <a:lnSpc>
                <a:spcPct val="115000"/>
              </a:lnSpc>
              <a:spcAft>
                <a:spcPts val="1000"/>
              </a:spcAft>
            </a:pPr>
            <a:r>
              <a:rPr lang="fa-IR" sz="2400" dirty="0">
                <a:solidFill>
                  <a:schemeClr val="bg1"/>
                </a:solidFill>
                <a:latin typeface="Tahoma" panose="020B0604030504040204" pitchFamily="34" charset="0"/>
                <a:ea typeface="Calibri" panose="020F0502020204030204" pitchFamily="34" charset="0"/>
                <a:cs typeface="B Titr" panose="00000700000000000000" pitchFamily="2" charset="-78"/>
              </a:rPr>
              <a:t>روابط عمومی</a:t>
            </a:r>
            <a:r>
              <a:rPr lang="en-US" sz="2400" dirty="0">
                <a:solidFill>
                  <a:schemeClr val="bg1"/>
                </a:solidFill>
                <a:latin typeface="Tahoma" panose="020B0604030504040204" pitchFamily="34" charset="0"/>
                <a:ea typeface="Calibri" panose="020F0502020204030204" pitchFamily="34" charset="0"/>
                <a:cs typeface="B Titr" panose="00000700000000000000" pitchFamily="2" charset="-78"/>
              </a:rPr>
              <a:t>:</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تولید بیش از 250 عنوان خبر روی صفحه اصلی‌دانشگاه.</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تولید بیش از 30 عنـوان پیـام و اطلاعیـه روی صفحـه اصلـی پـرتال دانشگـاه.</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تولیـد بیـش از 100 عنــوان خبـر در بخـش پردیس ها و مراکز دانشگاه.</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تولیـد بیـش از 300 عنـوان عکـس/ خبـر روی کـانال روابـط عمـومی دانشـگـاه.</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برنامه ریزی و اجرای بـازدید سـرپرسـت دانشـگاه از خبـرگزاری آمـوزش و پـرورش (پانا) و مصـاحبه خبـری.</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تـولید 12 بـرنامه رادیـویی نشـانی فرهنـگ و پخـش از رادیـو فرهنگ و انعـکاس روی پـرتال دانشـگاه.</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ساخت 4 نماهنگ (گزارش عملکرد و ...)</a:t>
            </a:r>
            <a:endParaRPr lang="en-US"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367216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899592" y="1412776"/>
            <a:ext cx="7424829" cy="3874907"/>
          </a:xfrm>
          <a:prstGeom prst="rect">
            <a:avLst/>
          </a:prstGeom>
        </p:spPr>
        <p:txBody>
          <a:bodyPr wrap="square">
            <a:spAutoFit/>
          </a:bodyPr>
          <a:lstStyle/>
          <a:p>
            <a:pPr algn="just" rtl="1">
              <a:lnSpc>
                <a:spcPct val="115000"/>
              </a:lnSpc>
              <a:spcAft>
                <a:spcPts val="1000"/>
              </a:spcAft>
            </a:pPr>
            <a:r>
              <a:rPr lang="fa-IR" sz="3200" dirty="0">
                <a:solidFill>
                  <a:schemeClr val="bg1"/>
                </a:solidFill>
                <a:latin typeface="Tahoma" panose="020B0604030504040204" pitchFamily="34" charset="0"/>
                <a:ea typeface="Calibri" panose="020F0502020204030204" pitchFamily="34" charset="0"/>
                <a:cs typeface="B Titr" panose="00000700000000000000" pitchFamily="2" charset="-78"/>
              </a:rPr>
              <a:t>امور بین الملل:</a:t>
            </a:r>
            <a:endParaRPr lang="en-US" sz="24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3200" dirty="0">
                <a:solidFill>
                  <a:schemeClr val="bg1"/>
                </a:solidFill>
                <a:latin typeface="Tahoma" panose="020B0604030504040204" pitchFamily="34" charset="0"/>
                <a:ea typeface="Calibri" panose="020F0502020204030204" pitchFamily="34" charset="0"/>
                <a:cs typeface="B Mitra" panose="00000400000000000000" pitchFamily="2" charset="-78"/>
              </a:rPr>
              <a:t>برگزاری سی امین شورای  همکاری های علمی بین المللی. </a:t>
            </a:r>
            <a:endParaRPr lang="en-US" sz="24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3200" dirty="0">
                <a:solidFill>
                  <a:schemeClr val="bg1"/>
                </a:solidFill>
                <a:latin typeface="Tahoma" panose="020B0604030504040204" pitchFamily="34" charset="0"/>
                <a:ea typeface="Calibri" panose="020F0502020204030204" pitchFamily="34" charset="0"/>
                <a:cs typeface="B Mitra" panose="00000400000000000000" pitchFamily="2" charset="-78"/>
              </a:rPr>
              <a:t>تهیه پروپوزال کنسرسیوم اتریش درچارچوب اراسموس پلاس (16 کشور).</a:t>
            </a:r>
            <a:endParaRPr lang="en-US" sz="24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3200" dirty="0">
                <a:solidFill>
                  <a:schemeClr val="bg1"/>
                </a:solidFill>
                <a:latin typeface="Tahoma" panose="020B0604030504040204" pitchFamily="34" charset="0"/>
                <a:ea typeface="Calibri" panose="020F0502020204030204" pitchFamily="34" charset="0"/>
                <a:cs typeface="B Mitra" panose="00000400000000000000" pitchFamily="2" charset="-78"/>
              </a:rPr>
              <a:t>تبادل استاد در اجرای طرح کی اکشن اراسموس با کشور فنلاند.</a:t>
            </a:r>
            <a:endParaRPr lang="en-US" sz="2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58278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683568" y="1556792"/>
            <a:ext cx="7686600" cy="3321935"/>
          </a:xfrm>
          <a:prstGeom prst="rect">
            <a:avLst/>
          </a:prstGeom>
        </p:spPr>
        <p:txBody>
          <a:bodyPr wrap="square">
            <a:spAutoFit/>
          </a:bodyPr>
          <a:lstStyle/>
          <a:p>
            <a:pPr algn="just" rtl="1">
              <a:lnSpc>
                <a:spcPct val="115000"/>
              </a:lnSpc>
              <a:spcAft>
                <a:spcPts val="1000"/>
              </a:spcAft>
            </a:pPr>
            <a:r>
              <a:rPr lang="fa-IR" sz="2800" dirty="0">
                <a:solidFill>
                  <a:schemeClr val="bg1"/>
                </a:solidFill>
                <a:latin typeface="Tahoma" panose="020B0604030504040204" pitchFamily="34" charset="0"/>
                <a:ea typeface="Calibri" panose="020F0502020204030204" pitchFamily="34" charset="0"/>
                <a:cs typeface="B Titr" panose="00000700000000000000" pitchFamily="2" charset="-78"/>
              </a:rPr>
              <a:t>حراست:</a:t>
            </a:r>
            <a:endParaRPr lang="en-US"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برگزاری هشتمین نشست مسئولین و کارشناسان حراست پردیس ها و مراکز آموزش عالی دانشگاه فرهنگیان کشور با نگاه پیشگیرانه در مقابله با رخداد هادر جهت امنیت فرهنگی و تحلیل درست در بندرعباس. </a:t>
            </a:r>
            <a:endParaRPr lang="en-US"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برپایی کارگاه ارتقاء سلامت اداری و مهارت های ارتباط با رویکرد دینی (ویژه خواهران).</a:t>
            </a:r>
            <a:endParaRPr lang="en-US"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2822975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179512" y="1196752"/>
            <a:ext cx="8766720" cy="4671022"/>
          </a:xfrm>
          <a:prstGeom prst="rect">
            <a:avLst/>
          </a:prstGeom>
        </p:spPr>
        <p:txBody>
          <a:bodyPr wrap="square">
            <a:spAutoFit/>
          </a:bodyPr>
          <a:lstStyle/>
          <a:p>
            <a:pPr algn="just" rtl="1">
              <a:lnSpc>
                <a:spcPct val="115000"/>
              </a:lnSpc>
              <a:spcAft>
                <a:spcPts val="1000"/>
              </a:spcAft>
            </a:pPr>
            <a:r>
              <a:rPr lang="fa-IR" sz="2800" b="1" dirty="0">
                <a:solidFill>
                  <a:schemeClr val="bg1"/>
                </a:solidFill>
                <a:latin typeface="Tahoma" panose="020B0604030504040204" pitchFamily="34" charset="0"/>
                <a:ea typeface="Calibri" panose="020F0502020204030204" pitchFamily="34" charset="0"/>
                <a:cs typeface="B Titr" panose="00000700000000000000" pitchFamily="2" charset="-78"/>
              </a:rPr>
              <a:t>مرکز هوشمند سازی:</a:t>
            </a:r>
            <a:endParaRPr lang="en-US" sz="2000" b="1" dirty="0">
              <a:solidFill>
                <a:schemeClr val="bg1"/>
              </a:solidFill>
              <a:latin typeface="Calibri" panose="020F0502020204030204" pitchFamily="34" charset="0"/>
              <a:ea typeface="Calibri" panose="020F0502020204030204" pitchFamily="34" charset="0"/>
              <a:cs typeface="B Titr" panose="00000700000000000000" pitchFamily="2" charset="-78"/>
            </a:endParaRPr>
          </a:p>
          <a:p>
            <a:pPr marL="342900" lvl="0" indent="-342900" algn="just" rtl="1">
              <a:lnSpc>
                <a:spcPct val="115000"/>
              </a:lnSpc>
              <a:spcAft>
                <a:spcPts val="1000"/>
              </a:spcAft>
              <a:buFont typeface="Symbol" panose="05050102010706020507" pitchFamily="18" charset="2"/>
              <a:buChar char=""/>
            </a:pPr>
            <a:r>
              <a:rPr lang="fa-IR" sz="2000" dirty="0">
                <a:solidFill>
                  <a:schemeClr val="bg1"/>
                </a:solidFill>
                <a:latin typeface="Tahoma" panose="020B0604030504040204" pitchFamily="34" charset="0"/>
                <a:ea typeface="Calibri" panose="020F0502020204030204" pitchFamily="34" charset="0"/>
                <a:cs typeface="B Nazanin" panose="00000400000000000000" pitchFamily="2" charset="-78"/>
              </a:rPr>
              <a:t>تغییر و ارتقاء و به روز رسانی سیستم های کارکنان از سیستم عامل های </a:t>
            </a:r>
            <a:r>
              <a:rPr lang="en-US" sz="2000" dirty="0">
                <a:solidFill>
                  <a:schemeClr val="bg1"/>
                </a:solidFill>
                <a:latin typeface="Tahoma" panose="020B0604030504040204" pitchFamily="34" charset="0"/>
                <a:ea typeface="Calibri" panose="020F0502020204030204" pitchFamily="34" charset="0"/>
                <a:cs typeface="B Nazanin" panose="00000400000000000000" pitchFamily="2" charset="-78"/>
              </a:rPr>
              <a:t>windows xp-windows7 – window 8</a:t>
            </a:r>
            <a:r>
              <a:rPr lang="en-US" sz="2000" dirty="0">
                <a:solidFill>
                  <a:schemeClr val="bg1"/>
                </a:solidFill>
                <a:latin typeface="B Mitra" panose="00000400000000000000" pitchFamily="2" charset="-78"/>
                <a:ea typeface="Calibri" panose="020F0502020204030204" pitchFamily="34" charset="0"/>
                <a:cs typeface="B Nazanin" panose="00000400000000000000" pitchFamily="2" charset="-78"/>
              </a:rPr>
              <a:t> </a:t>
            </a:r>
            <a:r>
              <a:rPr lang="fa-IR" sz="2000" dirty="0">
                <a:solidFill>
                  <a:schemeClr val="bg1"/>
                </a:solidFill>
                <a:latin typeface="B Mitra" panose="00000400000000000000" pitchFamily="2" charset="-78"/>
                <a:ea typeface="Calibri" panose="020F0502020204030204" pitchFamily="34" charset="0"/>
                <a:cs typeface="B Nazanin" panose="00000400000000000000" pitchFamily="2" charset="-78"/>
              </a:rPr>
              <a:t>به </a:t>
            </a:r>
            <a:r>
              <a:rPr lang="en-US" sz="2000" dirty="0">
                <a:solidFill>
                  <a:schemeClr val="bg1"/>
                </a:solidFill>
                <a:latin typeface="Tahoma" panose="020B0604030504040204" pitchFamily="34" charset="0"/>
                <a:ea typeface="Calibri" panose="020F0502020204030204" pitchFamily="34" charset="0"/>
                <a:cs typeface="B Nazanin" panose="00000400000000000000" pitchFamily="2" charset="-78"/>
              </a:rPr>
              <a:t>windows10</a:t>
            </a:r>
            <a:r>
              <a:rPr lang="en-US" sz="2000" dirty="0">
                <a:solidFill>
                  <a:schemeClr val="bg1"/>
                </a:solidFill>
                <a:latin typeface="B Mitra" panose="00000400000000000000" pitchFamily="2" charset="-78"/>
                <a:ea typeface="Calibri" panose="020F0502020204030204" pitchFamily="34" charset="0"/>
                <a:cs typeface="B Nazanin" panose="00000400000000000000" pitchFamily="2" charset="-78"/>
              </a:rPr>
              <a:t> </a:t>
            </a:r>
            <a:r>
              <a:rPr lang="fa-IR" sz="2000" dirty="0">
                <a:solidFill>
                  <a:schemeClr val="bg1"/>
                </a:solidFill>
                <a:latin typeface="B Mitra" panose="00000400000000000000" pitchFamily="2" charset="-78"/>
                <a:ea typeface="Calibri" panose="020F0502020204030204" pitchFamily="34" charset="0"/>
                <a:cs typeface="B Nazanin" panose="00000400000000000000" pitchFamily="2" charset="-78"/>
              </a:rPr>
              <a:t>و همچنین ویندوز های سرور 2003 , 2008 به </a:t>
            </a:r>
            <a:r>
              <a:rPr lang="en-US" sz="2000" dirty="0">
                <a:solidFill>
                  <a:schemeClr val="bg1"/>
                </a:solidFill>
                <a:latin typeface="Tahoma" panose="020B0604030504040204" pitchFamily="34" charset="0"/>
                <a:ea typeface="Calibri" panose="020F0502020204030204" pitchFamily="34" charset="0"/>
                <a:cs typeface="B Nazanin" panose="00000400000000000000" pitchFamily="2" charset="-78"/>
              </a:rPr>
              <a:t>windows 2012 , </a:t>
            </a:r>
            <a:r>
              <a:rPr lang="en-US" sz="2000" dirty="0" smtClean="0">
                <a:solidFill>
                  <a:schemeClr val="bg1"/>
                </a:solidFill>
                <a:latin typeface="Tahoma" panose="020B0604030504040204" pitchFamily="34" charset="0"/>
                <a:ea typeface="Calibri" panose="020F0502020204030204" pitchFamily="34" charset="0"/>
                <a:cs typeface="B Nazanin" panose="00000400000000000000" pitchFamily="2" charset="-78"/>
              </a:rPr>
              <a:t>2016</a:t>
            </a:r>
            <a:endParaRPr lang="en-US" sz="1600" dirty="0" smtClean="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15000"/>
              </a:lnSpc>
              <a:spcAft>
                <a:spcPts val="1000"/>
              </a:spcAft>
              <a:buFont typeface="Symbol" panose="05050102010706020507" pitchFamily="18" charset="2"/>
              <a:buChar char=""/>
            </a:pPr>
            <a:r>
              <a:rPr lang="fa-IR" sz="2000" dirty="0" smtClean="0">
                <a:solidFill>
                  <a:schemeClr val="bg1"/>
                </a:solidFill>
                <a:latin typeface="Tahoma" panose="020B0604030504040204" pitchFamily="34" charset="0"/>
                <a:ea typeface="Calibri" panose="020F0502020204030204" pitchFamily="34" charset="0"/>
                <a:cs typeface="B Nazanin" panose="00000400000000000000" pitchFamily="2" charset="-78"/>
              </a:rPr>
              <a:t>راه اندازی سیستم مانیتورینگ شبکه و سامانه میز خدمت وسامانه مدیریت </a:t>
            </a:r>
            <a:r>
              <a:rPr lang="en-US" sz="2000" dirty="0" smtClean="0">
                <a:solidFill>
                  <a:schemeClr val="bg1"/>
                </a:solidFill>
                <a:latin typeface="Tahoma" panose="020B0604030504040204" pitchFamily="34" charset="0"/>
                <a:ea typeface="Calibri" panose="020F0502020204030204" pitchFamily="34" charset="0"/>
                <a:cs typeface="B Nazanin" panose="00000400000000000000" pitchFamily="2" charset="-78"/>
              </a:rPr>
              <a:t>Active Directory</a:t>
            </a:r>
            <a:endParaRPr lang="en-US" sz="1600" dirty="0" smtClean="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15000"/>
              </a:lnSpc>
              <a:spcAft>
                <a:spcPts val="1000"/>
              </a:spcAft>
              <a:buFont typeface="Symbol" panose="05050102010706020507" pitchFamily="18" charset="2"/>
              <a:buChar char=""/>
            </a:pPr>
            <a:r>
              <a:rPr lang="fa-IR" sz="2000" dirty="0" smtClean="0">
                <a:solidFill>
                  <a:schemeClr val="bg1"/>
                </a:solidFill>
                <a:latin typeface="Tahoma" panose="020B0604030504040204" pitchFamily="34" charset="0"/>
                <a:ea typeface="Calibri" panose="020F0502020204030204" pitchFamily="34" charset="0"/>
                <a:cs typeface="B Nazanin" panose="00000400000000000000" pitchFamily="2" charset="-78"/>
              </a:rPr>
              <a:t>برگزاری </a:t>
            </a:r>
            <a:r>
              <a:rPr lang="fa-IR" sz="2000" dirty="0">
                <a:solidFill>
                  <a:schemeClr val="bg1"/>
                </a:solidFill>
                <a:latin typeface="Tahoma" panose="020B0604030504040204" pitchFamily="34" charset="0"/>
                <a:ea typeface="Calibri" panose="020F0502020204030204" pitchFamily="34" charset="0"/>
                <a:cs typeface="B Nazanin" panose="00000400000000000000" pitchFamily="2" charset="-78"/>
              </a:rPr>
              <a:t>دوره </a:t>
            </a:r>
            <a:r>
              <a:rPr lang="en-US" sz="2000" dirty="0">
                <a:solidFill>
                  <a:schemeClr val="bg1"/>
                </a:solidFill>
                <a:latin typeface="Tahoma" panose="020B0604030504040204" pitchFamily="34" charset="0"/>
                <a:ea typeface="Calibri" panose="020F0502020204030204" pitchFamily="34" charset="0"/>
                <a:cs typeface="B Nazanin" panose="00000400000000000000" pitchFamily="2" charset="-78"/>
              </a:rPr>
              <a:t>MCSA</a:t>
            </a:r>
            <a:r>
              <a:rPr lang="en-US" sz="2000" dirty="0">
                <a:solidFill>
                  <a:schemeClr val="bg1"/>
                </a:solidFill>
                <a:latin typeface="B Mitra" panose="00000400000000000000" pitchFamily="2" charset="-78"/>
                <a:ea typeface="Calibri" panose="020F0502020204030204" pitchFamily="34" charset="0"/>
                <a:cs typeface="B Nazanin" panose="00000400000000000000" pitchFamily="2" charset="-78"/>
              </a:rPr>
              <a:t> </a:t>
            </a:r>
            <a:r>
              <a:rPr lang="fa-IR" sz="2000" dirty="0">
                <a:solidFill>
                  <a:schemeClr val="bg1"/>
                </a:solidFill>
                <a:latin typeface="B Mitra" panose="00000400000000000000" pitchFamily="2" charset="-78"/>
                <a:ea typeface="Calibri" panose="020F0502020204030204" pitchFamily="34" charset="0"/>
                <a:cs typeface="B Nazanin" panose="00000400000000000000" pitchFamily="2" charset="-78"/>
              </a:rPr>
              <a:t>با همکاری مجتمع فنی تهران.</a:t>
            </a:r>
            <a:endParaRPr lang="en-US" sz="16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15000"/>
              </a:lnSpc>
              <a:spcAft>
                <a:spcPts val="1000"/>
              </a:spcAft>
              <a:buFont typeface="Symbol" panose="05050102010706020507" pitchFamily="18" charset="2"/>
              <a:buChar char=""/>
            </a:pPr>
            <a:r>
              <a:rPr lang="fa-IR" sz="2000" dirty="0">
                <a:solidFill>
                  <a:schemeClr val="bg1"/>
                </a:solidFill>
                <a:latin typeface="Tahoma" panose="020B0604030504040204" pitchFamily="34" charset="0"/>
                <a:ea typeface="Calibri" panose="020F0502020204030204" pitchFamily="34" charset="0"/>
                <a:cs typeface="B Nazanin" panose="00000400000000000000" pitchFamily="2" charset="-78"/>
              </a:rPr>
              <a:t>تهیه </a:t>
            </a:r>
            <a:r>
              <a:rPr lang="en-US" sz="2000" dirty="0">
                <a:solidFill>
                  <a:schemeClr val="bg1"/>
                </a:solidFill>
                <a:latin typeface="Tahoma" panose="020B0604030504040204" pitchFamily="34" charset="0"/>
                <a:ea typeface="Calibri" panose="020F0502020204030204" pitchFamily="34" charset="0"/>
                <a:cs typeface="B Nazanin" panose="00000400000000000000" pitchFamily="2" charset="-78"/>
              </a:rPr>
              <a:t>RFP</a:t>
            </a:r>
            <a:r>
              <a:rPr lang="fa-IR" sz="2000" dirty="0">
                <a:solidFill>
                  <a:schemeClr val="bg1"/>
                </a:solidFill>
                <a:latin typeface="Tahoma" panose="020B0604030504040204" pitchFamily="34" charset="0"/>
                <a:ea typeface="Calibri" panose="020F0502020204030204" pitchFamily="34" charset="0"/>
                <a:cs typeface="B Nazanin" panose="00000400000000000000" pitchFamily="2" charset="-78"/>
              </a:rPr>
              <a:t>  سامانه یکپارچه جامع مالی اداری برای اجرای مناقصه.</a:t>
            </a:r>
            <a:endParaRPr lang="en-US" sz="16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15000"/>
              </a:lnSpc>
              <a:spcAft>
                <a:spcPts val="1000"/>
              </a:spcAft>
              <a:buFont typeface="Symbol" panose="05050102010706020507" pitchFamily="18" charset="2"/>
              <a:buChar char=""/>
            </a:pPr>
            <a:r>
              <a:rPr lang="fa-IR" sz="2000" dirty="0">
                <a:solidFill>
                  <a:schemeClr val="bg1"/>
                </a:solidFill>
                <a:latin typeface="Tahoma" panose="020B0604030504040204" pitchFamily="34" charset="0"/>
                <a:ea typeface="Calibri" panose="020F0502020204030204" pitchFamily="34" charset="0"/>
                <a:cs typeface="B Nazanin" panose="00000400000000000000" pitchFamily="2" charset="-78"/>
              </a:rPr>
              <a:t>تهیه </a:t>
            </a:r>
            <a:r>
              <a:rPr lang="en-US" sz="2000" dirty="0">
                <a:solidFill>
                  <a:schemeClr val="bg1"/>
                </a:solidFill>
                <a:latin typeface="Tahoma" panose="020B0604030504040204" pitchFamily="34" charset="0"/>
                <a:ea typeface="Calibri" panose="020F0502020204030204" pitchFamily="34" charset="0"/>
                <a:cs typeface="B Nazanin" panose="00000400000000000000" pitchFamily="2" charset="-78"/>
              </a:rPr>
              <a:t>RFP</a:t>
            </a:r>
            <a:r>
              <a:rPr lang="fa-IR" sz="2000" dirty="0">
                <a:solidFill>
                  <a:schemeClr val="bg1"/>
                </a:solidFill>
                <a:latin typeface="Tahoma" panose="020B0604030504040204" pitchFamily="34" charset="0"/>
                <a:ea typeface="Calibri" panose="020F0502020204030204" pitchFamily="34" charset="0"/>
                <a:cs typeface="B Nazanin" panose="00000400000000000000" pitchFamily="2" charset="-78"/>
              </a:rPr>
              <a:t>  اینترنت سال 97 برای مناقصه(جهت استفاده دانشجویان).</a:t>
            </a:r>
            <a:endParaRPr lang="en-US" sz="16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15000"/>
              </a:lnSpc>
              <a:spcAft>
                <a:spcPts val="1000"/>
              </a:spcAft>
              <a:buFont typeface="Symbol" panose="05050102010706020507" pitchFamily="18" charset="2"/>
              <a:buChar char=""/>
            </a:pPr>
            <a:r>
              <a:rPr lang="fa-IR" sz="2000" dirty="0">
                <a:solidFill>
                  <a:schemeClr val="bg1"/>
                </a:solidFill>
                <a:latin typeface="Tahoma" panose="020B0604030504040204" pitchFamily="34" charset="0"/>
                <a:ea typeface="Calibri" panose="020F0502020204030204" pitchFamily="34" charset="0"/>
                <a:cs typeface="B Nazanin" panose="00000400000000000000" pitchFamily="2" charset="-78"/>
              </a:rPr>
              <a:t>راه اندازی سامانه ایمیل سازمانی برای کارکنان، اساتید و دانشجویان.</a:t>
            </a:r>
            <a:endParaRPr lang="en-US" sz="16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15000"/>
              </a:lnSpc>
              <a:spcAft>
                <a:spcPts val="1000"/>
              </a:spcAft>
              <a:buFont typeface="Symbol" panose="05050102010706020507" pitchFamily="18" charset="2"/>
              <a:buChar char=""/>
            </a:pPr>
            <a:r>
              <a:rPr lang="fa-IR" sz="2000" dirty="0">
                <a:solidFill>
                  <a:schemeClr val="bg1"/>
                </a:solidFill>
                <a:latin typeface="Tahoma" panose="020B0604030504040204" pitchFamily="34" charset="0"/>
                <a:ea typeface="Calibri" panose="020F0502020204030204" pitchFamily="34" charset="0"/>
                <a:cs typeface="B Nazanin" panose="00000400000000000000" pitchFamily="2" charset="-78"/>
              </a:rPr>
              <a:t>پایلوت سامانه تغذیه درپردیس های شهید پاکنژاد یزد و شهید بهشتی مشهد.</a:t>
            </a:r>
            <a:endParaRPr lang="en-US" sz="1600" dirty="0">
              <a:solidFill>
                <a:schemeClr val="bg1"/>
              </a:solidFill>
              <a:effectLst/>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7826707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323528" y="1052736"/>
            <a:ext cx="8568952" cy="5533823"/>
          </a:xfrm>
          <a:prstGeom prst="rect">
            <a:avLst/>
          </a:prstGeom>
        </p:spPr>
        <p:txBody>
          <a:bodyPr wrap="square">
            <a:spAutoFit/>
          </a:bodyPr>
          <a:lstStyle/>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Nazanin" panose="00000400000000000000" pitchFamily="2" charset="-78"/>
              </a:rPr>
              <a:t>افتتاح آزمایشی شبکه شمیم (رفع مشکلات فنی در مراحل استقرار و ورود اطلاعات کلیه دانشجویان-فرهنگسازی وتامین محتوای الکترونیکی).</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Nazanin" panose="00000400000000000000" pitchFamily="2" charset="-78"/>
              </a:rPr>
              <a:t>تولید 40 ساعت محتوای الکترونیکی (ماده 28 و  ضمن خدمت)آموزش دوره های فناوری اطلاعات سازمان .</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Nazanin" panose="00000400000000000000" pitchFamily="2" charset="-78"/>
              </a:rPr>
              <a:t>مدیریریت و برنامه ریزی (52 ساعت تخصصی فناوری)برای 2000 دانشجو و 500 نفر از کارکنان و اساتید)</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Nazanin" panose="00000400000000000000" pitchFamily="2" charset="-78"/>
              </a:rPr>
              <a:t>برگزاری 20 دوره دانش افزایی در سامانه یادگیری الکترونیکی تحت وب</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Nazanin" panose="00000400000000000000" pitchFamily="2" charset="-78"/>
              </a:rPr>
              <a:t>برگزاری 3 دوره آزمون  الکترونیکی حقوقی در آذر و دی و دوره‌آزمون الکترونیکی سرپرستان شبانه‌روزی.</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Nazanin" panose="00000400000000000000" pitchFamily="2" charset="-78"/>
              </a:rPr>
              <a:t>برگزاری آزمون الکترونیکی تعریف شده در معاونت دانشجویی برای کلیه دانشجویان.</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Nazanin" panose="00000400000000000000" pitchFamily="2" charset="-78"/>
              </a:rPr>
              <a:t>برگزاری 2 وبینار آموزشی.</a:t>
            </a:r>
            <a:endParaRPr lang="en-US" dirty="0">
              <a:solidFill>
                <a:schemeClr val="bg1"/>
              </a:solidFill>
              <a:effectLst/>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4496868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548680" y="1196752"/>
            <a:ext cx="8046640" cy="4936736"/>
          </a:xfrm>
          <a:prstGeom prst="rect">
            <a:avLst/>
          </a:prstGeom>
        </p:spPr>
        <p:txBody>
          <a:bodyPr wrap="square">
            <a:spAutoFit/>
          </a:bodyPr>
          <a:lstStyle/>
          <a:p>
            <a:pPr algn="just" rtl="1">
              <a:lnSpc>
                <a:spcPct val="115000"/>
              </a:lnSpc>
              <a:spcAft>
                <a:spcPts val="1000"/>
              </a:spcAft>
            </a:pPr>
            <a:r>
              <a:rPr lang="fa-IR" sz="2800" dirty="0">
                <a:solidFill>
                  <a:schemeClr val="bg1"/>
                </a:solidFill>
                <a:latin typeface="Tahoma" panose="020B0604030504040204" pitchFamily="34" charset="0"/>
                <a:ea typeface="Calibri" panose="020F0502020204030204" pitchFamily="34" charset="0"/>
                <a:cs typeface="B Titr" panose="00000700000000000000" pitchFamily="2" charset="-78"/>
              </a:rPr>
              <a:t>معاونت طرح و برنامه و توسعه منابع</a:t>
            </a:r>
            <a:r>
              <a:rPr lang="en-US" sz="2800" dirty="0">
                <a:solidFill>
                  <a:schemeClr val="bg1"/>
                </a:solidFill>
                <a:latin typeface="Tahoma" panose="020B0604030504040204" pitchFamily="34" charset="0"/>
                <a:ea typeface="Calibri" panose="020F0502020204030204" pitchFamily="34" charset="0"/>
                <a:cs typeface="B Titr" panose="00000700000000000000" pitchFamily="2" charset="-78"/>
              </a:rPr>
              <a:t>:</a:t>
            </a:r>
            <a:endParaRPr lang="en-US"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عضویت هیات علمی برای 78 نفر از استادان دانشگاه فرهنگیان.</a:t>
            </a:r>
            <a:endParaRPr lang="en-US"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فراهم نمودن شرایط و میزبانی اسکان نوروزی بیش از۳۰۰۰خانوار در مراکز و پردیس های دانشگاه فرهنگیان در</a:t>
            </a:r>
            <a:r>
              <a:rPr lang="fa-IR" sz="2000" dirty="0">
                <a:solidFill>
                  <a:schemeClr val="bg1"/>
                </a:solidFill>
                <a:latin typeface="Calibri" panose="020F0502020204030204" pitchFamily="34" charset="0"/>
                <a:ea typeface="Calibri" panose="020F0502020204030204" pitchFamily="34" charset="0"/>
              </a:rPr>
              <a:t> </a:t>
            </a: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سراسر کشور</a:t>
            </a:r>
            <a:endParaRPr lang="en-US"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تشکیل و بررسی 410 فقره پرونده اعضای هیات علمی تطبیقی و بازنگری آن به منظور تطبیق وضعیت آنان با دستورالعمل ابلاغی وزارت علوم، تحقیقات و فناوری که تعداد 240 پرونده بعنوان دارای شرایط ترکیبی احصاء شده و کارهای اجرائی آن جهت ارسال به وزارت مذکور جهت تبدیل وضعیت آنان به هیات علمی رسمی-آزمایشی آماده می گردد.</a:t>
            </a:r>
            <a:endParaRPr lang="en-US"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270142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296652" y="1412776"/>
            <a:ext cx="8550696" cy="4312976"/>
          </a:xfrm>
          <a:prstGeom prst="rect">
            <a:avLst/>
          </a:prstGeom>
        </p:spPr>
        <p:txBody>
          <a:bodyPr wrap="square">
            <a:spAutoFit/>
          </a:bodyPr>
          <a:lstStyle/>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صدور مجوز و احکام یک پایه ترفیع سنواتی اعضاء هیات علمی تطبیقی برای سال 1394 که تعداد مشمولان حدودا 800 نفر و به ازای هر ماه برای هر عضو تقریباً 1/400/000 ریال افزایش حقوق خواهد داشت.</a:t>
            </a:r>
            <a:endParaRPr lang="en-US"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تعیین تکلیف آموزشگران ورودی 1391/4/24 به بعد به دانشگاه بعنوان مدرس که تعداد آنان 58 نفر می باشد.</a:t>
            </a:r>
            <a:endParaRPr lang="en-US"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صدور مجوز تبدیل وضعیت 19 نفر از اعضاء هیات علمی تطبیقی به هیات علمی رسمی- آزمایشی توسط مرکز جذب وزارت علوم، تحقیقات و فناوری با حضور سرپرست محترم دانشگاه در جلسه مذکور</a:t>
            </a:r>
            <a:r>
              <a:rPr lang="fa-IR" sz="2800" dirty="0" smtClean="0">
                <a:solidFill>
                  <a:schemeClr val="bg1"/>
                </a:solidFill>
                <a:latin typeface="Tahoma" panose="020B0604030504040204" pitchFamily="34" charset="0"/>
                <a:ea typeface="Calibri" panose="020F0502020204030204" pitchFamily="34" charset="0"/>
                <a:cs typeface="B Mitra" panose="00000400000000000000" pitchFamily="2" charset="-78"/>
              </a:rPr>
              <a:t>.</a:t>
            </a:r>
            <a:endParaRPr lang="en-US"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1180126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2" name="Rectangle 1"/>
          <p:cNvSpPr/>
          <p:nvPr/>
        </p:nvSpPr>
        <p:spPr>
          <a:xfrm>
            <a:off x="755576" y="1484784"/>
            <a:ext cx="7848872" cy="3817455"/>
          </a:xfrm>
          <a:prstGeom prst="rect">
            <a:avLst/>
          </a:prstGeom>
        </p:spPr>
        <p:txBody>
          <a:bodyPr wrap="square">
            <a:spAutoFit/>
          </a:bodyPr>
          <a:lstStyle/>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Nazanin" panose="00000400000000000000" pitchFamily="2" charset="-78"/>
              </a:rPr>
              <a:t>صدور مجوز ( با تایید هیات اجرائی منابع انسانی دانشگاه ) اعمال مدارک  تحصیلی  نیروهای  قراردادی که  منجر  به تغییر رشته شغلی نمی گردد.  "این موضوع چندسال دردانشگاه متوقف بود."</a:t>
            </a:r>
            <a:endParaRPr lang="en-US" sz="28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Nazanin" panose="00000400000000000000" pitchFamily="2" charset="-78"/>
              </a:rPr>
              <a:t>تفویض اختیار اعمال رتبه و مدارک تحصیلی اعضا غیر هیات علمی به کارگروه تخصصی منابع انسانی مدیریت امور پردیس استان ها.</a:t>
            </a:r>
            <a:endParaRPr lang="en-US" sz="28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Nazanin" panose="00000400000000000000" pitchFamily="2" charset="-78"/>
              </a:rPr>
              <a:t>صدور مجوز و احکام رتبه ای بیش از 150 نفر از اعضاء غیر هیات علمی استان ها.</a:t>
            </a:r>
            <a:endParaRPr lang="en-US" sz="28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87311978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382098" y="1052736"/>
            <a:ext cx="8379804" cy="5237331"/>
          </a:xfrm>
          <a:prstGeom prst="rect">
            <a:avLst/>
          </a:prstGeom>
        </p:spPr>
        <p:txBody>
          <a:bodyPr wrap="square">
            <a:spAutoFit/>
          </a:bodyPr>
          <a:lstStyle/>
          <a:p>
            <a:pPr algn="just" rtl="1">
              <a:lnSpc>
                <a:spcPct val="115000"/>
              </a:lnSpc>
              <a:spcAft>
                <a:spcPts val="1000"/>
              </a:spcAft>
            </a:pPr>
            <a:r>
              <a:rPr lang="fa-IR" sz="2400" dirty="0">
                <a:solidFill>
                  <a:schemeClr val="bg1"/>
                </a:solidFill>
                <a:latin typeface="Tahoma" panose="020B0604030504040204" pitchFamily="34" charset="0"/>
                <a:ea typeface="Calibri" panose="020F0502020204030204" pitchFamily="34" charset="0"/>
                <a:cs typeface="B Titr" panose="00000700000000000000" pitchFamily="2" charset="-78"/>
              </a:rPr>
              <a:t>معاونت پژوهش و فناوری</a:t>
            </a:r>
            <a:r>
              <a:rPr lang="en-US" sz="2400" dirty="0">
                <a:solidFill>
                  <a:schemeClr val="bg1"/>
                </a:solidFill>
                <a:latin typeface="Tahoma" panose="020B0604030504040204" pitchFamily="34" charset="0"/>
                <a:ea typeface="Calibri" panose="020F0502020204030204" pitchFamily="34" charset="0"/>
                <a:cs typeface="B Titr" panose="00000700000000000000" pitchFamily="2" charset="-78"/>
              </a:rPr>
              <a:t>:</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فراهم نمودن مقدمات لازم برای برگزاری 34 همایش و جشنواره در زمینه آموزش رشته های تخصصی در واحدهای وابسته به دانشگاه در کل کشور</a:t>
            </a:r>
            <a:r>
              <a:rPr lang="en-US" sz="2400" dirty="0">
                <a:solidFill>
                  <a:schemeClr val="bg1"/>
                </a:solidFill>
                <a:latin typeface="Tahoma" panose="020B0604030504040204" pitchFamily="34" charset="0"/>
                <a:ea typeface="Calibri" panose="020F0502020204030204" pitchFamily="34" charset="0"/>
                <a:cs typeface="B Mitra" panose="00000400000000000000" pitchFamily="2" charset="-78"/>
              </a:rPr>
              <a:t>.</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برگزاری برنامه های هفته</a:t>
            </a:r>
            <a:r>
              <a:rPr lang="fa-IR" sz="2400" dirty="0">
                <a:solidFill>
                  <a:schemeClr val="bg1"/>
                </a:solidFill>
                <a:latin typeface="Calibri" panose="020F0502020204030204" pitchFamily="34" charset="0"/>
                <a:ea typeface="Calibri" panose="020F0502020204030204" pitchFamily="34" charset="0"/>
                <a:cs typeface="Tahoma" panose="020B0604030504040204" pitchFamily="34" charset="0"/>
              </a:rPr>
              <a:t> </a:t>
            </a: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‌پژوهش در دانشگاهای سراسرکشور</a:t>
            </a:r>
            <a:r>
              <a:rPr lang="en-US" sz="2400" dirty="0">
                <a:solidFill>
                  <a:schemeClr val="bg1"/>
                </a:solidFill>
                <a:latin typeface="Tahoma" panose="020B0604030504040204" pitchFamily="34" charset="0"/>
                <a:ea typeface="Calibri" panose="020F0502020204030204" pitchFamily="34" charset="0"/>
                <a:cs typeface="B Mitra" panose="00000400000000000000" pitchFamily="2" charset="-78"/>
              </a:rPr>
              <a:t>.</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برگزاری کارگاه آموزشی تربیت مترجم برای اعضاء هیات علمی د انشگاه</a:t>
            </a:r>
            <a:r>
              <a:rPr lang="en-US" sz="2400" dirty="0">
                <a:solidFill>
                  <a:schemeClr val="bg1"/>
                </a:solidFill>
                <a:latin typeface="Tahoma" panose="020B0604030504040204" pitchFamily="34" charset="0"/>
                <a:ea typeface="Calibri" panose="020F0502020204030204" pitchFamily="34" charset="0"/>
                <a:cs typeface="B Mitra" panose="00000400000000000000" pitchFamily="2" charset="-78"/>
              </a:rPr>
              <a:t>.</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برگزاری دوره آموزشی- کارگاهی  فرصت پژوهی تربیت حرفه ای منتخبین  اعضا هیات  علمی  دانشگاه.</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برگزاری دوره آموزشی برای‌کارشناسان پژوهشی.</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برگزاری دوره آموزشی برای کتابداران.</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برگزاری کرسی ترویجی در زمینه بررسی شایستگـی معلمــان متناسب با سند تحول بنیـادین.</a:t>
            </a:r>
            <a:endParaRPr lang="en-US"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956737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9235" y="-19925"/>
            <a:ext cx="9144000" cy="936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p:cNvPicPr/>
          <p:nvPr/>
        </p:nvPicPr>
        <p:blipFill rotWithShape="1">
          <a:blip r:embed="rId4"/>
          <a:srcRect b="11949"/>
          <a:stretch/>
        </p:blipFill>
        <p:spPr bwMode="auto">
          <a:xfrm>
            <a:off x="4427984" y="1340768"/>
            <a:ext cx="4401264" cy="295232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sh_7_2"/>
          <p:cNvSpPr txBox="1">
            <a:spLocks noChangeArrowheads="1"/>
          </p:cNvSpPr>
          <p:nvPr/>
        </p:nvSpPr>
        <p:spPr bwMode="auto">
          <a:xfrm>
            <a:off x="107504" y="3429000"/>
            <a:ext cx="4202725" cy="1477328"/>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31750" bIns="0" numCol="1" anchor="t" anchorCtr="0" compatLnSpc="1">
            <a:prstTxWarp prst="textNoShape">
              <a:avLst/>
            </a:prstTxWarp>
            <a:spAutoFit/>
          </a:bodyPr>
          <a:lstStyle/>
          <a:p>
            <a:pPr marL="0" marR="0" lvl="0" indent="0" algn="just" defTabSz="914400" rtl="1" eaLnBrk="0" fontAlgn="base" latinLnBrk="0" hangingPunct="0">
              <a:lnSpc>
                <a:spcPct val="100000"/>
              </a:lnSpc>
              <a:spcBef>
                <a:spcPct val="0"/>
              </a:spcBef>
              <a:spcAft>
                <a:spcPct val="0"/>
              </a:spcAft>
              <a:buClrTx/>
              <a:buSzTx/>
              <a:buFontTx/>
              <a:buNone/>
              <a:tabLst/>
            </a:pPr>
            <a:r>
              <a:rPr kumimoji="0" lang="ar-SA" altLang="zh-CN" sz="32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B Davat" panose="00000400000000000000" pitchFamily="2" charset="-78"/>
              </a:rPr>
              <a:t>انسان بدون برنامه انسان بدون کارنامه است</a:t>
            </a:r>
            <a:r>
              <a:rPr kumimoji="0" lang="fa-IR" altLang="zh-CN" sz="32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B Davat" panose="00000400000000000000" pitchFamily="2" charset="-78"/>
              </a:rPr>
              <a:t>،</a:t>
            </a:r>
            <a:r>
              <a:rPr kumimoji="0" lang="ar-SA" altLang="zh-CN" sz="32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B Davat" panose="00000400000000000000" pitchFamily="2" charset="-78"/>
              </a:rPr>
              <a:t> و انسان بدون کارنامه فاقد برج مراقبت زندگیست</a:t>
            </a:r>
            <a:r>
              <a:rPr kumimoji="0" lang="en-US" altLang="zh-CN" sz="32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B Davat" panose="00000400000000000000" pitchFamily="2" charset="-78"/>
              </a:rPr>
              <a:t>. </a:t>
            </a:r>
            <a:endParaRPr kumimoji="0" lang="fa-IR" altLang="fa-IR" sz="4400" b="0" i="0" u="none" strike="noStrike" cap="none" normalizeH="0" baseline="0" dirty="0" smtClean="0">
              <a:ln>
                <a:noFill/>
              </a:ln>
              <a:solidFill>
                <a:schemeClr val="tx1"/>
              </a:solidFill>
              <a:effectLst/>
              <a:latin typeface="Arial" panose="020B0604020202020204" pitchFamily="34" charset="0"/>
              <a:cs typeface="B Davat" panose="00000400000000000000" pitchFamily="2" charset="-78"/>
            </a:endParaRPr>
          </a:p>
        </p:txBody>
      </p:sp>
      <p:sp>
        <p:nvSpPr>
          <p:cNvPr id="10" name="sh_7_2"/>
          <p:cNvSpPr txBox="1">
            <a:spLocks noChangeArrowheads="1"/>
          </p:cNvSpPr>
          <p:nvPr/>
        </p:nvSpPr>
        <p:spPr bwMode="auto">
          <a:xfrm>
            <a:off x="-396552" y="5085184"/>
            <a:ext cx="3888432" cy="369332"/>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31750" bIns="0" numCol="1"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lang="fa-IR" altLang="fa-IR" sz="2400" dirty="0" smtClean="0">
                <a:latin typeface="Arial" panose="020B0604020202020204" pitchFamily="34" charset="0"/>
                <a:cs typeface="B Nazanin" panose="00000400000000000000" pitchFamily="2" charset="-78"/>
              </a:rPr>
              <a:t>سرپرست محترم دانشگاه فرهنگیان</a:t>
            </a:r>
            <a:endParaRPr kumimoji="0" lang="fa-IR" altLang="fa-IR" sz="2400" b="0" i="0" u="none" strike="noStrike" cap="none" normalizeH="0" baseline="0" dirty="0" smtClean="0">
              <a:ln>
                <a:noFill/>
              </a:ln>
              <a:solidFill>
                <a:schemeClr val="tx1"/>
              </a:solidFill>
              <a:effectLst/>
              <a:latin typeface="Arial" panose="020B0604020202020204" pitchFamily="34" charset="0"/>
              <a:cs typeface="B Nazanin" panose="00000400000000000000" pitchFamily="2" charset="-78"/>
            </a:endParaRPr>
          </a:p>
        </p:txBody>
      </p:sp>
    </p:spTree>
    <p:extLst>
      <p:ext uri="{BB962C8B-B14F-4D97-AF65-F5344CB8AC3E}">
        <p14:creationId xmlns:p14="http://schemas.microsoft.com/office/powerpoint/2010/main" val="82146774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431540" y="1340768"/>
            <a:ext cx="8280920" cy="4299639"/>
          </a:xfrm>
          <a:prstGeom prst="rect">
            <a:avLst/>
          </a:prstGeom>
        </p:spPr>
        <p:txBody>
          <a:bodyPr wrap="square">
            <a:spAutoFit/>
          </a:bodyPr>
          <a:lstStyle/>
          <a:p>
            <a:pPr algn="just" rtl="1">
              <a:lnSpc>
                <a:spcPct val="115000"/>
              </a:lnSpc>
              <a:spcAft>
                <a:spcPts val="1000"/>
              </a:spcAft>
            </a:pPr>
            <a:r>
              <a:rPr lang="fa-IR" sz="2400" dirty="0">
                <a:solidFill>
                  <a:schemeClr val="bg1"/>
                </a:solidFill>
                <a:latin typeface="Tahoma" panose="020B0604030504040204" pitchFamily="34" charset="0"/>
                <a:ea typeface="Calibri" panose="020F0502020204030204" pitchFamily="34" charset="0"/>
                <a:cs typeface="B Titr" panose="00000700000000000000" pitchFamily="2" charset="-78"/>
              </a:rPr>
              <a:t>معاونت آموزش و تحصیلات تکمیلی</a:t>
            </a:r>
            <a:r>
              <a:rPr lang="en-US" sz="2400" dirty="0">
                <a:solidFill>
                  <a:schemeClr val="bg1"/>
                </a:solidFill>
                <a:latin typeface="Tahoma" panose="020B0604030504040204" pitchFamily="34" charset="0"/>
                <a:ea typeface="Calibri" panose="020F0502020204030204" pitchFamily="34" charset="0"/>
                <a:cs typeface="B Titr" panose="00000700000000000000" pitchFamily="2" charset="-78"/>
              </a:rPr>
              <a:t>:</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ارزیابی اولیه مدارک و مستندات علمی متقاضیان جذب هیات علمی در گروه تربیت بدنی و علوم ورزشی(64 نفر از فراخوان بهمن 95 و شهریور 96) و انجام مصاحبه حضوری 36 نفر از متقاضیان جذب هیات علمی حائز شرایط مصاحبه بر طبق اعلام نیاز دانشگاه.</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ارزیابی اولیه مدارک و مستندات علمی متقاضیان جذب هیات علمی (18 نفر از فراخوان بهمن 95 و شهریور 96) در گروه آموزش ابتدایی و مصاحبه حضوری 10 نفر از متقاضیان جذب هیات علمی حائز شرایط مصاحبه بر طبق اعلام نیاز دانشگاه.</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ارزیابی اولیه مدارک و مستندات علمی متقاضیان جذب هیات علمی (14 نفر از فراخوان بهمن 95) در گروه معارف اسلامی(سطح چهار حوزوی)</a:t>
            </a:r>
            <a:endParaRPr lang="en-US"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558150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467544" y="1340768"/>
            <a:ext cx="8317031" cy="4556119"/>
          </a:xfrm>
          <a:prstGeom prst="rect">
            <a:avLst/>
          </a:prstGeom>
        </p:spPr>
        <p:txBody>
          <a:bodyPr wrap="square">
            <a:spAutoFit/>
          </a:bodyPr>
          <a:lstStyle/>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دریافت 152 فقره پرونده ترفیع پایه و  بررسی 122 پرونده ترفیع مربوط به اعضای هیات علمی.</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پذیرش دانشجوی کارشناسی ارشد و انجام فرایند ثبت نام در رشته های جدید دانشگاه فرهنگیان که مجوز آنها در نیمسال دوم از سوی دفتر گسترش وزارت علوم صادر شده است.</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برگزاری دوره مهارت آموزان جدید الاستخدام از بهمن 1396 به تعداد 5073 نفر.</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الحاق مفاد برنامه ملی شهاب به برنامه درسی کارشناسی پیوسته.</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پیشنهاد پذیرش 25000 دانشجو در مقطع کارشناسی پیوسته برای سال 1397</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اعلام نیاز اعضای هیات علمی دانشگاه در فراخوان بهمن 1396، با توجه به سیاستهای سرپرست محترم دانشگاه مبنی بر ارتقا سطح هرم هیات علمی دانشگاه(به تعداد 100 نفر).</a:t>
            </a:r>
            <a:endParaRPr lang="en-US"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314750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359532" y="1340768"/>
            <a:ext cx="8424936" cy="3874907"/>
          </a:xfrm>
          <a:prstGeom prst="rect">
            <a:avLst/>
          </a:prstGeom>
        </p:spPr>
        <p:txBody>
          <a:bodyPr wrap="square">
            <a:spAutoFit/>
          </a:bodyPr>
          <a:lstStyle/>
          <a:p>
            <a:pPr algn="just" rtl="1">
              <a:lnSpc>
                <a:spcPct val="115000"/>
              </a:lnSpc>
              <a:spcAft>
                <a:spcPts val="1000"/>
              </a:spcAft>
            </a:pPr>
            <a:r>
              <a:rPr lang="fa-IR" sz="2400" dirty="0">
                <a:solidFill>
                  <a:schemeClr val="bg1"/>
                </a:solidFill>
                <a:latin typeface="Tahoma" panose="020B0604030504040204" pitchFamily="34" charset="0"/>
                <a:ea typeface="Calibri" panose="020F0502020204030204" pitchFamily="34" charset="0"/>
                <a:cs typeface="B Titr" panose="00000700000000000000" pitchFamily="2" charset="-78"/>
              </a:rPr>
              <a:t>معاونت دانشجویی</a:t>
            </a:r>
            <a:r>
              <a:rPr lang="en-US" sz="2400" dirty="0">
                <a:solidFill>
                  <a:schemeClr val="bg1"/>
                </a:solidFill>
                <a:latin typeface="Tahoma" panose="020B0604030504040204" pitchFamily="34" charset="0"/>
                <a:ea typeface="Calibri" panose="020F0502020204030204" pitchFamily="34" charset="0"/>
                <a:cs typeface="B Titr" panose="00000700000000000000" pitchFamily="2" charset="-78"/>
              </a:rPr>
              <a:t>:</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موفقیت سه نفر از دانشجومعلمان در بیست و ششمین جشنواره دانشجوی نمونه کشوری دربین دانشجویان شرکت کننده از دانشگاه های سراسر کشور(دانشجویی)</a:t>
            </a:r>
            <a:endParaRPr lang="en-US"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راه‌اندازی اتوماسیون تغذیه در پردیس‌های دانشگاه فرهنگیان به‌منظور کیفیت‌بخشی تغذیه و جلوگیری از هدر رفت منابع مالی.</a:t>
            </a:r>
            <a:endParaRPr lang="en-US"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راه‌اندازی سیستم نقل و انتقالات دانشجویان به‌صورت مکانیزه در سیستم گلستان به‌منظور تسریع در پاسخگویی به ارباب‌رجوع</a:t>
            </a:r>
            <a:r>
              <a:rPr lang="fa-IR" sz="2800" dirty="0" smtClean="0">
                <a:solidFill>
                  <a:schemeClr val="bg1"/>
                </a:solidFill>
                <a:latin typeface="Tahoma" panose="020B0604030504040204" pitchFamily="34" charset="0"/>
                <a:ea typeface="Calibri" panose="020F0502020204030204" pitchFamily="34" charset="0"/>
                <a:cs typeface="B Mitra" panose="00000400000000000000" pitchFamily="2" charset="-78"/>
              </a:rPr>
              <a:t>.</a:t>
            </a:r>
            <a:endParaRPr lang="en-US"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591205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2" name="Rectangle 1"/>
          <p:cNvSpPr/>
          <p:nvPr/>
        </p:nvSpPr>
        <p:spPr>
          <a:xfrm>
            <a:off x="827584" y="1412776"/>
            <a:ext cx="7704856" cy="3945696"/>
          </a:xfrm>
          <a:prstGeom prst="rect">
            <a:avLst/>
          </a:prstGeom>
        </p:spPr>
        <p:txBody>
          <a:bodyPr wrap="square">
            <a:spAutoFit/>
          </a:bodyPr>
          <a:lstStyle/>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کسب مقام دوم تیم فوتسال دانشگاه فرهنگیان در بین دانشگاه‌های سراسر کشور</a:t>
            </a:r>
            <a:endParaRPr lang="en-US" sz="28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کسب مقام دوم مسابقه کشتی آزاد توسط تیم دانشگاه فرهنگیان در بین دانشگـاه‌ های  سراسـر کشـور.</a:t>
            </a:r>
            <a:endParaRPr lang="en-US" sz="28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کسب دو رتبه کشوری درزمینه پوستر دانشجویی بانام پیشگیری از آسیب‌های اجتماعی در بخش کانون همیاران سلامت</a:t>
            </a:r>
            <a:r>
              <a:rPr lang="fa-IR" sz="2800" dirty="0" smtClean="0">
                <a:solidFill>
                  <a:schemeClr val="bg1"/>
                </a:solidFill>
                <a:latin typeface="Tahoma" panose="020B0604030504040204" pitchFamily="34" charset="0"/>
                <a:ea typeface="Calibri" panose="020F0502020204030204" pitchFamily="34" charset="0"/>
                <a:cs typeface="B Mitra" panose="00000400000000000000" pitchFamily="2" charset="-78"/>
              </a:rPr>
              <a:t>.</a:t>
            </a:r>
            <a:endParaRPr lang="en-US" sz="2800" dirty="0" smtClean="0">
              <a:solidFill>
                <a:schemeClr val="bg1"/>
              </a:solidFill>
              <a:latin typeface="Tahoma" panose="020B0604030504040204" pitchFamily="34" charset="0"/>
              <a:ea typeface="Calibri" panose="020F0502020204030204" pitchFamily="34" charset="0"/>
              <a:cs typeface="B Mitra" panose="00000400000000000000" pitchFamily="2" charset="-78"/>
            </a:endParaRPr>
          </a:p>
          <a:p>
            <a:pPr marL="342900" lvl="0" indent="-342900" algn="just" rtl="1">
              <a:lnSpc>
                <a:spcPct val="115000"/>
              </a:lnSpc>
              <a:spcAft>
                <a:spcPts val="1000"/>
              </a:spcAft>
              <a:buFont typeface="Symbol" panose="05050102010706020507" pitchFamily="18" charset="2"/>
              <a:buChar char=""/>
            </a:pPr>
            <a:endParaRPr lang="en-US" sz="2800" dirty="0">
              <a:solidFill>
                <a:schemeClr val="bg1"/>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514100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9552" y="836712"/>
            <a:ext cx="7884368" cy="3832459"/>
          </a:xfrm>
          <a:prstGeom prst="rect">
            <a:avLst/>
          </a:prstGeom>
        </p:spPr>
        <p:txBody>
          <a:bodyPr wrap="square">
            <a:spAutoFit/>
          </a:bodyPr>
          <a:lstStyle/>
          <a:p>
            <a:pPr marL="342900" indent="-342900" algn="r" rtl="1">
              <a:lnSpc>
                <a:spcPct val="107000"/>
              </a:lnSpc>
              <a:spcAft>
                <a:spcPts val="800"/>
              </a:spcAft>
              <a:buFont typeface="Arial" panose="020B0604020202020204" pitchFamily="34" charset="0"/>
              <a:buChar char="•"/>
            </a:pPr>
            <a:r>
              <a:rPr lang="ar-SA" sz="2800" dirty="0">
                <a:solidFill>
                  <a:schemeClr val="bg1"/>
                </a:solidFill>
                <a:latin typeface="Calibri" panose="020F0502020204030204" pitchFamily="34" charset="0"/>
                <a:ea typeface="Calibri" panose="020F0502020204030204" pitchFamily="34" charset="0"/>
                <a:cs typeface="B Nazanin" panose="00000400000000000000" pitchFamily="2" charset="-78"/>
              </a:rPr>
              <a:t>دراولین </a:t>
            </a:r>
            <a:r>
              <a:rPr lang="ar-SA" sz="2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المپیاد</a:t>
            </a:r>
            <a:r>
              <a:rPr lang="en-US" sz="2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ar-SA" sz="2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ملی </a:t>
            </a:r>
            <a:r>
              <a:rPr lang="ar-SA" sz="2800" dirty="0">
                <a:solidFill>
                  <a:schemeClr val="bg1"/>
                </a:solidFill>
                <a:latin typeface="Calibri" panose="020F0502020204030204" pitchFamily="34" charset="0"/>
                <a:ea typeface="Calibri" panose="020F0502020204030204" pitchFamily="34" charset="0"/>
                <a:cs typeface="B Nazanin" panose="00000400000000000000" pitchFamily="2" charset="-78"/>
              </a:rPr>
              <a:t>همگانی وزارت علوم بین </a:t>
            </a:r>
            <a:r>
              <a:rPr lang="fa-IR" sz="2800" dirty="0">
                <a:solidFill>
                  <a:schemeClr val="bg1"/>
                </a:solidFill>
                <a:latin typeface="Calibri" panose="020F0502020204030204" pitchFamily="34" charset="0"/>
                <a:ea typeface="Calibri" panose="020F0502020204030204" pitchFamily="34" charset="0"/>
                <a:cs typeface="B Nazanin" panose="00000400000000000000" pitchFamily="2" charset="-78"/>
              </a:rPr>
              <a:t>۱۳۰</a:t>
            </a:r>
            <a:r>
              <a:rPr lang="ar-SA" sz="2800" dirty="0">
                <a:solidFill>
                  <a:schemeClr val="bg1"/>
                </a:solidFill>
                <a:latin typeface="Calibri" panose="020F0502020204030204" pitchFamily="34" charset="0"/>
                <a:ea typeface="Calibri" panose="020F0502020204030204" pitchFamily="34" charset="0"/>
                <a:cs typeface="B Nazanin" panose="00000400000000000000" pitchFamily="2" charset="-78"/>
              </a:rPr>
              <a:t>دانشگاه رتبه اول دربخش دختران وپسران کسب شد</a:t>
            </a:r>
            <a:r>
              <a:rPr lang="en-US" sz="2800" dirty="0">
                <a:solidFill>
                  <a:schemeClr val="bg1"/>
                </a:solidFill>
                <a:latin typeface="Calibri" panose="020F0502020204030204" pitchFamily="34" charset="0"/>
                <a:ea typeface="Calibri" panose="020F0502020204030204" pitchFamily="34" charset="0"/>
                <a:cs typeface="B Nazanin" panose="00000400000000000000" pitchFamily="2" charset="-78"/>
              </a:rPr>
              <a:t>.</a:t>
            </a:r>
            <a:endParaRPr lang="en-US" sz="28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indent="-342900" algn="r" rtl="1">
              <a:lnSpc>
                <a:spcPct val="107000"/>
              </a:lnSpc>
              <a:spcAft>
                <a:spcPts val="800"/>
              </a:spcAft>
              <a:buFont typeface="Arial" panose="020B0604020202020204" pitchFamily="34" charset="0"/>
              <a:buChar char="•"/>
            </a:pPr>
            <a:r>
              <a:rPr lang="ar-SA" sz="2800" dirty="0">
                <a:solidFill>
                  <a:schemeClr val="bg1"/>
                </a:solidFill>
                <a:latin typeface="Calibri" panose="020F0502020204030204" pitchFamily="34" charset="0"/>
                <a:ea typeface="Calibri" panose="020F0502020204030204" pitchFamily="34" charset="0"/>
                <a:cs typeface="B Nazanin" panose="00000400000000000000" pitchFamily="2" charset="-78"/>
              </a:rPr>
              <a:t>رتبه برترمرکزمشاوره ازطرف وزارت علوم وتحقیقات</a:t>
            </a:r>
            <a:endParaRPr lang="en-US" sz="28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indent="-342900" algn="r" rtl="1">
              <a:lnSpc>
                <a:spcPct val="107000"/>
              </a:lnSpc>
              <a:spcAft>
                <a:spcPts val="800"/>
              </a:spcAft>
              <a:buFont typeface="Arial" panose="020B0604020202020204" pitchFamily="34" charset="0"/>
              <a:buChar char="•"/>
            </a:pPr>
            <a:r>
              <a:rPr lang="ar-SA" sz="2800" dirty="0">
                <a:solidFill>
                  <a:schemeClr val="bg1"/>
                </a:solidFill>
                <a:latin typeface="Calibri" panose="020F0502020204030204" pitchFamily="34" charset="0"/>
                <a:ea typeface="Calibri" panose="020F0502020204030204" pitchFamily="34" charset="0"/>
                <a:cs typeface="B Nazanin" panose="00000400000000000000" pitchFamily="2" charset="-78"/>
              </a:rPr>
              <a:t>طرح رتبه بندی سرای دانشجویی باهماهنگی وزارت علوم</a:t>
            </a:r>
            <a:endParaRPr lang="en-US" sz="28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indent="-342900" algn="r" rtl="1">
              <a:lnSpc>
                <a:spcPct val="107000"/>
              </a:lnSpc>
              <a:spcAft>
                <a:spcPts val="800"/>
              </a:spcAft>
              <a:buFont typeface="Arial" panose="020B0604020202020204" pitchFamily="34" charset="0"/>
              <a:buChar char="•"/>
            </a:pPr>
            <a:r>
              <a:rPr lang="ar-SA" sz="2800" dirty="0">
                <a:solidFill>
                  <a:schemeClr val="bg1"/>
                </a:solidFill>
                <a:latin typeface="Calibri" panose="020F0502020204030204" pitchFamily="34" charset="0"/>
                <a:ea typeface="Calibri" panose="020F0502020204030204" pitchFamily="34" charset="0"/>
                <a:cs typeface="B Nazanin" panose="00000400000000000000" pitchFamily="2" charset="-78"/>
              </a:rPr>
              <a:t>اجرای طرح شایستگی سرپرستان سرای دانشجویی</a:t>
            </a:r>
            <a:endParaRPr lang="en-US" sz="28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indent="-342900" algn="r" rtl="1">
              <a:lnSpc>
                <a:spcPct val="107000"/>
              </a:lnSpc>
              <a:spcAft>
                <a:spcPts val="800"/>
              </a:spcAft>
              <a:buFont typeface="Arial" panose="020B0604020202020204" pitchFamily="34" charset="0"/>
              <a:buChar char="•"/>
            </a:pPr>
            <a:r>
              <a:rPr lang="ar-SA" sz="2800" dirty="0">
                <a:solidFill>
                  <a:schemeClr val="bg1"/>
                </a:solidFill>
                <a:latin typeface="Calibri" panose="020F0502020204030204" pitchFamily="34" charset="0"/>
                <a:ea typeface="Calibri" panose="020F0502020204030204" pitchFamily="34" charset="0"/>
                <a:cs typeface="B Nazanin" panose="00000400000000000000" pitchFamily="2" charset="-78"/>
              </a:rPr>
              <a:t>ایجاداندیشکده روانشناسی ومشاوره</a:t>
            </a:r>
            <a:endParaRPr lang="en-US" sz="28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indent="-342900" algn="r" rtl="1">
              <a:lnSpc>
                <a:spcPct val="107000"/>
              </a:lnSpc>
              <a:spcAft>
                <a:spcPts val="800"/>
              </a:spcAft>
              <a:buFont typeface="Arial" panose="020B0604020202020204" pitchFamily="34" charset="0"/>
              <a:buChar char="•"/>
            </a:pPr>
            <a:r>
              <a:rPr lang="ar-SA" sz="2800" dirty="0">
                <a:solidFill>
                  <a:schemeClr val="bg1"/>
                </a:solidFill>
                <a:latin typeface="Calibri" panose="020F0502020204030204" pitchFamily="34" charset="0"/>
                <a:ea typeface="Calibri" panose="020F0502020204030204" pitchFamily="34" charset="0"/>
                <a:cs typeface="B Nazanin" panose="00000400000000000000" pitchFamily="2" charset="-78"/>
              </a:rPr>
              <a:t>اجرای سیمای زندگی دردانشگاه هاوتقدیروزارت</a:t>
            </a:r>
            <a:endParaRPr lang="en-US" sz="2800" dirty="0">
              <a:solidFill>
                <a:schemeClr val="bg1"/>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5429474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275976" y="1412776"/>
            <a:ext cx="8592048" cy="4003147"/>
          </a:xfrm>
          <a:prstGeom prst="rect">
            <a:avLst/>
          </a:prstGeom>
        </p:spPr>
        <p:txBody>
          <a:bodyPr wrap="square">
            <a:spAutoFit/>
          </a:bodyPr>
          <a:lstStyle/>
          <a:p>
            <a:pPr algn="just" rtl="1">
              <a:lnSpc>
                <a:spcPct val="115000"/>
              </a:lnSpc>
              <a:spcAft>
                <a:spcPts val="1000"/>
              </a:spcAft>
            </a:pPr>
            <a:r>
              <a:rPr lang="fa-IR" sz="2400" dirty="0">
                <a:solidFill>
                  <a:schemeClr val="bg1"/>
                </a:solidFill>
                <a:latin typeface="Tahoma" panose="020B0604030504040204" pitchFamily="34" charset="0"/>
                <a:ea typeface="Calibri" panose="020F0502020204030204" pitchFamily="34" charset="0"/>
                <a:cs typeface="B Titr" panose="00000700000000000000" pitchFamily="2" charset="-78"/>
              </a:rPr>
              <a:t>معاونت فرهنگی</a:t>
            </a:r>
            <a:r>
              <a:rPr lang="fa-IR" sz="2400" dirty="0">
                <a:solidFill>
                  <a:schemeClr val="bg1"/>
                </a:solidFill>
                <a:latin typeface="Calibri" panose="020F0502020204030204" pitchFamily="34" charset="0"/>
                <a:ea typeface="Calibri" panose="020F0502020204030204" pitchFamily="34" charset="0"/>
                <a:cs typeface="Tahoma" panose="020B0604030504040204" pitchFamily="34" charset="0"/>
              </a:rPr>
              <a:t> </a:t>
            </a:r>
            <a:r>
              <a:rPr lang="fa-IR" sz="2400" dirty="0">
                <a:solidFill>
                  <a:schemeClr val="bg1"/>
                </a:solidFill>
                <a:latin typeface="Tahoma" panose="020B0604030504040204" pitchFamily="34" charset="0"/>
                <a:ea typeface="Calibri" panose="020F0502020204030204" pitchFamily="34" charset="0"/>
                <a:cs typeface="B Titr" panose="00000700000000000000" pitchFamily="2" charset="-78"/>
              </a:rPr>
              <a:t> و اجتماعی:</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حمایت مالی از 950 کانون فرهنگی و اجتماعی ، 260 انجمن علمی دانشجویی و  28 تشکل اسلامی.</a:t>
            </a:r>
            <a:endParaRPr lang="en-US"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تمهید مقدمات اجرای دوره عمومی توانمندسازی شورای مرکزی کانون‌های فرهنگی و اجتماعی و شورای مرکزی انجمن‌های علمی.</a:t>
            </a:r>
            <a:endParaRPr lang="en-US"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صدور موافقت اصولی  انجمن اسلامی دانشجومعلمان ( دو مورد )</a:t>
            </a:r>
            <a:endParaRPr lang="en-US"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صدور پروانه موافقت قطعی جامعه اسلامی ( یک مورد</a:t>
            </a:r>
            <a:r>
              <a:rPr lang="fa-IR" sz="2800" dirty="0" smtClean="0">
                <a:solidFill>
                  <a:schemeClr val="bg1"/>
                </a:solidFill>
                <a:latin typeface="Tahoma" panose="020B0604030504040204" pitchFamily="34" charset="0"/>
                <a:ea typeface="Calibri" panose="020F0502020204030204" pitchFamily="34" charset="0"/>
                <a:cs typeface="B Mitra" panose="00000400000000000000" pitchFamily="2" charset="-78"/>
              </a:rPr>
              <a:t>)</a:t>
            </a:r>
            <a:endParaRPr lang="en-US"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3116537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2" name="Rectangle 1"/>
          <p:cNvSpPr/>
          <p:nvPr/>
        </p:nvSpPr>
        <p:spPr>
          <a:xfrm>
            <a:off x="539552" y="1556792"/>
            <a:ext cx="8064896" cy="3450175"/>
          </a:xfrm>
          <a:prstGeom prst="rect">
            <a:avLst/>
          </a:prstGeom>
        </p:spPr>
        <p:txBody>
          <a:bodyPr wrap="square">
            <a:spAutoFit/>
          </a:bodyPr>
          <a:lstStyle/>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اجرای مرحله منطقه ای جشنواره اساتید و کارکنان.</a:t>
            </a:r>
            <a:endParaRPr lang="en-US" sz="28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تدوین و ابلاغ دستورالعمل 28 جشنواره فرهنگی  دانشگاه فرهنگیان. </a:t>
            </a:r>
            <a:endParaRPr lang="en-US" sz="28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برگزاری نخستین دوره تربیت مربی روخوانی و روان خوانی قرآن کریم دانشجو معلمان برادر سراسر کشور در استان قم. </a:t>
            </a:r>
            <a:endParaRPr lang="en-US" sz="28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800" dirty="0">
                <a:solidFill>
                  <a:schemeClr val="bg1"/>
                </a:solidFill>
                <a:latin typeface="Tahoma" panose="020B0604030504040204" pitchFamily="34" charset="0"/>
                <a:ea typeface="Calibri" panose="020F0502020204030204" pitchFamily="34" charset="0"/>
                <a:cs typeface="B Mitra" panose="00000400000000000000" pitchFamily="2" charset="-78"/>
              </a:rPr>
              <a:t>برگزاری طرح اندیشه قرآنی در سراهای دانشجویی پردیس ها و مرکز آموزشی عالی سراسر کشور.</a:t>
            </a:r>
            <a:endParaRPr lang="en-US" sz="2800" dirty="0">
              <a:solidFill>
                <a:schemeClr val="bg1"/>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125214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440775" y="1412776"/>
            <a:ext cx="8280920" cy="4387868"/>
          </a:xfrm>
          <a:prstGeom prst="rect">
            <a:avLst/>
          </a:prstGeom>
        </p:spPr>
        <p:txBody>
          <a:bodyPr wrap="square">
            <a:spAutoFit/>
          </a:bodyPr>
          <a:lstStyle/>
          <a:p>
            <a:pPr algn="just" rtl="1">
              <a:lnSpc>
                <a:spcPct val="115000"/>
              </a:lnSpc>
              <a:spcAft>
                <a:spcPts val="1000"/>
              </a:spcAft>
            </a:pPr>
            <a:r>
              <a:rPr lang="fa-IR" sz="2400" dirty="0">
                <a:solidFill>
                  <a:schemeClr val="bg1"/>
                </a:solidFill>
                <a:latin typeface="Tahoma" panose="020B0604030504040204" pitchFamily="34" charset="0"/>
                <a:ea typeface="Calibri" panose="020F0502020204030204" pitchFamily="34" charset="0"/>
                <a:cs typeface="B Titr" panose="00000700000000000000" pitchFamily="2" charset="-78"/>
              </a:rPr>
              <a:t>معاونت نظارت، ارزیابی و تضمین کیفیت:</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استقرار فنآوری پایش و نظرسنجی مبتنی بر تلفن همراه.</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ممیزی کیفیت و تعالی دانشگاه ( انجام بازدیدهای ادواری استانی)</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کنترل کیفیت پاسخگویی در دانشگاه ( اتوماسیون اداری و  ...)</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استقرار طرح ارزیابی درونی گرو ههای آموزشی در مانده استانهای کشور (19 استان)</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ارزیابی چگونگی کیفیت آموزش دانشگاه (اجرای منشور کیفیت آموزش در 31 استان کشور)</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اجرای طرح سرآمدی منابع انسانی (انتخاب کارمند نمونه)</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مشارکت در استقرار داشبورد مدیریتی دانشگاه (تولید شاخص ها و ...)</a:t>
            </a:r>
            <a:endParaRPr lang="en-US"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4862666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467544" y="1340768"/>
            <a:ext cx="8352928" cy="4940840"/>
          </a:xfrm>
          <a:prstGeom prst="rect">
            <a:avLst/>
          </a:prstGeom>
        </p:spPr>
        <p:txBody>
          <a:bodyPr wrap="square">
            <a:spAutoFit/>
          </a:bodyPr>
          <a:lstStyle/>
          <a:p>
            <a:pPr marL="342900" lvl="0" indent="-342900" algn="r"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برگزاری دوره های بالندگی حرفه ای بر اساس تقویم اجرایی و ارزیابی اثربخشی آنها.</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انتشار 4 شماره نامه تخصصی بالندگی حرفه ای.</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انتشار تعداد 5 آواچه (پیام های صوتی) از طریق پرتال دانشگاه، رادیو ایران، و رادیو فرهنگ.</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تکمیل شناسنامه آموزشی کارکنان، مدیران و مدرسان دانشگاه در سامانه </a:t>
            </a:r>
            <a:r>
              <a:rPr lang="en-US" sz="2400" dirty="0">
                <a:solidFill>
                  <a:schemeClr val="bg1"/>
                </a:solidFill>
                <a:latin typeface="Tahoma" panose="020B0604030504040204" pitchFamily="34" charset="0"/>
                <a:ea typeface="Calibri" panose="020F0502020204030204" pitchFamily="34" charset="0"/>
                <a:cs typeface="B Mitra" panose="00000400000000000000" pitchFamily="2" charset="-78"/>
              </a:rPr>
              <a:t>LMS</a:t>
            </a:r>
            <a:r>
              <a:rPr lang="en-US" sz="2400" dirty="0">
                <a:solidFill>
                  <a:schemeClr val="bg1"/>
                </a:solidFill>
                <a:latin typeface="B Mitra" panose="00000400000000000000" pitchFamily="2" charset="-78"/>
                <a:ea typeface="Calibri" panose="020F0502020204030204" pitchFamily="34" charset="0"/>
                <a:cs typeface="Arial" panose="020B0604020202020204" pitchFamily="34" charset="0"/>
              </a:rPr>
              <a:t> </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برگزاری بالغ بر 40000 نفر ساعت آموزش برای مدیران، مدرسان و کارکنان در استان ها.</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طراحی مدل شایستگی و دوره های توانمندسازی سرپرستان شبانه روزی.</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طراحی سوالات چهار گزینه ای آزمون اصلح در 16 رشته و 18 ماده درسی .</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تهیه فرمت آزمونهای عملکردی اصلح.</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Symbol" panose="05050102010706020507" pitchFamily="18" charset="2"/>
              <a:buChar char=""/>
            </a:pPr>
            <a:r>
              <a:rPr lang="fa-IR" sz="2400" dirty="0">
                <a:solidFill>
                  <a:schemeClr val="bg1"/>
                </a:solidFill>
                <a:latin typeface="Tahoma" panose="020B0604030504040204" pitchFamily="34" charset="0"/>
                <a:ea typeface="Calibri" panose="020F0502020204030204" pitchFamily="34" charset="0"/>
                <a:cs typeface="B Mitra" panose="00000400000000000000" pitchFamily="2" charset="-78"/>
              </a:rPr>
              <a:t>مشارکت فعال در تعیین شایستگیهای مدیران مدارس وزارت آموزش و پرورش.</a:t>
            </a:r>
            <a:endParaRPr lang="en-US"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5042800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179512" y="1124744"/>
            <a:ext cx="8352928" cy="4930645"/>
          </a:xfrm>
          <a:prstGeom prst="rect">
            <a:avLst/>
          </a:prstGeom>
        </p:spPr>
        <p:txBody>
          <a:bodyPr wrap="square">
            <a:spAutoFit/>
          </a:bodyPr>
          <a:lstStyle/>
          <a:p>
            <a:pPr algn="r" rtl="1">
              <a:lnSpc>
                <a:spcPct val="107000"/>
              </a:lnSpc>
              <a:spcAft>
                <a:spcPts val="800"/>
              </a:spcAft>
            </a:pPr>
            <a:r>
              <a:rPr lang="ar-SA" sz="2800" b="1" dirty="0">
                <a:solidFill>
                  <a:schemeClr val="bg1"/>
                </a:solidFill>
                <a:latin typeface="Calibri" panose="020F0502020204030204" pitchFamily="34" charset="0"/>
                <a:ea typeface="Calibri" panose="020F0502020204030204" pitchFamily="34" charset="0"/>
                <a:cs typeface="B Titr" panose="00000700000000000000" pitchFamily="2" charset="-78"/>
              </a:rPr>
              <a:t>ملاقات های مهم سرپرست دانشگاه تا کنون با</a:t>
            </a:r>
            <a:r>
              <a:rPr lang="en-US" sz="2800" b="1" dirty="0" smtClean="0">
                <a:solidFill>
                  <a:schemeClr val="bg1"/>
                </a:solidFill>
                <a:latin typeface="Calibri" panose="020F0502020204030204" pitchFamily="34" charset="0"/>
                <a:ea typeface="Calibri" panose="020F0502020204030204" pitchFamily="34" charset="0"/>
                <a:cs typeface="B Titr" panose="00000700000000000000" pitchFamily="2" charset="-78"/>
              </a:rPr>
              <a:t>:</a:t>
            </a:r>
            <a:endParaRPr lang="en-US" dirty="0">
              <a:solidFill>
                <a:schemeClr val="bg1"/>
              </a:solidFill>
              <a:latin typeface="Calibri" panose="020F0502020204030204" pitchFamily="34" charset="0"/>
              <a:ea typeface="Calibri" panose="020F0502020204030204" pitchFamily="34" charset="0"/>
              <a:cs typeface="B Titr" panose="00000700000000000000" pitchFamily="2" charset="-78"/>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جناب آقای بطحایی وزیر محترم آموزش و پرورش</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جناب آقای دکتر غلامی وزیر محترم علوم، تحقیقات و فناوری</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جناب آقای دکتر ساداتی نژاد نماینده محترم مردم شریف کاشان </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جناب آقای  دکتر امینی نماینده محترم مردم شریف ایلام </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جناب آقای دکتر امیر حسن خانی نماینده محترم مردم شریف فردوس </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جناب آقای دکتر امینی نماینده محترم مردم شریف گناباد نماینده محترم مردم شریف ایلام </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جناب آقای دکتر رضایی نماینده محترم مردم شریف جهرم </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جناب آقای دکتر درازهی نماینده محترم مردم شریف سراوان </a:t>
            </a:r>
            <a:endParaRPr lang="en-US" dirty="0">
              <a:solidFill>
                <a:schemeClr val="bg1"/>
              </a:solidFill>
              <a:effectLst/>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32252207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222301" y="-42299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a-IR"/>
          </a:p>
        </p:txBody>
      </p:sp>
      <p:pic>
        <p:nvPicPr>
          <p:cNvPr id="2049" name="Picture 1" descr="iran_map---225555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332656"/>
            <a:ext cx="6972300" cy="64357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222301" y="342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a-IR"/>
          </a:p>
        </p:txBody>
      </p:sp>
    </p:spTree>
    <p:extLst>
      <p:ext uri="{BB962C8B-B14F-4D97-AF65-F5344CB8AC3E}">
        <p14:creationId xmlns:p14="http://schemas.microsoft.com/office/powerpoint/2010/main" val="2000690071"/>
      </p:ext>
    </p:extLst>
  </p:cSld>
  <p:clrMapOvr>
    <a:masterClrMapping/>
  </p:clrMapOvr>
  <p:transition spd="slow">
    <p:wheel spokes="1"/>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323528" y="1268760"/>
            <a:ext cx="8208912" cy="4539704"/>
          </a:xfrm>
          <a:prstGeom prst="rect">
            <a:avLst/>
          </a:prstGeom>
        </p:spPr>
        <p:txBody>
          <a:bodyPr wrap="square">
            <a:spAutoFit/>
          </a:bodyPr>
          <a:lstStyle/>
          <a:p>
            <a:pPr marL="342900" indent="-342900" algn="r" rtl="1">
              <a:lnSpc>
                <a:spcPct val="150000"/>
              </a:lnSpc>
              <a:spcAft>
                <a:spcPts val="800"/>
              </a:spcAft>
              <a:buFont typeface="Wingdings" panose="05000000000000000000" pitchFamily="2" charset="2"/>
              <a:buChar char="v"/>
            </a:pPr>
            <a:r>
              <a:rPr lang="ar-SA" sz="2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جناب </a:t>
            </a: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آقای آقای دکتر خجسته نماینده محترم مردم شریف همدان</a:t>
            </a:r>
            <a:r>
              <a:rPr lang="en-US" sz="2400" dirty="0">
                <a:solidFill>
                  <a:schemeClr val="bg1"/>
                </a:solidFill>
                <a:latin typeface="Calibri" panose="020F0502020204030204" pitchFamily="34" charset="0"/>
                <a:ea typeface="Calibri" panose="020F0502020204030204" pitchFamily="34" charset="0"/>
                <a:cs typeface="B Nazanin" panose="00000400000000000000" pitchFamily="2" charset="-78"/>
              </a:rPr>
              <a:t>  </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50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سرکار خانم خانم دکتر تاج الدین نماینده محترم مردم شریف اصفهان </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50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جناب آقای دکتر یارمحمدی نماینده محترم مردم شریف زاهدان </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50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جناب آقای دکتر مختار نماینده محترم مردم شریف آبادان </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50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جناب آقای دکتر افضلی نماینده محترم مردم شریف اقلید </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50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سرکار خانم دکتر الماسی نماینده محترم مردم شریف عسلویه </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50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سرکار  خانم دکتر چنارانی نماینده محترم مردم شریف نیشابور </a:t>
            </a:r>
            <a:endParaRPr lang="en-US" dirty="0">
              <a:solidFill>
                <a:schemeClr val="bg1"/>
              </a:solidFill>
              <a:effectLst/>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68880748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1043608" y="1340768"/>
            <a:ext cx="7416824" cy="4557017"/>
          </a:xfrm>
          <a:prstGeom prst="rect">
            <a:avLst/>
          </a:prstGeom>
        </p:spPr>
        <p:txBody>
          <a:bodyPr wrap="square">
            <a:spAutoFit/>
          </a:bodyPr>
          <a:lstStyle/>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حجت الاسلام و المسلمین استاد قرائتی رییس محترم ستاد اقامه نماز </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سردار رودکی رییس محترم بنیاد حفظ و نشر آثار دفاع مقدس</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جناب آقای دکتر حميدي معاون محترم تربيت بدني و سلامت وزارت آموزش و پرورش</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جناب آقای دکتر نجفي معاون محترم حقوقي و امور مجلس وزارت آموزش و پرورش</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جناب آقای مهندس زرافشان معاون محترم آموزش متوسطه وزارت آموزش و پرورش</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جناب آقای زینی وند معاون محترم وزیر آموزش و پرورش و رئیس سازمان مدارس غیردولتی و توسعه مشارکت های مردمی و خانواده</a:t>
            </a:r>
            <a:r>
              <a:rPr lang="ar-SA" sz="1600" dirty="0">
                <a:solidFill>
                  <a:schemeClr val="bg1"/>
                </a:solidFill>
                <a:latin typeface="Calibri" panose="020F0502020204030204" pitchFamily="34" charset="0"/>
                <a:ea typeface="Calibri" panose="020F0502020204030204" pitchFamily="34" charset="0"/>
                <a:cs typeface="B Nazanin" panose="00000400000000000000" pitchFamily="2" charset="-78"/>
              </a:rPr>
              <a:t> </a:t>
            </a:r>
            <a:endParaRPr lang="en-US" dirty="0">
              <a:solidFill>
                <a:schemeClr val="bg1"/>
              </a:solidFill>
              <a:effectLst/>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225175367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467544" y="1247085"/>
            <a:ext cx="8235173" cy="5054782"/>
          </a:xfrm>
          <a:prstGeom prst="rect">
            <a:avLst/>
          </a:prstGeom>
        </p:spPr>
        <p:txBody>
          <a:bodyPr wrap="square">
            <a:spAutoFit/>
          </a:bodyPr>
          <a:lstStyle/>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جناب آقای دکتر شریعتی نیاسر معاون محترم آموزشی وزارت علوم، تحقیقات و فناوری</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جناب آقای دکتر رضوان طلب رئیس مرکز جذب وزارت علوم، تحقیقات و فناوری</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جناب آقای دکتر صالحی عمران ریاست محترم دانشگاه فنی و حرفه ای</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سرکار  خانم دکتر حكيم زاده  معاون محترم آموزش ابتدايي</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جناب آقای مهندس چهاربند رئيس محترم مركز برنامه ريزي منابع انساني و فناوري اطلاعات</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جناب آقای نظری رئیس محترم مرکز اطلاع رسانی و روابط عمومی وزارت آموزش و پرورش</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جناب آقای حصنی مدیر کل محترم دفتر هماهنگی هیئت های رسیدگی به تخلفات اداری وزارت آموزش و پرورش</a:t>
            </a:r>
            <a:endParaRPr lang="en-US" dirty="0">
              <a:solidFill>
                <a:schemeClr val="bg1"/>
              </a:solidFill>
              <a:effectLst/>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18206792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Edges/>
                    </a14:imgEffect>
                    <a14:imgEffect>
                      <a14:saturation sat="35000"/>
                    </a14:imgEffect>
                  </a14:imgLayer>
                </a14:imgProps>
              </a:ext>
            </a:extLst>
          </a:blip>
          <a:srcRect/>
          <a:stretch>
            <a:fillRect/>
          </a:stretch>
        </p:blipFill>
        <p:spPr bwMode="auto">
          <a:xfrm>
            <a:off x="179512" y="116632"/>
            <a:ext cx="8784976" cy="1080120"/>
          </a:xfrm>
          <a:prstGeom prst="rect">
            <a:avLst/>
          </a:prstGeom>
          <a:ln>
            <a:noFill/>
          </a:ln>
          <a:effectLst>
            <a:softEdge rad="112500"/>
          </a:effectLst>
        </p:spPr>
      </p:pic>
      <p:sp>
        <p:nvSpPr>
          <p:cNvPr id="3" name="Rectangle 2"/>
          <p:cNvSpPr/>
          <p:nvPr/>
        </p:nvSpPr>
        <p:spPr>
          <a:xfrm>
            <a:off x="683568" y="1484784"/>
            <a:ext cx="7776864" cy="3869264"/>
          </a:xfrm>
          <a:prstGeom prst="rect">
            <a:avLst/>
          </a:prstGeom>
        </p:spPr>
        <p:txBody>
          <a:bodyPr wrap="square">
            <a:spAutoFit/>
          </a:bodyPr>
          <a:lstStyle/>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جناب آقای دکتر مقیمی از دیوان محاسبات کشور</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حضور در جمع دانشجویان مشهد مقدس و دیدار با مسئولین استانی</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حضور در پردیس شهید مفتح تهران در هفته پژوهش</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حضور  و بازدید از خبرگزاری دانش آموزی ایران پانا </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حضور در استودیو الفبا </a:t>
            </a:r>
            <a:r>
              <a:rPr lang="ar-SA"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 وزارت متبوع</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حضور در مراسم، بازدید از مراکز استانی دانشگاه فرهنگیان و پردیس ها و مراکز در سراسر کشور و دیدار با کارکنان، استادان و دانشجومعلمان</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indent="-342900" algn="r" rtl="1">
              <a:lnSpc>
                <a:spcPct val="107000"/>
              </a:lnSpc>
              <a:spcAft>
                <a:spcPts val="800"/>
              </a:spcAft>
              <a:buFont typeface="Wingdings" panose="05000000000000000000" pitchFamily="2" charset="2"/>
              <a:buChar char="v"/>
            </a:pPr>
            <a:r>
              <a:rPr lang="ar-SA" sz="2400" dirty="0">
                <a:solidFill>
                  <a:schemeClr val="bg1"/>
                </a:solidFill>
                <a:latin typeface="Calibri" panose="020F0502020204030204" pitchFamily="34" charset="0"/>
                <a:ea typeface="Calibri" panose="020F0502020204030204" pitchFamily="34" charset="0"/>
                <a:cs typeface="B Nazanin" panose="00000400000000000000" pitchFamily="2" charset="-78"/>
              </a:rPr>
              <a:t>و ملاقات با خانواده های گرانقدر ایثارگران و شهدای تربیت معلم.</a:t>
            </a:r>
            <a:endParaRPr lang="en-US"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6865351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23986" y="-113109"/>
            <a:ext cx="9144000" cy="936104"/>
          </a:xfrm>
          <a:prstGeom prst="rect">
            <a:avLst/>
          </a:prstGeom>
          <a:noFill/>
          <a:ln w="9525">
            <a:noFill/>
            <a:miter lim="800000"/>
            <a:headEnd/>
            <a:tailEnd/>
          </a:ln>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1412776"/>
            <a:ext cx="7620000" cy="49149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011195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23986" y="-113109"/>
            <a:ext cx="9144000" cy="936104"/>
          </a:xfrm>
          <a:prstGeom prst="rect">
            <a:avLst/>
          </a:prstGeom>
          <a:noFill/>
          <a:ln w="9525">
            <a:noFill/>
            <a:miter lim="800000"/>
            <a:headEnd/>
            <a:tailEnd/>
          </a:ln>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762" y="900112"/>
            <a:ext cx="7610475" cy="5057775"/>
          </a:xfrm>
          <a:prstGeom prst="rect">
            <a:avLst/>
          </a:prstGeom>
        </p:spPr>
      </p:pic>
    </p:spTree>
    <p:extLst>
      <p:ext uri="{BB962C8B-B14F-4D97-AF65-F5344CB8AC3E}">
        <p14:creationId xmlns:p14="http://schemas.microsoft.com/office/powerpoint/2010/main" val="27694063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23986" y="-113109"/>
            <a:ext cx="9144000" cy="936104"/>
          </a:xfrm>
          <a:prstGeom prst="rect">
            <a:avLst/>
          </a:prstGeom>
          <a:noFill/>
          <a:ln w="9525">
            <a:noFill/>
            <a:miter lim="800000"/>
            <a:headEnd/>
            <a:tailEnd/>
          </a:ln>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890587"/>
            <a:ext cx="7620000" cy="5076825"/>
          </a:xfrm>
          <a:prstGeom prst="rect">
            <a:avLst/>
          </a:prstGeom>
        </p:spPr>
      </p:pic>
    </p:spTree>
    <p:extLst>
      <p:ext uri="{BB962C8B-B14F-4D97-AF65-F5344CB8AC3E}">
        <p14:creationId xmlns:p14="http://schemas.microsoft.com/office/powerpoint/2010/main" val="251792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23986" y="-113109"/>
            <a:ext cx="9144000" cy="936104"/>
          </a:xfrm>
          <a:prstGeom prst="rect">
            <a:avLst/>
          </a:prstGeom>
          <a:noFill/>
          <a:ln w="9525">
            <a:noFill/>
            <a:miter lim="800000"/>
            <a:headEnd/>
            <a:tailEnd/>
          </a:ln>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52" y="1916832"/>
            <a:ext cx="8814267" cy="3312368"/>
          </a:xfrm>
          <a:prstGeom prst="rect">
            <a:avLst/>
          </a:prstGeom>
        </p:spPr>
      </p:pic>
    </p:spTree>
    <p:extLst>
      <p:ext uri="{BB962C8B-B14F-4D97-AF65-F5344CB8AC3E}">
        <p14:creationId xmlns:p14="http://schemas.microsoft.com/office/powerpoint/2010/main" val="1616856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23986" y="-113109"/>
            <a:ext cx="9144000" cy="936104"/>
          </a:xfrm>
          <a:prstGeom prst="rect">
            <a:avLst/>
          </a:prstGeom>
          <a:noFill/>
          <a:ln w="9525">
            <a:noFill/>
            <a:miter lim="800000"/>
            <a:headEnd/>
            <a:tailEnd/>
          </a:ln>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695" y="1700808"/>
            <a:ext cx="8896581" cy="3796630"/>
          </a:xfrm>
          <a:prstGeom prst="rect">
            <a:avLst/>
          </a:prstGeom>
        </p:spPr>
      </p:pic>
    </p:spTree>
    <p:extLst>
      <p:ext uri="{BB962C8B-B14F-4D97-AF65-F5344CB8AC3E}">
        <p14:creationId xmlns:p14="http://schemas.microsoft.com/office/powerpoint/2010/main" val="9250819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23986" y="-113109"/>
            <a:ext cx="9144000" cy="936104"/>
          </a:xfrm>
          <a:prstGeom prst="rect">
            <a:avLst/>
          </a:prstGeom>
          <a:noFill/>
          <a:ln w="9525">
            <a:noFill/>
            <a:miter lim="800000"/>
            <a:headEnd/>
            <a:tailEnd/>
          </a:ln>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762" y="895350"/>
            <a:ext cx="7610475" cy="5067300"/>
          </a:xfrm>
          <a:prstGeom prst="rect">
            <a:avLst/>
          </a:prstGeom>
        </p:spPr>
      </p:pic>
    </p:spTree>
    <p:extLst>
      <p:ext uri="{BB962C8B-B14F-4D97-AF65-F5344CB8AC3E}">
        <p14:creationId xmlns:p14="http://schemas.microsoft.com/office/powerpoint/2010/main" val="962653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4148</TotalTime>
  <Words>8325</Words>
  <Application>Microsoft Office PowerPoint</Application>
  <PresentationFormat>On-screen Show (4:3)</PresentationFormat>
  <Paragraphs>2419</Paragraphs>
  <Slides>128</Slides>
  <Notes>0</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128</vt:i4>
      </vt:variant>
    </vt:vector>
  </HeadingPairs>
  <TitlesOfParts>
    <vt:vector size="149" baseType="lpstr">
      <vt:lpstr>Times New Roman</vt:lpstr>
      <vt:lpstr>Sakkal Majalla</vt:lpstr>
      <vt:lpstr>B Esfehan</vt:lpstr>
      <vt:lpstr>B Zar</vt:lpstr>
      <vt:lpstr>Cambria</vt:lpstr>
      <vt:lpstr>B Lotus</vt:lpstr>
      <vt:lpstr>Arial</vt:lpstr>
      <vt:lpstr>B Jadid</vt:lpstr>
      <vt:lpstr>B Mitra</vt:lpstr>
      <vt:lpstr>B Nazanin</vt:lpstr>
      <vt:lpstr>Wingdings</vt:lpstr>
      <vt:lpstr>B Davat</vt:lpstr>
      <vt:lpstr>Tahoma</vt:lpstr>
      <vt:lpstr>Calibri</vt:lpstr>
      <vt:lpstr>Symbol</vt:lpstr>
      <vt:lpstr>Malgun Gothic</vt:lpstr>
      <vt:lpstr>IranNastaliq</vt:lpstr>
      <vt:lpstr>B Titr</vt:lpstr>
      <vt:lpstr>Arabic Typesetting</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تعداد اعضای هیات علمی دانشگاه فرهنگیان: به تفکیک سطح تحصیلی</vt:lpstr>
      <vt:lpstr>تعداد اعضای هیات علمی دانشگاه فرهنگیان: به تفکیک جنسیت</vt:lpstr>
      <vt:lpstr>تعداد اعضای هیات علمی دانشگاه فرهنگیان: به تفکیک رشته تحصیلی</vt:lpstr>
      <vt:lpstr>تعداد اعضای هیات علمی دانشگاه فرهنگیان:</vt:lpstr>
      <vt:lpstr>تعداد اعضای هیات علمی دانشگاه فرهنگیان:</vt:lpstr>
      <vt:lpstr>تعداد اعضای هیات علمی دانشگاه فرهنگیان:</vt:lpstr>
      <vt:lpstr>تعداد گروه های آموزشی دانشگاه فرهنگیان: به تفکیک استان</vt:lpstr>
      <vt:lpstr>تعداد گروه های آموزشی دانشگاه فرهنگیان: به تفکیک حوزه های تخصصی</vt:lpstr>
      <vt:lpstr>چالش ها</vt:lpstr>
      <vt:lpstr>چالش ها</vt:lpstr>
      <vt:lpstr>آمار سن اعضای هیات علمی های دانشگاه فرهنگیان (بدون در نظر گرفتن مدرسین ) </vt:lpstr>
      <vt:lpstr>PowerPoint Presentation</vt:lpstr>
      <vt:lpstr>PowerPoint Presentation</vt:lpstr>
      <vt:lpstr>PowerPoint Presentation</vt:lpstr>
      <vt:lpstr>PowerPoint Presentation</vt:lpstr>
      <vt:lpstr>PowerPoint Presentation</vt:lpstr>
      <vt:lpstr>چالش های شرایط اختصاصی جذب دانشجومعلمان و پیشنهادات و راهکارها  </vt:lpstr>
      <vt:lpstr>PowerPoint Presentation</vt:lpstr>
      <vt:lpstr>PowerPoint Presentation</vt:lpstr>
      <vt:lpstr>چالش های دوره مهارت آموزی</vt:lpstr>
      <vt:lpstr>چالش های برون سازمانی</vt:lpstr>
      <vt:lpstr>چالش های فرایندی</vt:lpstr>
      <vt:lpstr>سایر چالش ها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تحولات جمعیت دانش آموزدولتی          1405-1365</vt:lpstr>
      <vt:lpstr>PowerPoint Presentation</vt:lpstr>
      <vt:lpstr>رشدجمعیت دانش آموز دولتی از سال 1396 ال 1405</vt:lpstr>
      <vt:lpstr>پیوست ها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انَّ اللهَ لا يغيرُ ما بِقَومٍ حتّى يغَيرُوا ما بِأَنْفُسهِم"</dc:title>
  <dc:creator>aghaei</dc:creator>
  <cp:lastModifiedBy>sajad akrami</cp:lastModifiedBy>
  <cp:revision>579</cp:revision>
  <cp:lastPrinted>2016-11-07T08:58:12Z</cp:lastPrinted>
  <dcterms:created xsi:type="dcterms:W3CDTF">2013-01-19T05:37:43Z</dcterms:created>
  <dcterms:modified xsi:type="dcterms:W3CDTF">2018-04-21T16:55:26Z</dcterms:modified>
</cp:coreProperties>
</file>