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4" r:id="rId3"/>
    <p:sldId id="275" r:id="rId4"/>
    <p:sldId id="276" r:id="rId5"/>
    <p:sldId id="277" r:id="rId6"/>
    <p:sldId id="278" r:id="rId7"/>
    <p:sldId id="279" r:id="rId8"/>
    <p:sldId id="280" r:id="rId9"/>
    <p:sldId id="267" r:id="rId10"/>
    <p:sldId id="285" r:id="rId11"/>
    <p:sldId id="281" r:id="rId12"/>
    <p:sldId id="282" r:id="rId13"/>
    <p:sldId id="283" r:id="rId14"/>
    <p:sldId id="266" r:id="rId15"/>
    <p:sldId id="284" r:id="rId16"/>
    <p:sldId id="268" r:id="rId17"/>
    <p:sldId id="264" r:id="rId18"/>
    <p:sldId id="269"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15" autoAdjust="0"/>
    <p:restoredTop sz="94660"/>
  </p:normalViewPr>
  <p:slideViewPr>
    <p:cSldViewPr snapToGrid="0">
      <p:cViewPr varScale="1">
        <p:scale>
          <a:sx n="73" d="100"/>
          <a:sy n="73"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r>
              <a:rPr lang="fa-IR" dirty="0" smtClean="0"/>
              <a:t>نمودرا وضعیت  پدیرش دانشجو  </a:t>
            </a:r>
            <a:endParaRPr lang="en-US" dirty="0"/>
          </a:p>
        </c:rich>
      </c:tx>
      <c:layout>
        <c:manualLayout>
          <c:xMode val="edge"/>
          <c:yMode val="edge"/>
          <c:x val="0.33862292585552178"/>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endParaRPr lang="en-US"/>
        </a:p>
      </c:txPr>
    </c:title>
    <c:autoTitleDeleted val="0"/>
    <c:plotArea>
      <c:layout>
        <c:manualLayout>
          <c:layoutTarget val="inner"/>
          <c:xMode val="edge"/>
          <c:yMode val="edge"/>
          <c:x val="5.6120463909098736E-2"/>
          <c:y val="0.10668132416106622"/>
          <c:w val="0.92658585436070873"/>
          <c:h val="0.7696586843765465"/>
        </c:manualLayout>
      </c:layout>
      <c:lineChart>
        <c:grouping val="standard"/>
        <c:varyColors val="0"/>
        <c:ser>
          <c:idx val="0"/>
          <c:order val="0"/>
          <c:tx>
            <c:strRef>
              <c:f>Sheet1!$B$1</c:f>
              <c:strCache>
                <c:ptCount val="1"/>
                <c:pt idx="0">
                  <c:v>کارشناسی پیوسته</c:v>
                </c:pt>
              </c:strCache>
            </c:strRef>
          </c:tx>
          <c:spPr>
            <a:ln w="57150" cap="rnd">
              <a:solidFill>
                <a:srgbClr val="00B050"/>
              </a:solidFill>
              <a:round/>
            </a:ln>
            <a:effectLst>
              <a:outerShdw blurRad="38100" dist="25400" dir="5400000" rotWithShape="0">
                <a:srgbClr val="000000">
                  <a:alpha val="25000"/>
                </a:srgbClr>
              </a:outerShdw>
            </a:effectLst>
          </c:spPr>
          <c:marker>
            <c:symbol val="none"/>
          </c:marker>
          <c:dLbls>
            <c:dLbl>
              <c:idx val="0"/>
              <c:layout>
                <c:manualLayout>
                  <c:x val="2.0086471375429269E-2"/>
                  <c:y val="-3.5822716639289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89-489B-AF3F-CF03F6E8E24B}"/>
                </c:ext>
              </c:extLst>
            </c:dLbl>
            <c:dLbl>
              <c:idx val="1"/>
              <c:layout>
                <c:manualLayout>
                  <c:x val="1.1815571397311334E-2"/>
                  <c:y val="-2.5587654742349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89-489B-AF3F-CF03F6E8E24B}"/>
                </c:ext>
              </c:extLst>
            </c:dLbl>
            <c:dLbl>
              <c:idx val="2"/>
              <c:layout>
                <c:manualLayout>
                  <c:x val="1.8904914235698133E-2"/>
                  <c:y val="-5.3734074958933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89-489B-AF3F-CF03F6E8E24B}"/>
                </c:ext>
              </c:extLst>
            </c:dLbl>
            <c:dLbl>
              <c:idx val="3"/>
              <c:layout>
                <c:manualLayout>
                  <c:x val="-8.2708999781179338E-3"/>
                  <c:y val="-9.2115557072457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89-489B-AF3F-CF03F6E8E24B}"/>
                </c:ext>
              </c:extLst>
            </c:dLbl>
            <c:dLbl>
              <c:idx val="4"/>
              <c:layout>
                <c:manualLayout>
                  <c:x val="-1.890491423569822E-2"/>
                  <c:y val="-8.571864338687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89-489B-AF3F-CF03F6E8E24B}"/>
                </c:ext>
              </c:extLst>
            </c:dLbl>
            <c:dLbl>
              <c:idx val="5"/>
              <c:layout>
                <c:manualLayout>
                  <c:x val="-3.7809828471396266E-2"/>
                  <c:y val="-0.102350618969397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89-489B-AF3F-CF03F6E8E24B}"/>
                </c:ext>
              </c:extLst>
            </c:dLbl>
            <c:dLbl>
              <c:idx val="6"/>
              <c:layout>
                <c:manualLayout>
                  <c:x val="-8.1527442641448372E-2"/>
                  <c:y val="-2.0470123793879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Sheet1!$B$2:$B$8</c:f>
              <c:numCache>
                <c:formatCode>General</c:formatCode>
                <c:ptCount val="7"/>
                <c:pt idx="0">
                  <c:v>21891</c:v>
                </c:pt>
                <c:pt idx="1">
                  <c:v>16959</c:v>
                </c:pt>
                <c:pt idx="2">
                  <c:v>9557</c:v>
                </c:pt>
                <c:pt idx="3">
                  <c:v>3853</c:v>
                </c:pt>
                <c:pt idx="4">
                  <c:v>7570</c:v>
                </c:pt>
                <c:pt idx="5">
                  <c:v>9459</c:v>
                </c:pt>
                <c:pt idx="6">
                  <c:v>24000</c:v>
                </c:pt>
              </c:numCache>
            </c:numRef>
          </c:val>
          <c:smooth val="0"/>
          <c:extLst>
            <c:ext xmlns:c16="http://schemas.microsoft.com/office/drawing/2014/chart" uri="{C3380CC4-5D6E-409C-BE32-E72D297353CC}">
              <c16:uniqueId val="{00000007-FE89-489B-AF3F-CF03F6E8E24B}"/>
            </c:ext>
          </c:extLst>
        </c:ser>
        <c:ser>
          <c:idx val="1"/>
          <c:order val="1"/>
          <c:tx>
            <c:strRef>
              <c:f>Sheet1!$C$1</c:f>
              <c:strCache>
                <c:ptCount val="1"/>
                <c:pt idx="0">
                  <c:v>کارشناسی ناپیوسته</c:v>
                </c:pt>
              </c:strCache>
            </c:strRef>
          </c:tx>
          <c:spPr>
            <a:ln w="66675" cap="rnd">
              <a:solidFill>
                <a:srgbClr val="CC0099"/>
              </a:solidFill>
              <a:round/>
            </a:ln>
            <a:effectLst>
              <a:outerShdw blurRad="38100" dist="25400" dir="5400000" rotWithShape="0">
                <a:srgbClr val="000000">
                  <a:alpha val="25000"/>
                </a:srgbClr>
              </a:outerShdw>
            </a:effectLst>
          </c:spPr>
          <c:marker>
            <c:symbol val="none"/>
          </c:marker>
          <c:dLbls>
            <c:dLbl>
              <c:idx val="0"/>
              <c:layout>
                <c:manualLayout>
                  <c:x val="-3.5957016625904496E-2"/>
                  <c:y val="9.3394939809575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89-489B-AF3F-CF03F6E8E24B}"/>
                </c:ext>
              </c:extLst>
            </c:dLbl>
            <c:dLbl>
              <c:idx val="1"/>
              <c:layout>
                <c:manualLayout>
                  <c:x val="-6.2716494760957031E-2"/>
                  <c:y val="6.7807285067225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89-489B-AF3F-CF03F6E8E24B}"/>
                </c:ext>
              </c:extLst>
            </c:dLbl>
            <c:dLbl>
              <c:idx val="2"/>
              <c:layout>
                <c:manualLayout>
                  <c:x val="-7.2820203845587045E-2"/>
                  <c:y val="4.1579938956317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89-489B-AF3F-CF03F6E8E24B}"/>
                </c:ext>
              </c:extLst>
            </c:dLbl>
            <c:dLbl>
              <c:idx val="3"/>
              <c:layout>
                <c:manualLayout>
                  <c:x val="-5.9077856986557535E-3"/>
                  <c:y val="-4.0300556219200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E89-489B-AF3F-CF03F6E8E24B}"/>
                </c:ext>
              </c:extLst>
            </c:dLbl>
            <c:dLbl>
              <c:idx val="4"/>
              <c:layout>
                <c:manualLayout>
                  <c:x val="-1.7723357095967E-2"/>
                  <c:y val="-7.356450738425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89-489B-AF3F-CF03F6E8E24B}"/>
                </c:ext>
              </c:extLst>
            </c:dLbl>
            <c:dLbl>
              <c:idx val="5"/>
              <c:layout>
                <c:manualLayout>
                  <c:x val="-6.0299698712233056E-2"/>
                  <c:y val="-0.116423829077689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Sheet1!$C$2:$C$8</c:f>
              <c:numCache>
                <c:formatCode>General</c:formatCode>
                <c:ptCount val="7"/>
                <c:pt idx="0">
                  <c:v>20333</c:v>
                </c:pt>
                <c:pt idx="1">
                  <c:v>11105</c:v>
                </c:pt>
                <c:pt idx="2">
                  <c:v>8342</c:v>
                </c:pt>
                <c:pt idx="3">
                  <c:v>1102</c:v>
                </c:pt>
                <c:pt idx="4">
                  <c:v>880</c:v>
                </c:pt>
                <c:pt idx="5">
                  <c:v>495</c:v>
                </c:pt>
              </c:numCache>
            </c:numRef>
          </c:val>
          <c:smooth val="0"/>
          <c:extLst>
            <c:ext xmlns:c16="http://schemas.microsoft.com/office/drawing/2014/chart" uri="{C3380CC4-5D6E-409C-BE32-E72D297353CC}">
              <c16:uniqueId val="{0000000E-FE89-489B-AF3F-CF03F6E8E24B}"/>
            </c:ext>
          </c:extLst>
        </c:ser>
        <c:ser>
          <c:idx val="2"/>
          <c:order val="2"/>
          <c:tx>
            <c:strRef>
              <c:f>Sheet1!$D$1</c:f>
              <c:strCache>
                <c:ptCount val="1"/>
                <c:pt idx="0">
                  <c:v>کارشناسی ارشد</c:v>
                </c:pt>
              </c:strCache>
            </c:strRef>
          </c:tx>
          <c:spPr>
            <a:ln w="31750" cap="rnd">
              <a:solidFill>
                <a:schemeClr val="accent4"/>
              </a:solidFill>
              <a:round/>
            </a:ln>
            <a:effectLst>
              <a:outerShdw blurRad="38100" dist="25400" dir="5400000" rotWithShape="0">
                <a:srgbClr val="000000">
                  <a:alpha val="25000"/>
                </a:srgbClr>
              </a:outerShdw>
            </a:effectLst>
          </c:spPr>
          <c:marker>
            <c:symbol val="none"/>
          </c:marker>
          <c:dLbls>
            <c:dLbl>
              <c:idx val="1"/>
              <c:layout>
                <c:manualLayout>
                  <c:x val="3.072048563300947E-2"/>
                  <c:y val="-5.6292840433168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89-489B-AF3F-CF03F6E8E24B}"/>
                </c:ext>
              </c:extLst>
            </c:dLbl>
            <c:dLbl>
              <c:idx val="2"/>
              <c:layout>
                <c:manualLayout>
                  <c:x val="2.9538928493278334E-2"/>
                  <c:y val="-2.8146420216584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89-489B-AF3F-CF03F6E8E24B}"/>
                </c:ext>
              </c:extLst>
            </c:dLbl>
            <c:dLbl>
              <c:idx val="3"/>
              <c:layout>
                <c:manualLayout>
                  <c:x val="-5.9077856986556758E-2"/>
                  <c:y val="-3.07051856908193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89-489B-AF3F-CF03F6E8E24B}"/>
                </c:ext>
              </c:extLst>
            </c:dLbl>
            <c:dLbl>
              <c:idx val="4"/>
              <c:layout>
                <c:manualLayout>
                  <c:x val="-5.0806957008438826E-2"/>
                  <c:y val="2.0470123793879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E89-489B-AF3F-CF03F6E8E24B}"/>
                </c:ext>
              </c:extLst>
            </c:dLbl>
            <c:dLbl>
              <c:idx val="5"/>
              <c:layout>
                <c:manualLayout>
                  <c:x val="6.6449191926559611E-2"/>
                  <c:y val="-3.1344877059378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89-489B-AF3F-CF03F6E8E24B}"/>
                </c:ext>
              </c:extLst>
            </c:dLbl>
            <c:dLbl>
              <c:idx val="6"/>
              <c:layout>
                <c:manualLayout>
                  <c:x val="-1.1815571397311507E-2"/>
                  <c:y val="-8.4439260649753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Sheet1!$D$2:$D$8</c:f>
              <c:numCache>
                <c:formatCode>General</c:formatCode>
                <c:ptCount val="7"/>
                <c:pt idx="0">
                  <c:v>0</c:v>
                </c:pt>
                <c:pt idx="1">
                  <c:v>0</c:v>
                </c:pt>
                <c:pt idx="2">
                  <c:v>38</c:v>
                </c:pt>
                <c:pt idx="3">
                  <c:v>191</c:v>
                </c:pt>
                <c:pt idx="4">
                  <c:v>179</c:v>
                </c:pt>
                <c:pt idx="5">
                  <c:v>168</c:v>
                </c:pt>
              </c:numCache>
            </c:numRef>
          </c:val>
          <c:smooth val="0"/>
          <c:extLst>
            <c:ext xmlns:c16="http://schemas.microsoft.com/office/drawing/2014/chart" uri="{C3380CC4-5D6E-409C-BE32-E72D297353CC}">
              <c16:uniqueId val="{00000015-FE89-489B-AF3F-CF03F6E8E24B}"/>
            </c:ext>
          </c:extLst>
        </c:ser>
        <c:dLbls>
          <c:showLegendKey val="0"/>
          <c:showVal val="0"/>
          <c:showCatName val="0"/>
          <c:showSerName val="0"/>
          <c:showPercent val="0"/>
          <c:showBubbleSize val="0"/>
        </c:dLbls>
        <c:smooth val="0"/>
        <c:axId val="-2121711184"/>
        <c:axId val="-2121722608"/>
      </c:lineChart>
      <c:catAx>
        <c:axId val="-21217111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2121722608"/>
        <c:crosses val="autoZero"/>
        <c:auto val="1"/>
        <c:lblAlgn val="ctr"/>
        <c:lblOffset val="100"/>
        <c:noMultiLvlLbl val="0"/>
      </c:catAx>
      <c:valAx>
        <c:axId val="-2121722608"/>
        <c:scaling>
          <c:orientation val="minMax"/>
          <c:max val="25000"/>
          <c:min val="-10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2121711184"/>
        <c:crosses val="autoZero"/>
        <c:crossBetween val="between"/>
        <c:majorUnit val="2000"/>
      </c:valAx>
      <c:spPr>
        <a:noFill/>
        <a:ln>
          <a:noFill/>
        </a:ln>
        <a:effectLst/>
      </c:spPr>
    </c:plotArea>
    <c:legend>
      <c:legendPos val="tr"/>
      <c:layout>
        <c:manualLayout>
          <c:xMode val="edge"/>
          <c:yMode val="edge"/>
          <c:x val="0.49538643803132859"/>
          <c:y val="0.22378962837658817"/>
          <c:w val="0.14778330576986914"/>
          <c:h val="0.20826255593269921"/>
        </c:manualLayout>
      </c:layout>
      <c:overlay val="1"/>
      <c:spPr>
        <a:noFill/>
        <a:ln>
          <a:noFill/>
        </a:ln>
        <a:effectLst>
          <a:innerShdw blurRad="63500" dist="50800" dir="13500000">
            <a:prstClr val="black">
              <a:alpha val="50000"/>
            </a:prstClr>
          </a:innerShdw>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B Lotus" panose="00000400000000000000" pitchFamily="2" charset="-78"/>
            </a:defRPr>
          </a:pPr>
          <a:endParaRPr lang="en-US"/>
        </a:p>
      </c:txPr>
    </c:legend>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78405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229185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343354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extLst>
      <p:ext uri="{BB962C8B-B14F-4D97-AF65-F5344CB8AC3E}">
        <p14:creationId xmlns:p14="http://schemas.microsoft.com/office/powerpoint/2010/main" val="142312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11117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B2A4DC-229C-4398-972D-71C23ABE739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16074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B2A4DC-229C-4398-972D-71C23ABE739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19787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B2A4DC-229C-4398-972D-71C23ABE7391}" type="datetimeFigureOut">
              <a:rPr lang="en-US" smtClean="0"/>
              <a:t>8/23/2018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61748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2A4DC-229C-4398-972D-71C23ABE7391}" type="datetimeFigureOut">
              <a:rPr lang="en-US" smtClean="0"/>
              <a:t>8/23/2018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25787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2A4DC-229C-4398-972D-71C23ABE7391}" type="datetimeFigureOut">
              <a:rPr lang="en-US" smtClean="0"/>
              <a:t>8/23/2018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213571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2A4DC-229C-4398-972D-71C23ABE739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28383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2A4DC-229C-4398-972D-71C23ABE739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03186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2A4DC-229C-4398-972D-71C23ABE7391}" type="datetimeFigureOut">
              <a:rPr lang="en-US" smtClean="0"/>
              <a:t>8/23/2018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BEA21-4976-4D87-BBBA-991BB55E2E2A}" type="slidenum">
              <a:rPr lang="en-US" smtClean="0"/>
              <a:t>‹#›</a:t>
            </a:fld>
            <a:endParaRPr lang="en-US"/>
          </a:p>
        </p:txBody>
      </p:sp>
    </p:spTree>
    <p:extLst>
      <p:ext uri="{BB962C8B-B14F-4D97-AF65-F5344CB8AC3E}">
        <p14:creationId xmlns:p14="http://schemas.microsoft.com/office/powerpoint/2010/main" val="4196035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218" y="1653465"/>
            <a:ext cx="9628373" cy="4871957"/>
          </a:xfrm>
          <a:prstGeom prst="rect">
            <a:avLst/>
          </a:prstGeom>
        </p:spPr>
      </p:pic>
    </p:spTree>
    <p:extLst>
      <p:ext uri="{BB962C8B-B14F-4D97-AF65-F5344CB8AC3E}">
        <p14:creationId xmlns:p14="http://schemas.microsoft.com/office/powerpoint/2010/main" val="424106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449944" y="2038420"/>
            <a:ext cx="11451770" cy="3046988"/>
          </a:xfrm>
          <a:prstGeom prst="rect">
            <a:avLst/>
          </a:prstGeom>
        </p:spPr>
        <p:txBody>
          <a:bodyPr wrap="square">
            <a:spAutoFit/>
          </a:bodyPr>
          <a:lstStyle/>
          <a:p>
            <a:pPr lvl="0" algn="just" rtl="1"/>
            <a:r>
              <a:rPr lang="fa-IR" sz="3200" b="1" dirty="0">
                <a:cs typeface="B Roya" panose="00000400000000000000" pitchFamily="2" charset="-78"/>
              </a:rPr>
              <a:t>از آغاز قبول مسئولیت وزیر محترم آموزش و پرورش جناب آقای دکتر سید محمد بطحایی درکسوت وزارت شواهد، قراین و انسان های منصف و حق گو شهادت </a:t>
            </a:r>
            <a:r>
              <a:rPr lang="fa-IR" sz="3200" b="1" dirty="0" smtClean="0">
                <a:cs typeface="B Roya" panose="00000400000000000000" pitchFamily="2" charset="-78"/>
              </a:rPr>
              <a:t>        می </a:t>
            </a:r>
            <a:r>
              <a:rPr lang="fa-IR" sz="3200" b="1" dirty="0">
                <a:cs typeface="B Roya" panose="00000400000000000000" pitchFamily="2" charset="-78"/>
              </a:rPr>
              <a:t>دهند که ایشان به طور جد و پیگیر و تمام قد از دانشگاه فرهنگیان دفاع و مدام برای ارتقاء کمی و کیفی آن تلاش مضاعف و رصد لازم را انجام داده و در حال حاضر نیز </a:t>
            </a:r>
            <a:r>
              <a:rPr lang="fa-IR" sz="3200" b="1" dirty="0" smtClean="0">
                <a:cs typeface="B Roya" panose="00000400000000000000" pitchFamily="2" charset="-78"/>
              </a:rPr>
              <a:t>به این </a:t>
            </a:r>
            <a:r>
              <a:rPr lang="fa-IR" sz="3200" b="1" dirty="0">
                <a:cs typeface="B Roya" panose="00000400000000000000" pitchFamily="2" charset="-78"/>
              </a:rPr>
              <a:t>مهم به جد می پردازند مختصری </a:t>
            </a:r>
            <a:r>
              <a:rPr lang="fa-IR" sz="3200" b="1" dirty="0" smtClean="0">
                <a:cs typeface="B Roya" panose="00000400000000000000" pitchFamily="2" charset="-78"/>
              </a:rPr>
              <a:t>از فعالیت </a:t>
            </a:r>
            <a:r>
              <a:rPr lang="fa-IR" sz="3200" b="1" dirty="0">
                <a:cs typeface="B Roya" panose="00000400000000000000" pitchFamily="2" charset="-78"/>
              </a:rPr>
              <a:t>های بسیار ارزشمند وزیر محترم پیرامون دانشگاه فرهنگیان " تربیت معلم" تقدیم </a:t>
            </a:r>
            <a:r>
              <a:rPr lang="fa-IR" sz="3200" b="1" dirty="0" smtClean="0">
                <a:cs typeface="B Roya" panose="00000400000000000000" pitchFamily="2" charset="-78"/>
              </a:rPr>
              <a:t>می </a:t>
            </a:r>
            <a:r>
              <a:rPr lang="fa-IR" sz="3200" b="1" dirty="0">
                <a:cs typeface="B Roya" panose="00000400000000000000" pitchFamily="2" charset="-78"/>
              </a:rPr>
              <a:t>گردد.</a:t>
            </a:r>
            <a:endParaRPr lang="en-US" sz="3200" b="1" dirty="0">
              <a:cs typeface="B Roya" panose="00000400000000000000" pitchFamily="2" charset="-78"/>
            </a:endParaRPr>
          </a:p>
        </p:txBody>
      </p:sp>
    </p:spTree>
    <p:extLst>
      <p:ext uri="{BB962C8B-B14F-4D97-AF65-F5344CB8AC3E}">
        <p14:creationId xmlns:p14="http://schemas.microsoft.com/office/powerpoint/2010/main" val="3226710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p:nvPr/>
        </p:nvPicPr>
        <p:blipFill>
          <a:blip r:embed="rId4"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120468" y="1708362"/>
            <a:ext cx="11437259" cy="3270126"/>
          </a:xfrm>
          <a:prstGeom prst="rect">
            <a:avLst/>
          </a:prstGeom>
        </p:spPr>
        <p:txBody>
          <a:bodyPr wrap="square">
            <a:spAutoFit/>
          </a:bodyPr>
          <a:lstStyle/>
          <a:p>
            <a:pPr algn="just" rtl="1">
              <a:lnSpc>
                <a:spcPct val="150000"/>
              </a:lnSpc>
            </a:pPr>
            <a:r>
              <a:rPr lang="fa-IR" sz="2800" b="1" dirty="0" smtClean="0">
                <a:effectLst/>
                <a:latin typeface="Calibri" panose="020F0502020204030204" pitchFamily="34" charset="0"/>
                <a:ea typeface="Calibri" panose="020F0502020204030204" pitchFamily="34" charset="0"/>
                <a:cs typeface="B Roya" panose="00000400000000000000" pitchFamily="2" charset="-78"/>
              </a:rPr>
              <a:t>وزیر محترم آموزش و پرورش با اعتقاد به نظام تربیت معلم و با توجه به خلاء موجود به بیش از 150000 معلم در آموزش و پرورش ( در حال حاضر) و بازنشتگی قریب به 3/2 معلمین موجود در </a:t>
            </a:r>
            <a:r>
              <a:rPr lang="fa-IR" sz="2400" b="1" dirty="0">
                <a:latin typeface="Calibri" panose="020F0502020204030204" pitchFamily="34" charset="0"/>
                <a:ea typeface="Calibri" panose="020F0502020204030204" pitchFamily="34" charset="0"/>
                <a:cs typeface="B Roya" panose="00000400000000000000" pitchFamily="2" charset="-78"/>
              </a:rPr>
              <a:t>سراسر</a:t>
            </a:r>
            <a:r>
              <a:rPr lang="fa-IR" sz="2800" b="1" dirty="0" smtClean="0">
                <a:effectLst/>
                <a:latin typeface="Calibri" panose="020F0502020204030204" pitchFamily="34" charset="0"/>
                <a:ea typeface="Calibri" panose="020F0502020204030204" pitchFamily="34" charset="0"/>
                <a:cs typeface="B Roya" panose="00000400000000000000" pitchFamily="2" charset="-78"/>
              </a:rPr>
              <a:t> کشور که 910000 نفرند و 3/2 آنها ( 320000 نفر در سال 1399) و ( 330000 نفر در سال 1404 ) بازنشسته خواهند شد با جدیت تمام موارد ذیل را درخصوص این دانشگاه پیگیری نمودند.</a:t>
            </a:r>
            <a:endParaRPr lang="en-US" sz="2000" b="1" dirty="0">
              <a:effectLst/>
              <a:latin typeface="Calibri" panose="020F0502020204030204" pitchFamily="34" charset="0"/>
              <a:ea typeface="Calibri" panose="020F0502020204030204" pitchFamily="34" charset="0"/>
              <a:cs typeface="B Roya" panose="00000400000000000000" pitchFamily="2" charset="-78"/>
            </a:endParaRPr>
          </a:p>
        </p:txBody>
      </p:sp>
    </p:spTree>
    <p:extLst>
      <p:ext uri="{BB962C8B-B14F-4D97-AF65-F5344CB8AC3E}">
        <p14:creationId xmlns:p14="http://schemas.microsoft.com/office/powerpoint/2010/main" val="4214933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93519" y="1396977"/>
            <a:ext cx="11959771" cy="5078313"/>
          </a:xfrm>
          <a:prstGeom prst="rect">
            <a:avLst/>
          </a:prstGeom>
        </p:spPr>
        <p:txBody>
          <a:bodyPr wrap="square">
            <a:spAutoFit/>
          </a:bodyPr>
          <a:lstStyle/>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1-بازگرداندن دانشگاه به ریل اصلی و تاکید بر تربیت معلم از سال 1397 با تمام ظرفیت (زیرا در حال حاضر 25000 ظرفیت های خالی در این دانشگاه موجود است که ماحصل غفلت سال 1391 تا سال 1396) در عدم اخذ ردیف و سیر نزولی پذیرش دانشجو بوده است. </a:t>
            </a:r>
          </a:p>
          <a:p>
            <a:pPr marR="0" lvl="0" algn="just" rtl="1">
              <a:lnSpc>
                <a:spcPct val="150000"/>
              </a:lnSpc>
              <a:spcBef>
                <a:spcPts val="0"/>
              </a:spcBef>
              <a:spcAft>
                <a:spcPts val="0"/>
              </a:spcAft>
            </a:pPr>
            <a:endParaRPr lang="en-US" sz="2400" b="1" dirty="0" smtClean="0">
              <a:effectLst/>
              <a:latin typeface="Calibri" panose="020F0502020204030204" pitchFamily="34" charset="0"/>
              <a:ea typeface="Calibri" panose="020F0502020204030204" pitchFamily="34" charset="0"/>
              <a:cs typeface="B Roya" panose="00000400000000000000" pitchFamily="2" charset="-78"/>
            </a:endParaRPr>
          </a:p>
          <a:p>
            <a:pPr marR="0" lvl="0" algn="just" rtl="1">
              <a:lnSpc>
                <a:spcPct val="150000"/>
              </a:lnSpc>
              <a:spcBef>
                <a:spcPts val="0"/>
              </a:spcBef>
              <a:spcAft>
                <a:spcPts val="0"/>
              </a:spcAft>
            </a:pPr>
            <a:r>
              <a:rPr lang="fa-IR" sz="2400" b="1" dirty="0" smtClean="0">
                <a:latin typeface="Calibri" panose="020F0502020204030204" pitchFamily="34" charset="0"/>
                <a:ea typeface="Calibri" panose="020F0502020204030204" pitchFamily="34" charset="0"/>
                <a:cs typeface="B Roya" panose="00000400000000000000" pitchFamily="2" charset="-78"/>
              </a:rPr>
              <a:t>2-</a:t>
            </a:r>
            <a:r>
              <a:rPr lang="fa-IR" sz="2400" b="1" dirty="0" smtClean="0">
                <a:effectLst/>
                <a:latin typeface="Calibri" panose="020F0502020204030204" pitchFamily="34" charset="0"/>
                <a:ea typeface="Calibri" panose="020F0502020204030204" pitchFamily="34" charset="0"/>
                <a:cs typeface="B Roya" panose="00000400000000000000" pitchFamily="2" charset="-78"/>
              </a:rPr>
              <a:t>حضور مداوم و مکرر و محکم در کمیسیون آموزش مجلس شورای اسلامی و دفاع از فعالیت ها و ضرورت تکمیل ظرفیت دانشگاه فرهنگیان در سال 1396 و سال 1397.</a:t>
            </a: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 </a:t>
            </a:r>
            <a:endParaRPr lang="en-US" sz="2400" b="1" dirty="0" smtClean="0">
              <a:effectLst/>
              <a:latin typeface="Calibri" panose="020F0502020204030204" pitchFamily="34" charset="0"/>
              <a:ea typeface="Calibri" panose="020F0502020204030204" pitchFamily="34" charset="0"/>
              <a:cs typeface="B Roya"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3-همراهی مجدانه و ارزشمند و توفیق اخذ 24000 ردیف استخدامی برای سال تحصیلی 98- 1397 و اخذ ردیف 17000 استخدامی برای ماده 28.</a:t>
            </a:r>
            <a:endParaRPr lang="en-US" sz="2400" b="1" dirty="0">
              <a:effectLst/>
              <a:latin typeface="Calibri" panose="020F0502020204030204" pitchFamily="34" charset="0"/>
              <a:ea typeface="Calibri" panose="020F0502020204030204" pitchFamily="34" charset="0"/>
              <a:cs typeface="B Roya" panose="00000400000000000000" pitchFamily="2" charset="-78"/>
            </a:endParaRPr>
          </a:p>
        </p:txBody>
      </p:sp>
    </p:spTree>
    <p:extLst>
      <p:ext uri="{BB962C8B-B14F-4D97-AF65-F5344CB8AC3E}">
        <p14:creationId xmlns:p14="http://schemas.microsoft.com/office/powerpoint/2010/main" val="13402546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randombar(vertical)">
                                      <p:cBhvr>
                                        <p:cTn id="11" dur="500"/>
                                        <p:tgtEl>
                                          <p:spTgt spid="2">
                                            <p:txEl>
                                              <p:pRg st="2" end="2"/>
                                            </p:txEl>
                                          </p:spTgt>
                                        </p:tgtEl>
                                      </p:cBhvr>
                                    </p:animEffect>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vertical)">
                                      <p:cBhvr>
                                        <p:cTn id="15" dur="500"/>
                                        <p:tgtEl>
                                          <p:spTgt spid="2">
                                            <p:txEl>
                                              <p:pRg st="3" end="3"/>
                                            </p:txEl>
                                          </p:spTgt>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434605" y="1464999"/>
            <a:ext cx="11277600" cy="3970318"/>
          </a:xfrm>
          <a:prstGeom prst="rect">
            <a:avLst/>
          </a:prstGeom>
        </p:spPr>
        <p:txBody>
          <a:bodyPr wrap="square">
            <a:spAutoFit/>
          </a:bodyPr>
          <a:lstStyle/>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4-رصد مداوم بحث هیات علمی و تلاش و همکاری برای اخذ 400 ردیف هایت علمی برای سال 1387.</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5-گزارش گیری مداوم از برنامه های در حال اجرای دانشگاه توسط مقام عالی وزارت. </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6-دستور و شرکت و تشکیل هیات امنا در سال جاری و طی 2 ماه اخیر 2 جلسه و 17 مصوبه و دستور تشکیل جلسه آینده در ماه جاری.</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7-همراهی و مساعدت در اخذ بودجه های معطل 3 سال گذشته و پیگیری مطالبات دانشگاه توسط شخص مقام وزیر محترم. </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8-اولویت دادن به برنامه های دانشگاه در تمام امور توسط وزیر محترم جناب آقای بطحائی.</a:t>
            </a:r>
            <a:endParaRPr lang="en-US" sz="2400" b="1" dirty="0">
              <a:effectLst/>
              <a:latin typeface="Calibri" panose="020F0502020204030204" pitchFamily="34" charset="0"/>
              <a:ea typeface="Calibri" panose="020F0502020204030204" pitchFamily="34" charset="0"/>
              <a:cs typeface="B Lotus" panose="00000400000000000000" pitchFamily="2" charset="-78"/>
            </a:endParaRPr>
          </a:p>
        </p:txBody>
      </p:sp>
    </p:spTree>
    <p:extLst>
      <p:ext uri="{BB962C8B-B14F-4D97-AF65-F5344CB8AC3E}">
        <p14:creationId xmlns:p14="http://schemas.microsoft.com/office/powerpoint/2010/main" val="831362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130629" y="2803411"/>
            <a:ext cx="12322629" cy="1720471"/>
          </a:xfrm>
          <a:prstGeom prst="rect">
            <a:avLst/>
          </a:prstGeom>
        </p:spPr>
        <p:txBody>
          <a:bodyPr wrap="square">
            <a:spAutoFit/>
          </a:bodyPr>
          <a:lstStyle/>
          <a:p>
            <a:pPr algn="ctr" rtl="1">
              <a:lnSpc>
                <a:spcPct val="115000"/>
              </a:lnSpc>
            </a:pPr>
            <a:r>
              <a:rPr lang="fa-IR" sz="3200" b="1" dirty="0" smtClean="0">
                <a:effectLst/>
                <a:latin typeface="Calibri" panose="020F0502020204030204" pitchFamily="34" charset="0"/>
                <a:ea typeface="Calibri" panose="020F0502020204030204" pitchFamily="34" charset="0"/>
                <a:cs typeface="B Zar" panose="00000400000000000000" pitchFamily="2" charset="-78"/>
              </a:rPr>
              <a:t>درخصوص سئوال  موضوع بند 12 استیضاح تقدیمی تحت عنوان</a:t>
            </a:r>
          </a:p>
          <a:p>
            <a:pPr algn="ctr" rtl="1">
              <a:lnSpc>
                <a:spcPct val="115000"/>
              </a:lnSpc>
            </a:pPr>
            <a:endParaRPr lang="fa-IR" sz="3200" b="1" dirty="0">
              <a:latin typeface="Calibri" panose="020F0502020204030204" pitchFamily="34" charset="0"/>
              <a:ea typeface="Calibri" panose="020F0502020204030204" pitchFamily="34" charset="0"/>
              <a:cs typeface="B Zar" panose="00000400000000000000" pitchFamily="2" charset="-78"/>
            </a:endParaRPr>
          </a:p>
          <a:p>
            <a:pPr algn="ctr" rtl="1">
              <a:lnSpc>
                <a:spcPct val="115000"/>
              </a:lnSpc>
            </a:pPr>
            <a:r>
              <a:rPr lang="fa-IR" sz="2800" b="1" dirty="0" smtClean="0">
                <a:effectLst/>
                <a:latin typeface="Calibri" panose="020F0502020204030204" pitchFamily="34" charset="0"/>
                <a:ea typeface="Calibri" panose="020F0502020204030204" pitchFamily="34" charset="0"/>
                <a:cs typeface="B Zar" panose="00000400000000000000" pitchFamily="2" charset="-78"/>
              </a:rPr>
              <a:t> " ورود زود هنگام و خلاف قانون دانشگاه فرهنگیان به تبلیغات انتخابات مجلس یازدهم"</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66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322531" y="1644181"/>
            <a:ext cx="11501748" cy="4410438"/>
          </a:xfrm>
          <a:prstGeom prst="rect">
            <a:avLst/>
          </a:prstGeom>
        </p:spPr>
        <p:txBody>
          <a:bodyPr wrap="square">
            <a:spAutoFit/>
          </a:bodyPr>
          <a:lstStyle/>
          <a:p>
            <a:pPr algn="just" rtl="1">
              <a:lnSpc>
                <a:spcPct val="115000"/>
              </a:lnSpc>
            </a:pPr>
            <a:r>
              <a:rPr lang="fa-IR" sz="2800" dirty="0" smtClean="0">
                <a:effectLst/>
                <a:latin typeface="Calibri" panose="020F0502020204030204" pitchFamily="34" charset="0"/>
                <a:ea typeface="Calibri" panose="020F0502020204030204" pitchFamily="34" charset="0"/>
                <a:cs typeface="B Titr" panose="00000700000000000000" pitchFamily="2" charset="-78"/>
              </a:rPr>
              <a:t>در حقوق قاعده ای هست تحت عنوان «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البینتهُ علی المُدعی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با کدام </a:t>
            </a:r>
            <a:br>
              <a:rPr lang="fa-IR" sz="2800" dirty="0" smtClean="0">
                <a:effectLst/>
                <a:latin typeface="Calibri" panose="020F0502020204030204" pitchFamily="34" charset="0"/>
                <a:ea typeface="Calibri" panose="020F0502020204030204" pitchFamily="34" charset="0"/>
                <a:cs typeface="B Titr" panose="00000700000000000000" pitchFamily="2" charset="-78"/>
              </a:rPr>
            </a:b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ادله </a:t>
            </a:r>
            <a:r>
              <a:rPr lang="fa-IR" sz="2800" dirty="0" smtClean="0">
                <a:effectLst/>
                <a:latin typeface="Calibri" panose="020F0502020204030204" pitchFamily="34" charset="0"/>
                <a:ea typeface="Calibri" panose="020F0502020204030204" pitchFamily="34" charset="0"/>
                <a:cs typeface="B Titr" panose="00000700000000000000" pitchFamily="2" charset="-78"/>
              </a:rPr>
              <a:t>" . "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مصادیق </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 " مستندات" این اتهام به دانشگاه وارد شده است دانشگاهی با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39000</a:t>
            </a:r>
            <a:r>
              <a:rPr lang="fa-IR" sz="2800" dirty="0" smtClean="0">
                <a:effectLst/>
                <a:latin typeface="Calibri" panose="020F0502020204030204" pitchFamily="34" charset="0"/>
                <a:ea typeface="Calibri" panose="020F0502020204030204" pitchFamily="34" charset="0"/>
                <a:cs typeface="B Titr" panose="00000700000000000000" pitchFamily="2" charset="-78"/>
              </a:rPr>
              <a:t> دانشجو و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98</a:t>
            </a:r>
            <a:r>
              <a:rPr lang="fa-IR" sz="2800" dirty="0" smtClean="0">
                <a:effectLst/>
                <a:latin typeface="Calibri" panose="020F0502020204030204" pitchFamily="34" charset="0"/>
                <a:ea typeface="Calibri" panose="020F0502020204030204" pitchFamily="34" charset="0"/>
                <a:cs typeface="B Titr" panose="00000700000000000000" pitchFamily="2" charset="-78"/>
              </a:rPr>
              <a:t> پردیس و مرکز در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31 استان</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 مشکلات سهمگین چگونه می تواند وارد تبلیغات انتخابات پیش رو شود.</a:t>
            </a:r>
          </a:p>
          <a:p>
            <a:pPr algn="just" rtl="1">
              <a:lnSpc>
                <a:spcPct val="115000"/>
              </a:lnSpc>
            </a:pPr>
            <a:endParaRPr lang="en-US" sz="2000" dirty="0" smtClean="0">
              <a:effectLst/>
              <a:latin typeface="Calibri" panose="020F0502020204030204" pitchFamily="34" charset="0"/>
              <a:ea typeface="Calibri" panose="020F0502020204030204" pitchFamily="34" charset="0"/>
              <a:cs typeface="B Titr" panose="00000700000000000000" pitchFamily="2" charset="-78"/>
            </a:endParaRPr>
          </a:p>
          <a:p>
            <a:pPr algn="just" rtl="1">
              <a:lnSpc>
                <a:spcPct val="115000"/>
              </a:lnSpc>
            </a:pPr>
            <a:r>
              <a:rPr lang="fa-IR" sz="2800" dirty="0" smtClean="0">
                <a:effectLst/>
                <a:latin typeface="Calibri" panose="020F0502020204030204" pitchFamily="34" charset="0"/>
                <a:ea typeface="Calibri" panose="020F0502020204030204" pitchFamily="34" charset="0"/>
                <a:cs typeface="B Titr" panose="00000700000000000000" pitchFamily="2" charset="-78"/>
              </a:rPr>
              <a:t>جالب اینکه این دانشگاه ، ماموریت گراست و وظیفه اش تربیت معلمین مورد نیاز آموزش و پرورش است که البته تمام مراحل " ا</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علام نیاز</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ردیف استخدامی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آزمون استخدامی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م</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صاحبه</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گزینش</a:t>
            </a:r>
            <a:r>
              <a:rPr lang="fa-IR" sz="2800" dirty="0" smtClean="0">
                <a:effectLst/>
                <a:latin typeface="Calibri" panose="020F0502020204030204" pitchFamily="34" charset="0"/>
                <a:ea typeface="Calibri" panose="020F0502020204030204" pitchFamily="34" charset="0"/>
                <a:cs typeface="B Titr" panose="00000700000000000000" pitchFamily="2" charset="-78"/>
              </a:rPr>
              <a:t>-</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 غربالگری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جذب</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 معرفی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توسط وزارت آموزش و پرورش و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دفتر طرح و برنامه و منابع انسانی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صورت می پذیرد.</a:t>
            </a:r>
            <a:endParaRPr lang="en-US" sz="2000" dirty="0">
              <a:effectLst/>
              <a:latin typeface="Calibri" panose="020F050202020403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196185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304800" y="1471540"/>
            <a:ext cx="11335657" cy="4658198"/>
          </a:xfrm>
          <a:prstGeom prst="rect">
            <a:avLst/>
          </a:prstGeom>
        </p:spPr>
        <p:txBody>
          <a:bodyPr wrap="square">
            <a:spAutoFit/>
          </a:bodyPr>
          <a:lstStyle/>
          <a:p>
            <a:pPr algn="just" rtl="1">
              <a:lnSpc>
                <a:spcPct val="115000"/>
              </a:lnSpc>
            </a:pPr>
            <a:r>
              <a:rPr lang="fa-IR" sz="2400" dirty="0" smtClean="0">
                <a:effectLst/>
                <a:latin typeface="Calibri" panose="020F0502020204030204" pitchFamily="34" charset="0"/>
                <a:ea typeface="Calibri" panose="020F0502020204030204" pitchFamily="34" charset="0"/>
                <a:cs typeface="B Homa" panose="00000400000000000000" pitchFamily="2" charset="-78"/>
              </a:rPr>
              <a:t>م</a:t>
            </a:r>
            <a:r>
              <a:rPr lang="fa-IR" sz="2400" dirty="0" smtClean="0">
                <a:effectLst/>
                <a:latin typeface="Calibri" panose="020F0502020204030204" pitchFamily="34" charset="0"/>
                <a:ea typeface="Calibri" panose="020F0502020204030204" pitchFamily="34" charset="0"/>
                <a:cs typeface="B Titr" panose="00000700000000000000" pitchFamily="2" charset="-78"/>
              </a:rPr>
              <a:t>ضافاً اینکه این دانشگاه در مسایل زیادی دست و پا می زند و فرصت ورود به مسایل سیاسی و انتخاباتی ندارد که شمه ای و نمونه ای از آن ذکر می شود.</a:t>
            </a:r>
          </a:p>
          <a:p>
            <a:pPr algn="just" rtl="1">
              <a:lnSpc>
                <a:spcPct val="115000"/>
              </a:lnSpc>
            </a:pP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الف)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مسئله رصد مداوم و تامین، تجهیز و رفع مشکلات (98) پردیس و مرکز در (31) استان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effectLst/>
                <a:latin typeface="Calibri" panose="020F0502020204030204" pitchFamily="34" charset="0"/>
                <a:ea typeface="Calibri" panose="020F0502020204030204" pitchFamily="34" charset="0"/>
                <a:cs typeface="B Homa" panose="00000400000000000000" pitchFamily="2" charset="-78"/>
              </a:rPr>
              <a:t>ب) پاسخ به مطالبات معطل و معلل اساتید ، دانشجویان و کارکنان (31) استان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ج)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عدیده فرسودگی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70% درصدی</a:t>
            </a:r>
            <a:r>
              <a:rPr lang="fa-IR" sz="2400" dirty="0" smtClean="0">
                <a:effectLst/>
                <a:latin typeface="Calibri" panose="020F0502020204030204" pitchFamily="34" charset="0"/>
                <a:ea typeface="Calibri" panose="020F0502020204030204" pitchFamily="34" charset="0"/>
                <a:cs typeface="B Homa" panose="00000400000000000000" pitchFamily="2" charset="-78"/>
              </a:rPr>
              <a:t>) مراکز که یک میلیون متر مربع با فرسایش مداوم و مسبوق و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90% درصدی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 بالای(</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 50-40 سال عمر ساخت </a:t>
            </a:r>
            <a:r>
              <a:rPr lang="fa-IR" sz="2400" dirty="0" smtClean="0">
                <a:effectLst/>
                <a:latin typeface="Calibri" panose="020F0502020204030204" pitchFamily="34" charset="0"/>
                <a:ea typeface="Calibri" panose="020F0502020204030204" pitchFamily="34" charset="0"/>
                <a:cs typeface="B Homa" panose="00000400000000000000" pitchFamily="2" charset="-78"/>
              </a:rPr>
              <a:t>) دارند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د)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ساختار و لایه استانی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که بدون مطالعه در سال های قبل به دانشگاه تحمیل شد</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هـ)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محتواهای آموزشی</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ز)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en-US" sz="2400" dirty="0" smtClean="0">
                <a:effectLst/>
                <a:latin typeface="Calibri" panose="020F0502020204030204" pitchFamily="34" charset="0"/>
                <a:ea typeface="Calibri" panose="020F0502020204030204" pitchFamily="34" charset="0"/>
                <a:cs typeface="B Homa" panose="00000400000000000000" pitchFamily="2" charset="-78"/>
              </a:rPr>
              <a:t>PCK</a:t>
            </a:r>
            <a:r>
              <a:rPr lang="fa-IR" sz="2400" dirty="0" smtClean="0">
                <a:effectLst/>
                <a:latin typeface="Calibri" panose="020F0502020204030204" pitchFamily="34" charset="0"/>
                <a:ea typeface="Calibri" panose="020F0502020204030204" pitchFamily="34" charset="0"/>
                <a:cs typeface="B Homa" panose="00000400000000000000" pitchFamily="2" charset="-78"/>
              </a:rPr>
              <a:t> و مقوله کارورزی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بی انتهای بودجه ای و طلب های میلیاردی دانشگاه </a:t>
            </a:r>
            <a:endParaRPr lang="en-US" dirty="0">
              <a:effectLst/>
              <a:latin typeface="Calibri" panose="020F0502020204030204" pitchFamily="34" charset="0"/>
              <a:ea typeface="Calibri" panose="020F0502020204030204" pitchFamily="34" charset="0"/>
              <a:cs typeface="B Homa" panose="00000400000000000000" pitchFamily="2" charset="-78"/>
            </a:endParaRPr>
          </a:p>
        </p:txBody>
      </p:sp>
    </p:spTree>
    <p:extLst>
      <p:ext uri="{BB962C8B-B14F-4D97-AF65-F5344CB8AC3E}">
        <p14:creationId xmlns:p14="http://schemas.microsoft.com/office/powerpoint/2010/main" val="214579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right)">
                                      <p:cBhvr>
                                        <p:cTn id="11" dur="500"/>
                                        <p:tgtEl>
                                          <p:spTgt spid="4">
                                            <p:txEl>
                                              <p:pRg st="2" end="2"/>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right)">
                                      <p:cBhvr>
                                        <p:cTn id="15" dur="500"/>
                                        <p:tgtEl>
                                          <p:spTgt spid="4">
                                            <p:txEl>
                                              <p:pRg st="3" end="3"/>
                                            </p:tx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right)">
                                      <p:cBhvr>
                                        <p:cTn id="19" dur="500"/>
                                        <p:tgtEl>
                                          <p:spTgt spid="4">
                                            <p:txEl>
                                              <p:pRg st="4" end="4"/>
                                            </p:tx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right)">
                                      <p:cBhvr>
                                        <p:cTn id="23" dur="500"/>
                                        <p:tgtEl>
                                          <p:spTgt spid="4">
                                            <p:txEl>
                                              <p:pRg st="5" end="5"/>
                                            </p:tx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right)">
                                      <p:cBhvr>
                                        <p:cTn id="27" dur="500"/>
                                        <p:tgtEl>
                                          <p:spTgt spid="4">
                                            <p:txEl>
                                              <p:pRg st="6" end="6"/>
                                            </p:tx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right)">
                                      <p:cBhvr>
                                        <p:cTn id="31" dur="500"/>
                                        <p:tgtEl>
                                          <p:spTgt spid="4">
                                            <p:txEl>
                                              <p:pRg st="7" end="7"/>
                                            </p:tx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right)">
                                      <p:cBhvr>
                                        <p:cTn id="3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3" name="Chart 2"/>
          <p:cNvGraphicFramePr/>
          <p:nvPr>
            <p:extLst>
              <p:ext uri="{D42A27DB-BD31-4B8C-83A1-F6EECF244321}">
                <p14:modId xmlns:p14="http://schemas.microsoft.com/office/powerpoint/2010/main" val="3690965024"/>
              </p:ext>
            </p:extLst>
          </p:nvPr>
        </p:nvGraphicFramePr>
        <p:xfrm>
          <a:off x="716811" y="1353378"/>
          <a:ext cx="10748528" cy="5466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9289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graphicEl>
                                              <a:chart seriesIdx="-4" categoryIdx="4" bldStep="category"/>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graphicEl>
                                              <a:chart seriesIdx="-4" categoryIdx="5" bldStep="category"/>
                                            </p:graphic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graphicEl>
                                              <a:chart seriesIdx="-4" categoryIdx="6"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062" y="1340536"/>
            <a:ext cx="11872686" cy="5262979"/>
          </a:xfrm>
          <a:prstGeom prst="rect">
            <a:avLst/>
          </a:prstGeom>
        </p:spPr>
        <p:txBody>
          <a:bodyPr wrap="square">
            <a:spAutoFit/>
          </a:bodyPr>
          <a:lstStyle/>
          <a:p>
            <a:pPr marL="457200" indent="-457200" algn="just" rtl="1">
              <a:buFont typeface="Wingdings" panose="05000000000000000000" pitchFamily="2" charset="2"/>
              <a:buChar char="ü"/>
            </a:pPr>
            <a:r>
              <a:rPr lang="fa-IR" sz="2800" b="1" dirty="0" smtClean="0">
                <a:effectLst/>
                <a:latin typeface="Calibri" panose="020F0502020204030204" pitchFamily="34" charset="0"/>
                <a:ea typeface="Calibri" panose="020F0502020204030204" pitchFamily="34" charset="0"/>
                <a:cs typeface="B Koodak" panose="00000700000000000000" pitchFamily="2" charset="-78"/>
              </a:rPr>
              <a:t>تلاش و انتصاب اولین رئیس دانشگاه بعد از 6 سال 3 دوره سرپرستی </a:t>
            </a:r>
            <a:endParaRPr lang="en-US" sz="2800" dirty="0" smtClean="0">
              <a:effectLst/>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endParaRPr lang="fa-IR" sz="2800" b="1" dirty="0" smtClean="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smtClean="0">
                <a:latin typeface="Calibri" panose="020F0502020204030204" pitchFamily="34" charset="0"/>
                <a:ea typeface="Calibri" panose="020F0502020204030204" pitchFamily="34" charset="0"/>
                <a:cs typeface="B Koodak" panose="00000700000000000000" pitchFamily="2" charset="-78"/>
              </a:rPr>
              <a:t>بسترسازی </a:t>
            </a:r>
            <a:r>
              <a:rPr lang="fa-IR" sz="2800" b="1" dirty="0">
                <a:latin typeface="Calibri" panose="020F0502020204030204" pitchFamily="34" charset="0"/>
                <a:ea typeface="Calibri" panose="020F0502020204030204" pitchFamily="34" charset="0"/>
                <a:cs typeface="B Koodak" panose="00000700000000000000" pitchFamily="2" charset="-78"/>
              </a:rPr>
              <a:t>تشریف فرمایی مقام معظم رهبری در اردیبهشت 97 وروز معلم و حمایت از این </a:t>
            </a:r>
            <a:r>
              <a:rPr lang="fa-IR" sz="2800" b="1" dirty="0" smtClean="0">
                <a:latin typeface="Calibri" panose="020F0502020204030204" pitchFamily="34" charset="0"/>
                <a:ea typeface="Calibri" panose="020F0502020204030204" pitchFamily="34" charset="0"/>
                <a:cs typeface="B Koodak" panose="00000700000000000000" pitchFamily="2" charset="-78"/>
              </a:rPr>
              <a:t>دانشگاه</a:t>
            </a:r>
          </a:p>
          <a:p>
            <a:pPr marL="457200" indent="-457200" algn="just" rtl="1">
              <a:buFont typeface="Wingdings" panose="05000000000000000000" pitchFamily="2" charset="2"/>
              <a:buChar char="ü"/>
            </a:pPr>
            <a:endParaRPr lang="fa-IR" sz="2800" b="1" dirty="0" smtClean="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تشکیل 2 جلسه هیات امنا بعد از یکسال تعطیلی آن و اخذ 17 مصوبه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تلاش دراخذ (24000) ردیف از سازمان اموراداری و استخدامی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اخذ 17000 ردیف جدید و تاکید بر گذراندن یکساله کامل آموزش پداگوژی3 دوره قبل با چند ماه  و ناقص اجرایی شده است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p:txBody>
      </p:sp>
      <p:pic>
        <p:nvPicPr>
          <p:cNvPr id="8" name="Picture 7"/>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31582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6">
                                            <p:txEl>
                                              <p:pRg st="2" end="2"/>
                                            </p:txEl>
                                          </p:spTgt>
                                        </p:tgtEl>
                                      </p:cBhvr>
                                    </p:animEffect>
                                    <p:animScale>
                                      <p:cBhvr>
                                        <p:cTn id="11" dur="250" autoRev="1" fill="hold"/>
                                        <p:tgtEl>
                                          <p:spTgt spid="6">
                                            <p:txEl>
                                              <p:pRg st="2" end="2"/>
                                            </p:txEl>
                                          </p:spTgt>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xEl>
                                              <p:pRg st="4" end="4"/>
                                            </p:txEl>
                                          </p:spTgt>
                                        </p:tgtEl>
                                      </p:cBhvr>
                                    </p:animEffect>
                                    <p:animScale>
                                      <p:cBhvr>
                                        <p:cTn id="15" dur="250" autoRev="1" fill="hold"/>
                                        <p:tgtEl>
                                          <p:spTgt spid="6">
                                            <p:txEl>
                                              <p:pRg st="4" end="4"/>
                                            </p:txEl>
                                          </p:spTgt>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6">
                                            <p:txEl>
                                              <p:pRg st="6" end="6"/>
                                            </p:txEl>
                                          </p:spTgt>
                                        </p:tgtEl>
                                      </p:cBhvr>
                                    </p:animEffect>
                                    <p:animScale>
                                      <p:cBhvr>
                                        <p:cTn id="19" dur="250" autoRev="1" fill="hold"/>
                                        <p:tgtEl>
                                          <p:spTgt spid="6">
                                            <p:txEl>
                                              <p:pRg st="6" end="6"/>
                                            </p:txEl>
                                          </p:spTgt>
                                        </p:tgtEl>
                                      </p:cBhvr>
                                      <p:by x="105000" y="105000"/>
                                    </p:animScale>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6">
                                            <p:txEl>
                                              <p:pRg st="8" end="8"/>
                                            </p:txEl>
                                          </p:spTgt>
                                        </p:tgtEl>
                                      </p:cBhvr>
                                    </p:animEffect>
                                    <p:animScale>
                                      <p:cBhvr>
                                        <p:cTn id="23" dur="250" autoRev="1" fill="hold"/>
                                        <p:tgtEl>
                                          <p:spTgt spid="6">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657" y="1892079"/>
            <a:ext cx="11872686" cy="3539430"/>
          </a:xfrm>
          <a:prstGeom prst="rect">
            <a:avLst/>
          </a:prstGeom>
        </p:spPr>
        <p:txBody>
          <a:bodyPr wrap="square">
            <a:spAutoFit/>
          </a:bodyPr>
          <a:lstStyle/>
          <a:p>
            <a:pPr marL="457200" indent="-457200" algn="just" rtl="1">
              <a:buFont typeface="Wingdings" panose="05000000000000000000" pitchFamily="2" charset="2"/>
              <a:buChar char="ü"/>
            </a:pPr>
            <a:r>
              <a:rPr lang="fa-IR" sz="2800" b="1" dirty="0">
                <a:cs typeface="B Koodak" panose="00000700000000000000" pitchFamily="2" charset="-78"/>
              </a:rPr>
              <a:t>پرداخت حق التدریس  3 ساله معطل دانشگاه </a:t>
            </a:r>
            <a:endParaRPr lang="fa-IR" sz="2800" b="1" dirty="0" smtClean="0">
              <a:cs typeface="B Koodak" panose="00000700000000000000" pitchFamily="2" charset="-78"/>
            </a:endParaRPr>
          </a:p>
          <a:p>
            <a:pPr algn="just" rtl="1"/>
            <a:endParaRPr lang="fa-IR" sz="2800" b="1" dirty="0" smtClean="0">
              <a:cs typeface="B Koodak" panose="00000700000000000000" pitchFamily="2" charset="-78"/>
            </a:endParaRPr>
          </a:p>
          <a:p>
            <a:pPr marL="457200" indent="-457200" algn="just" rtl="1">
              <a:buFont typeface="Wingdings" panose="05000000000000000000" pitchFamily="2" charset="2"/>
              <a:buChar char="ü"/>
            </a:pPr>
            <a:endParaRPr lang="en-US" sz="2800" dirty="0">
              <a:cs typeface="B Koodak" panose="00000700000000000000" pitchFamily="2" charset="-78"/>
            </a:endParaRPr>
          </a:p>
          <a:p>
            <a:pPr marL="457200" indent="-457200" algn="just" rtl="1">
              <a:buFont typeface="Wingdings" panose="05000000000000000000" pitchFamily="2" charset="2"/>
              <a:buChar char="ü"/>
            </a:pPr>
            <a:r>
              <a:rPr lang="fa-IR" sz="2800" b="1" dirty="0">
                <a:cs typeface="B Koodak" panose="00000700000000000000" pitchFamily="2" charset="-78"/>
              </a:rPr>
              <a:t>کاستن از بودجه آموزش و پرورش و کمک به دانشگاه فرهنگیان </a:t>
            </a:r>
            <a:endParaRPr lang="en-US" sz="2800" dirty="0">
              <a:cs typeface="B Koodak" panose="00000700000000000000" pitchFamily="2" charset="-78"/>
            </a:endParaRPr>
          </a:p>
          <a:p>
            <a:pPr algn="just" rtl="1"/>
            <a:r>
              <a:rPr lang="fa-IR" sz="2800" b="1" dirty="0">
                <a:cs typeface="B Koodak" panose="00000700000000000000" pitchFamily="2" charset="-78"/>
              </a:rPr>
              <a:t> </a:t>
            </a:r>
            <a:endParaRPr lang="fa-IR" sz="2800" b="1" dirty="0" smtClean="0">
              <a:cs typeface="B Koodak" panose="00000700000000000000" pitchFamily="2" charset="-78"/>
            </a:endParaRPr>
          </a:p>
          <a:p>
            <a:pPr algn="just" rtl="1"/>
            <a:endParaRPr lang="en-US" sz="2800" dirty="0">
              <a:cs typeface="B Koodak" panose="00000700000000000000" pitchFamily="2" charset="-78"/>
            </a:endParaRPr>
          </a:p>
          <a:p>
            <a:pPr marL="457200" indent="-457200" algn="just" rtl="1">
              <a:buFont typeface="Wingdings" panose="05000000000000000000" pitchFamily="2" charset="2"/>
              <a:buChar char="ü"/>
            </a:pPr>
            <a:r>
              <a:rPr lang="fa-IR" sz="2800" b="1" dirty="0">
                <a:cs typeface="B Koodak" panose="00000700000000000000" pitchFamily="2" charset="-78"/>
              </a:rPr>
              <a:t>ایجاد آرامش و حس رضایت </a:t>
            </a:r>
            <a:endParaRPr lang="en-US" sz="2800" dirty="0">
              <a:cs typeface="B Koodak" panose="00000700000000000000" pitchFamily="2" charset="-78"/>
            </a:endParaRPr>
          </a:p>
          <a:p>
            <a:pPr algn="just" rtl="1"/>
            <a:r>
              <a:rPr lang="fa-IR" sz="2800" b="1" dirty="0" smtClean="0">
                <a:latin typeface="Calibri" panose="020F0502020204030204" pitchFamily="34" charset="0"/>
                <a:ea typeface="Calibri" panose="020F0502020204030204" pitchFamily="34" charset="0"/>
                <a:cs typeface="B Koodak" panose="00000700000000000000" pitchFamily="2" charset="-78"/>
              </a:rPr>
              <a:t> </a:t>
            </a:r>
            <a:endParaRPr lang="en-US" sz="2800" b="1" dirty="0">
              <a:latin typeface="Calibri" panose="020F0502020204030204" pitchFamily="34" charset="0"/>
              <a:ea typeface="Calibri" panose="020F0502020204030204" pitchFamily="34" charset="0"/>
              <a:cs typeface="B Koodak" panose="00000700000000000000" pitchFamily="2" charset="-78"/>
            </a:endParaRPr>
          </a:p>
        </p:txBody>
      </p:sp>
      <p:pic>
        <p:nvPicPr>
          <p:cNvPr id="4" name="Picture 3"/>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313584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rgbClr val="FFFF00"/>
                                      </p:to>
                                    </p:animClr>
                                    <p:animClr clrSpc="rgb" dir="cw">
                                      <p:cBhvr>
                                        <p:cTn id="7" dur="250" autoRev="1" fill="remove"/>
                                        <p:tgtEl>
                                          <p:spTgt spid="3">
                                            <p:txEl>
                                              <p:pRg st="0" end="0"/>
                                            </p:txEl>
                                          </p:spTgt>
                                        </p:tgtEl>
                                        <p:attrNameLst>
                                          <p:attrName>fillcolor</p:attrName>
                                        </p:attrNameLst>
                                      </p:cBhvr>
                                      <p:to>
                                        <a:srgbClr val="FFFF00"/>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xEl>
                                              <p:pRg st="3" end="3"/>
                                            </p:txEl>
                                          </p:spTgt>
                                        </p:tgtEl>
                                        <p:attrNameLst>
                                          <p:attrName>style.color</p:attrName>
                                        </p:attrNameLst>
                                      </p:cBhvr>
                                      <p:to>
                                        <a:srgbClr val="FFFF00"/>
                                      </p:to>
                                    </p:animClr>
                                    <p:animClr clrSpc="rgb" dir="cw">
                                      <p:cBhvr>
                                        <p:cTn id="13" dur="250" autoRev="1" fill="remove"/>
                                        <p:tgtEl>
                                          <p:spTgt spid="3">
                                            <p:txEl>
                                              <p:pRg st="3" end="3"/>
                                            </p:txEl>
                                          </p:spTgt>
                                        </p:tgtEl>
                                        <p:attrNameLst>
                                          <p:attrName>fillcolor</p:attrName>
                                        </p:attrNameLst>
                                      </p:cBhvr>
                                      <p:to>
                                        <a:srgbClr val="FFFF00"/>
                                      </p:to>
                                    </p:animClr>
                                    <p:set>
                                      <p:cBhvr>
                                        <p:cTn id="14" dur="250" autoRev="1" fill="remove"/>
                                        <p:tgtEl>
                                          <p:spTgt spid="3">
                                            <p:txEl>
                                              <p:pRg st="3" end="3"/>
                                            </p:txEl>
                                          </p:spTgt>
                                        </p:tgtEl>
                                        <p:attrNameLst>
                                          <p:attrName>fill.type</p:attrName>
                                        </p:attrNameLst>
                                      </p:cBhvr>
                                      <p:to>
                                        <p:strVal val="solid"/>
                                      </p:to>
                                    </p:set>
                                    <p:set>
                                      <p:cBhvr>
                                        <p:cTn id="15" dur="250" autoRev="1" fill="remove"/>
                                        <p:tgtEl>
                                          <p:spTgt spid="3">
                                            <p:txEl>
                                              <p:pRg st="3" end="3"/>
                                            </p:tx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3">
                                            <p:txEl>
                                              <p:pRg st="4" end="4"/>
                                            </p:txEl>
                                          </p:spTgt>
                                        </p:tgtEl>
                                        <p:attrNameLst>
                                          <p:attrName>style.color</p:attrName>
                                        </p:attrNameLst>
                                      </p:cBhvr>
                                      <p:to>
                                        <a:srgbClr val="FFFF00"/>
                                      </p:to>
                                    </p:animClr>
                                    <p:animClr clrSpc="rgb" dir="cw">
                                      <p:cBhvr>
                                        <p:cTn id="19" dur="250" autoRev="1" fill="remove"/>
                                        <p:tgtEl>
                                          <p:spTgt spid="3">
                                            <p:txEl>
                                              <p:pRg st="4" end="4"/>
                                            </p:txEl>
                                          </p:spTgt>
                                        </p:tgtEl>
                                        <p:attrNameLst>
                                          <p:attrName>fillcolor</p:attrName>
                                        </p:attrNameLst>
                                      </p:cBhvr>
                                      <p:to>
                                        <a:srgbClr val="FFFF00"/>
                                      </p:to>
                                    </p:animClr>
                                    <p:set>
                                      <p:cBhvr>
                                        <p:cTn id="20" dur="250" autoRev="1" fill="remove"/>
                                        <p:tgtEl>
                                          <p:spTgt spid="3">
                                            <p:txEl>
                                              <p:pRg st="4" end="4"/>
                                            </p:txEl>
                                          </p:spTgt>
                                        </p:tgtEl>
                                        <p:attrNameLst>
                                          <p:attrName>fill.type</p:attrName>
                                        </p:attrNameLst>
                                      </p:cBhvr>
                                      <p:to>
                                        <p:strVal val="solid"/>
                                      </p:to>
                                    </p:set>
                                    <p:set>
                                      <p:cBhvr>
                                        <p:cTn id="21" dur="250" autoRev="1" fill="remove"/>
                                        <p:tgtEl>
                                          <p:spTgt spid="3">
                                            <p:txEl>
                                              <p:pRg st="4" end="4"/>
                                            </p:tx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3">
                                            <p:txEl>
                                              <p:pRg st="6" end="6"/>
                                            </p:txEl>
                                          </p:spTgt>
                                        </p:tgtEl>
                                        <p:attrNameLst>
                                          <p:attrName>style.color</p:attrName>
                                        </p:attrNameLst>
                                      </p:cBhvr>
                                      <p:to>
                                        <a:srgbClr val="FFFF00"/>
                                      </p:to>
                                    </p:animClr>
                                    <p:animClr clrSpc="rgb" dir="cw">
                                      <p:cBhvr>
                                        <p:cTn id="25" dur="250" autoRev="1" fill="remove"/>
                                        <p:tgtEl>
                                          <p:spTgt spid="3">
                                            <p:txEl>
                                              <p:pRg st="6" end="6"/>
                                            </p:txEl>
                                          </p:spTgt>
                                        </p:tgtEl>
                                        <p:attrNameLst>
                                          <p:attrName>fillcolor</p:attrName>
                                        </p:attrNameLst>
                                      </p:cBhvr>
                                      <p:to>
                                        <a:srgbClr val="FFFF00"/>
                                      </p:to>
                                    </p:animClr>
                                    <p:set>
                                      <p:cBhvr>
                                        <p:cTn id="26" dur="250" autoRev="1" fill="remove"/>
                                        <p:tgtEl>
                                          <p:spTgt spid="3">
                                            <p:txEl>
                                              <p:pRg st="6" end="6"/>
                                            </p:txEl>
                                          </p:spTgt>
                                        </p:tgtEl>
                                        <p:attrNameLst>
                                          <p:attrName>fill.type</p:attrName>
                                        </p:attrNameLst>
                                      </p:cBhvr>
                                      <p:to>
                                        <p:strVal val="solid"/>
                                      </p:to>
                                    </p:set>
                                    <p:set>
                                      <p:cBhvr>
                                        <p:cTn id="27" dur="250" autoRev="1" fill="remove"/>
                                        <p:tgtEl>
                                          <p:spTgt spid="3">
                                            <p:txEl>
                                              <p:pRg st="6" end="6"/>
                                            </p:tx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3">
                                            <p:txEl>
                                              <p:pRg st="7" end="7"/>
                                            </p:txEl>
                                          </p:spTgt>
                                        </p:tgtEl>
                                        <p:attrNameLst>
                                          <p:attrName>style.color</p:attrName>
                                        </p:attrNameLst>
                                      </p:cBhvr>
                                      <p:to>
                                        <a:srgbClr val="FFFF00"/>
                                      </p:to>
                                    </p:animClr>
                                    <p:animClr clrSpc="rgb" dir="cw">
                                      <p:cBhvr>
                                        <p:cTn id="31" dur="250" autoRev="1" fill="remove"/>
                                        <p:tgtEl>
                                          <p:spTgt spid="3">
                                            <p:txEl>
                                              <p:pRg st="7" end="7"/>
                                            </p:txEl>
                                          </p:spTgt>
                                        </p:tgtEl>
                                        <p:attrNameLst>
                                          <p:attrName>fillcolor</p:attrName>
                                        </p:attrNameLst>
                                      </p:cBhvr>
                                      <p:to>
                                        <a:srgbClr val="FFFF00"/>
                                      </p:to>
                                    </p:animClr>
                                    <p:set>
                                      <p:cBhvr>
                                        <p:cTn id="32" dur="250" autoRev="1" fill="remove"/>
                                        <p:tgtEl>
                                          <p:spTgt spid="3">
                                            <p:txEl>
                                              <p:pRg st="7" end="7"/>
                                            </p:txEl>
                                          </p:spTgt>
                                        </p:tgtEl>
                                        <p:attrNameLst>
                                          <p:attrName>fill.type</p:attrName>
                                        </p:attrNameLst>
                                      </p:cBhvr>
                                      <p:to>
                                        <p:strVal val="solid"/>
                                      </p:to>
                                    </p:set>
                                    <p:set>
                                      <p:cBhvr>
                                        <p:cTn id="33" dur="250" autoRev="1" fill="remove"/>
                                        <p:tgtEl>
                                          <p:spTgt spid="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_7_2"/>
          <p:cNvSpPr txBox="1">
            <a:spLocks noChangeArrowheads="1"/>
          </p:cNvSpPr>
          <p:nvPr/>
        </p:nvSpPr>
        <p:spPr bwMode="auto">
          <a:xfrm>
            <a:off x="568960" y="2756255"/>
            <a:ext cx="10885713" cy="221599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lvl="0" algn="ctr" rtl="1" eaLnBrk="0" fontAlgn="base" hangingPunct="0">
              <a:spcBef>
                <a:spcPct val="0"/>
              </a:spcBef>
              <a:spcAft>
                <a:spcPct val="0"/>
              </a:spcAft>
            </a:pPr>
            <a:r>
              <a:rPr lang="fa-IR" altLang="fa-IR" sz="4800" b="1" dirty="0" smtClean="0">
                <a:solidFill>
                  <a:srgbClr val="002060"/>
                </a:solidFill>
                <a:latin typeface="IranNastaliq" panose="02000503000000020003" pitchFamily="2" charset="0"/>
                <a:cs typeface="B Davat" panose="00000400000000000000" pitchFamily="2" charset="-78"/>
              </a:rPr>
              <a:t>نمونه هایی از حمایت </a:t>
            </a:r>
            <a:r>
              <a:rPr lang="fa-IR" altLang="fa-IR" sz="4800" b="1" dirty="0" smtClean="0">
                <a:solidFill>
                  <a:srgbClr val="002060"/>
                </a:solidFill>
                <a:latin typeface="IranNastaliq" panose="02000503000000020003" pitchFamily="2" charset="0"/>
                <a:cs typeface="B Davat" panose="00000400000000000000" pitchFamily="2" charset="-78"/>
              </a:rPr>
              <a:t>های</a:t>
            </a:r>
          </a:p>
          <a:p>
            <a:pPr lvl="0" algn="ctr" rtl="1" eaLnBrk="0" fontAlgn="base" hangingPunct="0">
              <a:spcBef>
                <a:spcPct val="0"/>
              </a:spcBef>
              <a:spcAft>
                <a:spcPct val="0"/>
              </a:spcAft>
            </a:pPr>
            <a:r>
              <a:rPr lang="fa-IR" altLang="fa-IR" sz="4800" b="1" dirty="0" smtClean="0">
                <a:solidFill>
                  <a:srgbClr val="002060"/>
                </a:solidFill>
                <a:latin typeface="IranNastaliq" panose="02000503000000020003" pitchFamily="2" charset="0"/>
                <a:cs typeface="B Davat" panose="00000400000000000000" pitchFamily="2" charset="-78"/>
              </a:rPr>
              <a:t> وزیر محترم </a:t>
            </a:r>
            <a:r>
              <a:rPr lang="fa-IR" altLang="fa-IR" sz="4800" b="1" dirty="0" smtClean="0">
                <a:solidFill>
                  <a:srgbClr val="002060"/>
                </a:solidFill>
                <a:latin typeface="IranNastaliq" panose="02000503000000020003" pitchFamily="2" charset="0"/>
                <a:cs typeface="B Davat" panose="00000400000000000000" pitchFamily="2" charset="-78"/>
              </a:rPr>
              <a:t>آموزش و </a:t>
            </a:r>
            <a:r>
              <a:rPr lang="fa-IR" altLang="fa-IR" sz="4800" b="1" dirty="0" smtClean="0">
                <a:solidFill>
                  <a:srgbClr val="002060"/>
                </a:solidFill>
                <a:latin typeface="IranNastaliq" panose="02000503000000020003" pitchFamily="2" charset="0"/>
                <a:cs typeface="B Davat" panose="00000400000000000000" pitchFamily="2" charset="-78"/>
              </a:rPr>
              <a:t>پرورش </a:t>
            </a:r>
          </a:p>
          <a:p>
            <a:pPr lvl="0" algn="ctr" rtl="1" eaLnBrk="0" fontAlgn="base" hangingPunct="0">
              <a:spcBef>
                <a:spcPct val="0"/>
              </a:spcBef>
              <a:spcAft>
                <a:spcPct val="0"/>
              </a:spcAft>
            </a:pPr>
            <a:r>
              <a:rPr lang="fa-IR" altLang="fa-IR" sz="4800" b="1" dirty="0" smtClean="0">
                <a:solidFill>
                  <a:srgbClr val="002060"/>
                </a:solidFill>
                <a:latin typeface="IranNastaliq" panose="02000503000000020003" pitchFamily="2" charset="0"/>
                <a:cs typeface="B Davat" panose="00000400000000000000" pitchFamily="2" charset="-78"/>
              </a:rPr>
              <a:t>از دانشگاه </a:t>
            </a:r>
            <a:r>
              <a:rPr lang="fa-IR" altLang="fa-IR" sz="4800" b="1" dirty="0" smtClean="0">
                <a:solidFill>
                  <a:srgbClr val="002060"/>
                </a:solidFill>
                <a:latin typeface="IranNastaliq" panose="02000503000000020003" pitchFamily="2" charset="0"/>
                <a:cs typeface="B Davat" panose="00000400000000000000" pitchFamily="2" charset="-78"/>
              </a:rPr>
              <a:t>فرهنگیان</a:t>
            </a:r>
          </a:p>
        </p:txBody>
      </p:sp>
      <p:pic>
        <p:nvPicPr>
          <p:cNvPr id="6" name="Picture 5"/>
          <p:cNvPicPr/>
          <p:nvPr/>
        </p:nvPicPr>
        <p:blipFill>
          <a:blip r:embed="rId2" cstate="print"/>
          <a:srcRect/>
          <a:stretch>
            <a:fillRect/>
          </a:stretch>
        </p:blipFill>
        <p:spPr bwMode="auto">
          <a:xfrm>
            <a:off x="2781469" y="962486"/>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56920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4"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7411" y="1452154"/>
            <a:ext cx="6096000"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360119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یجه تصویری برای حضرت محم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521" y="3214802"/>
            <a:ext cx="3535015" cy="2662890"/>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sp>
        <p:nvSpPr>
          <p:cNvPr id="8" name="Title 9"/>
          <p:cNvSpPr txBox="1">
            <a:spLocks/>
          </p:cNvSpPr>
          <p:nvPr/>
        </p:nvSpPr>
        <p:spPr>
          <a:xfrm>
            <a:off x="3149600" y="3323179"/>
            <a:ext cx="9250613" cy="278733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fa-IR" sz="3100" dirty="0">
                <a:latin typeface="IranNastaliq" panose="02000503000000020003" pitchFamily="2" charset="0"/>
                <a:cs typeface="IranNastaliq" panose="02000503000000020003" pitchFamily="2" charset="0"/>
              </a:rPr>
              <a:t>آموزگار مهر و رحمت، حضرت محمد مصطفی(صلوات ا لله عليه):</a:t>
            </a:r>
            <a:r>
              <a:rPr lang="fa-IR" dirty="0">
                <a:latin typeface="IranNastaliq" panose="02000503000000020003" pitchFamily="2" charset="0"/>
                <a:cs typeface="IranNastaliq" panose="02000503000000020003" pitchFamily="2" charset="0"/>
              </a:rPr>
              <a:t/>
            </a:r>
            <a:br>
              <a:rPr lang="fa-IR" dirty="0">
                <a:latin typeface="IranNastaliq" panose="02000503000000020003" pitchFamily="2" charset="0"/>
                <a:cs typeface="IranNastaliq" panose="02000503000000020003" pitchFamily="2" charset="0"/>
              </a:rPr>
            </a:br>
            <a:r>
              <a:rPr lang="fa-IR" sz="3100" dirty="0">
                <a:latin typeface="IranNastaliq" panose="02000503000000020003" pitchFamily="2" charset="0"/>
                <a:cs typeface="IranNastaliq" panose="02000503000000020003" pitchFamily="2" charset="0"/>
              </a:rPr>
              <a:t>                  </a:t>
            </a:r>
            <a:r>
              <a:rPr lang="fa-IR" sz="4000" dirty="0">
                <a:cs typeface="B Esfehan" panose="00000700000000000000" pitchFamily="2" charset="-78"/>
              </a:rPr>
              <a:t>بِالتَّعْلیمِ اُرْسِلْتُ </a:t>
            </a:r>
            <a:r>
              <a:rPr lang="fa-IR" sz="1300" dirty="0">
                <a:cs typeface="B Zar" panose="00000400000000000000" pitchFamily="2" charset="-78"/>
              </a:rPr>
              <a:t>(بحارالانوار، ج /1ص 206)  </a:t>
            </a:r>
            <a:r>
              <a:rPr lang="fa-IR" sz="5300" dirty="0">
                <a:cs typeface="B Esfehan" panose="00000700000000000000" pitchFamily="2" charset="-78"/>
              </a:rPr>
              <a:t/>
            </a:r>
            <a:br>
              <a:rPr lang="fa-IR" sz="5300" dirty="0">
                <a:cs typeface="B Esfehan" panose="00000700000000000000" pitchFamily="2" charset="-78"/>
              </a:rPr>
            </a:br>
            <a:r>
              <a:rPr lang="fa-IR" sz="5400" dirty="0">
                <a:cs typeface="B Davat" panose="00000400000000000000" pitchFamily="2" charset="-78"/>
              </a:rPr>
              <a:t>من فرستاده شدم برای تعلیم</a:t>
            </a:r>
            <a:endParaRPr lang="fa-IR" sz="5300" dirty="0">
              <a:latin typeface="Arabic Typesetting" panose="03020402040406030203" pitchFamily="66" charset="-78"/>
              <a:cs typeface="Arabic Typesetting" panose="03020402040406030203" pitchFamily="66" charset="-78"/>
            </a:endParaRPr>
          </a:p>
        </p:txBody>
      </p:sp>
      <p:pic>
        <p:nvPicPr>
          <p:cNvPr id="5" name="Picture 4"/>
          <p:cNvPicPr/>
          <p:nvPr/>
        </p:nvPicPr>
        <p:blipFill>
          <a:blip r:embed="rId3" cstate="print"/>
          <a:srcRect/>
          <a:stretch>
            <a:fillRect/>
          </a:stretch>
        </p:blipFill>
        <p:spPr bwMode="auto">
          <a:xfrm>
            <a:off x="5648040" y="622463"/>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15181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775201" y="2852936"/>
            <a:ext cx="7184570" cy="2677007"/>
          </a:xfrm>
        </p:spPr>
        <p:txBody>
          <a:bodyPr>
            <a:normAutofit/>
          </a:bodyPr>
          <a:lstStyle/>
          <a:p>
            <a:pPr marL="0" indent="0" algn="r">
              <a:lnSpc>
                <a:spcPct val="200000"/>
              </a:lnSpc>
              <a:buNone/>
            </a:pPr>
            <a:r>
              <a:rPr lang="fa-IR" dirty="0" smtClean="0">
                <a:latin typeface="IranNastaliq" panose="02000503000000020003" pitchFamily="2" charset="0"/>
                <a:cs typeface="IranNastaliq" panose="02000503000000020003" pitchFamily="2" charset="0"/>
              </a:rPr>
              <a:t>امام خمینی (ره) :</a:t>
            </a:r>
          </a:p>
          <a:p>
            <a:pPr marL="0" indent="0" algn="r">
              <a:lnSpc>
                <a:spcPct val="200000"/>
              </a:lnSpc>
              <a:buNone/>
            </a:pPr>
            <a:r>
              <a:rPr lang="fa-IR" dirty="0" smtClean="0">
                <a:latin typeface="IranNastaliq" panose="02000503000000020003" pitchFamily="2" charset="0"/>
                <a:cs typeface="IranNastaliq" panose="02000503000000020003" pitchFamily="2" charset="0"/>
              </a:rPr>
              <a:t>هرکس برای تربیت معلم قیام کرده است؛ بداند که این شغل شغلی الهی است.</a:t>
            </a:r>
            <a:endParaRPr lang="fa-IR" dirty="0">
              <a:latin typeface="IranNastaliq" panose="02000503000000020003" pitchFamily="2" charset="0"/>
              <a:cs typeface="IranNastaliq" panose="02000503000000020003" pitchFamily="2" charset="0"/>
            </a:endParaRPr>
          </a:p>
        </p:txBody>
      </p:sp>
      <p:pic>
        <p:nvPicPr>
          <p:cNvPr id="8194" name="Picture 2" descr="نتیجه تصویری برای امام خمین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63" y="1554808"/>
            <a:ext cx="4104456" cy="4132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cstate="print"/>
          <a:srcRect/>
          <a:stretch>
            <a:fillRect/>
          </a:stretch>
        </p:blipFill>
        <p:spPr bwMode="auto">
          <a:xfrm>
            <a:off x="5652291" y="41389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37431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یجه تصویری برای آیت الله خامنه ا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937" y="2518116"/>
            <a:ext cx="3473870" cy="3307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9547" y="2236437"/>
            <a:ext cx="7175310" cy="3000821"/>
          </a:xfrm>
          <a:prstGeom prst="rect">
            <a:avLst/>
          </a:prstGeom>
        </p:spPr>
        <p:txBody>
          <a:bodyPr wrap="square">
            <a:spAutoFit/>
          </a:bodyPr>
          <a:lstStyle/>
          <a:p>
            <a:pPr algn="just" rtl="1">
              <a:lnSpc>
                <a:spcPct val="150000"/>
              </a:lnSpc>
            </a:pP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دانشگاه فرهنگیان را مسئولین جدّی بگیرند؛ دانشگاه فرهنگیان </a:t>
            </a:r>
            <a:r>
              <a:rPr lang="ar-SA" sz="2400" b="1" dirty="0" smtClean="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راکه </a:t>
            </a: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تولیدکننده‌ی معلّم </a:t>
            </a:r>
            <a:r>
              <a:rPr lang="ar-SA" sz="2400" b="1" dirty="0" smtClean="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است </a:t>
            </a: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جدّی بگیرند؛ هرچه میتوانند برای این سرمایه‌گذاری کنند؛ به یک لحاظ، اهمّیّت این دانشگاه از همه‌ی دانشگاه‌های دیگر بیشتر است</a:t>
            </a:r>
            <a:r>
              <a:rPr lang="en-US" b="1" dirty="0">
                <a:solidFill>
                  <a:srgbClr val="000000"/>
                </a:solidFill>
                <a:latin typeface="Tahoma" panose="020B0604030504040204" pitchFamily="34" charset="0"/>
                <a:ea typeface="Times New Roman" panose="02020603050405020304" pitchFamily="18" charset="0"/>
                <a:cs typeface="B Davat" panose="00000400000000000000" pitchFamily="2" charset="-78"/>
              </a:rPr>
              <a:t>.</a:t>
            </a:r>
          </a:p>
          <a:p>
            <a:pPr rtl="1">
              <a:lnSpc>
                <a:spcPct val="150000"/>
              </a:lnSpc>
            </a:pPr>
            <a:r>
              <a:rPr lang="fa-IR" dirty="0">
                <a:solidFill>
                  <a:srgbClr val="000000"/>
                </a:solidFill>
                <a:latin typeface="Tahoma" panose="020B0604030504040204" pitchFamily="34" charset="0"/>
                <a:ea typeface="Times New Roman" panose="02020603050405020304" pitchFamily="18" charset="0"/>
                <a:cs typeface="B Davat" panose="00000400000000000000" pitchFamily="2" charset="-78"/>
              </a:rPr>
              <a:t>رهبر معظم انقلاب اسلامی ( مدظله العالی ) </a:t>
            </a:r>
          </a:p>
          <a:p>
            <a:pPr rtl="1">
              <a:lnSpc>
                <a:spcPct val="150000"/>
              </a:lnSpc>
            </a:pPr>
            <a:r>
              <a:rPr lang="fa-IR" dirty="0">
                <a:solidFill>
                  <a:srgbClr val="000000"/>
                </a:solidFill>
                <a:latin typeface="Tahoma" panose="020B0604030504040204" pitchFamily="34" charset="0"/>
                <a:ea typeface="Times New Roman" panose="02020603050405020304" pitchFamily="18" charset="0"/>
                <a:cs typeface="B Davat" panose="00000400000000000000" pitchFamily="2" charset="-78"/>
              </a:rPr>
              <a:t>96/2/17</a:t>
            </a:r>
            <a: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t/>
            </a:r>
            <a:b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br>
            <a:endParaRPr lang="en-US" dirty="0">
              <a:cs typeface="B Davat" panose="00000400000000000000" pitchFamily="2" charset="-78"/>
            </a:endParaRPr>
          </a:p>
        </p:txBody>
      </p:sp>
      <p:pic>
        <p:nvPicPr>
          <p:cNvPr id="7" name="Picture 6"/>
          <p:cNvPicPr/>
          <p:nvPr/>
        </p:nvPicPr>
        <p:blipFill>
          <a:blip r:embed="rId3" cstate="print"/>
          <a:srcRect/>
          <a:stretch>
            <a:fillRect/>
          </a:stretch>
        </p:blipFill>
        <p:spPr bwMode="auto">
          <a:xfrm>
            <a:off x="299547" y="499480"/>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2878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2857" y="2357500"/>
            <a:ext cx="7808686" cy="3219017"/>
          </a:xfrm>
        </p:spPr>
        <p:txBody>
          <a:bodyPr>
            <a:normAutofit/>
          </a:bodyPr>
          <a:lstStyle/>
          <a:p>
            <a:pPr marL="0" indent="0" algn="just" rtl="1">
              <a:buNone/>
            </a:pPr>
            <a:r>
              <a:rPr lang="fa-IR" dirty="0">
                <a:cs typeface="B Davat" panose="00000400000000000000" pitchFamily="2" charset="-78"/>
              </a:rPr>
              <a:t>آموزش و پرورش اصلی ترین بخش کشور در زمینه تربیت نیروی انسانی آینده و تقویت زیر ساخت های کشور است و پایه اصلی فرهنگ کشور محسوب می شود که اگر در مسیر درست قرار گیرد، این امیدواری وجود دارد که بخش های دیگر نیز کارهای خود را به درستی انجام دهند</a:t>
            </a:r>
            <a:r>
              <a:rPr lang="fa-IR" dirty="0" smtClean="0">
                <a:cs typeface="B Davat" panose="00000400000000000000" pitchFamily="2" charset="-78"/>
              </a:rPr>
              <a:t>.</a:t>
            </a:r>
          </a:p>
          <a:p>
            <a:pPr marL="0" indent="0" algn="just" rtl="1">
              <a:buNone/>
            </a:pPr>
            <a:endParaRPr lang="fa-IR" dirty="0">
              <a:cs typeface="B Davat" panose="00000400000000000000" pitchFamily="2" charset="-78"/>
            </a:endParaRPr>
          </a:p>
          <a:p>
            <a:pPr marL="0" indent="0" algn="ctr" rtl="1">
              <a:buNone/>
            </a:pPr>
            <a:r>
              <a:rPr lang="fa-IR" dirty="0" smtClean="0">
                <a:cs typeface="B Davat" panose="00000400000000000000" pitchFamily="2" charset="-78"/>
              </a:rPr>
              <a:t>               </a:t>
            </a:r>
            <a:r>
              <a:rPr lang="fa-IR" dirty="0">
                <a:cs typeface="B Davat" panose="00000400000000000000" pitchFamily="2" charset="-78"/>
              </a:rPr>
              <a:t>		</a:t>
            </a:r>
            <a:r>
              <a:rPr lang="fa-IR" sz="2000" dirty="0">
                <a:cs typeface="B Nazanin" panose="00000400000000000000" pitchFamily="2" charset="-78"/>
              </a:rPr>
              <a:t>رئیس جمهور محترم </a:t>
            </a:r>
          </a:p>
          <a:p>
            <a:pPr marL="0" indent="0" algn="ctr" rtl="1">
              <a:buNone/>
            </a:pPr>
            <a:r>
              <a:rPr lang="fa-IR" sz="2000" dirty="0" smtClean="0">
                <a:cs typeface="B Nazanin" panose="00000400000000000000" pitchFamily="2" charset="-78"/>
              </a:rPr>
              <a:t>                              و </a:t>
            </a:r>
            <a:r>
              <a:rPr lang="fa-IR" sz="2000" dirty="0">
                <a:cs typeface="B Nazanin" panose="00000400000000000000" pitchFamily="2" charset="-78"/>
              </a:rPr>
              <a:t>رئیس هیات امنای دانشگاه فرهنگیان</a:t>
            </a:r>
          </a:p>
        </p:txBody>
      </p:sp>
      <p:pic>
        <p:nvPicPr>
          <p:cNvPr id="10" name="Picture 9"/>
          <p:cNvPicPr>
            <a:picLocks noChangeAspect="1"/>
          </p:cNvPicPr>
          <p:nvPr/>
        </p:nvPicPr>
        <p:blipFill>
          <a:blip r:embed="rId2"/>
          <a:stretch>
            <a:fillRect/>
          </a:stretch>
        </p:blipFill>
        <p:spPr>
          <a:xfrm>
            <a:off x="8308235" y="1616077"/>
            <a:ext cx="2981923" cy="39604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p:nvPr/>
        </p:nvPicPr>
        <p:blipFill>
          <a:blip r:embed="rId3" cstate="print"/>
          <a:srcRect/>
          <a:stretch>
            <a:fillRect/>
          </a:stretch>
        </p:blipFill>
        <p:spPr bwMode="auto">
          <a:xfrm>
            <a:off x="362857" y="611514"/>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9232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up)">
                                      <p:cBhvr>
                                        <p:cTn id="11" dur="500"/>
                                        <p:tgtEl>
                                          <p:spTgt spid="7">
                                            <p:txEl>
                                              <p:pRg st="2" end="2"/>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up)">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53913" t="-2381" b="2381"/>
          <a:stretch/>
        </p:blipFill>
        <p:spPr bwMode="auto">
          <a:xfrm>
            <a:off x="7274572" y="2884351"/>
            <a:ext cx="3789655" cy="30243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h_6_2"/>
          <p:cNvSpPr txBox="1">
            <a:spLocks noChangeArrowheads="1"/>
          </p:cNvSpPr>
          <p:nvPr/>
        </p:nvSpPr>
        <p:spPr bwMode="auto">
          <a:xfrm>
            <a:off x="1088572" y="3022431"/>
            <a:ext cx="5752212" cy="98488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ctr" rtl="1" eaLnBrk="0" fontAlgn="base" hangingPunct="0">
              <a:spcBef>
                <a:spcPct val="0"/>
              </a:spcBef>
              <a:spcAft>
                <a:spcPct val="0"/>
              </a:spcAft>
            </a:pPr>
            <a:r>
              <a:rPr lang="ar-SA" altLang="zh-CN" sz="3200" dirty="0">
                <a:latin typeface="Arial" panose="020B0604020202020204" pitchFamily="34" charset="0"/>
                <a:ea typeface="Arial" panose="020B0604020202020204" pitchFamily="34" charset="0"/>
                <a:cs typeface="B Davat" panose="00000400000000000000" pitchFamily="2" charset="-78"/>
              </a:rPr>
              <a:t>نقش دانشگاه فرهنگیان در سنجش شایستگی ها و صلاحیت های معلمان مهم است</a:t>
            </a:r>
            <a:r>
              <a:rPr lang="en-US" altLang="zh-CN" sz="3200" dirty="0">
                <a:latin typeface="Arial" panose="020B0604020202020204" pitchFamily="34" charset="0"/>
                <a:ea typeface="Arial" panose="020B0604020202020204" pitchFamily="34" charset="0"/>
                <a:cs typeface="B Davat" panose="00000400000000000000" pitchFamily="2" charset="-78"/>
              </a:rPr>
              <a:t>. </a:t>
            </a:r>
            <a:endParaRPr lang="fa-IR" altLang="fa-IR" sz="4400" dirty="0">
              <a:latin typeface="Arial" panose="020B0604020202020204" pitchFamily="34" charset="0"/>
              <a:cs typeface="B Davat" panose="00000400000000000000" pitchFamily="2" charset="-78"/>
            </a:endParaRPr>
          </a:p>
        </p:txBody>
      </p:sp>
      <p:sp>
        <p:nvSpPr>
          <p:cNvPr id="9" name="sh_6_5"/>
          <p:cNvSpPr txBox="1">
            <a:spLocks noChangeArrowheads="1"/>
          </p:cNvSpPr>
          <p:nvPr/>
        </p:nvSpPr>
        <p:spPr bwMode="auto">
          <a:xfrm>
            <a:off x="2454876" y="4258019"/>
            <a:ext cx="2504029" cy="27699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r" rtl="1" eaLnBrk="0" fontAlgn="base" hangingPunct="0">
              <a:spcBef>
                <a:spcPct val="0"/>
              </a:spcBef>
              <a:spcAft>
                <a:spcPct val="0"/>
              </a:spcAft>
            </a:pPr>
            <a:r>
              <a:rPr lang="fa-IR" altLang="zh-CN" dirty="0">
                <a:latin typeface="Arial" panose="020B0604020202020204" pitchFamily="34" charset="0"/>
                <a:ea typeface="Arial" panose="020B0604020202020204" pitchFamily="34" charset="0"/>
                <a:cs typeface="B Nazanin" panose="00000400000000000000" pitchFamily="2" charset="-78"/>
              </a:rPr>
              <a:t>وزیر محترم آموزش و پرورش</a:t>
            </a:r>
            <a:endParaRPr lang="fa-IR" altLang="fa-IR" sz="4000" dirty="0">
              <a:latin typeface="Arial" panose="020B0604020202020204" pitchFamily="34" charset="0"/>
              <a:cs typeface="B Nazanin" panose="00000400000000000000" pitchFamily="2" charset="-78"/>
            </a:endParaRPr>
          </a:p>
        </p:txBody>
      </p:sp>
      <p:pic>
        <p:nvPicPr>
          <p:cNvPr id="6" name="Picture 5"/>
          <p:cNvPicPr/>
          <p:nvPr/>
        </p:nvPicPr>
        <p:blipFill>
          <a:blip r:embed="rId3" cstate="print"/>
          <a:srcRect/>
          <a:stretch>
            <a:fillRect/>
          </a:stretch>
        </p:blipFill>
        <p:spPr bwMode="auto">
          <a:xfrm>
            <a:off x="175465" y="412394"/>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27579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b="11949"/>
          <a:stretch/>
        </p:blipFill>
        <p:spPr bwMode="auto">
          <a:xfrm>
            <a:off x="7214727" y="1952836"/>
            <a:ext cx="4401264" cy="295232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h_7_2"/>
          <p:cNvSpPr txBox="1">
            <a:spLocks noChangeArrowheads="1"/>
          </p:cNvSpPr>
          <p:nvPr/>
        </p:nvSpPr>
        <p:spPr bwMode="auto">
          <a:xfrm>
            <a:off x="913842" y="2601686"/>
            <a:ext cx="6082044" cy="98488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just" rtl="1" eaLnBrk="0" fontAlgn="base" hangingPunct="0">
              <a:spcBef>
                <a:spcPct val="0"/>
              </a:spcBef>
              <a:spcAft>
                <a:spcPct val="0"/>
              </a:spcAft>
            </a:pPr>
            <a:r>
              <a:rPr lang="ar-SA" altLang="zh-CN" sz="3200" dirty="0">
                <a:latin typeface="Arial" panose="020B0604020202020204" pitchFamily="34" charset="0"/>
                <a:ea typeface="Arial" panose="020B0604020202020204" pitchFamily="34" charset="0"/>
                <a:cs typeface="B Davat" panose="00000400000000000000" pitchFamily="2" charset="-78"/>
              </a:rPr>
              <a:t>انسان بدون برنامه انسان بدون کارنامه است</a:t>
            </a:r>
            <a:r>
              <a:rPr lang="fa-IR" altLang="zh-CN" sz="3200" dirty="0">
                <a:latin typeface="Arial" panose="020B0604020202020204" pitchFamily="34" charset="0"/>
                <a:ea typeface="Arial" panose="020B0604020202020204" pitchFamily="34" charset="0"/>
                <a:cs typeface="B Davat" panose="00000400000000000000" pitchFamily="2" charset="-78"/>
              </a:rPr>
              <a:t>،</a:t>
            </a:r>
            <a:r>
              <a:rPr lang="ar-SA" altLang="zh-CN" sz="3200" dirty="0">
                <a:latin typeface="Arial" panose="020B0604020202020204" pitchFamily="34" charset="0"/>
                <a:ea typeface="Arial" panose="020B0604020202020204" pitchFamily="34" charset="0"/>
                <a:cs typeface="B Davat" panose="00000400000000000000" pitchFamily="2" charset="-78"/>
              </a:rPr>
              <a:t> </a:t>
            </a:r>
            <a:endParaRPr lang="fa-IR" altLang="zh-CN" sz="3200" dirty="0" smtClean="0">
              <a:latin typeface="Arial" panose="020B0604020202020204" pitchFamily="34" charset="0"/>
              <a:ea typeface="Arial" panose="020B0604020202020204" pitchFamily="34" charset="0"/>
              <a:cs typeface="B Davat" panose="00000400000000000000" pitchFamily="2" charset="-78"/>
            </a:endParaRPr>
          </a:p>
          <a:p>
            <a:pPr algn="just" rtl="1" eaLnBrk="0" fontAlgn="base" hangingPunct="0">
              <a:spcBef>
                <a:spcPct val="0"/>
              </a:spcBef>
              <a:spcAft>
                <a:spcPct val="0"/>
              </a:spcAft>
            </a:pPr>
            <a:r>
              <a:rPr lang="ar-SA" altLang="zh-CN" sz="3200" dirty="0" smtClean="0">
                <a:latin typeface="Arial" panose="020B0604020202020204" pitchFamily="34" charset="0"/>
                <a:ea typeface="Arial" panose="020B0604020202020204" pitchFamily="34" charset="0"/>
                <a:cs typeface="B Davat" panose="00000400000000000000" pitchFamily="2" charset="-78"/>
              </a:rPr>
              <a:t>و </a:t>
            </a:r>
            <a:r>
              <a:rPr lang="ar-SA" altLang="zh-CN" sz="3200" dirty="0">
                <a:latin typeface="Arial" panose="020B0604020202020204" pitchFamily="34" charset="0"/>
                <a:ea typeface="Arial" panose="020B0604020202020204" pitchFamily="34" charset="0"/>
                <a:cs typeface="B Davat" panose="00000400000000000000" pitchFamily="2" charset="-78"/>
              </a:rPr>
              <a:t>انسان بدون کارنامه فاقد برج مراقبت زندگیست</a:t>
            </a:r>
            <a:r>
              <a:rPr lang="en-US" altLang="zh-CN" sz="3200" dirty="0">
                <a:latin typeface="Arial" panose="020B0604020202020204" pitchFamily="34" charset="0"/>
                <a:ea typeface="Arial" panose="020B0604020202020204" pitchFamily="34" charset="0"/>
                <a:cs typeface="B Davat" panose="00000400000000000000" pitchFamily="2" charset="-78"/>
              </a:rPr>
              <a:t>. </a:t>
            </a:r>
            <a:endParaRPr lang="fa-IR" altLang="fa-IR" sz="4400" dirty="0">
              <a:latin typeface="Arial" panose="020B0604020202020204" pitchFamily="34" charset="0"/>
              <a:cs typeface="B Davat" panose="00000400000000000000" pitchFamily="2" charset="-78"/>
            </a:endParaRPr>
          </a:p>
        </p:txBody>
      </p:sp>
      <p:sp>
        <p:nvSpPr>
          <p:cNvPr id="10" name="sh_7_2"/>
          <p:cNvSpPr txBox="1">
            <a:spLocks noChangeArrowheads="1"/>
          </p:cNvSpPr>
          <p:nvPr/>
        </p:nvSpPr>
        <p:spPr bwMode="auto">
          <a:xfrm>
            <a:off x="1620934" y="3938556"/>
            <a:ext cx="3888432" cy="36933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r" rtl="1" eaLnBrk="0" fontAlgn="base" hangingPunct="0">
              <a:spcBef>
                <a:spcPct val="0"/>
              </a:spcBef>
              <a:spcAft>
                <a:spcPct val="0"/>
              </a:spcAft>
            </a:pPr>
            <a:r>
              <a:rPr lang="fa-IR" altLang="fa-IR" sz="2400" dirty="0">
                <a:latin typeface="Arial" panose="020B0604020202020204" pitchFamily="34" charset="0"/>
                <a:cs typeface="B Nazanin" panose="00000400000000000000" pitchFamily="2" charset="-78"/>
              </a:rPr>
              <a:t>سرپرست محترم دانشگاه فرهنگیان</a:t>
            </a:r>
          </a:p>
        </p:txBody>
      </p:sp>
      <p:pic>
        <p:nvPicPr>
          <p:cNvPr id="7" name="Picture 6"/>
          <p:cNvPicPr/>
          <p:nvPr/>
        </p:nvPicPr>
        <p:blipFill>
          <a:blip r:embed="rId3" cstate="print"/>
          <a:srcRect/>
          <a:stretch>
            <a:fillRect/>
          </a:stretch>
        </p:blipFill>
        <p:spPr bwMode="auto">
          <a:xfrm>
            <a:off x="248725" y="336205"/>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62772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8)">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943427" y="2357734"/>
            <a:ext cx="10987316" cy="2308324"/>
          </a:xfrm>
          <a:prstGeom prst="rect">
            <a:avLst/>
          </a:prstGeom>
        </p:spPr>
        <p:txBody>
          <a:bodyPr wrap="square">
            <a:spAutoFit/>
          </a:bodyPr>
          <a:lstStyle/>
          <a:p>
            <a:pPr algn="ctr" rtl="1">
              <a:lnSpc>
                <a:spcPct val="150000"/>
              </a:lnSpc>
            </a:pPr>
            <a:r>
              <a:rPr lang="fa-IR" sz="3200" dirty="0" smtClean="0">
                <a:effectLst/>
                <a:latin typeface="Calibri" panose="020F0502020204030204" pitchFamily="34" charset="0"/>
                <a:ea typeface="Calibri" panose="020F0502020204030204" pitchFamily="34" charset="0"/>
                <a:cs typeface="B Jadid" panose="00000700000000000000" pitchFamily="2" charset="-78"/>
              </a:rPr>
              <a:t>این دانشگاه آمادگی دارد که در دفاع از خدمات " لا تعدد و لا تحصی " وزیر پرتلاش آموزش و پرورش نیز به تنویر اذهان بپردازیم. والامرالیکم. </a:t>
            </a:r>
            <a:endParaRPr lang="en-US" sz="2400" dirty="0">
              <a:effectLst/>
              <a:latin typeface="Calibri" panose="020F0502020204030204" pitchFamily="34" charset="0"/>
              <a:ea typeface="Calibri" panose="020F0502020204030204" pitchFamily="34" charset="0"/>
              <a:cs typeface="B Jadid" panose="00000700000000000000" pitchFamily="2" charset="-78"/>
            </a:endParaRPr>
          </a:p>
        </p:txBody>
      </p:sp>
    </p:spTree>
    <p:extLst>
      <p:ext uri="{BB962C8B-B14F-4D97-AF65-F5344CB8AC3E}">
        <p14:creationId xmlns:p14="http://schemas.microsoft.com/office/powerpoint/2010/main" val="481887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158</TotalTime>
  <Words>885</Words>
  <Application>Microsoft Office PowerPoint</Application>
  <PresentationFormat>Widescreen</PresentationFormat>
  <Paragraphs>64</Paragraphs>
  <Slides>20</Slides>
  <Notes>0</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20</vt:i4>
      </vt:variant>
    </vt:vector>
  </HeadingPairs>
  <TitlesOfParts>
    <vt:vector size="39" baseType="lpstr">
      <vt:lpstr>Arabic Typesetting</vt:lpstr>
      <vt:lpstr>Arial</vt:lpstr>
      <vt:lpstr>B Davat</vt:lpstr>
      <vt:lpstr>B Esfehan</vt:lpstr>
      <vt:lpstr>B Homa</vt:lpstr>
      <vt:lpstr>B Jadid</vt:lpstr>
      <vt:lpstr>B Koodak</vt:lpstr>
      <vt:lpstr>B Lotus</vt:lpstr>
      <vt:lpstr>B Nazanin</vt:lpstr>
      <vt:lpstr>B Roya</vt:lpstr>
      <vt:lpstr>B Titr</vt:lpstr>
      <vt:lpstr>B Zar</vt:lpstr>
      <vt:lpstr>Calibri</vt:lpstr>
      <vt:lpstr>Calibri Light</vt:lpstr>
      <vt:lpstr>IranNastaliq</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Talebi</dc:creator>
  <cp:lastModifiedBy>jamshidi</cp:lastModifiedBy>
  <cp:revision>20</cp:revision>
  <dcterms:created xsi:type="dcterms:W3CDTF">2018-08-19T11:37:59Z</dcterms:created>
  <dcterms:modified xsi:type="dcterms:W3CDTF">2018-08-23T17:40:22Z</dcterms:modified>
</cp:coreProperties>
</file>