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2" r:id="rId4"/>
    <p:sldId id="271" r:id="rId5"/>
    <p:sldId id="270" r:id="rId6"/>
    <p:sldId id="274" r:id="rId7"/>
    <p:sldId id="273" r:id="rId8"/>
    <p:sldId id="276" r:id="rId9"/>
    <p:sldId id="275" r:id="rId10"/>
    <p:sldId id="281" r:id="rId11"/>
    <p:sldId id="282" r:id="rId12"/>
    <p:sldId id="256" r:id="rId13"/>
    <p:sldId id="259" r:id="rId14"/>
    <p:sldId id="260" r:id="rId15"/>
    <p:sldId id="262" r:id="rId16"/>
    <p:sldId id="264" r:id="rId17"/>
    <p:sldId id="265" r:id="rId18"/>
    <p:sldId id="266" r:id="rId19"/>
    <p:sldId id="267" r:id="rId20"/>
    <p:sldId id="285" r:id="rId21"/>
    <p:sldId id="287" r:id="rId22"/>
    <p:sldId id="257" r:id="rId23"/>
    <p:sldId id="286" r:id="rId24"/>
    <p:sldId id="278" r:id="rId25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3300"/>
    <a:srgbClr val="FF00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6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0BF6D6C-066A-41B4-BC3E-5BCADCAEB3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D7B0D0E8-67D9-4736-A728-B6A975DFFE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CC00C05-E18E-4AFD-9F5D-A7D189EE1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B7BC7-77E3-4E6C-BBA3-0F920A86769F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61022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80678D7-C26F-4A42-87A8-8D53E3A95E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3358CEA-692E-4A07-BD45-D9208E90EA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88252D47-033E-4C89-BF8C-37E9529C00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2830-6FF5-4D01-AF5D-03CC93E64C76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955808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D80FD90-1451-4E9C-9E9A-6B3B83FDB6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FACDABE-4672-43D6-BA98-D3978FA685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9D86CE4D-4814-463D-A07B-CD63A41D91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9EEE6-3AE8-4E61-A84F-8CF49C011B90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782092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fa-IR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D65492F-867C-4781-A3BC-8F93C12C0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21C7FEC-3192-4802-A4A5-8EBF973030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BEB5879-6B23-4CC3-97EF-3D0FF624D9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BFB2A-11D2-4736-A03E-3410F12E2F8A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68264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8376480F-1D4F-4808-8597-43F2CB9EDF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DEE0DEF-A158-4437-8ECC-6B56EA2021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086CA01-0FAC-44F3-A19F-D4A7F7F343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F4FBD-ADD3-4436-8073-E616381E756E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198506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2BD37401-D928-424F-A77A-3AFDCD4DD7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BAB06B7-9B37-4148-A839-CEDF8E8050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062855C6-C09A-4117-99C9-72CDBB184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D53F4-3363-4764-9B48-0C0810DCE20C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420707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1B64B85-D758-46AA-AE67-FE7947366C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CDE9877-5C41-474E-8F51-F484A1E357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88BC63B-FC78-4DFD-9969-BB22860CB5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DCF9E-E101-45EC-8F15-2E6412CB03E8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183531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9CE02986-E7A4-4EE1-ABC4-E575A13B85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93D979-B995-4AE4-99C5-A28BEBB44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A7B69B31-B3D1-4B0C-8E35-22078F88A7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A02BD-0013-40E4-B84B-A56435C9A758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198813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009E34CE-D59D-4243-83D5-D119D64EB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B5BEB959-DE3F-4D83-A576-5359AFCBF2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4A045A6B-1718-4045-9C76-A7F843098A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EBE91-C119-4A39-9743-289A53538ED5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66546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EBE07DD-AAF3-4EB8-9D0D-13A4C8CF3D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C01603A-41E1-4164-A9B7-922E8B71A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04CA2441-9208-487D-9A39-431D79CF44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8365B-7216-4B39-A739-C709BF48B18D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3828370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4413A25-30F1-4E08-94DC-A4BB653811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288091-783C-4DE4-BF41-F7267C574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4BE63DD-EFC4-4492-B4BE-772067C207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3EB42-6D2B-4C6C-B056-5CD2447F07BD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290873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a-I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A9534489-2621-48CA-B319-4DCF151EE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2F3A4FD5-18AA-4456-AA36-C9024F6CB1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297EE95-06D4-4E6F-8233-070605F799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64156-D6AD-4551-9CD4-27B52EED2E5A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  <p:extLst>
      <p:ext uri="{BB962C8B-B14F-4D97-AF65-F5344CB8AC3E}">
        <p14:creationId xmlns:p14="http://schemas.microsoft.com/office/powerpoint/2010/main" val="4216159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056A7F93-62F6-4982-B8BE-941BA0A82F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A2ABD6C2-3D53-4B94-A63C-426ADF0FE0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1B2A05F-1D9C-445B-BAC9-E6A67B1CDEF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A7652EBA-DEE7-435D-A00E-8DE1D9A1CD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/>
            </a:lvl1pPr>
          </a:lstStyle>
          <a:p>
            <a:pPr>
              <a:defRPr/>
            </a:pPr>
            <a:endParaRPr lang="en-US" altLang="fa-I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3ACC49E-26C2-4932-9544-D9E8D5C1F90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0" eaLnBrk="1" hangingPunct="1">
              <a:defRPr sz="1400"/>
            </a:lvl1pPr>
          </a:lstStyle>
          <a:p>
            <a:pPr>
              <a:defRPr/>
            </a:pPr>
            <a:fld id="{6D5FC407-117B-4A9B-A4BC-1D55BFC8C7DC}" type="slidenum">
              <a:rPr lang="ar-SA" altLang="fa-IR"/>
              <a:pPr>
                <a:defRPr/>
              </a:pPr>
              <a:t>‹#›</a:t>
            </a:fld>
            <a:endParaRPr lang="en-US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xmlns="" id="{7CA7386A-2976-48BC-80BC-0264F381B4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1089025"/>
          </a:xfrm>
        </p:spPr>
        <p:txBody>
          <a:bodyPr anchor="ctr"/>
          <a:lstStyle/>
          <a:p>
            <a:pPr eaLnBrk="1" hangingPunct="1"/>
            <a:r>
              <a:rPr lang="fa-IR" altLang="fa-IR" sz="4400">
                <a:latin typeface="Times New Roman" panose="02020603050405020304" pitchFamily="18" charset="0"/>
                <a:cs typeface="Times New Roman" panose="02020603050405020304" pitchFamily="18" charset="0"/>
              </a:rPr>
              <a:t>بسم الله الرّحمن الرّحیم</a:t>
            </a:r>
            <a:endParaRPr lang="en-US" altLang="fa-IR" sz="4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38F9887C-F669-4E3E-8BB1-CD05891D47A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8600" y="1295400"/>
            <a:ext cx="8686800" cy="4953000"/>
          </a:xfrm>
        </p:spPr>
        <p:txBody>
          <a:bodyPr/>
          <a:lstStyle/>
          <a:p>
            <a:pPr eaLnBrk="1" hangingPunct="1"/>
            <a:r>
              <a:rPr lang="fa-IR" altLang="fa-IR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بررسی عوامل اجتماعی مؤثر بر یادگیری فیزیک: </a:t>
            </a:r>
          </a:p>
          <a:p>
            <a:pPr eaLnBrk="1" hangingPunct="1"/>
            <a:r>
              <a:rPr lang="fa-IR" altLang="fa-IR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با تأکید بر خانواده و مدرسه</a:t>
            </a:r>
          </a:p>
          <a:p>
            <a:pPr eaLnBrk="1" hangingPunct="1"/>
            <a:endParaRPr lang="fa-IR" altLang="fa-IR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fa-IR" altLang="fa-I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وحید نقدی: </a:t>
            </a:r>
          </a:p>
          <a:p>
            <a:pPr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استادیار گروه علوم اجتماعی دانشگاه فرهنگیان؛ </a:t>
            </a:r>
          </a:p>
          <a:p>
            <a:pPr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عضو بنیاد ملی نخبگان؛ </a:t>
            </a:r>
          </a:p>
          <a:p>
            <a:pPr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مدرس مدعو دانشگاه شهید بهشتی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29DDE615-D340-45F3-9913-E414B8AD9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020763"/>
          </a:xfrm>
        </p:spPr>
        <p:txBody>
          <a:bodyPr/>
          <a:lstStyle/>
          <a:p>
            <a:pPr eaLnBrk="1" hangingPunct="1"/>
            <a:r>
              <a:rPr lang="fa-IR" altLang="fa-IR" sz="3200"/>
              <a:t>نتایج تحقیق: </a:t>
            </a:r>
            <a:br>
              <a:rPr lang="fa-IR" altLang="fa-IR" sz="3200"/>
            </a:br>
            <a:r>
              <a:rPr lang="fa-IR" altLang="fa-IR" sz="3200"/>
              <a:t>پاسخ به پرسش اول (علاقه به فیزیک؟)</a:t>
            </a:r>
            <a:endParaRPr lang="en-US" altLang="fa-IR" sz="3200"/>
          </a:p>
        </p:txBody>
      </p:sp>
      <p:graphicFrame>
        <p:nvGraphicFramePr>
          <p:cNvPr id="37891" name="Group 3">
            <a:extLst>
              <a:ext uri="{FF2B5EF4-FFF2-40B4-BE49-F238E27FC236}">
                <a16:creationId xmlns:a16="http://schemas.microsoft.com/office/drawing/2014/main" xmlns="" id="{18195884-20BE-4242-89D5-2426C74015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229600" cy="4600575"/>
        </p:xfrm>
        <a:graphic>
          <a:graphicData uri="http://schemas.openxmlformats.org/drawingml/2006/table">
            <a:tbl>
              <a:tblPr rtl="1"/>
              <a:tblGrid>
                <a:gridCol w="8229600">
                  <a:extLst>
                    <a:ext uri="{9D8B030D-6E8A-4147-A177-3AD203B41FA5}">
                      <a16:colId xmlns:a16="http://schemas.microsoft.com/office/drawing/2014/main" xmlns="" val="2448300144"/>
                    </a:ext>
                  </a:extLst>
                </a:gridCol>
              </a:tblGrid>
              <a:tr h="7620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میزان علاقه به فیزیک بر روی یک طیفِ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اصلا علاقه ندارم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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علاقه ندارم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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متوسط 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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علاقه دارم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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خیلی علاقه دارم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Wingdings 2" panose="05020102010507070707" pitchFamily="18" charset="2"/>
                        </a:rPr>
                        <a:t>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2223583"/>
                  </a:ext>
                </a:extLst>
              </a:tr>
              <a:tr h="6216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غیرعلاقه مند: 31.8%     و    علاقه مند: 68.2% 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31324395"/>
                  </a:ext>
                </a:extLst>
              </a:tr>
              <a:tr h="112779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متوسط علاقه پسران: 4.15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متوسط علاقه دختران: 3.47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معناداری: 0.000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43462202"/>
                  </a:ext>
                </a:extLst>
              </a:tr>
              <a:tr h="69076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نمره متوسط دانش آموزان در درس فیزیک:  15.92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64422472"/>
                  </a:ext>
                </a:extLst>
              </a:tr>
              <a:tr h="139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متوسط نمره پسران: 16.42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متوسط نمره دختران: 15.33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معناداری: </a:t>
                      </a: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</a:t>
                      </a:r>
                    </a:p>
                  </a:txBody>
                  <a:tcPr marT="45732" marB="4573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6319004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B3F39178-25D7-4BA3-BD6F-172F2BC19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fa-IR" altLang="fa-IR" sz="3600"/>
              <a:t>نتایج تحقیق: پاسخ به پرسش دوم (چه تعداد موفق؟)</a:t>
            </a:r>
            <a:endParaRPr lang="en-US" altLang="fa-IR" sz="3600"/>
          </a:p>
        </p:txBody>
      </p:sp>
      <p:graphicFrame>
        <p:nvGraphicFramePr>
          <p:cNvPr id="38915" name="Group 3">
            <a:extLst>
              <a:ext uri="{FF2B5EF4-FFF2-40B4-BE49-F238E27FC236}">
                <a16:creationId xmlns:a16="http://schemas.microsoft.com/office/drawing/2014/main" xmlns="" id="{91ADAF1E-E98B-4D28-8454-C9057744CFB5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295400"/>
          <a:ext cx="8229600" cy="5334000"/>
        </p:xfrm>
        <a:graphic>
          <a:graphicData uri="http://schemas.openxmlformats.org/drawingml/2006/table">
            <a:tbl>
              <a:tblPr rtl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50388839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964732583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638362420"/>
                    </a:ext>
                  </a:extLst>
                </a:gridCol>
              </a:tblGrid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نمره فیزیک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 دانش آموزان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 تجمعی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767816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صفر تا 7.50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2.1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3793061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7.51 تا 10.00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</a:t>
                      </a:r>
                      <a:endParaRPr kumimoji="0" lang="en-US" altLang="fa-IR" sz="2400" b="0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658573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10.01 تا 15.00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29.0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36.7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72674671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15.01 تا 17.00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20.3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07790651"/>
                  </a:ext>
                </a:extLst>
              </a:tr>
              <a:tr h="889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17.01 تا 20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659033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33" name="Group 237">
            <a:extLst>
              <a:ext uri="{FF2B5EF4-FFF2-40B4-BE49-F238E27FC236}">
                <a16:creationId xmlns:a16="http://schemas.microsoft.com/office/drawing/2014/main" xmlns="" id="{F98999BC-685B-422A-8201-498EBE38A9C4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447800"/>
          <a:ext cx="7986713" cy="3648075"/>
        </p:xfrm>
        <a:graphic>
          <a:graphicData uri="http://schemas.openxmlformats.org/drawingml/2006/table">
            <a:tbl>
              <a:tblPr rtl="1"/>
              <a:tblGrid>
                <a:gridCol w="1086514">
                  <a:extLst>
                    <a:ext uri="{9D8B030D-6E8A-4147-A177-3AD203B41FA5}">
                      <a16:colId xmlns:a16="http://schemas.microsoft.com/office/drawing/2014/main" xmlns="" val="2669901401"/>
                    </a:ext>
                  </a:extLst>
                </a:gridCol>
                <a:gridCol w="1566587">
                  <a:extLst>
                    <a:ext uri="{9D8B030D-6E8A-4147-A177-3AD203B41FA5}">
                      <a16:colId xmlns:a16="http://schemas.microsoft.com/office/drawing/2014/main" xmlns="" val="2285935700"/>
                    </a:ext>
                  </a:extLst>
                </a:gridCol>
                <a:gridCol w="1653868">
                  <a:extLst>
                    <a:ext uri="{9D8B030D-6E8A-4147-A177-3AD203B41FA5}">
                      <a16:colId xmlns:a16="http://schemas.microsoft.com/office/drawing/2014/main" xmlns="" val="3313026042"/>
                    </a:ext>
                  </a:extLst>
                </a:gridCol>
                <a:gridCol w="1514926">
                  <a:extLst>
                    <a:ext uri="{9D8B030D-6E8A-4147-A177-3AD203B41FA5}">
                      <a16:colId xmlns:a16="http://schemas.microsoft.com/office/drawing/2014/main" xmlns="" val="3940558469"/>
                    </a:ext>
                  </a:extLst>
                </a:gridCol>
                <a:gridCol w="2164818">
                  <a:extLst>
                    <a:ext uri="{9D8B030D-6E8A-4147-A177-3AD203B41FA5}">
                      <a16:colId xmlns:a16="http://schemas.microsoft.com/office/drawing/2014/main" xmlns="" val="1380052158"/>
                    </a:ext>
                  </a:extLst>
                </a:gridCol>
              </a:tblGrid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 تعیین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0028876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سن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-0.046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0.372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9184002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سن پدر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-0.017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0.750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51241994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سن مادر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0.011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0.841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13101143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تحصیلات پدر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0.071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0.175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0.005= </a:t>
                      </a:r>
                      <a:r>
                        <a:rPr kumimoji="0" lang="fa-IR" altLang="fa-IR" sz="20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(0.071)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86295736"/>
                  </a:ext>
                </a:extLst>
              </a:tr>
              <a:tr h="39630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تحصیلات مادر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0.126*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0.016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0.016= </a:t>
                      </a:r>
                      <a:r>
                        <a:rPr kumimoji="0" lang="fa-IR" altLang="fa-IR" sz="2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(0.126)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283525148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 خواهر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0.029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0.581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89902895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 برادر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-0.014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0.794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fa-IR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0266591"/>
                  </a:ext>
                </a:extLst>
              </a:tr>
              <a:tr h="4064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درآمدسرپرست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0.158**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</a:t>
                      </a: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0.025= </a:t>
                      </a:r>
                      <a:r>
                        <a:rPr kumimoji="0" lang="fa-IR" altLang="fa-IR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(0.158)</a:t>
                      </a:r>
                      <a:endParaRPr kumimoji="0" lang="en-US" altLang="fa-I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859290600"/>
                  </a:ext>
                </a:extLst>
              </a:tr>
            </a:tbl>
          </a:graphicData>
        </a:graphic>
      </p:graphicFrame>
      <p:sp>
        <p:nvSpPr>
          <p:cNvPr id="13376" name="Rectangle 209">
            <a:extLst>
              <a:ext uri="{FF2B5EF4-FFF2-40B4-BE49-F238E27FC236}">
                <a16:creationId xmlns:a16="http://schemas.microsoft.com/office/drawing/2014/main" xmlns="" id="{F5D8B4B9-A081-4E26-B5C6-281E21361B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همبستگی متغیرهای مستقل با موفقیت تحصیلی در درس فیزیک</a:t>
            </a:r>
            <a:b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جمعیتی</a:t>
            </a:r>
            <a:endParaRPr lang="en-US" altLang="fa-IR" sz="2400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6B6F1EBA-4220-4A41-951C-1465C89FE7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762000"/>
          </a:xfrm>
        </p:spPr>
        <p:txBody>
          <a:bodyPr anchor="ctr"/>
          <a:lstStyle/>
          <a:p>
            <a:pPr eaLnBrk="1" hangingPunct="1"/>
            <a:r>
              <a:rPr lang="fa-IR" altLang="fa-I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همبستگی متغیرهای مستقل با موفقیت تحصیلی در درس فیزیک</a:t>
            </a:r>
            <a:br>
              <a:rPr lang="fa-IR" altLang="fa-IR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خانواده</a:t>
            </a:r>
            <a:endParaRPr lang="en-US" altLang="fa-I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318" name="Group 150">
            <a:extLst>
              <a:ext uri="{FF2B5EF4-FFF2-40B4-BE49-F238E27FC236}">
                <a16:creationId xmlns:a16="http://schemas.microsoft.com/office/drawing/2014/main" xmlns="" id="{F7D9A197-6CB5-4B80-A584-D2606A182FDE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447800"/>
          <a:ext cx="8605838" cy="3192463"/>
        </p:xfrm>
        <a:graphic>
          <a:graphicData uri="http://schemas.openxmlformats.org/drawingml/2006/table">
            <a:tbl>
              <a:tblPr rtl="1"/>
              <a:tblGrid>
                <a:gridCol w="773875">
                  <a:extLst>
                    <a:ext uri="{9D8B030D-6E8A-4147-A177-3AD203B41FA5}">
                      <a16:colId xmlns:a16="http://schemas.microsoft.com/office/drawing/2014/main" xmlns="" val="3840047802"/>
                    </a:ext>
                  </a:extLst>
                </a:gridCol>
                <a:gridCol w="2032194">
                  <a:extLst>
                    <a:ext uri="{9D8B030D-6E8A-4147-A177-3AD203B41FA5}">
                      <a16:colId xmlns:a16="http://schemas.microsoft.com/office/drawing/2014/main" xmlns="" val="1601140811"/>
                    </a:ext>
                  </a:extLst>
                </a:gridCol>
                <a:gridCol w="1344614">
                  <a:extLst>
                    <a:ext uri="{9D8B030D-6E8A-4147-A177-3AD203B41FA5}">
                      <a16:colId xmlns:a16="http://schemas.microsoft.com/office/drawing/2014/main" xmlns="" val="1079701515"/>
                    </a:ext>
                  </a:extLst>
                </a:gridCol>
                <a:gridCol w="1286346">
                  <a:extLst>
                    <a:ext uri="{9D8B030D-6E8A-4147-A177-3AD203B41FA5}">
                      <a16:colId xmlns:a16="http://schemas.microsoft.com/office/drawing/2014/main" xmlns="" val="2227900818"/>
                    </a:ext>
                  </a:extLst>
                </a:gridCol>
                <a:gridCol w="3168808">
                  <a:extLst>
                    <a:ext uri="{9D8B030D-6E8A-4147-A177-3AD203B41FA5}">
                      <a16:colId xmlns:a16="http://schemas.microsoft.com/office/drawing/2014/main" xmlns="" val="2773816080"/>
                    </a:ext>
                  </a:extLst>
                </a:gridCol>
              </a:tblGrid>
              <a:tr h="4064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 تعیین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11347144"/>
                  </a:ext>
                </a:extLst>
              </a:tr>
              <a:tr h="4064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اقتدار اخلاقی والدین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0.224**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0.050= </a:t>
                      </a:r>
                      <a:r>
                        <a:rPr kumimoji="0" lang="fa-IR" altLang="fa-IR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(0.224)</a:t>
                      </a:r>
                      <a:endParaRPr kumimoji="0" lang="en-US" altLang="fa-I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171317250"/>
                  </a:ext>
                </a:extLst>
              </a:tr>
              <a:tr h="40808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همگامی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0.040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0.438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0.002= </a:t>
                      </a:r>
                      <a:r>
                        <a:rPr kumimoji="0" lang="fa-IR" altLang="fa-IR" sz="2000" b="0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(0.040)</a:t>
                      </a:r>
                      <a:endParaRPr kumimoji="0" lang="en-US" altLang="fa-I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44508627"/>
                  </a:ext>
                </a:extLst>
              </a:tr>
              <a:tr h="4064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همدلی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0.010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0.848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80393917"/>
                  </a:ext>
                </a:extLst>
              </a:tr>
              <a:tr h="40649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 بختی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0.030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0.569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27041916"/>
                  </a:ext>
                </a:extLst>
              </a:tr>
              <a:tr h="3963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همفکری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-0.008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0.882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fa-IR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73841898"/>
                  </a:ext>
                </a:extLst>
              </a:tr>
              <a:tr h="76207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انتظار والدین 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(حمایت جامعه)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0.116*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0.025</a:t>
                      </a: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0.013= </a:t>
                      </a:r>
                      <a:r>
                        <a:rPr kumimoji="0" lang="fa-IR" altLang="fa-IR" sz="2000" b="1" i="0" u="none" strike="noStrike" kern="1200" cap="none" spc="0" normalizeH="0" baseline="30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fa-IR" altLang="fa-IR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(0.116)</a:t>
                      </a:r>
                      <a:endParaRPr kumimoji="0" lang="en-US" altLang="fa-IR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1" marR="91441"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91811037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B38B63BC-3F1D-40E2-9810-5A77F13E535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762000"/>
          </a:xfrm>
        </p:spPr>
        <p:txBody>
          <a:bodyPr anchor="ctr"/>
          <a:lstStyle/>
          <a:p>
            <a:pPr eaLnBrk="1" hangingPunct="1"/>
            <a:r>
              <a:rPr lang="fa-IR" altLang="fa-IR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همبستگی متغیرهای مستقل با موفقیت تحصیلی در درس فیزیک</a:t>
            </a:r>
            <a:br>
              <a:rPr lang="fa-IR" altLang="fa-IR" sz="32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مدرسه</a:t>
            </a:r>
            <a:endParaRPr lang="en-US" altLang="fa-IR" sz="2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320" name="Group 128">
            <a:extLst>
              <a:ext uri="{FF2B5EF4-FFF2-40B4-BE49-F238E27FC236}">
                <a16:creationId xmlns:a16="http://schemas.microsoft.com/office/drawing/2014/main" xmlns="" id="{A6573785-A215-46CD-856F-CF95DE944B76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066800"/>
          <a:ext cx="8763000" cy="5641975"/>
        </p:xfrm>
        <a:graphic>
          <a:graphicData uri="http://schemas.openxmlformats.org/drawingml/2006/table">
            <a:tbl>
              <a:tblPr rtl="1"/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6147709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xmlns="" val="142327359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249171431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380177527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xmlns="" val="234350137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xmlns="" val="226248655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709215013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3077711033"/>
                    </a:ext>
                  </a:extLst>
                </a:gridCol>
              </a:tblGrid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99421284"/>
                  </a:ext>
                </a:extLst>
              </a:tr>
              <a:tr h="738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انتظار معلمان 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(حمایت جامعه)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روح تعامل و همکاری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75161418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همگامی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مشارکت در امور تفریحی، سیاحتی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449009651"/>
                  </a:ext>
                </a:extLst>
              </a:tr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همدلی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شاخص انصاف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0.183**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976332788"/>
                  </a:ext>
                </a:extLst>
              </a:tr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همفکری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انضباط خشک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80178295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همدلی شاگردان با همدیگر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تطبیق با نظم خشک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14303905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رفتار محترمانه معلمان با پاسخگو</a:t>
                      </a:r>
                      <a:endParaRPr kumimoji="0" lang="en-US" alt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0.178**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حضور در مدرسه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0.281**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4000485852"/>
                  </a:ext>
                </a:extLst>
              </a:tr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شاخص نظم 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پذیرش کادر مدیریت</a:t>
                      </a:r>
                      <a:endParaRPr kumimoji="0" lang="en-US" alt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0.141**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704678032"/>
                  </a:ext>
                </a:extLst>
              </a:tr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عدم اختلال توزیعی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0.163**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پذیرش مدرسه</a:t>
                      </a:r>
                      <a:endParaRPr kumimoji="0" lang="en-US" altLang="fa-IR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0.140**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866572990"/>
                  </a:ext>
                </a:extLst>
              </a:tr>
              <a:tr h="6794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عدم اختلال رابطه ای</a:t>
                      </a:r>
                      <a:endParaRPr kumimoji="0" lang="en-US" altLang="fa-IR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0.155**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kumimoji="0" lang="en-US" altLang="fa-I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مدیریت انضباطی قانونی</a:t>
                      </a:r>
                      <a:endParaRPr kumimoji="0" lang="en-US" altLang="fa-I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181921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0E102202-8755-4C93-80F3-7382B3D5C5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76200"/>
            <a:ext cx="9144000" cy="762000"/>
          </a:xfrm>
        </p:spPr>
        <p:txBody>
          <a:bodyPr anchor="ctr"/>
          <a:lstStyle/>
          <a:p>
            <a:pPr eaLnBrk="1" hangingPunct="1"/>
            <a:r>
              <a:rPr lang="fa-IR" altLang="fa-IR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همبستگی متغیرهای مستقل با موفقیت تحصیلی در درس فیزیک</a:t>
            </a:r>
            <a:br>
              <a:rPr lang="fa-IR" altLang="fa-IR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کلاس درس فیزیک (عملکرد معلم، گرایش و توانایی فردی)</a:t>
            </a:r>
            <a:endParaRPr lang="en-US" altLang="fa-IR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365" name="Group 125">
            <a:extLst>
              <a:ext uri="{FF2B5EF4-FFF2-40B4-BE49-F238E27FC236}">
                <a16:creationId xmlns:a16="http://schemas.microsoft.com/office/drawing/2014/main" xmlns="" id="{FA154E7E-94A1-4AA8-9234-2B2017EE2BB6}"/>
              </a:ext>
            </a:extLst>
          </p:cNvPr>
          <p:cNvGraphicFramePr>
            <a:graphicFrameLocks noGrp="1"/>
          </p:cNvGraphicFramePr>
          <p:nvPr/>
        </p:nvGraphicFramePr>
        <p:xfrm>
          <a:off x="609600" y="1371600"/>
          <a:ext cx="8077200" cy="5133975"/>
        </p:xfrm>
        <a:graphic>
          <a:graphicData uri="http://schemas.openxmlformats.org/drawingml/2006/table">
            <a:tbl>
              <a:tblPr rtl="1"/>
              <a:tblGrid>
                <a:gridCol w="610132">
                  <a:extLst>
                    <a:ext uri="{9D8B030D-6E8A-4147-A177-3AD203B41FA5}">
                      <a16:colId xmlns:a16="http://schemas.microsoft.com/office/drawing/2014/main" xmlns="" val="2179529541"/>
                    </a:ext>
                  </a:extLst>
                </a:gridCol>
                <a:gridCol w="3523796">
                  <a:extLst>
                    <a:ext uri="{9D8B030D-6E8A-4147-A177-3AD203B41FA5}">
                      <a16:colId xmlns:a16="http://schemas.microsoft.com/office/drawing/2014/main" xmlns="" val="3878899831"/>
                    </a:ext>
                  </a:extLst>
                </a:gridCol>
                <a:gridCol w="1431061">
                  <a:extLst>
                    <a:ext uri="{9D8B030D-6E8A-4147-A177-3AD203B41FA5}">
                      <a16:colId xmlns:a16="http://schemas.microsoft.com/office/drawing/2014/main" xmlns="" val="2472130616"/>
                    </a:ext>
                  </a:extLst>
                </a:gridCol>
                <a:gridCol w="1256105">
                  <a:extLst>
                    <a:ext uri="{9D8B030D-6E8A-4147-A177-3AD203B41FA5}">
                      <a16:colId xmlns:a16="http://schemas.microsoft.com/office/drawing/2014/main" xmlns="" val="2890814904"/>
                    </a:ext>
                  </a:extLst>
                </a:gridCol>
                <a:gridCol w="1256105">
                  <a:extLst>
                    <a:ext uri="{9D8B030D-6E8A-4147-A177-3AD203B41FA5}">
                      <a16:colId xmlns:a16="http://schemas.microsoft.com/office/drawing/2014/main" xmlns="" val="3679584579"/>
                    </a:ext>
                  </a:extLst>
                </a:gridCol>
              </a:tblGrid>
              <a:tr h="749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 تعیین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90325778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تسلط معلم بر محتوا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0.138**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0.019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69776497"/>
                  </a:ext>
                </a:extLst>
              </a:tr>
              <a:tr h="4365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رابطه صمیمی با شاگردان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0.168**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0.028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08775122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تدریس قابل فهم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0.314**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0.098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362619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تدریس کاربردی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0.276**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0.076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55977889"/>
                  </a:ext>
                </a:extLst>
              </a:tr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تدریس تعاملی: شاگردان فعال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0.252**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0.063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31486745"/>
                  </a:ext>
                </a:extLst>
              </a:tr>
              <a:tr h="4794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رفتار اخلاقی معلم</a:t>
                      </a: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0.121*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0.015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65474115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معلم فیزیک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0.303**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0.092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96977914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درس فیزیک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0.465**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0.216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41932747"/>
                  </a:ext>
                </a:extLst>
              </a:tr>
              <a:tr h="434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توانایی یادگیری فیزیک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0.525**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0.276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9539020"/>
                  </a:ext>
                </a:extLst>
              </a:tr>
              <a:tr h="43497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هوش ریاضی (معرف: نمره ریاضی)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0.193**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0.037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691627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425" name="Group 113">
            <a:extLst>
              <a:ext uri="{FF2B5EF4-FFF2-40B4-BE49-F238E27FC236}">
                <a16:creationId xmlns:a16="http://schemas.microsoft.com/office/drawing/2014/main" xmlns="" id="{5AE06379-C311-4874-B2BF-D2AB051242AA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1397000"/>
          <a:ext cx="8763000" cy="4470400"/>
        </p:xfrm>
        <a:graphic>
          <a:graphicData uri="http://schemas.openxmlformats.org/drawingml/2006/table">
            <a:tbl>
              <a:tblPr rtl="1"/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3828629177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82889197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192888605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xmlns="" val="2811633137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xmlns="" val="199116798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393673438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150710314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xmlns="" val="4196743655"/>
                    </a:ext>
                  </a:extLst>
                </a:gridCol>
              </a:tblGrid>
              <a:tr h="5602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 مستقل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ضریب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5512786"/>
                  </a:ext>
                </a:extLst>
              </a:tr>
              <a:tr h="861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اهل موسیقی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-0.166**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میل به کنترل بیرونی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111832"/>
                  </a:ext>
                </a:extLst>
              </a:tr>
              <a:tr h="5621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هوش اجتماعی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-0.103*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خودتنظیمی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0.195**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89822388"/>
                  </a:ext>
                </a:extLst>
              </a:tr>
              <a:tr h="86193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میل به عدم تقلب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0.218**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اهل معاشرت و گردش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-0.089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01573066"/>
                  </a:ext>
                </a:extLst>
              </a:tr>
              <a:tr h="5602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فعال گرایی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-0.131*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تعهد عامگرا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-0.073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72818276"/>
                  </a:ext>
                </a:extLst>
              </a:tr>
              <a:tr h="50363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خردورزی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0.146**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هوش عملی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-0.004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0.937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86820832"/>
                  </a:ext>
                </a:extLst>
              </a:tr>
              <a:tr h="56023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میل به موفقیت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0.211**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a-IR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a-IR" sz="180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fa-IR" sz="1800" dirty="0"/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01812122"/>
                  </a:ext>
                </a:extLst>
              </a:tr>
            </a:tbl>
          </a:graphicData>
        </a:graphic>
      </p:graphicFrame>
      <p:sp>
        <p:nvSpPr>
          <p:cNvPr id="17484" name="Rectangle 103">
            <a:extLst>
              <a:ext uri="{FF2B5EF4-FFF2-40B4-BE49-F238E27FC236}">
                <a16:creationId xmlns:a16="http://schemas.microsoft.com/office/drawing/2014/main" xmlns="" id="{D2C077DC-C08C-48FA-9935-DD4A1B21FA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همبستگی متغیرهای مستقل با موفقیت تحصیلی در درس فیزیک</a:t>
            </a:r>
            <a:b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سطح فرد (نظام شخصیت)</a:t>
            </a:r>
            <a:endParaRPr lang="en-US" altLang="fa-IR" sz="2400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">
            <a:extLst>
              <a:ext uri="{FF2B5EF4-FFF2-40B4-BE49-F238E27FC236}">
                <a16:creationId xmlns:a16="http://schemas.microsoft.com/office/drawing/2014/main" xmlns="" id="{CB08E7B8-A768-41EF-BA13-0FB1377BC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مدل1. موفقیت تحصیلی در درس فیزیک</a:t>
            </a:r>
            <a:b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a-IR" altLang="fa-IR" sz="24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سطح خانواده</a:t>
            </a:r>
            <a:endParaRPr lang="en-US" altLang="fa-IR" sz="2400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515" name="Group 179">
            <a:extLst>
              <a:ext uri="{FF2B5EF4-FFF2-40B4-BE49-F238E27FC236}">
                <a16:creationId xmlns:a16="http://schemas.microsoft.com/office/drawing/2014/main" xmlns="" id="{4441BAA7-23DC-406E-A7CE-E0C23264AC75}"/>
              </a:ext>
            </a:extLst>
          </p:cNvPr>
          <p:cNvGraphicFramePr>
            <a:graphicFrameLocks noGrp="1"/>
          </p:cNvGraphicFramePr>
          <p:nvPr/>
        </p:nvGraphicFramePr>
        <p:xfrm>
          <a:off x="334963" y="1397000"/>
          <a:ext cx="8656637" cy="3952875"/>
        </p:xfrm>
        <a:graphic>
          <a:graphicData uri="http://schemas.openxmlformats.org/drawingml/2006/table">
            <a:tbl>
              <a:tblPr rtl="1"/>
              <a:tblGrid>
                <a:gridCol w="685800">
                  <a:extLst>
                    <a:ext uri="{9D8B030D-6E8A-4147-A177-3AD203B41FA5}">
                      <a16:colId xmlns:a16="http://schemas.microsoft.com/office/drawing/2014/main" xmlns="" val="3312320629"/>
                    </a:ext>
                  </a:extLst>
                </a:gridCol>
                <a:gridCol w="2586436">
                  <a:extLst>
                    <a:ext uri="{9D8B030D-6E8A-4147-A177-3AD203B41FA5}">
                      <a16:colId xmlns:a16="http://schemas.microsoft.com/office/drawing/2014/main" xmlns="" val="956574932"/>
                    </a:ext>
                  </a:extLst>
                </a:gridCol>
                <a:gridCol w="1349236">
                  <a:extLst>
                    <a:ext uri="{9D8B030D-6E8A-4147-A177-3AD203B41FA5}">
                      <a16:colId xmlns:a16="http://schemas.microsoft.com/office/drawing/2014/main" xmlns="" val="2725059531"/>
                    </a:ext>
                  </a:extLst>
                </a:gridCol>
                <a:gridCol w="1371649">
                  <a:extLst>
                    <a:ext uri="{9D8B030D-6E8A-4147-A177-3AD203B41FA5}">
                      <a16:colId xmlns:a16="http://schemas.microsoft.com/office/drawing/2014/main" xmlns="" val="3018471841"/>
                    </a:ext>
                  </a:extLst>
                </a:gridCol>
                <a:gridCol w="1308893">
                  <a:extLst>
                    <a:ext uri="{9D8B030D-6E8A-4147-A177-3AD203B41FA5}">
                      <a16:colId xmlns:a16="http://schemas.microsoft.com/office/drawing/2014/main" xmlns="" val="721393457"/>
                    </a:ext>
                  </a:extLst>
                </a:gridCol>
                <a:gridCol w="1354624">
                  <a:extLst>
                    <a:ext uri="{9D8B030D-6E8A-4147-A177-3AD203B41FA5}">
                      <a16:colId xmlns:a16="http://schemas.microsoft.com/office/drawing/2014/main" xmlns="" val="1930029288"/>
                    </a:ext>
                  </a:extLst>
                </a:gridCol>
              </a:tblGrid>
              <a:tr h="70115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متغیرها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ض.تعیین تجمعی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55649907"/>
                  </a:ext>
                </a:extLst>
              </a:tr>
              <a:tr h="812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مقدار ثابت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15.698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0785962"/>
                  </a:ext>
                </a:extLst>
              </a:tr>
              <a:tr h="812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اقتدار اخلاقی والدین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0.950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0.218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249302751"/>
                  </a:ext>
                </a:extLst>
              </a:tr>
              <a:tr h="812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تحصیلات مادر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0.163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0.177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0.004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0.059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276587905"/>
                  </a:ext>
                </a:extLst>
              </a:tr>
              <a:tr h="81293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حمایت عاطفی مادر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-1.113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-0.153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0.015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0.081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64569277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5BC98CF2-733C-42B1-BFE5-B7328100A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مدل2. موفقیت تحصیلی در درس فیزیک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sz="24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سطح خانواده و مدرسه (غیر از کلاس فیزیک)</a:t>
            </a:r>
            <a:endParaRPr lang="en-US" altLang="fa-IR" sz="2400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633" name="Group 273">
            <a:extLst>
              <a:ext uri="{FF2B5EF4-FFF2-40B4-BE49-F238E27FC236}">
                <a16:creationId xmlns:a16="http://schemas.microsoft.com/office/drawing/2014/main" xmlns="" id="{0FDC5DD0-97AF-4B11-8108-165B8AEA38C6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641475"/>
          <a:ext cx="8686800" cy="3719513"/>
        </p:xfrm>
        <a:graphic>
          <a:graphicData uri="http://schemas.openxmlformats.org/drawingml/2006/table">
            <a:tbl>
              <a:tblPr rtl="1"/>
              <a:tblGrid>
                <a:gridCol w="914400">
                  <a:extLst>
                    <a:ext uri="{9D8B030D-6E8A-4147-A177-3AD203B41FA5}">
                      <a16:colId xmlns:a16="http://schemas.microsoft.com/office/drawing/2014/main" xmlns="" val="466522486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xmlns="" val="314400402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xmlns="" val="24391414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37332184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168301020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177092219"/>
                    </a:ext>
                  </a:extLst>
                </a:gridCol>
              </a:tblGrid>
              <a:tr h="7010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متغیرها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ض.تعیین تجمعی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83879026"/>
                  </a:ext>
                </a:extLst>
              </a:tr>
              <a:tr h="6023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مقدار ثابت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-0.293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0.957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29540439"/>
                  </a:ext>
                </a:extLst>
              </a:tr>
              <a:tr h="6023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عدم غیبت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0.691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0.089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551026442"/>
                  </a:ext>
                </a:extLst>
              </a:tr>
              <a:tr h="6056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اقتدار اخلاقی والدین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1.307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0.305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0.130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740251695"/>
                  </a:ext>
                </a:extLst>
              </a:tr>
              <a:tr h="60238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پذیرش مدرسه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0.039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0.317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0.171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932964246"/>
                  </a:ext>
                </a:extLst>
              </a:tr>
              <a:tr h="6056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درآمد سرپرست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0.557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0.183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0.014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0.249</a:t>
                      </a:r>
                    </a:p>
                  </a:txBody>
                  <a:tcPr marT="45715" marB="4571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70382805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F52C897D-3BF7-4CC4-8F6E-496CF19B38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</a:rPr>
              <a:t>مدل3. موفقیت تحصیلی در درس فیزیک</a:t>
            </a:r>
            <a:br>
              <a:rPr lang="fa-IR" altLang="fa-IR" b="1">
                <a:solidFill>
                  <a:schemeClr val="tx2"/>
                </a:solidFill>
              </a:rPr>
            </a:br>
            <a:r>
              <a:rPr lang="fa-IR" altLang="fa-IR" sz="2400" b="1">
                <a:solidFill>
                  <a:schemeClr val="tx2"/>
                </a:solidFill>
              </a:rPr>
              <a:t>ورود متغیرهای کلاس فیزیک</a:t>
            </a:r>
            <a:endParaRPr lang="en-US" altLang="fa-IR" sz="2400" b="1">
              <a:solidFill>
                <a:schemeClr val="tx2"/>
              </a:solidFill>
            </a:endParaRPr>
          </a:p>
        </p:txBody>
      </p:sp>
      <p:graphicFrame>
        <p:nvGraphicFramePr>
          <p:cNvPr id="16716" name="Group 332">
            <a:extLst>
              <a:ext uri="{FF2B5EF4-FFF2-40B4-BE49-F238E27FC236}">
                <a16:creationId xmlns:a16="http://schemas.microsoft.com/office/drawing/2014/main" xmlns="" id="{4B064B8D-CF0D-4B62-A46B-C647CEE69FB3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397000"/>
          <a:ext cx="8686800" cy="4445000"/>
        </p:xfrm>
        <a:graphic>
          <a:graphicData uri="http://schemas.openxmlformats.org/drawingml/2006/table">
            <a:tbl>
              <a:tblPr rtl="1"/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68580084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1906305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38042711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xmlns="" val="410514942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46895758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640318400"/>
                    </a:ext>
                  </a:extLst>
                </a:gridCol>
              </a:tblGrid>
              <a:tr h="635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متغیرها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ض.تعیین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330723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مقدار ثابت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20372829"/>
                  </a:ext>
                </a:extLst>
              </a:tr>
              <a:tr h="633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توانایی یادگیری فیزیک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433494210"/>
                  </a:ext>
                </a:extLst>
              </a:tr>
              <a:tr h="635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اقتدار اخلاقی والدین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05344917"/>
                  </a:ext>
                </a:extLst>
              </a:tr>
              <a:tr h="635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درس فیزیک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0.866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227882597"/>
                  </a:ext>
                </a:extLst>
              </a:tr>
              <a:tr h="6365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معلم فیزیک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-0.274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614025762"/>
                  </a:ext>
                </a:extLst>
              </a:tr>
              <a:tr h="633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درآمد سرپرست خانواده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64823683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53837024-2086-4363-9CE5-E2E9E08D0F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چرا فیزیک؟ چرا مادر علوم پایه!؟</a:t>
            </a:r>
            <a:endParaRPr lang="en-US" altLang="fa-IR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961A3C4F-B782-4FA2-B283-5E98445C6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اصول موضوعه؛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روش هاي دقيق در گردآوري اطلاعات؛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فهم و توصيف شرايط (مبتني بر رياضيات به مثابه اوج منطق)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متغیرهای واقعی (نظم موجود در طبیعت)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altLang="fa-IR" sz="2800" b="1">
                <a:latin typeface="Times New Roman" panose="02020603050405020304" pitchFamily="18" charset="0"/>
              </a:rPr>
              <a:t>←</a:t>
            </a:r>
            <a:r>
              <a:rPr lang="fa-IR" altLang="fa-I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مهمترین علم تحلیلی و محتوایی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پیامدها: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انضباط فردی (انرژی، زمان، کلام )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نظم اجتماعی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fa-IR" altLang="fa-IR" sz="2800">
                <a:latin typeface="Times New Roman" panose="02020603050405020304" pitchFamily="18" charset="0"/>
                <a:cs typeface="Times New Roman" panose="02020603050405020304" pitchFamily="18" charset="0"/>
              </a:rPr>
              <a:t>اخلاق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en-US" altLang="fa-IR" sz="2800" b="1">
                <a:latin typeface="Times New Roman" panose="02020603050405020304" pitchFamily="18" charset="0"/>
              </a:rPr>
              <a:t>←</a:t>
            </a:r>
            <a:r>
              <a:rPr lang="fa-IR" altLang="fa-IR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پردازش شخصیت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altLang="fa-IR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11EF147C-6074-4AE0-9A44-9DCB7B6001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2400"/>
            <a:ext cx="9144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a-IR" altLang="fa-IR" b="1">
                <a:solidFill>
                  <a:schemeClr val="tx2"/>
                </a:solidFill>
              </a:rPr>
              <a:t>مدل4. موفقیت تحصیلی در درس فیزیک</a:t>
            </a:r>
            <a:br>
              <a:rPr lang="fa-IR" altLang="fa-IR" b="1">
                <a:solidFill>
                  <a:schemeClr val="tx2"/>
                </a:solidFill>
              </a:rPr>
            </a:br>
            <a:r>
              <a:rPr lang="fa-IR" altLang="fa-IR" sz="2400" b="1">
                <a:solidFill>
                  <a:schemeClr val="tx2"/>
                </a:solidFill>
              </a:rPr>
              <a:t>ورود متغیرهای سطح فرد (هوش ریاضی)</a:t>
            </a:r>
            <a:endParaRPr lang="en-US" altLang="fa-IR" sz="2400" b="1">
              <a:solidFill>
                <a:schemeClr val="tx2"/>
              </a:solidFill>
            </a:endParaRPr>
          </a:p>
        </p:txBody>
      </p:sp>
      <p:graphicFrame>
        <p:nvGraphicFramePr>
          <p:cNvPr id="44108" name="Group 76">
            <a:extLst>
              <a:ext uri="{FF2B5EF4-FFF2-40B4-BE49-F238E27FC236}">
                <a16:creationId xmlns:a16="http://schemas.microsoft.com/office/drawing/2014/main" xmlns="" id="{4B246E72-3EB4-452A-8522-EE76D5782ECA}"/>
              </a:ext>
            </a:extLst>
          </p:cNvPr>
          <p:cNvGraphicFramePr>
            <a:graphicFrameLocks noGrp="1"/>
          </p:cNvGraphicFramePr>
          <p:nvPr/>
        </p:nvGraphicFramePr>
        <p:xfrm>
          <a:off x="228600" y="1397000"/>
          <a:ext cx="8686800" cy="5146675"/>
        </p:xfrm>
        <a:graphic>
          <a:graphicData uri="http://schemas.openxmlformats.org/drawingml/2006/table">
            <a:tbl>
              <a:tblPr rtl="1"/>
              <a:tblGrid>
                <a:gridCol w="838200">
                  <a:extLst>
                    <a:ext uri="{9D8B030D-6E8A-4147-A177-3AD203B41FA5}">
                      <a16:colId xmlns:a16="http://schemas.microsoft.com/office/drawing/2014/main" xmlns="" val="352323516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xmlns="" val="25570936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290944824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26257682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114566923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769476848"/>
                    </a:ext>
                  </a:extLst>
                </a:gridCol>
              </a:tblGrid>
              <a:tr h="7011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ردیف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متغیرها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معناداری</a:t>
                      </a:r>
                      <a:endParaRPr kumimoji="0" lang="en-US" altLang="fa-IR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ض.تعیین تجمعی</a:t>
                      </a:r>
                      <a:endParaRPr kumimoji="0" lang="en-US" altLang="fa-IR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86085052"/>
                  </a:ext>
                </a:extLst>
              </a:tr>
              <a:tr h="6366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مقدار ثابت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2.581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2725844"/>
                  </a:ext>
                </a:extLst>
              </a:tr>
              <a:tr h="633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نمره ریاضی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0.479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0.532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0.486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698419820"/>
                  </a:ext>
                </a:extLst>
              </a:tr>
              <a:tr h="6350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درس فیزیک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1.143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0.497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0.630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84601392"/>
                  </a:ext>
                </a:extLst>
              </a:tr>
              <a:tr h="6350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علاقه به معلم فیزیک 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-0.050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-0.309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0.656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4210493082"/>
                  </a:ext>
                </a:extLst>
              </a:tr>
              <a:tr h="63666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اقتدار اخلاقی والدین</a:t>
                      </a:r>
                      <a:endParaRPr kumimoji="0" lang="en-US" altLang="fa-IR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0.636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0.186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0.676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2799197447"/>
                  </a:ext>
                </a:extLst>
              </a:tr>
              <a:tr h="633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درآمد سرپرست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0.385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0.146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0.009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0.690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316676847"/>
                  </a:ext>
                </a:extLst>
              </a:tr>
              <a:tr h="6350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تدریس کاربردی معلم فیزیک</a:t>
                      </a:r>
                      <a:endParaRPr kumimoji="0" lang="en-US" altLang="fa-IR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0.630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0.195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0.023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fa-I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0.702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>
                      <a:gsLst>
                        <a:gs pos="0">
                          <a:schemeClr val="accent1">
                            <a:lumMod val="5000"/>
                            <a:lumOff val="9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xmlns="" val="169029537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D88A2FF7-EE36-4235-BBA5-DF5CC35AB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fa-IR" altLang="fa-IR"/>
              <a:t>بحث آخر</a:t>
            </a:r>
            <a:endParaRPr lang="en-US" altLang="fa-IR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xmlns="" id="{F7696440-E577-462D-AE30-C7981C6253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eaLnBrk="1" hangingPunct="1"/>
            <a:r>
              <a:rPr lang="fa-IR" altLang="fa-IR" sz="2800" b="1">
                <a:solidFill>
                  <a:srgbClr val="FF0000"/>
                </a:solidFill>
              </a:rPr>
              <a:t>عوامل اجتماعی مدرسه نقشی بسیار تعیین کننده در موفقیت دانش آموزان در علوم پایه دارا است (نقش خانواده، به تنهایی بسیار اندک است).</a:t>
            </a:r>
          </a:p>
          <a:p>
            <a:pPr eaLnBrk="1" hangingPunct="1"/>
            <a:r>
              <a:rPr lang="fa-IR" altLang="fa-IR" sz="2800" b="1"/>
              <a:t>توجه به موارد خاص (عدم آمادگی دانش آموز برای یادگیری)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0307EB5E-C191-46D8-B1A8-C48EF02320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fa-IR" altLang="fa-IR"/>
              <a:t>بحث آخر</a:t>
            </a:r>
            <a:endParaRPr lang="en-US" altLang="fa-IR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E207460F-7340-4A5F-A2B4-31C30E35C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eaLnBrk="1" hangingPunct="1"/>
            <a:r>
              <a:rPr lang="fa-IR" altLang="fa-IR" b="1">
                <a:solidFill>
                  <a:srgbClr val="FF0000"/>
                </a:solidFill>
              </a:rPr>
              <a:t>عوامل اجتماعی مدرسه نقشی بسیار تعیین کننده در موفقیت دانش آموزان در علوم پایه دارا است (نقش خانواده بسیار اندک است).</a:t>
            </a:r>
          </a:p>
          <a:p>
            <a:pPr eaLnBrk="1" hangingPunct="1"/>
            <a:r>
              <a:rPr lang="fa-IR" altLang="fa-IR" b="1"/>
              <a:t>توجه به موارد خاص (عدم آمادگی برای یادگیری)</a:t>
            </a:r>
          </a:p>
          <a:p>
            <a:pPr eaLnBrk="1" hangingPunct="1"/>
            <a:endParaRPr lang="fa-IR" altLang="fa-IR" b="1"/>
          </a:p>
        </p:txBody>
      </p:sp>
      <p:pic>
        <p:nvPicPr>
          <p:cNvPr id="23556" name="Picture 4" descr="۲۰۱۸۰۵۱۴_۱۲۱۲۵۶">
            <a:extLst>
              <a:ext uri="{FF2B5EF4-FFF2-40B4-BE49-F238E27FC236}">
                <a16:creationId xmlns:a16="http://schemas.microsoft.com/office/drawing/2014/main" xmlns="" id="{70B21D99-CF36-4D09-9B62-691E861A1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81000"/>
            <a:ext cx="85344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14399C44-7AEE-43D6-9A07-D524168D92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fa-IR" altLang="fa-IR"/>
              <a:t>بحث آخر</a:t>
            </a:r>
            <a:endParaRPr lang="en-US" altLang="fa-IR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xmlns="" id="{9CB25402-7B71-45FE-B12D-316A5A2C0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686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a-IR" altLang="fa-IR" sz="2800" b="1">
                <a:solidFill>
                  <a:srgbClr val="FF0000"/>
                </a:solidFill>
              </a:rPr>
              <a:t>عوامل اجتماعی مدرسه نقشی بسیار تعیین کننده در موفقیت دانش آموزان در علوم پایه دارا است (نقش خانواده به تنهایی بسیار اندک است).</a:t>
            </a:r>
          </a:p>
          <a:p>
            <a:pPr eaLnBrk="1" hangingPunct="1">
              <a:lnSpc>
                <a:spcPct val="90000"/>
              </a:lnSpc>
            </a:pPr>
            <a:r>
              <a:rPr lang="fa-IR" altLang="fa-IR" sz="2800" b="1"/>
              <a:t>توجه به موارد خاص (عدم آمادگی دانش آموز برای یادگیری)</a:t>
            </a:r>
          </a:p>
          <a:p>
            <a:pPr eaLnBrk="1" hangingPunct="1">
              <a:lnSpc>
                <a:spcPct val="90000"/>
              </a:lnSpc>
            </a:pPr>
            <a:r>
              <a:rPr lang="fa-IR" altLang="fa-IR" sz="2800" b="1"/>
              <a:t>آیا این مدل تدریس در مدارس، موجبات رشد شخصیتیِ دانش آموزان را فراهم می کند؟</a:t>
            </a:r>
          </a:p>
          <a:p>
            <a:pPr eaLnBrk="1" hangingPunct="1">
              <a:lnSpc>
                <a:spcPct val="90000"/>
              </a:lnSpc>
            </a:pPr>
            <a:r>
              <a:rPr lang="fa-IR" altLang="fa-IR" sz="2800" b="1"/>
              <a:t>تا چه اندازه مدارس در جهت </a:t>
            </a:r>
            <a:r>
              <a:rPr lang="fa-IR" altLang="fa-IR" sz="2800" b="1" u="sng"/>
              <a:t>رشد و شکوفایی شخصیتی </a:t>
            </a:r>
            <a:r>
              <a:rPr lang="fa-IR" altLang="fa-IR" sz="2800" b="1"/>
              <a:t>دانش آموزان قدم برمیدارند؟</a:t>
            </a:r>
          </a:p>
          <a:p>
            <a:pPr eaLnBrk="1" hangingPunct="1">
              <a:lnSpc>
                <a:spcPct val="90000"/>
              </a:lnSpc>
            </a:pPr>
            <a:r>
              <a:rPr lang="fa-IR" altLang="fa-IR" sz="2800" b="1"/>
              <a:t>سهم خانواده و مدرسه در </a:t>
            </a:r>
            <a:r>
              <a:rPr lang="fa-IR" altLang="fa-IR" sz="2800" b="1" u="sng"/>
              <a:t>جهت رشد شخصیتی </a:t>
            </a:r>
            <a:r>
              <a:rPr lang="fa-IR" altLang="fa-IR" sz="2800" b="1"/>
              <a:t>جوانان چه مقدار است؟</a:t>
            </a:r>
            <a:endParaRPr lang="en-US" altLang="fa-IR" sz="2800" b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F1FB0716-6C6C-4A13-9BD1-740D8E942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fa-IR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xmlns="" id="{6D7710C7-DC2F-4952-8461-90037F4A4D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fa-IR" altLang="fa-IR"/>
          </a:p>
          <a:p>
            <a:pPr algn="ctr" eaLnBrk="1" hangingPunct="1">
              <a:buFontTx/>
              <a:buNone/>
            </a:pPr>
            <a:endParaRPr lang="fa-IR" altLang="fa-IR"/>
          </a:p>
          <a:p>
            <a:pPr algn="ctr" eaLnBrk="1" hangingPunct="1">
              <a:buFontTx/>
              <a:buNone/>
            </a:pPr>
            <a:endParaRPr lang="fa-IR" altLang="fa-IR"/>
          </a:p>
          <a:p>
            <a:pPr algn="ctr" eaLnBrk="1" hangingPunct="1">
              <a:buFontTx/>
              <a:buNone/>
            </a:pPr>
            <a:r>
              <a:rPr lang="fa-IR" altLang="fa-IR" sz="4400" b="1"/>
              <a:t>«سپاس از توجه شما»</a:t>
            </a:r>
            <a:endParaRPr lang="en-US" altLang="fa-IR" sz="4400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7C008FB2-57C9-4484-B521-849630207D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طرح مسأله:</a:t>
            </a:r>
            <a:endParaRPr lang="en-US" altLang="fa-IR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E1020F34-4202-4C32-8B24-1388DDDB1F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از جانب همکاران: </a:t>
            </a:r>
          </a:p>
          <a:p>
            <a:pPr eaLnBrk="1" hangingPunct="1"/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ضعف علاقه دانش آموزان نسبت به علم فيزيک،</a:t>
            </a:r>
          </a:p>
          <a:p>
            <a:pPr eaLnBrk="1" hangingPunct="1"/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عدم مطالعه سيستماتيک فيزيک توسط شاگردان، و</a:t>
            </a:r>
          </a:p>
          <a:p>
            <a:pPr eaLnBrk="1" hangingPunct="1"/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افت تدريجي و شديد دانش آموزان در يادگيري فيريک.</a:t>
            </a:r>
            <a:endParaRPr lang="en-US" altLang="fa-I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xmlns="" id="{544A864C-1D60-4782-9A5F-AFE46E7A31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fa-IR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پرسش های محوری اين پژوهش عبارتند از: </a:t>
            </a:r>
            <a:endParaRPr lang="en-US" altLang="fa-IR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DFD60161-9E50-400C-ACFD-06A284443A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fa-IR" altLang="fa-IR" b="1"/>
          </a:p>
          <a:p>
            <a:pPr marL="609600" indent="-609600" eaLnBrk="1" hangingPunct="1">
              <a:buFontTx/>
              <a:buAutoNum type="arabicPeriod"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چه تعداد از دانش آموزان نسبت به يادگيري علم فيزيک علاقمند هستند؟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چه تعداد از دانش آموزان در آزمون فيزيک موفق محسوب مي شوند؟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کدام عواملِ اجتماعی بر يادگيری دانش آموزان در درس فيزيک مؤثرند؟</a:t>
            </a:r>
            <a:endParaRPr lang="en-US" altLang="fa-I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5D22FF45-A351-4C89-B953-B611320A04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pPr eaLnBrk="1" hangingPunct="1"/>
            <a:r>
              <a:rPr lang="fa-IR" altLang="fa-IR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نظریه ها و دیدگاه ها در آموزش و یادگیری علوم</a:t>
            </a:r>
            <a:endParaRPr lang="en-US" altLang="fa-IR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9F0E2646-2F92-4981-8C1C-06DB0790C0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486400"/>
          </a:xfrm>
        </p:spPr>
        <p:txBody>
          <a:bodyPr/>
          <a:lstStyle/>
          <a:p>
            <a:pPr marL="609600" indent="-609600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شیوه تدریس: </a:t>
            </a: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1) انتقال مستقیم؛ 2) تعامل گرا؛ </a:t>
            </a:r>
          </a:p>
          <a:p>
            <a:pPr marL="609600" indent="-609600" eaLnBrk="1" hangingPunct="1">
              <a:buFontTx/>
              <a:buNone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3) مبتنی بر مسأله و 4) انفرادی</a:t>
            </a:r>
          </a:p>
          <a:p>
            <a:pPr marL="609600" indent="-609600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الگوسازی:</a:t>
            </a: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 نقش معلم (مَنِش معلم: علمی و اخلاقی)</a:t>
            </a:r>
          </a:p>
          <a:p>
            <a:pPr marL="609600" indent="-609600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برنامه درسی پنهان</a:t>
            </a:r>
          </a:p>
          <a:p>
            <a:pPr marL="609600" indent="-609600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فضای اخلاقی مدرسه و کلاس درس</a:t>
            </a:r>
          </a:p>
          <a:p>
            <a:pPr marL="609600" indent="-609600" eaLnBrk="1" hangingPunct="1"/>
            <a:r>
              <a:rPr lang="fa-IR" altLang="fa-IR" b="1">
                <a:latin typeface="Times New Roman" panose="02020603050405020304" pitchFamily="18" charset="0"/>
                <a:cs typeface="Times New Roman" panose="02020603050405020304" pitchFamily="18" charset="0"/>
              </a:rPr>
              <a:t>نظریه نظم (خُرد): </a:t>
            </a: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خانواده و مدرسه</a:t>
            </a:r>
          </a:p>
          <a:p>
            <a:pPr marL="609600" indent="-609600" algn="ctr" eaLnBrk="1" hangingPunct="1">
              <a:buFontTx/>
              <a:buAutoNum type="arabicParenR"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همبختی؛ 2) همگامی؛ </a:t>
            </a:r>
          </a:p>
          <a:p>
            <a:pPr marL="609600" indent="-609600" algn="ctr" eaLnBrk="1" hangingPunct="1">
              <a:buFontTx/>
              <a:buNone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3) همدلی؛ 4) همفکری</a:t>
            </a:r>
          </a:p>
          <a:p>
            <a:pPr marL="609600" indent="-609600" algn="ctr" eaLnBrk="1" hangingPunct="1">
              <a:buFontTx/>
              <a:buNone/>
            </a:pPr>
            <a:r>
              <a:rPr lang="fa-IR" altLang="fa-IR">
                <a:latin typeface="Times New Roman" panose="02020603050405020304" pitchFamily="18" charset="0"/>
                <a:cs typeface="Times New Roman" panose="02020603050405020304" pitchFamily="18" charset="0"/>
              </a:rPr>
              <a:t>تقلیلِ اختلال هنجاری، اختلال رابطه ای، اختلال توزیعی</a:t>
            </a:r>
          </a:p>
          <a:p>
            <a:pPr marL="609600" indent="-609600" eaLnBrk="1" hangingPunct="1"/>
            <a:endParaRPr lang="en-US" altLang="fa-I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80F51266-01ED-44D4-ADC4-C8783FD68F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fa-IR"/>
              <a:t>توصیف نمونه تحقیق: نوع مدرسه</a:t>
            </a:r>
            <a:endParaRPr lang="en-US" altLang="fa-IR"/>
          </a:p>
        </p:txBody>
      </p:sp>
      <p:graphicFrame>
        <p:nvGraphicFramePr>
          <p:cNvPr id="23582" name="Group 30">
            <a:extLst>
              <a:ext uri="{FF2B5EF4-FFF2-40B4-BE49-F238E27FC236}">
                <a16:creationId xmlns:a16="http://schemas.microsoft.com/office/drawing/2014/main" xmlns="" id="{F745B1A4-38C3-4760-8E42-E3C936FDA1A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21088"/>
        </p:xfrm>
        <a:graphic>
          <a:graphicData uri="http://schemas.openxmlformats.org/drawingml/2006/table">
            <a:tbl>
              <a:tblPr rtl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356737748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71999609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3919550868"/>
                    </a:ext>
                  </a:extLst>
                </a:gridCol>
              </a:tblGrid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نوع مدرسه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 پاسخگو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73221817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دولتی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272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68.3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30320118"/>
                  </a:ext>
                </a:extLst>
              </a:tr>
              <a:tr h="9064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خاص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31.7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68771574"/>
                  </a:ext>
                </a:extLst>
              </a:tr>
              <a:tr h="904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کل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398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7087746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xmlns="" id="{685BC467-2894-482D-A282-6620FA640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fa-IR"/>
              <a:t>توصیف نمونه تحقیق: جنسیت</a:t>
            </a:r>
            <a:endParaRPr lang="en-US" altLang="fa-IR"/>
          </a:p>
        </p:txBody>
      </p:sp>
      <p:graphicFrame>
        <p:nvGraphicFramePr>
          <p:cNvPr id="22554" name="Group 26">
            <a:extLst>
              <a:ext uri="{FF2B5EF4-FFF2-40B4-BE49-F238E27FC236}">
                <a16:creationId xmlns:a16="http://schemas.microsoft.com/office/drawing/2014/main" xmlns="" id="{1A1245A6-366C-4EA8-9ECC-5EA5E348DCD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rtl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63083148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782115489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1693473000"/>
                    </a:ext>
                  </a:extLst>
                </a:gridCol>
              </a:tblGrid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جنسیت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1822514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دختر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189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47.5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61247568"/>
                  </a:ext>
                </a:extLst>
              </a:tr>
              <a:tr h="1130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پسر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209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52.5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09671469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کل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398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576855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F35840C2-F98D-4951-A423-AA914FAEE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a-IR" altLang="fa-IR"/>
              <a:t>توصیف نمونه تحقیق:</a:t>
            </a:r>
            <a:r>
              <a:rPr lang="en-US" altLang="fa-IR"/>
              <a:t> </a:t>
            </a:r>
            <a:r>
              <a:rPr lang="fa-IR" altLang="fa-IR"/>
              <a:t>پایه تحصیلی</a:t>
            </a:r>
            <a:endParaRPr lang="en-US" altLang="fa-IR"/>
          </a:p>
        </p:txBody>
      </p:sp>
      <p:graphicFrame>
        <p:nvGraphicFramePr>
          <p:cNvPr id="28675" name="Group 3">
            <a:extLst>
              <a:ext uri="{FF2B5EF4-FFF2-40B4-BE49-F238E27FC236}">
                <a16:creationId xmlns:a16="http://schemas.microsoft.com/office/drawing/2014/main" xmlns="" id="{EE723A43-5251-46A2-BE22-EF475667FF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 rtl="1"/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9304159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3442422947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xmlns="" val="2825516355"/>
                    </a:ext>
                  </a:extLst>
                </a:gridCol>
              </a:tblGrid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پایه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35921793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دهم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166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41.7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788063842"/>
                  </a:ext>
                </a:extLst>
              </a:tr>
              <a:tr h="1130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یازدهم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177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44.5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48700534"/>
                  </a:ext>
                </a:extLst>
              </a:tr>
              <a:tr h="1131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دوازدهم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13.8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3975179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BE5DD3DD-31A0-48DC-B5AB-C03E26BD9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868363"/>
          </a:xfrm>
        </p:spPr>
        <p:txBody>
          <a:bodyPr/>
          <a:lstStyle/>
          <a:p>
            <a:pPr eaLnBrk="1" hangingPunct="1"/>
            <a:r>
              <a:rPr lang="fa-IR" altLang="fa-IR"/>
              <a:t>توصیف نمونه تحقیق: درآمد سرپرست </a:t>
            </a:r>
            <a:endParaRPr lang="en-US" altLang="fa-IR"/>
          </a:p>
        </p:txBody>
      </p:sp>
      <p:graphicFrame>
        <p:nvGraphicFramePr>
          <p:cNvPr id="26685" name="Group 61">
            <a:extLst>
              <a:ext uri="{FF2B5EF4-FFF2-40B4-BE49-F238E27FC236}">
                <a16:creationId xmlns:a16="http://schemas.microsoft.com/office/drawing/2014/main" xmlns="" id="{B195FB83-EC28-4D5D-A5D6-26D3CDBFA9F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914400"/>
          <a:ext cx="8229600" cy="5699125"/>
        </p:xfrm>
        <a:graphic>
          <a:graphicData uri="http://schemas.openxmlformats.org/drawingml/2006/table">
            <a:tbl>
              <a:tblPr rtl="1"/>
              <a:tblGrid>
                <a:gridCol w="5105400">
                  <a:extLst>
                    <a:ext uri="{9D8B030D-6E8A-4147-A177-3AD203B41FA5}">
                      <a16:colId xmlns:a16="http://schemas.microsoft.com/office/drawing/2014/main" xmlns="" val="67079273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54938393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1435028888"/>
                    </a:ext>
                  </a:extLst>
                </a:gridCol>
              </a:tblGrid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درآمد سرپرست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تعداد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درصد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85075506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کمتر از 300 هزار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86271345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300 تا 600 هزار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9065257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600 تا 900 هزار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73351836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900 تا 2 میلیون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33.2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12787731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2 تا 3 میلیون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27.6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18858572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3 تا 5 میلیون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13.1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35206343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5 تا 10 میلیون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765781015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بین 10 تا 20 میلیون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87261608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مفقوده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85841121"/>
                  </a:ext>
                </a:extLst>
              </a:tr>
              <a:tr h="5181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کل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398</a:t>
                      </a:r>
                      <a:endParaRPr kumimoji="0" lang="en-US" altLang="fa-I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algn="r" rtl="1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a-IR" altLang="fa-I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endParaRPr kumimoji="0" lang="en-US" altLang="fa-IR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352331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2231</TotalTime>
  <Words>1376</Words>
  <Application>Microsoft Office PowerPoint</Application>
  <PresentationFormat>On-screen Show (4:3)</PresentationFormat>
  <Paragraphs>573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Wingdings 2</vt:lpstr>
      <vt:lpstr>Default Design</vt:lpstr>
      <vt:lpstr>بسم الله الرّحمن الرّحیم</vt:lpstr>
      <vt:lpstr>چرا فیزیک؟ چرا مادر علوم پایه!؟</vt:lpstr>
      <vt:lpstr>طرح مسأله:</vt:lpstr>
      <vt:lpstr>پرسش های محوری اين پژوهش عبارتند از: </vt:lpstr>
      <vt:lpstr>نظریه ها و دیدگاه ها در آموزش و یادگیری علوم</vt:lpstr>
      <vt:lpstr>توصیف نمونه تحقیق: نوع مدرسه</vt:lpstr>
      <vt:lpstr>توصیف نمونه تحقیق: جنسیت</vt:lpstr>
      <vt:lpstr>توصیف نمونه تحقیق: پایه تحصیلی</vt:lpstr>
      <vt:lpstr>توصیف نمونه تحقیق: درآمد سرپرست </vt:lpstr>
      <vt:lpstr>نتایج تحقیق:  پاسخ به پرسش اول (علاقه به فیزیک؟)</vt:lpstr>
      <vt:lpstr>نتایج تحقیق: پاسخ به پرسش دوم (چه تعداد موفق؟)</vt:lpstr>
      <vt:lpstr>PowerPoint Presentation</vt:lpstr>
      <vt:lpstr>همبستگی متغیرهای مستقل با موفقیت تحصیلی در درس فیزیک متغیرهای خانواده</vt:lpstr>
      <vt:lpstr>همبستگی متغیرهای مستقل با موفقیت تحصیلی در درس فیزیک متغیرهای مدرسه</vt:lpstr>
      <vt:lpstr>همبستگی متغیرهای مستقل با موفقیت تحصیلی در درس فیزیک متغیرهای کلاس درس فیزیک (عملکرد معلم، گرایش و توانایی فردی)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بحث آخر</vt:lpstr>
      <vt:lpstr>بحث آخر</vt:lpstr>
      <vt:lpstr>بحث آخر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najmeh soltani nejad</dc:creator>
  <cp:lastModifiedBy>najmeh soltani nejad</cp:lastModifiedBy>
  <cp:revision>125</cp:revision>
  <cp:lastPrinted>1601-01-01T00:00:00Z</cp:lastPrinted>
  <dcterms:created xsi:type="dcterms:W3CDTF">1601-01-01T00:00:00Z</dcterms:created>
  <dcterms:modified xsi:type="dcterms:W3CDTF">2018-11-26T08:23:01Z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