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29"/>
  </p:notesMasterIdLst>
  <p:sldIdLst>
    <p:sldId id="256" r:id="rId2"/>
    <p:sldId id="361" r:id="rId3"/>
    <p:sldId id="257" r:id="rId4"/>
    <p:sldId id="360" r:id="rId5"/>
    <p:sldId id="359" r:id="rId6"/>
    <p:sldId id="358" r:id="rId7"/>
    <p:sldId id="357" r:id="rId8"/>
    <p:sldId id="353" r:id="rId9"/>
    <p:sldId id="355" r:id="rId10"/>
    <p:sldId id="356" r:id="rId11"/>
    <p:sldId id="362" r:id="rId12"/>
    <p:sldId id="376" r:id="rId13"/>
    <p:sldId id="377" r:id="rId14"/>
    <p:sldId id="378" r:id="rId15"/>
    <p:sldId id="379" r:id="rId16"/>
    <p:sldId id="363" r:id="rId17"/>
    <p:sldId id="364" r:id="rId18"/>
    <p:sldId id="365" r:id="rId19"/>
    <p:sldId id="366" r:id="rId20"/>
    <p:sldId id="370" r:id="rId21"/>
    <p:sldId id="371" r:id="rId22"/>
    <p:sldId id="373" r:id="rId23"/>
    <p:sldId id="374" r:id="rId24"/>
    <p:sldId id="372" r:id="rId25"/>
    <p:sldId id="375" r:id="rId26"/>
    <p:sldId id="368" r:id="rId27"/>
    <p:sldId id="369" r:id="rId28"/>
  </p:sldIdLst>
  <p:sldSz cx="9144000" cy="6858000" type="screen4x3"/>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1C488CB-6440-484A-8E14-F79E4AB42549}" type="datetimeFigureOut">
              <a:rPr lang="fa-IR" smtClean="0"/>
              <a:t>07/04/1440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8AAC273-06A6-438B-9E8F-64DA76B3663B}" type="slidenum">
              <a:rPr lang="fa-IR" smtClean="0"/>
              <a:t>‹#›</a:t>
            </a:fld>
            <a:endParaRPr lang="fa-IR"/>
          </a:p>
        </p:txBody>
      </p:sp>
    </p:spTree>
    <p:extLst>
      <p:ext uri="{BB962C8B-B14F-4D97-AF65-F5344CB8AC3E}">
        <p14:creationId xmlns:p14="http://schemas.microsoft.com/office/powerpoint/2010/main" val="25444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8AAC273-06A6-438B-9E8F-64DA76B3663B}" type="slidenum">
              <a:rPr lang="fa-IR" smtClean="0"/>
              <a:t>1</a:t>
            </a:fld>
            <a:endParaRPr lang="fa-IR"/>
          </a:p>
        </p:txBody>
      </p:sp>
    </p:spTree>
    <p:extLst>
      <p:ext uri="{BB962C8B-B14F-4D97-AF65-F5344CB8AC3E}">
        <p14:creationId xmlns:p14="http://schemas.microsoft.com/office/powerpoint/2010/main" val="353292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124981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164096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333150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252361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23754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82268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4988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286507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28553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319545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C9D77E5-8B7C-4004-BDE4-F6AEAE4582E9}" type="datetimeFigureOut">
              <a:rPr lang="en-US" smtClean="0"/>
              <a:pPr/>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DC61B-EAD8-446F-B2AB-6D7ED67F1188}" type="slidenum">
              <a:rPr lang="en-US" smtClean="0"/>
              <a:pPr/>
              <a:t>‹#›</a:t>
            </a:fld>
            <a:endParaRPr lang="en-US"/>
          </a:p>
        </p:txBody>
      </p:sp>
    </p:spTree>
    <p:extLst>
      <p:ext uri="{BB962C8B-B14F-4D97-AF65-F5344CB8AC3E}">
        <p14:creationId xmlns:p14="http://schemas.microsoft.com/office/powerpoint/2010/main" val="312396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9D77E5-8B7C-4004-BDE4-F6AEAE4582E9}" type="datetimeFigureOut">
              <a:rPr lang="en-US" smtClean="0"/>
              <a:pPr/>
              <a:t>12/15/2018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5DC61B-EAD8-446F-B2AB-6D7ED67F1188}" type="slidenum">
              <a:rPr lang="en-US" smtClean="0"/>
              <a:pPr/>
              <a:t>‹#›</a:t>
            </a:fld>
            <a:endParaRPr lang="en-US"/>
          </a:p>
        </p:txBody>
      </p:sp>
    </p:spTree>
    <p:extLst>
      <p:ext uri="{BB962C8B-B14F-4D97-AF65-F5344CB8AC3E}">
        <p14:creationId xmlns:p14="http://schemas.microsoft.com/office/powerpoint/2010/main" val="7436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38600" y="76200"/>
            <a:ext cx="4952999" cy="6636327"/>
          </a:xfrm>
          <a:prstGeom prst="rect">
            <a:avLst/>
          </a:prstGeom>
        </p:spPr>
      </p:pic>
      <p:sp>
        <p:nvSpPr>
          <p:cNvPr id="2" name="Rectangle 1"/>
          <p:cNvSpPr/>
          <p:nvPr/>
        </p:nvSpPr>
        <p:spPr>
          <a:xfrm>
            <a:off x="76200" y="76199"/>
            <a:ext cx="3962400" cy="663632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3200" b="1" dirty="0">
                <a:solidFill>
                  <a:srgbClr val="FF0000"/>
                </a:solidFill>
                <a:cs typeface="B Titr" panose="00000700000000000000" pitchFamily="2" charset="-78"/>
              </a:rPr>
              <a:t>بررسی تطبیقی نظام کتاب‌های درسی در ایران و چند کشور </a:t>
            </a:r>
            <a:r>
              <a:rPr lang="fa-IR" sz="3200" b="1" dirty="0" smtClean="0">
                <a:solidFill>
                  <a:srgbClr val="FF0000"/>
                </a:solidFill>
                <a:cs typeface="B Titr" panose="00000700000000000000" pitchFamily="2" charset="-78"/>
              </a:rPr>
              <a:t>جهان</a:t>
            </a:r>
          </a:p>
          <a:p>
            <a:pPr algn="ctr"/>
            <a:r>
              <a:rPr lang="fa-IR" sz="3200" b="1" dirty="0" smtClean="0">
                <a:solidFill>
                  <a:srgbClr val="FF0000"/>
                </a:solidFill>
                <a:cs typeface="B Titr" panose="00000700000000000000" pitchFamily="2" charset="-78"/>
              </a:rPr>
              <a:t> </a:t>
            </a:r>
            <a:r>
              <a:rPr lang="fa-IR" b="1" dirty="0">
                <a:solidFill>
                  <a:srgbClr val="FF0000"/>
                </a:solidFill>
                <a:cs typeface="B Titr" panose="00000700000000000000" pitchFamily="2" charset="-78"/>
              </a:rPr>
              <a:t>(کره جنوبی، سنگاپور، ژاپن، ترکیه و آمریکا</a:t>
            </a:r>
            <a:r>
              <a:rPr lang="fa-IR" b="1" dirty="0" smtClean="0">
                <a:solidFill>
                  <a:srgbClr val="FF0000"/>
                </a:solidFill>
                <a:cs typeface="B Titr" panose="00000700000000000000" pitchFamily="2" charset="-78"/>
              </a:rPr>
              <a:t>)</a:t>
            </a:r>
            <a:endParaRPr lang="en-US" b="1" dirty="0" smtClean="0">
              <a:solidFill>
                <a:srgbClr val="FF0000"/>
              </a:solidFill>
              <a:cs typeface="B Titr" panose="00000700000000000000" pitchFamily="2" charset="-78"/>
            </a:endParaRPr>
          </a:p>
          <a:p>
            <a:pPr algn="ctr"/>
            <a:endParaRPr lang="en-US" sz="2400" b="1" dirty="0">
              <a:solidFill>
                <a:srgbClr val="FF0000"/>
              </a:solidFill>
              <a:cs typeface="B Titr" panose="00000700000000000000" pitchFamily="2" charset="-78"/>
            </a:endParaRPr>
          </a:p>
          <a:p>
            <a:pPr algn="ctr"/>
            <a:endParaRPr lang="en-US" sz="2400" b="1" dirty="0" smtClean="0">
              <a:solidFill>
                <a:srgbClr val="FF0000"/>
              </a:solidFill>
              <a:cs typeface="B Titr" panose="00000700000000000000" pitchFamily="2" charset="-78"/>
            </a:endParaRPr>
          </a:p>
          <a:p>
            <a:pPr algn="ctr"/>
            <a:r>
              <a:rPr lang="fa-IR" sz="2400" dirty="0" smtClean="0">
                <a:solidFill>
                  <a:srgbClr val="0070C0"/>
                </a:solidFill>
                <a:cs typeface="B Titr" panose="00000700000000000000" pitchFamily="2" charset="-78"/>
              </a:rPr>
              <a:t> دکتر علی سعیدی</a:t>
            </a:r>
            <a:endParaRPr lang="en-US" sz="2400" dirty="0">
              <a:solidFill>
                <a:srgbClr val="0070C0"/>
              </a:solidFill>
              <a:cs typeface="B Titr" panose="00000700000000000000" pitchFamily="2" charset="-78"/>
            </a:endParaRPr>
          </a:p>
          <a:p>
            <a:pPr algn="ctr"/>
            <a:endParaRPr lang="en-US" sz="2400" dirty="0">
              <a:solidFill>
                <a:srgbClr val="0070C0"/>
              </a:solidFill>
              <a:cs typeface="B Titr" panose="00000700000000000000" pitchFamily="2" charset="-78"/>
            </a:endParaRPr>
          </a:p>
          <a:p>
            <a:pPr algn="ctr"/>
            <a:endParaRPr lang="en-US" sz="2400" dirty="0" smtClean="0">
              <a:solidFill>
                <a:srgbClr val="0070C0"/>
              </a:solidFill>
              <a:cs typeface="B Titr" panose="00000700000000000000" pitchFamily="2" charset="-78"/>
            </a:endParaRPr>
          </a:p>
          <a:p>
            <a:pPr algn="ctr"/>
            <a:r>
              <a:rPr lang="fa-IR" sz="2000" dirty="0" smtClean="0">
                <a:solidFill>
                  <a:srgbClr val="7030A0"/>
                </a:solidFill>
                <a:cs typeface="B Titr" panose="00000700000000000000" pitchFamily="2" charset="-78"/>
              </a:rPr>
              <a:t>دانشگاه فرهنگیان مشهد</a:t>
            </a:r>
          </a:p>
          <a:p>
            <a:pPr algn="ctr"/>
            <a:r>
              <a:rPr lang="fa-IR" sz="2000" dirty="0" smtClean="0">
                <a:solidFill>
                  <a:srgbClr val="7030A0"/>
                </a:solidFill>
                <a:cs typeface="B Titr" panose="00000700000000000000" pitchFamily="2" charset="-78"/>
              </a:rPr>
              <a:t>پردیس شهید بهشتی</a:t>
            </a:r>
            <a:endParaRPr lang="en-US" sz="2000" dirty="0" smtClean="0">
              <a:solidFill>
                <a:srgbClr val="7030A0"/>
              </a:solidFill>
              <a:cs typeface="B Titr" panose="00000700000000000000" pitchFamily="2" charset="-78"/>
            </a:endParaRPr>
          </a:p>
          <a:p>
            <a:pPr algn="ctr"/>
            <a:endParaRPr lang="en-US" sz="2000" dirty="0">
              <a:solidFill>
                <a:srgbClr val="7030A0"/>
              </a:solidFill>
              <a:cs typeface="B Titr" panose="00000700000000000000" pitchFamily="2" charset="-78"/>
            </a:endParaRPr>
          </a:p>
          <a:p>
            <a:pPr algn="ctr"/>
            <a:r>
              <a:rPr lang="fa-IR" sz="2000" dirty="0" smtClean="0">
                <a:solidFill>
                  <a:srgbClr val="FFC000"/>
                </a:solidFill>
                <a:latin typeface="IRAban" panose="02000503000000020002" pitchFamily="2" charset="-78"/>
                <a:cs typeface="IRAban" panose="02000503000000020002" pitchFamily="2" charset="-78"/>
              </a:rPr>
              <a:t>19 آذر 1397</a:t>
            </a:r>
            <a:endParaRPr lang="en-US" sz="2000" dirty="0">
              <a:solidFill>
                <a:srgbClr val="FFC000"/>
              </a:solidFill>
              <a:latin typeface="IRAban" panose="02000503000000020002" pitchFamily="2" charset="-78"/>
              <a:cs typeface="IRAban" panose="02000503000000020002" pitchFamily="2" charset="-78"/>
            </a:endParaRPr>
          </a:p>
          <a:p>
            <a:pPr algn="ct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دوم: </a:t>
            </a:r>
            <a:r>
              <a:rPr lang="ar-SA" sz="2700" dirty="0" smtClean="0">
                <a:solidFill>
                  <a:srgbClr val="FF0000"/>
                </a:solidFill>
                <a:cs typeface="B Roya" panose="00000400000000000000" pitchFamily="2" charset="-78"/>
              </a:rPr>
              <a:t>مسئولیت تدوین سیاست‌های اساسی و کلی تهیه کتاب‌های درسی در کشورهای مورد مطالعه بر عهده کدام مرجع است؟</a:t>
            </a: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833409666"/>
              </p:ext>
            </p:extLst>
          </p:nvPr>
        </p:nvGraphicFramePr>
        <p:xfrm>
          <a:off x="457200" y="1676400"/>
          <a:ext cx="8382000" cy="4576761"/>
        </p:xfrm>
        <a:graphic>
          <a:graphicData uri="http://schemas.openxmlformats.org/drawingml/2006/table">
            <a:tbl>
              <a:tblPr rtl="1" firstRow="1" firstCol="1" bandRow="1">
                <a:tableStyleId>{5C22544A-7EE6-4342-B048-85BDC9FD1C3A}</a:tableStyleId>
              </a:tblPr>
              <a:tblGrid>
                <a:gridCol w="2446123">
                  <a:extLst>
                    <a:ext uri="{9D8B030D-6E8A-4147-A177-3AD203B41FA5}">
                      <a16:colId xmlns:a16="http://schemas.microsoft.com/office/drawing/2014/main" xmlns="" val="2196208113"/>
                    </a:ext>
                  </a:extLst>
                </a:gridCol>
                <a:gridCol w="5935877">
                  <a:extLst>
                    <a:ext uri="{9D8B030D-6E8A-4147-A177-3AD203B41FA5}">
                      <a16:colId xmlns:a16="http://schemas.microsoft.com/office/drawing/2014/main" xmlns="" val="3643560122"/>
                    </a:ext>
                  </a:extLst>
                </a:gridCol>
              </a:tblGrid>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کشور</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مرجع تدوین سیاست‌های اساسی و کلی تهیه کتاب</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3820732391"/>
                  </a:ext>
                </a:extLst>
              </a:tr>
              <a:tr h="636587">
                <a:tc>
                  <a:txBody>
                    <a:bodyPr/>
                    <a:lstStyle/>
                    <a:p>
                      <a:pPr indent="180340" algn="ctr" rtl="1">
                        <a:lnSpc>
                          <a:spcPct val="107000"/>
                        </a:lnSpc>
                        <a:spcAft>
                          <a:spcPts val="0"/>
                        </a:spcAft>
                        <a:tabLst>
                          <a:tab pos="797560" algn="l"/>
                          <a:tab pos="822325" algn="ctr"/>
                          <a:tab pos="3514725" algn="l"/>
                        </a:tabLst>
                      </a:pPr>
                      <a:r>
                        <a:rPr lang="ar-SA" sz="2200" dirty="0">
                          <a:effectLst/>
                          <a:cs typeface="B Roya" panose="00000400000000000000" pitchFamily="2" charset="-78"/>
                        </a:rPr>
                        <a:t>ج.ا.ایران</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وزارت آموزش‌وپرورش</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104624871"/>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کره جنوبی</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 وزارت آموزش‌وپرورش، علوم و فناوری</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1178206785"/>
                  </a:ext>
                </a:extLst>
              </a:tr>
              <a:tr h="757239">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ژاپن</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fa-IR" sz="2200" dirty="0">
                          <a:effectLst/>
                          <a:cs typeface="B Roya" panose="00000400000000000000" pitchFamily="2" charset="-78"/>
                        </a:rPr>
                        <a:t>وزارت آموزش‌وپرورش، فرهنگ، ورزش، علوم و فناوری </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2007487279"/>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آمریکا (</a:t>
                      </a:r>
                      <a:r>
                        <a:rPr lang="fa-IR" sz="2200">
                          <a:effectLst/>
                          <a:cs typeface="B Roya" panose="00000400000000000000" pitchFamily="2" charset="-78"/>
                        </a:rPr>
                        <a:t>ک. ش)</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هیئت آموزشی ایالت</a:t>
                      </a:r>
                      <a:r>
                        <a:rPr lang="fa-IR" sz="2200">
                          <a:effectLst/>
                          <a:cs typeface="B Roya" panose="00000400000000000000" pitchFamily="2" charset="-78"/>
                        </a:rPr>
                        <a:t> کارولینای شمالی</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3431604212"/>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سنگاپور</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fa-IR" sz="2200">
                          <a:effectLst/>
                          <a:cs typeface="B Roya" panose="00000400000000000000" pitchFamily="2" charset="-78"/>
                        </a:rPr>
                        <a:t>وزارت آموزش‌وپرورش</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1997154210"/>
                  </a:ext>
                </a:extLst>
              </a:tr>
              <a:tr h="636587">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ترکیه</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fa-IR" sz="2200" dirty="0">
                          <a:effectLst/>
                          <a:cs typeface="B Roya" panose="00000400000000000000" pitchFamily="2" charset="-78"/>
                        </a:rPr>
                        <a:t>وزارت آموزش‌وپرورش</a:t>
                      </a:r>
                      <a:r>
                        <a:rPr lang="ar-SA" sz="2200" dirty="0">
                          <a:effectLst/>
                          <a:cs typeface="B Roya" panose="00000400000000000000" pitchFamily="2" charset="-78"/>
                        </a:rPr>
                        <a:t> ملی</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extLst>
                  <a:ext uri="{0D108BD9-81ED-4DB2-BD59-A6C34878D82A}">
                    <a16:rowId xmlns:a16="http://schemas.microsoft.com/office/drawing/2014/main" xmlns="" val="644597679"/>
                  </a:ext>
                </a:extLst>
              </a:tr>
            </a:tbl>
          </a:graphicData>
        </a:graphic>
      </p:graphicFrame>
    </p:spTree>
    <p:extLst>
      <p:ext uri="{BB962C8B-B14F-4D97-AF65-F5344CB8AC3E}">
        <p14:creationId xmlns:p14="http://schemas.microsoft.com/office/powerpoint/2010/main" val="216133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سوم:</a:t>
            </a:r>
            <a:r>
              <a:rPr lang="fa-IR" sz="2700" dirty="0" smtClean="0">
                <a:solidFill>
                  <a:srgbClr val="FF0000"/>
                </a:solidFill>
                <a:cs typeface="B Roya" panose="00000400000000000000" pitchFamily="2" charset="-78"/>
              </a:rPr>
              <a:t>آیا </a:t>
            </a:r>
            <a:r>
              <a:rPr lang="fa-IR" sz="2700" dirty="0">
                <a:solidFill>
                  <a:srgbClr val="FF0000"/>
                </a:solidFill>
                <a:cs typeface="B Roya" panose="00000400000000000000" pitchFamily="2" charset="-78"/>
              </a:rPr>
              <a:t>در تهیه کتاب‌های درسی در کشورهای منتخب سیاست‌های چند تألیفی و تولید غیرمتمرکز رواج دارد؟</a:t>
            </a: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46139825"/>
              </p:ext>
            </p:extLst>
          </p:nvPr>
        </p:nvGraphicFramePr>
        <p:xfrm>
          <a:off x="609600" y="1752598"/>
          <a:ext cx="7696200" cy="4572004"/>
        </p:xfrm>
        <a:graphic>
          <a:graphicData uri="http://schemas.openxmlformats.org/drawingml/2006/table">
            <a:tbl>
              <a:tblPr rtl="1" firstRow="1" firstCol="1" bandRow="1">
                <a:tableStyleId>{5C22544A-7EE6-4342-B048-85BDC9FD1C3A}</a:tableStyleId>
              </a:tblPr>
              <a:tblGrid>
                <a:gridCol w="2940881">
                  <a:extLst>
                    <a:ext uri="{9D8B030D-6E8A-4147-A177-3AD203B41FA5}">
                      <a16:colId xmlns:a16="http://schemas.microsoft.com/office/drawing/2014/main" xmlns="" val="2788895073"/>
                    </a:ext>
                  </a:extLst>
                </a:gridCol>
                <a:gridCol w="2166597">
                  <a:extLst>
                    <a:ext uri="{9D8B030D-6E8A-4147-A177-3AD203B41FA5}">
                      <a16:colId xmlns:a16="http://schemas.microsoft.com/office/drawing/2014/main" xmlns="" val="1346775627"/>
                    </a:ext>
                  </a:extLst>
                </a:gridCol>
                <a:gridCol w="2588722">
                  <a:extLst>
                    <a:ext uri="{9D8B030D-6E8A-4147-A177-3AD203B41FA5}">
                      <a16:colId xmlns:a16="http://schemas.microsoft.com/office/drawing/2014/main" xmlns="" val="3814412282"/>
                    </a:ext>
                  </a:extLst>
                </a:gridCol>
              </a:tblGrid>
              <a:tr h="914458">
                <a:tc>
                  <a:txBody>
                    <a:bodyPr/>
                    <a:lstStyle/>
                    <a:p>
                      <a:pPr indent="180340" algn="ctr" rtl="1">
                        <a:lnSpc>
                          <a:spcPct val="107000"/>
                        </a:lnSpc>
                        <a:spcAft>
                          <a:spcPts val="0"/>
                        </a:spcAft>
                        <a:tabLst>
                          <a:tab pos="3514725" algn="l"/>
                        </a:tabLst>
                      </a:pPr>
                      <a:r>
                        <a:rPr lang="ar-SA" sz="2000" b="1" dirty="0">
                          <a:solidFill>
                            <a:srgbClr val="C00000"/>
                          </a:solidFill>
                          <a:effectLst/>
                          <a:cs typeface="B Titr" panose="00000700000000000000" pitchFamily="2" charset="-78"/>
                        </a:rPr>
                        <a:t>کشور</a:t>
                      </a:r>
                      <a:endParaRPr lang="en-US" sz="1600" b="1"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2">
                        <a:lumMod val="20000"/>
                        <a:lumOff val="80000"/>
                      </a:schemeClr>
                    </a:solidFill>
                  </a:tcPr>
                </a:tc>
                <a:tc>
                  <a:txBody>
                    <a:bodyPr/>
                    <a:lstStyle/>
                    <a:p>
                      <a:pPr indent="180340" algn="ctr" rtl="1">
                        <a:lnSpc>
                          <a:spcPct val="107000"/>
                        </a:lnSpc>
                        <a:spcAft>
                          <a:spcPts val="0"/>
                        </a:spcAft>
                        <a:tabLst>
                          <a:tab pos="3514725" algn="l"/>
                        </a:tabLst>
                      </a:pPr>
                      <a:r>
                        <a:rPr lang="ar-SA" sz="1600" b="1" dirty="0">
                          <a:solidFill>
                            <a:srgbClr val="C00000"/>
                          </a:solidFill>
                          <a:effectLst/>
                          <a:cs typeface="B Titr" panose="00000700000000000000" pitchFamily="2" charset="-78"/>
                        </a:rPr>
                        <a:t>سیاست چند تألیفی</a:t>
                      </a:r>
                      <a:endParaRPr lang="en-US" sz="1600" b="1"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2">
                        <a:lumMod val="20000"/>
                        <a:lumOff val="80000"/>
                      </a:schemeClr>
                    </a:solidFill>
                  </a:tcPr>
                </a:tc>
                <a:tc>
                  <a:txBody>
                    <a:bodyPr/>
                    <a:lstStyle/>
                    <a:p>
                      <a:pPr indent="180340" algn="ctr" rtl="1">
                        <a:lnSpc>
                          <a:spcPct val="107000"/>
                        </a:lnSpc>
                        <a:spcAft>
                          <a:spcPts val="0"/>
                        </a:spcAft>
                        <a:tabLst>
                          <a:tab pos="3514725" algn="l"/>
                        </a:tabLst>
                      </a:pPr>
                      <a:r>
                        <a:rPr lang="ar-SA" sz="1600" b="1" dirty="0">
                          <a:solidFill>
                            <a:srgbClr val="C00000"/>
                          </a:solidFill>
                          <a:effectLst/>
                          <a:cs typeface="B Titr" panose="00000700000000000000" pitchFamily="2" charset="-78"/>
                        </a:rPr>
                        <a:t>سیاست تولید غیرمتمرکز</a:t>
                      </a:r>
                      <a:endParaRPr lang="en-US" sz="1600" b="1" dirty="0">
                        <a:solidFill>
                          <a:srgbClr val="C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17778203"/>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ج.ا.ایران</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2000" b="1" dirty="0">
                          <a:solidFill>
                            <a:srgbClr val="C00000"/>
                          </a:solidFill>
                          <a:effectLst/>
                          <a:cs typeface="B Lotus" panose="00000400000000000000" pitchFamily="2" charset="-78"/>
                        </a:rPr>
                        <a:t>خیر</a:t>
                      </a:r>
                      <a:endParaRPr lang="en-US" sz="2000" b="1"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2000" b="1" dirty="0">
                          <a:solidFill>
                            <a:srgbClr val="C00000"/>
                          </a:solidFill>
                          <a:effectLst/>
                          <a:cs typeface="B Lotus" panose="00000400000000000000" pitchFamily="2" charset="-78"/>
                        </a:rPr>
                        <a:t>خیر</a:t>
                      </a:r>
                      <a:endParaRPr lang="en-US" sz="2000" b="1"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1287565796"/>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کره جنوبی</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1600" b="1">
                          <a:effectLst/>
                          <a:cs typeface="B Lotus" panose="00000400000000000000" pitchFamily="2" charset="-78"/>
                        </a:rPr>
                        <a:t>بله</a:t>
                      </a:r>
                      <a:endParaRPr lang="en-US" sz="12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1758738400"/>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ژاپن</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1600" b="1">
                          <a:effectLst/>
                          <a:cs typeface="B Lotus" panose="00000400000000000000" pitchFamily="2" charset="-78"/>
                        </a:rPr>
                        <a:t>بله</a:t>
                      </a:r>
                      <a:endParaRPr lang="en-US" sz="12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1643033012"/>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آمریکا (ک. ش)</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1600" b="1">
                          <a:effectLst/>
                          <a:cs typeface="B Lotus" panose="00000400000000000000" pitchFamily="2" charset="-78"/>
                        </a:rPr>
                        <a:t>بله</a:t>
                      </a:r>
                      <a:endParaRPr lang="en-US" sz="1200" b="1">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311529562"/>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سنگاپور</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4195026962"/>
                  </a:ext>
                </a:extLst>
              </a:tr>
              <a:tr h="609591">
                <a:tc>
                  <a:txBody>
                    <a:bodyPr/>
                    <a:lstStyle/>
                    <a:p>
                      <a:pPr indent="180340" algn="ctr" rtl="1">
                        <a:lnSpc>
                          <a:spcPct val="107000"/>
                        </a:lnSpc>
                        <a:spcAft>
                          <a:spcPts val="0"/>
                        </a:spcAft>
                        <a:tabLst>
                          <a:tab pos="3514725" algn="l"/>
                        </a:tabLst>
                      </a:pPr>
                      <a:r>
                        <a:rPr lang="ar-SA" sz="1600" b="1" dirty="0">
                          <a:solidFill>
                            <a:srgbClr val="FF0000"/>
                          </a:solidFill>
                          <a:effectLst/>
                          <a:cs typeface="B Titr" panose="00000700000000000000" pitchFamily="2" charset="-78"/>
                        </a:rPr>
                        <a:t>ترکیه</a:t>
                      </a:r>
                      <a:endParaRPr lang="en-US" sz="12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solidFill>
                      <a:schemeClr val="accent6">
                        <a:lumMod val="20000"/>
                        <a:lumOff val="80000"/>
                      </a:schemeClr>
                    </a:solidFill>
                  </a:tcP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ctr" rtl="1">
                        <a:lnSpc>
                          <a:spcPct val="107000"/>
                        </a:lnSpc>
                        <a:spcAft>
                          <a:spcPts val="0"/>
                        </a:spcAft>
                        <a:tabLst>
                          <a:tab pos="3514725" algn="l"/>
                        </a:tabLst>
                      </a:pPr>
                      <a:r>
                        <a:rPr lang="ar-SA" sz="1600" b="1" dirty="0">
                          <a:effectLst/>
                          <a:cs typeface="B Lotus" panose="00000400000000000000" pitchFamily="2" charset="-78"/>
                        </a:rPr>
                        <a:t>بله</a:t>
                      </a:r>
                      <a:endParaRPr lang="en-US" sz="1200" b="1"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extLst>
                  <a:ext uri="{0D108BD9-81ED-4DB2-BD59-A6C34878D82A}">
                    <a16:rowId xmlns:a16="http://schemas.microsoft.com/office/drawing/2014/main" xmlns="" val="71403655"/>
                  </a:ext>
                </a:extLst>
              </a:tr>
            </a:tbl>
          </a:graphicData>
        </a:graphic>
      </p:graphicFrame>
    </p:spTree>
    <p:extLst>
      <p:ext uri="{BB962C8B-B14F-4D97-AF65-F5344CB8AC3E}">
        <p14:creationId xmlns:p14="http://schemas.microsoft.com/office/powerpoint/2010/main" val="2439874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fa-IR" dirty="0" smtClean="0">
                <a:cs typeface="B Titr" pitchFamily="2" charset="-78"/>
              </a:rPr>
              <a:t>انواع کتاب های درسی در کره جنوبی</a:t>
            </a:r>
            <a:endParaRPr lang="en-US" dirty="0">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316213339"/>
              </p:ext>
            </p:extLst>
          </p:nvPr>
        </p:nvGraphicFramePr>
        <p:xfrm>
          <a:off x="471055" y="1828800"/>
          <a:ext cx="8229600" cy="4572002"/>
        </p:xfrm>
        <a:graphic>
          <a:graphicData uri="http://schemas.openxmlformats.org/drawingml/2006/table">
            <a:tbl>
              <a:tblPr rtl="1" firstRow="1" firstCol="1" bandRow="1">
                <a:tableStyleId>{5C22544A-7EE6-4342-B048-85BDC9FD1C3A}</a:tableStyleId>
              </a:tblPr>
              <a:tblGrid>
                <a:gridCol w="1585179">
                  <a:extLst>
                    <a:ext uri="{9D8B030D-6E8A-4147-A177-3AD203B41FA5}">
                      <a16:colId xmlns:a16="http://schemas.microsoft.com/office/drawing/2014/main" xmlns="" val="2788895073"/>
                    </a:ext>
                  </a:extLst>
                </a:gridCol>
                <a:gridCol w="3876283">
                  <a:extLst>
                    <a:ext uri="{9D8B030D-6E8A-4147-A177-3AD203B41FA5}">
                      <a16:colId xmlns:a16="http://schemas.microsoft.com/office/drawing/2014/main" xmlns="" val="1346775627"/>
                    </a:ext>
                  </a:extLst>
                </a:gridCol>
                <a:gridCol w="2768138">
                  <a:extLst>
                    <a:ext uri="{9D8B030D-6E8A-4147-A177-3AD203B41FA5}">
                      <a16:colId xmlns:a16="http://schemas.microsoft.com/office/drawing/2014/main" xmlns="" val="3814412282"/>
                    </a:ext>
                  </a:extLst>
                </a:gridCol>
              </a:tblGrid>
              <a:tr h="1079683">
                <a:tc>
                  <a:txBody>
                    <a:bodyPr/>
                    <a:lstStyle/>
                    <a:p>
                      <a:pPr marL="0" indent="180340" algn="ctr" defTabSz="685800" rtl="1" eaLnBrk="1" latinLnBrk="0" hangingPunct="1">
                        <a:lnSpc>
                          <a:spcPct val="107000"/>
                        </a:lnSpc>
                        <a:spcAft>
                          <a:spcPts val="0"/>
                        </a:spcAft>
                        <a:tabLst>
                          <a:tab pos="3514725" algn="l"/>
                        </a:tabLst>
                      </a:pPr>
                      <a:r>
                        <a:rPr lang="fa-IR" sz="1600" b="1" kern="1200">
                          <a:solidFill>
                            <a:srgbClr val="FF0000"/>
                          </a:solidFill>
                          <a:effectLst/>
                          <a:latin typeface="+mn-lt"/>
                          <a:ea typeface="+mn-ea"/>
                          <a:cs typeface="B Titr" panose="00000700000000000000" pitchFamily="2" charset="-78"/>
                        </a:rPr>
                        <a:t>نوع کتاب</a:t>
                      </a:r>
                      <a:endParaRPr lang="en-US" sz="1600" b="1" kern="1200">
                        <a:solidFill>
                          <a:srgbClr val="FF0000"/>
                        </a:solidFill>
                        <a:effectLst/>
                        <a:latin typeface="+mn-lt"/>
                        <a:ea typeface="+mn-ea"/>
                        <a:cs typeface="B Titr" panose="00000700000000000000" pitchFamily="2" charset="-78"/>
                      </a:endParaRPr>
                    </a:p>
                  </a:txBody>
                  <a:tcPr marL="68580" marR="68580" marT="0" marB="0" anchor="ctr">
                    <a:solidFill>
                      <a:schemeClr val="accent2">
                        <a:lumMod val="20000"/>
                        <a:lumOff val="80000"/>
                      </a:schemeClr>
                    </a:solidFill>
                  </a:tcPr>
                </a:tc>
                <a:tc>
                  <a:txBody>
                    <a:bodyPr/>
                    <a:lstStyle/>
                    <a:p>
                      <a:pPr marL="0" indent="180340" algn="ctr" defTabSz="685800" rtl="1" eaLnBrk="1" latinLnBrk="0" hangingPunct="1">
                        <a:lnSpc>
                          <a:spcPct val="107000"/>
                        </a:lnSpc>
                        <a:spcAft>
                          <a:spcPts val="0"/>
                        </a:spcAft>
                        <a:tabLst>
                          <a:tab pos="3514725" algn="l"/>
                        </a:tabLst>
                      </a:pPr>
                      <a:r>
                        <a:rPr lang="fa-IR" sz="1600" b="1" kern="1200">
                          <a:solidFill>
                            <a:srgbClr val="FF0000"/>
                          </a:solidFill>
                          <a:effectLst/>
                          <a:latin typeface="+mn-lt"/>
                          <a:ea typeface="+mn-ea"/>
                          <a:cs typeface="B Titr" panose="00000700000000000000" pitchFamily="2" charset="-78"/>
                        </a:rPr>
                        <a:t>تعریف</a:t>
                      </a:r>
                      <a:endParaRPr lang="en-US" sz="1600" b="1" kern="1200">
                        <a:solidFill>
                          <a:srgbClr val="FF0000"/>
                        </a:solidFill>
                        <a:effectLst/>
                        <a:latin typeface="+mn-lt"/>
                        <a:ea typeface="+mn-ea"/>
                        <a:cs typeface="B Titr" panose="00000700000000000000" pitchFamily="2" charset="-78"/>
                      </a:endParaRPr>
                    </a:p>
                  </a:txBody>
                  <a:tcPr marL="68580" marR="68580" marT="0" marB="0" anchor="ctr">
                    <a:solidFill>
                      <a:schemeClr val="accent2">
                        <a:lumMod val="20000"/>
                        <a:lumOff val="80000"/>
                      </a:schemeClr>
                    </a:solidFill>
                  </a:tcPr>
                </a:tc>
                <a:tc>
                  <a:txBody>
                    <a:bodyPr/>
                    <a:lstStyle/>
                    <a:p>
                      <a:pPr marL="0" indent="180340" algn="ctr" defTabSz="685800" rtl="1" eaLnBrk="1" latinLnBrk="0" hangingPunct="1">
                        <a:lnSpc>
                          <a:spcPct val="107000"/>
                        </a:lnSpc>
                        <a:spcAft>
                          <a:spcPts val="0"/>
                        </a:spcAft>
                        <a:tabLst>
                          <a:tab pos="3514725" algn="l"/>
                        </a:tabLst>
                      </a:pPr>
                      <a:r>
                        <a:rPr lang="fa-IR" sz="1600" b="1" kern="1200" dirty="0">
                          <a:solidFill>
                            <a:srgbClr val="FF0000"/>
                          </a:solidFill>
                          <a:effectLst/>
                          <a:latin typeface="+mn-lt"/>
                          <a:ea typeface="+mn-ea"/>
                          <a:cs typeface="B Titr" panose="00000700000000000000" pitchFamily="2" charset="-78"/>
                        </a:rPr>
                        <a:t>نوع کتاب</a:t>
                      </a:r>
                      <a:endParaRPr lang="en-US" sz="1600" b="1" kern="1200" dirty="0">
                        <a:solidFill>
                          <a:srgbClr val="FF0000"/>
                        </a:solidFill>
                        <a:effectLst/>
                        <a:latin typeface="+mn-lt"/>
                        <a:ea typeface="+mn-ea"/>
                        <a:cs typeface="B Titr" panose="000007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17778203"/>
                  </a:ext>
                </a:extLst>
              </a:tr>
              <a:tr h="924196">
                <a:tc>
                  <a:txBody>
                    <a:bodyPr/>
                    <a:lstStyle/>
                    <a:p>
                      <a:pPr marL="0" indent="180340" algn="ctr" defTabSz="685800" rtl="1" eaLnBrk="1" latinLnBrk="0" hangingPunct="1">
                        <a:lnSpc>
                          <a:spcPct val="107000"/>
                        </a:lnSpc>
                        <a:spcAft>
                          <a:spcPts val="0"/>
                        </a:spcAft>
                        <a:tabLst>
                          <a:tab pos="3514725" algn="l"/>
                        </a:tabLst>
                      </a:pPr>
                      <a:r>
                        <a:rPr lang="fa-IR" sz="1600" b="1" kern="1200">
                          <a:solidFill>
                            <a:srgbClr val="FF0000"/>
                          </a:solidFill>
                          <a:effectLst/>
                          <a:latin typeface="+mn-lt"/>
                          <a:ea typeface="+mn-ea"/>
                          <a:cs typeface="B Titr" panose="00000700000000000000" pitchFamily="2" charset="-78"/>
                        </a:rPr>
                        <a:t>کتاب‌های درسی طراحی‌شده دولتی</a:t>
                      </a:r>
                      <a:endParaRPr lang="en-US" sz="1600" b="1" kern="1200">
                        <a:solidFill>
                          <a:srgbClr val="FF0000"/>
                        </a:solidFill>
                        <a:effectLst/>
                        <a:latin typeface="+mn-lt"/>
                        <a:ea typeface="+mn-ea"/>
                        <a:cs typeface="B Titr" panose="00000700000000000000" pitchFamily="2" charset="-78"/>
                      </a:endParaRPr>
                    </a:p>
                  </a:txBody>
                  <a:tcPr marL="68580" marR="68580" marT="0" marB="0" anchor="ctr">
                    <a:solidFill>
                      <a:schemeClr val="accent6">
                        <a:lumMod val="20000"/>
                        <a:lumOff val="80000"/>
                      </a:schemeClr>
                    </a:solidFill>
                  </a:tcPr>
                </a:tc>
                <a:tc>
                  <a:txBody>
                    <a:bodyPr/>
                    <a:lstStyle/>
                    <a:p>
                      <a:pPr marL="0" indent="180340" algn="ctr" defTabSz="685800" rtl="1" eaLnBrk="1" latinLnBrk="0" hangingPunct="1">
                        <a:lnSpc>
                          <a:spcPct val="107000"/>
                        </a:lnSpc>
                        <a:spcAft>
                          <a:spcPts val="0"/>
                        </a:spcAft>
                        <a:tabLst>
                          <a:tab pos="3514725" algn="l"/>
                        </a:tabLst>
                      </a:pPr>
                      <a:r>
                        <a:rPr lang="fa-IR" sz="1600" b="1" kern="1200">
                          <a:solidFill>
                            <a:schemeClr val="dk1"/>
                          </a:solidFill>
                          <a:effectLst/>
                          <a:latin typeface="+mn-lt"/>
                          <a:ea typeface="+mn-ea"/>
                          <a:cs typeface="B Lotus" panose="00000400000000000000" pitchFamily="2" charset="-78"/>
                        </a:rPr>
                        <a:t>کتاب‌های درسی که حق تألیف آن در اختیار وزارت آموزش‌وپرورش، علوم و فناوری است</a:t>
                      </a:r>
                      <a:endParaRPr lang="en-US" sz="1600" b="1" kern="1200">
                        <a:solidFill>
                          <a:schemeClr val="dk1"/>
                        </a:solidFill>
                        <a:effectLst/>
                        <a:latin typeface="+mn-lt"/>
                        <a:ea typeface="+mn-ea"/>
                        <a:cs typeface="B Lotus" panose="00000400000000000000" pitchFamily="2" charset="-78"/>
                      </a:endParaRPr>
                    </a:p>
                  </a:txBody>
                  <a:tcPr marL="68580" marR="68580" marT="0" marB="0" anchor="ctr"/>
                </a:tc>
                <a:tc>
                  <a:txBody>
                    <a:bodyPr/>
                    <a:lstStyle/>
                    <a:p>
                      <a:pPr marL="0" indent="180340" algn="ctr" defTabSz="685800" rtl="1" eaLnBrk="1" latinLnBrk="0" hangingPunct="1">
                        <a:lnSpc>
                          <a:spcPct val="107000"/>
                        </a:lnSpc>
                        <a:spcAft>
                          <a:spcPts val="0"/>
                        </a:spcAft>
                        <a:tabLst>
                          <a:tab pos="3514725" algn="l"/>
                        </a:tabLst>
                      </a:pPr>
                      <a:r>
                        <a:rPr lang="fa-IR" sz="1600" b="1" kern="1200">
                          <a:solidFill>
                            <a:schemeClr val="dk1"/>
                          </a:solidFill>
                          <a:effectLst/>
                          <a:latin typeface="+mn-lt"/>
                          <a:ea typeface="+mn-ea"/>
                          <a:cs typeface="B Lotus" panose="00000400000000000000" pitchFamily="2" charset="-78"/>
                        </a:rPr>
                        <a:t>کتاب‌های درسی طراحی‌شده دولتی</a:t>
                      </a:r>
                      <a:endParaRPr lang="en-US" sz="1600" b="1" kern="1200">
                        <a:solidFill>
                          <a:schemeClr val="dk1"/>
                        </a:solidFill>
                        <a:effectLst/>
                        <a:latin typeface="+mn-lt"/>
                        <a:ea typeface="+mn-ea"/>
                        <a:cs typeface="B Lotus" panose="00000400000000000000" pitchFamily="2" charset="-78"/>
                      </a:endParaRPr>
                    </a:p>
                  </a:txBody>
                  <a:tcPr marL="68580" marR="68580" marT="0" marB="0" anchor="ctr"/>
                </a:tc>
                <a:extLst>
                  <a:ext uri="{0D108BD9-81ED-4DB2-BD59-A6C34878D82A}">
                    <a16:rowId xmlns:a16="http://schemas.microsoft.com/office/drawing/2014/main" xmlns="" val="1287565796"/>
                  </a:ext>
                </a:extLst>
              </a:tr>
              <a:tr h="719733">
                <a:tc>
                  <a:txBody>
                    <a:bodyPr/>
                    <a:lstStyle/>
                    <a:p>
                      <a:pPr marL="0" indent="180340" algn="ctr" defTabSz="685800" rtl="1" eaLnBrk="1" latinLnBrk="0" hangingPunct="1">
                        <a:lnSpc>
                          <a:spcPct val="107000"/>
                        </a:lnSpc>
                        <a:spcAft>
                          <a:spcPts val="0"/>
                        </a:spcAft>
                        <a:tabLst>
                          <a:tab pos="3514725" algn="l"/>
                        </a:tabLst>
                      </a:pPr>
                      <a:r>
                        <a:rPr lang="fa-IR" sz="1600" b="1" kern="1200">
                          <a:solidFill>
                            <a:srgbClr val="FF0000"/>
                          </a:solidFill>
                          <a:effectLst/>
                          <a:latin typeface="+mn-lt"/>
                          <a:ea typeface="+mn-ea"/>
                          <a:cs typeface="B Titr" panose="00000700000000000000" pitchFamily="2" charset="-78"/>
                        </a:rPr>
                        <a:t>کتاب‌های درسی مجاز</a:t>
                      </a:r>
                      <a:endParaRPr lang="en-US" sz="1600" b="1" kern="1200">
                        <a:solidFill>
                          <a:srgbClr val="FF0000"/>
                        </a:solidFill>
                        <a:effectLst/>
                        <a:latin typeface="+mn-lt"/>
                        <a:ea typeface="+mn-ea"/>
                        <a:cs typeface="B Titr" panose="00000700000000000000" pitchFamily="2" charset="-78"/>
                      </a:endParaRPr>
                    </a:p>
                  </a:txBody>
                  <a:tcPr marL="68580" marR="68580" marT="0" marB="0" anchor="ctr">
                    <a:solidFill>
                      <a:schemeClr val="accent6">
                        <a:lumMod val="20000"/>
                        <a:lumOff val="80000"/>
                      </a:schemeClr>
                    </a:solidFill>
                  </a:tcPr>
                </a:tc>
                <a:tc>
                  <a:txBody>
                    <a:bodyPr/>
                    <a:lstStyle/>
                    <a:p>
                      <a:pPr marL="0" indent="180340" algn="ctr" defTabSz="685800" rtl="1" eaLnBrk="1" latinLnBrk="0" hangingPunct="1">
                        <a:lnSpc>
                          <a:spcPct val="107000"/>
                        </a:lnSpc>
                        <a:spcAft>
                          <a:spcPts val="0"/>
                        </a:spcAft>
                        <a:tabLst>
                          <a:tab pos="3514725" algn="l"/>
                        </a:tabLst>
                      </a:pPr>
                      <a:r>
                        <a:rPr lang="fa-IR" sz="1600" b="1" kern="1200">
                          <a:solidFill>
                            <a:schemeClr val="dk1"/>
                          </a:solidFill>
                          <a:effectLst/>
                          <a:latin typeface="+mn-lt"/>
                          <a:ea typeface="+mn-ea"/>
                          <a:cs typeface="B Lotus" panose="00000400000000000000" pitchFamily="2" charset="-78"/>
                        </a:rPr>
                        <a:t>کتاب‌های درسی که توسط وزیر آموزش‌وپرورش، علوم و فناوری مجاز اعلام‌شده است</a:t>
                      </a:r>
                      <a:endParaRPr lang="en-US" sz="1600" b="1" kern="1200">
                        <a:solidFill>
                          <a:schemeClr val="dk1"/>
                        </a:solidFill>
                        <a:effectLst/>
                        <a:latin typeface="+mn-lt"/>
                        <a:ea typeface="+mn-ea"/>
                        <a:cs typeface="B Lotus" panose="00000400000000000000" pitchFamily="2" charset="-78"/>
                      </a:endParaRPr>
                    </a:p>
                  </a:txBody>
                  <a:tcPr marL="68580" marR="68580" marT="0" marB="0" anchor="ctr"/>
                </a:tc>
                <a:tc>
                  <a:txBody>
                    <a:bodyPr/>
                    <a:lstStyle/>
                    <a:p>
                      <a:pPr marL="0" indent="180340" algn="ctr" defTabSz="685800" rtl="1" eaLnBrk="1" latinLnBrk="0" hangingPunct="1">
                        <a:lnSpc>
                          <a:spcPct val="107000"/>
                        </a:lnSpc>
                        <a:spcAft>
                          <a:spcPts val="0"/>
                        </a:spcAft>
                        <a:tabLst>
                          <a:tab pos="3514725" algn="l"/>
                        </a:tabLst>
                      </a:pPr>
                      <a:r>
                        <a:rPr lang="fa-IR" sz="1600" b="1" kern="1200">
                          <a:solidFill>
                            <a:schemeClr val="dk1"/>
                          </a:solidFill>
                          <a:effectLst/>
                          <a:latin typeface="+mn-lt"/>
                          <a:ea typeface="+mn-ea"/>
                          <a:cs typeface="B Lotus" panose="00000400000000000000" pitchFamily="2" charset="-78"/>
                        </a:rPr>
                        <a:t>کتاب‌های درسی مجاز</a:t>
                      </a:r>
                      <a:endParaRPr lang="en-US" sz="1600" b="1" kern="1200">
                        <a:solidFill>
                          <a:schemeClr val="dk1"/>
                        </a:solidFill>
                        <a:effectLst/>
                        <a:latin typeface="+mn-lt"/>
                        <a:ea typeface="+mn-ea"/>
                        <a:cs typeface="B Lotus" panose="00000400000000000000" pitchFamily="2" charset="-78"/>
                      </a:endParaRPr>
                    </a:p>
                  </a:txBody>
                  <a:tcPr marL="68580" marR="68580" marT="0" marB="0" anchor="ctr"/>
                </a:tc>
                <a:extLst>
                  <a:ext uri="{0D108BD9-81ED-4DB2-BD59-A6C34878D82A}">
                    <a16:rowId xmlns:a16="http://schemas.microsoft.com/office/drawing/2014/main" xmlns="" val="1758738400"/>
                  </a:ext>
                </a:extLst>
              </a:tr>
              <a:tr h="1848390">
                <a:tc>
                  <a:txBody>
                    <a:bodyPr/>
                    <a:lstStyle/>
                    <a:p>
                      <a:pPr marL="0" indent="180340" algn="ctr" defTabSz="685800" rtl="1" eaLnBrk="1" latinLnBrk="0" hangingPunct="1">
                        <a:lnSpc>
                          <a:spcPct val="107000"/>
                        </a:lnSpc>
                        <a:spcAft>
                          <a:spcPts val="0"/>
                        </a:spcAft>
                        <a:tabLst>
                          <a:tab pos="3514725" algn="l"/>
                        </a:tabLst>
                      </a:pPr>
                      <a:r>
                        <a:rPr lang="fa-IR" sz="1600" b="1" kern="1200" dirty="0">
                          <a:solidFill>
                            <a:srgbClr val="FF0000"/>
                          </a:solidFill>
                          <a:effectLst/>
                          <a:latin typeface="+mn-lt"/>
                          <a:ea typeface="+mn-ea"/>
                          <a:cs typeface="B Titr" panose="00000700000000000000" pitchFamily="2" charset="-78"/>
                        </a:rPr>
                        <a:t>کتاب‌های درسی مورد تأیید</a:t>
                      </a:r>
                      <a:endParaRPr lang="en-US" sz="1600" b="1" kern="1200" dirty="0">
                        <a:solidFill>
                          <a:srgbClr val="FF0000"/>
                        </a:solidFill>
                        <a:effectLst/>
                        <a:latin typeface="+mn-lt"/>
                        <a:ea typeface="+mn-ea"/>
                        <a:cs typeface="B Titr" panose="00000700000000000000" pitchFamily="2" charset="-78"/>
                      </a:endParaRPr>
                    </a:p>
                  </a:txBody>
                  <a:tcPr marL="68580" marR="68580" marT="0" marB="0" anchor="ctr">
                    <a:solidFill>
                      <a:schemeClr val="accent6">
                        <a:lumMod val="20000"/>
                        <a:lumOff val="80000"/>
                      </a:schemeClr>
                    </a:solidFill>
                  </a:tcPr>
                </a:tc>
                <a:tc>
                  <a:txBody>
                    <a:bodyPr/>
                    <a:lstStyle/>
                    <a:p>
                      <a:pPr marL="0" indent="180340" algn="ctr" defTabSz="685800" rtl="1" eaLnBrk="1" latinLnBrk="0" hangingPunct="1">
                        <a:lnSpc>
                          <a:spcPct val="107000"/>
                        </a:lnSpc>
                        <a:spcAft>
                          <a:spcPts val="0"/>
                        </a:spcAft>
                        <a:tabLst>
                          <a:tab pos="3514725" algn="l"/>
                        </a:tabLst>
                      </a:pPr>
                      <a:r>
                        <a:rPr lang="fa-IR" sz="1600" b="1" kern="1200">
                          <a:solidFill>
                            <a:schemeClr val="dk1"/>
                          </a:solidFill>
                          <a:effectLst/>
                          <a:latin typeface="+mn-lt"/>
                          <a:ea typeface="+mn-ea"/>
                          <a:cs typeface="B Lotus" panose="00000400000000000000" pitchFamily="2" charset="-78"/>
                        </a:rPr>
                        <a:t>کتاب‌های درسی که استفاده از آن‌ها درجایی که کتاب درسی طراحی‌شده دولتی یا کتاب‌های درسی مجاز وجود نداشته باشد یا استفاده از آن‌ها دشوار باشد و یا لازم باشد این کتاب‌ها مکملی داشته باشند، توسط وزیر آموزش‌وپرورش، علوم و فناوری تأیید می‌شوند.</a:t>
                      </a:r>
                      <a:endParaRPr lang="en-US" sz="1600" b="1" kern="1200">
                        <a:solidFill>
                          <a:schemeClr val="dk1"/>
                        </a:solidFill>
                        <a:effectLst/>
                        <a:latin typeface="+mn-lt"/>
                        <a:ea typeface="+mn-ea"/>
                        <a:cs typeface="B Lotus" panose="00000400000000000000" pitchFamily="2" charset="-78"/>
                      </a:endParaRPr>
                    </a:p>
                  </a:txBody>
                  <a:tcPr marL="68580" marR="68580" marT="0" marB="0" anchor="ctr"/>
                </a:tc>
                <a:tc>
                  <a:txBody>
                    <a:bodyPr/>
                    <a:lstStyle/>
                    <a:p>
                      <a:pPr marL="0" indent="180340" algn="ctr" defTabSz="685800" rtl="1" eaLnBrk="1" latinLnBrk="0" hangingPunct="1">
                        <a:lnSpc>
                          <a:spcPct val="107000"/>
                        </a:lnSpc>
                        <a:spcAft>
                          <a:spcPts val="0"/>
                        </a:spcAft>
                        <a:tabLst>
                          <a:tab pos="3514725" algn="l"/>
                        </a:tabLst>
                      </a:pPr>
                      <a:r>
                        <a:rPr lang="fa-IR" sz="1600" b="1" kern="1200" dirty="0">
                          <a:solidFill>
                            <a:schemeClr val="dk1"/>
                          </a:solidFill>
                          <a:effectLst/>
                          <a:latin typeface="+mn-lt"/>
                          <a:ea typeface="+mn-ea"/>
                          <a:cs typeface="B Lotus" panose="00000400000000000000" pitchFamily="2" charset="-78"/>
                        </a:rPr>
                        <a:t>کتاب‌های درسی مورد تأیید</a:t>
                      </a:r>
                      <a:endParaRPr lang="en-US" sz="1600" b="1" kern="1200" dirty="0">
                        <a:solidFill>
                          <a:schemeClr val="dk1"/>
                        </a:solidFill>
                        <a:effectLst/>
                        <a:latin typeface="+mn-lt"/>
                        <a:ea typeface="+mn-ea"/>
                        <a:cs typeface="B Lotus" panose="00000400000000000000" pitchFamily="2" charset="-78"/>
                      </a:endParaRPr>
                    </a:p>
                  </a:txBody>
                  <a:tcPr marL="68580" marR="68580" marT="0" marB="0" anchor="ctr"/>
                </a:tc>
                <a:extLst>
                  <a:ext uri="{0D108BD9-81ED-4DB2-BD59-A6C34878D82A}">
                    <a16:rowId xmlns:a16="http://schemas.microsoft.com/office/drawing/2014/main" xmlns="" val="1643033012"/>
                  </a:ext>
                </a:extLst>
              </a:tr>
            </a:tbl>
          </a:graphicData>
        </a:graphic>
      </p:graphicFrame>
    </p:spTree>
    <p:extLst>
      <p:ext uri="{BB962C8B-B14F-4D97-AF65-F5344CB8AC3E}">
        <p14:creationId xmlns:p14="http://schemas.microsoft.com/office/powerpoint/2010/main" val="3099004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fa-IR" sz="2400" dirty="0" smtClean="0">
                <a:cs typeface="B Titr" pitchFamily="2" charset="-78"/>
              </a:rPr>
              <a:t>انواع کتاب های درسی در کره جنوبی بر حسب سطح مدارس</a:t>
            </a:r>
            <a:endParaRPr lang="en-US" sz="2400" dirty="0">
              <a:cs typeface="B Titr" pitchFamily="2" charset="-78"/>
            </a:endParaRPr>
          </a:p>
        </p:txBody>
      </p:sp>
      <p:pic>
        <p:nvPicPr>
          <p:cNvPr id="4" name="Picture 3"/>
          <p:cNvPicPr>
            <a:picLocks noChangeAspect="1"/>
          </p:cNvPicPr>
          <p:nvPr/>
        </p:nvPicPr>
        <p:blipFill rotWithShape="1">
          <a:blip r:embed="rId2"/>
          <a:srcRect l="6034" r="1724"/>
          <a:stretch/>
        </p:blipFill>
        <p:spPr>
          <a:xfrm>
            <a:off x="152400" y="1828800"/>
            <a:ext cx="8839200" cy="3333333"/>
          </a:xfrm>
          <a:prstGeom prst="rect">
            <a:avLst/>
          </a:prstGeom>
        </p:spPr>
      </p:pic>
    </p:spTree>
    <p:extLst>
      <p:ext uri="{BB962C8B-B14F-4D97-AF65-F5344CB8AC3E}">
        <p14:creationId xmlns:p14="http://schemas.microsoft.com/office/powerpoint/2010/main" val="413243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Autofit/>
          </a:bodyPr>
          <a:lstStyle/>
          <a:p>
            <a:pPr algn="ctr" rtl="1"/>
            <a:r>
              <a:rPr lang="fa-IR" sz="2400" dirty="0">
                <a:cs typeface="B Titr" panose="00000700000000000000" pitchFamily="2" charset="-78"/>
              </a:rPr>
              <a:t>کتاب‌های دولتی، مجاز و مصوب حاوی موضوعات </a:t>
            </a:r>
            <a:r>
              <a:rPr lang="fa-IR" sz="2400" dirty="0" smtClean="0">
                <a:cs typeface="B Titr" panose="00000700000000000000" pitchFamily="2" charset="-78"/>
              </a:rPr>
              <a:t>درسی</a:t>
            </a:r>
            <a:br>
              <a:rPr lang="fa-IR" sz="2400" dirty="0" smtClean="0">
                <a:cs typeface="B Titr" panose="00000700000000000000" pitchFamily="2" charset="-78"/>
              </a:rPr>
            </a:br>
            <a:r>
              <a:rPr lang="fa-IR" sz="2400" dirty="0" smtClean="0">
                <a:cs typeface="B Titr" panose="00000700000000000000" pitchFamily="2" charset="-78"/>
              </a:rPr>
              <a:t> </a:t>
            </a:r>
            <a:r>
              <a:rPr lang="fa-IR" sz="2400" dirty="0">
                <a:cs typeface="B Titr" panose="00000700000000000000" pitchFamily="2" charset="-78"/>
              </a:rPr>
              <a:t>به تفکیک دوره تحصیلی</a:t>
            </a:r>
            <a:endParaRPr lang="en-US" sz="2400" dirty="0">
              <a:cs typeface="B Titr" pitchFamily="2" charset="-78"/>
            </a:endParaRPr>
          </a:p>
        </p:txBody>
      </p:sp>
      <p:pic>
        <p:nvPicPr>
          <p:cNvPr id="3" name="Picture 2"/>
          <p:cNvPicPr>
            <a:picLocks noChangeAspect="1"/>
          </p:cNvPicPr>
          <p:nvPr/>
        </p:nvPicPr>
        <p:blipFill>
          <a:blip r:embed="rId2"/>
          <a:stretch>
            <a:fillRect/>
          </a:stretch>
        </p:blipFill>
        <p:spPr>
          <a:xfrm>
            <a:off x="333905" y="1562705"/>
            <a:ext cx="8476190" cy="4838095"/>
          </a:xfrm>
          <a:prstGeom prst="rect">
            <a:avLst/>
          </a:prstGeom>
        </p:spPr>
      </p:pic>
    </p:spTree>
    <p:extLst>
      <p:ext uri="{BB962C8B-B14F-4D97-AF65-F5344CB8AC3E}">
        <p14:creationId xmlns:p14="http://schemas.microsoft.com/office/powerpoint/2010/main" val="4193469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2">
            <a:schemeClr val="accent2"/>
          </a:lnRef>
          <a:fillRef idx="1">
            <a:schemeClr val="lt1"/>
          </a:fillRef>
          <a:effectRef idx="0">
            <a:schemeClr val="accent2"/>
          </a:effectRef>
          <a:fontRef idx="minor">
            <a:schemeClr val="dk1"/>
          </a:fontRef>
        </p:style>
        <p:txBody>
          <a:bodyPr>
            <a:noAutofit/>
          </a:bodyPr>
          <a:lstStyle/>
          <a:p>
            <a:pPr algn="ctr" rtl="1"/>
            <a:r>
              <a:rPr lang="fa-IR" sz="2400" dirty="0" smtClean="0">
                <a:cs typeface="B Titr" pitchFamily="2" charset="-78"/>
              </a:rPr>
              <a:t>تقسیم بندی کتاب ها از لحاظ حساسیت در ج .ا.ا</a:t>
            </a:r>
            <a:endParaRPr lang="en-US" sz="2400" dirty="0">
              <a:cs typeface="B Titr" pitchFamily="2" charset="-78"/>
            </a:endParaRPr>
          </a:p>
        </p:txBody>
      </p:sp>
      <p:sp>
        <p:nvSpPr>
          <p:cNvPr id="4" name="Rectangle 3"/>
          <p:cNvSpPr/>
          <p:nvPr/>
        </p:nvSpPr>
        <p:spPr>
          <a:xfrm>
            <a:off x="457200" y="2075553"/>
            <a:ext cx="8001000" cy="26007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rtl="1">
              <a:lnSpc>
                <a:spcPct val="115000"/>
              </a:lnSpc>
              <a:spcAft>
                <a:spcPts val="1000"/>
              </a:spcAft>
              <a:buSzPts val="1400"/>
            </a:pPr>
            <a:r>
              <a:rPr lang="fa-IR" sz="2400" dirty="0">
                <a:latin typeface="Calibri" panose="020F0502020204030204" pitchFamily="34" charset="0"/>
                <a:ea typeface="Times New Roman" panose="02020603050405020304" pitchFamily="18" charset="0"/>
                <a:cs typeface="IRMitra" panose="02000506000000020002" pitchFamily="2" charset="-78"/>
              </a:rPr>
              <a:t>طبقه‌بندی کتاب‌ها به سه گروه خیلی حساس، حساس و عادی؛ بدین شرح:</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Times New Roman" panose="02020603050405020304" pitchFamily="18" charset="0"/>
              <a:buChar char="-"/>
            </a:pPr>
            <a:r>
              <a:rPr lang="fa-IR" sz="2400" dirty="0">
                <a:latin typeface="Calibri" panose="020F0502020204030204" pitchFamily="34" charset="0"/>
                <a:ea typeface="Times New Roman" panose="02020603050405020304" pitchFamily="18" charset="0"/>
                <a:cs typeface="IRMitra" panose="02000506000000020002" pitchFamily="2" charset="-78"/>
              </a:rPr>
              <a:t>کتاب‌های خیلی حساس مانند دینی، تاریخ، زبان و ادبیات فارسی و علوم اجتماعی در كلیه پایه‌های تحصیلی.</a:t>
            </a:r>
            <a:endParaRPr lang="en-US" dirty="0">
              <a:latin typeface="Calibri" panose="020F0502020204030204" pitchFamily="34" charset="0"/>
              <a:ea typeface="Times New Roman" panose="02020603050405020304" pitchFamily="18" charset="0"/>
              <a:cs typeface="Zar"/>
            </a:endParaRPr>
          </a:p>
          <a:p>
            <a:pPr marL="342900" lvl="0" indent="-342900" algn="just" rtl="1">
              <a:lnSpc>
                <a:spcPct val="115000"/>
              </a:lnSpc>
              <a:spcAft>
                <a:spcPts val="1000"/>
              </a:spcAft>
              <a:buFont typeface="Times New Roman" panose="02020603050405020304" pitchFamily="18" charset="0"/>
              <a:buChar char="-"/>
            </a:pPr>
            <a:r>
              <a:rPr lang="fa-IR" sz="2400" dirty="0">
                <a:latin typeface="Calibri" panose="020F0502020204030204" pitchFamily="34" charset="0"/>
                <a:ea typeface="Times New Roman" panose="02020603050405020304" pitchFamily="18" charset="0"/>
                <a:cs typeface="IRMitra" panose="02000506000000020002" pitchFamily="2" charset="-78"/>
              </a:rPr>
              <a:t>کتاب‌های حساس مانند هنر، جغرافیا، عربی و قرآن در كلیه پایه‌های تحصیلی.</a:t>
            </a:r>
            <a:endParaRPr lang="en-US" dirty="0">
              <a:latin typeface="Calibri" panose="020F0502020204030204" pitchFamily="34" charset="0"/>
              <a:ea typeface="Times New Roman" panose="02020603050405020304" pitchFamily="18" charset="0"/>
              <a:cs typeface="Zar"/>
            </a:endParaRPr>
          </a:p>
          <a:p>
            <a:pPr marL="342900" lvl="0" indent="-342900" algn="just" rtl="1">
              <a:lnSpc>
                <a:spcPct val="115000"/>
              </a:lnSpc>
              <a:spcAft>
                <a:spcPts val="1000"/>
              </a:spcAft>
              <a:buFont typeface="Times New Roman" panose="02020603050405020304" pitchFamily="18" charset="0"/>
              <a:buChar char="-"/>
            </a:pPr>
            <a:r>
              <a:rPr lang="fa-IR" sz="2400" dirty="0">
                <a:latin typeface="Calibri" panose="020F0502020204030204" pitchFamily="34" charset="0"/>
                <a:ea typeface="Times New Roman" panose="02020603050405020304" pitchFamily="18" charset="0"/>
                <a:cs typeface="IRMitra" panose="02000506000000020002" pitchFamily="2" charset="-78"/>
              </a:rPr>
              <a:t>کتاب‌های عادی شامل سایر کتاب‌ها.</a:t>
            </a:r>
            <a:endParaRPr lang="en-US" dirty="0">
              <a:effectLst/>
              <a:latin typeface="Calibri" panose="020F0502020204030204" pitchFamily="34" charset="0"/>
              <a:ea typeface="Times New Roman" panose="02020603050405020304" pitchFamily="18" charset="0"/>
              <a:cs typeface="Zar"/>
            </a:endParaRPr>
          </a:p>
        </p:txBody>
      </p:sp>
    </p:spTree>
    <p:extLst>
      <p:ext uri="{BB962C8B-B14F-4D97-AF65-F5344CB8AC3E}">
        <p14:creationId xmlns:p14="http://schemas.microsoft.com/office/powerpoint/2010/main" val="74396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چهارم: </a:t>
            </a:r>
            <a:r>
              <a:rPr lang="fa-IR" sz="2200" b="1" dirty="0" smtClean="0">
                <a:solidFill>
                  <a:srgbClr val="FF0000"/>
                </a:solidFill>
                <a:cs typeface="B Roya" panose="00000400000000000000" pitchFamily="2" charset="-78"/>
              </a:rPr>
              <a:t>در </a:t>
            </a:r>
            <a:r>
              <a:rPr lang="fa-IR" sz="2200" b="1" dirty="0">
                <a:solidFill>
                  <a:srgbClr val="FF0000"/>
                </a:solidFill>
                <a:cs typeface="B Roya" panose="00000400000000000000" pitchFamily="2" charset="-78"/>
              </a:rPr>
              <a:t>کشورهای مورد مطالعه </a:t>
            </a:r>
            <a:r>
              <a:rPr lang="fa-IR" sz="2700" b="1" dirty="0">
                <a:solidFill>
                  <a:srgbClr val="FF0000"/>
                </a:solidFill>
                <a:cs typeface="B Roya" panose="00000400000000000000" pitchFamily="2" charset="-78"/>
              </a:rPr>
              <a:t>کتاب‌های درسی توسط چه کسانی نوشته می‌شود؟</a:t>
            </a: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907735257"/>
              </p:ext>
            </p:extLst>
          </p:nvPr>
        </p:nvGraphicFramePr>
        <p:xfrm>
          <a:off x="190500" y="1066800"/>
          <a:ext cx="8763000" cy="5333999"/>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528926">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ar-SA" sz="1600" b="1" dirty="0">
                          <a:effectLst/>
                          <a:cs typeface="B Titr" panose="00000700000000000000" pitchFamily="2" charset="-78"/>
                        </a:rPr>
                        <a:t>مؤلفان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586776">
                <a:tc>
                  <a:txBody>
                    <a:bodyPr/>
                    <a:lstStyle/>
                    <a:p>
                      <a:pPr algn="ctr" rtl="1">
                        <a:lnSpc>
                          <a:spcPct val="107000"/>
                        </a:lnSpc>
                        <a:spcAft>
                          <a:spcPts val="0"/>
                        </a:spcAft>
                      </a:pPr>
                      <a:r>
                        <a:rPr lang="ar-SA" sz="1600" b="1">
                          <a:solidFill>
                            <a:srgbClr val="FF0000"/>
                          </a:solidFill>
                          <a:effectLst/>
                          <a:cs typeface="B Titr" panose="00000700000000000000" pitchFamily="2" charset="-78"/>
                        </a:rPr>
                        <a:t>ج.ا.ایران</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ar-SA" sz="1800" b="1" dirty="0">
                          <a:effectLst/>
                          <a:cs typeface="B Lotus" panose="00000400000000000000" pitchFamily="2" charset="-78"/>
                        </a:rPr>
                        <a:t>کتاب‌های درسی مدرسه در ایران توسط وزارت آموزش‌وپرورش به وسیله </a:t>
                      </a:r>
                      <a:r>
                        <a:rPr lang="ar-SA" sz="1800" b="1" dirty="0">
                          <a:solidFill>
                            <a:srgbClr val="FF0000"/>
                          </a:solidFill>
                          <a:effectLst/>
                          <a:cs typeface="B Lotus" panose="00000400000000000000" pitchFamily="2" charset="-78"/>
                        </a:rPr>
                        <a:t>گروهی از مؤلفان ذیصلاح </a:t>
                      </a:r>
                      <a:r>
                        <a:rPr lang="ar-SA" sz="1800" b="1" dirty="0">
                          <a:effectLst/>
                          <a:cs typeface="B Lotus" panose="00000400000000000000" pitchFamily="2" charset="-78"/>
                        </a:rPr>
                        <a:t>که از بین دانشگاهیان، معلمان مجرب و یا نویسندگان دارای سابقه تألیف و آشنا با تألیف كتاب درسی انتخاب می‌شوند، نوشته می‌شود.</a:t>
                      </a:r>
                      <a:endParaRPr lang="en-US" sz="18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116933732"/>
                  </a:ext>
                </a:extLst>
              </a:tr>
              <a:tr h="2115700">
                <a:tc>
                  <a:txBody>
                    <a:bodyPr/>
                    <a:lstStyle/>
                    <a:p>
                      <a:pPr algn="ctr" rtl="1">
                        <a:lnSpc>
                          <a:spcPct val="107000"/>
                        </a:lnSpc>
                        <a:spcAft>
                          <a:spcPts val="0"/>
                        </a:spcAft>
                      </a:pPr>
                      <a:r>
                        <a:rPr lang="ar-SA" sz="1600" b="1">
                          <a:solidFill>
                            <a:srgbClr val="FF0000"/>
                          </a:solidFill>
                          <a:effectLst/>
                          <a:cs typeface="B Titr" panose="00000700000000000000" pitchFamily="2" charset="-78"/>
                        </a:rPr>
                        <a:t>کره جنوبی</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fa-IR" sz="1800" b="1" dirty="0">
                          <a:solidFill>
                            <a:srgbClr val="FF0000"/>
                          </a:solidFill>
                          <a:effectLst/>
                          <a:cs typeface="B Lotus" panose="00000400000000000000" pitchFamily="2" charset="-78"/>
                        </a:rPr>
                        <a:t>کتاب‌های طراحی‌شده دولتی </a:t>
                      </a:r>
                      <a:r>
                        <a:rPr lang="fa-IR" sz="1800" b="1" dirty="0">
                          <a:effectLst/>
                          <a:cs typeface="B Lotus" panose="00000400000000000000" pitchFamily="2" charset="-78"/>
                        </a:rPr>
                        <a:t>توسط وزارت آموزش‌وپرورش، علوم و فناوری تألیف می‌شود و چنین کتاب‌هایی اگر توسط وزیر آموزش‌وپرورش، علوم و فن آوری ضروری تشخیص داده شوند، می‌تواند از طریق </a:t>
                      </a:r>
                      <a:r>
                        <a:rPr lang="fa-IR" sz="1800" b="1" dirty="0">
                          <a:solidFill>
                            <a:srgbClr val="FF0000"/>
                          </a:solidFill>
                          <a:effectLst/>
                          <a:cs typeface="B Lotus" panose="00000400000000000000" pitchFamily="2" charset="-78"/>
                        </a:rPr>
                        <a:t>واگذاری به دانشگاه‌ها یا مؤسسات تحقیقاتی </a:t>
                      </a:r>
                      <a:r>
                        <a:rPr lang="fa-IR" sz="1800" b="1" dirty="0">
                          <a:effectLst/>
                          <a:cs typeface="B Lotus" panose="00000400000000000000" pitchFamily="2" charset="-78"/>
                        </a:rPr>
                        <a:t>و غیره تألیف شود. </a:t>
                      </a:r>
                      <a:r>
                        <a:rPr lang="fa-IR" sz="1800" b="1" dirty="0">
                          <a:solidFill>
                            <a:srgbClr val="FF0000"/>
                          </a:solidFill>
                          <a:effectLst/>
                          <a:cs typeface="B Lotus" panose="00000400000000000000" pitchFamily="2" charset="-78"/>
                        </a:rPr>
                        <a:t>کتاب‌های مجاز </a:t>
                      </a:r>
                      <a:r>
                        <a:rPr lang="ar-SA" sz="1800" b="1" dirty="0">
                          <a:effectLst/>
                          <a:cs typeface="B Lotus" panose="00000400000000000000" pitchFamily="2" charset="-78"/>
                        </a:rPr>
                        <a:t>توسط </a:t>
                      </a:r>
                      <a:r>
                        <a:rPr lang="ar-SA" sz="1800" b="1" dirty="0">
                          <a:solidFill>
                            <a:srgbClr val="FF0000"/>
                          </a:solidFill>
                          <a:effectLst/>
                          <a:cs typeface="B Lotus" panose="00000400000000000000" pitchFamily="2" charset="-78"/>
                        </a:rPr>
                        <a:t>ناشران بخش خصوصی</a:t>
                      </a:r>
                      <a:r>
                        <a:rPr lang="ar-SA" sz="1800" b="1" dirty="0">
                          <a:effectLst/>
                          <a:cs typeface="B Lotus" panose="00000400000000000000" pitchFamily="2" charset="-78"/>
                        </a:rPr>
                        <a:t> و </a:t>
                      </a:r>
                      <a:r>
                        <a:rPr lang="fa-IR" sz="1800" b="1" dirty="0">
                          <a:effectLst/>
                          <a:cs typeface="B Lotus" panose="00000400000000000000" pitchFamily="2" charset="-78"/>
                        </a:rPr>
                        <a:t>کتاب‌هایی که باید </a:t>
                      </a:r>
                      <a:r>
                        <a:rPr lang="fa-IR" sz="1800" b="1" dirty="0">
                          <a:solidFill>
                            <a:srgbClr val="FF0000"/>
                          </a:solidFill>
                          <a:effectLst/>
                          <a:cs typeface="B Lotus" panose="00000400000000000000" pitchFamily="2" charset="-78"/>
                        </a:rPr>
                        <a:t>تأیید</a:t>
                      </a:r>
                      <a:r>
                        <a:rPr lang="fa-IR" sz="1800" b="1" dirty="0">
                          <a:effectLst/>
                          <a:cs typeface="B Lotus" panose="00000400000000000000" pitchFamily="2" charset="-78"/>
                        </a:rPr>
                        <a:t> شوند، </a:t>
                      </a:r>
                      <a:r>
                        <a:rPr lang="ar-SA" sz="1800" b="1" dirty="0">
                          <a:effectLst/>
                          <a:cs typeface="B Lotus" panose="00000400000000000000" pitchFamily="2" charset="-78"/>
                        </a:rPr>
                        <a:t>توسط مؤلفان آموزش‌وپرورش و یا مؤلفان بخش خصوصی نوشته و پس از تأیید وزارت آموزش‌وپرورش منتشر می‌شوند.</a:t>
                      </a:r>
                      <a:endParaRPr lang="en-US" sz="18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1446930814"/>
                  </a:ext>
                </a:extLst>
              </a:tr>
              <a:tr h="1102597">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ژاپن</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ar-SA" sz="1800" b="1" dirty="0">
                          <a:effectLst/>
                          <a:cs typeface="B Lotus" panose="00000400000000000000" pitchFamily="2" charset="-78"/>
                        </a:rPr>
                        <a:t>کتاب‌های درسی مدرسه در ژاپن توسط وزارت آموزش‌وپرورش نوشته نمی‌شود. به‌جای آن، کتاب‌های درسی برای همه دانش آموزان ابتدایی، متوسطه اول و متوسطه دوم </a:t>
                      </a:r>
                      <a:r>
                        <a:rPr lang="ar-SA" sz="1800" b="1" dirty="0">
                          <a:solidFill>
                            <a:srgbClr val="FF0000"/>
                          </a:solidFill>
                          <a:effectLst/>
                          <a:cs typeface="B Lotus" panose="00000400000000000000" pitchFamily="2" charset="-78"/>
                        </a:rPr>
                        <a:t>توسط چند شرکت بزرگ خصوصی </a:t>
                      </a:r>
                      <a:r>
                        <a:rPr lang="ar-SA" sz="1800" b="1" dirty="0">
                          <a:effectLst/>
                          <a:cs typeface="B Lotus" panose="00000400000000000000" pitchFamily="2" charset="-78"/>
                        </a:rPr>
                        <a:t>نوشته شده و منتشر می‌شود.</a:t>
                      </a:r>
                      <a:endParaRPr lang="en-US" sz="18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2342516263"/>
                  </a:ext>
                </a:extLst>
              </a:tr>
            </a:tbl>
          </a:graphicData>
        </a:graphic>
      </p:graphicFrame>
    </p:spTree>
    <p:extLst>
      <p:ext uri="{BB962C8B-B14F-4D97-AF65-F5344CB8AC3E}">
        <p14:creationId xmlns:p14="http://schemas.microsoft.com/office/powerpoint/2010/main" val="263055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alpha val="19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چهارم: </a:t>
            </a:r>
            <a:r>
              <a:rPr lang="fa-IR" sz="2200" b="1" dirty="0" smtClean="0">
                <a:solidFill>
                  <a:srgbClr val="FF0000"/>
                </a:solidFill>
                <a:cs typeface="B Roya" panose="00000400000000000000" pitchFamily="2" charset="-78"/>
              </a:rPr>
              <a:t>در </a:t>
            </a:r>
            <a:r>
              <a:rPr lang="fa-IR" sz="2200" b="1" dirty="0">
                <a:solidFill>
                  <a:srgbClr val="FF0000"/>
                </a:solidFill>
                <a:cs typeface="B Roya" panose="00000400000000000000" pitchFamily="2" charset="-78"/>
              </a:rPr>
              <a:t>کشورهای مورد مطالعه </a:t>
            </a:r>
            <a:r>
              <a:rPr lang="fa-IR" sz="2700" b="1" dirty="0">
                <a:solidFill>
                  <a:srgbClr val="FF0000"/>
                </a:solidFill>
                <a:cs typeface="B Roya" panose="00000400000000000000" pitchFamily="2" charset="-78"/>
              </a:rPr>
              <a:t>کتاب‌های درسی توسط چه کسانی نوشته می‌شود؟</a:t>
            </a: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2876503"/>
              </p:ext>
            </p:extLst>
          </p:nvPr>
        </p:nvGraphicFramePr>
        <p:xfrm>
          <a:off x="190500" y="1066800"/>
          <a:ext cx="8763000" cy="5257800"/>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474335">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ar-SA" sz="1600" b="1" dirty="0">
                          <a:effectLst/>
                          <a:cs typeface="B Titr" panose="00000700000000000000" pitchFamily="2" charset="-78"/>
                        </a:rPr>
                        <a:t>مؤلفان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988795">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آمریکا (ک.ش)</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ar-SA" sz="1600" b="1" dirty="0">
                          <a:effectLst/>
                          <a:cs typeface="B Lotus" panose="00000400000000000000" pitchFamily="2" charset="-78"/>
                        </a:rPr>
                        <a:t>نظام آموزشی آمریکا یک نظام غیر متمرکز می باشد. بدین معنی که هر یک از ایالت‌ها اختیار لازم برای تدوین برنامه درسی و تهیه و تألیف کتاب‌های درسی را دارند. کتاب‌های درسی </a:t>
                      </a:r>
                      <a:r>
                        <a:rPr lang="ar-SA" sz="1600" b="1" dirty="0">
                          <a:solidFill>
                            <a:srgbClr val="FF0000"/>
                          </a:solidFill>
                          <a:effectLst/>
                          <a:cs typeface="B Lotus" panose="00000400000000000000" pitchFamily="2" charset="-78"/>
                        </a:rPr>
                        <a:t>توسط ناشران بخش خصوصی </a:t>
                      </a:r>
                      <a:r>
                        <a:rPr lang="ar-SA" sz="1600" b="1" dirty="0">
                          <a:effectLst/>
                          <a:cs typeface="B Lotus" panose="00000400000000000000" pitchFamily="2" charset="-78"/>
                        </a:rPr>
                        <a:t>نوشته می‌شود.</a:t>
                      </a:r>
                      <a:endParaRPr lang="en-US" sz="16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3083142641"/>
                  </a:ext>
                </a:extLst>
              </a:tr>
              <a:tr h="1423002">
                <a:tc>
                  <a:txBody>
                    <a:bodyPr/>
                    <a:lstStyle/>
                    <a:p>
                      <a:pPr algn="ctr" rtl="1">
                        <a:lnSpc>
                          <a:spcPct val="107000"/>
                        </a:lnSpc>
                        <a:spcAft>
                          <a:spcPts val="0"/>
                        </a:spcAft>
                      </a:pPr>
                      <a:r>
                        <a:rPr lang="ar-SA" sz="1600" b="1">
                          <a:solidFill>
                            <a:srgbClr val="FF0000"/>
                          </a:solidFill>
                          <a:effectLst/>
                          <a:cs typeface="B Titr" panose="00000700000000000000" pitchFamily="2" charset="-78"/>
                        </a:rPr>
                        <a:t>سنگاپور</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fa-IR" sz="1600" b="1" dirty="0">
                          <a:effectLst/>
                          <a:cs typeface="B Lotus" panose="00000400000000000000" pitchFamily="2" charset="-78"/>
                        </a:rPr>
                        <a:t>ناشران تجاری کتاب‌های درسی را به‌طور مستقل برای همه موضوعات درسی به </a:t>
                      </a:r>
                      <a:r>
                        <a:rPr lang="fa-IR" sz="1600" b="1" dirty="0">
                          <a:solidFill>
                            <a:schemeClr val="tx1"/>
                          </a:solidFill>
                          <a:effectLst/>
                          <a:cs typeface="B Lotus" panose="00000400000000000000" pitchFamily="2" charset="-78"/>
                        </a:rPr>
                        <a:t>جز</a:t>
                      </a:r>
                      <a:r>
                        <a:rPr lang="fa-IR" sz="1600" b="1" dirty="0">
                          <a:solidFill>
                            <a:srgbClr val="FF0000"/>
                          </a:solidFill>
                          <a:effectLst/>
                          <a:cs typeface="B Lotus" panose="00000400000000000000" pitchFamily="2" charset="-78"/>
                        </a:rPr>
                        <a:t> مدنی و تعلیمات اخلاقی، زبان مادری و مطالعات اجتماعی</a:t>
                      </a:r>
                      <a:r>
                        <a:rPr lang="ar-SA" sz="1600" b="1" dirty="0">
                          <a:solidFill>
                            <a:srgbClr val="FF0000"/>
                          </a:solidFill>
                          <a:effectLst/>
                          <a:cs typeface="B Lotus" panose="00000400000000000000" pitchFamily="2" charset="-78"/>
                        </a:rPr>
                        <a:t> </a:t>
                      </a:r>
                      <a:r>
                        <a:rPr lang="ar-SA" sz="1600" b="1" dirty="0">
                          <a:effectLst/>
                          <a:cs typeface="B Lotus" panose="00000400000000000000" pitchFamily="2" charset="-78"/>
                        </a:rPr>
                        <a:t>(سرفصل‌هایی که </a:t>
                      </a:r>
                      <a:r>
                        <a:rPr lang="fa-IR" sz="1600" b="1" dirty="0">
                          <a:effectLst/>
                          <a:cs typeface="B Lotus" panose="00000400000000000000" pitchFamily="2" charset="-78"/>
                        </a:rPr>
                        <a:t>مربوط به ارزش‌های ملی</a:t>
                      </a:r>
                      <a:r>
                        <a:rPr lang="ar-SA" sz="1600" b="1" dirty="0">
                          <a:effectLst/>
                          <a:cs typeface="B Lotus" panose="00000400000000000000" pitchFamily="2" charset="-78"/>
                        </a:rPr>
                        <a:t> است و </a:t>
                      </a:r>
                      <a:r>
                        <a:rPr lang="fa-IR" sz="1600" b="1" dirty="0">
                          <a:effectLst/>
                          <a:cs typeface="B Lotus" panose="00000400000000000000" pitchFamily="2" charset="-78"/>
                        </a:rPr>
                        <a:t>حق تولید</a:t>
                      </a:r>
                      <a:r>
                        <a:rPr lang="ar-SA" sz="1600" b="1" dirty="0">
                          <a:effectLst/>
                          <a:cs typeface="B Lotus" panose="00000400000000000000" pitchFamily="2" charset="-78"/>
                        </a:rPr>
                        <a:t> آن‌ها</a:t>
                      </a:r>
                      <a:r>
                        <a:rPr lang="fa-IR" sz="1600" b="1" dirty="0">
                          <a:effectLst/>
                          <a:cs typeface="B Lotus" panose="00000400000000000000" pitchFamily="2" charset="-78"/>
                        </a:rPr>
                        <a:t> همچنان </a:t>
                      </a:r>
                      <a:r>
                        <a:rPr lang="ar-SA" sz="1600" b="1" dirty="0">
                          <a:effectLst/>
                          <a:cs typeface="B Lotus" panose="00000400000000000000" pitchFamily="2" charset="-78"/>
                        </a:rPr>
                        <a:t>در اختیار </a:t>
                      </a:r>
                      <a:r>
                        <a:rPr lang="fa-IR" sz="1600" b="1" dirty="0">
                          <a:effectLst/>
                          <a:cs typeface="B Lotus" panose="00000400000000000000" pitchFamily="2" charset="-78"/>
                        </a:rPr>
                        <a:t>وزارت آموزش‌وپرورش است</a:t>
                      </a:r>
                      <a:r>
                        <a:rPr lang="ar-SA" sz="1600" b="1" dirty="0">
                          <a:effectLst/>
                          <a:cs typeface="B Lotus" panose="00000400000000000000" pitchFamily="2" charset="-78"/>
                        </a:rPr>
                        <a:t>) </a:t>
                      </a:r>
                      <a:r>
                        <a:rPr lang="fa-IR" sz="1600" b="1" dirty="0">
                          <a:effectLst/>
                          <a:cs typeface="B Lotus" panose="00000400000000000000" pitchFamily="2" charset="-78"/>
                        </a:rPr>
                        <a:t>منتشر </a:t>
                      </a:r>
                      <a:r>
                        <a:rPr lang="fa-IR" sz="1600" b="1" dirty="0" smtClean="0">
                          <a:effectLst/>
                          <a:cs typeface="B Lotus" panose="00000400000000000000" pitchFamily="2" charset="-78"/>
                        </a:rPr>
                        <a:t>می کنند</a:t>
                      </a:r>
                      <a:r>
                        <a:rPr lang="fa-IR" sz="1600" b="1" dirty="0">
                          <a:effectLst/>
                          <a:cs typeface="B Lotus" panose="00000400000000000000" pitchFamily="2" charset="-78"/>
                        </a:rPr>
                        <a:t>.</a:t>
                      </a:r>
                      <a:endParaRPr lang="en-US" sz="16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1221137431"/>
                  </a:ext>
                </a:extLst>
              </a:tr>
              <a:tr h="2371668">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ترکیه</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fa-IR" sz="1600" b="1" dirty="0">
                          <a:effectLst/>
                          <a:cs typeface="B Lotus" panose="00000400000000000000" pitchFamily="2" charset="-78"/>
                        </a:rPr>
                        <a:t>کتاب‌های درسی </a:t>
                      </a:r>
                      <a:r>
                        <a:rPr lang="ar-SA" sz="1600" b="1" dirty="0">
                          <a:effectLst/>
                          <a:cs typeface="B Lotus" panose="00000400000000000000" pitchFamily="2" charset="-78"/>
                        </a:rPr>
                        <a:t>به سه روش </a:t>
                      </a:r>
                      <a:r>
                        <a:rPr lang="fa-IR" sz="1600" b="1" dirty="0">
                          <a:effectLst/>
                          <a:cs typeface="B Lotus" panose="00000400000000000000" pitchFamily="2" charset="-78"/>
                        </a:rPr>
                        <a:t>تهیه می‌شود: </a:t>
                      </a:r>
                      <a:r>
                        <a:rPr lang="fa-IR" sz="1600" b="1" dirty="0">
                          <a:solidFill>
                            <a:srgbClr val="FF0000"/>
                          </a:solidFill>
                          <a:effectLst/>
                          <a:cs typeface="B Lotus" panose="00000400000000000000" pitchFamily="2" charset="-78"/>
                        </a:rPr>
                        <a:t>أ) سفارش </a:t>
                      </a:r>
                      <a:r>
                        <a:rPr lang="ar-SA" sz="1600" b="1" dirty="0">
                          <a:solidFill>
                            <a:srgbClr val="FF0000"/>
                          </a:solidFill>
                          <a:effectLst/>
                          <a:cs typeface="B Lotus" panose="00000400000000000000" pitchFamily="2" charset="-78"/>
                        </a:rPr>
                        <a:t>توسط</a:t>
                      </a:r>
                      <a:r>
                        <a:rPr lang="fa-IR" sz="1600" b="1" dirty="0">
                          <a:solidFill>
                            <a:srgbClr val="FF0000"/>
                          </a:solidFill>
                          <a:effectLst/>
                          <a:cs typeface="B Lotus" panose="00000400000000000000" pitchFamily="2" charset="-78"/>
                        </a:rPr>
                        <a:t> وزارتخانه</a:t>
                      </a:r>
                      <a:r>
                        <a:rPr lang="ar-SA" sz="1600" b="1" dirty="0">
                          <a:solidFill>
                            <a:srgbClr val="FF0000"/>
                          </a:solidFill>
                          <a:effectLst/>
                          <a:cs typeface="B Lotus" panose="00000400000000000000" pitchFamily="2" charset="-78"/>
                        </a:rPr>
                        <a:t> </a:t>
                      </a:r>
                      <a:r>
                        <a:rPr lang="ar-SA" sz="1600" b="1" dirty="0">
                          <a:effectLst/>
                          <a:cs typeface="B Lotus" panose="00000400000000000000" pitchFamily="2" charset="-78"/>
                        </a:rPr>
                        <a:t>به ک</a:t>
                      </a:r>
                      <a:r>
                        <a:rPr lang="fa-IR" sz="1600" b="1" dirty="0">
                          <a:effectLst/>
                          <a:cs typeface="B Lotus" panose="00000400000000000000" pitchFamily="2" charset="-78"/>
                        </a:rPr>
                        <a:t>میسیونها، مؤسسات و یا سازمان‌ها</a:t>
                      </a:r>
                      <a:r>
                        <a:rPr lang="ar-SA" sz="1600" b="1" dirty="0">
                          <a:effectLst/>
                          <a:cs typeface="B Lotus" panose="00000400000000000000" pitchFamily="2" charset="-78"/>
                        </a:rPr>
                        <a:t>؛ </a:t>
                      </a:r>
                      <a:r>
                        <a:rPr lang="fa-IR" sz="1600" b="1" dirty="0">
                          <a:solidFill>
                            <a:srgbClr val="FF0000"/>
                          </a:solidFill>
                          <a:effectLst/>
                          <a:cs typeface="B Lotus" panose="00000400000000000000" pitchFamily="2" charset="-78"/>
                        </a:rPr>
                        <a:t>ب) خرید</a:t>
                      </a:r>
                      <a:r>
                        <a:rPr lang="fa-IR" sz="1600" b="1" dirty="0">
                          <a:effectLst/>
                          <a:cs typeface="B Lotus" panose="00000400000000000000" pitchFamily="2" charset="-78"/>
                        </a:rPr>
                        <a:t>؛ وزارتخانه می‌تواند در صورت نیاز از طریق خرید کتاب‌هایی که در داخل و یا خارج از کشور نوشته شده یا ترجمه شده‌اند کتاب‌های درسی را تأمین کند؛ </a:t>
                      </a:r>
                      <a:r>
                        <a:rPr lang="fa-IR" sz="1600" b="1" dirty="0">
                          <a:solidFill>
                            <a:srgbClr val="FF0000"/>
                          </a:solidFill>
                          <a:effectLst/>
                          <a:cs typeface="B Lotus" panose="00000400000000000000" pitchFamily="2" charset="-78"/>
                        </a:rPr>
                        <a:t>ج) آماده سازی توسط بخش خصوصی</a:t>
                      </a:r>
                      <a:r>
                        <a:rPr lang="fa-IR" sz="1600" b="1" dirty="0">
                          <a:effectLst/>
                          <a:cs typeface="B Lotus" panose="00000400000000000000" pitchFamily="2" charset="-78"/>
                        </a:rPr>
                        <a:t>؛ ناشران با رعایت اصول و روش‌های تهیه شده در آیین نامه می توانند به آماده سازی کتاب‌های درسی بپردازند</a:t>
                      </a:r>
                      <a:r>
                        <a:rPr lang="ar-SA" sz="1600" b="1" dirty="0">
                          <a:effectLst/>
                          <a:cs typeface="B Lotus" panose="00000400000000000000" pitchFamily="2" charset="-78"/>
                        </a:rPr>
                        <a:t>. بنابراین کتاب‌های درسی در مورد اول توسط وزارت آموزش‌وپرورش و در مورد دوم و سوم توسط ناشران بخش خصوصی تدوین می‌شود.</a:t>
                      </a:r>
                      <a:endParaRPr lang="en-US" sz="1600" b="1" dirty="0">
                        <a:effectLst/>
                        <a:latin typeface="Calibri" panose="020F0502020204030204" pitchFamily="34" charset="0"/>
                        <a:ea typeface="Calibri" panose="020F0502020204030204" pitchFamily="34" charset="0"/>
                        <a:cs typeface="B Lotus" panose="00000400000000000000" pitchFamily="2" charset="-78"/>
                      </a:endParaRPr>
                    </a:p>
                  </a:txBody>
                  <a:tcPr marL="54467" marR="54467" marT="0" marB="0" anchor="ctr"/>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413396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پنجم: </a:t>
            </a:r>
            <a:r>
              <a:rPr lang="ar-SA" sz="2200" b="1" dirty="0" smtClean="0">
                <a:solidFill>
                  <a:srgbClr val="FF0000"/>
                </a:solidFill>
                <a:cs typeface="B Roya" panose="00000400000000000000" pitchFamily="2" charset="-78"/>
              </a:rPr>
              <a:t>در </a:t>
            </a:r>
            <a:r>
              <a:rPr lang="ar-SA" sz="2200" b="1" dirty="0">
                <a:solidFill>
                  <a:srgbClr val="FF0000"/>
                </a:solidFill>
                <a:cs typeface="B Roya" panose="00000400000000000000" pitchFamily="2" charset="-78"/>
              </a:rPr>
              <a:t>کشورهای مورد مطالعه، کتاب تازه تألیف توسط چه مرجعی و چگونه تأیید می‌شود تا اعتبار لازم را به دست آورد؟</a:t>
            </a:r>
            <a:r>
              <a:rPr lang="en-US" b="1" dirty="0"/>
              <a:t/>
            </a:r>
            <a:br>
              <a:rPr lang="en-US" b="1" dirty="0"/>
            </a:b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441944146"/>
              </p:ext>
            </p:extLst>
          </p:nvPr>
        </p:nvGraphicFramePr>
        <p:xfrm>
          <a:off x="190500" y="914400"/>
          <a:ext cx="8763000" cy="5696028"/>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440325">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مرجع تأیید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733973">
                <a:tc>
                  <a:txBody>
                    <a:bodyPr/>
                    <a:lstStyle/>
                    <a:p>
                      <a:pPr algn="ctr" rtl="1">
                        <a:lnSpc>
                          <a:spcPct val="107000"/>
                        </a:lnSpc>
                        <a:spcAft>
                          <a:spcPts val="0"/>
                        </a:spcAft>
                      </a:pPr>
                      <a:r>
                        <a:rPr lang="ar-SA" sz="1600" b="1">
                          <a:solidFill>
                            <a:srgbClr val="FF0000"/>
                          </a:solidFill>
                          <a:effectLst/>
                          <a:cs typeface="B Titr" panose="00000700000000000000" pitchFamily="2" charset="-78"/>
                        </a:rPr>
                        <a:t>ج.ا.ایران</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r>
                        <a:rPr lang="ar-SA" sz="1600" b="1" kern="1200" dirty="0">
                          <a:solidFill>
                            <a:schemeClr val="tx1"/>
                          </a:solidFill>
                          <a:effectLst/>
                          <a:latin typeface="+mn-lt"/>
                          <a:ea typeface="+mn-ea"/>
                          <a:cs typeface="B Lotus" panose="00000400000000000000" pitchFamily="2" charset="-78"/>
                        </a:rPr>
                        <a:t>شورای </a:t>
                      </a:r>
                      <a:r>
                        <a:rPr lang="fa-IR" sz="1600" b="1" kern="1200" dirty="0">
                          <a:solidFill>
                            <a:schemeClr val="tx1"/>
                          </a:solidFill>
                          <a:effectLst/>
                          <a:latin typeface="+mn-lt"/>
                          <a:ea typeface="+mn-ea"/>
                          <a:cs typeface="B Lotus" panose="00000400000000000000" pitchFamily="2" charset="-78"/>
                        </a:rPr>
                        <a:t>برنامه‌ریزی</a:t>
                      </a:r>
                      <a:r>
                        <a:rPr lang="ar-SA" sz="1600" b="1" kern="1200" dirty="0">
                          <a:solidFill>
                            <a:schemeClr val="tx1"/>
                          </a:solidFill>
                          <a:effectLst/>
                          <a:latin typeface="+mn-lt"/>
                          <a:ea typeface="+mn-ea"/>
                          <a:cs typeface="B Lotus" panose="00000400000000000000" pitchFamily="2" charset="-78"/>
                        </a:rPr>
                        <a:t> اصلی‌ترین مرجع کارشناسی در مورد برنامه‌ی درسی، مواد آموزشی و امور مرتبط با آن در دفتر است. پس از آن كه كتاب جدید توسط مؤلفان منتخب مطابق برنامه و ضوابط ارائه شده از سوی دفتر، تألیف و به دفتر تحویل گردید، بایستی پیش نویس كتاب در </a:t>
                      </a:r>
                      <a:r>
                        <a:rPr lang="ar-SA" sz="1600" b="1" kern="1200" dirty="0">
                          <a:solidFill>
                            <a:srgbClr val="FF0000"/>
                          </a:solidFill>
                          <a:effectLst/>
                          <a:latin typeface="+mn-lt"/>
                          <a:ea typeface="+mn-ea"/>
                          <a:cs typeface="B Lotus" panose="00000400000000000000" pitchFamily="2" charset="-78"/>
                        </a:rPr>
                        <a:t>شورای برنامه‌ریزی گروه </a:t>
                      </a:r>
                      <a:r>
                        <a:rPr lang="ar-SA" sz="1600" b="1" kern="1200" dirty="0">
                          <a:solidFill>
                            <a:schemeClr val="tx1"/>
                          </a:solidFill>
                          <a:effectLst/>
                          <a:latin typeface="+mn-lt"/>
                          <a:ea typeface="+mn-ea"/>
                          <a:cs typeface="B Lotus" panose="00000400000000000000" pitchFamily="2" charset="-78"/>
                        </a:rPr>
                        <a:t>(شامل متخصص موضوعی، معلم با تجربه، برنامه ریز درسی و کارشناس کتاب درسی) مورد بررسی دقیق قرار گیرد. همچنین در جریان اعتبار بخشی نظری، نظرات معلمان نیز اخذ می‌شود و چنانچه نیاز به اصلاح و بازنگری داشته باشد، به تیم تألیف اعلام گردد. تیم تألیف موظف است پیشنهادهای اصلاحی شورا را در كتاب اعمال نموده و جهت بررسی نهایی به شورا ارائه دهد</a:t>
                      </a:r>
                      <a:r>
                        <a:rPr lang="en-US" sz="1600" b="1" kern="1200" dirty="0" smtClean="0">
                          <a:solidFill>
                            <a:schemeClr val="tx1"/>
                          </a:solidFill>
                          <a:effectLst/>
                          <a:latin typeface="+mn-lt"/>
                          <a:ea typeface="+mn-ea"/>
                          <a:cs typeface="B Lotus" panose="00000400000000000000" pitchFamily="2" charset="-78"/>
                        </a:rPr>
                        <a:t>.</a:t>
                      </a:r>
                      <a:endParaRPr lang="fa-IR" sz="1600" b="1" kern="1200" dirty="0" smtClean="0">
                        <a:solidFill>
                          <a:schemeClr val="tx1"/>
                        </a:solidFill>
                        <a:effectLst/>
                        <a:latin typeface="+mn-lt"/>
                        <a:ea typeface="+mn-ea"/>
                        <a:cs typeface="B Lotus" panose="00000400000000000000" pitchFamily="2" charset="-78"/>
                      </a:endParaRPr>
                    </a:p>
                    <a:p>
                      <a:pPr indent="180340" algn="just" rtl="1">
                        <a:lnSpc>
                          <a:spcPct val="107000"/>
                        </a:lnSpc>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83142641"/>
                  </a:ext>
                </a:extLst>
              </a:tr>
              <a:tr h="2150475">
                <a:tc>
                  <a:txBody>
                    <a:bodyPr/>
                    <a:lstStyle/>
                    <a:p>
                      <a:pPr algn="ctr" rtl="1">
                        <a:lnSpc>
                          <a:spcPct val="107000"/>
                        </a:lnSpc>
                        <a:spcAft>
                          <a:spcPts val="0"/>
                        </a:spcAft>
                      </a:pPr>
                      <a:r>
                        <a:rPr lang="ar-SA" sz="1600" b="1">
                          <a:solidFill>
                            <a:srgbClr val="FF0000"/>
                          </a:solidFill>
                          <a:effectLst/>
                          <a:cs typeface="B Titr" panose="00000700000000000000" pitchFamily="2" charset="-78"/>
                        </a:rPr>
                        <a:t>کره جنوبی</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endParaRPr lang="fa-IR" sz="1600" b="1" kern="1200" dirty="0" smtClean="0">
                        <a:solidFill>
                          <a:schemeClr val="tx1"/>
                        </a:solidFill>
                        <a:effectLst/>
                        <a:latin typeface="+mn-lt"/>
                        <a:ea typeface="+mn-ea"/>
                        <a:cs typeface="B Lotus" panose="00000400000000000000" pitchFamily="2" charset="-78"/>
                      </a:endParaRPr>
                    </a:p>
                    <a:p>
                      <a:pPr indent="180340" algn="just" rtl="1">
                        <a:lnSpc>
                          <a:spcPct val="107000"/>
                        </a:lnSpc>
                        <a:spcAft>
                          <a:spcPts val="0"/>
                        </a:spcAft>
                      </a:pPr>
                      <a:r>
                        <a:rPr lang="fa-IR" sz="1600" b="1" kern="1200" dirty="0" smtClean="0">
                          <a:solidFill>
                            <a:schemeClr val="tx1"/>
                          </a:solidFill>
                          <a:effectLst/>
                          <a:latin typeface="+mn-lt"/>
                          <a:ea typeface="+mn-ea"/>
                          <a:cs typeface="B Lotus" panose="00000400000000000000" pitchFamily="2" charset="-78"/>
                        </a:rPr>
                        <a:t>وزارت آموزش‌وپرورش کره به‌منظور مشورت در مورد مسائلی از قبیل تألیف، صدور مجوز و تأیید کتاب‌های درسی </a:t>
                      </a:r>
                      <a:r>
                        <a:rPr lang="fa-IR" sz="1600" b="1" kern="1200" dirty="0" smtClean="0">
                          <a:solidFill>
                            <a:srgbClr val="FF0000"/>
                          </a:solidFill>
                          <a:effectLst/>
                          <a:latin typeface="+mn-lt"/>
                          <a:ea typeface="+mn-ea"/>
                          <a:cs typeface="B Lotus" panose="00000400000000000000" pitchFamily="2" charset="-78"/>
                        </a:rPr>
                        <a:t>شورای مشورتی کتاب‌های درسی </a:t>
                      </a:r>
                      <a:r>
                        <a:rPr lang="fa-IR" sz="1600" b="1" kern="1200" dirty="0" smtClean="0">
                          <a:solidFill>
                            <a:schemeClr val="tx1"/>
                          </a:solidFill>
                          <a:effectLst/>
                          <a:latin typeface="+mn-lt"/>
                          <a:ea typeface="+mn-ea"/>
                          <a:cs typeface="B Lotus" panose="00000400000000000000" pitchFamily="2" charset="-78"/>
                        </a:rPr>
                        <a:t>را تشکیل داده است. پیش نویس کتاب‌های دولتی (کتاب‌های نوع 1) توسط این شورا بررسی و تأیید می‌شوند. همچنین بررسی‌های لازم جهت تأیید و اعلام کتاب درسی مجاز (کتاب‌های نوع 2) توسط همین شورا انجام می‌شود. در خصوص کتاب‌های مورد تأیید (کتاب‌های نوع 3) وزیر آموزش‌وپرورش استانداردهای لازم برای تأیید کتاب‌های درسی را از طریق شورای مشورتی کتاب درسی تنظیم می‌کند. وزارت آموزش‌وپرورش، علوم و فناوری امور مربوط به کتاب‌های تأیید شده از قبیل تأیید، تصمیم گیری در مورد استانداردهای تأیید، لغو تأیید، درخواست تجدیدنظر در محتوا و توصیه برای تعدیل قیمت را اغلب به رئیس اداره آموزش‌وپرورش واگذار کرده است</a:t>
                      </a:r>
                    </a:p>
                  </a:txBody>
                  <a:tcPr marL="54467" marR="54467" marT="0" marB="0" anchor="ctr"/>
                </a:tc>
                <a:extLst>
                  <a:ext uri="{0D108BD9-81ED-4DB2-BD59-A6C34878D82A}">
                    <a16:rowId xmlns:a16="http://schemas.microsoft.com/office/drawing/2014/main" xmlns="" val="1221137431"/>
                  </a:ext>
                </a:extLst>
              </a:tr>
              <a:tr h="1343992">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ژاپن</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r>
                        <a:rPr lang="fa-IR" sz="1600" b="1" kern="1200" dirty="0" smtClean="0">
                          <a:solidFill>
                            <a:schemeClr val="tx1"/>
                          </a:solidFill>
                          <a:effectLst/>
                          <a:latin typeface="+mn-lt"/>
                          <a:ea typeface="+mn-ea"/>
                          <a:cs typeface="B Lotus" panose="00000400000000000000" pitchFamily="2" charset="-78"/>
                        </a:rPr>
                        <a:t>کتاب‌های درسی نوشته شده توسط ناشران خصوصی جهت استفاده در مدارس باید از وزیر آموزش‌وپرورش، فرهنگ، ورزش، علوم و فناوری  مجوز دریافت نمایند. مجوز کتاب درسی پس از تأیید آن توسط </a:t>
                      </a:r>
                      <a:r>
                        <a:rPr lang="fa-IR" sz="1600" b="1" kern="1200" dirty="0" smtClean="0">
                          <a:solidFill>
                            <a:srgbClr val="FF0000"/>
                          </a:solidFill>
                          <a:effectLst/>
                          <a:latin typeface="+mn-lt"/>
                          <a:ea typeface="+mn-ea"/>
                          <a:cs typeface="B Lotus" panose="00000400000000000000" pitchFamily="2" charset="-78"/>
                        </a:rPr>
                        <a:t>شورای تحقیقات و مجوز کتاب درسی</a:t>
                      </a:r>
                      <a:r>
                        <a:rPr lang="fa-IR" sz="1600" b="1" kern="1200" dirty="0" smtClean="0">
                          <a:solidFill>
                            <a:schemeClr val="tx1"/>
                          </a:solidFill>
                          <a:effectLst/>
                          <a:latin typeface="+mn-lt"/>
                          <a:ea typeface="+mn-ea"/>
                          <a:cs typeface="B Lotus" panose="00000400000000000000" pitchFamily="2" charset="-78"/>
                        </a:rPr>
                        <a:t> (یک ارگان داخل وزارت آموزش‌وپرورش، فرهنگ، ورزش، علوم و فناوری) مطابق با دستورالعمل‌های مجوز کتاب درسی وزارت اعطاء می‌شود.</a:t>
                      </a:r>
                      <a:endParaRPr lang="en-US" sz="1600" b="1" kern="1200" dirty="0">
                        <a:solidFill>
                          <a:schemeClr val="tx1"/>
                        </a:solidFill>
                        <a:effectLst/>
                        <a:latin typeface="+mn-lt"/>
                        <a:ea typeface="+mn-ea"/>
                        <a:cs typeface="B Lotus" panose="00000400000000000000" pitchFamily="2" charset="-78"/>
                      </a:endParaRPr>
                    </a:p>
                  </a:txBody>
                  <a:tcPr marL="54467" marR="54467" marT="0" marB="0" anchor="ctr"/>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33347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8844607"/>
              </p:ext>
            </p:extLst>
          </p:nvPr>
        </p:nvGraphicFramePr>
        <p:xfrm>
          <a:off x="190500" y="0"/>
          <a:ext cx="8763000" cy="6594318"/>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354755">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مرجع تأیید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389739">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آمریکا (ک.ش)</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ar-SA" sz="1600" b="1" kern="1200" dirty="0">
                          <a:solidFill>
                            <a:schemeClr val="tx1"/>
                          </a:solidFill>
                          <a:effectLst/>
                          <a:latin typeface="+mn-lt"/>
                          <a:ea typeface="+mn-ea"/>
                          <a:cs typeface="B Lotus" panose="00000400000000000000" pitchFamily="2" charset="-78"/>
                        </a:rPr>
                        <a:t>پس از آن که کتاب‌های درسی ارسال شده توسط ناشران خصوصی به‌منظور ارزیابی و تأیید، توسط کمیسیون کتاب مورد ارزیابی قرار گرفت، گزارش کمیسیون در جلسه مشترک با هیئت آموزشی ایالت مورد بررسی قرار می گیرد. </a:t>
                      </a:r>
                      <a:r>
                        <a:rPr lang="fa-IR" sz="1600" b="1" kern="1200" dirty="0">
                          <a:solidFill>
                            <a:schemeClr val="tx1"/>
                          </a:solidFill>
                          <a:effectLst/>
                          <a:latin typeface="+mn-lt"/>
                          <a:ea typeface="+mn-ea"/>
                          <a:cs typeface="B Lotus" panose="00000400000000000000" pitchFamily="2" charset="-78"/>
                        </a:rPr>
                        <a:t>در جلسه </a:t>
                      </a:r>
                      <a:r>
                        <a:rPr lang="fa-IR" sz="1600" b="1" kern="1200" dirty="0">
                          <a:solidFill>
                            <a:srgbClr val="FF0000"/>
                          </a:solidFill>
                          <a:effectLst/>
                          <a:latin typeface="+mn-lt"/>
                          <a:ea typeface="+mn-ea"/>
                          <a:cs typeface="B Lotus" panose="00000400000000000000" pitchFamily="2" charset="-78"/>
                        </a:rPr>
                        <a:t>هیئت آموزشی ایالت</a:t>
                      </a:r>
                      <a:r>
                        <a:rPr lang="fa-IR" sz="1600" b="1" kern="1200" dirty="0">
                          <a:solidFill>
                            <a:schemeClr val="tx1"/>
                          </a:solidFill>
                          <a:effectLst/>
                          <a:latin typeface="+mn-lt"/>
                          <a:ea typeface="+mn-ea"/>
                          <a:cs typeface="B Lotus" panose="00000400000000000000" pitchFamily="2" charset="-78"/>
                        </a:rPr>
                        <a:t>، هیئت به‌طور رسمی لیستی از مواد را با توجه به توصیه‌های کمیسیون کتاب درسی و مطابق با الزامات فراخوان ارسال کتاب‌های درسی جهت ارزیابی و تأیید در کارولینای شمالی، استاندارد دوره تحصیلی کارولینای شمالی، قیمت و نیازهای مدارس دولتی تأیید می‌کند</a:t>
                      </a:r>
                      <a:r>
                        <a:rPr lang="ar-SA" sz="1600" b="1" kern="1200" dirty="0">
                          <a:solidFill>
                            <a:schemeClr val="tx1"/>
                          </a:solidFill>
                          <a:effectLst/>
                          <a:latin typeface="+mn-lt"/>
                          <a:ea typeface="+mn-ea"/>
                          <a:cs typeface="B Lotus" panose="00000400000000000000" pitchFamily="2" charset="-78"/>
                        </a:rPr>
                        <a:t>.</a:t>
                      </a:r>
                      <a:endParaRPr lang="en-US" sz="1600" b="1" kern="1200" dirty="0">
                        <a:solidFill>
                          <a:schemeClr val="tx1"/>
                        </a:solidFill>
                        <a:effectLst/>
                        <a:latin typeface="+mn-lt"/>
                        <a:ea typeface="+mn-ea"/>
                        <a:cs typeface="B Lotus" panose="00000400000000000000" pitchFamily="2" charset="-78"/>
                      </a:endParaRPr>
                    </a:p>
                  </a:txBody>
                  <a:tcPr marL="68580" marR="68580" marT="0" marB="0"/>
                </a:tc>
                <a:extLst>
                  <a:ext uri="{0D108BD9-81ED-4DB2-BD59-A6C34878D82A}">
                    <a16:rowId xmlns:a16="http://schemas.microsoft.com/office/drawing/2014/main" xmlns="" val="3083142641"/>
                  </a:ext>
                </a:extLst>
              </a:tr>
              <a:tr h="2501530">
                <a:tc>
                  <a:txBody>
                    <a:bodyPr/>
                    <a:lstStyle/>
                    <a:p>
                      <a:pPr algn="ctr" rtl="1">
                        <a:lnSpc>
                          <a:spcPct val="107000"/>
                        </a:lnSpc>
                        <a:spcAft>
                          <a:spcPts val="0"/>
                        </a:spcAft>
                      </a:pPr>
                      <a:r>
                        <a:rPr lang="ar-SA" sz="1600" b="1">
                          <a:solidFill>
                            <a:srgbClr val="FF0000"/>
                          </a:solidFill>
                          <a:effectLst/>
                          <a:cs typeface="B Titr" panose="00000700000000000000" pitchFamily="2" charset="-78"/>
                        </a:rPr>
                        <a:t>سنگاپور</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endParaRPr lang="fa-IR" sz="1600" b="1" kern="1200" dirty="0" smtClean="0">
                        <a:solidFill>
                          <a:schemeClr val="tx1"/>
                        </a:solidFill>
                        <a:effectLst/>
                        <a:latin typeface="+mn-lt"/>
                        <a:ea typeface="+mn-ea"/>
                        <a:cs typeface="B Lotus" panose="00000400000000000000" pitchFamily="2" charset="-78"/>
                      </a:endParaRPr>
                    </a:p>
                    <a:p>
                      <a:pPr marL="0" indent="180340" algn="just" defTabSz="685800" rtl="1" eaLnBrk="1" latinLnBrk="0" hangingPunct="1">
                        <a:lnSpc>
                          <a:spcPct val="107000"/>
                        </a:lnSpc>
                        <a:spcAft>
                          <a:spcPts val="0"/>
                        </a:spcAft>
                      </a:pPr>
                      <a:r>
                        <a:rPr lang="fa-IR" sz="1600" b="1" kern="1200" dirty="0" smtClean="0">
                          <a:solidFill>
                            <a:schemeClr val="tx1"/>
                          </a:solidFill>
                          <a:effectLst/>
                          <a:latin typeface="+mn-lt"/>
                          <a:ea typeface="+mn-ea"/>
                          <a:cs typeface="B Lotus" panose="00000400000000000000" pitchFamily="2" charset="-78"/>
                        </a:rPr>
                        <a:t>ناشران آموزشی تجاری، مواد آموزشی را بر اساس برنامه‌های درسی منتشر شده توسط وزارت آموزش‌وپرورش و تحت راهنمایی آن وزارتخانه تولید می‌کنند و این مواد توسط وزارت آموزش‌وپرورش مورد بررسی قرار می گیرد و تنها موادی که بتوانند از فرآیند تأیید عبور کنند، تصویب شده و برای استفاده در مدارس مناسب بوده و در فهرست کتاب‌های تأیید شده قرار خواهند گرفت. در جریان تأیید، کتاب‌های ارائه شده توسط </a:t>
                      </a:r>
                      <a:r>
                        <a:rPr lang="fa-IR" sz="1600" b="1" kern="1200" dirty="0" smtClean="0">
                          <a:solidFill>
                            <a:srgbClr val="FF0000"/>
                          </a:solidFill>
                          <a:effectLst/>
                          <a:latin typeface="+mn-lt"/>
                          <a:ea typeface="+mn-ea"/>
                          <a:cs typeface="B Lotus" panose="00000400000000000000" pitchFamily="2" charset="-78"/>
                        </a:rPr>
                        <a:t>گروهی از محققان مستقل از مدارس و مؤسسات دانشگاهی </a:t>
                      </a:r>
                      <a:r>
                        <a:rPr lang="fa-IR" sz="1600" b="1" kern="1200" dirty="0" smtClean="0">
                          <a:solidFill>
                            <a:schemeClr val="tx1"/>
                          </a:solidFill>
                          <a:effectLst/>
                          <a:latin typeface="+mn-lt"/>
                          <a:ea typeface="+mn-ea"/>
                          <a:cs typeface="B Lotus" panose="00000400000000000000" pitchFamily="2" charset="-78"/>
                        </a:rPr>
                        <a:t>با برنامه‌های درسی منتشر شده وزارت آموزش‌وپرورش تطبیق داده می‌شود. این بررسی تضمین می‌کند که سطح محتوا و مهارت در کتاب‌های درسی مطابق سرفصل‌های موضوعی و امتحانات تنظیم شده‌اند. علاوه بر این، بررسی تضمین می‌کند که محتوای کتاب درسی به روز، دقیق و مناسب برای زمینه‌های محلی و بین المللی است.</a:t>
                      </a:r>
                    </a:p>
                    <a:p>
                      <a:pPr marL="0" indent="180340" algn="just" defTabSz="685800" rtl="1" eaLnBrk="1" latinLnBrk="0" hangingPunct="1">
                        <a:lnSpc>
                          <a:spcPct val="107000"/>
                        </a:lnSpc>
                        <a:spcAft>
                          <a:spcPts val="0"/>
                        </a:spcAft>
                      </a:pPr>
                      <a:endParaRPr lang="en-US" sz="1600" b="1" kern="1200" dirty="0">
                        <a:solidFill>
                          <a:schemeClr val="tx1"/>
                        </a:solidFill>
                        <a:effectLst/>
                        <a:latin typeface="+mn-lt"/>
                        <a:ea typeface="+mn-ea"/>
                        <a:cs typeface="B Lotus" panose="00000400000000000000" pitchFamily="2" charset="-78"/>
                      </a:endParaRPr>
                    </a:p>
                  </a:txBody>
                  <a:tcPr marL="54467" marR="54467" marT="0" marB="0" anchor="ctr"/>
                </a:tc>
                <a:extLst>
                  <a:ext uri="{0D108BD9-81ED-4DB2-BD59-A6C34878D82A}">
                    <a16:rowId xmlns:a16="http://schemas.microsoft.com/office/drawing/2014/main" xmlns="" val="1221137431"/>
                  </a:ext>
                </a:extLst>
              </a:tr>
              <a:tr h="1773774">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ترکیه</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r>
                        <a:rPr lang="ar-SA" sz="1600" b="1" kern="1200" dirty="0">
                          <a:solidFill>
                            <a:schemeClr val="tx1"/>
                          </a:solidFill>
                          <a:effectLst/>
                          <a:latin typeface="+mn-lt"/>
                          <a:ea typeface="+mn-ea"/>
                          <a:cs typeface="B Lotus" panose="00000400000000000000" pitchFamily="2" charset="-78"/>
                        </a:rPr>
                        <a:t>کتاب‌های درسی توسط نویسندگان/ ناشران (تحت عنوان کتاب درسی، کتاب کار و یا کتاب راهنمای معلم) آماده می‌شوند و به </a:t>
                      </a:r>
                      <a:r>
                        <a:rPr lang="ar-SA" sz="1600" b="1" kern="1200" dirty="0">
                          <a:solidFill>
                            <a:srgbClr val="FF0000"/>
                          </a:solidFill>
                          <a:effectLst/>
                          <a:latin typeface="+mn-lt"/>
                          <a:ea typeface="+mn-ea"/>
                          <a:cs typeface="B Lotus" panose="00000400000000000000" pitchFamily="2" charset="-78"/>
                        </a:rPr>
                        <a:t>هیئت آموزشی </a:t>
                      </a:r>
                      <a:r>
                        <a:rPr lang="ar-SA" sz="1600" b="1" kern="1200" dirty="0">
                          <a:solidFill>
                            <a:schemeClr val="tx1"/>
                          </a:solidFill>
                          <a:effectLst/>
                          <a:latin typeface="+mn-lt"/>
                          <a:ea typeface="+mn-ea"/>
                          <a:cs typeface="B Lotus" panose="00000400000000000000" pitchFamily="2" charset="-78"/>
                        </a:rPr>
                        <a:t>که به‌عنوان کمیته مشورتی وزارت آموزش‌وپرورش عمل می‌کند، فرستاده می‌شود.</a:t>
                      </a:r>
                      <a:endParaRPr lang="en-US" sz="1600" b="1" kern="1200" dirty="0">
                        <a:solidFill>
                          <a:schemeClr val="tx1"/>
                        </a:solidFill>
                        <a:effectLst/>
                        <a:latin typeface="+mn-lt"/>
                        <a:ea typeface="+mn-ea"/>
                        <a:cs typeface="B Lotus" panose="00000400000000000000" pitchFamily="2" charset="-78"/>
                      </a:endParaRPr>
                    </a:p>
                    <a:p>
                      <a:pPr marL="0" indent="180340" algn="just" defTabSz="685800" rtl="1" eaLnBrk="1" latinLnBrk="0" hangingPunct="1">
                        <a:lnSpc>
                          <a:spcPct val="107000"/>
                        </a:lnSpc>
                        <a:spcAft>
                          <a:spcPts val="0"/>
                        </a:spcAft>
                      </a:pPr>
                      <a:r>
                        <a:rPr lang="ar-SA" sz="1600" b="1" kern="1200" dirty="0">
                          <a:solidFill>
                            <a:schemeClr val="tx1"/>
                          </a:solidFill>
                          <a:effectLst/>
                          <a:latin typeface="+mn-lt"/>
                          <a:ea typeface="+mn-ea"/>
                          <a:cs typeface="B Lotus" panose="00000400000000000000" pitchFamily="2" charset="-78"/>
                        </a:rPr>
                        <a:t>هیئت آموزشی پیش نویس کتاب را به‌منظور بررسی هماهنگی آن با فرمت مورد نظر به کمیسیون بررسی مقدماتی ارسال می‌کند. پس از آن، کتاب‌های تأیید شده جهت بررسی اساسی از نظر محتوا به شعب کمیسیون ارسال می‌شوند. شعبه کمیسیون کتاب را مطابق برنامه‌ی درسی مربوطه، آیین نامه کتاب‌های درسی، تصمیمات انجمن تعلیم و تربیت (که ارزش حقوقی و قانونی دارد) و معیارهای ارزشیابی شعبه‌ی مربوطه بررسی می‌کند و یک نمره ارزشیابی می دهد. سپس کتاب‌های درسی با نمره 75 و بیشتر (تا 100) به کمیسیون که صحت نتایج بررسی شعب را چک می‌کند، فرستاده می‌شوند. کتاب‌های درسی با نمره 90 و بیشتر در بررسی شعب و تأیید شده توسط این کمیسیون جهت تصویب به هیئت معرفی می‌شوند. هیئت مذکور گزارش مربوط به آن کتاب درسی را ارزیابی کرده و آن را تصویب یا رد می‌کند.</a:t>
                      </a:r>
                      <a:endParaRPr lang="en-US" sz="1600" b="1" kern="1200" dirty="0">
                        <a:solidFill>
                          <a:schemeClr val="tx1"/>
                        </a:solidFill>
                        <a:effectLst/>
                        <a:latin typeface="+mn-lt"/>
                        <a:ea typeface="+mn-ea"/>
                        <a:cs typeface="B Lotus" panose="00000400000000000000" pitchFamily="2" charset="-78"/>
                      </a:endParaRPr>
                    </a:p>
                  </a:txBody>
                  <a:tcPr marL="68580" marR="68580" marT="0" marB="0"/>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165536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438400" y="152400"/>
            <a:ext cx="3886200" cy="68580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fa-IR" sz="4800" b="1" dirty="0" smtClean="0">
                <a:ln w="22225">
                  <a:solidFill>
                    <a:schemeClr val="accent2"/>
                  </a:solidFill>
                  <a:prstDash val="solid"/>
                </a:ln>
                <a:solidFill>
                  <a:schemeClr val="accent2">
                    <a:lumMod val="40000"/>
                    <a:lumOff val="60000"/>
                  </a:schemeClr>
                </a:solidFill>
                <a:latin typeface="IRAban" panose="02000503000000020002" pitchFamily="2" charset="-78"/>
                <a:cs typeface="IRAban" panose="02000503000000020002" pitchFamily="2" charset="-78"/>
              </a:rPr>
              <a:t>مقدمه</a:t>
            </a:r>
            <a:endParaRPr lang="fa-IR" sz="1100" dirty="0">
              <a:latin typeface="IRAban" panose="02000503000000020002" pitchFamily="2" charset="-78"/>
              <a:cs typeface="IRAban" panose="02000503000000020002"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8839200" cy="5760244"/>
          </a:xfrm>
          <a:prstGeom prst="rect">
            <a:avLst/>
          </a:prstGeom>
        </p:spPr>
      </p:pic>
    </p:spTree>
    <p:extLst>
      <p:ext uri="{BB962C8B-B14F-4D97-AF65-F5344CB8AC3E}">
        <p14:creationId xmlns:p14="http://schemas.microsoft.com/office/powerpoint/2010/main" val="168171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ششم: </a:t>
            </a:r>
            <a:r>
              <a:rPr lang="ar-SA" sz="2200" b="1" dirty="0" smtClean="0">
                <a:solidFill>
                  <a:srgbClr val="FF0000"/>
                </a:solidFill>
                <a:cs typeface="B Roya" panose="00000400000000000000" pitchFamily="2" charset="-78"/>
              </a:rPr>
              <a:t>در </a:t>
            </a:r>
            <a:r>
              <a:rPr lang="ar-SA" sz="2200" b="1" dirty="0">
                <a:solidFill>
                  <a:srgbClr val="FF0000"/>
                </a:solidFill>
                <a:cs typeface="B Roya" panose="00000400000000000000" pitchFamily="2" charset="-78"/>
              </a:rPr>
              <a:t>کشورهای مورد مطالعه، انتخاب کتاب‌های درسی برای استفاده در مدرسه، توسط چه مرجعی انجام می‌شود؟</a:t>
            </a:r>
            <a:r>
              <a:rPr lang="en-US" b="1" dirty="0"/>
              <a:t/>
            </a:r>
            <a:br>
              <a:rPr lang="en-US" b="1" dirty="0"/>
            </a:br>
            <a:r>
              <a:rPr lang="en-US" b="1" dirty="0"/>
              <a:t/>
            </a:r>
            <a:br>
              <a:rPr lang="en-US" b="1" dirty="0"/>
            </a:b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079127681"/>
              </p:ext>
            </p:extLst>
          </p:nvPr>
        </p:nvGraphicFramePr>
        <p:xfrm>
          <a:off x="190500" y="841375"/>
          <a:ext cx="8763000" cy="5940425"/>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440325">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مرجع انتخاب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007475">
                <a:tc>
                  <a:txBody>
                    <a:bodyPr/>
                    <a:lstStyle/>
                    <a:p>
                      <a:pPr algn="ctr" rtl="1">
                        <a:lnSpc>
                          <a:spcPct val="107000"/>
                        </a:lnSpc>
                        <a:spcAft>
                          <a:spcPts val="0"/>
                        </a:spcAft>
                      </a:pPr>
                      <a:r>
                        <a:rPr lang="ar-SA" sz="1600" b="1">
                          <a:solidFill>
                            <a:srgbClr val="FF0000"/>
                          </a:solidFill>
                          <a:effectLst/>
                          <a:cs typeface="B Titr" panose="00000700000000000000" pitchFamily="2" charset="-78"/>
                        </a:rPr>
                        <a:t>ج.ا.ایران</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r>
                        <a:rPr lang="fa-IR" sz="1600" b="1" kern="1200" dirty="0" smtClean="0">
                          <a:solidFill>
                            <a:schemeClr val="tx1"/>
                          </a:solidFill>
                          <a:effectLst/>
                          <a:latin typeface="+mn-lt"/>
                          <a:ea typeface="+mn-ea"/>
                          <a:cs typeface="B Lotus" panose="00000400000000000000" pitchFamily="2" charset="-78"/>
                        </a:rPr>
                        <a:t>به دلیل عدم رواج سیاست‌های چند تألیفی و تولید غیرمتمرکز، موضوع «انتخاب» کتاب‌های درسی در جمهوری اسلامی ایران، مصداق پیدا نمی‌کند؛ به عبارت دیگر تنها کتاب درسی تألیف شده است که باید تدریس شود. از این رو </a:t>
                      </a:r>
                      <a:r>
                        <a:rPr lang="fa-IR" sz="1600" b="1" kern="1200" dirty="0" smtClean="0">
                          <a:solidFill>
                            <a:srgbClr val="FF0000"/>
                          </a:solidFill>
                          <a:effectLst/>
                          <a:latin typeface="+mn-lt"/>
                          <a:ea typeface="+mn-ea"/>
                          <a:cs typeface="B Lotus" panose="00000400000000000000" pitchFamily="2" charset="-78"/>
                        </a:rPr>
                        <a:t>معلم و مدرسه نقشی در انتخاب کتاب‌های درسی ندارند</a:t>
                      </a:r>
                      <a:r>
                        <a:rPr lang="fa-IR" sz="1600" b="1" kern="1200" dirty="0" smtClean="0">
                          <a:solidFill>
                            <a:schemeClr val="tx1"/>
                          </a:solidFill>
                          <a:effectLst/>
                          <a:latin typeface="+mn-lt"/>
                          <a:ea typeface="+mn-ea"/>
                          <a:cs typeface="B Lotus" panose="00000400000000000000" pitchFamily="2" charset="-78"/>
                        </a:rPr>
                        <a:t>.</a:t>
                      </a:r>
                      <a:endParaRPr lang="en-US" sz="1600" b="1" kern="1200" dirty="0">
                        <a:solidFill>
                          <a:schemeClr val="tx1"/>
                        </a:solidFill>
                        <a:effectLst/>
                        <a:latin typeface="+mn-lt"/>
                        <a:ea typeface="+mn-ea"/>
                        <a:cs typeface="B Lotus" panose="00000400000000000000" pitchFamily="2" charset="-78"/>
                      </a:endParaRPr>
                    </a:p>
                  </a:txBody>
                  <a:tcPr marL="68580" marR="68580" marT="0" marB="0" anchor="ctr"/>
                </a:tc>
                <a:extLst>
                  <a:ext uri="{0D108BD9-81ED-4DB2-BD59-A6C34878D82A}">
                    <a16:rowId xmlns:a16="http://schemas.microsoft.com/office/drawing/2014/main" xmlns="" val="3083142641"/>
                  </a:ext>
                </a:extLst>
              </a:tr>
              <a:tr h="2209800">
                <a:tc>
                  <a:txBody>
                    <a:bodyPr/>
                    <a:lstStyle/>
                    <a:p>
                      <a:pPr algn="ctr" rtl="1">
                        <a:lnSpc>
                          <a:spcPct val="107000"/>
                        </a:lnSpc>
                        <a:spcAft>
                          <a:spcPts val="0"/>
                        </a:spcAft>
                      </a:pPr>
                      <a:r>
                        <a:rPr lang="ar-SA" sz="1600" b="1">
                          <a:solidFill>
                            <a:srgbClr val="FF0000"/>
                          </a:solidFill>
                          <a:effectLst/>
                          <a:cs typeface="B Titr" panose="00000700000000000000" pitchFamily="2" charset="-78"/>
                        </a:rPr>
                        <a:t>کره جنوبی</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marL="0" indent="180340" algn="just" defTabSz="685800" rtl="1" eaLnBrk="1" latinLnBrk="0" hangingPunct="1">
                        <a:lnSpc>
                          <a:spcPct val="107000"/>
                        </a:lnSpc>
                        <a:spcAft>
                          <a:spcPts val="0"/>
                        </a:spcAft>
                      </a:pPr>
                      <a:r>
                        <a:rPr lang="fa-IR" sz="1600" b="1" kern="1200" dirty="0" smtClean="0">
                          <a:solidFill>
                            <a:schemeClr val="tx1"/>
                          </a:solidFill>
                          <a:effectLst/>
                          <a:latin typeface="+mn-lt"/>
                          <a:ea typeface="+mn-ea"/>
                          <a:cs typeface="B Lotus" panose="00000400000000000000" pitchFamily="2" charset="-78"/>
                        </a:rPr>
                        <a:t>بر طبق «آیین نامه کتاب‌های درسی» اولویت استفاده از کتاب‌های درسی با کتاب‌های طراحی‌شده دولتی است. در صورتی که در موضوعی کتاب دولتی وجود نداشته باشد، کتاب مورد نظر باید از بین کتاب‌های مجاز انتخاب و استفاده شود. همچنین، زمانی که هیچ یک از کتاب‌های طراحی‌شده دولتی و کتاب‌های مجاز وجود نداشته باشد، یا زمانی که استفاده از آن‌ها دشوار باشد و لازم است مکملی به آن‌ها ضمیمه شود، باید کتاب‌های مورد تأیید مورداستفاده قرار گیرد. بر این اساس، </a:t>
                      </a:r>
                      <a:r>
                        <a:rPr lang="fa-IR" sz="1600" b="1" kern="1200" dirty="0" smtClean="0">
                          <a:solidFill>
                            <a:srgbClr val="FF0000"/>
                          </a:solidFill>
                          <a:effectLst/>
                          <a:latin typeface="+mn-lt"/>
                          <a:ea typeface="+mn-ea"/>
                          <a:cs typeface="B Lotus" panose="00000400000000000000" pitchFamily="2" charset="-78"/>
                        </a:rPr>
                        <a:t>معلمان مدارس مربوطه سه عنوان از کتاب‌های درسی را که با روش‌های تدریس آن‌ها و توانایی یادگیری دانش آموزان برای افزایش بهره‌وری مناسب هستند از بین کتاب‌ها انتخاب کرده </a:t>
                      </a:r>
                      <a:r>
                        <a:rPr lang="fa-IR" sz="1600" b="1" kern="1200" dirty="0" smtClean="0">
                          <a:solidFill>
                            <a:schemeClr val="tx1"/>
                          </a:solidFill>
                          <a:effectLst/>
                          <a:latin typeface="+mn-lt"/>
                          <a:ea typeface="+mn-ea"/>
                          <a:cs typeface="B Lotus" panose="00000400000000000000" pitchFamily="2" charset="-78"/>
                        </a:rPr>
                        <a:t>و به ترتیب اولویت به </a:t>
                      </a:r>
                      <a:r>
                        <a:rPr lang="fa-IR" sz="1600" b="1" kern="1200" dirty="0" smtClean="0">
                          <a:solidFill>
                            <a:srgbClr val="FF0000"/>
                          </a:solidFill>
                          <a:effectLst/>
                          <a:latin typeface="+mn-lt"/>
                          <a:ea typeface="+mn-ea"/>
                          <a:cs typeface="B Lotus" panose="00000400000000000000" pitchFamily="2" charset="-78"/>
                        </a:rPr>
                        <a:t>کمیته اجرایی مدرسه</a:t>
                      </a:r>
                      <a:r>
                        <a:rPr lang="fa-IR" sz="1600" b="1" kern="1200" dirty="0" smtClean="0">
                          <a:solidFill>
                            <a:schemeClr val="tx1"/>
                          </a:solidFill>
                          <a:effectLst/>
                          <a:latin typeface="+mn-lt"/>
                          <a:ea typeface="+mn-ea"/>
                          <a:cs typeface="B Lotus" panose="00000400000000000000" pitchFamily="2" charset="-78"/>
                        </a:rPr>
                        <a:t> پیشنهاد می‌کنند. کمیته به دقت پیشنهادها را بر اساس استانداردهای انتخاب و فرایند انتخاب، بررسی و نتیجه را به مدیر اعلام می‌کند. </a:t>
                      </a:r>
                      <a:r>
                        <a:rPr lang="fa-IR" sz="1600" b="1" kern="1200" dirty="0" smtClean="0">
                          <a:solidFill>
                            <a:srgbClr val="FF0000"/>
                          </a:solidFill>
                          <a:effectLst/>
                          <a:latin typeface="+mn-lt"/>
                          <a:ea typeface="+mn-ea"/>
                          <a:cs typeface="B Lotus" panose="00000400000000000000" pitchFamily="2" charset="-78"/>
                        </a:rPr>
                        <a:t>با تأیید مدیر مدرسه</a:t>
                      </a:r>
                      <a:r>
                        <a:rPr lang="fa-IR" sz="1600" b="1" kern="1200" dirty="0" smtClean="0">
                          <a:solidFill>
                            <a:schemeClr val="tx1"/>
                          </a:solidFill>
                          <a:effectLst/>
                          <a:latin typeface="+mn-lt"/>
                          <a:ea typeface="+mn-ea"/>
                          <a:cs typeface="B Lotus" panose="00000400000000000000" pitchFamily="2" charset="-78"/>
                        </a:rPr>
                        <a:t>، سفارش کتاب از طریق سیستم اطلاعات آموزش‌وپرورش ملی انجام می</a:t>
                      </a:r>
                      <a:r>
                        <a:rPr lang="fa-IR" sz="1600" b="1" kern="1200" baseline="0" dirty="0" smtClean="0">
                          <a:solidFill>
                            <a:schemeClr val="tx1"/>
                          </a:solidFill>
                          <a:effectLst/>
                          <a:latin typeface="+mn-lt"/>
                          <a:ea typeface="+mn-ea"/>
                          <a:cs typeface="B Lotus" panose="00000400000000000000" pitchFamily="2" charset="-78"/>
                        </a:rPr>
                        <a:t> شود.</a:t>
                      </a:r>
                      <a:endParaRPr lang="fa-IR" sz="1600" b="1" kern="1200" dirty="0" smtClean="0">
                        <a:solidFill>
                          <a:schemeClr val="tx1"/>
                        </a:solidFill>
                        <a:effectLst/>
                        <a:latin typeface="+mn-lt"/>
                        <a:ea typeface="+mn-ea"/>
                        <a:cs typeface="B Lotus" panose="00000400000000000000" pitchFamily="2" charset="-78"/>
                      </a:endParaRPr>
                    </a:p>
                  </a:txBody>
                  <a:tcPr marL="54467" marR="54467" marT="0" marB="0" anchor="ctr"/>
                </a:tc>
                <a:extLst>
                  <a:ext uri="{0D108BD9-81ED-4DB2-BD59-A6C34878D82A}">
                    <a16:rowId xmlns:a16="http://schemas.microsoft.com/office/drawing/2014/main" xmlns="" val="1221137431"/>
                  </a:ext>
                </a:extLst>
              </a:tr>
              <a:tr h="1343992">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ژاپن</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دبیرستان‌ها، مدارس ابتدایی دولتی و خصوصی و مدارس راهنمایی (متوسطه اول) می توانند کتاب‌های خود را از بین کتاب‌های مورد تأیید وزارت</a:t>
                      </a:r>
                      <a:r>
                        <a:rPr lang="fa-IR" sz="1400" dirty="0">
                          <a:effectLst/>
                          <a:latin typeface="Calibri" panose="020F0502020204030204" pitchFamily="34" charset="0"/>
                          <a:ea typeface="Calibri" panose="020F0502020204030204" pitchFamily="34" charset="0"/>
                          <a:cs typeface="Cambria" panose="02040503050406030204" pitchFamily="18" charset="0"/>
                        </a:rPr>
                        <a:t> </a:t>
                      </a:r>
                      <a:r>
                        <a:rPr lang="fa-IR" sz="1400" dirty="0">
                          <a:effectLst/>
                          <a:latin typeface="Calibri" panose="020F0502020204030204" pitchFamily="34" charset="0"/>
                          <a:ea typeface="Calibri" panose="020F0502020204030204" pitchFamily="34" charset="0"/>
                          <a:cs typeface="IRMitra" panose="02000506000000020002" pitchFamily="2" charset="-78"/>
                        </a:rPr>
                        <a:t>آموزش‌وپرورش، فرهنگ، ورزش، علوم و فناوری انتخاب کنند؛ اما برای مدارس ابتدایی و مدارس راهنمایی (متوسطه اول) استانی و مدارس تحت نظر شهرداری‌ها انتخاب به شیوه </a:t>
                      </a:r>
                      <a:r>
                        <a:rPr lang="fa-IR" sz="14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«انتخاب منطقه ای کتاب درسی» </a:t>
                      </a:r>
                      <a:r>
                        <a:rPr lang="fa-IR" sz="1400" dirty="0">
                          <a:effectLst/>
                          <a:latin typeface="Calibri" panose="020F0502020204030204" pitchFamily="34" charset="0"/>
                          <a:ea typeface="Calibri" panose="020F0502020204030204" pitchFamily="34" charset="0"/>
                          <a:cs typeface="IRMitra" panose="02000506000000020002" pitchFamily="2" charset="-78"/>
                        </a:rPr>
                        <a:t>صورت می گیرد. انتخاب منطقه ای کتاب درسی در سطح میانی بین استان و شهر شکل می گیرد و به‌طورکلی شامل سه شهر یا شهرستان می‌شود. در هر منطقه تنها یک کتاب درسی انتخاب می‌شود و در سراسر منطقه برای آن موضوع استفاده می‌شود. فرایند انتخاب به شرح زیر است: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یک </a:t>
                      </a:r>
                      <a:r>
                        <a:rPr lang="fa-IR" sz="1400" b="1" dirty="0">
                          <a:effectLst/>
                          <a:latin typeface="Calibri" panose="020F0502020204030204" pitchFamily="34" charset="0"/>
                          <a:ea typeface="Calibri" panose="020F0502020204030204" pitchFamily="34" charset="0"/>
                          <a:cs typeface="IRMitra" panose="02000506000000020002" pitchFamily="2" charset="-78"/>
                        </a:rPr>
                        <a:t>کمیته انتخاب کتاب درسی</a:t>
                      </a:r>
                      <a:r>
                        <a:rPr lang="fa-IR" sz="1400" dirty="0">
                          <a:effectLst/>
                          <a:latin typeface="Calibri" panose="020F0502020204030204" pitchFamily="34" charset="0"/>
                          <a:ea typeface="Calibri" panose="020F0502020204030204" pitchFamily="34" charset="0"/>
                          <a:cs typeface="IRMitra" panose="02000506000000020002" pitchFamily="2" charset="-78"/>
                        </a:rPr>
                        <a:t> در هر استان تشکیل می‌شود که اعضای این کمیته شامل مدیران مدارس، معلمان و دانشگاهیان است. اعضای این کمیته بر اساس مطالعات انجام شده توسط گروه کوچکی از معلمان هر درس، مانند ریاضی و تاریخ جهان، اطلاعات مرجع انتخاب را آماده می‌کنند و به کسانی که مسئول انتخاب نهایی هستند راهنمایی و مشاوره ارائه می‌دهند. در مورد مدارس استانی که توسط مقامات محلی اداره می‌شوند (شامل مدارس با نیازهای ویژه و مدارس ترکیبی راهنمایی- دبیرستان) مشارکت این کمیته به‌طور مستقیم در انتخاب نهایی تأثیر می گذارد. در مورد مدارس شهری که انتخاب منطقه ای دارند (همچون بسیاری از مدارس راهنمایی)، </a:t>
                      </a:r>
                      <a:r>
                        <a:rPr lang="fa-IR" sz="1400" b="1" dirty="0">
                          <a:effectLst/>
                          <a:latin typeface="Calibri" panose="020F0502020204030204" pitchFamily="34" charset="0"/>
                          <a:ea typeface="Calibri" panose="020F0502020204030204" pitchFamily="34" charset="0"/>
                          <a:cs typeface="IRMitra" panose="02000506000000020002" pitchFamily="2" charset="-78"/>
                        </a:rPr>
                        <a:t>شورای انتخاب منطقه</a:t>
                      </a:r>
                      <a:r>
                        <a:rPr lang="fa-IR" sz="1400" dirty="0">
                          <a:effectLst/>
                          <a:latin typeface="Calibri" panose="020F0502020204030204" pitchFamily="34" charset="0"/>
                          <a:ea typeface="Calibri" panose="020F0502020204030204" pitchFamily="34" charset="0"/>
                          <a:cs typeface="IRMitra" panose="02000506000000020002" pitchFamily="2" charset="-78"/>
                        </a:rPr>
                        <a:t> تشکیل شده است. شورا، کتاب‌های درسی را با توجه به تحقیقات و بررسی‌هایی که توسط معلمان و دیگران به‌طور مشترک انجام شده است انتخاب می‌کند. انتخاب‌های این شوراها تصمیم گیری نهایی هستند.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847540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3802822"/>
              </p:ext>
            </p:extLst>
          </p:nvPr>
        </p:nvGraphicFramePr>
        <p:xfrm>
          <a:off x="190500" y="0"/>
          <a:ext cx="8763000" cy="6645939"/>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338588">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مرجع انتخاب کتاب‌های درسی</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2709412">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آمریکا (ک.ش)</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tabLst>
                          <a:tab pos="3514725" algn="l"/>
                        </a:tabLst>
                      </a:pPr>
                      <a:r>
                        <a:rPr lang="fa-IR" sz="18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کمیسیون کتاب </a:t>
                      </a:r>
                      <a:r>
                        <a:rPr lang="fa-IR" sz="1800" dirty="0">
                          <a:effectLst/>
                          <a:latin typeface="Calibri" panose="020F0502020204030204" pitchFamily="34" charset="0"/>
                          <a:ea typeface="Calibri" panose="020F0502020204030204" pitchFamily="34" charset="0"/>
                          <a:cs typeface="IRMitra" panose="02000506000000020002" pitchFamily="2" charset="-78"/>
                        </a:rPr>
                        <a:t>کارولینای شمالی (که دارای 23 عضو شامل معلمان، مدیران، پدران و مادران و یک سرپرست مدرسه محلی است) بر اساس معیارهای ارزیابی که توسط </a:t>
                      </a:r>
                      <a:r>
                        <a:rPr lang="ar-SA" sz="1800" dirty="0">
                          <a:effectLst/>
                          <a:latin typeface="Calibri" panose="020F0502020204030204" pitchFamily="34" charset="0"/>
                          <a:ea typeface="Calibri" panose="020F0502020204030204" pitchFamily="34" charset="0"/>
                          <a:cs typeface="IRMitra" panose="02000506000000020002" pitchFamily="2" charset="-78"/>
                        </a:rPr>
                        <a:t>دپارتمان</a:t>
                      </a:r>
                      <a:r>
                        <a:rPr lang="fa-IR" sz="1800" dirty="0">
                          <a:effectLst/>
                          <a:latin typeface="Calibri" panose="020F0502020204030204" pitchFamily="34" charset="0"/>
                          <a:ea typeface="Calibri" panose="020F0502020204030204" pitchFamily="34" charset="0"/>
                          <a:cs typeface="IRMitra" panose="02000506000000020002" pitchFamily="2" charset="-78"/>
                        </a:rPr>
                        <a:t> آموزش عمومی کارولینای شمالی تهیه می‌شود بررسی و ارزشیابی کتاب‌های ارسال شده جهت تأیید را انجام می دهد. نتیجه ارزشیابی به </a:t>
                      </a:r>
                      <a:r>
                        <a:rPr lang="fa-IR" sz="1800" b="1" dirty="0">
                          <a:effectLst/>
                          <a:latin typeface="Calibri" panose="020F0502020204030204" pitchFamily="34" charset="0"/>
                          <a:ea typeface="Calibri" panose="020F0502020204030204" pitchFamily="34" charset="0"/>
                          <a:cs typeface="IRMitra" panose="02000506000000020002" pitchFamily="2" charset="-78"/>
                        </a:rPr>
                        <a:t>هیئت آموزشی ایالت</a:t>
                      </a:r>
                      <a:r>
                        <a:rPr lang="fa-IR" sz="1800" dirty="0">
                          <a:effectLst/>
                          <a:latin typeface="Calibri" panose="020F0502020204030204" pitchFamily="34" charset="0"/>
                          <a:ea typeface="Calibri" panose="020F0502020204030204" pitchFamily="34" charset="0"/>
                          <a:cs typeface="IRMitra" panose="02000506000000020002" pitchFamily="2" charset="-78"/>
                        </a:rPr>
                        <a:t> ارائه می‌شود. هیئت به‌طور رسمی لیستی از مواد را با توجه به توصیه‌های کمیسیون کتاب درسی و مطابق با شرایط </a:t>
                      </a:r>
                      <a:r>
                        <a:rPr lang="fa-IR" sz="1800" i="1" dirty="0">
                          <a:effectLst/>
                          <a:latin typeface="Calibri" panose="020F0502020204030204" pitchFamily="34" charset="0"/>
                          <a:ea typeface="Calibri" panose="020F0502020204030204" pitchFamily="34" charset="0"/>
                          <a:cs typeface="IRMitra" panose="02000506000000020002" pitchFamily="2" charset="-78"/>
                        </a:rPr>
                        <a:t>فراخوان ارسال کتاب‌های درسی جهت ارزیابی و تأیید در کارولینای شمالی</a:t>
                      </a:r>
                      <a:r>
                        <a:rPr lang="fa-IR" sz="1800" dirty="0">
                          <a:effectLst/>
                          <a:latin typeface="Calibri" panose="020F0502020204030204" pitchFamily="34" charset="0"/>
                          <a:ea typeface="Calibri" panose="020F0502020204030204" pitchFamily="34" charset="0"/>
                          <a:cs typeface="IRMitra" panose="02000506000000020002" pitchFamily="2" charset="-78"/>
                        </a:rPr>
                        <a:t>، استاندارد دوره تحصیلی کارولینای شمالی، قیمت و نیازهای مدارس دولتی تأیید می‌کند. پس از تصویب </a:t>
                      </a:r>
                      <a:r>
                        <a:rPr lang="ar-SA" sz="1800" dirty="0">
                          <a:effectLst/>
                          <a:latin typeface="Calibri" panose="020F0502020204030204" pitchFamily="34" charset="0"/>
                          <a:ea typeface="Calibri" panose="020F0502020204030204" pitchFamily="34" charset="0"/>
                          <a:cs typeface="IRMitra" panose="02000506000000020002" pitchFamily="2" charset="-78"/>
                        </a:rPr>
                        <a:t>ایالت</a:t>
                      </a:r>
                      <a:r>
                        <a:rPr lang="fa-IR" sz="1800" dirty="0">
                          <a:effectLst/>
                          <a:latin typeface="Calibri" panose="020F0502020204030204" pitchFamily="34" charset="0"/>
                          <a:ea typeface="Calibri" panose="020F0502020204030204" pitchFamily="34" charset="0"/>
                          <a:cs typeface="IRMitra" panose="02000506000000020002" pitchFamily="2" charset="-78"/>
                        </a:rPr>
                        <a:t>، </a:t>
                      </a:r>
                      <a:r>
                        <a:rPr lang="fa-IR" sz="1800" b="1" dirty="0">
                          <a:effectLst/>
                          <a:latin typeface="Calibri" panose="020F0502020204030204" pitchFamily="34" charset="0"/>
                          <a:ea typeface="Calibri" panose="020F0502020204030204" pitchFamily="34" charset="0"/>
                          <a:cs typeface="IRMitra" panose="02000506000000020002" pitchFamily="2" charset="-78"/>
                        </a:rPr>
                        <a:t>کمیته‌های محلی</a:t>
                      </a:r>
                      <a:r>
                        <a:rPr lang="fa-IR" sz="1800" dirty="0">
                          <a:effectLst/>
                          <a:latin typeface="Calibri" panose="020F0502020204030204" pitchFamily="34" charset="0"/>
                          <a:ea typeface="Calibri" panose="020F0502020204030204" pitchFamily="34" charset="0"/>
                          <a:cs typeface="IRMitra" panose="02000506000000020002" pitchFamily="2" charset="-78"/>
                        </a:rPr>
                        <a:t> انتخاب کتاب درسی</a:t>
                      </a:r>
                      <a:r>
                        <a:rPr lang="ar-SA" sz="1800" dirty="0">
                          <a:effectLst/>
                          <a:latin typeface="Calibri" panose="020F0502020204030204" pitchFamily="34" charset="0"/>
                          <a:ea typeface="Calibri" panose="020F0502020204030204" pitchFamily="34" charset="0"/>
                          <a:cs typeface="IRMitra" panose="02000506000000020002" pitchFamily="2" charset="-78"/>
                        </a:rPr>
                        <a:t>،</a:t>
                      </a:r>
                      <a:r>
                        <a:rPr lang="fa-IR" sz="1800" dirty="0">
                          <a:effectLst/>
                          <a:latin typeface="Calibri" panose="020F0502020204030204" pitchFamily="34" charset="0"/>
                          <a:ea typeface="Calibri" panose="020F0502020204030204" pitchFamily="34" charset="0"/>
                          <a:cs typeface="IRMitra" panose="02000506000000020002" pitchFamily="2" charset="-78"/>
                        </a:rPr>
                        <a:t> دور دیگری از بررسی و ارزیابی برای تعیین موادی که بهترین تناسب را با نیازهای دانش آموزان داشته باشند، آغاز می‌کنند</a:t>
                      </a:r>
                      <a:r>
                        <a:rPr lang="fa-IR" sz="1800" dirty="0" smtClean="0">
                          <a:effectLst/>
                          <a:latin typeface="Calibri" panose="020F0502020204030204" pitchFamily="34" charset="0"/>
                          <a:ea typeface="Calibri" panose="020F0502020204030204" pitchFamily="34" charset="0"/>
                          <a:cs typeface="IRMitra" panose="02000506000000020002" pitchFamily="2" charset="-78"/>
                        </a:rPr>
                        <a:t>.</a:t>
                      </a:r>
                    </a:p>
                    <a:p>
                      <a:pPr indent="180340" algn="just" rtl="1">
                        <a:lnSpc>
                          <a:spcPct val="107000"/>
                        </a:lnSpc>
                        <a:spcAft>
                          <a:spcPts val="0"/>
                        </a:spcAft>
                        <a:tabLst>
                          <a:tab pos="3514725" algn="l"/>
                        </a:tabLs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083142641"/>
                  </a:ext>
                </a:extLst>
              </a:tr>
              <a:tr h="1905000">
                <a:tc>
                  <a:txBody>
                    <a:bodyPr/>
                    <a:lstStyle/>
                    <a:p>
                      <a:pPr algn="ctr" rtl="1">
                        <a:lnSpc>
                          <a:spcPct val="107000"/>
                        </a:lnSpc>
                        <a:spcAft>
                          <a:spcPts val="0"/>
                        </a:spcAft>
                      </a:pPr>
                      <a:r>
                        <a:rPr lang="ar-SA" sz="1600" b="1">
                          <a:solidFill>
                            <a:srgbClr val="FF0000"/>
                          </a:solidFill>
                          <a:effectLst/>
                          <a:cs typeface="B Titr" panose="00000700000000000000" pitchFamily="2" charset="-78"/>
                        </a:rPr>
                        <a:t>سنگاپور</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tabLst>
                          <a:tab pos="3514725" algn="l"/>
                        </a:tabLst>
                      </a:pPr>
                      <a:endParaRPr lang="fa-IR" sz="1800" dirty="0" smtClean="0">
                        <a:effectLst/>
                        <a:latin typeface="Calibri" panose="020F0502020204030204" pitchFamily="34" charset="0"/>
                        <a:ea typeface="Calibri" panose="020F0502020204030204" pitchFamily="34" charset="0"/>
                        <a:cs typeface="IRMitra" panose="02000506000000020002" pitchFamily="2" charset="-78"/>
                      </a:endParaRPr>
                    </a:p>
                    <a:p>
                      <a:pPr indent="180340" algn="just" rtl="1">
                        <a:lnSpc>
                          <a:spcPct val="107000"/>
                        </a:lnSpc>
                        <a:spcAft>
                          <a:spcPts val="0"/>
                        </a:spcAft>
                        <a:tabLst>
                          <a:tab pos="3514725" algn="l"/>
                        </a:tabLst>
                      </a:pPr>
                      <a:r>
                        <a:rPr lang="fa-IR" sz="1800" dirty="0" smtClean="0">
                          <a:solidFill>
                            <a:srgbClr val="FF0000"/>
                          </a:solidFill>
                          <a:effectLst/>
                          <a:latin typeface="Calibri" panose="020F0502020204030204" pitchFamily="34" charset="0"/>
                          <a:ea typeface="Calibri" panose="020F0502020204030204" pitchFamily="34" charset="0"/>
                          <a:cs typeface="IRMitra" panose="02000506000000020002" pitchFamily="2" charset="-78"/>
                        </a:rPr>
                        <a:t>معلمان </a:t>
                      </a:r>
                      <a:r>
                        <a:rPr lang="fa-IR" sz="18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مدارس </a:t>
                      </a:r>
                      <a:r>
                        <a:rPr lang="fa-IR" sz="1800" dirty="0">
                          <a:effectLst/>
                          <a:latin typeface="Calibri" panose="020F0502020204030204" pitchFamily="34" charset="0"/>
                          <a:ea typeface="Calibri" panose="020F0502020204030204" pitchFamily="34" charset="0"/>
                          <a:cs typeface="IRMitra" panose="02000506000000020002" pitchFamily="2" charset="-78"/>
                        </a:rPr>
                        <a:t>از فهرست کتاب‌های درسی مورد تأیید کتاب‌هایی را که نیازهای آن‌ها و شاگردانشان را بهتر بر آورده کنند انتخاب می‌کنند. هنگام انتخاب کتاب‌های درسی و مواد آموزشی، مدارس باید به نیازهای خاص دانش آموزان خود و مناسب بودن متون توجه کنند، زیرا آموزش و یادگیری مؤثر تا حد زیادی به انتخاب صحیح مواد آموزشی بستگی دارد.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221137431"/>
                  </a:ext>
                </a:extLst>
              </a:tr>
              <a:tr h="1692939">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ترکیه</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tabLst>
                          <a:tab pos="3514725" algn="l"/>
                        </a:tabLst>
                      </a:pPr>
                      <a:endParaRPr lang="fa-IR" sz="1800" dirty="0" smtClean="0">
                        <a:effectLst/>
                        <a:latin typeface="Calibri" panose="020F0502020204030204" pitchFamily="34" charset="0"/>
                        <a:ea typeface="Calibri" panose="020F0502020204030204" pitchFamily="34" charset="0"/>
                        <a:cs typeface="IRMitra" panose="02000506000000020002" pitchFamily="2" charset="-78"/>
                      </a:endParaRPr>
                    </a:p>
                    <a:p>
                      <a:pPr indent="180340" algn="just" rtl="1">
                        <a:lnSpc>
                          <a:spcPct val="107000"/>
                        </a:lnSpc>
                        <a:spcAft>
                          <a:spcPts val="0"/>
                        </a:spcAft>
                        <a:tabLst>
                          <a:tab pos="3514725" algn="l"/>
                        </a:tabLst>
                      </a:pPr>
                      <a:r>
                        <a:rPr lang="ar-SA" sz="1800" dirty="0" smtClean="0">
                          <a:effectLst/>
                          <a:latin typeface="Calibri" panose="020F0502020204030204" pitchFamily="34" charset="0"/>
                          <a:ea typeface="Calibri" panose="020F0502020204030204" pitchFamily="34" charset="0"/>
                          <a:cs typeface="IRMitra" panose="02000506000000020002" pitchFamily="2" charset="-78"/>
                        </a:rPr>
                        <a:t>با </a:t>
                      </a:r>
                      <a:r>
                        <a:rPr lang="ar-SA" sz="1800" dirty="0">
                          <a:effectLst/>
                          <a:latin typeface="Calibri" panose="020F0502020204030204" pitchFamily="34" charset="0"/>
                          <a:ea typeface="Calibri" panose="020F0502020204030204" pitchFamily="34" charset="0"/>
                          <a:cs typeface="IRMitra" panose="02000506000000020002" pitchFamily="2" charset="-78"/>
                        </a:rPr>
                        <a:t>وجود </a:t>
                      </a:r>
                      <a:r>
                        <a:rPr lang="fa-IR" sz="1800" dirty="0">
                          <a:effectLst/>
                          <a:latin typeface="Calibri" panose="020F0502020204030204" pitchFamily="34" charset="0"/>
                          <a:ea typeface="Calibri" panose="020F0502020204030204" pitchFamily="34" charset="0"/>
                          <a:cs typeface="IRMitra" panose="02000506000000020002" pitchFamily="2" charset="-78"/>
                        </a:rPr>
                        <a:t>رواج سیاست‌های چند تألیفی و تولید غیرمتمرکز</a:t>
                      </a:r>
                      <a:r>
                        <a:rPr lang="ar-SA" sz="1800" dirty="0">
                          <a:effectLst/>
                          <a:latin typeface="Calibri" panose="020F0502020204030204" pitchFamily="34" charset="0"/>
                          <a:ea typeface="Calibri" panose="020F0502020204030204" pitchFamily="34" charset="0"/>
                          <a:cs typeface="IRMitra" panose="02000506000000020002" pitchFamily="2" charset="-78"/>
                        </a:rPr>
                        <a:t>، انتخاب کتاب‌های درسی </a:t>
                      </a:r>
                      <a:r>
                        <a:rPr lang="ar-SA" sz="18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به‌صورت متمرکز توسط هیئت آموزشی وزارت آموزش‌وپرورش</a:t>
                      </a:r>
                      <a:r>
                        <a:rPr lang="ar-SA" sz="1800" dirty="0">
                          <a:effectLst/>
                          <a:latin typeface="Calibri" panose="020F0502020204030204" pitchFamily="34" charset="0"/>
                          <a:ea typeface="Calibri" panose="020F0502020204030204" pitchFamily="34" charset="0"/>
                          <a:cs typeface="IRMitra" panose="02000506000000020002" pitchFamily="2" charset="-78"/>
                        </a:rPr>
                        <a:t> انجام می‌شود و چنین حقی به معلمان داده نشده است.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1658996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هفتم:</a:t>
            </a:r>
            <a:r>
              <a:rPr lang="ar-SA" sz="2200" b="1" dirty="0" smtClean="0">
                <a:solidFill>
                  <a:srgbClr val="FF0000"/>
                </a:solidFill>
                <a:cs typeface="B Roya" panose="00000400000000000000" pitchFamily="2" charset="-78"/>
              </a:rPr>
              <a:t> </a:t>
            </a:r>
            <a:r>
              <a:rPr lang="ar-SA" sz="2200" b="1" dirty="0">
                <a:solidFill>
                  <a:srgbClr val="FF0000"/>
                </a:solidFill>
                <a:cs typeface="B Roya" panose="00000400000000000000" pitchFamily="2" charset="-78"/>
              </a:rPr>
              <a:t>در کشورهای مورد مطالعه، مراحل اصلی فرایند تهیه کتاب‌های درسی نظام آموزش‌وپرورش رسمی کدام است؟</a:t>
            </a:r>
            <a:r>
              <a:rPr lang="en-US" b="1" dirty="0"/>
              <a:t/>
            </a:r>
            <a:br>
              <a:rPr lang="en-US" b="1" dirty="0"/>
            </a:br>
            <a:r>
              <a:rPr lang="en-US" b="1" dirty="0"/>
              <a:t/>
            </a:r>
            <a:br>
              <a:rPr lang="en-US" b="1" dirty="0"/>
            </a:br>
            <a:r>
              <a:rPr lang="en-US" b="1" dirty="0"/>
              <a:t/>
            </a:r>
            <a:br>
              <a:rPr lang="en-US" b="1" dirty="0"/>
            </a:b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083923876"/>
              </p:ext>
            </p:extLst>
          </p:nvPr>
        </p:nvGraphicFramePr>
        <p:xfrm>
          <a:off x="190500" y="841375"/>
          <a:ext cx="8763000" cy="6016625"/>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440325">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مراحل اصلی فرایند تهیه کتاب درسی</a:t>
                      </a:r>
                      <a:endParaRPr lang="en-US" sz="1600" b="1" kern="1200" dirty="0">
                        <a:solidFill>
                          <a:schemeClr val="tx1"/>
                        </a:solidFill>
                        <a:effectLst/>
                        <a:latin typeface="+mn-lt"/>
                        <a:ea typeface="+mn-ea"/>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007475">
                <a:tc>
                  <a:txBody>
                    <a:bodyPr/>
                    <a:lstStyle/>
                    <a:p>
                      <a:pPr algn="ctr" rtl="1">
                        <a:lnSpc>
                          <a:spcPct val="107000"/>
                        </a:lnSpc>
                        <a:spcAft>
                          <a:spcPts val="0"/>
                        </a:spcAft>
                      </a:pPr>
                      <a:r>
                        <a:rPr lang="ar-SA" sz="1600" b="1">
                          <a:solidFill>
                            <a:srgbClr val="FF0000"/>
                          </a:solidFill>
                          <a:effectLst/>
                          <a:cs typeface="B Titr" panose="00000700000000000000" pitchFamily="2" charset="-78"/>
                        </a:rPr>
                        <a:t>ج.ا.ایران</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algn="just" rtl="1">
                        <a:lnSpc>
                          <a:spcPct val="107000"/>
                        </a:lnSpc>
                        <a:spcAft>
                          <a:spcPts val="0"/>
                        </a:spcAft>
                        <a:tabLst>
                          <a:tab pos="3514725" algn="l"/>
                        </a:tabLst>
                      </a:pPr>
                      <a:r>
                        <a:rPr lang="fa-IR" sz="2000" dirty="0">
                          <a:effectLst/>
                          <a:latin typeface="Calibri" panose="020F0502020204030204" pitchFamily="34" charset="0"/>
                          <a:ea typeface="Calibri" panose="020F0502020204030204" pitchFamily="34" charset="0"/>
                          <a:cs typeface="IRMitra" panose="02000506000000020002" pitchFamily="2" charset="-78"/>
                        </a:rPr>
                        <a:t>1- برنامه‌ریزی و نیازسنجی 2- تألیف کتاب جدید 3- بررسی و تأیید کتاب جدیدالتألیف در شورای برنامه‌ریزی 4- ویرایش کتاب درسی 5- پیشنهاد طرح جلد 6- تنظیم نسخه نهایی خبر كتاب و تكمیل كارت خبر 7- چاپ ‌سپاری 8- كنترل نهایی كتاب درسی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83142641"/>
                  </a:ext>
                </a:extLst>
              </a:tr>
              <a:tr h="3730625">
                <a:tc>
                  <a:txBody>
                    <a:bodyPr/>
                    <a:lstStyle/>
                    <a:p>
                      <a:pPr algn="ctr" rtl="1">
                        <a:lnSpc>
                          <a:spcPct val="107000"/>
                        </a:lnSpc>
                        <a:spcAft>
                          <a:spcPts val="0"/>
                        </a:spcAft>
                      </a:pPr>
                      <a:r>
                        <a:rPr lang="ar-SA" sz="1600" b="1">
                          <a:solidFill>
                            <a:srgbClr val="FF0000"/>
                          </a:solidFill>
                          <a:effectLst/>
                          <a:cs typeface="B Titr" panose="00000700000000000000" pitchFamily="2" charset="-78"/>
                        </a:rPr>
                        <a:t>کره جنوبی</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algn="just" rtl="1">
                        <a:lnSpc>
                          <a:spcPct val="107000"/>
                        </a:lnSpc>
                        <a:spcAft>
                          <a:spcPts val="0"/>
                        </a:spcAft>
                        <a:tabLst>
                          <a:tab pos="3514725" algn="l"/>
                        </a:tabLst>
                      </a:pPr>
                      <a:r>
                        <a:rPr lang="ar-SA" sz="16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الف) کتاب‌های دولتی: </a:t>
                      </a:r>
                      <a:r>
                        <a:rPr lang="ar-SA" sz="1600" dirty="0">
                          <a:effectLst/>
                          <a:latin typeface="Calibri" panose="020F0502020204030204" pitchFamily="34" charset="0"/>
                          <a:ea typeface="Calibri" panose="020F0502020204030204" pitchFamily="34" charset="0"/>
                          <a:cs typeface="IRMitra" panose="02000506000000020002" pitchFamily="2" charset="-78"/>
                        </a:rPr>
                        <a:t>1- ابلاغ برنامه درسی جدید 2- تهیه طرح اولیه برای تولید کتاب درسی و دستورالعمل‌های تدوین 3- فراخوان سازمان‌های تألیف، بررسی و تصویب طرح پیشنهادی 4-  سازماندهی گروه تألیف در سازمان تألیف و شورای مشورتی در وزارت آموزش‌وپرورش 5- تهیه پیش نویس تدوین در سازمان تألیف و بررسی آن در وزارت، تجدیدنظر و اصلاح پیش نویس 6- بررسی پیش نویش اصلاح شده در وزارت و بازخورد به مؤلفان و حروف‌چینی و چاپ نسخه آزمایشی 7- کار بر روی نتایج بررسی وزارت در گروه تألیف و همزمان اجرای آزمایشی در مدرسه 8- تجدیدنظر و اصلاح و تهیه نسخه تأیید شده توسط مؤلفان 9- بررسی و آزمایش نسخه تأیید شده در وزارت همراه با بازبینی مقامات 10- تولید و عرضه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tabLst>
                          <a:tab pos="3514725" algn="l"/>
                        </a:tabLst>
                      </a:pPr>
                      <a:r>
                        <a:rPr lang="ar-SA" sz="16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ب) کتاب‌های مجاز: </a:t>
                      </a:r>
                      <a:r>
                        <a:rPr lang="ar-SA" sz="1600" dirty="0">
                          <a:effectLst/>
                          <a:latin typeface="Calibri" panose="020F0502020204030204" pitchFamily="34" charset="0"/>
                          <a:ea typeface="Calibri" panose="020F0502020204030204" pitchFamily="34" charset="0"/>
                          <a:cs typeface="IRMitra" panose="02000506000000020002" pitchFamily="2" charset="-78"/>
                        </a:rPr>
                        <a:t>1- ابلاغ برنامه درسی جدید توسط وزارت 2- تهیه طرح اولیه اعطاء مجوز در وزارت  و اعلان آن و شرایط و عناوین کتاب‌ها توسط سازمان سفارش گرفته 3- انتخاب و انتصاب اعضای کمیته صدور مجوز در سازمان 4- دریافت فرم درخواست و پیش نویس کتاب‌ها از ناشر 5- بررسی اولیه توسط کمیته و بازخورد به ناشر؛ اصلاح و ارسال توسط ناشر؛ بررسی اصلی توسط کمیته و در صورت نیاز برگرداندن کتاب جهت اصلاح؛ ارسال مجدد نسخه تجدیدنظر شده توسط ناشر و ارسال به کمیته؛ بررسی نسخه تجدیدنظر شده و تصمیم گیری در مورد قبول یا رد کتاب در کمیته سازمان 6- بررسی نتایج ارزیابی کمیته در وزارت 7- تأیید 8- انتشار نمونه کتاب تأیید شده 9- انتخاب و سفارش توسط مدارس 10- چاپ و عرضه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tabLst>
                          <a:tab pos="3514725" algn="l"/>
                        </a:tabLst>
                      </a:pPr>
                      <a:r>
                        <a:rPr lang="ar-SA" sz="1600" dirty="0">
                          <a:solidFill>
                            <a:srgbClr val="FF0000"/>
                          </a:solidFill>
                          <a:effectLst/>
                          <a:latin typeface="Calibri" panose="020F0502020204030204" pitchFamily="34" charset="0"/>
                          <a:ea typeface="Calibri" panose="020F0502020204030204" pitchFamily="34" charset="0"/>
                          <a:cs typeface="IRMitra" panose="02000506000000020002" pitchFamily="2" charset="-78"/>
                        </a:rPr>
                        <a:t>ج) کتاب تأیید شده: </a:t>
                      </a:r>
                      <a:r>
                        <a:rPr lang="fa-IR" sz="1600" dirty="0">
                          <a:effectLst/>
                          <a:latin typeface="Calibri" panose="020F0502020204030204" pitchFamily="34" charset="0"/>
                          <a:ea typeface="Calibri" panose="020F0502020204030204" pitchFamily="34" charset="0"/>
                          <a:cs typeface="IRMitra" panose="02000506000000020002" pitchFamily="2" charset="-78"/>
                        </a:rPr>
                        <a:t>روال بررسی کتاب مورد تأیید مشابه روال کتاب‌های مجاز است با این تفاوت که کتاب مورد تقاضا جهت تأیید از بین کتاب‌های مجاز انتخاب و درخواست تأیید آن داده </a:t>
                      </a:r>
                      <a:r>
                        <a:rPr lang="fa-IR" sz="1600" dirty="0" smtClean="0">
                          <a:effectLst/>
                          <a:latin typeface="Calibri" panose="020F0502020204030204" pitchFamily="34" charset="0"/>
                          <a:ea typeface="Calibri" panose="020F0502020204030204" pitchFamily="34" charset="0"/>
                          <a:cs typeface="IRMitra" panose="02000506000000020002" pitchFamily="2" charset="-78"/>
                        </a:rPr>
                        <a:t>می‌شود</a:t>
                      </a:r>
                    </a:p>
                  </a:txBody>
                  <a:tcPr marL="68580" marR="68580" marT="0" marB="0"/>
                </a:tc>
                <a:extLst>
                  <a:ext uri="{0D108BD9-81ED-4DB2-BD59-A6C34878D82A}">
                    <a16:rowId xmlns:a16="http://schemas.microsoft.com/office/drawing/2014/main" xmlns="" val="1221137431"/>
                  </a:ext>
                </a:extLst>
              </a:tr>
              <a:tr h="838200">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ژاپن</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algn="just" rtl="1">
                        <a:lnSpc>
                          <a:spcPct val="107000"/>
                        </a:lnSpc>
                        <a:spcAft>
                          <a:spcPts val="0"/>
                        </a:spcAft>
                        <a:tabLst>
                          <a:tab pos="3514725" algn="l"/>
                        </a:tabLst>
                      </a:pPr>
                      <a:r>
                        <a:rPr lang="ar-SA" sz="1600" dirty="0">
                          <a:effectLst/>
                          <a:latin typeface="Calibri" panose="020F0502020204030204" pitchFamily="34" charset="0"/>
                          <a:ea typeface="Calibri" panose="020F0502020204030204" pitchFamily="34" charset="0"/>
                          <a:cs typeface="IRMitra" panose="02000506000000020002" pitchFamily="2" charset="-78"/>
                        </a:rPr>
                        <a:t>1- تألیف کتاب درسی توسط نویسندگان و ناشران خصوصی مطابق با استانداردهای وزارتی 2- ارسال به وزارت آموزش‌وپرورش جهت بررسی و صدور مجوز 3- بررسی کتاب‌ها توسط وزارت آموزش‌وپرورش در شورای تحقیقات و تأیید کتاب درسی 4- انتخاب کتاب‌ها 5- چاپ و توزیع 6- استفاده توسط مدارس</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3953673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8810955"/>
              </p:ext>
            </p:extLst>
          </p:nvPr>
        </p:nvGraphicFramePr>
        <p:xfrm>
          <a:off x="190500" y="0"/>
          <a:ext cx="8763000" cy="6948001"/>
        </p:xfrm>
        <a:graphic>
          <a:graphicData uri="http://schemas.openxmlformats.org/drawingml/2006/table">
            <a:tbl>
              <a:tblPr rtl="1" firstRow="1" firstCol="1" bandRow="1">
                <a:tableStyleId>{BDBED569-4797-4DF1-A0F4-6AAB3CD982D8}</a:tableStyleId>
              </a:tblPr>
              <a:tblGrid>
                <a:gridCol w="859042">
                  <a:extLst>
                    <a:ext uri="{9D8B030D-6E8A-4147-A177-3AD203B41FA5}">
                      <a16:colId xmlns:a16="http://schemas.microsoft.com/office/drawing/2014/main" xmlns="" val="2943061241"/>
                    </a:ext>
                  </a:extLst>
                </a:gridCol>
                <a:gridCol w="7903958">
                  <a:extLst>
                    <a:ext uri="{9D8B030D-6E8A-4147-A177-3AD203B41FA5}">
                      <a16:colId xmlns:a16="http://schemas.microsoft.com/office/drawing/2014/main" xmlns="" val="4080021700"/>
                    </a:ext>
                  </a:extLst>
                </a:gridCol>
              </a:tblGrid>
              <a:tr h="453742">
                <a:tc>
                  <a:txBody>
                    <a:bodyPr/>
                    <a:lstStyle/>
                    <a:p>
                      <a:pPr indent="180340" algn="ctr" rtl="1">
                        <a:lnSpc>
                          <a:spcPct val="107000"/>
                        </a:lnSpc>
                        <a:spcAft>
                          <a:spcPts val="0"/>
                        </a:spcAft>
                      </a:pPr>
                      <a:r>
                        <a:rPr lang="ar-SA" sz="1600" b="1">
                          <a:effectLst/>
                          <a:cs typeface="B Titr" panose="00000700000000000000" pitchFamily="2" charset="-78"/>
                        </a:rPr>
                        <a:t>کشور</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solidFill>
                      <a:schemeClr val="accent2">
                        <a:lumMod val="60000"/>
                        <a:lumOff val="40000"/>
                      </a:schemeClr>
                    </a:solidFill>
                  </a:tcPr>
                </a:tc>
                <a:tc>
                  <a:txBody>
                    <a:bodyPr/>
                    <a:lstStyle/>
                    <a:p>
                      <a:pPr indent="180340" algn="ctr" rtl="1">
                        <a:lnSpc>
                          <a:spcPct val="107000"/>
                        </a:lnSpc>
                        <a:spcAft>
                          <a:spcPts val="0"/>
                        </a:spcAft>
                      </a:pPr>
                      <a:r>
                        <a:rPr lang="fa-IR" sz="1600" b="1" kern="1200" dirty="0" smtClean="0">
                          <a:solidFill>
                            <a:schemeClr val="tx1"/>
                          </a:solidFill>
                          <a:effectLst/>
                          <a:latin typeface="+mn-lt"/>
                          <a:ea typeface="+mn-ea"/>
                          <a:cs typeface="B Titr" panose="00000700000000000000" pitchFamily="2" charset="-78"/>
                        </a:rPr>
                        <a:t>مراحل اصلی فرایند تهیه کتاب درسی</a:t>
                      </a:r>
                      <a:endParaRPr lang="en-US" sz="1600" b="1" kern="1200" dirty="0">
                        <a:solidFill>
                          <a:schemeClr val="tx1"/>
                        </a:solidFill>
                        <a:effectLst/>
                        <a:latin typeface="+mn-lt"/>
                        <a:ea typeface="+mn-ea"/>
                        <a:cs typeface="B Titr" panose="00000700000000000000" pitchFamily="2" charset="-78"/>
                      </a:endParaRPr>
                    </a:p>
                  </a:txBody>
                  <a:tcPr marL="54467" marR="54467" marT="0" marB="0" anchor="ctr">
                    <a:solidFill>
                      <a:schemeClr val="accent2">
                        <a:lumMod val="60000"/>
                        <a:lumOff val="40000"/>
                      </a:schemeClr>
                    </a:solidFill>
                  </a:tcPr>
                </a:tc>
                <a:extLst>
                  <a:ext uri="{0D108BD9-81ED-4DB2-BD59-A6C34878D82A}">
                    <a16:rowId xmlns:a16="http://schemas.microsoft.com/office/drawing/2014/main" xmlns="" val="1083677102"/>
                  </a:ext>
                </a:extLst>
              </a:tr>
              <a:tr h="1938871">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آمریکا (ک.ش)</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algn="just" rtl="1">
                        <a:lnSpc>
                          <a:spcPct val="107000"/>
                        </a:lnSpc>
                        <a:spcAft>
                          <a:spcPts val="0"/>
                        </a:spcAft>
                        <a:tabLst>
                          <a:tab pos="3514725" algn="l"/>
                        </a:tabLst>
                      </a:pPr>
                      <a:r>
                        <a:rPr lang="ar-SA" sz="1800">
                          <a:effectLst/>
                          <a:latin typeface="Calibri" panose="020F0502020204030204" pitchFamily="34" charset="0"/>
                          <a:ea typeface="Calibri" panose="020F0502020204030204" pitchFamily="34" charset="0"/>
                          <a:cs typeface="IRMitra" panose="02000506000000020002" pitchFamily="2" charset="-78"/>
                        </a:rPr>
                        <a:t>1- تأیید و تصویب </a:t>
                      </a:r>
                      <a:r>
                        <a:rPr lang="fa-IR" sz="1800">
                          <a:effectLst/>
                          <a:latin typeface="Calibri" panose="020F0502020204030204" pitchFamily="34" charset="0"/>
                          <a:ea typeface="Calibri" panose="020F0502020204030204" pitchFamily="34" charset="0"/>
                          <a:cs typeface="IRMitra" panose="02000506000000020002" pitchFamily="2" charset="-78"/>
                        </a:rPr>
                        <a:t>فراخوان ارسال کتاب‌های درسی برای ارزیابی و تصویب در کارولینای شمالی</a:t>
                      </a:r>
                      <a:r>
                        <a:rPr lang="ar-SA" sz="1800">
                          <a:effectLst/>
                          <a:latin typeface="Calibri" panose="020F0502020204030204" pitchFamily="34" charset="0"/>
                          <a:ea typeface="Calibri" panose="020F0502020204030204" pitchFamily="34" charset="0"/>
                          <a:cs typeface="IRMitra" panose="02000506000000020002" pitchFamily="2" charset="-78"/>
                        </a:rPr>
                        <a:t> توسط هیئت آموزشی ایالت 2- ارسال فراخوان تأیید شده توسط هیئت آموزشی ایالت برای ناشران 3- ارسال کتاب و قیمت تمام شده توسط ناشران خصوصی به کمیسیون کتاب 4- بررسی و ارزیابی کتاب‌های درسی توسط کمیسیون کتاب و ارائه گزارش به هیئت 5- تأیید رسمی کتاب‌ها توسط هیئت آموزشی ایالت 6- </a:t>
                      </a:r>
                      <a:r>
                        <a:rPr lang="fa-IR" sz="1800">
                          <a:effectLst/>
                          <a:latin typeface="Calibri" panose="020F0502020204030204" pitchFamily="34" charset="0"/>
                          <a:ea typeface="Calibri" panose="020F0502020204030204" pitchFamily="34" charset="0"/>
                          <a:cs typeface="IRMitra" panose="02000506000000020002" pitchFamily="2" charset="-78"/>
                        </a:rPr>
                        <a:t>بررسی و ارزیابی کمیته‌های محلی انتخاب کتاب درسی</a:t>
                      </a:r>
                      <a:r>
                        <a:rPr lang="ar-SA" sz="1800">
                          <a:effectLst/>
                          <a:latin typeface="Calibri" panose="020F0502020204030204" pitchFamily="34" charset="0"/>
                          <a:ea typeface="Calibri" panose="020F0502020204030204" pitchFamily="34" charset="0"/>
                          <a:cs typeface="IRMitra" panose="02000506000000020002" pitchFamily="2" charset="-78"/>
                        </a:rPr>
                        <a:t> جهت انتخاب </a:t>
                      </a:r>
                      <a:r>
                        <a:rPr lang="fa-IR" sz="1800">
                          <a:effectLst/>
                          <a:latin typeface="Calibri" panose="020F0502020204030204" pitchFamily="34" charset="0"/>
                          <a:ea typeface="Calibri" panose="020F0502020204030204" pitchFamily="34" charset="0"/>
                          <a:cs typeface="IRMitra" panose="02000506000000020002" pitchFamily="2" charset="-78"/>
                        </a:rPr>
                        <a:t>بهترین کتاب‌های متناسب با نیازهای دانش آموزان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83142641"/>
                  </a:ext>
                </a:extLst>
              </a:tr>
              <a:tr h="2044280">
                <a:tc>
                  <a:txBody>
                    <a:bodyPr/>
                    <a:lstStyle/>
                    <a:p>
                      <a:pPr algn="ctr" rtl="1">
                        <a:lnSpc>
                          <a:spcPct val="107000"/>
                        </a:lnSpc>
                        <a:spcAft>
                          <a:spcPts val="0"/>
                        </a:spcAft>
                      </a:pPr>
                      <a:r>
                        <a:rPr lang="ar-SA" sz="1600" b="1">
                          <a:solidFill>
                            <a:srgbClr val="FF0000"/>
                          </a:solidFill>
                          <a:effectLst/>
                          <a:cs typeface="B Titr" panose="00000700000000000000" pitchFamily="2" charset="-78"/>
                        </a:rPr>
                        <a:t>سنگاپور</a:t>
                      </a:r>
                      <a:endParaRPr lang="en-US" sz="1600" b="1">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algn="just" rtl="1">
                        <a:lnSpc>
                          <a:spcPct val="107000"/>
                        </a:lnSpc>
                        <a:spcAft>
                          <a:spcPts val="0"/>
                        </a:spcAft>
                        <a:tabLst>
                          <a:tab pos="3514725" algn="l"/>
                        </a:tabLst>
                      </a:pPr>
                      <a:r>
                        <a:rPr lang="ar-SA" sz="1800" dirty="0">
                          <a:effectLst/>
                          <a:latin typeface="Calibri" panose="020F0502020204030204" pitchFamily="34" charset="0"/>
                          <a:ea typeface="Calibri" panose="020F0502020204030204" pitchFamily="34" charset="0"/>
                          <a:cs typeface="IRMitra" panose="02000506000000020002" pitchFamily="2" charset="-78"/>
                        </a:rPr>
                        <a:t>1- تهیه و انتشار سیلابس ها (سرفصل برنامه‌های درسی)</a:t>
                      </a:r>
                      <a:r>
                        <a:rPr lang="fa-IR" sz="1800" dirty="0">
                          <a:effectLst/>
                          <a:latin typeface="Calibri" panose="020F0502020204030204" pitchFamily="34" charset="0"/>
                          <a:ea typeface="Calibri" panose="020F0502020204030204" pitchFamily="34" charset="0"/>
                          <a:cs typeface="IRMitra" panose="02000506000000020002" pitchFamily="2" charset="-78"/>
                        </a:rPr>
                        <a:t> توسط وزارت آموزش‌وپرورش 2- تألیف کتاب‌های درسی توسط ناشران خصوصی بر اساس سرفصل‌های انتشار یافته 3- ارسال کتاب‌ها جهت دریافت مجوز 4- بررسی کتاب‌های درسی در پانلی متشکل از افراد حرفه‌ای، از جمله متخصصان برنامه درسی وزارت آموزش‌وپرورش، معلمان مدرسه و استادان دانشگاه و ارائه بازخورد به مؤلفان و دریافت نتایج بازخورد 5- گنجاندن کتاب‌های درسی مورد تأیید در فهرست کتاب‌های مورد تأیید 6- انتشار فهرست کتاب‌های مورد تأیید 7- انتخاب کتاب‌های درسی و مواد آموزشی متناسب با نیازهای خاص </a:t>
                      </a:r>
                      <a:br>
                        <a:rPr lang="fa-IR" sz="1800" dirty="0">
                          <a:effectLst/>
                          <a:latin typeface="Calibri" panose="020F0502020204030204" pitchFamily="34" charset="0"/>
                          <a:ea typeface="Calibri" panose="020F0502020204030204" pitchFamily="34" charset="0"/>
                          <a:cs typeface="IRMitra" panose="02000506000000020002" pitchFamily="2" charset="-78"/>
                        </a:rPr>
                      </a:br>
                      <a:r>
                        <a:rPr lang="fa-IR" sz="1800" dirty="0">
                          <a:effectLst/>
                          <a:latin typeface="Calibri" panose="020F0502020204030204" pitchFamily="34" charset="0"/>
                          <a:ea typeface="Calibri" panose="020F0502020204030204" pitchFamily="34" charset="0"/>
                          <a:cs typeface="IRMitra" panose="02000506000000020002" pitchFamily="2" charset="-78"/>
                        </a:rPr>
                        <a:t>دانش آموزان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21137431"/>
                  </a:ext>
                </a:extLst>
              </a:tr>
              <a:tr h="2268706">
                <a:tc>
                  <a:txBody>
                    <a:bodyPr/>
                    <a:lstStyle/>
                    <a:p>
                      <a:pPr algn="ctr" rtl="1">
                        <a:lnSpc>
                          <a:spcPct val="107000"/>
                        </a:lnSpc>
                        <a:spcAft>
                          <a:spcPts val="0"/>
                        </a:spcAft>
                      </a:pPr>
                      <a:r>
                        <a:rPr lang="ar-SA" sz="1600" b="1" dirty="0">
                          <a:solidFill>
                            <a:srgbClr val="FF0000"/>
                          </a:solidFill>
                          <a:effectLst/>
                          <a:cs typeface="B Titr" panose="00000700000000000000" pitchFamily="2" charset="-78"/>
                        </a:rPr>
                        <a:t>ترکیه</a:t>
                      </a:r>
                      <a:endParaRPr lang="en-US" sz="1600" b="1"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54467" marR="54467" marT="0" marB="0" anchor="ctr"/>
                </a:tc>
                <a:tc>
                  <a:txBody>
                    <a:bodyPr/>
                    <a:lstStyle/>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کتاب‌های درسی به سه شیوه تهیه می‌شود: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الف) سفارش؛</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ب) خرید؛ از داخل و یا خارج از کشور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indent="180340"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ج) آماده سازی توسط بخش خصوصی؛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IRMitra" panose="02000506000000020002" pitchFamily="2" charset="-78"/>
                        </a:rPr>
                        <a:t>صرف نظر از نوع تهیه: </a:t>
                      </a:r>
                      <a:r>
                        <a:rPr lang="ar-SA" sz="1400" dirty="0">
                          <a:effectLst/>
                          <a:latin typeface="Calibri" panose="020F0502020204030204" pitchFamily="34" charset="0"/>
                          <a:ea typeface="Calibri" panose="020F0502020204030204" pitchFamily="34" charset="0"/>
                          <a:cs typeface="IRMitra" panose="02000506000000020002" pitchFamily="2" charset="-78"/>
                        </a:rPr>
                        <a:t>1- تألیف کتاب درسی توسط نویسندگان/ ناشران</a:t>
                      </a:r>
                      <a:r>
                        <a:rPr lang="fa-IR" sz="1400" dirty="0">
                          <a:effectLst/>
                          <a:latin typeface="Calibri" panose="020F0502020204030204" pitchFamily="34" charset="0"/>
                          <a:ea typeface="Calibri" panose="020F0502020204030204" pitchFamily="34" charset="0"/>
                          <a:cs typeface="IRMitra" panose="02000506000000020002" pitchFamily="2" charset="-78"/>
                        </a:rPr>
                        <a:t> 2- ارسال پیش نویس کتاب‌های تألیف شده به </a:t>
                      </a:r>
                      <a:r>
                        <a:rPr lang="ar-SA" sz="1400" dirty="0">
                          <a:effectLst/>
                          <a:latin typeface="Calibri" panose="020F0502020204030204" pitchFamily="34" charset="0"/>
                          <a:ea typeface="Calibri" panose="020F0502020204030204" pitchFamily="34" charset="0"/>
                          <a:cs typeface="IRMitra" panose="02000506000000020002" pitchFamily="2" charset="-78"/>
                        </a:rPr>
                        <a:t>هیئت آموزشی 3- </a:t>
                      </a:r>
                      <a:r>
                        <a:rPr lang="fa-IR" sz="1400" dirty="0">
                          <a:effectLst/>
                          <a:latin typeface="Calibri" panose="020F0502020204030204" pitchFamily="34" charset="0"/>
                          <a:ea typeface="Calibri" panose="020F0502020204030204" pitchFamily="34" charset="0"/>
                          <a:cs typeface="IRMitra" panose="02000506000000020002" pitchFamily="2" charset="-78"/>
                        </a:rPr>
                        <a:t>ارجاع کتاب‌های تألیف شده به کمیسیون بررسی مقدماتی توسط </a:t>
                      </a:r>
                      <a:r>
                        <a:rPr lang="ar-SA" sz="1400" dirty="0">
                          <a:effectLst/>
                          <a:latin typeface="Calibri" panose="020F0502020204030204" pitchFamily="34" charset="0"/>
                          <a:ea typeface="Calibri" panose="020F0502020204030204" pitchFamily="34" charset="0"/>
                          <a:cs typeface="IRMitra" panose="02000506000000020002" pitchFamily="2" charset="-78"/>
                        </a:rPr>
                        <a:t>هیئت آموزشی </a:t>
                      </a:r>
                      <a:r>
                        <a:rPr lang="fa-IR" sz="1400" dirty="0">
                          <a:effectLst/>
                          <a:latin typeface="Calibri" panose="020F0502020204030204" pitchFamily="34" charset="0"/>
                          <a:ea typeface="Calibri" panose="020F0502020204030204" pitchFamily="34" charset="0"/>
                          <a:cs typeface="IRMitra" panose="02000506000000020002" pitchFamily="2" charset="-78"/>
                        </a:rPr>
                        <a:t>4- ارسال کتاب‌های درسی پس از بررسی اولیه به شعب کمیسیون بررسی جهت </a:t>
                      </a:r>
                      <a:r>
                        <a:rPr lang="ar-SA" sz="1400" dirty="0">
                          <a:effectLst/>
                          <a:latin typeface="Calibri" panose="020F0502020204030204" pitchFamily="34" charset="0"/>
                          <a:ea typeface="Calibri" panose="020F0502020204030204" pitchFamily="34" charset="0"/>
                          <a:cs typeface="IRMitra" panose="02000506000000020002" pitchFamily="2" charset="-78"/>
                        </a:rPr>
                        <a:t>بررسی اساسی از نظر محتوا</a:t>
                      </a:r>
                      <a:r>
                        <a:rPr lang="fa-IR" sz="1400" dirty="0">
                          <a:effectLst/>
                          <a:latin typeface="Calibri" panose="020F0502020204030204" pitchFamily="34" charset="0"/>
                          <a:ea typeface="Calibri" panose="020F0502020204030204" pitchFamily="34" charset="0"/>
                          <a:cs typeface="IRMitra" panose="02000506000000020002" pitchFamily="2" charset="-78"/>
                        </a:rPr>
                        <a:t> 5- بررسی </a:t>
                      </a:r>
                      <a:r>
                        <a:rPr lang="ar-SA" sz="1400" dirty="0">
                          <a:effectLst/>
                          <a:latin typeface="Calibri" panose="020F0502020204030204" pitchFamily="34" charset="0"/>
                          <a:ea typeface="Calibri" panose="020F0502020204030204" pitchFamily="34" charset="0"/>
                          <a:cs typeface="IRMitra" panose="02000506000000020002" pitchFamily="2" charset="-78"/>
                        </a:rPr>
                        <a:t>کتاب مطابق برنامه‌ی درسی مربوطه، آیین نامه کتاب‌های درسی، تصمیمات انجمن تعلیم و تربیت (که ارزش حقوقی و قانونی دارد) و معیارهای ارزشیابی شعبه‌ی مربوطه</a:t>
                      </a:r>
                      <a:r>
                        <a:rPr lang="fa-IR" sz="1400" dirty="0">
                          <a:effectLst/>
                          <a:latin typeface="Calibri" panose="020F0502020204030204" pitchFamily="34" charset="0"/>
                          <a:ea typeface="Calibri" panose="020F0502020204030204" pitchFamily="34" charset="0"/>
                          <a:cs typeface="IRMitra" panose="02000506000000020002" pitchFamily="2" charset="-78"/>
                        </a:rPr>
                        <a:t> و ثبت امتیاز کتاب‌ها 6- ارسال </a:t>
                      </a:r>
                      <a:r>
                        <a:rPr lang="ar-SA" sz="1400" dirty="0">
                          <a:effectLst/>
                          <a:latin typeface="Calibri" panose="020F0502020204030204" pitchFamily="34" charset="0"/>
                          <a:ea typeface="Calibri" panose="020F0502020204030204" pitchFamily="34" charset="0"/>
                          <a:cs typeface="IRMitra" panose="02000506000000020002" pitchFamily="2" charset="-78"/>
                        </a:rPr>
                        <a:t>کتاب‌های درسی با نمره 75 و بیشتر (تا 100) به کمیسیون ارزشیابی</a:t>
                      </a:r>
                      <a:r>
                        <a:rPr lang="fa-IR" sz="1400" dirty="0">
                          <a:effectLst/>
                          <a:latin typeface="Calibri" panose="020F0502020204030204" pitchFamily="34" charset="0"/>
                          <a:ea typeface="Calibri" panose="020F0502020204030204" pitchFamily="34" charset="0"/>
                          <a:cs typeface="IRMitra" panose="02000506000000020002" pitchFamily="2" charset="-78"/>
                        </a:rPr>
                        <a:t> که </a:t>
                      </a:r>
                      <a:r>
                        <a:rPr lang="ar-SA" sz="1400" dirty="0">
                          <a:effectLst/>
                          <a:latin typeface="Calibri" panose="020F0502020204030204" pitchFamily="34" charset="0"/>
                          <a:ea typeface="Calibri" panose="020F0502020204030204" pitchFamily="34" charset="0"/>
                          <a:cs typeface="IRMitra" panose="02000506000000020002" pitchFamily="2" charset="-78"/>
                        </a:rPr>
                        <a:t>صحت نتایج بررسی اصلی را چک می‌کند</a:t>
                      </a:r>
                      <a:r>
                        <a:rPr lang="fa-IR" sz="1400" dirty="0">
                          <a:effectLst/>
                          <a:latin typeface="Calibri" panose="020F0502020204030204" pitchFamily="34" charset="0"/>
                          <a:ea typeface="Calibri" panose="020F0502020204030204" pitchFamily="34" charset="0"/>
                          <a:cs typeface="IRMitra" panose="02000506000000020002" pitchFamily="2" charset="-78"/>
                        </a:rPr>
                        <a:t> 7- </a:t>
                      </a:r>
                      <a:r>
                        <a:rPr lang="ar-SA" sz="1400" dirty="0">
                          <a:effectLst/>
                          <a:latin typeface="Calibri" panose="020F0502020204030204" pitchFamily="34" charset="0"/>
                          <a:ea typeface="Calibri" panose="020F0502020204030204" pitchFamily="34" charset="0"/>
                          <a:cs typeface="IRMitra" panose="02000506000000020002" pitchFamily="2" charset="-78"/>
                        </a:rPr>
                        <a:t>کتاب‌های درسی با نمره 90 و بیشتر در بررسی اصلی و تأیید شده توسط این کمیسیون جهت تصویب توسط هیئت آموزشی معرفی می‌شوند</a:t>
                      </a:r>
                      <a:r>
                        <a:rPr lang="fa-IR" sz="1400" dirty="0">
                          <a:effectLst/>
                          <a:latin typeface="Calibri" panose="020F0502020204030204" pitchFamily="34" charset="0"/>
                          <a:ea typeface="Calibri" panose="020F0502020204030204" pitchFamily="34" charset="0"/>
                          <a:cs typeface="IRMitra" panose="02000506000000020002" pitchFamily="2" charset="-78"/>
                        </a:rPr>
                        <a:t> 8- بررسی گزارش کمیسیون در </a:t>
                      </a:r>
                      <a:r>
                        <a:rPr lang="ar-SA" sz="1400" dirty="0">
                          <a:effectLst/>
                          <a:latin typeface="Calibri" panose="020F0502020204030204" pitchFamily="34" charset="0"/>
                          <a:ea typeface="Calibri" panose="020F0502020204030204" pitchFamily="34" charset="0"/>
                          <a:cs typeface="IRMitra" panose="02000506000000020002" pitchFamily="2" charset="-78"/>
                        </a:rPr>
                        <a:t>هیئت آموزشی </a:t>
                      </a:r>
                      <a:r>
                        <a:rPr lang="fa-IR" sz="1400" dirty="0">
                          <a:effectLst/>
                          <a:latin typeface="Calibri" panose="020F0502020204030204" pitchFamily="34" charset="0"/>
                          <a:ea typeface="Calibri" panose="020F0502020204030204" pitchFamily="34" charset="0"/>
                          <a:cs typeface="IRMitra" panose="02000506000000020002" pitchFamily="2" charset="-78"/>
                        </a:rPr>
                        <a:t>و رد یا پذیرش کتاب</a:t>
                      </a:r>
                      <a:r>
                        <a:rPr lang="ar-SA" sz="1400" dirty="0">
                          <a:effectLst/>
                          <a:latin typeface="Calibri" panose="020F0502020204030204" pitchFamily="34" charset="0"/>
                          <a:ea typeface="Calibri" panose="020F0502020204030204" pitchFamily="34" charset="0"/>
                          <a:cs typeface="IRMitra" panose="02000506000000020002" pitchFamily="2" charset="-78"/>
                        </a:rPr>
                        <a:t> 9- کتاب‌های درسی تصویب شده توسط هیئت آموزشی، به امضای وزیر رسانده می‌شود و در مجله اطلاع رسانی منتشر می‌شود و در نهایت عنوان کتاب‌های درسی به آن‌ها داده می‌شود.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39042056"/>
                  </a:ext>
                </a:extLst>
              </a:tr>
            </a:tbl>
          </a:graphicData>
        </a:graphic>
      </p:graphicFrame>
    </p:spTree>
    <p:extLst>
      <p:ext uri="{BB962C8B-B14F-4D97-AF65-F5344CB8AC3E}">
        <p14:creationId xmlns:p14="http://schemas.microsoft.com/office/powerpoint/2010/main" val="1051594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alpha val="19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هشتم: </a:t>
            </a:r>
            <a:r>
              <a:rPr lang="fa-IR" sz="2700" dirty="0" smtClean="0">
                <a:solidFill>
                  <a:srgbClr val="FF0000"/>
                </a:solidFill>
                <a:cs typeface="B Roya" panose="00000400000000000000" pitchFamily="2" charset="-78"/>
              </a:rPr>
              <a:t>در </a:t>
            </a:r>
            <a:r>
              <a:rPr lang="fa-IR" sz="2700" dirty="0">
                <a:solidFill>
                  <a:srgbClr val="FF0000"/>
                </a:solidFill>
                <a:cs typeface="B Roya" panose="00000400000000000000" pitchFamily="2" charset="-78"/>
              </a:rPr>
              <a:t>کشورهای مورد مطالعه کتاب‌های درسی در چه فواصل زمانی مورد تجدیدنظر و بازبینی کلی قرارگرفته و یا کتاب‌های جدیدی جایگزین آن‌ها می‌شود؟</a:t>
            </a: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929104108"/>
              </p:ext>
            </p:extLst>
          </p:nvPr>
        </p:nvGraphicFramePr>
        <p:xfrm>
          <a:off x="457200" y="1676400"/>
          <a:ext cx="8382000" cy="4576761"/>
        </p:xfrm>
        <a:graphic>
          <a:graphicData uri="http://schemas.openxmlformats.org/drawingml/2006/table">
            <a:tbl>
              <a:tblPr rtl="1" firstRow="1" firstCol="1" bandRow="1">
                <a:tableStyleId>{5C22544A-7EE6-4342-B048-85BDC9FD1C3A}</a:tableStyleId>
              </a:tblPr>
              <a:tblGrid>
                <a:gridCol w="2446123">
                  <a:extLst>
                    <a:ext uri="{9D8B030D-6E8A-4147-A177-3AD203B41FA5}">
                      <a16:colId xmlns:a16="http://schemas.microsoft.com/office/drawing/2014/main" xmlns="" val="2196208113"/>
                    </a:ext>
                  </a:extLst>
                </a:gridCol>
                <a:gridCol w="5935877">
                  <a:extLst>
                    <a:ext uri="{9D8B030D-6E8A-4147-A177-3AD203B41FA5}">
                      <a16:colId xmlns:a16="http://schemas.microsoft.com/office/drawing/2014/main" xmlns="" val="3643560122"/>
                    </a:ext>
                  </a:extLst>
                </a:gridCol>
              </a:tblGrid>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کشور</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algn="ctr" rtl="1">
                        <a:lnSpc>
                          <a:spcPct val="107000"/>
                        </a:lnSpc>
                        <a:spcAft>
                          <a:spcPts val="0"/>
                        </a:spcAft>
                        <a:tabLst>
                          <a:tab pos="3514725" algn="l"/>
                        </a:tabLst>
                      </a:pPr>
                      <a:r>
                        <a:rPr lang="ar-SA" sz="1600" b="1">
                          <a:effectLst/>
                          <a:latin typeface="Calibri" panose="020F0502020204030204" pitchFamily="34" charset="0"/>
                          <a:ea typeface="Calibri" panose="020F0502020204030204" pitchFamily="34" charset="0"/>
                          <a:cs typeface="IRMitra" panose="02000506000000020002" pitchFamily="2" charset="-78"/>
                        </a:rPr>
                        <a:t>فواصل زمانی تجدیدنظر و بازبینی کلی </a:t>
                      </a:r>
                      <a:r>
                        <a:rPr lang="fa-IR" sz="1600" b="1">
                          <a:effectLst/>
                          <a:latin typeface="Calibri" panose="020F0502020204030204" pitchFamily="34" charset="0"/>
                          <a:ea typeface="Calibri" panose="020F0502020204030204" pitchFamily="34" charset="0"/>
                          <a:cs typeface="IRMitra" panose="02000506000000020002" pitchFamily="2" charset="-78"/>
                        </a:rPr>
                        <a:t>کتاب‌های درسی</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20732391"/>
                  </a:ext>
                </a:extLst>
              </a:tr>
              <a:tr h="636587">
                <a:tc>
                  <a:txBody>
                    <a:bodyPr/>
                    <a:lstStyle/>
                    <a:p>
                      <a:pPr indent="180340" algn="ctr" rtl="1">
                        <a:lnSpc>
                          <a:spcPct val="107000"/>
                        </a:lnSpc>
                        <a:spcAft>
                          <a:spcPts val="0"/>
                        </a:spcAft>
                        <a:tabLst>
                          <a:tab pos="797560" algn="l"/>
                          <a:tab pos="822325" algn="ctr"/>
                          <a:tab pos="3514725" algn="l"/>
                        </a:tabLst>
                      </a:pPr>
                      <a:r>
                        <a:rPr lang="ar-SA" sz="2200" dirty="0">
                          <a:effectLst/>
                          <a:cs typeface="B Roya" panose="00000400000000000000" pitchFamily="2" charset="-78"/>
                        </a:rPr>
                        <a:t>ج.ا.ایران</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fa-IR" sz="1600" b="1" dirty="0">
                          <a:effectLst/>
                          <a:latin typeface="Calibri" panose="020F0502020204030204" pitchFamily="34" charset="0"/>
                          <a:ea typeface="Calibri" panose="020F0502020204030204" pitchFamily="34" charset="0"/>
                          <a:cs typeface="IRMitra" panose="02000506000000020002" pitchFamily="2" charset="-78"/>
                        </a:rPr>
                        <a:t>10 سال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4624871"/>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کره جنوبی</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1600" b="1">
                          <a:effectLst/>
                          <a:latin typeface="Calibri" panose="020F0502020204030204" pitchFamily="34" charset="0"/>
                          <a:ea typeface="Calibri" panose="020F0502020204030204" pitchFamily="34" charset="0"/>
                          <a:cs typeface="IRMitra" panose="02000506000000020002" pitchFamily="2" charset="-78"/>
                        </a:rPr>
                        <a:t>همزمان با اصلاح و تجدیدنظر در برنامه درسی ملی</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178206785"/>
                  </a:ext>
                </a:extLst>
              </a:tr>
              <a:tr h="757239">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ژاپن</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1600" b="1">
                          <a:effectLst/>
                          <a:latin typeface="Calibri" panose="020F0502020204030204" pitchFamily="34" charset="0"/>
                          <a:ea typeface="Calibri" panose="020F0502020204030204" pitchFamily="34" charset="0"/>
                          <a:cs typeface="IRMitra" panose="02000506000000020002" pitchFamily="2" charset="-78"/>
                        </a:rPr>
                        <a:t>5 سال</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007487279"/>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آمریکا (</a:t>
                      </a:r>
                      <a:r>
                        <a:rPr lang="fa-IR" sz="2200">
                          <a:effectLst/>
                          <a:cs typeface="B Roya" panose="00000400000000000000" pitchFamily="2" charset="-78"/>
                        </a:rPr>
                        <a:t>ک. ش)</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1600" b="1">
                          <a:effectLst/>
                          <a:latin typeface="Calibri" panose="020F0502020204030204" pitchFamily="34" charset="0"/>
                          <a:ea typeface="Calibri" panose="020F0502020204030204" pitchFamily="34" charset="0"/>
                          <a:cs typeface="IRMitra" panose="02000506000000020002" pitchFamily="2" charset="-78"/>
                        </a:rPr>
                        <a:t>5 سال</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431604212"/>
                  </a:ext>
                </a:extLst>
              </a:tr>
              <a:tr h="636587">
                <a:tc>
                  <a:txBody>
                    <a:bodyPr/>
                    <a:lstStyle/>
                    <a:p>
                      <a:pPr indent="180340" algn="ctr" rtl="1">
                        <a:lnSpc>
                          <a:spcPct val="107000"/>
                        </a:lnSpc>
                        <a:spcAft>
                          <a:spcPts val="0"/>
                        </a:spcAft>
                        <a:tabLst>
                          <a:tab pos="3514725" algn="l"/>
                        </a:tabLst>
                      </a:pPr>
                      <a:r>
                        <a:rPr lang="ar-SA" sz="2200">
                          <a:effectLst/>
                          <a:cs typeface="B Roya" panose="00000400000000000000" pitchFamily="2" charset="-78"/>
                        </a:rPr>
                        <a:t>سنگاپور</a:t>
                      </a:r>
                      <a:endParaRPr lang="en-US" sz="22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1600" b="1">
                          <a:effectLst/>
                          <a:latin typeface="Calibri" panose="020F0502020204030204" pitchFamily="34" charset="0"/>
                          <a:ea typeface="Calibri" panose="020F0502020204030204" pitchFamily="34" charset="0"/>
                          <a:cs typeface="IRMitra" panose="02000506000000020002" pitchFamily="2" charset="-78"/>
                        </a:rPr>
                        <a:t>6 سال</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997154210"/>
                  </a:ext>
                </a:extLst>
              </a:tr>
              <a:tr h="636587">
                <a:tc>
                  <a:txBody>
                    <a:bodyPr/>
                    <a:lstStyle/>
                    <a:p>
                      <a:pPr indent="180340" algn="ctr" rtl="1">
                        <a:lnSpc>
                          <a:spcPct val="107000"/>
                        </a:lnSpc>
                        <a:spcAft>
                          <a:spcPts val="0"/>
                        </a:spcAft>
                        <a:tabLst>
                          <a:tab pos="3514725" algn="l"/>
                        </a:tabLst>
                      </a:pPr>
                      <a:r>
                        <a:rPr lang="ar-SA" sz="2200" dirty="0">
                          <a:effectLst/>
                          <a:cs typeface="B Roya" panose="00000400000000000000" pitchFamily="2" charset="-78"/>
                        </a:rPr>
                        <a:t>ترکیه</a:t>
                      </a:r>
                      <a:endParaRPr lang="en-US" sz="22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indent="180340" algn="ctr" rtl="1">
                        <a:lnSpc>
                          <a:spcPct val="107000"/>
                        </a:lnSpc>
                        <a:spcAft>
                          <a:spcPts val="0"/>
                        </a:spcAft>
                        <a:tabLst>
                          <a:tab pos="3514725" algn="l"/>
                        </a:tabLst>
                      </a:pPr>
                      <a:r>
                        <a:rPr lang="ar-SA" sz="1600" b="1" dirty="0">
                          <a:effectLst/>
                          <a:latin typeface="Calibri" panose="020F0502020204030204" pitchFamily="34" charset="0"/>
                          <a:ea typeface="Calibri" panose="020F0502020204030204" pitchFamily="34" charset="0"/>
                          <a:cs typeface="IRMitra" panose="02000506000000020002" pitchFamily="2" charset="-78"/>
                        </a:rPr>
                        <a:t>5 سال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644597679"/>
                  </a:ext>
                </a:extLst>
              </a:tr>
            </a:tbl>
          </a:graphicData>
        </a:graphic>
      </p:graphicFrame>
    </p:spTree>
    <p:extLst>
      <p:ext uri="{BB962C8B-B14F-4D97-AF65-F5344CB8AC3E}">
        <p14:creationId xmlns:p14="http://schemas.microsoft.com/office/powerpoint/2010/main" val="1988442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9000">
              <a:schemeClr val="accent4">
                <a:lumMod val="5000"/>
                <a:lumOff val="95000"/>
                <a:alpha val="19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dirty="0">
                <a:cs typeface="B Titr" pitchFamily="2" charset="-78"/>
              </a:rPr>
              <a:t/>
            </a:r>
            <a:br>
              <a:rPr lang="fa-IR"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Roya" pitchFamily="2" charset="-78"/>
              </a:rPr>
              <a:t/>
            </a:r>
            <a:br>
              <a:rPr lang="fa-IR" b="1" dirty="0">
                <a:cs typeface="B Roya" pitchFamily="2" charset="-78"/>
              </a:rPr>
            </a:br>
            <a:r>
              <a:rPr lang="fa-IR" b="1" dirty="0" smtClean="0">
                <a:cs typeface="B Roya" pitchFamily="2" charset="-78"/>
              </a:rPr>
              <a:t/>
            </a:r>
            <a:br>
              <a:rPr lang="fa-IR" b="1" dirty="0" smtClean="0">
                <a:cs typeface="B Roya" pitchFamily="2" charset="-78"/>
              </a:rPr>
            </a:br>
            <a:r>
              <a:rPr lang="fa-IR" b="1" dirty="0" smtClean="0">
                <a:cs typeface="B Roya" pitchFamily="2" charset="-78"/>
              </a:rPr>
              <a:t/>
            </a:r>
            <a:br>
              <a:rPr lang="fa-IR" b="1" dirty="0" smtClean="0">
                <a:cs typeface="B Roya" pitchFamily="2" charset="-78"/>
              </a:rPr>
            </a:br>
            <a:r>
              <a:rPr lang="fa-IR" sz="2700" b="1" dirty="0" smtClean="0">
                <a:solidFill>
                  <a:schemeClr val="tx1"/>
                </a:solidFill>
                <a:cs typeface="B Roya" panose="00000400000000000000" pitchFamily="2" charset="-78"/>
              </a:rPr>
              <a:t>سؤال نهم:</a:t>
            </a:r>
            <a:r>
              <a:rPr lang="en-US" sz="2700" b="1" dirty="0" smtClean="0">
                <a:solidFill>
                  <a:schemeClr val="tx1"/>
                </a:solidFill>
                <a:cs typeface="B Roya" panose="00000400000000000000" pitchFamily="2" charset="-78"/>
              </a:rPr>
              <a:t> </a:t>
            </a:r>
            <a:r>
              <a:rPr lang="ar-SA" sz="2700" dirty="0" smtClean="0">
                <a:solidFill>
                  <a:srgbClr val="FF0000"/>
                </a:solidFill>
                <a:cs typeface="B Roya" panose="00000400000000000000" pitchFamily="2" charset="-78"/>
              </a:rPr>
              <a:t>چه </a:t>
            </a:r>
            <a:r>
              <a:rPr lang="ar-SA" sz="2700" dirty="0">
                <a:solidFill>
                  <a:srgbClr val="FF0000"/>
                </a:solidFill>
                <a:cs typeface="B Roya" panose="00000400000000000000" pitchFamily="2" charset="-78"/>
              </a:rPr>
              <a:t>شباهت‌ها و تفاوت‌هایی در نظام کتاب درسی در جمهوری اسلامی ایران و کشورهای منتخب وجود دارد؟</a:t>
            </a:r>
            <a:r>
              <a:rPr lang="en-US" b="1" dirty="0"/>
              <a:t/>
            </a:r>
            <a:br>
              <a:rPr lang="en-US" b="1" dirty="0"/>
            </a:br>
            <a:r>
              <a:rPr lang="en-US" sz="3600" dirty="0" smtClean="0">
                <a:solidFill>
                  <a:srgbClr val="FF0000"/>
                </a:solidFill>
                <a:cs typeface="B Roya" panose="00000400000000000000" pitchFamily="2" charset="-78"/>
              </a:rPr>
              <a:t/>
            </a:r>
            <a:br>
              <a:rPr lang="en-US" sz="36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pic>
        <p:nvPicPr>
          <p:cNvPr id="5" name="Picture 4"/>
          <p:cNvPicPr>
            <a:picLocks noChangeAspect="1"/>
          </p:cNvPicPr>
          <p:nvPr/>
        </p:nvPicPr>
        <p:blipFill>
          <a:blip r:embed="rId2"/>
          <a:stretch>
            <a:fillRect/>
          </a:stretch>
        </p:blipFill>
        <p:spPr>
          <a:xfrm>
            <a:off x="152400" y="1322832"/>
            <a:ext cx="8915400" cy="5077968"/>
          </a:xfrm>
          <a:prstGeom prst="rect">
            <a:avLst/>
          </a:prstGeom>
        </p:spPr>
      </p:pic>
    </p:spTree>
    <p:extLst>
      <p:ext uri="{BB962C8B-B14F-4D97-AF65-F5344CB8AC3E}">
        <p14:creationId xmlns:p14="http://schemas.microsoft.com/office/powerpoint/2010/main" val="208145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0000">
              <a:schemeClr val="accent4">
                <a:lumMod val="5000"/>
                <a:lumOff val="95000"/>
                <a:alpha val="19000"/>
              </a:schemeClr>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pPr algn="ctr" rtl="1"/>
            <a:r>
              <a:rPr lang="fa-IR" dirty="0" smtClean="0">
                <a:solidFill>
                  <a:srgbClr val="FF0000"/>
                </a:solidFill>
                <a:cs typeface="B Titr" panose="00000700000000000000" pitchFamily="2" charset="-78"/>
              </a:rPr>
              <a:t>بحث و نتیجه گیری</a:t>
            </a: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228600" y="1447800"/>
            <a:ext cx="8763000" cy="5105400"/>
          </a:xfrm>
        </p:spPr>
        <p:txBody>
          <a:bodyPr>
            <a:normAutofit fontScale="77500" lnSpcReduction="20000"/>
          </a:bodyPr>
          <a:lstStyle/>
          <a:p>
            <a:pPr algn="just" rtl="1">
              <a:lnSpc>
                <a:spcPct val="160000"/>
              </a:lnSpc>
            </a:pPr>
            <a:r>
              <a:rPr lang="ar-SA" b="1" dirty="0">
                <a:cs typeface="B Compset" panose="00000400000000000000" pitchFamily="2" charset="-78"/>
              </a:rPr>
              <a:t>در تحلیل نهایی آنچه که می توان </a:t>
            </a:r>
            <a:r>
              <a:rPr lang="fa-IR" b="1" dirty="0">
                <a:cs typeface="B Compset" panose="00000400000000000000" pitchFamily="2" charset="-78"/>
              </a:rPr>
              <a:t>از </a:t>
            </a:r>
            <a:r>
              <a:rPr lang="ar-SA" b="1" dirty="0">
                <a:cs typeface="B Compset" panose="00000400000000000000" pitchFamily="2" charset="-78"/>
              </a:rPr>
              <a:t>شباهت‌ها و تفاوت‌های نظام کتاب درسی در جمهوری اسلامی ایران و کشورهای منتخب ذکر کرد این است که در </a:t>
            </a:r>
            <a:r>
              <a:rPr lang="fa-IR" b="1" dirty="0">
                <a:cs typeface="B Compset" panose="00000400000000000000" pitchFamily="2" charset="-78"/>
              </a:rPr>
              <a:t>جمهوری</a:t>
            </a:r>
            <a:r>
              <a:rPr lang="ar-SA" b="1" dirty="0">
                <a:cs typeface="B Compset" panose="00000400000000000000" pitchFamily="2" charset="-78"/>
              </a:rPr>
              <a:t> اسلامی ایران همانند سایر کشورها، کتاب درسی اصلی‌ترین رسانه‌ی آموزشی است، مسئولیت تدوین سیاست‌های اساسی و کلی تهیه کتاب‌های درسی بر عهده وزارت آموزش‌وپرورش است. با این حال برخلاف سایر کشورها، در جمهوری اسلامی ایران یک دوره 10 ساله به‌عنوان فاصله زمانی تجدیدنظر و بازبینی کلی کتاب درسی در نظر گرفته شده است و سیاست‌های چند تألیفی و تولید غیرمتمرکز (اگر چه در برنامه درسی ملی پیش بینی شده است) در حال حاضر وجود ندارد.</a:t>
            </a:r>
            <a:endParaRPr lang="en-US" b="1" dirty="0">
              <a:cs typeface="B Compset" panose="00000400000000000000" pitchFamily="2" charset="-78"/>
            </a:endParaRPr>
          </a:p>
          <a:p>
            <a:pPr algn="just" rtl="1">
              <a:lnSpc>
                <a:spcPct val="160000"/>
              </a:lnSpc>
            </a:pPr>
            <a:r>
              <a:rPr lang="ar-SA" b="1" dirty="0">
                <a:cs typeface="B Compset" panose="00000400000000000000" pitchFamily="2" charset="-78"/>
              </a:rPr>
              <a:t>در حالی که در سایر کشورها، مؤلفان دولتی و غیر دولتی (به‌صورت انفرادی یا گروهی در قالب شرکت‌ها و ناشران خصوصی) به تألیف کتاب درسی می پردازند، در ایران تنها مؤلفان انتخاب شده دولتی که توسط دفتر تألیف و تحت شرایطی از بین دانشگاهیان، معلمان مجرب و یا نویسندگان ذیصلاح دارای سابقه تألیف و آشنا با تألیف كتاب درسی گزینش می‌شوند، وجود دارند.</a:t>
            </a:r>
            <a:endParaRPr lang="en-US" b="1" dirty="0">
              <a:cs typeface="B Compset" panose="00000400000000000000" pitchFamily="2" charset="-78"/>
            </a:endParaRPr>
          </a:p>
          <a:p>
            <a:pPr algn="just" rtl="1">
              <a:lnSpc>
                <a:spcPct val="160000"/>
              </a:lnSpc>
            </a:pPr>
            <a:r>
              <a:rPr lang="ar-SA" b="1" dirty="0">
                <a:cs typeface="B Compset" panose="00000400000000000000" pitchFamily="2" charset="-78"/>
              </a:rPr>
              <a:t>مرجع تأیید کتاب درسی در ایران شورای برنامه‌ریزی گروه است که به تعداد گروه‌های درسی متعدد است و اعضای آن توسط مدیر کل دفتر تألیف منصوب می‌شوند در حالی که در سایر کشورها، یک شورای کتاب درسی یا عناوین معادل وجود دارد که زیر نظر وزیر آموزش‌وپرورش به ایفای نقش می پردازند.</a:t>
            </a:r>
            <a:endParaRPr lang="en-US" b="1" dirty="0">
              <a:cs typeface="B Compset" panose="00000400000000000000" pitchFamily="2" charset="-78"/>
            </a:endParaRPr>
          </a:p>
          <a:p>
            <a:pPr algn="just" rtl="1">
              <a:lnSpc>
                <a:spcPct val="160000"/>
              </a:lnSpc>
            </a:pPr>
            <a:r>
              <a:rPr lang="ar-SA" b="1" dirty="0">
                <a:cs typeface="B Compset" panose="00000400000000000000" pitchFamily="2" charset="-78"/>
              </a:rPr>
              <a:t>انتخاب کتاب درسی در ایران مفهومی ندارد، اما در سایر کشورها انتخاب به معنی گزینش بهترین کتاب از بین کتاب‌های تأیید شده و متناسب با نیازهای آموزشی مدرسه، معلم و دانش آموز است.</a:t>
            </a:r>
            <a:endParaRPr lang="en-US" b="1" dirty="0">
              <a:cs typeface="B Compset" panose="00000400000000000000" pitchFamily="2" charset="-78"/>
            </a:endParaRPr>
          </a:p>
          <a:p>
            <a:pPr algn="r" rtl="1"/>
            <a:endParaRPr lang="fa-IR" dirty="0"/>
          </a:p>
        </p:txBody>
      </p:sp>
    </p:spTree>
    <p:extLst>
      <p:ext uri="{BB962C8B-B14F-4D97-AF65-F5344CB8AC3E}">
        <p14:creationId xmlns:p14="http://schemas.microsoft.com/office/powerpoint/2010/main" val="3809162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0000">
              <a:schemeClr val="accent4">
                <a:lumMod val="5000"/>
                <a:lumOff val="95000"/>
                <a:alpha val="19000"/>
              </a:schemeClr>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927"/>
            <a:ext cx="7886700" cy="701674"/>
          </a:xfrm>
        </p:spPr>
        <p:txBody>
          <a:bodyPr/>
          <a:lstStyle/>
          <a:p>
            <a:pPr algn="ctr" rtl="1"/>
            <a:r>
              <a:rPr lang="fa-IR" dirty="0" smtClean="0">
                <a:solidFill>
                  <a:srgbClr val="FF0000"/>
                </a:solidFill>
                <a:cs typeface="B Titr" panose="00000700000000000000" pitchFamily="2" charset="-78"/>
              </a:rPr>
              <a:t>توصیه ها و پیشنهادات</a:t>
            </a: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152400" y="708601"/>
            <a:ext cx="8724900" cy="5996999"/>
          </a:xfrm>
        </p:spPr>
        <p:txBody>
          <a:bodyPr>
            <a:noAutofit/>
          </a:bodyPr>
          <a:lstStyle/>
          <a:p>
            <a:pPr marL="0" indent="0" algn="r" rtl="1">
              <a:buNone/>
            </a:pPr>
            <a:r>
              <a:rPr lang="fa-IR" sz="1800" dirty="0">
                <a:cs typeface="B Lotus" panose="00000400000000000000" pitchFamily="2" charset="-78"/>
              </a:rPr>
              <a:t>با توجه به یافته‌های این پژوهش پیشنهاد می‌شود:</a:t>
            </a:r>
            <a:endParaRPr lang="en-US" sz="1800" dirty="0">
              <a:cs typeface="B Lotus" panose="00000400000000000000" pitchFamily="2" charset="-78"/>
            </a:endParaRPr>
          </a:p>
          <a:p>
            <a:pPr marL="0" indent="0" algn="r" rtl="1">
              <a:buNone/>
            </a:pPr>
            <a:r>
              <a:rPr lang="ar-SA" sz="1800" b="1" dirty="0">
                <a:cs typeface="B Lotus" panose="00000400000000000000" pitchFamily="2" charset="-78"/>
              </a:rPr>
              <a:t>سیستم کتاب‌های درسی نظام تربیت رسمی جمهوری اسلامی ایران</a:t>
            </a:r>
            <a:r>
              <a:rPr lang="ar-SA" sz="1800" dirty="0">
                <a:cs typeface="B Lotus" panose="00000400000000000000" pitchFamily="2" charset="-78"/>
              </a:rPr>
              <a:t> بر اساس الزامات و رویکردهای سند تحول آموزش‌وپرورش و سند برنامه درسی ملی طراحی و به اجرا در آید. در این </a:t>
            </a:r>
            <a:r>
              <a:rPr lang="ar-SA" sz="1800" dirty="0" smtClean="0">
                <a:cs typeface="B Lotus" panose="00000400000000000000" pitchFamily="2" charset="-78"/>
              </a:rPr>
              <a:t>سی</a:t>
            </a:r>
            <a:r>
              <a:rPr lang="fa-IR" sz="1800" dirty="0" smtClean="0">
                <a:cs typeface="B Lotus" panose="00000400000000000000" pitchFamily="2" charset="-78"/>
              </a:rPr>
              <a:t>ست</a:t>
            </a:r>
            <a:r>
              <a:rPr lang="ar-SA" sz="1800" dirty="0" smtClean="0">
                <a:cs typeface="B Lotus" panose="00000400000000000000" pitchFamily="2" charset="-78"/>
              </a:rPr>
              <a:t>م</a:t>
            </a:r>
            <a:r>
              <a:rPr lang="ar-SA" sz="1800" dirty="0">
                <a:cs typeface="B Lotus" panose="00000400000000000000" pitchFamily="2" charset="-78"/>
              </a:rPr>
              <a:t>:</a:t>
            </a:r>
            <a:endParaRPr lang="en-US" sz="1800" dirty="0">
              <a:cs typeface="B Lotus" panose="00000400000000000000" pitchFamily="2" charset="-78"/>
            </a:endParaRPr>
          </a:p>
          <a:p>
            <a:pPr lvl="1" algn="r" rtl="1"/>
            <a:r>
              <a:rPr lang="ar-SA" sz="1500" dirty="0">
                <a:cs typeface="B Lotus" panose="00000400000000000000" pitchFamily="2" charset="-78"/>
              </a:rPr>
              <a:t>شوراهای برنامه‌ریزی گروه‌های درسی حذف و یک شورا با عنوان </a:t>
            </a:r>
            <a:r>
              <a:rPr lang="ar-SA" sz="1500" b="1" dirty="0">
                <a:cs typeface="B Lotus" panose="00000400000000000000" pitchFamily="2" charset="-78"/>
              </a:rPr>
              <a:t>شورای برنامه‌ریزی و تأیید کتاب‌های درسی</a:t>
            </a:r>
            <a:r>
              <a:rPr lang="ar-SA" sz="1500" dirty="0">
                <a:cs typeface="B Lotus" panose="00000400000000000000" pitchFamily="2" charset="-78"/>
              </a:rPr>
              <a:t> به‌عنوان بالاترین مرجع سیاست‌گذاری، تدوین، تأیید و انتشار کتاب‌های درسی تأسیس شود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dirty="0">
                <a:cs typeface="B Lotus" panose="00000400000000000000" pitchFamily="2" charset="-78"/>
              </a:rPr>
              <a:t>برنامه‌های درسی (سیلابس ها) و اهداف دوره‌های تحصیلی، توسط شورای برنامه‌ریزی و تأیید کتاب‌های درسی تدوین و به تأیید شورای عالی آموزش‌وپرورش برسد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dirty="0">
                <a:cs typeface="B Lotus" panose="00000400000000000000" pitchFamily="2" charset="-78"/>
              </a:rPr>
              <a:t>با توجه به تقسیم بندی کتاب‌ها به خیلی حساس، حساس و عادی، برنامه‌ریزی برای واگذاری تألیف کتاب‌های حساس و عادی با رعایت مقررات به بخش خصوصی، دانشگاه‌ها و مؤسسات ذیصلاح انجام شود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b="1" dirty="0">
                <a:cs typeface="B Lotus" panose="00000400000000000000" pitchFamily="2" charset="-78"/>
              </a:rPr>
              <a:t>استانداردها و راهنماهای تألیف کتاب درسی و نیز استانداردهای تأیید کتاب‌های درسی</a:t>
            </a:r>
            <a:r>
              <a:rPr lang="ar-SA" sz="1500" dirty="0">
                <a:cs typeface="B Lotus" panose="00000400000000000000" pitchFamily="2" charset="-78"/>
              </a:rPr>
              <a:t> (اعم از خیلی حساس، حساس و عادی) تهیه و پس از تصویب توسط شورای برنامه‌ریزی و تأیید کتاب‌های درسی به‌صورت شفاف در قالب «آیین نامه تألیف کتاب‌های درسی» منتشر شود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dirty="0">
                <a:cs typeface="B Lotus" panose="00000400000000000000" pitchFamily="2" charset="-78"/>
              </a:rPr>
              <a:t>حق ا</a:t>
            </a:r>
            <a:r>
              <a:rPr lang="ar-SA" sz="1500" b="1" dirty="0">
                <a:cs typeface="B Lotus" panose="00000400000000000000" pitchFamily="2" charset="-78"/>
              </a:rPr>
              <a:t>نتخاب کتاب درسی مناسب</a:t>
            </a:r>
            <a:r>
              <a:rPr lang="ar-SA" sz="1500" dirty="0">
                <a:cs typeface="B Lotus" panose="00000400000000000000" pitchFamily="2" charset="-78"/>
              </a:rPr>
              <a:t> توسط استان‌ها، مدارس و معلمان به رسمیت شناخته شود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dirty="0">
                <a:cs typeface="B Lotus" panose="00000400000000000000" pitchFamily="2" charset="-78"/>
              </a:rPr>
              <a:t>کارآمدی نظام آموزشی در گرو پاسخگو بودن آن به نیازهای جامعه است. نیازهای جامعه در حال تغییر است، بنابراین برنامه های درسی نیز باید همیشه به روز باشند. با توجه به یافته های سؤال هشتم لازم است </a:t>
            </a:r>
            <a:r>
              <a:rPr lang="ar-SA" sz="1500" b="1" dirty="0">
                <a:cs typeface="B Lotus" panose="00000400000000000000" pitchFamily="2" charset="-78"/>
              </a:rPr>
              <a:t>دوره تجدیدنظر و بازبینی کلی برنامه های درسی</a:t>
            </a:r>
            <a:r>
              <a:rPr lang="ar-SA" sz="1500" dirty="0">
                <a:cs typeface="B Lotus" panose="00000400000000000000" pitchFamily="2" charset="-78"/>
              </a:rPr>
              <a:t> از 10 سال به 5 سال کاهش یابد</a:t>
            </a:r>
            <a:r>
              <a:rPr lang="ar-SA" sz="1500" dirty="0" smtClean="0">
                <a:cs typeface="B Lotus" panose="00000400000000000000" pitchFamily="2" charset="-78"/>
              </a:rPr>
              <a:t>.</a:t>
            </a:r>
            <a:endParaRPr lang="fa-IR" sz="1500" dirty="0" smtClean="0">
              <a:cs typeface="B Lotus" panose="00000400000000000000" pitchFamily="2" charset="-78"/>
            </a:endParaRPr>
          </a:p>
          <a:p>
            <a:pPr marL="342900" lvl="1" indent="0" algn="r" rtl="1">
              <a:buNone/>
            </a:pPr>
            <a:endParaRPr lang="en-US" sz="1500" dirty="0">
              <a:cs typeface="B Lotus" panose="00000400000000000000" pitchFamily="2" charset="-78"/>
            </a:endParaRPr>
          </a:p>
          <a:p>
            <a:pPr lvl="1" algn="r" rtl="1"/>
            <a:r>
              <a:rPr lang="ar-SA" sz="1500" dirty="0">
                <a:cs typeface="B Lotus" panose="00000400000000000000" pitchFamily="2" charset="-78"/>
              </a:rPr>
              <a:t>منطق پشت </a:t>
            </a:r>
            <a:r>
              <a:rPr lang="ar-SA" sz="1500" b="1" dirty="0">
                <a:cs typeface="B Lotus" panose="00000400000000000000" pitchFamily="2" charset="-78"/>
              </a:rPr>
              <a:t>سیاست چند تألیفی و تولید غیرمتمرکز </a:t>
            </a:r>
            <a:r>
              <a:rPr lang="ar-SA" sz="1500" dirty="0">
                <a:cs typeface="B Lotus" panose="00000400000000000000" pitchFamily="2" charset="-78"/>
              </a:rPr>
              <a:t>در کشور سنگاپور، </a:t>
            </a:r>
            <a:r>
              <a:rPr lang="fa-IR" sz="1500" dirty="0">
                <a:cs typeface="B Lotus" panose="00000400000000000000" pitchFamily="2" charset="-78"/>
              </a:rPr>
              <a:t>بهره‌برداری از تخصص و خلاقیت ناشران آموزشی بخش خصوصی است که نتیجه‌ی آن امکان انتخاب انواع بیشتری از مواد آموزشی جالب و مناسب توسط معلمان و مدارس بوده است.</a:t>
            </a:r>
            <a:r>
              <a:rPr lang="ar-SA" sz="1500" dirty="0">
                <a:cs typeface="B Lotus" panose="00000400000000000000" pitchFamily="2" charset="-78"/>
              </a:rPr>
              <a:t> لازم است این سیاست در کشور ما نیز هر چه زودتر اجرایی شود.</a:t>
            </a:r>
            <a:endParaRPr lang="en-US" sz="1500" dirty="0">
              <a:cs typeface="B Lotus" panose="00000400000000000000" pitchFamily="2" charset="-78"/>
            </a:endParaRPr>
          </a:p>
          <a:p>
            <a:pPr algn="r" rtl="1"/>
            <a:endParaRPr lang="fa-IR" sz="1800" dirty="0">
              <a:cs typeface="B Lotus" panose="00000400000000000000" pitchFamily="2" charset="-78"/>
            </a:endParaRPr>
          </a:p>
        </p:txBody>
      </p:sp>
    </p:spTree>
    <p:extLst>
      <p:ext uri="{BB962C8B-B14F-4D97-AF65-F5344CB8AC3E}">
        <p14:creationId xmlns:p14="http://schemas.microsoft.com/office/powerpoint/2010/main" val="186153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بیان مسأله</a:t>
            </a:r>
            <a:endParaRPr lang="en-US" dirty="0">
              <a:cs typeface="B Titr" pitchFamily="2" charset="-78"/>
            </a:endParaRPr>
          </a:p>
        </p:txBody>
      </p:sp>
      <p:sp>
        <p:nvSpPr>
          <p:cNvPr id="3" name="Content Placeholder 2"/>
          <p:cNvSpPr>
            <a:spLocks noGrp="1"/>
          </p:cNvSpPr>
          <p:nvPr>
            <p:ph idx="1"/>
          </p:nvPr>
        </p:nvSpPr>
        <p:spPr>
          <a:xfrm>
            <a:off x="533400" y="1524000"/>
            <a:ext cx="8229600" cy="4652963"/>
          </a:xfrm>
          <a:solidFill>
            <a:schemeClr val="accent6">
              <a:lumMod val="60000"/>
              <a:lumOff val="40000"/>
            </a:schemeClr>
          </a:solidFill>
        </p:spPr>
        <p:txBody>
          <a:bodyPr>
            <a:normAutofit/>
          </a:bodyPr>
          <a:lstStyle/>
          <a:p>
            <a:pPr algn="just" rtl="1">
              <a:lnSpc>
                <a:spcPct val="170000"/>
              </a:lnSpc>
            </a:pPr>
            <a:r>
              <a:rPr lang="fa-IR" b="1" dirty="0" smtClean="0">
                <a:cs typeface="B Roya" pitchFamily="2" charset="-78"/>
              </a:rPr>
              <a:t>سؤال </a:t>
            </a:r>
            <a:r>
              <a:rPr lang="fa-IR" b="1" dirty="0">
                <a:cs typeface="B Roya" pitchFamily="2" charset="-78"/>
              </a:rPr>
              <a:t>اساسی آن است که در سایر کشورهای جهان به‌ویژه کشورهایی که نظام آموزشی موفقی داشته‌اند و تحولات گسترده‌ای از قبیل تغییر ساختار نظام آموزشی و تدوین چارچوب جدید برنامه درسی ملی را تجربه کرده‌اند، </a:t>
            </a:r>
            <a:endParaRPr lang="fa-IR" b="1" dirty="0" smtClean="0">
              <a:cs typeface="B Roya" pitchFamily="2" charset="-78"/>
            </a:endParaRPr>
          </a:p>
          <a:p>
            <a:pPr lvl="1" algn="just" rtl="1">
              <a:lnSpc>
                <a:spcPct val="170000"/>
              </a:lnSpc>
            </a:pPr>
            <a:r>
              <a:rPr lang="fa-IR" b="1" dirty="0" smtClean="0">
                <a:solidFill>
                  <a:schemeClr val="accent1">
                    <a:lumMod val="50000"/>
                  </a:schemeClr>
                </a:solidFill>
                <a:cs typeface="B Roya" pitchFamily="2" charset="-78"/>
              </a:rPr>
              <a:t>تهیه </a:t>
            </a:r>
            <a:r>
              <a:rPr lang="fa-IR" b="1" dirty="0">
                <a:solidFill>
                  <a:schemeClr val="accent1">
                    <a:lumMod val="50000"/>
                  </a:schemeClr>
                </a:solidFill>
                <a:cs typeface="B Roya" pitchFamily="2" charset="-78"/>
              </a:rPr>
              <a:t>کتاب‌های درسی چه روندهایی را طی کرده و یا می‌کند؟ </a:t>
            </a:r>
            <a:endParaRPr lang="fa-IR" b="1" dirty="0" smtClean="0">
              <a:solidFill>
                <a:schemeClr val="accent1">
                  <a:lumMod val="50000"/>
                </a:schemeClr>
              </a:solidFill>
              <a:cs typeface="B Roya" pitchFamily="2" charset="-78"/>
            </a:endParaRPr>
          </a:p>
          <a:p>
            <a:pPr lvl="1" algn="just" rtl="1">
              <a:lnSpc>
                <a:spcPct val="170000"/>
              </a:lnSpc>
            </a:pPr>
            <a:r>
              <a:rPr lang="fa-IR" b="1" dirty="0" smtClean="0">
                <a:solidFill>
                  <a:schemeClr val="accent1">
                    <a:lumMod val="50000"/>
                  </a:schemeClr>
                </a:solidFill>
                <a:cs typeface="B Roya" pitchFamily="2" charset="-78"/>
              </a:rPr>
              <a:t>فرآیندهای </a:t>
            </a:r>
            <a:r>
              <a:rPr lang="fa-IR" b="1" dirty="0">
                <a:solidFill>
                  <a:schemeClr val="accent1">
                    <a:lumMod val="50000"/>
                  </a:schemeClr>
                </a:solidFill>
                <a:cs typeface="B Roya" pitchFamily="2" charset="-78"/>
              </a:rPr>
              <a:t>جاری </a:t>
            </a:r>
            <a:r>
              <a:rPr lang="fa-IR" b="1" dirty="0" smtClean="0">
                <a:solidFill>
                  <a:schemeClr val="accent1">
                    <a:lumMod val="50000"/>
                  </a:schemeClr>
                </a:solidFill>
                <a:cs typeface="B Roya" pitchFamily="2" charset="-78"/>
              </a:rPr>
              <a:t>درزمینه </a:t>
            </a:r>
            <a:r>
              <a:rPr lang="fa-IR" b="1" dirty="0">
                <a:solidFill>
                  <a:schemeClr val="accent1">
                    <a:lumMod val="50000"/>
                  </a:schemeClr>
                </a:solidFill>
                <a:cs typeface="B Roya" pitchFamily="2" charset="-78"/>
              </a:rPr>
              <a:t>تألیف کتاب‌های درسی نظام آموزشی کشور ما چه شباهت‌ها و تفاوت‌هایی با فرآیندهای مشابه در سایر کشورها دارد؟ </a:t>
            </a:r>
            <a:endParaRPr lang="fa-IR" b="1" dirty="0" smtClean="0">
              <a:solidFill>
                <a:schemeClr val="accent1">
                  <a:lumMod val="50000"/>
                </a:schemeClr>
              </a:solidFill>
              <a:cs typeface="B Roya" pitchFamily="2" charset="-78"/>
            </a:endParaRPr>
          </a:p>
          <a:p>
            <a:pPr lvl="1" algn="just" rtl="1">
              <a:lnSpc>
                <a:spcPct val="170000"/>
              </a:lnSpc>
            </a:pPr>
            <a:r>
              <a:rPr lang="fa-IR" b="1" dirty="0" smtClean="0">
                <a:solidFill>
                  <a:schemeClr val="accent1">
                    <a:lumMod val="50000"/>
                  </a:schemeClr>
                </a:solidFill>
                <a:cs typeface="B Roya" pitchFamily="2" charset="-78"/>
              </a:rPr>
              <a:t>بهره‌مندی </a:t>
            </a:r>
            <a:r>
              <a:rPr lang="fa-IR" b="1" dirty="0">
                <a:solidFill>
                  <a:schemeClr val="accent1">
                    <a:lumMod val="50000"/>
                  </a:schemeClr>
                </a:solidFill>
                <a:cs typeface="B Roya" pitchFamily="2" charset="-78"/>
              </a:rPr>
              <a:t>آگاهانه از تجربیات سایر کشورها از طریق اجرای یک مطالعه تطبیقی چه پیشنهاد‌هایی می‌تواند برای بهبود نظام کتاب درسی کشور ما داشته باشد؟</a:t>
            </a:r>
            <a:endParaRPr lang="en-US" b="1" dirty="0">
              <a:solidFill>
                <a:schemeClr val="accent1">
                  <a:lumMod val="50000"/>
                </a:schemeClr>
              </a:solidFill>
              <a:cs typeface="B Roy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487435" cy="6248400"/>
          </a:xfrm>
          <a:prstGeom prst="rect">
            <a:avLst/>
          </a:prstGeom>
        </p:spPr>
      </p:pic>
    </p:spTree>
    <p:extLst>
      <p:ext uri="{BB962C8B-B14F-4D97-AF65-F5344CB8AC3E}">
        <p14:creationId xmlns:p14="http://schemas.microsoft.com/office/powerpoint/2010/main" val="2395020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769743"/>
            <a:ext cx="8948095" cy="4859657"/>
          </a:xfrm>
          <a:prstGeom prst="rect">
            <a:avLst/>
          </a:prstGeom>
        </p:spPr>
      </p:pic>
      <p:sp>
        <p:nvSpPr>
          <p:cNvPr id="5" name="Rounded Rectangle 4"/>
          <p:cNvSpPr/>
          <p:nvPr/>
        </p:nvSpPr>
        <p:spPr>
          <a:xfrm>
            <a:off x="304800" y="76200"/>
            <a:ext cx="8534400" cy="1524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500" b="1" dirty="0">
                <a:solidFill>
                  <a:prstClr val="black"/>
                </a:solidFill>
                <a:cs typeface="B Roya" pitchFamily="2" charset="-78"/>
              </a:rPr>
              <a:t>از آنجا که از این پژوهش انتظار می رود از طریق مقایسه و تطبیق نظام کتاب درسی چند کشور جهان، اطلاعات مناسبی را درباره‌ی چگونگی تدوین کتاب‌های درسی ارائه نماید، این پژوهش از نوع کیفی با پیمایش تطبیقی </a:t>
            </a:r>
            <a:r>
              <a:rPr lang="fa-IR" sz="2500" b="1" dirty="0" smtClean="0">
                <a:solidFill>
                  <a:prstClr val="black"/>
                </a:solidFill>
                <a:cs typeface="B Roya" pitchFamily="2" charset="-78"/>
              </a:rPr>
              <a:t>است.</a:t>
            </a:r>
            <a:endParaRPr lang="fa-IR" dirty="0"/>
          </a:p>
        </p:txBody>
      </p:sp>
    </p:spTree>
    <p:extLst>
      <p:ext uri="{BB962C8B-B14F-4D97-AF65-F5344CB8AC3E}">
        <p14:creationId xmlns:p14="http://schemas.microsoft.com/office/powerpoint/2010/main" val="228742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763" y="4191000"/>
            <a:ext cx="9005455" cy="2628900"/>
          </a:xfrm>
          <a:prstGeom prst="rect">
            <a:avLst/>
          </a:prstGeom>
        </p:spPr>
      </p:pic>
      <p:pic>
        <p:nvPicPr>
          <p:cNvPr id="5" name="Picture 4"/>
          <p:cNvPicPr>
            <a:picLocks noChangeAspect="1"/>
          </p:cNvPicPr>
          <p:nvPr/>
        </p:nvPicPr>
        <p:blipFill rotWithShape="1">
          <a:blip r:embed="rId3"/>
          <a:srcRect b="14559"/>
          <a:stretch/>
        </p:blipFill>
        <p:spPr>
          <a:xfrm>
            <a:off x="117763" y="90055"/>
            <a:ext cx="9005455" cy="4024745"/>
          </a:xfrm>
          <a:prstGeom prst="rect">
            <a:avLst/>
          </a:prstGeom>
        </p:spPr>
      </p:pic>
    </p:spTree>
    <p:extLst>
      <p:ext uri="{BB962C8B-B14F-4D97-AF65-F5344CB8AC3E}">
        <p14:creationId xmlns:p14="http://schemas.microsoft.com/office/powerpoint/2010/main" val="1993721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085" y="838200"/>
            <a:ext cx="8926715" cy="5144019"/>
          </a:xfrm>
          <a:prstGeom prst="rect">
            <a:avLst/>
          </a:prstGeom>
        </p:spPr>
      </p:pic>
    </p:spTree>
    <p:extLst>
      <p:ext uri="{BB962C8B-B14F-4D97-AF65-F5344CB8AC3E}">
        <p14:creationId xmlns:p14="http://schemas.microsoft.com/office/powerpoint/2010/main" val="339544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1">
            <a:schemeClr val="accent1"/>
          </a:lnRef>
          <a:fillRef idx="2">
            <a:schemeClr val="accent1"/>
          </a:fillRef>
          <a:effectRef idx="1">
            <a:schemeClr val="accent1"/>
          </a:effectRef>
          <a:fontRef idx="minor">
            <a:schemeClr val="dk1"/>
          </a:fontRef>
        </p:style>
        <p:txBody>
          <a:bodyPr>
            <a:noAutofit/>
          </a:bodyPr>
          <a:lstStyle/>
          <a:p>
            <a:pPr algn="ctr" rtl="1"/>
            <a:r>
              <a:rPr lang="fa-IR" sz="5400" b="1" dirty="0">
                <a:ln w="22225">
                  <a:solidFill>
                    <a:schemeClr val="accent2"/>
                  </a:solidFill>
                  <a:prstDash val="solid"/>
                </a:ln>
                <a:solidFill>
                  <a:schemeClr val="accent2">
                    <a:lumMod val="40000"/>
                    <a:lumOff val="60000"/>
                  </a:schemeClr>
                </a:solidFill>
                <a:cs typeface="B Titr" pitchFamily="2" charset="-78"/>
              </a:rPr>
              <a:t/>
            </a:r>
            <a:br>
              <a:rPr lang="fa-IR" sz="5400" b="1" dirty="0">
                <a:ln w="22225">
                  <a:solidFill>
                    <a:schemeClr val="accent2"/>
                  </a:solidFill>
                  <a:prstDash val="solid"/>
                </a:ln>
                <a:solidFill>
                  <a:schemeClr val="accent2">
                    <a:lumMod val="40000"/>
                    <a:lumOff val="60000"/>
                  </a:schemeClr>
                </a:solidFill>
                <a:cs typeface="B Titr" pitchFamily="2" charset="-78"/>
              </a:rPr>
            </a:br>
            <a:r>
              <a:rPr lang="en-US" sz="5400" b="1" dirty="0" smtClean="0">
                <a:ln w="22225">
                  <a:solidFill>
                    <a:schemeClr val="accent2"/>
                  </a:solidFill>
                  <a:prstDash val="solid"/>
                </a:ln>
                <a:solidFill>
                  <a:schemeClr val="accent2">
                    <a:lumMod val="40000"/>
                    <a:lumOff val="60000"/>
                  </a:schemeClr>
                </a:solidFill>
                <a:cs typeface="B Titr" pitchFamily="2" charset="-78"/>
              </a:rPr>
              <a:t/>
            </a:r>
            <a:br>
              <a:rPr lang="en-US" sz="5400" b="1" dirty="0" smtClean="0">
                <a:ln w="22225">
                  <a:solidFill>
                    <a:schemeClr val="accent2"/>
                  </a:solidFill>
                  <a:prstDash val="solid"/>
                </a:ln>
                <a:solidFill>
                  <a:schemeClr val="accent2">
                    <a:lumMod val="40000"/>
                    <a:lumOff val="60000"/>
                  </a:schemeClr>
                </a:solidFill>
                <a:cs typeface="B Titr" pitchFamily="2" charset="-78"/>
              </a:rPr>
            </a:br>
            <a:r>
              <a:rPr lang="en-US" sz="5400" b="1" dirty="0" smtClean="0">
                <a:ln w="22225">
                  <a:solidFill>
                    <a:schemeClr val="accent2"/>
                  </a:solidFill>
                  <a:prstDash val="solid"/>
                </a:ln>
                <a:solidFill>
                  <a:schemeClr val="accent2">
                    <a:lumMod val="40000"/>
                    <a:lumOff val="60000"/>
                  </a:schemeClr>
                </a:solidFill>
                <a:cs typeface="B Titr" pitchFamily="2" charset="-78"/>
              </a:rPr>
              <a:t/>
            </a:r>
            <a:br>
              <a:rPr lang="en-US" sz="5400" b="1" dirty="0" smtClean="0">
                <a:ln w="22225">
                  <a:solidFill>
                    <a:schemeClr val="accent2"/>
                  </a:solidFill>
                  <a:prstDash val="solid"/>
                </a:ln>
                <a:solidFill>
                  <a:schemeClr val="accent2">
                    <a:lumMod val="40000"/>
                    <a:lumOff val="60000"/>
                  </a:schemeClr>
                </a:solidFill>
                <a:cs typeface="B Titr" pitchFamily="2" charset="-78"/>
              </a:rPr>
            </a:br>
            <a:r>
              <a:rPr lang="fa-IR" sz="5400" b="1" dirty="0" smtClean="0">
                <a:ln w="22225">
                  <a:solidFill>
                    <a:schemeClr val="accent2"/>
                  </a:solidFill>
                  <a:prstDash val="solid"/>
                </a:ln>
                <a:solidFill>
                  <a:schemeClr val="accent2">
                    <a:lumMod val="40000"/>
                    <a:lumOff val="60000"/>
                  </a:schemeClr>
                </a:solidFill>
                <a:cs typeface="B Roya" pitchFamily="2" charset="-78"/>
              </a:rPr>
              <a:t>روش </a:t>
            </a:r>
            <a:r>
              <a:rPr lang="fa-IR" sz="5400" b="1" dirty="0">
                <a:ln w="22225">
                  <a:solidFill>
                    <a:schemeClr val="accent2"/>
                  </a:solidFill>
                  <a:prstDash val="solid"/>
                </a:ln>
                <a:solidFill>
                  <a:schemeClr val="accent2">
                    <a:lumMod val="40000"/>
                    <a:lumOff val="60000"/>
                  </a:schemeClr>
                </a:solidFill>
                <a:cs typeface="B Roya" pitchFamily="2" charset="-78"/>
              </a:rPr>
              <a:t>گرد آوری داده‌ها</a:t>
            </a:r>
            <a:r>
              <a:rPr lang="en-US" sz="5400" b="1" dirty="0">
                <a:ln w="22225">
                  <a:solidFill>
                    <a:schemeClr val="accent2"/>
                  </a:solidFill>
                  <a:prstDash val="solid"/>
                </a:ln>
                <a:solidFill>
                  <a:schemeClr val="accent2">
                    <a:lumMod val="40000"/>
                    <a:lumOff val="60000"/>
                  </a:schemeClr>
                </a:solidFill>
                <a:cs typeface="B Compset" panose="00000400000000000000" pitchFamily="2" charset="-78"/>
              </a:rPr>
              <a:t/>
            </a:r>
            <a:br>
              <a:rPr lang="en-US" sz="5400" b="1" dirty="0">
                <a:ln w="22225">
                  <a:solidFill>
                    <a:schemeClr val="accent2"/>
                  </a:solidFill>
                  <a:prstDash val="solid"/>
                </a:ln>
                <a:solidFill>
                  <a:schemeClr val="accent2">
                    <a:lumMod val="40000"/>
                    <a:lumOff val="60000"/>
                  </a:schemeClr>
                </a:solidFill>
                <a:cs typeface="B Compset" panose="00000400000000000000" pitchFamily="2" charset="-78"/>
              </a:rPr>
            </a:br>
            <a:r>
              <a:rPr lang="en-US" sz="5400" b="1" dirty="0">
                <a:ln w="22225">
                  <a:solidFill>
                    <a:schemeClr val="accent2"/>
                  </a:solidFill>
                  <a:prstDash val="solid"/>
                </a:ln>
                <a:solidFill>
                  <a:schemeClr val="accent2">
                    <a:lumMod val="40000"/>
                    <a:lumOff val="60000"/>
                  </a:schemeClr>
                </a:solidFill>
                <a:cs typeface="B Roya" pitchFamily="2" charset="-78"/>
              </a:rPr>
              <a:t/>
            </a:r>
            <a:br>
              <a:rPr lang="en-US" sz="5400" b="1" dirty="0">
                <a:ln w="22225">
                  <a:solidFill>
                    <a:schemeClr val="accent2"/>
                  </a:solidFill>
                  <a:prstDash val="solid"/>
                </a:ln>
                <a:solidFill>
                  <a:schemeClr val="accent2">
                    <a:lumMod val="40000"/>
                    <a:lumOff val="60000"/>
                  </a:schemeClr>
                </a:solidFill>
                <a:cs typeface="B Roya" pitchFamily="2" charset="-78"/>
              </a:rPr>
            </a:br>
            <a:r>
              <a:rPr lang="fa-IR" sz="5400" b="1" dirty="0">
                <a:ln w="22225">
                  <a:solidFill>
                    <a:schemeClr val="accent2"/>
                  </a:solidFill>
                  <a:prstDash val="solid"/>
                </a:ln>
                <a:solidFill>
                  <a:schemeClr val="accent2">
                    <a:lumMod val="40000"/>
                    <a:lumOff val="60000"/>
                  </a:schemeClr>
                </a:solidFill>
                <a:cs typeface="B Roya" pitchFamily="2" charset="-78"/>
              </a:rPr>
              <a:t/>
            </a:r>
            <a:br>
              <a:rPr lang="fa-IR" sz="5400" b="1" dirty="0">
                <a:ln w="22225">
                  <a:solidFill>
                    <a:schemeClr val="accent2"/>
                  </a:solidFill>
                  <a:prstDash val="solid"/>
                </a:ln>
                <a:solidFill>
                  <a:schemeClr val="accent2">
                    <a:lumMod val="40000"/>
                    <a:lumOff val="60000"/>
                  </a:schemeClr>
                </a:solidFill>
                <a:cs typeface="B Roya" pitchFamily="2" charset="-78"/>
              </a:rPr>
            </a:br>
            <a:endParaRPr lang="en-US" sz="5400" b="1" dirty="0">
              <a:ln w="22225">
                <a:solidFill>
                  <a:schemeClr val="accent2"/>
                </a:solidFill>
                <a:prstDash val="solid"/>
              </a:ln>
              <a:solidFill>
                <a:schemeClr val="accent2">
                  <a:lumMod val="40000"/>
                  <a:lumOff val="60000"/>
                </a:schemeClr>
              </a:solidFill>
              <a:cs typeface="B Titr" pitchFamily="2" charset="-78"/>
            </a:endParaRPr>
          </a:p>
        </p:txBody>
      </p:sp>
      <p:sp>
        <p:nvSpPr>
          <p:cNvPr id="3" name="Content Placeholder 2"/>
          <p:cNvSpPr>
            <a:spLocks noGrp="1"/>
          </p:cNvSpPr>
          <p:nvPr>
            <p:ph idx="1"/>
          </p:nvPr>
        </p:nvSpPr>
        <p:spPr>
          <a:xfrm>
            <a:off x="304800" y="1600200"/>
            <a:ext cx="8610600" cy="5105400"/>
          </a:xfrm>
          <a:blipFill>
            <a:blip r:embed="rId2"/>
            <a:tile tx="0" ty="0" sx="100000" sy="100000" flip="none" algn="tl"/>
          </a:blipFill>
        </p:spPr>
        <p:txBody>
          <a:bodyPr>
            <a:normAutofit fontScale="85000" lnSpcReduction="20000"/>
          </a:bodyPr>
          <a:lstStyle/>
          <a:p>
            <a:pPr algn="just" rtl="1"/>
            <a:r>
              <a:rPr lang="fa-IR" sz="3800" dirty="0" smtClean="0">
                <a:cs typeface="B Roya" panose="00000400000000000000" pitchFamily="2" charset="-78"/>
              </a:rPr>
              <a:t>اطلاعات </a:t>
            </a:r>
            <a:r>
              <a:rPr lang="fa-IR" sz="3800" dirty="0">
                <a:cs typeface="B Roya" panose="00000400000000000000" pitchFamily="2" charset="-78"/>
              </a:rPr>
              <a:t>موردنیاز برای پاسخگویی به پرسش‌های این پژوهش به روش کتابخانه ای با استفاده از اطلاعات موجود درباره نظام کتاب‌های درسی، از جمله به شیوه‌های زیر جمع آوری شده است</a:t>
            </a:r>
            <a:r>
              <a:rPr lang="fa-IR" sz="3800" dirty="0" smtClean="0">
                <a:cs typeface="B Roya" panose="00000400000000000000" pitchFamily="2" charset="-78"/>
              </a:rPr>
              <a:t>:</a:t>
            </a:r>
          </a:p>
          <a:p>
            <a:pPr marL="0" indent="0" algn="just" rtl="1">
              <a:buNone/>
            </a:pPr>
            <a:endParaRPr lang="en-US" sz="4400" dirty="0">
              <a:cs typeface="B Roya" panose="00000400000000000000" pitchFamily="2" charset="-78"/>
            </a:endParaRPr>
          </a:p>
          <a:p>
            <a:pPr lvl="2" algn="just" rtl="1"/>
            <a:r>
              <a:rPr lang="fa-IR" sz="2800" dirty="0">
                <a:solidFill>
                  <a:srgbClr val="002060"/>
                </a:solidFill>
                <a:cs typeface="B Roya" panose="00000400000000000000" pitchFamily="2" charset="-78"/>
              </a:rPr>
              <a:t>مراجعه به دفتر برنامه‌ریزی و تألیف کتاب‌های درسی دوره ابتدایی و متوسطه نظری و دفتر برنامه‌ریزی و تألیف کتاب‌های درسی فنی و حرفه‌ای و کاردانش</a:t>
            </a:r>
            <a:r>
              <a:rPr lang="fa-IR" sz="2800" dirty="0" smtClean="0">
                <a:solidFill>
                  <a:srgbClr val="002060"/>
                </a:solidFill>
                <a:cs typeface="B Roya" panose="00000400000000000000" pitchFamily="2" charset="-78"/>
              </a:rPr>
              <a:t>؛</a:t>
            </a:r>
          </a:p>
          <a:p>
            <a:pPr lvl="2" algn="just" rtl="1"/>
            <a:endParaRPr lang="en-US" sz="3600" dirty="0">
              <a:solidFill>
                <a:srgbClr val="002060"/>
              </a:solidFill>
              <a:cs typeface="B Roya" panose="00000400000000000000" pitchFamily="2" charset="-78"/>
            </a:endParaRPr>
          </a:p>
          <a:p>
            <a:pPr lvl="2" algn="just" rtl="1"/>
            <a:r>
              <a:rPr lang="fa-IR" sz="2800" dirty="0">
                <a:solidFill>
                  <a:srgbClr val="002060"/>
                </a:solidFill>
                <a:cs typeface="B Roya" panose="00000400000000000000" pitchFamily="2" charset="-78"/>
              </a:rPr>
              <a:t>جستجو در سایت های سازمان پژوهش و برنامه‌ریزی آموزشی و دفاتر تابعه آن سازمان</a:t>
            </a:r>
            <a:r>
              <a:rPr lang="fa-IR" sz="2800" dirty="0" smtClean="0">
                <a:solidFill>
                  <a:srgbClr val="002060"/>
                </a:solidFill>
                <a:cs typeface="B Roya" panose="00000400000000000000" pitchFamily="2" charset="-78"/>
              </a:rPr>
              <a:t>؛</a:t>
            </a:r>
          </a:p>
          <a:p>
            <a:pPr lvl="2" algn="just" rtl="1"/>
            <a:endParaRPr lang="en-US" sz="3600" dirty="0">
              <a:solidFill>
                <a:srgbClr val="002060"/>
              </a:solidFill>
              <a:cs typeface="B Roya" panose="00000400000000000000" pitchFamily="2" charset="-78"/>
            </a:endParaRPr>
          </a:p>
          <a:p>
            <a:pPr lvl="2" algn="just" rtl="1"/>
            <a:r>
              <a:rPr lang="fa-IR" sz="2800" dirty="0">
                <a:solidFill>
                  <a:srgbClr val="002060"/>
                </a:solidFill>
                <a:cs typeface="B Roya" panose="00000400000000000000" pitchFamily="2" charset="-78"/>
              </a:rPr>
              <a:t>جستجو در سایت‌های اینترنتی مربوط به مؤسسات و مراکز تحقیقی و دریافت اسناد و منابع و ترجمه و فیش برداری از آن‌ها. از جمله سایت‌های مورد جستجو، سایت‌های یونسکو و سایت‌های وزارت آموزش‌وپرورش کشورهای مورد مطالعه بوده است.</a:t>
            </a:r>
            <a:endParaRPr lang="en-US" sz="3600" dirty="0">
              <a:solidFill>
                <a:srgbClr val="002060"/>
              </a:solidFill>
              <a:cs typeface="B Roya" panose="00000400000000000000" pitchFamily="2" charset="-78"/>
            </a:endParaRPr>
          </a:p>
          <a:p>
            <a:pPr marL="0" indent="0" algn="just" rtl="1">
              <a:buNone/>
            </a:pPr>
            <a:endParaRPr lang="en-US" sz="2500" b="1" dirty="0">
              <a:cs typeface="B Roya" pitchFamily="2" charset="-78"/>
            </a:endParaRPr>
          </a:p>
        </p:txBody>
      </p:sp>
    </p:spTree>
    <p:extLst>
      <p:ext uri="{BB962C8B-B14F-4D97-AF65-F5344CB8AC3E}">
        <p14:creationId xmlns:p14="http://schemas.microsoft.com/office/powerpoint/2010/main" val="1708919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a:r>
              <a:rPr lang="fa-IR" sz="2200" dirty="0">
                <a:cs typeface="B Titr" pitchFamily="2" charset="-78"/>
              </a:rPr>
              <a:t/>
            </a:r>
            <a:br>
              <a:rPr lang="fa-IR" sz="2200" dirty="0">
                <a:cs typeface="B Titr" pitchFamily="2" charset="-78"/>
              </a:rPr>
            </a:br>
            <a:r>
              <a:rPr lang="en-US" sz="2200" dirty="0" smtClean="0">
                <a:cs typeface="B Titr" pitchFamily="2" charset="-78"/>
              </a:rPr>
              <a:t/>
            </a:r>
            <a:br>
              <a:rPr lang="en-US" sz="2200" dirty="0" smtClean="0">
                <a:cs typeface="B Titr" pitchFamily="2" charset="-78"/>
              </a:rPr>
            </a:br>
            <a:r>
              <a:rPr lang="en-US" sz="2200" dirty="0" smtClean="0">
                <a:cs typeface="B Titr" pitchFamily="2" charset="-78"/>
              </a:rPr>
              <a:t/>
            </a:r>
            <a:br>
              <a:rPr lang="en-US" sz="2200" dirty="0" smtClean="0">
                <a:cs typeface="B Titr" pitchFamily="2" charset="-78"/>
              </a:rPr>
            </a:br>
            <a:r>
              <a:rPr lang="fa-IR" sz="2200" b="1" dirty="0">
                <a:cs typeface="B Roya" pitchFamily="2" charset="-78"/>
              </a:rPr>
              <a:t/>
            </a:r>
            <a:br>
              <a:rPr lang="fa-IR" sz="2200" b="1" dirty="0">
                <a:cs typeface="B Roya" pitchFamily="2" charset="-78"/>
              </a:rPr>
            </a:br>
            <a:r>
              <a:rPr lang="fa-IR" sz="2200" b="1" dirty="0" smtClean="0">
                <a:cs typeface="B Roya" pitchFamily="2" charset="-78"/>
              </a:rPr>
              <a:t/>
            </a:r>
            <a:br>
              <a:rPr lang="fa-IR" sz="2200" b="1" dirty="0" smtClean="0">
                <a:cs typeface="B Roya" pitchFamily="2" charset="-78"/>
              </a:rPr>
            </a:br>
            <a:r>
              <a:rPr lang="fa-IR" sz="2200" b="1" dirty="0">
                <a:cs typeface="B Roya" pitchFamily="2" charset="-78"/>
              </a:rPr>
              <a:t/>
            </a:r>
            <a:br>
              <a:rPr lang="fa-IR" sz="2200" b="1" dirty="0">
                <a:cs typeface="B Roya" pitchFamily="2" charset="-78"/>
              </a:rPr>
            </a:br>
            <a:r>
              <a:rPr lang="fa-IR" sz="2200" b="1" dirty="0" smtClean="0">
                <a:cs typeface="B Roya" pitchFamily="2" charset="-78"/>
              </a:rPr>
              <a:t/>
            </a:r>
            <a:br>
              <a:rPr lang="fa-IR" sz="2200" b="1" dirty="0" smtClean="0">
                <a:cs typeface="B Roya" pitchFamily="2" charset="-78"/>
              </a:rPr>
            </a:br>
            <a:r>
              <a:rPr lang="fa-IR" sz="2200" b="1" dirty="0" smtClean="0">
                <a:cs typeface="B Roya" pitchFamily="2" charset="-78"/>
              </a:rPr>
              <a:t>تجزیه </a:t>
            </a:r>
            <a:r>
              <a:rPr lang="fa-IR" sz="2200" b="1" dirty="0">
                <a:cs typeface="B Roya" pitchFamily="2" charset="-78"/>
              </a:rPr>
              <a:t>و تحلیل داده </a:t>
            </a:r>
            <a:r>
              <a:rPr lang="fa-IR" sz="2200" b="1" dirty="0" smtClean="0">
                <a:cs typeface="B Roya" pitchFamily="2" charset="-78"/>
              </a:rPr>
              <a:t>ها</a:t>
            </a:r>
            <a:br>
              <a:rPr lang="fa-IR" sz="2200" b="1" dirty="0" smtClean="0">
                <a:cs typeface="B Roya" pitchFamily="2" charset="-78"/>
              </a:rPr>
            </a:br>
            <a:r>
              <a:rPr lang="fa-IR" sz="2200" b="1" dirty="0" smtClean="0">
                <a:solidFill>
                  <a:schemeClr val="tx1"/>
                </a:solidFill>
                <a:cs typeface="B Roya" panose="00000400000000000000" pitchFamily="2" charset="-78"/>
              </a:rPr>
              <a:t>سؤال اول: </a:t>
            </a:r>
            <a:r>
              <a:rPr lang="ar-SA" sz="2200" dirty="0" smtClean="0">
                <a:solidFill>
                  <a:srgbClr val="FF0000"/>
                </a:solidFill>
                <a:cs typeface="B Roya" panose="00000400000000000000" pitchFamily="2" charset="-78"/>
              </a:rPr>
              <a:t>آیا در کشورهای مورد مطالعه در حال حاضر کتاب‌ درسی به‌عنوان اصلی‌ترین رسانه‌ی آموزشی قلمداد می‌شود؟</a:t>
            </a:r>
            <a:r>
              <a:rPr lang="en-US" sz="2200" dirty="0" smtClean="0">
                <a:solidFill>
                  <a:srgbClr val="FF0000"/>
                </a:solidFill>
                <a:cs typeface="B Roya" panose="00000400000000000000" pitchFamily="2" charset="-78"/>
              </a:rPr>
              <a:t/>
            </a:r>
            <a:br>
              <a:rPr lang="en-US" sz="2200" dirty="0" smtClean="0">
                <a:solidFill>
                  <a:srgbClr val="FF0000"/>
                </a:solidFill>
                <a:cs typeface="B Roya" panose="00000400000000000000" pitchFamily="2" charset="-78"/>
              </a:rPr>
            </a:br>
            <a:r>
              <a:rPr lang="en-US" b="1" dirty="0"/>
              <a:t/>
            </a:r>
            <a:br>
              <a:rPr lang="en-US" b="1" dirty="0"/>
            </a:br>
            <a:r>
              <a:rPr lang="en-US" b="1" dirty="0">
                <a:cs typeface="B Compset" panose="00000400000000000000" pitchFamily="2" charset="-78"/>
              </a:rPr>
              <a:t/>
            </a:r>
            <a:br>
              <a:rPr lang="en-US" b="1" dirty="0">
                <a:cs typeface="B Compset" panose="00000400000000000000" pitchFamily="2" charset="-78"/>
              </a:rPr>
            </a:br>
            <a:r>
              <a:rPr lang="en-US" b="1" dirty="0">
                <a:cs typeface="B Roya" pitchFamily="2" charset="-78"/>
              </a:rPr>
              <a:t/>
            </a:r>
            <a:br>
              <a:rPr lang="en-US" b="1" dirty="0">
                <a:cs typeface="B Roya" pitchFamily="2" charset="-78"/>
              </a:rPr>
            </a:br>
            <a:r>
              <a:rPr lang="fa-IR" b="1" dirty="0">
                <a:cs typeface="B Roya" pitchFamily="2" charset="-78"/>
              </a:rPr>
              <a:t/>
            </a:r>
            <a:br>
              <a:rPr lang="fa-IR" b="1" dirty="0">
                <a:cs typeface="B Roya" pitchFamily="2" charset="-78"/>
              </a:rPr>
            </a:br>
            <a:endParaRPr lang="en-US" dirty="0">
              <a:cs typeface="B Tit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203256914"/>
              </p:ext>
            </p:extLst>
          </p:nvPr>
        </p:nvGraphicFramePr>
        <p:xfrm>
          <a:off x="381000" y="1371600"/>
          <a:ext cx="8305800" cy="5294250"/>
        </p:xfrm>
        <a:graphic>
          <a:graphicData uri="http://schemas.openxmlformats.org/drawingml/2006/table">
            <a:tbl>
              <a:tblPr rtl="1" firstRow="1" firstCol="1" bandRow="1">
                <a:tableStyleId>{7DF18680-E054-41AD-8BC1-D1AEF772440D}</a:tableStyleId>
              </a:tblPr>
              <a:tblGrid>
                <a:gridCol w="1254710">
                  <a:extLst>
                    <a:ext uri="{9D8B030D-6E8A-4147-A177-3AD203B41FA5}">
                      <a16:colId xmlns:a16="http://schemas.microsoft.com/office/drawing/2014/main" xmlns="" val="667389982"/>
                    </a:ext>
                  </a:extLst>
                </a:gridCol>
                <a:gridCol w="7051090">
                  <a:extLst>
                    <a:ext uri="{9D8B030D-6E8A-4147-A177-3AD203B41FA5}">
                      <a16:colId xmlns:a16="http://schemas.microsoft.com/office/drawing/2014/main" xmlns="" val="19947834"/>
                    </a:ext>
                  </a:extLst>
                </a:gridCol>
              </a:tblGrid>
              <a:tr h="311427">
                <a:tc>
                  <a:txBody>
                    <a:bodyPr/>
                    <a:lstStyle/>
                    <a:p>
                      <a:pPr algn="ctr" rtl="1">
                        <a:lnSpc>
                          <a:spcPct val="107000"/>
                        </a:lnSpc>
                        <a:spcAft>
                          <a:spcPts val="0"/>
                        </a:spcAft>
                        <a:tabLst>
                          <a:tab pos="3514725" algn="l"/>
                        </a:tabLst>
                      </a:pPr>
                      <a:r>
                        <a:rPr lang="ar-SA" sz="1800" dirty="0">
                          <a:solidFill>
                            <a:srgbClr val="C00000"/>
                          </a:solidFill>
                          <a:effectLst/>
                          <a:cs typeface="B Lotus" panose="00000400000000000000" pitchFamily="2" charset="-78"/>
                        </a:rPr>
                        <a:t>کشور</a:t>
                      </a:r>
                      <a:endParaRPr lang="en-US" sz="1400"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tc>
                  <a:txBody>
                    <a:bodyPr/>
                    <a:lstStyle/>
                    <a:p>
                      <a:pPr algn="ctr" rtl="1">
                        <a:lnSpc>
                          <a:spcPct val="107000"/>
                        </a:lnSpc>
                        <a:spcAft>
                          <a:spcPts val="0"/>
                        </a:spcAft>
                        <a:tabLst>
                          <a:tab pos="3514725" algn="l"/>
                        </a:tabLst>
                      </a:pPr>
                      <a:r>
                        <a:rPr lang="ar-SA" sz="1600" dirty="0">
                          <a:effectLst/>
                          <a:cs typeface="B Lotus" panose="00000400000000000000" pitchFamily="2" charset="-78"/>
                        </a:rPr>
                        <a:t>اصلی‌ترین رسانه‌ی آموزشی</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1022859496"/>
                  </a:ext>
                </a:extLst>
              </a:tr>
              <a:tr h="311427">
                <a:tc>
                  <a:txBody>
                    <a:bodyPr/>
                    <a:lstStyle/>
                    <a:p>
                      <a:pPr algn="ctr" rtl="1">
                        <a:lnSpc>
                          <a:spcPct val="107000"/>
                        </a:lnSpc>
                        <a:spcAft>
                          <a:spcPts val="0"/>
                        </a:spcAft>
                        <a:tabLst>
                          <a:tab pos="3514725" algn="l"/>
                        </a:tabLst>
                      </a:pPr>
                      <a:r>
                        <a:rPr lang="ar-SA" sz="1800" dirty="0">
                          <a:solidFill>
                            <a:srgbClr val="C00000"/>
                          </a:solidFill>
                          <a:effectLst/>
                          <a:cs typeface="B Lotus" panose="00000400000000000000" pitchFamily="2" charset="-78"/>
                        </a:rPr>
                        <a:t>ج.ا.ایران</a:t>
                      </a:r>
                      <a:endParaRPr lang="en-US" sz="1400"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800" dirty="0">
                          <a:effectLst/>
                          <a:cs typeface="B Lotus" panose="00000400000000000000" pitchFamily="2" charset="-78"/>
                        </a:rPr>
                        <a:t>کتاب درسی</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1780488125"/>
                  </a:ext>
                </a:extLst>
              </a:tr>
              <a:tr h="3114263">
                <a:tc>
                  <a:txBody>
                    <a:bodyPr/>
                    <a:lstStyle/>
                    <a:p>
                      <a:pPr algn="ctr" rtl="1">
                        <a:lnSpc>
                          <a:spcPct val="107000"/>
                        </a:lnSpc>
                        <a:spcAft>
                          <a:spcPts val="0"/>
                        </a:spcAft>
                        <a:tabLst>
                          <a:tab pos="3514725" algn="l"/>
                        </a:tabLst>
                      </a:pPr>
                      <a:r>
                        <a:rPr lang="ar-SA" sz="1800" dirty="0">
                          <a:solidFill>
                            <a:srgbClr val="C00000"/>
                          </a:solidFill>
                          <a:effectLst/>
                          <a:cs typeface="B Lotus" panose="00000400000000000000" pitchFamily="2" charset="-78"/>
                        </a:rPr>
                        <a:t>کره جنوبی</a:t>
                      </a:r>
                      <a:endParaRPr lang="en-US" sz="1400"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800" dirty="0">
                          <a:effectLst/>
                          <a:cs typeface="B Lotus" panose="00000400000000000000" pitchFamily="2" charset="-78"/>
                        </a:rPr>
                        <a:t>کتاب درسی</a:t>
                      </a:r>
                      <a:r>
                        <a:rPr lang="ar-SA" sz="1800" dirty="0">
                          <a:effectLst/>
                          <a:cs typeface="B Lotus" panose="00000400000000000000" pitchFamily="2" charset="-78"/>
                        </a:rPr>
                        <a:t>. با </a:t>
                      </a:r>
                      <a:r>
                        <a:rPr lang="fa-IR" sz="1800" dirty="0">
                          <a:effectLst/>
                          <a:cs typeface="B Lotus" panose="00000400000000000000" pitchFamily="2" charset="-78"/>
                        </a:rPr>
                        <a:t>این</a:t>
                      </a:r>
                      <a:r>
                        <a:rPr lang="ar-SA" sz="1800" dirty="0">
                          <a:effectLst/>
                          <a:cs typeface="B Lotus" panose="00000400000000000000" pitchFamily="2" charset="-78"/>
                        </a:rPr>
                        <a:t> حال، دولت کره طرح جایگزینی کتاب‌های درسی دیجیتال </a:t>
                      </a:r>
                      <a:r>
                        <a:rPr lang="fa-IR" sz="1800" dirty="0" smtClean="0">
                          <a:effectLst/>
                          <a:cs typeface="B Lotus" panose="00000400000000000000" pitchFamily="2" charset="-78"/>
                        </a:rPr>
                        <a:t>را از</a:t>
                      </a:r>
                      <a:r>
                        <a:rPr lang="ar-SA" sz="1800" dirty="0" smtClean="0">
                          <a:effectLst/>
                          <a:cs typeface="B Lotus" panose="00000400000000000000" pitchFamily="2" charset="-78"/>
                        </a:rPr>
                        <a:t> </a:t>
                      </a:r>
                      <a:r>
                        <a:rPr lang="ar-SA" sz="1800" dirty="0">
                          <a:effectLst/>
                          <a:cs typeface="B Lotus" panose="00000400000000000000" pitchFamily="2" charset="-78"/>
                        </a:rPr>
                        <a:t>سال 2015 در برنامه وزارت آموزش و پرورش این کشور گنجانده است. طبق آخرین گزارش رسمی منتشرشده توسط وزارت آموزش‌وپرورش کره جنوبی، نمونه کتاب‌های درسی دیجیتال در </a:t>
                      </a:r>
                      <a:r>
                        <a:rPr lang="fa-IR" sz="1800" dirty="0">
                          <a:effectLst/>
                          <a:cs typeface="B Lotus" panose="00000400000000000000" pitchFamily="2" charset="-78"/>
                        </a:rPr>
                        <a:t>سال 2013</a:t>
                      </a:r>
                      <a:r>
                        <a:rPr lang="ar-SA" sz="1800" dirty="0">
                          <a:effectLst/>
                          <a:cs typeface="B Lotus" panose="00000400000000000000" pitchFamily="2" charset="-78"/>
                        </a:rPr>
                        <a:t> و 2014 در معرض آزمایش و تأیید قرار گرفتند. پس از یک ارزیابی یک‌ساله، ارزش‌یابی و تجدیدنظر، تعدادی از این کتاب‌های درسی در مدارسی که به ‌دقت جهت اجرای مرحله آزمایشی انتخاب‌شده بودند توزیع شد. در این راستا، وزارت آموزش‌وپرورش 144 نمونه مدرسه هوشمند مبتنی بر کتاب دیجیتالی را در سال 2013 و 163 مدرسه را در سال 2014 انتخاب کرد. مدارس نمونه انتخاب‌شده از سال 2014، کتاب‌های درسی دیجیتال تولیدشده در سال 2013 را دریافت کردند و در آن‌ها محیط های مطالعه و یادگیری‌های مکمل برای استفاده بهتر از محتویات دیجیتال و رسانه‌ای ایجادشده است.</a:t>
                      </a:r>
                      <a:endParaRPr lang="en-US" sz="14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1997819462"/>
                  </a:ext>
                </a:extLst>
              </a:tr>
              <a:tr h="311427">
                <a:tc>
                  <a:txBody>
                    <a:bodyPr/>
                    <a:lstStyle/>
                    <a:p>
                      <a:pPr algn="ctr" rtl="1">
                        <a:lnSpc>
                          <a:spcPct val="107000"/>
                        </a:lnSpc>
                        <a:spcAft>
                          <a:spcPts val="0"/>
                        </a:spcAft>
                        <a:tabLst>
                          <a:tab pos="3514725" algn="l"/>
                        </a:tabLst>
                      </a:pPr>
                      <a:r>
                        <a:rPr lang="ar-SA" sz="1800">
                          <a:solidFill>
                            <a:srgbClr val="C00000"/>
                          </a:solidFill>
                          <a:effectLst/>
                          <a:cs typeface="B Lotus" panose="00000400000000000000" pitchFamily="2" charset="-78"/>
                        </a:rPr>
                        <a:t>ژاپن</a:t>
                      </a:r>
                      <a:endParaRPr lang="en-US" sz="140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600">
                          <a:effectLst/>
                          <a:cs typeface="B Lotus" panose="00000400000000000000" pitchFamily="2" charset="-78"/>
                        </a:rPr>
                        <a:t>کتاب درسی</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1742709792"/>
                  </a:ext>
                </a:extLst>
              </a:tr>
              <a:tr h="622852">
                <a:tc>
                  <a:txBody>
                    <a:bodyPr/>
                    <a:lstStyle/>
                    <a:p>
                      <a:pPr algn="ctr" rtl="1">
                        <a:lnSpc>
                          <a:spcPct val="107000"/>
                        </a:lnSpc>
                        <a:spcAft>
                          <a:spcPts val="0"/>
                        </a:spcAft>
                        <a:tabLst>
                          <a:tab pos="3514725" algn="l"/>
                        </a:tabLst>
                      </a:pPr>
                      <a:r>
                        <a:rPr lang="ar-SA" sz="1800">
                          <a:solidFill>
                            <a:srgbClr val="C00000"/>
                          </a:solidFill>
                          <a:effectLst/>
                          <a:cs typeface="B Lotus" panose="00000400000000000000" pitchFamily="2" charset="-78"/>
                        </a:rPr>
                        <a:t>آمریکا (ک.ش)</a:t>
                      </a:r>
                      <a:endParaRPr lang="en-US" sz="140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600">
                          <a:effectLst/>
                          <a:cs typeface="B Lotus" panose="00000400000000000000" pitchFamily="2" charset="-78"/>
                        </a:rPr>
                        <a:t>کتاب درسی</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4138571274"/>
                  </a:ext>
                </a:extLst>
              </a:tr>
              <a:tr h="311427">
                <a:tc>
                  <a:txBody>
                    <a:bodyPr/>
                    <a:lstStyle/>
                    <a:p>
                      <a:pPr algn="ctr" rtl="1">
                        <a:lnSpc>
                          <a:spcPct val="107000"/>
                        </a:lnSpc>
                        <a:spcAft>
                          <a:spcPts val="0"/>
                        </a:spcAft>
                        <a:tabLst>
                          <a:tab pos="3514725" algn="l"/>
                        </a:tabLst>
                      </a:pPr>
                      <a:r>
                        <a:rPr lang="ar-SA" sz="1800" dirty="0">
                          <a:solidFill>
                            <a:srgbClr val="C00000"/>
                          </a:solidFill>
                          <a:effectLst/>
                          <a:cs typeface="B Lotus" panose="00000400000000000000" pitchFamily="2" charset="-78"/>
                        </a:rPr>
                        <a:t>سنگاپور</a:t>
                      </a:r>
                      <a:endParaRPr lang="en-US" sz="1400"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600">
                          <a:effectLst/>
                          <a:cs typeface="B Lotus" panose="00000400000000000000" pitchFamily="2" charset="-78"/>
                        </a:rPr>
                        <a:t>کتاب درسی</a:t>
                      </a:r>
                      <a:endParaRPr lang="en-US" sz="120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4132121408"/>
                  </a:ext>
                </a:extLst>
              </a:tr>
              <a:tr h="311427">
                <a:tc>
                  <a:txBody>
                    <a:bodyPr/>
                    <a:lstStyle/>
                    <a:p>
                      <a:pPr algn="ctr" rtl="1">
                        <a:lnSpc>
                          <a:spcPct val="107000"/>
                        </a:lnSpc>
                        <a:spcAft>
                          <a:spcPts val="0"/>
                        </a:spcAft>
                        <a:tabLst>
                          <a:tab pos="3514725" algn="l"/>
                        </a:tabLst>
                      </a:pPr>
                      <a:r>
                        <a:rPr lang="ar-SA" sz="1800" dirty="0">
                          <a:solidFill>
                            <a:srgbClr val="C00000"/>
                          </a:solidFill>
                          <a:effectLst/>
                          <a:cs typeface="B Lotus" panose="00000400000000000000" pitchFamily="2" charset="-78"/>
                        </a:rPr>
                        <a:t>ترکیه</a:t>
                      </a:r>
                      <a:endParaRPr lang="en-US" sz="1400" dirty="0">
                        <a:solidFill>
                          <a:srgbClr val="C00000"/>
                        </a:solidFill>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nchor="ctr"/>
                </a:tc>
                <a:tc>
                  <a:txBody>
                    <a:bodyPr/>
                    <a:lstStyle/>
                    <a:p>
                      <a:pPr indent="180340" algn="just" rtl="1">
                        <a:lnSpc>
                          <a:spcPct val="107000"/>
                        </a:lnSpc>
                        <a:spcAft>
                          <a:spcPts val="0"/>
                        </a:spcAft>
                        <a:tabLst>
                          <a:tab pos="3514725" algn="l"/>
                        </a:tabLst>
                      </a:pPr>
                      <a:r>
                        <a:rPr lang="fa-IR" sz="1600" dirty="0">
                          <a:effectLst/>
                          <a:cs typeface="B Lotus" panose="00000400000000000000" pitchFamily="2" charset="-78"/>
                        </a:rPr>
                        <a:t>کتاب درسی</a:t>
                      </a:r>
                      <a:endParaRPr lang="en-US" sz="1200" dirty="0">
                        <a:effectLst/>
                        <a:latin typeface="Calibri" panose="020F0502020204030204" pitchFamily="34" charset="0"/>
                        <a:ea typeface="Calibri" panose="020F0502020204030204" pitchFamily="34" charset="0"/>
                        <a:cs typeface="B Lotus" panose="00000400000000000000" pitchFamily="2" charset="-78"/>
                      </a:endParaRPr>
                    </a:p>
                  </a:txBody>
                  <a:tcPr marL="68580" marR="68580" marT="0" marB="0"/>
                </a:tc>
                <a:extLst>
                  <a:ext uri="{0D108BD9-81ED-4DB2-BD59-A6C34878D82A}">
                    <a16:rowId xmlns:a16="http://schemas.microsoft.com/office/drawing/2014/main" xmlns="" val="843387012"/>
                  </a:ext>
                </a:extLst>
              </a:tr>
            </a:tbl>
          </a:graphicData>
        </a:graphic>
      </p:graphicFrame>
      <p:sp>
        <p:nvSpPr>
          <p:cNvPr id="9" name="Rectangle 4"/>
          <p:cNvSpPr>
            <a:spLocks noChangeArrowheads="1"/>
          </p:cNvSpPr>
          <p:nvPr/>
        </p:nvSpPr>
        <p:spPr bwMode="auto">
          <a:xfrm>
            <a:off x="1604963" y="2151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a-IR" sz="1800" b="0" i="0" u="none" strike="noStrike" cap="none" normalizeH="0" baseline="0" smtClean="0">
                <a:ln>
                  <a:noFill/>
                </a:ln>
                <a:solidFill>
                  <a:schemeClr val="tx1"/>
                </a:solidFill>
                <a:effectLst/>
                <a:latin typeface="Arial" panose="020B0604020202020204" pitchFamily="34" charset="0"/>
              </a:rPr>
              <a:t/>
            </a:r>
            <a:br>
              <a:rPr kumimoji="0" lang="en-US" altLang="fa-IR" sz="1800" b="0" i="0" u="none" strike="noStrike" cap="none" normalizeH="0" baseline="0" smtClean="0">
                <a:ln>
                  <a:noFill/>
                </a:ln>
                <a:solidFill>
                  <a:schemeClr val="tx1"/>
                </a:solidFill>
                <a:effectLst/>
                <a:latin typeface="Arial" panose="020B0604020202020204" pitchFamily="34" charset="0"/>
              </a:rPr>
            </a:br>
            <a:endParaRPr kumimoji="0" lang="en-US" altLang="fa-I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732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2203</TotalTime>
  <Words>3732</Words>
  <Application>Microsoft Office PowerPoint</Application>
  <PresentationFormat>On-screen Show (4:3)</PresentationFormat>
  <Paragraphs>218</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B Compset</vt:lpstr>
      <vt:lpstr>B Lotus</vt:lpstr>
      <vt:lpstr>B Roya</vt:lpstr>
      <vt:lpstr>B Titr</vt:lpstr>
      <vt:lpstr>Calibri</vt:lpstr>
      <vt:lpstr>Calibri Light</vt:lpstr>
      <vt:lpstr>Cambria</vt:lpstr>
      <vt:lpstr>IRAban</vt:lpstr>
      <vt:lpstr>IRMitra</vt:lpstr>
      <vt:lpstr>Times New Roman</vt:lpstr>
      <vt:lpstr>Zar</vt:lpstr>
      <vt:lpstr>Office Theme</vt:lpstr>
      <vt:lpstr>PowerPoint Presentation</vt:lpstr>
      <vt:lpstr>PowerPoint Presentation</vt:lpstr>
      <vt:lpstr>بیان مسأله</vt:lpstr>
      <vt:lpstr>PowerPoint Presentation</vt:lpstr>
      <vt:lpstr>PowerPoint Presentation</vt:lpstr>
      <vt:lpstr>PowerPoint Presentation</vt:lpstr>
      <vt:lpstr>PowerPoint Presentation</vt:lpstr>
      <vt:lpstr>   روش گرد آوری داده‌ها   </vt:lpstr>
      <vt:lpstr>       تجزیه و تحلیل داده ها سؤال اول: آیا در کشورهای مورد مطالعه در حال حاضر کتاب‌ درسی به‌عنوان اصلی‌ترین رسانه‌ی آموزشی قلمداد می‌شود؟     </vt:lpstr>
      <vt:lpstr>     سؤال دوم: مسئولیت تدوین سیاست‌های اساسی و کلی تهیه کتاب‌های درسی در کشورهای مورد مطالعه بر عهده کدام مرجع است؟     </vt:lpstr>
      <vt:lpstr>     سؤال سوم:آیا در تهیه کتاب‌های درسی در کشورهای منتخب سیاست‌های چند تألیفی و تولید غیرمتمرکز رواج دارد؟     </vt:lpstr>
      <vt:lpstr>انواع کتاب های درسی در کره جنوبی</vt:lpstr>
      <vt:lpstr>انواع کتاب های درسی در کره جنوبی بر حسب سطح مدارس</vt:lpstr>
      <vt:lpstr>کتاب‌های دولتی، مجاز و مصوب حاوی موضوعات درسی  به تفکیک دوره تحصیلی</vt:lpstr>
      <vt:lpstr>تقسیم بندی کتاب ها از لحاظ حساسیت در ج .ا.ا</vt:lpstr>
      <vt:lpstr>     سؤال چهارم: در کشورهای مورد مطالعه کتاب‌های درسی توسط چه کسانی نوشته می‌شود؟     </vt:lpstr>
      <vt:lpstr>     سؤال چهارم: در کشورهای مورد مطالعه کتاب‌های درسی توسط چه کسانی نوشته می‌شود؟     </vt:lpstr>
      <vt:lpstr>      سؤال پنجم: در کشورهای مورد مطالعه، کتاب تازه تألیف توسط چه مرجعی و چگونه تأیید می‌شود تا اعتبار لازم را به دست آورد؟      </vt:lpstr>
      <vt:lpstr>PowerPoint Presentation</vt:lpstr>
      <vt:lpstr>       سؤال ششم: در کشورهای مورد مطالعه، انتخاب کتاب‌های درسی برای استفاده در مدرسه، توسط چه مرجعی انجام می‌شود؟       </vt:lpstr>
      <vt:lpstr>PowerPoint Presentation</vt:lpstr>
      <vt:lpstr>        سؤال هفتم: در کشورهای مورد مطالعه، مراحل اصلی فرایند تهیه کتاب‌های درسی نظام آموزش‌وپرورش رسمی کدام است؟        </vt:lpstr>
      <vt:lpstr>PowerPoint Presentation</vt:lpstr>
      <vt:lpstr>     سؤال هشتم: در کشورهای مورد مطالعه کتاب‌های درسی در چه فواصل زمانی مورد تجدیدنظر و بازبینی کلی قرارگرفته و یا کتاب‌های جدیدی جایگزین آن‌ها می‌شود؟     </vt:lpstr>
      <vt:lpstr>      سؤال نهم: چه شباهت‌ها و تفاوت‌هایی در نظام کتاب درسی در جمهوری اسلامی ایران و کشورهای منتخب وجود دارد؟      </vt:lpstr>
      <vt:lpstr>بحث و نتیجه گیری</vt:lpstr>
      <vt:lpstr>توصیه ها و پیشنهادات</vt:lpstr>
    </vt:vector>
  </TitlesOfParts>
  <Company>sazgar.com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 TM</dc:creator>
  <cp:lastModifiedBy>najmeh soltani nejad</cp:lastModifiedBy>
  <cp:revision>284</cp:revision>
  <dcterms:created xsi:type="dcterms:W3CDTF">2013-12-04T13:14:43Z</dcterms:created>
  <dcterms:modified xsi:type="dcterms:W3CDTF">2018-12-15T06:38:38Z</dcterms:modified>
</cp:coreProperties>
</file>