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Override1.xml" ContentType="application/vnd.openxmlformats-officedocument.themeOverr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9"/>
  </p:notesMasterIdLst>
  <p:sldIdLst>
    <p:sldId id="307" r:id="rId2"/>
    <p:sldId id="450" r:id="rId3"/>
    <p:sldId id="516" r:id="rId4"/>
    <p:sldId id="453" r:id="rId5"/>
    <p:sldId id="452" r:id="rId6"/>
    <p:sldId id="505" r:id="rId7"/>
    <p:sldId id="504" r:id="rId8"/>
    <p:sldId id="310" r:id="rId9"/>
    <p:sldId id="456" r:id="rId10"/>
    <p:sldId id="459" r:id="rId11"/>
    <p:sldId id="460" r:id="rId12"/>
    <p:sldId id="463" r:id="rId13"/>
    <p:sldId id="464" r:id="rId14"/>
    <p:sldId id="465" r:id="rId15"/>
    <p:sldId id="494" r:id="rId16"/>
    <p:sldId id="467" r:id="rId17"/>
    <p:sldId id="468" r:id="rId18"/>
    <p:sldId id="474" r:id="rId19"/>
    <p:sldId id="457" r:id="rId20"/>
    <p:sldId id="495" r:id="rId21"/>
    <p:sldId id="316" r:id="rId22"/>
    <p:sldId id="317" r:id="rId23"/>
    <p:sldId id="492" r:id="rId24"/>
    <p:sldId id="290" r:id="rId25"/>
    <p:sldId id="324" r:id="rId26"/>
    <p:sldId id="428" r:id="rId27"/>
    <p:sldId id="322" r:id="rId28"/>
    <p:sldId id="294" r:id="rId29"/>
    <p:sldId id="327" r:id="rId30"/>
    <p:sldId id="329" r:id="rId31"/>
    <p:sldId id="331" r:id="rId32"/>
    <p:sldId id="337" r:id="rId33"/>
    <p:sldId id="335" r:id="rId34"/>
    <p:sldId id="427" r:id="rId35"/>
    <p:sldId id="338" r:id="rId36"/>
    <p:sldId id="339" r:id="rId37"/>
    <p:sldId id="341" r:id="rId38"/>
    <p:sldId id="343" r:id="rId39"/>
    <p:sldId id="502" r:id="rId40"/>
    <p:sldId id="503" r:id="rId41"/>
    <p:sldId id="344" r:id="rId42"/>
    <p:sldId id="365" r:id="rId43"/>
    <p:sldId id="422" r:id="rId44"/>
    <p:sldId id="423" r:id="rId45"/>
    <p:sldId id="421" r:id="rId46"/>
    <p:sldId id="374" r:id="rId47"/>
    <p:sldId id="475" r:id="rId48"/>
    <p:sldId id="375" r:id="rId49"/>
    <p:sldId id="435" r:id="rId50"/>
    <p:sldId id="436" r:id="rId51"/>
    <p:sldId id="438" r:id="rId52"/>
    <p:sldId id="376" r:id="rId53"/>
    <p:sldId id="377" r:id="rId54"/>
    <p:sldId id="378" r:id="rId55"/>
    <p:sldId id="478" r:id="rId56"/>
    <p:sldId id="517" r:id="rId57"/>
    <p:sldId id="515" r:id="rId58"/>
    <p:sldId id="518" r:id="rId59"/>
    <p:sldId id="476" r:id="rId60"/>
    <p:sldId id="479" r:id="rId61"/>
    <p:sldId id="481" r:id="rId62"/>
    <p:sldId id="493" r:id="rId63"/>
    <p:sldId id="482" r:id="rId64"/>
    <p:sldId id="507" r:id="rId65"/>
    <p:sldId id="496" r:id="rId66"/>
    <p:sldId id="484" r:id="rId67"/>
    <p:sldId id="387" r:id="rId68"/>
    <p:sldId id="388" r:id="rId69"/>
    <p:sldId id="389" r:id="rId70"/>
    <p:sldId id="390" r:id="rId71"/>
    <p:sldId id="391" r:id="rId72"/>
    <p:sldId id="392" r:id="rId73"/>
    <p:sldId id="393" r:id="rId74"/>
    <p:sldId id="394" r:id="rId75"/>
    <p:sldId id="512" r:id="rId76"/>
    <p:sldId id="510" r:id="rId77"/>
    <p:sldId id="511" r:id="rId78"/>
    <p:sldId id="499" r:id="rId79"/>
    <p:sldId id="404" r:id="rId80"/>
    <p:sldId id="405" r:id="rId81"/>
    <p:sldId id="407" r:id="rId82"/>
    <p:sldId id="408" r:id="rId83"/>
    <p:sldId id="409" r:id="rId84"/>
    <p:sldId id="410" r:id="rId85"/>
    <p:sldId id="509" r:id="rId86"/>
    <p:sldId id="449" r:id="rId87"/>
    <p:sldId id="413" r:id="rId88"/>
    <p:sldId id="414" r:id="rId89"/>
    <p:sldId id="415" r:id="rId90"/>
    <p:sldId id="416" r:id="rId91"/>
    <p:sldId id="513" r:id="rId92"/>
    <p:sldId id="514" r:id="rId93"/>
    <p:sldId id="418" r:id="rId94"/>
    <p:sldId id="419" r:id="rId95"/>
    <p:sldId id="439" r:id="rId96"/>
    <p:sldId id="440" r:id="rId97"/>
    <p:sldId id="384"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FFCC"/>
    <a:srgbClr val="FFFF99"/>
    <a:srgbClr val="CCCCFF"/>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_rels/data13.xml.rels><?xml version="1.0" encoding="UTF-8" standalone="yes"?>
<Relationships xmlns="http://schemas.openxmlformats.org/package/2006/relationships"><Relationship Id="rId1" Type="http://schemas.openxmlformats.org/officeDocument/2006/relationships/image" Target="../media/image11.png"/></Relationships>
</file>

<file path=ppt/diagrams/_rels/data8.xml.rels><?xml version="1.0" encoding="UTF-8" standalone="yes"?>
<Relationships xmlns="http://schemas.openxmlformats.org/package/2006/relationships"><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69983-9338-4A2D-B721-A3B16590A4F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8AAD0F5-87A3-42C3-8A9F-8305ADBAD159}">
      <dgm:prSet/>
      <dgm:spPr>
        <a:solidFill>
          <a:schemeClr val="accent5">
            <a:lumMod val="20000"/>
            <a:lumOff val="80000"/>
          </a:schemeClr>
        </a:solidFill>
        <a:ln w="57150">
          <a:solidFill>
            <a:srgbClr val="FF0000"/>
          </a:solidFill>
        </a:ln>
      </dgm:spPr>
      <dgm:t>
        <a:bodyPr/>
        <a:lstStyle/>
        <a:p>
          <a:pPr algn="ctr" rtl="1"/>
          <a:endParaRPr lang="fa-IR" b="1" dirty="0" smtClean="0">
            <a:solidFill>
              <a:srgbClr val="002060"/>
            </a:solidFill>
          </a:endParaRPr>
        </a:p>
      </dgm:t>
    </dgm:pt>
    <dgm:pt modelId="{6551E576-E5AE-4B9F-B6DF-02F66A93AC7D}" type="parTrans" cxnId="{4CA8199C-E197-453E-A685-A8819668CC26}">
      <dgm:prSet/>
      <dgm:spPr/>
      <dgm:t>
        <a:bodyPr/>
        <a:lstStyle/>
        <a:p>
          <a:endParaRPr lang="en-US"/>
        </a:p>
      </dgm:t>
    </dgm:pt>
    <dgm:pt modelId="{CD07264E-09E9-4B45-88D1-7628F5FE60FD}" type="sibTrans" cxnId="{4CA8199C-E197-453E-A685-A8819668CC26}">
      <dgm:prSet/>
      <dgm:spPr/>
      <dgm:t>
        <a:bodyPr/>
        <a:lstStyle/>
        <a:p>
          <a:endParaRPr lang="en-US"/>
        </a:p>
      </dgm:t>
    </dgm:pt>
    <dgm:pt modelId="{8DAE7D56-D668-40A5-BBD6-95D11E9D3C90}" type="pres">
      <dgm:prSet presAssocID="{DEB69983-9338-4A2D-B721-A3B16590A4F3}" presName="cycle" presStyleCnt="0">
        <dgm:presLayoutVars>
          <dgm:dir/>
          <dgm:resizeHandles val="exact"/>
        </dgm:presLayoutVars>
      </dgm:prSet>
      <dgm:spPr/>
      <dgm:t>
        <a:bodyPr/>
        <a:lstStyle/>
        <a:p>
          <a:endParaRPr lang="en-US"/>
        </a:p>
      </dgm:t>
    </dgm:pt>
    <dgm:pt modelId="{CF8DE26E-278E-48C2-AA4B-808A9D78C7CA}" type="pres">
      <dgm:prSet presAssocID="{28AAD0F5-87A3-42C3-8A9F-8305ADBAD159}" presName="node" presStyleLbl="node1" presStyleIdx="0" presStyleCnt="1" custScaleX="145013" custScaleY="103415" custRadScaleRad="100051" custRadScaleInc="209">
        <dgm:presLayoutVars>
          <dgm:bulletEnabled val="1"/>
        </dgm:presLayoutVars>
      </dgm:prSet>
      <dgm:spPr/>
      <dgm:t>
        <a:bodyPr/>
        <a:lstStyle/>
        <a:p>
          <a:endParaRPr lang="en-US"/>
        </a:p>
      </dgm:t>
    </dgm:pt>
  </dgm:ptLst>
  <dgm:cxnLst>
    <dgm:cxn modelId="{F427C41E-1DFC-407E-B01F-EFEB9B158A61}" type="presOf" srcId="{28AAD0F5-87A3-42C3-8A9F-8305ADBAD159}" destId="{CF8DE26E-278E-48C2-AA4B-808A9D78C7CA}" srcOrd="0" destOrd="0" presId="urn:microsoft.com/office/officeart/2005/8/layout/cycle2"/>
    <dgm:cxn modelId="{4CA8199C-E197-453E-A685-A8819668CC26}" srcId="{DEB69983-9338-4A2D-B721-A3B16590A4F3}" destId="{28AAD0F5-87A3-42C3-8A9F-8305ADBAD159}" srcOrd="0" destOrd="0" parTransId="{6551E576-E5AE-4B9F-B6DF-02F66A93AC7D}" sibTransId="{CD07264E-09E9-4B45-88D1-7628F5FE60FD}"/>
    <dgm:cxn modelId="{59092555-D1B8-47DF-9145-83136D9D4AD2}" type="presOf" srcId="{DEB69983-9338-4A2D-B721-A3B16590A4F3}" destId="{8DAE7D56-D668-40A5-BBD6-95D11E9D3C90}" srcOrd="0" destOrd="0" presId="urn:microsoft.com/office/officeart/2005/8/layout/cycle2"/>
    <dgm:cxn modelId="{E94EE2BB-258B-401D-9C52-402913B61DD6}" type="presParOf" srcId="{8DAE7D56-D668-40A5-BBD6-95D11E9D3C90}" destId="{CF8DE26E-278E-48C2-AA4B-808A9D78C7C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3FCDFF-1496-4707-89E8-C4F55516B8F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0B0331D-17C7-4D84-B566-1C56A0D024B4}">
      <dgm:prSet custT="1"/>
      <dgm:spPr>
        <a:solidFill>
          <a:srgbClr val="C00000"/>
        </a:solidFill>
        <a:ln w="76200">
          <a:solidFill>
            <a:schemeClr val="tx1"/>
          </a:solidFill>
        </a:ln>
      </dgm:spPr>
      <dgm:t>
        <a:bodyPr/>
        <a:lstStyle/>
        <a:p>
          <a:pPr rtl="1"/>
          <a:r>
            <a:rPr lang="fa-IR" sz="4000" b="1" dirty="0" smtClean="0">
              <a:cs typeface="B Nazanin" panose="00000400000000000000" pitchFamily="2" charset="-78"/>
            </a:rPr>
            <a:t>عواقب کنترل بیرونی</a:t>
          </a:r>
          <a:endParaRPr lang="en-US" sz="4000" dirty="0">
            <a:cs typeface="B Nazanin" panose="00000400000000000000" pitchFamily="2" charset="-78"/>
          </a:endParaRPr>
        </a:p>
      </dgm:t>
    </dgm:pt>
    <dgm:pt modelId="{8C5969CE-A6B5-4E98-84DA-35B119E94785}" type="parTrans" cxnId="{8C2B2A44-2748-452B-A4C1-FEA3DB2AB5BF}">
      <dgm:prSet/>
      <dgm:spPr/>
      <dgm:t>
        <a:bodyPr/>
        <a:lstStyle/>
        <a:p>
          <a:endParaRPr lang="en-US"/>
        </a:p>
      </dgm:t>
    </dgm:pt>
    <dgm:pt modelId="{056288E7-95C0-42E8-8D78-9A45B7960E33}" type="sibTrans" cxnId="{8C2B2A44-2748-452B-A4C1-FEA3DB2AB5BF}">
      <dgm:prSet/>
      <dgm:spPr/>
      <dgm:t>
        <a:bodyPr/>
        <a:lstStyle/>
        <a:p>
          <a:endParaRPr lang="en-US"/>
        </a:p>
      </dgm:t>
    </dgm:pt>
    <dgm:pt modelId="{EB4C1ACA-9968-42F2-8DA8-06057A493EC2}" type="pres">
      <dgm:prSet presAssocID="{E33FCDFF-1496-4707-89E8-C4F55516B8F6}" presName="cycle" presStyleCnt="0">
        <dgm:presLayoutVars>
          <dgm:dir/>
          <dgm:resizeHandles val="exact"/>
        </dgm:presLayoutVars>
      </dgm:prSet>
      <dgm:spPr/>
      <dgm:t>
        <a:bodyPr/>
        <a:lstStyle/>
        <a:p>
          <a:endParaRPr lang="en-US"/>
        </a:p>
      </dgm:t>
    </dgm:pt>
    <dgm:pt modelId="{60CDE060-D401-4127-ACD9-07D511721322}" type="pres">
      <dgm:prSet presAssocID="{F0B0331D-17C7-4D84-B566-1C56A0D024B4}" presName="node" presStyleLbl="node1" presStyleIdx="0" presStyleCnt="1" custScaleX="869574">
        <dgm:presLayoutVars>
          <dgm:bulletEnabled val="1"/>
        </dgm:presLayoutVars>
      </dgm:prSet>
      <dgm:spPr/>
      <dgm:t>
        <a:bodyPr/>
        <a:lstStyle/>
        <a:p>
          <a:endParaRPr lang="en-US"/>
        </a:p>
      </dgm:t>
    </dgm:pt>
  </dgm:ptLst>
  <dgm:cxnLst>
    <dgm:cxn modelId="{8C2B2A44-2748-452B-A4C1-FEA3DB2AB5BF}" srcId="{E33FCDFF-1496-4707-89E8-C4F55516B8F6}" destId="{F0B0331D-17C7-4D84-B566-1C56A0D024B4}" srcOrd="0" destOrd="0" parTransId="{8C5969CE-A6B5-4E98-84DA-35B119E94785}" sibTransId="{056288E7-95C0-42E8-8D78-9A45B7960E33}"/>
    <dgm:cxn modelId="{EB7CCF96-B2A3-4003-8175-76C93E895B2D}" type="presOf" srcId="{E33FCDFF-1496-4707-89E8-C4F55516B8F6}" destId="{EB4C1ACA-9968-42F2-8DA8-06057A493EC2}" srcOrd="0" destOrd="0" presId="urn:microsoft.com/office/officeart/2005/8/layout/cycle2"/>
    <dgm:cxn modelId="{C23ADEEC-1595-4450-B3A9-A84F004E6C18}" type="presOf" srcId="{F0B0331D-17C7-4D84-B566-1C56A0D024B4}" destId="{60CDE060-D401-4127-ACD9-07D511721322}" srcOrd="0" destOrd="0" presId="urn:microsoft.com/office/officeart/2005/8/layout/cycle2"/>
    <dgm:cxn modelId="{75889070-DF2F-453F-A013-F7FAC9E847DC}" type="presParOf" srcId="{EB4C1ACA-9968-42F2-8DA8-06057A493EC2}" destId="{60CDE060-D401-4127-ACD9-07D51172132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EB69983-9338-4A2D-B721-A3B16590A4F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8AAD0F5-87A3-42C3-8A9F-8305ADBAD159}">
      <dgm:prSet custT="1"/>
      <dgm:spPr>
        <a:solidFill>
          <a:schemeClr val="accent5">
            <a:lumMod val="20000"/>
            <a:lumOff val="80000"/>
          </a:schemeClr>
        </a:solidFill>
        <a:ln w="57150">
          <a:solidFill>
            <a:srgbClr val="FF0000"/>
          </a:solidFill>
        </a:ln>
      </dgm:spPr>
      <dgm:t>
        <a:bodyPr/>
        <a:lstStyle/>
        <a:p>
          <a:pPr algn="ctr" rtl="1"/>
          <a:r>
            <a:rPr lang="fa-IR" sz="2400" b="1" dirty="0" smtClean="0">
              <a:solidFill>
                <a:srgbClr val="002060"/>
              </a:solidFill>
            </a:rPr>
            <a:t>برخي از مشكلاتي كه توسط زوجین در مراکز مشاوره خانواده مطرح مي‌شود:</a:t>
          </a:r>
        </a:p>
        <a:p>
          <a:pPr algn="ctr" rtl="1"/>
          <a:r>
            <a:rPr lang="fa-IR" sz="2400" b="1" dirty="0" smtClean="0">
              <a:solidFill>
                <a:srgbClr val="C00000"/>
              </a:solidFill>
            </a:rPr>
            <a:t>1- مشكلات ارتباطي و گفتگو</a:t>
          </a:r>
        </a:p>
        <a:p>
          <a:pPr algn="ctr" rtl="1"/>
          <a:r>
            <a:rPr lang="fa-IR" sz="2400" b="1" dirty="0" smtClean="0">
              <a:solidFill>
                <a:srgbClr val="C00000"/>
              </a:solidFill>
            </a:rPr>
            <a:t>2- مشكلات رفتاري و خلقی</a:t>
          </a:r>
        </a:p>
        <a:p>
          <a:pPr algn="ctr" rtl="1"/>
          <a:r>
            <a:rPr lang="fa-IR" sz="2400" b="1" dirty="0" smtClean="0">
              <a:solidFill>
                <a:srgbClr val="C00000"/>
              </a:solidFill>
            </a:rPr>
            <a:t>3- مشكلات عملكرد جنسي </a:t>
          </a:r>
        </a:p>
        <a:p>
          <a:pPr algn="ctr" rtl="1"/>
          <a:r>
            <a:rPr lang="fa-IR" sz="2400" b="1" dirty="0" smtClean="0">
              <a:solidFill>
                <a:srgbClr val="C00000"/>
              </a:solidFill>
            </a:rPr>
            <a:t>4- مشاجره و خشونت خانگی </a:t>
          </a:r>
        </a:p>
        <a:p>
          <a:pPr algn="ctr" rtl="1"/>
          <a:r>
            <a:rPr lang="fa-IR" sz="2400" b="1" dirty="0" smtClean="0">
              <a:solidFill>
                <a:srgbClr val="C00000"/>
              </a:solidFill>
            </a:rPr>
            <a:t>5- خيانت در زندگي زناشويي </a:t>
          </a:r>
        </a:p>
        <a:p>
          <a:pPr algn="ctr" rtl="1"/>
          <a:r>
            <a:rPr lang="fa-IR" sz="2400" b="1" dirty="0" smtClean="0">
              <a:solidFill>
                <a:srgbClr val="C00000"/>
              </a:solidFill>
            </a:rPr>
            <a:t>6- اعتیاد به الكل يا مواد مخدر</a:t>
          </a:r>
        </a:p>
        <a:p>
          <a:pPr algn="ctr" rtl="1"/>
          <a:r>
            <a:rPr lang="fa-IR" sz="2400" b="1" dirty="0" smtClean="0">
              <a:solidFill>
                <a:srgbClr val="C00000"/>
              </a:solidFill>
            </a:rPr>
            <a:t>7- علائم روانی در يكي از زوج‌ها</a:t>
          </a:r>
        </a:p>
        <a:p>
          <a:pPr algn="ctr" rtl="1"/>
          <a:r>
            <a:rPr lang="fa-IR" sz="2400" b="1" dirty="0" smtClean="0">
              <a:solidFill>
                <a:srgbClr val="C00000"/>
              </a:solidFill>
            </a:rPr>
            <a:t>8- طلاق و جدايي</a:t>
          </a:r>
          <a:endParaRPr lang="en-US" sz="2400" dirty="0">
            <a:solidFill>
              <a:srgbClr val="C00000"/>
            </a:solidFill>
            <a:cs typeface="B Nazanin" panose="00000400000000000000" pitchFamily="2" charset="-78"/>
          </a:endParaRPr>
        </a:p>
      </dgm:t>
    </dgm:pt>
    <dgm:pt modelId="{6551E576-E5AE-4B9F-B6DF-02F66A93AC7D}" type="parTrans" cxnId="{4CA8199C-E197-453E-A685-A8819668CC26}">
      <dgm:prSet/>
      <dgm:spPr/>
      <dgm:t>
        <a:bodyPr/>
        <a:lstStyle/>
        <a:p>
          <a:endParaRPr lang="en-US"/>
        </a:p>
      </dgm:t>
    </dgm:pt>
    <dgm:pt modelId="{CD07264E-09E9-4B45-88D1-7628F5FE60FD}" type="sibTrans" cxnId="{4CA8199C-E197-453E-A685-A8819668CC26}">
      <dgm:prSet/>
      <dgm:spPr/>
      <dgm:t>
        <a:bodyPr/>
        <a:lstStyle/>
        <a:p>
          <a:endParaRPr lang="en-US"/>
        </a:p>
      </dgm:t>
    </dgm:pt>
    <dgm:pt modelId="{8DAE7D56-D668-40A5-BBD6-95D11E9D3C90}" type="pres">
      <dgm:prSet presAssocID="{DEB69983-9338-4A2D-B721-A3B16590A4F3}" presName="cycle" presStyleCnt="0">
        <dgm:presLayoutVars>
          <dgm:dir/>
          <dgm:resizeHandles val="exact"/>
        </dgm:presLayoutVars>
      </dgm:prSet>
      <dgm:spPr/>
      <dgm:t>
        <a:bodyPr/>
        <a:lstStyle/>
        <a:p>
          <a:endParaRPr lang="en-US"/>
        </a:p>
      </dgm:t>
    </dgm:pt>
    <dgm:pt modelId="{CF8DE26E-278E-48C2-AA4B-808A9D78C7CA}" type="pres">
      <dgm:prSet presAssocID="{28AAD0F5-87A3-42C3-8A9F-8305ADBAD159}" presName="node" presStyleLbl="node1" presStyleIdx="0" presStyleCnt="1" custScaleX="146286">
        <dgm:presLayoutVars>
          <dgm:bulletEnabled val="1"/>
        </dgm:presLayoutVars>
      </dgm:prSet>
      <dgm:spPr/>
      <dgm:t>
        <a:bodyPr/>
        <a:lstStyle/>
        <a:p>
          <a:endParaRPr lang="en-US"/>
        </a:p>
      </dgm:t>
    </dgm:pt>
  </dgm:ptLst>
  <dgm:cxnLst>
    <dgm:cxn modelId="{F427C41E-1DFC-407E-B01F-EFEB9B158A61}" type="presOf" srcId="{28AAD0F5-87A3-42C3-8A9F-8305ADBAD159}" destId="{CF8DE26E-278E-48C2-AA4B-808A9D78C7CA}" srcOrd="0" destOrd="0" presId="urn:microsoft.com/office/officeart/2005/8/layout/cycle2"/>
    <dgm:cxn modelId="{4CA8199C-E197-453E-A685-A8819668CC26}" srcId="{DEB69983-9338-4A2D-B721-A3B16590A4F3}" destId="{28AAD0F5-87A3-42C3-8A9F-8305ADBAD159}" srcOrd="0" destOrd="0" parTransId="{6551E576-E5AE-4B9F-B6DF-02F66A93AC7D}" sibTransId="{CD07264E-09E9-4B45-88D1-7628F5FE60FD}"/>
    <dgm:cxn modelId="{59092555-D1B8-47DF-9145-83136D9D4AD2}" type="presOf" srcId="{DEB69983-9338-4A2D-B721-A3B16590A4F3}" destId="{8DAE7D56-D668-40A5-BBD6-95D11E9D3C90}" srcOrd="0" destOrd="0" presId="urn:microsoft.com/office/officeart/2005/8/layout/cycle2"/>
    <dgm:cxn modelId="{E94EE2BB-258B-401D-9C52-402913B61DD6}" type="presParOf" srcId="{8DAE7D56-D668-40A5-BBD6-95D11E9D3C90}" destId="{CF8DE26E-278E-48C2-AA4B-808A9D78C7C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7EDAFE4-797A-4492-97BF-8EA0DF88F99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9DCEEDD-DE15-4B34-A293-6B4B9274DC52}">
      <dgm:prSet custT="1"/>
      <dgm:spPr>
        <a:ln w="38100">
          <a:solidFill>
            <a:srgbClr val="000099"/>
          </a:solidFill>
          <a:prstDash val="sysDot"/>
        </a:ln>
      </dgm:spPr>
      <dgm:t>
        <a:bodyPr/>
        <a:lstStyle/>
        <a:p>
          <a:pPr algn="ctr" rtl="1"/>
          <a:r>
            <a:rPr kumimoji="0" lang="fa-IR" sz="3600" b="1" kern="1200" dirty="0" smtClean="0">
              <a:ln>
                <a:noFill/>
              </a:ln>
              <a:solidFill>
                <a:srgbClr val="FF0000"/>
              </a:solidFill>
              <a:effectLst/>
              <a:latin typeface="+mj-lt"/>
              <a:ea typeface="+mj-ea"/>
              <a:cs typeface="B Titr" pitchFamily="2" charset="-78"/>
            </a:rPr>
            <a:t>ب- تبیین رضایت زناشویی مبتنی بر روان شناسی کنترل درونی </a:t>
          </a:r>
          <a:endParaRPr kumimoji="0" lang="en-US" sz="3600" b="1" kern="1200" dirty="0">
            <a:ln>
              <a:noFill/>
            </a:ln>
            <a:solidFill>
              <a:srgbClr val="FF0000"/>
            </a:solidFill>
            <a:effectLst/>
            <a:latin typeface="+mj-lt"/>
            <a:ea typeface="+mj-ea"/>
            <a:cs typeface="B Titr" pitchFamily="2" charset="-78"/>
          </a:endParaRPr>
        </a:p>
      </dgm:t>
    </dgm:pt>
    <dgm:pt modelId="{B8BCFFA1-65AF-4177-89E6-0C555A897ADF}" type="parTrans" cxnId="{148C5405-D511-411D-A3BD-43F760C5E670}">
      <dgm:prSet/>
      <dgm:spPr/>
      <dgm:t>
        <a:bodyPr/>
        <a:lstStyle/>
        <a:p>
          <a:endParaRPr lang="en-US"/>
        </a:p>
      </dgm:t>
    </dgm:pt>
    <dgm:pt modelId="{6165B0E1-50E5-45E6-A9F6-33699DFB0030}" type="sibTrans" cxnId="{148C5405-D511-411D-A3BD-43F760C5E670}">
      <dgm:prSet/>
      <dgm:spPr/>
      <dgm:t>
        <a:bodyPr/>
        <a:lstStyle/>
        <a:p>
          <a:endParaRPr lang="en-US"/>
        </a:p>
      </dgm:t>
    </dgm:pt>
    <dgm:pt modelId="{069026DE-CB44-49BF-958C-4FD82B710231}" type="pres">
      <dgm:prSet presAssocID="{B7EDAFE4-797A-4492-97BF-8EA0DF88F990}" presName="Name0" presStyleCnt="0">
        <dgm:presLayoutVars>
          <dgm:chMax val="7"/>
          <dgm:dir/>
          <dgm:animLvl val="lvl"/>
          <dgm:resizeHandles val="exact"/>
        </dgm:presLayoutVars>
      </dgm:prSet>
      <dgm:spPr/>
      <dgm:t>
        <a:bodyPr/>
        <a:lstStyle/>
        <a:p>
          <a:endParaRPr lang="en-US"/>
        </a:p>
      </dgm:t>
    </dgm:pt>
    <dgm:pt modelId="{DCD96FBF-9F8B-432A-AA7A-1EDD8DD4BC36}" type="pres">
      <dgm:prSet presAssocID="{89DCEEDD-DE15-4B34-A293-6B4B9274DC52}" presName="circle1" presStyleLbl="node1" presStyleIdx="0" presStyleCnt="1" custScaleX="78377" custScaleY="107310" custLinFactNeighborY="1819"/>
      <dgm:spPr/>
      <dgm:t>
        <a:bodyPr/>
        <a:lstStyle/>
        <a:p>
          <a:endParaRPr lang="en-US"/>
        </a:p>
      </dgm:t>
    </dgm:pt>
    <dgm:pt modelId="{93D1A307-FA1D-4C32-82D6-1CB3ECE3379B}" type="pres">
      <dgm:prSet presAssocID="{89DCEEDD-DE15-4B34-A293-6B4B9274DC52}" presName="space" presStyleCnt="0"/>
      <dgm:spPr/>
    </dgm:pt>
    <dgm:pt modelId="{9ED4524E-02CC-4883-A1E4-171AF8E48718}" type="pres">
      <dgm:prSet presAssocID="{89DCEEDD-DE15-4B34-A293-6B4B9274DC52}" presName="rect1" presStyleLbl="alignAcc1" presStyleIdx="0" presStyleCnt="1" custScaleX="106969" custScaleY="105655" custLinFactNeighborX="1476" custLinFactNeighborY="-1918"/>
      <dgm:spPr/>
      <dgm:t>
        <a:bodyPr/>
        <a:lstStyle/>
        <a:p>
          <a:endParaRPr lang="en-US"/>
        </a:p>
      </dgm:t>
    </dgm:pt>
    <dgm:pt modelId="{D72CE322-A8E8-4C40-B472-5EFCCD0AFAC1}" type="pres">
      <dgm:prSet presAssocID="{89DCEEDD-DE15-4B34-A293-6B4B9274DC52}" presName="rect1ParTxNoCh" presStyleLbl="alignAcc1" presStyleIdx="0" presStyleCnt="1">
        <dgm:presLayoutVars>
          <dgm:chMax val="1"/>
          <dgm:bulletEnabled val="1"/>
        </dgm:presLayoutVars>
      </dgm:prSet>
      <dgm:spPr/>
      <dgm:t>
        <a:bodyPr/>
        <a:lstStyle/>
        <a:p>
          <a:endParaRPr lang="en-US"/>
        </a:p>
      </dgm:t>
    </dgm:pt>
  </dgm:ptLst>
  <dgm:cxnLst>
    <dgm:cxn modelId="{F9E2CB46-B0D1-45BA-AEDB-A7C266786766}" type="presOf" srcId="{B7EDAFE4-797A-4492-97BF-8EA0DF88F990}" destId="{069026DE-CB44-49BF-958C-4FD82B710231}" srcOrd="0" destOrd="0" presId="urn:microsoft.com/office/officeart/2005/8/layout/target3"/>
    <dgm:cxn modelId="{BDBED9EE-93A6-444B-BDB3-BACF063DCFFD}" type="presOf" srcId="{89DCEEDD-DE15-4B34-A293-6B4B9274DC52}" destId="{9ED4524E-02CC-4883-A1E4-171AF8E48718}" srcOrd="0" destOrd="0" presId="urn:microsoft.com/office/officeart/2005/8/layout/target3"/>
    <dgm:cxn modelId="{148C5405-D511-411D-A3BD-43F760C5E670}" srcId="{B7EDAFE4-797A-4492-97BF-8EA0DF88F990}" destId="{89DCEEDD-DE15-4B34-A293-6B4B9274DC52}" srcOrd="0" destOrd="0" parTransId="{B8BCFFA1-65AF-4177-89E6-0C555A897ADF}" sibTransId="{6165B0E1-50E5-45E6-A9F6-33699DFB0030}"/>
    <dgm:cxn modelId="{2BCBF4CB-51BE-4219-B930-85C939EF25B1}" type="presOf" srcId="{89DCEEDD-DE15-4B34-A293-6B4B9274DC52}" destId="{D72CE322-A8E8-4C40-B472-5EFCCD0AFAC1}" srcOrd="1" destOrd="0" presId="urn:microsoft.com/office/officeart/2005/8/layout/target3"/>
    <dgm:cxn modelId="{0B487687-87EA-421F-BCCB-3321A570666B}" type="presParOf" srcId="{069026DE-CB44-49BF-958C-4FD82B710231}" destId="{DCD96FBF-9F8B-432A-AA7A-1EDD8DD4BC36}" srcOrd="0" destOrd="0" presId="urn:microsoft.com/office/officeart/2005/8/layout/target3"/>
    <dgm:cxn modelId="{387AEBB8-3B75-4225-AFC6-F3DCBEE579BE}" type="presParOf" srcId="{069026DE-CB44-49BF-958C-4FD82B710231}" destId="{93D1A307-FA1D-4C32-82D6-1CB3ECE3379B}" srcOrd="1" destOrd="0" presId="urn:microsoft.com/office/officeart/2005/8/layout/target3"/>
    <dgm:cxn modelId="{5DBC1353-6979-4A4D-A335-BD07EB47DEC9}" type="presParOf" srcId="{069026DE-CB44-49BF-958C-4FD82B710231}" destId="{9ED4524E-02CC-4883-A1E4-171AF8E48718}" srcOrd="2" destOrd="0" presId="urn:microsoft.com/office/officeart/2005/8/layout/target3"/>
    <dgm:cxn modelId="{DAC7D524-658F-4387-8305-C84074C4E2F2}" type="presParOf" srcId="{069026DE-CB44-49BF-958C-4FD82B710231}" destId="{D72CE322-A8E8-4C40-B472-5EFCCD0AFAC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B69983-9338-4A2D-B721-A3B16590A4F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8AAD0F5-87A3-42C3-8A9F-8305ADBAD159}">
      <dgm:prSet/>
      <dgm:spPr>
        <a:blipFill rotWithShape="0">
          <a:blip xmlns:r="http://schemas.openxmlformats.org/officeDocument/2006/relationships" r:embed="rId1"/>
          <a:stretch>
            <a:fillRect/>
          </a:stretch>
        </a:blipFill>
        <a:ln w="57150">
          <a:solidFill>
            <a:srgbClr val="FF0000"/>
          </a:solidFill>
        </a:ln>
      </dgm:spPr>
      <dgm:t>
        <a:bodyPr/>
        <a:lstStyle/>
        <a:p>
          <a:pPr algn="justLow" rtl="1"/>
          <a:endParaRPr lang="en-US" dirty="0">
            <a:solidFill>
              <a:srgbClr val="000099"/>
            </a:solidFill>
            <a:cs typeface="B Nazanin" panose="00000400000000000000" pitchFamily="2" charset="-78"/>
          </a:endParaRPr>
        </a:p>
      </dgm:t>
    </dgm:pt>
    <dgm:pt modelId="{6551E576-E5AE-4B9F-B6DF-02F66A93AC7D}" type="parTrans" cxnId="{4CA8199C-E197-453E-A685-A8819668CC26}">
      <dgm:prSet/>
      <dgm:spPr/>
      <dgm:t>
        <a:bodyPr/>
        <a:lstStyle/>
        <a:p>
          <a:endParaRPr lang="en-US"/>
        </a:p>
      </dgm:t>
    </dgm:pt>
    <dgm:pt modelId="{CD07264E-09E9-4B45-88D1-7628F5FE60FD}" type="sibTrans" cxnId="{4CA8199C-E197-453E-A685-A8819668CC26}">
      <dgm:prSet/>
      <dgm:spPr/>
      <dgm:t>
        <a:bodyPr/>
        <a:lstStyle/>
        <a:p>
          <a:endParaRPr lang="en-US"/>
        </a:p>
      </dgm:t>
    </dgm:pt>
    <dgm:pt modelId="{8DAE7D56-D668-40A5-BBD6-95D11E9D3C90}" type="pres">
      <dgm:prSet presAssocID="{DEB69983-9338-4A2D-B721-A3B16590A4F3}" presName="cycle" presStyleCnt="0">
        <dgm:presLayoutVars>
          <dgm:dir/>
          <dgm:resizeHandles val="exact"/>
        </dgm:presLayoutVars>
      </dgm:prSet>
      <dgm:spPr/>
      <dgm:t>
        <a:bodyPr/>
        <a:lstStyle/>
        <a:p>
          <a:endParaRPr lang="en-US"/>
        </a:p>
      </dgm:t>
    </dgm:pt>
    <dgm:pt modelId="{CF8DE26E-278E-48C2-AA4B-808A9D78C7CA}" type="pres">
      <dgm:prSet presAssocID="{28AAD0F5-87A3-42C3-8A9F-8305ADBAD159}" presName="node" presStyleLbl="node1" presStyleIdx="0" presStyleCnt="1" custScaleX="146286">
        <dgm:presLayoutVars>
          <dgm:bulletEnabled val="1"/>
        </dgm:presLayoutVars>
      </dgm:prSet>
      <dgm:spPr/>
      <dgm:t>
        <a:bodyPr/>
        <a:lstStyle/>
        <a:p>
          <a:endParaRPr lang="en-US"/>
        </a:p>
      </dgm:t>
    </dgm:pt>
  </dgm:ptLst>
  <dgm:cxnLst>
    <dgm:cxn modelId="{F427C41E-1DFC-407E-B01F-EFEB9B158A61}" type="presOf" srcId="{28AAD0F5-87A3-42C3-8A9F-8305ADBAD159}" destId="{CF8DE26E-278E-48C2-AA4B-808A9D78C7CA}" srcOrd="0" destOrd="0" presId="urn:microsoft.com/office/officeart/2005/8/layout/cycle2"/>
    <dgm:cxn modelId="{4CA8199C-E197-453E-A685-A8819668CC26}" srcId="{DEB69983-9338-4A2D-B721-A3B16590A4F3}" destId="{28AAD0F5-87A3-42C3-8A9F-8305ADBAD159}" srcOrd="0" destOrd="0" parTransId="{6551E576-E5AE-4B9F-B6DF-02F66A93AC7D}" sibTransId="{CD07264E-09E9-4B45-88D1-7628F5FE60FD}"/>
    <dgm:cxn modelId="{59092555-D1B8-47DF-9145-83136D9D4AD2}" type="presOf" srcId="{DEB69983-9338-4A2D-B721-A3B16590A4F3}" destId="{8DAE7D56-D668-40A5-BBD6-95D11E9D3C90}" srcOrd="0" destOrd="0" presId="urn:microsoft.com/office/officeart/2005/8/layout/cycle2"/>
    <dgm:cxn modelId="{E94EE2BB-258B-401D-9C52-402913B61DD6}" type="presParOf" srcId="{8DAE7D56-D668-40A5-BBD6-95D11E9D3C90}" destId="{CF8DE26E-278E-48C2-AA4B-808A9D78C7C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33FCDFF-1496-4707-89E8-C4F55516B8F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0B0331D-17C7-4D84-B566-1C56A0D024B4}">
      <dgm:prSet custT="1"/>
      <dgm:spPr>
        <a:solidFill>
          <a:srgbClr val="C00000"/>
        </a:solidFill>
        <a:ln w="76200">
          <a:solidFill>
            <a:schemeClr val="tx1"/>
          </a:solidFill>
        </a:ln>
      </dgm:spPr>
      <dgm:t>
        <a:bodyPr/>
        <a:lstStyle/>
        <a:p>
          <a:pPr rtl="1"/>
          <a:r>
            <a:rPr lang="fa-IR" sz="4000" b="1" dirty="0" smtClean="0">
              <a:cs typeface="B Nazanin" panose="00000400000000000000" pitchFamily="2" charset="-78"/>
            </a:rPr>
            <a:t>عواقب کنترل درونی</a:t>
          </a:r>
          <a:endParaRPr lang="en-US" sz="4000" dirty="0">
            <a:cs typeface="B Nazanin" panose="00000400000000000000" pitchFamily="2" charset="-78"/>
          </a:endParaRPr>
        </a:p>
      </dgm:t>
    </dgm:pt>
    <dgm:pt modelId="{8C5969CE-A6B5-4E98-84DA-35B119E94785}" type="parTrans" cxnId="{8C2B2A44-2748-452B-A4C1-FEA3DB2AB5BF}">
      <dgm:prSet/>
      <dgm:spPr/>
      <dgm:t>
        <a:bodyPr/>
        <a:lstStyle/>
        <a:p>
          <a:endParaRPr lang="en-US"/>
        </a:p>
      </dgm:t>
    </dgm:pt>
    <dgm:pt modelId="{056288E7-95C0-42E8-8D78-9A45B7960E33}" type="sibTrans" cxnId="{8C2B2A44-2748-452B-A4C1-FEA3DB2AB5BF}">
      <dgm:prSet/>
      <dgm:spPr/>
      <dgm:t>
        <a:bodyPr/>
        <a:lstStyle/>
        <a:p>
          <a:endParaRPr lang="en-US"/>
        </a:p>
      </dgm:t>
    </dgm:pt>
    <dgm:pt modelId="{EB4C1ACA-9968-42F2-8DA8-06057A493EC2}" type="pres">
      <dgm:prSet presAssocID="{E33FCDFF-1496-4707-89E8-C4F55516B8F6}" presName="cycle" presStyleCnt="0">
        <dgm:presLayoutVars>
          <dgm:dir/>
          <dgm:resizeHandles val="exact"/>
        </dgm:presLayoutVars>
      </dgm:prSet>
      <dgm:spPr/>
      <dgm:t>
        <a:bodyPr/>
        <a:lstStyle/>
        <a:p>
          <a:endParaRPr lang="en-US"/>
        </a:p>
      </dgm:t>
    </dgm:pt>
    <dgm:pt modelId="{60CDE060-D401-4127-ACD9-07D511721322}" type="pres">
      <dgm:prSet presAssocID="{F0B0331D-17C7-4D84-B566-1C56A0D024B4}" presName="node" presStyleLbl="node1" presStyleIdx="0" presStyleCnt="1" custScaleX="869574">
        <dgm:presLayoutVars>
          <dgm:bulletEnabled val="1"/>
        </dgm:presLayoutVars>
      </dgm:prSet>
      <dgm:spPr/>
      <dgm:t>
        <a:bodyPr/>
        <a:lstStyle/>
        <a:p>
          <a:endParaRPr lang="en-US"/>
        </a:p>
      </dgm:t>
    </dgm:pt>
  </dgm:ptLst>
  <dgm:cxnLst>
    <dgm:cxn modelId="{8C2B2A44-2748-452B-A4C1-FEA3DB2AB5BF}" srcId="{E33FCDFF-1496-4707-89E8-C4F55516B8F6}" destId="{F0B0331D-17C7-4D84-B566-1C56A0D024B4}" srcOrd="0" destOrd="0" parTransId="{8C5969CE-A6B5-4E98-84DA-35B119E94785}" sibTransId="{056288E7-95C0-42E8-8D78-9A45B7960E33}"/>
    <dgm:cxn modelId="{EB7CCF96-B2A3-4003-8175-76C93E895B2D}" type="presOf" srcId="{E33FCDFF-1496-4707-89E8-C4F55516B8F6}" destId="{EB4C1ACA-9968-42F2-8DA8-06057A493EC2}" srcOrd="0" destOrd="0" presId="urn:microsoft.com/office/officeart/2005/8/layout/cycle2"/>
    <dgm:cxn modelId="{C23ADEEC-1595-4450-B3A9-A84F004E6C18}" type="presOf" srcId="{F0B0331D-17C7-4D84-B566-1C56A0D024B4}" destId="{60CDE060-D401-4127-ACD9-07D511721322}" srcOrd="0" destOrd="0" presId="urn:microsoft.com/office/officeart/2005/8/layout/cycle2"/>
    <dgm:cxn modelId="{75889070-DF2F-453F-A013-F7FAC9E847DC}" type="presParOf" srcId="{EB4C1ACA-9968-42F2-8DA8-06057A493EC2}" destId="{60CDE060-D401-4127-ACD9-07D51172132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B69983-9338-4A2D-B721-A3B16590A4F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8AAD0F5-87A3-42C3-8A9F-8305ADBAD159}">
      <dgm:prSet/>
      <dgm:spPr>
        <a:solidFill>
          <a:schemeClr val="accent5">
            <a:lumMod val="20000"/>
            <a:lumOff val="80000"/>
          </a:schemeClr>
        </a:solidFill>
        <a:ln w="57150">
          <a:solidFill>
            <a:srgbClr val="FF0000"/>
          </a:solidFill>
        </a:ln>
      </dgm:spPr>
      <dgm:t>
        <a:bodyPr/>
        <a:lstStyle/>
        <a:p>
          <a:pPr algn="justLow" rtl="1"/>
          <a:r>
            <a:rPr lang="fa-IR" b="1" dirty="0" smtClean="0">
              <a:solidFill>
                <a:srgbClr val="000099"/>
              </a:solidFill>
              <a:cs typeface="B Nazanin" panose="00000400000000000000" pitchFamily="2" charset="-78"/>
            </a:rPr>
            <a:t>تقریباً تمام مشکلاتی که در خانواده، مدرسه، دانشگاه و سازمان‌ها با آنها مواجه می‌شوند، معلول روابط غیررضایت بخش هستند.</a:t>
          </a:r>
          <a:endParaRPr lang="en-US" dirty="0">
            <a:solidFill>
              <a:srgbClr val="000099"/>
            </a:solidFill>
            <a:cs typeface="B Nazanin" panose="00000400000000000000" pitchFamily="2" charset="-78"/>
          </a:endParaRPr>
        </a:p>
      </dgm:t>
    </dgm:pt>
    <dgm:pt modelId="{6551E576-E5AE-4B9F-B6DF-02F66A93AC7D}" type="parTrans" cxnId="{4CA8199C-E197-453E-A685-A8819668CC26}">
      <dgm:prSet/>
      <dgm:spPr/>
      <dgm:t>
        <a:bodyPr/>
        <a:lstStyle/>
        <a:p>
          <a:endParaRPr lang="en-US"/>
        </a:p>
      </dgm:t>
    </dgm:pt>
    <dgm:pt modelId="{CD07264E-09E9-4B45-88D1-7628F5FE60FD}" type="sibTrans" cxnId="{4CA8199C-E197-453E-A685-A8819668CC26}">
      <dgm:prSet/>
      <dgm:spPr/>
      <dgm:t>
        <a:bodyPr/>
        <a:lstStyle/>
        <a:p>
          <a:endParaRPr lang="en-US"/>
        </a:p>
      </dgm:t>
    </dgm:pt>
    <dgm:pt modelId="{8DAE7D56-D668-40A5-BBD6-95D11E9D3C90}" type="pres">
      <dgm:prSet presAssocID="{DEB69983-9338-4A2D-B721-A3B16590A4F3}" presName="cycle" presStyleCnt="0">
        <dgm:presLayoutVars>
          <dgm:dir/>
          <dgm:resizeHandles val="exact"/>
        </dgm:presLayoutVars>
      </dgm:prSet>
      <dgm:spPr/>
      <dgm:t>
        <a:bodyPr/>
        <a:lstStyle/>
        <a:p>
          <a:endParaRPr lang="en-US"/>
        </a:p>
      </dgm:t>
    </dgm:pt>
    <dgm:pt modelId="{CF8DE26E-278E-48C2-AA4B-808A9D78C7CA}" type="pres">
      <dgm:prSet presAssocID="{28AAD0F5-87A3-42C3-8A9F-8305ADBAD159}" presName="node" presStyleLbl="node1" presStyleIdx="0" presStyleCnt="1" custScaleX="146286">
        <dgm:presLayoutVars>
          <dgm:bulletEnabled val="1"/>
        </dgm:presLayoutVars>
      </dgm:prSet>
      <dgm:spPr/>
      <dgm:t>
        <a:bodyPr/>
        <a:lstStyle/>
        <a:p>
          <a:endParaRPr lang="en-US"/>
        </a:p>
      </dgm:t>
    </dgm:pt>
  </dgm:ptLst>
  <dgm:cxnLst>
    <dgm:cxn modelId="{F427C41E-1DFC-407E-B01F-EFEB9B158A61}" type="presOf" srcId="{28AAD0F5-87A3-42C3-8A9F-8305ADBAD159}" destId="{CF8DE26E-278E-48C2-AA4B-808A9D78C7CA}" srcOrd="0" destOrd="0" presId="urn:microsoft.com/office/officeart/2005/8/layout/cycle2"/>
    <dgm:cxn modelId="{4CA8199C-E197-453E-A685-A8819668CC26}" srcId="{DEB69983-9338-4A2D-B721-A3B16590A4F3}" destId="{28AAD0F5-87A3-42C3-8A9F-8305ADBAD159}" srcOrd="0" destOrd="0" parTransId="{6551E576-E5AE-4B9F-B6DF-02F66A93AC7D}" sibTransId="{CD07264E-09E9-4B45-88D1-7628F5FE60FD}"/>
    <dgm:cxn modelId="{59092555-D1B8-47DF-9145-83136D9D4AD2}" type="presOf" srcId="{DEB69983-9338-4A2D-B721-A3B16590A4F3}" destId="{8DAE7D56-D668-40A5-BBD6-95D11E9D3C90}" srcOrd="0" destOrd="0" presId="urn:microsoft.com/office/officeart/2005/8/layout/cycle2"/>
    <dgm:cxn modelId="{E94EE2BB-258B-401D-9C52-402913B61DD6}" type="presParOf" srcId="{8DAE7D56-D668-40A5-BBD6-95D11E9D3C90}" destId="{CF8DE26E-278E-48C2-AA4B-808A9D78C7C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E491EA-66FB-4318-97A7-4FA6673E3D97}" type="doc">
      <dgm:prSet loTypeId="urn:microsoft.com/office/officeart/2005/8/layout/hList7#2" loCatId="list" qsTypeId="urn:microsoft.com/office/officeart/2005/8/quickstyle/simple1" qsCatId="simple" csTypeId="urn:microsoft.com/office/officeart/2005/8/colors/accent1_2" csCatId="accent1" phldr="1"/>
      <dgm:spPr/>
      <dgm:t>
        <a:bodyPr/>
        <a:lstStyle/>
        <a:p>
          <a:endParaRPr lang="en-US"/>
        </a:p>
      </dgm:t>
    </dgm:pt>
    <dgm:pt modelId="{5F9A8C20-0411-46CE-8305-7E16A1B0EBF2}">
      <dgm:prSet custT="1"/>
      <dgm:spPr>
        <a:solidFill>
          <a:srgbClr val="FF0000"/>
        </a:solidFill>
      </dgm:spPr>
      <dgm:t>
        <a:bodyPr/>
        <a:lstStyle/>
        <a:p>
          <a:pPr algn="justLow" rtl="1"/>
          <a:r>
            <a:rPr lang="ar-SA" sz="2800" b="1" dirty="0" smtClean="0">
              <a:solidFill>
                <a:schemeClr val="bg1"/>
              </a:solidFill>
              <a:cs typeface="B Nazanin" panose="00000400000000000000" pitchFamily="2" charset="-78"/>
            </a:rPr>
            <a:t>و اکنون که در قرن یست ویکم زندگی می کنیم مشکلات زناشویی و آمار طلاق بیش از قرون گذشته است </a:t>
          </a:r>
          <a:r>
            <a:rPr lang="ar-SA" sz="2800" dirty="0" smtClean="0">
              <a:solidFill>
                <a:schemeClr val="bg1"/>
              </a:solidFill>
              <a:cs typeface="B Nazanin" panose="00000400000000000000" pitchFamily="2" charset="-78"/>
            </a:rPr>
            <a:t>. </a:t>
          </a:r>
          <a:endParaRPr lang="en-US" sz="2800" dirty="0">
            <a:solidFill>
              <a:schemeClr val="bg1"/>
            </a:solidFill>
            <a:cs typeface="B Nazanin" panose="00000400000000000000" pitchFamily="2" charset="-78"/>
          </a:endParaRPr>
        </a:p>
      </dgm:t>
    </dgm:pt>
    <dgm:pt modelId="{48690A35-6DC8-445E-A054-C157621A2840}" type="parTrans" cxnId="{63A14704-210A-4398-9DEA-6EE9826E4EE1}">
      <dgm:prSet/>
      <dgm:spPr/>
      <dgm:t>
        <a:bodyPr/>
        <a:lstStyle/>
        <a:p>
          <a:endParaRPr lang="en-US"/>
        </a:p>
      </dgm:t>
    </dgm:pt>
    <dgm:pt modelId="{C3141707-6A48-4CCD-BD81-C68C6B75303F}" type="sibTrans" cxnId="{63A14704-210A-4398-9DEA-6EE9826E4EE1}">
      <dgm:prSet/>
      <dgm:spPr/>
      <dgm:t>
        <a:bodyPr/>
        <a:lstStyle/>
        <a:p>
          <a:endParaRPr lang="en-US"/>
        </a:p>
      </dgm:t>
    </dgm:pt>
    <dgm:pt modelId="{20562A7E-32D2-4690-B2C6-2B7AE6EB3066}">
      <dgm:prSet custT="1"/>
      <dgm:spPr>
        <a:solidFill>
          <a:schemeClr val="bg1"/>
        </a:solidFill>
        <a:ln>
          <a:solidFill>
            <a:schemeClr val="bg1">
              <a:lumMod val="50000"/>
            </a:schemeClr>
          </a:solidFill>
        </a:ln>
      </dgm:spPr>
      <dgm:t>
        <a:bodyPr/>
        <a:lstStyle/>
        <a:p>
          <a:pPr algn="justLow" rtl="1"/>
          <a:r>
            <a:rPr lang="ar-SA" sz="2300" b="1" dirty="0" smtClean="0">
              <a:solidFill>
                <a:srgbClr val="000099"/>
              </a:solidFill>
              <a:cs typeface="B Nazanin" panose="00000400000000000000" pitchFamily="2" charset="-78"/>
            </a:rPr>
            <a:t>یعنی از روزی که انسان بوده ،عشق بوده واز روزی که عشق بوده ، ازدواج بوده و ازروزی که ازدواج بوده، خانواده بوده و ازروزی که خانواده بوده ، خوشبختی و بدبختی خانواده بوده وهست.</a:t>
          </a:r>
          <a:endParaRPr lang="en-US" sz="2300" b="1" dirty="0">
            <a:solidFill>
              <a:srgbClr val="000099"/>
            </a:solidFill>
            <a:cs typeface="B Nazanin" panose="00000400000000000000" pitchFamily="2" charset="-78"/>
          </a:endParaRPr>
        </a:p>
      </dgm:t>
    </dgm:pt>
    <dgm:pt modelId="{3ED165F5-74FF-437B-9C4C-B4DF0273A06C}" type="parTrans" cxnId="{EB916557-ACCD-49EC-B66D-8E7744A73306}">
      <dgm:prSet/>
      <dgm:spPr/>
      <dgm:t>
        <a:bodyPr/>
        <a:lstStyle/>
        <a:p>
          <a:endParaRPr lang="en-US"/>
        </a:p>
      </dgm:t>
    </dgm:pt>
    <dgm:pt modelId="{BCD6CF14-9D41-4E94-94B6-FCD98BD0AC42}" type="sibTrans" cxnId="{EB916557-ACCD-49EC-B66D-8E7744A73306}">
      <dgm:prSet/>
      <dgm:spPr/>
      <dgm:t>
        <a:bodyPr/>
        <a:lstStyle/>
        <a:p>
          <a:endParaRPr lang="en-US"/>
        </a:p>
      </dgm:t>
    </dgm:pt>
    <dgm:pt modelId="{F0E56212-8013-4A38-AAD8-CDA1EAE26B7E}">
      <dgm:prSet custT="1"/>
      <dgm:spPr>
        <a:solidFill>
          <a:srgbClr val="003300"/>
        </a:solidFill>
      </dgm:spPr>
      <dgm:t>
        <a:bodyPr/>
        <a:lstStyle/>
        <a:p>
          <a:pPr algn="justLow" rtl="1"/>
          <a:r>
            <a:rPr lang="ar-SA" sz="3200" b="1" dirty="0" smtClean="0">
              <a:cs typeface="B Nazanin" panose="00000400000000000000" pitchFamily="2" charset="-78"/>
            </a:rPr>
            <a:t>قدمت ازدواج و رضايت از زندگي زناشويي، به قدمت خودانسان، ازدواج و خانواده است. </a:t>
          </a:r>
          <a:endParaRPr lang="en-US" sz="3200" b="1" dirty="0">
            <a:cs typeface="B Nazanin" panose="00000400000000000000" pitchFamily="2" charset="-78"/>
          </a:endParaRPr>
        </a:p>
      </dgm:t>
    </dgm:pt>
    <dgm:pt modelId="{A8DDF246-CB8E-4264-86C9-7C2C217280C3}" type="parTrans" cxnId="{9728CD08-6D2A-4916-A3CA-5A351ACFA6B6}">
      <dgm:prSet/>
      <dgm:spPr/>
      <dgm:t>
        <a:bodyPr/>
        <a:lstStyle/>
        <a:p>
          <a:endParaRPr lang="en-US"/>
        </a:p>
      </dgm:t>
    </dgm:pt>
    <dgm:pt modelId="{8884B359-2A39-453B-B292-580302BA8AC4}" type="sibTrans" cxnId="{9728CD08-6D2A-4916-A3CA-5A351ACFA6B6}">
      <dgm:prSet/>
      <dgm:spPr/>
      <dgm:t>
        <a:bodyPr/>
        <a:lstStyle/>
        <a:p>
          <a:endParaRPr lang="en-US"/>
        </a:p>
      </dgm:t>
    </dgm:pt>
    <dgm:pt modelId="{FFB0BDA4-3CB6-4367-A420-FC25977014E8}" type="pres">
      <dgm:prSet presAssocID="{13E491EA-66FB-4318-97A7-4FA6673E3D97}" presName="Name0" presStyleCnt="0">
        <dgm:presLayoutVars>
          <dgm:dir/>
          <dgm:resizeHandles val="exact"/>
        </dgm:presLayoutVars>
      </dgm:prSet>
      <dgm:spPr/>
      <dgm:t>
        <a:bodyPr/>
        <a:lstStyle/>
        <a:p>
          <a:endParaRPr lang="en-US"/>
        </a:p>
      </dgm:t>
    </dgm:pt>
    <dgm:pt modelId="{07270A63-C43A-4F8E-BA69-E3B8419E99B5}" type="pres">
      <dgm:prSet presAssocID="{13E491EA-66FB-4318-97A7-4FA6673E3D97}" presName="fgShape" presStyleLbl="fgShp" presStyleIdx="0" presStyleCnt="1" custScaleX="56570" custScaleY="51549" custLinFactNeighborX="-787" custLinFactNeighborY="57559"/>
      <dgm:spPr>
        <a:solidFill>
          <a:srgbClr val="FFFF00"/>
        </a:solidFill>
      </dgm:spPr>
    </dgm:pt>
    <dgm:pt modelId="{29DDF638-327E-4861-BB26-5C365CF87CC5}" type="pres">
      <dgm:prSet presAssocID="{13E491EA-66FB-4318-97A7-4FA6673E3D97}" presName="linComp" presStyleCnt="0"/>
      <dgm:spPr/>
    </dgm:pt>
    <dgm:pt modelId="{F6685734-F2CC-4F53-B2E6-D929AF295829}" type="pres">
      <dgm:prSet presAssocID="{5F9A8C20-0411-46CE-8305-7E16A1B0EBF2}" presName="compNode" presStyleCnt="0"/>
      <dgm:spPr/>
    </dgm:pt>
    <dgm:pt modelId="{38B15E2A-BAB8-4592-AB88-B47B43FFD88A}" type="pres">
      <dgm:prSet presAssocID="{5F9A8C20-0411-46CE-8305-7E16A1B0EBF2}" presName="bkgdShape" presStyleLbl="node1" presStyleIdx="0" presStyleCnt="3" custLinFactNeighborX="-2487" custLinFactNeighborY="-805"/>
      <dgm:spPr/>
      <dgm:t>
        <a:bodyPr/>
        <a:lstStyle/>
        <a:p>
          <a:endParaRPr lang="en-US"/>
        </a:p>
      </dgm:t>
    </dgm:pt>
    <dgm:pt modelId="{4CC7C289-D816-47C4-A4CF-51FB9DE0451F}" type="pres">
      <dgm:prSet presAssocID="{5F9A8C20-0411-46CE-8305-7E16A1B0EBF2}" presName="nodeTx" presStyleLbl="node1" presStyleIdx="0" presStyleCnt="3">
        <dgm:presLayoutVars>
          <dgm:bulletEnabled val="1"/>
        </dgm:presLayoutVars>
      </dgm:prSet>
      <dgm:spPr/>
      <dgm:t>
        <a:bodyPr/>
        <a:lstStyle/>
        <a:p>
          <a:endParaRPr lang="en-US"/>
        </a:p>
      </dgm:t>
    </dgm:pt>
    <dgm:pt modelId="{22FB1FB5-043C-45B4-9227-278AB45DA1E0}" type="pres">
      <dgm:prSet presAssocID="{5F9A8C20-0411-46CE-8305-7E16A1B0EBF2}" presName="invisiNode" presStyleLbl="node1" presStyleIdx="0" presStyleCnt="3"/>
      <dgm:spPr/>
    </dgm:pt>
    <dgm:pt modelId="{BD6766BB-04BF-462A-9BA2-D440FA3FC576}" type="pres">
      <dgm:prSet presAssocID="{5F9A8C20-0411-46CE-8305-7E16A1B0EBF2}" presName="imagNode" presStyleLbl="fgImgPlace1" presStyleIdx="0" presStyleCnt="3" custScaleX="108556" custScaleY="52199" custLinFactNeighborX="35294" custLinFactNeighborY="-35384"/>
      <dgm:spPr>
        <a:solidFill>
          <a:srgbClr val="C00000"/>
        </a:solidFill>
        <a:ln>
          <a:solidFill>
            <a:schemeClr val="bg1"/>
          </a:solidFill>
        </a:ln>
      </dgm:spPr>
    </dgm:pt>
    <dgm:pt modelId="{04482A2D-0D9F-4291-9AB4-6CB781777ED8}" type="pres">
      <dgm:prSet presAssocID="{C3141707-6A48-4CCD-BD81-C68C6B75303F}" presName="sibTrans" presStyleLbl="sibTrans2D1" presStyleIdx="0" presStyleCnt="0"/>
      <dgm:spPr/>
      <dgm:t>
        <a:bodyPr/>
        <a:lstStyle/>
        <a:p>
          <a:endParaRPr lang="en-US"/>
        </a:p>
      </dgm:t>
    </dgm:pt>
    <dgm:pt modelId="{8D68666A-D0BA-40DA-9F55-1E3C2D349009}" type="pres">
      <dgm:prSet presAssocID="{20562A7E-32D2-4690-B2C6-2B7AE6EB3066}" presName="compNode" presStyleCnt="0"/>
      <dgm:spPr/>
    </dgm:pt>
    <dgm:pt modelId="{3E8B7283-89E2-4EAD-A672-80616807F77D}" type="pres">
      <dgm:prSet presAssocID="{20562A7E-32D2-4690-B2C6-2B7AE6EB3066}" presName="bkgdShape" presStyleLbl="node1" presStyleIdx="1" presStyleCnt="3"/>
      <dgm:spPr/>
      <dgm:t>
        <a:bodyPr/>
        <a:lstStyle/>
        <a:p>
          <a:endParaRPr lang="en-US"/>
        </a:p>
      </dgm:t>
    </dgm:pt>
    <dgm:pt modelId="{8454BB83-186E-469A-8F5E-514636E913AB}" type="pres">
      <dgm:prSet presAssocID="{20562A7E-32D2-4690-B2C6-2B7AE6EB3066}" presName="nodeTx" presStyleLbl="node1" presStyleIdx="1" presStyleCnt="3">
        <dgm:presLayoutVars>
          <dgm:bulletEnabled val="1"/>
        </dgm:presLayoutVars>
      </dgm:prSet>
      <dgm:spPr/>
      <dgm:t>
        <a:bodyPr/>
        <a:lstStyle/>
        <a:p>
          <a:endParaRPr lang="en-US"/>
        </a:p>
      </dgm:t>
    </dgm:pt>
    <dgm:pt modelId="{9D7616B4-11C4-406B-8CF4-C9D38F06513A}" type="pres">
      <dgm:prSet presAssocID="{20562A7E-32D2-4690-B2C6-2B7AE6EB3066}" presName="invisiNode" presStyleLbl="node1" presStyleIdx="1" presStyleCnt="3"/>
      <dgm:spPr/>
    </dgm:pt>
    <dgm:pt modelId="{6CAA1FC5-48F5-46BF-B552-4ACA46BA8A10}" type="pres">
      <dgm:prSet presAssocID="{20562A7E-32D2-4690-B2C6-2B7AE6EB3066}" presName="imagNode" presStyleLbl="fgImgPlace1" presStyleIdx="1" presStyleCnt="3" custScaleX="98048" custScaleY="56090" custLinFactNeighborX="-17517" custLinFactNeighborY="-37915"/>
      <dgm:spPr>
        <a:solidFill>
          <a:schemeClr val="bg1"/>
        </a:solidFill>
        <a:ln>
          <a:solidFill>
            <a:srgbClr val="FF0000"/>
          </a:solidFill>
        </a:ln>
      </dgm:spPr>
    </dgm:pt>
    <dgm:pt modelId="{EAB5E83B-7851-430B-87B8-DE6780E42625}" type="pres">
      <dgm:prSet presAssocID="{BCD6CF14-9D41-4E94-94B6-FCD98BD0AC42}" presName="sibTrans" presStyleLbl="sibTrans2D1" presStyleIdx="0" presStyleCnt="0"/>
      <dgm:spPr/>
      <dgm:t>
        <a:bodyPr/>
        <a:lstStyle/>
        <a:p>
          <a:endParaRPr lang="en-US"/>
        </a:p>
      </dgm:t>
    </dgm:pt>
    <dgm:pt modelId="{49EB8F14-1DD1-4596-B8F7-24C9D5D59A8B}" type="pres">
      <dgm:prSet presAssocID="{F0E56212-8013-4A38-AAD8-CDA1EAE26B7E}" presName="compNode" presStyleCnt="0"/>
      <dgm:spPr/>
    </dgm:pt>
    <dgm:pt modelId="{9C2CBB6B-82B7-498F-AEB7-BECF30069822}" type="pres">
      <dgm:prSet presAssocID="{F0E56212-8013-4A38-AAD8-CDA1EAE26B7E}" presName="bkgdShape" presStyleLbl="node1" presStyleIdx="2" presStyleCnt="3"/>
      <dgm:spPr/>
      <dgm:t>
        <a:bodyPr/>
        <a:lstStyle/>
        <a:p>
          <a:endParaRPr lang="en-US"/>
        </a:p>
      </dgm:t>
    </dgm:pt>
    <dgm:pt modelId="{6B4C7F2F-8FD9-4ED6-9269-322D585B9709}" type="pres">
      <dgm:prSet presAssocID="{F0E56212-8013-4A38-AAD8-CDA1EAE26B7E}" presName="nodeTx" presStyleLbl="node1" presStyleIdx="2" presStyleCnt="3">
        <dgm:presLayoutVars>
          <dgm:bulletEnabled val="1"/>
        </dgm:presLayoutVars>
      </dgm:prSet>
      <dgm:spPr/>
      <dgm:t>
        <a:bodyPr/>
        <a:lstStyle/>
        <a:p>
          <a:endParaRPr lang="en-US"/>
        </a:p>
      </dgm:t>
    </dgm:pt>
    <dgm:pt modelId="{C645C318-5F3A-4672-B7E4-7AFF66AFF721}" type="pres">
      <dgm:prSet presAssocID="{F0E56212-8013-4A38-AAD8-CDA1EAE26B7E}" presName="invisiNode" presStyleLbl="node1" presStyleIdx="2" presStyleCnt="3"/>
      <dgm:spPr/>
    </dgm:pt>
    <dgm:pt modelId="{931E2B89-0873-443E-A00F-EC0864FACE3F}" type="pres">
      <dgm:prSet presAssocID="{F0E56212-8013-4A38-AAD8-CDA1EAE26B7E}" presName="imagNode" presStyleLbl="fgImgPlace1" presStyleIdx="2" presStyleCnt="3" custScaleY="56091" custLinFactNeighborX="-96301" custLinFactNeighborY="-42391"/>
      <dgm:spPr>
        <a:solidFill>
          <a:srgbClr val="006600"/>
        </a:solidFill>
      </dgm:spPr>
    </dgm:pt>
  </dgm:ptLst>
  <dgm:cxnLst>
    <dgm:cxn modelId="{A0342621-5A59-47A6-AD56-37EDC3464C60}" type="presOf" srcId="{5F9A8C20-0411-46CE-8305-7E16A1B0EBF2}" destId="{4CC7C289-D816-47C4-A4CF-51FB9DE0451F}" srcOrd="1" destOrd="0" presId="urn:microsoft.com/office/officeart/2005/8/layout/hList7#2"/>
    <dgm:cxn modelId="{EB916557-ACCD-49EC-B66D-8E7744A73306}" srcId="{13E491EA-66FB-4318-97A7-4FA6673E3D97}" destId="{20562A7E-32D2-4690-B2C6-2B7AE6EB3066}" srcOrd="1" destOrd="0" parTransId="{3ED165F5-74FF-437B-9C4C-B4DF0273A06C}" sibTransId="{BCD6CF14-9D41-4E94-94B6-FCD98BD0AC42}"/>
    <dgm:cxn modelId="{0045DBD1-5ECE-411A-A25D-85234FAD7907}" type="presOf" srcId="{20562A7E-32D2-4690-B2C6-2B7AE6EB3066}" destId="{8454BB83-186E-469A-8F5E-514636E913AB}" srcOrd="1" destOrd="0" presId="urn:microsoft.com/office/officeart/2005/8/layout/hList7#2"/>
    <dgm:cxn modelId="{9728CD08-6D2A-4916-A3CA-5A351ACFA6B6}" srcId="{13E491EA-66FB-4318-97A7-4FA6673E3D97}" destId="{F0E56212-8013-4A38-AAD8-CDA1EAE26B7E}" srcOrd="2" destOrd="0" parTransId="{A8DDF246-CB8E-4264-86C9-7C2C217280C3}" sibTransId="{8884B359-2A39-453B-B292-580302BA8AC4}"/>
    <dgm:cxn modelId="{63A14704-210A-4398-9DEA-6EE9826E4EE1}" srcId="{13E491EA-66FB-4318-97A7-4FA6673E3D97}" destId="{5F9A8C20-0411-46CE-8305-7E16A1B0EBF2}" srcOrd="0" destOrd="0" parTransId="{48690A35-6DC8-445E-A054-C157621A2840}" sibTransId="{C3141707-6A48-4CCD-BD81-C68C6B75303F}"/>
    <dgm:cxn modelId="{42BF7A19-432E-422B-BE06-7A71C7C4233E}" type="presOf" srcId="{20562A7E-32D2-4690-B2C6-2B7AE6EB3066}" destId="{3E8B7283-89E2-4EAD-A672-80616807F77D}" srcOrd="0" destOrd="0" presId="urn:microsoft.com/office/officeart/2005/8/layout/hList7#2"/>
    <dgm:cxn modelId="{7946B5A4-2849-47A5-8F23-AFA4842A998B}" type="presOf" srcId="{BCD6CF14-9D41-4E94-94B6-FCD98BD0AC42}" destId="{EAB5E83B-7851-430B-87B8-DE6780E42625}" srcOrd="0" destOrd="0" presId="urn:microsoft.com/office/officeart/2005/8/layout/hList7#2"/>
    <dgm:cxn modelId="{EE6E4C58-1AE3-4511-8BA7-893E580E9A43}" type="presOf" srcId="{13E491EA-66FB-4318-97A7-4FA6673E3D97}" destId="{FFB0BDA4-3CB6-4367-A420-FC25977014E8}" srcOrd="0" destOrd="0" presId="urn:microsoft.com/office/officeart/2005/8/layout/hList7#2"/>
    <dgm:cxn modelId="{7532FC69-916A-41B0-BD3B-7865767328C3}" type="presOf" srcId="{C3141707-6A48-4CCD-BD81-C68C6B75303F}" destId="{04482A2D-0D9F-4291-9AB4-6CB781777ED8}" srcOrd="0" destOrd="0" presId="urn:microsoft.com/office/officeart/2005/8/layout/hList7#2"/>
    <dgm:cxn modelId="{CFF0BFA8-41F3-465E-9C30-DEB2EC636704}" type="presOf" srcId="{F0E56212-8013-4A38-AAD8-CDA1EAE26B7E}" destId="{6B4C7F2F-8FD9-4ED6-9269-322D585B9709}" srcOrd="1" destOrd="0" presId="urn:microsoft.com/office/officeart/2005/8/layout/hList7#2"/>
    <dgm:cxn modelId="{BAE2A1D3-44AA-47E4-B673-D08239696C91}" type="presOf" srcId="{5F9A8C20-0411-46CE-8305-7E16A1B0EBF2}" destId="{38B15E2A-BAB8-4592-AB88-B47B43FFD88A}" srcOrd="0" destOrd="0" presId="urn:microsoft.com/office/officeart/2005/8/layout/hList7#2"/>
    <dgm:cxn modelId="{FB7362EC-F194-4B75-B73A-2BD00EFD9B71}" type="presOf" srcId="{F0E56212-8013-4A38-AAD8-CDA1EAE26B7E}" destId="{9C2CBB6B-82B7-498F-AEB7-BECF30069822}" srcOrd="0" destOrd="0" presId="urn:microsoft.com/office/officeart/2005/8/layout/hList7#2"/>
    <dgm:cxn modelId="{6781D69D-5E2E-41BB-8182-F3E36F70E0F8}" type="presParOf" srcId="{FFB0BDA4-3CB6-4367-A420-FC25977014E8}" destId="{07270A63-C43A-4F8E-BA69-E3B8419E99B5}" srcOrd="0" destOrd="0" presId="urn:microsoft.com/office/officeart/2005/8/layout/hList7#2"/>
    <dgm:cxn modelId="{C9B2D0EB-A2D3-409D-973A-AE235CF19A67}" type="presParOf" srcId="{FFB0BDA4-3CB6-4367-A420-FC25977014E8}" destId="{29DDF638-327E-4861-BB26-5C365CF87CC5}" srcOrd="1" destOrd="0" presId="urn:microsoft.com/office/officeart/2005/8/layout/hList7#2"/>
    <dgm:cxn modelId="{70A1B85D-DCD9-4CA5-AE66-D8DDA33DD326}" type="presParOf" srcId="{29DDF638-327E-4861-BB26-5C365CF87CC5}" destId="{F6685734-F2CC-4F53-B2E6-D929AF295829}" srcOrd="0" destOrd="0" presId="urn:microsoft.com/office/officeart/2005/8/layout/hList7#2"/>
    <dgm:cxn modelId="{7C8FEFE7-FEB1-4CCC-851B-6DF57C62E7AF}" type="presParOf" srcId="{F6685734-F2CC-4F53-B2E6-D929AF295829}" destId="{38B15E2A-BAB8-4592-AB88-B47B43FFD88A}" srcOrd="0" destOrd="0" presId="urn:microsoft.com/office/officeart/2005/8/layout/hList7#2"/>
    <dgm:cxn modelId="{49F469E8-79BB-4C3A-A246-733D8D76AFF6}" type="presParOf" srcId="{F6685734-F2CC-4F53-B2E6-D929AF295829}" destId="{4CC7C289-D816-47C4-A4CF-51FB9DE0451F}" srcOrd="1" destOrd="0" presId="urn:microsoft.com/office/officeart/2005/8/layout/hList7#2"/>
    <dgm:cxn modelId="{AD914B33-E1AB-42AD-9F38-695EB861372C}" type="presParOf" srcId="{F6685734-F2CC-4F53-B2E6-D929AF295829}" destId="{22FB1FB5-043C-45B4-9227-278AB45DA1E0}" srcOrd="2" destOrd="0" presId="urn:microsoft.com/office/officeart/2005/8/layout/hList7#2"/>
    <dgm:cxn modelId="{2E78AFA0-C59F-4BEA-92B8-BB188ADDCAE4}" type="presParOf" srcId="{F6685734-F2CC-4F53-B2E6-D929AF295829}" destId="{BD6766BB-04BF-462A-9BA2-D440FA3FC576}" srcOrd="3" destOrd="0" presId="urn:microsoft.com/office/officeart/2005/8/layout/hList7#2"/>
    <dgm:cxn modelId="{7F3278E1-8191-48A5-898C-CC3AC50CB4C0}" type="presParOf" srcId="{29DDF638-327E-4861-BB26-5C365CF87CC5}" destId="{04482A2D-0D9F-4291-9AB4-6CB781777ED8}" srcOrd="1" destOrd="0" presId="urn:microsoft.com/office/officeart/2005/8/layout/hList7#2"/>
    <dgm:cxn modelId="{58C27DB4-4858-40A3-ABA2-E58F07B6FF0D}" type="presParOf" srcId="{29DDF638-327E-4861-BB26-5C365CF87CC5}" destId="{8D68666A-D0BA-40DA-9F55-1E3C2D349009}" srcOrd="2" destOrd="0" presId="urn:microsoft.com/office/officeart/2005/8/layout/hList7#2"/>
    <dgm:cxn modelId="{6ACE792E-38ED-4B3A-9A7F-4342AFFE1816}" type="presParOf" srcId="{8D68666A-D0BA-40DA-9F55-1E3C2D349009}" destId="{3E8B7283-89E2-4EAD-A672-80616807F77D}" srcOrd="0" destOrd="0" presId="urn:microsoft.com/office/officeart/2005/8/layout/hList7#2"/>
    <dgm:cxn modelId="{65949A25-8F38-484C-8B06-ADEEA90665E3}" type="presParOf" srcId="{8D68666A-D0BA-40DA-9F55-1E3C2D349009}" destId="{8454BB83-186E-469A-8F5E-514636E913AB}" srcOrd="1" destOrd="0" presId="urn:microsoft.com/office/officeart/2005/8/layout/hList7#2"/>
    <dgm:cxn modelId="{B8F126D9-9BAF-4855-B7BC-72A6AF879B79}" type="presParOf" srcId="{8D68666A-D0BA-40DA-9F55-1E3C2D349009}" destId="{9D7616B4-11C4-406B-8CF4-C9D38F06513A}" srcOrd="2" destOrd="0" presId="urn:microsoft.com/office/officeart/2005/8/layout/hList7#2"/>
    <dgm:cxn modelId="{47BFA437-2165-44F8-A4DA-00A4D0EB6346}" type="presParOf" srcId="{8D68666A-D0BA-40DA-9F55-1E3C2D349009}" destId="{6CAA1FC5-48F5-46BF-B552-4ACA46BA8A10}" srcOrd="3" destOrd="0" presId="urn:microsoft.com/office/officeart/2005/8/layout/hList7#2"/>
    <dgm:cxn modelId="{99157B04-3ADC-4909-B15B-76DAE31E7188}" type="presParOf" srcId="{29DDF638-327E-4861-BB26-5C365CF87CC5}" destId="{EAB5E83B-7851-430B-87B8-DE6780E42625}" srcOrd="3" destOrd="0" presId="urn:microsoft.com/office/officeart/2005/8/layout/hList7#2"/>
    <dgm:cxn modelId="{FAACC917-8955-4AF0-8240-90525ED12D18}" type="presParOf" srcId="{29DDF638-327E-4861-BB26-5C365CF87CC5}" destId="{49EB8F14-1DD1-4596-B8F7-24C9D5D59A8B}" srcOrd="4" destOrd="0" presId="urn:microsoft.com/office/officeart/2005/8/layout/hList7#2"/>
    <dgm:cxn modelId="{537D7F51-3BFD-41B5-B295-42ED6F25255B}" type="presParOf" srcId="{49EB8F14-1DD1-4596-B8F7-24C9D5D59A8B}" destId="{9C2CBB6B-82B7-498F-AEB7-BECF30069822}" srcOrd="0" destOrd="0" presId="urn:microsoft.com/office/officeart/2005/8/layout/hList7#2"/>
    <dgm:cxn modelId="{802EF06E-FDAE-4D99-9682-13B7E2A0EF30}" type="presParOf" srcId="{49EB8F14-1DD1-4596-B8F7-24C9D5D59A8B}" destId="{6B4C7F2F-8FD9-4ED6-9269-322D585B9709}" srcOrd="1" destOrd="0" presId="urn:microsoft.com/office/officeart/2005/8/layout/hList7#2"/>
    <dgm:cxn modelId="{AB9D22BD-A6FA-4C05-8022-59EFF6E4FC41}" type="presParOf" srcId="{49EB8F14-1DD1-4596-B8F7-24C9D5D59A8B}" destId="{C645C318-5F3A-4672-B7E4-7AFF66AFF721}" srcOrd="2" destOrd="0" presId="urn:microsoft.com/office/officeart/2005/8/layout/hList7#2"/>
    <dgm:cxn modelId="{257B0776-4397-483C-8E14-13D1FAC035F5}" type="presParOf" srcId="{49EB8F14-1DD1-4596-B8F7-24C9D5D59A8B}" destId="{931E2B89-0873-443E-A00F-EC0864FACE3F}" srcOrd="3" destOrd="0" presId="urn:microsoft.com/office/officeart/2005/8/layout/hList7#2"/>
  </dgm:cxnLst>
  <dgm:bg>
    <a:solidFill>
      <a:schemeClr val="accent5">
        <a:lumMod val="20000"/>
        <a:lumOff val="80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4013FF-4902-4BED-AE7B-D280582CD93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C0ADA3C8-F817-4555-B2E7-020F95C864B7}">
      <dgm:prSet custT="1"/>
      <dgm:spPr>
        <a:ln>
          <a:solidFill>
            <a:srgbClr val="006600"/>
          </a:solidFill>
        </a:ln>
      </dgm:spPr>
      <dgm:t>
        <a:bodyPr/>
        <a:lstStyle/>
        <a:p>
          <a:pPr algn="justLow" rtl="1"/>
          <a:r>
            <a:rPr lang="ar-SA" sz="2800" b="1" dirty="0" smtClean="0">
              <a:solidFill>
                <a:srgbClr val="002060"/>
              </a:solidFill>
              <a:cs typeface="B Nazanin" panose="00000400000000000000" pitchFamily="2" charset="-78"/>
            </a:rPr>
            <a:t>با وجود آنكه هيچ زوجي با هدف جدايي(طلاق)، ازدواج نمي</a:t>
          </a:r>
          <a:r>
            <a:rPr lang="en-US" sz="2800" b="1" dirty="0" smtClean="0">
              <a:solidFill>
                <a:srgbClr val="002060"/>
              </a:solidFill>
              <a:cs typeface="B Nazanin" panose="00000400000000000000" pitchFamily="2" charset="-78"/>
            </a:rPr>
            <a:t>‌</a:t>
          </a:r>
          <a:r>
            <a:rPr lang="ar-SA" sz="2800" b="1" dirty="0" smtClean="0">
              <a:solidFill>
                <a:srgbClr val="002060"/>
              </a:solidFill>
              <a:cs typeface="B Nazanin" panose="00000400000000000000" pitchFamily="2" charset="-78"/>
            </a:rPr>
            <a:t>كن</a:t>
          </a:r>
          <a:r>
            <a:rPr lang="fa-IR" sz="2800" b="1" dirty="0" smtClean="0">
              <a:solidFill>
                <a:srgbClr val="002060"/>
              </a:solidFill>
              <a:cs typeface="B Nazanin" panose="00000400000000000000" pitchFamily="2" charset="-78"/>
            </a:rPr>
            <a:t>ن</a:t>
          </a:r>
          <a:r>
            <a:rPr lang="ar-SA" sz="2800" b="1" dirty="0" smtClean="0">
              <a:solidFill>
                <a:srgbClr val="002060"/>
              </a:solidFill>
              <a:cs typeface="B Nazanin" panose="00000400000000000000" pitchFamily="2" charset="-78"/>
            </a:rPr>
            <a:t>د، و همه</a:t>
          </a:r>
          <a:r>
            <a:rPr lang="en-US" sz="2800" b="1" dirty="0" smtClean="0">
              <a:solidFill>
                <a:srgbClr val="002060"/>
              </a:solidFill>
              <a:cs typeface="B Nazanin" panose="00000400000000000000" pitchFamily="2" charset="-78"/>
            </a:rPr>
            <a:t>‌</a:t>
          </a:r>
          <a:r>
            <a:rPr lang="ar-SA" sz="2800" b="1" dirty="0" smtClean="0">
              <a:solidFill>
                <a:srgbClr val="002060"/>
              </a:solidFill>
              <a:cs typeface="B Nazanin" panose="00000400000000000000" pitchFamily="2" charset="-78"/>
            </a:rPr>
            <a:t>ي آدم</a:t>
          </a:r>
          <a:r>
            <a:rPr lang="en-US" sz="2800" b="1" dirty="0" smtClean="0">
              <a:solidFill>
                <a:srgbClr val="002060"/>
              </a:solidFill>
              <a:cs typeface="B Nazanin" panose="00000400000000000000" pitchFamily="2" charset="-78"/>
            </a:rPr>
            <a:t>‌</a:t>
          </a:r>
          <a:r>
            <a:rPr lang="ar-SA" sz="2800" b="1" dirty="0" smtClean="0">
              <a:solidFill>
                <a:srgbClr val="002060"/>
              </a:solidFill>
              <a:cs typeface="B Nazanin" panose="00000400000000000000" pitchFamily="2" charset="-78"/>
            </a:rPr>
            <a:t>ها، زندگي زناشويي خود را به اين اميد شروع مي</a:t>
          </a:r>
          <a:r>
            <a:rPr lang="en-US" sz="2800" b="1" dirty="0" smtClean="0">
              <a:solidFill>
                <a:srgbClr val="002060"/>
              </a:solidFill>
              <a:cs typeface="B Nazanin" panose="00000400000000000000" pitchFamily="2" charset="-78"/>
            </a:rPr>
            <a:t>‌</a:t>
          </a:r>
          <a:r>
            <a:rPr lang="ar-SA" sz="2800" b="1" dirty="0" smtClean="0">
              <a:solidFill>
                <a:srgbClr val="002060"/>
              </a:solidFill>
              <a:cs typeface="B Nazanin" panose="00000400000000000000" pitchFamily="2" charset="-78"/>
            </a:rPr>
            <a:t>كنند كه يك عمر در كنار هم شادمانه و توأم با آسايش و آرامش زندگي كنند</a:t>
          </a:r>
          <a:r>
            <a:rPr lang="en-US" sz="2800" b="1" dirty="0" smtClean="0">
              <a:solidFill>
                <a:srgbClr val="002060"/>
              </a:solidFill>
              <a:cs typeface="B Nazanin" panose="00000400000000000000" pitchFamily="2" charset="-78"/>
            </a:rPr>
            <a:t>. </a:t>
          </a:r>
          <a:endParaRPr lang="en-US" sz="2800" dirty="0">
            <a:solidFill>
              <a:srgbClr val="002060"/>
            </a:solidFill>
            <a:cs typeface="B Nazanin" panose="00000400000000000000" pitchFamily="2" charset="-78"/>
          </a:endParaRPr>
        </a:p>
      </dgm:t>
    </dgm:pt>
    <dgm:pt modelId="{D121D4EB-AD47-4F17-8BD5-7E2555A1C525}" type="parTrans" cxnId="{7E4BBC53-A0CC-487F-9D49-4C0C6CB84FCC}">
      <dgm:prSet/>
      <dgm:spPr/>
      <dgm:t>
        <a:bodyPr/>
        <a:lstStyle/>
        <a:p>
          <a:endParaRPr lang="en-US"/>
        </a:p>
      </dgm:t>
    </dgm:pt>
    <dgm:pt modelId="{50C2448A-93EC-4E06-BB10-A7FECF5C8A1A}" type="sibTrans" cxnId="{7E4BBC53-A0CC-487F-9D49-4C0C6CB84FCC}">
      <dgm:prSet/>
      <dgm:spPr/>
      <dgm:t>
        <a:bodyPr/>
        <a:lstStyle/>
        <a:p>
          <a:endParaRPr lang="en-US"/>
        </a:p>
      </dgm:t>
    </dgm:pt>
    <dgm:pt modelId="{3453FB92-69DF-44A1-9469-C058A9C0291C}">
      <dgm:prSet custT="1"/>
      <dgm:spPr>
        <a:ln>
          <a:solidFill>
            <a:schemeClr val="bg1"/>
          </a:solidFill>
        </a:ln>
      </dgm:spPr>
      <dgm:t>
        <a:bodyPr/>
        <a:lstStyle/>
        <a:p>
          <a:pPr algn="justLow" rtl="1"/>
          <a:r>
            <a:rPr lang="ar-SA" sz="2800" b="1" dirty="0" smtClean="0">
              <a:solidFill>
                <a:srgbClr val="000099"/>
              </a:solidFill>
              <a:cs typeface="B Koodak" panose="00000700000000000000" pitchFamily="2" charset="-78"/>
            </a:rPr>
            <a:t>اما، ديري نمي</a:t>
          </a:r>
          <a:r>
            <a:rPr lang="en-US" sz="2800" b="1" dirty="0" smtClean="0">
              <a:solidFill>
                <a:srgbClr val="000099"/>
              </a:solidFill>
              <a:cs typeface="B Koodak" panose="00000700000000000000" pitchFamily="2" charset="-78"/>
            </a:rPr>
            <a:t>‌</a:t>
          </a:r>
          <a:r>
            <a:rPr lang="ar-SA" sz="2800" b="1" dirty="0" smtClean="0">
              <a:solidFill>
                <a:srgbClr val="000099"/>
              </a:solidFill>
              <a:cs typeface="B Koodak" panose="00000700000000000000" pitchFamily="2" charset="-78"/>
            </a:rPr>
            <a:t>گذرد كه آنچه با شادي و خوشي شروع مي</a:t>
          </a:r>
          <a:r>
            <a:rPr lang="en-US" sz="2800" b="1" dirty="0" smtClean="0">
              <a:solidFill>
                <a:srgbClr val="000099"/>
              </a:solidFill>
              <a:cs typeface="B Koodak" panose="00000700000000000000" pitchFamily="2" charset="-78"/>
            </a:rPr>
            <a:t>‌</a:t>
          </a:r>
          <a:r>
            <a:rPr lang="ar-SA" sz="2800" b="1" dirty="0" smtClean="0">
              <a:solidFill>
                <a:srgbClr val="000099"/>
              </a:solidFill>
              <a:cs typeface="B Koodak" panose="00000700000000000000" pitchFamily="2" charset="-78"/>
            </a:rPr>
            <a:t>شود، به يأس و تنهايي منتهي مي</a:t>
          </a:r>
          <a:r>
            <a:rPr lang="en-US" sz="2800" b="1" dirty="0" smtClean="0">
              <a:solidFill>
                <a:srgbClr val="000099"/>
              </a:solidFill>
              <a:cs typeface="B Koodak" panose="00000700000000000000" pitchFamily="2" charset="-78"/>
            </a:rPr>
            <a:t>‌</a:t>
          </a:r>
          <a:r>
            <a:rPr lang="ar-SA" sz="2800" b="1" dirty="0" smtClean="0">
              <a:solidFill>
                <a:srgbClr val="000099"/>
              </a:solidFill>
              <a:cs typeface="B Koodak" panose="00000700000000000000" pitchFamily="2" charset="-78"/>
            </a:rPr>
            <a:t>شود</a:t>
          </a:r>
          <a:r>
            <a:rPr lang="fa-IR" sz="2800" b="1" dirty="0" smtClean="0">
              <a:solidFill>
                <a:srgbClr val="000099"/>
              </a:solidFill>
              <a:cs typeface="B Koodak" panose="00000700000000000000" pitchFamily="2" charset="-78"/>
            </a:rPr>
            <a:t>.</a:t>
          </a:r>
          <a:endParaRPr lang="en-US" sz="2800" b="1" dirty="0">
            <a:solidFill>
              <a:srgbClr val="000099"/>
            </a:solidFill>
            <a:cs typeface="B Koodak" panose="00000700000000000000" pitchFamily="2" charset="-78"/>
          </a:endParaRPr>
        </a:p>
      </dgm:t>
    </dgm:pt>
    <dgm:pt modelId="{F335233B-F41B-40DB-B956-6FC815A1642B}" type="parTrans" cxnId="{86CCFD1E-EACA-452C-8A63-B9803F763A57}">
      <dgm:prSet/>
      <dgm:spPr/>
      <dgm:t>
        <a:bodyPr/>
        <a:lstStyle/>
        <a:p>
          <a:endParaRPr lang="en-US"/>
        </a:p>
      </dgm:t>
    </dgm:pt>
    <dgm:pt modelId="{E02307FB-B180-49B8-8811-39675213E1E6}" type="sibTrans" cxnId="{86CCFD1E-EACA-452C-8A63-B9803F763A57}">
      <dgm:prSet/>
      <dgm:spPr/>
      <dgm:t>
        <a:bodyPr/>
        <a:lstStyle/>
        <a:p>
          <a:endParaRPr lang="en-US"/>
        </a:p>
      </dgm:t>
    </dgm:pt>
    <dgm:pt modelId="{16040DC5-3082-4ACE-9BF4-63BC5759DFD7}">
      <dgm:prSet custT="1"/>
      <dgm:spPr>
        <a:ln>
          <a:solidFill>
            <a:srgbClr val="FF0000"/>
          </a:solidFill>
        </a:ln>
      </dgm:spPr>
      <dgm:t>
        <a:bodyPr/>
        <a:lstStyle/>
        <a:p>
          <a:pPr algn="justLow" rtl="1"/>
          <a:r>
            <a:rPr lang="ar-SA" sz="3200" b="1" dirty="0" smtClean="0">
              <a:solidFill>
                <a:srgbClr val="7030A0"/>
              </a:solidFill>
              <a:effectLst>
                <a:outerShdw blurRad="38100" dist="38100" dir="2700000" algn="tl">
                  <a:srgbClr val="000000">
                    <a:alpha val="43137"/>
                  </a:srgbClr>
                </a:outerShdw>
              </a:effectLst>
              <a:cs typeface="B Nazanin" panose="00000400000000000000" pitchFamily="2" charset="-78"/>
            </a:rPr>
            <a:t>بسياري از زن و شوهرها تصميم مي</a:t>
          </a:r>
          <a:r>
            <a:rPr lang="en-US" sz="3200" b="1" dirty="0" smtClean="0">
              <a:solidFill>
                <a:srgbClr val="7030A0"/>
              </a:solidFill>
              <a:effectLst>
                <a:outerShdw blurRad="38100" dist="38100" dir="2700000" algn="tl">
                  <a:srgbClr val="000000">
                    <a:alpha val="43137"/>
                  </a:srgbClr>
                </a:outerShdw>
              </a:effectLst>
              <a:cs typeface="B Nazanin" panose="00000400000000000000" pitchFamily="2" charset="-78"/>
            </a:rPr>
            <a:t>‌</a:t>
          </a:r>
          <a:r>
            <a:rPr lang="ar-SA" sz="3200" b="1" dirty="0" smtClean="0">
              <a:solidFill>
                <a:srgbClr val="7030A0"/>
              </a:solidFill>
              <a:effectLst>
                <a:outerShdw blurRad="38100" dist="38100" dir="2700000" algn="tl">
                  <a:srgbClr val="000000">
                    <a:alpha val="43137"/>
                  </a:srgbClr>
                </a:outerShdw>
              </a:effectLst>
              <a:cs typeface="B Nazanin" panose="00000400000000000000" pitchFamily="2" charset="-78"/>
            </a:rPr>
            <a:t>گيرند زندگي زناشويي خود را پايان دهند و چندي بعد، همين دور</a:t>
          </a:r>
          <a:r>
            <a:rPr lang="fa-IR" sz="3200" b="1" dirty="0" smtClean="0">
              <a:solidFill>
                <a:srgbClr val="7030A0"/>
              </a:solidFill>
              <a:effectLst>
                <a:outerShdw blurRad="38100" dist="38100" dir="2700000" algn="tl">
                  <a:srgbClr val="000000">
                    <a:alpha val="43137"/>
                  </a:srgbClr>
                </a:outerShdw>
              </a:effectLst>
              <a:cs typeface="B Nazanin" panose="00000400000000000000" pitchFamily="2" charset="-78"/>
            </a:rPr>
            <a:t> </a:t>
          </a:r>
          <a:r>
            <a:rPr lang="ar-SA" sz="3200" b="1" dirty="0" smtClean="0">
              <a:solidFill>
                <a:srgbClr val="7030A0"/>
              </a:solidFill>
              <a:effectLst>
                <a:outerShdw blurRad="38100" dist="38100" dir="2700000" algn="tl">
                  <a:srgbClr val="000000">
                    <a:alpha val="43137"/>
                  </a:srgbClr>
                </a:outerShdw>
              </a:effectLst>
              <a:cs typeface="B Nazanin" panose="00000400000000000000" pitchFamily="2" charset="-78"/>
            </a:rPr>
            <a:t> را با </a:t>
          </a:r>
          <a:r>
            <a:rPr lang="fa-IR" sz="3200" b="1" dirty="0" smtClean="0">
              <a:solidFill>
                <a:srgbClr val="7030A0"/>
              </a:solidFill>
              <a:effectLst>
                <a:outerShdw blurRad="38100" dist="38100" dir="2700000" algn="tl">
                  <a:srgbClr val="000000">
                    <a:alpha val="43137"/>
                  </a:srgbClr>
                </a:outerShdw>
              </a:effectLst>
              <a:cs typeface="B Nazanin" panose="00000400000000000000" pitchFamily="2" charset="-78"/>
            </a:rPr>
            <a:t>فرد</a:t>
          </a:r>
          <a:r>
            <a:rPr lang="ar-SA" sz="3200" b="1" dirty="0" smtClean="0">
              <a:solidFill>
                <a:srgbClr val="7030A0"/>
              </a:solidFill>
              <a:effectLst>
                <a:outerShdw blurRad="38100" dist="38100" dir="2700000" algn="tl">
                  <a:srgbClr val="000000">
                    <a:alpha val="43137"/>
                  </a:srgbClr>
                </a:outerShdw>
              </a:effectLst>
              <a:cs typeface="B Nazanin" panose="00000400000000000000" pitchFamily="2" charset="-78"/>
            </a:rPr>
            <a:t> ديگري شروع مي</a:t>
          </a:r>
          <a:r>
            <a:rPr lang="en-US" sz="3200" b="1" dirty="0" smtClean="0">
              <a:solidFill>
                <a:srgbClr val="7030A0"/>
              </a:solidFill>
              <a:effectLst>
                <a:outerShdw blurRad="38100" dist="38100" dir="2700000" algn="tl">
                  <a:srgbClr val="000000">
                    <a:alpha val="43137"/>
                  </a:srgbClr>
                </a:outerShdw>
              </a:effectLst>
              <a:cs typeface="B Nazanin" panose="00000400000000000000" pitchFamily="2" charset="-78"/>
            </a:rPr>
            <a:t>‌</a:t>
          </a:r>
          <a:r>
            <a:rPr lang="ar-SA" sz="3200" b="1" dirty="0" smtClean="0">
              <a:solidFill>
                <a:srgbClr val="7030A0"/>
              </a:solidFill>
              <a:effectLst>
                <a:outerShdw blurRad="38100" dist="38100" dir="2700000" algn="tl">
                  <a:srgbClr val="000000">
                    <a:alpha val="43137"/>
                  </a:srgbClr>
                </a:outerShdw>
              </a:effectLst>
              <a:cs typeface="B Nazanin" panose="00000400000000000000" pitchFamily="2" charset="-78"/>
            </a:rPr>
            <a:t>كنند</a:t>
          </a:r>
          <a:r>
            <a:rPr lang="en-US" sz="3200" b="1" dirty="0" smtClean="0">
              <a:solidFill>
                <a:srgbClr val="7030A0"/>
              </a:solidFill>
              <a:effectLst>
                <a:outerShdw blurRad="38100" dist="38100" dir="2700000" algn="tl">
                  <a:srgbClr val="000000">
                    <a:alpha val="43137"/>
                  </a:srgbClr>
                </a:outerShdw>
              </a:effectLst>
              <a:cs typeface="B Nazanin" panose="00000400000000000000" pitchFamily="2" charset="-78"/>
            </a:rPr>
            <a:t>. </a:t>
          </a:r>
          <a:endParaRPr lang="en-US" sz="3200" dirty="0">
            <a:solidFill>
              <a:srgbClr val="7030A0"/>
            </a:solidFill>
            <a:effectLst>
              <a:outerShdw blurRad="38100" dist="38100" dir="2700000" algn="tl">
                <a:srgbClr val="000000">
                  <a:alpha val="43137"/>
                </a:srgbClr>
              </a:outerShdw>
            </a:effectLst>
            <a:cs typeface="B Nazanin" panose="00000400000000000000" pitchFamily="2" charset="-78"/>
          </a:endParaRPr>
        </a:p>
      </dgm:t>
    </dgm:pt>
    <dgm:pt modelId="{636B576D-F758-4BCA-AF93-21EBB3206BD1}" type="parTrans" cxnId="{F5F45866-7D25-46A2-8354-0E5380CEEFEC}">
      <dgm:prSet/>
      <dgm:spPr/>
      <dgm:t>
        <a:bodyPr/>
        <a:lstStyle/>
        <a:p>
          <a:endParaRPr lang="en-US"/>
        </a:p>
      </dgm:t>
    </dgm:pt>
    <dgm:pt modelId="{D8F8C5D3-3038-4E22-994C-AF40B1BBEFC3}" type="sibTrans" cxnId="{F5F45866-7D25-46A2-8354-0E5380CEEFEC}">
      <dgm:prSet/>
      <dgm:spPr/>
      <dgm:t>
        <a:bodyPr/>
        <a:lstStyle/>
        <a:p>
          <a:endParaRPr lang="en-US"/>
        </a:p>
      </dgm:t>
    </dgm:pt>
    <dgm:pt modelId="{04222739-78F9-48C5-9538-305F2600F37C}" type="pres">
      <dgm:prSet presAssocID="{004013FF-4902-4BED-AE7B-D280582CD939}" presName="compositeShape" presStyleCnt="0">
        <dgm:presLayoutVars>
          <dgm:dir/>
          <dgm:resizeHandles/>
        </dgm:presLayoutVars>
      </dgm:prSet>
      <dgm:spPr/>
      <dgm:t>
        <a:bodyPr/>
        <a:lstStyle/>
        <a:p>
          <a:endParaRPr lang="en-US"/>
        </a:p>
      </dgm:t>
    </dgm:pt>
    <dgm:pt modelId="{D9189D96-4632-46D0-8D5D-AC5A1C0DC102}" type="pres">
      <dgm:prSet presAssocID="{004013FF-4902-4BED-AE7B-D280582CD939}" presName="pyramid" presStyleLbl="node1" presStyleIdx="0" presStyleCnt="1"/>
      <dgm:spPr/>
    </dgm:pt>
    <dgm:pt modelId="{C4A6C247-2D77-4703-BB7C-D49FCFB486EF}" type="pres">
      <dgm:prSet presAssocID="{004013FF-4902-4BED-AE7B-D280582CD939}" presName="theList" presStyleCnt="0"/>
      <dgm:spPr/>
    </dgm:pt>
    <dgm:pt modelId="{53F6AB0D-374B-426E-B1FC-80417B2C6692}" type="pres">
      <dgm:prSet presAssocID="{C0ADA3C8-F817-4555-B2E7-020F95C864B7}" presName="aNode" presStyleLbl="fgAcc1" presStyleIdx="0" presStyleCnt="3" custScaleX="177772" custScaleY="230549">
        <dgm:presLayoutVars>
          <dgm:bulletEnabled val="1"/>
        </dgm:presLayoutVars>
      </dgm:prSet>
      <dgm:spPr/>
      <dgm:t>
        <a:bodyPr/>
        <a:lstStyle/>
        <a:p>
          <a:endParaRPr lang="en-US"/>
        </a:p>
      </dgm:t>
    </dgm:pt>
    <dgm:pt modelId="{6B7AE73B-EF3E-4A80-A4B0-4DB705F60733}" type="pres">
      <dgm:prSet presAssocID="{C0ADA3C8-F817-4555-B2E7-020F95C864B7}" presName="aSpace" presStyleCnt="0"/>
      <dgm:spPr/>
    </dgm:pt>
    <dgm:pt modelId="{DAEB2815-E546-43FB-BF13-0AAF467988FC}" type="pres">
      <dgm:prSet presAssocID="{3453FB92-69DF-44A1-9469-C058A9C0291C}" presName="aNode" presStyleLbl="fgAcc1" presStyleIdx="1" presStyleCnt="3" custScaleX="174020">
        <dgm:presLayoutVars>
          <dgm:bulletEnabled val="1"/>
        </dgm:presLayoutVars>
      </dgm:prSet>
      <dgm:spPr/>
      <dgm:t>
        <a:bodyPr/>
        <a:lstStyle/>
        <a:p>
          <a:endParaRPr lang="en-US"/>
        </a:p>
      </dgm:t>
    </dgm:pt>
    <dgm:pt modelId="{DD096E74-DCF0-49FF-B347-1443F2B37416}" type="pres">
      <dgm:prSet presAssocID="{3453FB92-69DF-44A1-9469-C058A9C0291C}" presName="aSpace" presStyleCnt="0"/>
      <dgm:spPr/>
    </dgm:pt>
    <dgm:pt modelId="{78977E30-997D-4C53-B1E2-7F6CA23601DA}" type="pres">
      <dgm:prSet presAssocID="{16040DC5-3082-4ACE-9BF4-63BC5759DFD7}" presName="aNode" presStyleLbl="fgAcc1" presStyleIdx="2" presStyleCnt="3" custScaleX="182517" custScaleY="187298">
        <dgm:presLayoutVars>
          <dgm:bulletEnabled val="1"/>
        </dgm:presLayoutVars>
      </dgm:prSet>
      <dgm:spPr/>
      <dgm:t>
        <a:bodyPr/>
        <a:lstStyle/>
        <a:p>
          <a:endParaRPr lang="en-US"/>
        </a:p>
      </dgm:t>
    </dgm:pt>
    <dgm:pt modelId="{97A322BC-2A68-4F7E-9C93-00972EEF8B0A}" type="pres">
      <dgm:prSet presAssocID="{16040DC5-3082-4ACE-9BF4-63BC5759DFD7}" presName="aSpace" presStyleCnt="0"/>
      <dgm:spPr/>
    </dgm:pt>
  </dgm:ptLst>
  <dgm:cxnLst>
    <dgm:cxn modelId="{7E4BBC53-A0CC-487F-9D49-4C0C6CB84FCC}" srcId="{004013FF-4902-4BED-AE7B-D280582CD939}" destId="{C0ADA3C8-F817-4555-B2E7-020F95C864B7}" srcOrd="0" destOrd="0" parTransId="{D121D4EB-AD47-4F17-8BD5-7E2555A1C525}" sibTransId="{50C2448A-93EC-4E06-BB10-A7FECF5C8A1A}"/>
    <dgm:cxn modelId="{50B741B6-EF71-459F-9767-93CD9D14C644}" type="presOf" srcId="{C0ADA3C8-F817-4555-B2E7-020F95C864B7}" destId="{53F6AB0D-374B-426E-B1FC-80417B2C6692}" srcOrd="0" destOrd="0" presId="urn:microsoft.com/office/officeart/2005/8/layout/pyramid2"/>
    <dgm:cxn modelId="{9E5EBDA8-6342-4B1F-A75E-92D0C4566D32}" type="presOf" srcId="{16040DC5-3082-4ACE-9BF4-63BC5759DFD7}" destId="{78977E30-997D-4C53-B1E2-7F6CA23601DA}" srcOrd="0" destOrd="0" presId="urn:microsoft.com/office/officeart/2005/8/layout/pyramid2"/>
    <dgm:cxn modelId="{D7D6B263-84E2-4247-89D6-44B84E03A23C}" type="presOf" srcId="{004013FF-4902-4BED-AE7B-D280582CD939}" destId="{04222739-78F9-48C5-9538-305F2600F37C}" srcOrd="0" destOrd="0" presId="urn:microsoft.com/office/officeart/2005/8/layout/pyramid2"/>
    <dgm:cxn modelId="{7D911A70-3DB8-43CB-8ECD-1BB068F4A4A4}" type="presOf" srcId="{3453FB92-69DF-44A1-9469-C058A9C0291C}" destId="{DAEB2815-E546-43FB-BF13-0AAF467988FC}" srcOrd="0" destOrd="0" presId="urn:microsoft.com/office/officeart/2005/8/layout/pyramid2"/>
    <dgm:cxn modelId="{F5F45866-7D25-46A2-8354-0E5380CEEFEC}" srcId="{004013FF-4902-4BED-AE7B-D280582CD939}" destId="{16040DC5-3082-4ACE-9BF4-63BC5759DFD7}" srcOrd="2" destOrd="0" parTransId="{636B576D-F758-4BCA-AF93-21EBB3206BD1}" sibTransId="{D8F8C5D3-3038-4E22-994C-AF40B1BBEFC3}"/>
    <dgm:cxn modelId="{86CCFD1E-EACA-452C-8A63-B9803F763A57}" srcId="{004013FF-4902-4BED-AE7B-D280582CD939}" destId="{3453FB92-69DF-44A1-9469-C058A9C0291C}" srcOrd="1" destOrd="0" parTransId="{F335233B-F41B-40DB-B956-6FC815A1642B}" sibTransId="{E02307FB-B180-49B8-8811-39675213E1E6}"/>
    <dgm:cxn modelId="{7D2132D2-CC73-4EB0-90B5-D648CB9D3222}" type="presParOf" srcId="{04222739-78F9-48C5-9538-305F2600F37C}" destId="{D9189D96-4632-46D0-8D5D-AC5A1C0DC102}" srcOrd="0" destOrd="0" presId="urn:microsoft.com/office/officeart/2005/8/layout/pyramid2"/>
    <dgm:cxn modelId="{A2A3DCDA-9E79-4F41-8B52-328698C4CD0A}" type="presParOf" srcId="{04222739-78F9-48C5-9538-305F2600F37C}" destId="{C4A6C247-2D77-4703-BB7C-D49FCFB486EF}" srcOrd="1" destOrd="0" presId="urn:microsoft.com/office/officeart/2005/8/layout/pyramid2"/>
    <dgm:cxn modelId="{39B042F9-6B14-4348-92E9-1FC4A8F0C9E2}" type="presParOf" srcId="{C4A6C247-2D77-4703-BB7C-D49FCFB486EF}" destId="{53F6AB0D-374B-426E-B1FC-80417B2C6692}" srcOrd="0" destOrd="0" presId="urn:microsoft.com/office/officeart/2005/8/layout/pyramid2"/>
    <dgm:cxn modelId="{11E2329A-D12F-4B9B-A557-19258F789DDF}" type="presParOf" srcId="{C4A6C247-2D77-4703-BB7C-D49FCFB486EF}" destId="{6B7AE73B-EF3E-4A80-A4B0-4DB705F60733}" srcOrd="1" destOrd="0" presId="urn:microsoft.com/office/officeart/2005/8/layout/pyramid2"/>
    <dgm:cxn modelId="{FD662CB6-A3E3-4162-BBE1-9E29DB47FB4F}" type="presParOf" srcId="{C4A6C247-2D77-4703-BB7C-D49FCFB486EF}" destId="{DAEB2815-E546-43FB-BF13-0AAF467988FC}" srcOrd="2" destOrd="0" presId="urn:microsoft.com/office/officeart/2005/8/layout/pyramid2"/>
    <dgm:cxn modelId="{B3991C57-99B8-443A-A183-2A7D2D0C24A2}" type="presParOf" srcId="{C4A6C247-2D77-4703-BB7C-D49FCFB486EF}" destId="{DD096E74-DCF0-49FF-B347-1443F2B37416}" srcOrd="3" destOrd="0" presId="urn:microsoft.com/office/officeart/2005/8/layout/pyramid2"/>
    <dgm:cxn modelId="{B33CDBFA-76D5-484C-8331-2D9774BDB59D}" type="presParOf" srcId="{C4A6C247-2D77-4703-BB7C-D49FCFB486EF}" destId="{78977E30-997D-4C53-B1E2-7F6CA23601DA}" srcOrd="4" destOrd="0" presId="urn:microsoft.com/office/officeart/2005/8/layout/pyramid2"/>
    <dgm:cxn modelId="{A2C4BDEC-5A89-4E9F-B239-FB4D594C17C4}" type="presParOf" srcId="{C4A6C247-2D77-4703-BB7C-D49FCFB486EF}" destId="{97A322BC-2A68-4F7E-9C93-00972EEF8B0A}"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EDAFE4-797A-4492-97BF-8EA0DF88F99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9DCEEDD-DE15-4B34-A293-6B4B9274DC52}">
      <dgm:prSet custT="1"/>
      <dgm:spPr>
        <a:ln w="38100">
          <a:solidFill>
            <a:srgbClr val="000099"/>
          </a:solidFill>
          <a:prstDash val="sysDot"/>
        </a:ln>
      </dgm:spPr>
      <dgm:t>
        <a:bodyPr/>
        <a:lstStyle/>
        <a:p>
          <a:pPr algn="ctr" rtl="1"/>
          <a:r>
            <a:rPr lang="fa-IR" sz="8800" b="1" dirty="0" smtClean="0">
              <a:solidFill>
                <a:srgbClr val="FF0000"/>
              </a:solidFill>
              <a:effectLst>
                <a:outerShdw blurRad="38100" dist="38100" dir="2700000" algn="tl">
                  <a:srgbClr val="000000">
                    <a:alpha val="43137"/>
                  </a:srgbClr>
                </a:outerShdw>
              </a:effectLst>
              <a:latin typeface="Arial" pitchFamily="34" charset="0"/>
              <a:cs typeface="2  Titr" panose="00000700000000000000" pitchFamily="2" charset="-78"/>
            </a:rPr>
            <a:t>مبانی نظری منبع کنترل</a:t>
          </a:r>
          <a:endParaRPr lang="en-US" sz="8800" dirty="0">
            <a:solidFill>
              <a:srgbClr val="FF0000"/>
            </a:solidFill>
            <a:effectLst>
              <a:outerShdw blurRad="38100" dist="38100" dir="2700000" algn="tl">
                <a:srgbClr val="000000">
                  <a:alpha val="43137"/>
                </a:srgbClr>
              </a:outerShdw>
            </a:effectLst>
            <a:cs typeface="2  Titr" panose="00000700000000000000" pitchFamily="2" charset="-78"/>
          </a:endParaRPr>
        </a:p>
      </dgm:t>
    </dgm:pt>
    <dgm:pt modelId="{B8BCFFA1-65AF-4177-89E6-0C555A897ADF}" type="parTrans" cxnId="{148C5405-D511-411D-A3BD-43F760C5E670}">
      <dgm:prSet/>
      <dgm:spPr/>
      <dgm:t>
        <a:bodyPr/>
        <a:lstStyle/>
        <a:p>
          <a:endParaRPr lang="en-US"/>
        </a:p>
      </dgm:t>
    </dgm:pt>
    <dgm:pt modelId="{6165B0E1-50E5-45E6-A9F6-33699DFB0030}" type="sibTrans" cxnId="{148C5405-D511-411D-A3BD-43F760C5E670}">
      <dgm:prSet/>
      <dgm:spPr/>
      <dgm:t>
        <a:bodyPr/>
        <a:lstStyle/>
        <a:p>
          <a:endParaRPr lang="en-US"/>
        </a:p>
      </dgm:t>
    </dgm:pt>
    <dgm:pt modelId="{069026DE-CB44-49BF-958C-4FD82B710231}" type="pres">
      <dgm:prSet presAssocID="{B7EDAFE4-797A-4492-97BF-8EA0DF88F990}" presName="Name0" presStyleCnt="0">
        <dgm:presLayoutVars>
          <dgm:chMax val="7"/>
          <dgm:dir/>
          <dgm:animLvl val="lvl"/>
          <dgm:resizeHandles val="exact"/>
        </dgm:presLayoutVars>
      </dgm:prSet>
      <dgm:spPr/>
      <dgm:t>
        <a:bodyPr/>
        <a:lstStyle/>
        <a:p>
          <a:endParaRPr lang="en-US"/>
        </a:p>
      </dgm:t>
    </dgm:pt>
    <dgm:pt modelId="{DCD96FBF-9F8B-432A-AA7A-1EDD8DD4BC36}" type="pres">
      <dgm:prSet presAssocID="{89DCEEDD-DE15-4B34-A293-6B4B9274DC52}" presName="circle1" presStyleLbl="node1" presStyleIdx="0" presStyleCnt="1" custScaleX="78377" custScaleY="107310" custLinFactNeighborY="1819"/>
      <dgm:spPr/>
      <dgm:t>
        <a:bodyPr/>
        <a:lstStyle/>
        <a:p>
          <a:endParaRPr lang="en-US"/>
        </a:p>
      </dgm:t>
    </dgm:pt>
    <dgm:pt modelId="{93D1A307-FA1D-4C32-82D6-1CB3ECE3379B}" type="pres">
      <dgm:prSet presAssocID="{89DCEEDD-DE15-4B34-A293-6B4B9274DC52}" presName="space" presStyleCnt="0"/>
      <dgm:spPr/>
    </dgm:pt>
    <dgm:pt modelId="{9ED4524E-02CC-4883-A1E4-171AF8E48718}" type="pres">
      <dgm:prSet presAssocID="{89DCEEDD-DE15-4B34-A293-6B4B9274DC52}" presName="rect1" presStyleLbl="alignAcc1" presStyleIdx="0" presStyleCnt="1" custScaleX="106117" custLinFactNeighborX="106" custLinFactNeighborY="-809"/>
      <dgm:spPr/>
      <dgm:t>
        <a:bodyPr/>
        <a:lstStyle/>
        <a:p>
          <a:endParaRPr lang="en-US"/>
        </a:p>
      </dgm:t>
    </dgm:pt>
    <dgm:pt modelId="{D72CE322-A8E8-4C40-B472-5EFCCD0AFAC1}" type="pres">
      <dgm:prSet presAssocID="{89DCEEDD-DE15-4B34-A293-6B4B9274DC52}" presName="rect1ParTxNoCh" presStyleLbl="alignAcc1" presStyleIdx="0" presStyleCnt="1">
        <dgm:presLayoutVars>
          <dgm:chMax val="1"/>
          <dgm:bulletEnabled val="1"/>
        </dgm:presLayoutVars>
      </dgm:prSet>
      <dgm:spPr/>
      <dgm:t>
        <a:bodyPr/>
        <a:lstStyle/>
        <a:p>
          <a:endParaRPr lang="en-US"/>
        </a:p>
      </dgm:t>
    </dgm:pt>
  </dgm:ptLst>
  <dgm:cxnLst>
    <dgm:cxn modelId="{F9E2CB46-B0D1-45BA-AEDB-A7C266786766}" type="presOf" srcId="{B7EDAFE4-797A-4492-97BF-8EA0DF88F990}" destId="{069026DE-CB44-49BF-958C-4FD82B710231}" srcOrd="0" destOrd="0" presId="urn:microsoft.com/office/officeart/2005/8/layout/target3"/>
    <dgm:cxn modelId="{BDBED9EE-93A6-444B-BDB3-BACF063DCFFD}" type="presOf" srcId="{89DCEEDD-DE15-4B34-A293-6B4B9274DC52}" destId="{9ED4524E-02CC-4883-A1E4-171AF8E48718}" srcOrd="0" destOrd="0" presId="urn:microsoft.com/office/officeart/2005/8/layout/target3"/>
    <dgm:cxn modelId="{148C5405-D511-411D-A3BD-43F760C5E670}" srcId="{B7EDAFE4-797A-4492-97BF-8EA0DF88F990}" destId="{89DCEEDD-DE15-4B34-A293-6B4B9274DC52}" srcOrd="0" destOrd="0" parTransId="{B8BCFFA1-65AF-4177-89E6-0C555A897ADF}" sibTransId="{6165B0E1-50E5-45E6-A9F6-33699DFB0030}"/>
    <dgm:cxn modelId="{2BCBF4CB-51BE-4219-B930-85C939EF25B1}" type="presOf" srcId="{89DCEEDD-DE15-4B34-A293-6B4B9274DC52}" destId="{D72CE322-A8E8-4C40-B472-5EFCCD0AFAC1}" srcOrd="1" destOrd="0" presId="urn:microsoft.com/office/officeart/2005/8/layout/target3"/>
    <dgm:cxn modelId="{0B487687-87EA-421F-BCCB-3321A570666B}" type="presParOf" srcId="{069026DE-CB44-49BF-958C-4FD82B710231}" destId="{DCD96FBF-9F8B-432A-AA7A-1EDD8DD4BC36}" srcOrd="0" destOrd="0" presId="urn:microsoft.com/office/officeart/2005/8/layout/target3"/>
    <dgm:cxn modelId="{387AEBB8-3B75-4225-AFC6-F3DCBEE579BE}" type="presParOf" srcId="{069026DE-CB44-49BF-958C-4FD82B710231}" destId="{93D1A307-FA1D-4C32-82D6-1CB3ECE3379B}" srcOrd="1" destOrd="0" presId="urn:microsoft.com/office/officeart/2005/8/layout/target3"/>
    <dgm:cxn modelId="{5DBC1353-6979-4A4D-A335-BD07EB47DEC9}" type="presParOf" srcId="{069026DE-CB44-49BF-958C-4FD82B710231}" destId="{9ED4524E-02CC-4883-A1E4-171AF8E48718}" srcOrd="2" destOrd="0" presId="urn:microsoft.com/office/officeart/2005/8/layout/target3"/>
    <dgm:cxn modelId="{DAC7D524-658F-4387-8305-C84074C4E2F2}" type="presParOf" srcId="{069026DE-CB44-49BF-958C-4FD82B710231}" destId="{D72CE322-A8E8-4C40-B472-5EFCCD0AFAC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7EDAFE4-797A-4492-97BF-8EA0DF88F99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9DCEEDD-DE15-4B34-A293-6B4B9274DC52}">
      <dgm:prSet custT="1"/>
      <dgm:spPr>
        <a:ln w="38100">
          <a:solidFill>
            <a:srgbClr val="000099"/>
          </a:solidFill>
          <a:prstDash val="sysDot"/>
        </a:ln>
      </dgm:spPr>
      <dgm:t>
        <a:bodyPr/>
        <a:lstStyle/>
        <a:p>
          <a:pPr algn="ctr" rtl="1"/>
          <a:r>
            <a:rPr kumimoji="0" lang="fa-IR" sz="3600" b="1" kern="1200" dirty="0" smtClean="0">
              <a:ln>
                <a:noFill/>
              </a:ln>
              <a:solidFill>
                <a:srgbClr val="FF0000"/>
              </a:solidFill>
              <a:effectLst/>
              <a:latin typeface="+mj-lt"/>
              <a:ea typeface="+mj-ea"/>
              <a:cs typeface="B Titr" pitchFamily="2" charset="-78"/>
            </a:rPr>
            <a:t>الف- تبیین مشکلات و نارضایتی زناشویی مبتنی بر روان  شناسی کنترل بیرونی</a:t>
          </a:r>
          <a:endParaRPr kumimoji="0" lang="en-US" sz="3600" b="1" kern="1200" dirty="0">
            <a:ln>
              <a:noFill/>
            </a:ln>
            <a:solidFill>
              <a:srgbClr val="FF0000"/>
            </a:solidFill>
            <a:effectLst/>
            <a:latin typeface="+mj-lt"/>
            <a:ea typeface="+mj-ea"/>
            <a:cs typeface="B Titr" pitchFamily="2" charset="-78"/>
          </a:endParaRPr>
        </a:p>
      </dgm:t>
    </dgm:pt>
    <dgm:pt modelId="{B8BCFFA1-65AF-4177-89E6-0C555A897ADF}" type="parTrans" cxnId="{148C5405-D511-411D-A3BD-43F760C5E670}">
      <dgm:prSet/>
      <dgm:spPr/>
      <dgm:t>
        <a:bodyPr/>
        <a:lstStyle/>
        <a:p>
          <a:endParaRPr lang="en-US"/>
        </a:p>
      </dgm:t>
    </dgm:pt>
    <dgm:pt modelId="{6165B0E1-50E5-45E6-A9F6-33699DFB0030}" type="sibTrans" cxnId="{148C5405-D511-411D-A3BD-43F760C5E670}">
      <dgm:prSet/>
      <dgm:spPr/>
      <dgm:t>
        <a:bodyPr/>
        <a:lstStyle/>
        <a:p>
          <a:endParaRPr lang="en-US"/>
        </a:p>
      </dgm:t>
    </dgm:pt>
    <dgm:pt modelId="{069026DE-CB44-49BF-958C-4FD82B710231}" type="pres">
      <dgm:prSet presAssocID="{B7EDAFE4-797A-4492-97BF-8EA0DF88F990}" presName="Name0" presStyleCnt="0">
        <dgm:presLayoutVars>
          <dgm:chMax val="7"/>
          <dgm:dir/>
          <dgm:animLvl val="lvl"/>
          <dgm:resizeHandles val="exact"/>
        </dgm:presLayoutVars>
      </dgm:prSet>
      <dgm:spPr/>
      <dgm:t>
        <a:bodyPr/>
        <a:lstStyle/>
        <a:p>
          <a:endParaRPr lang="en-US"/>
        </a:p>
      </dgm:t>
    </dgm:pt>
    <dgm:pt modelId="{DCD96FBF-9F8B-432A-AA7A-1EDD8DD4BC36}" type="pres">
      <dgm:prSet presAssocID="{89DCEEDD-DE15-4B34-A293-6B4B9274DC52}" presName="circle1" presStyleLbl="node1" presStyleIdx="0" presStyleCnt="1" custScaleX="78377" custScaleY="107310" custLinFactNeighborY="1819"/>
      <dgm:spPr/>
      <dgm:t>
        <a:bodyPr/>
        <a:lstStyle/>
        <a:p>
          <a:endParaRPr lang="en-US"/>
        </a:p>
      </dgm:t>
    </dgm:pt>
    <dgm:pt modelId="{93D1A307-FA1D-4C32-82D6-1CB3ECE3379B}" type="pres">
      <dgm:prSet presAssocID="{89DCEEDD-DE15-4B34-A293-6B4B9274DC52}" presName="space" presStyleCnt="0"/>
      <dgm:spPr/>
    </dgm:pt>
    <dgm:pt modelId="{9ED4524E-02CC-4883-A1E4-171AF8E48718}" type="pres">
      <dgm:prSet presAssocID="{89DCEEDD-DE15-4B34-A293-6B4B9274DC52}" presName="rect1" presStyleLbl="alignAcc1" presStyleIdx="0" presStyleCnt="1" custScaleX="106212" custScaleY="110943" custLinFactNeighborX="996" custLinFactNeighborY="-1226"/>
      <dgm:spPr/>
      <dgm:t>
        <a:bodyPr/>
        <a:lstStyle/>
        <a:p>
          <a:endParaRPr lang="en-US"/>
        </a:p>
      </dgm:t>
    </dgm:pt>
    <dgm:pt modelId="{D72CE322-A8E8-4C40-B472-5EFCCD0AFAC1}" type="pres">
      <dgm:prSet presAssocID="{89DCEEDD-DE15-4B34-A293-6B4B9274DC52}" presName="rect1ParTxNoCh" presStyleLbl="alignAcc1" presStyleIdx="0" presStyleCnt="1">
        <dgm:presLayoutVars>
          <dgm:chMax val="1"/>
          <dgm:bulletEnabled val="1"/>
        </dgm:presLayoutVars>
      </dgm:prSet>
      <dgm:spPr/>
      <dgm:t>
        <a:bodyPr/>
        <a:lstStyle/>
        <a:p>
          <a:endParaRPr lang="en-US"/>
        </a:p>
      </dgm:t>
    </dgm:pt>
  </dgm:ptLst>
  <dgm:cxnLst>
    <dgm:cxn modelId="{F9E2CB46-B0D1-45BA-AEDB-A7C266786766}" type="presOf" srcId="{B7EDAFE4-797A-4492-97BF-8EA0DF88F990}" destId="{069026DE-CB44-49BF-958C-4FD82B710231}" srcOrd="0" destOrd="0" presId="urn:microsoft.com/office/officeart/2005/8/layout/target3"/>
    <dgm:cxn modelId="{BDBED9EE-93A6-444B-BDB3-BACF063DCFFD}" type="presOf" srcId="{89DCEEDD-DE15-4B34-A293-6B4B9274DC52}" destId="{9ED4524E-02CC-4883-A1E4-171AF8E48718}" srcOrd="0" destOrd="0" presId="urn:microsoft.com/office/officeart/2005/8/layout/target3"/>
    <dgm:cxn modelId="{148C5405-D511-411D-A3BD-43F760C5E670}" srcId="{B7EDAFE4-797A-4492-97BF-8EA0DF88F990}" destId="{89DCEEDD-DE15-4B34-A293-6B4B9274DC52}" srcOrd="0" destOrd="0" parTransId="{B8BCFFA1-65AF-4177-89E6-0C555A897ADF}" sibTransId="{6165B0E1-50E5-45E6-A9F6-33699DFB0030}"/>
    <dgm:cxn modelId="{2BCBF4CB-51BE-4219-B930-85C939EF25B1}" type="presOf" srcId="{89DCEEDD-DE15-4B34-A293-6B4B9274DC52}" destId="{D72CE322-A8E8-4C40-B472-5EFCCD0AFAC1}" srcOrd="1" destOrd="0" presId="urn:microsoft.com/office/officeart/2005/8/layout/target3"/>
    <dgm:cxn modelId="{0B487687-87EA-421F-BCCB-3321A570666B}" type="presParOf" srcId="{069026DE-CB44-49BF-958C-4FD82B710231}" destId="{DCD96FBF-9F8B-432A-AA7A-1EDD8DD4BC36}" srcOrd="0" destOrd="0" presId="urn:microsoft.com/office/officeart/2005/8/layout/target3"/>
    <dgm:cxn modelId="{387AEBB8-3B75-4225-AFC6-F3DCBEE579BE}" type="presParOf" srcId="{069026DE-CB44-49BF-958C-4FD82B710231}" destId="{93D1A307-FA1D-4C32-82D6-1CB3ECE3379B}" srcOrd="1" destOrd="0" presId="urn:microsoft.com/office/officeart/2005/8/layout/target3"/>
    <dgm:cxn modelId="{5DBC1353-6979-4A4D-A335-BD07EB47DEC9}" type="presParOf" srcId="{069026DE-CB44-49BF-958C-4FD82B710231}" destId="{9ED4524E-02CC-4883-A1E4-171AF8E48718}" srcOrd="2" destOrd="0" presId="urn:microsoft.com/office/officeart/2005/8/layout/target3"/>
    <dgm:cxn modelId="{DAC7D524-658F-4387-8305-C84074C4E2F2}" type="presParOf" srcId="{069026DE-CB44-49BF-958C-4FD82B710231}" destId="{D72CE322-A8E8-4C40-B472-5EFCCD0AFAC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B69983-9338-4A2D-B721-A3B16590A4F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8AAD0F5-87A3-42C3-8A9F-8305ADBAD159}">
      <dgm:prSet/>
      <dgm:spPr>
        <a:solidFill>
          <a:schemeClr val="accent5">
            <a:lumMod val="20000"/>
            <a:lumOff val="80000"/>
          </a:schemeClr>
        </a:solidFill>
        <a:ln w="57150">
          <a:solidFill>
            <a:srgbClr val="FF0000"/>
          </a:solidFill>
        </a:ln>
      </dgm:spPr>
      <dgm:t>
        <a:bodyPr/>
        <a:lstStyle/>
        <a:p>
          <a:pPr algn="ctr" rtl="1"/>
          <a:r>
            <a:rPr lang="fa-IR" b="1" dirty="0" smtClean="0">
              <a:solidFill>
                <a:srgbClr val="7030A0"/>
              </a:solidFill>
            </a:rPr>
            <a:t>منشأ و مبنای پدید آیی مشکلات زناشویی</a:t>
          </a:r>
          <a:endParaRPr lang="en-US" dirty="0">
            <a:solidFill>
              <a:srgbClr val="7030A0"/>
            </a:solidFill>
            <a:cs typeface="B Nazanin" panose="00000400000000000000" pitchFamily="2" charset="-78"/>
          </a:endParaRPr>
        </a:p>
      </dgm:t>
    </dgm:pt>
    <dgm:pt modelId="{6551E576-E5AE-4B9F-B6DF-02F66A93AC7D}" type="parTrans" cxnId="{4CA8199C-E197-453E-A685-A8819668CC26}">
      <dgm:prSet/>
      <dgm:spPr/>
      <dgm:t>
        <a:bodyPr/>
        <a:lstStyle/>
        <a:p>
          <a:endParaRPr lang="en-US"/>
        </a:p>
      </dgm:t>
    </dgm:pt>
    <dgm:pt modelId="{CD07264E-09E9-4B45-88D1-7628F5FE60FD}" type="sibTrans" cxnId="{4CA8199C-E197-453E-A685-A8819668CC26}">
      <dgm:prSet/>
      <dgm:spPr/>
      <dgm:t>
        <a:bodyPr/>
        <a:lstStyle/>
        <a:p>
          <a:endParaRPr lang="en-US"/>
        </a:p>
      </dgm:t>
    </dgm:pt>
    <dgm:pt modelId="{8DAE7D56-D668-40A5-BBD6-95D11E9D3C90}" type="pres">
      <dgm:prSet presAssocID="{DEB69983-9338-4A2D-B721-A3B16590A4F3}" presName="cycle" presStyleCnt="0">
        <dgm:presLayoutVars>
          <dgm:dir/>
          <dgm:resizeHandles val="exact"/>
        </dgm:presLayoutVars>
      </dgm:prSet>
      <dgm:spPr/>
      <dgm:t>
        <a:bodyPr/>
        <a:lstStyle/>
        <a:p>
          <a:endParaRPr lang="en-US"/>
        </a:p>
      </dgm:t>
    </dgm:pt>
    <dgm:pt modelId="{CF8DE26E-278E-48C2-AA4B-808A9D78C7CA}" type="pres">
      <dgm:prSet presAssocID="{28AAD0F5-87A3-42C3-8A9F-8305ADBAD159}" presName="node" presStyleLbl="node1" presStyleIdx="0" presStyleCnt="1" custScaleX="146286">
        <dgm:presLayoutVars>
          <dgm:bulletEnabled val="1"/>
        </dgm:presLayoutVars>
      </dgm:prSet>
      <dgm:spPr/>
      <dgm:t>
        <a:bodyPr/>
        <a:lstStyle/>
        <a:p>
          <a:endParaRPr lang="en-US"/>
        </a:p>
      </dgm:t>
    </dgm:pt>
  </dgm:ptLst>
  <dgm:cxnLst>
    <dgm:cxn modelId="{F427C41E-1DFC-407E-B01F-EFEB9B158A61}" type="presOf" srcId="{28AAD0F5-87A3-42C3-8A9F-8305ADBAD159}" destId="{CF8DE26E-278E-48C2-AA4B-808A9D78C7CA}" srcOrd="0" destOrd="0" presId="urn:microsoft.com/office/officeart/2005/8/layout/cycle2"/>
    <dgm:cxn modelId="{4CA8199C-E197-453E-A685-A8819668CC26}" srcId="{DEB69983-9338-4A2D-B721-A3B16590A4F3}" destId="{28AAD0F5-87A3-42C3-8A9F-8305ADBAD159}" srcOrd="0" destOrd="0" parTransId="{6551E576-E5AE-4B9F-B6DF-02F66A93AC7D}" sibTransId="{CD07264E-09E9-4B45-88D1-7628F5FE60FD}"/>
    <dgm:cxn modelId="{59092555-D1B8-47DF-9145-83136D9D4AD2}" type="presOf" srcId="{DEB69983-9338-4A2D-B721-A3B16590A4F3}" destId="{8DAE7D56-D668-40A5-BBD6-95D11E9D3C90}" srcOrd="0" destOrd="0" presId="urn:microsoft.com/office/officeart/2005/8/layout/cycle2"/>
    <dgm:cxn modelId="{E94EE2BB-258B-401D-9C52-402913B61DD6}" type="presParOf" srcId="{8DAE7D56-D668-40A5-BBD6-95D11E9D3C90}" destId="{CF8DE26E-278E-48C2-AA4B-808A9D78C7C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B69983-9338-4A2D-B721-A3B16590A4F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28AAD0F5-87A3-42C3-8A9F-8305ADBAD159}">
      <dgm:prSet custT="1"/>
      <dgm:spPr>
        <a:blipFill rotWithShape="0">
          <a:blip xmlns:r="http://schemas.openxmlformats.org/officeDocument/2006/relationships" r:embed="rId1"/>
          <a:stretch>
            <a:fillRect/>
          </a:stretch>
        </a:blipFill>
        <a:ln w="57150">
          <a:solidFill>
            <a:srgbClr val="FF0000"/>
          </a:solidFill>
        </a:ln>
      </dgm:spPr>
      <dgm:t>
        <a:bodyPr/>
        <a:lstStyle/>
        <a:p>
          <a:pPr algn="ctr" rtl="1"/>
          <a:endParaRPr lang="en-US" sz="2400" dirty="0">
            <a:solidFill>
              <a:srgbClr val="C00000"/>
            </a:solidFill>
            <a:cs typeface="B Nazanin" panose="00000400000000000000" pitchFamily="2" charset="-78"/>
          </a:endParaRPr>
        </a:p>
      </dgm:t>
    </dgm:pt>
    <dgm:pt modelId="{6551E576-E5AE-4B9F-B6DF-02F66A93AC7D}" type="parTrans" cxnId="{4CA8199C-E197-453E-A685-A8819668CC26}">
      <dgm:prSet/>
      <dgm:spPr/>
      <dgm:t>
        <a:bodyPr/>
        <a:lstStyle/>
        <a:p>
          <a:endParaRPr lang="en-US"/>
        </a:p>
      </dgm:t>
    </dgm:pt>
    <dgm:pt modelId="{CD07264E-09E9-4B45-88D1-7628F5FE60FD}" type="sibTrans" cxnId="{4CA8199C-E197-453E-A685-A8819668CC26}">
      <dgm:prSet/>
      <dgm:spPr/>
      <dgm:t>
        <a:bodyPr/>
        <a:lstStyle/>
        <a:p>
          <a:endParaRPr lang="en-US"/>
        </a:p>
      </dgm:t>
    </dgm:pt>
    <dgm:pt modelId="{8DAE7D56-D668-40A5-BBD6-95D11E9D3C90}" type="pres">
      <dgm:prSet presAssocID="{DEB69983-9338-4A2D-B721-A3B16590A4F3}" presName="cycle" presStyleCnt="0">
        <dgm:presLayoutVars>
          <dgm:dir/>
          <dgm:resizeHandles val="exact"/>
        </dgm:presLayoutVars>
      </dgm:prSet>
      <dgm:spPr/>
      <dgm:t>
        <a:bodyPr/>
        <a:lstStyle/>
        <a:p>
          <a:endParaRPr lang="en-US"/>
        </a:p>
      </dgm:t>
    </dgm:pt>
    <dgm:pt modelId="{CF8DE26E-278E-48C2-AA4B-808A9D78C7CA}" type="pres">
      <dgm:prSet presAssocID="{28AAD0F5-87A3-42C3-8A9F-8305ADBAD159}" presName="node" presStyleLbl="node1" presStyleIdx="0" presStyleCnt="1" custScaleX="146286">
        <dgm:presLayoutVars>
          <dgm:bulletEnabled val="1"/>
        </dgm:presLayoutVars>
      </dgm:prSet>
      <dgm:spPr/>
      <dgm:t>
        <a:bodyPr/>
        <a:lstStyle/>
        <a:p>
          <a:endParaRPr lang="en-US"/>
        </a:p>
      </dgm:t>
    </dgm:pt>
  </dgm:ptLst>
  <dgm:cxnLst>
    <dgm:cxn modelId="{F427C41E-1DFC-407E-B01F-EFEB9B158A61}" type="presOf" srcId="{28AAD0F5-87A3-42C3-8A9F-8305ADBAD159}" destId="{CF8DE26E-278E-48C2-AA4B-808A9D78C7CA}" srcOrd="0" destOrd="0" presId="urn:microsoft.com/office/officeart/2005/8/layout/cycle2"/>
    <dgm:cxn modelId="{4CA8199C-E197-453E-A685-A8819668CC26}" srcId="{DEB69983-9338-4A2D-B721-A3B16590A4F3}" destId="{28AAD0F5-87A3-42C3-8A9F-8305ADBAD159}" srcOrd="0" destOrd="0" parTransId="{6551E576-E5AE-4B9F-B6DF-02F66A93AC7D}" sibTransId="{CD07264E-09E9-4B45-88D1-7628F5FE60FD}"/>
    <dgm:cxn modelId="{59092555-D1B8-47DF-9145-83136D9D4AD2}" type="presOf" srcId="{DEB69983-9338-4A2D-B721-A3B16590A4F3}" destId="{8DAE7D56-D668-40A5-BBD6-95D11E9D3C90}" srcOrd="0" destOrd="0" presId="urn:microsoft.com/office/officeart/2005/8/layout/cycle2"/>
    <dgm:cxn modelId="{E94EE2BB-258B-401D-9C52-402913B61DD6}" type="presParOf" srcId="{8DAE7D56-D668-40A5-BBD6-95D11E9D3C90}" destId="{CF8DE26E-278E-48C2-AA4B-808A9D78C7C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3FCDFF-1496-4707-89E8-C4F55516B8F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0B0331D-17C7-4D84-B566-1C56A0D024B4}">
      <dgm:prSet custT="1"/>
      <dgm:spPr>
        <a:solidFill>
          <a:srgbClr val="C00000"/>
        </a:solidFill>
        <a:ln w="76200">
          <a:solidFill>
            <a:schemeClr val="tx1"/>
          </a:solidFill>
        </a:ln>
      </dgm:spPr>
      <dgm:t>
        <a:bodyPr/>
        <a:lstStyle/>
        <a:p>
          <a:pPr rtl="1"/>
          <a:r>
            <a:rPr lang="fa-IR" sz="4000" b="1" dirty="0" smtClean="0">
              <a:cs typeface="B Nazanin" panose="00000400000000000000" pitchFamily="2" charset="-78"/>
            </a:rPr>
            <a:t>عواقب کنترل بیرونی</a:t>
          </a:r>
          <a:endParaRPr lang="en-US" sz="4000" dirty="0">
            <a:cs typeface="B Nazanin" panose="00000400000000000000" pitchFamily="2" charset="-78"/>
          </a:endParaRPr>
        </a:p>
      </dgm:t>
    </dgm:pt>
    <dgm:pt modelId="{8C5969CE-A6B5-4E98-84DA-35B119E94785}" type="parTrans" cxnId="{8C2B2A44-2748-452B-A4C1-FEA3DB2AB5BF}">
      <dgm:prSet/>
      <dgm:spPr/>
      <dgm:t>
        <a:bodyPr/>
        <a:lstStyle/>
        <a:p>
          <a:endParaRPr lang="en-US"/>
        </a:p>
      </dgm:t>
    </dgm:pt>
    <dgm:pt modelId="{056288E7-95C0-42E8-8D78-9A45B7960E33}" type="sibTrans" cxnId="{8C2B2A44-2748-452B-A4C1-FEA3DB2AB5BF}">
      <dgm:prSet/>
      <dgm:spPr/>
      <dgm:t>
        <a:bodyPr/>
        <a:lstStyle/>
        <a:p>
          <a:endParaRPr lang="en-US"/>
        </a:p>
      </dgm:t>
    </dgm:pt>
    <dgm:pt modelId="{EB4C1ACA-9968-42F2-8DA8-06057A493EC2}" type="pres">
      <dgm:prSet presAssocID="{E33FCDFF-1496-4707-89E8-C4F55516B8F6}" presName="cycle" presStyleCnt="0">
        <dgm:presLayoutVars>
          <dgm:dir/>
          <dgm:resizeHandles val="exact"/>
        </dgm:presLayoutVars>
      </dgm:prSet>
      <dgm:spPr/>
      <dgm:t>
        <a:bodyPr/>
        <a:lstStyle/>
        <a:p>
          <a:endParaRPr lang="en-US"/>
        </a:p>
      </dgm:t>
    </dgm:pt>
    <dgm:pt modelId="{60CDE060-D401-4127-ACD9-07D511721322}" type="pres">
      <dgm:prSet presAssocID="{F0B0331D-17C7-4D84-B566-1C56A0D024B4}" presName="node" presStyleLbl="node1" presStyleIdx="0" presStyleCnt="1" custScaleX="869574">
        <dgm:presLayoutVars>
          <dgm:bulletEnabled val="1"/>
        </dgm:presLayoutVars>
      </dgm:prSet>
      <dgm:spPr/>
      <dgm:t>
        <a:bodyPr/>
        <a:lstStyle/>
        <a:p>
          <a:endParaRPr lang="en-US"/>
        </a:p>
      </dgm:t>
    </dgm:pt>
  </dgm:ptLst>
  <dgm:cxnLst>
    <dgm:cxn modelId="{8C2B2A44-2748-452B-A4C1-FEA3DB2AB5BF}" srcId="{E33FCDFF-1496-4707-89E8-C4F55516B8F6}" destId="{F0B0331D-17C7-4D84-B566-1C56A0D024B4}" srcOrd="0" destOrd="0" parTransId="{8C5969CE-A6B5-4E98-84DA-35B119E94785}" sibTransId="{056288E7-95C0-42E8-8D78-9A45B7960E33}"/>
    <dgm:cxn modelId="{EB7CCF96-B2A3-4003-8175-76C93E895B2D}" type="presOf" srcId="{E33FCDFF-1496-4707-89E8-C4F55516B8F6}" destId="{EB4C1ACA-9968-42F2-8DA8-06057A493EC2}" srcOrd="0" destOrd="0" presId="urn:microsoft.com/office/officeart/2005/8/layout/cycle2"/>
    <dgm:cxn modelId="{C23ADEEC-1595-4450-B3A9-A84F004E6C18}" type="presOf" srcId="{F0B0331D-17C7-4D84-B566-1C56A0D024B4}" destId="{60CDE060-D401-4127-ACD9-07D511721322}" srcOrd="0" destOrd="0" presId="urn:microsoft.com/office/officeart/2005/8/layout/cycle2"/>
    <dgm:cxn modelId="{75889070-DF2F-453F-A013-F7FAC9E847DC}" type="presParOf" srcId="{EB4C1ACA-9968-42F2-8DA8-06057A493EC2}" destId="{60CDE060-D401-4127-ACD9-07D51172132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AD0F5D-3111-45B4-90AE-21AEA30BC3D8}" type="datetimeFigureOut">
              <a:rPr lang="en-US" smtClean="0"/>
              <a:t>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D8936-B4C5-43B1-8B69-5782025E56F3}" type="slidenum">
              <a:rPr lang="en-US" smtClean="0"/>
              <a:t>‹#›</a:t>
            </a:fld>
            <a:endParaRPr lang="en-US"/>
          </a:p>
        </p:txBody>
      </p:sp>
    </p:spTree>
    <p:extLst>
      <p:ext uri="{BB962C8B-B14F-4D97-AF65-F5344CB8AC3E}">
        <p14:creationId xmlns:p14="http://schemas.microsoft.com/office/powerpoint/2010/main" val="2628353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30774587-8DE8-436D-915F-7130D71B3A1C}" type="slidenum">
              <a:rPr lang="en-US" altLang="en-US" smtClean="0">
                <a:latin typeface="Calibri" panose="020F0502020204030204" pitchFamily="34" charset="0"/>
              </a:rPr>
              <a:pPr/>
              <a:t>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21779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2AD188E2-F057-4E58-9CE1-39F78555F7F6}" type="slidenum">
              <a:rPr lang="en-US" altLang="en-US" smtClean="0">
                <a:latin typeface="Calibri" panose="020F0502020204030204" pitchFamily="34" charset="0"/>
              </a:rPr>
              <a:pPr/>
              <a:t>33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70285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588F574F-C328-4AD5-A743-5E0059D9C020}" type="slidenum">
              <a:rPr lang="en-US" altLang="en-US" smtClean="0">
                <a:latin typeface="Calibri" panose="020F0502020204030204" pitchFamily="34" charset="0"/>
              </a:rPr>
              <a:pPr/>
              <a:t>34</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94854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E85A103A-F78D-46C5-978D-E177AAA98FB8}" type="slidenum">
              <a:rPr lang="en-US" altLang="en-US" smtClean="0">
                <a:latin typeface="Calibri" panose="020F0502020204030204" pitchFamily="34" charset="0"/>
              </a:rPr>
              <a:pPr/>
              <a:t>35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3267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677FAC4F-D7DF-4A5A-908B-0F47EC195557}" type="slidenum">
              <a:rPr lang="en-US" altLang="en-US" smtClean="0">
                <a:latin typeface="Calibri" panose="020F0502020204030204" pitchFamily="34" charset="0"/>
              </a:rPr>
              <a:pPr/>
              <a:t>36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58646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BEB71177-C92C-4557-A580-3FB7E5BC03FB}" type="slidenum">
              <a:rPr lang="en-US" altLang="en-US" smtClean="0">
                <a:latin typeface="Calibri" panose="020F0502020204030204" pitchFamily="34" charset="0"/>
              </a:rPr>
              <a:pPr/>
              <a:t>37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169144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B71D0CB3-06F7-4E2D-ABC9-FED10ACE5514}" type="slidenum">
              <a:rPr lang="en-US" altLang="en-US" smtClean="0">
                <a:latin typeface="Calibri" panose="020F0502020204030204" pitchFamily="34" charset="0"/>
              </a:rPr>
              <a:pPr/>
              <a:t>38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84857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1840393D-00D5-484A-B2D9-E98BFE50E2C3}" type="slidenum">
              <a:rPr lang="en-US" altLang="en-US" smtClean="0">
                <a:latin typeface="Calibri" panose="020F0502020204030204" pitchFamily="34" charset="0"/>
              </a:rPr>
              <a:pPr/>
              <a:t>41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15688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BB2209A3-A0EB-4E1B-9178-D20625560BE8}" type="slidenum">
              <a:rPr lang="en-US" altLang="en-US" smtClean="0">
                <a:latin typeface="Calibri" panose="020F0502020204030204" pitchFamily="34" charset="0"/>
              </a:rPr>
              <a:pPr/>
              <a:t>42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8923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3FAAAFC8-2769-45B1-8280-F99898F6B0F9}" type="slidenum">
              <a:rPr lang="en-US" altLang="en-US" smtClean="0">
                <a:latin typeface="Calibri" panose="020F0502020204030204" pitchFamily="34" charset="0"/>
              </a:rPr>
              <a:pPr/>
              <a:t>43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576433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A5A7B0C1-88CB-408D-98ED-C6766E297FC9}"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099923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1265F467-0B8E-4860-B9F9-4F8252E03196}" type="slidenum">
              <a:rPr lang="en-US" altLang="en-US" smtClean="0">
                <a:latin typeface="Calibri" panose="020F0502020204030204" pitchFamily="34" charset="0"/>
              </a:rPr>
              <a:pPr/>
              <a:t>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382202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D930CC07-2A4A-4AB5-B9E2-7621D14F6D1B}" type="slidenum">
              <a:rPr lang="en-US" altLang="en-US" smtClean="0">
                <a:latin typeface="Calibri" panose="020F0502020204030204" pitchFamily="34" charset="0"/>
              </a:rPr>
              <a:pPr/>
              <a:t>22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85081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D930CC07-2A4A-4AB5-B9E2-7621D14F6D1B}" type="slidenum">
              <a:rPr lang="en-US" altLang="en-US" smtClean="0">
                <a:latin typeface="Calibri" panose="020F0502020204030204" pitchFamily="34" charset="0"/>
              </a:rPr>
              <a:pPr/>
              <a:t>25</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38213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D930CC07-2A4A-4AB5-B9E2-7621D14F6D1B}" type="slidenum">
              <a:rPr lang="en-US" altLang="en-US" smtClean="0">
                <a:latin typeface="Calibri" panose="020F0502020204030204" pitchFamily="34" charset="0"/>
              </a:rPr>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5602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D930CC07-2A4A-4AB5-B9E2-7621D14F6D1B}" type="slidenum">
              <a:rPr lang="en-US" altLang="en-US" smtClean="0">
                <a:latin typeface="Calibri" panose="020F0502020204030204" pitchFamily="34" charset="0"/>
              </a:rPr>
              <a:pPr/>
              <a:t>29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4081857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69137C0A-919C-4A6A-87AA-93C79DF7EB20}" type="slidenum">
              <a:rPr lang="en-US" altLang="en-US" smtClean="0">
                <a:latin typeface="Calibri" panose="020F0502020204030204" pitchFamily="34" charset="0"/>
              </a:rPr>
              <a:pPr/>
              <a:t>31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75418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128FEDB1-D01E-4616-B97C-1601F4EA7608}" type="slidenum">
              <a:rPr lang="en-US" altLang="en-US" smtClean="0">
                <a:latin typeface="Calibri" panose="020F0502020204030204" pitchFamily="34" charset="0"/>
              </a:rPr>
              <a:pPr/>
              <a:t>32</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8206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1/5/2019</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1/5/2019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1/5/2019</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1/5/2019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1/5/2019</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1/5/2019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1/5/2019</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semooni.com/lifestyle/married-spouse/method-of-dealing-with-marital-infidelit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9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B2F5D53C-F9C6-4E86-9914-20866CF2BCE9}" type="slidenum">
              <a:rPr lang="en-US" altLang="en-US" sz="1400" smtClean="0">
                <a:solidFill>
                  <a:srgbClr val="FFFFFF"/>
                </a:solidFill>
                <a:latin typeface="Franklin Gothic Book" panose="020B0503020102020204" pitchFamily="34" charset="0"/>
              </a:rPr>
              <a:pPr>
                <a:spcBef>
                  <a:spcPct val="0"/>
                </a:spcBef>
                <a:buClrTx/>
                <a:buSzTx/>
                <a:buFontTx/>
                <a:buNone/>
              </a:pPr>
              <a:t>1</a:t>
            </a:fld>
            <a:endParaRPr lang="en-US" altLang="en-US" sz="1400" smtClean="0">
              <a:solidFill>
                <a:srgbClr val="FFFFFF"/>
              </a:solidFill>
              <a:latin typeface="Franklin Gothic Book" panose="020B0503020102020204" pitchFamily="34" charset="0"/>
            </a:endParaRPr>
          </a:p>
        </p:txBody>
      </p:sp>
      <p:pic>
        <p:nvPicPr>
          <p:cNvPr id="337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200" y="838199"/>
            <a:ext cx="7848600" cy="530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4329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609600" y="1339407"/>
            <a:ext cx="8153400" cy="4893647"/>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eaLnBrk="0" fontAlgn="base" hangingPunct="0">
              <a:lnSpc>
                <a:spcPct val="150000"/>
              </a:lnSpc>
              <a:spcBef>
                <a:spcPct val="0"/>
              </a:spcBef>
              <a:spcAft>
                <a:spcPct val="0"/>
              </a:spcAft>
            </a:pPr>
            <a:r>
              <a:rPr lang="ar-SA" sz="2800" b="1" dirty="0" smtClean="0"/>
              <a:t>تاريخ مطالعه</a:t>
            </a:r>
            <a:r>
              <a:rPr lang="en-US" sz="2800" b="1" dirty="0" smtClean="0"/>
              <a:t>‌</a:t>
            </a:r>
            <a:r>
              <a:rPr lang="ar-SA" sz="2800" b="1" dirty="0" smtClean="0"/>
              <a:t>ي ازدواج  و رضايت از زندگي زناشويي، به روش غيرمدون به قدمت خود</a:t>
            </a:r>
            <a:r>
              <a:rPr lang="fa-IR" sz="2800" b="1" dirty="0" smtClean="0"/>
              <a:t> </a:t>
            </a:r>
            <a:r>
              <a:rPr lang="ar-SA" sz="2800" b="1" dirty="0" smtClean="0"/>
              <a:t>انسان و ازدواج است.</a:t>
            </a:r>
            <a:endParaRPr lang="fa-IR" sz="2800" b="1" dirty="0" smtClean="0"/>
          </a:p>
          <a:p>
            <a:pPr lvl="0" algn="just" rtl="1" eaLnBrk="0" fontAlgn="base" hangingPunct="0">
              <a:lnSpc>
                <a:spcPct val="150000"/>
              </a:lnSpc>
              <a:spcBef>
                <a:spcPct val="0"/>
              </a:spcBef>
              <a:spcAft>
                <a:spcPct val="0"/>
              </a:spcAft>
            </a:pPr>
            <a:r>
              <a:rPr lang="ar-SA" sz="2800" b="1" dirty="0" smtClean="0"/>
              <a:t> </a:t>
            </a:r>
            <a:r>
              <a:rPr lang="ar-SA" sz="2800" b="1" dirty="0"/>
              <a:t>اما، مطالعات علمي درباره</a:t>
            </a:r>
            <a:r>
              <a:rPr lang="en-US" sz="2800" b="1" dirty="0"/>
              <a:t>‌</a:t>
            </a:r>
            <a:r>
              <a:rPr lang="ar-SA" sz="2800" b="1" dirty="0"/>
              <a:t>ي ازدواج و رضايت از زندگي زناشويي به </a:t>
            </a:r>
            <a:r>
              <a:rPr lang="ar-SA" sz="2800" b="1" dirty="0">
                <a:solidFill>
                  <a:srgbClr val="0070C0"/>
                </a:solidFill>
              </a:rPr>
              <a:t>اوايل قرن نوزدهم </a:t>
            </a:r>
            <a:r>
              <a:rPr lang="ar-SA" sz="2800" b="1" dirty="0"/>
              <a:t>بر مي</a:t>
            </a:r>
            <a:r>
              <a:rPr lang="en-US" sz="2800" b="1" dirty="0"/>
              <a:t>‌</a:t>
            </a:r>
            <a:r>
              <a:rPr lang="ar-SA" sz="2800" b="1" dirty="0"/>
              <a:t>گردد</a:t>
            </a:r>
            <a:r>
              <a:rPr lang="ar-SA" sz="2800" b="1" dirty="0" smtClean="0"/>
              <a:t>.</a:t>
            </a:r>
            <a:endParaRPr lang="fa-IR" sz="2800" b="1" dirty="0" smtClean="0"/>
          </a:p>
          <a:p>
            <a:pPr lvl="0" algn="just" rtl="1" eaLnBrk="0" fontAlgn="base" hangingPunct="0">
              <a:lnSpc>
                <a:spcPct val="150000"/>
              </a:lnSpc>
              <a:spcBef>
                <a:spcPct val="0"/>
              </a:spcBef>
              <a:spcAft>
                <a:spcPct val="0"/>
              </a:spcAft>
            </a:pPr>
            <a:r>
              <a:rPr lang="ar-SA" sz="2800" b="1" dirty="0" smtClean="0"/>
              <a:t> </a:t>
            </a:r>
            <a:r>
              <a:rPr lang="ar-SA" sz="2800" b="1" dirty="0"/>
              <a:t>شايد اولين مطالعه</a:t>
            </a:r>
            <a:r>
              <a:rPr lang="en-US" sz="2800" b="1" dirty="0"/>
              <a:t>‌</a:t>
            </a:r>
            <a:r>
              <a:rPr lang="ar-SA" sz="2800" b="1" dirty="0"/>
              <a:t>ي منتشر شده درباره</a:t>
            </a:r>
            <a:r>
              <a:rPr lang="en-US" sz="2800" b="1" dirty="0"/>
              <a:t>‌</a:t>
            </a:r>
            <a:r>
              <a:rPr lang="ar-SA" sz="2800" b="1" dirty="0"/>
              <a:t>ي رضايت از زندگي زناشويي به كارهاي ترمن(</a:t>
            </a:r>
            <a:r>
              <a:rPr lang="en-US" sz="2800" b="1" dirty="0"/>
              <a:t> </a:t>
            </a:r>
            <a:r>
              <a:rPr lang="fa-IR" sz="2800" b="1" dirty="0" smtClean="0"/>
              <a:t>1983</a:t>
            </a:r>
            <a:r>
              <a:rPr lang="ar-SA" sz="2800" b="1" dirty="0" smtClean="0"/>
              <a:t>، </a:t>
            </a:r>
            <a:r>
              <a:rPr lang="ar-SA" sz="2800" b="1" dirty="0"/>
              <a:t>به نقل از احمدي و همكاران،</a:t>
            </a:r>
            <a:r>
              <a:rPr lang="en-US" sz="2800" b="1" dirty="0"/>
              <a:t> </a:t>
            </a:r>
            <a:r>
              <a:rPr lang="fa-IR" sz="2800" b="1" dirty="0" smtClean="0"/>
              <a:t>1385</a:t>
            </a:r>
            <a:r>
              <a:rPr lang="en-US" sz="2800" b="1" dirty="0" smtClean="0"/>
              <a:t> </a:t>
            </a:r>
            <a:r>
              <a:rPr lang="ar-SA" sz="2800" b="1" dirty="0"/>
              <a:t>) مربوط مي</a:t>
            </a:r>
            <a:r>
              <a:rPr lang="en-US" sz="2800" b="1" dirty="0"/>
              <a:t>‌</a:t>
            </a:r>
            <a:r>
              <a:rPr lang="ar-SA" sz="2800" b="1" dirty="0" smtClean="0"/>
              <a:t>شود</a:t>
            </a:r>
            <a:r>
              <a:rPr lang="fa-IR" sz="2800" b="1" dirty="0" smtClean="0"/>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31882967"/>
      </p:ext>
    </p:extLst>
  </p:cSld>
  <p:clrMapOvr>
    <a:masterClrMapping/>
  </p:clrMapOvr>
  <p:transition spd="slow">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81000" y="523859"/>
            <a:ext cx="8458200" cy="618630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rtl="1">
              <a:lnSpc>
                <a:spcPct val="150000"/>
              </a:lnSpc>
              <a:buFont typeface="Wingdings" pitchFamily="2" charset="2"/>
              <a:buChar char="×"/>
              <a:defRPr/>
            </a:pPr>
            <a:r>
              <a:rPr lang="ar-SA" sz="2800" b="1" dirty="0" smtClean="0"/>
              <a:t>براساس نتايج</a:t>
            </a:r>
            <a:r>
              <a:rPr lang="fa-IR" sz="2800" b="1" dirty="0" smtClean="0"/>
              <a:t> </a:t>
            </a:r>
            <a:r>
              <a:rPr lang="ar-SA" sz="2800" b="1" dirty="0"/>
              <a:t>مطالعات ميلر و </a:t>
            </a:r>
            <a:r>
              <a:rPr lang="ar-SA" sz="2800" b="1" dirty="0" smtClean="0"/>
              <a:t>همكاران</a:t>
            </a:r>
            <a:r>
              <a:rPr lang="fa-IR" sz="2800" b="1" dirty="0" smtClean="0"/>
              <a:t>(1997)</a:t>
            </a:r>
            <a:r>
              <a:rPr lang="ar-SA" sz="2800" b="1" dirty="0" smtClean="0"/>
              <a:t>، </a:t>
            </a:r>
            <a:r>
              <a:rPr lang="ar-SA" sz="2800" b="1" dirty="0">
                <a:solidFill>
                  <a:srgbClr val="002060"/>
                </a:solidFill>
              </a:rPr>
              <a:t>روابط علاوه براين كه </a:t>
            </a:r>
            <a:r>
              <a:rPr lang="ar-SA" sz="3200" b="1" dirty="0">
                <a:solidFill>
                  <a:srgbClr val="FF0000"/>
                </a:solidFill>
              </a:rPr>
              <a:t>برقرارشدني</a:t>
            </a:r>
            <a:r>
              <a:rPr lang="ar-SA" sz="2800" b="1" dirty="0">
                <a:solidFill>
                  <a:srgbClr val="C00000"/>
                </a:solidFill>
              </a:rPr>
              <a:t> </a:t>
            </a:r>
            <a:r>
              <a:rPr lang="ar-SA" sz="2800" b="1" dirty="0">
                <a:solidFill>
                  <a:srgbClr val="002060"/>
                </a:solidFill>
              </a:rPr>
              <a:t>است، </a:t>
            </a:r>
            <a:r>
              <a:rPr lang="ar-SA" sz="3200" b="1" dirty="0">
                <a:solidFill>
                  <a:srgbClr val="FF0000"/>
                </a:solidFill>
              </a:rPr>
              <a:t>حفظ </a:t>
            </a:r>
            <a:r>
              <a:rPr lang="ar-SA" sz="2800" b="1" dirty="0">
                <a:solidFill>
                  <a:srgbClr val="002060"/>
                </a:solidFill>
              </a:rPr>
              <a:t>مي</a:t>
            </a:r>
            <a:r>
              <a:rPr lang="en-US" sz="2800" b="1" dirty="0">
                <a:solidFill>
                  <a:srgbClr val="002060"/>
                </a:solidFill>
              </a:rPr>
              <a:t>‌</a:t>
            </a:r>
            <a:r>
              <a:rPr lang="ar-SA" sz="2800" b="1" dirty="0">
                <a:solidFill>
                  <a:srgbClr val="002060"/>
                </a:solidFill>
              </a:rPr>
              <a:t>شود، </a:t>
            </a:r>
            <a:r>
              <a:rPr lang="ar-SA" sz="3200" b="1" dirty="0">
                <a:solidFill>
                  <a:srgbClr val="FF0000"/>
                </a:solidFill>
              </a:rPr>
              <a:t>تحكيم پيدا مي</a:t>
            </a:r>
            <a:r>
              <a:rPr lang="en-US" sz="3200" b="1" dirty="0">
                <a:solidFill>
                  <a:srgbClr val="FF0000"/>
                </a:solidFill>
              </a:rPr>
              <a:t>‌</a:t>
            </a:r>
            <a:r>
              <a:rPr lang="ar-SA" sz="3200" b="1" dirty="0">
                <a:solidFill>
                  <a:srgbClr val="FF0000"/>
                </a:solidFill>
              </a:rPr>
              <a:t>كند </a:t>
            </a:r>
            <a:r>
              <a:rPr lang="ar-SA" sz="2800" b="1" dirty="0">
                <a:solidFill>
                  <a:srgbClr val="002060"/>
                </a:solidFill>
              </a:rPr>
              <a:t>و</a:t>
            </a:r>
            <a:r>
              <a:rPr lang="ar-SA" sz="2800" b="1" dirty="0">
                <a:solidFill>
                  <a:srgbClr val="C00000"/>
                </a:solidFill>
              </a:rPr>
              <a:t> </a:t>
            </a:r>
            <a:r>
              <a:rPr lang="ar-SA" sz="3200" b="1" dirty="0">
                <a:solidFill>
                  <a:srgbClr val="FF0000"/>
                </a:solidFill>
              </a:rPr>
              <a:t>فرو</a:t>
            </a:r>
            <a:r>
              <a:rPr lang="ar-SA" sz="2800" b="1" dirty="0">
                <a:solidFill>
                  <a:srgbClr val="C00000"/>
                </a:solidFill>
              </a:rPr>
              <a:t> مي</a:t>
            </a:r>
            <a:r>
              <a:rPr lang="en-US" sz="2800" b="1" dirty="0">
                <a:solidFill>
                  <a:srgbClr val="C00000"/>
                </a:solidFill>
              </a:rPr>
              <a:t>‌</a:t>
            </a:r>
            <a:r>
              <a:rPr lang="ar-SA" sz="2800" b="1" dirty="0" smtClean="0">
                <a:solidFill>
                  <a:srgbClr val="C00000"/>
                </a:solidFill>
              </a:rPr>
              <a:t>پاش</a:t>
            </a:r>
            <a:r>
              <a:rPr lang="ar-SA" sz="2800" b="1" dirty="0" smtClean="0"/>
              <a:t>د</a:t>
            </a:r>
            <a:r>
              <a:rPr lang="fa-IR" sz="2800" b="1" dirty="0" smtClean="0"/>
              <a:t>.</a:t>
            </a:r>
          </a:p>
          <a:p>
            <a:pPr marL="342900" indent="-342900" algn="just" rtl="1">
              <a:lnSpc>
                <a:spcPct val="150000"/>
              </a:lnSpc>
              <a:buFont typeface="Wingdings" panose="05000000000000000000" pitchFamily="2" charset="2"/>
              <a:buChar char="Ø"/>
            </a:pPr>
            <a:r>
              <a:rPr lang="ar-SA" sz="2800" b="1" dirty="0"/>
              <a:t>برطبق نظر بيرد و ملويل</a:t>
            </a:r>
            <a:r>
              <a:rPr lang="en-US" sz="2800" b="1" dirty="0"/>
              <a:t> </a:t>
            </a:r>
            <a:r>
              <a:rPr lang="fa-IR" sz="2800" b="1" dirty="0" smtClean="0"/>
              <a:t>(1994)</a:t>
            </a:r>
            <a:r>
              <a:rPr lang="ar-SA" sz="2800" b="1" dirty="0" smtClean="0"/>
              <a:t>، </a:t>
            </a:r>
            <a:r>
              <a:rPr lang="ar-SA" sz="2800" b="1" dirty="0"/>
              <a:t>ازدواج به معناي برقراری ارتباط با يك فرد مورد علاقه و مورد اعتماد به چند دليل است كه يكي از مهم</a:t>
            </a:r>
            <a:r>
              <a:rPr lang="en-US" sz="2800" b="1" dirty="0"/>
              <a:t>‌</a:t>
            </a:r>
            <a:r>
              <a:rPr lang="ar-SA" sz="2800" b="1" dirty="0"/>
              <a:t>ترين آنها </a:t>
            </a:r>
            <a:r>
              <a:rPr lang="ar-SA" sz="3200" b="1" dirty="0">
                <a:solidFill>
                  <a:srgbClr val="FF0000"/>
                </a:solidFill>
              </a:rPr>
              <a:t>رضايت زناشويي </a:t>
            </a:r>
            <a:r>
              <a:rPr lang="ar-SA" sz="2800" b="1" dirty="0"/>
              <a:t>اس</a:t>
            </a:r>
            <a:r>
              <a:rPr lang="fa-IR" sz="2800" b="1" dirty="0"/>
              <a:t>ت.</a:t>
            </a:r>
          </a:p>
          <a:p>
            <a:pPr algn="just" rtl="1">
              <a:lnSpc>
                <a:spcPct val="150000"/>
              </a:lnSpc>
              <a:buFont typeface="Wingdings" pitchFamily="2" charset="2"/>
              <a:buChar char="×"/>
              <a:defRPr/>
            </a:pPr>
            <a:r>
              <a:rPr lang="ar-SA" sz="2800" b="1" dirty="0" smtClean="0"/>
              <a:t>يكي </a:t>
            </a:r>
            <a:r>
              <a:rPr lang="ar-SA" sz="2800" b="1" dirty="0"/>
              <a:t>از جنبه</a:t>
            </a:r>
            <a:r>
              <a:rPr lang="en-US" sz="2800" b="1" dirty="0"/>
              <a:t>‌</a:t>
            </a:r>
            <a:r>
              <a:rPr lang="ar-SA" sz="2800" b="1" dirty="0"/>
              <a:t>هاي بسيار مهم يك نظام زناشويي،</a:t>
            </a:r>
            <a:r>
              <a:rPr lang="ar-SA" sz="3200" b="1" dirty="0"/>
              <a:t> </a:t>
            </a:r>
            <a:r>
              <a:rPr lang="ar-SA" sz="3200" b="1" dirty="0">
                <a:solidFill>
                  <a:srgbClr val="FF0000"/>
                </a:solidFill>
              </a:rPr>
              <a:t>رضايتي</a:t>
            </a:r>
            <a:r>
              <a:rPr lang="ar-SA" sz="3200" b="1" dirty="0"/>
              <a:t> </a:t>
            </a:r>
            <a:r>
              <a:rPr lang="ar-SA" sz="2800" b="1" dirty="0"/>
              <a:t>است كه زوجين در ازدواج تجربه مي</a:t>
            </a:r>
            <a:r>
              <a:rPr lang="en-US" sz="2800" b="1" dirty="0"/>
              <a:t>‌</a:t>
            </a:r>
            <a:r>
              <a:rPr lang="ar-SA" sz="2800" b="1" dirty="0"/>
              <a:t>كنند (تاني گوچي و همكاران،</a:t>
            </a:r>
            <a:r>
              <a:rPr lang="en-US" sz="2800" b="1" dirty="0"/>
              <a:t> </a:t>
            </a:r>
            <a:r>
              <a:rPr lang="fa-IR" sz="2800" b="1" dirty="0" smtClean="0"/>
              <a:t>2006</a:t>
            </a:r>
            <a:r>
              <a:rPr lang="ar-SA" sz="2800" b="1" dirty="0" smtClean="0"/>
              <a:t>؛ </a:t>
            </a:r>
            <a:r>
              <a:rPr lang="ar-SA" sz="2800" b="1" dirty="0"/>
              <a:t>به نقل از اوليا و همكاران، </a:t>
            </a:r>
            <a:r>
              <a:rPr lang="fa-IR" sz="2800" b="1" dirty="0" smtClean="0"/>
              <a:t>1390</a:t>
            </a:r>
            <a:r>
              <a:rPr lang="ar-SA" sz="2800" b="1" dirty="0" smtClean="0"/>
              <a:t> </a:t>
            </a:r>
            <a:r>
              <a:rPr lang="ar-SA" sz="2800" b="1" dirty="0"/>
              <a:t>). </a:t>
            </a:r>
            <a:endParaRPr lang="fa-IR" sz="2800" b="1" dirty="0"/>
          </a:p>
        </p:txBody>
      </p:sp>
    </p:spTree>
    <p:extLst>
      <p:ext uri="{BB962C8B-B14F-4D97-AF65-F5344CB8AC3E}">
        <p14:creationId xmlns:p14="http://schemas.microsoft.com/office/powerpoint/2010/main" val="373042878"/>
      </p:ext>
    </p:extLst>
  </p:cSld>
  <p:clrMapOvr>
    <a:masterClrMapping/>
  </p:clrMapOvr>
  <p:transition spd="slow">
    <p:strip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4800" y="991650"/>
            <a:ext cx="8229600" cy="5262979"/>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rtl="1" eaLnBrk="0" fontAlgn="base" hangingPunct="0">
              <a:lnSpc>
                <a:spcPct val="150000"/>
              </a:lnSpc>
              <a:spcBef>
                <a:spcPct val="0"/>
              </a:spcBef>
              <a:spcAft>
                <a:spcPct val="0"/>
              </a:spcAft>
              <a:buFont typeface="Wingdings" panose="05000000000000000000" pitchFamily="2" charset="2"/>
              <a:buChar char="Ø"/>
            </a:pPr>
            <a:r>
              <a:rPr kumimoji="0" lang="fa-IR" sz="2800" b="1" i="0" u="none" strike="noStrike" cap="none" normalizeH="0" baseline="0" dirty="0" smtClean="0">
                <a:ln>
                  <a:noFill/>
                </a:ln>
                <a:solidFill>
                  <a:schemeClr val="tx1"/>
                </a:solidFill>
                <a:effectLst/>
                <a:latin typeface="Arial" pitchFamily="34" charset="0"/>
                <a:cs typeface="Arial" pitchFamily="34" charset="0"/>
              </a:rPr>
              <a:t>به طور تقریبی بیشتر زوج های تازه ازدواج کرده، در آغاز زندگی دارای سطح بالایی از رضایت</a:t>
            </a:r>
            <a:r>
              <a:rPr kumimoji="0" lang="fa-IR" sz="2800" b="1" i="0" u="none" strike="noStrike" cap="none" normalizeH="0" dirty="0" smtClean="0">
                <a:ln>
                  <a:noFill/>
                </a:ln>
                <a:solidFill>
                  <a:schemeClr val="tx1"/>
                </a:solidFill>
                <a:effectLst/>
                <a:latin typeface="Arial" pitchFamily="34" charset="0"/>
                <a:cs typeface="Arial" pitchFamily="34" charset="0"/>
              </a:rPr>
              <a:t> زناشویی هستند،</a:t>
            </a:r>
          </a:p>
          <a:p>
            <a:pPr marL="457200" lvl="0" indent="-457200" algn="just" rtl="1" eaLnBrk="0" fontAlgn="base" hangingPunct="0">
              <a:lnSpc>
                <a:spcPct val="150000"/>
              </a:lnSpc>
              <a:spcBef>
                <a:spcPct val="0"/>
              </a:spcBef>
              <a:spcAft>
                <a:spcPct val="0"/>
              </a:spcAft>
              <a:buFont typeface="Wingdings" panose="05000000000000000000" pitchFamily="2" charset="2"/>
              <a:buChar char="Ø"/>
            </a:pPr>
            <a:r>
              <a:rPr kumimoji="0" lang="fa-IR" sz="2800" b="1" i="0" u="none" strike="noStrike" cap="none" normalizeH="0" dirty="0" smtClean="0">
                <a:ln>
                  <a:noFill/>
                </a:ln>
                <a:solidFill>
                  <a:schemeClr val="tx1"/>
                </a:solidFill>
                <a:effectLst/>
                <a:latin typeface="Arial" pitchFamily="34" charset="0"/>
                <a:cs typeface="Arial" pitchFamily="34" charset="0"/>
              </a:rPr>
              <a:t> اما، در همان هفته های اول و ماه های اول ازدواج، اختلاف نظرهای بسیاری ظاهر می شوند که چنانچه حل نشوند، می توانند رضایت، ثبات و پایداری رابطه زناشویی را تهدید و تخریب کنند.</a:t>
            </a:r>
          </a:p>
          <a:p>
            <a:pPr marL="457200" lvl="0" indent="-457200" algn="just" rtl="1" eaLnBrk="0" fontAlgn="base" hangingPunct="0">
              <a:lnSpc>
                <a:spcPct val="150000"/>
              </a:lnSpc>
              <a:spcBef>
                <a:spcPct val="0"/>
              </a:spcBef>
              <a:spcAft>
                <a:spcPct val="0"/>
              </a:spcAft>
              <a:buFont typeface="Wingdings" panose="05000000000000000000" pitchFamily="2" charset="2"/>
              <a:buChar char="Ø"/>
            </a:pPr>
            <a:r>
              <a:rPr lang="fa-IR" sz="2800" b="1" baseline="0" dirty="0" smtClean="0">
                <a:latin typeface="Arial" pitchFamily="34" charset="0"/>
                <a:cs typeface="Arial" pitchFamily="34" charset="0"/>
              </a:rPr>
              <a:t>علاوه</a:t>
            </a:r>
            <a:r>
              <a:rPr lang="fa-IR" sz="2800" b="1" dirty="0" smtClean="0">
                <a:latin typeface="Arial" pitchFamily="34" charset="0"/>
                <a:cs typeface="Arial" pitchFamily="34" charset="0"/>
              </a:rPr>
              <a:t> براین، با گذشت زمان و به دنبال بروز تعارض ها و اختلافات، عشق و علاقه و رضایت زناشویی کاهش می یابد.</a:t>
            </a:r>
          </a:p>
          <a:p>
            <a:pPr lvl="0" algn="just" rtl="1" eaLnBrk="0" fontAlgn="base" hangingPunct="0">
              <a:lnSpc>
                <a:spcPct val="150000"/>
              </a:lnSpc>
              <a:spcBef>
                <a:spcPct val="0"/>
              </a:spcBef>
              <a:spcAft>
                <a:spcPct val="0"/>
              </a:spcAf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45302192"/>
      </p:ext>
    </p:extLst>
  </p:cSld>
  <p:clrMapOvr>
    <a:masterClrMapping/>
  </p:clrMapOvr>
  <p:transition spd="slow">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57200" y="727473"/>
            <a:ext cx="8382000" cy="5909310"/>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rtl="1">
              <a:lnSpc>
                <a:spcPct val="150000"/>
              </a:lnSpc>
              <a:buFont typeface="Wingdings" panose="05000000000000000000" pitchFamily="2" charset="2"/>
              <a:buChar char="Ø"/>
            </a:pPr>
            <a:r>
              <a:rPr lang="fa-IR" altLang="en-US" sz="2600" b="1" dirty="0" smtClean="0"/>
              <a:t>برای اکثر زوجین، علت کاهش شور و شوق،علاقه و دلبستگی اولیه آن هابه یکدیگر پس از ازدواج به مثابه یک راز نا گشوده است.</a:t>
            </a:r>
          </a:p>
          <a:p>
            <a:pPr marL="342900" indent="-342900" algn="just" rtl="1">
              <a:lnSpc>
                <a:spcPct val="150000"/>
              </a:lnSpc>
              <a:buFont typeface="Wingdings" panose="05000000000000000000" pitchFamily="2" charset="2"/>
              <a:buChar char="Ø"/>
            </a:pPr>
            <a:r>
              <a:rPr lang="fa-IR" altLang="en-US" sz="2600" b="1" dirty="0" smtClean="0"/>
              <a:t>زوج هایی که زندگی مشترک شان را با شور عشق آغاز می کنند، متوجه می شوند که شوق و صمیمیت اولیه شان به یکدیگر هر روز کم رنگ تر می شوند و جالب اینجاست هیچ کدام به درستی نمی دانند که اشکال کار در کجا و چیست؟</a:t>
            </a:r>
          </a:p>
          <a:p>
            <a:pPr marL="342900" indent="-342900" algn="just" rtl="1">
              <a:lnSpc>
                <a:spcPct val="150000"/>
              </a:lnSpc>
              <a:buFont typeface="Wingdings" panose="05000000000000000000" pitchFamily="2" charset="2"/>
              <a:buChar char="Ø"/>
            </a:pPr>
            <a:r>
              <a:rPr lang="fa-IR" altLang="en-US" sz="2600" b="1" dirty="0" smtClean="0"/>
              <a:t>آن احساسات آتشین، شوق و شیفتگی ممکن است در مقاطعی از زندگی جلوه گر شود اما، به تدریج رابطه صمیمی با یکدیگر گام به گام رنگ می بازد یا در سطحی بسیار پایین تر از انتظار راکد می ماند.</a:t>
            </a:r>
          </a:p>
          <a:p>
            <a:pPr marL="342900" indent="-342900" algn="just" rtl="1">
              <a:lnSpc>
                <a:spcPct val="150000"/>
              </a:lnSpc>
              <a:buFont typeface="Wingdings" panose="05000000000000000000" pitchFamily="2" charset="2"/>
              <a:buChar char="Ø"/>
            </a:pP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198787656"/>
      </p:ext>
    </p:extLst>
  </p:cSld>
  <p:clrMapOvr>
    <a:masterClrMapping/>
  </p:clrMapOvr>
  <p:transition spd="slow">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04800" y="723402"/>
            <a:ext cx="8610600" cy="5909310"/>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rtl="1">
              <a:lnSpc>
                <a:spcPct val="150000"/>
              </a:lnSpc>
              <a:buFont typeface="Wingdings" panose="05000000000000000000" pitchFamily="2" charset="2"/>
              <a:buChar char="Ø"/>
            </a:pPr>
            <a:r>
              <a:rPr lang="fa-IR" altLang="en-US" sz="2400" b="1" dirty="0" smtClean="0">
                <a:latin typeface="Arial" panose="020B0604020202020204" pitchFamily="34" charset="0"/>
              </a:rPr>
              <a:t> </a:t>
            </a:r>
            <a:r>
              <a:rPr lang="fa-IR" altLang="en-US" sz="2800" b="1" dirty="0"/>
              <a:t>آنها طی این </a:t>
            </a:r>
            <a:r>
              <a:rPr lang="fa-IR" altLang="en-US" sz="2800" b="1" dirty="0" smtClean="0"/>
              <a:t>زمان، فشارهای عاطفی و تنش های بسیاری را تجربه می کنند.</a:t>
            </a:r>
            <a:endParaRPr lang="fa-IR" altLang="en-US" sz="2800" b="1" dirty="0"/>
          </a:p>
          <a:p>
            <a:pPr marL="342900" indent="-342900" algn="just" rtl="1">
              <a:lnSpc>
                <a:spcPct val="150000"/>
              </a:lnSpc>
              <a:buFont typeface="Wingdings" panose="05000000000000000000" pitchFamily="2" charset="2"/>
              <a:buChar char="Ø"/>
            </a:pPr>
            <a:r>
              <a:rPr lang="fa-IR" sz="2800" b="1" dirty="0" smtClean="0"/>
              <a:t>با گذشت زمان زندگی مشترک بسیاری از زوج ها به طلاق کشیده می شود. </a:t>
            </a:r>
          </a:p>
          <a:p>
            <a:pPr marL="342900" indent="-342900" algn="just" rtl="1">
              <a:lnSpc>
                <a:spcPct val="150000"/>
              </a:lnSpc>
              <a:buFont typeface="Wingdings" panose="05000000000000000000" pitchFamily="2" charset="2"/>
              <a:buChar char="Ø"/>
            </a:pPr>
            <a:r>
              <a:rPr lang="fa-IR" sz="2800" b="1" dirty="0" smtClean="0"/>
              <a:t>اما بعضی از زوج ها به زندگی مشترک شان با آهنگی یکنواخت و ملال آور ادامه می دهند و بسیاری از آن ها برای تحمل این زندگی ناخشنود به راهکارهای مقابله ای منفی و مخرب مانند :</a:t>
            </a:r>
          </a:p>
          <a:p>
            <a:pPr marL="342900" indent="-342900" algn="just" rtl="1">
              <a:lnSpc>
                <a:spcPct val="150000"/>
              </a:lnSpc>
              <a:buFont typeface="Wingdings" panose="05000000000000000000" pitchFamily="2" charset="2"/>
              <a:buChar char="Ø"/>
            </a:pPr>
            <a:r>
              <a:rPr lang="fa-IR" sz="2800" b="1" dirty="0" smtClean="0"/>
              <a:t>مصرف مشروبات الکلی، مواد مخدر، پرخوری، رابطه نامشروع و... پنا می برند.</a:t>
            </a:r>
            <a:endParaRPr lang="en-US" sz="2800" b="1" dirty="0"/>
          </a:p>
        </p:txBody>
      </p:sp>
    </p:spTree>
    <p:extLst>
      <p:ext uri="{BB962C8B-B14F-4D97-AF65-F5344CB8AC3E}">
        <p14:creationId xmlns:p14="http://schemas.microsoft.com/office/powerpoint/2010/main" val="93324465"/>
      </p:ext>
    </p:extLst>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04800" y="1041358"/>
            <a:ext cx="8458200" cy="5262979"/>
          </a:xfrm>
          <a:prstGeom prst="rect">
            <a:avLst/>
          </a:prstGeom>
          <a:solidFill>
            <a:srgbClr val="FFFF99"/>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654050" indent="-571500" algn="just" rtl="1">
              <a:lnSpc>
                <a:spcPct val="150000"/>
              </a:lnSpc>
              <a:buFont typeface="Wingdings" panose="05000000000000000000" pitchFamily="2" charset="2"/>
              <a:buChar char="Ø"/>
              <a:defRPr/>
            </a:pPr>
            <a:r>
              <a:rPr lang="fa-IR" sz="2800" b="1" dirty="0">
                <a:solidFill>
                  <a:srgbClr val="7030A0"/>
                </a:solidFill>
                <a:effectLst>
                  <a:outerShdw blurRad="38100" dist="38100" dir="2700000" algn="tl">
                    <a:srgbClr val="000000">
                      <a:alpha val="43137"/>
                    </a:srgbClr>
                  </a:outerShdw>
                </a:effectLst>
                <a:latin typeface="Arial" pitchFamily="34" charset="0"/>
                <a:cs typeface="B Nazanin" panose="00000400000000000000" pitchFamily="2" charset="-78"/>
              </a:rPr>
              <a:t>به جرأت می­توان گفت که همه در فکر آن هستند که همسر مناسب انتخاب کنند و زندگی زناشویی رضایت بخش و پایداری داشته باشند.</a:t>
            </a:r>
          </a:p>
          <a:p>
            <a:pPr marL="654050" indent="-571500" algn="just" rtl="1">
              <a:lnSpc>
                <a:spcPct val="150000"/>
              </a:lnSpc>
              <a:buFont typeface="Wingdings" panose="05000000000000000000" pitchFamily="2" charset="2"/>
              <a:buChar char="Ø"/>
              <a:defRPr/>
            </a:pPr>
            <a:r>
              <a:rPr lang="fa-IR" sz="2800" b="1" dirty="0">
                <a:solidFill>
                  <a:srgbClr val="7030A0"/>
                </a:solidFill>
                <a:effectLst>
                  <a:outerShdw blurRad="38100" dist="38100" dir="2700000" algn="tl">
                    <a:srgbClr val="000000">
                      <a:alpha val="43137"/>
                    </a:srgbClr>
                  </a:outerShdw>
                </a:effectLst>
                <a:latin typeface="Arial" pitchFamily="34" charset="0"/>
                <a:cs typeface="B Nazanin" panose="00000400000000000000" pitchFamily="2" charset="-78"/>
              </a:rPr>
              <a:t> آرزویی که نیل به آن در عصر حاضر بسیار دشوار و یا غیر ممکن به نظر می رسد.</a:t>
            </a:r>
          </a:p>
          <a:p>
            <a:pPr marL="654050" indent="-571500" algn="just" rtl="1">
              <a:lnSpc>
                <a:spcPct val="150000"/>
              </a:lnSpc>
              <a:buFont typeface="Wingdings" panose="05000000000000000000" pitchFamily="2" charset="2"/>
              <a:buChar char="Ø"/>
              <a:defRPr/>
            </a:pPr>
            <a:r>
              <a:rPr lang="fa-IR" sz="2800" b="1" dirty="0">
                <a:solidFill>
                  <a:srgbClr val="7030A0"/>
                </a:solidFill>
                <a:effectLst>
                  <a:outerShdw blurRad="38100" dist="38100" dir="2700000" algn="tl">
                    <a:srgbClr val="000000">
                      <a:alpha val="43137"/>
                    </a:srgbClr>
                  </a:outerShdw>
                </a:effectLst>
                <a:latin typeface="Arial" pitchFamily="34" charset="0"/>
                <a:cs typeface="B Nazanin" panose="00000400000000000000" pitchFamily="2" charset="-78"/>
              </a:rPr>
              <a:t> افزایش آمار طلاق در دنیای معاصر نشانگر این مدعاست.</a:t>
            </a:r>
          </a:p>
          <a:p>
            <a:pPr marL="654050" indent="-571500" algn="just" rtl="1">
              <a:lnSpc>
                <a:spcPct val="150000"/>
              </a:lnSpc>
              <a:buFont typeface="Wingdings" panose="05000000000000000000" pitchFamily="2" charset="2"/>
              <a:buChar char="Ø"/>
              <a:defRPr/>
            </a:pPr>
            <a:r>
              <a:rPr lang="fa-IR" sz="2800" b="1" dirty="0">
                <a:solidFill>
                  <a:srgbClr val="7030A0"/>
                </a:solidFill>
                <a:effectLst>
                  <a:outerShdw blurRad="38100" dist="38100" dir="2700000" algn="tl">
                    <a:srgbClr val="000000">
                      <a:alpha val="43137"/>
                    </a:srgbClr>
                  </a:outerShdw>
                </a:effectLst>
                <a:latin typeface="Arial" pitchFamily="34" charset="0"/>
                <a:cs typeface="B Nazanin" panose="00000400000000000000" pitchFamily="2" charset="-78"/>
              </a:rPr>
              <a:t> </a:t>
            </a:r>
            <a:r>
              <a:rPr lang="ar-SA" sz="2800" b="1" dirty="0">
                <a:solidFill>
                  <a:srgbClr val="7030A0"/>
                </a:solidFill>
                <a:effectLst>
                  <a:outerShdw blurRad="38100" dist="38100" dir="2700000" algn="tl">
                    <a:srgbClr val="000000">
                      <a:alpha val="43137"/>
                    </a:srgbClr>
                  </a:outerShdw>
                </a:effectLst>
                <a:latin typeface="Arial" pitchFamily="34" charset="0"/>
                <a:cs typeface="B Nazanin" panose="00000400000000000000" pitchFamily="2" charset="-78"/>
              </a:rPr>
              <a:t>روز به روز، ازدواج‌های غیررضایت‌بخش و ناموفق بیش‌تری به طلاق ختم می‌شود</a:t>
            </a:r>
            <a:r>
              <a:rPr lang="en-US" sz="2800" b="1" dirty="0" smtClean="0">
                <a:solidFill>
                  <a:srgbClr val="7030A0"/>
                </a:solidFill>
                <a:effectLst>
                  <a:outerShdw blurRad="38100" dist="38100" dir="2700000" algn="tl">
                    <a:srgbClr val="000000">
                      <a:alpha val="43137"/>
                    </a:srgbClr>
                  </a:outerShdw>
                </a:effectLst>
                <a:latin typeface="Arial" pitchFamily="34" charset="0"/>
                <a:cs typeface="B Nazanin" panose="00000400000000000000" pitchFamily="2" charset="-78"/>
              </a:rPr>
              <a:t>.</a:t>
            </a:r>
            <a:endParaRPr lang="fa-IR" sz="2800" dirty="0"/>
          </a:p>
        </p:txBody>
      </p:sp>
    </p:spTree>
    <p:extLst>
      <p:ext uri="{BB962C8B-B14F-4D97-AF65-F5344CB8AC3E}">
        <p14:creationId xmlns:p14="http://schemas.microsoft.com/office/powerpoint/2010/main" val="2858042282"/>
      </p:ext>
    </p:extLst>
  </p:cSld>
  <p:clrMapOvr>
    <a:masterClrMapping/>
  </p:clrMapOvr>
  <p:transition spd="slow">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498075404"/>
              </p:ext>
            </p:extLst>
          </p:nvPr>
        </p:nvGraphicFramePr>
        <p:xfrm>
          <a:off x="228600" y="304800"/>
          <a:ext cx="86868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680769"/>
      </p:ext>
    </p:extLst>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81000" y="1121814"/>
            <a:ext cx="8305800" cy="54707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rtl="1">
              <a:lnSpc>
                <a:spcPct val="150000"/>
              </a:lnSpc>
              <a:buFont typeface="Wingdings" pitchFamily="2" charset="2"/>
              <a:buChar char="×"/>
              <a:defRPr/>
            </a:pPr>
            <a:r>
              <a:rPr lang="ar-SA" sz="3100" b="1" u="sng" dirty="0">
                <a:solidFill>
                  <a:srgbClr val="C00000"/>
                </a:solidFill>
                <a:latin typeface="Arial" pitchFamily="34" charset="0"/>
                <a:cs typeface="B Nazanin" panose="00000400000000000000" pitchFamily="2" charset="-78"/>
              </a:rPr>
              <a:t>کسانی که طلاق گرفته اند</a:t>
            </a:r>
            <a:r>
              <a:rPr lang="ar-SA" sz="3100" b="1" dirty="0">
                <a:solidFill>
                  <a:srgbClr val="C00000"/>
                </a:solidFill>
                <a:latin typeface="Arial" pitchFamily="34" charset="0"/>
                <a:cs typeface="B Nazanin" panose="00000400000000000000" pitchFamily="2" charset="-78"/>
              </a:rPr>
              <a:t>،</a:t>
            </a:r>
            <a:r>
              <a:rPr lang="ar-SA" sz="3100" b="1" dirty="0">
                <a:latin typeface="Arial" pitchFamily="34" charset="0"/>
                <a:cs typeface="B Nazanin" panose="00000400000000000000" pitchFamily="2" charset="-78"/>
              </a:rPr>
              <a:t>علی</a:t>
            </a:r>
            <a:r>
              <a:rPr lang="ar-SA" sz="3100" b="1" dirty="0">
                <a:solidFill>
                  <a:srgbClr val="C00000"/>
                </a:solidFill>
                <a:latin typeface="Arial" pitchFamily="34" charset="0"/>
                <a:cs typeface="B Nazanin" panose="00000400000000000000" pitchFamily="2" charset="-78"/>
              </a:rPr>
              <a:t> </a:t>
            </a:r>
            <a:r>
              <a:rPr lang="ar-SA" sz="3100" b="1" dirty="0">
                <a:latin typeface="Arial" pitchFamily="34" charset="0"/>
                <a:cs typeface="B Nazanin" panose="00000400000000000000" pitchFamily="2" charset="-78"/>
              </a:rPr>
              <a:t>رغم تجربه تلخی که داشته اند حدود 65/5 درصد زنان</a:t>
            </a:r>
            <a:r>
              <a:rPr lang="fa-IR" sz="3100" b="1" dirty="0">
                <a:latin typeface="Arial" pitchFamily="34" charset="0"/>
                <a:cs typeface="B Nazanin" panose="00000400000000000000" pitchFamily="2" charset="-78"/>
              </a:rPr>
              <a:t> </a:t>
            </a:r>
            <a:r>
              <a:rPr lang="ar-SA" sz="3100" b="1" dirty="0">
                <a:latin typeface="Arial" pitchFamily="34" charset="0"/>
                <a:cs typeface="B Nazanin" panose="00000400000000000000" pitchFamily="2" charset="-78"/>
              </a:rPr>
              <a:t>و70 درصد مردان مجدد</a:t>
            </a:r>
            <a:r>
              <a:rPr lang="fa-IR" sz="3100" b="1" dirty="0">
                <a:latin typeface="Arial" pitchFamily="34" charset="0"/>
                <a:cs typeface="B Nazanin" panose="00000400000000000000" pitchFamily="2" charset="-78"/>
              </a:rPr>
              <a:t>اً</a:t>
            </a:r>
            <a:r>
              <a:rPr lang="ar-SA" sz="3100" b="1" dirty="0">
                <a:latin typeface="Arial" pitchFamily="34" charset="0"/>
                <a:cs typeface="B Nazanin" panose="00000400000000000000" pitchFamily="2" charset="-78"/>
              </a:rPr>
              <a:t> ازدواج می کنند و</a:t>
            </a:r>
            <a:r>
              <a:rPr lang="fa-IR" sz="3100" b="1" dirty="0">
                <a:latin typeface="Arial" pitchFamily="34" charset="0"/>
                <a:cs typeface="B Nazanin" panose="00000400000000000000" pitchFamily="2" charset="-78"/>
              </a:rPr>
              <a:t> </a:t>
            </a:r>
            <a:r>
              <a:rPr lang="ar-SA" sz="3100" b="1" dirty="0">
                <a:latin typeface="Arial" pitchFamily="34" charset="0"/>
                <a:cs typeface="B Nazanin" panose="00000400000000000000" pitchFamily="2" charset="-78"/>
              </a:rPr>
              <a:t>حدود 50 درصد افرادی که برای بار دوم ازدواج کرده اند ،دوباره طلاق می گیرند</a:t>
            </a:r>
            <a:r>
              <a:rPr lang="fa-IR" sz="3100" b="1" dirty="0">
                <a:latin typeface="Arial" pitchFamily="34" charset="0"/>
                <a:cs typeface="B Nazanin" panose="00000400000000000000" pitchFamily="2" charset="-78"/>
              </a:rPr>
              <a:t> </a:t>
            </a:r>
            <a:r>
              <a:rPr lang="ar-SA" sz="3100" b="1" dirty="0">
                <a:latin typeface="Arial" pitchFamily="34" charset="0"/>
                <a:cs typeface="B Nazanin" panose="00000400000000000000" pitchFamily="2" charset="-78"/>
              </a:rPr>
              <a:t>(اولیا وهمکاران </a:t>
            </a:r>
            <a:r>
              <a:rPr lang="ar-SA" sz="3100" b="1" dirty="0" smtClean="0">
                <a:latin typeface="Arial" pitchFamily="34" charset="0"/>
                <a:cs typeface="B Nazanin" panose="00000400000000000000" pitchFamily="2" charset="-78"/>
              </a:rPr>
              <a:t>،</a:t>
            </a:r>
            <a:r>
              <a:rPr lang="fa-IR" sz="3100" b="1" dirty="0" smtClean="0">
                <a:latin typeface="Arial" pitchFamily="34" charset="0"/>
                <a:cs typeface="B Nazanin" panose="00000400000000000000" pitchFamily="2" charset="-78"/>
              </a:rPr>
              <a:t>1391</a:t>
            </a:r>
            <a:r>
              <a:rPr lang="ar-SA" sz="3100" b="1" dirty="0" smtClean="0">
                <a:latin typeface="Arial" pitchFamily="34" charset="0"/>
                <a:cs typeface="B Nazanin" panose="00000400000000000000" pitchFamily="2" charset="-78"/>
              </a:rPr>
              <a:t>).</a:t>
            </a:r>
            <a:endParaRPr lang="en-US" sz="3100" b="1" dirty="0">
              <a:latin typeface="Arial" pitchFamily="34" charset="0"/>
              <a:cs typeface="B Nazanin" panose="00000400000000000000" pitchFamily="2" charset="-78"/>
            </a:endParaRPr>
          </a:p>
          <a:p>
            <a:pPr algn="just" rtl="1">
              <a:lnSpc>
                <a:spcPct val="150000"/>
              </a:lnSpc>
              <a:buFont typeface="Wingdings" pitchFamily="2" charset="2"/>
              <a:buChar char="×"/>
              <a:defRPr/>
            </a:pPr>
            <a:r>
              <a:rPr lang="ar-SA" sz="3100" b="1" dirty="0">
                <a:solidFill>
                  <a:srgbClr val="000099"/>
                </a:solidFill>
                <a:cs typeface="B Nazanin" panose="00000400000000000000" pitchFamily="2" charset="-78"/>
              </a:rPr>
              <a:t>آنچه </a:t>
            </a:r>
            <a:r>
              <a:rPr lang="fa-IR" sz="3100" b="1" dirty="0">
                <a:solidFill>
                  <a:srgbClr val="000099"/>
                </a:solidFill>
                <a:cs typeface="B Nazanin" panose="00000400000000000000" pitchFamily="2" charset="-78"/>
              </a:rPr>
              <a:t>اکثر افراد</a:t>
            </a:r>
            <a:r>
              <a:rPr lang="ar-SA" sz="3100" b="1" dirty="0">
                <a:solidFill>
                  <a:srgbClr val="000099"/>
                </a:solidFill>
                <a:cs typeface="B Nazanin" panose="00000400000000000000" pitchFamily="2" charset="-78"/>
              </a:rPr>
              <a:t> در بار اول و در هر بار ازدواج تجربه مي</a:t>
            </a:r>
            <a:r>
              <a:rPr lang="en-US" sz="3100" b="1" dirty="0">
                <a:solidFill>
                  <a:srgbClr val="000099"/>
                </a:solidFill>
                <a:cs typeface="B Nazanin" panose="00000400000000000000" pitchFamily="2" charset="-78"/>
              </a:rPr>
              <a:t>‌</a:t>
            </a:r>
            <a:r>
              <a:rPr lang="ar-SA" sz="3100" b="1" dirty="0">
                <a:solidFill>
                  <a:srgbClr val="000099"/>
                </a:solidFill>
                <a:cs typeface="B Nazanin" panose="00000400000000000000" pitchFamily="2" charset="-78"/>
              </a:rPr>
              <a:t>كنند، </a:t>
            </a:r>
            <a:r>
              <a:rPr lang="fa-IR" sz="3100" b="1" dirty="0">
                <a:solidFill>
                  <a:srgbClr val="000099"/>
                </a:solidFill>
                <a:cs typeface="B Nazanin" panose="00000400000000000000" pitchFamily="2" charset="-78"/>
              </a:rPr>
              <a:t>ناسازگاری و نارضایتی </a:t>
            </a:r>
            <a:r>
              <a:rPr lang="ar-SA" sz="3100" b="1" dirty="0">
                <a:solidFill>
                  <a:srgbClr val="000099"/>
                </a:solidFill>
                <a:cs typeface="B Nazanin" panose="00000400000000000000" pitchFamily="2" charset="-78"/>
              </a:rPr>
              <a:t>از زندگي زناشويي است</a:t>
            </a:r>
            <a:r>
              <a:rPr lang="en-US" sz="3100" b="1" dirty="0" smtClean="0">
                <a:solidFill>
                  <a:srgbClr val="000099"/>
                </a:solidFill>
                <a:cs typeface="B Nazanin" panose="00000400000000000000" pitchFamily="2" charset="-78"/>
              </a:rPr>
              <a:t>.</a:t>
            </a:r>
          </a:p>
          <a:p>
            <a:pPr algn="just" rtl="1">
              <a:lnSpc>
                <a:spcPct val="150000"/>
              </a:lnSpc>
              <a:buFont typeface="Wingdings" pitchFamily="2" charset="2"/>
              <a:buChar char="×"/>
              <a:defRPr/>
            </a:pPr>
            <a:r>
              <a:rPr lang="ar-SA" sz="3100" b="1" dirty="0" smtClean="0">
                <a:solidFill>
                  <a:srgbClr val="000099"/>
                </a:solidFill>
                <a:cs typeface="B Nazanin" panose="00000400000000000000" pitchFamily="2" charset="-78"/>
              </a:rPr>
              <a:t> </a:t>
            </a:r>
            <a:r>
              <a:rPr lang="fa-IR" sz="3100" b="1" dirty="0">
                <a:solidFill>
                  <a:srgbClr val="FF0000"/>
                </a:solidFill>
                <a:cs typeface="B Nazanin" panose="00000400000000000000" pitchFamily="2" charset="-78"/>
              </a:rPr>
              <a:t>به راستی چرا ؟</a:t>
            </a:r>
            <a:endParaRPr lang="fa-IR" sz="3100" b="1" u="sng" spc="300" dirty="0">
              <a:solidFill>
                <a:srgbClr val="FF0000"/>
              </a:solidFill>
              <a:effectLst>
                <a:outerShdw blurRad="38100" dist="38100" dir="2700000" algn="tl">
                  <a:srgbClr val="000000">
                    <a:alpha val="43137"/>
                  </a:srgbClr>
                </a:outerShdw>
              </a:effectLst>
              <a:cs typeface="B Nazanin" panose="00000400000000000000" pitchFamily="2" charset="-78"/>
            </a:endParaRPr>
          </a:p>
          <a:p>
            <a:endParaRPr kumimoji="0" lang="hy-AM"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24961884"/>
      </p:ext>
    </p:extLst>
  </p:cSld>
  <p:clrMapOvr>
    <a:masterClrMapping/>
  </p:clrMapOvr>
  <p:transition spd="slow">
    <p:strip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685800" y="885023"/>
            <a:ext cx="7924800" cy="4893647"/>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endParaRPr lang="en-US" sz="2400" dirty="0" smtClean="0"/>
          </a:p>
          <a:p>
            <a:pPr lvl="0"/>
            <a:endParaRPr lang="en-US" sz="2400" dirty="0" smtClean="0"/>
          </a:p>
          <a:p>
            <a:pPr marL="342900" indent="-342900" algn="just" rtl="1">
              <a:lnSpc>
                <a:spcPct val="150000"/>
              </a:lnSpc>
              <a:buFont typeface="Wingdings" panose="05000000000000000000" pitchFamily="2" charset="2"/>
              <a:buChar char="Ø"/>
            </a:pPr>
            <a:r>
              <a:rPr lang="fa-IR" altLang="en-US" sz="2400" b="1" dirty="0">
                <a:latin typeface="Arial" panose="020B0604020202020204" pitchFamily="34" charset="0"/>
                <a:cs typeface="B Nazanin" panose="00000400000000000000" pitchFamily="2" charset="-78"/>
              </a:rPr>
              <a:t> </a:t>
            </a:r>
            <a:r>
              <a:rPr lang="ar-SA" altLang="en-US" sz="4000" b="1" dirty="0">
                <a:solidFill>
                  <a:srgbClr val="002060"/>
                </a:solidFill>
              </a:rPr>
              <a:t>براین اساس تعیین </a:t>
            </a:r>
            <a:r>
              <a:rPr lang="fa-IR" altLang="en-US" sz="4000" b="1" dirty="0">
                <a:solidFill>
                  <a:srgbClr val="002060"/>
                </a:solidFill>
              </a:rPr>
              <a:t>وتبیین </a:t>
            </a:r>
            <a:r>
              <a:rPr lang="ar-SA" altLang="en-US" sz="4000" b="1" dirty="0">
                <a:solidFill>
                  <a:srgbClr val="002060"/>
                </a:solidFill>
              </a:rPr>
              <a:t>این که چه</a:t>
            </a:r>
            <a:r>
              <a:rPr lang="fa-IR" altLang="en-US" sz="4000" b="1" dirty="0">
                <a:solidFill>
                  <a:srgbClr val="002060"/>
                </a:solidFill>
              </a:rPr>
              <a:t> عواملی </a:t>
            </a:r>
            <a:r>
              <a:rPr lang="ar-SA" altLang="en-US" sz="4000" b="1" dirty="0">
                <a:solidFill>
                  <a:srgbClr val="002060"/>
                </a:solidFill>
              </a:rPr>
              <a:t>زندگی زناشویی را به سوی نارضایتی</a:t>
            </a:r>
            <a:r>
              <a:rPr lang="fa-IR" altLang="en-US" sz="4000" b="1" dirty="0">
                <a:solidFill>
                  <a:srgbClr val="002060"/>
                </a:solidFill>
              </a:rPr>
              <a:t>،</a:t>
            </a:r>
            <a:r>
              <a:rPr lang="ar-SA" altLang="en-US" sz="4000" b="1" dirty="0">
                <a:solidFill>
                  <a:srgbClr val="002060"/>
                </a:solidFill>
              </a:rPr>
              <a:t> نا</a:t>
            </a:r>
            <a:r>
              <a:rPr lang="fa-IR" altLang="en-US" sz="4000" b="1" dirty="0">
                <a:solidFill>
                  <a:srgbClr val="002060"/>
                </a:solidFill>
              </a:rPr>
              <a:t>پایداری</a:t>
            </a:r>
            <a:r>
              <a:rPr lang="ar-SA" altLang="en-US" sz="4000" b="1" dirty="0">
                <a:solidFill>
                  <a:srgbClr val="002060"/>
                </a:solidFill>
              </a:rPr>
              <a:t> </a:t>
            </a:r>
            <a:r>
              <a:rPr lang="fa-IR" altLang="en-US" sz="4000" b="1" dirty="0">
                <a:solidFill>
                  <a:srgbClr val="002060"/>
                </a:solidFill>
              </a:rPr>
              <a:t>و نابودی </a:t>
            </a:r>
            <a:r>
              <a:rPr lang="ar-SA" altLang="en-US" sz="4000" b="1" dirty="0">
                <a:solidFill>
                  <a:srgbClr val="002060"/>
                </a:solidFill>
              </a:rPr>
              <a:t>می کشاند، کاری بس مفید وحیاتی خواهد بود .</a:t>
            </a:r>
            <a:endParaRPr lang="fa-IR" altLang="en-US" sz="4000" b="1" dirty="0">
              <a:solidFill>
                <a:srgbClr val="002060"/>
              </a:solidFill>
            </a:endParaRPr>
          </a:p>
          <a:p>
            <a:endParaRPr lang="en-US" sz="2400" dirty="0" smtClean="0"/>
          </a:p>
        </p:txBody>
      </p:sp>
    </p:spTree>
    <p:extLst>
      <p:ext uri="{BB962C8B-B14F-4D97-AF65-F5344CB8AC3E}">
        <p14:creationId xmlns:p14="http://schemas.microsoft.com/office/powerpoint/2010/main" val="1728864888"/>
      </p:ext>
    </p:extLst>
  </p:cSld>
  <p:clrMapOvr>
    <a:masterClrMapping/>
  </p:clrMapOvr>
  <p:transition spd="slow">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1123265"/>
            <a:ext cx="8763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rtl="1">
              <a:lnSpc>
                <a:spcPct val="150000"/>
              </a:lnSpc>
              <a:buFont typeface="Wingdings" panose="05000000000000000000" pitchFamily="2" charset="2"/>
              <a:buChar char="Ø"/>
            </a:pPr>
            <a:r>
              <a:rPr lang="ar-SA" altLang="en-US" sz="2800" b="1" dirty="0"/>
              <a:t>دوكمن و توكگوز</a:t>
            </a:r>
            <a:r>
              <a:rPr lang="en-US" altLang="en-US" sz="2800" b="1" dirty="0"/>
              <a:t> </a:t>
            </a:r>
            <a:r>
              <a:rPr lang="fa-IR" altLang="en-US" sz="2800" b="1" dirty="0" smtClean="0"/>
              <a:t>(2002)</a:t>
            </a:r>
            <a:r>
              <a:rPr lang="ar-SA" altLang="en-US" sz="2800" b="1" dirty="0" smtClean="0"/>
              <a:t>،</a:t>
            </a:r>
            <a:r>
              <a:rPr lang="ar-SA" altLang="en-US" sz="2800" b="1" dirty="0"/>
              <a:t>دريافتند كه رابطه</a:t>
            </a:r>
            <a:r>
              <a:rPr lang="en-US" altLang="en-US" sz="2800" b="1" dirty="0"/>
              <a:t>‌</a:t>
            </a:r>
            <a:r>
              <a:rPr lang="ar-SA" altLang="en-US" sz="2800" b="1" dirty="0"/>
              <a:t>ي مثبتي بين رضايت زناشويي و </a:t>
            </a:r>
            <a:r>
              <a:rPr lang="ar-SA" altLang="en-US" sz="2800" b="1" dirty="0">
                <a:solidFill>
                  <a:srgbClr val="C00000"/>
                </a:solidFill>
              </a:rPr>
              <a:t>سطح تحصيلات </a:t>
            </a:r>
            <a:r>
              <a:rPr lang="ar-SA" altLang="en-US" sz="2800" b="1" dirty="0"/>
              <a:t>وجود دارد، يعني آزمودني</a:t>
            </a:r>
            <a:r>
              <a:rPr lang="en-US" altLang="en-US" sz="2800" b="1" dirty="0"/>
              <a:t>‌</a:t>
            </a:r>
            <a:r>
              <a:rPr lang="ar-SA" altLang="en-US" sz="2800" b="1" dirty="0"/>
              <a:t>هاي داراي مدرك دانشگاهي رضايت زناشويي بالاتري را گزارش دادند</a:t>
            </a:r>
            <a:r>
              <a:rPr lang="fa-IR" altLang="en-US" sz="2800" b="1" dirty="0"/>
              <a:t>،</a:t>
            </a:r>
            <a:r>
              <a:rPr lang="ar-SA" altLang="en-US" sz="2800" b="1" dirty="0"/>
              <a:t> زماني كه آنها با همتايان</a:t>
            </a:r>
            <a:r>
              <a:rPr lang="en-US" altLang="en-US" sz="2800" b="1" dirty="0"/>
              <a:t>‌</a:t>
            </a:r>
            <a:r>
              <a:rPr lang="ar-SA" altLang="en-US" sz="2800" b="1" dirty="0"/>
              <a:t>شان كه داراي مدرك دبيرستان بودند مورد مقايسه قرار گرفتند</a:t>
            </a:r>
            <a:r>
              <a:rPr lang="en-US" altLang="en-US" sz="2800" b="1" dirty="0" smtClean="0"/>
              <a:t>.</a:t>
            </a:r>
            <a:endParaRPr lang="fa-IR" altLang="en-US" sz="2800" b="1" dirty="0" smtClean="0"/>
          </a:p>
          <a:p>
            <a:pPr marL="457200" indent="-457200" algn="just" rtl="1">
              <a:lnSpc>
                <a:spcPct val="150000"/>
              </a:lnSpc>
              <a:buFont typeface="Wingdings" panose="05000000000000000000" pitchFamily="2" charset="2"/>
              <a:buChar char="Ø"/>
            </a:pPr>
            <a:r>
              <a:rPr lang="ar-SA" altLang="en-US" sz="2800" b="1" dirty="0" smtClean="0"/>
              <a:t>بسياري </a:t>
            </a:r>
            <a:r>
              <a:rPr lang="ar-SA" altLang="en-US" sz="2800" b="1" dirty="0"/>
              <a:t>از پژوهش</a:t>
            </a:r>
            <a:r>
              <a:rPr lang="en-US" altLang="en-US" sz="2800" b="1" dirty="0"/>
              <a:t>‌</a:t>
            </a:r>
            <a:r>
              <a:rPr lang="ar-SA" altLang="en-US" sz="2800" b="1" dirty="0"/>
              <a:t>ها نشان مي</a:t>
            </a:r>
            <a:r>
              <a:rPr lang="en-US" altLang="en-US" sz="2800" b="1" dirty="0"/>
              <a:t>‌</a:t>
            </a:r>
            <a:r>
              <a:rPr lang="ar-SA" altLang="en-US" sz="2800" b="1" dirty="0"/>
              <a:t>دهد كه </a:t>
            </a:r>
            <a:r>
              <a:rPr lang="ar-SA" altLang="en-US" sz="2800" b="1" dirty="0">
                <a:solidFill>
                  <a:srgbClr val="C00000"/>
                </a:solidFill>
              </a:rPr>
              <a:t>ويژگي</a:t>
            </a:r>
            <a:r>
              <a:rPr lang="en-US" altLang="en-US" sz="2800" b="1" dirty="0">
                <a:solidFill>
                  <a:srgbClr val="C00000"/>
                </a:solidFill>
              </a:rPr>
              <a:t>‌</a:t>
            </a:r>
            <a:r>
              <a:rPr lang="ar-SA" altLang="en-US" sz="2800" b="1" dirty="0">
                <a:solidFill>
                  <a:srgbClr val="C00000"/>
                </a:solidFill>
              </a:rPr>
              <a:t>هاي شخصيتي </a:t>
            </a:r>
            <a:r>
              <a:rPr lang="ar-SA" altLang="en-US" sz="2800" b="1" dirty="0"/>
              <a:t>زوجين در احساس رضايت افراد، نقش كليدي ايفا مي</a:t>
            </a:r>
            <a:r>
              <a:rPr lang="en-US" altLang="en-US" sz="2800" b="1" dirty="0"/>
              <a:t>‌</a:t>
            </a:r>
            <a:r>
              <a:rPr lang="ar-SA" altLang="en-US" sz="2800" b="1" dirty="0"/>
              <a:t>كنند (گاتيس و همكاران،</a:t>
            </a:r>
            <a:r>
              <a:rPr lang="en-US" altLang="en-US" sz="2800" b="1" dirty="0"/>
              <a:t> </a:t>
            </a:r>
            <a:r>
              <a:rPr lang="fa-IR" altLang="en-US" sz="2800" b="1" dirty="0" smtClean="0"/>
              <a:t>2004</a:t>
            </a:r>
            <a:r>
              <a:rPr lang="ar-SA" altLang="en-US" sz="2800" b="1" dirty="0" smtClean="0"/>
              <a:t>؛ </a:t>
            </a:r>
            <a:r>
              <a:rPr lang="ar-SA" altLang="en-US" sz="2800" b="1" dirty="0"/>
              <a:t>لو و كلونن، 2005). </a:t>
            </a:r>
            <a:endParaRPr lang="hy-AM" sz="2800" b="1" dirty="0" smtClean="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77950422"/>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141.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614363" y="1709738"/>
            <a:ext cx="7696201" cy="5475287"/>
          </a:xfrm>
          <a:prstGeom prst="rect">
            <a:avLst/>
          </a:prstGeom>
          <a:noFill/>
          <a:ln w="9525">
            <a:noFill/>
            <a:miter lim="800000"/>
            <a:headEnd/>
            <a:tailEnd/>
          </a:ln>
          <a:effectLst>
            <a:outerShdw blurRad="292100" dist="139700" dir="2700000" algn="tl" rotWithShape="0">
              <a:srgbClr val="333333">
                <a:alpha val="65000"/>
              </a:srgbClr>
            </a:outerShdw>
          </a:effectLst>
        </p:spPr>
      </p:pic>
      <p:pic>
        <p:nvPicPr>
          <p:cNvPr id="3481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 y="1709738"/>
            <a:ext cx="8291513" cy="606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19187"/>
            <a:ext cx="7310438"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p:cNvSpPr>
            <a:spLocks noChangeArrowheads="1"/>
          </p:cNvSpPr>
          <p:nvPr/>
        </p:nvSpPr>
        <p:spPr bwMode="auto">
          <a:xfrm>
            <a:off x="4191000" y="996950"/>
            <a:ext cx="4953000" cy="65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lgn="r" rtl="1">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lgn="r" rtl="1">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lgn="r" rtl="1">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algn="r" rtl="1">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algn="r" rtl="1"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algn="r" rtl="1"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algn="r" rtl="1"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algn="r" rtl="1"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lnSpc>
                <a:spcPct val="150000"/>
              </a:lnSpc>
              <a:spcBef>
                <a:spcPct val="0"/>
              </a:spcBef>
              <a:spcAft>
                <a:spcPts val="800"/>
              </a:spcAft>
              <a:buClrTx/>
              <a:buSzTx/>
              <a:buFontTx/>
              <a:buNone/>
            </a:pPr>
            <a:r>
              <a:rPr lang="fa-IR" altLang="en-US" sz="4800" b="1" dirty="0" smtClean="0">
                <a:solidFill>
                  <a:srgbClr val="0070C0"/>
                </a:solidFill>
                <a:latin typeface="Calibri" panose="020F0502020204030204" pitchFamily="34" charset="0"/>
                <a:ea typeface="Calibri" panose="020F0502020204030204" pitchFamily="34" charset="0"/>
                <a:cs typeface="B Esfehan" panose="00000700000000000000" pitchFamily="2" charset="-78"/>
              </a:rPr>
              <a:t>تقدیم</a:t>
            </a:r>
            <a:r>
              <a:rPr lang="en-US" altLang="en-US" sz="4800" b="1" dirty="0" smtClean="0">
                <a:solidFill>
                  <a:srgbClr val="0070C0"/>
                </a:solidFill>
                <a:latin typeface="Calibri" panose="020F0502020204030204" pitchFamily="34" charset="0"/>
                <a:ea typeface="Calibri" panose="020F0502020204030204" pitchFamily="34" charset="0"/>
                <a:cs typeface="B Esfehan" panose="00000700000000000000" pitchFamily="2" charset="-78"/>
              </a:rPr>
              <a:t> </a:t>
            </a:r>
            <a:r>
              <a:rPr lang="fa-IR" altLang="en-US" sz="4800" b="1" dirty="0" smtClean="0">
                <a:solidFill>
                  <a:srgbClr val="0070C0"/>
                </a:solidFill>
                <a:latin typeface="Calibri" panose="020F0502020204030204" pitchFamily="34" charset="0"/>
                <a:ea typeface="Calibri" panose="020F0502020204030204" pitchFamily="34" charset="0"/>
                <a:cs typeface="B Esfehan" panose="00000700000000000000" pitchFamily="2" charset="-78"/>
              </a:rPr>
              <a:t>به:</a:t>
            </a:r>
            <a:endParaRPr lang="fa-IR" altLang="en-US" sz="4800" b="1" dirty="0">
              <a:solidFill>
                <a:srgbClr val="0070C0"/>
              </a:solidFill>
              <a:latin typeface="Calibri" panose="020F0502020204030204" pitchFamily="34" charset="0"/>
              <a:ea typeface="Calibri" panose="020F0502020204030204" pitchFamily="34" charset="0"/>
              <a:cs typeface="B Esfehan" panose="00000700000000000000" pitchFamily="2" charset="-78"/>
            </a:endParaRPr>
          </a:p>
          <a:p>
            <a:pPr algn="l" rtl="0">
              <a:lnSpc>
                <a:spcPct val="150000"/>
              </a:lnSpc>
              <a:spcBef>
                <a:spcPct val="0"/>
              </a:spcBef>
              <a:spcAft>
                <a:spcPts val="800"/>
              </a:spcAft>
              <a:buClrTx/>
              <a:buSzTx/>
              <a:buFontTx/>
              <a:buNone/>
            </a:pPr>
            <a:r>
              <a:rPr lang="fa-IR" altLang="en-US" sz="4800" b="1" dirty="0">
                <a:solidFill>
                  <a:srgbClr val="0070C0"/>
                </a:solidFill>
                <a:latin typeface="Calibri" panose="020F0502020204030204" pitchFamily="34" charset="0"/>
                <a:ea typeface="Calibri" panose="020F0502020204030204" pitchFamily="34" charset="0"/>
                <a:cs typeface="B Esfehan" panose="00000700000000000000" pitchFamily="2" charset="-78"/>
              </a:rPr>
              <a:t> </a:t>
            </a:r>
            <a:r>
              <a:rPr lang="en-US" altLang="en-US" sz="4800" b="1" dirty="0">
                <a:solidFill>
                  <a:srgbClr val="0070C0"/>
                </a:solidFill>
                <a:latin typeface="Calibri" panose="020F0502020204030204" pitchFamily="34" charset="0"/>
                <a:ea typeface="Calibri" panose="020F0502020204030204" pitchFamily="34" charset="0"/>
                <a:cs typeface="B Esfehan" panose="00000700000000000000" pitchFamily="2" charset="-78"/>
              </a:rPr>
              <a:t>        </a:t>
            </a:r>
            <a:r>
              <a:rPr lang="fa-IR" altLang="en-US" sz="4400" b="1" dirty="0" smtClean="0">
                <a:solidFill>
                  <a:srgbClr val="0070C0"/>
                </a:solidFill>
                <a:latin typeface="Calibri" panose="020F0502020204030204" pitchFamily="34" charset="0"/>
                <a:ea typeface="Calibri" panose="020F0502020204030204" pitchFamily="34" charset="0"/>
                <a:cs typeface="B Esfehan" panose="00000700000000000000" pitchFamily="2" charset="-78"/>
              </a:rPr>
              <a:t>استادان و دانشجویان</a:t>
            </a:r>
            <a:endParaRPr lang="en-US" altLang="en-US" sz="4400" b="1" dirty="0">
              <a:solidFill>
                <a:srgbClr val="0070C0"/>
              </a:solidFill>
              <a:latin typeface="Calibri" panose="020F0502020204030204" pitchFamily="34" charset="0"/>
              <a:ea typeface="Calibri" panose="020F0502020204030204" pitchFamily="34" charset="0"/>
              <a:cs typeface="B Esfehan" panose="00000700000000000000" pitchFamily="2" charset="-78"/>
            </a:endParaRPr>
          </a:p>
          <a:p>
            <a:pPr algn="l" rtl="0">
              <a:lnSpc>
                <a:spcPct val="150000"/>
              </a:lnSpc>
              <a:spcBef>
                <a:spcPct val="0"/>
              </a:spcBef>
              <a:spcAft>
                <a:spcPts val="800"/>
              </a:spcAft>
              <a:buClrTx/>
              <a:buSzTx/>
              <a:buFontTx/>
              <a:buNone/>
            </a:pPr>
            <a:r>
              <a:rPr lang="fa-IR" altLang="en-US" sz="4800" b="1" dirty="0">
                <a:solidFill>
                  <a:srgbClr val="0070C0"/>
                </a:solidFill>
                <a:latin typeface="Calibri" panose="020F0502020204030204" pitchFamily="34" charset="0"/>
                <a:ea typeface="Calibri" panose="020F0502020204030204" pitchFamily="34" charset="0"/>
                <a:cs typeface="B Esfehan" panose="00000700000000000000" pitchFamily="2" charset="-78"/>
              </a:rPr>
              <a:t> </a:t>
            </a:r>
            <a:r>
              <a:rPr lang="fa-IR" altLang="en-US" sz="4800" b="1" dirty="0" smtClean="0">
                <a:solidFill>
                  <a:srgbClr val="0070C0"/>
                </a:solidFill>
                <a:latin typeface="Calibri" panose="020F0502020204030204" pitchFamily="34" charset="0"/>
                <a:ea typeface="Calibri" panose="020F0502020204030204" pitchFamily="34" charset="0"/>
                <a:cs typeface="B Esfehan" panose="00000700000000000000" pitchFamily="2" charset="-78"/>
              </a:rPr>
              <a:t>محترم</a:t>
            </a:r>
            <a:endParaRPr lang="fa-IR" altLang="en-US" sz="4800" b="1" dirty="0">
              <a:solidFill>
                <a:srgbClr val="0070C0"/>
              </a:solidFill>
              <a:latin typeface="Calibri" panose="020F0502020204030204" pitchFamily="34" charset="0"/>
              <a:ea typeface="Calibri" panose="020F0502020204030204" pitchFamily="34" charset="0"/>
              <a:cs typeface="B Esfehan" panose="00000700000000000000" pitchFamily="2" charset="-78"/>
            </a:endParaRPr>
          </a:p>
          <a:p>
            <a:pPr algn="l" rtl="0">
              <a:lnSpc>
                <a:spcPct val="150000"/>
              </a:lnSpc>
              <a:spcBef>
                <a:spcPct val="0"/>
              </a:spcBef>
              <a:spcAft>
                <a:spcPts val="800"/>
              </a:spcAft>
              <a:buClrTx/>
              <a:buSzTx/>
              <a:buFontTx/>
              <a:buNone/>
            </a:pPr>
            <a:r>
              <a:rPr lang="fa-IR" altLang="en-US" sz="4800" b="1" dirty="0">
                <a:solidFill>
                  <a:srgbClr val="0070C0"/>
                </a:solidFill>
                <a:latin typeface="Calibri" panose="020F0502020204030204" pitchFamily="34" charset="0"/>
                <a:ea typeface="Calibri" panose="020F0502020204030204" pitchFamily="34" charset="0"/>
                <a:cs typeface="B Esfehan" panose="00000700000000000000" pitchFamily="2" charset="-78"/>
              </a:rPr>
              <a:t>دانشگاه فرهنگیان</a:t>
            </a:r>
            <a:endParaRPr lang="en-US" altLang="en-US" sz="4800" b="1" dirty="0">
              <a:solidFill>
                <a:srgbClr val="0070C0"/>
              </a:solidFill>
              <a:latin typeface="Calibri" panose="020F0502020204030204" pitchFamily="34" charset="0"/>
              <a:ea typeface="Calibri" panose="020F0502020204030204" pitchFamily="34" charset="0"/>
              <a:cs typeface="B Esfehan" panose="00000700000000000000" pitchFamily="2" charset="-78"/>
            </a:endParaRPr>
          </a:p>
          <a:p>
            <a:pPr algn="l" rtl="0">
              <a:lnSpc>
                <a:spcPct val="107000"/>
              </a:lnSpc>
              <a:spcBef>
                <a:spcPct val="0"/>
              </a:spcBef>
              <a:spcAft>
                <a:spcPts val="800"/>
              </a:spcAft>
              <a:buClrTx/>
              <a:buSzTx/>
              <a:buFontTx/>
              <a:buNone/>
            </a:pPr>
            <a:endParaRPr lang="en-US" altLang="en-US" sz="4000" dirty="0">
              <a:solidFill>
                <a:srgbClr val="00B050"/>
              </a:solidFill>
              <a:latin typeface="Calibri" panose="020F0502020204030204" pitchFamily="34" charset="0"/>
              <a:ea typeface="Calibri" panose="020F0502020204030204" pitchFamily="34" charset="0"/>
              <a:cs typeface="B Esfehan" panose="00000700000000000000" pitchFamily="2" charset="-78"/>
            </a:endParaRPr>
          </a:p>
        </p:txBody>
      </p:sp>
    </p:spTree>
    <p:extLst>
      <p:ext uri="{BB962C8B-B14F-4D97-AF65-F5344CB8AC3E}">
        <p14:creationId xmlns:p14="http://schemas.microsoft.com/office/powerpoint/2010/main" val="7337066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3400" y="1057099"/>
            <a:ext cx="8229600" cy="526297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Low" rtl="1">
              <a:lnSpc>
                <a:spcPct val="150000"/>
              </a:lnSpc>
              <a:buFont typeface="Wingdings" pitchFamily="2" charset="2"/>
              <a:buChar char="×"/>
              <a:defRPr/>
            </a:pPr>
            <a:r>
              <a:rPr lang="ar-SA" sz="2800" b="1" dirty="0">
                <a:solidFill>
                  <a:srgbClr val="C00000"/>
                </a:solidFill>
                <a:latin typeface="Arial" pitchFamily="34" charset="0"/>
                <a:cs typeface="B Nazanin" panose="00000400000000000000" pitchFamily="2" charset="-78"/>
              </a:rPr>
              <a:t>الیس و درایدن (1998)، </a:t>
            </a:r>
            <a:r>
              <a:rPr lang="ar-SA" sz="2800" b="1" dirty="0">
                <a:latin typeface="Arial" pitchFamily="34" charset="0"/>
                <a:cs typeface="B Nazanin" panose="00000400000000000000" pitchFamily="2" charset="-78"/>
              </a:rPr>
              <a:t>معتقدند</a:t>
            </a:r>
            <a:r>
              <a:rPr lang="en-US" sz="2800" b="1" dirty="0">
                <a:latin typeface="Arial" pitchFamily="34" charset="0"/>
                <a:cs typeface="B Nazanin" panose="00000400000000000000" pitchFamily="2" charset="-78"/>
              </a:rPr>
              <a:t> </a:t>
            </a:r>
            <a:r>
              <a:rPr lang="ar-SA" sz="2800" b="1" dirty="0">
                <a:latin typeface="Arial" pitchFamily="34" charset="0"/>
                <a:cs typeface="B Nazanin" panose="00000400000000000000" pitchFamily="2" charset="-78"/>
              </a:rPr>
              <a:t>نارضایتی زناشویی وقتی پیش</a:t>
            </a:r>
            <a:r>
              <a:rPr lang="en-US" sz="2800" b="1" dirty="0">
                <a:latin typeface="Arial" pitchFamily="34" charset="0"/>
                <a:cs typeface="B Nazanin" panose="00000400000000000000" pitchFamily="2" charset="-78"/>
              </a:rPr>
              <a:t> </a:t>
            </a:r>
            <a:r>
              <a:rPr lang="ar-SA" sz="2800" b="1" dirty="0">
                <a:latin typeface="Arial" pitchFamily="34" charset="0"/>
                <a:cs typeface="B Nazanin" panose="00000400000000000000" pitchFamily="2" charset="-78"/>
              </a:rPr>
              <a:t>می آید که زن و شوهر به قدر کافی انتظارات یکدیگر را در زمینه های زیر برآورده نکنند</a:t>
            </a:r>
            <a:r>
              <a:rPr lang="fa-IR" sz="2800" b="1" dirty="0">
                <a:latin typeface="Arial" pitchFamily="34" charset="0"/>
                <a:cs typeface="B Nazanin" panose="00000400000000000000" pitchFamily="2" charset="-78"/>
              </a:rPr>
              <a:t> </a:t>
            </a:r>
            <a:r>
              <a:rPr lang="ar-SA" sz="2800" b="1" dirty="0">
                <a:latin typeface="Arial" pitchFamily="34" charset="0"/>
                <a:cs typeface="B Nazanin" panose="00000400000000000000" pitchFamily="2" charset="-78"/>
              </a:rPr>
              <a:t>:</a:t>
            </a:r>
            <a:endParaRPr lang="en-US" sz="2800" b="1" dirty="0">
              <a:latin typeface="Arial" pitchFamily="34" charset="0"/>
              <a:cs typeface="B Nazanin" panose="00000400000000000000" pitchFamily="2" charset="-78"/>
            </a:endParaRPr>
          </a:p>
          <a:p>
            <a:pPr algn="justLow" rtl="1">
              <a:lnSpc>
                <a:spcPct val="150000"/>
              </a:lnSpc>
              <a:buFont typeface="Wingdings 2" panose="05020102010507070707" pitchFamily="18" charset="2"/>
              <a:buChar char="P"/>
              <a:defRPr/>
            </a:pPr>
            <a:r>
              <a:rPr lang="ar-SA" sz="2800" b="1" dirty="0">
                <a:solidFill>
                  <a:srgbClr val="000099"/>
                </a:solidFill>
                <a:latin typeface="Arial" pitchFamily="34" charset="0"/>
              </a:rPr>
              <a:t>محبت</a:t>
            </a:r>
            <a:endParaRPr lang="fa-IR" sz="2800" b="1" dirty="0">
              <a:solidFill>
                <a:srgbClr val="000099"/>
              </a:solidFill>
              <a:latin typeface="Arial" pitchFamily="34" charset="0"/>
            </a:endParaRPr>
          </a:p>
          <a:p>
            <a:pPr algn="justLow" rtl="1">
              <a:lnSpc>
                <a:spcPct val="150000"/>
              </a:lnSpc>
              <a:buFont typeface="Wingdings 2" panose="05020102010507070707" pitchFamily="18" charset="2"/>
              <a:buChar char="P"/>
              <a:defRPr/>
            </a:pPr>
            <a:r>
              <a:rPr lang="ar-SA" sz="2800" b="1" dirty="0">
                <a:solidFill>
                  <a:srgbClr val="000099"/>
                </a:solidFill>
                <a:latin typeface="Arial" pitchFamily="34" charset="0"/>
              </a:rPr>
              <a:t> رابطه جنسی</a:t>
            </a:r>
            <a:endParaRPr lang="fa-IR" sz="2800" b="1" dirty="0">
              <a:solidFill>
                <a:srgbClr val="000099"/>
              </a:solidFill>
              <a:latin typeface="Arial" pitchFamily="34" charset="0"/>
            </a:endParaRPr>
          </a:p>
          <a:p>
            <a:pPr algn="justLow" rtl="1">
              <a:lnSpc>
                <a:spcPct val="150000"/>
              </a:lnSpc>
              <a:buFont typeface="Wingdings 2" panose="05020102010507070707" pitchFamily="18" charset="2"/>
              <a:buChar char="P"/>
              <a:defRPr/>
            </a:pPr>
            <a:r>
              <a:rPr lang="ar-SA" sz="2800" b="1" dirty="0">
                <a:solidFill>
                  <a:srgbClr val="000099"/>
                </a:solidFill>
                <a:latin typeface="Arial" pitchFamily="34" charset="0"/>
              </a:rPr>
              <a:t> رفتارمس</a:t>
            </a:r>
            <a:r>
              <a:rPr lang="fa-IR" sz="2800" b="1" dirty="0">
                <a:solidFill>
                  <a:srgbClr val="000099"/>
                </a:solidFill>
                <a:latin typeface="Arial" pitchFamily="34" charset="0"/>
              </a:rPr>
              <a:t>ئ</a:t>
            </a:r>
            <a:r>
              <a:rPr lang="ar-SA" sz="2800" b="1" dirty="0">
                <a:solidFill>
                  <a:srgbClr val="000099"/>
                </a:solidFill>
                <a:latin typeface="Arial" pitchFamily="34" charset="0"/>
              </a:rPr>
              <a:t>ولانه</a:t>
            </a:r>
            <a:r>
              <a:rPr lang="fa-IR" sz="2800" b="1" dirty="0">
                <a:solidFill>
                  <a:srgbClr val="000099"/>
                </a:solidFill>
                <a:latin typeface="Arial" pitchFamily="34" charset="0"/>
              </a:rPr>
              <a:t> </a:t>
            </a:r>
          </a:p>
          <a:p>
            <a:pPr algn="justLow" rtl="1">
              <a:lnSpc>
                <a:spcPct val="150000"/>
              </a:lnSpc>
              <a:buFont typeface="Wingdings 2" panose="05020102010507070707" pitchFamily="18" charset="2"/>
              <a:buChar char="P"/>
              <a:defRPr/>
            </a:pPr>
            <a:r>
              <a:rPr lang="ar-SA" sz="2800" b="1" dirty="0">
                <a:solidFill>
                  <a:srgbClr val="000099"/>
                </a:solidFill>
                <a:latin typeface="Arial" pitchFamily="34" charset="0"/>
              </a:rPr>
              <a:t>دخل و</a:t>
            </a:r>
            <a:r>
              <a:rPr lang="fa-IR" sz="2800" b="1" dirty="0">
                <a:solidFill>
                  <a:srgbClr val="000099"/>
                </a:solidFill>
                <a:latin typeface="Arial" pitchFamily="34" charset="0"/>
              </a:rPr>
              <a:t> </a:t>
            </a:r>
            <a:r>
              <a:rPr lang="ar-SA" sz="2800" b="1" dirty="0">
                <a:solidFill>
                  <a:srgbClr val="000099"/>
                </a:solidFill>
                <a:latin typeface="Arial" pitchFamily="34" charset="0"/>
              </a:rPr>
              <a:t>خرج خانه </a:t>
            </a:r>
            <a:endParaRPr lang="fa-IR" sz="2800" b="1" dirty="0" smtClean="0">
              <a:solidFill>
                <a:srgbClr val="000099"/>
              </a:solidFill>
              <a:latin typeface="Arial" pitchFamily="34" charset="0"/>
            </a:endParaRPr>
          </a:p>
          <a:p>
            <a:pPr algn="justLow" rtl="1">
              <a:lnSpc>
                <a:spcPct val="150000"/>
              </a:lnSpc>
              <a:defRPr/>
            </a:pPr>
            <a:endParaRPr lang="en-US" sz="2800" b="1" dirty="0">
              <a:solidFill>
                <a:srgbClr val="000099"/>
              </a:solidFill>
              <a:latin typeface="Arial" pitchFamily="34" charset="0"/>
            </a:endParaRPr>
          </a:p>
        </p:txBody>
      </p:sp>
    </p:spTree>
    <p:extLst>
      <p:ext uri="{BB962C8B-B14F-4D97-AF65-F5344CB8AC3E}">
        <p14:creationId xmlns:p14="http://schemas.microsoft.com/office/powerpoint/2010/main" val="494067314"/>
      </p:ext>
    </p:extLst>
  </p:cSld>
  <p:clrMapOvr>
    <a:masterClrMapping/>
  </p:clrMapOvr>
  <p:transition spd="slow">
    <p:strip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170FDF3A-EF9A-4DAD-ACDD-7EA436DBBD99}" type="slidenum">
              <a:rPr lang="en-US" altLang="en-US" sz="1400" smtClean="0">
                <a:solidFill>
                  <a:srgbClr val="FFFFFF"/>
                </a:solidFill>
                <a:latin typeface="Franklin Gothic Book" panose="020B0503020102020204" pitchFamily="34" charset="0"/>
              </a:rPr>
              <a:pPr>
                <a:spcBef>
                  <a:spcPct val="0"/>
                </a:spcBef>
                <a:buClrTx/>
                <a:buSzTx/>
                <a:buFontTx/>
                <a:buNone/>
              </a:pPr>
              <a:t>21</a:t>
            </a:fld>
            <a:endParaRPr lang="en-US" altLang="en-US" sz="1400" smtClean="0">
              <a:solidFill>
                <a:srgbClr val="FFFFFF"/>
              </a:solidFill>
              <a:latin typeface="Franklin Gothic Book" panose="020B0503020102020204" pitchFamily="34" charset="0"/>
            </a:endParaRPr>
          </a:p>
        </p:txBody>
      </p:sp>
      <p:sp>
        <p:nvSpPr>
          <p:cNvPr id="46083" name="Content Placeholder 3"/>
          <p:cNvSpPr>
            <a:spLocks noGrp="1"/>
          </p:cNvSpPr>
          <p:nvPr>
            <p:ph sz="quarter" idx="1"/>
          </p:nvPr>
        </p:nvSpPr>
        <p:spPr>
          <a:xfrm>
            <a:off x="146050" y="685800"/>
            <a:ext cx="8845550" cy="6181725"/>
          </a:xfrm>
        </p:spPr>
        <p:txBody>
          <a:bodyPr>
            <a:normAutofit/>
          </a:bodyPr>
          <a:lstStyle/>
          <a:p>
            <a:pPr algn="just" rtl="1">
              <a:lnSpc>
                <a:spcPct val="150000"/>
              </a:lnSpc>
              <a:buFont typeface="Wingdings" panose="05000000000000000000" pitchFamily="2" charset="2"/>
              <a:buChar char="Ø"/>
            </a:pPr>
            <a:r>
              <a:rPr lang="fa-IR" altLang="en-US" sz="2900" b="1" dirty="0" smtClean="0"/>
              <a:t>نتايج تحقيقات </a:t>
            </a:r>
            <a:r>
              <a:rPr lang="fa-IR" altLang="en-US" sz="2900" b="1" dirty="0" smtClean="0">
                <a:solidFill>
                  <a:srgbClr val="FF0000"/>
                </a:solidFill>
              </a:rPr>
              <a:t>ماركوف و گيليلاند (1993)</a:t>
            </a:r>
            <a:r>
              <a:rPr lang="fa-IR" altLang="en-US" sz="2900" b="1" dirty="0" smtClean="0"/>
              <a:t> نشان داد كه بين رضايت زناشويي و </a:t>
            </a:r>
            <a:r>
              <a:rPr lang="fa-IR" altLang="en-US" sz="2900" b="1" dirty="0" smtClean="0">
                <a:solidFill>
                  <a:srgbClr val="C00000"/>
                </a:solidFill>
              </a:rPr>
              <a:t>رضایت جنسي</a:t>
            </a:r>
            <a:r>
              <a:rPr lang="fa-IR" altLang="en-US" sz="2900" b="1" dirty="0" smtClean="0"/>
              <a:t>، ارتباط مثبتي وجود دارد.</a:t>
            </a:r>
          </a:p>
          <a:p>
            <a:pPr algn="just" rtl="1">
              <a:lnSpc>
                <a:spcPct val="150000"/>
              </a:lnSpc>
              <a:buFont typeface="Wingdings" panose="05000000000000000000" pitchFamily="2" charset="2"/>
              <a:buChar char="Ø"/>
            </a:pPr>
            <a:r>
              <a:rPr lang="fa-IR" altLang="en-US" sz="2900" b="1" dirty="0" smtClean="0"/>
              <a:t>به نظر </a:t>
            </a:r>
            <a:r>
              <a:rPr lang="fa-IR" altLang="en-US" sz="2900" b="1" dirty="0" smtClean="0">
                <a:solidFill>
                  <a:srgbClr val="FF0000"/>
                </a:solidFill>
              </a:rPr>
              <a:t>كارلسون و دينك ماير (2002) </a:t>
            </a:r>
            <a:r>
              <a:rPr lang="fa-IR" altLang="en-US" sz="2900" b="1" dirty="0" smtClean="0"/>
              <a:t>رابطه جنسي زن و شوهر، فشارسنج است و فراز و نشيب‌هاي رابطه زناشويي را نشان مي‌دهد. </a:t>
            </a:r>
          </a:p>
          <a:p>
            <a:pPr algn="just" rtl="1">
              <a:lnSpc>
                <a:spcPct val="150000"/>
              </a:lnSpc>
              <a:buFont typeface="Wingdings" panose="05000000000000000000" pitchFamily="2" charset="2"/>
              <a:buChar char="Ø"/>
            </a:pPr>
            <a:r>
              <a:rPr lang="fa-IR" altLang="en-US" sz="2900" b="1" dirty="0" smtClean="0"/>
              <a:t>به نظر</a:t>
            </a:r>
            <a:r>
              <a:rPr lang="fa-IR" altLang="en-US" sz="2900" b="1" dirty="0" smtClean="0">
                <a:solidFill>
                  <a:srgbClr val="FF0000"/>
                </a:solidFill>
              </a:rPr>
              <a:t> اسميت و همكاران </a:t>
            </a:r>
            <a:r>
              <a:rPr lang="fa-IR" altLang="en-US" sz="2900" b="1" dirty="0" smtClean="0"/>
              <a:t>ميزان شباهت نگرش‌ها و توافق جنسي مي‌تواند سازگاري ازدواج را پيش‌بيني كند (بارون، 2006).</a:t>
            </a:r>
          </a:p>
          <a:p>
            <a:pPr algn="just" rtl="1">
              <a:lnSpc>
                <a:spcPct val="150000"/>
              </a:lnSpc>
              <a:buFont typeface="Wingdings" panose="05000000000000000000" pitchFamily="2" charset="2"/>
              <a:buChar char="Ø"/>
            </a:pPr>
            <a:r>
              <a:rPr lang="fa-IR" altLang="en-US" sz="2900" b="1" dirty="0" smtClean="0"/>
              <a:t> به هرحال، رابطه جنسي جزء آن بخشي از زندگي زناشويي است كه در مورد آن خيلي سوءتفاهم پيش مي‌آيد.</a:t>
            </a:r>
            <a:endParaRPr lang="en-US" altLang="en-US" sz="2900" b="1" dirty="0" smtClean="0"/>
          </a:p>
          <a:p>
            <a:pPr algn="just" rtl="1">
              <a:buFont typeface="Wingdings" panose="05000000000000000000" pitchFamily="2" charset="2"/>
              <a:buChar char="Ø"/>
            </a:pPr>
            <a:endParaRPr lang="fa-IR" altLang="en-US" sz="2800" dirty="0" smtClean="0"/>
          </a:p>
        </p:txBody>
      </p:sp>
    </p:spTree>
    <p:extLst>
      <p:ext uri="{BB962C8B-B14F-4D97-AF65-F5344CB8AC3E}">
        <p14:creationId xmlns:p14="http://schemas.microsoft.com/office/powerpoint/2010/main" val="16631798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073557BC-377C-4EF5-BF41-89741620EBDE}" type="slidenum">
              <a:rPr lang="en-US" altLang="en-US" sz="1400" smtClean="0">
                <a:solidFill>
                  <a:srgbClr val="FFFFFF"/>
                </a:solidFill>
                <a:latin typeface="Franklin Gothic Book" panose="020B0503020102020204" pitchFamily="34" charset="0"/>
              </a:rPr>
              <a:pPr>
                <a:spcBef>
                  <a:spcPct val="0"/>
                </a:spcBef>
                <a:buClrTx/>
                <a:buSzTx/>
                <a:buFontTx/>
                <a:buNone/>
              </a:pPr>
              <a:t>22</a:t>
            </a:fld>
            <a:endParaRPr lang="en-US" altLang="en-US" sz="1400" smtClean="0">
              <a:solidFill>
                <a:srgbClr val="FFFFFF"/>
              </a:solidFill>
              <a:latin typeface="Franklin Gothic Book" panose="020B0503020102020204" pitchFamily="34" charset="0"/>
            </a:endParaRPr>
          </a:p>
        </p:txBody>
      </p:sp>
      <p:sp>
        <p:nvSpPr>
          <p:cNvPr id="48131" name="Content Placeholder 3"/>
          <p:cNvSpPr>
            <a:spLocks noGrp="1"/>
          </p:cNvSpPr>
          <p:nvPr>
            <p:ph sz="quarter" idx="1"/>
          </p:nvPr>
        </p:nvSpPr>
        <p:spPr>
          <a:xfrm>
            <a:off x="146050" y="914400"/>
            <a:ext cx="8997950" cy="5953125"/>
          </a:xfrm>
        </p:spPr>
        <p:txBody>
          <a:bodyPr>
            <a:normAutofit lnSpcReduction="10000"/>
          </a:bodyPr>
          <a:lstStyle/>
          <a:p>
            <a:pPr algn="just" rtl="1">
              <a:lnSpc>
                <a:spcPct val="150000"/>
              </a:lnSpc>
            </a:pPr>
            <a:r>
              <a:rPr lang="fa-IR" altLang="en-US" sz="3200" b="1" dirty="0" smtClean="0"/>
              <a:t>مطالعات نشان مي‌دهد كه بين </a:t>
            </a:r>
            <a:r>
              <a:rPr lang="fa-IR" altLang="en-US" sz="3200" b="1" dirty="0" smtClean="0">
                <a:solidFill>
                  <a:srgbClr val="C00000"/>
                </a:solidFill>
              </a:rPr>
              <a:t>سلامت جسمانی و</a:t>
            </a:r>
            <a:r>
              <a:rPr lang="en-US" altLang="en-US" sz="3200" b="1" dirty="0" smtClean="0">
                <a:solidFill>
                  <a:srgbClr val="C00000"/>
                </a:solidFill>
              </a:rPr>
              <a:t> </a:t>
            </a:r>
            <a:r>
              <a:rPr lang="fa-IR" altLang="en-US" sz="3200" b="1" dirty="0" smtClean="0">
                <a:solidFill>
                  <a:srgbClr val="C00000"/>
                </a:solidFill>
              </a:rPr>
              <a:t> رواني </a:t>
            </a:r>
            <a:r>
              <a:rPr lang="fa-IR" altLang="en-US" sz="3200" b="1" dirty="0" smtClean="0"/>
              <a:t>رضایت زناشویی رابطه وجود دارد (كرو، 1995؛ كوهن و كاپلان، 2000). </a:t>
            </a:r>
          </a:p>
          <a:p>
            <a:pPr algn="just" rtl="1">
              <a:lnSpc>
                <a:spcPct val="150000"/>
              </a:lnSpc>
            </a:pPr>
            <a:r>
              <a:rPr lang="fa-IR" altLang="en-US" sz="3200" b="1" dirty="0" smtClean="0"/>
              <a:t>بر طبق نظر دزيگيلوسكي و رسنيك (1998) </a:t>
            </a:r>
            <a:r>
              <a:rPr lang="fa-IR" altLang="en-US" sz="3200" b="1" dirty="0" smtClean="0">
                <a:solidFill>
                  <a:srgbClr val="C00000"/>
                </a:solidFill>
              </a:rPr>
              <a:t>مشكلات ارتباطی </a:t>
            </a:r>
            <a:r>
              <a:rPr lang="fa-IR" altLang="en-US" sz="3200" b="1" dirty="0" smtClean="0"/>
              <a:t>بر روي ميل و رضايت جنسي و رضایت زناشویی تأثير دارد.</a:t>
            </a:r>
          </a:p>
          <a:p>
            <a:pPr algn="just" rtl="1">
              <a:lnSpc>
                <a:spcPct val="150000"/>
              </a:lnSpc>
            </a:pPr>
            <a:r>
              <a:rPr lang="fa-IR" altLang="en-US" sz="3200" b="1" dirty="0" smtClean="0"/>
              <a:t> </a:t>
            </a:r>
            <a:r>
              <a:rPr lang="ar-SA" altLang="en-US" sz="3200" b="1" dirty="0">
                <a:solidFill>
                  <a:srgbClr val="7030A0"/>
                </a:solidFill>
              </a:rPr>
              <a:t>همچنين يافته‌های( گاتیس و همکاران 2004) نشان داد كه دلبستگي ايمن با افزايش رضايتمندي زناشويي و دلبستگي ناايمن با كاهش رضايتمندي زناشويي ارتباط دارد.</a:t>
            </a:r>
            <a:endParaRPr lang="en-US" altLang="en-US" sz="3200" b="1" dirty="0">
              <a:solidFill>
                <a:srgbClr val="7030A0"/>
              </a:solidFill>
            </a:endParaRPr>
          </a:p>
          <a:p>
            <a:pPr algn="just" rtl="1">
              <a:lnSpc>
                <a:spcPct val="150000"/>
              </a:lnSpc>
            </a:pPr>
            <a:endParaRPr lang="fa-IR" altLang="en-US" sz="3200" b="1" dirty="0" smtClean="0"/>
          </a:p>
          <a:p>
            <a:pPr algn="just" rtl="1"/>
            <a:endParaRPr lang="fa-IR" altLang="en-US" sz="2800" dirty="0" smtClean="0"/>
          </a:p>
          <a:p>
            <a:pPr algn="just" rtl="1"/>
            <a:endParaRPr lang="fa-IR" altLang="en-US" sz="2800" dirty="0" smtClean="0"/>
          </a:p>
          <a:p>
            <a:pPr algn="just" rtl="1"/>
            <a:endParaRPr lang="fa-IR" altLang="en-US" sz="2800" dirty="0" smtClean="0"/>
          </a:p>
        </p:txBody>
      </p:sp>
    </p:spTree>
    <p:extLst>
      <p:ext uri="{BB962C8B-B14F-4D97-AF65-F5344CB8AC3E}">
        <p14:creationId xmlns:p14="http://schemas.microsoft.com/office/powerpoint/2010/main" val="2273911851"/>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04800" y="1469494"/>
            <a:ext cx="8534400" cy="452431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algn="just" rtl="1">
              <a:lnSpc>
                <a:spcPct val="150000"/>
              </a:lnSpc>
            </a:pPr>
            <a:r>
              <a:rPr lang="fa-IR" sz="2400" b="1" dirty="0"/>
              <a:t>از نظر گلاسر (1994) تعارض زناشويي ناشي از عدم هماهنگي زن و شوهر در نوع نيازها و روش ارضاي آن، </a:t>
            </a:r>
            <a:r>
              <a:rPr lang="fa-IR" sz="2400" b="1" dirty="0" smtClean="0"/>
              <a:t>و </a:t>
            </a:r>
            <a:r>
              <a:rPr lang="fa-IR" sz="2400" b="1" dirty="0"/>
              <a:t>رفتارهاي غيرمسئولانه نسبت به ارتباط زناشويي و ازدواج است. </a:t>
            </a:r>
            <a:endParaRPr lang="fa-IR" sz="2400" b="1" dirty="0" smtClean="0"/>
          </a:p>
          <a:p>
            <a:pPr algn="just" rtl="1">
              <a:lnSpc>
                <a:spcPct val="150000"/>
              </a:lnSpc>
            </a:pPr>
            <a:r>
              <a:rPr lang="fa-IR" sz="2400" b="1" dirty="0"/>
              <a:t>يونگ (1998) تعارض زناشويي را ناشي از واكنش نسبت به تفاوت‌هاي فردي </a:t>
            </a:r>
            <a:r>
              <a:rPr lang="fa-IR" sz="2400" b="1" dirty="0" smtClean="0"/>
              <a:t>مي‌داند. </a:t>
            </a:r>
          </a:p>
          <a:p>
            <a:pPr algn="just" rtl="1">
              <a:lnSpc>
                <a:spcPct val="150000"/>
              </a:lnSpc>
            </a:pPr>
            <a:r>
              <a:rPr lang="fa-IR" sz="2400" b="1" dirty="0" smtClean="0"/>
              <a:t>تي‌بك </a:t>
            </a:r>
            <a:r>
              <a:rPr lang="fa-IR" sz="2400" b="1" dirty="0"/>
              <a:t>(1988) از جمله مهمترين علل اختلافات زناشويي، انتظارات متفاوت زن و شوهر از نقش يكديگر در خانواده است. </a:t>
            </a:r>
            <a:endParaRPr lang="fa-IR" sz="2400" b="1" dirty="0" smtClean="0"/>
          </a:p>
          <a:p>
            <a:pPr algn="just" rtl="1">
              <a:lnSpc>
                <a:spcPct val="150000"/>
              </a:lnSpc>
            </a:pPr>
            <a:endParaRPr lang="en-US" sz="2400" b="1" i="1" dirty="0"/>
          </a:p>
        </p:txBody>
      </p:sp>
    </p:spTree>
    <p:extLst>
      <p:ext uri="{BB962C8B-B14F-4D97-AF65-F5344CB8AC3E}">
        <p14:creationId xmlns:p14="http://schemas.microsoft.com/office/powerpoint/2010/main" val="2364699467"/>
      </p:ext>
    </p:extLst>
  </p:cSld>
  <p:clrMapOvr>
    <a:masterClrMapping/>
  </p:clrMapOvr>
  <p:transition spd="slow">
    <p:strip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57200" y="848751"/>
            <a:ext cx="8305800" cy="5539978"/>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rtl="1">
              <a:lnSpc>
                <a:spcPct val="150000"/>
              </a:lnSpc>
              <a:buFont typeface="Wingdings" panose="05000000000000000000" pitchFamily="2" charset="2"/>
              <a:buChar char="Ø"/>
            </a:pPr>
            <a:r>
              <a:rPr lang="ar-SA" altLang="en-US" sz="2800" b="1" dirty="0"/>
              <a:t>برادبري و </a:t>
            </a:r>
            <a:r>
              <a:rPr lang="ar-SA" altLang="en-US" sz="2800" b="1" dirty="0" smtClean="0"/>
              <a:t>همكاران</a:t>
            </a:r>
            <a:r>
              <a:rPr lang="fa-IR" altLang="en-US" sz="2800" b="1" dirty="0" smtClean="0"/>
              <a:t>(2000)،</a:t>
            </a:r>
            <a:r>
              <a:rPr lang="ar-SA" altLang="en-US" sz="2800" b="1" dirty="0" smtClean="0"/>
              <a:t> </a:t>
            </a:r>
            <a:r>
              <a:rPr lang="ar-SA" altLang="en-US" sz="2800" b="1" dirty="0"/>
              <a:t>عوامل مؤثر در رضايت</a:t>
            </a:r>
            <a:r>
              <a:rPr lang="en-US" altLang="en-US" sz="2800" b="1" dirty="0"/>
              <a:t>‌</a:t>
            </a:r>
            <a:r>
              <a:rPr lang="ar-SA" altLang="en-US" sz="2800" b="1" dirty="0"/>
              <a:t>مندي زناشويي را به صورت زير طبقه</a:t>
            </a:r>
            <a:r>
              <a:rPr lang="en-US" altLang="en-US" sz="2800" b="1" dirty="0"/>
              <a:t>‌</a:t>
            </a:r>
            <a:r>
              <a:rPr lang="fa-IR" altLang="en-US" sz="2800" b="1" dirty="0"/>
              <a:t> </a:t>
            </a:r>
            <a:r>
              <a:rPr lang="ar-SA" altLang="en-US" sz="2800" b="1" dirty="0"/>
              <a:t>بندي كرده</a:t>
            </a:r>
            <a:r>
              <a:rPr lang="en-US" altLang="en-US" sz="2800" b="1" dirty="0"/>
              <a:t>‌</a:t>
            </a:r>
            <a:r>
              <a:rPr lang="ar-SA" altLang="en-US" sz="2800" b="1" dirty="0"/>
              <a:t>اند</a:t>
            </a:r>
            <a:r>
              <a:rPr lang="en-US" altLang="en-US" sz="2800" b="1" dirty="0"/>
              <a:t>: </a:t>
            </a:r>
            <a:endParaRPr lang="fa-IR" altLang="en-US" sz="2800" b="1" dirty="0" smtClean="0"/>
          </a:p>
          <a:p>
            <a:pPr marL="342900" indent="-342900" algn="just" rtl="1">
              <a:lnSpc>
                <a:spcPct val="150000"/>
              </a:lnSpc>
              <a:buFont typeface="Wingdings" panose="05000000000000000000" pitchFamily="2" charset="2"/>
              <a:buChar char="Ø"/>
            </a:pPr>
            <a:r>
              <a:rPr lang="ar-SA" altLang="en-US" sz="2800" b="1" dirty="0" smtClean="0">
                <a:solidFill>
                  <a:srgbClr val="FF0000"/>
                </a:solidFill>
              </a:rPr>
              <a:t>مسائل </a:t>
            </a:r>
            <a:r>
              <a:rPr lang="ar-SA" altLang="en-US" sz="2800" b="1" dirty="0">
                <a:solidFill>
                  <a:srgbClr val="FF0000"/>
                </a:solidFill>
              </a:rPr>
              <a:t>مالي، درآمد و اشتغال</a:t>
            </a:r>
            <a:r>
              <a:rPr lang="ar-SA" altLang="en-US" sz="2800" b="1" dirty="0" smtClean="0">
                <a:solidFill>
                  <a:srgbClr val="FF0000"/>
                </a:solidFill>
              </a:rPr>
              <a:t>،</a:t>
            </a:r>
            <a:endParaRPr lang="fa-IR" altLang="en-US" sz="2800" b="1" dirty="0" smtClean="0">
              <a:solidFill>
                <a:srgbClr val="FF0000"/>
              </a:solidFill>
            </a:endParaRPr>
          </a:p>
          <a:p>
            <a:pPr marL="342900" indent="-342900" algn="just" rtl="1">
              <a:lnSpc>
                <a:spcPct val="150000"/>
              </a:lnSpc>
              <a:buFont typeface="Wingdings" panose="05000000000000000000" pitchFamily="2" charset="2"/>
              <a:buChar char="Ø"/>
            </a:pPr>
            <a:r>
              <a:rPr lang="ar-SA" altLang="en-US" sz="2800" b="1" dirty="0" smtClean="0">
                <a:solidFill>
                  <a:srgbClr val="FF0000"/>
                </a:solidFill>
              </a:rPr>
              <a:t> </a:t>
            </a:r>
            <a:r>
              <a:rPr lang="fa-IR" altLang="en-US" sz="2800" b="1" dirty="0" smtClean="0">
                <a:solidFill>
                  <a:srgbClr val="FF0000"/>
                </a:solidFill>
              </a:rPr>
              <a:t>کمیت </a:t>
            </a:r>
            <a:r>
              <a:rPr lang="fa-IR" altLang="en-US" sz="2800" b="1" dirty="0">
                <a:solidFill>
                  <a:srgbClr val="FF0000"/>
                </a:solidFill>
              </a:rPr>
              <a:t>و کیفیت </a:t>
            </a:r>
            <a:r>
              <a:rPr lang="ar-SA" altLang="en-US" sz="2800" b="1" dirty="0">
                <a:solidFill>
                  <a:srgbClr val="FF0000"/>
                </a:solidFill>
              </a:rPr>
              <a:t>رابطه</a:t>
            </a:r>
            <a:r>
              <a:rPr lang="en-US" altLang="en-US" sz="2800" b="1" dirty="0">
                <a:solidFill>
                  <a:srgbClr val="FF0000"/>
                </a:solidFill>
              </a:rPr>
              <a:t>‌</a:t>
            </a:r>
            <a:r>
              <a:rPr lang="ar-SA" altLang="en-US" sz="2800" b="1" dirty="0">
                <a:solidFill>
                  <a:srgbClr val="FF0000"/>
                </a:solidFill>
              </a:rPr>
              <a:t>ي جنسي</a:t>
            </a:r>
            <a:r>
              <a:rPr lang="ar-SA" altLang="en-US" sz="2800" b="1" dirty="0" smtClean="0">
                <a:solidFill>
                  <a:srgbClr val="FF0000"/>
                </a:solidFill>
              </a:rPr>
              <a:t>،</a:t>
            </a:r>
            <a:endParaRPr lang="fa-IR" altLang="en-US" sz="2800" b="1" dirty="0" smtClean="0">
              <a:solidFill>
                <a:srgbClr val="FF0000"/>
              </a:solidFill>
            </a:endParaRPr>
          </a:p>
          <a:p>
            <a:pPr marL="342900" indent="-342900" algn="just" rtl="1">
              <a:lnSpc>
                <a:spcPct val="150000"/>
              </a:lnSpc>
              <a:buFont typeface="Wingdings" panose="05000000000000000000" pitchFamily="2" charset="2"/>
              <a:buChar char="Ø"/>
            </a:pPr>
            <a:r>
              <a:rPr lang="ar-SA" altLang="en-US" sz="2800" b="1" dirty="0" smtClean="0">
                <a:solidFill>
                  <a:srgbClr val="FF0000"/>
                </a:solidFill>
              </a:rPr>
              <a:t> فرزندان،</a:t>
            </a:r>
            <a:endParaRPr lang="fa-IR" altLang="en-US" sz="2800" b="1" dirty="0" smtClean="0">
              <a:solidFill>
                <a:srgbClr val="FF0000"/>
              </a:solidFill>
            </a:endParaRPr>
          </a:p>
          <a:p>
            <a:pPr marL="342900" indent="-342900" algn="just" rtl="1">
              <a:lnSpc>
                <a:spcPct val="150000"/>
              </a:lnSpc>
              <a:buFont typeface="Wingdings" panose="05000000000000000000" pitchFamily="2" charset="2"/>
              <a:buChar char="Ø"/>
            </a:pPr>
            <a:r>
              <a:rPr lang="fa-IR" altLang="en-US" sz="2800" b="1" dirty="0" smtClean="0">
                <a:solidFill>
                  <a:srgbClr val="FF0000"/>
                </a:solidFill>
              </a:rPr>
              <a:t> </a:t>
            </a:r>
            <a:r>
              <a:rPr lang="ar-SA" altLang="en-US" sz="2800" b="1" dirty="0" smtClean="0">
                <a:solidFill>
                  <a:srgbClr val="FF0000"/>
                </a:solidFill>
              </a:rPr>
              <a:t>باورهاي </a:t>
            </a:r>
            <a:r>
              <a:rPr lang="ar-SA" altLang="en-US" sz="2800" b="1" dirty="0">
                <a:solidFill>
                  <a:srgbClr val="FF0000"/>
                </a:solidFill>
              </a:rPr>
              <a:t>مذهبي</a:t>
            </a:r>
            <a:r>
              <a:rPr lang="ar-SA" altLang="en-US" sz="2800" b="1" dirty="0" smtClean="0">
                <a:solidFill>
                  <a:srgbClr val="FF0000"/>
                </a:solidFill>
              </a:rPr>
              <a:t>،</a:t>
            </a:r>
            <a:endParaRPr lang="fa-IR" altLang="en-US" sz="2800" b="1" dirty="0" smtClean="0">
              <a:solidFill>
                <a:srgbClr val="FF0000"/>
              </a:solidFill>
            </a:endParaRPr>
          </a:p>
          <a:p>
            <a:pPr marL="342900" indent="-342900" algn="just" rtl="1">
              <a:lnSpc>
                <a:spcPct val="150000"/>
              </a:lnSpc>
              <a:buFont typeface="Wingdings" panose="05000000000000000000" pitchFamily="2" charset="2"/>
              <a:buChar char="Ø"/>
            </a:pPr>
            <a:r>
              <a:rPr lang="ar-SA" altLang="en-US" sz="2800" b="1" dirty="0" smtClean="0">
                <a:solidFill>
                  <a:srgbClr val="FF0000"/>
                </a:solidFill>
              </a:rPr>
              <a:t> ويژگي </a:t>
            </a:r>
            <a:r>
              <a:rPr lang="ar-SA" altLang="en-US" sz="2800" b="1" dirty="0">
                <a:solidFill>
                  <a:srgbClr val="FF0000"/>
                </a:solidFill>
              </a:rPr>
              <a:t>خانواده</a:t>
            </a:r>
            <a:r>
              <a:rPr lang="en-US" altLang="en-US" sz="2800" b="1" dirty="0">
                <a:solidFill>
                  <a:srgbClr val="FF0000"/>
                </a:solidFill>
              </a:rPr>
              <a:t>‌</a:t>
            </a:r>
            <a:r>
              <a:rPr lang="ar-SA" altLang="en-US" sz="2800" b="1" dirty="0">
                <a:solidFill>
                  <a:srgbClr val="FF0000"/>
                </a:solidFill>
              </a:rPr>
              <a:t>هاي اصلي همسر</a:t>
            </a:r>
            <a:r>
              <a:rPr lang="ar-SA" altLang="en-US" sz="2800" b="1" dirty="0" smtClean="0">
                <a:solidFill>
                  <a:srgbClr val="FF0000"/>
                </a:solidFill>
              </a:rPr>
              <a:t>،</a:t>
            </a:r>
            <a:endParaRPr lang="fa-IR" altLang="en-US" sz="2800" b="1" dirty="0" smtClean="0">
              <a:solidFill>
                <a:srgbClr val="FF0000"/>
              </a:solidFill>
            </a:endParaRPr>
          </a:p>
          <a:p>
            <a:pPr marL="342900" indent="-342900" algn="just" rtl="1">
              <a:lnSpc>
                <a:spcPct val="150000"/>
              </a:lnSpc>
              <a:buFont typeface="Wingdings" panose="05000000000000000000" pitchFamily="2" charset="2"/>
              <a:buChar char="Ø"/>
            </a:pPr>
            <a:r>
              <a:rPr lang="fa-IR" altLang="en-US" sz="2800" b="1" dirty="0" smtClean="0">
                <a:solidFill>
                  <a:srgbClr val="FF0000"/>
                </a:solidFill>
              </a:rPr>
              <a:t> </a:t>
            </a:r>
            <a:r>
              <a:rPr lang="ar-SA" altLang="en-US" sz="2800" b="1" dirty="0" smtClean="0">
                <a:solidFill>
                  <a:srgbClr val="FF0000"/>
                </a:solidFill>
              </a:rPr>
              <a:t>تشابه</a:t>
            </a:r>
            <a:r>
              <a:rPr lang="fa-IR" altLang="en-US" sz="2800" b="1" dirty="0" smtClean="0">
                <a:solidFill>
                  <a:srgbClr val="FF0000"/>
                </a:solidFill>
              </a:rPr>
              <a:t> </a:t>
            </a:r>
            <a:r>
              <a:rPr lang="ar-SA" altLang="en-US" sz="2800" b="1" dirty="0" smtClean="0">
                <a:solidFill>
                  <a:srgbClr val="FF0000"/>
                </a:solidFill>
              </a:rPr>
              <a:t> ويژگي</a:t>
            </a:r>
            <a:r>
              <a:rPr lang="en-US" altLang="en-US" sz="2800" b="1" dirty="0">
                <a:solidFill>
                  <a:srgbClr val="FF0000"/>
                </a:solidFill>
              </a:rPr>
              <a:t>‌</a:t>
            </a:r>
            <a:r>
              <a:rPr lang="ar-SA" altLang="en-US" sz="2800" b="1" dirty="0">
                <a:solidFill>
                  <a:srgbClr val="FF0000"/>
                </a:solidFill>
              </a:rPr>
              <a:t>هاي شخصيتي و خلقي، </a:t>
            </a:r>
            <a:endParaRPr lang="en-US" altLang="en-US" sz="2800" b="1" dirty="0">
              <a:solidFill>
                <a:srgbClr val="FF000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b="1" dirty="0" smtClean="0">
              <a:latin typeface="Arial" pitchFamily="34" charset="0"/>
              <a:cs typeface="Arial" pitchFamily="34" charset="0"/>
            </a:endParaRPr>
          </a:p>
        </p:txBody>
      </p:sp>
    </p:spTree>
  </p:cSld>
  <p:clrMapOvr>
    <a:masterClrMapping/>
  </p:clrMapOvr>
  <p:transition spd="slow">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073557BC-377C-4EF5-BF41-89741620EBDE}" type="slidenum">
              <a:rPr lang="en-US" altLang="en-US" sz="1400" smtClean="0">
                <a:solidFill>
                  <a:srgbClr val="FFFFFF"/>
                </a:solidFill>
                <a:latin typeface="Franklin Gothic Book" panose="020B0503020102020204" pitchFamily="34" charset="0"/>
              </a:rPr>
              <a:pPr>
                <a:spcBef>
                  <a:spcPct val="0"/>
                </a:spcBef>
                <a:buClrTx/>
                <a:buSzTx/>
                <a:buFontTx/>
                <a:buNone/>
              </a:pPr>
              <a:t>25</a:t>
            </a:fld>
            <a:endParaRPr lang="en-US" altLang="en-US" sz="1400" smtClean="0">
              <a:solidFill>
                <a:srgbClr val="FFFFFF"/>
              </a:solidFill>
              <a:latin typeface="Franklin Gothic Book" panose="020B0503020102020204" pitchFamily="34" charset="0"/>
            </a:endParaRPr>
          </a:p>
        </p:txBody>
      </p:sp>
      <p:sp>
        <p:nvSpPr>
          <p:cNvPr id="48131" name="Content Placeholder 3"/>
          <p:cNvSpPr>
            <a:spLocks noGrp="1"/>
          </p:cNvSpPr>
          <p:nvPr>
            <p:ph sz="quarter" idx="1"/>
          </p:nvPr>
        </p:nvSpPr>
        <p:spPr>
          <a:xfrm>
            <a:off x="146050" y="533400"/>
            <a:ext cx="8997950" cy="6334125"/>
          </a:xfrm>
        </p:spPr>
        <p:txBody>
          <a:bodyPr>
            <a:normAutofit/>
          </a:bodyPr>
          <a:lstStyle/>
          <a:p>
            <a:pPr algn="just" rtl="1">
              <a:lnSpc>
                <a:spcPct val="150000"/>
              </a:lnSpc>
            </a:pPr>
            <a:r>
              <a:rPr lang="ar-SA" altLang="en-US" sz="2800" b="1" dirty="0">
                <a:solidFill>
                  <a:srgbClr val="002060"/>
                </a:solidFill>
              </a:rPr>
              <a:t>با اين وجود، مطالعات و  پژوهش فعلي در مورد موضوع  تحقیق رضايت بخش نيست تا پيش</a:t>
            </a:r>
            <a:r>
              <a:rPr lang="en-US" altLang="en-US" sz="2800" b="1" dirty="0">
                <a:solidFill>
                  <a:srgbClr val="002060"/>
                </a:solidFill>
              </a:rPr>
              <a:t>‌</a:t>
            </a:r>
            <a:r>
              <a:rPr lang="ar-SA" altLang="en-US" sz="2800" b="1" dirty="0">
                <a:solidFill>
                  <a:srgbClr val="002060"/>
                </a:solidFill>
              </a:rPr>
              <a:t>بيني كند كه كدام زوج</a:t>
            </a:r>
            <a:r>
              <a:rPr lang="en-US" altLang="en-US" sz="2800" b="1" dirty="0">
                <a:solidFill>
                  <a:srgbClr val="002060"/>
                </a:solidFill>
              </a:rPr>
              <a:t>‌</a:t>
            </a:r>
            <a:r>
              <a:rPr lang="ar-SA" altLang="en-US" sz="2800" b="1" dirty="0">
                <a:solidFill>
                  <a:srgbClr val="002060"/>
                </a:solidFill>
              </a:rPr>
              <a:t>هاي متأهل با همديگر مي</a:t>
            </a:r>
            <a:r>
              <a:rPr lang="en-US" altLang="en-US" sz="2800" b="1" dirty="0">
                <a:solidFill>
                  <a:srgbClr val="002060"/>
                </a:solidFill>
              </a:rPr>
              <a:t>‌</a:t>
            </a:r>
            <a:r>
              <a:rPr lang="ar-SA" altLang="en-US" sz="2800" b="1" dirty="0">
                <a:solidFill>
                  <a:srgbClr val="002060"/>
                </a:solidFill>
              </a:rPr>
              <a:t>مانند و كدام</a:t>
            </a:r>
            <a:r>
              <a:rPr lang="en-US" altLang="en-US" sz="2800" b="1" dirty="0">
                <a:solidFill>
                  <a:srgbClr val="002060"/>
                </a:solidFill>
              </a:rPr>
              <a:t>‌</a:t>
            </a:r>
            <a:r>
              <a:rPr lang="ar-SA" altLang="en-US" sz="2800" b="1" dirty="0">
                <a:solidFill>
                  <a:srgbClr val="002060"/>
                </a:solidFill>
              </a:rPr>
              <a:t>يك از هم جدا مي</a:t>
            </a:r>
            <a:r>
              <a:rPr lang="en-US" altLang="en-US" sz="2800" b="1" dirty="0">
                <a:solidFill>
                  <a:srgbClr val="002060"/>
                </a:solidFill>
              </a:rPr>
              <a:t>‌</a:t>
            </a:r>
            <a:r>
              <a:rPr lang="ar-SA" altLang="en-US" sz="2800" b="1" dirty="0">
                <a:solidFill>
                  <a:srgbClr val="002060"/>
                </a:solidFill>
              </a:rPr>
              <a:t>شوند يا طلاق مي</a:t>
            </a:r>
            <a:r>
              <a:rPr lang="en-US" altLang="en-US" sz="2800" b="1" dirty="0">
                <a:solidFill>
                  <a:srgbClr val="002060"/>
                </a:solidFill>
              </a:rPr>
              <a:t>‌</a:t>
            </a:r>
            <a:r>
              <a:rPr lang="ar-SA" altLang="en-US" sz="2800" b="1" dirty="0" smtClean="0">
                <a:solidFill>
                  <a:srgbClr val="002060"/>
                </a:solidFill>
              </a:rPr>
              <a:t>گيرند</a:t>
            </a:r>
            <a:r>
              <a:rPr lang="fa-IR" altLang="en-US" sz="2800" b="1" dirty="0" smtClean="0">
                <a:solidFill>
                  <a:srgbClr val="002060"/>
                </a:solidFill>
              </a:rPr>
              <a:t>.</a:t>
            </a:r>
            <a:r>
              <a:rPr lang="ar-SA" altLang="en-US" sz="2800" b="1" dirty="0" smtClean="0">
                <a:solidFill>
                  <a:srgbClr val="002060"/>
                </a:solidFill>
              </a:rPr>
              <a:t> </a:t>
            </a:r>
            <a:endParaRPr lang="fa-IR" altLang="en-US" sz="2800" b="1" dirty="0">
              <a:solidFill>
                <a:srgbClr val="002060"/>
              </a:solidFill>
            </a:endParaRPr>
          </a:p>
          <a:p>
            <a:pPr algn="just" rtl="1">
              <a:lnSpc>
                <a:spcPct val="150000"/>
              </a:lnSpc>
            </a:pPr>
            <a:r>
              <a:rPr lang="ar-SA" altLang="en-US" sz="2800" b="1" dirty="0">
                <a:solidFill>
                  <a:srgbClr val="FF0000"/>
                </a:solidFill>
              </a:rPr>
              <a:t>همچنان سوالات بسيار مهمي براي زوجين و دختر و پسري كه در آستانه</a:t>
            </a:r>
            <a:r>
              <a:rPr lang="en-US" altLang="en-US" sz="2800" b="1" dirty="0">
                <a:solidFill>
                  <a:srgbClr val="FF0000"/>
                </a:solidFill>
              </a:rPr>
              <a:t>‌</a:t>
            </a:r>
            <a:r>
              <a:rPr lang="ar-SA" altLang="en-US" sz="2800" b="1" dirty="0">
                <a:solidFill>
                  <a:srgbClr val="FF0000"/>
                </a:solidFill>
              </a:rPr>
              <a:t>ي ازدواج هستند وجود دارد</a:t>
            </a:r>
            <a:r>
              <a:rPr lang="fa-IR" altLang="en-US" sz="2800" b="1" dirty="0">
                <a:solidFill>
                  <a:srgbClr val="FF0000"/>
                </a:solidFill>
              </a:rPr>
              <a:t> </a:t>
            </a:r>
            <a:r>
              <a:rPr lang="ar-SA" altLang="en-US" sz="2800" b="1" dirty="0">
                <a:solidFill>
                  <a:srgbClr val="FF0000"/>
                </a:solidFill>
              </a:rPr>
              <a:t>هنوز هم بدون پاسخ باقي مي</a:t>
            </a:r>
            <a:r>
              <a:rPr lang="en-US" altLang="en-US" sz="2800" b="1" dirty="0">
                <a:solidFill>
                  <a:srgbClr val="FF0000"/>
                </a:solidFill>
              </a:rPr>
              <a:t>‌</a:t>
            </a:r>
            <a:r>
              <a:rPr lang="ar-SA" altLang="en-US" sz="2800" b="1" dirty="0">
                <a:solidFill>
                  <a:srgbClr val="FF0000"/>
                </a:solidFill>
              </a:rPr>
              <a:t>ماند</a:t>
            </a:r>
            <a:r>
              <a:rPr lang="en-US" altLang="en-US" sz="2800" b="1" dirty="0">
                <a:solidFill>
                  <a:srgbClr val="FF0000"/>
                </a:solidFill>
              </a:rPr>
              <a:t>.</a:t>
            </a:r>
            <a:r>
              <a:rPr lang="fa-IR" altLang="en-US" sz="2800" b="1" dirty="0">
                <a:solidFill>
                  <a:srgbClr val="FF0000"/>
                </a:solidFill>
              </a:rPr>
              <a:t>از جمله:</a:t>
            </a:r>
          </a:p>
          <a:p>
            <a:pPr algn="just" rtl="1">
              <a:lnSpc>
                <a:spcPct val="150000"/>
              </a:lnSpc>
            </a:pPr>
            <a:r>
              <a:rPr lang="ar-SA" altLang="en-US" sz="2800" b="1" dirty="0" smtClean="0"/>
              <a:t>چرا </a:t>
            </a:r>
            <a:r>
              <a:rPr lang="ar-SA" altLang="en-US" sz="2800" b="1" dirty="0"/>
              <a:t>اكثر </a:t>
            </a:r>
            <a:r>
              <a:rPr lang="ar-SA" altLang="en-US" sz="2800" b="1" dirty="0" smtClean="0"/>
              <a:t>زوجين</a:t>
            </a:r>
            <a:r>
              <a:rPr lang="fa-IR" altLang="en-US" sz="2800" b="1" dirty="0" smtClean="0"/>
              <a:t>،</a:t>
            </a:r>
            <a:r>
              <a:rPr lang="ar-SA" altLang="en-US" sz="2800" b="1" dirty="0" smtClean="0"/>
              <a:t> </a:t>
            </a:r>
            <a:r>
              <a:rPr lang="ar-SA" altLang="en-US" sz="2800" b="1" dirty="0"/>
              <a:t>در زندگي زناشويي، رضايت</a:t>
            </a:r>
            <a:r>
              <a:rPr lang="en-US" altLang="en-US" sz="2800" b="1" dirty="0"/>
              <a:t>‌</a:t>
            </a:r>
            <a:r>
              <a:rPr lang="ar-SA" altLang="en-US" sz="2800" b="1" dirty="0"/>
              <a:t>مندي را تجربه نمي</a:t>
            </a:r>
            <a:r>
              <a:rPr lang="en-US" altLang="en-US" sz="2800" b="1" dirty="0"/>
              <a:t>‌</a:t>
            </a:r>
            <a:r>
              <a:rPr lang="ar-SA" altLang="en-US" sz="2800" b="1" dirty="0"/>
              <a:t>كنند؟</a:t>
            </a:r>
            <a:endParaRPr lang="fa-IR" altLang="en-US" sz="2800" b="1" dirty="0"/>
          </a:p>
          <a:p>
            <a:pPr algn="just" rtl="1">
              <a:lnSpc>
                <a:spcPct val="150000"/>
              </a:lnSpc>
            </a:pPr>
            <a:r>
              <a:rPr lang="ar-SA" altLang="en-US" sz="2800" b="1" dirty="0"/>
              <a:t> چه كسي يا چه </a:t>
            </a:r>
            <a:r>
              <a:rPr lang="ar-SA" altLang="en-US" sz="2800" b="1" dirty="0" smtClean="0"/>
              <a:t>چيزي</a:t>
            </a:r>
            <a:r>
              <a:rPr lang="fa-IR" altLang="en-US" sz="2800" b="1" dirty="0" smtClean="0"/>
              <a:t>،</a:t>
            </a:r>
            <a:r>
              <a:rPr lang="ar-SA" altLang="en-US" sz="2800" b="1" dirty="0" smtClean="0"/>
              <a:t> </a:t>
            </a:r>
            <a:r>
              <a:rPr lang="ar-SA" altLang="en-US" sz="2800" b="1" dirty="0"/>
              <a:t>سرنوشت زندگي زناشويي آنان را تعيين مي</a:t>
            </a:r>
            <a:r>
              <a:rPr lang="en-US" altLang="en-US" sz="2800" b="1" dirty="0"/>
              <a:t>‌</a:t>
            </a:r>
            <a:r>
              <a:rPr lang="ar-SA" altLang="en-US" sz="2800" b="1" dirty="0"/>
              <a:t>كند؟ </a:t>
            </a:r>
            <a:endParaRPr lang="fa-IR" altLang="en-US" sz="2800" b="1" dirty="0"/>
          </a:p>
          <a:p>
            <a:pPr algn="just" rtl="1"/>
            <a:endParaRPr lang="fa-IR" altLang="en-US" sz="2800" dirty="0" smtClean="0"/>
          </a:p>
          <a:p>
            <a:pPr algn="just" rtl="1"/>
            <a:endParaRPr lang="fa-IR" altLang="en-US" sz="2800" dirty="0" smtClean="0"/>
          </a:p>
          <a:p>
            <a:pPr algn="just" rtl="1"/>
            <a:endParaRPr lang="fa-IR" altLang="en-US" sz="2800" dirty="0" smtClean="0"/>
          </a:p>
        </p:txBody>
      </p:sp>
    </p:spTree>
    <p:extLst>
      <p:ext uri="{BB962C8B-B14F-4D97-AF65-F5344CB8AC3E}">
        <p14:creationId xmlns:p14="http://schemas.microsoft.com/office/powerpoint/2010/main" val="59666128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073557BC-377C-4EF5-BF41-89741620EBDE}" type="slidenum">
              <a:rPr lang="en-US" altLang="en-US" sz="1400" smtClean="0">
                <a:solidFill>
                  <a:srgbClr val="FFFFFF"/>
                </a:solidFill>
                <a:latin typeface="Franklin Gothic Book" panose="020B0503020102020204" pitchFamily="34" charset="0"/>
              </a:rPr>
              <a:pPr>
                <a:spcBef>
                  <a:spcPct val="0"/>
                </a:spcBef>
                <a:buClrTx/>
                <a:buSzTx/>
                <a:buFontTx/>
                <a:buNone/>
              </a:pPr>
              <a:t>26</a:t>
            </a:fld>
            <a:endParaRPr lang="en-US" altLang="en-US" sz="1400" smtClean="0">
              <a:solidFill>
                <a:srgbClr val="FFFFFF"/>
              </a:solidFill>
              <a:latin typeface="Franklin Gothic Book" panose="020B0503020102020204" pitchFamily="34" charset="0"/>
            </a:endParaRPr>
          </a:p>
        </p:txBody>
      </p:sp>
      <p:sp>
        <p:nvSpPr>
          <p:cNvPr id="48131" name="Content Placeholder 3"/>
          <p:cNvSpPr>
            <a:spLocks noGrp="1"/>
          </p:cNvSpPr>
          <p:nvPr>
            <p:ph sz="quarter" idx="1"/>
          </p:nvPr>
        </p:nvSpPr>
        <p:spPr>
          <a:xfrm>
            <a:off x="146050" y="533400"/>
            <a:ext cx="8997950" cy="6334125"/>
          </a:xfrm>
        </p:spPr>
        <p:txBody>
          <a:bodyPr>
            <a:normAutofit/>
          </a:bodyPr>
          <a:lstStyle/>
          <a:p>
            <a:pPr algn="just" rtl="1"/>
            <a:endParaRPr lang="fa-IR" altLang="en-US" sz="2800" dirty="0" smtClean="0"/>
          </a:p>
          <a:p>
            <a:pPr algn="just" rtl="1"/>
            <a:endParaRPr lang="fa-IR" altLang="en-US" sz="2800" dirty="0" smtClean="0"/>
          </a:p>
          <a:p>
            <a:pPr algn="just" rtl="1"/>
            <a:endParaRPr lang="fa-IR" altLang="en-US" sz="2800" dirty="0" smtClean="0"/>
          </a:p>
        </p:txBody>
      </p:sp>
      <p:sp>
        <p:nvSpPr>
          <p:cNvPr id="2" name="Rectangle 1"/>
          <p:cNvSpPr/>
          <p:nvPr/>
        </p:nvSpPr>
        <p:spPr>
          <a:xfrm>
            <a:off x="146050" y="838200"/>
            <a:ext cx="8540750" cy="5001369"/>
          </a:xfrm>
          <a:prstGeom prst="rect">
            <a:avLst/>
          </a:prstGeom>
        </p:spPr>
        <p:txBody>
          <a:bodyPr wrap="square">
            <a:spAutoFit/>
          </a:bodyPr>
          <a:lstStyle/>
          <a:p>
            <a:pPr algn="justLow" rtl="1">
              <a:lnSpc>
                <a:spcPct val="150000"/>
              </a:lnSpc>
              <a:spcAft>
                <a:spcPts val="1000"/>
              </a:spcAft>
            </a:pPr>
            <a:r>
              <a:rPr lang="fa-IR" sz="2800" b="1" dirty="0">
                <a:solidFill>
                  <a:srgbClr val="FF0000"/>
                </a:solidFill>
                <a:latin typeface="Times New Roman" panose="02020603050405020304" pitchFamily="18" charset="0"/>
                <a:ea typeface="Times New Roman" panose="02020603050405020304" pitchFamily="18" charset="0"/>
              </a:rPr>
              <a:t>بر این </a:t>
            </a:r>
            <a:r>
              <a:rPr lang="fa-IR" sz="2800" b="1" dirty="0" smtClean="0">
                <a:solidFill>
                  <a:srgbClr val="FF0000"/>
                </a:solidFill>
                <a:latin typeface="Times New Roman" panose="02020603050405020304" pitchFamily="18" charset="0"/>
                <a:ea typeface="Times New Roman" panose="02020603050405020304" pitchFamily="18" charset="0"/>
              </a:rPr>
              <a:t>اساس، </a:t>
            </a:r>
            <a:r>
              <a:rPr lang="fa-IR" sz="2800" b="1" dirty="0">
                <a:solidFill>
                  <a:srgbClr val="FF0000"/>
                </a:solidFill>
                <a:latin typeface="Calibri" panose="020F0502020204030204" pitchFamily="34" charset="0"/>
                <a:ea typeface="Calibri" panose="020F0502020204030204" pitchFamily="34" charset="0"/>
              </a:rPr>
              <a:t>سؤالات اصلی پژوهش حاضر این است که :</a:t>
            </a:r>
            <a:endParaRPr lang="en-US" sz="2800" b="1" dirty="0">
              <a:solidFill>
                <a:srgbClr val="FF0000"/>
              </a:solidFill>
              <a:latin typeface="Calibri" panose="020F0502020204030204" pitchFamily="34" charset="0"/>
              <a:ea typeface="Calibri" panose="020F0502020204030204" pitchFamily="34" charset="0"/>
            </a:endParaRPr>
          </a:p>
          <a:p>
            <a:pPr algn="justLow" rtl="1">
              <a:lnSpc>
                <a:spcPct val="15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1- آیا بین منبع کنترل و رضایت از زندگی زناشویی ارتباط و تأثیر متقابل وجود دارد؟</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Low" rtl="1">
              <a:lnSpc>
                <a:spcPct val="150000"/>
              </a:lnSpc>
              <a:spcAft>
                <a:spcPts val="1000"/>
              </a:spcAft>
            </a:pPr>
            <a:r>
              <a:rPr lang="fa-IR" sz="2800" b="1" dirty="0">
                <a:latin typeface="Calibri" panose="020F0502020204030204" pitchFamily="34" charset="0"/>
                <a:ea typeface="Calibri" panose="020F0502020204030204" pitchFamily="34" charset="0"/>
                <a:cs typeface="B Nazanin" panose="00000400000000000000" pitchFamily="2" charset="-78"/>
              </a:rPr>
              <a:t>2- </a:t>
            </a:r>
            <a:r>
              <a:rPr lang="ar-SA" sz="2800" b="1" dirty="0">
                <a:latin typeface="Calibri" panose="020F0502020204030204" pitchFamily="34" charset="0"/>
                <a:ea typeface="Calibri" panose="020F0502020204030204" pitchFamily="34" charset="0"/>
                <a:cs typeface="B Nazanin" panose="00000400000000000000" pitchFamily="2" charset="-78"/>
              </a:rPr>
              <a:t>آيا زوجين داراي منبع كنترل دروني </a:t>
            </a:r>
            <a:r>
              <a:rPr lang="fa-IR" sz="2800" b="1" dirty="0">
                <a:latin typeface="Calibri" panose="020F0502020204030204" pitchFamily="34" charset="0"/>
                <a:ea typeface="Calibri" panose="020F0502020204030204" pitchFamily="34" charset="0"/>
                <a:cs typeface="B Nazanin" panose="00000400000000000000" pitchFamily="2" charset="-78"/>
              </a:rPr>
              <a:t>در مقایسۀ با</a:t>
            </a:r>
            <a:r>
              <a:rPr lang="ar-SA" sz="2800" b="1" dirty="0">
                <a:latin typeface="Calibri" panose="020F0502020204030204" pitchFamily="34" charset="0"/>
                <a:ea typeface="Calibri" panose="020F0502020204030204" pitchFamily="34" charset="0"/>
                <a:cs typeface="B Nazanin" panose="00000400000000000000" pitchFamily="2" charset="-78"/>
              </a:rPr>
              <a:t> زوجين داراي منبع كنترل بيروني</a:t>
            </a:r>
            <a:r>
              <a:rPr lang="fa-IR" sz="2800" b="1" dirty="0">
                <a:latin typeface="Calibri" panose="020F0502020204030204" pitchFamily="34" charset="0"/>
                <a:ea typeface="Calibri" panose="020F0502020204030204" pitchFamily="34" charset="0"/>
                <a:cs typeface="B Nazanin" panose="00000400000000000000" pitchFamily="2" charset="-78"/>
              </a:rPr>
              <a:t>،</a:t>
            </a:r>
            <a:r>
              <a:rPr lang="ar-SA" sz="2800" b="1" dirty="0">
                <a:latin typeface="Calibri" panose="020F0502020204030204" pitchFamily="34" charset="0"/>
                <a:ea typeface="Calibri" panose="020F0502020204030204" pitchFamily="34" charset="0"/>
                <a:cs typeface="B Nazanin" panose="00000400000000000000" pitchFamily="2" charset="-78"/>
              </a:rPr>
              <a:t> رضايت </a:t>
            </a:r>
            <a:r>
              <a:rPr lang="ar-SA" sz="2800" b="1" dirty="0" smtClean="0">
                <a:latin typeface="Calibri" panose="020F0502020204030204" pitchFamily="34" charset="0"/>
                <a:ea typeface="Calibri" panose="020F0502020204030204" pitchFamily="34" charset="0"/>
                <a:cs typeface="B Nazanin" panose="00000400000000000000" pitchFamily="2" charset="-78"/>
              </a:rPr>
              <a:t>زناشويي </a:t>
            </a:r>
            <a:r>
              <a:rPr lang="ar-SA" sz="2800" b="1" dirty="0">
                <a:latin typeface="Calibri" panose="020F0502020204030204" pitchFamily="34" charset="0"/>
                <a:ea typeface="Calibri" panose="020F0502020204030204" pitchFamily="34" charset="0"/>
                <a:cs typeface="B Nazanin" panose="00000400000000000000" pitchFamily="2" charset="-78"/>
              </a:rPr>
              <a:t>بيشتري را تجربه مي</a:t>
            </a:r>
            <a:r>
              <a:rPr lang="en-US" sz="2800" b="1" dirty="0">
                <a:latin typeface="Calibri" panose="020F0502020204030204" pitchFamily="34" charset="0"/>
                <a:ea typeface="Calibri" panose="020F0502020204030204" pitchFamily="34" charset="0"/>
                <a:cs typeface="B Nazanin" panose="00000400000000000000" pitchFamily="2" charset="-78"/>
              </a:rPr>
              <a:t>‌</a:t>
            </a:r>
            <a:r>
              <a:rPr lang="ar-SA" sz="2800" b="1" dirty="0">
                <a:latin typeface="Calibri" panose="020F0502020204030204" pitchFamily="34" charset="0"/>
                <a:ea typeface="Calibri" panose="020F0502020204030204" pitchFamily="34" charset="0"/>
                <a:cs typeface="B Nazanin" panose="00000400000000000000" pitchFamily="2" charset="-78"/>
              </a:rPr>
              <a:t>كنند؟</a:t>
            </a:r>
            <a:endParaRPr lang="en-US" sz="2800" b="1" dirty="0">
              <a:latin typeface="Calibri" panose="020F0502020204030204" pitchFamily="34" charset="0"/>
              <a:ea typeface="Calibri" panose="020F0502020204030204" pitchFamily="34" charset="0"/>
              <a:cs typeface="Arial" panose="020B0604020202020204" pitchFamily="34" charset="0"/>
            </a:endParaRPr>
          </a:p>
          <a:p>
            <a:pPr algn="justLow" rtl="1">
              <a:lnSpc>
                <a:spcPct val="150000"/>
              </a:lnSpc>
              <a:spcAft>
                <a:spcPts val="1000"/>
              </a:spcAft>
            </a:pPr>
            <a:r>
              <a:rPr lang="ar-SA" sz="2800" b="1" dirty="0">
                <a:latin typeface="Calibri" panose="020F0502020204030204" pitchFamily="34" charset="0"/>
                <a:ea typeface="Calibri" panose="020F0502020204030204" pitchFamily="34" charset="0"/>
                <a:cs typeface="B Nazanin" panose="00000400000000000000" pitchFamily="2" charset="-78"/>
              </a:rPr>
              <a:t>3-</a:t>
            </a:r>
            <a:r>
              <a:rPr lang="fa-IR" sz="2800" b="1" dirty="0">
                <a:latin typeface="Calibri" panose="020F0502020204030204" pitchFamily="34" charset="0"/>
                <a:ea typeface="Calibri" panose="020F0502020204030204" pitchFamily="34" charset="0"/>
                <a:cs typeface="B Nazanin" panose="00000400000000000000" pitchFamily="2" charset="-78"/>
              </a:rPr>
              <a:t> آیا با افزایش کنترل درونی </a:t>
            </a:r>
            <a:r>
              <a:rPr lang="fa-IR" sz="2800" b="1" dirty="0" smtClean="0">
                <a:latin typeface="Calibri" panose="020F0502020204030204" pitchFamily="34" charset="0"/>
                <a:ea typeface="Calibri" panose="020F0502020204030204" pitchFamily="34" charset="0"/>
                <a:cs typeface="B Nazanin" panose="00000400000000000000" pitchFamily="2" charset="-78"/>
              </a:rPr>
              <a:t>زوجین، </a:t>
            </a:r>
            <a:r>
              <a:rPr lang="fa-IR" sz="2800" b="1" dirty="0">
                <a:latin typeface="Calibri" panose="020F0502020204030204" pitchFamily="34" charset="0"/>
                <a:ea typeface="Calibri" panose="020F0502020204030204" pitchFamily="34" charset="0"/>
                <a:cs typeface="B Nazanin" panose="00000400000000000000" pitchFamily="2" charset="-78"/>
              </a:rPr>
              <a:t>میزان رضایت از زندگی زناشویی آنان افزایش می یابد؟</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584531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72CD452B-C2CC-4325-925E-459A85F24506}" type="slidenum">
              <a:rPr lang="fa-IR" altLang="en-US" sz="1400" smtClean="0">
                <a:solidFill>
                  <a:srgbClr val="FFFFFF"/>
                </a:solidFill>
                <a:latin typeface="Franklin Gothic Book" panose="020B0503020102020204" pitchFamily="34" charset="0"/>
              </a:rPr>
              <a:pPr>
                <a:spcBef>
                  <a:spcPct val="0"/>
                </a:spcBef>
                <a:buClrTx/>
                <a:buSzTx/>
                <a:buFontTx/>
                <a:buNone/>
              </a:pPr>
              <a:t>27</a:t>
            </a:fld>
            <a:endParaRPr lang="fa-IR" altLang="en-US" sz="1400" smtClean="0">
              <a:solidFill>
                <a:srgbClr val="FFFFFF"/>
              </a:solidFill>
              <a:latin typeface="Franklin Gothic Book" panose="020B0503020102020204" pitchFamily="34" charset="0"/>
            </a:endParaRPr>
          </a:p>
        </p:txBody>
      </p:sp>
      <p:graphicFrame>
        <p:nvGraphicFramePr>
          <p:cNvPr id="8" name="Diagram 7"/>
          <p:cNvGraphicFramePr/>
          <p:nvPr>
            <p:extLst>
              <p:ext uri="{D42A27DB-BD31-4B8C-83A1-F6EECF244321}">
                <p14:modId xmlns:p14="http://schemas.microsoft.com/office/powerpoint/2010/main" val="2542984672"/>
              </p:ext>
            </p:extLst>
          </p:nvPr>
        </p:nvGraphicFramePr>
        <p:xfrm>
          <a:off x="-60960" y="421254"/>
          <a:ext cx="9052560" cy="6246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598895"/>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458200" cy="5940088"/>
          </a:xfrm>
          <a:prstGeom prst="rect">
            <a:avLst/>
          </a:prstGeom>
        </p:spPr>
        <p:txBody>
          <a:bodyPr wrap="square">
            <a:spAutoFit/>
          </a:bodyPr>
          <a:lstStyle/>
          <a:p>
            <a:pPr algn="just" rtl="1">
              <a:lnSpc>
                <a:spcPct val="150000"/>
              </a:lnSpc>
              <a:buClr>
                <a:srgbClr val="3891A7"/>
              </a:buClr>
              <a:buFont typeface="Wingdings" panose="05000000000000000000" pitchFamily="2" charset="2"/>
              <a:buChar char="×"/>
            </a:pPr>
            <a:r>
              <a:rPr lang="ar-SA" altLang="en-US" sz="3600" b="1" dirty="0" smtClean="0">
                <a:solidFill>
                  <a:srgbClr val="000099"/>
                </a:solidFill>
                <a:latin typeface="Arial" panose="020B0604020202020204" pitchFamily="34" charset="0"/>
              </a:rPr>
              <a:t>منبع </a:t>
            </a:r>
            <a:r>
              <a:rPr lang="ar-SA" altLang="en-US" sz="3600" b="1" dirty="0">
                <a:solidFill>
                  <a:srgbClr val="000099"/>
                </a:solidFill>
                <a:latin typeface="Arial" panose="020B0604020202020204" pitchFamily="34" charset="0"/>
              </a:rPr>
              <a:t>كنترل نيز جزء عواملي است كه در </a:t>
            </a:r>
            <a:r>
              <a:rPr lang="fa-IR" altLang="en-US" sz="3600" b="1" dirty="0">
                <a:solidFill>
                  <a:srgbClr val="000099"/>
                </a:solidFill>
                <a:latin typeface="Arial" panose="020B0604020202020204" pitchFamily="34" charset="0"/>
              </a:rPr>
              <a:t>روابط </a:t>
            </a:r>
            <a:r>
              <a:rPr lang="fa-IR" altLang="en-US" sz="3600" b="1" dirty="0" smtClean="0">
                <a:solidFill>
                  <a:srgbClr val="000099"/>
                </a:solidFill>
                <a:latin typeface="Arial" panose="020B0604020202020204" pitchFamily="34" charset="0"/>
              </a:rPr>
              <a:t>انسانی </a:t>
            </a:r>
            <a:r>
              <a:rPr lang="ar-SA" altLang="en-US" sz="3600" b="1" dirty="0">
                <a:solidFill>
                  <a:srgbClr val="000099"/>
                </a:solidFill>
                <a:latin typeface="Arial" panose="020B0604020202020204" pitchFamily="34" charset="0"/>
              </a:rPr>
              <a:t>نقش مهمي دارد</a:t>
            </a:r>
            <a:r>
              <a:rPr lang="en-US" altLang="en-US" sz="3600" b="1" dirty="0" smtClean="0">
                <a:solidFill>
                  <a:srgbClr val="000099"/>
                </a:solidFill>
                <a:latin typeface="Arial" panose="020B0604020202020204" pitchFamily="34" charset="0"/>
              </a:rPr>
              <a:t>.</a:t>
            </a:r>
            <a:endParaRPr lang="fa-IR" altLang="en-US" sz="3600" b="1" dirty="0" smtClean="0">
              <a:solidFill>
                <a:srgbClr val="000099"/>
              </a:solidFill>
              <a:latin typeface="Arial" panose="020B0604020202020204" pitchFamily="34" charset="0"/>
            </a:endParaRPr>
          </a:p>
          <a:p>
            <a:pPr algn="just" rtl="1">
              <a:lnSpc>
                <a:spcPct val="150000"/>
              </a:lnSpc>
              <a:buClr>
                <a:srgbClr val="3891A7"/>
              </a:buClr>
              <a:buFont typeface="Wingdings" panose="05000000000000000000" pitchFamily="2" charset="2"/>
              <a:buChar char="×"/>
            </a:pPr>
            <a:endParaRPr lang="fa-IR" altLang="en-US" sz="3600" b="1" dirty="0">
              <a:solidFill>
                <a:srgbClr val="000099"/>
              </a:solidFill>
              <a:latin typeface="Arial" panose="020B0604020202020204" pitchFamily="34" charset="0"/>
            </a:endParaRPr>
          </a:p>
          <a:p>
            <a:pPr algn="r" rtl="1">
              <a:lnSpc>
                <a:spcPct val="150000"/>
              </a:lnSpc>
              <a:buFont typeface="Wingdings" panose="05000000000000000000" pitchFamily="2" charset="2"/>
              <a:buChar char="×"/>
            </a:pPr>
            <a:r>
              <a:rPr lang="ar-SA" altLang="en-US" sz="3600" b="1" dirty="0">
                <a:solidFill>
                  <a:srgbClr val="003300"/>
                </a:solidFill>
                <a:latin typeface="Arial" panose="020B0604020202020204" pitchFamily="34" charset="0"/>
              </a:rPr>
              <a:t>اما </a:t>
            </a:r>
            <a:r>
              <a:rPr lang="fa-IR" altLang="en-US" sz="3600" b="1" dirty="0" smtClean="0">
                <a:solidFill>
                  <a:srgbClr val="003300"/>
                </a:solidFill>
                <a:latin typeface="Arial" panose="020B0604020202020204" pitchFamily="34" charset="0"/>
              </a:rPr>
              <a:t>مطالعه </a:t>
            </a:r>
            <a:r>
              <a:rPr lang="ar-SA" altLang="en-US" sz="3600" b="1" dirty="0" smtClean="0">
                <a:solidFill>
                  <a:srgbClr val="003300"/>
                </a:solidFill>
                <a:latin typeface="Arial" panose="020B0604020202020204" pitchFamily="34" charset="0"/>
              </a:rPr>
              <a:t>نقش </a:t>
            </a:r>
            <a:r>
              <a:rPr lang="ar-SA" altLang="en-US" sz="3600" b="1" dirty="0">
                <a:solidFill>
                  <a:srgbClr val="003300"/>
                </a:solidFill>
                <a:latin typeface="Arial" panose="020B0604020202020204" pitchFamily="34" charset="0"/>
              </a:rPr>
              <a:t>اين متغير در شناخت روابط </a:t>
            </a:r>
            <a:r>
              <a:rPr lang="ar-SA" altLang="en-US" sz="3600" b="1" dirty="0" smtClean="0">
                <a:solidFill>
                  <a:srgbClr val="003300"/>
                </a:solidFill>
                <a:latin typeface="Arial" panose="020B0604020202020204" pitchFamily="34" charset="0"/>
              </a:rPr>
              <a:t>ناشويي </a:t>
            </a:r>
            <a:r>
              <a:rPr lang="ar-SA" altLang="en-US" sz="3600" b="1" dirty="0">
                <a:solidFill>
                  <a:srgbClr val="003300"/>
                </a:solidFill>
                <a:latin typeface="Arial" panose="020B0604020202020204" pitchFamily="34" charset="0"/>
              </a:rPr>
              <a:t>تا حدود زيادي ناديده انگاشته شده است</a:t>
            </a:r>
            <a:r>
              <a:rPr lang="fa-IR" altLang="en-US" sz="3600" b="1" dirty="0">
                <a:solidFill>
                  <a:srgbClr val="003300"/>
                </a:solidFill>
                <a:latin typeface="Arial" panose="020B0604020202020204" pitchFamily="34" charset="0"/>
              </a:rPr>
              <a:t> </a:t>
            </a:r>
            <a:r>
              <a:rPr lang="fa-IR" altLang="en-US" sz="3600" b="1" dirty="0" smtClean="0">
                <a:solidFill>
                  <a:srgbClr val="003300"/>
                </a:solidFill>
                <a:latin typeface="Arial" panose="020B0604020202020204" pitchFamily="34" charset="0"/>
              </a:rPr>
              <a:t>.</a:t>
            </a:r>
          </a:p>
          <a:p>
            <a:pPr algn="just" rtl="1">
              <a:lnSpc>
                <a:spcPct val="150000"/>
              </a:lnSpc>
              <a:buFont typeface="Wingdings" panose="05000000000000000000" pitchFamily="2" charset="2"/>
              <a:buChar char="×"/>
            </a:pPr>
            <a:endParaRPr lang="fa-IR" altLang="en-US" sz="3600" b="1" dirty="0"/>
          </a:p>
          <a:p>
            <a:pPr lvl="0" algn="just" eaLnBrk="0" fontAlgn="base" hangingPunct="0">
              <a:spcBef>
                <a:spcPct val="0"/>
              </a:spcBef>
              <a:spcAft>
                <a:spcPct val="0"/>
              </a:spcAft>
            </a:pPr>
            <a:endParaRPr lang="en-US" sz="2800" b="1" dirty="0" smtClean="0">
              <a:solidFill>
                <a:srgbClr val="4F6228"/>
              </a:solidFill>
              <a:latin typeface="Sylfaen" pitchFamily="18" charset="0"/>
              <a:cs typeface="Times New Roman" pitchFamily="18" charset="0"/>
            </a:endParaRPr>
          </a:p>
          <a:p>
            <a:pPr lvl="0" algn="just" eaLnBrk="0" fontAlgn="base" hangingPunct="0">
              <a:spcBef>
                <a:spcPct val="0"/>
              </a:spcBef>
              <a:spcAft>
                <a:spcPct val="0"/>
              </a:spcAft>
            </a:pPr>
            <a:endParaRPr lang="hy-AM" sz="2800" dirty="0" smtClean="0">
              <a:latin typeface="Arial" pitchFamily="34" charset="0"/>
              <a:cs typeface="Arial" pitchFamily="34" charset="0"/>
            </a:endParaRPr>
          </a:p>
        </p:txBody>
      </p:sp>
    </p:spTree>
  </p:cSld>
  <p:clrMapOvr>
    <a:masterClrMapping/>
  </p:clrMapOvr>
  <p:transition spd="slow">
    <p:cover dir="l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073557BC-377C-4EF5-BF41-89741620EBDE}" type="slidenum">
              <a:rPr lang="en-US" altLang="en-US" sz="1400" smtClean="0">
                <a:solidFill>
                  <a:srgbClr val="FFFFFF"/>
                </a:solidFill>
                <a:latin typeface="Franklin Gothic Book" panose="020B0503020102020204" pitchFamily="34" charset="0"/>
              </a:rPr>
              <a:pPr>
                <a:spcBef>
                  <a:spcPct val="0"/>
                </a:spcBef>
                <a:buClrTx/>
                <a:buSzTx/>
                <a:buFontTx/>
                <a:buNone/>
              </a:pPr>
              <a:t>29</a:t>
            </a:fld>
            <a:endParaRPr lang="en-US" altLang="en-US" sz="1400" smtClean="0">
              <a:solidFill>
                <a:srgbClr val="FFFFFF"/>
              </a:solidFill>
              <a:latin typeface="Franklin Gothic Book" panose="020B0503020102020204" pitchFamily="34" charset="0"/>
            </a:endParaRPr>
          </a:p>
        </p:txBody>
      </p:sp>
      <p:sp>
        <p:nvSpPr>
          <p:cNvPr id="48131" name="Content Placeholder 3"/>
          <p:cNvSpPr>
            <a:spLocks noGrp="1"/>
          </p:cNvSpPr>
          <p:nvPr>
            <p:ph sz="quarter" idx="1"/>
          </p:nvPr>
        </p:nvSpPr>
        <p:spPr>
          <a:xfrm>
            <a:off x="457200" y="838201"/>
            <a:ext cx="8229600" cy="5518149"/>
          </a:xfrm>
        </p:spPr>
        <p:txBody>
          <a:bodyPr>
            <a:noAutofit/>
          </a:bodyPr>
          <a:lstStyle/>
          <a:p>
            <a:pPr algn="just" rtl="1">
              <a:lnSpc>
                <a:spcPct val="150000"/>
              </a:lnSpc>
            </a:pPr>
            <a:r>
              <a:rPr lang="fa-IR" altLang="en-US" sz="2400" b="1" dirty="0" smtClean="0"/>
              <a:t>مفهوم </a:t>
            </a:r>
            <a:r>
              <a:rPr lang="fa-IR" altLang="en-US" sz="2400" b="1" dirty="0"/>
              <a:t>منبع كنترل بطور عام در گستره تاريخ حيات بشر به اشكال گوناگوني مطرح شده است</a:t>
            </a:r>
            <a:r>
              <a:rPr lang="fa-IR" altLang="en-US" sz="2400" b="1" dirty="0" smtClean="0"/>
              <a:t>.</a:t>
            </a:r>
          </a:p>
          <a:p>
            <a:pPr algn="just" rtl="1">
              <a:lnSpc>
                <a:spcPct val="150000"/>
              </a:lnSpc>
            </a:pPr>
            <a:r>
              <a:rPr lang="fa-IR" altLang="en-US" sz="2400" b="1" dirty="0" smtClean="0"/>
              <a:t> </a:t>
            </a:r>
            <a:r>
              <a:rPr lang="fa-IR" altLang="en-US" sz="2400" b="1" dirty="0"/>
              <a:t>يكي از سوال‌هاي اساسي درباره ماهيت انسان به كشمكش قديمي بين </a:t>
            </a:r>
            <a:r>
              <a:rPr lang="fa-IR" altLang="en-US" sz="2400" b="1" dirty="0">
                <a:solidFill>
                  <a:srgbClr val="C00000"/>
                </a:solidFill>
              </a:rPr>
              <a:t>انتخاب‌ آزاد و جبرگرايي </a:t>
            </a:r>
            <a:r>
              <a:rPr lang="fa-IR" altLang="en-US" sz="2400" b="1" dirty="0"/>
              <a:t>مربوط مي‌شود. </a:t>
            </a:r>
            <a:r>
              <a:rPr lang="fa-IR" altLang="en-US" sz="2400" b="1" dirty="0" smtClean="0"/>
              <a:t>بر </a:t>
            </a:r>
            <a:r>
              <a:rPr lang="fa-IR" altLang="en-US" sz="2400" b="1" dirty="0"/>
              <a:t>این اساس سؤالاتی نظیر</a:t>
            </a:r>
            <a:r>
              <a:rPr lang="fa-IR" altLang="en-US" sz="2400" b="1" dirty="0" smtClean="0"/>
              <a:t>:</a:t>
            </a:r>
          </a:p>
          <a:p>
            <a:pPr algn="just" rtl="1">
              <a:lnSpc>
                <a:spcPct val="150000"/>
              </a:lnSpc>
            </a:pPr>
            <a:r>
              <a:rPr lang="fa-IR" altLang="en-US" sz="2400" b="1" dirty="0"/>
              <a:t>آيا ما آگاهانه اعمال خود را هدايت مي‌كنيم يا اين‌كه نيروهاي ديگري بر ما كنترل دارند؟</a:t>
            </a:r>
          </a:p>
          <a:p>
            <a:pPr algn="just" rtl="1">
              <a:lnSpc>
                <a:spcPct val="150000"/>
              </a:lnSpc>
            </a:pPr>
            <a:r>
              <a:rPr lang="fa-IR" altLang="en-US" sz="2400" b="1" dirty="0"/>
              <a:t> آيا مي‌توانيم افكار و رفتارمان را انتخاب كرده و از بين گزينه‌ها انتخاب معقول كنيم؟</a:t>
            </a:r>
          </a:p>
          <a:p>
            <a:pPr algn="just" rtl="1">
              <a:lnSpc>
                <a:spcPct val="150000"/>
              </a:lnSpc>
            </a:pPr>
            <a:r>
              <a:rPr lang="fa-IR" altLang="en-US" sz="2400" b="1" dirty="0"/>
              <a:t>آيا ما تعيين كننده سرنوشت خود هستيم يا اين‌كه قرباني تجربه گذشته، عوامل زيستي، نيروهاي ناهوشيار مي‌باشيم؟ </a:t>
            </a:r>
          </a:p>
        </p:txBody>
      </p:sp>
    </p:spTree>
    <p:extLst>
      <p:ext uri="{BB962C8B-B14F-4D97-AF65-F5344CB8AC3E}">
        <p14:creationId xmlns:p14="http://schemas.microsoft.com/office/powerpoint/2010/main" val="400880998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343" y="571805"/>
            <a:ext cx="8368581" cy="6001643"/>
          </a:xfrm>
          <a:prstGeom prst="rect">
            <a:avLst/>
          </a:prstGeom>
          <a:solidFill>
            <a:srgbClr val="FFFF99"/>
          </a:solidFill>
        </p:spPr>
        <p:txBody>
          <a:bodyPr wrap="square">
            <a:spAutoFit/>
          </a:bodyPr>
          <a:lstStyle/>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algn="ctr" eaLnBrk="0" fontAlgn="base" hangingPunct="0">
              <a:lnSpc>
                <a:spcPct val="150000"/>
              </a:lnSpc>
              <a:spcBef>
                <a:spcPct val="0"/>
              </a:spcBef>
              <a:spcAft>
                <a:spcPct val="0"/>
              </a:spcAft>
            </a:pPr>
            <a:endParaRPr lang="fa-IR" b="1" dirty="0" smtClean="0">
              <a:latin typeface="Sylfaen" pitchFamily="18" charset="0"/>
            </a:endParaRPr>
          </a:p>
          <a:p>
            <a:pPr algn="ctr" eaLnBrk="0" fontAlgn="base" hangingPunct="0">
              <a:lnSpc>
                <a:spcPct val="150000"/>
              </a:lnSpc>
              <a:spcBef>
                <a:spcPct val="0"/>
              </a:spcBef>
              <a:spcAft>
                <a:spcPct val="0"/>
              </a:spcAft>
            </a:pPr>
            <a:endParaRPr lang="fa-IR" b="1" dirty="0">
              <a:latin typeface="Sylfaen" pitchFamily="18" charset="0"/>
            </a:endParaRPr>
          </a:p>
          <a:p>
            <a:pPr algn="ctr" eaLnBrk="0" fontAlgn="base" hangingPunct="0">
              <a:lnSpc>
                <a:spcPct val="150000"/>
              </a:lnSpc>
              <a:spcBef>
                <a:spcPct val="0"/>
              </a:spcBef>
              <a:spcAft>
                <a:spcPct val="0"/>
              </a:spcAft>
            </a:pPr>
            <a:endParaRPr lang="fa-IR" b="1" dirty="0" smtClean="0">
              <a:latin typeface="Sylfaen" pitchFamily="18" charset="0"/>
            </a:endParaRPr>
          </a:p>
          <a:p>
            <a:pPr algn="ctr" eaLnBrk="0" fontAlgn="base" hangingPunct="0">
              <a:lnSpc>
                <a:spcPct val="150000"/>
              </a:lnSpc>
              <a:spcBef>
                <a:spcPct val="0"/>
              </a:spcBef>
              <a:spcAft>
                <a:spcPct val="0"/>
              </a:spcAft>
            </a:pPr>
            <a:endParaRPr lang="fa-IR" b="1" dirty="0">
              <a:latin typeface="Sylfaen" pitchFamily="18" charset="0"/>
            </a:endParaRPr>
          </a:p>
          <a:p>
            <a:pPr algn="ctr" eaLnBrk="0" fontAlgn="base" hangingPunct="0">
              <a:lnSpc>
                <a:spcPct val="150000"/>
              </a:lnSpc>
              <a:spcBef>
                <a:spcPct val="0"/>
              </a:spcBef>
              <a:spcAft>
                <a:spcPct val="0"/>
              </a:spcAft>
            </a:pPr>
            <a:endParaRPr lang="fa-IR" b="1" dirty="0" smtClean="0">
              <a:latin typeface="Sylfaen" pitchFamily="18" charset="0"/>
            </a:endParaRPr>
          </a:p>
          <a:p>
            <a:pPr algn="ctr" eaLnBrk="0" fontAlgn="base" hangingPunct="0">
              <a:lnSpc>
                <a:spcPct val="150000"/>
              </a:lnSpc>
              <a:spcBef>
                <a:spcPct val="0"/>
              </a:spcBef>
              <a:spcAft>
                <a:spcPct val="0"/>
              </a:spcAft>
            </a:pPr>
            <a:endParaRPr lang="fa-IR" b="1" dirty="0">
              <a:latin typeface="Sylfaen" pitchFamily="18" charset="0"/>
            </a:endParaRPr>
          </a:p>
          <a:p>
            <a:pPr algn="ctr" eaLnBrk="0" fontAlgn="base" hangingPunct="0">
              <a:lnSpc>
                <a:spcPct val="150000"/>
              </a:lnSpc>
              <a:spcBef>
                <a:spcPct val="0"/>
              </a:spcBef>
              <a:spcAft>
                <a:spcPct val="0"/>
              </a:spcAft>
            </a:pPr>
            <a:endParaRPr lang="fa-IR" b="1" dirty="0" smtClean="0">
              <a:latin typeface="Sylfaen" pitchFamily="18" charset="0"/>
            </a:endParaRPr>
          </a:p>
          <a:p>
            <a:pPr algn="ctr" eaLnBrk="0" fontAlgn="base" hangingPunct="0">
              <a:lnSpc>
                <a:spcPct val="150000"/>
              </a:lnSpc>
              <a:spcBef>
                <a:spcPct val="0"/>
              </a:spcBef>
              <a:spcAft>
                <a:spcPct val="0"/>
              </a:spcAft>
            </a:pPr>
            <a:endParaRPr lang="fa-IR" b="1" dirty="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en-US" dirty="0" smtClean="0">
              <a:latin typeface="Sylfaen" pitchFamily="18"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p:txBody>
      </p:sp>
      <p:graphicFrame>
        <p:nvGraphicFramePr>
          <p:cNvPr id="3" name="Content Placeholder 1"/>
          <p:cNvGraphicFramePr>
            <a:graphicFrameLocks/>
          </p:cNvGraphicFramePr>
          <p:nvPr>
            <p:extLst>
              <p:ext uri="{D42A27DB-BD31-4B8C-83A1-F6EECF244321}">
                <p14:modId xmlns:p14="http://schemas.microsoft.com/office/powerpoint/2010/main" val="1915421681"/>
              </p:ext>
            </p:extLst>
          </p:nvPr>
        </p:nvGraphicFramePr>
        <p:xfrm>
          <a:off x="609599" y="670366"/>
          <a:ext cx="8063343" cy="5804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14400" y="1924883"/>
            <a:ext cx="7543800" cy="4493538"/>
          </a:xfrm>
          <a:prstGeom prst="rect">
            <a:avLst/>
          </a:prstGeom>
          <a:noFill/>
        </p:spPr>
        <p:txBody>
          <a:bodyPr wrap="square" rtlCol="0">
            <a:spAutoFit/>
          </a:bodyPr>
          <a:lstStyle/>
          <a:p>
            <a:pPr lvl="0" algn="ctr" rtl="1"/>
            <a:r>
              <a:rPr lang="ar-SA" sz="2000" b="1" dirty="0">
                <a:solidFill>
                  <a:srgbClr val="002060"/>
                </a:solidFill>
              </a:rPr>
              <a:t>«پژآهنگ نوزدهم» </a:t>
            </a:r>
            <a:r>
              <a:rPr lang="fa-IR" sz="2000" b="1" dirty="0">
                <a:solidFill>
                  <a:srgbClr val="002060"/>
                </a:solidFill>
              </a:rPr>
              <a:t>              </a:t>
            </a:r>
          </a:p>
          <a:p>
            <a:pPr lvl="0" algn="ctr" rtl="1"/>
            <a:r>
              <a:rPr lang="fa-IR" sz="2000" b="1" dirty="0">
                <a:solidFill>
                  <a:srgbClr val="C00000"/>
                </a:solidFill>
              </a:rPr>
              <a:t>عنوان </a:t>
            </a:r>
            <a:r>
              <a:rPr lang="fa-IR" sz="2000" b="1" dirty="0" smtClean="0">
                <a:solidFill>
                  <a:srgbClr val="C00000"/>
                </a:solidFill>
              </a:rPr>
              <a:t>سخنرانی</a:t>
            </a:r>
            <a:endParaRPr lang="fa-IR" sz="2000" b="1" dirty="0">
              <a:solidFill>
                <a:srgbClr val="C00000"/>
              </a:solidFill>
            </a:endParaRPr>
          </a:p>
          <a:p>
            <a:pPr lvl="0" algn="ctr" rtl="1">
              <a:lnSpc>
                <a:spcPct val="150000"/>
              </a:lnSpc>
            </a:pPr>
            <a:r>
              <a:rPr lang="ar-SA" sz="2400" b="1" dirty="0">
                <a:solidFill>
                  <a:srgbClr val="002060"/>
                </a:solidFill>
                <a:latin typeface="Calibri" panose="020F0502020204030204" pitchFamily="34" charset="0"/>
              </a:rPr>
              <a:t>اثربخشی آموزش مهارت­های ارتباطی </a:t>
            </a:r>
            <a:r>
              <a:rPr lang="fa-IR" sz="2400" b="1" dirty="0">
                <a:solidFill>
                  <a:srgbClr val="002060"/>
                </a:solidFill>
                <a:latin typeface="Calibri" panose="020F0502020204030204" pitchFamily="34" charset="0"/>
              </a:rPr>
              <a:t>زوجین </a:t>
            </a:r>
            <a:r>
              <a:rPr lang="ar-SA" sz="2400" b="1" dirty="0">
                <a:solidFill>
                  <a:srgbClr val="002060"/>
                </a:solidFill>
                <a:latin typeface="Calibri" panose="020F0502020204030204" pitchFamily="34" charset="0"/>
              </a:rPr>
              <a:t>مبتنی بر منبع کنترل درونی در افزایش رضایت </a:t>
            </a:r>
            <a:r>
              <a:rPr lang="ar-SA" sz="2400" b="1" dirty="0" smtClean="0">
                <a:solidFill>
                  <a:srgbClr val="002060"/>
                </a:solidFill>
                <a:latin typeface="Calibri" panose="020F0502020204030204" pitchFamily="34" charset="0"/>
              </a:rPr>
              <a:t>زناشویی</a:t>
            </a:r>
            <a:endParaRPr lang="en-US" sz="2400" b="1" dirty="0">
              <a:solidFill>
                <a:srgbClr val="002060"/>
              </a:solidFill>
              <a:latin typeface="Arial" pitchFamily="34" charset="0"/>
            </a:endParaRPr>
          </a:p>
          <a:p>
            <a:pPr lvl="0" algn="ctr" rtl="1">
              <a:lnSpc>
                <a:spcPct val="150000"/>
              </a:lnSpc>
            </a:pPr>
            <a:r>
              <a:rPr lang="fa-IR" sz="2400" b="1" dirty="0">
                <a:solidFill>
                  <a:srgbClr val="C00000"/>
                </a:solidFill>
              </a:rPr>
              <a:t>سخنران: </a:t>
            </a:r>
            <a:r>
              <a:rPr lang="fa-IR" sz="2400" b="1" dirty="0">
                <a:solidFill>
                  <a:srgbClr val="002060"/>
                </a:solidFill>
              </a:rPr>
              <a:t>دکتر عسکری اصغری گنجی</a:t>
            </a:r>
          </a:p>
          <a:p>
            <a:pPr lvl="0" algn="ctr" rtl="1">
              <a:lnSpc>
                <a:spcPct val="150000"/>
              </a:lnSpc>
            </a:pPr>
            <a:r>
              <a:rPr lang="fa-IR" sz="2400" b="1" dirty="0">
                <a:solidFill>
                  <a:srgbClr val="C00000"/>
                </a:solidFill>
                <a:latin typeface="Arial" pitchFamily="34" charset="0"/>
              </a:rPr>
              <a:t>عضو هیأت علمی </a:t>
            </a:r>
            <a:r>
              <a:rPr lang="fa-IR" sz="2400" b="1" dirty="0">
                <a:latin typeface="Arial" pitchFamily="34" charset="0"/>
              </a:rPr>
              <a:t>دانشگاه فرهنگیان</a:t>
            </a:r>
            <a:endParaRPr lang="en-US" sz="2400" b="1" dirty="0">
              <a:latin typeface="Arial" pitchFamily="34" charset="0"/>
            </a:endParaRPr>
          </a:p>
          <a:p>
            <a:pPr lvl="0" algn="ctr" rtl="1">
              <a:lnSpc>
                <a:spcPct val="150000"/>
              </a:lnSpc>
            </a:pPr>
            <a:r>
              <a:rPr lang="fa-IR" sz="2400" b="1" dirty="0">
                <a:solidFill>
                  <a:srgbClr val="C00000"/>
                </a:solidFill>
              </a:rPr>
              <a:t>زمان : </a:t>
            </a:r>
            <a:r>
              <a:rPr lang="fa-IR" sz="2400" b="1" dirty="0">
                <a:solidFill>
                  <a:srgbClr val="002060"/>
                </a:solidFill>
              </a:rPr>
              <a:t>دوشنبه 17 دیماه ساعت 14 الی 16</a:t>
            </a:r>
          </a:p>
          <a:p>
            <a:pPr lvl="0" algn="ctr" rtl="1">
              <a:lnSpc>
                <a:spcPct val="150000"/>
              </a:lnSpc>
            </a:pPr>
            <a:r>
              <a:rPr lang="fa-IR" sz="2400" b="1" dirty="0">
                <a:solidFill>
                  <a:srgbClr val="C00000"/>
                </a:solidFill>
                <a:latin typeface="Arial" pitchFamily="34" charset="0"/>
              </a:rPr>
              <a:t>میزبان: </a:t>
            </a:r>
            <a:r>
              <a:rPr lang="fa-IR" sz="2400" b="1" dirty="0">
                <a:latin typeface="Arial" pitchFamily="34" charset="0"/>
              </a:rPr>
              <a:t>دانشگاه فرهنگیان مازندران</a:t>
            </a:r>
            <a:endParaRPr lang="en-US" sz="2400" dirty="0">
              <a:solidFill>
                <a:srgbClr val="7030A0"/>
              </a:solidFill>
              <a:cs typeface="B Nazanin" panose="00000400000000000000" pitchFamily="2" charset="-78"/>
            </a:endParaRPr>
          </a:p>
          <a:p>
            <a:pPr algn="ctr" rtl="1"/>
            <a:endParaRPr lang="en-US" sz="3000" dirty="0"/>
          </a:p>
        </p:txBody>
      </p:sp>
      <p:pic>
        <p:nvPicPr>
          <p:cNvPr id="4" name="Picture 3"/>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backgroundRemoval t="0" b="100000" l="0" r="100000">
                        <a14:foregroundMark x1="11189" y1="18033" x2="11888" y2="17213"/>
                        <a14:foregroundMark x1="15385" y1="14344" x2="15385" y2="14344"/>
                        <a14:foregroundMark x1="25874" y1="9016" x2="16783" y2="14344"/>
                        <a14:foregroundMark x1="48252" y1="3689" x2="51748" y2="3689"/>
                        <a14:foregroundMark x1="58741" y1="4918" x2="70629" y2="10656"/>
                        <a14:foregroundMark x1="77622" y1="11885" x2="81818" y2="15574"/>
                        <a14:foregroundMark x1="94406" y1="39754" x2="95105" y2="45492"/>
                        <a14:foregroundMark x1="41958" y1="49590" x2="41958" y2="49590"/>
                        <a14:foregroundMark x1="42657" y1="60246" x2="42657" y2="56148"/>
                        <a14:foregroundMark x1="34965" y1="68033" x2="39860" y2="68852"/>
                        <a14:foregroundMark x1="6294" y1="40164" x2="6294" y2="43033"/>
                        <a14:foregroundMark x1="5594" y1="47131" x2="5594" y2="47131"/>
                        <a14:foregroundMark x1="6993" y1="49590" x2="8392" y2="50000"/>
                        <a14:foregroundMark x1="20979" y1="39754" x2="20979" y2="39754"/>
                        <a14:foregroundMark x1="24476" y1="40164" x2="26573" y2="41803"/>
                        <a14:foregroundMark x1="19580" y1="31967" x2="19580" y2="34426"/>
                        <a14:foregroundMark x1="5594" y1="26230" x2="7692" y2="21311"/>
                        <a14:foregroundMark x1="49650" y1="27049" x2="49650" y2="27049"/>
                        <a14:foregroundMark x1="49650" y1="25410" x2="50350" y2="24180"/>
                        <a14:foregroundMark x1="30769" y1="43033" x2="31469" y2="44672"/>
                        <a14:foregroundMark x1="28671" y1="50410" x2="28671" y2="50410"/>
                        <a14:foregroundMark x1="28671" y1="50410" x2="28671" y2="50410"/>
                        <a14:foregroundMark x1="51049" y1="88934" x2="51049" y2="88934"/>
                        <a14:foregroundMark x1="46853" y1="86475" x2="46853" y2="86475"/>
                        <a14:foregroundMark x1="48252" y1="92623" x2="48252" y2="92623"/>
                        <a14:foregroundMark x1="35664" y1="92623" x2="35664" y2="92623"/>
                        <a14:foregroundMark x1="31469" y1="88115" x2="31469" y2="88115"/>
                        <a14:foregroundMark x1="33566" y1="86066" x2="33566" y2="86066"/>
                        <a14:foregroundMark x1="40559" y1="86885" x2="40559" y2="86885"/>
                        <a14:foregroundMark x1="32867" y1="97951" x2="32867" y2="97951"/>
                        <a14:foregroundMark x1="19580" y1="91803" x2="19580" y2="91803"/>
                        <a14:foregroundMark x1="8392" y1="98361" x2="8392" y2="98361"/>
                        <a14:foregroundMark x1="9091" y1="92623" x2="9091" y2="92623"/>
                        <a14:foregroundMark x1="15385" y1="91393" x2="15385" y2="91393"/>
                        <a14:foregroundMark x1="58042" y1="94262" x2="58042" y2="94262"/>
                        <a14:foregroundMark x1="66434" y1="86475" x2="66434" y2="86475"/>
                        <a14:foregroundMark x1="65035" y1="87295" x2="65035" y2="87295"/>
                        <a14:foregroundMark x1="51049" y1="96311" x2="51049" y2="96311"/>
                        <a14:foregroundMark x1="37762" y1="95902" x2="37762" y2="95902"/>
                        <a14:foregroundMark x1="76923" y1="88525" x2="76923" y2="88525"/>
                        <a14:foregroundMark x1="84615" y1="86885" x2="84615" y2="86885"/>
                        <a14:foregroundMark x1="92308" y1="93852" x2="92308" y2="93852"/>
                        <a14:foregroundMark x1="97203" y1="94672" x2="97203" y2="94672"/>
                      </a14:backgroundRemoval>
                    </a14:imgEffect>
                  </a14:imgLayer>
                </a14:imgProps>
              </a:ext>
              <a:ext uri="{28A0092B-C50C-407E-A947-70E740481C1C}">
                <a14:useLocalDpi xmlns:a14="http://schemas.microsoft.com/office/drawing/2010/main" val="0"/>
              </a:ext>
            </a:extLst>
          </a:blip>
          <a:stretch>
            <a:fillRect/>
          </a:stretch>
        </p:blipFill>
        <p:spPr>
          <a:xfrm>
            <a:off x="4246632" y="670366"/>
            <a:ext cx="762002" cy="1300198"/>
          </a:xfrm>
          <a:prstGeom prst="rect">
            <a:avLst/>
          </a:prstGeom>
        </p:spPr>
      </p:pic>
    </p:spTree>
    <p:extLst>
      <p:ext uri="{BB962C8B-B14F-4D97-AF65-F5344CB8AC3E}">
        <p14:creationId xmlns:p14="http://schemas.microsoft.com/office/powerpoint/2010/main" val="452119240"/>
      </p:ext>
    </p:extLst>
  </p:cSld>
  <p:clrMapOvr>
    <a:masterClrMapping/>
  </p:clrMapOvr>
  <p:transition spd="slow">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95400"/>
            <a:ext cx="8458200" cy="4278094"/>
          </a:xfrm>
          <a:prstGeom prst="rect">
            <a:avLst/>
          </a:prstGeom>
        </p:spPr>
        <p:txBody>
          <a:bodyPr wrap="square">
            <a:spAutoFit/>
          </a:bodyPr>
          <a:lstStyle/>
          <a:p>
            <a:pPr algn="just" rtl="1">
              <a:lnSpc>
                <a:spcPct val="150000"/>
              </a:lnSpc>
            </a:pPr>
            <a:r>
              <a:rPr lang="fa-IR" altLang="en-US" sz="3600" b="1" dirty="0"/>
              <a:t>براي سالياني دراز، </a:t>
            </a:r>
            <a:r>
              <a:rPr lang="fa-IR" altLang="en-US" sz="3600" b="1" dirty="0" smtClean="0"/>
              <a:t>فيلسوفان،ادیان، جامعه شناسان، زیست شناسان ، روان‌شناسان </a:t>
            </a:r>
            <a:r>
              <a:rPr lang="fa-IR" altLang="en-US" sz="3600" b="1" dirty="0"/>
              <a:t>و بسياري از انديشمندان با مسئله انتخاب‌ آزاد و جبرگرايي دست و پنجه نرم </a:t>
            </a:r>
            <a:r>
              <a:rPr lang="fa-IR" altLang="en-US" sz="3600" b="1" dirty="0" smtClean="0"/>
              <a:t>كرده‌اند و پاسخ های متفاوتی را ارایه نموداند:</a:t>
            </a:r>
          </a:p>
          <a:p>
            <a:pPr lvl="0" algn="just" eaLnBrk="0" fontAlgn="base" hangingPunct="0">
              <a:spcBef>
                <a:spcPct val="0"/>
              </a:spcBef>
              <a:spcAft>
                <a:spcPct val="0"/>
              </a:spcAft>
            </a:pPr>
            <a:endParaRPr lang="en-US" sz="2800" b="1" dirty="0" smtClean="0">
              <a:solidFill>
                <a:srgbClr val="4F6228"/>
              </a:solidFill>
              <a:latin typeface="Sylfaen" pitchFamily="18" charset="0"/>
              <a:cs typeface="Times New Roman" pitchFamily="18" charset="0"/>
            </a:endParaRPr>
          </a:p>
          <a:p>
            <a:pPr lvl="0" algn="just" eaLnBrk="0" fontAlgn="base" hangingPunct="0">
              <a:spcBef>
                <a:spcPct val="0"/>
              </a:spcBef>
              <a:spcAft>
                <a:spcPct val="0"/>
              </a:spcAft>
            </a:pPr>
            <a:endParaRPr lang="hy-AM" sz="2800" dirty="0" smtClean="0">
              <a:latin typeface="Arial" pitchFamily="34" charset="0"/>
              <a:cs typeface="Arial" pitchFamily="34" charset="0"/>
            </a:endParaRPr>
          </a:p>
        </p:txBody>
      </p:sp>
    </p:spTree>
    <p:extLst>
      <p:ext uri="{BB962C8B-B14F-4D97-AF65-F5344CB8AC3E}">
        <p14:creationId xmlns:p14="http://schemas.microsoft.com/office/powerpoint/2010/main" val="961350737"/>
      </p:ext>
    </p:extLst>
  </p:cSld>
  <p:clrMapOvr>
    <a:masterClrMapping/>
  </p:clrMapOvr>
  <p:transition spd="slow">
    <p:cover dir="l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0806070B-9AD2-4641-B17F-98661E49C3B9}" type="slidenum">
              <a:rPr lang="en-US" altLang="en-US" sz="1400" smtClean="0">
                <a:solidFill>
                  <a:srgbClr val="FFFFFF"/>
                </a:solidFill>
                <a:latin typeface="Franklin Gothic Book" panose="020B0503020102020204" pitchFamily="34" charset="0"/>
              </a:rPr>
              <a:pPr>
                <a:spcBef>
                  <a:spcPct val="0"/>
                </a:spcBef>
                <a:buClrTx/>
                <a:buSzTx/>
                <a:buFontTx/>
                <a:buNone/>
              </a:pPr>
              <a:t>31</a:t>
            </a:fld>
            <a:endParaRPr lang="en-US" altLang="en-US" sz="1400" smtClean="0">
              <a:solidFill>
                <a:srgbClr val="FFFFFF"/>
              </a:solidFill>
              <a:latin typeface="Franklin Gothic Book" panose="020B0503020102020204" pitchFamily="34" charset="0"/>
            </a:endParaRPr>
          </a:p>
        </p:txBody>
      </p:sp>
      <p:sp>
        <p:nvSpPr>
          <p:cNvPr id="67587" name="Content Placeholder 3"/>
          <p:cNvSpPr>
            <a:spLocks noGrp="1"/>
          </p:cNvSpPr>
          <p:nvPr>
            <p:ph sz="quarter" idx="1"/>
          </p:nvPr>
        </p:nvSpPr>
        <p:spPr>
          <a:xfrm>
            <a:off x="152400" y="685800"/>
            <a:ext cx="8839200" cy="5943600"/>
          </a:xfrm>
        </p:spPr>
        <p:txBody>
          <a:bodyPr>
            <a:normAutofit lnSpcReduction="10000"/>
          </a:bodyPr>
          <a:lstStyle/>
          <a:p>
            <a:pPr marL="0" indent="0" algn="ctr" rtl="1">
              <a:spcBef>
                <a:spcPts val="575"/>
              </a:spcBef>
              <a:buClr>
                <a:schemeClr val="accent1"/>
              </a:buClr>
              <a:buSzPct val="85000"/>
              <a:buNone/>
              <a:defRPr/>
            </a:pPr>
            <a:r>
              <a:rPr lang="fa-IR" altLang="en-US" b="1" dirty="0">
                <a:solidFill>
                  <a:srgbClr val="FF0000"/>
                </a:solidFill>
                <a:latin typeface="+mj-lt"/>
                <a:ea typeface="+mj-ea"/>
                <a:cs typeface="B Titr" pitchFamily="2" charset="-78"/>
              </a:rPr>
              <a:t>فيلسوفان</a:t>
            </a:r>
          </a:p>
          <a:p>
            <a:pPr algn="r" rtl="1"/>
            <a:r>
              <a:rPr lang="fa-IR" altLang="en-US" sz="2400" b="1" dirty="0" smtClean="0">
                <a:solidFill>
                  <a:srgbClr val="FF0000"/>
                </a:solidFill>
              </a:rPr>
              <a:t>فيلسوفان </a:t>
            </a:r>
            <a:r>
              <a:rPr lang="fa-IR" altLang="en-US" sz="2400" b="1" dirty="0" smtClean="0">
                <a:solidFill>
                  <a:srgbClr val="7030A0"/>
                </a:solidFill>
              </a:rPr>
              <a:t>با منبع كنترل تحت عنوان جبرگرايي در برابر اراده آزاد مواجه بوده‌اند. </a:t>
            </a:r>
          </a:p>
          <a:p>
            <a:pPr algn="r" rtl="1"/>
            <a:r>
              <a:rPr lang="fa-IR" altLang="en-US" sz="2400" b="1" dirty="0"/>
              <a:t>بسياري از كوشش‌هاي حل مناقشه «آزادي- جبر» در يكي از سه دسته نظريه زیر قرار دارد:</a:t>
            </a:r>
          </a:p>
          <a:p>
            <a:pPr algn="r" rtl="1">
              <a:lnSpc>
                <a:spcPct val="150000"/>
              </a:lnSpc>
            </a:pPr>
            <a:r>
              <a:rPr lang="fa-IR" altLang="en-US" sz="2400" b="1" dirty="0" smtClean="0">
                <a:solidFill>
                  <a:srgbClr val="C00000"/>
                </a:solidFill>
              </a:rPr>
              <a:t>نظريه‌ي </a:t>
            </a:r>
            <a:r>
              <a:rPr lang="fa-IR" altLang="en-US" sz="2400" b="1" dirty="0">
                <a:solidFill>
                  <a:srgbClr val="C00000"/>
                </a:solidFill>
              </a:rPr>
              <a:t>جبرگرايي افراطي</a:t>
            </a:r>
            <a:endParaRPr lang="en-US" altLang="en-US" sz="2400" b="1" dirty="0">
              <a:solidFill>
                <a:srgbClr val="C00000"/>
              </a:solidFill>
            </a:endParaRPr>
          </a:p>
          <a:p>
            <a:pPr algn="just" rtl="1"/>
            <a:r>
              <a:rPr lang="fa-IR" altLang="en-US" sz="2400" b="1" dirty="0"/>
              <a:t>پیروان این نظریه، اظهار مي‌دارند كه رفتار آدمي كاملاً به وسيله عوامل مختلف و گوناگون تعيين مي‌شوند و مفاهيمي از قبيل اراده آزاد بي‌معنا هستند.</a:t>
            </a:r>
          </a:p>
          <a:p>
            <a:pPr algn="just" rtl="1"/>
            <a:r>
              <a:rPr lang="fa-IR" altLang="en-US" sz="2400" b="1" dirty="0">
                <a:solidFill>
                  <a:srgbClr val="C00000"/>
                </a:solidFill>
              </a:rPr>
              <a:t>نظريه‌ي جبرگرايي ميانه‌رو</a:t>
            </a:r>
            <a:endParaRPr lang="en-US" altLang="en-US" sz="2400" b="1" dirty="0">
              <a:solidFill>
                <a:srgbClr val="C00000"/>
              </a:solidFill>
            </a:endParaRPr>
          </a:p>
          <a:p>
            <a:pPr algn="just" rtl="1"/>
            <a:r>
              <a:rPr lang="fa-IR" altLang="en-US" sz="2400" b="1" dirty="0"/>
              <a:t>بر طبق اين ديدگاه، رفتار آدمي، رفتاري از پيش تعيين شده است. ليكن اين امر تناقضي با اراده آزاد ندارد. ما ميان اعمال مختلف هوشيارانه دست به انتخاب مي‌زنيم و اين انتخاب‌ها بر زندگي ما تأثير مي‌گذارند. </a:t>
            </a:r>
          </a:p>
          <a:p>
            <a:pPr algn="just" rtl="1"/>
            <a:r>
              <a:rPr lang="fa-IR" altLang="en-US" sz="2400" b="1" dirty="0">
                <a:solidFill>
                  <a:srgbClr val="C00000"/>
                </a:solidFill>
              </a:rPr>
              <a:t>نظريه‌ي آزادي شخصي</a:t>
            </a:r>
            <a:endParaRPr lang="en-US" altLang="en-US" sz="2400" b="1" dirty="0">
              <a:solidFill>
                <a:srgbClr val="C00000"/>
              </a:solidFill>
            </a:endParaRPr>
          </a:p>
          <a:p>
            <a:pPr algn="r" rtl="1"/>
            <a:r>
              <a:rPr lang="fa-IR" altLang="en-US" sz="2400" b="1" dirty="0"/>
              <a:t>براساس ديدگاه اعمال ما به وسيله عوامل بيروني تعيين نمي‌شود. بلکه علت يك انتخاب بسته به فردي است كه آن را انتخاب كرده است. </a:t>
            </a:r>
            <a:endParaRPr lang="fa-IR" altLang="en-US" sz="2400" b="1" i="1" dirty="0"/>
          </a:p>
          <a:p>
            <a:pPr algn="r" rtl="1"/>
            <a:endParaRPr lang="fa-IR" altLang="en-US" sz="2400" b="1" dirty="0" smtClean="0">
              <a:solidFill>
                <a:srgbClr val="7030A0"/>
              </a:solidFill>
            </a:endParaRPr>
          </a:p>
          <a:p>
            <a:pPr algn="r" rtl="1"/>
            <a:endParaRPr lang="fa-IR" altLang="en-US" i="1" dirty="0" smtClean="0"/>
          </a:p>
        </p:txBody>
      </p:sp>
    </p:spTree>
    <p:extLst>
      <p:ext uri="{BB962C8B-B14F-4D97-AF65-F5344CB8AC3E}">
        <p14:creationId xmlns:p14="http://schemas.microsoft.com/office/powerpoint/2010/main" val="177721072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7D92FE42-6284-49FE-8ED2-F84C9A88CEC3}" type="slidenum">
              <a:rPr lang="en-US" altLang="en-US" sz="1400" smtClean="0">
                <a:solidFill>
                  <a:srgbClr val="FFFFFF"/>
                </a:solidFill>
                <a:latin typeface="Franklin Gothic Book" panose="020B0503020102020204" pitchFamily="34" charset="0"/>
              </a:rPr>
              <a:pPr>
                <a:spcBef>
                  <a:spcPct val="0"/>
                </a:spcBef>
                <a:buClrTx/>
                <a:buSzTx/>
                <a:buFontTx/>
                <a:buNone/>
              </a:pPr>
              <a:t>32</a:t>
            </a:fld>
            <a:endParaRPr lang="en-US" altLang="en-US" sz="1400" smtClean="0">
              <a:solidFill>
                <a:srgbClr val="FFFFFF"/>
              </a:solidFill>
              <a:latin typeface="Franklin Gothic Book" panose="020B0503020102020204" pitchFamily="34" charset="0"/>
            </a:endParaRPr>
          </a:p>
        </p:txBody>
      </p:sp>
      <p:sp>
        <p:nvSpPr>
          <p:cNvPr id="71683" name="Content Placeholder 3"/>
          <p:cNvSpPr>
            <a:spLocks noGrp="1"/>
          </p:cNvSpPr>
          <p:nvPr>
            <p:ph sz="quarter" idx="1"/>
          </p:nvPr>
        </p:nvSpPr>
        <p:spPr>
          <a:xfrm>
            <a:off x="381000" y="457200"/>
            <a:ext cx="8458200" cy="6096000"/>
          </a:xfrm>
        </p:spPr>
        <p:txBody>
          <a:bodyPr>
            <a:normAutofit/>
          </a:bodyPr>
          <a:lstStyle/>
          <a:p>
            <a:pPr marL="0" indent="0" algn="ctr" rtl="1">
              <a:lnSpc>
                <a:spcPct val="150000"/>
              </a:lnSpc>
              <a:spcBef>
                <a:spcPts val="575"/>
              </a:spcBef>
              <a:buClr>
                <a:schemeClr val="accent1"/>
              </a:buClr>
              <a:buSzPct val="85000"/>
              <a:buNone/>
              <a:defRPr/>
            </a:pPr>
            <a:r>
              <a:rPr lang="fa-IR" altLang="en-US" sz="3000" b="1" dirty="0">
                <a:solidFill>
                  <a:srgbClr val="FF0000"/>
                </a:solidFill>
                <a:latin typeface="+mj-lt"/>
                <a:ea typeface="+mj-ea"/>
                <a:cs typeface="B Titr" pitchFamily="2" charset="-78"/>
              </a:rPr>
              <a:t>ديدگاه اسلام درباره‌ي كنترل و آزادي (جبر و اختيار) </a:t>
            </a:r>
          </a:p>
          <a:p>
            <a:pPr algn="just" rtl="1">
              <a:lnSpc>
                <a:spcPct val="150000"/>
              </a:lnSpc>
            </a:pPr>
            <a:r>
              <a:rPr lang="fa-IR" altLang="en-US" sz="3200" b="1" dirty="0" smtClean="0">
                <a:solidFill>
                  <a:srgbClr val="C00000"/>
                </a:solidFill>
              </a:rPr>
              <a:t> </a:t>
            </a:r>
            <a:r>
              <a:rPr lang="fa-IR" altLang="en-US" sz="3000" b="1" dirty="0"/>
              <a:t>با توجه به اين‌كه همه‌ي رخدادها و حوادث </a:t>
            </a:r>
            <a:r>
              <a:rPr lang="fa-IR" altLang="en-US" sz="3000" b="1" dirty="0" smtClean="0"/>
              <a:t>جهان در </a:t>
            </a:r>
            <a:r>
              <a:rPr lang="fa-IR" altLang="en-US" sz="3000" b="1" dirty="0"/>
              <a:t>شبکه </a:t>
            </a:r>
            <a:r>
              <a:rPr lang="fa-IR" altLang="en-US" sz="3000" b="1" dirty="0" smtClean="0"/>
              <a:t>هستی، </a:t>
            </a:r>
            <a:r>
              <a:rPr lang="fa-IR" altLang="en-US" sz="3000" b="1" dirty="0"/>
              <a:t>تحت اراده و مديريت خداوند است، نقش اراده و اختيار انسان در اين نظام جهاني چيست؟</a:t>
            </a:r>
          </a:p>
          <a:p>
            <a:pPr algn="just" rtl="1">
              <a:lnSpc>
                <a:spcPct val="150000"/>
              </a:lnSpc>
            </a:pPr>
            <a:r>
              <a:rPr lang="fa-IR" altLang="en-US" sz="3000" b="1" dirty="0" smtClean="0"/>
              <a:t>وجود اراده و اختيار، از شرايط تحقق رفتار است كه از بحث انگيزترين مباحث فكري ميان مكاتب و اديان جهان بوده است. </a:t>
            </a:r>
          </a:p>
          <a:p>
            <a:pPr algn="just" rtl="1">
              <a:lnSpc>
                <a:spcPct val="150000"/>
              </a:lnSpc>
            </a:pPr>
            <a:r>
              <a:rPr lang="fa-IR" altLang="en-US" sz="3000" b="1" dirty="0" smtClean="0"/>
              <a:t>در ميان مذاهب اسلامي، درباره مسئله جبر و اختيار، ديدگاه‌هاي متفاوتي وجود دارد.</a:t>
            </a:r>
          </a:p>
        </p:txBody>
      </p:sp>
    </p:spTree>
    <p:extLst>
      <p:ext uri="{BB962C8B-B14F-4D97-AF65-F5344CB8AC3E}">
        <p14:creationId xmlns:p14="http://schemas.microsoft.com/office/powerpoint/2010/main" val="1770979589"/>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5DA11AEC-6494-441D-A731-1B3107E8D456}" type="slidenum">
              <a:rPr lang="en-US" altLang="en-US" sz="1400" smtClean="0">
                <a:solidFill>
                  <a:srgbClr val="FFFFFF"/>
                </a:solidFill>
                <a:latin typeface="Franklin Gothic Book" panose="020B0503020102020204" pitchFamily="34" charset="0"/>
              </a:rPr>
              <a:pPr>
                <a:spcBef>
                  <a:spcPct val="0"/>
                </a:spcBef>
                <a:buClrTx/>
                <a:buSzTx/>
                <a:buFontTx/>
                <a:buNone/>
              </a:pPr>
              <a:t>33</a:t>
            </a:fld>
            <a:endParaRPr lang="en-US" altLang="en-US" sz="1400" smtClean="0">
              <a:solidFill>
                <a:srgbClr val="FFFFFF"/>
              </a:solidFill>
              <a:latin typeface="Franklin Gothic Book" panose="020B0503020102020204" pitchFamily="34" charset="0"/>
            </a:endParaRPr>
          </a:p>
        </p:txBody>
      </p:sp>
      <p:sp>
        <p:nvSpPr>
          <p:cNvPr id="73731" name="Content Placeholder 3"/>
          <p:cNvSpPr>
            <a:spLocks noGrp="1"/>
          </p:cNvSpPr>
          <p:nvPr>
            <p:ph sz="quarter" idx="1"/>
          </p:nvPr>
        </p:nvSpPr>
        <p:spPr>
          <a:xfrm>
            <a:off x="228600" y="838200"/>
            <a:ext cx="8610600" cy="5638800"/>
          </a:xfrm>
        </p:spPr>
        <p:txBody>
          <a:bodyPr>
            <a:normAutofit fontScale="92500" lnSpcReduction="20000"/>
          </a:bodyPr>
          <a:lstStyle/>
          <a:p>
            <a:pPr algn="just" rtl="1">
              <a:lnSpc>
                <a:spcPct val="150000"/>
              </a:lnSpc>
            </a:pPr>
            <a:r>
              <a:rPr lang="fa-IR" altLang="en-US" sz="2800" b="1" dirty="0" smtClean="0"/>
              <a:t>عده‌اي انسان را در تمامي رفتارهايش مجبور و بي‌اختيار فرض نموده و كل حوادث و اتفاقات را تمام و كمال به اراده خداوندي نسبت مي‌دادند و براي انسان كمترين اراده‌ي قايل نبودند. </a:t>
            </a:r>
          </a:p>
          <a:p>
            <a:pPr algn="just" rtl="1">
              <a:lnSpc>
                <a:spcPct val="150000"/>
              </a:lnSpc>
            </a:pPr>
            <a:r>
              <a:rPr lang="fa-IR" altLang="en-US" sz="2800" b="1" dirty="0" smtClean="0"/>
              <a:t>در مقابل عده‌اي با اصالت دادن به اراده انسان هيچ‌گونه جبر و زوري را بر اختيار انسان حاكم نمي‌دانستند و خدا را در امور دخيل نمي‌دانستند. دسته اول </a:t>
            </a:r>
            <a:r>
              <a:rPr lang="fa-IR" altLang="en-US" sz="2800" b="1" dirty="0" smtClean="0">
                <a:solidFill>
                  <a:srgbClr val="FF0000"/>
                </a:solidFill>
              </a:rPr>
              <a:t>اشاعره </a:t>
            </a:r>
            <a:r>
              <a:rPr lang="fa-IR" altLang="en-US" sz="2800" b="1" dirty="0" smtClean="0"/>
              <a:t>و گروه دوم</a:t>
            </a:r>
            <a:r>
              <a:rPr lang="fa-IR" altLang="en-US" sz="2800" b="1" dirty="0" smtClean="0">
                <a:solidFill>
                  <a:srgbClr val="00B050"/>
                </a:solidFill>
              </a:rPr>
              <a:t> </a:t>
            </a:r>
            <a:r>
              <a:rPr lang="fa-IR" altLang="en-US" sz="2800" b="1" dirty="0" smtClean="0">
                <a:solidFill>
                  <a:srgbClr val="C00000"/>
                </a:solidFill>
              </a:rPr>
              <a:t>معتزله</a:t>
            </a:r>
            <a:r>
              <a:rPr lang="fa-IR" altLang="en-US" sz="2800" b="1" dirty="0" smtClean="0">
                <a:solidFill>
                  <a:srgbClr val="00B050"/>
                </a:solidFill>
              </a:rPr>
              <a:t> </a:t>
            </a:r>
            <a:r>
              <a:rPr lang="fa-IR" altLang="en-US" sz="2800" b="1" dirty="0" smtClean="0"/>
              <a:t>نام گرفتند. </a:t>
            </a:r>
          </a:p>
          <a:p>
            <a:pPr algn="just" rtl="1">
              <a:lnSpc>
                <a:spcPct val="150000"/>
              </a:lnSpc>
            </a:pPr>
            <a:r>
              <a:rPr lang="fa-IR" altLang="en-US" sz="2800" b="1" dirty="0" smtClean="0"/>
              <a:t>حاصل كشمكش اين دو گروه در زمان ولايت امام صادق (ع) به قضاوت حضرت واگذار گرديد. امام صادق (ع) ضمن ارائه رديه‌هاي استدلالي بر دو نظريه فوق، نظريه جامع و فراگيري را ارائه نمودند كه عبارت است از: </a:t>
            </a:r>
            <a:r>
              <a:rPr lang="fa-IR" altLang="en-US" sz="2800" b="1" dirty="0"/>
              <a:t>«</a:t>
            </a:r>
            <a:r>
              <a:rPr lang="fa-IR" altLang="en-US" sz="2800" b="1" dirty="0">
                <a:solidFill>
                  <a:srgbClr val="0070C0"/>
                </a:solidFill>
              </a:rPr>
              <a:t>نه جبراست </a:t>
            </a:r>
            <a:r>
              <a:rPr lang="fa-IR" altLang="en-US" sz="2800" b="1" dirty="0"/>
              <a:t>و</a:t>
            </a:r>
            <a:r>
              <a:rPr lang="fa-IR" altLang="en-US" sz="2800" b="1" dirty="0">
                <a:solidFill>
                  <a:srgbClr val="FF0000"/>
                </a:solidFill>
              </a:rPr>
              <a:t> نه تفويض </a:t>
            </a:r>
            <a:r>
              <a:rPr lang="fa-IR" altLang="en-US" sz="2800" b="1" dirty="0"/>
              <a:t>بلكه </a:t>
            </a:r>
            <a:r>
              <a:rPr lang="fa-IR" altLang="en-US" sz="2800" b="1" dirty="0">
                <a:solidFill>
                  <a:srgbClr val="C00000"/>
                </a:solidFill>
              </a:rPr>
              <a:t>امري است بين اين دو</a:t>
            </a:r>
            <a:r>
              <a:rPr lang="fa-IR" altLang="en-US" sz="2800" b="1" dirty="0"/>
              <a:t>».</a:t>
            </a:r>
            <a:endParaRPr lang="en-US" altLang="en-US" sz="2800" b="1" dirty="0"/>
          </a:p>
          <a:p>
            <a:pPr algn="r" rtl="1">
              <a:lnSpc>
                <a:spcPct val="150000"/>
              </a:lnSpc>
            </a:pPr>
            <a:endParaRPr lang="fa-IR" altLang="en-US" i="1" dirty="0" smtClean="0">
              <a:solidFill>
                <a:srgbClr val="C00000"/>
              </a:solidFill>
            </a:endParaRPr>
          </a:p>
        </p:txBody>
      </p:sp>
    </p:spTree>
    <p:extLst>
      <p:ext uri="{BB962C8B-B14F-4D97-AF65-F5344CB8AC3E}">
        <p14:creationId xmlns:p14="http://schemas.microsoft.com/office/powerpoint/2010/main" val="1522881149"/>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5235A05B-7C48-4DC1-A7FB-D5CB308DF5ED}" type="slidenum">
              <a:rPr lang="en-US" altLang="en-US" sz="1400" smtClean="0">
                <a:solidFill>
                  <a:srgbClr val="FFFFFF"/>
                </a:solidFill>
                <a:latin typeface="Franklin Gothic Book" panose="020B0503020102020204" pitchFamily="34" charset="0"/>
              </a:rPr>
              <a:pPr>
                <a:spcBef>
                  <a:spcPct val="0"/>
                </a:spcBef>
                <a:buClrTx/>
                <a:buSzTx/>
                <a:buFontTx/>
                <a:buNone/>
              </a:pPr>
              <a:t>34</a:t>
            </a:fld>
            <a:endParaRPr lang="en-US" altLang="en-US" sz="1400" smtClean="0">
              <a:solidFill>
                <a:srgbClr val="FFFFFF"/>
              </a:solidFill>
              <a:latin typeface="Franklin Gothic Book" panose="020B0503020102020204" pitchFamily="34" charset="0"/>
            </a:endParaRPr>
          </a:p>
        </p:txBody>
      </p:sp>
      <p:sp>
        <p:nvSpPr>
          <p:cNvPr id="75779" name="Content Placeholder 3"/>
          <p:cNvSpPr>
            <a:spLocks noGrp="1"/>
          </p:cNvSpPr>
          <p:nvPr>
            <p:ph sz="quarter" idx="1"/>
          </p:nvPr>
        </p:nvSpPr>
        <p:spPr>
          <a:xfrm>
            <a:off x="146050" y="990600"/>
            <a:ext cx="8747125" cy="5562600"/>
          </a:xfrm>
        </p:spPr>
        <p:txBody>
          <a:bodyPr>
            <a:normAutofit fontScale="85000" lnSpcReduction="10000"/>
          </a:bodyPr>
          <a:lstStyle/>
          <a:p>
            <a:pPr algn="just" rtl="1">
              <a:lnSpc>
                <a:spcPct val="150000"/>
              </a:lnSpc>
            </a:pPr>
            <a:r>
              <a:rPr lang="fa-IR" altLang="en-US" sz="3200" b="1" dirty="0" smtClean="0"/>
              <a:t>قدرت اختيار با ساختار انسان سرشته شده و وجود آن انكار ناپذير است. اختيار، يك حقيقت وجداني است و هركس آن را در خود مي‌يابد. حتي كسي آن را در سخن يا بحث انكار مي‌كند، در عمل از قدرت اختيار خود بهره مي‌برد (اعتصامي و همكاران، 1386). </a:t>
            </a:r>
          </a:p>
          <a:p>
            <a:pPr algn="just" rtl="1">
              <a:lnSpc>
                <a:spcPct val="150000"/>
              </a:lnSpc>
            </a:pPr>
            <a:r>
              <a:rPr lang="fa-IR" altLang="en-US" sz="3200" b="1" dirty="0"/>
              <a:t>هرچند اختيار انسان امري مشهود و انكارنا‌پذير است، اما برخي از نشانه‌هاي آن عبارت است از </a:t>
            </a:r>
            <a:r>
              <a:rPr lang="fa-IR" altLang="en-US" sz="3200" b="1" dirty="0">
                <a:solidFill>
                  <a:srgbClr val="C00000"/>
                </a:solidFill>
              </a:rPr>
              <a:t>تفكر و تأمل، خرسندي پس از كار</a:t>
            </a:r>
            <a:r>
              <a:rPr lang="fa-IR" altLang="en-US" sz="3200" b="1" dirty="0"/>
              <a:t>، </a:t>
            </a:r>
            <a:r>
              <a:rPr lang="fa-IR" altLang="en-US" sz="3200" b="1" dirty="0">
                <a:solidFill>
                  <a:srgbClr val="C00000"/>
                </a:solidFill>
              </a:rPr>
              <a:t>احساس پشيماني، مسئوليت‌پذيري و نظام پاداش و جزا </a:t>
            </a:r>
            <a:r>
              <a:rPr lang="fa-IR" altLang="en-US" sz="3200" b="1" dirty="0" smtClean="0"/>
              <a:t>مي‌باشد.</a:t>
            </a:r>
          </a:p>
          <a:p>
            <a:pPr algn="just" rtl="1">
              <a:lnSpc>
                <a:spcPct val="150000"/>
              </a:lnSpc>
            </a:pPr>
            <a:r>
              <a:rPr lang="fa-IR" altLang="en-US" sz="3200" b="1" dirty="0">
                <a:solidFill>
                  <a:srgbClr val="7030A0"/>
                </a:solidFill>
              </a:rPr>
              <a:t>این که گویی این کنم یا آن کنم         خود دلیل اختیار است ای صنم</a:t>
            </a:r>
            <a:endParaRPr lang="en-US" altLang="en-US" sz="3200" b="1" dirty="0">
              <a:solidFill>
                <a:srgbClr val="7030A0"/>
              </a:solidFill>
            </a:endParaRPr>
          </a:p>
          <a:p>
            <a:pPr algn="just" rtl="1">
              <a:lnSpc>
                <a:spcPct val="150000"/>
              </a:lnSpc>
            </a:pPr>
            <a:endParaRPr lang="en-US" altLang="en-US" sz="3200" b="1" dirty="0" smtClean="0"/>
          </a:p>
          <a:p>
            <a:pPr marL="0" indent="0" algn="just" rtl="1">
              <a:lnSpc>
                <a:spcPct val="150000"/>
              </a:lnSpc>
              <a:buNone/>
            </a:pPr>
            <a:endParaRPr lang="en-US" altLang="en-US" sz="3200" b="1" dirty="0" smtClean="0"/>
          </a:p>
          <a:p>
            <a:pPr algn="just" rtl="1"/>
            <a:endParaRPr lang="en-US" altLang="en-US" dirty="0" smtClean="0"/>
          </a:p>
        </p:txBody>
      </p:sp>
    </p:spTree>
    <p:extLst>
      <p:ext uri="{BB962C8B-B14F-4D97-AF65-F5344CB8AC3E}">
        <p14:creationId xmlns:p14="http://schemas.microsoft.com/office/powerpoint/2010/main" val="733246774"/>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E2B845D8-4BAF-4DD0-B486-EACABCC69D90}" type="slidenum">
              <a:rPr lang="en-US" altLang="en-US" sz="1400" smtClean="0">
                <a:solidFill>
                  <a:srgbClr val="FFFFFF"/>
                </a:solidFill>
                <a:latin typeface="Franklin Gothic Book" panose="020B0503020102020204" pitchFamily="34" charset="0"/>
              </a:rPr>
              <a:pPr>
                <a:spcBef>
                  <a:spcPct val="0"/>
                </a:spcBef>
                <a:buClrTx/>
                <a:buSzTx/>
                <a:buFontTx/>
                <a:buNone/>
              </a:pPr>
              <a:t>35</a:t>
            </a:fld>
            <a:endParaRPr lang="en-US" altLang="en-US" sz="1400" smtClean="0">
              <a:solidFill>
                <a:srgbClr val="FFFFFF"/>
              </a:solidFill>
              <a:latin typeface="Franklin Gothic Book" panose="020B0503020102020204" pitchFamily="34" charset="0"/>
            </a:endParaRPr>
          </a:p>
        </p:txBody>
      </p:sp>
      <p:sp>
        <p:nvSpPr>
          <p:cNvPr id="77827" name="Content Placeholder 3"/>
          <p:cNvSpPr>
            <a:spLocks noGrp="1"/>
          </p:cNvSpPr>
          <p:nvPr>
            <p:ph sz="quarter" idx="1"/>
          </p:nvPr>
        </p:nvSpPr>
        <p:spPr>
          <a:xfrm>
            <a:off x="152401" y="228600"/>
            <a:ext cx="8763000" cy="6492875"/>
          </a:xfrm>
        </p:spPr>
        <p:txBody>
          <a:bodyPr>
            <a:normAutofit fontScale="92500" lnSpcReduction="10000"/>
          </a:bodyPr>
          <a:lstStyle/>
          <a:p>
            <a:pPr algn="ctr" rtl="1">
              <a:lnSpc>
                <a:spcPct val="150000"/>
              </a:lnSpc>
            </a:pPr>
            <a:endParaRPr lang="fa-IR" altLang="en-US" sz="3200" b="1" dirty="0" smtClean="0">
              <a:solidFill>
                <a:srgbClr val="FF0000"/>
              </a:solidFill>
              <a:latin typeface="+mj-lt"/>
              <a:ea typeface="+mj-ea"/>
              <a:cs typeface="B Titr" pitchFamily="2" charset="-78"/>
            </a:endParaRPr>
          </a:p>
          <a:p>
            <a:pPr algn="ctr" rtl="1">
              <a:lnSpc>
                <a:spcPct val="150000"/>
              </a:lnSpc>
            </a:pPr>
            <a:r>
              <a:rPr lang="fa-IR" altLang="en-US" b="1" dirty="0" smtClean="0">
                <a:solidFill>
                  <a:srgbClr val="FF0000"/>
                </a:solidFill>
                <a:latin typeface="+mj-lt"/>
                <a:ea typeface="+mj-ea"/>
                <a:cs typeface="B Titr" pitchFamily="2" charset="-78"/>
              </a:rPr>
              <a:t>مباني زيست‌شناختي منبع كنترل</a:t>
            </a:r>
          </a:p>
          <a:p>
            <a:pPr algn="just" rtl="1">
              <a:lnSpc>
                <a:spcPct val="150000"/>
              </a:lnSpc>
            </a:pPr>
            <a:r>
              <a:rPr lang="fa-IR" altLang="en-US" b="1" dirty="0" smtClean="0"/>
              <a:t>ديدگاه زيست‌شناختي در ارتباط با مسئله اراده آزاد و جبرگرايي، اين است كه رفتار ما تابع برنامه از پيش تعيين شده‌اي است كه توسط ژن‌هاي انتقال يافته است.</a:t>
            </a:r>
          </a:p>
          <a:p>
            <a:pPr algn="just" rtl="1">
              <a:lnSpc>
                <a:spcPct val="150000"/>
              </a:lnSpc>
            </a:pPr>
            <a:r>
              <a:rPr lang="fa-IR" altLang="en-US" b="1" dirty="0" smtClean="0"/>
              <a:t> ما رفتاري را مي‌كنيم كه در خدمت زنده ماندن و تناسل ماست، بر اين اساس، در اين ديدگاه، سخن گفتن از انتخاب رفتار شخصي، سخني بيهوده و بي‌معناست (موريس، 1967؛ به نقل از آندروا، 1989).</a:t>
            </a:r>
          </a:p>
          <a:p>
            <a:pPr algn="just" rtl="1">
              <a:lnSpc>
                <a:spcPct val="150000"/>
              </a:lnSpc>
            </a:pPr>
            <a:r>
              <a:rPr lang="fa-IR" altLang="en-US" b="1" dirty="0" smtClean="0"/>
              <a:t>بسياري عقيده دارند كه ژن‌ها مشخص‌كننده محدوده رفتارند در حالي كه عوامل محيطي، فرآيند تحول را در چهارچوب اين محدوده تعيين مي‌كنند. </a:t>
            </a:r>
          </a:p>
          <a:p>
            <a:pPr algn="just" rtl="1">
              <a:lnSpc>
                <a:spcPct val="150000"/>
              </a:lnSpc>
            </a:pPr>
            <a:r>
              <a:rPr lang="fa-IR" altLang="en-US" b="1" dirty="0" smtClean="0"/>
              <a:t>اگرچه نظريه‌پردازان معاصر چنين ديدگاهي را به صورت تام و تمام نمي‌پذيرند و معمولاً موضوع تعاملي‌نگر را ترجيح مي‌دهند. </a:t>
            </a:r>
            <a:endParaRPr lang="fa-IR" altLang="en-US" b="1" dirty="0" smtClean="0">
              <a:solidFill>
                <a:srgbClr val="C00000"/>
              </a:solidFill>
            </a:endParaRPr>
          </a:p>
        </p:txBody>
      </p:sp>
    </p:spTree>
    <p:extLst>
      <p:ext uri="{BB962C8B-B14F-4D97-AF65-F5344CB8AC3E}">
        <p14:creationId xmlns:p14="http://schemas.microsoft.com/office/powerpoint/2010/main" val="171236604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500C7CD5-B57B-486F-AC33-35CD381A26AE}" type="slidenum">
              <a:rPr lang="en-US" altLang="en-US" sz="1400" smtClean="0">
                <a:solidFill>
                  <a:srgbClr val="FFFFFF"/>
                </a:solidFill>
                <a:latin typeface="Franklin Gothic Book" panose="020B0503020102020204" pitchFamily="34" charset="0"/>
              </a:rPr>
              <a:pPr>
                <a:spcBef>
                  <a:spcPct val="0"/>
                </a:spcBef>
                <a:buClrTx/>
                <a:buSzTx/>
                <a:buFontTx/>
                <a:buNone/>
              </a:pPr>
              <a:t>36</a:t>
            </a:fld>
            <a:endParaRPr lang="en-US" altLang="en-US" sz="1400" smtClean="0">
              <a:solidFill>
                <a:srgbClr val="FFFFFF"/>
              </a:solidFill>
              <a:latin typeface="Franklin Gothic Book" panose="020B0503020102020204" pitchFamily="34" charset="0"/>
            </a:endParaRPr>
          </a:p>
        </p:txBody>
      </p:sp>
      <p:sp>
        <p:nvSpPr>
          <p:cNvPr id="79875" name="Content Placeholder 3"/>
          <p:cNvSpPr>
            <a:spLocks noGrp="1"/>
          </p:cNvSpPr>
          <p:nvPr>
            <p:ph sz="quarter" idx="1"/>
          </p:nvPr>
        </p:nvSpPr>
        <p:spPr>
          <a:xfrm>
            <a:off x="228600" y="609600"/>
            <a:ext cx="8686800" cy="6111875"/>
          </a:xfrm>
        </p:spPr>
        <p:txBody>
          <a:bodyPr>
            <a:normAutofit fontScale="85000" lnSpcReduction="10000"/>
          </a:bodyPr>
          <a:lstStyle/>
          <a:p>
            <a:pPr algn="ctr" rtl="1">
              <a:lnSpc>
                <a:spcPct val="150000"/>
              </a:lnSpc>
            </a:pPr>
            <a:r>
              <a:rPr lang="fa-IR" altLang="en-US" sz="3000" b="1" dirty="0">
                <a:solidFill>
                  <a:srgbClr val="FF0000"/>
                </a:solidFill>
                <a:latin typeface="+mj-lt"/>
                <a:ea typeface="+mj-ea"/>
                <a:cs typeface="B Titr" pitchFamily="2" charset="-78"/>
              </a:rPr>
              <a:t>مباني جامعه‌شناختي منبع كنترل</a:t>
            </a:r>
          </a:p>
          <a:p>
            <a:pPr algn="just" rtl="1">
              <a:lnSpc>
                <a:spcPct val="150000"/>
              </a:lnSpc>
            </a:pPr>
            <a:r>
              <a:rPr lang="fa-IR" altLang="en-US" sz="2800" b="1" dirty="0" smtClean="0"/>
              <a:t>رويكرد جامعه‌شناختي در ارتباط با مسئله جبر و اختيار اين است كه رفتار انساني در چارچوب دنياي پيرامون شكل‌يافته و تكوين مي‌پذيرد.</a:t>
            </a:r>
          </a:p>
          <a:p>
            <a:pPr algn="just" rtl="1">
              <a:lnSpc>
                <a:spcPct val="150000"/>
              </a:lnSpc>
            </a:pPr>
            <a:r>
              <a:rPr lang="fa-IR" altLang="en-US" sz="2800" b="1" dirty="0" smtClean="0"/>
              <a:t> بر پايه اين ديدگاه زماني كه فردي متولد مي‌شود همچون لوحي نانوشته است، پس خوبي و بدي و شكست و توفيق او تابع محيط است (ساروخاني، 1380). </a:t>
            </a:r>
          </a:p>
          <a:p>
            <a:pPr algn="just" rtl="1">
              <a:lnSpc>
                <a:spcPct val="150000"/>
              </a:lnSpc>
            </a:pPr>
            <a:r>
              <a:rPr lang="fa-IR" altLang="en-US" sz="2800" b="1" dirty="0" smtClean="0"/>
              <a:t>جبري بودن پديده‌هاي اجتماعي از‌آن جهت است كه افراد مؤظف به رعايت آن هستند (شباي حصار، 1379).</a:t>
            </a:r>
          </a:p>
          <a:p>
            <a:pPr algn="just" rtl="1">
              <a:lnSpc>
                <a:spcPct val="150000"/>
              </a:lnSpc>
            </a:pPr>
            <a:r>
              <a:rPr lang="fa-IR" altLang="en-US" sz="2800" b="1" dirty="0" smtClean="0"/>
              <a:t>مثلاً موضوع مهاجرت افراد از دهات به سوي شهرها نتيجه تصميمات متعدد انفرادي نيست، بلكه معلول علل اقتصادي يا سياسي يا اجتماعي و بطور خلاصه محصول يك كشش و جبر خارجي است. </a:t>
            </a:r>
            <a:endParaRPr lang="fa-IR" altLang="en-US" sz="2800" b="1" dirty="0" smtClean="0">
              <a:solidFill>
                <a:srgbClr val="C00000"/>
              </a:solidFill>
            </a:endParaRPr>
          </a:p>
        </p:txBody>
      </p:sp>
    </p:spTree>
    <p:extLst>
      <p:ext uri="{BB962C8B-B14F-4D97-AF65-F5344CB8AC3E}">
        <p14:creationId xmlns:p14="http://schemas.microsoft.com/office/powerpoint/2010/main" val="422274617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455F08BF-B804-446D-84B8-912E2D4B9FE7}" type="slidenum">
              <a:rPr lang="en-US" altLang="en-US" sz="1400" smtClean="0">
                <a:solidFill>
                  <a:srgbClr val="FFFFFF"/>
                </a:solidFill>
                <a:latin typeface="Franklin Gothic Book" panose="020B0503020102020204" pitchFamily="34" charset="0"/>
              </a:rPr>
              <a:pPr>
                <a:spcBef>
                  <a:spcPct val="0"/>
                </a:spcBef>
                <a:buClrTx/>
                <a:buSzTx/>
                <a:buFontTx/>
                <a:buNone/>
              </a:pPr>
              <a:t>37</a:t>
            </a:fld>
            <a:endParaRPr lang="en-US" altLang="en-US" sz="1400" smtClean="0">
              <a:solidFill>
                <a:srgbClr val="FFFFFF"/>
              </a:solidFill>
              <a:latin typeface="Franklin Gothic Book" panose="020B0503020102020204" pitchFamily="34" charset="0"/>
            </a:endParaRPr>
          </a:p>
        </p:txBody>
      </p:sp>
      <p:sp>
        <p:nvSpPr>
          <p:cNvPr id="81923" name="Content Placeholder 3"/>
          <p:cNvSpPr>
            <a:spLocks noGrp="1"/>
          </p:cNvSpPr>
          <p:nvPr>
            <p:ph sz="quarter" idx="1"/>
          </p:nvPr>
        </p:nvSpPr>
        <p:spPr>
          <a:xfrm>
            <a:off x="304800" y="609600"/>
            <a:ext cx="8610600" cy="6019800"/>
          </a:xfrm>
        </p:spPr>
        <p:txBody>
          <a:bodyPr>
            <a:normAutofit fontScale="92500" lnSpcReduction="20000"/>
          </a:bodyPr>
          <a:lstStyle/>
          <a:p>
            <a:pPr marL="0" indent="0" algn="ctr" rtl="1">
              <a:lnSpc>
                <a:spcPct val="160000"/>
              </a:lnSpc>
              <a:spcBef>
                <a:spcPts val="575"/>
              </a:spcBef>
              <a:buClr>
                <a:schemeClr val="accent1"/>
              </a:buClr>
              <a:buSzPct val="85000"/>
              <a:buNone/>
              <a:defRPr/>
            </a:pPr>
            <a:r>
              <a:rPr lang="fa-IR" altLang="en-US" sz="3000" b="1" dirty="0">
                <a:solidFill>
                  <a:srgbClr val="FF0000"/>
                </a:solidFill>
                <a:latin typeface="+mj-lt"/>
                <a:ea typeface="+mj-ea"/>
                <a:cs typeface="B Titr" pitchFamily="2" charset="-78"/>
              </a:rPr>
              <a:t>مباني روان‌شناختي منبع كنترل </a:t>
            </a:r>
          </a:p>
          <a:p>
            <a:pPr algn="just" rtl="1">
              <a:lnSpc>
                <a:spcPct val="110000"/>
              </a:lnSpc>
            </a:pPr>
            <a:r>
              <a:rPr lang="ar-SA" altLang="en-US" sz="2800" b="1" dirty="0" smtClean="0"/>
              <a:t>منبع كنترل به عنوان </a:t>
            </a:r>
            <a:r>
              <a:rPr lang="fa-IR" altLang="en-US" sz="2800" b="1" dirty="0" smtClean="0"/>
              <a:t>یکی از مفاهیم مهم و اساسی در روان شناسی است که </a:t>
            </a:r>
            <a:r>
              <a:rPr lang="ar-SA" altLang="en-US" sz="2800" b="1" dirty="0" smtClean="0"/>
              <a:t>براي نخستين بار توسط راتر در سال</a:t>
            </a:r>
            <a:r>
              <a:rPr lang="en-US" altLang="en-US" sz="2800" b="1" dirty="0" smtClean="0"/>
              <a:t> </a:t>
            </a:r>
            <a:r>
              <a:rPr lang="fa-IR" altLang="en-US" sz="2800" b="1" dirty="0" smtClean="0"/>
              <a:t>1954</a:t>
            </a:r>
            <a:r>
              <a:rPr lang="en-US" altLang="en-US" sz="2800" b="1" dirty="0" smtClean="0"/>
              <a:t> </a:t>
            </a:r>
            <a:r>
              <a:rPr lang="ar-SA" altLang="en-US" sz="2800" b="1" dirty="0" smtClean="0"/>
              <a:t>مطرح شد و گسترش يافت</a:t>
            </a:r>
            <a:r>
              <a:rPr lang="fa-IR" altLang="en-US" sz="2800" b="1" dirty="0" smtClean="0"/>
              <a:t>.</a:t>
            </a:r>
          </a:p>
          <a:p>
            <a:pPr algn="just" rtl="1">
              <a:lnSpc>
                <a:spcPct val="110000"/>
              </a:lnSpc>
              <a:buFont typeface="Wingdings" panose="05000000000000000000" pitchFamily="2" charset="2"/>
              <a:buChar char="×"/>
            </a:pPr>
            <a:r>
              <a:rPr lang="fa-IR" altLang="en-US" sz="2800" b="1" dirty="0" smtClean="0">
                <a:solidFill>
                  <a:srgbClr val="FF0000"/>
                </a:solidFill>
              </a:rPr>
              <a:t>به نظر راتر (1966) </a:t>
            </a:r>
            <a:r>
              <a:rPr lang="fa-IR" altLang="en-US" sz="2800" b="1" dirty="0" smtClean="0"/>
              <a:t>منبع كنترل بر مي‌گردد به دريافت شخصي هركس در خصوص دلايل اصلي وقايع در زندكي.</a:t>
            </a:r>
          </a:p>
          <a:p>
            <a:pPr algn="just" rtl="1">
              <a:lnSpc>
                <a:spcPct val="110000"/>
              </a:lnSpc>
              <a:buFont typeface="Wingdings" panose="05000000000000000000" pitchFamily="2" charset="2"/>
              <a:buChar char="×"/>
            </a:pPr>
            <a:r>
              <a:rPr lang="fa-IR" altLang="en-US" sz="2800" b="1" dirty="0" smtClean="0"/>
              <a:t>مفهوم منبع كنترل بدين معناست كه مردم عقيده دارند كنترل رويدادها در زندگي آنان يا دروني است و يا بيروني. </a:t>
            </a:r>
          </a:p>
          <a:p>
            <a:pPr algn="just" rtl="1">
              <a:lnSpc>
                <a:spcPct val="110000"/>
              </a:lnSpc>
              <a:buFont typeface="Wingdings" panose="05000000000000000000" pitchFamily="2" charset="2"/>
              <a:buChar char="×"/>
            </a:pPr>
            <a:r>
              <a:rPr lang="fa-IR" altLang="en-US" sz="2800" b="1" dirty="0" smtClean="0"/>
              <a:t>افرادي وجود دارند كه احساس مي‌كنند، دليل رفتار آنها در درون خود آنها مي‌باشد، يعني بر اعمال و رفتار خود کنترل دارند،</a:t>
            </a:r>
          </a:p>
          <a:p>
            <a:pPr algn="just" rtl="1">
              <a:lnSpc>
                <a:spcPct val="110000"/>
              </a:lnSpc>
              <a:buFont typeface="Wingdings" panose="05000000000000000000" pitchFamily="2" charset="2"/>
              <a:buChar char="×"/>
            </a:pPr>
            <a:r>
              <a:rPr lang="fa-IR" altLang="en-US" sz="2800" b="1" dirty="0" smtClean="0"/>
              <a:t> در حالي كه برخي از افراد دليل رفتار خود را بيرون از وجود خود مي‌دانند و احساس مي‌كنند كه نمي‌توانند بر روي اعمال و رفتار خود هيچ‌گونه كنترل داشته باشند. به شانس ، بخت و اقبال اعتقاد دارند.</a:t>
            </a:r>
          </a:p>
          <a:p>
            <a:pPr algn="just" rtl="1">
              <a:lnSpc>
                <a:spcPct val="110000"/>
              </a:lnSpc>
              <a:buFont typeface="Wingdings" panose="05000000000000000000" pitchFamily="2" charset="2"/>
              <a:buChar char="×"/>
            </a:pPr>
            <a:r>
              <a:rPr lang="fa-IR" altLang="en-US" sz="2800" b="1" dirty="0" smtClean="0"/>
              <a:t> اين احساس دروني بودن يا بيروني بودن علت وقايع منبع كنترل ناميده مي‌شود</a:t>
            </a:r>
            <a:endParaRPr lang="en-US" altLang="en-US" sz="2800" b="1" dirty="0" smtClean="0"/>
          </a:p>
          <a:p>
            <a:pPr algn="just" rtl="1">
              <a:buFont typeface="Wingdings" panose="05000000000000000000" pitchFamily="2" charset="2"/>
              <a:buChar char="×"/>
            </a:pPr>
            <a:endParaRPr lang="fa-IR" altLang="en-US" sz="2800" b="1" dirty="0" smtClean="0">
              <a:latin typeface="Arial" panose="020B0604020202020204" pitchFamily="34" charset="0"/>
            </a:endParaRPr>
          </a:p>
        </p:txBody>
      </p:sp>
    </p:spTree>
    <p:extLst>
      <p:ext uri="{BB962C8B-B14F-4D97-AF65-F5344CB8AC3E}">
        <p14:creationId xmlns:p14="http://schemas.microsoft.com/office/powerpoint/2010/main" val="125200542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E090D549-28D7-45E4-B514-C38D17D3DDF2}" type="slidenum">
              <a:rPr lang="en-US" altLang="en-US" sz="1400" smtClean="0">
                <a:solidFill>
                  <a:srgbClr val="FFFFFF"/>
                </a:solidFill>
                <a:latin typeface="Franklin Gothic Book" panose="020B0503020102020204" pitchFamily="34" charset="0"/>
              </a:rPr>
              <a:pPr>
                <a:spcBef>
                  <a:spcPct val="0"/>
                </a:spcBef>
                <a:buClrTx/>
                <a:buSzTx/>
                <a:buFontTx/>
                <a:buNone/>
              </a:pPr>
              <a:t>38</a:t>
            </a:fld>
            <a:endParaRPr lang="en-US" altLang="en-US" sz="1400" smtClean="0">
              <a:solidFill>
                <a:srgbClr val="FFFFFF"/>
              </a:solidFill>
              <a:latin typeface="Franklin Gothic Book" panose="020B0503020102020204" pitchFamily="34" charset="0"/>
            </a:endParaRPr>
          </a:p>
        </p:txBody>
      </p:sp>
      <p:sp>
        <p:nvSpPr>
          <p:cNvPr id="86020" name="Content Placeholder 3"/>
          <p:cNvSpPr>
            <a:spLocks noGrp="1"/>
          </p:cNvSpPr>
          <p:nvPr>
            <p:ph sz="quarter" idx="1"/>
          </p:nvPr>
        </p:nvSpPr>
        <p:spPr>
          <a:xfrm>
            <a:off x="146050" y="990600"/>
            <a:ext cx="8845550" cy="5365750"/>
          </a:xfrm>
        </p:spPr>
        <p:txBody>
          <a:bodyPr>
            <a:normAutofit fontScale="92500" lnSpcReduction="10000"/>
          </a:bodyPr>
          <a:lstStyle/>
          <a:p>
            <a:pPr algn="just" rtl="1">
              <a:lnSpc>
                <a:spcPct val="150000"/>
              </a:lnSpc>
            </a:pPr>
            <a:r>
              <a:rPr lang="fa-IR" altLang="en-US" sz="3200" b="1" dirty="0">
                <a:solidFill>
                  <a:srgbClr val="C00000"/>
                </a:solidFill>
              </a:rPr>
              <a:t>گلاسر </a:t>
            </a:r>
            <a:r>
              <a:rPr lang="fa-IR" altLang="en-US" sz="3200" b="1" dirty="0">
                <a:solidFill>
                  <a:srgbClr val="002060"/>
                </a:solidFill>
              </a:rPr>
              <a:t>(1995- 1998) با ابداع نظريه جديدي در روان‌شناسي به نام نظريه‌ي انتخاب كمك شاياني به درك رفتار انسان در شرايط و موقعيت گوناگون نموده است. </a:t>
            </a:r>
          </a:p>
          <a:p>
            <a:pPr algn="just" rtl="1">
              <a:lnSpc>
                <a:spcPct val="150000"/>
              </a:lnSpc>
            </a:pPr>
            <a:r>
              <a:rPr lang="fa-IR" altLang="en-US" sz="3200" b="1" dirty="0">
                <a:solidFill>
                  <a:srgbClr val="C00000"/>
                </a:solidFill>
              </a:rPr>
              <a:t>نظريه‌ي انتخاب، </a:t>
            </a:r>
            <a:r>
              <a:rPr lang="fa-IR" altLang="en-US" sz="3200" b="1" dirty="0">
                <a:solidFill>
                  <a:srgbClr val="002060"/>
                </a:solidFill>
              </a:rPr>
              <a:t>بر این اندیشه بنا شده است که آنجه در زندگی انجام می دهیم را انتخاب می کنیم و در خصوص انتخاب های خود مسئولیم</a:t>
            </a:r>
            <a:r>
              <a:rPr lang="fa-IR" altLang="en-US" sz="2800" b="1" dirty="0" smtClean="0">
                <a:solidFill>
                  <a:srgbClr val="002060"/>
                </a:solidFill>
              </a:rPr>
              <a:t>.</a:t>
            </a:r>
            <a:endParaRPr lang="en-US" altLang="en-US" sz="2800" b="1" dirty="0" smtClean="0">
              <a:solidFill>
                <a:srgbClr val="002060"/>
              </a:solidFill>
            </a:endParaRPr>
          </a:p>
          <a:p>
            <a:pPr algn="just" rtl="1">
              <a:lnSpc>
                <a:spcPct val="150000"/>
              </a:lnSpc>
            </a:pPr>
            <a:r>
              <a:rPr lang="fa-IR" altLang="en-US" sz="2800" b="1" dirty="0" smtClean="0">
                <a:solidFill>
                  <a:srgbClr val="002060"/>
                </a:solidFill>
              </a:rPr>
              <a:t>آموزۀ اصلی نظریه انتخاب این است که، ما انسان ها بیش از آنچه تصور می کنیم بر زندگی خود بر زندگی خود کنترل داریم.</a:t>
            </a:r>
          </a:p>
          <a:p>
            <a:pPr algn="just" rtl="1">
              <a:lnSpc>
                <a:spcPct val="150000"/>
              </a:lnSpc>
            </a:pPr>
            <a:endParaRPr lang="en-US" altLang="en-US" sz="2800" b="1" dirty="0" smtClean="0"/>
          </a:p>
        </p:txBody>
      </p:sp>
    </p:spTree>
    <p:extLst>
      <p:ext uri="{BB962C8B-B14F-4D97-AF65-F5344CB8AC3E}">
        <p14:creationId xmlns:p14="http://schemas.microsoft.com/office/powerpoint/2010/main" val="1127278954"/>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52400" y="988176"/>
            <a:ext cx="8382000" cy="5355312"/>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a:lnSpc>
                <a:spcPct val="150000"/>
              </a:lnSpc>
            </a:pPr>
            <a:r>
              <a:rPr lang="fa-IR" altLang="en-US" sz="2400" b="1" dirty="0" smtClean="0"/>
              <a:t>تئوری انتخاب، توضیح می دهد انسان ها چرا و چگونه رفتارهای خود را انتخاب می کنند:</a:t>
            </a:r>
          </a:p>
          <a:p>
            <a:pPr lvl="0" algn="r" eaLnBrk="0" fontAlgn="base" hangingPunct="0">
              <a:lnSpc>
                <a:spcPct val="150000"/>
              </a:lnSpc>
              <a:spcBef>
                <a:spcPct val="0"/>
              </a:spcBef>
              <a:spcAft>
                <a:spcPct val="0"/>
              </a:spcAft>
            </a:pPr>
            <a:r>
              <a:rPr lang="fa-IR" sz="2400" b="1" dirty="0" smtClean="0">
                <a:solidFill>
                  <a:srgbClr val="FF0000"/>
                </a:solidFill>
                <a:cs typeface="B Titr" pitchFamily="2" charset="-78"/>
              </a:rPr>
              <a:t>1- قدرت انتخاب</a:t>
            </a:r>
          </a:p>
          <a:p>
            <a:pPr lvl="0" algn="r" eaLnBrk="0" fontAlgn="base" hangingPunct="0">
              <a:lnSpc>
                <a:spcPct val="150000"/>
              </a:lnSpc>
              <a:spcBef>
                <a:spcPct val="0"/>
              </a:spcBef>
              <a:spcAft>
                <a:spcPct val="0"/>
              </a:spcAft>
            </a:pPr>
            <a:r>
              <a:rPr lang="fa-IR" sz="2400" b="1" dirty="0" smtClean="0">
                <a:solidFill>
                  <a:srgbClr val="FF0000"/>
                </a:solidFill>
                <a:cs typeface="B Titr" pitchFamily="2" charset="-78"/>
              </a:rPr>
              <a:t>2- حق انتخاب</a:t>
            </a:r>
          </a:p>
          <a:p>
            <a:pPr lvl="0" algn="r" eaLnBrk="0" fontAlgn="base" hangingPunct="0">
              <a:lnSpc>
                <a:spcPct val="150000"/>
              </a:lnSpc>
              <a:spcBef>
                <a:spcPct val="0"/>
              </a:spcBef>
              <a:spcAft>
                <a:spcPct val="0"/>
              </a:spcAft>
            </a:pPr>
            <a:r>
              <a:rPr lang="fa-IR" sz="2400" b="1" dirty="0" smtClean="0">
                <a:solidFill>
                  <a:srgbClr val="FF0000"/>
                </a:solidFill>
                <a:cs typeface="B Titr" pitchFamily="2" charset="-78"/>
              </a:rPr>
              <a:t>3- آزادی انتخاب</a:t>
            </a:r>
          </a:p>
          <a:p>
            <a:pPr lvl="0" algn="r" eaLnBrk="0" fontAlgn="base" hangingPunct="0">
              <a:lnSpc>
                <a:spcPct val="150000"/>
              </a:lnSpc>
              <a:spcBef>
                <a:spcPct val="0"/>
              </a:spcBef>
              <a:spcAft>
                <a:spcPct val="0"/>
              </a:spcAft>
            </a:pPr>
            <a:r>
              <a:rPr lang="fa-IR" sz="2400" b="1" dirty="0" smtClean="0">
                <a:solidFill>
                  <a:srgbClr val="FF0000"/>
                </a:solidFill>
                <a:cs typeface="B Titr" pitchFamily="2" charset="-78"/>
              </a:rPr>
              <a:t>4- انتخاب هدف</a:t>
            </a:r>
          </a:p>
          <a:p>
            <a:pPr lvl="0" algn="r" eaLnBrk="0" fontAlgn="base" hangingPunct="0">
              <a:lnSpc>
                <a:spcPct val="150000"/>
              </a:lnSpc>
              <a:spcBef>
                <a:spcPct val="0"/>
              </a:spcBef>
              <a:spcAft>
                <a:spcPct val="0"/>
              </a:spcAft>
            </a:pPr>
            <a:r>
              <a:rPr lang="fa-IR" sz="2400" b="1" dirty="0" smtClean="0">
                <a:solidFill>
                  <a:srgbClr val="FF0000"/>
                </a:solidFill>
                <a:cs typeface="B Titr" pitchFamily="2" charset="-78"/>
              </a:rPr>
              <a:t>5- انتخاب افکار</a:t>
            </a:r>
          </a:p>
          <a:p>
            <a:pPr lvl="0" algn="r" eaLnBrk="0" fontAlgn="base" hangingPunct="0">
              <a:lnSpc>
                <a:spcPct val="150000"/>
              </a:lnSpc>
              <a:spcBef>
                <a:spcPct val="0"/>
              </a:spcBef>
              <a:spcAft>
                <a:spcPct val="0"/>
              </a:spcAft>
            </a:pPr>
            <a:r>
              <a:rPr lang="fa-IR" sz="2400" b="1" dirty="0" smtClean="0">
                <a:solidFill>
                  <a:srgbClr val="FF0000"/>
                </a:solidFill>
                <a:cs typeface="B Titr" pitchFamily="2" charset="-78"/>
              </a:rPr>
              <a:t>6 - انتخاب احساس و عواطف</a:t>
            </a:r>
          </a:p>
          <a:p>
            <a:pPr lvl="0" algn="r" eaLnBrk="0" fontAlgn="base" hangingPunct="0">
              <a:lnSpc>
                <a:spcPct val="150000"/>
              </a:lnSpc>
              <a:spcBef>
                <a:spcPct val="0"/>
              </a:spcBef>
              <a:spcAft>
                <a:spcPct val="0"/>
              </a:spcAft>
            </a:pPr>
            <a:r>
              <a:rPr lang="fa-IR" sz="2400" b="1" dirty="0" smtClean="0">
                <a:solidFill>
                  <a:srgbClr val="FF0000"/>
                </a:solidFill>
                <a:cs typeface="B Titr" pitchFamily="2" charset="-78"/>
              </a:rPr>
              <a:t>7 - انتخاب رفتار</a:t>
            </a:r>
          </a:p>
          <a:p>
            <a:pPr lvl="0" eaLnBrk="0" fontAlgn="base" hangingPunct="0">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92802223"/>
      </p:ext>
    </p:extLst>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1468979"/>
            <a:ext cx="8001000" cy="2739211"/>
          </a:xfrm>
          <a:prstGeom prst="rect">
            <a:avLst/>
          </a:prstGeom>
          <a:blipFill>
            <a:blip r:embed="rId2" cstate="print"/>
            <a:tile tx="0" ty="0" sx="100000" sy="100000" flip="none" algn="tl"/>
          </a:blipFill>
          <a:ln>
            <a:solidFill>
              <a:schemeClr val="tx1"/>
            </a:solidFill>
            <a:headEnd/>
            <a:tailEnd/>
          </a:ln>
          <a:scene3d>
            <a:camera prst="orthographicFront"/>
            <a:lightRig rig="threePt" dir="t"/>
          </a:scene3d>
          <a:sp3d>
            <a:bevelT/>
          </a:sp3d>
        </p:spPr>
        <p:style>
          <a:lnRef idx="1">
            <a:schemeClr val="accent3"/>
          </a:lnRef>
          <a:fillRef idx="1002">
            <a:schemeClr val="lt2"/>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a-IR" sz="4800" b="1" i="1" u="none" strike="noStrike" cap="none" normalizeH="0" baseline="0" dirty="0" smtClean="0">
                <a:ln>
                  <a:noFill/>
                </a:ln>
                <a:solidFill>
                  <a:srgbClr val="C00000"/>
                </a:solidFill>
                <a:effectLst/>
                <a:latin typeface="Sylfaen" pitchFamily="18" charset="0"/>
                <a:ea typeface="Calibri" pitchFamily="34" charset="0"/>
                <a:cs typeface="Sylfaen" pitchFamily="18" charset="0"/>
              </a:rPr>
              <a:t>اهمیت</a:t>
            </a:r>
            <a:r>
              <a:rPr kumimoji="0" lang="fa-IR" sz="4800" b="1" i="1" u="none" strike="noStrike" cap="none" normalizeH="0" dirty="0" smtClean="0">
                <a:ln>
                  <a:noFill/>
                </a:ln>
                <a:solidFill>
                  <a:srgbClr val="C00000"/>
                </a:solidFill>
                <a:effectLst/>
                <a:latin typeface="Sylfaen" pitchFamily="18" charset="0"/>
                <a:ea typeface="Calibri" pitchFamily="34" charset="0"/>
                <a:cs typeface="Sylfaen" pitchFamily="18" charset="0"/>
              </a:rPr>
              <a:t> و ضرورت ارا ئه </a:t>
            </a:r>
            <a:r>
              <a:rPr kumimoji="0" lang="fa-IR" sz="4800" b="1" i="1" u="none" strike="noStrike" cap="none" normalizeH="0" baseline="0" dirty="0" smtClean="0">
                <a:ln>
                  <a:noFill/>
                </a:ln>
                <a:solidFill>
                  <a:srgbClr val="C00000"/>
                </a:solidFill>
                <a:effectLst/>
                <a:latin typeface="Sylfaen" pitchFamily="18" charset="0"/>
                <a:ea typeface="Calibri" pitchFamily="34" charset="0"/>
                <a:cs typeface="Sylfaen" pitchFamily="18" charset="0"/>
              </a:rPr>
              <a:t>یافته</a:t>
            </a:r>
            <a:r>
              <a:rPr kumimoji="0" lang="fa-IR" sz="4800" b="1" i="1" u="none" strike="noStrike" cap="none" normalizeH="0" dirty="0" smtClean="0">
                <a:ln>
                  <a:noFill/>
                </a:ln>
                <a:solidFill>
                  <a:srgbClr val="C00000"/>
                </a:solidFill>
                <a:effectLst/>
                <a:latin typeface="Sylfaen" pitchFamily="18" charset="0"/>
                <a:ea typeface="Calibri" pitchFamily="34" charset="0"/>
                <a:cs typeface="Sylfaen" pitchFamily="18" charset="0"/>
              </a:rPr>
              <a:t> های پژوهشی به عنوان موضوع سخنرانی</a:t>
            </a:r>
            <a:r>
              <a:rPr kumimoji="0" lang="fa-IR" sz="4800" b="1" i="1" u="none" strike="noStrike" cap="none" normalizeH="0" baseline="0" dirty="0" smtClean="0">
                <a:ln>
                  <a:noFill/>
                </a:ln>
                <a:solidFill>
                  <a:srgbClr val="C00000"/>
                </a:solidFill>
                <a:effectLst/>
                <a:latin typeface="Sylfaen" pitchFamily="18" charset="0"/>
                <a:ea typeface="Calibri" pitchFamily="34" charset="0"/>
                <a:cs typeface="Sylfaen" pitchFamily="18" charset="0"/>
              </a:rPr>
              <a:t> </a:t>
            </a:r>
            <a:endParaRPr kumimoji="0" lang="en-US" sz="48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30923381"/>
      </p:ext>
    </p:extLst>
  </p:cSld>
  <p:clrMapOvr>
    <a:masterClrMapping/>
  </p:clrMapOvr>
  <p:transition spd="slow">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1114895E-DA4E-44A9-91D2-C88F053C9390}" type="slidenum">
              <a:rPr lang="en-US" altLang="en-US" sz="1400" smtClean="0">
                <a:solidFill>
                  <a:srgbClr val="FFFFFF"/>
                </a:solidFill>
                <a:latin typeface="Franklin Gothic Book" panose="020B0503020102020204" pitchFamily="34" charset="0"/>
              </a:rPr>
              <a:pPr>
                <a:spcBef>
                  <a:spcPct val="0"/>
                </a:spcBef>
                <a:buClrTx/>
                <a:buSzTx/>
                <a:buFontTx/>
                <a:buNone/>
              </a:pPr>
              <a:t>40</a:t>
            </a:fld>
            <a:endParaRPr lang="en-US" altLang="en-US" sz="1400" smtClean="0">
              <a:solidFill>
                <a:srgbClr val="FFFFFF"/>
              </a:solidFill>
              <a:latin typeface="Franklin Gothic Book" panose="020B0503020102020204" pitchFamily="34" charset="0"/>
            </a:endParaRPr>
          </a:p>
        </p:txBody>
      </p:sp>
      <p:sp>
        <p:nvSpPr>
          <p:cNvPr id="151556" name="Content Placeholder 3"/>
          <p:cNvSpPr>
            <a:spLocks noGrp="1"/>
          </p:cNvSpPr>
          <p:nvPr>
            <p:ph sz="quarter" idx="1"/>
          </p:nvPr>
        </p:nvSpPr>
        <p:spPr>
          <a:xfrm>
            <a:off x="304799" y="990600"/>
            <a:ext cx="8534401" cy="5730875"/>
          </a:xfrm>
        </p:spPr>
        <p:txBody>
          <a:bodyPr>
            <a:normAutofit/>
          </a:bodyPr>
          <a:lstStyle/>
          <a:p>
            <a:pPr algn="just" rtl="1">
              <a:lnSpc>
                <a:spcPct val="150000"/>
              </a:lnSpc>
              <a:buFont typeface="Wingdings" panose="05000000000000000000" pitchFamily="2" charset="2"/>
              <a:buChar char="×"/>
            </a:pPr>
            <a:r>
              <a:rPr lang="fa-IR" altLang="en-US" sz="3200" b="1" dirty="0">
                <a:solidFill>
                  <a:srgbClr val="002060"/>
                </a:solidFill>
              </a:rPr>
              <a:t>فلسفه زيربنايي نظریه انتخاب، اين است كه ما مي‌توانيم به­طور آگاهانه مسير افكار و رفتارمان را انتخاب و از بين گزينه‌ها، انتخاب معقول كنيم. </a:t>
            </a:r>
          </a:p>
          <a:p>
            <a:pPr algn="just" rtl="1">
              <a:lnSpc>
                <a:spcPct val="150000"/>
              </a:lnSpc>
              <a:buFont typeface="Wingdings" panose="05000000000000000000" pitchFamily="2" charset="2"/>
              <a:buChar char="×"/>
            </a:pPr>
            <a:r>
              <a:rPr lang="fa-IR" altLang="en-US" sz="3200" b="1" dirty="0">
                <a:solidFill>
                  <a:srgbClr val="002060"/>
                </a:solidFill>
              </a:rPr>
              <a:t>همچنین بر اساس نظریه انتخاب، ما مي‌توانيم زندگي مان را به واسطه انتخاب هوشيارمان تغییردهیم، نه آنكه سر رشته زندگي مان را در دست دیگران(</a:t>
            </a:r>
            <a:r>
              <a:rPr lang="fa-IR" altLang="en-US" sz="3200" b="1" dirty="0">
                <a:solidFill>
                  <a:srgbClr val="C00000"/>
                </a:solidFill>
              </a:rPr>
              <a:t>شانس ، بخت و اقبال</a:t>
            </a:r>
            <a:r>
              <a:rPr lang="fa-IR" altLang="en-US" sz="3200" b="1" dirty="0">
                <a:solidFill>
                  <a:srgbClr val="002060"/>
                </a:solidFill>
              </a:rPr>
              <a:t>) بسپاریم. </a:t>
            </a:r>
          </a:p>
          <a:p>
            <a:pPr algn="just" rtl="1">
              <a:lnSpc>
                <a:spcPct val="150000"/>
              </a:lnSpc>
              <a:buFont typeface="Wingdings" panose="05000000000000000000" pitchFamily="2" charset="2"/>
              <a:buChar char="×"/>
            </a:pPr>
            <a:endParaRPr lang="fa-IR" altLang="en-US" sz="3200" b="1" dirty="0" smtClean="0">
              <a:latin typeface="Arial" panose="020B0604020202020204" pitchFamily="34" charset="0"/>
              <a:cs typeface="B Nazanin" panose="00000400000000000000" pitchFamily="2" charset="-78"/>
            </a:endParaRPr>
          </a:p>
        </p:txBody>
      </p:sp>
    </p:spTree>
    <p:extLst>
      <p:ext uri="{BB962C8B-B14F-4D97-AF65-F5344CB8AC3E}">
        <p14:creationId xmlns:p14="http://schemas.microsoft.com/office/powerpoint/2010/main" val="773296467"/>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9914DF56-952A-4C78-A5D7-3A31395E1D12}" type="slidenum">
              <a:rPr lang="en-US" altLang="en-US" sz="1400" smtClean="0">
                <a:solidFill>
                  <a:srgbClr val="FFFFFF"/>
                </a:solidFill>
                <a:latin typeface="Franklin Gothic Book" panose="020B0503020102020204" pitchFamily="34" charset="0"/>
              </a:rPr>
              <a:pPr>
                <a:spcBef>
                  <a:spcPct val="0"/>
                </a:spcBef>
                <a:buClrTx/>
                <a:buSzTx/>
                <a:buFontTx/>
                <a:buNone/>
              </a:pPr>
              <a:t>41</a:t>
            </a:fld>
            <a:endParaRPr lang="en-US" altLang="en-US" sz="1400" smtClean="0">
              <a:solidFill>
                <a:srgbClr val="FFFFFF"/>
              </a:solidFill>
              <a:latin typeface="Franklin Gothic Book" panose="020B0503020102020204" pitchFamily="34" charset="0"/>
            </a:endParaRPr>
          </a:p>
        </p:txBody>
      </p:sp>
      <p:sp>
        <p:nvSpPr>
          <p:cNvPr id="88067" name="Content Placeholder 3"/>
          <p:cNvSpPr>
            <a:spLocks noGrp="1"/>
          </p:cNvSpPr>
          <p:nvPr>
            <p:ph sz="quarter" idx="1"/>
          </p:nvPr>
        </p:nvSpPr>
        <p:spPr>
          <a:xfrm>
            <a:off x="146050" y="1066800"/>
            <a:ext cx="8845550" cy="5486400"/>
          </a:xfrm>
        </p:spPr>
        <p:txBody>
          <a:bodyPr>
            <a:noAutofit/>
          </a:bodyPr>
          <a:lstStyle/>
          <a:p>
            <a:pPr algn="just" rtl="1">
              <a:lnSpc>
                <a:spcPct val="160000"/>
              </a:lnSpc>
            </a:pPr>
            <a:r>
              <a:rPr lang="fa-IR" altLang="en-US" sz="2400" b="1" dirty="0"/>
              <a:t>به نظر گلاسر(1998) ما فقط همان كسي هستيم كه رفتارش در اختيار ماست و تنها كسي كه مي‌توانیم كنترل کنیم، خودمان هستيم.</a:t>
            </a:r>
          </a:p>
          <a:p>
            <a:pPr algn="just" rtl="1">
              <a:lnSpc>
                <a:spcPct val="160000"/>
              </a:lnSpc>
            </a:pPr>
            <a:r>
              <a:rPr lang="fa-IR" altLang="en-US" sz="2400" b="1" dirty="0"/>
              <a:t>براساس این نظریه، آنچه از ما سرمی زند رفتار است و تمام رفتارهای ما هدفمندانه و از درون ما نشأت می گیرند.</a:t>
            </a:r>
          </a:p>
          <a:p>
            <a:pPr algn="just" rtl="1">
              <a:lnSpc>
                <a:spcPct val="160000"/>
              </a:lnSpc>
            </a:pPr>
            <a:r>
              <a:rPr lang="fa-IR" altLang="en-US" sz="2400" b="1" dirty="0"/>
              <a:t> طبق روان‌شناسی کنترل، تنها رفتاری که می توانیم کنترل کنیم، رفتار خودمان است.</a:t>
            </a:r>
          </a:p>
          <a:p>
            <a:pPr algn="just" rtl="1">
              <a:lnSpc>
                <a:spcPct val="160000"/>
              </a:lnSpc>
            </a:pPr>
            <a:r>
              <a:rPr lang="fa-IR" altLang="en-US" sz="2400" b="1" dirty="0"/>
              <a:t>خودمان هستيم كه تمام اعمال‌مان از جمله احساس بدبختي‌مان را انتخاب مي‌كنيم. </a:t>
            </a:r>
          </a:p>
          <a:p>
            <a:pPr algn="just" rtl="1">
              <a:lnSpc>
                <a:spcPct val="160000"/>
              </a:lnSpc>
            </a:pPr>
            <a:r>
              <a:rPr lang="ar-SA" altLang="en-US" sz="2400" b="1" dirty="0"/>
              <a:t>به عنوان مثال، شما ناراحت شدن ازهمسر خود را انتخاب مي‌كنيد، در نتيجه سر او داد مي‌زنيد و او را تهديد مي‌كنيد ولي اين انتخاب شما اوضاع را بدتر مي‌كند.</a:t>
            </a:r>
            <a:endParaRPr lang="fa-IR" altLang="en-US" sz="2400" b="1" dirty="0"/>
          </a:p>
          <a:p>
            <a:pPr algn="just" rtl="1">
              <a:lnSpc>
                <a:spcPct val="160000"/>
              </a:lnSpc>
            </a:pPr>
            <a:endParaRPr lang="fa-IR" altLang="en-US" sz="2400" b="1" dirty="0" smtClean="0"/>
          </a:p>
        </p:txBody>
      </p:sp>
    </p:spTree>
    <p:extLst>
      <p:ext uri="{BB962C8B-B14F-4D97-AF65-F5344CB8AC3E}">
        <p14:creationId xmlns:p14="http://schemas.microsoft.com/office/powerpoint/2010/main" val="3049748407"/>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F6B6EF60-DCB7-4D52-BA95-E831CD59D230}" type="slidenum">
              <a:rPr lang="en-US" altLang="en-US" sz="1400" smtClean="0">
                <a:solidFill>
                  <a:srgbClr val="FFFFFF"/>
                </a:solidFill>
                <a:latin typeface="Franklin Gothic Book" panose="020B0503020102020204" pitchFamily="34" charset="0"/>
              </a:rPr>
              <a:pPr>
                <a:spcBef>
                  <a:spcPct val="0"/>
                </a:spcBef>
                <a:buClrTx/>
                <a:buSzTx/>
                <a:buFontTx/>
                <a:buNone/>
              </a:pPr>
              <a:t>42</a:t>
            </a:fld>
            <a:endParaRPr lang="en-US" altLang="en-US" sz="1400" smtClean="0">
              <a:solidFill>
                <a:srgbClr val="FFFFFF"/>
              </a:solidFill>
              <a:latin typeface="Franklin Gothic Book" panose="020B0503020102020204" pitchFamily="34" charset="0"/>
            </a:endParaRPr>
          </a:p>
        </p:txBody>
      </p:sp>
      <p:sp>
        <p:nvSpPr>
          <p:cNvPr id="108547" name="Content Placeholder 3"/>
          <p:cNvSpPr>
            <a:spLocks noGrp="1"/>
          </p:cNvSpPr>
          <p:nvPr>
            <p:ph sz="quarter" idx="1"/>
          </p:nvPr>
        </p:nvSpPr>
        <p:spPr>
          <a:xfrm>
            <a:off x="146050" y="838200"/>
            <a:ext cx="8890000" cy="5638800"/>
          </a:xfrm>
        </p:spPr>
        <p:txBody>
          <a:bodyPr>
            <a:normAutofit fontScale="92500" lnSpcReduction="10000"/>
          </a:bodyPr>
          <a:lstStyle/>
          <a:p>
            <a:pPr algn="just" rtl="1">
              <a:lnSpc>
                <a:spcPct val="150000"/>
              </a:lnSpc>
            </a:pPr>
            <a:r>
              <a:rPr lang="fa-IR" altLang="en-US" sz="2800" b="1" dirty="0" smtClean="0"/>
              <a:t>بنابراين، نظريه انتخاب بر اين انديشه استوار است كه افراد خودشان مسئول انتخاب‌ها، تصميم‌گيري‌ها، هدف‌ها و ميزان رضايتمندي‌شان در زندگي خويش هستند.</a:t>
            </a:r>
          </a:p>
          <a:p>
            <a:pPr algn="just" rtl="1">
              <a:lnSpc>
                <a:spcPct val="150000"/>
              </a:lnSpc>
            </a:pPr>
            <a:r>
              <a:rPr lang="fa-IR" altLang="en-US" sz="2800" b="1" dirty="0" smtClean="0"/>
              <a:t> رويدادهاي خارجي و ديگران بر ما كنترل ندارند، مگر آنكه خود اجازه دهيم آنان ما را كنترل كنند. </a:t>
            </a:r>
          </a:p>
          <a:p>
            <a:pPr algn="just" rtl="1">
              <a:lnSpc>
                <a:spcPct val="150000"/>
              </a:lnSpc>
            </a:pPr>
            <a:r>
              <a:rPr lang="fa-IR" altLang="en-US" sz="2800" b="1" dirty="0" smtClean="0"/>
              <a:t>در هر ارتباطي از هر نوع و شكلي، هركس صرفاً مي‌تواند خود را تغيير دهد و نه هيچكس ديگر را. </a:t>
            </a:r>
          </a:p>
          <a:p>
            <a:pPr algn="just" rtl="1">
              <a:lnSpc>
                <a:spcPct val="150000"/>
              </a:lnSpc>
            </a:pPr>
            <a:r>
              <a:rPr lang="fa-IR" altLang="en-US" sz="2800" b="1" dirty="0" smtClean="0"/>
              <a:t>هرچه افراد بكوشند رفتار خود را تغيير دهند نه آنكه ديگران را، روابط بين آنان بهتر و بهبود خواهد يافت (گلاسر، 1994).</a:t>
            </a:r>
            <a:endParaRPr lang="en-US" altLang="en-US" sz="2800" b="1" dirty="0" smtClean="0"/>
          </a:p>
        </p:txBody>
      </p:sp>
    </p:spTree>
    <p:extLst>
      <p:ext uri="{BB962C8B-B14F-4D97-AF65-F5344CB8AC3E}">
        <p14:creationId xmlns:p14="http://schemas.microsoft.com/office/powerpoint/2010/main" val="77241018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89B4B381-539A-4D0E-9AD3-2A0B77A6BBAA}" type="slidenum">
              <a:rPr lang="en-US" altLang="en-US" sz="1400" smtClean="0">
                <a:solidFill>
                  <a:srgbClr val="FFFFFF"/>
                </a:solidFill>
                <a:latin typeface="Franklin Gothic Book" panose="020B0503020102020204" pitchFamily="34" charset="0"/>
              </a:rPr>
              <a:pPr>
                <a:spcBef>
                  <a:spcPct val="0"/>
                </a:spcBef>
                <a:buClrTx/>
                <a:buSzTx/>
                <a:buFontTx/>
                <a:buNone/>
              </a:pPr>
              <a:t>43</a:t>
            </a:fld>
            <a:endParaRPr lang="en-US" altLang="en-US" sz="1400" smtClean="0">
              <a:solidFill>
                <a:srgbClr val="FFFFFF"/>
              </a:solidFill>
              <a:latin typeface="Franklin Gothic Book" panose="020B0503020102020204" pitchFamily="34" charset="0"/>
            </a:endParaRPr>
          </a:p>
        </p:txBody>
      </p:sp>
      <p:sp>
        <p:nvSpPr>
          <p:cNvPr id="116739" name="Content Placeholder 3"/>
          <p:cNvSpPr>
            <a:spLocks noGrp="1"/>
          </p:cNvSpPr>
          <p:nvPr>
            <p:ph sz="quarter" idx="1"/>
          </p:nvPr>
        </p:nvSpPr>
        <p:spPr>
          <a:xfrm>
            <a:off x="146050" y="685800"/>
            <a:ext cx="8747125" cy="5981700"/>
          </a:xfrm>
        </p:spPr>
        <p:txBody>
          <a:bodyPr>
            <a:normAutofit/>
          </a:bodyPr>
          <a:lstStyle/>
          <a:p>
            <a:pPr algn="ctr" rtl="1">
              <a:lnSpc>
                <a:spcPct val="150000"/>
              </a:lnSpc>
            </a:pPr>
            <a:r>
              <a:rPr lang="fa-IR" altLang="en-US" sz="4500" b="1" dirty="0" smtClean="0">
                <a:solidFill>
                  <a:srgbClr val="FF0000"/>
                </a:solidFill>
                <a:latin typeface="+mj-lt"/>
                <a:ea typeface="+mj-ea"/>
                <a:cs typeface="B Titr" pitchFamily="2" charset="-78"/>
              </a:rPr>
              <a:t>اهداف پژوهش</a:t>
            </a:r>
          </a:p>
          <a:p>
            <a:pPr algn="just" rtl="1">
              <a:lnSpc>
                <a:spcPct val="150000"/>
              </a:lnSpc>
            </a:pPr>
            <a:r>
              <a:rPr lang="fa-IR" altLang="en-US" sz="4500" b="1" dirty="0" smtClean="0">
                <a:solidFill>
                  <a:srgbClr val="FF0000"/>
                </a:solidFill>
                <a:latin typeface="+mj-lt"/>
                <a:ea typeface="+mj-ea"/>
                <a:cs typeface="B Titr" pitchFamily="2" charset="-78"/>
              </a:rPr>
              <a:t> </a:t>
            </a:r>
            <a:r>
              <a:rPr lang="fa-IR" sz="4500" b="1" dirty="0" smtClean="0">
                <a:solidFill>
                  <a:srgbClr val="FF0000"/>
                </a:solidFill>
              </a:rPr>
              <a:t>هدف اصلی این پژوهش</a:t>
            </a:r>
            <a:r>
              <a:rPr lang="fa-IR" sz="4500" b="1" dirty="0" smtClean="0"/>
              <a:t>، بررسی </a:t>
            </a:r>
            <a:r>
              <a:rPr lang="fa-IR" sz="4500" b="1" dirty="0"/>
              <a:t>تأثیر آموزش مهارت های منبع کنترل در افزایش رضایت از زندگی زناشویی و معرفی مناسب ترین </a:t>
            </a:r>
            <a:r>
              <a:rPr lang="fa-IR" sz="4500" b="1" dirty="0" smtClean="0"/>
              <a:t>مدل </a:t>
            </a:r>
            <a:r>
              <a:rPr lang="fa-IR" sz="4500" b="1" dirty="0"/>
              <a:t>برای درمان </a:t>
            </a:r>
            <a:r>
              <a:rPr lang="fa-IR" sz="4500" b="1" dirty="0" smtClean="0"/>
              <a:t>و بهبود آن است. </a:t>
            </a:r>
            <a:endParaRPr lang="fa-IR" sz="4500" b="1" dirty="0" smtClean="0">
              <a:solidFill>
                <a:srgbClr val="7030A0"/>
              </a:solidFill>
            </a:endParaRPr>
          </a:p>
          <a:p>
            <a:pPr algn="just" rtl="1">
              <a:lnSpc>
                <a:spcPct val="150000"/>
              </a:lnSpc>
            </a:pPr>
            <a:endParaRPr lang="en-US" altLang="en-US" sz="2800" b="1" dirty="0" smtClean="0">
              <a:solidFill>
                <a:srgbClr val="002060"/>
              </a:solidFill>
            </a:endParaRPr>
          </a:p>
        </p:txBody>
      </p:sp>
    </p:spTree>
    <p:extLst>
      <p:ext uri="{BB962C8B-B14F-4D97-AF65-F5344CB8AC3E}">
        <p14:creationId xmlns:p14="http://schemas.microsoft.com/office/powerpoint/2010/main" val="1615863548"/>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33400" y="1292265"/>
            <a:ext cx="8229600" cy="4708981"/>
          </a:xfrm>
          <a:prstGeom prst="rect">
            <a:avLst/>
          </a:prstGeom>
          <a:blipFill>
            <a:blip r:embed="rId2" cstate="print"/>
            <a:tile tx="0" ty="0" sx="100000" sy="100000" flip="none" algn="tl"/>
          </a:blipFill>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algn="just" rtl="1">
              <a:lnSpc>
                <a:spcPct val="150000"/>
              </a:lnSpc>
            </a:pPr>
            <a:r>
              <a:rPr lang="fa-IR" altLang="en-US" sz="3200" b="1" dirty="0" smtClean="0">
                <a:solidFill>
                  <a:srgbClr val="FF0000"/>
                </a:solidFill>
                <a:cs typeface="B Titr" pitchFamily="2" charset="-78"/>
              </a:rPr>
              <a:t>اهداف فرعی </a:t>
            </a:r>
            <a:r>
              <a:rPr lang="fa-IR" altLang="en-US" sz="3200" b="1" dirty="0">
                <a:solidFill>
                  <a:srgbClr val="FF0000"/>
                </a:solidFill>
                <a:cs typeface="B Titr" pitchFamily="2" charset="-78"/>
              </a:rPr>
              <a:t>پژوهش عبارت است از:</a:t>
            </a:r>
            <a:endParaRPr lang="en-US" altLang="en-US" sz="3200" b="1" dirty="0">
              <a:solidFill>
                <a:srgbClr val="FF0000"/>
              </a:solidFill>
              <a:cs typeface="B Titr" pitchFamily="2" charset="-78"/>
            </a:endParaRPr>
          </a:p>
          <a:p>
            <a:pPr algn="just" rtl="1">
              <a:lnSpc>
                <a:spcPct val="150000"/>
              </a:lnSpc>
            </a:pPr>
            <a:r>
              <a:rPr lang="fa-IR" altLang="en-US" sz="2800" b="1" dirty="0">
                <a:solidFill>
                  <a:srgbClr val="7030A0"/>
                </a:solidFill>
              </a:rPr>
              <a:t>1- تبیین و پیش بینی رضایت زناشویی از طریق مداخله آموزشی مبتنی بر منبع کنترل. </a:t>
            </a:r>
            <a:endParaRPr lang="fa-IR" altLang="en-US" sz="2800" b="1" dirty="0" smtClean="0">
              <a:solidFill>
                <a:srgbClr val="7030A0"/>
              </a:solidFill>
            </a:endParaRPr>
          </a:p>
          <a:p>
            <a:pPr algn="just" rtl="1">
              <a:lnSpc>
                <a:spcPct val="150000"/>
              </a:lnSpc>
            </a:pPr>
            <a:r>
              <a:rPr lang="fa-IR" sz="2800" b="1" dirty="0" smtClean="0">
                <a:solidFill>
                  <a:srgbClr val="7030A0"/>
                </a:solidFill>
              </a:rPr>
              <a:t>2- کمک </a:t>
            </a:r>
            <a:r>
              <a:rPr lang="fa-IR" sz="2800" b="1" dirty="0">
                <a:solidFill>
                  <a:srgbClr val="7030A0"/>
                </a:solidFill>
              </a:rPr>
              <a:t>به زوجین </a:t>
            </a:r>
            <a:r>
              <a:rPr lang="fa-IR" sz="2800" b="1" dirty="0" smtClean="0">
                <a:solidFill>
                  <a:srgbClr val="7030A0"/>
                </a:solidFill>
              </a:rPr>
              <a:t>در </a:t>
            </a:r>
            <a:r>
              <a:rPr lang="fa-IR" sz="2800" b="1" dirty="0">
                <a:solidFill>
                  <a:srgbClr val="7030A0"/>
                </a:solidFill>
              </a:rPr>
              <a:t>پذيرفتن مسئوليت انتخاب‌ها و اعمال خود</a:t>
            </a:r>
            <a:r>
              <a:rPr lang="fa-IR" sz="2800" b="1" dirty="0" smtClean="0">
                <a:solidFill>
                  <a:srgbClr val="7030A0"/>
                </a:solidFill>
              </a:rPr>
              <a:t>.</a:t>
            </a:r>
          </a:p>
          <a:p>
            <a:pPr algn="just" rtl="1">
              <a:lnSpc>
                <a:spcPct val="150000"/>
              </a:lnSpc>
            </a:pPr>
            <a:r>
              <a:rPr lang="fa-IR" sz="2800" b="1" dirty="0" smtClean="0">
                <a:solidFill>
                  <a:srgbClr val="7030A0"/>
                </a:solidFill>
              </a:rPr>
              <a:t>3- تبیین </a:t>
            </a:r>
            <a:r>
              <a:rPr lang="fa-IR" sz="2800" b="1" dirty="0">
                <a:solidFill>
                  <a:srgbClr val="7030A0"/>
                </a:solidFill>
              </a:rPr>
              <a:t>نقش هر یک از </a:t>
            </a:r>
            <a:r>
              <a:rPr lang="fa-IR" sz="2800" b="1" dirty="0" smtClean="0">
                <a:solidFill>
                  <a:srgbClr val="7030A0"/>
                </a:solidFill>
              </a:rPr>
              <a:t>زوجین </a:t>
            </a:r>
            <a:r>
              <a:rPr lang="fa-IR" sz="2800" b="1" dirty="0">
                <a:solidFill>
                  <a:srgbClr val="7030A0"/>
                </a:solidFill>
              </a:rPr>
              <a:t>در ایجاد تغییر</a:t>
            </a:r>
            <a:r>
              <a:rPr lang="fa-IR" sz="2800" b="1" dirty="0" smtClean="0">
                <a:solidFill>
                  <a:srgbClr val="7030A0"/>
                </a:solidFill>
              </a:rPr>
              <a:t>.</a:t>
            </a:r>
          </a:p>
          <a:p>
            <a:pPr algn="just" rtl="1">
              <a:lnSpc>
                <a:spcPct val="150000"/>
              </a:lnSpc>
            </a:pPr>
            <a:r>
              <a:rPr lang="fa-IR" sz="2800" b="1" dirty="0" smtClean="0">
                <a:solidFill>
                  <a:srgbClr val="7030A0"/>
                </a:solidFill>
              </a:rPr>
              <a:t>4- </a:t>
            </a:r>
            <a:r>
              <a:rPr lang="fa-IR" sz="2800" b="1" dirty="0">
                <a:solidFill>
                  <a:srgbClr val="7030A0"/>
                </a:solidFill>
              </a:rPr>
              <a:t>کمک به زوجین نسبت تأثیر </a:t>
            </a:r>
            <a:r>
              <a:rPr lang="ar-SA" sz="2800" b="1" dirty="0">
                <a:solidFill>
                  <a:srgbClr val="7030A0"/>
                </a:solidFill>
              </a:rPr>
              <a:t>انتخاب رفتارهای جدید مبتنی بر روش‌های ارتباطی  کنترل درونی </a:t>
            </a:r>
            <a:r>
              <a:rPr lang="fa-IR" sz="2800" b="1" dirty="0">
                <a:solidFill>
                  <a:srgbClr val="7030A0"/>
                </a:solidFill>
              </a:rPr>
              <a:t>بر بهبود مشکلات </a:t>
            </a:r>
            <a:r>
              <a:rPr lang="fa-IR" sz="2800" b="1" dirty="0" smtClean="0">
                <a:solidFill>
                  <a:srgbClr val="7030A0"/>
                </a:solidFill>
              </a:rPr>
              <a:t>زناشویی</a:t>
            </a:r>
            <a:endParaRPr lang="en-US" sz="2800" b="1" dirty="0">
              <a:solidFill>
                <a:srgbClr val="7030A0"/>
              </a:solidFill>
            </a:endParaRPr>
          </a:p>
        </p:txBody>
      </p:sp>
    </p:spTree>
    <p:extLst>
      <p:ext uri="{BB962C8B-B14F-4D97-AF65-F5344CB8AC3E}">
        <p14:creationId xmlns:p14="http://schemas.microsoft.com/office/powerpoint/2010/main" val="2786843157"/>
      </p:ext>
    </p:extLst>
  </p:cSld>
  <p:clrMapOvr>
    <a:masterClrMapping/>
  </p:clrMapOvr>
  <p:transition spd="slow">
    <p:wheel spokes="8"/>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457200" y="811644"/>
            <a:ext cx="8229600" cy="5678478"/>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lnSpc>
                <a:spcPct val="150000"/>
              </a:lnSpc>
            </a:pPr>
            <a:r>
              <a:rPr lang="fa-IR" altLang="en-US" sz="5400" b="1" dirty="0" smtClean="0">
                <a:solidFill>
                  <a:srgbClr val="7030A0"/>
                </a:solidFill>
                <a:cs typeface="B Titr" pitchFamily="2" charset="-78"/>
              </a:rPr>
              <a:t>فرضیه های </a:t>
            </a:r>
            <a:r>
              <a:rPr lang="fa-IR" altLang="en-US" sz="5400" b="1" dirty="0">
                <a:solidFill>
                  <a:srgbClr val="7030A0"/>
                </a:solidFill>
                <a:cs typeface="B Titr" pitchFamily="2" charset="-78"/>
              </a:rPr>
              <a:t>پژوهش   </a:t>
            </a:r>
            <a:endParaRPr lang="en-US" altLang="en-US" sz="5400" b="1" dirty="0">
              <a:solidFill>
                <a:srgbClr val="7030A0"/>
              </a:solidFill>
              <a:cs typeface="B Titr" pitchFamily="2" charset="-78"/>
            </a:endParaRPr>
          </a:p>
          <a:p>
            <a:pPr algn="just" rtl="1">
              <a:lnSpc>
                <a:spcPct val="150000"/>
              </a:lnSpc>
            </a:pPr>
            <a:r>
              <a:rPr lang="fa-IR" altLang="en-US" sz="2800" b="1" dirty="0" smtClean="0">
                <a:solidFill>
                  <a:srgbClr val="002060"/>
                </a:solidFill>
              </a:rPr>
              <a:t>پژوهشگر </a:t>
            </a:r>
            <a:r>
              <a:rPr lang="fa-IR" altLang="en-US" sz="2800" b="1" dirty="0">
                <a:solidFill>
                  <a:srgbClr val="002060"/>
                </a:solidFill>
              </a:rPr>
              <a:t>با فرض این که :</a:t>
            </a:r>
            <a:r>
              <a:rPr lang="ar-SA" altLang="en-US" sz="2800" b="1" dirty="0">
                <a:solidFill>
                  <a:srgbClr val="002060"/>
                </a:solidFill>
              </a:rPr>
              <a:t>  </a:t>
            </a:r>
            <a:endParaRPr lang="en-US" altLang="en-US" sz="2800" b="1" dirty="0">
              <a:solidFill>
                <a:srgbClr val="002060"/>
              </a:solidFill>
            </a:endParaRPr>
          </a:p>
          <a:p>
            <a:pPr marL="457200" indent="-457200" algn="just" rtl="1">
              <a:lnSpc>
                <a:spcPct val="150000"/>
              </a:lnSpc>
              <a:buFont typeface="Wingdings" panose="05000000000000000000" pitchFamily="2" charset="2"/>
              <a:buChar char="Ø"/>
            </a:pPr>
            <a:r>
              <a:rPr lang="fa-IR" altLang="en-US" sz="3200" b="1" dirty="0">
                <a:solidFill>
                  <a:srgbClr val="002060"/>
                </a:solidFill>
              </a:rPr>
              <a:t>اگر منبع كنترل دروني زوجين افزایش یابد، آنگاه ميزان رضايت از زندگي زناشويي آنان نیز افزایش خواهد یافت</a:t>
            </a:r>
            <a:r>
              <a:rPr lang="fa-IR" altLang="en-US" sz="3200" b="1" dirty="0" smtClean="0">
                <a:solidFill>
                  <a:srgbClr val="002060"/>
                </a:solidFill>
              </a:rPr>
              <a:t>.</a:t>
            </a:r>
          </a:p>
          <a:p>
            <a:pPr marL="457200" indent="-457200" algn="just" rtl="1">
              <a:lnSpc>
                <a:spcPct val="150000"/>
              </a:lnSpc>
              <a:buFont typeface="Wingdings" panose="05000000000000000000" pitchFamily="2" charset="2"/>
              <a:buChar char="Ø"/>
            </a:pPr>
            <a:r>
              <a:rPr lang="fa-IR" sz="2800" b="1" dirty="0">
                <a:solidFill>
                  <a:srgbClr val="002060"/>
                </a:solidFill>
              </a:rPr>
              <a:t>بین میزان رضایت زناشویی زوجینی که منبع کنترل درونی دارند، در مقایسۀ با زوج هایی که منبع کنترل بیرونی دارند، تفاوت وجود دارد؟</a:t>
            </a:r>
            <a:endParaRPr lang="fa-IR" altLang="en-US" sz="2800" b="1" dirty="0">
              <a:solidFill>
                <a:srgbClr val="002060"/>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86102176"/>
      </p:ext>
    </p:extLst>
  </p:cSld>
  <p:clrMapOvr>
    <a:masterClrMapping/>
  </p:clrMapOvr>
  <p:transition spd="slow">
    <p:wheel spokes="3"/>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95288" y="14288"/>
            <a:ext cx="8532812" cy="822325"/>
          </a:xfrm>
        </p:spPr>
        <p:txBody>
          <a:bodyPr>
            <a:normAutofit fontScale="90000"/>
          </a:bodyPr>
          <a:lstStyle/>
          <a:p>
            <a:pPr algn="ctr" rtl="1" eaLnBrk="1" hangingPunct="1">
              <a:spcBef>
                <a:spcPts val="575"/>
              </a:spcBef>
              <a:buClr>
                <a:schemeClr val="accent1"/>
              </a:buClr>
              <a:buSzPct val="85000"/>
              <a:defRPr/>
            </a:pPr>
            <a:r>
              <a:rPr lang="fa-IR" b="1" dirty="0">
                <a:solidFill>
                  <a:srgbClr val="C00000"/>
                </a:solidFill>
                <a:cs typeface="B Titr" pitchFamily="2" charset="-78"/>
              </a:rPr>
              <a:t/>
            </a:r>
            <a:br>
              <a:rPr lang="fa-IR" b="1" dirty="0">
                <a:solidFill>
                  <a:srgbClr val="C00000"/>
                </a:solidFill>
                <a:cs typeface="B Titr" pitchFamily="2" charset="-78"/>
              </a:rPr>
            </a:br>
            <a:r>
              <a:rPr lang="fa-IR" b="1" dirty="0" smtClean="0">
                <a:solidFill>
                  <a:srgbClr val="FF0000"/>
                </a:solidFill>
                <a:cs typeface="B Titr" pitchFamily="2" charset="-78"/>
              </a:rPr>
              <a:t>روش پژوهش</a:t>
            </a:r>
            <a:endParaRPr lang="en-US" b="1" dirty="0">
              <a:solidFill>
                <a:srgbClr val="C00000"/>
              </a:solidFill>
              <a:latin typeface="+mn-lt"/>
              <a:ea typeface="+mn-ea"/>
              <a:cs typeface="+mn-cs"/>
            </a:endParaRPr>
          </a:p>
        </p:txBody>
      </p:sp>
      <p:sp>
        <p:nvSpPr>
          <p:cNvPr id="120835"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2B224E51-3406-4C44-BA14-86C9BF7F0671}" type="slidenum">
              <a:rPr lang="en-US" altLang="en-US" sz="1400" smtClean="0">
                <a:solidFill>
                  <a:srgbClr val="FFFFFF"/>
                </a:solidFill>
                <a:latin typeface="Franklin Gothic Book" panose="020B0503020102020204" pitchFamily="34" charset="0"/>
              </a:rPr>
              <a:pPr>
                <a:spcBef>
                  <a:spcPct val="0"/>
                </a:spcBef>
                <a:buClrTx/>
                <a:buSzTx/>
                <a:buFontTx/>
                <a:buNone/>
              </a:pPr>
              <a:t>46</a:t>
            </a:fld>
            <a:endParaRPr lang="en-US" altLang="en-US" sz="1400" smtClean="0">
              <a:solidFill>
                <a:srgbClr val="FFFFFF"/>
              </a:solidFill>
              <a:latin typeface="Franklin Gothic Book" panose="020B0503020102020204" pitchFamily="34" charset="0"/>
            </a:endParaRPr>
          </a:p>
        </p:txBody>
      </p:sp>
      <p:sp>
        <p:nvSpPr>
          <p:cNvPr id="120836" name="Content Placeholder 3"/>
          <p:cNvSpPr>
            <a:spLocks noGrp="1"/>
          </p:cNvSpPr>
          <p:nvPr>
            <p:ph sz="quarter" idx="1"/>
          </p:nvPr>
        </p:nvSpPr>
        <p:spPr>
          <a:xfrm>
            <a:off x="146050" y="836613"/>
            <a:ext cx="8851900" cy="5830887"/>
          </a:xfrm>
        </p:spPr>
        <p:txBody>
          <a:bodyPr>
            <a:normAutofit/>
          </a:bodyPr>
          <a:lstStyle/>
          <a:p>
            <a:pPr algn="just" rtl="1">
              <a:lnSpc>
                <a:spcPct val="150000"/>
              </a:lnSpc>
            </a:pPr>
            <a:r>
              <a:rPr lang="fa-IR" altLang="en-US" sz="2400" b="1" dirty="0"/>
              <a:t>پژوهش حاضر، از نظر هدف جزء تحقيقات كاربردي و از نظر ميزان كنترل محقق بر متغيرهاي تحقيق از نوع پژوهش‌هاي شبه آزمايشي </a:t>
            </a:r>
            <a:r>
              <a:rPr lang="ar-SA" altLang="en-US" sz="2400" b="1" dirty="0"/>
              <a:t>با طرح پیش‌آزمون- پس‌آزمون و گروه کنترل می باشد.</a:t>
            </a:r>
            <a:endParaRPr lang="fa-IR" altLang="en-US" sz="2400" b="1" dirty="0"/>
          </a:p>
          <a:p>
            <a:pPr algn="just" rtl="1"/>
            <a:r>
              <a:rPr lang="ar-SA" sz="2400" b="1" dirty="0"/>
              <a:t>جامعه آماری پژوهش، شامل </a:t>
            </a:r>
            <a:r>
              <a:rPr lang="fa-IR" sz="2400" b="1" dirty="0"/>
              <a:t>3</a:t>
            </a:r>
            <a:r>
              <a:rPr lang="ar-SA" sz="2400" b="1" dirty="0"/>
              <a:t>50 دانشجو – معلم متأهل دانشگاه فرهنگیان بابل بود که در رشته های الهیات، ادبیات، حرفه و فن، ریاضی، آموزش ابتدایی و علوم تربیتی مشغول به تحصیل بودند.</a:t>
            </a:r>
            <a:endParaRPr lang="en-US" sz="2400" b="1" dirty="0"/>
          </a:p>
          <a:p>
            <a:pPr algn="just" rtl="1">
              <a:lnSpc>
                <a:spcPct val="150000"/>
              </a:lnSpc>
            </a:pPr>
            <a:r>
              <a:rPr lang="ar-SA" altLang="en-US" sz="2400" b="1" dirty="0"/>
              <a:t> </a:t>
            </a:r>
            <a:r>
              <a:rPr lang="fa-IR" sz="2400" b="1" dirty="0"/>
              <a:t>برای تعیین حجم نمونه ابتدا 350 پرشسنامه منبع کنترل راتر و رضایت زناشویی انریچ در بین دانشجویان متأهل توزیع شد. از این جامعه 47 زوج که به‌طور همزمان دارای منبع کنترل بیرونی بودند و از نارضایتی زناشویی رنج می‌برده‌اند، 20 زوج  به روش تصادفی ساده انتخاب و در دو گروه آزمایش و کنترل جایگزین شدند، بدین صورت که 10 زوج در گروه آزمایش و 10 زوج در گروه کنترل قرار گرفته‌اند</a:t>
            </a:r>
            <a:r>
              <a:rPr lang="fa-IR" dirty="0"/>
              <a:t>.</a:t>
            </a:r>
            <a:endParaRPr lang="fa-IR" altLang="en-US" sz="2400" b="1" dirty="0" smtClean="0"/>
          </a:p>
          <a:p>
            <a:pPr algn="just" rtl="1">
              <a:buFont typeface="Wingdings" panose="05000000000000000000" pitchFamily="2" charset="2"/>
              <a:buChar char="×"/>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3580990471"/>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81000" y="809223"/>
            <a:ext cx="8382000" cy="5724644"/>
          </a:xfrm>
          <a:prstGeom prst="rect">
            <a:avLst/>
          </a:prstGeom>
          <a:solidFill>
            <a:srgbClr val="FFFF99"/>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r" rtl="1">
              <a:lnSpc>
                <a:spcPct val="150000"/>
              </a:lnSpc>
            </a:pPr>
            <a:r>
              <a:rPr lang="fa-IR" sz="3200" b="1" dirty="0">
                <a:solidFill>
                  <a:srgbClr val="FF0000"/>
                </a:solidFill>
              </a:rPr>
              <a:t>ملاك‌هاي ورود به پژوهش عبارت است </a:t>
            </a:r>
            <a:r>
              <a:rPr lang="fa-IR" sz="3200" b="1" dirty="0" smtClean="0">
                <a:solidFill>
                  <a:srgbClr val="FF0000"/>
                </a:solidFill>
              </a:rPr>
              <a:t>از</a:t>
            </a:r>
            <a:r>
              <a:rPr lang="en-US" sz="3200" b="1" dirty="0" smtClean="0">
                <a:solidFill>
                  <a:srgbClr val="FF0000"/>
                </a:solidFill>
              </a:rPr>
              <a:t>:</a:t>
            </a:r>
            <a:endParaRPr lang="en-US" sz="3200" b="1" dirty="0">
              <a:solidFill>
                <a:srgbClr val="FF0000"/>
              </a:solidFill>
            </a:endParaRPr>
          </a:p>
          <a:p>
            <a:pPr marL="342900" indent="-342900" algn="r" rtl="1">
              <a:lnSpc>
                <a:spcPct val="150000"/>
              </a:lnSpc>
              <a:buFontTx/>
              <a:buChar char="-"/>
            </a:pPr>
            <a:r>
              <a:rPr lang="fa-IR" sz="2400" b="1" dirty="0" smtClean="0"/>
              <a:t>کسب </a:t>
            </a:r>
            <a:r>
              <a:rPr lang="fa-IR" sz="2400" b="1" dirty="0"/>
              <a:t>نمره بیشتر از 9 در مقیاس منبع كنترل </a:t>
            </a:r>
            <a:r>
              <a:rPr lang="fa-IR" sz="2400" b="1" dirty="0" smtClean="0"/>
              <a:t>راتر</a:t>
            </a:r>
          </a:p>
          <a:p>
            <a:pPr marL="342900" indent="-342900" algn="r" rtl="1">
              <a:lnSpc>
                <a:spcPct val="150000"/>
              </a:lnSpc>
              <a:buFontTx/>
              <a:buChar char="-"/>
            </a:pPr>
            <a:r>
              <a:rPr lang="fa-IR" sz="2400" b="1" dirty="0" smtClean="0"/>
              <a:t>کسب </a:t>
            </a:r>
            <a:r>
              <a:rPr lang="fa-IR" sz="2400" b="1" dirty="0"/>
              <a:t>نمره کل کمتر از 110 در مقیاس </a:t>
            </a:r>
            <a:r>
              <a:rPr lang="fa-IR" sz="2400" b="1" dirty="0" smtClean="0"/>
              <a:t>رضایت زناشویی </a:t>
            </a:r>
          </a:p>
          <a:p>
            <a:pPr marL="342900" indent="-342900" algn="r" rtl="1">
              <a:lnSpc>
                <a:spcPct val="150000"/>
              </a:lnSpc>
              <a:buFontTx/>
              <a:buChar char="-"/>
            </a:pPr>
            <a:r>
              <a:rPr lang="fa-IR" sz="2400" b="1" dirty="0" smtClean="0"/>
              <a:t>طول </a:t>
            </a:r>
            <a:r>
              <a:rPr lang="fa-IR" sz="2400" b="1" dirty="0"/>
              <a:t>مدت ازدواج بالاتر از دو سال</a:t>
            </a:r>
          </a:p>
          <a:p>
            <a:pPr algn="r" rtl="1">
              <a:lnSpc>
                <a:spcPct val="150000"/>
              </a:lnSpc>
            </a:pPr>
            <a:r>
              <a:rPr lang="fa-IR" sz="3200" b="1" dirty="0">
                <a:solidFill>
                  <a:srgbClr val="FF0000"/>
                </a:solidFill>
              </a:rPr>
              <a:t>ملاك‌هاي خروج از پژوهش عبارت است از</a:t>
            </a:r>
            <a:r>
              <a:rPr lang="en-US" b="1" dirty="0">
                <a:solidFill>
                  <a:srgbClr val="FF0000"/>
                </a:solidFill>
              </a:rPr>
              <a:t>:</a:t>
            </a:r>
            <a:endParaRPr lang="en-US" dirty="0">
              <a:solidFill>
                <a:srgbClr val="FF0000"/>
              </a:solidFill>
            </a:endParaRPr>
          </a:p>
          <a:p>
            <a:pPr algn="r" rtl="1">
              <a:lnSpc>
                <a:spcPct val="150000"/>
              </a:lnSpc>
            </a:pPr>
            <a:r>
              <a:rPr lang="fa-IR" sz="2400" b="1" dirty="0"/>
              <a:t>- وجود اختلال روان‌شناختی یا سابقه بیماري روانی و بستري شدن</a:t>
            </a:r>
            <a:endParaRPr lang="en-US" sz="2400" b="1" dirty="0"/>
          </a:p>
          <a:p>
            <a:pPr algn="r" rtl="1">
              <a:lnSpc>
                <a:spcPct val="150000"/>
              </a:lnSpc>
            </a:pPr>
            <a:r>
              <a:rPr lang="fa-IR" sz="2400" b="1" dirty="0"/>
              <a:t>-  ابتلاء زوجین به بیماری سخت و صعب‌العلاج </a:t>
            </a:r>
            <a:endParaRPr lang="en-US" sz="2400" b="1" dirty="0"/>
          </a:p>
          <a:p>
            <a:pPr algn="r" rtl="1">
              <a:lnSpc>
                <a:spcPct val="150000"/>
              </a:lnSpc>
            </a:pPr>
            <a:r>
              <a:rPr lang="fa-IR" sz="2400" b="1" dirty="0"/>
              <a:t>- اعتیاد به مواد مخدر و مصرف الکل </a:t>
            </a:r>
            <a:endParaRPr lang="en-US" sz="2400" b="1" dirty="0"/>
          </a:p>
          <a:p>
            <a:pPr algn="r" rtl="1">
              <a:lnSpc>
                <a:spcPct val="150000"/>
              </a:lnSpc>
            </a:pPr>
            <a:r>
              <a:rPr lang="fa-IR" sz="2400" b="1" dirty="0"/>
              <a:t>- اختلال کارکرد جنسی </a:t>
            </a:r>
            <a:endParaRPr lang="en-US" sz="2400" b="1" dirty="0"/>
          </a:p>
          <a:p>
            <a:pPr algn="r" rtl="1"/>
            <a:endParaRPr lang="en-US" dirty="0"/>
          </a:p>
        </p:txBody>
      </p:sp>
    </p:spTree>
    <p:extLst>
      <p:ext uri="{BB962C8B-B14F-4D97-AF65-F5344CB8AC3E}">
        <p14:creationId xmlns:p14="http://schemas.microsoft.com/office/powerpoint/2010/main" val="3290037654"/>
      </p:ext>
    </p:extLst>
  </p:cSld>
  <p:clrMapOvr>
    <a:masterClrMapping/>
  </p:clrMapOvr>
  <p:transition spd="slow">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95288" y="14288"/>
            <a:ext cx="8532812" cy="822325"/>
          </a:xfrm>
        </p:spPr>
        <p:txBody>
          <a:bodyPr>
            <a:normAutofit fontScale="90000"/>
          </a:bodyPr>
          <a:lstStyle/>
          <a:p>
            <a:pPr algn="ctr" rtl="1" eaLnBrk="1" hangingPunct="1">
              <a:spcBef>
                <a:spcPts val="575"/>
              </a:spcBef>
              <a:buClr>
                <a:schemeClr val="accent1"/>
              </a:buClr>
              <a:buSzPct val="85000"/>
              <a:defRPr/>
            </a:pPr>
            <a:r>
              <a:rPr lang="fa-IR" b="1" dirty="0">
                <a:solidFill>
                  <a:srgbClr val="C00000"/>
                </a:solidFill>
                <a:cs typeface="B Titr" pitchFamily="2" charset="-78"/>
              </a:rPr>
              <a:t/>
            </a:r>
            <a:br>
              <a:rPr lang="fa-IR" b="1" dirty="0">
                <a:solidFill>
                  <a:srgbClr val="C00000"/>
                </a:solidFill>
                <a:cs typeface="B Titr" pitchFamily="2" charset="-78"/>
              </a:rPr>
            </a:br>
            <a:r>
              <a:rPr lang="fa-IR" b="1" dirty="0" smtClean="0">
                <a:solidFill>
                  <a:srgbClr val="FF0000"/>
                </a:solidFill>
                <a:cs typeface="B Titr" pitchFamily="2" charset="-78"/>
              </a:rPr>
              <a:t>ابزار پژوهش</a:t>
            </a:r>
            <a:endParaRPr lang="en-US" b="1" dirty="0">
              <a:solidFill>
                <a:srgbClr val="C00000"/>
              </a:solidFill>
              <a:latin typeface="+mn-lt"/>
              <a:ea typeface="+mn-ea"/>
              <a:cs typeface="+mn-cs"/>
            </a:endParaRPr>
          </a:p>
        </p:txBody>
      </p:sp>
      <p:sp>
        <p:nvSpPr>
          <p:cNvPr id="121859"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F7AAA174-55C3-41D8-9F7C-06BB2CB3C5BB}" type="slidenum">
              <a:rPr lang="en-US" altLang="en-US" sz="1400" smtClean="0">
                <a:solidFill>
                  <a:srgbClr val="FFFFFF"/>
                </a:solidFill>
                <a:latin typeface="Franklin Gothic Book" panose="020B0503020102020204" pitchFamily="34" charset="0"/>
              </a:rPr>
              <a:pPr>
                <a:spcBef>
                  <a:spcPct val="0"/>
                </a:spcBef>
                <a:buClrTx/>
                <a:buSzTx/>
                <a:buFontTx/>
                <a:buNone/>
              </a:pPr>
              <a:t>48</a:t>
            </a:fld>
            <a:endParaRPr lang="en-US" altLang="en-US" sz="1400" smtClean="0">
              <a:solidFill>
                <a:srgbClr val="FFFFFF"/>
              </a:solidFill>
              <a:latin typeface="Franklin Gothic Book" panose="020B0503020102020204" pitchFamily="34" charset="0"/>
            </a:endParaRPr>
          </a:p>
        </p:txBody>
      </p:sp>
      <p:sp>
        <p:nvSpPr>
          <p:cNvPr id="121860" name="Content Placeholder 3"/>
          <p:cNvSpPr>
            <a:spLocks noGrp="1"/>
          </p:cNvSpPr>
          <p:nvPr>
            <p:ph sz="quarter" idx="1"/>
          </p:nvPr>
        </p:nvSpPr>
        <p:spPr>
          <a:xfrm>
            <a:off x="146050" y="836613"/>
            <a:ext cx="8851900" cy="5830887"/>
          </a:xfrm>
        </p:spPr>
        <p:txBody>
          <a:bodyPr/>
          <a:lstStyle/>
          <a:p>
            <a:pPr algn="just" rtl="1">
              <a:lnSpc>
                <a:spcPct val="150000"/>
              </a:lnSpc>
            </a:pPr>
            <a:r>
              <a:rPr lang="ar-SA" altLang="en-US" sz="3200" b="1" smtClean="0"/>
              <a:t>در اين پژوهش براي اندازه</a:t>
            </a:r>
            <a:r>
              <a:rPr lang="en-US" altLang="en-US" sz="3200" b="1" smtClean="0"/>
              <a:t>‌</a:t>
            </a:r>
            <a:r>
              <a:rPr lang="ar-SA" altLang="en-US" sz="3200" b="1" smtClean="0"/>
              <a:t>گيري متغيرهاي مورد مطالعه از سه ابزار زیر استفاده شده است: </a:t>
            </a:r>
            <a:endParaRPr lang="en-US" altLang="en-US" sz="3200" b="1" smtClean="0"/>
          </a:p>
          <a:p>
            <a:pPr algn="just" rtl="1">
              <a:lnSpc>
                <a:spcPct val="150000"/>
              </a:lnSpc>
            </a:pPr>
            <a:r>
              <a:rPr lang="ar-SA" altLang="en-US" sz="3200" b="1" smtClean="0"/>
              <a:t>1- مصاحبه تشخیصی</a:t>
            </a:r>
            <a:endParaRPr lang="fa-IR" altLang="en-US" sz="3200" b="1" smtClean="0"/>
          </a:p>
          <a:p>
            <a:pPr algn="just" rtl="1">
              <a:lnSpc>
                <a:spcPct val="150000"/>
              </a:lnSpc>
            </a:pPr>
            <a:r>
              <a:rPr lang="ar-SA" altLang="en-US" sz="3200" b="1" smtClean="0"/>
              <a:t>2- آزمون رضايت زناشويي انريچ</a:t>
            </a:r>
            <a:endParaRPr lang="fa-IR" altLang="en-US" sz="3200" b="1" smtClean="0"/>
          </a:p>
          <a:p>
            <a:pPr algn="r" rtl="1" eaLnBrk="1" hangingPunct="1">
              <a:lnSpc>
                <a:spcPct val="150000"/>
              </a:lnSpc>
            </a:pPr>
            <a:r>
              <a:rPr lang="ar-SA" altLang="en-US" sz="3200" b="1" smtClean="0"/>
              <a:t>3- مقیاس منبع كنترل راتر</a:t>
            </a:r>
            <a:r>
              <a:rPr lang="en-US" altLang="en-US" sz="3200" b="1" smtClean="0"/>
              <a:t>(I – E)</a:t>
            </a:r>
          </a:p>
        </p:txBody>
      </p:sp>
    </p:spTree>
    <p:extLst>
      <p:ext uri="{BB962C8B-B14F-4D97-AF65-F5344CB8AC3E}">
        <p14:creationId xmlns:p14="http://schemas.microsoft.com/office/powerpoint/2010/main" val="3268299527"/>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95288" y="14288"/>
            <a:ext cx="8532812" cy="822325"/>
          </a:xfrm>
        </p:spPr>
        <p:txBody>
          <a:bodyPr>
            <a:normAutofit fontScale="90000"/>
          </a:bodyPr>
          <a:lstStyle/>
          <a:p>
            <a:pPr algn="ctr" rtl="1" eaLnBrk="1" hangingPunct="1">
              <a:spcBef>
                <a:spcPts val="575"/>
              </a:spcBef>
              <a:buClr>
                <a:schemeClr val="accent1"/>
              </a:buClr>
              <a:buSzPct val="85000"/>
              <a:defRPr/>
            </a:pPr>
            <a:r>
              <a:rPr lang="fa-IR" b="1" dirty="0" smtClean="0">
                <a:solidFill>
                  <a:srgbClr val="C00000"/>
                </a:solidFill>
                <a:cs typeface="B Titr" pitchFamily="2" charset="-78"/>
              </a:rPr>
              <a:t/>
            </a:r>
            <a:br>
              <a:rPr lang="fa-IR" b="1" dirty="0" smtClean="0">
                <a:solidFill>
                  <a:srgbClr val="C00000"/>
                </a:solidFill>
                <a:cs typeface="B Titr" pitchFamily="2" charset="-78"/>
              </a:rPr>
            </a:br>
            <a:r>
              <a:rPr lang="fa-IR" b="1" dirty="0" smtClean="0">
                <a:solidFill>
                  <a:srgbClr val="FF0000"/>
                </a:solidFill>
                <a:cs typeface="B Titr" pitchFamily="2" charset="-78"/>
              </a:rPr>
              <a:t>پروتکل درمان</a:t>
            </a:r>
            <a:endParaRPr lang="en-US" b="1" dirty="0">
              <a:solidFill>
                <a:srgbClr val="C00000"/>
              </a:solidFill>
              <a:latin typeface="+mn-lt"/>
              <a:ea typeface="+mn-ea"/>
              <a:cs typeface="+mn-cs"/>
            </a:endParaRPr>
          </a:p>
        </p:txBody>
      </p:sp>
      <p:sp>
        <p:nvSpPr>
          <p:cNvPr id="121859"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F7AAA174-55C3-41D8-9F7C-06BB2CB3C5BB}" type="slidenum">
              <a:rPr lang="en-US" altLang="en-US" sz="1400" smtClean="0">
                <a:solidFill>
                  <a:srgbClr val="FFFFFF"/>
                </a:solidFill>
                <a:latin typeface="Franklin Gothic Book" panose="020B0503020102020204" pitchFamily="34" charset="0"/>
              </a:rPr>
              <a:pPr>
                <a:spcBef>
                  <a:spcPct val="0"/>
                </a:spcBef>
                <a:buClrTx/>
                <a:buSzTx/>
                <a:buFontTx/>
                <a:buNone/>
              </a:pPr>
              <a:t>49</a:t>
            </a:fld>
            <a:endParaRPr lang="en-US" altLang="en-US" sz="1400" smtClean="0">
              <a:solidFill>
                <a:srgbClr val="FFFFFF"/>
              </a:solidFill>
              <a:latin typeface="Franklin Gothic Book" panose="020B0503020102020204" pitchFamily="34" charset="0"/>
            </a:endParaRPr>
          </a:p>
        </p:txBody>
      </p:sp>
      <p:graphicFrame>
        <p:nvGraphicFramePr>
          <p:cNvPr id="2" name="Content Placeholder 1"/>
          <p:cNvGraphicFramePr>
            <a:graphicFrameLocks noGrp="1"/>
          </p:cNvGraphicFramePr>
          <p:nvPr>
            <p:ph sz="quarter" idx="1"/>
            <p:extLst>
              <p:ext uri="{D42A27DB-BD31-4B8C-83A1-F6EECF244321}">
                <p14:modId xmlns:p14="http://schemas.microsoft.com/office/powerpoint/2010/main" val="831450569"/>
              </p:ext>
            </p:extLst>
          </p:nvPr>
        </p:nvGraphicFramePr>
        <p:xfrm>
          <a:off x="395288" y="990601"/>
          <a:ext cx="7986712" cy="5380710"/>
        </p:xfrm>
        <a:graphic>
          <a:graphicData uri="http://schemas.openxmlformats.org/drawingml/2006/table">
            <a:tbl>
              <a:tblPr rtl="1" firstRow="1" firstCol="1" bandRow="1">
                <a:tableStyleId>{5C22544A-7EE6-4342-B048-85BDC9FD1C3A}</a:tableStyleId>
              </a:tblPr>
              <a:tblGrid>
                <a:gridCol w="1158220">
                  <a:extLst>
                    <a:ext uri="{9D8B030D-6E8A-4147-A177-3AD203B41FA5}">
                      <a16:colId xmlns:a16="http://schemas.microsoft.com/office/drawing/2014/main" xmlns="" val="3245351063"/>
                    </a:ext>
                  </a:extLst>
                </a:gridCol>
                <a:gridCol w="2354540">
                  <a:extLst>
                    <a:ext uri="{9D8B030D-6E8A-4147-A177-3AD203B41FA5}">
                      <a16:colId xmlns:a16="http://schemas.microsoft.com/office/drawing/2014/main" xmlns="" val="3462161257"/>
                    </a:ext>
                  </a:extLst>
                </a:gridCol>
                <a:gridCol w="4473952">
                  <a:extLst>
                    <a:ext uri="{9D8B030D-6E8A-4147-A177-3AD203B41FA5}">
                      <a16:colId xmlns:a16="http://schemas.microsoft.com/office/drawing/2014/main" xmlns="" val="3071083088"/>
                    </a:ext>
                  </a:extLst>
                </a:gridCol>
              </a:tblGrid>
              <a:tr h="309015">
                <a:tc>
                  <a:txBody>
                    <a:bodyPr/>
                    <a:lstStyle/>
                    <a:p>
                      <a:pPr marL="0" marR="0" algn="ctr" rtl="1">
                        <a:spcBef>
                          <a:spcPts val="0"/>
                        </a:spcBef>
                        <a:spcAft>
                          <a:spcPts val="0"/>
                        </a:spcAft>
                      </a:pPr>
                      <a:r>
                        <a:rPr lang="ar-SA" sz="1800" dirty="0">
                          <a:effectLst/>
                          <a:cs typeface="2  Titr" panose="00000700000000000000" pitchFamily="2" charset="-78"/>
                        </a:rPr>
                        <a:t>جلسه</a:t>
                      </a:r>
                      <a:endParaRPr lang="en-US" sz="1800" dirty="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ar-SA" sz="1800">
                          <a:effectLst/>
                          <a:cs typeface="2  Titr" panose="00000700000000000000" pitchFamily="2" charset="-78"/>
                        </a:rPr>
                        <a:t>عنوان جلسه</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ar-SA" sz="1800">
                          <a:effectLst/>
                          <a:cs typeface="2  Titr" panose="00000700000000000000" pitchFamily="2" charset="-78"/>
                        </a:rPr>
                        <a:t>اهداف جلسه</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extLst>
                  <a:ext uri="{0D108BD9-81ED-4DB2-BD59-A6C34878D82A}">
                    <a16:rowId xmlns:a16="http://schemas.microsoft.com/office/drawing/2014/main" xmlns="" val="542152391"/>
                  </a:ext>
                </a:extLst>
              </a:tr>
              <a:tr h="1130362">
                <a:tc>
                  <a:txBody>
                    <a:bodyPr/>
                    <a:lstStyle/>
                    <a:p>
                      <a:pPr marL="0" marR="0" algn="ctr" rtl="1">
                        <a:spcBef>
                          <a:spcPts val="0"/>
                        </a:spcBef>
                        <a:spcAft>
                          <a:spcPts val="0"/>
                        </a:spcAft>
                      </a:pPr>
                      <a:r>
                        <a:rPr lang="fa-IR" sz="1800">
                          <a:effectLst/>
                          <a:cs typeface="2  Titr" panose="00000700000000000000" pitchFamily="2" charset="-78"/>
                        </a:rPr>
                        <a:t>جلسۀ اول</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dirty="0">
                          <a:effectLst/>
                          <a:cs typeface="2  Titr" panose="00000700000000000000" pitchFamily="2" charset="-78"/>
                        </a:rPr>
                        <a:t>برقراری ارتباط و ارایه منطق درمان</a:t>
                      </a:r>
                      <a:endParaRPr lang="en-US" sz="1800" dirty="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tabLst>
                          <a:tab pos="5715000" algn="r"/>
                        </a:tabLst>
                      </a:pPr>
                      <a:r>
                        <a:rPr lang="fa-IR" sz="1800">
                          <a:effectLst/>
                          <a:cs typeface="2  Titr" panose="00000700000000000000" pitchFamily="2" charset="-78"/>
                        </a:rPr>
                        <a:t>آماده سازی زوج ها برای آشنایی با هم و با رهبر گروه.  بیان اصول، اهداف و قواعد حاکم بر جلسات.</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extLst>
                  <a:ext uri="{0D108BD9-81ED-4DB2-BD59-A6C34878D82A}">
                    <a16:rowId xmlns:a16="http://schemas.microsoft.com/office/drawing/2014/main" xmlns="" val="1532332861"/>
                  </a:ext>
                </a:extLst>
              </a:tr>
              <a:tr h="1303822">
                <a:tc>
                  <a:txBody>
                    <a:bodyPr/>
                    <a:lstStyle/>
                    <a:p>
                      <a:pPr marL="0" marR="0" algn="ctr" rtl="1">
                        <a:spcBef>
                          <a:spcPts val="0"/>
                        </a:spcBef>
                        <a:spcAft>
                          <a:spcPts val="0"/>
                        </a:spcAft>
                      </a:pPr>
                      <a:r>
                        <a:rPr lang="fa-IR" sz="1800">
                          <a:effectLst/>
                          <a:cs typeface="2  Titr" panose="00000700000000000000" pitchFamily="2" charset="-78"/>
                        </a:rPr>
                        <a:t>جلسۀ دوم</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dirty="0">
                          <a:effectLst/>
                          <a:cs typeface="2  Titr" panose="00000700000000000000" pitchFamily="2" charset="-78"/>
                        </a:rPr>
                        <a:t>ارزیابی اولیه زوجین</a:t>
                      </a:r>
                      <a:endParaRPr lang="en-US" sz="1800" dirty="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tabLst>
                          <a:tab pos="5715000" algn="r"/>
                        </a:tabLst>
                      </a:pPr>
                      <a:r>
                        <a:rPr lang="fa-IR" sz="1800" dirty="0">
                          <a:effectLst/>
                          <a:cs typeface="2  Titr" panose="00000700000000000000" pitchFamily="2" charset="-78"/>
                        </a:rPr>
                        <a:t>مصاحبه تشخیصی و اجرای پیش آزمون­ها( تست منبع کنترل راتر و  تست رضایت زناشویی انریچ.</a:t>
                      </a:r>
                      <a:endParaRPr lang="en-US" sz="1800" dirty="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extLst>
                  <a:ext uri="{0D108BD9-81ED-4DB2-BD59-A6C34878D82A}">
                    <a16:rowId xmlns:a16="http://schemas.microsoft.com/office/drawing/2014/main" xmlns="" val="834858664"/>
                  </a:ext>
                </a:extLst>
              </a:tr>
              <a:tr h="1130362">
                <a:tc>
                  <a:txBody>
                    <a:bodyPr/>
                    <a:lstStyle/>
                    <a:p>
                      <a:pPr marL="0" marR="0" algn="ctr" rtl="1">
                        <a:spcBef>
                          <a:spcPts val="0"/>
                        </a:spcBef>
                        <a:spcAft>
                          <a:spcPts val="0"/>
                        </a:spcAft>
                      </a:pPr>
                      <a:r>
                        <a:rPr lang="fa-IR" sz="1800">
                          <a:effectLst/>
                          <a:cs typeface="2  Titr" panose="00000700000000000000" pitchFamily="2" charset="-78"/>
                        </a:rPr>
                        <a:t>جلسۀ سوم</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a:effectLst/>
                          <a:cs typeface="2  Titr" panose="00000700000000000000" pitchFamily="2" charset="-78"/>
                        </a:rPr>
                        <a:t>آسیب شناسی مشکلات زناشویی</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tabLst>
                          <a:tab pos="5715000" algn="r"/>
                        </a:tabLst>
                      </a:pPr>
                      <a:r>
                        <a:rPr lang="fa-IR" sz="1800">
                          <a:effectLst/>
                          <a:cs typeface="2  Titr" panose="00000700000000000000" pitchFamily="2" charset="-78"/>
                        </a:rPr>
                        <a:t>آماده سازی زوجین جهت بررسی عوامل مؤثر در نارضایتی از زندگی زناشویی</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extLst>
                  <a:ext uri="{0D108BD9-81ED-4DB2-BD59-A6C34878D82A}">
                    <a16:rowId xmlns:a16="http://schemas.microsoft.com/office/drawing/2014/main" xmlns="" val="1775241268"/>
                  </a:ext>
                </a:extLst>
              </a:tr>
              <a:tr h="1507149">
                <a:tc>
                  <a:txBody>
                    <a:bodyPr/>
                    <a:lstStyle/>
                    <a:p>
                      <a:pPr marL="0" marR="0" algn="ctr" rtl="1">
                        <a:spcBef>
                          <a:spcPts val="0"/>
                        </a:spcBef>
                        <a:spcAft>
                          <a:spcPts val="0"/>
                        </a:spcAft>
                      </a:pPr>
                      <a:r>
                        <a:rPr lang="fa-IR" sz="1800">
                          <a:effectLst/>
                          <a:cs typeface="2  Titr" panose="00000700000000000000" pitchFamily="2" charset="-78"/>
                        </a:rPr>
                        <a:t>جلسۀ چهارم</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a:effectLst/>
                          <a:cs typeface="2  Titr" panose="00000700000000000000" pitchFamily="2" charset="-78"/>
                        </a:rPr>
                        <a:t>شناسایی عوامل نارضایتی زناشویی از طریق منبع کنترل</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ar-SA" sz="1800" dirty="0">
                          <a:effectLst/>
                          <a:cs typeface="2  Titr" panose="00000700000000000000" pitchFamily="2" charset="-78"/>
                        </a:rPr>
                        <a:t>ارایه و تبیین الگوهای ارتباطی روان شناسی کنترل بیرونی به عنوان علت اصلی نارضایتی از زندگی زناشویی</a:t>
                      </a:r>
                      <a:endParaRPr lang="en-US" sz="1800" dirty="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extLst>
                  <a:ext uri="{0D108BD9-81ED-4DB2-BD59-A6C34878D82A}">
                    <a16:rowId xmlns:a16="http://schemas.microsoft.com/office/drawing/2014/main" xmlns="" val="2083786552"/>
                  </a:ext>
                </a:extLst>
              </a:tr>
            </a:tbl>
          </a:graphicData>
        </a:graphic>
      </p:graphicFrame>
    </p:spTree>
    <p:extLst>
      <p:ext uri="{BB962C8B-B14F-4D97-AF65-F5344CB8AC3E}">
        <p14:creationId xmlns:p14="http://schemas.microsoft.com/office/powerpoint/2010/main" val="57815217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1303296"/>
            <a:ext cx="8686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rtl="1" fontAlgn="base">
              <a:spcBef>
                <a:spcPct val="0"/>
              </a:spcBef>
              <a:spcAft>
                <a:spcPct val="0"/>
              </a:spcAft>
            </a:pPr>
            <a:r>
              <a:rPr lang="fa-IR" sz="2800" b="1" dirty="0" smtClean="0">
                <a:solidFill>
                  <a:srgbClr val="7030A0"/>
                </a:solidFill>
                <a:latin typeface="Arial" pitchFamily="34" charset="0"/>
                <a:cs typeface="Arial" pitchFamily="34" charset="0"/>
              </a:rPr>
              <a:t>1- انتخاب همسر و انتخاب شغل به عنوان دو رویداد مهم زندگی فرد به شمار می روند. </a:t>
            </a:r>
          </a:p>
          <a:p>
            <a:pPr lvl="0" algn="just" rtl="1" fontAlgn="base">
              <a:spcBef>
                <a:spcPct val="0"/>
              </a:spcBef>
              <a:spcAft>
                <a:spcPct val="0"/>
              </a:spcAft>
            </a:pPr>
            <a:r>
              <a:rPr lang="fa-IR" sz="2800" b="1" dirty="0" smtClean="0">
                <a:solidFill>
                  <a:srgbClr val="7030A0"/>
                </a:solidFill>
                <a:latin typeface="Arial" pitchFamily="34" charset="0"/>
                <a:cs typeface="Arial" pitchFamily="34" charset="0"/>
              </a:rPr>
              <a:t>2- بین ساختارخانواده و ساختاردانشگاه به لحاظ عملکردی ارتباط </a:t>
            </a:r>
            <a:r>
              <a:rPr lang="fa-IR" sz="2800" b="1" dirty="0">
                <a:solidFill>
                  <a:srgbClr val="7030A0"/>
                </a:solidFill>
                <a:latin typeface="Arial" pitchFamily="34" charset="0"/>
                <a:cs typeface="Arial" pitchFamily="34" charset="0"/>
              </a:rPr>
              <a:t>متقابل </a:t>
            </a:r>
            <a:r>
              <a:rPr lang="fa-IR" sz="2800" b="1" dirty="0" smtClean="0">
                <a:solidFill>
                  <a:srgbClr val="7030A0"/>
                </a:solidFill>
                <a:latin typeface="Arial" pitchFamily="34" charset="0"/>
                <a:cs typeface="Arial" pitchFamily="34" charset="0"/>
              </a:rPr>
              <a:t>وجود دارد.</a:t>
            </a:r>
          </a:p>
          <a:p>
            <a:pPr lvl="0" algn="just" rtl="1" fontAlgn="base">
              <a:spcBef>
                <a:spcPct val="0"/>
              </a:spcBef>
              <a:spcAft>
                <a:spcPct val="0"/>
              </a:spcAft>
            </a:pPr>
            <a:r>
              <a:rPr lang="fa-IR" sz="2800" b="1" dirty="0" smtClean="0">
                <a:solidFill>
                  <a:srgbClr val="7030A0"/>
                </a:solidFill>
                <a:latin typeface="Arial" pitchFamily="34" charset="0"/>
                <a:cs typeface="Arial" pitchFamily="34" charset="0"/>
              </a:rPr>
              <a:t>3- بین رضایت از زندگی زناشویی با رضایت شغلی ارتباط متقابل وجود دارد.</a:t>
            </a:r>
          </a:p>
          <a:p>
            <a:pPr algn="just" rtl="1" fontAlgn="base">
              <a:spcBef>
                <a:spcPct val="0"/>
              </a:spcBef>
              <a:spcAft>
                <a:spcPct val="0"/>
              </a:spcAft>
            </a:pPr>
            <a:r>
              <a:rPr lang="fa-IR" sz="2800" b="1" dirty="0" smtClean="0">
                <a:solidFill>
                  <a:srgbClr val="7030A0"/>
                </a:solidFill>
                <a:latin typeface="Arial" pitchFamily="34" charset="0"/>
                <a:cs typeface="Arial" pitchFamily="34" charset="0"/>
              </a:rPr>
              <a:t>4- بین استرس های درون خانگی و محیط شغلی </a:t>
            </a:r>
            <a:r>
              <a:rPr lang="fa-IR" sz="2800" b="1" dirty="0">
                <a:solidFill>
                  <a:srgbClr val="7030A0"/>
                </a:solidFill>
                <a:latin typeface="Arial" pitchFamily="34" charset="0"/>
                <a:cs typeface="Arial" pitchFamily="34" charset="0"/>
              </a:rPr>
              <a:t>ارتباط متقابل وجود دارد.</a:t>
            </a:r>
          </a:p>
          <a:p>
            <a:pPr lvl="0" algn="just" rtl="1" fontAlgn="base">
              <a:spcBef>
                <a:spcPct val="0"/>
              </a:spcBef>
              <a:spcAft>
                <a:spcPct val="0"/>
              </a:spcAft>
            </a:pPr>
            <a:r>
              <a:rPr lang="fa-IR" sz="2800" b="1" dirty="0" smtClean="0">
                <a:solidFill>
                  <a:srgbClr val="7030A0"/>
                </a:solidFill>
                <a:latin typeface="Arial" pitchFamily="34" charset="0"/>
                <a:cs typeface="Arial" pitchFamily="34" charset="0"/>
              </a:rPr>
              <a:t>5- بنابراین، برای داشتن احساس موفقیت در زندگی منوط به رضایت زناشوئی و رضایت شغلی دارد.</a:t>
            </a:r>
          </a:p>
          <a:p>
            <a:pPr lvl="0" algn="ctr" fontAlgn="base">
              <a:spcBef>
                <a:spcPct val="0"/>
              </a:spcBef>
              <a:spcAft>
                <a:spcPct val="0"/>
              </a:spcAft>
            </a:pPr>
            <a:endParaRPr lang="hy-AM" sz="2800" b="1" dirty="0" smtClean="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18348103"/>
      </p:ext>
    </p:extLst>
  </p:cSld>
  <p:clrMapOvr>
    <a:masterClrMapping/>
  </p:clrMapOvr>
  <p:transition spd="slow">
    <p:circl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F7AAA174-55C3-41D8-9F7C-06BB2CB3C5BB}" type="slidenum">
              <a:rPr lang="en-US" altLang="en-US" sz="1400" smtClean="0">
                <a:solidFill>
                  <a:srgbClr val="FFFFFF"/>
                </a:solidFill>
                <a:latin typeface="Franklin Gothic Book" panose="020B0503020102020204" pitchFamily="34" charset="0"/>
              </a:rPr>
              <a:pPr>
                <a:spcBef>
                  <a:spcPct val="0"/>
                </a:spcBef>
                <a:buClrTx/>
                <a:buSzTx/>
                <a:buFontTx/>
                <a:buNone/>
              </a:pPr>
              <a:t>50</a:t>
            </a:fld>
            <a:endParaRPr lang="en-US" altLang="en-US" sz="1400" smtClean="0">
              <a:solidFill>
                <a:srgbClr val="FFFFFF"/>
              </a:solidFill>
              <a:latin typeface="Franklin Gothic Book" panose="020B0503020102020204" pitchFamily="34" charset="0"/>
            </a:endParaRPr>
          </a:p>
        </p:txBody>
      </p:sp>
      <p:graphicFrame>
        <p:nvGraphicFramePr>
          <p:cNvPr id="3" name="Content Placeholder 2"/>
          <p:cNvGraphicFramePr>
            <a:graphicFrameLocks noGrp="1"/>
          </p:cNvGraphicFramePr>
          <p:nvPr>
            <p:ph sz="quarter" idx="1"/>
            <p:extLst>
              <p:ext uri="{D42A27DB-BD31-4B8C-83A1-F6EECF244321}">
                <p14:modId xmlns:p14="http://schemas.microsoft.com/office/powerpoint/2010/main" val="4268784954"/>
              </p:ext>
            </p:extLst>
          </p:nvPr>
        </p:nvGraphicFramePr>
        <p:xfrm>
          <a:off x="685800" y="914399"/>
          <a:ext cx="7924800" cy="5271869"/>
        </p:xfrm>
        <a:graphic>
          <a:graphicData uri="http://schemas.openxmlformats.org/drawingml/2006/table">
            <a:tbl>
              <a:tblPr rtl="1" firstRow="1" firstCol="1" bandRow="1">
                <a:tableStyleId>{5C22544A-7EE6-4342-B048-85BDC9FD1C3A}</a:tableStyleId>
              </a:tblPr>
              <a:tblGrid>
                <a:gridCol w="1149242">
                  <a:extLst>
                    <a:ext uri="{9D8B030D-6E8A-4147-A177-3AD203B41FA5}">
                      <a16:colId xmlns:a16="http://schemas.microsoft.com/office/drawing/2014/main" xmlns="" val="1831022556"/>
                    </a:ext>
                  </a:extLst>
                </a:gridCol>
                <a:gridCol w="2336287">
                  <a:extLst>
                    <a:ext uri="{9D8B030D-6E8A-4147-A177-3AD203B41FA5}">
                      <a16:colId xmlns:a16="http://schemas.microsoft.com/office/drawing/2014/main" xmlns="" val="816198676"/>
                    </a:ext>
                  </a:extLst>
                </a:gridCol>
                <a:gridCol w="4439271">
                  <a:extLst>
                    <a:ext uri="{9D8B030D-6E8A-4147-A177-3AD203B41FA5}">
                      <a16:colId xmlns:a16="http://schemas.microsoft.com/office/drawing/2014/main" xmlns="" val="1385757223"/>
                    </a:ext>
                  </a:extLst>
                </a:gridCol>
              </a:tblGrid>
              <a:tr h="1213339">
                <a:tc>
                  <a:txBody>
                    <a:bodyPr/>
                    <a:lstStyle/>
                    <a:p>
                      <a:pPr marL="0" marR="0" algn="ctr" rtl="1">
                        <a:spcBef>
                          <a:spcPts val="0"/>
                        </a:spcBef>
                        <a:spcAft>
                          <a:spcPts val="0"/>
                        </a:spcAft>
                      </a:pPr>
                      <a:r>
                        <a:rPr lang="fa-IR" sz="1800">
                          <a:effectLst/>
                          <a:cs typeface="2  Titr" panose="00000700000000000000" pitchFamily="2" charset="-78"/>
                        </a:rPr>
                        <a:t>جلسۀ پنجم</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a:effectLst/>
                          <a:cs typeface="2  Titr" panose="00000700000000000000" pitchFamily="2" charset="-78"/>
                        </a:rPr>
                        <a:t>افزایش شناخت زوجین در مورد  انتخاب افکار و اعمال</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tabLst>
                          <a:tab pos="5715000" algn="r"/>
                        </a:tabLst>
                      </a:pPr>
                      <a:r>
                        <a:rPr lang="fa-IR" sz="1800">
                          <a:effectLst/>
                          <a:cs typeface="2  Titr" panose="00000700000000000000" pitchFamily="2" charset="-78"/>
                        </a:rPr>
                        <a:t>کمک به زوجین در پذیرش مسئوليت انتخاب ها و اعمال تصدیق نشده خود که اساس چرخه های منفی تعاملات زناشویی است.</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extLst>
                  <a:ext uri="{0D108BD9-81ED-4DB2-BD59-A6C34878D82A}">
                    <a16:rowId xmlns:a16="http://schemas.microsoft.com/office/drawing/2014/main" xmlns="" val="1283214710"/>
                  </a:ext>
                </a:extLst>
              </a:tr>
              <a:tr h="1213339">
                <a:tc>
                  <a:txBody>
                    <a:bodyPr/>
                    <a:lstStyle/>
                    <a:p>
                      <a:pPr marL="0" marR="0" algn="ctr" rtl="1">
                        <a:spcBef>
                          <a:spcPts val="0"/>
                        </a:spcBef>
                        <a:spcAft>
                          <a:spcPts val="0"/>
                        </a:spcAft>
                      </a:pPr>
                      <a:r>
                        <a:rPr lang="fa-IR" sz="1800">
                          <a:effectLst/>
                          <a:cs typeface="2  Titr" panose="00000700000000000000" pitchFamily="2" charset="-78"/>
                        </a:rPr>
                        <a:t>جلسۀ ششم</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a:effectLst/>
                          <a:cs typeface="2  Titr" panose="00000700000000000000" pitchFamily="2" charset="-78"/>
                        </a:rPr>
                        <a:t>قاب گیری مجدد به مشکلات زناشویی از طریق منبع کنترل</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a:effectLst/>
                          <a:cs typeface="2  Titr" panose="00000700000000000000" pitchFamily="2" charset="-78"/>
                        </a:rPr>
                        <a:t>درك جدید و بينش عمیق تر نسبت به کارکرد های روان شناختی  الگوهای کنترل بیرونی به عنوان چرخه های منفی تعاملات زناشویی</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extLst>
                  <a:ext uri="{0D108BD9-81ED-4DB2-BD59-A6C34878D82A}">
                    <a16:rowId xmlns:a16="http://schemas.microsoft.com/office/drawing/2014/main" xmlns="" val="2082616109"/>
                  </a:ext>
                </a:extLst>
              </a:tr>
              <a:tr h="808892">
                <a:tc>
                  <a:txBody>
                    <a:bodyPr/>
                    <a:lstStyle/>
                    <a:p>
                      <a:pPr marL="0" marR="0" algn="ctr" rtl="1">
                        <a:spcBef>
                          <a:spcPts val="0"/>
                        </a:spcBef>
                        <a:spcAft>
                          <a:spcPts val="0"/>
                        </a:spcAft>
                      </a:pPr>
                      <a:r>
                        <a:rPr lang="fa-IR" sz="1800">
                          <a:effectLst/>
                          <a:cs typeface="2  Titr" panose="00000700000000000000" pitchFamily="2" charset="-78"/>
                        </a:rPr>
                        <a:t>جلسۀ هفتم</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a:effectLst/>
                          <a:cs typeface="2  Titr" panose="00000700000000000000" pitchFamily="2" charset="-78"/>
                        </a:rPr>
                        <a:t>تغییر وضعیت تعاملی</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a:effectLst/>
                          <a:cs typeface="2  Titr" panose="00000700000000000000" pitchFamily="2" charset="-78"/>
                        </a:rPr>
                        <a:t>طرح ریزی و برنامه ريزي مناسب برای بهبود روابط زناشویی.</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extLst>
                  <a:ext uri="{0D108BD9-81ED-4DB2-BD59-A6C34878D82A}">
                    <a16:rowId xmlns:a16="http://schemas.microsoft.com/office/drawing/2014/main" xmlns="" val="400331736"/>
                  </a:ext>
                </a:extLst>
              </a:tr>
              <a:tr h="1213339">
                <a:tc>
                  <a:txBody>
                    <a:bodyPr/>
                    <a:lstStyle/>
                    <a:p>
                      <a:pPr marL="0" marR="0" algn="ctr" rtl="1">
                        <a:spcBef>
                          <a:spcPts val="0"/>
                        </a:spcBef>
                        <a:spcAft>
                          <a:spcPts val="0"/>
                        </a:spcAft>
                      </a:pPr>
                      <a:r>
                        <a:rPr lang="fa-IR" sz="1800">
                          <a:effectLst/>
                          <a:cs typeface="2  Titr" panose="00000700000000000000" pitchFamily="2" charset="-78"/>
                        </a:rPr>
                        <a:t>جلسۀ هشتم</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a:effectLst/>
                          <a:cs typeface="2  Titr" panose="00000700000000000000" pitchFamily="2" charset="-78"/>
                        </a:rPr>
                        <a:t>توصیف و تبیین وظایف زوجین در اجرای برنامه</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tabLst>
                          <a:tab pos="5715000" algn="r"/>
                        </a:tabLst>
                      </a:pPr>
                      <a:r>
                        <a:rPr lang="fa-IR" sz="1800">
                          <a:effectLst/>
                          <a:cs typeface="2  Titr" panose="00000700000000000000" pitchFamily="2" charset="-78"/>
                        </a:rPr>
                        <a:t>آشنایی زوجین با مسئولیت های خویش و کمک به پذیرش مسئولیت پذیری آنها در قبال انتخاب رفتارهایی که منجر به گرایش رضایت زناشویی می شوند.</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extLst>
                  <a:ext uri="{0D108BD9-81ED-4DB2-BD59-A6C34878D82A}">
                    <a16:rowId xmlns:a16="http://schemas.microsoft.com/office/drawing/2014/main" xmlns="" val="653344235"/>
                  </a:ext>
                </a:extLst>
              </a:tr>
              <a:tr h="808892">
                <a:tc>
                  <a:txBody>
                    <a:bodyPr/>
                    <a:lstStyle/>
                    <a:p>
                      <a:pPr marL="0" marR="0" algn="ctr" rtl="1">
                        <a:spcBef>
                          <a:spcPts val="0"/>
                        </a:spcBef>
                        <a:spcAft>
                          <a:spcPts val="0"/>
                        </a:spcAft>
                      </a:pPr>
                      <a:r>
                        <a:rPr lang="fa-IR" sz="1800">
                          <a:effectLst/>
                          <a:cs typeface="2  Titr" panose="00000700000000000000" pitchFamily="2" charset="-78"/>
                        </a:rPr>
                        <a:t>جلسۀ نهم</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pPr>
                      <a:r>
                        <a:rPr lang="fa-IR" sz="1800">
                          <a:effectLst/>
                          <a:cs typeface="2  Titr" panose="00000700000000000000" pitchFamily="2" charset="-78"/>
                        </a:rPr>
                        <a:t>تعهد و مسئولیت پذیری زوجین در اجرای برنامه</a:t>
                      </a:r>
                      <a:endParaRPr lang="en-US" sz="180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tc>
                  <a:txBody>
                    <a:bodyPr/>
                    <a:lstStyle/>
                    <a:p>
                      <a:pPr marL="0" marR="0" algn="ctr" rtl="1">
                        <a:spcBef>
                          <a:spcPts val="0"/>
                        </a:spcBef>
                        <a:spcAft>
                          <a:spcPts val="0"/>
                        </a:spcAft>
                        <a:tabLst>
                          <a:tab pos="5715000" algn="r"/>
                        </a:tabLst>
                      </a:pPr>
                      <a:r>
                        <a:rPr lang="fa-IR" sz="1800" dirty="0">
                          <a:effectLst/>
                          <a:cs typeface="2  Titr" panose="00000700000000000000" pitchFamily="2" charset="-78"/>
                        </a:rPr>
                        <a:t>ارایه تکالیف تا جلسه بعد و گرفتن تعهد کتبی از زوجین برای اجرای حتمی آن و نبذیرفتن هیچ گونه عذر و بهانه.</a:t>
                      </a:r>
                      <a:endParaRPr lang="en-US" sz="1800" dirty="0">
                        <a:effectLst/>
                        <a:latin typeface="Times New Roman" panose="02020603050405020304" pitchFamily="18" charset="0"/>
                        <a:ea typeface="Times New Roman" panose="02020603050405020304" pitchFamily="18" charset="0"/>
                        <a:cs typeface="2  Titr" panose="00000700000000000000" pitchFamily="2" charset="-78"/>
                      </a:endParaRPr>
                    </a:p>
                  </a:txBody>
                  <a:tcPr marL="68580" marR="68580" marT="0" marB="0" anchor="ctr"/>
                </a:tc>
                <a:extLst>
                  <a:ext uri="{0D108BD9-81ED-4DB2-BD59-A6C34878D82A}">
                    <a16:rowId xmlns:a16="http://schemas.microsoft.com/office/drawing/2014/main" xmlns="" val="883041187"/>
                  </a:ext>
                </a:extLst>
              </a:tr>
            </a:tbl>
          </a:graphicData>
        </a:graphic>
      </p:graphicFrame>
    </p:spTree>
    <p:extLst>
      <p:ext uri="{BB962C8B-B14F-4D97-AF65-F5344CB8AC3E}">
        <p14:creationId xmlns:p14="http://schemas.microsoft.com/office/powerpoint/2010/main" val="4164342406"/>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F7AAA174-55C3-41D8-9F7C-06BB2CB3C5BB}" type="slidenum">
              <a:rPr lang="en-US" altLang="en-US" sz="1400" smtClean="0">
                <a:solidFill>
                  <a:srgbClr val="FFFFFF"/>
                </a:solidFill>
                <a:latin typeface="Franklin Gothic Book" panose="020B0503020102020204" pitchFamily="34" charset="0"/>
              </a:rPr>
              <a:pPr>
                <a:spcBef>
                  <a:spcPct val="0"/>
                </a:spcBef>
                <a:buClrTx/>
                <a:buSzTx/>
                <a:buFontTx/>
                <a:buNone/>
              </a:pPr>
              <a:t>51</a:t>
            </a:fld>
            <a:endParaRPr lang="en-US" altLang="en-US" sz="1400" smtClean="0">
              <a:solidFill>
                <a:srgbClr val="FFFFFF"/>
              </a:solidFill>
              <a:latin typeface="Franklin Gothic Book" panose="020B0503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4553144"/>
              </p:ext>
            </p:extLst>
          </p:nvPr>
        </p:nvGraphicFramePr>
        <p:xfrm>
          <a:off x="533400" y="762000"/>
          <a:ext cx="8153399" cy="5584371"/>
        </p:xfrm>
        <a:graphic>
          <a:graphicData uri="http://schemas.openxmlformats.org/drawingml/2006/table">
            <a:tbl>
              <a:tblPr rtl="1" firstRow="1" firstCol="1" bandRow="1">
                <a:tableStyleId>{5C22544A-7EE6-4342-B048-85BDC9FD1C3A}</a:tableStyleId>
              </a:tblPr>
              <a:tblGrid>
                <a:gridCol w="1182392">
                  <a:extLst>
                    <a:ext uri="{9D8B030D-6E8A-4147-A177-3AD203B41FA5}">
                      <a16:colId xmlns:a16="http://schemas.microsoft.com/office/drawing/2014/main" xmlns="" val="2263442037"/>
                    </a:ext>
                  </a:extLst>
                </a:gridCol>
                <a:gridCol w="2403681">
                  <a:extLst>
                    <a:ext uri="{9D8B030D-6E8A-4147-A177-3AD203B41FA5}">
                      <a16:colId xmlns:a16="http://schemas.microsoft.com/office/drawing/2014/main" xmlns="" val="1291815817"/>
                    </a:ext>
                  </a:extLst>
                </a:gridCol>
                <a:gridCol w="4567326">
                  <a:extLst>
                    <a:ext uri="{9D8B030D-6E8A-4147-A177-3AD203B41FA5}">
                      <a16:colId xmlns:a16="http://schemas.microsoft.com/office/drawing/2014/main" xmlns="" val="2818023160"/>
                    </a:ext>
                  </a:extLst>
                </a:gridCol>
              </a:tblGrid>
              <a:tr h="1140710">
                <a:tc>
                  <a:txBody>
                    <a:bodyPr/>
                    <a:lstStyle/>
                    <a:p>
                      <a:pPr marL="0" marR="0" algn="ctr" rtl="1">
                        <a:spcBef>
                          <a:spcPts val="0"/>
                        </a:spcBef>
                        <a:spcAft>
                          <a:spcPts val="0"/>
                        </a:spcAft>
                      </a:pPr>
                      <a:r>
                        <a:rPr lang="fa-IR" sz="2000" b="1">
                          <a:effectLst/>
                          <a:cs typeface="+mn-cs"/>
                        </a:rPr>
                        <a:t>جلسۀ دهم</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0" marR="0" algn="ctr" rtl="1">
                        <a:spcBef>
                          <a:spcPts val="0"/>
                        </a:spcBef>
                        <a:spcAft>
                          <a:spcPts val="0"/>
                        </a:spcAft>
                      </a:pPr>
                      <a:r>
                        <a:rPr lang="fa-IR" sz="2000" b="1">
                          <a:effectLst/>
                          <a:cs typeface="+mn-cs"/>
                        </a:rPr>
                        <a:t>تنظیم روابط زناشویی</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0" marR="0" algn="ctr" rtl="1">
                        <a:spcBef>
                          <a:spcPts val="0"/>
                        </a:spcBef>
                        <a:spcAft>
                          <a:spcPts val="0"/>
                        </a:spcAft>
                        <a:tabLst>
                          <a:tab pos="5715000" algn="r"/>
                        </a:tabLst>
                      </a:pPr>
                      <a:r>
                        <a:rPr lang="fa-IR" sz="2000" b="1">
                          <a:effectLst/>
                          <a:cs typeface="+mn-cs"/>
                        </a:rPr>
                        <a:t>بهبود ارتباط زناشویی، از طریق کاهش و حذف روش های ارتباطی مخرب کنترل بیرونی</a:t>
                      </a:r>
                      <a:r>
                        <a:rPr lang="ar-SA" sz="2000" b="1">
                          <a:effectLst/>
                          <a:cs typeface="+mn-cs"/>
                        </a:rPr>
                        <a:t>( انتقاد، سرزنش، شکایت، غرغر، تهدید، تنبیه و رشوه دادن)</a:t>
                      </a:r>
                      <a:r>
                        <a:rPr lang="fa-IR" sz="2000" b="1">
                          <a:effectLst/>
                          <a:cs typeface="+mn-cs"/>
                        </a:rPr>
                        <a:t>.</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xmlns="" val="2842320764"/>
                  </a:ext>
                </a:extLst>
              </a:tr>
              <a:tr h="1589049">
                <a:tc>
                  <a:txBody>
                    <a:bodyPr/>
                    <a:lstStyle/>
                    <a:p>
                      <a:pPr marL="0" marR="0" algn="ctr" rtl="1">
                        <a:spcBef>
                          <a:spcPts val="0"/>
                        </a:spcBef>
                        <a:spcAft>
                          <a:spcPts val="0"/>
                        </a:spcAft>
                      </a:pPr>
                      <a:r>
                        <a:rPr lang="fa-IR" sz="2000" b="1">
                          <a:effectLst/>
                          <a:cs typeface="+mn-cs"/>
                        </a:rPr>
                        <a:t>جلسۀ یازدهم</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0" marR="0" algn="ctr" rtl="1">
                        <a:spcBef>
                          <a:spcPts val="0"/>
                        </a:spcBef>
                        <a:spcAft>
                          <a:spcPts val="0"/>
                        </a:spcAft>
                      </a:pPr>
                      <a:r>
                        <a:rPr lang="fa-IR" sz="2000" b="1">
                          <a:effectLst/>
                          <a:cs typeface="+mn-cs"/>
                        </a:rPr>
                        <a:t>تحکیم روابط زناشویی</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0" marR="0" algn="ctr" rtl="1">
                        <a:spcBef>
                          <a:spcPts val="0"/>
                        </a:spcBef>
                        <a:spcAft>
                          <a:spcPts val="0"/>
                        </a:spcAft>
                        <a:tabLst>
                          <a:tab pos="5715000" algn="r"/>
                        </a:tabLst>
                      </a:pPr>
                      <a:r>
                        <a:rPr lang="fa-IR" sz="2000" b="1">
                          <a:effectLst/>
                          <a:cs typeface="+mn-cs"/>
                        </a:rPr>
                        <a:t>کاربرد روش های ارتباطی مهرورزی کنترل درونی در روابط فی مابین( گوش دادن، حمایت، تشویق، احترام، اعتماد، پذیرش و گفتگوی همیشگی بر سر اختلافات)  به منظور افزایش رضایت و پایداری زندگی زناشویی.</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xmlns="" val="2272447664"/>
                  </a:ext>
                </a:extLst>
              </a:tr>
              <a:tr h="1140710">
                <a:tc>
                  <a:txBody>
                    <a:bodyPr/>
                    <a:lstStyle/>
                    <a:p>
                      <a:pPr marL="0" marR="0" algn="ctr" rtl="1">
                        <a:spcBef>
                          <a:spcPts val="0"/>
                        </a:spcBef>
                        <a:spcAft>
                          <a:spcPts val="0"/>
                        </a:spcAft>
                      </a:pPr>
                      <a:r>
                        <a:rPr lang="fa-IR" sz="2000" b="1">
                          <a:effectLst/>
                          <a:cs typeface="+mn-cs"/>
                        </a:rPr>
                        <a:t>جلسۀ دوازدهم</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0" marR="0" algn="ctr" rtl="1">
                        <a:spcBef>
                          <a:spcPts val="0"/>
                        </a:spcBef>
                        <a:spcAft>
                          <a:spcPts val="0"/>
                        </a:spcAft>
                      </a:pPr>
                      <a:r>
                        <a:rPr lang="fa-IR" sz="2000" b="1">
                          <a:effectLst/>
                          <a:cs typeface="+mn-cs"/>
                        </a:rPr>
                        <a:t>کنترل و ارزیابی ااقدامات</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0" marR="0" algn="ctr" rtl="1">
                        <a:spcBef>
                          <a:spcPts val="0"/>
                        </a:spcBef>
                        <a:spcAft>
                          <a:spcPts val="0"/>
                        </a:spcAft>
                        <a:tabLst>
                          <a:tab pos="5715000" algn="r"/>
                        </a:tabLst>
                      </a:pPr>
                      <a:r>
                        <a:rPr lang="fa-IR" sz="2000" b="1">
                          <a:effectLst/>
                          <a:cs typeface="+mn-cs"/>
                        </a:rPr>
                        <a:t>دریافت بازخورد از جلسات قبل ، تأکید مجدد بر قبول مسئولیت، کمک به زوجین برای جایگزین کردن الگوهای  ارتباطی کنترل درونی در روابط بین فردی</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xmlns="" val="738457971"/>
                  </a:ext>
                </a:extLst>
              </a:tr>
              <a:tr h="953429">
                <a:tc>
                  <a:txBody>
                    <a:bodyPr/>
                    <a:lstStyle/>
                    <a:p>
                      <a:pPr marL="0" marR="0" algn="ctr" rtl="1">
                        <a:spcBef>
                          <a:spcPts val="0"/>
                        </a:spcBef>
                        <a:spcAft>
                          <a:spcPts val="0"/>
                        </a:spcAft>
                      </a:pPr>
                      <a:r>
                        <a:rPr lang="fa-IR" sz="2000" b="1">
                          <a:effectLst/>
                          <a:cs typeface="+mn-cs"/>
                        </a:rPr>
                        <a:t>جلسۀ سیزدهم</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0" marR="0" algn="ctr" rtl="1">
                        <a:spcBef>
                          <a:spcPts val="0"/>
                        </a:spcBef>
                        <a:spcAft>
                          <a:spcPts val="0"/>
                        </a:spcAft>
                      </a:pPr>
                      <a:r>
                        <a:rPr lang="fa-IR" sz="2000" b="1">
                          <a:effectLst/>
                          <a:cs typeface="+mn-cs"/>
                        </a:rPr>
                        <a:t>ادامه تحکیم روابط زناشویی</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0" marR="0" algn="ctr" rtl="1">
                        <a:spcBef>
                          <a:spcPts val="0"/>
                        </a:spcBef>
                        <a:spcAft>
                          <a:spcPts val="0"/>
                        </a:spcAft>
                        <a:tabLst>
                          <a:tab pos="5715000" algn="r"/>
                        </a:tabLst>
                      </a:pPr>
                      <a:r>
                        <a:rPr lang="fa-IR" sz="2000" b="1">
                          <a:effectLst/>
                          <a:cs typeface="+mn-cs"/>
                        </a:rPr>
                        <a:t>تشویق زوجین در استمرار تمرین و کاربرد هفت روش ارتباطی روان شناسی کنترل درونی در روابط زناشویی</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xmlns="" val="2093103959"/>
                  </a:ext>
                </a:extLst>
              </a:tr>
              <a:tr h="760473">
                <a:tc>
                  <a:txBody>
                    <a:bodyPr/>
                    <a:lstStyle/>
                    <a:p>
                      <a:pPr marL="0" marR="0" algn="ctr" rtl="1">
                        <a:spcBef>
                          <a:spcPts val="0"/>
                        </a:spcBef>
                        <a:spcAft>
                          <a:spcPts val="0"/>
                        </a:spcAft>
                      </a:pPr>
                      <a:r>
                        <a:rPr lang="fa-IR" sz="2000" b="1">
                          <a:effectLst/>
                          <a:cs typeface="+mn-cs"/>
                        </a:rPr>
                        <a:t>جلسۀ چهاردهم</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0" marR="0" algn="ctr" rtl="1">
                        <a:spcBef>
                          <a:spcPts val="0"/>
                        </a:spcBef>
                        <a:spcAft>
                          <a:spcPts val="0"/>
                        </a:spcAft>
                      </a:pPr>
                      <a:r>
                        <a:rPr lang="fa-IR" sz="2000" b="1">
                          <a:effectLst/>
                          <a:cs typeface="+mn-cs"/>
                        </a:rPr>
                        <a:t>اختتام جلسات</a:t>
                      </a:r>
                      <a:endParaRPr lang="en-US" sz="2000" b="1">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pPr marL="0" marR="0" algn="ctr" rtl="1">
                        <a:spcBef>
                          <a:spcPts val="0"/>
                        </a:spcBef>
                        <a:spcAft>
                          <a:spcPts val="0"/>
                        </a:spcAft>
                      </a:pPr>
                      <a:r>
                        <a:rPr lang="fa-IR" sz="2000" b="1" dirty="0">
                          <a:effectLst/>
                          <a:cs typeface="+mn-cs"/>
                        </a:rPr>
                        <a:t>جمع بندی و خاتمه درمان، اجرای پس </a:t>
                      </a:r>
                      <a:r>
                        <a:rPr lang="ar-SA" sz="2000" b="1" dirty="0">
                          <a:effectLst/>
                          <a:cs typeface="+mn-cs"/>
                        </a:rPr>
                        <a:t>آزمون ها و تعیین زمان مرحله پیگیری</a:t>
                      </a:r>
                      <a:endParaRPr lang="en-US" sz="2000" b="1" dirty="0">
                        <a:effectLst/>
                        <a:latin typeface="Times New Roman" panose="02020603050405020304" pitchFamily="18" charset="0"/>
                        <a:ea typeface="Times New Roman" panose="02020603050405020304" pitchFamily="18" charset="0"/>
                        <a:cs typeface="+mn-cs"/>
                      </a:endParaRPr>
                    </a:p>
                  </a:txBody>
                  <a:tcPr marL="68580" marR="68580" marT="0" marB="0" anchor="ctr"/>
                </a:tc>
                <a:extLst>
                  <a:ext uri="{0D108BD9-81ED-4DB2-BD59-A6C34878D82A}">
                    <a16:rowId xmlns:a16="http://schemas.microsoft.com/office/drawing/2014/main" xmlns="" val="4099292990"/>
                  </a:ext>
                </a:extLst>
              </a:tr>
            </a:tbl>
          </a:graphicData>
        </a:graphic>
      </p:graphicFrame>
    </p:spTree>
    <p:extLst>
      <p:ext uri="{BB962C8B-B14F-4D97-AF65-F5344CB8AC3E}">
        <p14:creationId xmlns:p14="http://schemas.microsoft.com/office/powerpoint/2010/main" val="3864525156"/>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95288" y="457200"/>
            <a:ext cx="8532812" cy="914400"/>
          </a:xfrm>
        </p:spPr>
        <p:txBody>
          <a:bodyPr>
            <a:normAutofit fontScale="90000"/>
          </a:bodyPr>
          <a:lstStyle/>
          <a:p>
            <a:pPr algn="ctr" rtl="1" eaLnBrk="1" hangingPunct="1">
              <a:spcBef>
                <a:spcPts val="575"/>
              </a:spcBef>
              <a:buClr>
                <a:schemeClr val="accent1"/>
              </a:buClr>
              <a:buSzPct val="85000"/>
              <a:defRPr/>
            </a:pPr>
            <a:r>
              <a:rPr lang="fa-IR" b="1" dirty="0">
                <a:solidFill>
                  <a:srgbClr val="C00000"/>
                </a:solidFill>
                <a:cs typeface="B Titr" pitchFamily="2" charset="-78"/>
              </a:rPr>
              <a:t/>
            </a:r>
            <a:br>
              <a:rPr lang="fa-IR" b="1" dirty="0">
                <a:solidFill>
                  <a:srgbClr val="C00000"/>
                </a:solidFill>
                <a:cs typeface="B Titr" pitchFamily="2" charset="-78"/>
              </a:rPr>
            </a:br>
            <a:r>
              <a:rPr lang="fa-IR" b="1" dirty="0" smtClean="0">
                <a:solidFill>
                  <a:srgbClr val="FF0000"/>
                </a:solidFill>
                <a:cs typeface="B Titr" pitchFamily="2" charset="-78"/>
              </a:rPr>
              <a:t>بحث و نتیجه گیری</a:t>
            </a:r>
            <a:endParaRPr lang="en-US" b="1" dirty="0">
              <a:solidFill>
                <a:srgbClr val="C00000"/>
              </a:solidFill>
              <a:latin typeface="+mn-lt"/>
              <a:ea typeface="+mn-ea"/>
              <a:cs typeface="+mn-cs"/>
            </a:endParaRPr>
          </a:p>
        </p:txBody>
      </p:sp>
      <p:sp>
        <p:nvSpPr>
          <p:cNvPr id="122883"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BF0BB648-B04E-4BD1-B31C-F4B22A1286B3}" type="slidenum">
              <a:rPr lang="en-US" altLang="en-US" sz="1400" smtClean="0">
                <a:solidFill>
                  <a:srgbClr val="FFFFFF"/>
                </a:solidFill>
                <a:latin typeface="Franklin Gothic Book" panose="020B0503020102020204" pitchFamily="34" charset="0"/>
              </a:rPr>
              <a:pPr>
                <a:spcBef>
                  <a:spcPct val="0"/>
                </a:spcBef>
                <a:buClrTx/>
                <a:buSzTx/>
                <a:buFontTx/>
                <a:buNone/>
              </a:pPr>
              <a:t>52</a:t>
            </a:fld>
            <a:endParaRPr lang="en-US" altLang="en-US" sz="1400" smtClean="0">
              <a:solidFill>
                <a:srgbClr val="FFFFFF"/>
              </a:solidFill>
              <a:latin typeface="Franklin Gothic Book" panose="020B0503020102020204" pitchFamily="34" charset="0"/>
            </a:endParaRPr>
          </a:p>
        </p:txBody>
      </p:sp>
      <p:sp>
        <p:nvSpPr>
          <p:cNvPr id="122884" name="Content Placeholder 3"/>
          <p:cNvSpPr>
            <a:spLocks noGrp="1"/>
          </p:cNvSpPr>
          <p:nvPr>
            <p:ph sz="quarter" idx="1"/>
          </p:nvPr>
        </p:nvSpPr>
        <p:spPr>
          <a:xfrm>
            <a:off x="146050" y="1371600"/>
            <a:ext cx="8693150" cy="5181600"/>
          </a:xfrm>
        </p:spPr>
        <p:txBody>
          <a:bodyPr>
            <a:normAutofit fontScale="92500"/>
          </a:bodyPr>
          <a:lstStyle/>
          <a:p>
            <a:pPr marL="273050" lvl="1" indent="-273050" algn="just" rtl="1" eaLnBrk="1" hangingPunct="1">
              <a:lnSpc>
                <a:spcPct val="150000"/>
              </a:lnSpc>
              <a:spcBef>
                <a:spcPts val="575"/>
              </a:spcBef>
              <a:buClr>
                <a:schemeClr val="accent1"/>
              </a:buClr>
            </a:pPr>
            <a:r>
              <a:rPr lang="ar-SA" altLang="en-US" sz="3600" b="1" dirty="0" smtClean="0"/>
              <a:t>مقایسۀ نتایج گروه آزمایش با گروه کنترل نشان داد که، آموزش مهارت های ارتباطی مبتنی بر منبع کنترل درونی در افزایش رضایت زناشویی زوجین مؤثر </a:t>
            </a:r>
            <a:r>
              <a:rPr lang="fa-IR" altLang="en-US" sz="3600" b="1" dirty="0" smtClean="0"/>
              <a:t>واقع شده</a:t>
            </a:r>
            <a:r>
              <a:rPr lang="ar-SA" altLang="en-US" sz="3600" b="1" dirty="0" smtClean="0"/>
              <a:t> است، </a:t>
            </a:r>
            <a:endParaRPr lang="en-US" altLang="en-US" sz="3600" b="1" dirty="0" smtClean="0"/>
          </a:p>
          <a:p>
            <a:pPr marL="273050" lvl="1" indent="-273050" algn="just" rtl="1" eaLnBrk="1" hangingPunct="1">
              <a:lnSpc>
                <a:spcPct val="150000"/>
              </a:lnSpc>
              <a:spcBef>
                <a:spcPts val="575"/>
              </a:spcBef>
              <a:buClr>
                <a:schemeClr val="accent1"/>
              </a:buClr>
            </a:pPr>
            <a:r>
              <a:rPr lang="ar-SA" altLang="en-US" sz="3600" b="1" dirty="0" smtClean="0"/>
              <a:t>بدین معنا که با افزایش </a:t>
            </a:r>
            <a:r>
              <a:rPr lang="fa-IR" altLang="en-US" sz="3600" b="1" dirty="0" smtClean="0"/>
              <a:t>مهارت های ارتباطی </a:t>
            </a:r>
            <a:r>
              <a:rPr lang="ar-SA" altLang="en-US" sz="3600" b="1" dirty="0" smtClean="0"/>
              <a:t>کنترل درونی در گروه آزمایش، نارضایتی و ناسازگاری زناشویی کاهش</a:t>
            </a:r>
            <a:r>
              <a:rPr lang="fa-IR" altLang="en-US" sz="3600" b="1" dirty="0" smtClean="0"/>
              <a:t> یافته</a:t>
            </a:r>
            <a:r>
              <a:rPr lang="ar-SA" altLang="en-US" sz="3600" b="1" dirty="0" smtClean="0"/>
              <a:t> و در بهبود رابطۀ فی مابین، مؤثر بوده است.</a:t>
            </a:r>
            <a:endParaRPr lang="fa-IR" altLang="en-US" sz="3600" b="1" dirty="0" smtClean="0"/>
          </a:p>
          <a:p>
            <a:pPr marL="273050" lvl="1" indent="-273050" algn="just" rtl="1" eaLnBrk="1" hangingPunct="1">
              <a:lnSpc>
                <a:spcPct val="150000"/>
              </a:lnSpc>
              <a:spcBef>
                <a:spcPts val="575"/>
              </a:spcBef>
              <a:buClr>
                <a:schemeClr val="accent1"/>
              </a:buClr>
            </a:pPr>
            <a:endParaRPr lang="fa-IR" altLang="en-US" b="1" dirty="0" smtClean="0"/>
          </a:p>
          <a:p>
            <a:pPr algn="just" rtl="1">
              <a:buFont typeface="Wingdings" panose="05000000000000000000" pitchFamily="2" charset="2"/>
              <a:buChar char="×"/>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4015147114"/>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1F727E86-8F33-451A-BF43-7E56C4D36519}" type="slidenum">
              <a:rPr lang="en-US" altLang="en-US" sz="1400" smtClean="0">
                <a:solidFill>
                  <a:srgbClr val="FFFFFF"/>
                </a:solidFill>
                <a:latin typeface="Franklin Gothic Book" panose="020B0503020102020204" pitchFamily="34" charset="0"/>
              </a:rPr>
              <a:pPr>
                <a:spcBef>
                  <a:spcPct val="0"/>
                </a:spcBef>
                <a:buClrTx/>
                <a:buSzTx/>
                <a:buFontTx/>
                <a:buNone/>
              </a:pPr>
              <a:t>53</a:t>
            </a:fld>
            <a:endParaRPr lang="en-US" altLang="en-US" sz="1400" smtClean="0">
              <a:solidFill>
                <a:srgbClr val="FFFFFF"/>
              </a:solidFill>
              <a:latin typeface="Franklin Gothic Book" panose="020B0503020102020204" pitchFamily="34" charset="0"/>
            </a:endParaRPr>
          </a:p>
        </p:txBody>
      </p:sp>
      <p:sp>
        <p:nvSpPr>
          <p:cNvPr id="123907" name="Content Placeholder 3"/>
          <p:cNvSpPr>
            <a:spLocks noGrp="1"/>
          </p:cNvSpPr>
          <p:nvPr>
            <p:ph sz="quarter" idx="1"/>
          </p:nvPr>
        </p:nvSpPr>
        <p:spPr>
          <a:xfrm>
            <a:off x="228600" y="914400"/>
            <a:ext cx="8610600" cy="5754688"/>
          </a:xfrm>
        </p:spPr>
        <p:txBody>
          <a:bodyPr>
            <a:normAutofit/>
          </a:bodyPr>
          <a:lstStyle/>
          <a:p>
            <a:pPr algn="just" rtl="1">
              <a:lnSpc>
                <a:spcPct val="150000"/>
              </a:lnSpc>
            </a:pPr>
            <a:r>
              <a:rPr lang="ar-SA" altLang="en-US" sz="2800" b="1" dirty="0" smtClean="0"/>
              <a:t>نتایج این پژوهش با اصل نظریه انتخاب </a:t>
            </a:r>
            <a:r>
              <a:rPr lang="en-US" altLang="en-US" sz="2800" b="1" dirty="0" err="1" smtClean="0"/>
              <a:t>Glasser</a:t>
            </a:r>
            <a:r>
              <a:rPr lang="ar-SA" altLang="en-US" sz="2800" b="1" dirty="0" smtClean="0"/>
              <a:t> (</a:t>
            </a:r>
            <a:r>
              <a:rPr lang="fa-IR" altLang="en-US" sz="2800" b="1" dirty="0" smtClean="0"/>
              <a:t>2015</a:t>
            </a:r>
            <a:r>
              <a:rPr lang="ar-SA" altLang="en-US" sz="2800" b="1" dirty="0" smtClean="0"/>
              <a:t>) که مدعی است کاهش رفتارهای مخرب کنترل بیرونی موجب کاهش ناسازگاری و نارضایتی زناشویی می‌گردد، هماهنگ است. </a:t>
            </a:r>
            <a:endParaRPr lang="en-US" altLang="en-US" sz="2800" b="1" dirty="0" smtClean="0"/>
          </a:p>
          <a:p>
            <a:pPr algn="just" rtl="1">
              <a:lnSpc>
                <a:spcPct val="150000"/>
              </a:lnSpc>
            </a:pPr>
            <a:r>
              <a:rPr lang="ar-SA" altLang="en-US" sz="2800" b="1" dirty="0" smtClean="0"/>
              <a:t>همچنین نتایج این پژوهش با نظر </a:t>
            </a:r>
            <a:r>
              <a:rPr lang="en-US" altLang="en-US" sz="2800" b="1" dirty="0" err="1" smtClean="0"/>
              <a:t>Gottman</a:t>
            </a:r>
            <a:r>
              <a:rPr lang="ar-SA" altLang="en-US" sz="2800" b="1" dirty="0" smtClean="0"/>
              <a:t> (</a:t>
            </a:r>
            <a:r>
              <a:rPr lang="fa-IR" altLang="en-US" sz="2800" b="1" dirty="0" smtClean="0"/>
              <a:t>1999</a:t>
            </a:r>
            <a:r>
              <a:rPr lang="ar-SA" altLang="en-US" sz="2800" b="1" dirty="0" smtClean="0"/>
              <a:t>)، که معتقد است زوجين وقتي رابطه‌اي زناشويي ناسازگارانه و غیررضایت‌بخش دارند كه تعاملات منفي خاصي (انتقاد، بي‌احترامي، حالت و رفتار تهاجمي و تدافعي، و قهر) داشته باشند، </a:t>
            </a:r>
            <a:r>
              <a:rPr lang="fa-IR" altLang="en-US" sz="2800" b="1" dirty="0" smtClean="0"/>
              <a:t>همخوانی دارد. </a:t>
            </a:r>
            <a:endParaRPr lang="en-US" altLang="en-US" sz="2800" b="1" dirty="0" smtClean="0"/>
          </a:p>
        </p:txBody>
      </p:sp>
    </p:spTree>
    <p:extLst>
      <p:ext uri="{BB962C8B-B14F-4D97-AF65-F5344CB8AC3E}">
        <p14:creationId xmlns:p14="http://schemas.microsoft.com/office/powerpoint/2010/main" val="3485783413"/>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1FE3A67B-C299-4317-B664-87904320A049}" type="slidenum">
              <a:rPr lang="en-US" altLang="en-US" sz="1400" smtClean="0">
                <a:solidFill>
                  <a:srgbClr val="FFFFFF"/>
                </a:solidFill>
                <a:latin typeface="Franklin Gothic Book" panose="020B0503020102020204" pitchFamily="34" charset="0"/>
              </a:rPr>
              <a:pPr>
                <a:spcBef>
                  <a:spcPct val="0"/>
                </a:spcBef>
                <a:buClrTx/>
                <a:buSzTx/>
                <a:buFontTx/>
                <a:buNone/>
              </a:pPr>
              <a:t>54</a:t>
            </a:fld>
            <a:endParaRPr lang="en-US" altLang="en-US" sz="1400" smtClean="0">
              <a:solidFill>
                <a:srgbClr val="FFFFFF"/>
              </a:solidFill>
              <a:latin typeface="Franklin Gothic Book" panose="020B0503020102020204" pitchFamily="34" charset="0"/>
            </a:endParaRPr>
          </a:p>
        </p:txBody>
      </p:sp>
      <p:sp>
        <p:nvSpPr>
          <p:cNvPr id="124931" name="Content Placeholder 3"/>
          <p:cNvSpPr>
            <a:spLocks noGrp="1"/>
          </p:cNvSpPr>
          <p:nvPr>
            <p:ph sz="quarter" idx="1"/>
          </p:nvPr>
        </p:nvSpPr>
        <p:spPr>
          <a:xfrm>
            <a:off x="533400" y="990600"/>
            <a:ext cx="8153400" cy="5181600"/>
          </a:xfrm>
        </p:spPr>
        <p:txBody>
          <a:bodyPr>
            <a:normAutofit lnSpcReduction="10000"/>
          </a:bodyPr>
          <a:lstStyle/>
          <a:p>
            <a:pPr algn="just" rtl="1">
              <a:lnSpc>
                <a:spcPct val="150000"/>
              </a:lnSpc>
            </a:pPr>
            <a:r>
              <a:rPr lang="en-US" altLang="en-US" sz="2800" b="1" dirty="0" err="1" smtClean="0"/>
              <a:t>P</a:t>
            </a:r>
            <a:r>
              <a:rPr lang="en-US" altLang="en-US" sz="3200" b="1" dirty="0" err="1" smtClean="0"/>
              <a:t>ervin</a:t>
            </a:r>
            <a:r>
              <a:rPr lang="en-US" altLang="en-US" sz="3200" b="1" dirty="0" smtClean="0"/>
              <a:t> </a:t>
            </a:r>
            <a:r>
              <a:rPr lang="ar-SA" altLang="en-US" sz="3200" b="1" dirty="0" smtClean="0"/>
              <a:t>(</a:t>
            </a:r>
            <a:r>
              <a:rPr lang="fa-IR" altLang="en-US" sz="3200" b="1" dirty="0" smtClean="0"/>
              <a:t>1998</a:t>
            </a:r>
            <a:r>
              <a:rPr lang="ar-SA" altLang="en-US" sz="3200" b="1" dirty="0" smtClean="0"/>
              <a:t>)</a:t>
            </a:r>
            <a:r>
              <a:rPr lang="fa-IR" altLang="en-US" sz="3200" b="1" dirty="0" smtClean="0"/>
              <a:t> ، گزارش می‌کند که بین افزایش منبع کنترل درونی زوجین با رضایت زناشویی آنان همبستگی مثبت وجود دارد</a:t>
            </a:r>
            <a:r>
              <a:rPr lang="en-US" altLang="en-US" sz="3200" b="1" dirty="0" smtClean="0"/>
              <a:t>.</a:t>
            </a:r>
          </a:p>
          <a:p>
            <a:pPr algn="just" rtl="1">
              <a:lnSpc>
                <a:spcPct val="150000"/>
              </a:lnSpc>
            </a:pPr>
            <a:r>
              <a:rPr lang="ar-SA" altLang="en-US" sz="3200" b="1" dirty="0" smtClean="0"/>
              <a:t>نتایج مطالعه</a:t>
            </a:r>
            <a:r>
              <a:rPr lang="en-US" altLang="en-US" sz="3200" b="1" dirty="0" smtClean="0"/>
              <a:t>‌</a:t>
            </a:r>
            <a:r>
              <a:rPr lang="ar-SA" altLang="en-US" sz="3200" b="1" dirty="0" smtClean="0"/>
              <a:t>ي </a:t>
            </a:r>
            <a:r>
              <a:rPr lang="en-US" altLang="en-US" sz="3200" b="1" dirty="0" err="1" smtClean="0"/>
              <a:t>Scuka</a:t>
            </a:r>
            <a:r>
              <a:rPr lang="en-US" altLang="en-US" sz="3200" b="1" dirty="0" smtClean="0"/>
              <a:t> </a:t>
            </a:r>
            <a:r>
              <a:rPr lang="fa-IR" altLang="en-US" sz="3200" b="1" dirty="0" smtClean="0"/>
              <a:t>(2011)</a:t>
            </a:r>
            <a:r>
              <a:rPr lang="ar-SA" altLang="en-US" sz="3200" b="1" dirty="0" smtClean="0"/>
              <a:t> در ارتباط منبع كنترل و رضایت زناشويي نشان مي</a:t>
            </a:r>
            <a:r>
              <a:rPr lang="en-US" altLang="en-US" sz="3200" b="1" dirty="0" smtClean="0"/>
              <a:t>‌</a:t>
            </a:r>
            <a:r>
              <a:rPr lang="ar-SA" altLang="en-US" sz="3200" b="1" dirty="0" smtClean="0"/>
              <a:t>دهد، زوج</a:t>
            </a:r>
            <a:r>
              <a:rPr lang="en-US" altLang="en-US" sz="3200" b="1" dirty="0" smtClean="0"/>
              <a:t>‌</a:t>
            </a:r>
            <a:r>
              <a:rPr lang="ar-SA" altLang="en-US" sz="3200" b="1" dirty="0" smtClean="0"/>
              <a:t>هايي كه داراي منبع كنترل درونی هستند، سازگاری زناشويي بالايي در زندگي دارند. </a:t>
            </a:r>
            <a:endParaRPr lang="en-US" altLang="en-US" sz="3200" b="1" dirty="0" smtClean="0"/>
          </a:p>
        </p:txBody>
      </p:sp>
    </p:spTree>
    <p:extLst>
      <p:ext uri="{BB962C8B-B14F-4D97-AF65-F5344CB8AC3E}">
        <p14:creationId xmlns:p14="http://schemas.microsoft.com/office/powerpoint/2010/main" val="81277765"/>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72CD452B-C2CC-4325-925E-459A85F24506}" type="slidenum">
              <a:rPr lang="fa-IR" altLang="en-US" sz="1400" smtClean="0">
                <a:solidFill>
                  <a:srgbClr val="FFFFFF"/>
                </a:solidFill>
                <a:latin typeface="Franklin Gothic Book" panose="020B0503020102020204" pitchFamily="34" charset="0"/>
              </a:rPr>
              <a:pPr>
                <a:spcBef>
                  <a:spcPct val="0"/>
                </a:spcBef>
                <a:buClrTx/>
                <a:buSzTx/>
                <a:buFontTx/>
                <a:buNone/>
              </a:pPr>
              <a:t>55</a:t>
            </a:fld>
            <a:endParaRPr lang="fa-IR" altLang="en-US" sz="1400" smtClean="0">
              <a:solidFill>
                <a:srgbClr val="FFFFFF"/>
              </a:solidFill>
              <a:latin typeface="Franklin Gothic Book" panose="020B0503020102020204" pitchFamily="34" charset="0"/>
            </a:endParaRPr>
          </a:p>
        </p:txBody>
      </p:sp>
      <p:graphicFrame>
        <p:nvGraphicFramePr>
          <p:cNvPr id="8" name="Diagram 7"/>
          <p:cNvGraphicFramePr/>
          <p:nvPr>
            <p:extLst>
              <p:ext uri="{D42A27DB-BD31-4B8C-83A1-F6EECF244321}">
                <p14:modId xmlns:p14="http://schemas.microsoft.com/office/powerpoint/2010/main" val="631589570"/>
              </p:ext>
            </p:extLst>
          </p:nvPr>
        </p:nvGraphicFramePr>
        <p:xfrm>
          <a:off x="381000" y="838200"/>
          <a:ext cx="80772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648466"/>
      </p:ext>
    </p:extLst>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381000" y="1059482"/>
            <a:ext cx="8458200" cy="5539978"/>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rtl="1" eaLnBrk="0" fontAlgn="base" hangingPunct="0">
              <a:lnSpc>
                <a:spcPct val="150000"/>
              </a:lnSpc>
              <a:spcBef>
                <a:spcPct val="0"/>
              </a:spcBef>
              <a:spcAft>
                <a:spcPct val="0"/>
              </a:spcAft>
              <a:buFont typeface="Wingdings" panose="05000000000000000000" pitchFamily="2" charset="2"/>
              <a:buChar char="Ø"/>
            </a:pPr>
            <a:r>
              <a:rPr lang="fa-IR" sz="2400" b="1" dirty="0" smtClean="0"/>
              <a:t>فرض ما این است که در شروع زندگی مشترک تان همچون دیگر زوج ها شاد و خوشحال بوده اید ولی اکنون مدت ها است رابطه ناخوشایند و غیر رضایت بخشی دارید.</a:t>
            </a:r>
          </a:p>
          <a:p>
            <a:pPr marL="457200" lvl="0" indent="-457200" algn="just" rtl="1" eaLnBrk="0" fontAlgn="base" hangingPunct="0">
              <a:lnSpc>
                <a:spcPct val="150000"/>
              </a:lnSpc>
              <a:spcBef>
                <a:spcPct val="0"/>
              </a:spcBef>
              <a:spcAft>
                <a:spcPct val="0"/>
              </a:spcAft>
              <a:buFont typeface="Wingdings" panose="05000000000000000000" pitchFamily="2" charset="2"/>
              <a:buChar char="Ø"/>
            </a:pPr>
            <a:r>
              <a:rPr kumimoji="0" lang="fa-IR" sz="2400" b="1" i="0" u="none" strike="noStrike" cap="none" normalizeH="0" baseline="0" dirty="0" smtClean="0">
                <a:ln>
                  <a:noFill/>
                </a:ln>
                <a:solidFill>
                  <a:schemeClr val="tx1"/>
                </a:solidFill>
                <a:effectLst/>
                <a:latin typeface="Arial" pitchFamily="34" charset="0"/>
                <a:cs typeface="Arial" pitchFamily="34" charset="0"/>
              </a:rPr>
              <a:t>شما</a:t>
            </a:r>
            <a:r>
              <a:rPr kumimoji="0" lang="fa-IR" sz="2400" b="1" i="0" u="none" strike="noStrike" cap="none" normalizeH="0" dirty="0" smtClean="0">
                <a:ln>
                  <a:noFill/>
                </a:ln>
                <a:solidFill>
                  <a:schemeClr val="tx1"/>
                </a:solidFill>
                <a:effectLst/>
                <a:latin typeface="Arial" pitchFamily="34" charset="0"/>
                <a:cs typeface="Arial" pitchFamily="34" charset="0"/>
              </a:rPr>
              <a:t> مثل اکثر زن و شوهر های غیر شاد، غمگین از زندگی مشترک تان نالیده اید و یکدیگر را مسئول غم و غصه های خود دانسته اید ولی هیچ یک از شما نمی دانید </a:t>
            </a:r>
            <a:r>
              <a:rPr kumimoji="0" lang="fa-IR" sz="2400" b="1" i="0" u="none" strike="noStrike" cap="none" normalizeH="0" dirty="0" smtClean="0">
                <a:ln>
                  <a:noFill/>
                </a:ln>
                <a:solidFill>
                  <a:srgbClr val="C00000"/>
                </a:solidFill>
                <a:effectLst/>
                <a:latin typeface="Arial" pitchFamily="34" charset="0"/>
                <a:cs typeface="Arial" pitchFamily="34" charset="0"/>
              </a:rPr>
              <a:t>علت اصلی مشکل </a:t>
            </a:r>
            <a:r>
              <a:rPr kumimoji="0" lang="fa-IR" sz="2400" b="1" i="0" u="none" strike="noStrike" cap="none" normalizeH="0" dirty="0" smtClean="0">
                <a:ln>
                  <a:noFill/>
                </a:ln>
                <a:solidFill>
                  <a:schemeClr val="tx1"/>
                </a:solidFill>
                <a:effectLst/>
                <a:latin typeface="Arial" pitchFamily="34" charset="0"/>
                <a:cs typeface="Arial" pitchFamily="34" charset="0"/>
              </a:rPr>
              <a:t>چیست و چه کار باید کنید.</a:t>
            </a:r>
          </a:p>
          <a:p>
            <a:pPr marL="457200" lvl="0" indent="-457200" algn="just" rtl="1" eaLnBrk="0" fontAlgn="base" hangingPunct="0">
              <a:lnSpc>
                <a:spcPct val="150000"/>
              </a:lnSpc>
              <a:spcBef>
                <a:spcPct val="0"/>
              </a:spcBef>
              <a:spcAft>
                <a:spcPct val="0"/>
              </a:spcAft>
              <a:buFont typeface="Wingdings" panose="05000000000000000000" pitchFamily="2" charset="2"/>
              <a:buChar char="Ø"/>
            </a:pPr>
            <a:r>
              <a:rPr lang="fa-IR" sz="2400" b="1" baseline="0" dirty="0" smtClean="0">
                <a:latin typeface="Arial" pitchFamily="34" charset="0"/>
                <a:cs typeface="Arial" pitchFamily="34" charset="0"/>
              </a:rPr>
              <a:t>به</a:t>
            </a:r>
            <a:r>
              <a:rPr lang="fa-IR" sz="2400" b="1" dirty="0" smtClean="0">
                <a:latin typeface="Arial" pitchFamily="34" charset="0"/>
                <a:cs typeface="Arial" pitchFamily="34" charset="0"/>
              </a:rPr>
              <a:t> متارکه و طلاق فکر کرده اید ولی به دلایل زیادی از جمله به خاطر بچه ها، پول مهریه، آبروی خانواده، ملاحضات دینی و یا ترس تان با هم مانده اید.</a:t>
            </a:r>
          </a:p>
          <a:p>
            <a:pPr marL="457200" lvl="0" indent="-457200" algn="just" rtl="1" eaLnBrk="0" fontAlgn="base" hangingPunct="0">
              <a:lnSpc>
                <a:spcPct val="150000"/>
              </a:lnSpc>
              <a:spcBef>
                <a:spcPct val="0"/>
              </a:spcBef>
              <a:spcAft>
                <a:spcPct val="0"/>
              </a:spcAft>
              <a:buFont typeface="Wingdings" panose="05000000000000000000" pitchFamily="2" charset="2"/>
              <a:buChar char="Ø"/>
            </a:pPr>
            <a:r>
              <a:rPr lang="fa-IR" sz="2400" b="1" dirty="0" smtClean="0">
                <a:latin typeface="Arial" pitchFamily="34" charset="0"/>
                <a:cs typeface="Arial" pitchFamily="34" charset="0"/>
              </a:rPr>
              <a:t>همچنین، ممکن است معتقد باشید با هم ماندن بهتر از طلاق است.</a:t>
            </a:r>
          </a:p>
          <a:p>
            <a:pPr marL="457200" lvl="0" indent="-457200" algn="just" rtl="1" eaLnBrk="0" fontAlgn="base" hangingPunct="0">
              <a:lnSpc>
                <a:spcPct val="150000"/>
              </a:lnSpc>
              <a:spcBef>
                <a:spcPct val="0"/>
              </a:spcBef>
              <a:spcAft>
                <a:spcPct val="0"/>
              </a:spcAft>
              <a:buFont typeface="Wingdings" panose="05000000000000000000" pitchFamily="2" charset="2"/>
              <a:buChar char="Ø"/>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61182103"/>
      </p:ext>
    </p:extLst>
  </p:cSld>
  <p:clrMapOvr>
    <a:masterClrMapping/>
  </p:clrMapOvr>
  <p:transition spd="slow">
    <p:blind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239000" cy="5816977"/>
          </a:xfrm>
          <a:prstGeom prst="rect">
            <a:avLst/>
          </a:prstGeom>
          <a:solidFill>
            <a:srgbClr val="FFFF99"/>
          </a:solidFill>
        </p:spPr>
        <p:txBody>
          <a:bodyPr wrap="square">
            <a:spAutoFit/>
          </a:bodyPr>
          <a:lstStyle/>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r>
              <a:rPr lang="hy-AM" sz="2400" b="1" dirty="0" smtClean="0">
                <a:solidFill>
                  <a:srgbClr val="C00000"/>
                </a:solidFill>
                <a:latin typeface="Arial" pitchFamily="34" charset="0"/>
                <a:cs typeface="Arial" pitchFamily="34" charset="0"/>
              </a:rPr>
              <a:t>Ատենախոսության կաուցվածքը</a:t>
            </a:r>
            <a:endParaRPr lang="en-US" sz="2400" b="1" dirty="0" smtClean="0">
              <a:solidFill>
                <a:srgbClr val="C00000"/>
              </a:solidFill>
              <a:latin typeface="Arial" pitchFamily="34" charset="0"/>
              <a:cs typeface="Arial" pitchFamily="34" charset="0"/>
            </a:endParaRPr>
          </a:p>
          <a:p>
            <a:pPr lvl="0" algn="ctr" fontAlgn="base">
              <a:spcBef>
                <a:spcPct val="0"/>
              </a:spcBef>
              <a:spcAft>
                <a:spcPct val="0"/>
              </a:spcAft>
            </a:pPr>
            <a:endParaRPr lang="en-US" sz="2400" dirty="0" smtClean="0">
              <a:solidFill>
                <a:schemeClr val="tx2">
                  <a:lumMod val="50000"/>
                </a:schemeClr>
              </a:solidFill>
              <a:latin typeface="Arial" pitchFamily="34" charset="0"/>
              <a:cs typeface="Arial" pitchFamily="34" charset="0"/>
            </a:endParaRPr>
          </a:p>
          <a:p>
            <a:pPr algn="ctr" eaLnBrk="0" fontAlgn="base" hangingPunct="0">
              <a:lnSpc>
                <a:spcPct val="150000"/>
              </a:lnSpc>
              <a:spcBef>
                <a:spcPct val="0"/>
              </a:spcBef>
              <a:spcAft>
                <a:spcPct val="0"/>
              </a:spcAft>
            </a:pPr>
            <a:r>
              <a:rPr lang="hy-AM" b="1" dirty="0" smtClean="0">
                <a:latin typeface="Sylfaen" pitchFamily="18" charset="0"/>
              </a:rPr>
              <a:t>Ատենախոսության ծավալը կազմում է154 էջ և բաղկացած է ներածությունից, երեք գլխից, 24 աղյուսակից, գծապատկերներից, եզրակացություններից, առաջադրված մոդելներից, առաջարկություններից և օգտագործված 128 աղբյուրներից: </a:t>
            </a: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en-US" dirty="0" smtClean="0">
              <a:latin typeface="Sylfaen" pitchFamily="18"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p:txBody>
      </p:sp>
      <p:graphicFrame>
        <p:nvGraphicFramePr>
          <p:cNvPr id="3" name="Content Placeholder 1"/>
          <p:cNvGraphicFramePr>
            <a:graphicFrameLocks/>
          </p:cNvGraphicFramePr>
          <p:nvPr>
            <p:extLst>
              <p:ext uri="{D42A27DB-BD31-4B8C-83A1-F6EECF244321}">
                <p14:modId xmlns:p14="http://schemas.microsoft.com/office/powerpoint/2010/main" val="828046387"/>
              </p:ext>
            </p:extLst>
          </p:nvPr>
        </p:nvGraphicFramePr>
        <p:xfrm>
          <a:off x="457200" y="762000"/>
          <a:ext cx="8368581" cy="5728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524095"/>
      </p:ext>
    </p:extLst>
  </p:cSld>
  <p:clrMapOvr>
    <a:masterClrMapping/>
  </p:clrMapOvr>
  <p:transition spd="slow">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685800" y="1343391"/>
            <a:ext cx="7696200" cy="5079404"/>
          </a:xfrm>
          <a:prstGeom prst="rect">
            <a:avLst/>
          </a:prstGeom>
          <a:solidFill>
            <a:srgbClr val="FF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fontAlgn="base">
              <a:lnSpc>
                <a:spcPct val="150000"/>
              </a:lnSpc>
              <a:spcBef>
                <a:spcPct val="0"/>
              </a:spcBef>
              <a:spcAft>
                <a:spcPct val="0"/>
              </a:spcAft>
            </a:pPr>
            <a:r>
              <a:rPr lang="fa-IR" sz="3200" b="1" dirty="0" smtClean="0">
                <a:solidFill>
                  <a:srgbClr val="002060"/>
                </a:solidFill>
                <a:latin typeface="Arial" pitchFamily="34" charset="0"/>
                <a:cs typeface="Arial" pitchFamily="34" charset="0"/>
              </a:rPr>
              <a:t>آنچه را که در پیشینه تحقیق از آن به عنوان علل و عوامل مشکلات زناشویی نام برده شده است،</a:t>
            </a:r>
            <a:r>
              <a:rPr kumimoji="0" lang="fa-IR" sz="3200" b="1" i="0" u="none" strike="noStrike" cap="none" normalizeH="0" baseline="0" dirty="0" smtClean="0">
                <a:ln>
                  <a:noFill/>
                </a:ln>
                <a:solidFill>
                  <a:srgbClr val="002060"/>
                </a:solidFill>
                <a:effectLst/>
                <a:latin typeface="Arial" pitchFamily="34" charset="0"/>
                <a:cs typeface="Arial" pitchFamily="34" charset="0"/>
              </a:rPr>
              <a:t> مانند </a:t>
            </a:r>
            <a:r>
              <a:rPr lang="fa-IR" sz="3200" b="1" dirty="0" smtClean="0">
                <a:solidFill>
                  <a:srgbClr val="000099"/>
                </a:solidFill>
                <a:latin typeface="Arial" pitchFamily="34" charset="0"/>
                <a:cs typeface="B Nazanin" panose="00000400000000000000" pitchFamily="2" charset="-78"/>
              </a:rPr>
              <a:t>محبت </a:t>
            </a:r>
            <a:r>
              <a:rPr lang="fa-IR" sz="3200" b="1" dirty="0">
                <a:solidFill>
                  <a:srgbClr val="000099"/>
                </a:solidFill>
                <a:latin typeface="Arial" pitchFamily="34" charset="0"/>
                <a:cs typeface="B Nazanin" panose="00000400000000000000" pitchFamily="2" charset="-78"/>
              </a:rPr>
              <a:t>و </a:t>
            </a:r>
            <a:r>
              <a:rPr lang="fa-IR" sz="3200" b="1" dirty="0" smtClean="0">
                <a:solidFill>
                  <a:srgbClr val="000099"/>
                </a:solidFill>
                <a:latin typeface="Arial" pitchFamily="34" charset="0"/>
                <a:cs typeface="B Nazanin" panose="00000400000000000000" pitchFamily="2" charset="-78"/>
              </a:rPr>
              <a:t>احترام، </a:t>
            </a:r>
            <a:r>
              <a:rPr lang="ar-SA" sz="3200" b="1" dirty="0">
                <a:solidFill>
                  <a:srgbClr val="000099"/>
                </a:solidFill>
                <a:latin typeface="Arial" pitchFamily="34" charset="0"/>
                <a:cs typeface="B Nazanin" panose="00000400000000000000" pitchFamily="2" charset="-78"/>
              </a:rPr>
              <a:t>رابطه </a:t>
            </a:r>
            <a:r>
              <a:rPr lang="ar-SA" sz="3200" b="1" dirty="0" smtClean="0">
                <a:solidFill>
                  <a:srgbClr val="000099"/>
                </a:solidFill>
                <a:latin typeface="Arial" pitchFamily="34" charset="0"/>
                <a:cs typeface="B Nazanin" panose="00000400000000000000" pitchFamily="2" charset="-78"/>
              </a:rPr>
              <a:t>جنسی</a:t>
            </a:r>
            <a:r>
              <a:rPr lang="fa-IR" sz="3200" b="1" dirty="0" smtClean="0">
                <a:solidFill>
                  <a:srgbClr val="000099"/>
                </a:solidFill>
                <a:latin typeface="Arial" pitchFamily="34" charset="0"/>
                <a:cs typeface="B Nazanin" panose="00000400000000000000" pitchFamily="2" charset="-78"/>
              </a:rPr>
              <a:t>، </a:t>
            </a:r>
            <a:r>
              <a:rPr lang="ar-SA" sz="3200" b="1" dirty="0">
                <a:solidFill>
                  <a:srgbClr val="000099"/>
                </a:solidFill>
                <a:latin typeface="Arial" pitchFamily="34" charset="0"/>
                <a:cs typeface="B Nazanin" panose="00000400000000000000" pitchFamily="2" charset="-78"/>
              </a:rPr>
              <a:t>دخل و</a:t>
            </a:r>
            <a:r>
              <a:rPr lang="fa-IR" sz="3200" b="1" dirty="0">
                <a:solidFill>
                  <a:srgbClr val="000099"/>
                </a:solidFill>
                <a:latin typeface="Arial" pitchFamily="34" charset="0"/>
                <a:cs typeface="B Nazanin" panose="00000400000000000000" pitchFamily="2" charset="-78"/>
              </a:rPr>
              <a:t> </a:t>
            </a:r>
            <a:r>
              <a:rPr lang="ar-SA" sz="3200" b="1" dirty="0">
                <a:solidFill>
                  <a:srgbClr val="000099"/>
                </a:solidFill>
                <a:latin typeface="Arial" pitchFamily="34" charset="0"/>
                <a:cs typeface="B Nazanin" panose="00000400000000000000" pitchFamily="2" charset="-78"/>
              </a:rPr>
              <a:t>خرج </a:t>
            </a:r>
            <a:r>
              <a:rPr lang="ar-SA" sz="3200" b="1" dirty="0" smtClean="0">
                <a:solidFill>
                  <a:srgbClr val="000099"/>
                </a:solidFill>
                <a:latin typeface="Arial" pitchFamily="34" charset="0"/>
                <a:cs typeface="B Nazanin" panose="00000400000000000000" pitchFamily="2" charset="-78"/>
              </a:rPr>
              <a:t>خانه</a:t>
            </a:r>
            <a:r>
              <a:rPr lang="fa-IR" sz="3200" b="1" dirty="0">
                <a:solidFill>
                  <a:srgbClr val="000099"/>
                </a:solidFill>
                <a:latin typeface="Arial" pitchFamily="34" charset="0"/>
                <a:cs typeface="B Nazanin" panose="00000400000000000000" pitchFamily="2" charset="-78"/>
              </a:rPr>
              <a:t> </a:t>
            </a:r>
            <a:r>
              <a:rPr lang="fa-IR" sz="3200" b="1" dirty="0" smtClean="0">
                <a:solidFill>
                  <a:srgbClr val="000099"/>
                </a:solidFill>
                <a:latin typeface="Arial" pitchFamily="34" charset="0"/>
                <a:cs typeface="B Nazanin" panose="00000400000000000000" pitchFamily="2" charset="-78"/>
              </a:rPr>
              <a:t>و... </a:t>
            </a:r>
            <a:r>
              <a:rPr lang="fa-IR" sz="3200" b="1" dirty="0" smtClean="0">
                <a:solidFill>
                  <a:srgbClr val="002060"/>
                </a:solidFill>
                <a:latin typeface="Arial" pitchFamily="34" charset="0"/>
                <a:cs typeface="Arial" pitchFamily="34" charset="0"/>
              </a:rPr>
              <a:t>در </a:t>
            </a:r>
            <a:r>
              <a:rPr lang="fa-IR" sz="3200" b="1" dirty="0">
                <a:solidFill>
                  <a:srgbClr val="002060"/>
                </a:solidFill>
                <a:latin typeface="Arial" pitchFamily="34" charset="0"/>
                <a:cs typeface="Arial" pitchFamily="34" charset="0"/>
              </a:rPr>
              <a:t>وهله نخست علت اصلی و اساسی مشکلات زناشویی نیستند، بلکه آن ها </a:t>
            </a:r>
            <a:r>
              <a:rPr lang="fa-IR" sz="3200" b="1" dirty="0">
                <a:solidFill>
                  <a:srgbClr val="C00000"/>
                </a:solidFill>
                <a:latin typeface="Arial" pitchFamily="34" charset="0"/>
                <a:cs typeface="Arial" pitchFamily="34" charset="0"/>
              </a:rPr>
              <a:t>مسایل زناشویی </a:t>
            </a:r>
            <a:r>
              <a:rPr lang="fa-IR" sz="3200" b="1" dirty="0">
                <a:solidFill>
                  <a:srgbClr val="002060"/>
                </a:solidFill>
                <a:latin typeface="Arial" pitchFamily="34" charset="0"/>
                <a:cs typeface="Arial" pitchFamily="34" charset="0"/>
              </a:rPr>
              <a:t>هستند. </a:t>
            </a:r>
            <a:endParaRPr lang="fa-IR" altLang="en-US" sz="3200" b="1" dirty="0">
              <a:solidFill>
                <a:srgbClr val="000099"/>
              </a:solidFill>
              <a:latin typeface="Arial" pitchFamily="34" charset="0"/>
              <a:cs typeface="B Nazanin" panose="00000400000000000000" pitchFamily="2" charset="-78"/>
            </a:endParaRPr>
          </a:p>
          <a:p>
            <a:pPr marL="0" marR="0" lvl="0" indent="0" algn="just" defTabSz="914400" rtl="1" eaLnBrk="1" fontAlgn="base" latinLnBrk="0" hangingPunct="1">
              <a:lnSpc>
                <a:spcPct val="150000"/>
              </a:lnSpc>
              <a:spcBef>
                <a:spcPct val="0"/>
              </a:spcBef>
              <a:spcAft>
                <a:spcPct val="0"/>
              </a:spcAft>
              <a:buClrTx/>
              <a:buSzTx/>
              <a:buFontTx/>
              <a:buNone/>
              <a:tabLst/>
            </a:pPr>
            <a:endParaRPr kumimoji="0" lang="fa-IR" sz="28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r" defTabSz="914400" rtl="0" eaLnBrk="1" fontAlgn="base" latinLnBrk="0" hangingPunct="1">
              <a:lnSpc>
                <a:spcPct val="150000"/>
              </a:lnSpc>
              <a:spcBef>
                <a:spcPct val="0"/>
              </a:spcBef>
              <a:spcAft>
                <a:spcPct val="0"/>
              </a:spcAft>
              <a:buClrTx/>
              <a:buSzTx/>
              <a:buFontTx/>
              <a:buNone/>
              <a:tabLst/>
            </a:pPr>
            <a:endParaRPr kumimoji="0" lang="fa-IR" sz="3200" b="1"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3257853449"/>
      </p:ext>
    </p:extLst>
  </p:cSld>
  <p:clrMapOvr>
    <a:masterClrMapping/>
  </p:clrMapOvr>
  <p:transition spd="slow">
    <p:strips dir="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52400" y="810164"/>
            <a:ext cx="8839200" cy="5816977"/>
          </a:xfrm>
          <a:prstGeom prst="rect">
            <a:avLst/>
          </a:prstGeom>
          <a:solidFill>
            <a:srgbClr val="FFFF99"/>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r" rtl="1">
              <a:lnSpc>
                <a:spcPct val="150000"/>
              </a:lnSpc>
            </a:pPr>
            <a:r>
              <a:rPr lang="fa-IR" sz="3200" b="1" dirty="0" smtClean="0">
                <a:solidFill>
                  <a:srgbClr val="FF0000"/>
                </a:solidFill>
              </a:rPr>
              <a:t>چگونه مسایل زناشویی تبدیل می شوند مشکلات زناشویی؟</a:t>
            </a:r>
          </a:p>
          <a:p>
            <a:pPr marL="457200" indent="-457200" algn="just" rtl="1">
              <a:lnSpc>
                <a:spcPct val="150000"/>
              </a:lnSpc>
              <a:buFont typeface="Wingdings" panose="05000000000000000000" pitchFamily="2" charset="2"/>
              <a:buChar char="Ø"/>
            </a:pPr>
            <a:r>
              <a:rPr lang="fa-IR" sz="2700" b="1" dirty="0" smtClean="0"/>
              <a:t>همه </a:t>
            </a:r>
            <a:r>
              <a:rPr lang="fa-IR" sz="2700" b="1" dirty="0"/>
              <a:t>افراد در بدو ورود به ازدواج و تشکیل زندگی زناشویی با مسایل زناشویی مواجه هستند نه مشکلات زناشویی</a:t>
            </a:r>
            <a:r>
              <a:rPr lang="fa-IR" sz="2700" b="1" dirty="0" smtClean="0"/>
              <a:t>.</a:t>
            </a:r>
          </a:p>
          <a:p>
            <a:pPr marL="457200" indent="-457200" algn="just" rtl="1">
              <a:lnSpc>
                <a:spcPct val="150000"/>
              </a:lnSpc>
              <a:buFont typeface="Wingdings" panose="05000000000000000000" pitchFamily="2" charset="2"/>
              <a:buChar char="Ø"/>
            </a:pPr>
            <a:r>
              <a:rPr lang="fa-IR" sz="2700" b="1" dirty="0" smtClean="0"/>
              <a:t>تشکیل زندگی زناشویی یعنی تشکیل مسایل زناشویی.</a:t>
            </a:r>
          </a:p>
          <a:p>
            <a:pPr marL="457200" indent="-457200" algn="just" rtl="1">
              <a:lnSpc>
                <a:spcPct val="150000"/>
              </a:lnSpc>
              <a:buFont typeface="Wingdings" panose="05000000000000000000" pitchFamily="2" charset="2"/>
              <a:buChar char="Ø"/>
            </a:pPr>
            <a:r>
              <a:rPr lang="fa-IR" sz="2700" b="1" dirty="0" smtClean="0"/>
              <a:t> </a:t>
            </a:r>
            <a:r>
              <a:rPr lang="fa-IR" sz="2700" b="1" dirty="0"/>
              <a:t>وجود مسایل زناشویی در روابط </a:t>
            </a:r>
            <a:r>
              <a:rPr lang="fa-IR" sz="2700" b="1" dirty="0" smtClean="0"/>
              <a:t>زوجین </a:t>
            </a:r>
            <a:r>
              <a:rPr lang="fa-IR" sz="2700" b="1" dirty="0"/>
              <a:t>طبیعی است. </a:t>
            </a:r>
            <a:endParaRPr lang="fa-IR" sz="2700" b="1" dirty="0" smtClean="0"/>
          </a:p>
          <a:p>
            <a:pPr marL="457200" indent="-457200" algn="just" rtl="1">
              <a:lnSpc>
                <a:spcPct val="150000"/>
              </a:lnSpc>
              <a:buFont typeface="Wingdings" panose="05000000000000000000" pitchFamily="2" charset="2"/>
              <a:buChar char="Ø"/>
            </a:pPr>
            <a:r>
              <a:rPr lang="fa-IR" sz="2700" b="1" dirty="0" smtClean="0"/>
              <a:t>اما</a:t>
            </a:r>
            <a:r>
              <a:rPr lang="fa-IR" sz="2700" b="1" dirty="0"/>
              <a:t>، مسایل زناشویی قابیلیت و ظرفیت تبدیل به مشکلات زناشویی را دارند</a:t>
            </a:r>
            <a:r>
              <a:rPr lang="fa-IR" sz="2700" b="1" dirty="0" smtClean="0"/>
              <a:t>.</a:t>
            </a:r>
          </a:p>
          <a:p>
            <a:pPr marL="457200" indent="-457200" algn="just" rtl="1">
              <a:lnSpc>
                <a:spcPct val="150000"/>
              </a:lnSpc>
              <a:buFont typeface="Wingdings" panose="05000000000000000000" pitchFamily="2" charset="2"/>
              <a:buChar char="Ø"/>
            </a:pPr>
            <a:r>
              <a:rPr lang="fa-IR" sz="2700" b="1" dirty="0" smtClean="0"/>
              <a:t> بنابراین، مسایل زناشویی می توانند </a:t>
            </a:r>
            <a:r>
              <a:rPr lang="fa-IR" sz="2700" b="1" dirty="0"/>
              <a:t>زمينه‌ ساز اختلافات زناشویی </a:t>
            </a:r>
            <a:r>
              <a:rPr lang="fa-IR" sz="2700" b="1" dirty="0" smtClean="0"/>
              <a:t>شوند </a:t>
            </a:r>
            <a:r>
              <a:rPr lang="fa-IR" sz="2700" b="1" dirty="0"/>
              <a:t>و می توانند پيوند زناشويي را تهديد </a:t>
            </a:r>
            <a:r>
              <a:rPr lang="fa-IR" sz="2700" b="1" dirty="0" smtClean="0"/>
              <a:t>‌و تخریب كنند </a:t>
            </a:r>
            <a:r>
              <a:rPr lang="fa-IR" sz="2700" b="1" dirty="0"/>
              <a:t>. </a:t>
            </a:r>
          </a:p>
        </p:txBody>
      </p:sp>
    </p:spTree>
    <p:extLst>
      <p:ext uri="{BB962C8B-B14F-4D97-AF65-F5344CB8AC3E}">
        <p14:creationId xmlns:p14="http://schemas.microsoft.com/office/powerpoint/2010/main" val="2479931823"/>
      </p:ext>
    </p:extLst>
  </p:cSld>
  <p:clrMapOvr>
    <a:masterClrMapping/>
  </p:clrMapOvr>
  <p:transition spd="slow">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239000" cy="5816977"/>
          </a:xfrm>
          <a:prstGeom prst="rect">
            <a:avLst/>
          </a:prstGeom>
          <a:solidFill>
            <a:srgbClr val="FFFF99"/>
          </a:solidFill>
        </p:spPr>
        <p:txBody>
          <a:bodyPr wrap="square">
            <a:spAutoFit/>
          </a:bodyPr>
          <a:lstStyle/>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r>
              <a:rPr lang="hy-AM" sz="2400" b="1" dirty="0" smtClean="0">
                <a:solidFill>
                  <a:srgbClr val="C00000"/>
                </a:solidFill>
                <a:latin typeface="Arial" pitchFamily="34" charset="0"/>
                <a:cs typeface="Arial" pitchFamily="34" charset="0"/>
              </a:rPr>
              <a:t>Ատենախոսության կաուցվածքը</a:t>
            </a:r>
            <a:endParaRPr lang="en-US" sz="2400" b="1" dirty="0" smtClean="0">
              <a:solidFill>
                <a:srgbClr val="C00000"/>
              </a:solidFill>
              <a:latin typeface="Arial" pitchFamily="34" charset="0"/>
              <a:cs typeface="Arial" pitchFamily="34" charset="0"/>
            </a:endParaRPr>
          </a:p>
          <a:p>
            <a:pPr lvl="0" algn="ctr" fontAlgn="base">
              <a:spcBef>
                <a:spcPct val="0"/>
              </a:spcBef>
              <a:spcAft>
                <a:spcPct val="0"/>
              </a:spcAft>
            </a:pPr>
            <a:endParaRPr lang="en-US" sz="2400" dirty="0" smtClean="0">
              <a:solidFill>
                <a:schemeClr val="tx2">
                  <a:lumMod val="50000"/>
                </a:schemeClr>
              </a:solidFill>
              <a:latin typeface="Arial" pitchFamily="34" charset="0"/>
              <a:cs typeface="Arial" pitchFamily="34" charset="0"/>
            </a:endParaRPr>
          </a:p>
          <a:p>
            <a:pPr algn="ctr" eaLnBrk="0" fontAlgn="base" hangingPunct="0">
              <a:lnSpc>
                <a:spcPct val="150000"/>
              </a:lnSpc>
              <a:spcBef>
                <a:spcPct val="0"/>
              </a:spcBef>
              <a:spcAft>
                <a:spcPct val="0"/>
              </a:spcAft>
            </a:pPr>
            <a:r>
              <a:rPr lang="hy-AM" b="1" dirty="0" smtClean="0">
                <a:latin typeface="Sylfaen" pitchFamily="18" charset="0"/>
              </a:rPr>
              <a:t>Ատենախոսության ծավալը կազմում է154 էջ և բաղկացած է ներածությունից, երեք գլխից, 24 աղյուսակից, գծապատկերներից, եզրակացություններից, առաջադրված մոդելներից, առաջարկություններից և օգտագործված 128 աղբյուրներից: </a:t>
            </a: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en-US" dirty="0" smtClean="0">
              <a:latin typeface="Sylfaen" pitchFamily="18"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p:txBody>
      </p:sp>
      <p:graphicFrame>
        <p:nvGraphicFramePr>
          <p:cNvPr id="3" name="Content Placeholder 1"/>
          <p:cNvGraphicFramePr>
            <a:graphicFrameLocks/>
          </p:cNvGraphicFramePr>
          <p:nvPr>
            <p:extLst>
              <p:ext uri="{D42A27DB-BD31-4B8C-83A1-F6EECF244321}">
                <p14:modId xmlns:p14="http://schemas.microsoft.com/office/powerpoint/2010/main" val="53999112"/>
              </p:ext>
            </p:extLst>
          </p:nvPr>
        </p:nvGraphicFramePr>
        <p:xfrm>
          <a:off x="762001" y="762000"/>
          <a:ext cx="7239000" cy="5728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860076"/>
      </p:ext>
    </p:extLst>
  </p:cSld>
  <p:clrMapOvr>
    <a:masterClrMapping/>
  </p:clrMapOvr>
  <p:transition spd="slow">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5800" y="1172843"/>
            <a:ext cx="7467600" cy="4985980"/>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eaLnBrk="0" fontAlgn="base" hangingPunct="0">
              <a:lnSpc>
                <a:spcPct val="150000"/>
              </a:lnSpc>
              <a:spcBef>
                <a:spcPct val="0"/>
              </a:spcBef>
              <a:spcAft>
                <a:spcPct val="0"/>
              </a:spcAft>
            </a:pPr>
            <a:r>
              <a:rPr lang="fa-IR" sz="2000" b="1" dirty="0">
                <a:solidFill>
                  <a:srgbClr val="002060"/>
                </a:solidFill>
                <a:cs typeface="B Titr" pitchFamily="2" charset="-78"/>
              </a:rPr>
              <a:t>اگرچه، هيچ حيطه‌اي در زندگي مشترك وجود ندارد كه از گزند اختلاف مصون باشد، ولي زن و شوهرها معمولاً در </a:t>
            </a:r>
            <a:r>
              <a:rPr lang="fa-IR" sz="2000" b="1" dirty="0" smtClean="0">
                <a:solidFill>
                  <a:srgbClr val="002060"/>
                </a:solidFill>
                <a:cs typeface="B Titr" pitchFamily="2" charset="-78"/>
              </a:rPr>
              <a:t>مسایل  </a:t>
            </a:r>
            <a:r>
              <a:rPr lang="fa-IR" sz="2000" b="1" dirty="0">
                <a:solidFill>
                  <a:srgbClr val="002060"/>
                </a:solidFill>
                <a:cs typeface="B Titr" pitchFamily="2" charset="-78"/>
              </a:rPr>
              <a:t>زیر اختلاف پيدا مي‌كنند:</a:t>
            </a:r>
            <a:endParaRPr lang="en-US" sz="2000" b="1" dirty="0">
              <a:solidFill>
                <a:srgbClr val="002060"/>
              </a:solidFill>
              <a:cs typeface="B Titr" pitchFamily="2" charset="-78"/>
            </a:endParaRPr>
          </a:p>
          <a:p>
            <a:pPr algn="r" eaLnBrk="0" fontAlgn="base" hangingPunct="0">
              <a:lnSpc>
                <a:spcPct val="150000"/>
              </a:lnSpc>
              <a:spcBef>
                <a:spcPct val="0"/>
              </a:spcBef>
              <a:spcAft>
                <a:spcPct val="0"/>
              </a:spcAft>
            </a:pPr>
            <a:r>
              <a:rPr lang="fa-IR" sz="2000" b="1" dirty="0" smtClean="0">
                <a:solidFill>
                  <a:srgbClr val="C00000"/>
                </a:solidFill>
                <a:cs typeface="B Titr" pitchFamily="2" charset="-78"/>
              </a:rPr>
              <a:t>1- </a:t>
            </a:r>
            <a:r>
              <a:rPr lang="fa-IR" sz="2000" b="1" dirty="0">
                <a:solidFill>
                  <a:srgbClr val="C00000"/>
                </a:solidFill>
                <a:cs typeface="B Titr" pitchFamily="2" charset="-78"/>
              </a:rPr>
              <a:t>مسائل جنسي</a:t>
            </a:r>
            <a:endParaRPr lang="en-US" sz="2000" b="1" dirty="0">
              <a:solidFill>
                <a:srgbClr val="C00000"/>
              </a:solidFill>
              <a:cs typeface="B Titr" pitchFamily="2" charset="-78"/>
            </a:endParaRPr>
          </a:p>
          <a:p>
            <a:pPr algn="r" eaLnBrk="0" fontAlgn="base" hangingPunct="0">
              <a:lnSpc>
                <a:spcPct val="150000"/>
              </a:lnSpc>
              <a:spcBef>
                <a:spcPct val="0"/>
              </a:spcBef>
              <a:spcAft>
                <a:spcPct val="0"/>
              </a:spcAft>
            </a:pPr>
            <a:r>
              <a:rPr lang="fa-IR" sz="2000" b="1" dirty="0">
                <a:solidFill>
                  <a:srgbClr val="C00000"/>
                </a:solidFill>
                <a:cs typeface="B Titr" pitchFamily="2" charset="-78"/>
              </a:rPr>
              <a:t>2- مسائل مالي</a:t>
            </a:r>
            <a:endParaRPr lang="en-US" sz="2000" b="1" dirty="0">
              <a:solidFill>
                <a:srgbClr val="C00000"/>
              </a:solidFill>
              <a:cs typeface="B Titr" pitchFamily="2" charset="-78"/>
            </a:endParaRPr>
          </a:p>
          <a:p>
            <a:pPr algn="r" eaLnBrk="0" fontAlgn="base" hangingPunct="0">
              <a:lnSpc>
                <a:spcPct val="150000"/>
              </a:lnSpc>
              <a:spcBef>
                <a:spcPct val="0"/>
              </a:spcBef>
              <a:spcAft>
                <a:spcPct val="0"/>
              </a:spcAft>
            </a:pPr>
            <a:r>
              <a:rPr lang="fa-IR" sz="2000" b="1" dirty="0">
                <a:solidFill>
                  <a:srgbClr val="C00000"/>
                </a:solidFill>
                <a:cs typeface="B Titr" pitchFamily="2" charset="-78"/>
              </a:rPr>
              <a:t>3- مسائل ارتباطي</a:t>
            </a:r>
            <a:endParaRPr lang="en-US" sz="2000" b="1" dirty="0">
              <a:solidFill>
                <a:srgbClr val="C00000"/>
              </a:solidFill>
              <a:cs typeface="B Titr" pitchFamily="2" charset="-78"/>
            </a:endParaRPr>
          </a:p>
          <a:p>
            <a:pPr algn="r" eaLnBrk="0" fontAlgn="base" hangingPunct="0">
              <a:lnSpc>
                <a:spcPct val="150000"/>
              </a:lnSpc>
              <a:spcBef>
                <a:spcPct val="0"/>
              </a:spcBef>
              <a:spcAft>
                <a:spcPct val="0"/>
              </a:spcAft>
            </a:pPr>
            <a:r>
              <a:rPr lang="fa-IR" sz="2000" b="1" dirty="0">
                <a:solidFill>
                  <a:srgbClr val="C00000"/>
                </a:solidFill>
                <a:cs typeface="B Titr" pitchFamily="2" charset="-78"/>
              </a:rPr>
              <a:t>4- مسائل مربوط به خانواده همسر </a:t>
            </a:r>
            <a:r>
              <a:rPr lang="fa-IR" sz="2000" b="1" dirty="0" smtClean="0">
                <a:solidFill>
                  <a:srgbClr val="C00000"/>
                </a:solidFill>
                <a:cs typeface="B Titr" pitchFamily="2" charset="-78"/>
              </a:rPr>
              <a:t>، بستگان و دوستان</a:t>
            </a:r>
            <a:endParaRPr lang="en-US" sz="2000" b="1" dirty="0">
              <a:solidFill>
                <a:srgbClr val="C00000"/>
              </a:solidFill>
              <a:cs typeface="B Titr" pitchFamily="2" charset="-78"/>
            </a:endParaRPr>
          </a:p>
          <a:p>
            <a:pPr algn="r" eaLnBrk="0" fontAlgn="base" hangingPunct="0">
              <a:lnSpc>
                <a:spcPct val="150000"/>
              </a:lnSpc>
              <a:spcBef>
                <a:spcPct val="0"/>
              </a:spcBef>
              <a:spcAft>
                <a:spcPct val="0"/>
              </a:spcAft>
            </a:pPr>
            <a:r>
              <a:rPr lang="fa-IR" sz="2000" b="1" dirty="0">
                <a:solidFill>
                  <a:srgbClr val="C00000"/>
                </a:solidFill>
                <a:cs typeface="B Titr" pitchFamily="2" charset="-78"/>
              </a:rPr>
              <a:t>5- مسائل تفريح و گذراندن اوقات فراغت </a:t>
            </a:r>
            <a:endParaRPr lang="en-US" sz="2000" b="1" dirty="0">
              <a:solidFill>
                <a:srgbClr val="C00000"/>
              </a:solidFill>
              <a:cs typeface="B Titr" pitchFamily="2" charset="-78"/>
            </a:endParaRPr>
          </a:p>
          <a:p>
            <a:pPr algn="r" eaLnBrk="0" fontAlgn="base" hangingPunct="0">
              <a:lnSpc>
                <a:spcPct val="150000"/>
              </a:lnSpc>
              <a:spcBef>
                <a:spcPct val="0"/>
              </a:spcBef>
              <a:spcAft>
                <a:spcPct val="0"/>
              </a:spcAft>
            </a:pPr>
            <a:r>
              <a:rPr lang="fa-IR" sz="2000" b="1" dirty="0">
                <a:solidFill>
                  <a:srgbClr val="C00000"/>
                </a:solidFill>
                <a:cs typeface="B Titr" pitchFamily="2" charset="-78"/>
              </a:rPr>
              <a:t>6 - مسائل مربوط به داشتن و یا نداشتن فرزندان و تربیت </a:t>
            </a:r>
            <a:r>
              <a:rPr lang="fa-IR" sz="2000" b="1" dirty="0" smtClean="0">
                <a:solidFill>
                  <a:srgbClr val="C00000"/>
                </a:solidFill>
                <a:cs typeface="B Titr" pitchFamily="2" charset="-78"/>
              </a:rPr>
              <a:t>آنها</a:t>
            </a:r>
            <a:endParaRPr lang="en-US" sz="2000" b="1" dirty="0">
              <a:solidFill>
                <a:srgbClr val="C00000"/>
              </a:solidFill>
              <a:cs typeface="B Titr" pitchFamily="2" charset="-78"/>
            </a:endParaRPr>
          </a:p>
          <a:p>
            <a:pPr algn="r" eaLnBrk="0" fontAlgn="base" hangingPunct="0">
              <a:lnSpc>
                <a:spcPct val="150000"/>
              </a:lnSpc>
              <a:spcBef>
                <a:spcPct val="0"/>
              </a:spcBef>
              <a:spcAft>
                <a:spcPct val="0"/>
              </a:spcAft>
            </a:pPr>
            <a:r>
              <a:rPr lang="fa-IR" sz="2000" b="1" dirty="0">
                <a:solidFill>
                  <a:srgbClr val="C00000"/>
                </a:solidFill>
                <a:cs typeface="B Titr" pitchFamily="2" charset="-78"/>
              </a:rPr>
              <a:t>7 - مسائل در ارتباط با تقسيم كار و وظایف ، مسؤلیت ها</a:t>
            </a:r>
          </a:p>
          <a:p>
            <a:pPr algn="r" eaLnBrk="0" fontAlgn="base" hangingPunct="0">
              <a:lnSpc>
                <a:spcPct val="150000"/>
              </a:lnSpc>
              <a:spcBef>
                <a:spcPct val="0"/>
              </a:spcBef>
              <a:spcAft>
                <a:spcPct val="0"/>
              </a:spcAft>
            </a:pPr>
            <a:r>
              <a:rPr lang="fa-IR" sz="2000" b="1" dirty="0">
                <a:solidFill>
                  <a:srgbClr val="C00000"/>
                </a:solidFill>
                <a:cs typeface="B Titr" pitchFamily="2" charset="-78"/>
              </a:rPr>
              <a:t>8- مسائل </a:t>
            </a:r>
            <a:r>
              <a:rPr lang="fa-IR" sz="2000" b="1" dirty="0" smtClean="0">
                <a:solidFill>
                  <a:srgbClr val="C00000"/>
                </a:solidFill>
                <a:cs typeface="B Titr" pitchFamily="2" charset="-78"/>
              </a:rPr>
              <a:t>ديني</a:t>
            </a:r>
          </a:p>
          <a:p>
            <a:pPr lvl="0" eaLnBrk="0" fontAlgn="base" hangingPunct="0">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02534364"/>
      </p:ext>
    </p:extLst>
  </p:cSld>
  <p:clrMapOvr>
    <a:masterClrMapping/>
  </p:clrMapOvr>
  <p:transition spd="slow">
    <p:check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381000" y="1197978"/>
            <a:ext cx="8458200" cy="5262979"/>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rtl="1" eaLnBrk="0" fontAlgn="base" hangingPunct="0">
              <a:lnSpc>
                <a:spcPct val="150000"/>
              </a:lnSpc>
              <a:spcBef>
                <a:spcPct val="0"/>
              </a:spcBef>
              <a:spcAft>
                <a:spcPct val="0"/>
              </a:spcAft>
              <a:buFont typeface="Wingdings" panose="05000000000000000000" pitchFamily="2" charset="2"/>
              <a:buChar char="Ø"/>
            </a:pPr>
            <a:r>
              <a:rPr lang="fa-IR" sz="2800" b="1" dirty="0"/>
              <a:t>وقتي زوجين در منزل خصوصي خود قرار مي‌گيرند بايد در مورد امور مختلف </a:t>
            </a:r>
            <a:r>
              <a:rPr lang="fa-IR" sz="2800" b="1" dirty="0" smtClean="0"/>
              <a:t>زندگی زناشویی تصميم‌گيري </a:t>
            </a:r>
            <a:r>
              <a:rPr lang="fa-IR" sz="2800" b="1" dirty="0"/>
              <a:t>كنند</a:t>
            </a:r>
            <a:r>
              <a:rPr lang="fa-IR" sz="2800" b="1" dirty="0" smtClean="0"/>
              <a:t>.</a:t>
            </a:r>
          </a:p>
          <a:p>
            <a:pPr marL="457200" indent="-457200" algn="just" rtl="1" eaLnBrk="0" fontAlgn="base" hangingPunct="0">
              <a:lnSpc>
                <a:spcPct val="150000"/>
              </a:lnSpc>
              <a:spcBef>
                <a:spcPct val="0"/>
              </a:spcBef>
              <a:spcAft>
                <a:spcPct val="0"/>
              </a:spcAft>
              <a:buFont typeface="Wingdings" panose="05000000000000000000" pitchFamily="2" charset="2"/>
              <a:buChar char="Ø"/>
            </a:pPr>
            <a:r>
              <a:rPr lang="fa-IR" sz="2800" b="1" dirty="0"/>
              <a:t>به همين دليل است كه مسائلي مثل رابطه‌ي جنسي، رابطه </a:t>
            </a:r>
            <a:r>
              <a:rPr lang="fa-IR" sz="2800" b="1" dirty="0" smtClean="0"/>
              <a:t>با خانواده </a:t>
            </a:r>
            <a:r>
              <a:rPr lang="fa-IR" sz="2800" b="1" dirty="0"/>
              <a:t>همسر و اقوام، پول، فرزندان و تقسيم كار منشأ اختلاف مي‌شوند.</a:t>
            </a:r>
          </a:p>
          <a:p>
            <a:pPr marL="457200" indent="-457200" algn="just" rtl="1" eaLnBrk="0" fontAlgn="base" hangingPunct="0">
              <a:lnSpc>
                <a:spcPct val="150000"/>
              </a:lnSpc>
              <a:spcBef>
                <a:spcPct val="0"/>
              </a:spcBef>
              <a:spcAft>
                <a:spcPct val="0"/>
              </a:spcAft>
              <a:buFont typeface="Wingdings" panose="05000000000000000000" pitchFamily="2" charset="2"/>
              <a:buChar char="Ø"/>
            </a:pPr>
            <a:r>
              <a:rPr lang="fa-IR" sz="2800" b="1" dirty="0"/>
              <a:t> پس احتمال اين كه زن و شوهرها با «وجود اين همه مسائل، دچار تعارض و مشکل شوند» خيلي زیاد است. </a:t>
            </a:r>
          </a:p>
          <a:p>
            <a:pPr lvl="0" algn="just" rtl="1" eaLnBrk="0" fontAlgn="base" hangingPunct="0">
              <a:lnSpc>
                <a:spcPct val="150000"/>
              </a:lnSpc>
              <a:spcBef>
                <a:spcPct val="0"/>
              </a:spcBef>
              <a:spcAft>
                <a:spcPct val="0"/>
              </a:spcAft>
            </a:pPr>
            <a:r>
              <a:rPr lang="fa-IR" sz="2800" b="1" dirty="0" smtClean="0"/>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3691960"/>
      </p:ext>
    </p:extLst>
  </p:cSld>
  <p:clrMapOvr>
    <a:masterClrMapping/>
  </p:clrMapOvr>
  <p:transition spd="slow">
    <p:blind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381000" y="1290309"/>
            <a:ext cx="8458200" cy="5078313"/>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rtl="1" eaLnBrk="0" fontAlgn="base" hangingPunct="0">
              <a:lnSpc>
                <a:spcPct val="150000"/>
              </a:lnSpc>
              <a:spcBef>
                <a:spcPct val="0"/>
              </a:spcBef>
              <a:spcAft>
                <a:spcPct val="0"/>
              </a:spcAft>
              <a:buFont typeface="Wingdings" panose="05000000000000000000" pitchFamily="2" charset="2"/>
              <a:buChar char="Ø"/>
            </a:pPr>
            <a:r>
              <a:rPr lang="fa-IR" sz="2400" b="1" dirty="0" smtClean="0">
                <a:solidFill>
                  <a:srgbClr val="FF0000"/>
                </a:solidFill>
              </a:rPr>
              <a:t>به </a:t>
            </a:r>
            <a:r>
              <a:rPr lang="fa-IR" sz="2400" b="1" dirty="0">
                <a:solidFill>
                  <a:srgbClr val="FF0000"/>
                </a:solidFill>
              </a:rPr>
              <a:t>عنوان مثال، </a:t>
            </a:r>
            <a:r>
              <a:rPr lang="fa-IR" sz="2400" b="1" dirty="0"/>
              <a:t>وقتي شما تنها زندگي مي‌كنيد، مي‌توانيد </a:t>
            </a:r>
            <a:r>
              <a:rPr lang="fa-IR" sz="2400" b="1" dirty="0" smtClean="0"/>
              <a:t>برای غذای شام </a:t>
            </a:r>
            <a:r>
              <a:rPr lang="fa-IR" sz="2400" b="1" dirty="0"/>
              <a:t>هر چيزي را كه دوست داريد بخوريد. </a:t>
            </a:r>
            <a:endParaRPr lang="fa-IR" sz="2400" b="1" dirty="0" smtClean="0"/>
          </a:p>
          <a:p>
            <a:pPr marL="457200" indent="-457200" algn="just" rtl="1" eaLnBrk="0" fontAlgn="base" hangingPunct="0">
              <a:lnSpc>
                <a:spcPct val="150000"/>
              </a:lnSpc>
              <a:spcBef>
                <a:spcPct val="0"/>
              </a:spcBef>
              <a:spcAft>
                <a:spcPct val="0"/>
              </a:spcAft>
              <a:buFont typeface="Wingdings" panose="05000000000000000000" pitchFamily="2" charset="2"/>
              <a:buChar char="Ø"/>
            </a:pPr>
            <a:r>
              <a:rPr lang="fa-IR" sz="2400" b="1" dirty="0" smtClean="0"/>
              <a:t>اما </a:t>
            </a:r>
            <a:r>
              <a:rPr lang="fa-IR" sz="2400" b="1" dirty="0"/>
              <a:t>وقتي دو نفر با هم باشند، بايد به نوعي با هم تصميم بگيرند كه چه بخورند، چه كسي آن را آماده كند و چه زماني آن را بخورند. </a:t>
            </a:r>
            <a:endParaRPr lang="fa-IR" sz="2400" b="1" dirty="0" smtClean="0"/>
          </a:p>
          <a:p>
            <a:pPr marL="457200" indent="-457200" algn="just" rtl="1" eaLnBrk="0" fontAlgn="base" hangingPunct="0">
              <a:lnSpc>
                <a:spcPct val="150000"/>
              </a:lnSpc>
              <a:spcBef>
                <a:spcPct val="0"/>
              </a:spcBef>
              <a:spcAft>
                <a:spcPct val="0"/>
              </a:spcAft>
              <a:buFont typeface="Wingdings" panose="05000000000000000000" pitchFamily="2" charset="2"/>
              <a:buChar char="Ø"/>
            </a:pPr>
            <a:r>
              <a:rPr lang="fa-IR" sz="2400" b="1" dirty="0" smtClean="0"/>
              <a:t>آيا </a:t>
            </a:r>
            <a:r>
              <a:rPr lang="fa-IR" sz="2400" b="1" dirty="0"/>
              <a:t>بعد از غذا ظرف‌ها را بشويند يا آنها را براي روز </a:t>
            </a:r>
            <a:r>
              <a:rPr lang="fa-IR" sz="2400" b="1" dirty="0" smtClean="0"/>
              <a:t>دیگربگذارند</a:t>
            </a:r>
            <a:r>
              <a:rPr lang="fa-IR" sz="2400" b="1" dirty="0"/>
              <a:t>، </a:t>
            </a:r>
            <a:endParaRPr lang="fa-IR" sz="2400" b="1" dirty="0" smtClean="0"/>
          </a:p>
          <a:p>
            <a:pPr marL="457200" indent="-457200" algn="just" rtl="1" eaLnBrk="0" fontAlgn="base" hangingPunct="0">
              <a:lnSpc>
                <a:spcPct val="150000"/>
              </a:lnSpc>
              <a:spcBef>
                <a:spcPct val="0"/>
              </a:spcBef>
              <a:spcAft>
                <a:spcPct val="0"/>
              </a:spcAft>
              <a:buFont typeface="Wingdings" panose="05000000000000000000" pitchFamily="2" charset="2"/>
              <a:buChar char="Ø"/>
            </a:pPr>
            <a:r>
              <a:rPr lang="fa-IR" sz="2400" b="1" dirty="0" smtClean="0"/>
              <a:t>همراه </a:t>
            </a:r>
            <a:r>
              <a:rPr lang="fa-IR" sz="2400" b="1" dirty="0"/>
              <a:t>با صدها تصميم جزئي يا اساسي درباره زندگي روزانه، مانند مسائل اقتصادي، فرزند پروري، رابطه‌ي جنسي، اوقات فراغت و نظاير اين‌ها. </a:t>
            </a:r>
            <a:endParaRPr lang="fa-IR" sz="2400" b="1" dirty="0" smtClean="0"/>
          </a:p>
          <a:p>
            <a:pPr marL="457200" indent="-457200" algn="just" rtl="1" eaLnBrk="0" fontAlgn="base" hangingPunct="0">
              <a:lnSpc>
                <a:spcPct val="150000"/>
              </a:lnSpc>
              <a:spcBef>
                <a:spcPct val="0"/>
              </a:spcBef>
              <a:spcAft>
                <a:spcPct val="0"/>
              </a:spcAft>
              <a:buFont typeface="Wingdings" panose="05000000000000000000" pitchFamily="2" charset="2"/>
              <a:buChar char="Ø"/>
            </a:pPr>
            <a:r>
              <a:rPr lang="fa-IR" sz="2400" b="1" dirty="0" smtClean="0"/>
              <a:t>چون </a:t>
            </a:r>
            <a:r>
              <a:rPr lang="fa-IR" sz="2400" b="1" dirty="0"/>
              <a:t>هر دو طرف نيازها و ترجيح‌هايي دارند، يك تعارض غيرقابل اجتناب بين تمايل به استقلال داشتن و نياز به </a:t>
            </a:r>
            <a:r>
              <a:rPr lang="fa-IR" sz="2400" b="1" dirty="0" smtClean="0"/>
              <a:t>صميمي </a:t>
            </a:r>
            <a:r>
              <a:rPr lang="fa-IR" sz="2400" b="1" dirty="0"/>
              <a:t>بودن به وجود خواهد </a:t>
            </a:r>
            <a:r>
              <a:rPr lang="fa-IR" sz="2400" b="1" dirty="0" smtClean="0"/>
              <a:t>آمد. </a:t>
            </a:r>
            <a:endParaRPr lang="fa-IR" sz="2400" b="1" dirty="0"/>
          </a:p>
        </p:txBody>
      </p:sp>
    </p:spTree>
    <p:extLst>
      <p:ext uri="{BB962C8B-B14F-4D97-AF65-F5344CB8AC3E}">
        <p14:creationId xmlns:p14="http://schemas.microsoft.com/office/powerpoint/2010/main" val="225846083"/>
      </p:ext>
    </p:extLst>
  </p:cSld>
  <p:clrMapOvr>
    <a:masterClrMapping/>
  </p:clrMapOvr>
  <p:transition spd="slow">
    <p:blinds/>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85800" y="1074263"/>
            <a:ext cx="7467600" cy="5183150"/>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1" eaLnBrk="0" fontAlgn="base" hangingPunct="0">
              <a:lnSpc>
                <a:spcPct val="150000"/>
              </a:lnSpc>
              <a:spcBef>
                <a:spcPct val="0"/>
              </a:spcBef>
              <a:spcAft>
                <a:spcPct val="0"/>
              </a:spcAft>
            </a:pPr>
            <a:r>
              <a:rPr lang="fa-IR" sz="2800" b="1" dirty="0" smtClean="0">
                <a:solidFill>
                  <a:srgbClr val="FF0000"/>
                </a:solidFill>
              </a:rPr>
              <a:t>در </a:t>
            </a:r>
            <a:r>
              <a:rPr lang="fa-IR" sz="2800" b="1" dirty="0">
                <a:solidFill>
                  <a:srgbClr val="FF0000"/>
                </a:solidFill>
              </a:rPr>
              <a:t>اوايل زندگي زناشويي</a:t>
            </a:r>
            <a:r>
              <a:rPr lang="fa-IR" sz="2800" b="1" dirty="0" smtClean="0">
                <a:solidFill>
                  <a:srgbClr val="FF0000"/>
                </a:solidFill>
              </a:rPr>
              <a:t>،</a:t>
            </a:r>
          </a:p>
          <a:p>
            <a:pPr marL="457200" indent="-457200" algn="just" rtl="1" eaLnBrk="0" fontAlgn="base" hangingPunct="0">
              <a:lnSpc>
                <a:spcPct val="150000"/>
              </a:lnSpc>
              <a:spcBef>
                <a:spcPct val="0"/>
              </a:spcBef>
              <a:spcAft>
                <a:spcPct val="0"/>
              </a:spcAft>
              <a:buFont typeface="Wingdings" panose="05000000000000000000" pitchFamily="2" charset="2"/>
              <a:buChar char="Ø"/>
            </a:pPr>
            <a:r>
              <a:rPr lang="fa-IR" sz="2800" b="1" dirty="0" smtClean="0">
                <a:solidFill>
                  <a:srgbClr val="FF0000"/>
                </a:solidFill>
              </a:rPr>
              <a:t> </a:t>
            </a:r>
            <a:r>
              <a:rPr lang="fa-IR" sz="2800" b="1" dirty="0"/>
              <a:t>معمولاً توقعات مربوط به چگونگي روند زندگي مشترك، تحت تأثير عشق </a:t>
            </a:r>
            <a:r>
              <a:rPr lang="fa-IR" sz="2800" b="1" dirty="0" smtClean="0"/>
              <a:t>پر شور جذبه جنسی، رؤياهاي </a:t>
            </a:r>
            <a:r>
              <a:rPr lang="fa-IR" sz="2800" b="1" dirty="0"/>
              <a:t>خوشبختي و هيجان و دلبستگي‌هاي عاشق قرار مي‌گيرد</a:t>
            </a:r>
            <a:r>
              <a:rPr lang="fa-IR" sz="2800" b="1" dirty="0" smtClean="0"/>
              <a:t>.</a:t>
            </a:r>
          </a:p>
          <a:p>
            <a:pPr marL="457200" indent="-457200" algn="just" rtl="1" eaLnBrk="0" fontAlgn="base" hangingPunct="0">
              <a:lnSpc>
                <a:spcPct val="150000"/>
              </a:lnSpc>
              <a:spcBef>
                <a:spcPct val="0"/>
              </a:spcBef>
              <a:spcAft>
                <a:spcPct val="0"/>
              </a:spcAft>
              <a:buFont typeface="Wingdings" panose="05000000000000000000" pitchFamily="2" charset="2"/>
              <a:buChar char="Ø"/>
            </a:pPr>
            <a:r>
              <a:rPr lang="fa-IR" sz="2800" b="1" dirty="0" smtClean="0"/>
              <a:t> </a:t>
            </a:r>
            <a:r>
              <a:rPr lang="fa-IR" sz="2800" b="1" dirty="0"/>
              <a:t>در نتيجه زن و شوهر تا زماني كه مشكلي بروز نكرده درباره كارهاي اجرايي خانواده، كه اغلب انتظارات متفاوت زن و شوهر را آشكار مي‌سازد بحثي نمي‌كنند. </a:t>
            </a:r>
          </a:p>
          <a:p>
            <a:pPr algn="just" rtl="1" eaLnBrk="0" fontAlgn="base" hangingPunct="0">
              <a:lnSpc>
                <a:spcPct val="150000"/>
              </a:lnSpc>
              <a:spcBef>
                <a:spcPct val="0"/>
              </a:spcBef>
              <a:spcAft>
                <a:spcPct val="0"/>
              </a:spcAft>
            </a:pP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51751803"/>
      </p:ext>
    </p:extLst>
  </p:cSld>
  <p:clrMapOvr>
    <a:masterClrMapping/>
  </p:clrMapOvr>
  <p:transition spd="slow">
    <p:check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435" name="Rectangle 3"/>
          <p:cNvSpPr>
            <a:spLocks noChangeArrowheads="1"/>
          </p:cNvSpPr>
          <p:nvPr/>
        </p:nvSpPr>
        <p:spPr bwMode="auto">
          <a:xfrm>
            <a:off x="381000" y="1370332"/>
            <a:ext cx="8458200" cy="4918269"/>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a:lnSpc>
                <a:spcPct val="160000"/>
              </a:lnSpc>
              <a:buFont typeface="Wingdings" pitchFamily="2" charset="2"/>
              <a:buChar char="×"/>
              <a:defRPr/>
            </a:pPr>
            <a:r>
              <a:rPr lang="fa-IR" sz="2800" b="1" dirty="0">
                <a:solidFill>
                  <a:srgbClr val="002060"/>
                </a:solidFill>
                <a:latin typeface="Arial" pitchFamily="34" charset="0"/>
                <a:cs typeface="B Nazanin" panose="00000400000000000000" pitchFamily="2" charset="-78"/>
              </a:rPr>
              <a:t>وقتی در زندگی زناشویی می بینید که همسر تان مورد نظر شما نیست و یا برطبق نظر و میل شما رفتار نمی کند، احساس ناراحتی و نا خشنودی می کنید.</a:t>
            </a:r>
          </a:p>
          <a:p>
            <a:pPr algn="justLow" rtl="1">
              <a:lnSpc>
                <a:spcPct val="160000"/>
              </a:lnSpc>
              <a:buFont typeface="Wingdings" pitchFamily="2" charset="2"/>
              <a:buChar char="×"/>
              <a:defRPr/>
            </a:pPr>
            <a:r>
              <a:rPr lang="fa-IR" sz="2800" b="1" dirty="0">
                <a:solidFill>
                  <a:srgbClr val="002060"/>
                </a:solidFill>
                <a:cs typeface="B Nazanin" panose="00000400000000000000" pitchFamily="2" charset="-78"/>
              </a:rPr>
              <a:t>به نظر من ناخشنودی بهترین کلمه برای توصیف زندگی است وقتی بر وفق مراد نیست.</a:t>
            </a:r>
          </a:p>
          <a:p>
            <a:pPr algn="justLow" rtl="1">
              <a:lnSpc>
                <a:spcPct val="160000"/>
              </a:lnSpc>
              <a:buFont typeface="Wingdings" pitchFamily="2" charset="2"/>
              <a:buChar char="×"/>
              <a:defRPr/>
            </a:pPr>
            <a:r>
              <a:rPr lang="fa-IR" sz="2800" b="1" dirty="0">
                <a:solidFill>
                  <a:srgbClr val="002060"/>
                </a:solidFill>
                <a:cs typeface="B Nazanin" panose="00000400000000000000" pitchFamily="2" charset="-78"/>
              </a:rPr>
              <a:t>معمولا ًوقتی زن و شوهر طبق میل یکدیگر رفتار نمی کنند، احساس ناخشنودی می کنند</a:t>
            </a:r>
            <a:r>
              <a:rPr lang="fa-IR" sz="2800" b="1" dirty="0" smtClean="0">
                <a:solidFill>
                  <a:srgbClr val="002060"/>
                </a:solidFill>
                <a:cs typeface="B Nazanin" panose="00000400000000000000" pitchFamily="2" charset="-78"/>
              </a:rPr>
              <a:t>.</a:t>
            </a:r>
            <a:endParaRPr lang="fa-IR" sz="2800" b="1" dirty="0">
              <a:solidFill>
                <a:srgbClr val="002060"/>
              </a:solidFill>
              <a:cs typeface="B Nazanin" panose="00000400000000000000" pitchFamily="2" charset="-78"/>
            </a:endParaRPr>
          </a:p>
        </p:txBody>
      </p:sp>
    </p:spTree>
    <p:extLst>
      <p:ext uri="{BB962C8B-B14F-4D97-AF65-F5344CB8AC3E}">
        <p14:creationId xmlns:p14="http://schemas.microsoft.com/office/powerpoint/2010/main" val="892867553"/>
      </p:ext>
    </p:extLst>
  </p:cSld>
  <p:clrMapOvr>
    <a:masterClrMapping/>
  </p:clrMapOvr>
  <p:transition spd="slow">
    <p:blind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3400" y="1377732"/>
            <a:ext cx="8229600" cy="4832092"/>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457200" indent="-457200" algn="justLow" rtl="1">
              <a:buFont typeface="Wingdings" panose="05000000000000000000" pitchFamily="2" charset="2"/>
              <a:buChar char="Ø"/>
              <a:defRPr/>
            </a:pPr>
            <a:r>
              <a:rPr lang="fa-IR" sz="2800" b="1" dirty="0">
                <a:solidFill>
                  <a:srgbClr val="FF0000"/>
                </a:solidFill>
                <a:cs typeface="B Nazanin" panose="00000400000000000000" pitchFamily="2" charset="-78"/>
              </a:rPr>
              <a:t>وقتی خشنود </a:t>
            </a:r>
            <a:r>
              <a:rPr lang="fa-IR" sz="2800" b="1" dirty="0" smtClean="0">
                <a:solidFill>
                  <a:srgbClr val="FF0000"/>
                </a:solidFill>
                <a:cs typeface="B Nazanin" panose="00000400000000000000" pitchFamily="2" charset="-78"/>
              </a:rPr>
              <a:t>هستید، </a:t>
            </a:r>
            <a:r>
              <a:rPr lang="fa-IR" sz="2800" b="1" dirty="0">
                <a:solidFill>
                  <a:srgbClr val="002060"/>
                </a:solidFill>
                <a:cs typeface="B Nazanin" panose="00000400000000000000" pitchFamily="2" charset="-78"/>
              </a:rPr>
              <a:t>به خودتان می گویید به هیچ چیز دست نزن، همین وضع خوب است، </a:t>
            </a:r>
          </a:p>
          <a:p>
            <a:pPr marL="457200" indent="-457200" algn="justLow" rtl="1">
              <a:lnSpc>
                <a:spcPct val="150000"/>
              </a:lnSpc>
              <a:buFont typeface="Wingdings" panose="05000000000000000000" pitchFamily="2" charset="2"/>
              <a:buChar char="Ø"/>
              <a:defRPr/>
            </a:pPr>
            <a:r>
              <a:rPr lang="fa-IR" sz="2800" b="1" dirty="0" smtClean="0">
                <a:solidFill>
                  <a:srgbClr val="FF0000"/>
                </a:solidFill>
                <a:cs typeface="B Nazanin" panose="00000400000000000000" pitchFamily="2" charset="-78"/>
              </a:rPr>
              <a:t>اما در </a:t>
            </a:r>
            <a:r>
              <a:rPr lang="fa-IR" sz="2800" b="1" dirty="0">
                <a:solidFill>
                  <a:srgbClr val="FF0000"/>
                </a:solidFill>
                <a:cs typeface="B Nazanin" panose="00000400000000000000" pitchFamily="2" charset="-78"/>
              </a:rPr>
              <a:t>حالت ناخشنودی، </a:t>
            </a:r>
            <a:r>
              <a:rPr lang="fa-IR" sz="2800" b="1" dirty="0">
                <a:solidFill>
                  <a:srgbClr val="002060"/>
                </a:solidFill>
                <a:cs typeface="B Nazanin" panose="00000400000000000000" pitchFamily="2" charset="-78"/>
              </a:rPr>
              <a:t>اولین چیزی که به فکرتان خطور می کند این است که چه کسی یا چه چیزی مسئول ناخشنودی من است؟</a:t>
            </a:r>
            <a:r>
              <a:rPr lang="fa-IR" sz="2800" b="1" dirty="0"/>
              <a:t> </a:t>
            </a:r>
            <a:endParaRPr lang="en-US" sz="2000" dirty="0">
              <a:solidFill>
                <a:schemeClr val="tx1"/>
              </a:solidFill>
              <a:latin typeface="Arial" pitchFamily="34" charset="0"/>
              <a:cs typeface="Arial" pitchFamily="34" charset="0"/>
            </a:endParaRPr>
          </a:p>
          <a:p>
            <a:pPr marL="457200" indent="-457200" algn="justLow" rtl="1">
              <a:lnSpc>
                <a:spcPct val="150000"/>
              </a:lnSpc>
              <a:buFont typeface="Wingdings" panose="05000000000000000000" pitchFamily="2" charset="2"/>
              <a:buChar char="Ø"/>
              <a:defRPr/>
            </a:pPr>
            <a:r>
              <a:rPr lang="fa-IR" sz="2800" b="1" dirty="0" smtClean="0">
                <a:solidFill>
                  <a:srgbClr val="C00000"/>
                </a:solidFill>
              </a:rPr>
              <a:t>وقتی </a:t>
            </a:r>
            <a:r>
              <a:rPr lang="fa-IR" sz="2800" b="1" dirty="0">
                <a:solidFill>
                  <a:srgbClr val="C00000"/>
                </a:solidFill>
              </a:rPr>
              <a:t>ما ناخشنود هستیم</a:t>
            </a:r>
            <a:r>
              <a:rPr lang="fa-IR" sz="2800" b="1" dirty="0"/>
              <a:t>، اولین فکری که به ذهن مان خطور می کند، انجام کاری برای برطرف کردن آن است. </a:t>
            </a:r>
            <a:endParaRPr lang="fa-IR" sz="2800" b="1" dirty="0" smtClean="0"/>
          </a:p>
          <a:p>
            <a:pPr marL="457200" indent="-457200" algn="justLow" rtl="1">
              <a:lnSpc>
                <a:spcPct val="150000"/>
              </a:lnSpc>
              <a:buFont typeface="Wingdings" panose="05000000000000000000" pitchFamily="2" charset="2"/>
              <a:buChar char="Ø"/>
              <a:defRPr/>
            </a:pPr>
            <a:endParaRPr lang="fa-IR" sz="2800" b="1" dirty="0"/>
          </a:p>
        </p:txBody>
      </p:sp>
    </p:spTree>
    <p:extLst>
      <p:ext uri="{BB962C8B-B14F-4D97-AF65-F5344CB8AC3E}">
        <p14:creationId xmlns:p14="http://schemas.microsoft.com/office/powerpoint/2010/main" val="3692378154"/>
      </p:ext>
    </p:extLst>
  </p:cSld>
  <p:clrMapOvr>
    <a:masterClrMapping/>
  </p:clrMapOvr>
  <p:transition spd="slow">
    <p:strips/>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23860DD7-8E8A-448A-BE20-1F262B2905E9}" type="slidenum">
              <a:rPr lang="en-US" altLang="en-US" sz="1400" smtClean="0">
                <a:solidFill>
                  <a:srgbClr val="FFFFFF"/>
                </a:solidFill>
                <a:latin typeface="Franklin Gothic Book" panose="020B0503020102020204" pitchFamily="34" charset="0"/>
              </a:rPr>
              <a:pPr>
                <a:spcBef>
                  <a:spcPct val="0"/>
                </a:spcBef>
                <a:buClrTx/>
                <a:buSzTx/>
                <a:buFontTx/>
                <a:buNone/>
              </a:pPr>
              <a:t>66</a:t>
            </a:fld>
            <a:endParaRPr lang="en-US" altLang="en-US" sz="1400" smtClean="0">
              <a:solidFill>
                <a:srgbClr val="FFFFFF"/>
              </a:solidFill>
              <a:latin typeface="Franklin Gothic Book" panose="020B0503020102020204" pitchFamily="34" charset="0"/>
            </a:endParaRPr>
          </a:p>
        </p:txBody>
      </p:sp>
      <p:sp>
        <p:nvSpPr>
          <p:cNvPr id="133124" name="Content Placeholder 3"/>
          <p:cNvSpPr>
            <a:spLocks noGrp="1"/>
          </p:cNvSpPr>
          <p:nvPr>
            <p:ph sz="quarter" idx="1"/>
          </p:nvPr>
        </p:nvSpPr>
        <p:spPr>
          <a:xfrm>
            <a:off x="146050" y="1143000"/>
            <a:ext cx="8997950" cy="5524500"/>
          </a:xfrm>
        </p:spPr>
        <p:txBody>
          <a:bodyPr>
            <a:normAutofit lnSpcReduction="10000"/>
          </a:bodyPr>
          <a:lstStyle/>
          <a:p>
            <a:pPr algn="justLow" rtl="1">
              <a:lnSpc>
                <a:spcPct val="150000"/>
              </a:lnSpc>
              <a:defRPr/>
            </a:pPr>
            <a:r>
              <a:rPr lang="fa-IR" sz="2800" b="1" dirty="0" smtClean="0">
                <a:solidFill>
                  <a:srgbClr val="002060"/>
                </a:solidFill>
                <a:cs typeface="B Nazanin" panose="00000400000000000000" pitchFamily="2" charset="-78"/>
              </a:rPr>
              <a:t>بنابراین، </a:t>
            </a:r>
            <a:r>
              <a:rPr lang="fa-IR" sz="2800" b="1" dirty="0">
                <a:solidFill>
                  <a:srgbClr val="002060"/>
                </a:solidFill>
                <a:cs typeface="B Nazanin" panose="00000400000000000000" pitchFamily="2" charset="-78"/>
              </a:rPr>
              <a:t>اگر ناخشنود باشید تقریباً غیرممکن است  به علت ناخشنودی خود فکر </a:t>
            </a:r>
            <a:r>
              <a:rPr lang="fa-IR" sz="2800" b="1" dirty="0" smtClean="0">
                <a:solidFill>
                  <a:srgbClr val="002060"/>
                </a:solidFill>
                <a:cs typeface="B Nazanin" panose="00000400000000000000" pitchFamily="2" charset="-78"/>
              </a:rPr>
              <a:t>نکنید و کاری را انجام ندهید.</a:t>
            </a:r>
            <a:endParaRPr lang="fa-IR" sz="2800" b="1" dirty="0">
              <a:solidFill>
                <a:srgbClr val="002060"/>
              </a:solidFill>
              <a:cs typeface="B Nazanin" panose="00000400000000000000" pitchFamily="2" charset="-78"/>
            </a:endParaRPr>
          </a:p>
          <a:p>
            <a:pPr algn="justLow" rtl="1">
              <a:lnSpc>
                <a:spcPct val="150000"/>
              </a:lnSpc>
              <a:defRPr/>
            </a:pPr>
            <a:r>
              <a:rPr lang="fa-IR" sz="2800" b="1" dirty="0">
                <a:solidFill>
                  <a:srgbClr val="002060"/>
                </a:solidFill>
                <a:cs typeface="B Nazanin" panose="00000400000000000000" pitchFamily="2" charset="-78"/>
              </a:rPr>
              <a:t>وقتی زن یا شوهر، احساس ناخشنودی کند، اولین </a:t>
            </a:r>
            <a:r>
              <a:rPr lang="fa-IR" sz="2800" b="1" dirty="0" smtClean="0">
                <a:solidFill>
                  <a:srgbClr val="002060"/>
                </a:solidFill>
                <a:cs typeface="B Nazanin" panose="00000400000000000000" pitchFamily="2" charset="-78"/>
              </a:rPr>
              <a:t>اقدام </a:t>
            </a:r>
            <a:r>
              <a:rPr lang="fa-IR" sz="2800" b="1" dirty="0">
                <a:solidFill>
                  <a:srgbClr val="002060"/>
                </a:solidFill>
                <a:cs typeface="B Nazanin" panose="00000400000000000000" pitchFamily="2" charset="-78"/>
              </a:rPr>
              <a:t>که به فکرش خطور می کند، این است که  همسرش را </a:t>
            </a:r>
            <a:r>
              <a:rPr lang="fa-IR" sz="2800" b="1" dirty="0">
                <a:solidFill>
                  <a:srgbClr val="C00000"/>
                </a:solidFill>
                <a:cs typeface="B Nazanin" panose="00000400000000000000" pitchFamily="2" charset="-78"/>
              </a:rPr>
              <a:t>کنترل</a:t>
            </a:r>
            <a:r>
              <a:rPr lang="fa-IR" sz="2800" b="1" dirty="0">
                <a:solidFill>
                  <a:srgbClr val="002060"/>
                </a:solidFill>
                <a:cs typeface="B Nazanin" panose="00000400000000000000" pitchFamily="2" charset="-78"/>
              </a:rPr>
              <a:t> کند.</a:t>
            </a:r>
          </a:p>
          <a:p>
            <a:pPr algn="justLow" rtl="1">
              <a:lnSpc>
                <a:spcPct val="150000"/>
              </a:lnSpc>
              <a:defRPr/>
            </a:pPr>
            <a:r>
              <a:rPr lang="fa-IR" sz="2800" b="1" dirty="0">
                <a:solidFill>
                  <a:srgbClr val="002060"/>
                </a:solidFill>
                <a:cs typeface="B Nazanin" panose="00000400000000000000" pitchFamily="2" charset="-78"/>
              </a:rPr>
              <a:t>زندگی را کنترل کن تا زندگی تو را کنترل نکند، شعار اصلی افراد کنترل کننده است.</a:t>
            </a:r>
          </a:p>
          <a:p>
            <a:pPr algn="justLow" rtl="1">
              <a:lnSpc>
                <a:spcPct val="150000"/>
              </a:lnSpc>
              <a:defRPr/>
            </a:pPr>
            <a:r>
              <a:rPr lang="fa-IR" sz="2800" b="1" dirty="0">
                <a:solidFill>
                  <a:srgbClr val="C00000"/>
                </a:solidFill>
                <a:cs typeface="B Nazanin" panose="00000400000000000000" pitchFamily="2" charset="-78"/>
              </a:rPr>
              <a:t>الویت افراد کنترلگر، </a:t>
            </a:r>
            <a:r>
              <a:rPr lang="fa-IR" sz="2800" b="1" dirty="0">
                <a:solidFill>
                  <a:srgbClr val="002060"/>
                </a:solidFill>
                <a:cs typeface="B Nazanin" panose="00000400000000000000" pitchFamily="2" charset="-78"/>
              </a:rPr>
              <a:t>کنترل و نظارت بر خود، همسر و رابطه شان است.</a:t>
            </a:r>
          </a:p>
          <a:p>
            <a:pPr algn="justLow" rtl="1">
              <a:lnSpc>
                <a:spcPct val="150000"/>
              </a:lnSpc>
              <a:defRPr/>
            </a:pPr>
            <a:r>
              <a:rPr lang="fa-IR" sz="2800" b="1" dirty="0">
                <a:solidFill>
                  <a:srgbClr val="002060"/>
                </a:solidFill>
                <a:cs typeface="B Nazanin" panose="00000400000000000000" pitchFamily="2" charset="-78"/>
              </a:rPr>
              <a:t>این هدف از طریق رفتارهای دیکتاتوری و استبدادی دنبال می شود</a:t>
            </a:r>
            <a:r>
              <a:rPr lang="fa-IR" sz="2800" b="1" dirty="0" smtClean="0">
                <a:solidFill>
                  <a:srgbClr val="C00000"/>
                </a:solidFill>
                <a:cs typeface="B Nazanin" panose="00000400000000000000" pitchFamily="2" charset="-78"/>
              </a:rPr>
              <a:t>.</a:t>
            </a:r>
          </a:p>
          <a:p>
            <a:pPr algn="justLow" rtl="1">
              <a:defRPr/>
            </a:pPr>
            <a:endParaRPr lang="fa-IR" sz="2800" b="1" dirty="0" smtClean="0">
              <a:solidFill>
                <a:srgbClr val="C00000"/>
              </a:solidFill>
              <a:cs typeface="B Nazanin" panose="00000400000000000000" pitchFamily="2" charset="-78"/>
            </a:endParaRPr>
          </a:p>
          <a:p>
            <a:pPr algn="justLow" rtl="1">
              <a:lnSpc>
                <a:spcPct val="150000"/>
              </a:lnSpc>
              <a:defRPr/>
            </a:pPr>
            <a:endParaRPr lang="fa-IR" sz="2800" b="1" dirty="0">
              <a:solidFill>
                <a:srgbClr val="C00000"/>
              </a:solidFill>
              <a:cs typeface="B Nazanin" panose="00000400000000000000" pitchFamily="2" charset="-78"/>
            </a:endParaRPr>
          </a:p>
          <a:p>
            <a:pPr algn="justLow" rtl="1">
              <a:lnSpc>
                <a:spcPct val="150000"/>
              </a:lnSpc>
              <a:defRPr/>
            </a:pPr>
            <a:endParaRPr lang="en-US" sz="2800" b="1" dirty="0">
              <a:solidFill>
                <a:srgbClr val="FF0000"/>
              </a:solidFill>
              <a:effectLst>
                <a:outerShdw blurRad="38100" dist="38100" dir="2700000" algn="tl">
                  <a:srgbClr val="000000">
                    <a:alpha val="43137"/>
                  </a:srgbClr>
                </a:outerShdw>
              </a:effectLst>
              <a:cs typeface="B Nazanin" panose="00000400000000000000" pitchFamily="2" charset="-78"/>
            </a:endParaRPr>
          </a:p>
          <a:p>
            <a:pPr algn="r" rtl="1" eaLnBrk="1" hangingPunct="1">
              <a:lnSpc>
                <a:spcPct val="150000"/>
              </a:lnSpc>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3133682158"/>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1AEFC6C7-520A-49A1-8AA0-D0FA869DD76E}" type="slidenum">
              <a:rPr lang="en-US" altLang="en-US" sz="1400" smtClean="0">
                <a:solidFill>
                  <a:srgbClr val="FFFFFF"/>
                </a:solidFill>
                <a:latin typeface="Franklin Gothic Book" panose="020B0503020102020204" pitchFamily="34" charset="0"/>
              </a:rPr>
              <a:pPr>
                <a:spcBef>
                  <a:spcPct val="0"/>
                </a:spcBef>
                <a:buClrTx/>
                <a:buSzTx/>
                <a:buFontTx/>
                <a:buNone/>
              </a:pPr>
              <a:t>67</a:t>
            </a:fld>
            <a:endParaRPr lang="en-US" altLang="en-US" sz="1400" smtClean="0">
              <a:solidFill>
                <a:srgbClr val="FFFFFF"/>
              </a:solidFill>
              <a:latin typeface="Franklin Gothic Book" panose="020B0503020102020204" pitchFamily="34" charset="0"/>
            </a:endParaRPr>
          </a:p>
        </p:txBody>
      </p:sp>
      <p:sp>
        <p:nvSpPr>
          <p:cNvPr id="126980" name="Content Placeholder 3"/>
          <p:cNvSpPr>
            <a:spLocks noGrp="1"/>
          </p:cNvSpPr>
          <p:nvPr>
            <p:ph sz="quarter" idx="1"/>
          </p:nvPr>
        </p:nvSpPr>
        <p:spPr>
          <a:xfrm>
            <a:off x="146050" y="762000"/>
            <a:ext cx="8997950" cy="5905500"/>
          </a:xfrm>
        </p:spPr>
        <p:txBody>
          <a:bodyPr>
            <a:normAutofit lnSpcReduction="10000"/>
          </a:bodyPr>
          <a:lstStyle/>
          <a:p>
            <a:pPr algn="just" rtl="1">
              <a:lnSpc>
                <a:spcPct val="150000"/>
              </a:lnSpc>
              <a:buFont typeface="Wingdings" panose="05000000000000000000" pitchFamily="2" charset="2"/>
              <a:buChar char="×"/>
            </a:pPr>
            <a:r>
              <a:rPr lang="fa-IR" sz="3200" b="1" dirty="0" smtClean="0"/>
              <a:t>رفتار و زبان </a:t>
            </a:r>
            <a:r>
              <a:rPr lang="fa-IR" sz="3200" b="1" dirty="0"/>
              <a:t>کنترل گرایانه یا رئیس مآبانه در زمانی که نمی توانیم با یکدیگر کنار بیایم به آن متوسل می شویم.</a:t>
            </a:r>
            <a:endParaRPr lang="en-US" sz="3200" b="1" dirty="0"/>
          </a:p>
          <a:p>
            <a:pPr algn="just" rtl="1">
              <a:lnSpc>
                <a:spcPct val="150000"/>
              </a:lnSpc>
              <a:buFont typeface="Wingdings" panose="05000000000000000000" pitchFamily="2" charset="2"/>
              <a:buChar char="×"/>
            </a:pPr>
            <a:r>
              <a:rPr lang="fa-IR" altLang="en-US" sz="3200" b="1" dirty="0">
                <a:solidFill>
                  <a:srgbClr val="FF0000"/>
                </a:solidFill>
              </a:rPr>
              <a:t>كلمه‌ي كنترل</a:t>
            </a:r>
            <a:r>
              <a:rPr lang="fa-IR" altLang="en-US" sz="3200" b="1" dirty="0" smtClean="0">
                <a:solidFill>
                  <a:srgbClr val="FF0000"/>
                </a:solidFill>
              </a:rPr>
              <a:t>، </a:t>
            </a:r>
            <a:r>
              <a:rPr lang="fa-IR" altLang="en-US" sz="3200" b="1" dirty="0" smtClean="0"/>
              <a:t>مفهوم </a:t>
            </a:r>
            <a:r>
              <a:rPr lang="fa-IR" altLang="en-US" sz="3200" b="1" dirty="0"/>
              <a:t>تهديد كننده در بر دارد. </a:t>
            </a:r>
          </a:p>
          <a:p>
            <a:pPr algn="just" rtl="1">
              <a:lnSpc>
                <a:spcPct val="150000"/>
              </a:lnSpc>
              <a:buFont typeface="Wingdings" panose="05000000000000000000" pitchFamily="2" charset="2"/>
              <a:buChar char="×"/>
            </a:pPr>
            <a:r>
              <a:rPr lang="fa-IR" altLang="en-US" sz="3200" b="1" dirty="0"/>
              <a:t>كنترل را اعمال قدرت، هدايت يا بازداري اعمال و رفتار ديگران يا خود تعريف كرده‌اند(کریمی،1387 ).  </a:t>
            </a:r>
          </a:p>
          <a:p>
            <a:pPr algn="just" rtl="1">
              <a:lnSpc>
                <a:spcPct val="150000"/>
              </a:lnSpc>
              <a:buFont typeface="Wingdings" panose="05000000000000000000" pitchFamily="2" charset="2"/>
              <a:buChar char="×"/>
            </a:pPr>
            <a:r>
              <a:rPr lang="fa-IR" altLang="en-US" sz="3200" b="1" dirty="0"/>
              <a:t>وقتي از واژه </a:t>
            </a:r>
            <a:r>
              <a:rPr lang="fa-IR" altLang="en-US" sz="3200" b="1" dirty="0">
                <a:solidFill>
                  <a:srgbClr val="FF0000"/>
                </a:solidFill>
              </a:rPr>
              <a:t>«كنترل» </a:t>
            </a:r>
            <a:r>
              <a:rPr lang="fa-IR" altLang="en-US" sz="3200" b="1" dirty="0"/>
              <a:t>به معني تغییر دادن رفتار شخصي از طرف شخص ديگري استفاده مي‌شود، اين واژه چندان خوشايند نيست و احساس مثبتي را بر نمي‌انگيزد.</a:t>
            </a:r>
          </a:p>
          <a:p>
            <a:pPr algn="just" rtl="1">
              <a:lnSpc>
                <a:spcPct val="150000"/>
              </a:lnSpc>
              <a:buFont typeface="Wingdings" panose="05000000000000000000" pitchFamily="2" charset="2"/>
              <a:buChar char="×"/>
            </a:pPr>
            <a:endParaRPr lang="fa-IR" altLang="en-US" sz="2000" b="1" dirty="0" smtClean="0">
              <a:solidFill>
                <a:srgbClr val="7030A0"/>
              </a:solidFill>
            </a:endParaRPr>
          </a:p>
          <a:p>
            <a:pPr algn="r" rtl="1" eaLnBrk="1" hangingPunct="1">
              <a:lnSpc>
                <a:spcPct val="150000"/>
              </a:lnSpc>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669113040"/>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8003" name="Content Placeholder 3"/>
          <p:cNvSpPr>
            <a:spLocks noGrp="1"/>
          </p:cNvSpPr>
          <p:nvPr>
            <p:ph idx="1"/>
          </p:nvPr>
        </p:nvSpPr>
        <p:spPr>
          <a:xfrm>
            <a:off x="146050" y="838200"/>
            <a:ext cx="8997950" cy="5829300"/>
          </a:xfrm>
        </p:spPr>
        <p:txBody>
          <a:bodyPr>
            <a:normAutofit lnSpcReduction="10000"/>
          </a:bodyPr>
          <a:lstStyle/>
          <a:p>
            <a:pPr algn="just" rtl="1">
              <a:lnSpc>
                <a:spcPct val="150000"/>
              </a:lnSpc>
              <a:buFont typeface="Wingdings" panose="05000000000000000000" pitchFamily="2" charset="2"/>
              <a:buChar char="×"/>
            </a:pPr>
            <a:r>
              <a:rPr lang="fa-IR" altLang="en-US" sz="3200" b="1" dirty="0" smtClean="0"/>
              <a:t>از سوي ديگر، كنترل مي‌تواند به ظرفيت يك نگاه مخالفت‌ آميز يا به صراحت يك تهديد باشد. </a:t>
            </a:r>
          </a:p>
          <a:p>
            <a:pPr algn="just" rtl="1">
              <a:lnSpc>
                <a:spcPct val="150000"/>
              </a:lnSpc>
              <a:buFont typeface="Wingdings" panose="05000000000000000000" pitchFamily="2" charset="2"/>
              <a:buChar char="×"/>
            </a:pPr>
            <a:r>
              <a:rPr lang="fa-IR" altLang="en-US" sz="3200" b="1" dirty="0" smtClean="0"/>
              <a:t>اما هرچه هست تلاشي براي مجبور كردن ماست تا كاري را انجام بدهيم كه ممكن است نخواهيم انجام بدهيم، در نهايت هم متقاعد مي‌شويم كه ديگران مي‌توانند ما را وادار كنند احساس خاصي داشته باشيم يا عمل خاصي را انجام بدهيم.</a:t>
            </a:r>
          </a:p>
          <a:p>
            <a:pPr algn="just" rtl="1">
              <a:lnSpc>
                <a:spcPct val="150000"/>
              </a:lnSpc>
              <a:buFont typeface="Wingdings" panose="05000000000000000000" pitchFamily="2" charset="2"/>
              <a:buChar char="×"/>
            </a:pPr>
            <a:r>
              <a:rPr lang="fa-IR" altLang="en-US" sz="3200" b="1" dirty="0" smtClean="0"/>
              <a:t> اين طرز فكر، ما را از اختياري كه به آن احتياج داريم و خواهانش هستيم محروم مي‌كند.</a:t>
            </a:r>
          </a:p>
          <a:p>
            <a:pPr algn="r" rtl="1" eaLnBrk="1" hangingPunct="1">
              <a:lnSpc>
                <a:spcPct val="150000"/>
              </a:lnSpc>
            </a:pPr>
            <a:endParaRPr lang="fa-IR" altLang="en-US" sz="2400" b="1" dirty="0" smtClean="0">
              <a:solidFill>
                <a:srgbClr val="002060"/>
              </a:solidFill>
            </a:endParaRPr>
          </a:p>
          <a:p>
            <a:pPr algn="r" rtl="1" eaLnBrk="1" hangingPunct="1">
              <a:lnSpc>
                <a:spcPct val="150000"/>
              </a:lnSpc>
            </a:pPr>
            <a:endParaRPr lang="fa-IR" altLang="en-US" sz="2000" b="1" dirty="0" smtClean="0">
              <a:solidFill>
                <a:srgbClr val="7030A0"/>
              </a:solidFill>
            </a:endParaRPr>
          </a:p>
          <a:p>
            <a:pPr algn="r" rtl="1" eaLnBrk="1" hangingPunct="1">
              <a:lnSpc>
                <a:spcPct val="150000"/>
              </a:lnSpc>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
        <p:nvSpPr>
          <p:cNvPr id="128002"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5A91731C-D3BA-4018-84C5-030875FB2AA9}" type="slidenum">
              <a:rPr lang="en-US" altLang="en-US" sz="1400" smtClean="0">
                <a:solidFill>
                  <a:srgbClr val="FFFFFF"/>
                </a:solidFill>
                <a:latin typeface="Franklin Gothic Book" panose="020B0503020102020204" pitchFamily="34" charset="0"/>
              </a:rPr>
              <a:pPr>
                <a:spcBef>
                  <a:spcPct val="0"/>
                </a:spcBef>
                <a:buClrTx/>
                <a:buSzTx/>
                <a:buFontTx/>
                <a:buNone/>
              </a:pPr>
              <a:t>68</a:t>
            </a:fld>
            <a:endParaRPr lang="en-US" altLang="en-US" sz="1400" smtClean="0">
              <a:solidFill>
                <a:srgbClr val="FFFFFF"/>
              </a:solidFill>
              <a:latin typeface="Franklin Gothic Book" panose="020B0503020102020204" pitchFamily="34" charset="0"/>
            </a:endParaRPr>
          </a:p>
        </p:txBody>
      </p:sp>
    </p:spTree>
    <p:extLst>
      <p:ext uri="{BB962C8B-B14F-4D97-AF65-F5344CB8AC3E}">
        <p14:creationId xmlns:p14="http://schemas.microsoft.com/office/powerpoint/2010/main" val="1551172420"/>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379413" y="-30163"/>
            <a:ext cx="8531225" cy="822326"/>
          </a:xfrm>
        </p:spPr>
        <p:txBody>
          <a:bodyPr>
            <a:normAutofit fontScale="90000"/>
          </a:bodyPr>
          <a:lstStyle/>
          <a:p>
            <a:pPr algn="ctr" rtl="1" eaLnBrk="1" hangingPunct="1"/>
            <a:r>
              <a:rPr lang="fa-IR" altLang="en-US" b="1" smtClean="0">
                <a:solidFill>
                  <a:srgbClr val="0070C0"/>
                </a:solidFill>
                <a:cs typeface="B Titr" panose="00000700000000000000" pitchFamily="2" charset="-78"/>
              </a:rPr>
              <a:t/>
            </a:r>
            <a:br>
              <a:rPr lang="fa-IR" altLang="en-US" b="1" smtClean="0">
                <a:solidFill>
                  <a:srgbClr val="0070C0"/>
                </a:solidFill>
                <a:cs typeface="B Titr" panose="00000700000000000000" pitchFamily="2" charset="-78"/>
              </a:rPr>
            </a:br>
            <a:endParaRPr lang="fa-IR" altLang="en-US" b="1" smtClean="0">
              <a:solidFill>
                <a:srgbClr val="FF0000"/>
              </a:solidFill>
              <a:cs typeface="B Titr" panose="00000700000000000000" pitchFamily="2" charset="-78"/>
            </a:endParaRPr>
          </a:p>
        </p:txBody>
      </p:sp>
      <p:sp>
        <p:nvSpPr>
          <p:cNvPr id="129027"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C0463608-57F7-4C6E-AD1B-89CC27DBEF8A}" type="slidenum">
              <a:rPr lang="en-US" altLang="en-US" sz="1400" smtClean="0">
                <a:solidFill>
                  <a:srgbClr val="FFFFFF"/>
                </a:solidFill>
                <a:latin typeface="Franklin Gothic Book" panose="020B0503020102020204" pitchFamily="34" charset="0"/>
              </a:rPr>
              <a:pPr>
                <a:spcBef>
                  <a:spcPct val="0"/>
                </a:spcBef>
                <a:buClrTx/>
                <a:buSzTx/>
                <a:buFontTx/>
                <a:buNone/>
              </a:pPr>
              <a:t>69</a:t>
            </a:fld>
            <a:endParaRPr lang="en-US" altLang="en-US" sz="1400" smtClean="0">
              <a:solidFill>
                <a:srgbClr val="FFFFFF"/>
              </a:solidFill>
              <a:latin typeface="Franklin Gothic Book" panose="020B0503020102020204" pitchFamily="34" charset="0"/>
            </a:endParaRPr>
          </a:p>
        </p:txBody>
      </p:sp>
      <p:sp>
        <p:nvSpPr>
          <p:cNvPr id="129028" name="Content Placeholder 3"/>
          <p:cNvSpPr>
            <a:spLocks noGrp="1"/>
          </p:cNvSpPr>
          <p:nvPr>
            <p:ph sz="quarter" idx="1"/>
          </p:nvPr>
        </p:nvSpPr>
        <p:spPr>
          <a:xfrm>
            <a:off x="146050" y="609600"/>
            <a:ext cx="8997950" cy="6057900"/>
          </a:xfrm>
        </p:spPr>
        <p:txBody>
          <a:bodyPr>
            <a:normAutofit fontScale="92500" lnSpcReduction="10000"/>
          </a:bodyPr>
          <a:lstStyle/>
          <a:p>
            <a:pPr algn="just" rtl="1">
              <a:lnSpc>
                <a:spcPct val="150000"/>
              </a:lnSpc>
              <a:buFont typeface="Wingdings" panose="05000000000000000000" pitchFamily="2" charset="2"/>
              <a:buChar char="×"/>
            </a:pPr>
            <a:r>
              <a:rPr lang="fa-IR" altLang="en-US" sz="3600" b="1" dirty="0" smtClean="0"/>
              <a:t>تلاش براي كنترل، در </a:t>
            </a:r>
            <a:r>
              <a:rPr lang="fa-IR" altLang="en-US" sz="3600" b="1" dirty="0" smtClean="0">
                <a:solidFill>
                  <a:srgbClr val="FF0000"/>
                </a:solidFill>
              </a:rPr>
              <a:t>اکثر زوجین </a:t>
            </a:r>
            <a:r>
              <a:rPr lang="fa-IR" altLang="en-US" sz="3600" b="1" dirty="0" smtClean="0"/>
              <a:t>و </a:t>
            </a:r>
            <a:r>
              <a:rPr lang="fa-IR" altLang="en-US" sz="3600" b="1" dirty="0" smtClean="0">
                <a:solidFill>
                  <a:srgbClr val="FF0000"/>
                </a:solidFill>
              </a:rPr>
              <a:t>خانواده ها </a:t>
            </a:r>
            <a:r>
              <a:rPr lang="fa-IR" altLang="en-US" sz="3600" b="1" dirty="0" smtClean="0"/>
              <a:t>و در هر رابطه اي كه دو نفر يا بيشتر در آن وجود دارند، رخ مي دهد.</a:t>
            </a:r>
          </a:p>
          <a:p>
            <a:pPr algn="just" rtl="1">
              <a:lnSpc>
                <a:spcPct val="150000"/>
              </a:lnSpc>
              <a:buFont typeface="Wingdings" panose="05000000000000000000" pitchFamily="2" charset="2"/>
              <a:buChar char="×"/>
            </a:pPr>
            <a:r>
              <a:rPr lang="fa-IR" altLang="en-US" sz="3600" b="1" dirty="0" smtClean="0"/>
              <a:t> زوجین، هنگامي دچار مشكل مي‌شوند كه مي‌كوشند یکدیگر را كنترل كنند.</a:t>
            </a:r>
          </a:p>
          <a:p>
            <a:pPr algn="just" rtl="1">
              <a:lnSpc>
                <a:spcPct val="150000"/>
              </a:lnSpc>
              <a:buFont typeface="Wingdings" panose="05000000000000000000" pitchFamily="2" charset="2"/>
              <a:buChar char="×"/>
            </a:pPr>
            <a:r>
              <a:rPr lang="fa-IR" altLang="en-US" sz="3600" b="1" dirty="0" smtClean="0"/>
              <a:t> </a:t>
            </a:r>
            <a:r>
              <a:rPr lang="ar-SA" altLang="en-US" sz="3600" b="1" dirty="0" smtClean="0"/>
              <a:t>فرض عملياتي ساده روان‌شناسي كنترل بيروني آن است كه اگر افراد خطاكار را تنبيه كني، كاري را انجام خواهند داد كه ما مي‌گوييم درست است و اگر به آنها پاداش بدهي، كار مورد نظر ما را ادامه خواهند داد. </a:t>
            </a:r>
            <a:endParaRPr lang="fa-IR" altLang="en-US" sz="3600" b="1" dirty="0" smtClean="0"/>
          </a:p>
          <a:p>
            <a:pPr algn="r" rtl="1" eaLnBrk="1" hangingPunct="1">
              <a:lnSpc>
                <a:spcPct val="150000"/>
              </a:lnSpc>
            </a:pPr>
            <a:endParaRPr lang="fa-IR" altLang="en-US" sz="2000" b="1" dirty="0" smtClean="0">
              <a:solidFill>
                <a:srgbClr val="7030A0"/>
              </a:solidFill>
            </a:endParaRPr>
          </a:p>
          <a:p>
            <a:pPr algn="r" rtl="1" eaLnBrk="1" hangingPunct="1">
              <a:lnSpc>
                <a:spcPct val="150000"/>
              </a:lnSpc>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245015741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381000" y="833242"/>
            <a:ext cx="8534400" cy="5770811"/>
          </a:xfrm>
          <a:prstGeom prst="rect">
            <a:avLst/>
          </a:prstGeom>
          <a:solidFill>
            <a:srgbClr val="FFFF99"/>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 rtl="1"/>
            <a:r>
              <a:rPr lang="fa-IR" sz="2800" b="1" dirty="0" smtClean="0">
                <a:solidFill>
                  <a:srgbClr val="002060"/>
                </a:solidFill>
              </a:rPr>
              <a:t>مقاله حاضر، که یک مقاله علمی – پژوهشی است، به دنبال کمک به افراد برای به دست آوردن کنترل مؤثر بر زندگی خود است. لذا، هدف اصلی این مقاله بر اهمیت ایجاد رابطه معنا دار و رضایت بخش بین:</a:t>
            </a:r>
          </a:p>
          <a:p>
            <a:pPr lvl="0" algn="r" eaLnBrk="0" fontAlgn="base" hangingPunct="0">
              <a:lnSpc>
                <a:spcPct val="150000"/>
              </a:lnSpc>
              <a:spcBef>
                <a:spcPct val="0"/>
              </a:spcBef>
              <a:spcAft>
                <a:spcPct val="0"/>
              </a:spcAft>
            </a:pPr>
            <a:r>
              <a:rPr lang="fa-IR" sz="2800" b="1" dirty="0">
                <a:solidFill>
                  <a:srgbClr val="FF0000"/>
                </a:solidFill>
                <a:cs typeface="B Titr" pitchFamily="2" charset="-78"/>
              </a:rPr>
              <a:t>1- </a:t>
            </a:r>
            <a:r>
              <a:rPr lang="fa-IR" sz="2800" b="1" dirty="0" smtClean="0">
                <a:solidFill>
                  <a:srgbClr val="FF0000"/>
                </a:solidFill>
                <a:cs typeface="B Titr" pitchFamily="2" charset="-78"/>
              </a:rPr>
              <a:t>زن و شوهر</a:t>
            </a:r>
            <a:endParaRPr lang="fa-IR" sz="2800" b="1" dirty="0">
              <a:solidFill>
                <a:srgbClr val="FF0000"/>
              </a:solidFill>
              <a:cs typeface="B Titr" pitchFamily="2" charset="-78"/>
            </a:endParaRPr>
          </a:p>
          <a:p>
            <a:pPr lvl="0" algn="r" eaLnBrk="0" fontAlgn="base" hangingPunct="0">
              <a:lnSpc>
                <a:spcPct val="150000"/>
              </a:lnSpc>
              <a:spcBef>
                <a:spcPct val="0"/>
              </a:spcBef>
              <a:spcAft>
                <a:spcPct val="0"/>
              </a:spcAft>
            </a:pPr>
            <a:r>
              <a:rPr lang="fa-IR" sz="2800" b="1" dirty="0">
                <a:solidFill>
                  <a:srgbClr val="FF0000"/>
                </a:solidFill>
                <a:cs typeface="B Titr" pitchFamily="2" charset="-78"/>
              </a:rPr>
              <a:t>2- </a:t>
            </a:r>
            <a:r>
              <a:rPr lang="fa-IR" sz="2800" b="1" dirty="0" smtClean="0">
                <a:solidFill>
                  <a:srgbClr val="FF0000"/>
                </a:solidFill>
                <a:cs typeface="B Titr" pitchFamily="2" charset="-78"/>
              </a:rPr>
              <a:t>معلم و شاگرد</a:t>
            </a:r>
            <a:endParaRPr lang="fa-IR" sz="2800" b="1" dirty="0">
              <a:solidFill>
                <a:srgbClr val="FF0000"/>
              </a:solidFill>
              <a:cs typeface="B Titr" pitchFamily="2" charset="-78"/>
            </a:endParaRPr>
          </a:p>
          <a:p>
            <a:pPr lvl="0" algn="r" eaLnBrk="0" fontAlgn="base" hangingPunct="0">
              <a:lnSpc>
                <a:spcPct val="150000"/>
              </a:lnSpc>
              <a:spcBef>
                <a:spcPct val="0"/>
              </a:spcBef>
              <a:spcAft>
                <a:spcPct val="0"/>
              </a:spcAft>
            </a:pPr>
            <a:r>
              <a:rPr lang="fa-IR" sz="2800" b="1" dirty="0">
                <a:solidFill>
                  <a:srgbClr val="FF0000"/>
                </a:solidFill>
                <a:cs typeface="B Titr" pitchFamily="2" charset="-78"/>
              </a:rPr>
              <a:t>3- </a:t>
            </a:r>
            <a:r>
              <a:rPr lang="fa-IR" sz="2800" b="1" dirty="0" smtClean="0">
                <a:solidFill>
                  <a:srgbClr val="FF0000"/>
                </a:solidFill>
                <a:cs typeface="B Titr" pitchFamily="2" charset="-78"/>
              </a:rPr>
              <a:t>والد - فرزند</a:t>
            </a:r>
            <a:endParaRPr lang="fa-IR" sz="2800" b="1" dirty="0">
              <a:solidFill>
                <a:srgbClr val="FF0000"/>
              </a:solidFill>
              <a:cs typeface="B Titr" pitchFamily="2" charset="-78"/>
            </a:endParaRPr>
          </a:p>
          <a:p>
            <a:pPr lvl="0" algn="r" eaLnBrk="0" fontAlgn="base" hangingPunct="0">
              <a:lnSpc>
                <a:spcPct val="150000"/>
              </a:lnSpc>
              <a:spcBef>
                <a:spcPct val="0"/>
              </a:spcBef>
              <a:spcAft>
                <a:spcPct val="0"/>
              </a:spcAft>
            </a:pPr>
            <a:r>
              <a:rPr lang="fa-IR" sz="2800" b="1" dirty="0">
                <a:solidFill>
                  <a:srgbClr val="FF0000"/>
                </a:solidFill>
                <a:cs typeface="B Titr" pitchFamily="2" charset="-78"/>
              </a:rPr>
              <a:t>4- </a:t>
            </a:r>
            <a:r>
              <a:rPr lang="fa-IR" sz="2800" b="1" dirty="0" smtClean="0">
                <a:solidFill>
                  <a:srgbClr val="FF0000"/>
                </a:solidFill>
                <a:cs typeface="B Titr" pitchFamily="2" charset="-78"/>
              </a:rPr>
              <a:t>مدیر – کارمند</a:t>
            </a:r>
          </a:p>
          <a:p>
            <a:pPr lvl="0" algn="just" rtl="1" eaLnBrk="0" fontAlgn="base" hangingPunct="0">
              <a:lnSpc>
                <a:spcPct val="150000"/>
              </a:lnSpc>
              <a:spcBef>
                <a:spcPct val="0"/>
              </a:spcBef>
              <a:spcAft>
                <a:spcPct val="0"/>
              </a:spcAft>
            </a:pPr>
            <a:r>
              <a:rPr lang="fa-IR" sz="2600" b="1" dirty="0">
                <a:solidFill>
                  <a:srgbClr val="002060"/>
                </a:solidFill>
              </a:rPr>
              <a:t>مبتنی </a:t>
            </a:r>
            <a:r>
              <a:rPr lang="fa-IR" sz="2600" b="1" dirty="0" smtClean="0">
                <a:solidFill>
                  <a:srgbClr val="002060"/>
                </a:solidFill>
              </a:rPr>
              <a:t>بر روان </a:t>
            </a:r>
            <a:r>
              <a:rPr lang="fa-IR" sz="2600" b="1" dirty="0">
                <a:solidFill>
                  <a:srgbClr val="002060"/>
                </a:solidFill>
              </a:rPr>
              <a:t>شناسی کنترل </a:t>
            </a:r>
            <a:r>
              <a:rPr lang="fa-IR" sz="2600" b="1" dirty="0" smtClean="0">
                <a:solidFill>
                  <a:srgbClr val="002060"/>
                </a:solidFill>
              </a:rPr>
              <a:t>درونی است. افراد، اعم از زوجین، والدین، فرزندان، معلمان، دانش آموزان، مدیران و کارکنان می توانند از فنون و روش های کنترل درونی برای بهبودی مشکلات خود استفاده کنند.</a:t>
            </a:r>
            <a:endParaRPr lang="en-US" sz="2600" dirty="0"/>
          </a:p>
        </p:txBody>
      </p:sp>
    </p:spTree>
    <p:extLst>
      <p:ext uri="{BB962C8B-B14F-4D97-AF65-F5344CB8AC3E}">
        <p14:creationId xmlns:p14="http://schemas.microsoft.com/office/powerpoint/2010/main" val="3240506298"/>
      </p:ext>
    </p:extLst>
  </p:cSld>
  <p:clrMapOvr>
    <a:masterClrMapping/>
  </p:clrMapOvr>
  <p:transition spd="slow">
    <p:check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01ADF033-E4D9-4F31-86CC-2C94BDB8FA91}" type="slidenum">
              <a:rPr lang="en-US" altLang="en-US" sz="1400" smtClean="0">
                <a:solidFill>
                  <a:srgbClr val="FFFFFF"/>
                </a:solidFill>
                <a:latin typeface="Franklin Gothic Book" panose="020B0503020102020204" pitchFamily="34" charset="0"/>
              </a:rPr>
              <a:pPr>
                <a:spcBef>
                  <a:spcPct val="0"/>
                </a:spcBef>
                <a:buClrTx/>
                <a:buSzTx/>
                <a:buFontTx/>
                <a:buNone/>
              </a:pPr>
              <a:t>70</a:t>
            </a:fld>
            <a:endParaRPr lang="en-US" altLang="en-US" sz="1400" smtClean="0">
              <a:solidFill>
                <a:srgbClr val="FFFFFF"/>
              </a:solidFill>
              <a:latin typeface="Franklin Gothic Book" panose="020B0503020102020204" pitchFamily="34" charset="0"/>
            </a:endParaRPr>
          </a:p>
        </p:txBody>
      </p:sp>
      <p:sp>
        <p:nvSpPr>
          <p:cNvPr id="130051" name="Content Placeholder 3"/>
          <p:cNvSpPr>
            <a:spLocks noGrp="1"/>
          </p:cNvSpPr>
          <p:nvPr>
            <p:ph sz="quarter" idx="1"/>
          </p:nvPr>
        </p:nvSpPr>
        <p:spPr>
          <a:xfrm>
            <a:off x="146050" y="1066800"/>
            <a:ext cx="8997950" cy="5600700"/>
          </a:xfrm>
        </p:spPr>
        <p:txBody>
          <a:bodyPr>
            <a:normAutofit/>
          </a:bodyPr>
          <a:lstStyle/>
          <a:p>
            <a:pPr algn="just" rtl="1">
              <a:lnSpc>
                <a:spcPct val="150000"/>
              </a:lnSpc>
              <a:buFont typeface="Wingdings" panose="05000000000000000000" pitchFamily="2" charset="2"/>
              <a:buChar char="×"/>
            </a:pPr>
            <a:r>
              <a:rPr lang="fa-IR" altLang="en-US" sz="2800" b="1" dirty="0" smtClean="0"/>
              <a:t>براين اساس، افراد نيرو و زمان زيادي را صرف اين مي‌كنند تا ديگران را وا دارند كارهايي انجام دهند كه مايل به آن نيستند.</a:t>
            </a:r>
          </a:p>
          <a:p>
            <a:pPr algn="just" rtl="1">
              <a:lnSpc>
                <a:spcPct val="150000"/>
              </a:lnSpc>
              <a:buFont typeface="Wingdings" panose="05000000000000000000" pitchFamily="2" charset="2"/>
              <a:buChar char="×"/>
            </a:pPr>
            <a:r>
              <a:rPr lang="fa-IR" altLang="en-US" sz="2800" b="1" dirty="0" smtClean="0"/>
              <a:t>اين تلاش‌ها براي وادار كردن ديگران به انجام آنچه كه مايل به آن نيستند، </a:t>
            </a:r>
            <a:r>
              <a:rPr lang="fa-IR" altLang="en-US" sz="2800" b="1" dirty="0" smtClean="0">
                <a:solidFill>
                  <a:srgbClr val="FF0000"/>
                </a:solidFill>
              </a:rPr>
              <a:t>علت و زمينه ‌ساز قطع روابط خوب </a:t>
            </a:r>
            <a:r>
              <a:rPr lang="fa-IR" altLang="en-US" sz="2800" b="1" dirty="0" smtClean="0"/>
              <a:t>بين آنان است. </a:t>
            </a:r>
          </a:p>
          <a:p>
            <a:pPr algn="just" rtl="1">
              <a:lnSpc>
                <a:spcPct val="150000"/>
              </a:lnSpc>
              <a:buFont typeface="Wingdings" panose="05000000000000000000" pitchFamily="2" charset="2"/>
              <a:buChar char="×"/>
            </a:pPr>
            <a:r>
              <a:rPr lang="fa-IR" altLang="en-US" sz="2800" b="1" dirty="0" smtClean="0"/>
              <a:t>در واقع، همه مشكلات ديرپاي رواني كه افراد براي حل آنها مجبور به مشاوره مي‌شوند، روابط ناسالم بين آنان است كه علت آن تلاش براي وا داشتن ديگران به انجام كارهاي غيردل­خواهشان است.</a:t>
            </a:r>
            <a:endParaRPr lang="en-US" altLang="en-US" sz="2800" b="1" dirty="0" smtClean="0"/>
          </a:p>
        </p:txBody>
      </p:sp>
    </p:spTree>
    <p:extLst>
      <p:ext uri="{BB962C8B-B14F-4D97-AF65-F5344CB8AC3E}">
        <p14:creationId xmlns:p14="http://schemas.microsoft.com/office/powerpoint/2010/main" val="3942322342"/>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A6A02954-5834-4E4B-AC54-32C7C06C93C6}" type="slidenum">
              <a:rPr lang="en-US" altLang="en-US" sz="1400" smtClean="0">
                <a:solidFill>
                  <a:srgbClr val="FFFFFF"/>
                </a:solidFill>
                <a:latin typeface="Franklin Gothic Book" panose="020B0503020102020204" pitchFamily="34" charset="0"/>
              </a:rPr>
              <a:pPr>
                <a:spcBef>
                  <a:spcPct val="0"/>
                </a:spcBef>
                <a:buClrTx/>
                <a:buSzTx/>
                <a:buFontTx/>
                <a:buNone/>
              </a:pPr>
              <a:t>71</a:t>
            </a:fld>
            <a:endParaRPr lang="en-US" altLang="en-US" sz="1400" smtClean="0">
              <a:solidFill>
                <a:srgbClr val="FFFFFF"/>
              </a:solidFill>
              <a:latin typeface="Franklin Gothic Book" panose="020B0503020102020204" pitchFamily="34" charset="0"/>
            </a:endParaRPr>
          </a:p>
        </p:txBody>
      </p:sp>
      <p:sp>
        <p:nvSpPr>
          <p:cNvPr id="131075" name="Content Placeholder 3"/>
          <p:cNvSpPr>
            <a:spLocks noGrp="1"/>
          </p:cNvSpPr>
          <p:nvPr>
            <p:ph sz="quarter" idx="1"/>
          </p:nvPr>
        </p:nvSpPr>
        <p:spPr>
          <a:xfrm>
            <a:off x="146050" y="838200"/>
            <a:ext cx="8769350" cy="5829300"/>
          </a:xfrm>
        </p:spPr>
        <p:txBody>
          <a:bodyPr>
            <a:normAutofit fontScale="92500" lnSpcReduction="20000"/>
          </a:bodyPr>
          <a:lstStyle/>
          <a:p>
            <a:pPr algn="just" rtl="1">
              <a:lnSpc>
                <a:spcPct val="150000"/>
              </a:lnSpc>
              <a:buFont typeface="Wingdings" panose="05000000000000000000" pitchFamily="2" charset="2"/>
              <a:buChar char="×"/>
            </a:pPr>
            <a:r>
              <a:rPr lang="fa-IR" altLang="en-US" sz="2800" b="1" dirty="0" smtClean="0">
                <a:solidFill>
                  <a:srgbClr val="002060"/>
                </a:solidFill>
              </a:rPr>
              <a:t>براین اساس، زوجین هنگامي در رابطۀ زناشویی دچار </a:t>
            </a:r>
            <a:r>
              <a:rPr lang="fa-IR" altLang="en-US" sz="2800" b="1" dirty="0" smtClean="0">
                <a:solidFill>
                  <a:srgbClr val="FF0000"/>
                </a:solidFill>
              </a:rPr>
              <a:t>مشكل</a:t>
            </a:r>
            <a:r>
              <a:rPr lang="fa-IR" altLang="en-US" sz="2800" b="1" dirty="0" smtClean="0">
                <a:solidFill>
                  <a:srgbClr val="002060"/>
                </a:solidFill>
              </a:rPr>
              <a:t> مي‌شوند كه مي‌كوشند </a:t>
            </a:r>
            <a:r>
              <a:rPr lang="fa-IR" altLang="en-US" sz="2800" b="1" dirty="0" smtClean="0">
                <a:solidFill>
                  <a:srgbClr val="FF0000"/>
                </a:solidFill>
              </a:rPr>
              <a:t>یکدیگر را كنترل </a:t>
            </a:r>
            <a:r>
              <a:rPr lang="fa-IR" altLang="en-US" sz="2800" b="1" dirty="0" smtClean="0">
                <a:solidFill>
                  <a:srgbClr val="002060"/>
                </a:solidFill>
              </a:rPr>
              <a:t>كنند. </a:t>
            </a:r>
          </a:p>
          <a:p>
            <a:pPr algn="just" rtl="1">
              <a:lnSpc>
                <a:spcPct val="150000"/>
              </a:lnSpc>
              <a:buFont typeface="Wingdings" panose="05000000000000000000" pitchFamily="2" charset="2"/>
              <a:buChar char="×"/>
            </a:pPr>
            <a:r>
              <a:rPr lang="fa-IR" altLang="en-US" sz="2800" b="1" dirty="0" smtClean="0"/>
              <a:t>به اعتقاد گلاسر (1998) عدم موفقيت زوج‌ها در زندگي مشتركشان، به سنتي بر مي‌گردد كه او آن را </a:t>
            </a:r>
            <a:r>
              <a:rPr lang="fa-IR" altLang="en-US" sz="2800" b="1" dirty="0" smtClean="0">
                <a:solidFill>
                  <a:srgbClr val="FF0000"/>
                </a:solidFill>
              </a:rPr>
              <a:t>«روان‌شناسي كنترل بيروني» </a:t>
            </a:r>
            <a:r>
              <a:rPr lang="fa-IR" altLang="en-US" sz="2800" b="1" dirty="0" smtClean="0"/>
              <a:t>مي‌نامد.</a:t>
            </a:r>
          </a:p>
          <a:p>
            <a:pPr algn="just" rtl="1">
              <a:lnSpc>
                <a:spcPct val="150000"/>
              </a:lnSpc>
              <a:buFont typeface="Wingdings" panose="05000000000000000000" pitchFamily="2" charset="2"/>
              <a:buChar char="×"/>
            </a:pPr>
            <a:r>
              <a:rPr lang="fa-IR" altLang="en-US" sz="2800" b="1" dirty="0" smtClean="0"/>
              <a:t>اين روان‌شناسي به اين جهت جهاني است كه اکثر انسان‌ها ازدواج مي‌كنند و وقتي در زندگي زناشويي خود به مسأله ای برخورد مي‌كنند، به اين روان‌شناسي متوسل مي‌شوند. </a:t>
            </a:r>
          </a:p>
          <a:p>
            <a:pPr algn="just" rtl="1">
              <a:lnSpc>
                <a:spcPct val="150000"/>
              </a:lnSpc>
              <a:buFont typeface="Wingdings" panose="05000000000000000000" pitchFamily="2" charset="2"/>
              <a:buChar char="×"/>
            </a:pPr>
            <a:r>
              <a:rPr lang="fa-IR" altLang="en-US" sz="2800" b="1" dirty="0" smtClean="0"/>
              <a:t>متأسفانه اين‌گونه افراد، كم نيستند، </a:t>
            </a:r>
            <a:r>
              <a:rPr lang="fa-IR" altLang="en-US" sz="2800" b="1" dirty="0" smtClean="0">
                <a:solidFill>
                  <a:srgbClr val="C00000"/>
                </a:solidFill>
              </a:rPr>
              <a:t>99/99 </a:t>
            </a:r>
            <a:r>
              <a:rPr lang="fa-IR" altLang="en-US" sz="2800" b="1" dirty="0" smtClean="0"/>
              <a:t>درصد مردم جهان به دليل كنترل بيروني با ديگران دچار مشكل مي‌شوند. اين عادت منحصر به ازدواج نيست، اما در زندگي زناشويي، بیشتر خود را نشان مي‌دهد. </a:t>
            </a:r>
            <a:endParaRPr lang="en-US" altLang="en-US" sz="2800" b="1" dirty="0" smtClean="0"/>
          </a:p>
        </p:txBody>
      </p:sp>
    </p:spTree>
    <p:extLst>
      <p:ext uri="{BB962C8B-B14F-4D97-AF65-F5344CB8AC3E}">
        <p14:creationId xmlns:p14="http://schemas.microsoft.com/office/powerpoint/2010/main" val="3603402874"/>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B349F13D-0B18-4F66-8BA9-25039BB26A3D}" type="slidenum">
              <a:rPr lang="en-US" altLang="en-US" sz="1400" smtClean="0">
                <a:solidFill>
                  <a:srgbClr val="FFFFFF"/>
                </a:solidFill>
                <a:latin typeface="Franklin Gothic Book" panose="020B0503020102020204" pitchFamily="34" charset="0"/>
              </a:rPr>
              <a:pPr>
                <a:spcBef>
                  <a:spcPct val="0"/>
                </a:spcBef>
                <a:buClrTx/>
                <a:buSzTx/>
                <a:buFontTx/>
                <a:buNone/>
              </a:pPr>
              <a:t>72</a:t>
            </a:fld>
            <a:endParaRPr lang="en-US" altLang="en-US" sz="1400" smtClean="0">
              <a:solidFill>
                <a:srgbClr val="FFFFFF"/>
              </a:solidFill>
              <a:latin typeface="Franklin Gothic Book" panose="020B0503020102020204" pitchFamily="34" charset="0"/>
            </a:endParaRPr>
          </a:p>
        </p:txBody>
      </p:sp>
      <p:sp>
        <p:nvSpPr>
          <p:cNvPr id="132099" name="Content Placeholder 3"/>
          <p:cNvSpPr>
            <a:spLocks noGrp="1"/>
          </p:cNvSpPr>
          <p:nvPr>
            <p:ph sz="quarter" idx="1"/>
          </p:nvPr>
        </p:nvSpPr>
        <p:spPr>
          <a:xfrm>
            <a:off x="304799" y="990599"/>
            <a:ext cx="8458201" cy="5730875"/>
          </a:xfrm>
        </p:spPr>
        <p:txBody>
          <a:bodyPr/>
          <a:lstStyle/>
          <a:p>
            <a:pPr algn="just" rtl="1">
              <a:lnSpc>
                <a:spcPct val="150000"/>
              </a:lnSpc>
              <a:buFont typeface="Wingdings" panose="05000000000000000000" pitchFamily="2" charset="2"/>
              <a:buChar char="×"/>
            </a:pPr>
            <a:r>
              <a:rPr lang="ar-SA" altLang="en-US" sz="2800" b="1" dirty="0" smtClean="0"/>
              <a:t>تقريباً </a:t>
            </a:r>
            <a:r>
              <a:rPr lang="ar-SA" altLang="en-US" sz="2800" b="1" dirty="0" smtClean="0">
                <a:solidFill>
                  <a:srgbClr val="C00000"/>
                </a:solidFill>
              </a:rPr>
              <a:t>بذر بیشتر مشکلات و غم و غصه های زندگی زناشویی </a:t>
            </a:r>
            <a:r>
              <a:rPr lang="ar-SA" altLang="en-US" sz="2800" b="1" dirty="0" smtClean="0"/>
              <a:t>به وسیلۀ خود زوجین، در سال‌های نخست ازدواج  با </a:t>
            </a:r>
            <a:r>
              <a:rPr lang="ar-SA" altLang="en-US" sz="2800" b="1" dirty="0" smtClean="0">
                <a:solidFill>
                  <a:srgbClr val="C00000"/>
                </a:solidFill>
              </a:rPr>
              <a:t>انتخاب عوامل مخرب روان‌شناسی کنترل بیرونی </a:t>
            </a:r>
            <a:r>
              <a:rPr lang="ar-SA" altLang="en-US" sz="2800" b="1" dirty="0" smtClean="0"/>
              <a:t>در روابط زناشویی پاشیده مي‌شود. </a:t>
            </a:r>
            <a:endParaRPr lang="fa-IR" altLang="en-US" sz="2800" b="1" dirty="0" smtClean="0"/>
          </a:p>
          <a:p>
            <a:pPr algn="just" rtl="1">
              <a:lnSpc>
                <a:spcPct val="150000"/>
              </a:lnSpc>
              <a:buFont typeface="Wingdings" panose="05000000000000000000" pitchFamily="2" charset="2"/>
              <a:buChar char="×"/>
            </a:pPr>
            <a:r>
              <a:rPr lang="ar-SA" altLang="en-US" sz="2800" b="1" dirty="0" smtClean="0"/>
              <a:t>در حقيقت زوجین در حالت های آگاهانه و ناآگاهانه، خواسته و ناخواسته </a:t>
            </a:r>
            <a:r>
              <a:rPr lang="ar-SA" altLang="en-US" sz="2800" b="1" dirty="0" smtClean="0">
                <a:solidFill>
                  <a:srgbClr val="C00000"/>
                </a:solidFill>
              </a:rPr>
              <a:t>در مواجهه با مسائل مشترکشان، </a:t>
            </a:r>
            <a:r>
              <a:rPr lang="ar-SA" altLang="en-US" sz="2800" b="1" dirty="0" smtClean="0"/>
              <a:t>متوسل به عوامل مخرب </a:t>
            </a:r>
            <a:r>
              <a:rPr lang="ar-SA" altLang="en-US" sz="2800" b="1" dirty="0" smtClean="0">
                <a:solidFill>
                  <a:srgbClr val="C00000"/>
                </a:solidFill>
              </a:rPr>
              <a:t>روان‌شناسي کنترل بیرونی </a:t>
            </a:r>
            <a:r>
              <a:rPr lang="ar-SA" altLang="en-US" sz="2800" b="1" dirty="0" smtClean="0"/>
              <a:t>در روابط زن و شوهری شده، که این امر موجب تعارضات و اختلافات زناشویی  و در نتیجه به نارضایتی و طلاق منجر می‌گردد.</a:t>
            </a:r>
            <a:endParaRPr lang="en-US" altLang="en-US" sz="2800" b="1" dirty="0" smtClean="0"/>
          </a:p>
        </p:txBody>
      </p:sp>
    </p:spTree>
    <p:extLst>
      <p:ext uri="{BB962C8B-B14F-4D97-AF65-F5344CB8AC3E}">
        <p14:creationId xmlns:p14="http://schemas.microsoft.com/office/powerpoint/2010/main" val="1279127219"/>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95288" y="457200"/>
            <a:ext cx="8532812" cy="685800"/>
          </a:xfrm>
        </p:spPr>
        <p:txBody>
          <a:bodyPr>
            <a:normAutofit fontScale="90000"/>
          </a:bodyPr>
          <a:lstStyle/>
          <a:p>
            <a:pPr algn="ctr" rtl="1" eaLnBrk="1" hangingPunct="1">
              <a:spcBef>
                <a:spcPts val="575"/>
              </a:spcBef>
              <a:buClr>
                <a:schemeClr val="accent1"/>
              </a:buClr>
              <a:buSzPct val="85000"/>
              <a:defRPr/>
            </a:pPr>
            <a:r>
              <a:rPr lang="fa-IR" b="1" dirty="0">
                <a:solidFill>
                  <a:srgbClr val="C00000"/>
                </a:solidFill>
                <a:cs typeface="B Titr" pitchFamily="2" charset="-78"/>
              </a:rPr>
              <a:t/>
            </a:r>
            <a:br>
              <a:rPr lang="fa-IR" b="1" dirty="0">
                <a:solidFill>
                  <a:srgbClr val="C00000"/>
                </a:solidFill>
                <a:cs typeface="B Titr" pitchFamily="2" charset="-78"/>
              </a:rPr>
            </a:br>
            <a:r>
              <a:rPr lang="fa-IR" sz="3600" b="1" dirty="0" smtClean="0">
                <a:solidFill>
                  <a:srgbClr val="000099"/>
                </a:solidFill>
                <a:cs typeface="B Titr" pitchFamily="2" charset="-78"/>
              </a:rPr>
              <a:t>مؤلفه های روش های ارتباطی </a:t>
            </a:r>
            <a:r>
              <a:rPr lang="fa-IR" sz="3600" b="1" dirty="0" smtClean="0">
                <a:solidFill>
                  <a:srgbClr val="FF0000"/>
                </a:solidFill>
                <a:cs typeface="B Titr" pitchFamily="2" charset="-78"/>
              </a:rPr>
              <a:t>کنترل بیرونی</a:t>
            </a:r>
            <a:endParaRPr lang="en-US" sz="3600" b="1" dirty="0">
              <a:solidFill>
                <a:srgbClr val="C00000"/>
              </a:solidFill>
              <a:latin typeface="+mn-lt"/>
              <a:ea typeface="+mn-ea"/>
              <a:cs typeface="+mn-cs"/>
            </a:endParaRPr>
          </a:p>
        </p:txBody>
      </p:sp>
      <p:sp>
        <p:nvSpPr>
          <p:cNvPr id="133123"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23860DD7-8E8A-448A-BE20-1F262B2905E9}" type="slidenum">
              <a:rPr lang="en-US" altLang="en-US" sz="1400" smtClean="0">
                <a:solidFill>
                  <a:srgbClr val="FFFFFF"/>
                </a:solidFill>
                <a:latin typeface="Franklin Gothic Book" panose="020B0503020102020204" pitchFamily="34" charset="0"/>
              </a:rPr>
              <a:pPr>
                <a:spcBef>
                  <a:spcPct val="0"/>
                </a:spcBef>
                <a:buClrTx/>
                <a:buSzTx/>
                <a:buFontTx/>
                <a:buNone/>
              </a:pPr>
              <a:t>73</a:t>
            </a:fld>
            <a:endParaRPr lang="en-US" altLang="en-US" sz="1400" smtClean="0">
              <a:solidFill>
                <a:srgbClr val="FFFFFF"/>
              </a:solidFill>
              <a:latin typeface="Franklin Gothic Book" panose="020B0503020102020204" pitchFamily="34" charset="0"/>
            </a:endParaRPr>
          </a:p>
        </p:txBody>
      </p:sp>
      <p:sp>
        <p:nvSpPr>
          <p:cNvPr id="133124" name="Content Placeholder 3"/>
          <p:cNvSpPr>
            <a:spLocks noGrp="1"/>
          </p:cNvSpPr>
          <p:nvPr>
            <p:ph sz="quarter" idx="1"/>
          </p:nvPr>
        </p:nvSpPr>
        <p:spPr>
          <a:xfrm>
            <a:off x="146050" y="1295400"/>
            <a:ext cx="8997950" cy="5372100"/>
          </a:xfrm>
        </p:spPr>
        <p:txBody>
          <a:bodyPr/>
          <a:lstStyle/>
          <a:p>
            <a:pPr algn="just" rtl="1">
              <a:lnSpc>
                <a:spcPct val="150000"/>
              </a:lnSpc>
              <a:buFont typeface="Wingdings" panose="05000000000000000000" pitchFamily="2" charset="2"/>
              <a:buChar char="×"/>
            </a:pPr>
            <a:r>
              <a:rPr lang="fa-IR" altLang="en-US" sz="2800" b="1" dirty="0" smtClean="0"/>
              <a:t>بنابراین، اکثر زوج ها در مواجهه با ناخشنودی از روش‌هاي نامناسب و مخربی را براي تحت كنترل گرفتن دیگری به­کار می‌برند. </a:t>
            </a:r>
          </a:p>
          <a:p>
            <a:pPr algn="just" rtl="1">
              <a:lnSpc>
                <a:spcPct val="150000"/>
              </a:lnSpc>
              <a:buFont typeface="Wingdings" panose="05000000000000000000" pitchFamily="2" charset="2"/>
              <a:buChar char="×"/>
            </a:pPr>
            <a:r>
              <a:rPr lang="fa-IR" altLang="en-US" sz="2800" b="1" dirty="0" smtClean="0"/>
              <a:t>اين روش‌ها به «</a:t>
            </a:r>
            <a:r>
              <a:rPr lang="fa-IR" altLang="en-US" sz="2800" b="1" dirty="0" smtClean="0">
                <a:solidFill>
                  <a:srgbClr val="C00000"/>
                </a:solidFill>
              </a:rPr>
              <a:t>هفت نوع روش ارتباطی منفی و مخرب روان‌شناسي كنترل بيروني </a:t>
            </a:r>
            <a:r>
              <a:rPr lang="fa-IR" altLang="en-US" sz="2800" b="1" dirty="0" smtClean="0"/>
              <a:t>طبقه‌ بندي می‌کنند. </a:t>
            </a:r>
          </a:p>
          <a:p>
            <a:pPr algn="r" rtl="1" eaLnBrk="1" hangingPunct="1">
              <a:lnSpc>
                <a:spcPct val="150000"/>
              </a:lnSpc>
            </a:pPr>
            <a:endParaRPr lang="fa-IR" altLang="en-US" sz="2000" b="1" dirty="0" smtClean="0">
              <a:solidFill>
                <a:srgbClr val="7030A0"/>
              </a:solidFill>
            </a:endParaRPr>
          </a:p>
          <a:p>
            <a:pPr algn="r" rtl="1" eaLnBrk="1" hangingPunct="1">
              <a:lnSpc>
                <a:spcPct val="150000"/>
              </a:lnSpc>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413891182"/>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95288" y="457200"/>
            <a:ext cx="8532812" cy="685800"/>
          </a:xfrm>
        </p:spPr>
        <p:txBody>
          <a:bodyPr>
            <a:normAutofit/>
          </a:bodyPr>
          <a:lstStyle/>
          <a:p>
            <a:pPr algn="ctr" rtl="1">
              <a:spcBef>
                <a:spcPts val="575"/>
              </a:spcBef>
              <a:buClr>
                <a:schemeClr val="accent1"/>
              </a:buClr>
              <a:buSzPct val="85000"/>
              <a:defRPr/>
            </a:pPr>
            <a:r>
              <a:rPr lang="fa-IR" altLang="en-US" sz="3200" b="1" dirty="0">
                <a:solidFill>
                  <a:srgbClr val="FF0000"/>
                </a:solidFill>
                <a:cs typeface="B Titr" pitchFamily="2" charset="-78"/>
              </a:rPr>
              <a:t>هفت روش ارتباطی روان شناسی </a:t>
            </a:r>
            <a:r>
              <a:rPr lang="fa-IR" sz="3200" b="1" dirty="0" smtClean="0">
                <a:solidFill>
                  <a:srgbClr val="FF0000"/>
                </a:solidFill>
                <a:cs typeface="B Titr" pitchFamily="2" charset="-78"/>
              </a:rPr>
              <a:t>کنترل بیرونی</a:t>
            </a:r>
            <a:endParaRPr lang="en-US" sz="3200" b="1" dirty="0">
              <a:solidFill>
                <a:srgbClr val="C00000"/>
              </a:solidFill>
              <a:latin typeface="+mn-lt"/>
              <a:ea typeface="+mn-ea"/>
              <a:cs typeface="+mn-cs"/>
            </a:endParaRPr>
          </a:p>
        </p:txBody>
      </p:sp>
      <p:sp>
        <p:nvSpPr>
          <p:cNvPr id="133123"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23860DD7-8E8A-448A-BE20-1F262B2905E9}" type="slidenum">
              <a:rPr lang="en-US" altLang="en-US" sz="1400" smtClean="0">
                <a:solidFill>
                  <a:srgbClr val="FFFFFF"/>
                </a:solidFill>
                <a:latin typeface="Franklin Gothic Book" panose="020B0503020102020204" pitchFamily="34" charset="0"/>
              </a:rPr>
              <a:pPr>
                <a:spcBef>
                  <a:spcPct val="0"/>
                </a:spcBef>
                <a:buClrTx/>
                <a:buSzTx/>
                <a:buFontTx/>
                <a:buNone/>
              </a:pPr>
              <a:t>74</a:t>
            </a:fld>
            <a:endParaRPr lang="en-US" altLang="en-US" sz="1400" smtClean="0">
              <a:solidFill>
                <a:srgbClr val="FFFFFF"/>
              </a:solidFill>
              <a:latin typeface="Franklin Gothic Book" panose="020B0503020102020204" pitchFamily="34" charset="0"/>
            </a:endParaRPr>
          </a:p>
        </p:txBody>
      </p:sp>
      <p:sp>
        <p:nvSpPr>
          <p:cNvPr id="133124" name="Content Placeholder 3"/>
          <p:cNvSpPr>
            <a:spLocks noGrp="1"/>
          </p:cNvSpPr>
          <p:nvPr>
            <p:ph sz="quarter" idx="1"/>
          </p:nvPr>
        </p:nvSpPr>
        <p:spPr>
          <a:xfrm>
            <a:off x="395288" y="1295400"/>
            <a:ext cx="8291512" cy="5372100"/>
          </a:xfrm>
        </p:spPr>
        <p:txBody>
          <a:bodyPr>
            <a:normAutofit fontScale="77500" lnSpcReduction="20000"/>
          </a:bodyPr>
          <a:lstStyle/>
          <a:p>
            <a:pPr algn="just" rtl="1">
              <a:buFont typeface="Wingdings" panose="05000000000000000000" pitchFamily="2" charset="2"/>
              <a:buChar char="×"/>
              <a:defRPr/>
            </a:pPr>
            <a:r>
              <a:rPr lang="fa-IR" altLang="en-US" sz="3100" b="1" dirty="0"/>
              <a:t>وقتی در زندگی زناشویی می بینیم که همسر ما مورد نظر ما نیست و یا برطبق نظر و میل ما رفتار نمی کند، در صدد تغییررفتار او تلاش می کنیم. برای این کار متوسل به روشهای ارتباطی کنترل بیرونی می شویم:</a:t>
            </a:r>
          </a:p>
          <a:p>
            <a:pPr marL="0" indent="0" algn="r" eaLnBrk="0" fontAlgn="base" hangingPunct="0">
              <a:lnSpc>
                <a:spcPct val="160000"/>
              </a:lnSpc>
              <a:spcBef>
                <a:spcPct val="0"/>
              </a:spcBef>
              <a:spcAft>
                <a:spcPct val="0"/>
              </a:spcAft>
              <a:buFont typeface="Wingdings 2" panose="05020102010507070707" pitchFamily="18" charset="2"/>
              <a:buNone/>
              <a:defRPr/>
            </a:pPr>
            <a:r>
              <a:rPr lang="fa-IR" sz="3200" dirty="0"/>
              <a:t> </a:t>
            </a:r>
            <a:r>
              <a:rPr lang="fa-IR" sz="3600" b="1" dirty="0">
                <a:solidFill>
                  <a:srgbClr val="FF0000"/>
                </a:solidFill>
                <a:cs typeface="B Titr" pitchFamily="2" charset="-78"/>
              </a:rPr>
              <a:t>1-  انتقاد</a:t>
            </a:r>
          </a:p>
          <a:p>
            <a:pPr marL="0" indent="0" algn="r" eaLnBrk="0" fontAlgn="base" hangingPunct="0">
              <a:lnSpc>
                <a:spcPct val="160000"/>
              </a:lnSpc>
              <a:spcBef>
                <a:spcPct val="0"/>
              </a:spcBef>
              <a:spcAft>
                <a:spcPct val="0"/>
              </a:spcAft>
              <a:buNone/>
              <a:defRPr/>
            </a:pPr>
            <a:r>
              <a:rPr lang="fa-IR" sz="3600" b="1" dirty="0">
                <a:solidFill>
                  <a:srgbClr val="FF0000"/>
                </a:solidFill>
                <a:cs typeface="B Titr" pitchFamily="2" charset="-78"/>
              </a:rPr>
              <a:t>2- اهانت</a:t>
            </a:r>
          </a:p>
          <a:p>
            <a:pPr marL="0" indent="0" algn="r" eaLnBrk="0" fontAlgn="base" hangingPunct="0">
              <a:lnSpc>
                <a:spcPct val="160000"/>
              </a:lnSpc>
              <a:spcBef>
                <a:spcPct val="0"/>
              </a:spcBef>
              <a:spcAft>
                <a:spcPct val="0"/>
              </a:spcAft>
              <a:buNone/>
              <a:defRPr/>
            </a:pPr>
            <a:r>
              <a:rPr lang="fa-IR" sz="3600" b="1" dirty="0">
                <a:solidFill>
                  <a:srgbClr val="FF0000"/>
                </a:solidFill>
                <a:cs typeface="B Titr" pitchFamily="2" charset="-78"/>
              </a:rPr>
              <a:t>3- تحقیر</a:t>
            </a:r>
          </a:p>
          <a:p>
            <a:pPr marL="0" indent="0" algn="r" eaLnBrk="0" fontAlgn="base" hangingPunct="0">
              <a:lnSpc>
                <a:spcPct val="160000"/>
              </a:lnSpc>
              <a:spcBef>
                <a:spcPct val="0"/>
              </a:spcBef>
              <a:spcAft>
                <a:spcPct val="0"/>
              </a:spcAft>
              <a:buNone/>
              <a:defRPr/>
            </a:pPr>
            <a:r>
              <a:rPr lang="fa-IR" sz="3600" b="1" dirty="0">
                <a:solidFill>
                  <a:srgbClr val="FF0000"/>
                </a:solidFill>
                <a:cs typeface="B Titr" pitchFamily="2" charset="-78"/>
              </a:rPr>
              <a:t>4-  غر زدن</a:t>
            </a:r>
          </a:p>
          <a:p>
            <a:pPr marL="0" indent="0" algn="r" eaLnBrk="0" fontAlgn="base" hangingPunct="0">
              <a:lnSpc>
                <a:spcPct val="160000"/>
              </a:lnSpc>
              <a:spcBef>
                <a:spcPct val="0"/>
              </a:spcBef>
              <a:spcAft>
                <a:spcPct val="0"/>
              </a:spcAft>
              <a:buNone/>
              <a:defRPr/>
            </a:pPr>
            <a:r>
              <a:rPr lang="fa-IR" sz="3600" b="1" dirty="0">
                <a:solidFill>
                  <a:srgbClr val="FF0000"/>
                </a:solidFill>
                <a:cs typeface="B Titr" pitchFamily="2" charset="-78"/>
              </a:rPr>
              <a:t>5- تهدید </a:t>
            </a:r>
          </a:p>
          <a:p>
            <a:pPr marL="0" indent="0" algn="r" eaLnBrk="0" fontAlgn="base" hangingPunct="0">
              <a:lnSpc>
                <a:spcPct val="160000"/>
              </a:lnSpc>
              <a:spcBef>
                <a:spcPct val="0"/>
              </a:spcBef>
              <a:spcAft>
                <a:spcPct val="0"/>
              </a:spcAft>
              <a:buNone/>
              <a:defRPr/>
            </a:pPr>
            <a:r>
              <a:rPr lang="fa-IR" sz="3600" b="1" dirty="0">
                <a:solidFill>
                  <a:srgbClr val="FF0000"/>
                </a:solidFill>
                <a:cs typeface="B Titr" pitchFamily="2" charset="-78"/>
              </a:rPr>
              <a:t>6- تنبیه </a:t>
            </a:r>
          </a:p>
          <a:p>
            <a:pPr marL="0" indent="0" algn="r" eaLnBrk="0" fontAlgn="base" hangingPunct="0">
              <a:lnSpc>
                <a:spcPct val="160000"/>
              </a:lnSpc>
              <a:spcBef>
                <a:spcPct val="0"/>
              </a:spcBef>
              <a:spcAft>
                <a:spcPct val="0"/>
              </a:spcAft>
              <a:buNone/>
              <a:defRPr/>
            </a:pPr>
            <a:r>
              <a:rPr lang="fa-IR" sz="3600" b="1" dirty="0">
                <a:solidFill>
                  <a:srgbClr val="FF0000"/>
                </a:solidFill>
                <a:cs typeface="B Titr" pitchFamily="2" charset="-78"/>
              </a:rPr>
              <a:t>7- قهر</a:t>
            </a:r>
          </a:p>
          <a:p>
            <a:pPr algn="r" rtl="1" eaLnBrk="1" hangingPunct="1">
              <a:lnSpc>
                <a:spcPct val="150000"/>
              </a:lnSpc>
            </a:pPr>
            <a:endParaRPr lang="fa-IR" altLang="en-US" sz="2000" b="1" dirty="0" smtClean="0">
              <a:solidFill>
                <a:srgbClr val="7030A0"/>
              </a:solidFill>
            </a:endParaRPr>
          </a:p>
          <a:p>
            <a:pPr algn="r" rtl="1" eaLnBrk="1" hangingPunct="1">
              <a:lnSpc>
                <a:spcPct val="150000"/>
              </a:lnSpc>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2976047084"/>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33400" y="2374223"/>
            <a:ext cx="7848600" cy="3240887"/>
          </a:xfrm>
          <a:prstGeom prst="rect">
            <a:avLst/>
          </a:prstGeom>
          <a:solidFill>
            <a:srgbClr val="FFFF99"/>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Low" rtl="1">
              <a:lnSpc>
                <a:spcPct val="160000"/>
              </a:lnSpc>
            </a:pPr>
            <a:r>
              <a:rPr lang="fa-IR" sz="4400" b="1" dirty="0">
                <a:solidFill>
                  <a:srgbClr val="FF0000"/>
                </a:solidFill>
                <a:cs typeface="B Titr" pitchFamily="2" charset="-78"/>
              </a:rPr>
              <a:t>ارائه مدل1: </a:t>
            </a:r>
            <a:r>
              <a:rPr lang="fa-IR" sz="4400" b="1" dirty="0">
                <a:solidFill>
                  <a:srgbClr val="002060"/>
                </a:solidFill>
                <a:cs typeface="B Titr" pitchFamily="2" charset="-78"/>
              </a:rPr>
              <a:t>ارتباط متقابل بین عناصرروان شناسی کنترل بیرونی  و  نارضایتی  از زندگی زناشویی</a:t>
            </a:r>
            <a:endParaRPr lang="en-US" altLang="en-US" sz="4400" b="1" dirty="0">
              <a:solidFill>
                <a:srgbClr val="002060"/>
              </a:solidFill>
            </a:endParaRPr>
          </a:p>
        </p:txBody>
      </p:sp>
    </p:spTree>
    <p:extLst>
      <p:ext uri="{BB962C8B-B14F-4D97-AF65-F5344CB8AC3E}">
        <p14:creationId xmlns:p14="http://schemas.microsoft.com/office/powerpoint/2010/main" val="1286404502"/>
      </p:ext>
    </p:extLst>
  </p:cSld>
  <p:clrMapOvr>
    <a:masterClrMapping/>
  </p:clrMapOvr>
  <p:transition spd="slow">
    <p:checke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239000" cy="5816977"/>
          </a:xfrm>
          <a:prstGeom prst="rect">
            <a:avLst/>
          </a:prstGeom>
          <a:solidFill>
            <a:srgbClr val="FFFF99"/>
          </a:solidFill>
        </p:spPr>
        <p:txBody>
          <a:bodyPr wrap="square">
            <a:spAutoFit/>
          </a:bodyPr>
          <a:lstStyle/>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r>
              <a:rPr lang="hy-AM" sz="2400" b="1" dirty="0" smtClean="0">
                <a:solidFill>
                  <a:srgbClr val="C00000"/>
                </a:solidFill>
                <a:latin typeface="Arial" pitchFamily="34" charset="0"/>
                <a:cs typeface="Arial" pitchFamily="34" charset="0"/>
              </a:rPr>
              <a:t>Ատենախոսության կաուցվածքը</a:t>
            </a:r>
            <a:endParaRPr lang="en-US" sz="2400" b="1" dirty="0" smtClean="0">
              <a:solidFill>
                <a:srgbClr val="C00000"/>
              </a:solidFill>
              <a:latin typeface="Arial" pitchFamily="34" charset="0"/>
              <a:cs typeface="Arial" pitchFamily="34" charset="0"/>
            </a:endParaRPr>
          </a:p>
          <a:p>
            <a:pPr lvl="0" algn="ctr" fontAlgn="base">
              <a:spcBef>
                <a:spcPct val="0"/>
              </a:spcBef>
              <a:spcAft>
                <a:spcPct val="0"/>
              </a:spcAft>
            </a:pPr>
            <a:endParaRPr lang="en-US" sz="2400" dirty="0" smtClean="0">
              <a:solidFill>
                <a:schemeClr val="tx2">
                  <a:lumMod val="50000"/>
                </a:schemeClr>
              </a:solidFill>
              <a:latin typeface="Arial" pitchFamily="34" charset="0"/>
              <a:cs typeface="Arial" pitchFamily="34" charset="0"/>
            </a:endParaRPr>
          </a:p>
          <a:p>
            <a:pPr algn="ctr" eaLnBrk="0" fontAlgn="base" hangingPunct="0">
              <a:lnSpc>
                <a:spcPct val="150000"/>
              </a:lnSpc>
              <a:spcBef>
                <a:spcPct val="0"/>
              </a:spcBef>
              <a:spcAft>
                <a:spcPct val="0"/>
              </a:spcAft>
            </a:pPr>
            <a:r>
              <a:rPr lang="hy-AM" b="1" dirty="0" smtClean="0">
                <a:latin typeface="Sylfaen" pitchFamily="18" charset="0"/>
              </a:rPr>
              <a:t>Ատենախոսության ծավալը կազմում է154 էջ և բաղկացած է ներածությունից, երեք գլխից, 24 աղյուսակից, գծապատկերներից, եզրակացություններից, առաջադրված մոդելներից, առաջարկություններից և օգտագործված 128 աղբյուրներից: </a:t>
            </a: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en-US" dirty="0" smtClean="0">
              <a:latin typeface="Sylfaen" pitchFamily="18"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p:txBody>
      </p:sp>
      <p:graphicFrame>
        <p:nvGraphicFramePr>
          <p:cNvPr id="3" name="Content Placeholder 1"/>
          <p:cNvGraphicFramePr>
            <a:graphicFrameLocks/>
          </p:cNvGraphicFramePr>
          <p:nvPr>
            <p:extLst>
              <p:ext uri="{D42A27DB-BD31-4B8C-83A1-F6EECF244321}">
                <p14:modId xmlns:p14="http://schemas.microsoft.com/office/powerpoint/2010/main" val="1155351326"/>
              </p:ext>
            </p:extLst>
          </p:nvPr>
        </p:nvGraphicFramePr>
        <p:xfrm>
          <a:off x="457201" y="762000"/>
          <a:ext cx="8077199" cy="5728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822783"/>
      </p:ext>
    </p:extLst>
  </p:cSld>
  <p:clrMapOvr>
    <a:masterClrMapping/>
  </p:clrMapOvr>
  <p:transition spd="slow">
    <p:newsflash/>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5715000"/>
          </a:xfrm>
          <a:ln w="38100">
            <a:solidFill>
              <a:srgbClr val="FF0000"/>
            </a:solidFill>
            <a:miter lim="800000"/>
            <a:headEnd/>
            <a:tailEnd/>
          </a:ln>
        </p:spPr>
        <p:txBody>
          <a:bodyPr/>
          <a:lstStyle/>
          <a:p>
            <a:pPr algn="justLow" rtl="1">
              <a:lnSpc>
                <a:spcPct val="150000"/>
              </a:lnSpc>
              <a:buFont typeface="Wingdings" panose="05000000000000000000" pitchFamily="2" charset="2"/>
              <a:buChar char="v"/>
            </a:pPr>
            <a:r>
              <a:rPr lang="fa-IR" altLang="en-US" b="1" dirty="0" smtClean="0"/>
              <a:t>بنابراین، آنچه که </a:t>
            </a:r>
            <a:r>
              <a:rPr lang="ar-SA" altLang="en-US" b="1" dirty="0" smtClean="0"/>
              <a:t>باعث تعارض، </a:t>
            </a:r>
            <a:r>
              <a:rPr lang="fa-IR" altLang="en-US" b="1" dirty="0" smtClean="0"/>
              <a:t>ن</a:t>
            </a:r>
            <a:r>
              <a:rPr lang="ar-SA" altLang="en-US" b="1" dirty="0" smtClean="0"/>
              <a:t>ارضایتی زناشویی و طلاق می‌شود، هفت نوع </a:t>
            </a:r>
            <a:r>
              <a:rPr lang="fa-IR" altLang="en-US" b="1" dirty="0" smtClean="0"/>
              <a:t>روش ارتباطی منفی و مخرب </a:t>
            </a:r>
            <a:r>
              <a:rPr lang="ar-SA" altLang="en-US" b="1" dirty="0" smtClean="0"/>
              <a:t>روان‌شناسی کنترل بیرونی است که  زن وشوهر کمی پس از ازدواج در مواجهه با مسائل فی ما بین و یا </a:t>
            </a:r>
            <a:r>
              <a:rPr lang="fa-IR" altLang="en-US" b="1" dirty="0" smtClean="0"/>
              <a:t>براي تغییر و كنترل کردن دیگری </a:t>
            </a:r>
            <a:r>
              <a:rPr lang="ar-SA" altLang="en-US" b="1" dirty="0" smtClean="0"/>
              <a:t>از آنها استفاده می‌کنند و مسائل زناشویی را به مشکلات زناشویی تبدیل می سازند و در نهایت به نارضایتی زناشوی و طلاق منجر می‌شود</a:t>
            </a:r>
            <a:r>
              <a:rPr lang="fa-IR" altLang="en-US" b="1" dirty="0" smtClean="0"/>
              <a:t>.</a:t>
            </a:r>
          </a:p>
          <a:p>
            <a:pPr algn="justLow" rtl="1">
              <a:lnSpc>
                <a:spcPct val="160000"/>
              </a:lnSpc>
              <a:buFont typeface="Wingdings" panose="05000000000000000000" pitchFamily="2" charset="2"/>
              <a:buChar char="v"/>
            </a:pPr>
            <a:r>
              <a:rPr lang="fa-IR" altLang="en-US" b="1" dirty="0" smtClean="0"/>
              <a:t> </a:t>
            </a:r>
            <a:endParaRPr lang="en-US" altLang="en-US" b="1" dirty="0" smtClean="0">
              <a:solidFill>
                <a:srgbClr val="C00000"/>
              </a:solidFill>
            </a:endParaRPr>
          </a:p>
        </p:txBody>
      </p:sp>
    </p:spTree>
    <p:extLst>
      <p:ext uri="{BB962C8B-B14F-4D97-AF65-F5344CB8AC3E}">
        <p14:creationId xmlns:p14="http://schemas.microsoft.com/office/powerpoint/2010/main" val="3993592708"/>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838200" y="671691"/>
            <a:ext cx="7543800" cy="6186309"/>
          </a:xfrm>
          <a:prstGeom prst="rect">
            <a:avLst/>
          </a:prstGeom>
          <a:solidFill>
            <a:srgbClr val="CCFFCC"/>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lnSpc>
                <a:spcPct val="150000"/>
              </a:lnSpc>
              <a:spcBef>
                <a:spcPct val="0"/>
              </a:spcBef>
              <a:spcAft>
                <a:spcPct val="0"/>
              </a:spcAft>
            </a:pPr>
            <a:r>
              <a:rPr lang="fa-IR" sz="2400" b="1" dirty="0" smtClean="0">
                <a:solidFill>
                  <a:srgbClr val="FF0000"/>
                </a:solidFill>
                <a:cs typeface="B Titr" pitchFamily="2" charset="-78"/>
              </a:rPr>
              <a:t>10 عامل کینه و نفرت زوجین در زندگی زناشویی:</a:t>
            </a:r>
          </a:p>
          <a:p>
            <a:pPr lvl="0" algn="r" eaLnBrk="0" fontAlgn="base" hangingPunct="0">
              <a:lnSpc>
                <a:spcPct val="150000"/>
              </a:lnSpc>
              <a:spcBef>
                <a:spcPct val="0"/>
              </a:spcBef>
              <a:spcAft>
                <a:spcPct val="0"/>
              </a:spcAft>
            </a:pPr>
            <a:r>
              <a:rPr lang="fa-IR" sz="2400" b="1" dirty="0" smtClean="0">
                <a:solidFill>
                  <a:srgbClr val="002060"/>
                </a:solidFill>
              </a:rPr>
              <a:t>1- عیب جویی کردن</a:t>
            </a:r>
          </a:p>
          <a:p>
            <a:pPr lvl="0" algn="r" eaLnBrk="0" fontAlgn="base" hangingPunct="0">
              <a:lnSpc>
                <a:spcPct val="150000"/>
              </a:lnSpc>
              <a:spcBef>
                <a:spcPct val="0"/>
              </a:spcBef>
              <a:spcAft>
                <a:spcPct val="0"/>
              </a:spcAft>
            </a:pPr>
            <a:r>
              <a:rPr lang="fa-IR" sz="2400" b="1" dirty="0" smtClean="0">
                <a:solidFill>
                  <a:srgbClr val="002060"/>
                </a:solidFill>
              </a:rPr>
              <a:t>2- مسخره کردن و به سخره گرفتن</a:t>
            </a:r>
          </a:p>
          <a:p>
            <a:pPr lvl="0" algn="r" eaLnBrk="0" fontAlgn="base" hangingPunct="0">
              <a:lnSpc>
                <a:spcPct val="150000"/>
              </a:lnSpc>
              <a:spcBef>
                <a:spcPct val="0"/>
              </a:spcBef>
              <a:spcAft>
                <a:spcPct val="0"/>
              </a:spcAft>
            </a:pPr>
            <a:r>
              <a:rPr lang="fa-IR" sz="2400" b="1" dirty="0" smtClean="0">
                <a:solidFill>
                  <a:srgbClr val="002060"/>
                </a:solidFill>
              </a:rPr>
              <a:t>3- بر چسب زدن( القاب زشت را به یکدیگر نسبت داددن)</a:t>
            </a:r>
          </a:p>
          <a:p>
            <a:pPr lvl="0" algn="r" eaLnBrk="0" fontAlgn="base" hangingPunct="0">
              <a:lnSpc>
                <a:spcPct val="150000"/>
              </a:lnSpc>
              <a:spcBef>
                <a:spcPct val="0"/>
              </a:spcBef>
              <a:spcAft>
                <a:spcPct val="0"/>
              </a:spcAft>
            </a:pPr>
            <a:r>
              <a:rPr lang="fa-IR" sz="2400" b="1" dirty="0" smtClean="0">
                <a:solidFill>
                  <a:srgbClr val="002060"/>
                </a:solidFill>
              </a:rPr>
              <a:t>4- سؤظن، بدبینی</a:t>
            </a:r>
          </a:p>
          <a:p>
            <a:pPr lvl="0" algn="r" eaLnBrk="0" fontAlgn="base" hangingPunct="0">
              <a:lnSpc>
                <a:spcPct val="150000"/>
              </a:lnSpc>
              <a:spcBef>
                <a:spcPct val="0"/>
              </a:spcBef>
              <a:spcAft>
                <a:spcPct val="0"/>
              </a:spcAft>
            </a:pPr>
            <a:r>
              <a:rPr lang="fa-IR" sz="2400" b="1" dirty="0" smtClean="0">
                <a:solidFill>
                  <a:srgbClr val="002060"/>
                </a:solidFill>
              </a:rPr>
              <a:t>5- کنترل کردن، تجسس کردن</a:t>
            </a:r>
          </a:p>
          <a:p>
            <a:pPr lvl="0" algn="r" eaLnBrk="0" fontAlgn="base" hangingPunct="0">
              <a:lnSpc>
                <a:spcPct val="150000"/>
              </a:lnSpc>
              <a:spcBef>
                <a:spcPct val="0"/>
              </a:spcBef>
              <a:spcAft>
                <a:spcPct val="0"/>
              </a:spcAft>
            </a:pPr>
            <a:r>
              <a:rPr lang="fa-IR" sz="2400" b="1" dirty="0" smtClean="0">
                <a:solidFill>
                  <a:srgbClr val="002060"/>
                </a:solidFill>
              </a:rPr>
              <a:t>6- </a:t>
            </a:r>
            <a:r>
              <a:rPr lang="fa-IR" sz="2400" b="1" dirty="0">
                <a:solidFill>
                  <a:srgbClr val="002060"/>
                </a:solidFill>
              </a:rPr>
              <a:t>خساست</a:t>
            </a:r>
          </a:p>
          <a:p>
            <a:pPr lvl="0" algn="r" eaLnBrk="0" fontAlgn="base" hangingPunct="0">
              <a:lnSpc>
                <a:spcPct val="150000"/>
              </a:lnSpc>
              <a:spcBef>
                <a:spcPct val="0"/>
              </a:spcBef>
              <a:spcAft>
                <a:spcPct val="0"/>
              </a:spcAft>
            </a:pPr>
            <a:r>
              <a:rPr lang="fa-IR" sz="2400" b="1" dirty="0" smtClean="0">
                <a:solidFill>
                  <a:srgbClr val="002060"/>
                </a:solidFill>
              </a:rPr>
              <a:t>7- فحاشی و زخم زبان</a:t>
            </a:r>
          </a:p>
          <a:p>
            <a:pPr lvl="0" algn="r" eaLnBrk="0" fontAlgn="base" hangingPunct="0">
              <a:lnSpc>
                <a:spcPct val="150000"/>
              </a:lnSpc>
              <a:spcBef>
                <a:spcPct val="0"/>
              </a:spcBef>
              <a:spcAft>
                <a:spcPct val="0"/>
              </a:spcAft>
            </a:pPr>
            <a:r>
              <a:rPr lang="fa-IR" sz="2400" b="1" dirty="0" smtClean="0">
                <a:solidFill>
                  <a:srgbClr val="002060"/>
                </a:solidFill>
              </a:rPr>
              <a:t>8- تهدید کردن</a:t>
            </a:r>
            <a:endParaRPr lang="fa-IR" sz="2400" b="1" dirty="0">
              <a:solidFill>
                <a:srgbClr val="002060"/>
              </a:solidFill>
            </a:endParaRPr>
          </a:p>
          <a:p>
            <a:pPr lvl="0" algn="r" eaLnBrk="0" fontAlgn="base" hangingPunct="0">
              <a:lnSpc>
                <a:spcPct val="150000"/>
              </a:lnSpc>
              <a:spcBef>
                <a:spcPct val="0"/>
              </a:spcBef>
              <a:spcAft>
                <a:spcPct val="0"/>
              </a:spcAft>
            </a:pPr>
            <a:r>
              <a:rPr lang="fa-IR" sz="2400" b="1" dirty="0" smtClean="0">
                <a:solidFill>
                  <a:srgbClr val="002060"/>
                </a:solidFill>
              </a:rPr>
              <a:t>9- تنبیه کردن</a:t>
            </a:r>
          </a:p>
          <a:p>
            <a:pPr lvl="0" algn="r" eaLnBrk="0" fontAlgn="base" hangingPunct="0">
              <a:lnSpc>
                <a:spcPct val="150000"/>
              </a:lnSpc>
              <a:spcBef>
                <a:spcPct val="0"/>
              </a:spcBef>
              <a:spcAft>
                <a:spcPct val="0"/>
              </a:spcAft>
            </a:pPr>
            <a:r>
              <a:rPr lang="fa-IR" sz="2400" b="1" dirty="0" smtClean="0">
                <a:solidFill>
                  <a:srgbClr val="002060"/>
                </a:solidFill>
              </a:rPr>
              <a:t>10- قهر کردن</a:t>
            </a:r>
          </a:p>
        </p:txBody>
      </p:sp>
    </p:spTree>
    <p:extLst>
      <p:ext uri="{BB962C8B-B14F-4D97-AF65-F5344CB8AC3E}">
        <p14:creationId xmlns:p14="http://schemas.microsoft.com/office/powerpoint/2010/main" val="3449113033"/>
      </p:ext>
    </p:extLst>
  </p:cSld>
  <p:clrMapOvr>
    <a:masterClrMapping/>
  </p:clrMapOvr>
  <p:transition spd="slow">
    <p:check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5888"/>
            <a:ext cx="8763000" cy="6626225"/>
          </a:xfrm>
          <a:ln w="38100">
            <a:solidFill>
              <a:srgbClr val="FF0000"/>
            </a:solidFill>
            <a:miter lim="800000"/>
            <a:headEnd/>
            <a:tailEnd/>
          </a:ln>
        </p:spPr>
        <p:txBody>
          <a:bodyPr/>
          <a:lstStyle/>
          <a:p>
            <a:pPr algn="justLow" rtl="1">
              <a:lnSpc>
                <a:spcPct val="170000"/>
              </a:lnSpc>
              <a:buFont typeface="Wingdings" panose="05000000000000000000" pitchFamily="2" charset="2"/>
              <a:buChar char="×"/>
            </a:pPr>
            <a:endParaRPr lang="en-US" altLang="en-US" smtClean="0"/>
          </a:p>
          <a:p>
            <a:pPr algn="justLow" rtl="1">
              <a:buFont typeface="Wingdings 2" panose="05020102010507070707" pitchFamily="18" charset="2"/>
              <a:buNone/>
            </a:pPr>
            <a:endParaRPr lang="fa-IR" altLang="en-US" smtClean="0"/>
          </a:p>
        </p:txBody>
      </p:sp>
      <p:pic>
        <p:nvPicPr>
          <p:cNvPr id="144387" name="Picture 4" descr="method of dealing with marital infidelity راه برخورد با خیانت همسر">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763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1010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799" y="219220"/>
            <a:ext cx="8609012" cy="1219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 name="Content Placeholder 7"/>
          <p:cNvGraphicFramePr>
            <a:graphicFrameLocks noGrp="1"/>
          </p:cNvGraphicFramePr>
          <p:nvPr>
            <p:ph idx="1"/>
          </p:nvPr>
        </p:nvGraphicFramePr>
        <p:xfrm>
          <a:off x="71190" y="1412775"/>
          <a:ext cx="8995774" cy="5111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2"/>
          </p:nvPr>
        </p:nvSpPr>
        <p:spPr>
          <a:xfrm>
            <a:off x="6513513" y="6356350"/>
            <a:ext cx="2252662" cy="365125"/>
          </a:xfrm>
        </p:spPr>
        <p:txBody>
          <a:bodyPr/>
          <a:lstStyle/>
          <a:p>
            <a:pPr>
              <a:defRPr/>
            </a:pPr>
            <a:fld id="{70280B21-AE44-4122-922C-BD52CDE035BA}" type="slidenum">
              <a:rPr lang="fa-IR" sz="1100" spc="600" smtClean="0"/>
              <a:pPr>
                <a:defRPr/>
              </a:pPr>
              <a:t>8</a:t>
            </a:fld>
            <a:endParaRPr lang="fa-IR" sz="1100" spc="600" dirty="0"/>
          </a:p>
        </p:txBody>
      </p:sp>
      <p:sp>
        <p:nvSpPr>
          <p:cNvPr id="5" name="Title 1"/>
          <p:cNvSpPr>
            <a:spLocks noGrp="1"/>
          </p:cNvSpPr>
          <p:nvPr>
            <p:ph type="title"/>
          </p:nvPr>
        </p:nvSpPr>
        <p:spPr>
          <a:xfrm>
            <a:off x="191800" y="274638"/>
            <a:ext cx="8574376" cy="792162"/>
          </a:xfrm>
        </p:spPr>
        <p:txBody>
          <a:bodyPr>
            <a:noAutofit/>
          </a:bodyPr>
          <a:lstStyle/>
          <a:p>
            <a:pPr marL="82550" algn="ctr" rtl="1">
              <a:defRPr/>
            </a:pPr>
            <a:r>
              <a:rPr lang="fa-IR" sz="4400" b="1" spc="600" dirty="0" smtClean="0">
                <a:solidFill>
                  <a:srgbClr val="C00000"/>
                </a:solidFill>
                <a:effectLst>
                  <a:outerShdw blurRad="38100" dist="38100" dir="2700000" algn="tl">
                    <a:srgbClr val="000000">
                      <a:alpha val="43137"/>
                    </a:srgbClr>
                  </a:outerShdw>
                </a:effectLst>
                <a:latin typeface="Arial" pitchFamily="34" charset="0"/>
                <a:cs typeface="2  Titr" panose="00000700000000000000" pitchFamily="2" charset="-78"/>
              </a:rPr>
              <a:t>مقدمه </a:t>
            </a:r>
            <a:endParaRPr lang="en-US" sz="4400" b="1" spc="600" dirty="0" smtClean="0">
              <a:solidFill>
                <a:srgbClr val="C00000"/>
              </a:solidFill>
              <a:effectLst>
                <a:outerShdw blurRad="38100" dist="38100" dir="2700000" algn="tl">
                  <a:srgbClr val="000000">
                    <a:alpha val="43137"/>
                  </a:srgbClr>
                </a:outerShdw>
              </a:effectLst>
              <a:latin typeface="Arial" pitchFamily="34" charset="0"/>
              <a:cs typeface="2  Titr" panose="00000700000000000000" pitchFamily="2" charset="-78"/>
            </a:endParaRPr>
          </a:p>
        </p:txBody>
      </p:sp>
    </p:spTree>
    <p:extLst>
      <p:ext uri="{BB962C8B-B14F-4D97-AF65-F5344CB8AC3E}">
        <p14:creationId xmlns:p14="http://schemas.microsoft.com/office/powerpoint/2010/main" val="920341044"/>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8686800" cy="5943600"/>
          </a:xfrm>
          <a:ln w="38100">
            <a:solidFill>
              <a:srgbClr val="FF0000"/>
            </a:solidFill>
            <a:miter lim="800000"/>
            <a:headEnd/>
            <a:tailEnd/>
          </a:ln>
        </p:spPr>
        <p:txBody>
          <a:bodyPr/>
          <a:lstStyle/>
          <a:p>
            <a:pPr algn="justLow" rtl="1">
              <a:lnSpc>
                <a:spcPct val="160000"/>
              </a:lnSpc>
              <a:buFont typeface="Wingdings" panose="05000000000000000000" pitchFamily="2" charset="2"/>
              <a:buChar char="v"/>
            </a:pPr>
            <a:r>
              <a:rPr lang="fa-IR" altLang="en-US" b="1" dirty="0" smtClean="0"/>
              <a:t>اين هفت روش ارتباطی منفی و مخرب، به ترتيب پيشروي خود را آغاز مي‌كنند، زن و شوهر منفي بودن و تنش روزافزوني را حس مي‌كنند، سرانجام به جايي مي‌رسند كه نسبت به تلاش‌هاي يكديگر براي آشتي، بي‌تفاوت و نا امید مي‌شوند.</a:t>
            </a:r>
          </a:p>
          <a:p>
            <a:pPr algn="justLow" rtl="1">
              <a:lnSpc>
                <a:spcPct val="160000"/>
              </a:lnSpc>
              <a:buFont typeface="Wingdings" panose="05000000000000000000" pitchFamily="2" charset="2"/>
              <a:buChar char="v"/>
            </a:pPr>
            <a:r>
              <a:rPr lang="fa-IR" altLang="en-US" b="1" dirty="0" smtClean="0"/>
              <a:t> هر عنصرمخرب، راه را براي ورود عنصرمخرب تر بعدي هموار مي‌سازد. اين گونه است كه روش‌های ارتباطی روان‌شناسی کنترل بیرونی به ترتيب آرام آرام و موذيانه، ازدواجي را كه با قول و قرارهاي عاشقانه و با شادی و خوشی آغاز شده بود، تخریب و تباه مي‌سازند. </a:t>
            </a:r>
            <a:endParaRPr lang="en-US" altLang="en-US" b="1" dirty="0" smtClean="0"/>
          </a:p>
        </p:txBody>
      </p:sp>
    </p:spTree>
    <p:extLst>
      <p:ext uri="{BB962C8B-B14F-4D97-AF65-F5344CB8AC3E}">
        <p14:creationId xmlns:p14="http://schemas.microsoft.com/office/powerpoint/2010/main" val="227352723"/>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Scale>
                                      <p:cBhvr>
                                        <p:cTn id="7" dur="1000" decel="50000" fill="hold">
                                          <p:stCondLst>
                                            <p:cond delay="0"/>
                                          </p:stCondLst>
                                        </p:cTn>
                                        <p:tgtEl>
                                          <p:spTgt spid="3">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bg/>
                                          </p:spTgt>
                                        </p:tgtEl>
                                        <p:attrNameLst>
                                          <p:attrName>ppt_x</p:attrName>
                                          <p:attrName>ppt_y</p:attrName>
                                        </p:attrNameLst>
                                      </p:cBhvr>
                                    </p:animMotion>
                                    <p:animEffect transition="in" filter="fade">
                                      <p:cBhvr>
                                        <p:cTn id="9" dur="1000"/>
                                        <p:tgtEl>
                                          <p:spTgt spid="3">
                                            <p:bg/>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Scale>
                                      <p:cBhvr>
                                        <p:cTn id="21"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1" end="1"/>
                                            </p:txEl>
                                          </p:spTgt>
                                        </p:tgtEl>
                                        <p:attrNameLst>
                                          <p:attrName>ppt_x</p:attrName>
                                          <p:attrName>ppt_y</p:attrName>
                                        </p:attrNameLst>
                                      </p:cBhvr>
                                    </p:animMotion>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839200" cy="914400"/>
          </a:xfrm>
          <a:ln w="38100">
            <a:solidFill>
              <a:srgbClr val="FF0000"/>
            </a:solidFill>
          </a:ln>
        </p:spPr>
        <p:txBody>
          <a:bodyPr>
            <a:noAutofit/>
          </a:bodyPr>
          <a:lstStyle/>
          <a:p>
            <a:pPr algn="justLow" rtl="1">
              <a:defRPr/>
            </a:pPr>
            <a:r>
              <a:rPr lang="fa-IR" sz="3400" b="1" dirty="0" smtClean="0">
                <a:solidFill>
                  <a:srgbClr val="C00000"/>
                </a:solidFill>
                <a:effectLst>
                  <a:outerShdw blurRad="38100" dist="38100" dir="2700000" algn="tl">
                    <a:srgbClr val="000000">
                      <a:alpha val="43137"/>
                    </a:srgbClr>
                  </a:outerShdw>
                </a:effectLst>
                <a:cs typeface="B Nazanin" panose="00000400000000000000" pitchFamily="2" charset="-78"/>
              </a:rPr>
              <a:t>     واکنش افراد در مقابل روش‌های ارتباطی کنترل بیرونی</a:t>
            </a:r>
            <a:endParaRPr lang="en-US" sz="3400" dirty="0">
              <a:solidFill>
                <a:srgbClr val="C00000"/>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a:xfrm>
            <a:off x="152400" y="1905000"/>
            <a:ext cx="8839200" cy="4724400"/>
          </a:xfrm>
          <a:ln w="38100">
            <a:solidFill>
              <a:srgbClr val="FF0000"/>
            </a:solidFill>
          </a:ln>
        </p:spPr>
        <p:txBody>
          <a:bodyPr>
            <a:normAutofit/>
          </a:bodyPr>
          <a:lstStyle/>
          <a:p>
            <a:pPr marL="0" indent="0" algn="justLow" rtl="1">
              <a:lnSpc>
                <a:spcPct val="150000"/>
              </a:lnSpc>
              <a:buFont typeface="Wingdings 2" panose="05020102010507070707" pitchFamily="18" charset="2"/>
              <a:buNone/>
              <a:defRPr/>
            </a:pPr>
            <a:r>
              <a:rPr lang="fa-IR" b="1" dirty="0" smtClean="0">
                <a:solidFill>
                  <a:srgbClr val="000099"/>
                </a:solidFill>
                <a:cs typeface="B Nazanin" panose="00000400000000000000" pitchFamily="2" charset="-78"/>
              </a:rPr>
              <a:t>*  بطور کلی اکثراً و یا «هیچکس» از کنترل شدن و یا مورد کنترل قرار گرفتن خو‌ششان نمی آید و در برابر آن بسیار حساس هستند.</a:t>
            </a:r>
          </a:p>
          <a:p>
            <a:pPr algn="justLow" rtl="1">
              <a:lnSpc>
                <a:spcPct val="150000"/>
              </a:lnSpc>
              <a:defRPr/>
            </a:pPr>
            <a:r>
              <a:rPr lang="fa-IR" b="1" dirty="0" smtClean="0">
                <a:solidFill>
                  <a:srgbClr val="000099"/>
                </a:solidFill>
                <a:cs typeface="B Nazanin" panose="00000400000000000000" pitchFamily="2" charset="-78"/>
              </a:rPr>
              <a:t> این طرز فکر، ما را از اختیاری که به آن احتیاج داریم و خواهانش هستیم محروم می کند.</a:t>
            </a:r>
            <a:endParaRPr lang="en-US" b="1" dirty="0" smtClean="0">
              <a:solidFill>
                <a:srgbClr val="000099"/>
              </a:solidFill>
              <a:cs typeface="B Nazanin" panose="00000400000000000000" pitchFamily="2" charset="-78"/>
            </a:endParaRPr>
          </a:p>
          <a:p>
            <a:pPr algn="just" rtl="1">
              <a:defRPr/>
            </a:pPr>
            <a:endParaRPr lang="en-US" sz="2800" dirty="0" smtClean="0"/>
          </a:p>
          <a:p>
            <a:pPr algn="justLow" rtl="1">
              <a:buFont typeface="Wingdings 2" panose="05020102010507070707" pitchFamily="18" charset="2"/>
              <a:buNone/>
              <a:defRPr/>
            </a:pPr>
            <a:endParaRPr lang="fa-IR" dirty="0" smtClean="0"/>
          </a:p>
        </p:txBody>
      </p:sp>
    </p:spTree>
    <p:extLst>
      <p:ext uri="{BB962C8B-B14F-4D97-AF65-F5344CB8AC3E}">
        <p14:creationId xmlns:p14="http://schemas.microsoft.com/office/powerpoint/2010/main" val="311908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95288" y="457200"/>
            <a:ext cx="8532812" cy="685800"/>
          </a:xfrm>
        </p:spPr>
        <p:txBody>
          <a:bodyPr>
            <a:normAutofit fontScale="90000"/>
          </a:bodyPr>
          <a:lstStyle/>
          <a:p>
            <a:pPr algn="ctr" rtl="1">
              <a:spcBef>
                <a:spcPts val="575"/>
              </a:spcBef>
              <a:buClr>
                <a:schemeClr val="accent1"/>
              </a:buClr>
              <a:buSzPct val="85000"/>
              <a:defRPr/>
            </a:pPr>
            <a:r>
              <a:rPr lang="fa-IR" b="1" dirty="0" smtClean="0">
                <a:solidFill>
                  <a:srgbClr val="C00000"/>
                </a:solidFill>
                <a:cs typeface="B Titr" pitchFamily="2" charset="-78"/>
              </a:rPr>
              <a:t/>
            </a:r>
            <a:br>
              <a:rPr lang="fa-IR" b="1" dirty="0" smtClean="0">
                <a:solidFill>
                  <a:srgbClr val="C00000"/>
                </a:solidFill>
                <a:cs typeface="B Titr" pitchFamily="2" charset="-78"/>
              </a:rPr>
            </a:br>
            <a:r>
              <a:rPr lang="fa-IR" altLang="en-US" sz="3100" b="1" dirty="0">
                <a:solidFill>
                  <a:srgbClr val="FF0000"/>
                </a:solidFill>
                <a:cs typeface="B Titr" pitchFamily="2" charset="-78"/>
              </a:rPr>
              <a:t>میزان اثربخشی روان شناسی کنترل </a:t>
            </a:r>
            <a:r>
              <a:rPr lang="fa-IR" altLang="en-US" sz="3100" b="1" dirty="0" smtClean="0">
                <a:solidFill>
                  <a:srgbClr val="FF0000"/>
                </a:solidFill>
                <a:cs typeface="B Titr" pitchFamily="2" charset="-78"/>
              </a:rPr>
              <a:t>بیرونی</a:t>
            </a:r>
            <a:endParaRPr lang="en-US" sz="3100" b="1" dirty="0">
              <a:solidFill>
                <a:srgbClr val="C00000"/>
              </a:solidFill>
              <a:latin typeface="+mn-lt"/>
              <a:ea typeface="+mn-ea"/>
              <a:cs typeface="+mn-cs"/>
            </a:endParaRPr>
          </a:p>
        </p:txBody>
      </p:sp>
      <p:sp>
        <p:nvSpPr>
          <p:cNvPr id="133123"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23860DD7-8E8A-448A-BE20-1F262B2905E9}" type="slidenum">
              <a:rPr lang="en-US" altLang="en-US" sz="1400" smtClean="0">
                <a:solidFill>
                  <a:srgbClr val="FFFFFF"/>
                </a:solidFill>
                <a:latin typeface="Franklin Gothic Book" panose="020B0503020102020204" pitchFamily="34" charset="0"/>
              </a:rPr>
              <a:pPr>
                <a:spcBef>
                  <a:spcPct val="0"/>
                </a:spcBef>
                <a:buClrTx/>
                <a:buSzTx/>
                <a:buFontTx/>
                <a:buNone/>
              </a:pPr>
              <a:t>82</a:t>
            </a:fld>
            <a:endParaRPr lang="en-US" altLang="en-US" sz="1400" smtClean="0">
              <a:solidFill>
                <a:srgbClr val="FFFFFF"/>
              </a:solidFill>
              <a:latin typeface="Franklin Gothic Book" panose="020B0503020102020204" pitchFamily="34" charset="0"/>
            </a:endParaRPr>
          </a:p>
        </p:txBody>
      </p:sp>
      <p:sp>
        <p:nvSpPr>
          <p:cNvPr id="133124" name="Content Placeholder 3"/>
          <p:cNvSpPr>
            <a:spLocks noGrp="1"/>
          </p:cNvSpPr>
          <p:nvPr>
            <p:ph sz="quarter" idx="1"/>
          </p:nvPr>
        </p:nvSpPr>
        <p:spPr>
          <a:xfrm>
            <a:off x="146050" y="1295400"/>
            <a:ext cx="8997950" cy="5372100"/>
          </a:xfrm>
        </p:spPr>
        <p:txBody>
          <a:bodyPr>
            <a:normAutofit fontScale="92500" lnSpcReduction="20000"/>
          </a:bodyPr>
          <a:lstStyle/>
          <a:p>
            <a:pPr algn="justLow" rtl="1">
              <a:lnSpc>
                <a:spcPct val="150000"/>
              </a:lnSpc>
              <a:defRPr/>
            </a:pPr>
            <a:r>
              <a:rPr lang="fa-IR" sz="3200" b="1" dirty="0">
                <a:cs typeface="B Nazanin" panose="00000400000000000000" pitchFamily="2" charset="-78"/>
              </a:rPr>
              <a:t>با اعمال کنترل بیرونی در روابط با دیگران، تنها می‌توانیم فعالیت‌های آنها را کنترل کنیم </a:t>
            </a:r>
            <a:r>
              <a:rPr lang="fa-IR" sz="3200" b="1" dirty="0">
                <a:solidFill>
                  <a:srgbClr val="000099"/>
                </a:solidFill>
                <a:cs typeface="B Nazanin" panose="00000400000000000000" pitchFamily="2" charset="-78"/>
              </a:rPr>
              <a:t>ولی هرگز نمی‌توانیم </a:t>
            </a:r>
            <a:r>
              <a:rPr lang="fa-IR" sz="3200" b="1" dirty="0" smtClean="0">
                <a:solidFill>
                  <a:srgbClr val="000099"/>
                </a:solidFill>
                <a:cs typeface="B Nazanin" panose="00000400000000000000" pitchFamily="2" charset="-78"/>
              </a:rPr>
              <a:t>افکار، احساس </a:t>
            </a:r>
            <a:r>
              <a:rPr lang="fa-IR" sz="3200" b="1" dirty="0">
                <a:solidFill>
                  <a:srgbClr val="000099"/>
                </a:solidFill>
                <a:cs typeface="B Nazanin" panose="00000400000000000000" pitchFamily="2" charset="-78"/>
              </a:rPr>
              <a:t>و روح آنها را تحت کنترل خود در آوریم</a:t>
            </a:r>
            <a:r>
              <a:rPr lang="fa-IR" sz="3200" b="1" dirty="0">
                <a:cs typeface="B Nazanin" panose="00000400000000000000" pitchFamily="2" charset="-78"/>
              </a:rPr>
              <a:t>.</a:t>
            </a:r>
          </a:p>
          <a:p>
            <a:pPr algn="justLow" rtl="1">
              <a:lnSpc>
                <a:spcPct val="150000"/>
              </a:lnSpc>
              <a:defRPr/>
            </a:pPr>
            <a:r>
              <a:rPr lang="fa-IR" sz="3200" b="1" dirty="0">
                <a:cs typeface="B Nazanin" panose="00000400000000000000" pitchFamily="2" charset="-78"/>
              </a:rPr>
              <a:t> از آن جا که هرفرد، شخصیت مستقلی دارد، وقتی از نظر ما پنهان است، هر کاری که دلش می‌خواهد انجام می‌دهد.</a:t>
            </a:r>
          </a:p>
          <a:p>
            <a:pPr algn="justLow" rtl="1">
              <a:lnSpc>
                <a:spcPct val="150000"/>
              </a:lnSpc>
              <a:defRPr/>
            </a:pPr>
            <a:r>
              <a:rPr lang="fa-IR" sz="3600" b="1" dirty="0">
                <a:solidFill>
                  <a:srgbClr val="000099"/>
                </a:solidFill>
                <a:cs typeface="B Nazanin" panose="00000400000000000000" pitchFamily="2" charset="-78"/>
              </a:rPr>
              <a:t>هر چقدر هم برای کنترل رفتار همسرتان تان تلاش کنید، فقط زمانی که با وی هستید می توانید کمی بر رفتار او کنترل داشته باشید</a:t>
            </a:r>
            <a:r>
              <a:rPr lang="fa-IR" sz="3600" dirty="0">
                <a:solidFill>
                  <a:srgbClr val="000099"/>
                </a:solidFill>
                <a:cs typeface="B Nazanin" panose="00000400000000000000" pitchFamily="2" charset="-78"/>
              </a:rPr>
              <a:t>.</a:t>
            </a:r>
          </a:p>
          <a:p>
            <a:pPr algn="r" rtl="1" eaLnBrk="1" hangingPunct="1">
              <a:lnSpc>
                <a:spcPct val="150000"/>
              </a:lnSpc>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3995662494"/>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 y="228600"/>
          <a:ext cx="87630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52400" y="1219200"/>
            <a:ext cx="8763000" cy="5486400"/>
          </a:xfrm>
          <a:ln w="38100">
            <a:solidFill>
              <a:srgbClr val="FF0000"/>
            </a:solidFill>
          </a:ln>
        </p:spPr>
        <p:txBody>
          <a:bodyPr>
            <a:normAutofit/>
          </a:bodyPr>
          <a:lstStyle/>
          <a:p>
            <a:pPr algn="justLow" rtl="1">
              <a:lnSpc>
                <a:spcPct val="150000"/>
              </a:lnSpc>
              <a:defRPr/>
            </a:pPr>
            <a:r>
              <a:rPr lang="fa-IR" b="1" dirty="0" smtClean="0">
                <a:cs typeface="B Nazanin" panose="00000400000000000000" pitchFamily="2" charset="-78"/>
              </a:rPr>
              <a:t>مشکل روان شناسی کنترل بیرونی این است که به رابطه آدم‌ها لطمه و آسیب می‌زند.</a:t>
            </a:r>
            <a:endParaRPr lang="fa-IR" sz="2800" b="1" dirty="0" smtClean="0">
              <a:cs typeface="B Nazanin" panose="00000400000000000000" pitchFamily="2" charset="-78"/>
            </a:endParaRPr>
          </a:p>
          <a:p>
            <a:pPr algn="justLow" rtl="1">
              <a:lnSpc>
                <a:spcPct val="150000"/>
              </a:lnSpc>
              <a:defRPr/>
            </a:pPr>
            <a:r>
              <a:rPr lang="fa-IR" b="1" dirty="0" smtClean="0">
                <a:solidFill>
                  <a:srgbClr val="000099"/>
                </a:solidFill>
                <a:cs typeface="B Nazanin" panose="00000400000000000000" pitchFamily="2" charset="-78"/>
              </a:rPr>
              <a:t>نتایج پژوهش ها نشان می دهد، روابط ناخشنود و روابط غیر رضایت بخش ، ریشه در کنترل بیرونی دارد</a:t>
            </a:r>
            <a:r>
              <a:rPr lang="fa-IR" sz="2800" b="1" dirty="0" smtClean="0">
                <a:cs typeface="B Nazanin" panose="00000400000000000000" pitchFamily="2" charset="-78"/>
              </a:rPr>
              <a:t>.</a:t>
            </a:r>
          </a:p>
          <a:p>
            <a:pPr algn="justLow" rtl="1">
              <a:lnSpc>
                <a:spcPct val="150000"/>
              </a:lnSpc>
              <a:defRPr/>
            </a:pPr>
            <a:r>
              <a:rPr lang="fa-IR" sz="2800" b="1" dirty="0" smtClean="0">
                <a:cs typeface="B Nazanin" panose="00000400000000000000" pitchFamily="2" charset="-78"/>
              </a:rPr>
              <a:t>روشهای ارتباطی کنترل بیرونی، همواره روابطی را که برای موفقیت، شادمانی و سعادت به آن‌ها نیاز داریم جریحه دار و تخریب می کند. </a:t>
            </a:r>
            <a:r>
              <a:rPr lang="fa-IR" b="1" u="sng" dirty="0" smtClean="0">
                <a:solidFill>
                  <a:srgbClr val="000099"/>
                </a:solidFill>
                <a:effectLst>
                  <a:outerShdw blurRad="38100" dist="38100" dir="2700000" algn="tl">
                    <a:srgbClr val="000000">
                      <a:alpha val="43137"/>
                    </a:srgbClr>
                  </a:outerShdw>
                </a:effectLst>
                <a:cs typeface="B Nazanin" panose="00000400000000000000" pitchFamily="2" charset="-78"/>
              </a:rPr>
              <a:t>کنترل بیرونی در صورت تداوم، هر رابطه‌ای را تباه می کند.</a:t>
            </a:r>
            <a:endParaRPr lang="en-US" b="1" u="sng" dirty="0" smtClean="0">
              <a:solidFill>
                <a:srgbClr val="000099"/>
              </a:solidFill>
              <a:effectLst>
                <a:outerShdw blurRad="38100" dist="38100" dir="2700000" algn="tl">
                  <a:srgbClr val="000000">
                    <a:alpha val="43137"/>
                  </a:srgbClr>
                </a:outerShdw>
              </a:effectLst>
              <a:cs typeface="B Nazanin" panose="00000400000000000000" pitchFamily="2" charset="-78"/>
            </a:endParaRPr>
          </a:p>
          <a:p>
            <a:pPr algn="justLow" rtl="1">
              <a:defRPr/>
            </a:pPr>
            <a:endParaRPr lang="en-US" sz="2800" dirty="0" smtClean="0"/>
          </a:p>
          <a:p>
            <a:pPr algn="justLow" rtl="1">
              <a:buFont typeface="Wingdings 2" panose="05020102010507070707" pitchFamily="18" charset="2"/>
              <a:buNone/>
              <a:defRPr/>
            </a:pPr>
            <a:endParaRPr lang="fa-IR" dirty="0" smtClean="0"/>
          </a:p>
        </p:txBody>
      </p:sp>
    </p:spTree>
    <p:extLst>
      <p:ext uri="{BB962C8B-B14F-4D97-AF65-F5344CB8AC3E}">
        <p14:creationId xmlns:p14="http://schemas.microsoft.com/office/powerpoint/2010/main" val="41071521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52400" y="228600"/>
          <a:ext cx="87630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52400" y="1295400"/>
            <a:ext cx="8763000" cy="5410200"/>
          </a:xfrm>
          <a:ln w="38100">
            <a:solidFill>
              <a:srgbClr val="FF0000"/>
            </a:solidFill>
          </a:ln>
        </p:spPr>
        <p:txBody>
          <a:bodyPr>
            <a:normAutofit/>
          </a:bodyPr>
          <a:lstStyle/>
          <a:p>
            <a:pPr algn="just" rtl="1">
              <a:buFont typeface="Wingdings" panose="05000000000000000000" pitchFamily="2" charset="2"/>
              <a:buChar char="×"/>
            </a:pPr>
            <a:r>
              <a:rPr lang="fa-IR" altLang="en-US" sz="3200" b="1" dirty="0">
                <a:solidFill>
                  <a:srgbClr val="FF0000"/>
                </a:solidFill>
              </a:rPr>
              <a:t>- کاهش کمی و کیفی رابطه جنسی</a:t>
            </a:r>
            <a:endParaRPr lang="en-US" altLang="en-US" sz="3200" b="1" dirty="0">
              <a:solidFill>
                <a:srgbClr val="FF0000"/>
              </a:solidFill>
            </a:endParaRPr>
          </a:p>
          <a:p>
            <a:pPr algn="just" rtl="1">
              <a:buFont typeface="Wingdings" panose="05000000000000000000" pitchFamily="2" charset="2"/>
              <a:buChar char="×"/>
            </a:pPr>
            <a:r>
              <a:rPr lang="fa-IR" altLang="en-US" sz="3200" b="1" dirty="0">
                <a:solidFill>
                  <a:srgbClr val="FF0000"/>
                </a:solidFill>
              </a:rPr>
              <a:t>- خشونت خانگی</a:t>
            </a:r>
            <a:endParaRPr lang="en-US" altLang="en-US" sz="3200" b="1" dirty="0">
              <a:solidFill>
                <a:srgbClr val="FF0000"/>
              </a:solidFill>
            </a:endParaRPr>
          </a:p>
          <a:p>
            <a:pPr algn="just" rtl="1">
              <a:buFont typeface="Wingdings" panose="05000000000000000000" pitchFamily="2" charset="2"/>
              <a:buChar char="×"/>
            </a:pPr>
            <a:r>
              <a:rPr lang="fa-IR" altLang="en-US" sz="3200" b="1" dirty="0">
                <a:solidFill>
                  <a:srgbClr val="FF0000"/>
                </a:solidFill>
              </a:rPr>
              <a:t>- فرسودگی جسمی و روانی</a:t>
            </a:r>
            <a:endParaRPr lang="en-US" altLang="en-US" sz="3200" b="1" dirty="0">
              <a:solidFill>
                <a:srgbClr val="FF0000"/>
              </a:solidFill>
            </a:endParaRPr>
          </a:p>
          <a:p>
            <a:pPr algn="just" rtl="1">
              <a:buFont typeface="Wingdings" panose="05000000000000000000" pitchFamily="2" charset="2"/>
              <a:buChar char="×"/>
            </a:pPr>
            <a:r>
              <a:rPr lang="fa-IR" altLang="en-US" sz="3200" b="1" dirty="0">
                <a:solidFill>
                  <a:srgbClr val="FF0000"/>
                </a:solidFill>
              </a:rPr>
              <a:t>- خیانت در زندگی زناشویی</a:t>
            </a:r>
            <a:endParaRPr lang="en-US" altLang="en-US" sz="3200" b="1" dirty="0">
              <a:solidFill>
                <a:srgbClr val="FF0000"/>
              </a:solidFill>
            </a:endParaRPr>
          </a:p>
          <a:p>
            <a:pPr algn="just" rtl="1">
              <a:buFont typeface="Wingdings" panose="05000000000000000000" pitchFamily="2" charset="2"/>
              <a:buChar char="×"/>
            </a:pPr>
            <a:r>
              <a:rPr lang="fa-IR" altLang="en-US" sz="3200" b="1" dirty="0">
                <a:solidFill>
                  <a:srgbClr val="FF0000"/>
                </a:solidFill>
              </a:rPr>
              <a:t>- اعتیاد به مواد مخدر</a:t>
            </a:r>
            <a:endParaRPr lang="en-US" altLang="en-US" sz="3200" b="1" dirty="0">
              <a:solidFill>
                <a:srgbClr val="FF0000"/>
              </a:solidFill>
            </a:endParaRPr>
          </a:p>
          <a:p>
            <a:pPr algn="just" rtl="1">
              <a:buFont typeface="Wingdings" panose="05000000000000000000" pitchFamily="2" charset="2"/>
              <a:buChar char="×"/>
            </a:pPr>
            <a:r>
              <a:rPr lang="fa-IR" altLang="en-US" sz="3200" b="1" dirty="0">
                <a:solidFill>
                  <a:srgbClr val="FF0000"/>
                </a:solidFill>
              </a:rPr>
              <a:t>- کاهش رغبت شغلی</a:t>
            </a:r>
            <a:endParaRPr lang="en-US" altLang="en-US" sz="3200" b="1" dirty="0">
              <a:solidFill>
                <a:srgbClr val="FF0000"/>
              </a:solidFill>
            </a:endParaRPr>
          </a:p>
          <a:p>
            <a:pPr algn="just" rtl="1">
              <a:buFont typeface="Wingdings" panose="05000000000000000000" pitchFamily="2" charset="2"/>
              <a:buChar char="×"/>
            </a:pPr>
            <a:r>
              <a:rPr lang="fa-IR" altLang="en-US" sz="3200" b="1" dirty="0">
                <a:solidFill>
                  <a:srgbClr val="FF0000"/>
                </a:solidFill>
              </a:rPr>
              <a:t>- نارضایتی از زندگی زناشویی</a:t>
            </a:r>
            <a:endParaRPr lang="en-US" altLang="en-US" sz="3200" b="1" dirty="0">
              <a:solidFill>
                <a:srgbClr val="FF0000"/>
              </a:solidFill>
            </a:endParaRPr>
          </a:p>
          <a:p>
            <a:pPr algn="just" rtl="1">
              <a:buFont typeface="Wingdings" panose="05000000000000000000" pitchFamily="2" charset="2"/>
              <a:buChar char="×"/>
            </a:pPr>
            <a:r>
              <a:rPr lang="fa-IR" altLang="en-US" sz="3200" b="1" dirty="0">
                <a:solidFill>
                  <a:srgbClr val="FF0000"/>
                </a:solidFill>
              </a:rPr>
              <a:t>- طلاق عاطفی و قانونی</a:t>
            </a:r>
            <a:endParaRPr lang="en-US" altLang="en-US" sz="3200" b="1" dirty="0">
              <a:solidFill>
                <a:srgbClr val="FF0000"/>
              </a:solidFill>
            </a:endParaRPr>
          </a:p>
          <a:p>
            <a:pPr algn="justLow" rtl="1">
              <a:defRPr/>
            </a:pPr>
            <a:endParaRPr lang="en-US" sz="2800" dirty="0" smtClean="0"/>
          </a:p>
          <a:p>
            <a:pPr algn="justLow" rtl="1">
              <a:buFont typeface="Wingdings 2" panose="05020102010507070707" pitchFamily="18" charset="2"/>
              <a:buNone/>
              <a:defRPr/>
            </a:pPr>
            <a:endParaRPr lang="fa-IR" dirty="0" smtClean="0"/>
          </a:p>
        </p:txBody>
      </p:sp>
    </p:spTree>
    <p:extLst>
      <p:ext uri="{BB962C8B-B14F-4D97-AF65-F5344CB8AC3E}">
        <p14:creationId xmlns:p14="http://schemas.microsoft.com/office/powerpoint/2010/main" val="26113560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239000" cy="5816977"/>
          </a:xfrm>
          <a:prstGeom prst="rect">
            <a:avLst/>
          </a:prstGeom>
          <a:solidFill>
            <a:srgbClr val="FFFF99"/>
          </a:solidFill>
        </p:spPr>
        <p:txBody>
          <a:bodyPr wrap="square">
            <a:spAutoFit/>
          </a:bodyPr>
          <a:lstStyle/>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r>
              <a:rPr lang="hy-AM" sz="2400" b="1" dirty="0" smtClean="0">
                <a:solidFill>
                  <a:srgbClr val="C00000"/>
                </a:solidFill>
                <a:latin typeface="Arial" pitchFamily="34" charset="0"/>
                <a:cs typeface="Arial" pitchFamily="34" charset="0"/>
              </a:rPr>
              <a:t>Ատենախոսության կաուցվածքը</a:t>
            </a:r>
            <a:endParaRPr lang="en-US" sz="2400" b="1" dirty="0" smtClean="0">
              <a:solidFill>
                <a:srgbClr val="C00000"/>
              </a:solidFill>
              <a:latin typeface="Arial" pitchFamily="34" charset="0"/>
              <a:cs typeface="Arial" pitchFamily="34" charset="0"/>
            </a:endParaRPr>
          </a:p>
          <a:p>
            <a:pPr lvl="0" algn="ctr" fontAlgn="base">
              <a:spcBef>
                <a:spcPct val="0"/>
              </a:spcBef>
              <a:spcAft>
                <a:spcPct val="0"/>
              </a:spcAft>
            </a:pPr>
            <a:endParaRPr lang="en-US" sz="2400" dirty="0" smtClean="0">
              <a:solidFill>
                <a:schemeClr val="tx2">
                  <a:lumMod val="50000"/>
                </a:schemeClr>
              </a:solidFill>
              <a:latin typeface="Arial" pitchFamily="34" charset="0"/>
              <a:cs typeface="Arial" pitchFamily="34" charset="0"/>
            </a:endParaRPr>
          </a:p>
          <a:p>
            <a:pPr algn="ctr" eaLnBrk="0" fontAlgn="base" hangingPunct="0">
              <a:lnSpc>
                <a:spcPct val="150000"/>
              </a:lnSpc>
              <a:spcBef>
                <a:spcPct val="0"/>
              </a:spcBef>
              <a:spcAft>
                <a:spcPct val="0"/>
              </a:spcAft>
            </a:pPr>
            <a:r>
              <a:rPr lang="hy-AM" b="1" dirty="0" smtClean="0">
                <a:latin typeface="Sylfaen" pitchFamily="18" charset="0"/>
              </a:rPr>
              <a:t>Ատենախոսության ծավալը կազմում է154 էջ և բաղկացած է ներածությունից, երեք գլխից, 24 աղյուսակից, գծապատկերներից, եզրակացություններից, առաջադրված մոդելներից, առաջարկություններից և օգտագործված 128 աղբյուրներից: </a:t>
            </a: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en-US" dirty="0" smtClean="0">
              <a:latin typeface="Sylfaen" pitchFamily="18"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p:txBody>
      </p:sp>
      <p:graphicFrame>
        <p:nvGraphicFramePr>
          <p:cNvPr id="3" name="Content Placeholder 1"/>
          <p:cNvGraphicFramePr>
            <a:graphicFrameLocks/>
          </p:cNvGraphicFramePr>
          <p:nvPr>
            <p:extLst>
              <p:ext uri="{D42A27DB-BD31-4B8C-83A1-F6EECF244321}">
                <p14:modId xmlns:p14="http://schemas.microsoft.com/office/powerpoint/2010/main" val="957769494"/>
              </p:ext>
            </p:extLst>
          </p:nvPr>
        </p:nvGraphicFramePr>
        <p:xfrm>
          <a:off x="457200" y="762000"/>
          <a:ext cx="8368581" cy="5728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7960912"/>
      </p:ext>
    </p:extLst>
  </p:cSld>
  <p:clrMapOvr>
    <a:masterClrMapping/>
  </p:clrMapOvr>
  <p:transition spd="slow">
    <p:newsflash/>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72CD452B-C2CC-4325-925E-459A85F24506}" type="slidenum">
              <a:rPr lang="fa-IR" altLang="en-US" sz="1400" smtClean="0">
                <a:solidFill>
                  <a:srgbClr val="FFFFFF"/>
                </a:solidFill>
                <a:latin typeface="Franklin Gothic Book" panose="020B0503020102020204" pitchFamily="34" charset="0"/>
              </a:rPr>
              <a:pPr>
                <a:spcBef>
                  <a:spcPct val="0"/>
                </a:spcBef>
                <a:buClrTx/>
                <a:buSzTx/>
                <a:buFontTx/>
                <a:buNone/>
              </a:pPr>
              <a:t>86</a:t>
            </a:fld>
            <a:endParaRPr lang="fa-IR" altLang="en-US" sz="1400" smtClean="0">
              <a:solidFill>
                <a:srgbClr val="FFFFFF"/>
              </a:solidFill>
              <a:latin typeface="Franklin Gothic Book" panose="020B0503020102020204" pitchFamily="34" charset="0"/>
            </a:endParaRPr>
          </a:p>
        </p:txBody>
      </p:sp>
      <p:graphicFrame>
        <p:nvGraphicFramePr>
          <p:cNvPr id="8" name="Diagram 7"/>
          <p:cNvGraphicFramePr/>
          <p:nvPr>
            <p:extLst>
              <p:ext uri="{D42A27DB-BD31-4B8C-83A1-F6EECF244321}">
                <p14:modId xmlns:p14="http://schemas.microsoft.com/office/powerpoint/2010/main" val="2111707556"/>
              </p:ext>
            </p:extLst>
          </p:nvPr>
        </p:nvGraphicFramePr>
        <p:xfrm>
          <a:off x="381000" y="838200"/>
          <a:ext cx="8534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0235004"/>
      </p:ext>
    </p:extLst>
  </p:cSld>
  <p:clrMapOvr>
    <a:masterClrMapping/>
  </p:clrMapOvr>
  <p:transition>
    <p:wipe di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A41EB6BC-0DBD-4051-9158-9B7076715733}" type="slidenum">
              <a:rPr lang="en-US" altLang="en-US" sz="1400" smtClean="0">
                <a:solidFill>
                  <a:srgbClr val="FFFFFF"/>
                </a:solidFill>
                <a:latin typeface="Franklin Gothic Book" panose="020B0503020102020204" pitchFamily="34" charset="0"/>
              </a:rPr>
              <a:pPr>
                <a:spcBef>
                  <a:spcPct val="0"/>
                </a:spcBef>
                <a:buClrTx/>
                <a:buSzTx/>
                <a:buFontTx/>
                <a:buNone/>
              </a:pPr>
              <a:t>87</a:t>
            </a:fld>
            <a:endParaRPr lang="en-US" altLang="en-US" sz="1400" smtClean="0">
              <a:solidFill>
                <a:srgbClr val="FFFFFF"/>
              </a:solidFill>
              <a:latin typeface="Franklin Gothic Book" panose="020B0503020102020204" pitchFamily="34" charset="0"/>
            </a:endParaRPr>
          </a:p>
        </p:txBody>
      </p:sp>
      <p:sp>
        <p:nvSpPr>
          <p:cNvPr id="153603" name="Content Placeholder 3"/>
          <p:cNvSpPr>
            <a:spLocks noGrp="1"/>
          </p:cNvSpPr>
          <p:nvPr>
            <p:ph sz="quarter" idx="1"/>
          </p:nvPr>
        </p:nvSpPr>
        <p:spPr>
          <a:xfrm>
            <a:off x="146050" y="609600"/>
            <a:ext cx="8997950" cy="6057900"/>
          </a:xfrm>
        </p:spPr>
        <p:txBody>
          <a:bodyPr>
            <a:normAutofit fontScale="92500" lnSpcReduction="20000"/>
          </a:bodyPr>
          <a:lstStyle/>
          <a:p>
            <a:pPr algn="just" rtl="1">
              <a:lnSpc>
                <a:spcPct val="150000"/>
              </a:lnSpc>
              <a:buFont typeface="Wingdings" panose="05000000000000000000" pitchFamily="2" charset="2"/>
              <a:buChar char="×"/>
            </a:pPr>
            <a:r>
              <a:rPr lang="fa-IR" altLang="en-US" sz="3200" b="1" dirty="0" smtClean="0">
                <a:solidFill>
                  <a:srgbClr val="FF0000"/>
                </a:solidFill>
                <a:latin typeface="Arial" panose="020B0604020202020204" pitchFamily="34" charset="0"/>
                <a:cs typeface="B Nazanin" panose="00000400000000000000" pitchFamily="2" charset="-78"/>
              </a:rPr>
              <a:t>اما، </a:t>
            </a:r>
            <a:r>
              <a:rPr lang="fa-IR" altLang="en-US" sz="3200" b="1" dirty="0" smtClean="0">
                <a:latin typeface="Arial" panose="020B0604020202020204" pitchFamily="34" charset="0"/>
                <a:cs typeface="B Nazanin" panose="00000400000000000000" pitchFamily="2" charset="-78"/>
              </a:rPr>
              <a:t>روان‌شناسی کنترل درونی بر اين انديشه استوار است كه زوجین خودشان مسئول انتخاب‌ها، تصميم‌گيري‌ها، هدف‌ها و ميزان رضايت­مندي‌شان در زندگي خويش هستند.</a:t>
            </a:r>
          </a:p>
          <a:p>
            <a:pPr algn="just" rtl="1">
              <a:lnSpc>
                <a:spcPct val="150000"/>
              </a:lnSpc>
              <a:buFont typeface="Wingdings" panose="05000000000000000000" pitchFamily="2" charset="2"/>
              <a:buChar char="×"/>
            </a:pPr>
            <a:r>
              <a:rPr lang="fa-IR" altLang="en-US" sz="3200" b="1" dirty="0" smtClean="0">
                <a:latin typeface="Arial" panose="020B0604020202020204" pitchFamily="34" charset="0"/>
                <a:cs typeface="B Nazanin" panose="00000400000000000000" pitchFamily="2" charset="-78"/>
              </a:rPr>
              <a:t> رويدادهاي خارجي و ديگران بر ما كنترل ندارند، مگر آنكه خود اجازه دهيم آنان ما را كنترل كنند.</a:t>
            </a:r>
          </a:p>
          <a:p>
            <a:pPr algn="just" rtl="1">
              <a:lnSpc>
                <a:spcPct val="150000"/>
              </a:lnSpc>
              <a:buFont typeface="Wingdings" panose="05000000000000000000" pitchFamily="2" charset="2"/>
              <a:buChar char="×"/>
            </a:pPr>
            <a:r>
              <a:rPr lang="fa-IR" altLang="en-US" sz="3200" b="1" dirty="0" smtClean="0">
                <a:latin typeface="Arial" panose="020B0604020202020204" pitchFamily="34" charset="0"/>
                <a:cs typeface="B Nazanin" panose="00000400000000000000" pitchFamily="2" charset="-78"/>
              </a:rPr>
              <a:t> در هر ارتباطي هركس صرفاً مي‌تواند خود را تغيير دهد و نه كس ديگر را. </a:t>
            </a:r>
          </a:p>
          <a:p>
            <a:pPr algn="just" rtl="1">
              <a:lnSpc>
                <a:spcPct val="150000"/>
              </a:lnSpc>
              <a:buFont typeface="Wingdings" panose="05000000000000000000" pitchFamily="2" charset="2"/>
              <a:buChar char="×"/>
            </a:pPr>
            <a:r>
              <a:rPr lang="fa-IR" altLang="en-US" sz="3200" b="1" dirty="0" smtClean="0">
                <a:latin typeface="Arial" panose="020B0604020202020204" pitchFamily="34" charset="0"/>
                <a:cs typeface="B Nazanin" panose="00000400000000000000" pitchFamily="2" charset="-78"/>
              </a:rPr>
              <a:t>هرچه افراد بكوشند رفتار خود را تغيير دهند آنگاه روابط بين آنان بهتر خواهد شد.</a:t>
            </a:r>
          </a:p>
        </p:txBody>
      </p:sp>
    </p:spTree>
    <p:extLst>
      <p:ext uri="{BB962C8B-B14F-4D97-AF65-F5344CB8AC3E}">
        <p14:creationId xmlns:p14="http://schemas.microsoft.com/office/powerpoint/2010/main" val="1682110250"/>
      </p:ext>
    </p:extLst>
  </p:cSld>
  <p:clrMapOvr>
    <a:masterClrMapping/>
  </p:clrMapOvr>
  <p:transition spd="slow">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95288" y="457200"/>
            <a:ext cx="8532812" cy="685800"/>
          </a:xfrm>
        </p:spPr>
        <p:txBody>
          <a:bodyPr>
            <a:normAutofit fontScale="90000"/>
          </a:bodyPr>
          <a:lstStyle/>
          <a:p>
            <a:pPr algn="ctr" rtl="1" eaLnBrk="1" hangingPunct="1">
              <a:spcBef>
                <a:spcPts val="575"/>
              </a:spcBef>
              <a:buClr>
                <a:schemeClr val="accent1"/>
              </a:buClr>
              <a:buSzPct val="85000"/>
              <a:defRPr/>
            </a:pPr>
            <a:r>
              <a:rPr lang="fa-IR" b="1" dirty="0">
                <a:solidFill>
                  <a:srgbClr val="C00000"/>
                </a:solidFill>
                <a:cs typeface="B Titr" pitchFamily="2" charset="-78"/>
              </a:rPr>
              <a:t/>
            </a:r>
            <a:br>
              <a:rPr lang="fa-IR" b="1" dirty="0">
                <a:solidFill>
                  <a:srgbClr val="C00000"/>
                </a:solidFill>
                <a:cs typeface="B Titr" pitchFamily="2" charset="-78"/>
              </a:rPr>
            </a:br>
            <a:r>
              <a:rPr lang="fa-IR" sz="3600" b="1" dirty="0" smtClean="0">
                <a:solidFill>
                  <a:srgbClr val="000099"/>
                </a:solidFill>
                <a:cs typeface="B Titr" pitchFamily="2" charset="-78"/>
              </a:rPr>
              <a:t>مؤلفه های روش های ارتباطی </a:t>
            </a:r>
            <a:r>
              <a:rPr lang="fa-IR" sz="3600" b="1" dirty="0" smtClean="0">
                <a:solidFill>
                  <a:srgbClr val="FF0000"/>
                </a:solidFill>
                <a:cs typeface="B Titr" pitchFamily="2" charset="-78"/>
              </a:rPr>
              <a:t>کنترل درونی</a:t>
            </a:r>
            <a:endParaRPr lang="en-US" sz="3600" b="1" dirty="0">
              <a:solidFill>
                <a:srgbClr val="C00000"/>
              </a:solidFill>
              <a:latin typeface="+mn-lt"/>
              <a:ea typeface="+mn-ea"/>
              <a:cs typeface="+mn-cs"/>
            </a:endParaRPr>
          </a:p>
        </p:txBody>
      </p:sp>
      <p:sp>
        <p:nvSpPr>
          <p:cNvPr id="133123"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23860DD7-8E8A-448A-BE20-1F262B2905E9}" type="slidenum">
              <a:rPr lang="en-US" altLang="en-US" sz="1400" smtClean="0">
                <a:solidFill>
                  <a:srgbClr val="FFFFFF"/>
                </a:solidFill>
                <a:latin typeface="Franklin Gothic Book" panose="020B0503020102020204" pitchFamily="34" charset="0"/>
              </a:rPr>
              <a:pPr>
                <a:spcBef>
                  <a:spcPct val="0"/>
                </a:spcBef>
                <a:buClrTx/>
                <a:buSzTx/>
                <a:buFontTx/>
                <a:buNone/>
              </a:pPr>
              <a:t>88</a:t>
            </a:fld>
            <a:endParaRPr lang="en-US" altLang="en-US" sz="1400" smtClean="0">
              <a:solidFill>
                <a:srgbClr val="FFFFFF"/>
              </a:solidFill>
              <a:latin typeface="Franklin Gothic Book" panose="020B0503020102020204" pitchFamily="34" charset="0"/>
            </a:endParaRPr>
          </a:p>
        </p:txBody>
      </p:sp>
      <p:sp>
        <p:nvSpPr>
          <p:cNvPr id="133124" name="Content Placeholder 3"/>
          <p:cNvSpPr>
            <a:spLocks noGrp="1"/>
          </p:cNvSpPr>
          <p:nvPr>
            <p:ph sz="quarter" idx="1"/>
          </p:nvPr>
        </p:nvSpPr>
        <p:spPr>
          <a:xfrm>
            <a:off x="146050" y="1295400"/>
            <a:ext cx="8997950" cy="5372100"/>
          </a:xfrm>
        </p:spPr>
        <p:txBody>
          <a:bodyPr/>
          <a:lstStyle/>
          <a:p>
            <a:pPr algn="just" rtl="1">
              <a:lnSpc>
                <a:spcPct val="150000"/>
              </a:lnSpc>
              <a:buFont typeface="Wingdings" panose="05000000000000000000" pitchFamily="2" charset="2"/>
              <a:buChar char="×"/>
            </a:pPr>
            <a:r>
              <a:rPr lang="fa-IR" altLang="en-US" sz="2800" b="1" dirty="0">
                <a:latin typeface="Arial" panose="020B0604020202020204" pitchFamily="34" charset="0"/>
                <a:cs typeface="B Nazanin" panose="00000400000000000000" pitchFamily="2" charset="-78"/>
              </a:rPr>
              <a:t>طبق الگوی ارتباطی روان‌شناسی کنترل درونی، </a:t>
            </a:r>
            <a:r>
              <a:rPr lang="ar-SA" altLang="en-US" sz="2800" b="1" dirty="0">
                <a:latin typeface="Arial" panose="020B0604020202020204" pitchFamily="34" charset="0"/>
                <a:cs typeface="B Nazanin" panose="00000400000000000000" pitchFamily="2" charset="-78"/>
              </a:rPr>
              <a:t>ايجاد هر گونه تغييري در رابطه</a:t>
            </a:r>
            <a:r>
              <a:rPr lang="fa-IR" altLang="en-US" sz="2800" b="1" dirty="0">
                <a:latin typeface="Arial" panose="020B0604020202020204" pitchFamily="34" charset="0"/>
                <a:cs typeface="B Nazanin" panose="00000400000000000000" pitchFamily="2" charset="-78"/>
              </a:rPr>
              <a:t> زناشویی</a:t>
            </a:r>
            <a:r>
              <a:rPr lang="ar-SA" altLang="en-US" sz="2800" b="1" dirty="0">
                <a:latin typeface="Arial" panose="020B0604020202020204" pitchFamily="34" charset="0"/>
                <a:cs typeface="B Nazanin" panose="00000400000000000000" pitchFamily="2" charset="-78"/>
              </a:rPr>
              <a:t>، منوط به تغيير خود فرد است.</a:t>
            </a:r>
            <a:endParaRPr lang="fa-IR" altLang="en-US" sz="2800" b="1" dirty="0">
              <a:latin typeface="Arial" panose="020B0604020202020204" pitchFamily="34" charset="0"/>
              <a:cs typeface="B Nazanin" panose="00000400000000000000" pitchFamily="2" charset="-78"/>
            </a:endParaRPr>
          </a:p>
          <a:p>
            <a:pPr algn="just" rtl="1">
              <a:lnSpc>
                <a:spcPct val="150000"/>
              </a:lnSpc>
              <a:buFont typeface="Wingdings" panose="05000000000000000000" pitchFamily="2" charset="2"/>
              <a:buChar char="×"/>
            </a:pPr>
            <a:r>
              <a:rPr lang="ar-SA" altLang="en-US" sz="2800" b="1" dirty="0">
                <a:latin typeface="Arial" panose="020B0604020202020204" pitchFamily="34" charset="0"/>
                <a:cs typeface="B Nazanin" panose="00000400000000000000" pitchFamily="2" charset="-78"/>
              </a:rPr>
              <a:t> </a:t>
            </a:r>
            <a:r>
              <a:rPr lang="fa-IR" altLang="en-US" sz="2800" b="1" dirty="0">
                <a:latin typeface="Arial" panose="020B0604020202020204" pitchFamily="34" charset="0"/>
                <a:cs typeface="B Nazanin" panose="00000400000000000000" pitchFamily="2" charset="-78"/>
              </a:rPr>
              <a:t>شما نمی‌توانید همسرتان را تغییر دهید، بلکه شما می‌توانید خودتان را تغییر دهید.</a:t>
            </a:r>
          </a:p>
          <a:p>
            <a:pPr algn="just" rtl="1">
              <a:lnSpc>
                <a:spcPct val="150000"/>
              </a:lnSpc>
              <a:buFont typeface="Wingdings" panose="05000000000000000000" pitchFamily="2" charset="2"/>
              <a:buChar char="×"/>
            </a:pPr>
            <a:r>
              <a:rPr lang="fa-IR" altLang="en-US" sz="2800" b="1" dirty="0">
                <a:latin typeface="Arial" panose="020B0604020202020204" pitchFamily="34" charset="0"/>
                <a:cs typeface="B Nazanin" panose="00000400000000000000" pitchFamily="2" charset="-78"/>
              </a:rPr>
              <a:t> به نظر گلاسر(1998) ما فقط همان كسي هستيم كه رفتارش در كنترل و اختيار ماست و تنها كسي كه مي‌تواند بر ما كنترل داشته باشد، خودمان هستيم. </a:t>
            </a:r>
          </a:p>
          <a:p>
            <a:pPr algn="r" rtl="1" eaLnBrk="1" hangingPunct="1">
              <a:lnSpc>
                <a:spcPct val="150000"/>
              </a:lnSpc>
            </a:pPr>
            <a:endParaRPr lang="fa-IR" altLang="en-US" sz="2000" b="1" dirty="0" smtClean="0">
              <a:solidFill>
                <a:srgbClr val="7030A0"/>
              </a:solidFill>
            </a:endParaRPr>
          </a:p>
          <a:p>
            <a:pPr algn="r" rtl="1" eaLnBrk="1" hangingPunct="1">
              <a:lnSpc>
                <a:spcPct val="150000"/>
              </a:lnSpc>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819675066"/>
      </p:ext>
    </p:extLst>
  </p:cSld>
  <p:clrMapOvr>
    <a:masterClrMapping/>
  </p:clrMapOvr>
  <p:transition spd="slow">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0650DE6E-AE92-459C-915D-513252394C56}" type="slidenum">
              <a:rPr lang="en-US" altLang="en-US" sz="1400" smtClean="0">
                <a:solidFill>
                  <a:srgbClr val="FFFFFF"/>
                </a:solidFill>
                <a:latin typeface="Franklin Gothic Book" panose="020B0503020102020204" pitchFamily="34" charset="0"/>
              </a:rPr>
              <a:pPr>
                <a:spcBef>
                  <a:spcPct val="0"/>
                </a:spcBef>
                <a:buClrTx/>
                <a:buSzTx/>
                <a:buFontTx/>
                <a:buNone/>
              </a:pPr>
              <a:t>89</a:t>
            </a:fld>
            <a:endParaRPr lang="en-US" altLang="en-US" sz="1400" smtClean="0">
              <a:solidFill>
                <a:srgbClr val="FFFFFF"/>
              </a:solidFill>
              <a:latin typeface="Franklin Gothic Book" panose="020B0503020102020204" pitchFamily="34" charset="0"/>
            </a:endParaRPr>
          </a:p>
        </p:txBody>
      </p:sp>
      <p:sp>
        <p:nvSpPr>
          <p:cNvPr id="155651" name="Content Placeholder 3"/>
          <p:cNvSpPr>
            <a:spLocks noGrp="1"/>
          </p:cNvSpPr>
          <p:nvPr>
            <p:ph sz="quarter" idx="1"/>
          </p:nvPr>
        </p:nvSpPr>
        <p:spPr>
          <a:xfrm>
            <a:off x="146050" y="685800"/>
            <a:ext cx="8997950" cy="5981700"/>
          </a:xfrm>
        </p:spPr>
        <p:txBody>
          <a:bodyPr>
            <a:normAutofit lnSpcReduction="10000"/>
          </a:bodyPr>
          <a:lstStyle/>
          <a:p>
            <a:pPr algn="just" rtl="1" eaLnBrk="1" hangingPunct="1">
              <a:lnSpc>
                <a:spcPct val="150000"/>
              </a:lnSpc>
            </a:pPr>
            <a:r>
              <a:rPr lang="fa-IR" altLang="en-US" sz="2800" b="1" dirty="0" smtClean="0">
                <a:latin typeface="Arial" panose="020B0604020202020204" pitchFamily="34" charset="0"/>
                <a:cs typeface="B Nazanin" panose="00000400000000000000" pitchFamily="2" charset="-78"/>
              </a:rPr>
              <a:t>اگر روابط زناشویی نامؤفقی داریم، باید بررسی کنیم و ببینیم چه می‌توانیم انجام دهیم که ارتباط ما را بهبود بخشد و نه این که سعی کنیم همسرمان را تغییر دهیم.</a:t>
            </a:r>
          </a:p>
          <a:p>
            <a:pPr algn="just" rtl="1" eaLnBrk="1" hangingPunct="1">
              <a:lnSpc>
                <a:spcPct val="150000"/>
              </a:lnSpc>
            </a:pPr>
            <a:r>
              <a:rPr lang="fa-IR" altLang="en-US" sz="2800" b="1" dirty="0" smtClean="0">
                <a:latin typeface="Arial" panose="020B0604020202020204" pitchFamily="34" charset="0"/>
                <a:cs typeface="B Nazanin" panose="00000400000000000000" pitchFamily="2" charset="-78"/>
              </a:rPr>
              <a:t> بر اساس اصول کنترل درونی، </a:t>
            </a:r>
            <a:r>
              <a:rPr lang="ar-SA" altLang="en-US" sz="2800" b="1" dirty="0" smtClean="0">
                <a:latin typeface="Arial" panose="020B0604020202020204" pitchFamily="34" charset="0"/>
                <a:cs typeface="B Nazanin" panose="00000400000000000000" pitchFamily="2" charset="-78"/>
              </a:rPr>
              <a:t>هنگامی که دست از کنترل بیرونی برای تغییر همسرمان بر می داریم و از کنترل درونی جهت تغییر خودمان استفاده می کنیم، همسرمان نیز تغییر می کند. </a:t>
            </a:r>
            <a:endParaRPr lang="fa-IR" altLang="en-US" sz="2800" b="1" dirty="0" smtClean="0">
              <a:latin typeface="Arial" panose="020B0604020202020204" pitchFamily="34" charset="0"/>
              <a:cs typeface="B Nazanin" panose="00000400000000000000" pitchFamily="2" charset="-78"/>
            </a:endParaRPr>
          </a:p>
          <a:p>
            <a:pPr algn="just" rtl="1" eaLnBrk="1" hangingPunct="1">
              <a:lnSpc>
                <a:spcPct val="150000"/>
              </a:lnSpc>
            </a:pPr>
            <a:r>
              <a:rPr lang="fa-IR" altLang="en-US" sz="2800" b="1" dirty="0" smtClean="0">
                <a:latin typeface="Arial" panose="020B0604020202020204" pitchFamily="34" charset="0"/>
                <a:cs typeface="B Nazanin" panose="00000400000000000000" pitchFamily="2" charset="-78"/>
              </a:rPr>
              <a:t>به نظر گلاسر( 2012 )، رابطه زناشویی مبتنی بر روش‌های ارتباطی روان‌شناسی کنترل درونی</a:t>
            </a:r>
            <a:r>
              <a:rPr lang="ar-SA" altLang="en-US" sz="2800" b="1" dirty="0" smtClean="0">
                <a:latin typeface="Arial" panose="020B0604020202020204" pitchFamily="34" charset="0"/>
                <a:cs typeface="B Nazanin" panose="00000400000000000000" pitchFamily="2" charset="-78"/>
              </a:rPr>
              <a:t>، </a:t>
            </a:r>
            <a:r>
              <a:rPr lang="fa-IR" altLang="en-US" sz="2800" b="1" dirty="0" smtClean="0">
                <a:latin typeface="Arial" panose="020B0604020202020204" pitchFamily="34" charset="0"/>
                <a:cs typeface="B Nazanin" panose="00000400000000000000" pitchFamily="2" charset="-78"/>
              </a:rPr>
              <a:t>مهم ترین ومناسب ترین </a:t>
            </a:r>
            <a:r>
              <a:rPr lang="ar-SA" altLang="en-US" sz="2800" b="1" dirty="0" smtClean="0">
                <a:latin typeface="Arial" panose="020B0604020202020204" pitchFamily="34" charset="0"/>
                <a:cs typeface="B Nazanin" panose="00000400000000000000" pitchFamily="2" charset="-78"/>
              </a:rPr>
              <a:t>روش </a:t>
            </a:r>
            <a:r>
              <a:rPr lang="fa-IR" altLang="en-US" sz="2800" b="1" dirty="0" smtClean="0">
                <a:latin typeface="Arial" panose="020B0604020202020204" pitchFamily="34" charset="0"/>
                <a:cs typeface="B Nazanin" panose="00000400000000000000" pitchFamily="2" charset="-78"/>
              </a:rPr>
              <a:t>برای داشتنن زندگی زناشویی رضایت بخش، شادمانه، صمیمانه و پایدار </a:t>
            </a:r>
            <a:r>
              <a:rPr lang="ar-SA" altLang="en-US" sz="2800" b="1" dirty="0" smtClean="0">
                <a:latin typeface="Arial" panose="020B0604020202020204" pitchFamily="34" charset="0"/>
                <a:cs typeface="B Nazanin" panose="00000400000000000000" pitchFamily="2" charset="-78"/>
              </a:rPr>
              <a:t>است</a:t>
            </a:r>
            <a:r>
              <a:rPr lang="en-US" altLang="en-US" sz="2800" b="1" dirty="0" smtClean="0">
                <a:latin typeface="Arial" panose="020B0604020202020204" pitchFamily="34" charset="0"/>
                <a:cs typeface="B Nazanin" panose="00000400000000000000" pitchFamily="2" charset="-78"/>
              </a:rPr>
              <a:t>. </a:t>
            </a:r>
          </a:p>
        </p:txBody>
      </p:sp>
    </p:spTree>
    <p:extLst>
      <p:ext uri="{BB962C8B-B14F-4D97-AF65-F5344CB8AC3E}">
        <p14:creationId xmlns:p14="http://schemas.microsoft.com/office/powerpoint/2010/main" val="19422285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33400" y="3213541"/>
            <a:ext cx="8229600" cy="1477328"/>
          </a:xfrm>
          <a:prstGeom prst="rect">
            <a:avLst/>
          </a:prstGeom>
          <a:solidFill>
            <a:srgbClr val="FFFF99"/>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lang="fa-IR" sz="6000" b="1" dirty="0" smtClean="0">
                <a:solidFill>
                  <a:schemeClr val="tx1"/>
                </a:solidFill>
                <a:latin typeface="Arial" pitchFamily="34" charset="0"/>
              </a:rPr>
              <a:t>مرور بر ادبیات و پیشینه تحقیق</a:t>
            </a:r>
            <a:endParaRPr kumimoji="0" lang="en-US" sz="6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286203390"/>
      </p:ext>
    </p:extLst>
  </p:cSld>
  <p:clrMapOvr>
    <a:masterClrMapping/>
  </p:clrMapOvr>
  <p:transition spd="slow">
    <p:checke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95288" y="457200"/>
            <a:ext cx="8532812" cy="685800"/>
          </a:xfrm>
        </p:spPr>
        <p:txBody>
          <a:bodyPr>
            <a:normAutofit/>
          </a:bodyPr>
          <a:lstStyle/>
          <a:p>
            <a:pPr algn="ctr" rtl="1">
              <a:spcBef>
                <a:spcPts val="575"/>
              </a:spcBef>
              <a:buClr>
                <a:schemeClr val="accent1"/>
              </a:buClr>
              <a:buSzPct val="85000"/>
              <a:defRPr/>
            </a:pPr>
            <a:r>
              <a:rPr lang="fa-IR" altLang="en-US" sz="3200" b="1" dirty="0">
                <a:solidFill>
                  <a:srgbClr val="FF0000"/>
                </a:solidFill>
                <a:cs typeface="B Titr" pitchFamily="2" charset="-78"/>
              </a:rPr>
              <a:t>هفت روش ارتباطی روان شناسی </a:t>
            </a:r>
            <a:r>
              <a:rPr lang="fa-IR" sz="3200" b="1" dirty="0" smtClean="0">
                <a:solidFill>
                  <a:srgbClr val="FF0000"/>
                </a:solidFill>
                <a:cs typeface="B Titr" pitchFamily="2" charset="-78"/>
              </a:rPr>
              <a:t>کنترل درونی</a:t>
            </a:r>
            <a:endParaRPr lang="en-US" sz="3200" b="1" dirty="0">
              <a:solidFill>
                <a:srgbClr val="C00000"/>
              </a:solidFill>
              <a:latin typeface="+mn-lt"/>
              <a:ea typeface="+mn-ea"/>
              <a:cs typeface="+mn-cs"/>
            </a:endParaRPr>
          </a:p>
        </p:txBody>
      </p:sp>
      <p:sp>
        <p:nvSpPr>
          <p:cNvPr id="133123"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23860DD7-8E8A-448A-BE20-1F262B2905E9}" type="slidenum">
              <a:rPr lang="en-US" altLang="en-US" sz="1400" smtClean="0">
                <a:solidFill>
                  <a:srgbClr val="FFFFFF"/>
                </a:solidFill>
                <a:latin typeface="Franklin Gothic Book" panose="020B0503020102020204" pitchFamily="34" charset="0"/>
              </a:rPr>
              <a:pPr>
                <a:spcBef>
                  <a:spcPct val="0"/>
                </a:spcBef>
                <a:buClrTx/>
                <a:buSzTx/>
                <a:buFontTx/>
                <a:buNone/>
              </a:pPr>
              <a:t>90</a:t>
            </a:fld>
            <a:endParaRPr lang="en-US" altLang="en-US" sz="1400" smtClean="0">
              <a:solidFill>
                <a:srgbClr val="FFFFFF"/>
              </a:solidFill>
              <a:latin typeface="Franklin Gothic Book" panose="020B0503020102020204" pitchFamily="34" charset="0"/>
            </a:endParaRPr>
          </a:p>
        </p:txBody>
      </p:sp>
      <p:sp>
        <p:nvSpPr>
          <p:cNvPr id="133124" name="Content Placeholder 3"/>
          <p:cNvSpPr>
            <a:spLocks noGrp="1"/>
          </p:cNvSpPr>
          <p:nvPr>
            <p:ph sz="quarter" idx="1"/>
          </p:nvPr>
        </p:nvSpPr>
        <p:spPr>
          <a:xfrm>
            <a:off x="146050" y="1295400"/>
            <a:ext cx="8997950" cy="5372100"/>
          </a:xfrm>
        </p:spPr>
        <p:txBody>
          <a:bodyPr>
            <a:normAutofit fontScale="92500" lnSpcReduction="10000"/>
          </a:bodyPr>
          <a:lstStyle/>
          <a:p>
            <a:pPr algn="just" rtl="1">
              <a:buFont typeface="Wingdings" panose="05000000000000000000" pitchFamily="2" charset="2"/>
              <a:buChar char="×"/>
            </a:pPr>
            <a:r>
              <a:rPr lang="fa-IR" altLang="en-US" sz="3200" b="1" dirty="0">
                <a:latin typeface="Arial" panose="020B0604020202020204" pitchFamily="34" charset="0"/>
                <a:cs typeface="B Nazanin" panose="00000400000000000000" pitchFamily="2" charset="-78"/>
              </a:rPr>
              <a:t>زوجین برای بهبود مشکلات زناشویی خود باید از هفت نوع روش ارتباطی مثبت و مهرورزی روان‌شناسی کنترل درونی را جایگزین روشهای ارتباطی مخرب کنترل بیرونی نمایند. اين هفت روش ارتباطی سالم و سازنده، عبارت است از:</a:t>
            </a:r>
          </a:p>
          <a:p>
            <a:pPr algn="just" rtl="1">
              <a:buFont typeface="Wingdings" panose="05000000000000000000" pitchFamily="2" charset="2"/>
              <a:buChar char="×"/>
            </a:pPr>
            <a:r>
              <a:rPr lang="fa-IR" altLang="en-US" sz="3200" b="1" dirty="0">
                <a:latin typeface="Arial" panose="020B0604020202020204" pitchFamily="34" charset="0"/>
                <a:cs typeface="B Nazanin" panose="00000400000000000000" pitchFamily="2" charset="-78"/>
              </a:rPr>
              <a:t> </a:t>
            </a:r>
            <a:r>
              <a:rPr lang="fa-IR" altLang="en-US" sz="3200" b="1" dirty="0">
                <a:solidFill>
                  <a:srgbClr val="FF0000"/>
                </a:solidFill>
                <a:latin typeface="Arial" panose="020B0604020202020204" pitchFamily="34" charset="0"/>
                <a:cs typeface="B Nazanin" panose="00000400000000000000" pitchFamily="2" charset="-78"/>
              </a:rPr>
              <a:t>احترام</a:t>
            </a:r>
          </a:p>
          <a:p>
            <a:pPr algn="just" rtl="1">
              <a:buFont typeface="Wingdings" panose="05000000000000000000" pitchFamily="2" charset="2"/>
              <a:buChar char="×"/>
            </a:pPr>
            <a:r>
              <a:rPr lang="fa-IR" altLang="en-US" sz="3200" b="1" dirty="0">
                <a:solidFill>
                  <a:srgbClr val="FF0000"/>
                </a:solidFill>
                <a:latin typeface="Arial" panose="020B0604020202020204" pitchFamily="34" charset="0"/>
                <a:cs typeface="B Nazanin" panose="00000400000000000000" pitchFamily="2" charset="-78"/>
              </a:rPr>
              <a:t>، حمایت ،</a:t>
            </a:r>
          </a:p>
          <a:p>
            <a:pPr algn="just" rtl="1">
              <a:buFont typeface="Wingdings" panose="05000000000000000000" pitchFamily="2" charset="2"/>
              <a:buChar char="×"/>
            </a:pPr>
            <a:r>
              <a:rPr lang="fa-IR" altLang="en-US" sz="3200" b="1" dirty="0">
                <a:solidFill>
                  <a:srgbClr val="FF0000"/>
                </a:solidFill>
                <a:latin typeface="Arial" panose="020B0604020202020204" pitchFamily="34" charset="0"/>
                <a:cs typeface="B Nazanin" panose="00000400000000000000" pitchFamily="2" charset="-78"/>
              </a:rPr>
              <a:t> </a:t>
            </a:r>
            <a:r>
              <a:rPr lang="fa-IR" altLang="en-US" sz="3200" b="1" dirty="0" smtClean="0">
                <a:solidFill>
                  <a:srgbClr val="FF0000"/>
                </a:solidFill>
                <a:latin typeface="Arial" panose="020B0604020202020204" pitchFamily="34" charset="0"/>
                <a:cs typeface="B Nazanin" panose="00000400000000000000" pitchFamily="2" charset="-78"/>
              </a:rPr>
              <a:t>پذیرش</a:t>
            </a:r>
          </a:p>
          <a:p>
            <a:pPr algn="just" rtl="1">
              <a:buFont typeface="Wingdings" panose="05000000000000000000" pitchFamily="2" charset="2"/>
              <a:buChar char="×"/>
            </a:pPr>
            <a:r>
              <a:rPr lang="fa-IR" altLang="en-US" sz="3200" b="1" dirty="0" smtClean="0">
                <a:solidFill>
                  <a:srgbClr val="FF0000"/>
                </a:solidFill>
                <a:latin typeface="Arial" panose="020B0604020202020204" pitchFamily="34" charset="0"/>
                <a:cs typeface="B Nazanin" panose="00000400000000000000" pitchFamily="2" charset="-78"/>
              </a:rPr>
              <a:t>اعتماد</a:t>
            </a:r>
            <a:endParaRPr lang="fa-IR" altLang="en-US" sz="3200" b="1" dirty="0">
              <a:solidFill>
                <a:srgbClr val="FF0000"/>
              </a:solidFill>
              <a:latin typeface="Arial" panose="020B0604020202020204" pitchFamily="34" charset="0"/>
              <a:cs typeface="B Nazanin" panose="00000400000000000000" pitchFamily="2" charset="-78"/>
            </a:endParaRPr>
          </a:p>
          <a:p>
            <a:pPr algn="just" rtl="1">
              <a:buFont typeface="Wingdings" panose="05000000000000000000" pitchFamily="2" charset="2"/>
              <a:buChar char="×"/>
            </a:pPr>
            <a:r>
              <a:rPr lang="fa-IR" altLang="en-US" sz="3200" b="1" dirty="0" smtClean="0">
                <a:solidFill>
                  <a:srgbClr val="FF0000"/>
                </a:solidFill>
                <a:latin typeface="Arial" panose="020B0604020202020204" pitchFamily="34" charset="0"/>
                <a:cs typeface="B Nazanin" panose="00000400000000000000" pitchFamily="2" charset="-78"/>
              </a:rPr>
              <a:t>تشویق</a:t>
            </a:r>
            <a:endParaRPr lang="fa-IR" altLang="en-US" sz="3200" b="1" dirty="0">
              <a:solidFill>
                <a:srgbClr val="FF0000"/>
              </a:solidFill>
              <a:latin typeface="Arial" panose="020B0604020202020204" pitchFamily="34" charset="0"/>
              <a:cs typeface="B Nazanin" panose="00000400000000000000" pitchFamily="2" charset="-78"/>
            </a:endParaRPr>
          </a:p>
          <a:p>
            <a:pPr algn="just" rtl="1">
              <a:buFont typeface="Wingdings" panose="05000000000000000000" pitchFamily="2" charset="2"/>
              <a:buChar char="×"/>
            </a:pPr>
            <a:r>
              <a:rPr lang="fa-IR" altLang="en-US" sz="3200" b="1" dirty="0" smtClean="0">
                <a:solidFill>
                  <a:srgbClr val="FF0000"/>
                </a:solidFill>
                <a:latin typeface="Arial" panose="020B0604020202020204" pitchFamily="34" charset="0"/>
                <a:cs typeface="B Nazanin" panose="00000400000000000000" pitchFamily="2" charset="-78"/>
              </a:rPr>
              <a:t>گوش </a:t>
            </a:r>
            <a:r>
              <a:rPr lang="fa-IR" altLang="en-US" sz="3200" b="1" dirty="0">
                <a:solidFill>
                  <a:srgbClr val="FF0000"/>
                </a:solidFill>
                <a:latin typeface="Arial" panose="020B0604020202020204" pitchFamily="34" charset="0"/>
                <a:cs typeface="B Nazanin" panose="00000400000000000000" pitchFamily="2" charset="-78"/>
              </a:rPr>
              <a:t>دادن </a:t>
            </a:r>
          </a:p>
          <a:p>
            <a:pPr algn="just" rtl="1">
              <a:buFont typeface="Wingdings" panose="05000000000000000000" pitchFamily="2" charset="2"/>
              <a:buChar char="×"/>
            </a:pPr>
            <a:r>
              <a:rPr lang="fa-IR" altLang="en-US" sz="3200" b="1" dirty="0" smtClean="0">
                <a:solidFill>
                  <a:srgbClr val="FF0000"/>
                </a:solidFill>
                <a:latin typeface="Arial" panose="020B0604020202020204" pitchFamily="34" charset="0"/>
                <a:cs typeface="B Nazanin" panose="00000400000000000000" pitchFamily="2" charset="-78"/>
              </a:rPr>
              <a:t>گفت­وگو</a:t>
            </a:r>
            <a:endParaRPr lang="fa-IR" altLang="en-US" sz="3200" b="1" dirty="0">
              <a:solidFill>
                <a:srgbClr val="FF0000"/>
              </a:solidFill>
              <a:latin typeface="Arial" panose="020B0604020202020204" pitchFamily="34" charset="0"/>
              <a:cs typeface="B Nazanin" panose="00000400000000000000" pitchFamily="2" charset="-78"/>
            </a:endParaRPr>
          </a:p>
          <a:p>
            <a:pPr algn="r" rtl="1" eaLnBrk="1" hangingPunct="1">
              <a:lnSpc>
                <a:spcPct val="150000"/>
              </a:lnSpc>
            </a:pPr>
            <a:endParaRPr lang="fa-IR" altLang="en-US" sz="2000" b="1" dirty="0" smtClean="0">
              <a:solidFill>
                <a:srgbClr val="7030A0"/>
              </a:solidFill>
            </a:endParaRPr>
          </a:p>
          <a:p>
            <a:pPr algn="r" rtl="1" eaLnBrk="1" hangingPunct="1">
              <a:lnSpc>
                <a:spcPct val="150000"/>
              </a:lnSpc>
            </a:pPr>
            <a:endParaRPr lang="fa-IR" altLang="en-US" sz="2400" b="1" dirty="0" smtClean="0">
              <a:solidFill>
                <a:srgbClr val="7030A0"/>
              </a:solidFill>
            </a:endParaRPr>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1169089246"/>
      </p:ext>
    </p:extLst>
  </p:cSld>
  <p:clrMapOvr>
    <a:masterClrMapping/>
  </p:clrMapOvr>
  <p:transition spd="slow">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533400" y="2374223"/>
            <a:ext cx="7848600" cy="3240887"/>
          </a:xfrm>
          <a:prstGeom prst="rect">
            <a:avLst/>
          </a:prstGeom>
          <a:solidFill>
            <a:srgbClr val="FFFF99"/>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justLow" rtl="1">
              <a:lnSpc>
                <a:spcPct val="160000"/>
              </a:lnSpc>
            </a:pPr>
            <a:r>
              <a:rPr lang="fa-IR" sz="4400" b="1" dirty="0">
                <a:solidFill>
                  <a:srgbClr val="FF0000"/>
                </a:solidFill>
                <a:cs typeface="B Titr" pitchFamily="2" charset="-78"/>
              </a:rPr>
              <a:t>ارائه </a:t>
            </a:r>
            <a:r>
              <a:rPr lang="fa-IR" sz="4400" b="1" dirty="0" smtClean="0">
                <a:solidFill>
                  <a:srgbClr val="FF0000"/>
                </a:solidFill>
                <a:cs typeface="B Titr" pitchFamily="2" charset="-78"/>
              </a:rPr>
              <a:t>مدل2: </a:t>
            </a:r>
            <a:r>
              <a:rPr lang="fa-IR" sz="4400" b="1" dirty="0">
                <a:solidFill>
                  <a:srgbClr val="002060"/>
                </a:solidFill>
                <a:cs typeface="B Titr" pitchFamily="2" charset="-78"/>
              </a:rPr>
              <a:t>ارتباط متقابل بین عناصرروان شناسی کنترل </a:t>
            </a:r>
            <a:r>
              <a:rPr lang="fa-IR" sz="4400" b="1" dirty="0" smtClean="0">
                <a:solidFill>
                  <a:srgbClr val="002060"/>
                </a:solidFill>
                <a:cs typeface="B Titr" pitchFamily="2" charset="-78"/>
              </a:rPr>
              <a:t>درونی  </a:t>
            </a:r>
            <a:r>
              <a:rPr lang="fa-IR" sz="4400" b="1" dirty="0">
                <a:solidFill>
                  <a:srgbClr val="002060"/>
                </a:solidFill>
                <a:cs typeface="B Titr" pitchFamily="2" charset="-78"/>
              </a:rPr>
              <a:t>و  </a:t>
            </a:r>
            <a:r>
              <a:rPr lang="fa-IR" sz="4400" b="1" dirty="0" smtClean="0">
                <a:solidFill>
                  <a:srgbClr val="002060"/>
                </a:solidFill>
                <a:cs typeface="B Titr" pitchFamily="2" charset="-78"/>
              </a:rPr>
              <a:t>رضایت  </a:t>
            </a:r>
            <a:r>
              <a:rPr lang="fa-IR" sz="4400" b="1" dirty="0">
                <a:solidFill>
                  <a:srgbClr val="002060"/>
                </a:solidFill>
                <a:cs typeface="B Titr" pitchFamily="2" charset="-78"/>
              </a:rPr>
              <a:t>از زندگی زناشویی</a:t>
            </a:r>
            <a:endParaRPr lang="en-US" altLang="en-US" sz="4400" b="1" dirty="0">
              <a:solidFill>
                <a:srgbClr val="002060"/>
              </a:solidFill>
            </a:endParaRPr>
          </a:p>
        </p:txBody>
      </p:sp>
    </p:spTree>
    <p:extLst>
      <p:ext uri="{BB962C8B-B14F-4D97-AF65-F5344CB8AC3E}">
        <p14:creationId xmlns:p14="http://schemas.microsoft.com/office/powerpoint/2010/main" val="685891395"/>
      </p:ext>
    </p:extLst>
  </p:cSld>
  <p:clrMapOvr>
    <a:masterClrMapping/>
  </p:clrMapOvr>
  <p:transition spd="slow">
    <p:checke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239000" cy="5816977"/>
          </a:xfrm>
          <a:prstGeom prst="rect">
            <a:avLst/>
          </a:prstGeom>
          <a:solidFill>
            <a:srgbClr val="FFFF99"/>
          </a:solidFill>
        </p:spPr>
        <p:txBody>
          <a:bodyPr wrap="square">
            <a:spAutoFit/>
          </a:bodyPr>
          <a:lstStyle/>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endParaRPr lang="en-US" sz="2400" b="1" dirty="0" smtClean="0">
              <a:solidFill>
                <a:schemeClr val="accent4">
                  <a:lumMod val="75000"/>
                </a:schemeClr>
              </a:solidFill>
              <a:latin typeface="Arial" pitchFamily="34" charset="0"/>
              <a:cs typeface="Arial" pitchFamily="34" charset="0"/>
            </a:endParaRPr>
          </a:p>
          <a:p>
            <a:pPr lvl="0" algn="ctr" fontAlgn="base">
              <a:spcBef>
                <a:spcPct val="0"/>
              </a:spcBef>
              <a:spcAft>
                <a:spcPct val="0"/>
              </a:spcAft>
            </a:pPr>
            <a:r>
              <a:rPr lang="hy-AM" sz="2400" b="1" dirty="0" smtClean="0">
                <a:solidFill>
                  <a:srgbClr val="C00000"/>
                </a:solidFill>
                <a:latin typeface="Arial" pitchFamily="34" charset="0"/>
                <a:cs typeface="Arial" pitchFamily="34" charset="0"/>
              </a:rPr>
              <a:t>Ատենախոսության կաուցվածքը</a:t>
            </a:r>
            <a:endParaRPr lang="en-US" sz="2400" b="1" dirty="0" smtClean="0">
              <a:solidFill>
                <a:srgbClr val="C00000"/>
              </a:solidFill>
              <a:latin typeface="Arial" pitchFamily="34" charset="0"/>
              <a:cs typeface="Arial" pitchFamily="34" charset="0"/>
            </a:endParaRPr>
          </a:p>
          <a:p>
            <a:pPr lvl="0" algn="ctr" fontAlgn="base">
              <a:spcBef>
                <a:spcPct val="0"/>
              </a:spcBef>
              <a:spcAft>
                <a:spcPct val="0"/>
              </a:spcAft>
            </a:pPr>
            <a:endParaRPr lang="en-US" sz="2400" dirty="0" smtClean="0">
              <a:solidFill>
                <a:schemeClr val="tx2">
                  <a:lumMod val="50000"/>
                </a:schemeClr>
              </a:solidFill>
              <a:latin typeface="Arial" pitchFamily="34" charset="0"/>
              <a:cs typeface="Arial" pitchFamily="34" charset="0"/>
            </a:endParaRPr>
          </a:p>
          <a:p>
            <a:pPr algn="ctr" eaLnBrk="0" fontAlgn="base" hangingPunct="0">
              <a:lnSpc>
                <a:spcPct val="150000"/>
              </a:lnSpc>
              <a:spcBef>
                <a:spcPct val="0"/>
              </a:spcBef>
              <a:spcAft>
                <a:spcPct val="0"/>
              </a:spcAft>
            </a:pPr>
            <a:r>
              <a:rPr lang="hy-AM" b="1" dirty="0" smtClean="0">
                <a:latin typeface="Sylfaen" pitchFamily="18" charset="0"/>
              </a:rPr>
              <a:t>Ատենախոսության ծավալը կազմում է154 էջ և բաղկացած է ներածությունից, երեք գլխից, 24 աղյուսակից, գծապատկերներից, եզրակացություններից, առաջադրված մոդելներից, առաջարկություններից և օգտագործված 128 աղբյուրներից: </a:t>
            </a: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hy-AM" b="1" dirty="0" smtClean="0">
              <a:latin typeface="Sylfaen" pitchFamily="18" charset="0"/>
            </a:endParaRPr>
          </a:p>
          <a:p>
            <a:pPr algn="ctr" eaLnBrk="0" fontAlgn="base" hangingPunct="0">
              <a:lnSpc>
                <a:spcPct val="150000"/>
              </a:lnSpc>
              <a:spcBef>
                <a:spcPct val="0"/>
              </a:spcBef>
              <a:spcAft>
                <a:spcPct val="0"/>
              </a:spcAft>
            </a:pPr>
            <a:endParaRPr lang="en-US" dirty="0" smtClean="0">
              <a:latin typeface="Sylfaen" pitchFamily="18"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a:p>
            <a:pPr lvl="0" algn="just" eaLnBrk="0" fontAlgn="base" hangingPunct="0">
              <a:spcBef>
                <a:spcPct val="0"/>
              </a:spcBef>
              <a:spcAft>
                <a:spcPct val="0"/>
              </a:spcAft>
            </a:pPr>
            <a:endParaRPr lang="en-US" dirty="0" smtClean="0">
              <a:solidFill>
                <a:schemeClr val="bg2">
                  <a:lumMod val="25000"/>
                </a:schemeClr>
              </a:solidFill>
              <a:latin typeface="Arial" pitchFamily="34" charset="0"/>
              <a:cs typeface="Arial" pitchFamily="34" charset="0"/>
            </a:endParaRPr>
          </a:p>
        </p:txBody>
      </p:sp>
      <p:graphicFrame>
        <p:nvGraphicFramePr>
          <p:cNvPr id="3" name="Content Placeholder 1"/>
          <p:cNvGraphicFramePr>
            <a:graphicFrameLocks/>
          </p:cNvGraphicFramePr>
          <p:nvPr>
            <p:extLst>
              <p:ext uri="{D42A27DB-BD31-4B8C-83A1-F6EECF244321}">
                <p14:modId xmlns:p14="http://schemas.microsoft.com/office/powerpoint/2010/main" val="682800302"/>
              </p:ext>
            </p:extLst>
          </p:nvPr>
        </p:nvGraphicFramePr>
        <p:xfrm>
          <a:off x="457200" y="762000"/>
          <a:ext cx="8368581" cy="5728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269077"/>
      </p:ext>
    </p:extLst>
  </p:cSld>
  <p:clrMapOvr>
    <a:masterClrMapping/>
  </p:clrMapOvr>
  <p:transition spd="slow">
    <p:newsflash/>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892834654"/>
              </p:ext>
            </p:extLst>
          </p:nvPr>
        </p:nvGraphicFramePr>
        <p:xfrm>
          <a:off x="152400" y="228600"/>
          <a:ext cx="8763000" cy="868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152400" y="1295400"/>
            <a:ext cx="8763000" cy="5410200"/>
          </a:xfrm>
          <a:ln w="38100">
            <a:solidFill>
              <a:srgbClr val="FF0000"/>
            </a:solidFill>
          </a:ln>
        </p:spPr>
        <p:txBody>
          <a:bodyPr>
            <a:normAutofit/>
          </a:bodyPr>
          <a:lstStyle/>
          <a:p>
            <a:pPr algn="r" rtl="1"/>
            <a:r>
              <a:rPr lang="fa-IR" altLang="en-US" sz="3200" b="1" dirty="0">
                <a:solidFill>
                  <a:srgbClr val="002060"/>
                </a:solidFill>
              </a:rPr>
              <a:t> - رضایت و سازگاری زناشویی</a:t>
            </a:r>
            <a:endParaRPr lang="en-US" altLang="en-US" sz="3200" b="1" dirty="0">
              <a:solidFill>
                <a:srgbClr val="002060"/>
              </a:solidFill>
            </a:endParaRPr>
          </a:p>
          <a:p>
            <a:pPr algn="r" rtl="1"/>
            <a:r>
              <a:rPr lang="fa-IR" altLang="en-US" sz="3200" b="1" dirty="0">
                <a:solidFill>
                  <a:srgbClr val="002060"/>
                </a:solidFill>
              </a:rPr>
              <a:t>- صمیمیت زناشویی</a:t>
            </a:r>
            <a:endParaRPr lang="en-US" altLang="en-US" sz="3200" b="1" dirty="0">
              <a:solidFill>
                <a:srgbClr val="002060"/>
              </a:solidFill>
            </a:endParaRPr>
          </a:p>
          <a:p>
            <a:pPr algn="r" rtl="1"/>
            <a:r>
              <a:rPr lang="fa-IR" altLang="en-US" sz="3200" b="1" dirty="0">
                <a:solidFill>
                  <a:srgbClr val="002060"/>
                </a:solidFill>
              </a:rPr>
              <a:t>- رضایت جنسی</a:t>
            </a:r>
            <a:endParaRPr lang="en-US" altLang="en-US" sz="3200" b="1" dirty="0">
              <a:solidFill>
                <a:srgbClr val="002060"/>
              </a:solidFill>
            </a:endParaRPr>
          </a:p>
          <a:p>
            <a:pPr algn="r" rtl="1"/>
            <a:r>
              <a:rPr lang="fa-IR" altLang="en-US" sz="3200" b="1" dirty="0">
                <a:solidFill>
                  <a:srgbClr val="002060"/>
                </a:solidFill>
              </a:rPr>
              <a:t>- برخورداری از سلامت جسم و روان</a:t>
            </a:r>
            <a:endParaRPr lang="en-US" altLang="en-US" sz="3200" b="1" dirty="0">
              <a:solidFill>
                <a:srgbClr val="002060"/>
              </a:solidFill>
            </a:endParaRPr>
          </a:p>
          <a:p>
            <a:pPr algn="r" rtl="1"/>
            <a:r>
              <a:rPr lang="fa-IR" altLang="en-US" sz="3200" b="1" dirty="0">
                <a:solidFill>
                  <a:srgbClr val="002060"/>
                </a:solidFill>
              </a:rPr>
              <a:t>- احساس خوشبختی،سرور و  شادمانی در زندگی</a:t>
            </a:r>
            <a:endParaRPr lang="en-US" altLang="en-US" sz="3200" b="1" dirty="0">
              <a:solidFill>
                <a:srgbClr val="002060"/>
              </a:solidFill>
            </a:endParaRPr>
          </a:p>
          <a:p>
            <a:pPr algn="r" rtl="1"/>
            <a:r>
              <a:rPr lang="fa-IR" altLang="en-US" sz="3200" b="1" dirty="0">
                <a:solidFill>
                  <a:srgbClr val="002060"/>
                </a:solidFill>
              </a:rPr>
              <a:t>- احساس موفقیت و رضایت شغلی</a:t>
            </a:r>
            <a:endParaRPr lang="en-US" altLang="en-US" sz="3200" b="1" dirty="0">
              <a:solidFill>
                <a:srgbClr val="002060"/>
              </a:solidFill>
            </a:endParaRPr>
          </a:p>
          <a:p>
            <a:pPr algn="r" rtl="1"/>
            <a:r>
              <a:rPr lang="fa-IR" altLang="en-US" sz="3200" b="1" dirty="0">
                <a:solidFill>
                  <a:srgbClr val="002060"/>
                </a:solidFill>
              </a:rPr>
              <a:t>- اعتماد و عزت نفس </a:t>
            </a:r>
            <a:endParaRPr lang="en-US" altLang="en-US" sz="3200" b="1" dirty="0">
              <a:solidFill>
                <a:srgbClr val="002060"/>
              </a:solidFill>
            </a:endParaRPr>
          </a:p>
          <a:p>
            <a:pPr algn="r" rtl="1"/>
            <a:r>
              <a:rPr lang="fa-IR" altLang="en-US" sz="3200" b="1" dirty="0">
                <a:solidFill>
                  <a:srgbClr val="002060"/>
                </a:solidFill>
              </a:rPr>
              <a:t>- احساس موفقیت و رضایت در روابط اجتمایی</a:t>
            </a:r>
            <a:endParaRPr lang="en-US" altLang="en-US" sz="3200" b="1" dirty="0">
              <a:solidFill>
                <a:srgbClr val="002060"/>
              </a:solidFill>
            </a:endParaRPr>
          </a:p>
          <a:p>
            <a:pPr algn="justLow" rtl="1">
              <a:defRPr/>
            </a:pPr>
            <a:endParaRPr lang="en-US" sz="2800" dirty="0" smtClean="0"/>
          </a:p>
          <a:p>
            <a:pPr algn="justLow" rtl="1">
              <a:buFont typeface="Wingdings 2" panose="05020102010507070707" pitchFamily="18" charset="2"/>
              <a:buNone/>
              <a:defRPr/>
            </a:pPr>
            <a:endParaRPr lang="fa-IR" dirty="0" smtClean="0"/>
          </a:p>
        </p:txBody>
      </p:sp>
    </p:spTree>
    <p:extLst>
      <p:ext uri="{BB962C8B-B14F-4D97-AF65-F5344CB8AC3E}">
        <p14:creationId xmlns:p14="http://schemas.microsoft.com/office/powerpoint/2010/main" val="27670835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3"/>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erpetua" panose="02020502060401020303" pitchFamily="18" charset="0"/>
                <a:cs typeface="Arial" panose="020B0604020202020204" pitchFamily="34" charset="0"/>
              </a:defRPr>
            </a:lvl1pPr>
            <a:lvl2pPr marL="742950" indent="-285750">
              <a:defRPr>
                <a:solidFill>
                  <a:schemeClr val="tx1"/>
                </a:solidFill>
                <a:latin typeface="Perpetua" panose="02020502060401020303" pitchFamily="18" charset="0"/>
                <a:cs typeface="Arial" panose="020B0604020202020204" pitchFamily="34" charset="0"/>
              </a:defRPr>
            </a:lvl2pPr>
            <a:lvl3pPr marL="1143000" indent="-228600">
              <a:defRPr>
                <a:solidFill>
                  <a:schemeClr val="tx1"/>
                </a:solidFill>
                <a:latin typeface="Perpetua" panose="02020502060401020303" pitchFamily="18" charset="0"/>
                <a:cs typeface="Arial" panose="020B0604020202020204" pitchFamily="34" charset="0"/>
              </a:defRPr>
            </a:lvl3pPr>
            <a:lvl4pPr marL="1600200" indent="-228600">
              <a:defRPr>
                <a:solidFill>
                  <a:schemeClr val="tx1"/>
                </a:solidFill>
                <a:latin typeface="Perpetua" panose="02020502060401020303" pitchFamily="18" charset="0"/>
                <a:cs typeface="Arial" panose="020B0604020202020204" pitchFamily="34" charset="0"/>
              </a:defRPr>
            </a:lvl4pPr>
            <a:lvl5pPr marL="2057400" indent="-228600">
              <a:defRPr>
                <a:solidFill>
                  <a:schemeClr val="tx1"/>
                </a:solidFill>
                <a:latin typeface="Perpetua" panose="020205020604010203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erpetua" panose="02020502060401020303" pitchFamily="18" charset="0"/>
                <a:cs typeface="Arial" panose="020B0604020202020204" pitchFamily="34" charset="0"/>
              </a:defRPr>
            </a:lvl9pPr>
          </a:lstStyle>
          <a:p>
            <a:fld id="{BDD5C684-040C-4016-9943-E43398971F33}" type="slidenum">
              <a:rPr lang="fa-IR" altLang="en-US" smtClean="0">
                <a:solidFill>
                  <a:srgbClr val="FFFFFF"/>
                </a:solidFill>
                <a:latin typeface="Franklin Gothic Book" panose="020B0503020102020204" pitchFamily="34" charset="0"/>
              </a:rPr>
              <a:pPr/>
              <a:t>94</a:t>
            </a:fld>
            <a:endParaRPr lang="fa-IR" altLang="en-US" smtClean="0">
              <a:solidFill>
                <a:srgbClr val="FFFFFF"/>
              </a:solidFill>
              <a:latin typeface="Franklin Gothic Book" panose="020B0503020102020204" pitchFamily="34" charset="0"/>
            </a:endParaRPr>
          </a:p>
        </p:txBody>
      </p:sp>
      <p:sp>
        <p:nvSpPr>
          <p:cNvPr id="6" name="TextBox 5"/>
          <p:cNvSpPr txBox="1"/>
          <p:nvPr/>
        </p:nvSpPr>
        <p:spPr>
          <a:xfrm>
            <a:off x="395288" y="152400"/>
            <a:ext cx="8215312" cy="1077218"/>
          </a:xfrm>
          <a:prstGeom prst="rect">
            <a:avLst/>
          </a:prstGeom>
          <a:noFill/>
          <a:ln w="57150">
            <a:solidFill>
              <a:srgbClr val="FF0000"/>
            </a:solidFill>
          </a:ln>
        </p:spPr>
        <p:txBody>
          <a:bodyPr wrap="square" rtlCol="1">
            <a:spAutoFit/>
          </a:bodyPr>
          <a:lstStyle/>
          <a:p>
            <a:pPr algn="ctr" rtl="1">
              <a:defRPr/>
            </a:pPr>
            <a:r>
              <a:rPr lang="fa-IR" sz="3200" b="1" dirty="0">
                <a:solidFill>
                  <a:srgbClr val="FF0000"/>
                </a:solidFill>
                <a:latin typeface="+mj-lt"/>
                <a:ea typeface="+mj-ea"/>
                <a:cs typeface="B Titr" pitchFamily="2" charset="-78"/>
              </a:rPr>
              <a:t>مدل تبیینی </a:t>
            </a:r>
            <a:r>
              <a:rPr lang="fa-IR" sz="3200" b="1" dirty="0" smtClean="0">
                <a:solidFill>
                  <a:srgbClr val="FF0000"/>
                </a:solidFill>
                <a:latin typeface="+mj-lt"/>
                <a:ea typeface="+mj-ea"/>
                <a:cs typeface="B Titr" pitchFamily="2" charset="-78"/>
              </a:rPr>
              <a:t>روانشناسی کنترل </a:t>
            </a:r>
            <a:r>
              <a:rPr lang="fa-IR" sz="3200" b="1" dirty="0">
                <a:solidFill>
                  <a:srgbClr val="FF0000"/>
                </a:solidFill>
                <a:latin typeface="+mj-lt"/>
                <a:ea typeface="+mj-ea"/>
                <a:cs typeface="B Titr" pitchFamily="2" charset="-78"/>
              </a:rPr>
              <a:t>درونی – بیرونی  رضایت و نارضایتی از زندگی</a:t>
            </a:r>
            <a:r>
              <a:rPr lang="fa-IR" sz="3200" b="1" dirty="0">
                <a:solidFill>
                  <a:srgbClr val="000099"/>
                </a:solidFill>
                <a:effectLst>
                  <a:outerShdw blurRad="38100" dist="38100" dir="2700000" algn="tl">
                    <a:srgbClr val="000000">
                      <a:alpha val="43137"/>
                    </a:srgbClr>
                  </a:outerShdw>
                </a:effectLst>
                <a:cs typeface="B Nazanin" panose="00000400000000000000" pitchFamily="2" charset="-78"/>
              </a:rPr>
              <a:t> </a:t>
            </a:r>
            <a:r>
              <a:rPr lang="fa-IR" sz="3200" b="1" dirty="0">
                <a:solidFill>
                  <a:srgbClr val="FF0000"/>
                </a:solidFill>
                <a:latin typeface="+mj-lt"/>
                <a:ea typeface="+mj-ea"/>
                <a:cs typeface="B Titr" pitchFamily="2" charset="-78"/>
              </a:rPr>
              <a:t>زناشویی</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23950"/>
            <a:ext cx="8215312" cy="55054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765678"/>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0" fill="hold"/>
                                        <p:tgtEl>
                                          <p:spTgt spid="7"/>
                                        </p:tgtEl>
                                        <p:attrNameLst>
                                          <p:attrName>ppt_x</p:attrName>
                                        </p:attrNameLst>
                                      </p:cBhvr>
                                      <p:tavLst>
                                        <p:tav tm="0">
                                          <p:val>
                                            <p:strVal val="#ppt_x"/>
                                          </p:val>
                                        </p:tav>
                                        <p:tav tm="100000">
                                          <p:val>
                                            <p:strVal val="#ppt_x"/>
                                          </p:val>
                                        </p:tav>
                                      </p:tavLst>
                                    </p:anim>
                                    <p:anim calcmode="lin" valueType="num">
                                      <p:cBhvr additive="base">
                                        <p:cTn id="13"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4F0E529E-7B73-47A5-A0D7-9FA45667DE2D}" type="slidenum">
              <a:rPr lang="en-US" altLang="en-US" sz="1400" smtClean="0">
                <a:solidFill>
                  <a:srgbClr val="FFFFFF"/>
                </a:solidFill>
                <a:latin typeface="Franklin Gothic Book" panose="020B0503020102020204" pitchFamily="34" charset="0"/>
              </a:rPr>
              <a:pPr>
                <a:spcBef>
                  <a:spcPct val="0"/>
                </a:spcBef>
                <a:buClrTx/>
                <a:buSzTx/>
                <a:buFontTx/>
                <a:buNone/>
              </a:pPr>
              <a:t>95</a:t>
            </a:fld>
            <a:endParaRPr lang="en-US" altLang="en-US" sz="1400" smtClean="0">
              <a:solidFill>
                <a:srgbClr val="FFFFFF"/>
              </a:solidFill>
              <a:latin typeface="Franklin Gothic Book" panose="020B0503020102020204" pitchFamily="34" charset="0"/>
            </a:endParaRPr>
          </a:p>
        </p:txBody>
      </p:sp>
      <p:sp>
        <p:nvSpPr>
          <p:cNvPr id="163843" name="Content Placeholder 3"/>
          <p:cNvSpPr>
            <a:spLocks noGrp="1"/>
          </p:cNvSpPr>
          <p:nvPr>
            <p:ph sz="quarter" idx="1"/>
          </p:nvPr>
        </p:nvSpPr>
        <p:spPr>
          <a:xfrm>
            <a:off x="146050" y="762000"/>
            <a:ext cx="8997950" cy="5905500"/>
          </a:xfrm>
        </p:spPr>
        <p:txBody>
          <a:bodyPr>
            <a:normAutofit fontScale="92500" lnSpcReduction="20000"/>
          </a:bodyPr>
          <a:lstStyle/>
          <a:p>
            <a:pPr algn="just" rtl="1">
              <a:lnSpc>
                <a:spcPct val="150000"/>
              </a:lnSpc>
            </a:pPr>
            <a:r>
              <a:rPr lang="fa-IR" altLang="en-US" sz="3200" b="1" dirty="0" smtClean="0"/>
              <a:t>با </a:t>
            </a:r>
            <a:r>
              <a:rPr lang="fa-IR" altLang="en-US" sz="3200" b="1" dirty="0"/>
              <a:t>توجه به نتایج و تبیین های بالا می توان نتیجه گرفت که یکی از فنون مناسب برای بهبود نارضایتی زناشویی، مداخله آموزشی </a:t>
            </a:r>
            <a:r>
              <a:rPr lang="ar-SA" altLang="en-US" sz="3200" b="1" dirty="0"/>
              <a:t>مبتنی </a:t>
            </a:r>
            <a:r>
              <a:rPr lang="fa-IR" altLang="en-US" sz="3200" b="1" dirty="0"/>
              <a:t>بر منبع کنترل درونی است.</a:t>
            </a:r>
            <a:endParaRPr lang="en-US" altLang="en-US" sz="3200" b="1" dirty="0"/>
          </a:p>
          <a:p>
            <a:pPr algn="just" rtl="1">
              <a:lnSpc>
                <a:spcPct val="150000"/>
              </a:lnSpc>
            </a:pPr>
            <a:r>
              <a:rPr lang="fa-IR" altLang="en-US" sz="3200" b="1" dirty="0" smtClean="0">
                <a:solidFill>
                  <a:srgbClr val="002060"/>
                </a:solidFill>
              </a:rPr>
              <a:t>بنابراین، رابطه زناشویی مبتنی بر روش‌های ارتباطی روان‌شناسی کنترل درونی</a:t>
            </a:r>
            <a:r>
              <a:rPr lang="ar-SA" altLang="en-US" sz="3200" b="1" dirty="0" smtClean="0">
                <a:solidFill>
                  <a:srgbClr val="002060"/>
                </a:solidFill>
              </a:rPr>
              <a:t>، </a:t>
            </a:r>
            <a:r>
              <a:rPr lang="fa-IR" altLang="en-US" sz="3200" b="1" dirty="0" smtClean="0">
                <a:solidFill>
                  <a:srgbClr val="002060"/>
                </a:solidFill>
              </a:rPr>
              <a:t>مهم‌ترین و مناسب‌ترین </a:t>
            </a:r>
            <a:r>
              <a:rPr lang="ar-SA" altLang="en-US" sz="3200" b="1" dirty="0" smtClean="0">
                <a:solidFill>
                  <a:srgbClr val="002060"/>
                </a:solidFill>
              </a:rPr>
              <a:t>روش </a:t>
            </a:r>
            <a:r>
              <a:rPr lang="fa-IR" altLang="en-US" sz="3200" b="1" dirty="0" smtClean="0">
                <a:solidFill>
                  <a:srgbClr val="002060"/>
                </a:solidFill>
              </a:rPr>
              <a:t>برای داشتنن زندگی زناشویی شادمانه، صمیمانه و پایدار </a:t>
            </a:r>
            <a:r>
              <a:rPr lang="ar-SA" altLang="en-US" sz="3200" b="1" dirty="0" smtClean="0">
                <a:solidFill>
                  <a:srgbClr val="002060"/>
                </a:solidFill>
              </a:rPr>
              <a:t>است</a:t>
            </a:r>
            <a:r>
              <a:rPr lang="en-US" altLang="en-US" sz="3200" b="1" dirty="0" smtClean="0">
                <a:solidFill>
                  <a:srgbClr val="002060"/>
                </a:solidFill>
              </a:rPr>
              <a:t>.</a:t>
            </a:r>
            <a:r>
              <a:rPr lang="fa-IR" altLang="en-US" sz="3200" b="1" dirty="0" smtClean="0">
                <a:solidFill>
                  <a:srgbClr val="002060"/>
                </a:solidFill>
              </a:rPr>
              <a:t> </a:t>
            </a:r>
          </a:p>
          <a:p>
            <a:pPr algn="just" rtl="1">
              <a:lnSpc>
                <a:spcPct val="150000"/>
              </a:lnSpc>
            </a:pPr>
            <a:r>
              <a:rPr lang="fa-IR" altLang="en-US" sz="3200" b="1" dirty="0" smtClean="0">
                <a:solidFill>
                  <a:srgbClr val="002060"/>
                </a:solidFill>
              </a:rPr>
              <a:t>برای نیل به این هدف اساسی زوجین می‌توانند هفت روش‌ ارتباطي مهرورزی روان‌شناسی كنترل دروني را جایگزین هفت روش ارتباطی مخرب روان‌شناسی کنترل بیرونی در روابط زناشویی نمایند.</a:t>
            </a:r>
            <a:endParaRPr lang="en-US" altLang="en-US" sz="3200" b="1" dirty="0" smtClean="0">
              <a:solidFill>
                <a:srgbClr val="002060"/>
              </a:solidFill>
            </a:endParaRPr>
          </a:p>
        </p:txBody>
      </p:sp>
    </p:spTree>
    <p:extLst>
      <p:ext uri="{BB962C8B-B14F-4D97-AF65-F5344CB8AC3E}">
        <p14:creationId xmlns:p14="http://schemas.microsoft.com/office/powerpoint/2010/main" val="2126111284"/>
      </p:ext>
    </p:extLst>
  </p:cSld>
  <p:clrMapOvr>
    <a:masterClrMapping/>
  </p:clrMapOvr>
  <p:transition spd="slow">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2"/>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anose="02020502060401020303" pitchFamily="18" charset="0"/>
              </a:defRPr>
            </a:lvl9pPr>
          </a:lstStyle>
          <a:p>
            <a:pPr>
              <a:spcBef>
                <a:spcPct val="0"/>
              </a:spcBef>
              <a:buClrTx/>
              <a:buSzTx/>
              <a:buFontTx/>
              <a:buNone/>
            </a:pPr>
            <a:fld id="{4601FC81-9C53-404C-81BD-5FDD8A6848F4}" type="slidenum">
              <a:rPr lang="en-US" altLang="en-US" sz="1400" smtClean="0">
                <a:solidFill>
                  <a:srgbClr val="FFFFFF"/>
                </a:solidFill>
                <a:latin typeface="Franklin Gothic Book" panose="020B0503020102020204" pitchFamily="34" charset="0"/>
              </a:rPr>
              <a:pPr>
                <a:spcBef>
                  <a:spcPct val="0"/>
                </a:spcBef>
                <a:buClrTx/>
                <a:buSzTx/>
                <a:buFontTx/>
                <a:buNone/>
              </a:pPr>
              <a:t>96</a:t>
            </a:fld>
            <a:endParaRPr lang="en-US" altLang="en-US" sz="1400" smtClean="0">
              <a:solidFill>
                <a:srgbClr val="FFFFFF"/>
              </a:solidFill>
              <a:latin typeface="Franklin Gothic Book" panose="020B0503020102020204" pitchFamily="34" charset="0"/>
            </a:endParaRPr>
          </a:p>
        </p:txBody>
      </p:sp>
      <p:sp>
        <p:nvSpPr>
          <p:cNvPr id="164867" name="Content Placeholder 3"/>
          <p:cNvSpPr>
            <a:spLocks noGrp="1"/>
          </p:cNvSpPr>
          <p:nvPr>
            <p:ph sz="quarter" idx="1"/>
          </p:nvPr>
        </p:nvSpPr>
        <p:spPr>
          <a:xfrm>
            <a:off x="533400" y="914400"/>
            <a:ext cx="8153400" cy="5753100"/>
          </a:xfrm>
        </p:spPr>
        <p:txBody>
          <a:bodyPr/>
          <a:lstStyle/>
          <a:p>
            <a:pPr algn="just" rtl="1">
              <a:lnSpc>
                <a:spcPct val="150000"/>
              </a:lnSpc>
            </a:pPr>
            <a:r>
              <a:rPr lang="fa-IR" altLang="en-US" sz="2800" b="1" dirty="0" smtClean="0"/>
              <a:t>به نظر محقق، اگر زوج های نامؤفق پیش از بر باد رفتن زندگی زناشویی شان به </a:t>
            </a:r>
            <a:r>
              <a:rPr lang="fa-IR" altLang="en-US" sz="2800" b="1" dirty="0" smtClean="0">
                <a:solidFill>
                  <a:srgbClr val="002060"/>
                </a:solidFill>
              </a:rPr>
              <a:t>روش‌های </a:t>
            </a:r>
            <a:r>
              <a:rPr lang="fa-IR" altLang="en-US" sz="2800" b="1" dirty="0">
                <a:solidFill>
                  <a:srgbClr val="002060"/>
                </a:solidFill>
              </a:rPr>
              <a:t>ارتباطی روان‌شناسی کنترل </a:t>
            </a:r>
            <a:r>
              <a:rPr lang="fa-IR" altLang="en-US" sz="2800" b="1" dirty="0" smtClean="0">
                <a:solidFill>
                  <a:srgbClr val="002060"/>
                </a:solidFill>
              </a:rPr>
              <a:t>درونی عمل کنند، زندگی زناشویی آنها نجات می یابد.</a:t>
            </a:r>
            <a:endParaRPr lang="en-US" altLang="en-US" sz="2800" b="1" dirty="0" smtClean="0"/>
          </a:p>
          <a:p>
            <a:pPr algn="just" rtl="1" eaLnBrk="1" hangingPunct="1">
              <a:lnSpc>
                <a:spcPct val="150000"/>
              </a:lnSpc>
            </a:pPr>
            <a:r>
              <a:rPr lang="fa-IR" altLang="en-US" sz="2800" b="1" dirty="0" smtClean="0"/>
              <a:t>بنابراین، از این مدل می‌توان به زوجینی که از نارضایتی زناشویی رنج می‌برند و به طلاق فکر می‌کنند، استفاده کرد تا مشکلات زناشویی شان را حل نمایند.</a:t>
            </a:r>
          </a:p>
          <a:p>
            <a:pPr algn="just" rtl="1" eaLnBrk="1" hangingPunct="1">
              <a:lnSpc>
                <a:spcPct val="150000"/>
              </a:lnSpc>
            </a:pPr>
            <a:r>
              <a:rPr lang="fa-IR" altLang="en-US" sz="2800" b="1" dirty="0" smtClean="0"/>
              <a:t> بدین طریق می‌توان تا حدود زیادی از وقوع پدیده شوم طلاق پیشگیری و کنترل کرد. </a:t>
            </a:r>
            <a:endParaRPr lang="en-US" altLang="en-US" sz="2800" b="1" dirty="0" smtClean="0"/>
          </a:p>
          <a:p>
            <a:pPr algn="r" rtl="1" eaLnBrk="1" hangingPunct="1">
              <a:lnSpc>
                <a:spcPct val="150000"/>
              </a:lnSpc>
            </a:pPr>
            <a:endParaRPr lang="en-US" altLang="en-US" sz="2400" dirty="0" smtClean="0">
              <a:solidFill>
                <a:srgbClr val="002060"/>
              </a:solidFill>
            </a:endParaRPr>
          </a:p>
        </p:txBody>
      </p:sp>
    </p:spTree>
    <p:extLst>
      <p:ext uri="{BB962C8B-B14F-4D97-AF65-F5344CB8AC3E}">
        <p14:creationId xmlns:p14="http://schemas.microsoft.com/office/powerpoint/2010/main" val="3497476295"/>
      </p:ext>
    </p:extLst>
  </p:cSld>
  <p:clrMapOvr>
    <a:masterClrMapping/>
  </p:clrMapOvr>
  <p:transition spd="slow">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4" descr="134697449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338" y="-747713"/>
            <a:ext cx="9210676" cy="832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Rectangle 5"/>
          <p:cNvSpPr>
            <a:spLocks noChangeArrowheads="1"/>
          </p:cNvSpPr>
          <p:nvPr/>
        </p:nvSpPr>
        <p:spPr bwMode="auto">
          <a:xfrm>
            <a:off x="539750" y="5229225"/>
            <a:ext cx="3527425"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fa-IR" altLang="en-US" sz="2400">
                <a:solidFill>
                  <a:srgbClr val="FFFFFF"/>
                </a:solidFill>
                <a:cs typeface="2  Titr" panose="00000700000000000000" pitchFamily="2" charset="-78"/>
              </a:rPr>
              <a:t>با تشكر از حسن توجه شما</a:t>
            </a:r>
            <a:endParaRPr lang="en-US" altLang="en-US" sz="2400">
              <a:solidFill>
                <a:srgbClr val="FFFFFF"/>
              </a:solidFill>
              <a:cs typeface="2  Titr" panose="00000700000000000000" pitchFamily="2" charset="-78"/>
            </a:endParaRPr>
          </a:p>
        </p:txBody>
      </p:sp>
    </p:spTree>
    <p:extLst>
      <p:ext uri="{BB962C8B-B14F-4D97-AF65-F5344CB8AC3E}">
        <p14:creationId xmlns:p14="http://schemas.microsoft.com/office/powerpoint/2010/main" val="1825114870"/>
      </p:ext>
    </p:extLst>
  </p:cSld>
  <p:clrMapOvr>
    <a:masterClrMapping/>
  </p:clrMapOvr>
  <p:transition spd="slow">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B9B74"/>
      </a:accent4>
      <a:accent5>
        <a:srgbClr val="7CCA62"/>
      </a:accent5>
      <a:accent6>
        <a:srgbClr val="5FF2CA"/>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B9B74"/>
    </a:accent4>
    <a:accent5>
      <a:srgbClr val="7CCA62"/>
    </a:accent5>
    <a:accent6>
      <a:srgbClr val="5FF2CA"/>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3093</TotalTime>
  <Words>7007</Words>
  <Application>Microsoft Office PowerPoint</Application>
  <PresentationFormat>On-screen Show (4:3)</PresentationFormat>
  <Paragraphs>548</Paragraphs>
  <Slides>97</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97</vt:i4>
      </vt:variant>
    </vt:vector>
  </HeadingPairs>
  <TitlesOfParts>
    <vt:vector size="112" baseType="lpstr">
      <vt:lpstr>2  Titr</vt:lpstr>
      <vt:lpstr>Arial</vt:lpstr>
      <vt:lpstr>B Esfehan</vt:lpstr>
      <vt:lpstr>B Koodak</vt:lpstr>
      <vt:lpstr>B Nazanin</vt:lpstr>
      <vt:lpstr>B Titr</vt:lpstr>
      <vt:lpstr>Calibri</vt:lpstr>
      <vt:lpstr>Constantia</vt:lpstr>
      <vt:lpstr>Franklin Gothic Book</vt:lpstr>
      <vt:lpstr>Majalla UI</vt:lpstr>
      <vt:lpstr>Sylfaen</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مقدمه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روش پژوهش</vt:lpstr>
      <vt:lpstr>PowerPoint Presentation</vt:lpstr>
      <vt:lpstr> ابزار پژوهش</vt:lpstr>
      <vt:lpstr> پروتکل درمان</vt:lpstr>
      <vt:lpstr>PowerPoint Presentation</vt:lpstr>
      <vt:lpstr>PowerPoint Presentation</vt:lpstr>
      <vt:lpstr> بحث و 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مؤلفه های روش های ارتباطی کنترل بیرونی</vt:lpstr>
      <vt:lpstr>هفت روش ارتباطی روان شناسی کنترل بیرونی</vt:lpstr>
      <vt:lpstr>PowerPoint Presentation</vt:lpstr>
      <vt:lpstr>PowerPoint Presentation</vt:lpstr>
      <vt:lpstr>PowerPoint Presentation</vt:lpstr>
      <vt:lpstr>PowerPoint Presentation</vt:lpstr>
      <vt:lpstr>PowerPoint Presentation</vt:lpstr>
      <vt:lpstr>PowerPoint Presentation</vt:lpstr>
      <vt:lpstr>     واکنش افراد در مقابل روش‌های ارتباطی کنترل بیرونی</vt:lpstr>
      <vt:lpstr> میزان اثربخشی روان شناسی کنترل بیرونی</vt:lpstr>
      <vt:lpstr>PowerPoint Presentation</vt:lpstr>
      <vt:lpstr>PowerPoint Presentation</vt:lpstr>
      <vt:lpstr>PowerPoint Presentation</vt:lpstr>
      <vt:lpstr>PowerPoint Presentation</vt:lpstr>
      <vt:lpstr>PowerPoint Presentation</vt:lpstr>
      <vt:lpstr> مؤلفه های روش های ارتباطی کنترل درونی</vt:lpstr>
      <vt:lpstr>PowerPoint Presentation</vt:lpstr>
      <vt:lpstr>هفت روش ارتباطی روان شناسی کنترل درونی</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Heros</dc:creator>
  <cp:lastModifiedBy>najmeh soltani nejad</cp:lastModifiedBy>
  <cp:revision>450</cp:revision>
  <dcterms:created xsi:type="dcterms:W3CDTF">2013-06-19T18:23:19Z</dcterms:created>
  <dcterms:modified xsi:type="dcterms:W3CDTF">2019-01-05T11:08:57Z</dcterms:modified>
</cp:coreProperties>
</file>