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63"/>
  </p:notesMasterIdLst>
  <p:handoutMasterIdLst>
    <p:handoutMasterId r:id="rId64"/>
  </p:handoutMasterIdLst>
  <p:sldIdLst>
    <p:sldId id="256" r:id="rId3"/>
    <p:sldId id="763" r:id="rId4"/>
    <p:sldId id="764" r:id="rId5"/>
    <p:sldId id="765" r:id="rId6"/>
    <p:sldId id="772" r:id="rId7"/>
    <p:sldId id="773" r:id="rId8"/>
    <p:sldId id="774" r:id="rId9"/>
    <p:sldId id="775" r:id="rId10"/>
    <p:sldId id="986" r:id="rId11"/>
    <p:sldId id="987" r:id="rId12"/>
    <p:sldId id="988" r:id="rId13"/>
    <p:sldId id="785" r:id="rId14"/>
    <p:sldId id="786" r:id="rId15"/>
    <p:sldId id="787" r:id="rId16"/>
    <p:sldId id="791" r:id="rId17"/>
    <p:sldId id="796" r:id="rId18"/>
    <p:sldId id="798" r:id="rId19"/>
    <p:sldId id="799" r:id="rId20"/>
    <p:sldId id="800" r:id="rId21"/>
    <p:sldId id="801" r:id="rId22"/>
    <p:sldId id="802" r:id="rId23"/>
    <p:sldId id="803" r:id="rId24"/>
    <p:sldId id="804" r:id="rId25"/>
    <p:sldId id="806" r:id="rId26"/>
    <p:sldId id="807" r:id="rId27"/>
    <p:sldId id="809" r:id="rId28"/>
    <p:sldId id="810" r:id="rId29"/>
    <p:sldId id="811" r:id="rId30"/>
    <p:sldId id="982" r:id="rId31"/>
    <p:sldId id="983" r:id="rId32"/>
    <p:sldId id="981" r:id="rId33"/>
    <p:sldId id="984" r:id="rId34"/>
    <p:sldId id="985" r:id="rId35"/>
    <p:sldId id="832" r:id="rId36"/>
    <p:sldId id="833" r:id="rId37"/>
    <p:sldId id="837" r:id="rId38"/>
    <p:sldId id="838" r:id="rId39"/>
    <p:sldId id="842" r:id="rId40"/>
    <p:sldId id="843" r:id="rId41"/>
    <p:sldId id="855" r:id="rId42"/>
    <p:sldId id="848" r:id="rId43"/>
    <p:sldId id="852" r:id="rId44"/>
    <p:sldId id="859" r:id="rId45"/>
    <p:sldId id="868" r:id="rId46"/>
    <p:sldId id="861" r:id="rId47"/>
    <p:sldId id="865" r:id="rId48"/>
    <p:sldId id="866" r:id="rId49"/>
    <p:sldId id="873" r:id="rId50"/>
    <p:sldId id="989" r:id="rId51"/>
    <p:sldId id="886" r:id="rId52"/>
    <p:sldId id="990" r:id="rId53"/>
    <p:sldId id="991" r:id="rId54"/>
    <p:sldId id="992" r:id="rId55"/>
    <p:sldId id="993" r:id="rId56"/>
    <p:sldId id="973" r:id="rId57"/>
    <p:sldId id="974" r:id="rId58"/>
    <p:sldId id="975" r:id="rId59"/>
    <p:sldId id="978" r:id="rId60"/>
    <p:sldId id="979" r:id="rId61"/>
    <p:sldId id="980" r:id="rId6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99FF66"/>
    <a:srgbClr val="3399FF"/>
    <a:srgbClr val="33CCCC"/>
    <a:srgbClr val="003300"/>
    <a:srgbClr val="21AFAC"/>
    <a:srgbClr val="00CC99"/>
    <a:srgbClr val="008080"/>
    <a:srgbClr val="00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10/13/2018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10/13/2018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3507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6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7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84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06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4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80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98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90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17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08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83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45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97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23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32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1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5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88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14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79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0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84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792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38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849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811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204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67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41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430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832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5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80320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332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04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526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73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499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99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272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00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638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44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039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887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873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215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939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905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8928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778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fa-IR" smtClean="0"/>
              <a:t>58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59114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254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2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0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5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4EB0E-047E-431A-86C2-7BA01D847B9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Rectangle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54750" y="1925936"/>
            <a:ext cx="10043738" cy="1398289"/>
          </a:xfrm>
        </p:spPr>
        <p:txBody>
          <a:bodyPr lIns="0" tIns="0" rIns="0" bIns="0">
            <a:normAutofit/>
          </a:bodyPr>
          <a:lstStyle/>
          <a:p>
            <a:pPr rtl="1">
              <a:lnSpc>
                <a:spcPct val="100000"/>
              </a:lnSpc>
            </a:pPr>
            <a:r>
              <a:rPr lang="fa-IR" sz="4000" dirty="0">
                <a:solidFill>
                  <a:srgbClr val="003300"/>
                </a:solidFill>
                <a:cs typeface="B Titr" pitchFamily="2" charset="-78"/>
              </a:rPr>
              <a:t>طراحی الگوی تضمین کیفیت فرایند آموزش و آماده‏سازی معلمان در مراکز تربیت معلم </a:t>
            </a:r>
            <a:r>
              <a:rPr lang="fa-IR" sz="4000" dirty="0" smtClean="0">
                <a:solidFill>
                  <a:srgbClr val="003300"/>
                </a:solidFill>
                <a:cs typeface="B Titr" pitchFamily="2" charset="-78"/>
              </a:rPr>
              <a:t>ایران</a:t>
            </a:r>
            <a:endParaRPr lang="en-US" sz="4000" dirty="0">
              <a:solidFill>
                <a:srgbClr val="FFFF00"/>
              </a:solidFill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1739" y="5235704"/>
            <a:ext cx="4067502" cy="1418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4231832" y="221069"/>
            <a:ext cx="3728334" cy="15450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0049" y="3577182"/>
            <a:ext cx="9648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>
                <a:solidFill>
                  <a:schemeClr val="accent1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استاد </a:t>
            </a:r>
            <a:r>
              <a:rPr lang="fa-I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راهنما:		دکتر </a:t>
            </a:r>
            <a:r>
              <a:rPr lang="fa-IR" sz="2800" dirty="0">
                <a:solidFill>
                  <a:schemeClr val="accent1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سید محمد میرکمالی</a:t>
            </a:r>
          </a:p>
          <a:p>
            <a:pPr algn="just" rtl="1"/>
            <a:r>
              <a:rPr lang="fa-I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استادان </a:t>
            </a:r>
            <a:r>
              <a:rPr lang="fa-IR" sz="2800" dirty="0">
                <a:solidFill>
                  <a:schemeClr val="accent1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مشاور:	دکتر جواد </a:t>
            </a:r>
            <a:r>
              <a:rPr lang="fa-I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پورکریمی	    و	دکتر </a:t>
            </a:r>
            <a:r>
              <a:rPr lang="fa-IR" sz="2800" dirty="0">
                <a:solidFill>
                  <a:schemeClr val="accent1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مقصود فراستخواه</a:t>
            </a:r>
          </a:p>
          <a:p>
            <a:pPr algn="just" rtl="1"/>
            <a:r>
              <a:rPr lang="fa-I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دانشجو</a:t>
            </a:r>
            <a:r>
              <a:rPr lang="fa-IR" sz="2800" dirty="0">
                <a:solidFill>
                  <a:schemeClr val="accent1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:		مهدی نامداری پژمان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398566" y="170915"/>
            <a:ext cx="3548270" cy="1595177"/>
            <a:chOff x="1297994" y="1529081"/>
            <a:chExt cx="7506758" cy="30771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281" y="1529081"/>
              <a:ext cx="2791136" cy="28835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97994" y="3529055"/>
              <a:ext cx="7506758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fa-IR" sz="3200" dirty="0" smtClean="0">
                <a:solidFill>
                  <a:srgbClr val="99FF66"/>
                </a:solidFill>
                <a:cs typeface="B Titr" panose="00000700000000000000" pitchFamily="2" charset="-78"/>
              </a:endParaRPr>
            </a:p>
            <a:p>
              <a:pPr algn="just" rtl="1"/>
              <a:r>
                <a:rPr lang="fa-IR" sz="3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B Titr" panose="00000700000000000000" pitchFamily="2" charset="-78"/>
                </a:rPr>
                <a:t>		</a:t>
              </a:r>
              <a:endParaRPr lang="fa-IR" sz="3200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0" y="6709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روش پژوهش [</a:t>
            </a:r>
            <a:r>
              <a:rPr lang="fa-IR" sz="24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بخش کمی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</a:t>
            </a:r>
            <a:endParaRPr lang="fa-IR" sz="2954" dirty="0">
              <a:solidFill>
                <a:srgbClr val="3A1D00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88141"/>
            <a:ext cx="10079560" cy="45002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a-IR" b="1" dirty="0" smtClean="0"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a-IR" b="1" dirty="0">
              <a:cs typeface="B Yagut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2975" y="1562100"/>
            <a:ext cx="811530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توصیفی و همبستگی</a:t>
            </a:r>
            <a:endParaRPr lang="fa-IR" sz="2400" dirty="0"/>
          </a:p>
        </p:txBody>
      </p:sp>
      <p:sp>
        <p:nvSpPr>
          <p:cNvPr id="5" name="Rectangle 4"/>
          <p:cNvSpPr/>
          <p:nvPr/>
        </p:nvSpPr>
        <p:spPr>
          <a:xfrm>
            <a:off x="942975" y="2264117"/>
            <a:ext cx="8115300" cy="10118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کلیه اعضای هیئت علمی، مدیران سطوح عالی و میانی و دانشجو-معلمان (سال سوم و چهارم) دانشگاه 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فرهنگیان</a:t>
            </a:r>
            <a:endParaRPr lang="fa-IR" sz="2400" b="1" u="sng" dirty="0">
              <a:cs typeface="B Yagut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63051" y="1575672"/>
            <a:ext cx="1666874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روش پژوهش</a:t>
            </a:r>
            <a:endParaRPr lang="fa-IR" sz="2400" dirty="0"/>
          </a:p>
        </p:txBody>
      </p:sp>
      <p:sp>
        <p:nvSpPr>
          <p:cNvPr id="7" name="Rectangle 6"/>
          <p:cNvSpPr/>
          <p:nvPr/>
        </p:nvSpPr>
        <p:spPr>
          <a:xfrm>
            <a:off x="9154580" y="2264117"/>
            <a:ext cx="1666874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جامعه</a:t>
            </a:r>
            <a:endParaRPr lang="fa-IR" sz="2400" dirty="0"/>
          </a:p>
        </p:txBody>
      </p:sp>
      <p:sp>
        <p:nvSpPr>
          <p:cNvPr id="8" name="Rectangle 7"/>
          <p:cNvSpPr/>
          <p:nvPr/>
        </p:nvSpPr>
        <p:spPr>
          <a:xfrm>
            <a:off x="934504" y="3376629"/>
            <a:ext cx="8115300" cy="7582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خوشه‏ای تصادفی</a:t>
            </a: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2400" b="1" spc="-40" dirty="0">
                <a:cs typeface="B Yagut" panose="00000400000000000000" pitchFamily="2" charset="-78"/>
              </a:rPr>
              <a:t>پنج </a:t>
            </a:r>
            <a:r>
              <a:rPr lang="fa-IR" sz="2400" b="1" spc="-40" dirty="0" smtClean="0">
                <a:cs typeface="B Yagut" panose="00000400000000000000" pitchFamily="2" charset="-78"/>
              </a:rPr>
              <a:t>منطقه </a:t>
            </a:r>
            <a:r>
              <a:rPr lang="fa-IR" sz="2400" b="1" spc="-40" dirty="0">
                <a:cs typeface="B Yagut" panose="00000400000000000000" pitchFamily="2" charset="-78"/>
              </a:rPr>
              <a:t>شمال، جنوب، غرب، شرق و </a:t>
            </a:r>
            <a:r>
              <a:rPr lang="fa-IR" sz="2400" b="1" spc="-40" dirty="0" smtClean="0">
                <a:cs typeface="B Yagut" panose="00000400000000000000" pitchFamily="2" charset="-78"/>
              </a:rPr>
              <a:t>مرکز</a:t>
            </a:r>
            <a:r>
              <a:rPr lang="fa-IR" sz="2400" b="1" spc="-40" dirty="0" smtClean="0">
                <a:solidFill>
                  <a:srgbClr val="C00000"/>
                </a:solidFill>
                <a:cs typeface="B Yagut" panose="00000400000000000000" pitchFamily="2" charset="-78"/>
                <a:sym typeface="Wingdings" panose="05000000000000000000" pitchFamily="2" charset="2"/>
              </a:rPr>
              <a:t></a:t>
            </a:r>
            <a:r>
              <a:rPr lang="fa-IR" sz="2400" b="1" spc="-40" dirty="0" smtClean="0">
                <a:cs typeface="B Yagut" panose="00000400000000000000" pitchFamily="2" charset="-78"/>
              </a:rPr>
              <a:t> هر </a:t>
            </a:r>
            <a:r>
              <a:rPr lang="fa-IR" sz="2400" b="1" spc="-40" dirty="0">
                <a:cs typeface="B Yagut" panose="00000400000000000000" pitchFamily="2" charset="-78"/>
              </a:rPr>
              <a:t>منطقه 30 درصد </a:t>
            </a:r>
            <a:r>
              <a:rPr lang="fa-IR" sz="2400" b="1" spc="-40" dirty="0" smtClean="0">
                <a:cs typeface="B Yagut" panose="00000400000000000000" pitchFamily="2" charset="-78"/>
              </a:rPr>
              <a:t>پردیسها</a:t>
            </a:r>
            <a:endParaRPr lang="fa-IR" sz="2400" b="1" spc="-40" dirty="0">
              <a:solidFill>
                <a:srgbClr val="C00000"/>
              </a:solidFill>
              <a:cs typeface="B Yagut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54580" y="3380675"/>
            <a:ext cx="1666874" cy="7542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روش نمونه‏گیری</a:t>
            </a:r>
            <a:endParaRPr lang="fa-IR" sz="2400" dirty="0"/>
          </a:p>
        </p:txBody>
      </p:sp>
      <p:sp>
        <p:nvSpPr>
          <p:cNvPr id="11" name="Rectangle 10"/>
          <p:cNvSpPr/>
          <p:nvPr/>
        </p:nvSpPr>
        <p:spPr>
          <a:xfrm>
            <a:off x="9154580" y="4491660"/>
            <a:ext cx="1666874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تعداد</a:t>
            </a:r>
            <a:endParaRPr lang="fa-I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4487613"/>
            <a:ext cx="8106829" cy="13736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4375" t="53704" r="40973" b="31111"/>
          <a:stretch/>
        </p:blipFill>
        <p:spPr>
          <a:xfrm>
            <a:off x="9149543" y="5132783"/>
            <a:ext cx="1680382" cy="58221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0" y="6709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روش پژوهش [</a:t>
            </a:r>
            <a:r>
              <a:rPr lang="fa-IR" sz="24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بخش کمی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</a:t>
            </a:r>
            <a:endParaRPr lang="fa-IR" sz="2954" dirty="0">
              <a:solidFill>
                <a:srgbClr val="3A1D00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88141"/>
            <a:ext cx="10079560" cy="45002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a-IR" b="1" dirty="0" smtClean="0"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a-IR" b="1" dirty="0">
              <a:cs typeface="B Yagut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2975" y="1562100"/>
            <a:ext cx="811530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just" rtl="1">
              <a:lnSpc>
                <a:spcPct val="130000"/>
              </a:lnSpc>
              <a:spcBef>
                <a:spcPts val="0"/>
              </a:spcBef>
            </a:pP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پرسشنامه بسته 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پاسخ </a:t>
            </a:r>
            <a:r>
              <a:rPr lang="fa-IR" sz="2400" b="1" dirty="0" smtClean="0">
                <a:solidFill>
                  <a:schemeClr val="tx1"/>
                </a:solidFill>
                <a:cs typeface="B Yagut" panose="00000400000000000000" pitchFamily="2" charset="-78"/>
              </a:rPr>
              <a:t>(بازخوانی </a:t>
            </a:r>
            <a:r>
              <a:rPr lang="fa-IR" sz="2400" b="1" dirty="0">
                <a:cs typeface="B Yagut" panose="00000400000000000000" pitchFamily="2" charset="-78"/>
              </a:rPr>
              <a:t>متن مصاحبه‏</a:t>
            </a:r>
            <a:r>
              <a:rPr lang="fa-IR" sz="2400" b="1" dirty="0" smtClean="0">
                <a:cs typeface="B Yagut" panose="00000400000000000000" pitchFamily="2" charset="-78"/>
              </a:rPr>
              <a:t>ها/پیشینه </a:t>
            </a:r>
            <a:r>
              <a:rPr lang="fa-IR" sz="2400" b="1" dirty="0">
                <a:cs typeface="B Yagut" panose="00000400000000000000" pitchFamily="2" charset="-78"/>
              </a:rPr>
              <a:t>نظری و </a:t>
            </a:r>
            <a:r>
              <a:rPr lang="fa-IR" sz="2400" b="1" dirty="0" smtClean="0">
                <a:cs typeface="B Yagut" panose="00000400000000000000" pitchFamily="2" charset="-78"/>
              </a:rPr>
              <a:t>عملی)</a:t>
            </a:r>
            <a:endParaRPr lang="fa-IR" sz="2400" b="1" dirty="0">
              <a:cs typeface="B Yagut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2975" y="2264118"/>
            <a:ext cx="8115300" cy="8315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طیف لیکرت (5 درجه‏ای)    تعداد گویه‏ها: 159 (53 بعد و هر بعد 3 سؤال)</a:t>
            </a:r>
            <a:endParaRPr lang="fa-IR" sz="2400" b="1" u="sng" dirty="0">
              <a:cs typeface="B Yagut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63051" y="1575672"/>
            <a:ext cx="1666874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ابزار</a:t>
            </a:r>
            <a:endParaRPr lang="fa-IR" sz="2400" dirty="0"/>
          </a:p>
        </p:txBody>
      </p:sp>
      <p:sp>
        <p:nvSpPr>
          <p:cNvPr id="7" name="Rectangle 6"/>
          <p:cNvSpPr/>
          <p:nvPr/>
        </p:nvSpPr>
        <p:spPr>
          <a:xfrm>
            <a:off x="9154580" y="2264117"/>
            <a:ext cx="1666874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مشخصات</a:t>
            </a:r>
            <a:endParaRPr lang="fa-IR" sz="2400" dirty="0"/>
          </a:p>
        </p:txBody>
      </p:sp>
      <p:sp>
        <p:nvSpPr>
          <p:cNvPr id="8" name="Rectangle 7"/>
          <p:cNvSpPr/>
          <p:nvPr/>
        </p:nvSpPr>
        <p:spPr>
          <a:xfrm>
            <a:off x="934504" y="3212874"/>
            <a:ext cx="8115300" cy="2252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روایی محتوایی (</a:t>
            </a:r>
            <a:r>
              <a:rPr lang="en-US" sz="2400" b="1" dirty="0">
                <a:solidFill>
                  <a:srgbClr val="3366FF"/>
                </a:solidFill>
                <a:cs typeface="B Yagut" panose="00000400000000000000" pitchFamily="2" charset="-78"/>
              </a:rPr>
              <a:t>CVR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)</a:t>
            </a:r>
          </a:p>
          <a:p>
            <a:pPr marL="57150" algn="just" rt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a-IR" sz="2400" b="1" dirty="0" smtClean="0">
                <a:cs typeface="B Yagut" panose="00000400000000000000" pitchFamily="2" charset="-78"/>
              </a:rPr>
              <a:t> ارائه پرسشنامه نهایی به افراد مصاحبه‏شونده (28 نفر) </a:t>
            </a:r>
          </a:p>
          <a:p>
            <a:pPr marL="57150" algn="just" rt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a-IR" sz="2400" b="1" dirty="0" smtClean="0">
                <a:cs typeface="B Yagut" panose="00000400000000000000" pitchFamily="2" charset="-78"/>
              </a:rPr>
              <a:t>طیف</a:t>
            </a:r>
            <a:r>
              <a:rPr lang="fa-IR" sz="2400" b="1" dirty="0">
                <a:cs typeface="B Yagut" panose="00000400000000000000" pitchFamily="2" charset="-78"/>
              </a:rPr>
              <a:t>: «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گویه ضروری است</a:t>
            </a:r>
            <a:r>
              <a:rPr lang="fa-IR" sz="2400" b="1" dirty="0">
                <a:cs typeface="B Yagut" panose="00000400000000000000" pitchFamily="2" charset="-78"/>
              </a:rPr>
              <a:t>»، «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گویه مفید است ولی ضروری نیست</a:t>
            </a:r>
            <a:r>
              <a:rPr lang="fa-IR" sz="2400" b="1" dirty="0">
                <a:cs typeface="B Yagut" panose="00000400000000000000" pitchFamily="2" charset="-78"/>
              </a:rPr>
              <a:t>» و «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گویه ضرورتی ندارد</a:t>
            </a:r>
            <a:r>
              <a:rPr lang="fa-IR" sz="2400" b="1" dirty="0">
                <a:cs typeface="B Yagut" panose="00000400000000000000" pitchFamily="2" charset="-78"/>
              </a:rPr>
              <a:t>» </a:t>
            </a:r>
          </a:p>
          <a:p>
            <a:pPr marL="57150" algn="just" rt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a-IR" sz="2400" b="1" dirty="0" smtClean="0">
                <a:cs typeface="B Yagut" panose="00000400000000000000" pitchFamily="2" charset="-78"/>
              </a:rPr>
              <a:t>مقادیر </a:t>
            </a:r>
            <a:r>
              <a:rPr lang="fa-IR" sz="2400" b="1" dirty="0">
                <a:cs typeface="B Yagut" panose="00000400000000000000" pitchFamily="2" charset="-78"/>
              </a:rPr>
              <a:t>بالای 0.33 مورد قبول است (آیره و اسکالی، </a:t>
            </a:r>
            <a:r>
              <a:rPr lang="fa-IR" sz="2400" b="1" dirty="0" smtClean="0">
                <a:cs typeface="B Yagut" panose="00000400000000000000" pitchFamily="2" charset="-78"/>
              </a:rPr>
              <a:t>2014). تمامی </a:t>
            </a:r>
            <a:r>
              <a:rPr lang="fa-IR" sz="2400" b="1" dirty="0">
                <a:cs typeface="B Yagut" panose="00000400000000000000" pitchFamily="2" charset="-78"/>
              </a:rPr>
              <a:t>مقادیر </a:t>
            </a:r>
            <a:r>
              <a:rPr lang="en-US" sz="2400" b="1" dirty="0">
                <a:cs typeface="B Yagut" panose="00000400000000000000" pitchFamily="2" charset="-78"/>
              </a:rPr>
              <a:t>CVR </a:t>
            </a:r>
            <a:r>
              <a:rPr lang="fa-IR" sz="2400" b="1" dirty="0">
                <a:cs typeface="B Yagut" panose="00000400000000000000" pitchFamily="2" charset="-78"/>
              </a:rPr>
              <a:t> بالای 0.33 بود</a:t>
            </a:r>
            <a:r>
              <a:rPr lang="fa-IR" sz="2400" b="1" dirty="0">
                <a:solidFill>
                  <a:srgbClr val="C00000"/>
                </a:solidFill>
                <a:cs typeface="B Yagut" panose="00000400000000000000" pitchFamily="2" charset="-78"/>
                <a:sym typeface="Wingdings" panose="05000000000000000000" pitchFamily="2" charset="2"/>
              </a:rPr>
              <a:t></a:t>
            </a:r>
            <a:r>
              <a:rPr lang="fa-IR" sz="2400" b="1" dirty="0">
                <a:cs typeface="B Yagut" panose="00000400000000000000" pitchFamily="2" charset="-78"/>
                <a:sym typeface="Wingdings" panose="05000000000000000000" pitchFamily="2" charset="2"/>
              </a:rPr>
              <a:t> </a:t>
            </a:r>
            <a:r>
              <a:rPr lang="fa-IR" sz="2400" b="1" dirty="0">
                <a:cs typeface="B Yagut" panose="00000400000000000000" pitchFamily="2" charset="-78"/>
              </a:rPr>
              <a:t>مناسب بودن تمامی گویه‏های پرسشنامه</a:t>
            </a:r>
          </a:p>
        </p:txBody>
      </p:sp>
      <p:sp>
        <p:nvSpPr>
          <p:cNvPr id="9" name="Rectangle 8"/>
          <p:cNvSpPr/>
          <p:nvPr/>
        </p:nvSpPr>
        <p:spPr>
          <a:xfrm>
            <a:off x="9154580" y="3216921"/>
            <a:ext cx="1666874" cy="7542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روایی</a:t>
            </a:r>
            <a:endParaRPr lang="fa-IR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4375" t="40370" r="10000" b="52963"/>
          <a:stretch/>
        </p:blipFill>
        <p:spPr>
          <a:xfrm>
            <a:off x="942975" y="5496839"/>
            <a:ext cx="8949267" cy="5020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3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0" y="6709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روش پژوهش [</a:t>
            </a:r>
            <a:r>
              <a:rPr lang="fa-IR" sz="24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بخش کمی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</a:t>
            </a:r>
            <a:endParaRPr lang="fa-IR" sz="2954" dirty="0">
              <a:solidFill>
                <a:srgbClr val="3A1D00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88141"/>
            <a:ext cx="10079560" cy="49602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پایایی پرسشنامه</a:t>
            </a:r>
            <a:r>
              <a:rPr lang="fa-IR" sz="2400" b="1" dirty="0" smtClean="0">
                <a:cs typeface="B Yagut" panose="00000400000000000000" pitchFamily="2" charset="-78"/>
              </a:rPr>
              <a:t>: 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آلفای کرونباخ</a:t>
            </a: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endParaRPr lang="fa-IR" sz="2400" b="1" dirty="0" smtClean="0"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endParaRPr lang="fa-IR" sz="2400" b="1" dirty="0"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endParaRPr lang="fa-IR" sz="2400" b="1" dirty="0"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endParaRPr lang="fa-IR" sz="2400" b="1" dirty="0" smtClean="0"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endParaRPr lang="fa-IR" sz="2400" b="1" dirty="0"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endParaRPr lang="fa-IR" sz="2400" b="1" dirty="0" smtClean="0"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endParaRPr lang="fa-IR" sz="2400" b="1" dirty="0">
              <a:cs typeface="B Yagut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916" t="30925" r="26043" b="21358"/>
          <a:stretch/>
        </p:blipFill>
        <p:spPr>
          <a:xfrm>
            <a:off x="1234400" y="2006600"/>
            <a:ext cx="9134090" cy="4365625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0" y="6709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روش پژوهش [</a:t>
            </a:r>
            <a:r>
              <a:rPr lang="fa-IR" sz="24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بخش کمی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</a:t>
            </a:r>
            <a:endParaRPr lang="fa-IR" sz="2954" dirty="0">
              <a:solidFill>
                <a:srgbClr val="3A1D00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88141"/>
            <a:ext cx="10079560" cy="489572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45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روش تحلیل داده‏های کمی</a:t>
            </a:r>
            <a:endParaRPr lang="fa-IR" sz="4500" b="1" dirty="0" smtClean="0">
              <a:solidFill>
                <a:srgbClr val="3366FF"/>
              </a:solidFill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4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الف- آمار توصیفی</a:t>
            </a:r>
            <a:r>
              <a:rPr lang="fa-IR" sz="4400" b="1" dirty="0">
                <a:cs typeface="B Yagut" panose="00000400000000000000" pitchFamily="2" charset="-78"/>
              </a:rPr>
              <a:t>: فراوانی، درصد، میانگین، انحراف معیار و </a:t>
            </a:r>
            <a:r>
              <a:rPr lang="fa-IR" sz="4400" b="1" dirty="0" smtClean="0">
                <a:cs typeface="B Yagut" panose="00000400000000000000" pitchFamily="2" charset="-78"/>
              </a:rPr>
              <a:t>نمودارها</a:t>
            </a: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4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ب- آمار استنباطی: </a:t>
            </a:r>
            <a:r>
              <a:rPr lang="fa-IR" sz="4400" b="1" dirty="0">
                <a:cs typeface="B Yagut" panose="00000400000000000000" pitchFamily="2" charset="-78"/>
              </a:rPr>
              <a:t>تحلیل عاملی مرتبه </a:t>
            </a:r>
            <a:r>
              <a:rPr lang="fa-IR" sz="4400" b="1" dirty="0" smtClean="0">
                <a:cs typeface="B Yagut" panose="00000400000000000000" pitchFamily="2" charset="-78"/>
              </a:rPr>
              <a:t>دوم</a:t>
            </a:r>
            <a:endParaRPr lang="en-US" sz="4400" b="1" dirty="0" smtClean="0"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4400" b="1" dirty="0" smtClean="0">
                <a:cs typeface="B Yagut" panose="00000400000000000000" pitchFamily="2" charset="-78"/>
              </a:rPr>
              <a:t> </a:t>
            </a:r>
            <a:r>
              <a:rPr lang="en-US" sz="4400" b="1" dirty="0" smtClean="0">
                <a:cs typeface="B Yagut" panose="00000400000000000000" pitchFamily="2" charset="-78"/>
              </a:rPr>
              <a:t>				</a:t>
            </a:r>
            <a:r>
              <a:rPr lang="en-US" sz="4400" b="1" dirty="0">
                <a:solidFill>
                  <a:srgbClr val="C00000"/>
                </a:solidFill>
                <a:cs typeface="B Yagut" panose="00000400000000000000" pitchFamily="2" charset="-78"/>
                <a:sym typeface="Wingdings" panose="05000000000000000000" pitchFamily="2" charset="2"/>
              </a:rPr>
              <a:t> </a:t>
            </a:r>
            <a:r>
              <a:rPr lang="en-US" sz="4400" b="1" dirty="0" smtClean="0">
                <a:solidFill>
                  <a:srgbClr val="C00000"/>
                </a:solidFill>
                <a:cs typeface="B Yagut" panose="00000400000000000000" pitchFamily="2" charset="-78"/>
                <a:sym typeface="Wingdings" panose="05000000000000000000" pitchFamily="2" charset="2"/>
              </a:rPr>
              <a:t></a:t>
            </a:r>
            <a:r>
              <a:rPr lang="en-US" sz="4400" b="1" dirty="0">
                <a:solidFill>
                  <a:srgbClr val="C00000"/>
                </a:solidFill>
                <a:cs typeface="B Yagut" panose="00000400000000000000" pitchFamily="2" charset="-78"/>
                <a:sym typeface="Wingdings" panose="05000000000000000000" pitchFamily="2" charset="2"/>
              </a:rPr>
              <a:t> </a:t>
            </a:r>
            <a:endParaRPr lang="en-US" sz="4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4400" b="1" dirty="0" smtClean="0">
                <a:cs typeface="B Yagut" panose="00000400000000000000" pitchFamily="2" charset="-78"/>
              </a:rPr>
              <a:t>این </a:t>
            </a:r>
            <a:r>
              <a:rPr lang="fa-IR" sz="4400" b="1" dirty="0">
                <a:cs typeface="B Yagut" panose="00000400000000000000" pitchFamily="2" charset="-78"/>
              </a:rPr>
              <a:t>تحلیل، برای برازاندن  هرچه </a:t>
            </a:r>
            <a:r>
              <a:rPr lang="fa-IR" sz="4400" b="1" dirty="0" smtClean="0">
                <a:cs typeface="B Yagut" panose="00000400000000000000" pitchFamily="2" charset="-78"/>
              </a:rPr>
              <a:t>دقیق‏تر </a:t>
            </a:r>
            <a:r>
              <a:rPr lang="fa-IR" sz="4400" b="1" dirty="0">
                <a:cs typeface="B Yagut" panose="00000400000000000000" pitchFamily="2" charset="-78"/>
              </a:rPr>
              <a:t>بارهای ماتریس هدف به کار </a:t>
            </a:r>
            <a:r>
              <a:rPr lang="fa-IR" sz="4400" b="1" dirty="0" smtClean="0">
                <a:cs typeface="B Yagut" panose="00000400000000000000" pitchFamily="2" charset="-78"/>
              </a:rPr>
              <a:t>می‏رود. </a:t>
            </a:r>
            <a:r>
              <a:rPr lang="fa-IR" sz="4400" b="1" dirty="0">
                <a:cs typeface="B Yagut" panose="00000400000000000000" pitchFamily="2" charset="-78"/>
              </a:rPr>
              <a:t>به عبارتی تحلیل عامل تأییدی به این سؤال پاسخ </a:t>
            </a:r>
            <a:r>
              <a:rPr lang="fa-IR" sz="4400" b="1" dirty="0" smtClean="0">
                <a:cs typeface="B Yagut" panose="00000400000000000000" pitchFamily="2" charset="-78"/>
              </a:rPr>
              <a:t>می‏دهد </a:t>
            </a:r>
            <a:r>
              <a:rPr lang="fa-IR" sz="4400" b="1" dirty="0">
                <a:cs typeface="B Yagut" panose="00000400000000000000" pitchFamily="2" charset="-78"/>
              </a:rPr>
              <a:t>که آیا نشانگرهای انتخابی معرف یا برازنده متغیر مکنون (پنهان) است یا خیر؟ </a:t>
            </a:r>
            <a:endParaRPr lang="fa-IR" sz="4400" b="1" dirty="0" smtClean="0"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4400" b="1" dirty="0" smtClean="0">
                <a:cs typeface="B Yagut" panose="00000400000000000000" pitchFamily="2" charset="-78"/>
              </a:rPr>
              <a:t>شاخص‏های برآورد پارامتر، برآورد استانداردشده، مقادیر </a:t>
            </a:r>
            <a:r>
              <a:rPr lang="en-US" sz="4400" b="1" dirty="0" smtClean="0">
                <a:cs typeface="B Yagut" panose="00000400000000000000" pitchFamily="2" charset="-78"/>
              </a:rPr>
              <a:t>t</a:t>
            </a:r>
            <a:r>
              <a:rPr lang="fa-IR" sz="4400" b="1" dirty="0" smtClean="0">
                <a:cs typeface="B Yagut" panose="00000400000000000000" pitchFamily="2" charset="-78"/>
              </a:rPr>
              <a:t> و نیز شاخص‏های برازندگی مانند نسبت مقدار خی‏دو بر درجه آزادی، </a:t>
            </a:r>
            <a:r>
              <a:rPr lang="en-US" sz="3800" b="1" dirty="0" smtClean="0">
                <a:cs typeface="B Yagut" panose="00000400000000000000" pitchFamily="2" charset="-78"/>
              </a:rPr>
              <a:t>GFI</a:t>
            </a:r>
            <a:r>
              <a:rPr lang="fa-IR" sz="4400" b="1" dirty="0" smtClean="0">
                <a:cs typeface="B Yagut" panose="00000400000000000000" pitchFamily="2" charset="-78"/>
              </a:rPr>
              <a:t>، </a:t>
            </a:r>
            <a:r>
              <a:rPr lang="en-US" sz="3800" b="1" dirty="0">
                <a:cs typeface="B Yagut" panose="00000400000000000000" pitchFamily="2" charset="-78"/>
              </a:rPr>
              <a:t>AGFI</a:t>
            </a:r>
            <a:r>
              <a:rPr lang="fa-IR" sz="4400" b="1" dirty="0" smtClean="0">
                <a:cs typeface="B Yagut" panose="00000400000000000000" pitchFamily="2" charset="-78"/>
              </a:rPr>
              <a:t>، </a:t>
            </a:r>
            <a:r>
              <a:rPr lang="en-US" sz="3800" b="1" dirty="0">
                <a:cs typeface="B Yagut" panose="00000400000000000000" pitchFamily="2" charset="-78"/>
              </a:rPr>
              <a:t>NFI</a:t>
            </a:r>
            <a:r>
              <a:rPr lang="fa-IR" sz="4400" b="1" dirty="0" smtClean="0">
                <a:cs typeface="B Yagut" panose="00000400000000000000" pitchFamily="2" charset="-78"/>
              </a:rPr>
              <a:t> و شاخص‏های خطای </a:t>
            </a:r>
            <a:r>
              <a:rPr lang="en-US" sz="3800" b="1" dirty="0">
                <a:cs typeface="B Yagut" panose="00000400000000000000" pitchFamily="2" charset="-78"/>
              </a:rPr>
              <a:t>RMSEA</a:t>
            </a:r>
            <a:r>
              <a:rPr lang="fa-IR" sz="4400" b="1" dirty="0" smtClean="0">
                <a:cs typeface="B Yagut" panose="00000400000000000000" pitchFamily="2" charset="-78"/>
              </a:rPr>
              <a:t> و </a:t>
            </a:r>
            <a:r>
              <a:rPr lang="en-US" sz="3800" b="1" dirty="0">
                <a:cs typeface="B Yagut" panose="00000400000000000000" pitchFamily="2" charset="-78"/>
              </a:rPr>
              <a:t>RMR</a:t>
            </a:r>
            <a:r>
              <a:rPr lang="fa-IR" sz="4400" b="1" dirty="0" smtClean="0">
                <a:cs typeface="B Yagut" panose="00000400000000000000" pitchFamily="2" charset="-78"/>
              </a:rPr>
              <a:t> </a:t>
            </a:r>
            <a:endParaRPr lang="fa-IR" sz="4400" b="1" dirty="0">
              <a:cs typeface="B Yagut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6687" y="2478386"/>
            <a:ext cx="10043738" cy="1398289"/>
          </a:xfrm>
        </p:spPr>
        <p:txBody>
          <a:bodyPr lIns="0" tIns="0" rIns="0" bIns="0">
            <a:normAutofit/>
          </a:bodyPr>
          <a:lstStyle/>
          <a:p>
            <a:pPr rtl="1">
              <a:lnSpc>
                <a:spcPct val="100000"/>
              </a:lnSpc>
            </a:pPr>
            <a:r>
              <a:rPr lang="fa-IR" sz="4000" dirty="0" smtClean="0">
                <a:solidFill>
                  <a:srgbClr val="003300"/>
                </a:solidFill>
                <a:cs typeface="B Titr" pitchFamily="2" charset="-78"/>
              </a:rPr>
              <a:t>یافته‏های پژوهش [بخش کیفی]</a:t>
            </a:r>
            <a:endParaRPr lang="en-US" sz="4000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841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63600" y="1883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یافته‏ها [</a:t>
            </a:r>
            <a:r>
              <a:rPr lang="fa-IR" sz="28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بخش کیفی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]: </a:t>
            </a:r>
            <a:r>
              <a:rPr lang="fa-IR" sz="2800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درک و تفسیر از تضمین کیفیت آموزش و آماده‏سازی دانشجومعلمان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9662" t="24630" r="31783" b="27708"/>
          <a:stretch/>
        </p:blipFill>
        <p:spPr>
          <a:xfrm>
            <a:off x="1416383" y="918632"/>
            <a:ext cx="8123650" cy="5939368"/>
          </a:xfrm>
          <a:prstGeom prst="rect">
            <a:avLst/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534400" y="175672"/>
            <a:ext cx="3431109" cy="1576927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یافته‏ها [</a:t>
            </a:r>
            <a:r>
              <a:rPr lang="fa-IR" sz="28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بخش کیفی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]: </a:t>
            </a:r>
            <a:r>
              <a:rPr lang="fa-IR" sz="2800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مؤلفه‏های </a:t>
            </a:r>
            <a:r>
              <a:rPr lang="fa-IR" sz="2800" dirty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اصلی تضمین کیفیت آموزش و </a:t>
            </a:r>
            <a:r>
              <a:rPr lang="fa-IR" sz="2800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آماده‏سازی دانشجومعلمان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4271" t="22038" r="36042" b="9444"/>
          <a:stretch/>
        </p:blipFill>
        <p:spPr>
          <a:xfrm>
            <a:off x="84667" y="67734"/>
            <a:ext cx="6570133" cy="6730936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9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0" y="670973"/>
            <a:ext cx="10496107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یافته‏ها [</a:t>
            </a:r>
            <a:r>
              <a:rPr lang="fa-IR" sz="28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بخش کیفی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]: </a:t>
            </a:r>
            <a:r>
              <a:rPr lang="fa-IR" sz="2800" dirty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اقدامات و </a:t>
            </a:r>
            <a:r>
              <a:rPr lang="fa-IR" sz="2800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سیاست‏های </a:t>
            </a:r>
            <a:r>
              <a:rPr lang="fa-IR" sz="2800" dirty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مرتبط با </a:t>
            </a:r>
            <a:r>
              <a:rPr lang="fa-IR" sz="2800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هر مؤلفه </a:t>
            </a:r>
            <a:r>
              <a:rPr lang="fa-IR" sz="2800" dirty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تضمین کیفیت </a:t>
            </a:r>
            <a:r>
              <a:rPr lang="fa-IR" sz="2800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آماده‏سازی دانشجومعلمان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248401" y="1524301"/>
            <a:ext cx="4668504" cy="1628474"/>
            <a:chOff x="8050514" y="1781476"/>
            <a:chExt cx="2733040" cy="626745"/>
          </a:xfrm>
        </p:grpSpPr>
        <p:sp>
          <p:nvSpPr>
            <p:cNvPr id="10" name="Oval 9"/>
            <p:cNvSpPr/>
            <p:nvPr/>
          </p:nvSpPr>
          <p:spPr>
            <a:xfrm>
              <a:off x="8050514" y="1904198"/>
              <a:ext cx="1228090" cy="47307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90000"/>
                </a:lnSpc>
                <a:spcAft>
                  <a:spcPts val="0"/>
                </a:spcAft>
              </a:pPr>
              <a:r>
                <a:rPr lang="fa-IR" sz="3600" b="1" dirty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برنامه درسی</a:t>
              </a:r>
              <a:endParaRPr lang="en-US" sz="48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784064" y="1781476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شایستگی­محور</a:t>
              </a:r>
              <a:endParaRPr lang="en-US" sz="400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783429" y="199801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بازنگری مداوم</a:t>
              </a:r>
              <a:endParaRPr lang="en-US" sz="400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84064" y="221010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وارونگی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10" idx="6"/>
            </p:cNvCxnSpPr>
            <p:nvPr/>
          </p:nvCxnSpPr>
          <p:spPr>
            <a:xfrm flipV="1">
              <a:off x="9278604" y="1880536"/>
              <a:ext cx="504825" cy="260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6"/>
            </p:cNvCxnSpPr>
            <p:nvPr/>
          </p:nvCxnSpPr>
          <p:spPr>
            <a:xfrm flipV="1">
              <a:off x="9278604" y="2097072"/>
              <a:ext cx="504190" cy="43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</p:cNvCxnSpPr>
            <p:nvPr/>
          </p:nvCxnSpPr>
          <p:spPr>
            <a:xfrm>
              <a:off x="9278604" y="2140736"/>
              <a:ext cx="504825" cy="168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248402" y="3830016"/>
            <a:ext cx="4667419" cy="1525811"/>
            <a:chOff x="6066134" y="3830016"/>
            <a:chExt cx="4849688" cy="1125043"/>
          </a:xfrm>
        </p:grpSpPr>
        <p:cxnSp>
          <p:nvCxnSpPr>
            <p:cNvPr id="25" name="Straight Arrow Connector 24"/>
            <p:cNvCxnSpPr>
              <a:stCxn id="21" idx="6"/>
              <a:endCxn id="22" idx="1"/>
            </p:cNvCxnSpPr>
            <p:nvPr/>
          </p:nvCxnSpPr>
          <p:spPr>
            <a:xfrm flipV="1">
              <a:off x="8098531" y="4007696"/>
              <a:ext cx="1042189" cy="3520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6066134" y="3830016"/>
              <a:ext cx="4849688" cy="1125043"/>
              <a:chOff x="6037362" y="3868336"/>
              <a:chExt cx="4878458" cy="1082225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037362" y="3982778"/>
                <a:ext cx="2044454" cy="79015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fa-IR" sz="3200" b="1" dirty="0">
                    <a:ea typeface="Times New Roman" panose="02020603050405020304" pitchFamily="18" charset="0"/>
                    <a:cs typeface="B Nazanin" panose="00000400000000000000" pitchFamily="2" charset="-78"/>
                  </a:rPr>
                  <a:t>برنامه غیر درسی</a:t>
                </a:r>
                <a:endParaRPr lang="en-US" sz="3200" b="1" dirty="0"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130188" y="3868336"/>
                <a:ext cx="1785632" cy="3418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2800" dirty="0">
                    <a:ea typeface="Times New Roman" panose="02020603050405020304" pitchFamily="18" charset="0"/>
                    <a:cs typeface="B Nazanin" panose="00000400000000000000" pitchFamily="2" charset="-78"/>
                  </a:rPr>
                  <a:t>شایستگی­محور</a:t>
                </a:r>
                <a:endParaRPr lang="en-US" sz="2800" dirty="0"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130188" y="4239433"/>
                <a:ext cx="1785631" cy="3061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2400" dirty="0">
                    <a:ea typeface="Times New Roman" panose="02020603050405020304" pitchFamily="18" charset="0"/>
                    <a:cs typeface="B Nazanin" panose="00000400000000000000" pitchFamily="2" charset="-78"/>
                  </a:rPr>
                  <a:t>جامعیت</a:t>
                </a:r>
                <a:r>
                  <a:rPr lang="fa-IR" sz="2400" dirty="0">
                    <a:effectLst/>
                    <a:ea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sz="2400" dirty="0">
                    <a:ea typeface="Times New Roman" panose="02020603050405020304" pitchFamily="18" charset="0"/>
                    <a:cs typeface="B Nazanin" panose="00000400000000000000" pitchFamily="2" charset="-78"/>
                  </a:rPr>
                  <a:t>برنامه­ای</a:t>
                </a:r>
                <a:endParaRPr lang="en-US" sz="2400" dirty="0"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9130188" y="4595312"/>
                <a:ext cx="1785631" cy="35524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2800" dirty="0">
                    <a:ea typeface="Times New Roman" panose="02020603050405020304" pitchFamily="18" charset="0"/>
                    <a:cs typeface="B Nazanin" panose="00000400000000000000" pitchFamily="2" charset="-78"/>
                  </a:rPr>
                  <a:t>بازنگری مداوم</a:t>
                </a:r>
                <a:endParaRPr lang="en-US" sz="2800" dirty="0"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  <p:cxnSp>
            <p:nvCxnSpPr>
              <p:cNvPr id="26" name="Straight Arrow Connector 25"/>
              <p:cNvCxnSpPr>
                <a:stCxn id="21" idx="6"/>
                <a:endCxn id="23" idx="1"/>
              </p:cNvCxnSpPr>
              <p:nvPr/>
            </p:nvCxnSpPr>
            <p:spPr>
              <a:xfrm>
                <a:off x="8081816" y="4377858"/>
                <a:ext cx="1048372" cy="146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Arrow Connector 26"/>
            <p:cNvCxnSpPr>
              <a:stCxn id="21" idx="6"/>
              <a:endCxn id="24" idx="1"/>
            </p:cNvCxnSpPr>
            <p:nvPr/>
          </p:nvCxnSpPr>
          <p:spPr>
            <a:xfrm>
              <a:off x="8098531" y="4359697"/>
              <a:ext cx="1042189" cy="4107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 flipH="1">
            <a:off x="375385" y="1586804"/>
            <a:ext cx="5256998" cy="1628474"/>
            <a:chOff x="8050514" y="1781476"/>
            <a:chExt cx="2733040" cy="626745"/>
          </a:xfrm>
        </p:grpSpPr>
        <p:sp>
          <p:nvSpPr>
            <p:cNvPr id="56" name="Oval 55"/>
            <p:cNvSpPr/>
            <p:nvPr/>
          </p:nvSpPr>
          <p:spPr>
            <a:xfrm>
              <a:off x="8050514" y="1904198"/>
              <a:ext cx="1228090" cy="47307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90000"/>
                </a:lnSpc>
                <a:spcAft>
                  <a:spcPts val="0"/>
                </a:spcAft>
              </a:pPr>
              <a:r>
                <a:rPr lang="fa-IR" sz="2800" b="1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نظارت و ارزیابی سیستم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84064" y="1781476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ارزیابی مداوم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783429" y="199801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ارزیابی درونی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784064" y="221010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ارزیابی بیرونی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60" name="Straight Arrow Connector 59"/>
            <p:cNvCxnSpPr>
              <a:stCxn id="56" idx="6"/>
            </p:cNvCxnSpPr>
            <p:nvPr/>
          </p:nvCxnSpPr>
          <p:spPr>
            <a:xfrm flipV="1">
              <a:off x="9278604" y="1880536"/>
              <a:ext cx="504825" cy="260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6" idx="6"/>
            </p:cNvCxnSpPr>
            <p:nvPr/>
          </p:nvCxnSpPr>
          <p:spPr>
            <a:xfrm flipV="1">
              <a:off x="9278604" y="2097072"/>
              <a:ext cx="504190" cy="43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6" idx="6"/>
            </p:cNvCxnSpPr>
            <p:nvPr/>
          </p:nvCxnSpPr>
          <p:spPr>
            <a:xfrm>
              <a:off x="9278604" y="2140736"/>
              <a:ext cx="504825" cy="168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 flipH="1">
            <a:off x="317633" y="3538982"/>
            <a:ext cx="5256998" cy="1628474"/>
            <a:chOff x="8050514" y="1781476"/>
            <a:chExt cx="2733040" cy="626745"/>
          </a:xfrm>
        </p:grpSpPr>
        <p:sp>
          <p:nvSpPr>
            <p:cNvPr id="64" name="Oval 63"/>
            <p:cNvSpPr/>
            <p:nvPr/>
          </p:nvSpPr>
          <p:spPr>
            <a:xfrm>
              <a:off x="8050514" y="1904198"/>
              <a:ext cx="1228090" cy="47307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90000"/>
                </a:lnSpc>
                <a:spcAft>
                  <a:spcPts val="0"/>
                </a:spcAft>
              </a:pPr>
              <a:r>
                <a:rPr lang="fa-IR" sz="2800" b="1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تسهیلگرهای آموزشی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784064" y="1781476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000" dirty="0">
                  <a:ea typeface="Times New Roman" panose="02020603050405020304" pitchFamily="18" charset="0"/>
                  <a:cs typeface="B Nazanin" panose="00000400000000000000" pitchFamily="2" charset="-78"/>
                </a:rPr>
                <a:t>گسترش دامنه تجربیات</a:t>
              </a:r>
              <a:endPara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783429" y="199801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000" dirty="0" smtClean="0">
                  <a:ea typeface="Times New Roman" panose="02020603050405020304" pitchFamily="18" charset="0"/>
                  <a:cs typeface="B Nazanin" panose="00000400000000000000" pitchFamily="2" charset="-78"/>
                </a:rPr>
                <a:t>شبیه‏سازهای </a:t>
              </a:r>
              <a:r>
                <a:rPr lang="fa-IR" sz="2000" dirty="0">
                  <a:ea typeface="Times New Roman" panose="02020603050405020304" pitchFamily="18" charset="0"/>
                  <a:cs typeface="B Nazanin" panose="00000400000000000000" pitchFamily="2" charset="-78"/>
                </a:rPr>
                <a:t>آموزشی</a:t>
              </a:r>
              <a:endPara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784064" y="221010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مدارس وابسته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68" name="Straight Arrow Connector 67"/>
            <p:cNvCxnSpPr>
              <a:stCxn id="64" idx="6"/>
            </p:cNvCxnSpPr>
            <p:nvPr/>
          </p:nvCxnSpPr>
          <p:spPr>
            <a:xfrm flipV="1">
              <a:off x="9278604" y="1880536"/>
              <a:ext cx="504825" cy="260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4" idx="6"/>
            </p:cNvCxnSpPr>
            <p:nvPr/>
          </p:nvCxnSpPr>
          <p:spPr>
            <a:xfrm flipV="1">
              <a:off x="9278604" y="2097072"/>
              <a:ext cx="504190" cy="43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4" idx="6"/>
            </p:cNvCxnSpPr>
            <p:nvPr/>
          </p:nvCxnSpPr>
          <p:spPr>
            <a:xfrm>
              <a:off x="9278604" y="2140736"/>
              <a:ext cx="504825" cy="168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0" y="670973"/>
            <a:ext cx="10496107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یافته‏ها [</a:t>
            </a:r>
            <a:r>
              <a:rPr lang="fa-IR" sz="28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بخش کیفی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]: </a:t>
            </a:r>
            <a:r>
              <a:rPr lang="fa-IR" sz="2800" dirty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اقدامات و </a:t>
            </a:r>
            <a:r>
              <a:rPr lang="fa-IR" sz="2800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سیاست‏های </a:t>
            </a:r>
            <a:r>
              <a:rPr lang="fa-IR" sz="2800" dirty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مرتبط با </a:t>
            </a:r>
            <a:r>
              <a:rPr lang="fa-IR" sz="2800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هر مؤلفه </a:t>
            </a:r>
            <a:r>
              <a:rPr lang="fa-IR" sz="2800" dirty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تضمین کیفیت </a:t>
            </a:r>
            <a:r>
              <a:rPr lang="fa-IR" sz="2800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آماده‏سازی دانشجومعلمان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248401" y="1524302"/>
            <a:ext cx="4668504" cy="2222961"/>
            <a:chOff x="8050514" y="1781476"/>
            <a:chExt cx="2733040" cy="855543"/>
          </a:xfrm>
        </p:grpSpPr>
        <p:sp>
          <p:nvSpPr>
            <p:cNvPr id="10" name="Oval 9"/>
            <p:cNvSpPr/>
            <p:nvPr/>
          </p:nvSpPr>
          <p:spPr>
            <a:xfrm>
              <a:off x="8050514" y="1904198"/>
              <a:ext cx="1228090" cy="47307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90000"/>
                </a:lnSpc>
                <a:spcAft>
                  <a:spcPts val="0"/>
                </a:spcAft>
              </a:pPr>
              <a:r>
                <a:rPr lang="fa-IR" sz="3600" b="1" dirty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برنامه </a:t>
              </a:r>
              <a:r>
                <a:rPr lang="fa-IR" sz="3600" b="1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کارورزی</a:t>
              </a:r>
              <a:endParaRPr lang="en-US" sz="48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784064" y="1781476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شایستگی­محور</a:t>
              </a:r>
              <a:endParaRPr lang="en-US" sz="400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783429" y="199801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تمامیت دوره‏ای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84064" y="221010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انتخاب آگاهانه موقعیت</a:t>
              </a:r>
              <a:endParaRPr lang="en-US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10" idx="6"/>
            </p:cNvCxnSpPr>
            <p:nvPr/>
          </p:nvCxnSpPr>
          <p:spPr>
            <a:xfrm flipV="1">
              <a:off x="9278604" y="1880536"/>
              <a:ext cx="504825" cy="260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6"/>
            </p:cNvCxnSpPr>
            <p:nvPr/>
          </p:nvCxnSpPr>
          <p:spPr>
            <a:xfrm flipV="1">
              <a:off x="9278604" y="2097072"/>
              <a:ext cx="504190" cy="43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</p:cNvCxnSpPr>
            <p:nvPr/>
          </p:nvCxnSpPr>
          <p:spPr>
            <a:xfrm>
              <a:off x="9278604" y="2140736"/>
              <a:ext cx="504825" cy="168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9782794" y="2438899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ارزیابی مداوم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10" idx="6"/>
              <a:endCxn id="36" idx="1"/>
            </p:cNvCxnSpPr>
            <p:nvPr/>
          </p:nvCxnSpPr>
          <p:spPr>
            <a:xfrm>
              <a:off x="9278604" y="2140736"/>
              <a:ext cx="504190" cy="3972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318204" y="4699178"/>
            <a:ext cx="4596531" cy="1114032"/>
            <a:chOff x="6139790" y="3804959"/>
            <a:chExt cx="4776032" cy="821421"/>
          </a:xfrm>
        </p:grpSpPr>
        <p:cxnSp>
          <p:nvCxnSpPr>
            <p:cNvPr id="25" name="Straight Arrow Connector 24"/>
            <p:cNvCxnSpPr>
              <a:stCxn id="21" idx="6"/>
              <a:endCxn id="22" idx="1"/>
            </p:cNvCxnSpPr>
            <p:nvPr/>
          </p:nvCxnSpPr>
          <p:spPr>
            <a:xfrm flipV="1">
              <a:off x="8172187" y="4007692"/>
              <a:ext cx="968533" cy="2079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6139790" y="3804959"/>
              <a:ext cx="4776032" cy="821421"/>
              <a:chOff x="6111455" y="3844234"/>
              <a:chExt cx="4804365" cy="790159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111455" y="3844234"/>
                <a:ext cx="2044454" cy="79015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fa-IR" sz="3200" b="1" dirty="0" smtClean="0">
                    <a:ea typeface="Times New Roman" panose="02020603050405020304" pitchFamily="18" charset="0"/>
                    <a:cs typeface="B Nazanin" panose="00000400000000000000" pitchFamily="2" charset="-78"/>
                  </a:rPr>
                  <a:t>ساختار</a:t>
                </a:r>
                <a:endParaRPr lang="en-US" sz="3200" b="1" dirty="0"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130188" y="3868336"/>
                <a:ext cx="1785632" cy="3418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2800" dirty="0" smtClean="0">
                    <a:ea typeface="Times New Roman" panose="02020603050405020304" pitchFamily="18" charset="0"/>
                    <a:cs typeface="B Nazanin" panose="00000400000000000000" pitchFamily="2" charset="-78"/>
                  </a:rPr>
                  <a:t>تمرکززدایی</a:t>
                </a:r>
                <a:endParaRPr lang="en-US" sz="2800" dirty="0"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130188" y="4239433"/>
                <a:ext cx="1785631" cy="3061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2400" dirty="0" smtClean="0">
                    <a:ea typeface="Times New Roman" panose="02020603050405020304" pitchFamily="18" charset="0"/>
                    <a:cs typeface="B Nazanin" panose="00000400000000000000" pitchFamily="2" charset="-78"/>
                  </a:rPr>
                  <a:t>چابک‏سازی</a:t>
                </a:r>
                <a:endParaRPr lang="en-US" sz="2400" dirty="0"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  <p:cxnSp>
            <p:nvCxnSpPr>
              <p:cNvPr id="26" name="Straight Arrow Connector 25"/>
              <p:cNvCxnSpPr>
                <a:stCxn id="21" idx="6"/>
                <a:endCxn id="23" idx="1"/>
              </p:cNvCxnSpPr>
              <p:nvPr/>
            </p:nvCxnSpPr>
            <p:spPr>
              <a:xfrm>
                <a:off x="8155909" y="4239314"/>
                <a:ext cx="974279" cy="1531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/>
          <p:cNvGrpSpPr/>
          <p:nvPr/>
        </p:nvGrpSpPr>
        <p:grpSpPr>
          <a:xfrm flipH="1">
            <a:off x="369315" y="1586804"/>
            <a:ext cx="5263067" cy="2819482"/>
            <a:chOff x="8050514" y="1781476"/>
            <a:chExt cx="2736195" cy="1085124"/>
          </a:xfrm>
        </p:grpSpPr>
        <p:sp>
          <p:nvSpPr>
            <p:cNvPr id="56" name="Oval 55"/>
            <p:cNvSpPr/>
            <p:nvPr/>
          </p:nvSpPr>
          <p:spPr>
            <a:xfrm>
              <a:off x="8050514" y="1904198"/>
              <a:ext cx="1228090" cy="47307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90000"/>
                </a:lnSpc>
                <a:spcAft>
                  <a:spcPts val="0"/>
                </a:spcAft>
              </a:pPr>
              <a:r>
                <a:rPr lang="fa-IR" sz="2800" b="1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یاددهی-یادگیری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84064" y="1781476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دانشجومحوری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783429" y="199801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مسئله‏محوری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784064" y="221010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موقعیت‏محوری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60" name="Straight Arrow Connector 59"/>
            <p:cNvCxnSpPr>
              <a:stCxn id="56" idx="6"/>
            </p:cNvCxnSpPr>
            <p:nvPr/>
          </p:nvCxnSpPr>
          <p:spPr>
            <a:xfrm flipV="1">
              <a:off x="9278604" y="1880536"/>
              <a:ext cx="504825" cy="260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6" idx="6"/>
            </p:cNvCxnSpPr>
            <p:nvPr/>
          </p:nvCxnSpPr>
          <p:spPr>
            <a:xfrm flipV="1">
              <a:off x="9278604" y="2097072"/>
              <a:ext cx="504190" cy="43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6" idx="6"/>
            </p:cNvCxnSpPr>
            <p:nvPr/>
          </p:nvCxnSpPr>
          <p:spPr>
            <a:xfrm>
              <a:off x="9278604" y="2140736"/>
              <a:ext cx="504825" cy="168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9787219" y="2450427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شایسته‏محور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784064" y="2668480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رفت و برگشتی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Arrow Connector 47"/>
            <p:cNvCxnSpPr>
              <a:stCxn id="56" idx="6"/>
              <a:endCxn id="46" idx="1"/>
            </p:cNvCxnSpPr>
            <p:nvPr/>
          </p:nvCxnSpPr>
          <p:spPr>
            <a:xfrm>
              <a:off x="9278604" y="2140736"/>
              <a:ext cx="508615" cy="4087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56" idx="6"/>
              <a:endCxn id="47" idx="1"/>
            </p:cNvCxnSpPr>
            <p:nvPr/>
          </p:nvCxnSpPr>
          <p:spPr>
            <a:xfrm>
              <a:off x="9278604" y="2140736"/>
              <a:ext cx="505460" cy="6268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 flipH="1">
            <a:off x="376602" y="4641598"/>
            <a:ext cx="5058424" cy="1249701"/>
            <a:chOff x="8153116" y="2263910"/>
            <a:chExt cx="2629804" cy="480968"/>
          </a:xfrm>
        </p:grpSpPr>
        <p:sp>
          <p:nvSpPr>
            <p:cNvPr id="71" name="Oval 70"/>
            <p:cNvSpPr/>
            <p:nvPr/>
          </p:nvSpPr>
          <p:spPr>
            <a:xfrm>
              <a:off x="8153116" y="2263910"/>
              <a:ext cx="1228090" cy="47307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90000"/>
                </a:lnSpc>
                <a:spcAft>
                  <a:spcPts val="0"/>
                </a:spcAft>
              </a:pPr>
              <a:r>
                <a:rPr lang="fa-IR" sz="2800" b="1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جذب دانشجو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9783429" y="2292339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مدیریت استعداد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783430" y="2546758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سنجش اصیل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80" name="Straight Arrow Connector 79"/>
            <p:cNvCxnSpPr>
              <a:stCxn id="71" idx="6"/>
              <a:endCxn id="78" idx="1"/>
            </p:cNvCxnSpPr>
            <p:nvPr/>
          </p:nvCxnSpPr>
          <p:spPr>
            <a:xfrm flipV="1">
              <a:off x="9381206" y="2391399"/>
              <a:ext cx="402223" cy="1090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1" idx="6"/>
              <a:endCxn id="79" idx="1"/>
            </p:cNvCxnSpPr>
            <p:nvPr/>
          </p:nvCxnSpPr>
          <p:spPr>
            <a:xfrm>
              <a:off x="9381206" y="2500448"/>
              <a:ext cx="402224" cy="1453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0" y="670973"/>
            <a:ext cx="10496107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یافته‏ها [</a:t>
            </a:r>
            <a:r>
              <a:rPr lang="fa-IR" sz="28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بخش کیفی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]: </a:t>
            </a:r>
            <a:r>
              <a:rPr lang="fa-IR" sz="2800" dirty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اقدامات و </a:t>
            </a:r>
            <a:r>
              <a:rPr lang="fa-IR" sz="2800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سیاست‏های </a:t>
            </a:r>
            <a:r>
              <a:rPr lang="fa-IR" sz="2800" dirty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مرتبط با </a:t>
            </a:r>
            <a:r>
              <a:rPr lang="fa-IR" sz="2800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هر مؤلفه </a:t>
            </a:r>
            <a:r>
              <a:rPr lang="fa-IR" sz="2800" dirty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تضمین کیفیت </a:t>
            </a:r>
            <a:r>
              <a:rPr lang="fa-IR" sz="2800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آماده‏سازی دانشجومعلمان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248401" y="1524301"/>
            <a:ext cx="4668504" cy="2194057"/>
            <a:chOff x="8050514" y="1781476"/>
            <a:chExt cx="2733040" cy="844419"/>
          </a:xfrm>
        </p:grpSpPr>
        <p:sp>
          <p:nvSpPr>
            <p:cNvPr id="10" name="Oval 9"/>
            <p:cNvSpPr/>
            <p:nvPr/>
          </p:nvSpPr>
          <p:spPr>
            <a:xfrm>
              <a:off x="8050514" y="1904198"/>
              <a:ext cx="1228090" cy="47307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90000"/>
                </a:lnSpc>
                <a:spcAft>
                  <a:spcPts val="0"/>
                </a:spcAft>
              </a:pPr>
              <a:r>
                <a:rPr lang="fa-IR" sz="3600" b="1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جو و فرهنگ</a:t>
              </a:r>
              <a:endParaRPr lang="en-US" sz="48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784064" y="1781476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حمایت‏گر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783429" y="199801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باز و نقدپذیر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84064" y="221010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آکادمیک بودن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10" idx="6"/>
            </p:cNvCxnSpPr>
            <p:nvPr/>
          </p:nvCxnSpPr>
          <p:spPr>
            <a:xfrm flipV="1">
              <a:off x="9278604" y="1880536"/>
              <a:ext cx="504825" cy="260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6"/>
            </p:cNvCxnSpPr>
            <p:nvPr/>
          </p:nvCxnSpPr>
          <p:spPr>
            <a:xfrm flipV="1">
              <a:off x="9278604" y="2097072"/>
              <a:ext cx="504190" cy="43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</p:cNvCxnSpPr>
            <p:nvPr/>
          </p:nvCxnSpPr>
          <p:spPr>
            <a:xfrm>
              <a:off x="9278604" y="2140736"/>
              <a:ext cx="504825" cy="168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9783429" y="2427775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فرهنگ ارزیابی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>
              <a:stCxn id="10" idx="6"/>
              <a:endCxn id="36" idx="1"/>
            </p:cNvCxnSpPr>
            <p:nvPr/>
          </p:nvCxnSpPr>
          <p:spPr>
            <a:xfrm>
              <a:off x="9278604" y="2140736"/>
              <a:ext cx="504825" cy="3860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248401" y="4138997"/>
            <a:ext cx="4667419" cy="1357026"/>
            <a:chOff x="6066134" y="3784397"/>
            <a:chExt cx="4849688" cy="1000591"/>
          </a:xfrm>
        </p:grpSpPr>
        <p:cxnSp>
          <p:nvCxnSpPr>
            <p:cNvPr id="25" name="Straight Arrow Connector 24"/>
            <p:cNvCxnSpPr>
              <a:stCxn id="21" idx="6"/>
              <a:endCxn id="22" idx="1"/>
            </p:cNvCxnSpPr>
            <p:nvPr/>
          </p:nvCxnSpPr>
          <p:spPr>
            <a:xfrm flipV="1">
              <a:off x="8098531" y="4007691"/>
              <a:ext cx="1042189" cy="1874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6066134" y="3784397"/>
              <a:ext cx="4849688" cy="1000591"/>
              <a:chOff x="6037362" y="3824455"/>
              <a:chExt cx="4878458" cy="96251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037362" y="3824455"/>
                <a:ext cx="2044454" cy="79015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fa-IR" sz="3200" b="1" dirty="0" smtClean="0">
                    <a:ea typeface="Times New Roman" panose="02020603050405020304" pitchFamily="18" charset="0"/>
                    <a:cs typeface="B Nazanin" panose="00000400000000000000" pitchFamily="2" charset="-78"/>
                  </a:rPr>
                  <a:t>کارآموزی</a:t>
                </a:r>
                <a:endParaRPr lang="en-US" sz="3200" b="1" dirty="0"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130188" y="3868336"/>
                <a:ext cx="1785632" cy="3418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2800" dirty="0" smtClean="0">
                    <a:ea typeface="Times New Roman" panose="02020603050405020304" pitchFamily="18" charset="0"/>
                    <a:cs typeface="B Nazanin" panose="00000400000000000000" pitchFamily="2" charset="-78"/>
                  </a:rPr>
                  <a:t>مراقبتی</a:t>
                </a:r>
                <a:endParaRPr lang="en-US" sz="2800" dirty="0"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130188" y="4239433"/>
                <a:ext cx="1785631" cy="5475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2400" dirty="0" smtClean="0">
                    <a:ea typeface="Times New Roman" panose="02020603050405020304" pitchFamily="18" charset="0"/>
                    <a:cs typeface="B Nazanin" panose="00000400000000000000" pitchFamily="2" charset="-78"/>
                  </a:rPr>
                  <a:t>ارتباط مداوم با تربیت معلم</a:t>
                </a:r>
                <a:endParaRPr lang="en-US" sz="2400" dirty="0"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  <p:cxnSp>
            <p:nvCxnSpPr>
              <p:cNvPr id="26" name="Straight Arrow Connector 25"/>
              <p:cNvCxnSpPr>
                <a:stCxn id="21" idx="6"/>
                <a:endCxn id="23" idx="1"/>
              </p:cNvCxnSpPr>
              <p:nvPr/>
            </p:nvCxnSpPr>
            <p:spPr>
              <a:xfrm>
                <a:off x="8081816" y="4219535"/>
                <a:ext cx="1048372" cy="2936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/>
          <p:cNvGrpSpPr/>
          <p:nvPr/>
        </p:nvGrpSpPr>
        <p:grpSpPr>
          <a:xfrm flipH="1">
            <a:off x="375385" y="1586805"/>
            <a:ext cx="5256998" cy="2191098"/>
            <a:chOff x="8050514" y="1781476"/>
            <a:chExt cx="2733040" cy="843280"/>
          </a:xfrm>
        </p:grpSpPr>
        <p:sp>
          <p:nvSpPr>
            <p:cNvPr id="56" name="Oval 55"/>
            <p:cNvSpPr/>
            <p:nvPr/>
          </p:nvSpPr>
          <p:spPr>
            <a:xfrm>
              <a:off x="8050514" y="1904198"/>
              <a:ext cx="1228090" cy="47307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90000"/>
                </a:lnSpc>
                <a:spcAft>
                  <a:spcPts val="0"/>
                </a:spcAft>
              </a:pPr>
              <a:r>
                <a:rPr lang="fa-IR" sz="2800" b="1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هیأت علمی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84064" y="1781476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الگوی نقش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783429" y="199801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dirty="0">
                  <a:ea typeface="Times New Roman" panose="02020603050405020304" pitchFamily="18" charset="0"/>
                  <a:cs typeface="B Nazanin" panose="00000400000000000000" pitchFamily="2" charset="-78"/>
                </a:rPr>
                <a:t>جذب مبتنی بر شایستگی</a:t>
              </a:r>
              <a:endParaRPr lang="en-US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784064" y="221010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000" dirty="0">
                  <a:ea typeface="Times New Roman" panose="02020603050405020304" pitchFamily="18" charset="0"/>
                  <a:cs typeface="B Nazanin" panose="00000400000000000000" pitchFamily="2" charset="-78"/>
                </a:rPr>
                <a:t>توسعه </a:t>
              </a:r>
              <a:r>
                <a:rPr lang="fa-IR" sz="2000" dirty="0" smtClean="0">
                  <a:ea typeface="Times New Roman" panose="02020603050405020304" pitchFamily="18" charset="0"/>
                  <a:cs typeface="B Nazanin" panose="00000400000000000000" pitchFamily="2" charset="-78"/>
                </a:rPr>
                <a:t>حرفه‏ای </a:t>
              </a:r>
              <a:r>
                <a:rPr lang="fa-IR" sz="2000" dirty="0">
                  <a:ea typeface="Times New Roman" panose="02020603050405020304" pitchFamily="18" charset="0"/>
                  <a:cs typeface="B Nazanin" panose="00000400000000000000" pitchFamily="2" charset="-78"/>
                </a:rPr>
                <a:t>مداوم</a:t>
              </a:r>
              <a:endPara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60" name="Straight Arrow Connector 59"/>
            <p:cNvCxnSpPr>
              <a:stCxn id="56" idx="6"/>
            </p:cNvCxnSpPr>
            <p:nvPr/>
          </p:nvCxnSpPr>
          <p:spPr>
            <a:xfrm flipV="1">
              <a:off x="9278604" y="1880536"/>
              <a:ext cx="504825" cy="260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6" idx="6"/>
            </p:cNvCxnSpPr>
            <p:nvPr/>
          </p:nvCxnSpPr>
          <p:spPr>
            <a:xfrm flipV="1">
              <a:off x="9278604" y="2097072"/>
              <a:ext cx="504190" cy="43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6" idx="6"/>
            </p:cNvCxnSpPr>
            <p:nvPr/>
          </p:nvCxnSpPr>
          <p:spPr>
            <a:xfrm>
              <a:off x="9278604" y="2140736"/>
              <a:ext cx="504825" cy="168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9784064" y="2426636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800" dirty="0" smtClean="0">
                  <a:ea typeface="Times New Roman" panose="02020603050405020304" pitchFamily="18" charset="0"/>
                  <a:cs typeface="B Nazanin" panose="00000400000000000000" pitchFamily="2" charset="-78"/>
                </a:rPr>
                <a:t>مدیریت عملکرد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Arrow Connector 47"/>
            <p:cNvCxnSpPr>
              <a:stCxn id="56" idx="6"/>
              <a:endCxn id="45" idx="1"/>
            </p:cNvCxnSpPr>
            <p:nvPr/>
          </p:nvCxnSpPr>
          <p:spPr>
            <a:xfrm>
              <a:off x="9278604" y="2140736"/>
              <a:ext cx="505460" cy="3849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 flipH="1">
            <a:off x="375386" y="4148901"/>
            <a:ext cx="5287766" cy="1297222"/>
            <a:chOff x="8034518" y="1781476"/>
            <a:chExt cx="2749036" cy="499257"/>
          </a:xfrm>
        </p:grpSpPr>
        <p:sp>
          <p:nvSpPr>
            <p:cNvPr id="64" name="Oval 63"/>
            <p:cNvSpPr/>
            <p:nvPr/>
          </p:nvSpPr>
          <p:spPr>
            <a:xfrm>
              <a:off x="8034518" y="1807658"/>
              <a:ext cx="1228090" cy="47307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90000"/>
                </a:lnSpc>
                <a:spcAft>
                  <a:spcPts val="0"/>
                </a:spcAft>
              </a:pPr>
              <a:r>
                <a:rPr lang="fa-IR" sz="2800" b="1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ارزشیابی دانشجو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784064" y="1781476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000" dirty="0" smtClean="0">
                  <a:ea typeface="Times New Roman" panose="02020603050405020304" pitchFamily="18" charset="0"/>
                  <a:cs typeface="B Nazanin" panose="00000400000000000000" pitchFamily="2" charset="-78"/>
                </a:rPr>
                <a:t>ارزشیابی فرایندی</a:t>
              </a:r>
              <a:endPara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783429" y="199801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000" dirty="0" smtClean="0">
                  <a:ea typeface="Times New Roman" panose="02020603050405020304" pitchFamily="18" charset="0"/>
                  <a:cs typeface="B Nazanin" panose="00000400000000000000" pitchFamily="2" charset="-78"/>
                </a:rPr>
                <a:t>ارزشیابی برایندی</a:t>
              </a:r>
              <a:endPara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68" name="Straight Arrow Connector 67"/>
            <p:cNvCxnSpPr>
              <a:stCxn id="64" idx="6"/>
              <a:endCxn id="65" idx="1"/>
            </p:cNvCxnSpPr>
            <p:nvPr/>
          </p:nvCxnSpPr>
          <p:spPr>
            <a:xfrm flipV="1">
              <a:off x="9262608" y="1880536"/>
              <a:ext cx="521456" cy="1636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4" idx="6"/>
              <a:endCxn id="66" idx="1"/>
            </p:cNvCxnSpPr>
            <p:nvPr/>
          </p:nvCxnSpPr>
          <p:spPr>
            <a:xfrm>
              <a:off x="9262608" y="2044196"/>
              <a:ext cx="520821" cy="528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0" y="670972"/>
            <a:ext cx="10496550" cy="681577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بیان مسئله و ضرورت آن</a:t>
            </a:r>
            <a:endParaRPr lang="fa-IR" sz="2954" dirty="0">
              <a:solidFill>
                <a:srgbClr val="3A1D00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88141"/>
            <a:ext cx="10496550" cy="45002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400" b="1" dirty="0" smtClean="0">
                <a:cs typeface="B Yagut" panose="00000400000000000000" pitchFamily="2" charset="-78"/>
              </a:rPr>
              <a:t>تدریس </a:t>
            </a:r>
            <a:r>
              <a:rPr lang="fa-IR" sz="2400" b="1" dirty="0">
                <a:cs typeface="B Yagut" panose="00000400000000000000" pitchFamily="2" charset="-78"/>
              </a:rPr>
              <a:t>شایسته </a:t>
            </a:r>
            <a:r>
              <a:rPr lang="fa-IR" sz="2400" b="1" dirty="0" smtClean="0">
                <a:cs typeface="B Yagut" panose="00000400000000000000" pitchFamily="2" charset="-78"/>
              </a:rPr>
              <a:t>و کیفیت </a:t>
            </a:r>
            <a:r>
              <a:rPr lang="fa-IR" sz="2400" b="1" dirty="0">
                <a:cs typeface="B Yagut" panose="00000400000000000000" pitchFamily="2" charset="-78"/>
              </a:rPr>
              <a:t>معلم </a:t>
            </a:r>
            <a:endParaRPr lang="fa-IR" sz="2400" b="1" dirty="0" smtClean="0">
              <a:cs typeface="B Yagut" panose="00000400000000000000" pitchFamily="2" charset="-78"/>
            </a:endParaRPr>
          </a:p>
          <a:p>
            <a:pPr algn="r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400" b="1" dirty="0" smtClean="0">
                <a:cs typeface="B Yagut" panose="00000400000000000000" pitchFamily="2" charset="-78"/>
              </a:rPr>
              <a:t>کیفیت معلم وابسته به کیفیت آموزش و آماده‏سازی </a:t>
            </a:r>
          </a:p>
          <a:p>
            <a:pPr algn="r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400" b="1" dirty="0" smtClean="0">
                <a:cs typeface="B Yagut" panose="00000400000000000000" pitchFamily="2" charset="-78"/>
              </a:rPr>
              <a:t>کیفیت معلم مطالبه‏ای عمومی</a:t>
            </a:r>
          </a:p>
          <a:p>
            <a:pPr algn="r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400" b="1" dirty="0" smtClean="0">
                <a:cs typeface="B Yagut" panose="00000400000000000000" pitchFamily="2" charset="-78"/>
              </a:rPr>
              <a:t>تضمین کیفیت تربیت معلم</a:t>
            </a:r>
          </a:p>
          <a:p>
            <a:pPr algn="r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400" b="1" dirty="0" smtClean="0">
                <a:cs typeface="B Yagut" panose="00000400000000000000" pitchFamily="2" charset="-78"/>
              </a:rPr>
              <a:t>نقاط تمرکز پژوهش‏های داخلی و کمبودهای آن</a:t>
            </a:r>
            <a:endParaRPr lang="fa-IR" sz="2400" b="1" dirty="0">
              <a:cs typeface="B Yagut" panose="00000400000000000000" pitchFamily="2" charset="-78"/>
            </a:endParaRPr>
          </a:p>
          <a:p>
            <a:pPr algn="r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400" b="1" dirty="0" smtClean="0">
                <a:cs typeface="B Yagut" panose="00000400000000000000" pitchFamily="2" charset="-78"/>
              </a:rPr>
              <a:t>ضرورت انجام پژوهش حاضر</a:t>
            </a:r>
            <a:endParaRPr lang="fa-IR" sz="2400" b="1" dirty="0">
              <a:cs typeface="B Yagut" panose="00000400000000000000" pitchFamily="2" charset="-78"/>
            </a:endParaRPr>
          </a:p>
          <a:p>
            <a:pPr marL="45720" indent="0" algn="r" rtl="1">
              <a:lnSpc>
                <a:spcPct val="120000"/>
              </a:lnSpc>
              <a:spcBef>
                <a:spcPts val="0"/>
              </a:spcBef>
              <a:buNone/>
            </a:pPr>
            <a:endParaRPr lang="fa-IR" sz="2400" b="1" dirty="0" smtClean="0">
              <a:cs typeface="B Yagut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7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0" y="670973"/>
            <a:ext cx="10496107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یافته‏ها [</a:t>
            </a:r>
            <a:r>
              <a:rPr lang="fa-IR" sz="28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بخش کیفی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]: </a:t>
            </a:r>
            <a:r>
              <a:rPr lang="fa-IR" sz="2800" dirty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اقدامات و </a:t>
            </a:r>
            <a:r>
              <a:rPr lang="fa-IR" sz="2800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سیاست‏های </a:t>
            </a:r>
            <a:r>
              <a:rPr lang="fa-IR" sz="2800" dirty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مرتبط با </a:t>
            </a:r>
            <a:r>
              <a:rPr lang="fa-IR" sz="2800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هر مؤلفه </a:t>
            </a:r>
            <a:r>
              <a:rPr lang="fa-IR" sz="2800" dirty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تضمین کیفیت </a:t>
            </a:r>
            <a:r>
              <a:rPr lang="fa-IR" sz="2800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آماده‏سازی دانشجومعلمان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665803" y="1476877"/>
            <a:ext cx="4668504" cy="1229193"/>
            <a:chOff x="8050514" y="1755892"/>
            <a:chExt cx="2733040" cy="473075"/>
          </a:xfrm>
        </p:grpSpPr>
        <p:sp>
          <p:nvSpPr>
            <p:cNvPr id="10" name="Oval 9"/>
            <p:cNvSpPr/>
            <p:nvPr/>
          </p:nvSpPr>
          <p:spPr>
            <a:xfrm>
              <a:off x="8050514" y="1755892"/>
              <a:ext cx="1228090" cy="47307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90000"/>
                </a:lnSpc>
                <a:spcAft>
                  <a:spcPts val="0"/>
                </a:spcAft>
              </a:pPr>
              <a:r>
                <a:rPr lang="fa-IR" sz="3600" b="1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مربیگری</a:t>
              </a:r>
              <a:endParaRPr lang="en-US" sz="48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784064" y="1781476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شایستگی استاد راهنما</a:t>
              </a:r>
              <a:endParaRPr lang="en-US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783429" y="199801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0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شایستگی معلم راهنما</a:t>
              </a:r>
              <a:endPara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10" idx="6"/>
              <a:endCxn id="11" idx="1"/>
            </p:cNvCxnSpPr>
            <p:nvPr/>
          </p:nvCxnSpPr>
          <p:spPr>
            <a:xfrm flipV="1">
              <a:off x="9278604" y="1880536"/>
              <a:ext cx="505460" cy="1118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6"/>
              <a:endCxn id="12" idx="1"/>
            </p:cNvCxnSpPr>
            <p:nvPr/>
          </p:nvCxnSpPr>
          <p:spPr>
            <a:xfrm>
              <a:off x="9278604" y="1992430"/>
              <a:ext cx="504825" cy="1046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665803" y="2810924"/>
            <a:ext cx="4667419" cy="1114031"/>
            <a:chOff x="6066134" y="3784397"/>
            <a:chExt cx="4849688" cy="821421"/>
          </a:xfrm>
        </p:grpSpPr>
        <p:cxnSp>
          <p:nvCxnSpPr>
            <p:cNvPr id="25" name="Straight Arrow Connector 24"/>
            <p:cNvCxnSpPr>
              <a:stCxn id="21" idx="6"/>
              <a:endCxn id="22" idx="1"/>
            </p:cNvCxnSpPr>
            <p:nvPr/>
          </p:nvCxnSpPr>
          <p:spPr>
            <a:xfrm flipV="1">
              <a:off x="8098531" y="4007691"/>
              <a:ext cx="1042189" cy="1874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6066134" y="3784397"/>
              <a:ext cx="4849688" cy="821421"/>
              <a:chOff x="6037362" y="3824455"/>
              <a:chExt cx="4878458" cy="790159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037362" y="3824455"/>
                <a:ext cx="2044454" cy="79015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fa-IR" sz="3200" b="1" dirty="0" smtClean="0">
                    <a:ea typeface="Times New Roman" panose="02020603050405020304" pitchFamily="18" charset="0"/>
                    <a:cs typeface="B Nazanin" panose="00000400000000000000" pitchFamily="2" charset="-78"/>
                  </a:rPr>
                  <a:t>رهبری و مدیریت</a:t>
                </a:r>
                <a:endParaRPr lang="en-US" sz="3200" b="1" dirty="0"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130188" y="3868336"/>
                <a:ext cx="1785632" cy="3418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1600" dirty="0" smtClean="0">
                    <a:ea typeface="Times New Roman" panose="02020603050405020304" pitchFamily="18" charset="0"/>
                    <a:cs typeface="B Nazanin" panose="00000400000000000000" pitchFamily="2" charset="-78"/>
                  </a:rPr>
                  <a:t>انتصاب بر اساس شایستگی</a:t>
                </a:r>
                <a:endParaRPr lang="en-US" sz="1600" dirty="0"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130188" y="4239433"/>
                <a:ext cx="1785631" cy="3297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2400" dirty="0" smtClean="0">
                    <a:ea typeface="Times New Roman" panose="02020603050405020304" pitchFamily="18" charset="0"/>
                    <a:cs typeface="B Nazanin" panose="00000400000000000000" pitchFamily="2" charset="-78"/>
                  </a:rPr>
                  <a:t>ثبات و مداومت</a:t>
                </a:r>
                <a:endParaRPr lang="en-US" sz="2400" dirty="0"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  <p:cxnSp>
            <p:nvCxnSpPr>
              <p:cNvPr id="26" name="Straight Arrow Connector 25"/>
              <p:cNvCxnSpPr>
                <a:stCxn id="21" idx="6"/>
                <a:endCxn id="23" idx="1"/>
              </p:cNvCxnSpPr>
              <p:nvPr/>
            </p:nvCxnSpPr>
            <p:spPr>
              <a:xfrm>
                <a:off x="8081816" y="4219535"/>
                <a:ext cx="1048372" cy="1847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/>
          <p:cNvGrpSpPr/>
          <p:nvPr/>
        </p:nvGrpSpPr>
        <p:grpSpPr>
          <a:xfrm flipH="1">
            <a:off x="792788" y="1553881"/>
            <a:ext cx="5287766" cy="1229193"/>
            <a:chOff x="8034518" y="1761473"/>
            <a:chExt cx="2749036" cy="473075"/>
          </a:xfrm>
        </p:grpSpPr>
        <p:sp>
          <p:nvSpPr>
            <p:cNvPr id="56" name="Oval 55"/>
            <p:cNvSpPr/>
            <p:nvPr/>
          </p:nvSpPr>
          <p:spPr>
            <a:xfrm>
              <a:off x="8034518" y="1761473"/>
              <a:ext cx="1228090" cy="47307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90000"/>
                </a:lnSpc>
                <a:spcAft>
                  <a:spcPts val="0"/>
                </a:spcAft>
              </a:pPr>
              <a:r>
                <a:rPr lang="fa-IR" sz="2800" b="1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حمایت حرفه‏ای نومعلمان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84064" y="1781476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400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توسعه شایستگی‏ها</a:t>
              </a:r>
              <a:endParaRPr lang="en-US" sz="36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783429" y="199801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400" dirty="0" smtClean="0">
                  <a:ea typeface="Times New Roman" panose="02020603050405020304" pitchFamily="18" charset="0"/>
                  <a:cs typeface="B Nazanin" panose="00000400000000000000" pitchFamily="2" charset="-78"/>
                </a:rPr>
                <a:t>ترمیم شایستگی</a:t>
              </a:r>
              <a:r>
                <a:rPr lang="fa-IR" sz="2400" dirty="0">
                  <a:ea typeface="Times New Roman" panose="02020603050405020304" pitchFamily="18" charset="0"/>
                  <a:cs typeface="B Nazanin" panose="00000400000000000000" pitchFamily="2" charset="-78"/>
                </a:rPr>
                <a:t>‏ها</a:t>
              </a:r>
            </a:p>
          </p:txBody>
        </p:sp>
        <p:cxnSp>
          <p:nvCxnSpPr>
            <p:cNvPr id="60" name="Straight Arrow Connector 59"/>
            <p:cNvCxnSpPr>
              <a:stCxn id="56" idx="6"/>
              <a:endCxn id="57" idx="1"/>
            </p:cNvCxnSpPr>
            <p:nvPr/>
          </p:nvCxnSpPr>
          <p:spPr>
            <a:xfrm flipV="1">
              <a:off x="9262608" y="1880536"/>
              <a:ext cx="521456" cy="1174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6" idx="6"/>
              <a:endCxn id="58" idx="1"/>
            </p:cNvCxnSpPr>
            <p:nvPr/>
          </p:nvCxnSpPr>
          <p:spPr>
            <a:xfrm>
              <a:off x="9262608" y="1998011"/>
              <a:ext cx="520821" cy="990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 flipH="1">
            <a:off x="792788" y="2979859"/>
            <a:ext cx="5287764" cy="1229193"/>
            <a:chOff x="8034519" y="1781476"/>
            <a:chExt cx="2749035" cy="473075"/>
          </a:xfrm>
        </p:grpSpPr>
        <p:sp>
          <p:nvSpPr>
            <p:cNvPr id="64" name="Oval 63"/>
            <p:cNvSpPr/>
            <p:nvPr/>
          </p:nvSpPr>
          <p:spPr>
            <a:xfrm>
              <a:off x="8034519" y="1781476"/>
              <a:ext cx="1228090" cy="47307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90000"/>
                </a:lnSpc>
                <a:spcAft>
                  <a:spcPts val="0"/>
                </a:spcAft>
              </a:pPr>
              <a:r>
                <a:rPr lang="fa-IR" sz="2800" b="1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ارزشیابی نومعلمان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784064" y="1781476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000" dirty="0" smtClean="0">
                  <a:ea typeface="Times New Roman" panose="02020603050405020304" pitchFamily="18" charset="0"/>
                  <a:cs typeface="B Nazanin" panose="00000400000000000000" pitchFamily="2" charset="-78"/>
                </a:rPr>
                <a:t>ارزشیابی مستقیم</a:t>
              </a:r>
              <a:endPara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783429" y="1998011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000" dirty="0" smtClean="0">
                  <a:ea typeface="Times New Roman" panose="02020603050405020304" pitchFamily="18" charset="0"/>
                  <a:cs typeface="B Nazanin" panose="00000400000000000000" pitchFamily="2" charset="-78"/>
                </a:rPr>
                <a:t>ارزشیابی غیرمستقیم</a:t>
              </a:r>
              <a:endPara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68" name="Straight Arrow Connector 67"/>
            <p:cNvCxnSpPr>
              <a:stCxn id="64" idx="6"/>
              <a:endCxn id="65" idx="1"/>
            </p:cNvCxnSpPr>
            <p:nvPr/>
          </p:nvCxnSpPr>
          <p:spPr>
            <a:xfrm flipV="1">
              <a:off x="9262609" y="1880536"/>
              <a:ext cx="521455" cy="1374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4" idx="6"/>
              <a:endCxn id="66" idx="1"/>
            </p:cNvCxnSpPr>
            <p:nvPr/>
          </p:nvCxnSpPr>
          <p:spPr>
            <a:xfrm>
              <a:off x="9262609" y="2018014"/>
              <a:ext cx="520820" cy="79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665803" y="4080942"/>
            <a:ext cx="4667418" cy="1114031"/>
            <a:chOff x="6066134" y="3784397"/>
            <a:chExt cx="4849687" cy="821421"/>
          </a:xfrm>
        </p:grpSpPr>
        <p:cxnSp>
          <p:nvCxnSpPr>
            <p:cNvPr id="40" name="Straight Arrow Connector 39"/>
            <p:cNvCxnSpPr>
              <a:stCxn id="42" idx="6"/>
              <a:endCxn id="43" idx="1"/>
            </p:cNvCxnSpPr>
            <p:nvPr/>
          </p:nvCxnSpPr>
          <p:spPr>
            <a:xfrm flipV="1">
              <a:off x="8098531" y="3993267"/>
              <a:ext cx="1042188" cy="2018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6066134" y="3784397"/>
              <a:ext cx="4849687" cy="821421"/>
              <a:chOff x="6037362" y="3824455"/>
              <a:chExt cx="4878457" cy="790159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6037362" y="3824455"/>
                <a:ext cx="2044454" cy="79015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fa-IR" sz="3200" b="1" dirty="0" smtClean="0">
                    <a:ea typeface="Times New Roman" panose="02020603050405020304" pitchFamily="18" charset="0"/>
                    <a:cs typeface="B Nazanin" panose="00000400000000000000" pitchFamily="2" charset="-78"/>
                  </a:rPr>
                  <a:t>سیستم تربیت</a:t>
                </a:r>
                <a:endParaRPr lang="en-US" sz="3200" b="1" dirty="0"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130187" y="3854461"/>
                <a:ext cx="1785632" cy="3418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2400" dirty="0">
                    <a:ea typeface="Times New Roman" panose="02020603050405020304" pitchFamily="18" charset="0"/>
                    <a:cs typeface="B Nazanin" panose="00000400000000000000" pitchFamily="2" charset="-78"/>
                  </a:rPr>
                  <a:t>تربیت مشترک</a:t>
                </a:r>
                <a:endParaRPr lang="en-US" sz="2400" dirty="0"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130188" y="4239433"/>
                <a:ext cx="1785631" cy="3297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2400" dirty="0" smtClean="0">
                    <a:ea typeface="Times New Roman" panose="02020603050405020304" pitchFamily="18" charset="0"/>
                    <a:cs typeface="B Nazanin" panose="00000400000000000000" pitchFamily="2" charset="-78"/>
                  </a:rPr>
                  <a:t>رقابت‏پذیری</a:t>
                </a:r>
                <a:endParaRPr lang="en-US" sz="2400" dirty="0"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  <p:cxnSp>
            <p:nvCxnSpPr>
              <p:cNvPr id="46" name="Straight Arrow Connector 45"/>
              <p:cNvCxnSpPr>
                <a:stCxn id="42" idx="6"/>
                <a:endCxn id="44" idx="1"/>
              </p:cNvCxnSpPr>
              <p:nvPr/>
            </p:nvCxnSpPr>
            <p:spPr>
              <a:xfrm>
                <a:off x="8081816" y="4219535"/>
                <a:ext cx="1048372" cy="1847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 flipH="1">
            <a:off x="792790" y="4364217"/>
            <a:ext cx="5287764" cy="1229193"/>
            <a:chOff x="8034519" y="1781476"/>
            <a:chExt cx="2749035" cy="473075"/>
          </a:xfrm>
        </p:grpSpPr>
        <p:sp>
          <p:nvSpPr>
            <p:cNvPr id="52" name="Oval 51"/>
            <p:cNvSpPr/>
            <p:nvPr/>
          </p:nvSpPr>
          <p:spPr>
            <a:xfrm>
              <a:off x="8034519" y="1781476"/>
              <a:ext cx="1228090" cy="47307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90000"/>
                </a:lnSpc>
                <a:spcAft>
                  <a:spcPts val="0"/>
                </a:spcAft>
              </a:pPr>
              <a:r>
                <a:rPr lang="fa-IR" sz="2800" b="1" dirty="0" smtClean="0">
                  <a:effectLst/>
                  <a:ea typeface="Times New Roman" panose="02020603050405020304" pitchFamily="18" charset="0"/>
                  <a:cs typeface="B Nazanin" panose="00000400000000000000" pitchFamily="2" charset="-78"/>
                </a:rPr>
                <a:t>انگاره‏سازی حرفه معلمی</a:t>
              </a:r>
              <a:endParaRPr lang="en-US" sz="40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784064" y="1781476"/>
              <a:ext cx="999490" cy="198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000" dirty="0" smtClean="0">
                  <a:ea typeface="Times New Roman" panose="02020603050405020304" pitchFamily="18" charset="0"/>
                  <a:cs typeface="B Nazanin" panose="00000400000000000000" pitchFamily="2" charset="-78"/>
                </a:rPr>
                <a:t>ارزشگذاری </a:t>
              </a:r>
              <a:r>
                <a:rPr lang="fa-IR" sz="2000" dirty="0">
                  <a:ea typeface="Times New Roman" panose="02020603050405020304" pitchFamily="18" charset="0"/>
                  <a:cs typeface="B Nazanin" panose="00000400000000000000" pitchFamily="2" charset="-78"/>
                </a:rPr>
                <a:t>شغل معلمی</a:t>
              </a:r>
              <a:endPara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83430" y="1998011"/>
              <a:ext cx="999490" cy="2372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a-IR" sz="2000" dirty="0" smtClean="0">
                  <a:ea typeface="Times New Roman" panose="02020603050405020304" pitchFamily="18" charset="0"/>
                  <a:cs typeface="B Nazanin" panose="00000400000000000000" pitchFamily="2" charset="-78"/>
                </a:rPr>
                <a:t>بازنمایی مثبت شغل معلمی</a:t>
              </a:r>
              <a:endPara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Straight Arrow Connector 66"/>
            <p:cNvCxnSpPr>
              <a:stCxn id="52" idx="6"/>
              <a:endCxn id="53" idx="1"/>
            </p:cNvCxnSpPr>
            <p:nvPr/>
          </p:nvCxnSpPr>
          <p:spPr>
            <a:xfrm flipV="1">
              <a:off x="9262609" y="1880536"/>
              <a:ext cx="521455" cy="1374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2" idx="6"/>
            </p:cNvCxnSpPr>
            <p:nvPr/>
          </p:nvCxnSpPr>
          <p:spPr>
            <a:xfrm>
              <a:off x="9262609" y="2018014"/>
              <a:ext cx="520821" cy="985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390525" y="670973"/>
            <a:ext cx="1142999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تدوین الگو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90525" y="1488141"/>
            <a:ext cx="11430000" cy="489360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2400" b="1" dirty="0" smtClean="0">
                <a:cs typeface="B Yagut" panose="00000400000000000000" pitchFamily="2" charset="-78"/>
              </a:rPr>
              <a:t>۱- </a:t>
            </a:r>
            <a:r>
              <a:rPr lang="fa-IR" sz="2400" b="1" dirty="0">
                <a:cs typeface="B Yagut" panose="00000400000000000000" pitchFamily="2" charset="-78"/>
              </a:rPr>
              <a:t>روند </a:t>
            </a:r>
            <a:r>
              <a:rPr lang="fa-IR" sz="2400" b="1" dirty="0" smtClean="0">
                <a:cs typeface="B Yagut" panose="00000400000000000000" pitchFamily="2" charset="-78"/>
              </a:rPr>
              <a:t>مصاحبه‏های </a:t>
            </a:r>
            <a:r>
              <a:rPr lang="fa-IR" sz="2400" b="1" dirty="0">
                <a:cs typeface="B Yagut" panose="00000400000000000000" pitchFamily="2" charset="-78"/>
              </a:rPr>
              <a:t>انجام شده با هر یک از </a:t>
            </a:r>
            <a:r>
              <a:rPr lang="fa-IR" sz="2400" b="1" dirty="0" smtClean="0">
                <a:cs typeface="B Yagut" panose="00000400000000000000" pitchFamily="2" charset="-78"/>
              </a:rPr>
              <a:t>مصاحبه‏شوندگان </a:t>
            </a:r>
            <a:r>
              <a:rPr lang="fa-IR" sz="2400" b="1" dirty="0">
                <a:cs typeface="B Yagut" panose="00000400000000000000" pitchFamily="2" charset="-78"/>
              </a:rPr>
              <a:t>مورد </a:t>
            </a:r>
            <a:r>
              <a:rPr lang="fa-IR" sz="2400" b="1" dirty="0" smtClean="0">
                <a:cs typeface="B Yagut" panose="00000400000000000000" pitchFamily="2" charset="-78"/>
              </a:rPr>
              <a:t>بازخوانی قرار </a:t>
            </a:r>
            <a:r>
              <a:rPr lang="fa-IR" sz="2400" b="1" dirty="0">
                <a:cs typeface="B Yagut" panose="00000400000000000000" pitchFamily="2" charset="-78"/>
              </a:rPr>
              <a:t>گرفت. </a:t>
            </a:r>
            <a:r>
              <a:rPr lang="fa-IR" sz="2400" b="1" dirty="0">
                <a:solidFill>
                  <a:srgbClr val="C00000"/>
                </a:solidFill>
                <a:cs typeface="B Yagut" panose="00000400000000000000" pitchFamily="2" charset="-78"/>
              </a:rPr>
              <a:t>فرایند آموزش و </a:t>
            </a:r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آماده‏سازی </a:t>
            </a:r>
            <a:r>
              <a:rPr lang="fa-IR" sz="2400" b="1" dirty="0">
                <a:solidFill>
                  <a:srgbClr val="C00000"/>
                </a:solidFill>
                <a:cs typeface="B Yagut" panose="00000400000000000000" pitchFamily="2" charset="-78"/>
              </a:rPr>
              <a:t>به صورت آشکار و نهفته </a:t>
            </a:r>
            <a:r>
              <a:rPr lang="fa-IR" sz="2400" b="1" dirty="0">
                <a:cs typeface="B Yagut" panose="00000400000000000000" pitchFamily="2" charset="-78"/>
              </a:rPr>
              <a:t>در گفتمان ایجاد شده تشخیص و </a:t>
            </a:r>
            <a:r>
              <a:rPr lang="fa-IR" sz="2400" b="1" dirty="0" smtClean="0">
                <a:cs typeface="B Yagut" panose="00000400000000000000" pitchFamily="2" charset="-78"/>
              </a:rPr>
              <a:t>یادداشت‏برداری </a:t>
            </a:r>
            <a:r>
              <a:rPr lang="fa-IR" sz="2400" b="1" dirty="0">
                <a:cs typeface="B Yagut" panose="00000400000000000000" pitchFamily="2" charset="-78"/>
              </a:rPr>
              <a:t>شد.</a:t>
            </a: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2400" b="1" dirty="0">
                <a:cs typeface="B Yagut" panose="00000400000000000000" pitchFamily="2" charset="-78"/>
              </a:rPr>
              <a:t>۲- روال منطقی حاکم بر هر نظام آموزشی به ویژه نظام تربیت معلم شامل سه مرحله </a:t>
            </a:r>
            <a:r>
              <a:rPr lang="fa-IR" sz="2400" b="1" dirty="0">
                <a:solidFill>
                  <a:srgbClr val="C00000"/>
                </a:solidFill>
                <a:cs typeface="B Yagut" panose="00000400000000000000" pitchFamily="2" charset="-78"/>
              </a:rPr>
              <a:t>ورودی، فرایند و خروجی </a:t>
            </a:r>
            <a:r>
              <a:rPr lang="fa-IR" sz="2400" b="1" dirty="0">
                <a:cs typeface="B Yagut" panose="00000400000000000000" pitchFamily="2" charset="-78"/>
              </a:rPr>
              <a:t>است. این موضوع در تدوین الگو مد نظر قرار </a:t>
            </a:r>
            <a:r>
              <a:rPr lang="fa-IR" sz="2400" b="1" dirty="0" smtClean="0">
                <a:cs typeface="B Yagut" panose="00000400000000000000" pitchFamily="2" charset="-78"/>
              </a:rPr>
              <a:t>گرفت (نگاه سیستمی).</a:t>
            </a:r>
            <a:endParaRPr lang="fa-IR" sz="2400" b="1" dirty="0"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2400" b="1" dirty="0">
                <a:cs typeface="B Yagut" panose="00000400000000000000" pitchFamily="2" charset="-78"/>
              </a:rPr>
              <a:t>۳- </a:t>
            </a:r>
            <a:r>
              <a:rPr lang="fa-IR" sz="2400" b="1" dirty="0">
                <a:solidFill>
                  <a:srgbClr val="C00000"/>
                </a:solidFill>
                <a:cs typeface="B Yagut" panose="00000400000000000000" pitchFamily="2" charset="-78"/>
              </a:rPr>
              <a:t>الگوهای ارائه شده در فصل دوم </a:t>
            </a:r>
            <a:r>
              <a:rPr lang="fa-IR" sz="2400" b="1" dirty="0" smtClean="0">
                <a:cs typeface="B Yagut" panose="00000400000000000000" pitchFamily="2" charset="-78"/>
              </a:rPr>
              <a:t>در </a:t>
            </a:r>
            <a:r>
              <a:rPr lang="fa-IR" sz="2400" b="1" dirty="0">
                <a:cs typeface="B Yagut" panose="00000400000000000000" pitchFamily="2" charset="-78"/>
              </a:rPr>
              <a:t>تدوین الگو مورد توجه </a:t>
            </a:r>
            <a:r>
              <a:rPr lang="fa-IR" sz="2400" b="1" dirty="0" smtClean="0">
                <a:cs typeface="B Yagut" panose="00000400000000000000" pitchFamily="2" charset="-78"/>
              </a:rPr>
              <a:t>قرار </a:t>
            </a:r>
            <a:r>
              <a:rPr lang="fa-IR" sz="2400" b="1" dirty="0">
                <a:cs typeface="B Yagut" panose="00000400000000000000" pitchFamily="2" charset="-78"/>
              </a:rPr>
              <a:t>گرفتند.</a:t>
            </a: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2400" b="1" dirty="0">
                <a:cs typeface="B Yagut" panose="00000400000000000000" pitchFamily="2" charset="-78"/>
              </a:rPr>
              <a:t>۴- الگوهای </a:t>
            </a:r>
            <a:r>
              <a:rPr lang="fa-IR" sz="2400" b="1" dirty="0">
                <a:solidFill>
                  <a:srgbClr val="C00000"/>
                </a:solidFill>
                <a:cs typeface="B Yagut" panose="00000400000000000000" pitchFamily="2" charset="-78"/>
              </a:rPr>
              <a:t>تعالی سازمانی</a:t>
            </a:r>
            <a:r>
              <a:rPr lang="fa-IR" sz="2400" b="1" dirty="0">
                <a:cs typeface="B Yagut" panose="00000400000000000000" pitchFamily="2" charset="-78"/>
              </a:rPr>
              <a:t> از جمله چارچوب اروپایی مدیریت </a:t>
            </a:r>
            <a:r>
              <a:rPr lang="fa-IR" sz="2400" b="1" dirty="0" smtClean="0">
                <a:cs typeface="B Yagut" panose="00000400000000000000" pitchFamily="2" charset="-78"/>
              </a:rPr>
              <a:t>کیفیت، </a:t>
            </a:r>
            <a:r>
              <a:rPr lang="fa-IR" sz="2400" b="1" dirty="0">
                <a:cs typeface="B Yagut" panose="00000400000000000000" pitchFamily="2" charset="-78"/>
              </a:rPr>
              <a:t>دمینگ و مالکوم بالدریج، استاندارد ایزو 34000 و عناصر </a:t>
            </a:r>
            <a:r>
              <a:rPr lang="fa-IR" sz="2400" b="1" dirty="0" smtClean="0">
                <a:cs typeface="B Yagut" panose="00000400000000000000" pitchFamily="2" charset="-78"/>
              </a:rPr>
              <a:t>آن‏ها </a:t>
            </a:r>
            <a:r>
              <a:rPr lang="fa-IR" sz="2400" b="1" dirty="0">
                <a:cs typeface="B Yagut" panose="00000400000000000000" pitchFamily="2" charset="-78"/>
              </a:rPr>
              <a:t>نیز به عنوان الگوهای اصلی مد نظر قرار گرفت.</a:t>
            </a: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2400" b="1" dirty="0">
                <a:cs typeface="B Yagut" panose="00000400000000000000" pitchFamily="2" charset="-78"/>
              </a:rPr>
              <a:t>5- </a:t>
            </a:r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تجربیات </a:t>
            </a:r>
            <a:r>
              <a:rPr lang="fa-IR" sz="2400" b="1" dirty="0">
                <a:solidFill>
                  <a:srgbClr val="C00000"/>
                </a:solidFill>
                <a:cs typeface="B Yagut" panose="00000400000000000000" pitchFamily="2" charset="-78"/>
              </a:rPr>
              <a:t>زیسته پژوهشگر </a:t>
            </a:r>
            <a:r>
              <a:rPr lang="fa-IR" sz="2400" b="1" dirty="0">
                <a:cs typeface="B Yagut" panose="00000400000000000000" pitchFamily="2" charset="-78"/>
              </a:rPr>
              <a:t>از فعالیت در تربیت معلم </a:t>
            </a:r>
            <a:r>
              <a:rPr lang="fa-IR" sz="2400" b="1" dirty="0" smtClean="0">
                <a:cs typeface="B Yagut" panose="00000400000000000000" pitchFamily="2" charset="-78"/>
              </a:rPr>
              <a:t>نیز </a:t>
            </a:r>
            <a:r>
              <a:rPr lang="fa-IR" sz="2400" b="1" dirty="0">
                <a:cs typeface="B Yagut" panose="00000400000000000000" pitchFamily="2" charset="-78"/>
              </a:rPr>
              <a:t>بهره گرفته </a:t>
            </a:r>
            <a:r>
              <a:rPr lang="fa-IR" sz="2400" b="1" dirty="0" smtClean="0">
                <a:cs typeface="B Yagut" panose="00000400000000000000" pitchFamily="2" charset="-78"/>
              </a:rPr>
              <a:t>شد.</a:t>
            </a:r>
            <a:endParaRPr lang="fa-IR" sz="2400" b="1" dirty="0"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2400" b="1" dirty="0">
                <a:cs typeface="B Yagut" panose="00000400000000000000" pitchFamily="2" charset="-78"/>
              </a:rPr>
              <a:t>6- رویکرد حاکم بر الگو، دارای سه زیربنا یا مفروضه است: الف)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تربیت معلم به عنوان سازمان 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یادگیرنده</a:t>
            </a:r>
            <a:r>
              <a:rPr lang="fa-IR" sz="2400" b="1" dirty="0" smtClean="0">
                <a:cs typeface="B Yagut" panose="00000400000000000000" pitchFamily="2" charset="-78"/>
              </a:rPr>
              <a:t>؛ </a:t>
            </a:r>
            <a:r>
              <a:rPr lang="fa-IR" sz="2400" b="1" dirty="0">
                <a:cs typeface="B Yagut" panose="00000400000000000000" pitchFamily="2" charset="-78"/>
              </a:rPr>
              <a:t>ب) 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شایستگی</a:t>
            </a:r>
            <a:r>
              <a:rPr lang="fa-IR" sz="2400" b="1" dirty="0" smtClean="0">
                <a:cs typeface="B Yagut" panose="00000400000000000000" pitchFamily="2" charset="-78"/>
              </a:rPr>
              <a:t>‏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محوری</a:t>
            </a:r>
            <a:r>
              <a:rPr lang="fa-IR" sz="2400" b="1" dirty="0" smtClean="0">
                <a:cs typeface="B Yagut" panose="00000400000000000000" pitchFamily="2" charset="-78"/>
              </a:rPr>
              <a:t> و </a:t>
            </a:r>
            <a:r>
              <a:rPr lang="fa-IR" sz="2400" b="1" dirty="0">
                <a:cs typeface="B Yagut" panose="00000400000000000000" pitchFamily="2" charset="-78"/>
              </a:rPr>
              <a:t>ج) 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معلم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به مثابه یادگیرنده 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مادام‏العمر</a:t>
            </a:r>
            <a:endParaRPr lang="fa-IR" sz="2400" b="1" dirty="0">
              <a:cs typeface="B Yagut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2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715375" y="670973"/>
            <a:ext cx="2202384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تدوین الگو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694" t="8024" r="33194" b="10494"/>
          <a:stretch/>
        </p:blipFill>
        <p:spPr>
          <a:xfrm>
            <a:off x="269507" y="0"/>
            <a:ext cx="5919537" cy="68779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4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0" y="6709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اعتباریابی الگو [</a:t>
            </a:r>
            <a:r>
              <a:rPr lang="fa-IR" sz="24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بحث در گروه کانونی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838200" y="1488141"/>
            <a:ext cx="10079560" cy="45002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2800" b="1" dirty="0" smtClean="0">
                <a:cs typeface="B Yagut" panose="00000400000000000000" pitchFamily="2" charset="-78"/>
              </a:rPr>
              <a:t>تشکیل جلسه با حضور 8 نفر از </a:t>
            </a:r>
            <a:r>
              <a:rPr lang="fa-IR" sz="28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مطلعان کلیدی</a:t>
            </a: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2800" b="1" dirty="0">
                <a:solidFill>
                  <a:srgbClr val="3366FF"/>
                </a:solidFill>
                <a:cs typeface="B Yagut" panose="00000400000000000000" pitchFamily="2" charset="-78"/>
              </a:rPr>
              <a:t>	</a:t>
            </a:r>
            <a:r>
              <a:rPr lang="fa-IR" sz="28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				</a:t>
            </a:r>
            <a:r>
              <a:rPr lang="fa-IR" sz="2800" b="1" dirty="0" smtClean="0">
                <a:solidFill>
                  <a:srgbClr val="C00000"/>
                </a:solidFill>
                <a:cs typeface="B Yagut" panose="00000400000000000000" pitchFamily="2" charset="-78"/>
                <a:sym typeface="Wingdings" panose="05000000000000000000" pitchFamily="2" charset="2"/>
              </a:rPr>
              <a:t></a:t>
            </a:r>
            <a:endParaRPr lang="fa-IR" sz="28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400" b="1" dirty="0">
                <a:cs typeface="B Yagut" panose="00000400000000000000" pitchFamily="2" charset="-78"/>
              </a:rPr>
              <a:t>1- نمودار از حالت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مؤلفه</a:t>
            </a:r>
            <a:r>
              <a:rPr lang="fa-IR" sz="2400" b="1" dirty="0">
                <a:cs typeface="B Yagut" panose="00000400000000000000" pitchFamily="2" charset="-78"/>
              </a:rPr>
              <a:t>‏ای به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فرایندی</a:t>
            </a:r>
            <a:r>
              <a:rPr lang="fa-IR" sz="2400" b="1" dirty="0">
                <a:cs typeface="B Yagut" panose="00000400000000000000" pitchFamily="2" charset="-78"/>
              </a:rPr>
              <a:t> تبدیل شد.</a:t>
            </a: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400" b="1" dirty="0">
                <a:cs typeface="B Yagut" panose="00000400000000000000" pitchFamily="2" charset="-78"/>
              </a:rPr>
              <a:t>2- در الگوی بازبینی شده،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سیاست‏ها و اقدامات </a:t>
            </a:r>
            <a:r>
              <a:rPr lang="fa-IR" sz="2400" b="1" dirty="0">
                <a:cs typeface="B Yagut" panose="00000400000000000000" pitchFamily="2" charset="-78"/>
              </a:rPr>
              <a:t>نیز افزوده شد. </a:t>
            </a:r>
            <a:endParaRPr lang="fa-IR" sz="2400" b="1" dirty="0" smtClean="0"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400" b="1" dirty="0" smtClean="0">
                <a:cs typeface="B Yagut" panose="00000400000000000000" pitchFamily="2" charset="-78"/>
              </a:rPr>
              <a:t>3- </a:t>
            </a:r>
            <a:r>
              <a:rPr lang="fa-IR" sz="2400" b="1" dirty="0">
                <a:cs typeface="B Yagut" panose="00000400000000000000" pitchFamily="2" charset="-78"/>
              </a:rPr>
              <a:t>برخی عناوین در الگوی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بازبینی</a:t>
            </a:r>
            <a:r>
              <a:rPr lang="fa-IR" sz="2400" b="1" dirty="0">
                <a:cs typeface="B Yagut" panose="00000400000000000000" pitchFamily="2" charset="-78"/>
              </a:rPr>
              <a:t> شده </a:t>
            </a:r>
            <a:r>
              <a:rPr lang="fa-IR" sz="2400" b="1" dirty="0" smtClean="0">
                <a:cs typeface="B Yagut" panose="00000400000000000000" pitchFamily="2" charset="-78"/>
              </a:rPr>
              <a:t>تغییر </a:t>
            </a:r>
            <a:r>
              <a:rPr lang="fa-IR" sz="2400" b="1" dirty="0">
                <a:cs typeface="B Yagut" panose="00000400000000000000" pitchFamily="2" charset="-78"/>
              </a:rPr>
              <a:t>یافت. به طور مثال واژه «پیش معلمی» به «داوطلب معلمی»، «آغازین معلمی» به «دانشجو معلمی»، «انگاره‏سازی حرفه معلمی» به «سیمای معلمی»، «سیستم پذیرش» به «سیستم تربیت» «برنامه‏های درسی و غیردرسی» به «برنامه‏های رسمی و غیررسمی» تغییر یافت.</a:t>
            </a: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400" b="1" dirty="0">
                <a:cs typeface="B Yagut" panose="00000400000000000000" pitchFamily="2" charset="-78"/>
              </a:rPr>
              <a:t>4- بعد «سنجش پیامدهای یادگیری» </a:t>
            </a:r>
            <a:r>
              <a:rPr lang="fa-IR" sz="2400" b="1" dirty="0" smtClean="0">
                <a:cs typeface="B Yagut" panose="00000400000000000000" pitchFamily="2" charset="-78"/>
              </a:rPr>
              <a:t>و «محیط قانون و مقررات» به </a:t>
            </a:r>
            <a:r>
              <a:rPr lang="fa-IR" sz="2400" b="1" dirty="0">
                <a:cs typeface="B Yagut" panose="00000400000000000000" pitchFamily="2" charset="-78"/>
              </a:rPr>
              <a:t>دلیل اهمیت آن در اطمینان‏بخشی به کیفیت دانش‏آموختگان افزوده شد.</a:t>
            </a: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400" b="1" dirty="0">
                <a:cs typeface="B Yagut" panose="00000400000000000000" pitchFamily="2" charset="-78"/>
              </a:rPr>
              <a:t>5- برخی اصلاحات در سیاست‏ها صورت </a:t>
            </a:r>
            <a:r>
              <a:rPr lang="fa-IR" sz="2400" b="1" dirty="0" smtClean="0">
                <a:cs typeface="B Yagut" panose="00000400000000000000" pitchFamily="2" charset="-78"/>
              </a:rPr>
              <a:t>گرفت مانند ادغام</a:t>
            </a:r>
            <a:r>
              <a:rPr lang="fa-IR" sz="2400" b="1" dirty="0">
                <a:cs typeface="B Yagut" panose="00000400000000000000" pitchFamily="2" charset="-78"/>
              </a:rPr>
              <a:t>، حذف و </a:t>
            </a:r>
            <a:r>
              <a:rPr lang="fa-IR" sz="2400" b="1" dirty="0" smtClean="0">
                <a:cs typeface="B Yagut" panose="00000400000000000000" pitchFamily="2" charset="-78"/>
              </a:rPr>
              <a:t>ایجاد</a:t>
            </a:r>
            <a:r>
              <a:rPr lang="fa-IR" sz="2400" b="1" dirty="0">
                <a:cs typeface="B Yagut" panose="00000400000000000000" pitchFamily="2" charset="-78"/>
              </a:rPr>
              <a:t>.</a:t>
            </a: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endParaRPr lang="fa-IR" sz="2800" b="1" dirty="0">
              <a:solidFill>
                <a:srgbClr val="3366FF"/>
              </a:solidFill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endParaRPr lang="fa-IR" sz="2800" b="1" dirty="0" smtClean="0">
              <a:solidFill>
                <a:schemeClr val="tx1"/>
              </a:solidFill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endParaRPr lang="fa-IR" sz="2800" b="1" dirty="0">
              <a:solidFill>
                <a:srgbClr val="3366FF"/>
              </a:solidFill>
              <a:cs typeface="B Yagut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04334" y="230707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اعتباریابی الگو [</a:t>
            </a:r>
            <a:r>
              <a:rPr lang="fa-IR" sz="24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بحث در گروه کانونی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9167" t="13332" r="6875" b="10556"/>
          <a:stretch/>
        </p:blipFill>
        <p:spPr>
          <a:xfrm>
            <a:off x="25401" y="1063625"/>
            <a:ext cx="12107333" cy="5528733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6687" y="2478386"/>
            <a:ext cx="10043738" cy="1398289"/>
          </a:xfrm>
        </p:spPr>
        <p:txBody>
          <a:bodyPr lIns="0" tIns="0" rIns="0" bIns="0">
            <a:normAutofit/>
          </a:bodyPr>
          <a:lstStyle/>
          <a:p>
            <a:pPr rtl="1">
              <a:lnSpc>
                <a:spcPct val="100000"/>
              </a:lnSpc>
            </a:pPr>
            <a:r>
              <a:rPr lang="fa-IR" sz="4000" dirty="0" smtClean="0">
                <a:solidFill>
                  <a:srgbClr val="003300"/>
                </a:solidFill>
                <a:cs typeface="B Titr" pitchFamily="2" charset="-78"/>
              </a:rPr>
              <a:t>یافته‏های پژوهش [بخش کمی]</a:t>
            </a:r>
            <a:endParaRPr lang="en-US" sz="4000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996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0" y="6709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یافته‏های پژوهش [</a:t>
            </a:r>
            <a:r>
              <a:rPr lang="fa-IR" sz="24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آمار توصیفی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875" t="24259" r="20834" b="18704"/>
          <a:stretch/>
        </p:blipFill>
        <p:spPr>
          <a:xfrm>
            <a:off x="0" y="1504950"/>
            <a:ext cx="12192000" cy="50863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0" y="6709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یافته‏های پژوهش [</a:t>
            </a:r>
            <a:r>
              <a:rPr lang="fa-IR" sz="24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آمار توصیفی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834" t="24259" r="33853" b="13519"/>
          <a:stretch/>
        </p:blipFill>
        <p:spPr>
          <a:xfrm>
            <a:off x="161925" y="1401272"/>
            <a:ext cx="5114925" cy="5142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1875" t="28333" r="30313" b="31296"/>
          <a:stretch/>
        </p:blipFill>
        <p:spPr>
          <a:xfrm>
            <a:off x="5410200" y="1401271"/>
            <a:ext cx="6781800" cy="4152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3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29733" y="1883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وضعیت دانشگاه فرهنگیان در مؤلفه‏های تضمین کیفیت [</a:t>
            </a:r>
            <a:r>
              <a:rPr lang="fa-IR" sz="2954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داوطلب معلمی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048" t="20194" r="18810" b="12504"/>
          <a:stretch/>
        </p:blipFill>
        <p:spPr>
          <a:xfrm>
            <a:off x="0" y="988137"/>
            <a:ext cx="12192000" cy="58698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29733" y="1883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وضعیت دانشگاه فرهنگیان در مؤلفه‏های تضمین کیفیت [</a:t>
            </a:r>
            <a:r>
              <a:rPr lang="fa-IR" sz="2954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کارگزاران یادگیری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873" t="21041" r="15159" b="10953"/>
          <a:stretch/>
        </p:blipFill>
        <p:spPr>
          <a:xfrm>
            <a:off x="0" y="1001486"/>
            <a:ext cx="12192000" cy="58565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29733" y="670973"/>
            <a:ext cx="10088026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اهداف پژوهش</a:t>
            </a:r>
            <a:endParaRPr lang="fa-IR" sz="2954" dirty="0">
              <a:solidFill>
                <a:srgbClr val="3A1D00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9732" y="1488141"/>
            <a:ext cx="10088027" cy="45002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bIns="0">
            <a:normAutofit fontScale="40000" lnSpcReduction="20000"/>
          </a:bodyPr>
          <a:lstStyle/>
          <a:p>
            <a:pPr algn="r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5900" b="1" dirty="0" smtClean="0">
                <a:cs typeface="B Yagut" panose="00000400000000000000" pitchFamily="2" charset="-78"/>
              </a:rPr>
              <a:t>هدف </a:t>
            </a:r>
            <a:r>
              <a:rPr lang="fa-IR" sz="5900" b="1" dirty="0">
                <a:cs typeface="B Yagut" panose="00000400000000000000" pitchFamily="2" charset="-78"/>
              </a:rPr>
              <a:t>کلی</a:t>
            </a:r>
          </a:p>
          <a:p>
            <a:pPr marL="45720" indent="0" algn="r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5100" b="1" dirty="0">
                <a:solidFill>
                  <a:srgbClr val="3366FF"/>
                </a:solidFill>
                <a:cs typeface="B Yagut" panose="00000400000000000000" pitchFamily="2" charset="-78"/>
              </a:rPr>
              <a:t>طراحی الگوی تضمین کیفیت فرایند آموزش و آماده‏سازی </a:t>
            </a:r>
            <a:r>
              <a:rPr lang="fa-IR" sz="51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دانشجومعلمان </a:t>
            </a:r>
            <a:r>
              <a:rPr lang="fa-IR" sz="5100" b="1" dirty="0">
                <a:solidFill>
                  <a:srgbClr val="3366FF"/>
                </a:solidFill>
                <a:cs typeface="B Yagut" panose="00000400000000000000" pitchFamily="2" charset="-78"/>
              </a:rPr>
              <a:t>در </a:t>
            </a:r>
            <a:r>
              <a:rPr lang="fa-IR" sz="51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دانشگاه فرهنگیان</a:t>
            </a:r>
          </a:p>
          <a:p>
            <a:pPr marL="45720" indent="0" algn="r" rtl="1">
              <a:lnSpc>
                <a:spcPct val="130000"/>
              </a:lnSpc>
              <a:spcBef>
                <a:spcPts val="0"/>
              </a:spcBef>
              <a:buNone/>
            </a:pPr>
            <a:endParaRPr lang="fa-IR" sz="1100" b="1" dirty="0">
              <a:cs typeface="B Yagut" panose="00000400000000000000" pitchFamily="2" charset="-78"/>
            </a:endParaRPr>
          </a:p>
          <a:p>
            <a:pPr algn="r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5900" b="1" dirty="0">
                <a:cs typeface="B Yagut" panose="00000400000000000000" pitchFamily="2" charset="-78"/>
              </a:rPr>
              <a:t>اهداف جزئی</a:t>
            </a:r>
          </a:p>
          <a:p>
            <a:pPr marL="45720" indent="0" algn="r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5100" b="1" dirty="0">
                <a:solidFill>
                  <a:srgbClr val="3366FF"/>
                </a:solidFill>
                <a:cs typeface="B Yagut" panose="00000400000000000000" pitchFamily="2" charset="-78"/>
              </a:rPr>
              <a:t>1- آگاهی از درک و تفسیر افراد از تضمین کیفیت آموزش و آماده‏سازی </a:t>
            </a:r>
            <a:r>
              <a:rPr lang="fa-IR" sz="51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دانشجومعلمان </a:t>
            </a:r>
            <a:r>
              <a:rPr lang="fa-IR" sz="5100" b="1" dirty="0">
                <a:solidFill>
                  <a:srgbClr val="3366FF"/>
                </a:solidFill>
                <a:cs typeface="B Yagut" panose="00000400000000000000" pitchFamily="2" charset="-78"/>
              </a:rPr>
              <a:t>در دانشگاه فرهنگیان</a:t>
            </a:r>
          </a:p>
          <a:p>
            <a:pPr marL="45720" indent="0" algn="r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5100" b="1" dirty="0">
                <a:solidFill>
                  <a:srgbClr val="3366FF"/>
                </a:solidFill>
                <a:cs typeface="B Yagut" panose="00000400000000000000" pitchFamily="2" charset="-78"/>
              </a:rPr>
              <a:t>2- شناسایی مؤلفه‏های الگوی تضمین کیفیت فرایند آموزش و آماده‏سازی </a:t>
            </a:r>
            <a:r>
              <a:rPr lang="fa-IR" sz="51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دانشجومعلمان </a:t>
            </a:r>
            <a:r>
              <a:rPr lang="fa-IR" sz="5100" b="1" dirty="0">
                <a:solidFill>
                  <a:srgbClr val="3366FF"/>
                </a:solidFill>
                <a:cs typeface="B Yagut" panose="00000400000000000000" pitchFamily="2" charset="-78"/>
              </a:rPr>
              <a:t>در دانشگاه فرهنگیان</a:t>
            </a:r>
          </a:p>
          <a:p>
            <a:pPr marL="45720" indent="0" algn="r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5100" b="1" dirty="0">
                <a:solidFill>
                  <a:srgbClr val="3366FF"/>
                </a:solidFill>
                <a:cs typeface="B Yagut" panose="00000400000000000000" pitchFamily="2" charset="-78"/>
              </a:rPr>
              <a:t>3- شناسایی اقدامات و سیاست‏های متناسب با مؤلفه‏های الگوی تضمین کیفیت فرایند آموزش و آماده‏سازی </a:t>
            </a:r>
            <a:r>
              <a:rPr lang="fa-IR" sz="51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دانشجومعلمان </a:t>
            </a:r>
            <a:r>
              <a:rPr lang="fa-IR" sz="5100" b="1" dirty="0">
                <a:solidFill>
                  <a:srgbClr val="3366FF"/>
                </a:solidFill>
                <a:cs typeface="B Yagut" panose="00000400000000000000" pitchFamily="2" charset="-78"/>
              </a:rPr>
              <a:t>در </a:t>
            </a:r>
            <a:r>
              <a:rPr lang="fa-IR" sz="51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دانشگاه فرهنگیان</a:t>
            </a:r>
            <a:endParaRPr lang="fa-IR" sz="5100" b="1" dirty="0">
              <a:solidFill>
                <a:srgbClr val="3366FF"/>
              </a:solidFill>
              <a:cs typeface="B Yagut" panose="00000400000000000000" pitchFamily="2" charset="-78"/>
            </a:endParaRPr>
          </a:p>
          <a:p>
            <a:pPr marL="45720" indent="0" algn="r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5100" b="1" dirty="0">
                <a:solidFill>
                  <a:srgbClr val="3366FF"/>
                </a:solidFill>
                <a:cs typeface="B Yagut" panose="00000400000000000000" pitchFamily="2" charset="-78"/>
              </a:rPr>
              <a:t>4- تعیین الگوی تضمین کیفیت فرایند آموزش و آماده‏سازی </a:t>
            </a:r>
            <a:r>
              <a:rPr lang="fa-IR" sz="51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دانشجومعلمان </a:t>
            </a:r>
            <a:r>
              <a:rPr lang="fa-IR" sz="5100" b="1" dirty="0">
                <a:solidFill>
                  <a:srgbClr val="3366FF"/>
                </a:solidFill>
                <a:cs typeface="B Yagut" panose="00000400000000000000" pitchFamily="2" charset="-78"/>
              </a:rPr>
              <a:t>در دانشگاه فرهنگیان</a:t>
            </a:r>
          </a:p>
          <a:p>
            <a:pPr marL="45720" indent="0" algn="r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5100" b="1" dirty="0">
                <a:solidFill>
                  <a:srgbClr val="3366FF"/>
                </a:solidFill>
                <a:cs typeface="B Yagut" panose="00000400000000000000" pitchFamily="2" charset="-78"/>
              </a:rPr>
              <a:t>5- تعیین وضعیت فعلی </a:t>
            </a:r>
            <a:r>
              <a:rPr lang="fa-IR" sz="51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مؤلفه‏های </a:t>
            </a:r>
            <a:r>
              <a:rPr lang="fa-IR" sz="5100" b="1" dirty="0">
                <a:solidFill>
                  <a:srgbClr val="3366FF"/>
                </a:solidFill>
                <a:cs typeface="B Yagut" panose="00000400000000000000" pitchFamily="2" charset="-78"/>
              </a:rPr>
              <a:t>تضمین کیفیت فرایند آموزش و آماده‏سازی </a:t>
            </a:r>
            <a:r>
              <a:rPr lang="fa-IR" sz="51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دانشجومعلمان در </a:t>
            </a:r>
            <a:r>
              <a:rPr lang="fa-IR" sz="5100" b="1" dirty="0">
                <a:solidFill>
                  <a:srgbClr val="3366FF"/>
                </a:solidFill>
                <a:cs typeface="B Yagut" panose="00000400000000000000" pitchFamily="2" charset="-78"/>
              </a:rPr>
              <a:t>دانشگاه </a:t>
            </a:r>
            <a:r>
              <a:rPr lang="fa-IR" sz="51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فرهنگیان </a:t>
            </a:r>
            <a:r>
              <a:rPr lang="fa-IR" sz="5100" b="1" dirty="0">
                <a:solidFill>
                  <a:srgbClr val="3366FF"/>
                </a:solidFill>
                <a:cs typeface="B Yagut" panose="00000400000000000000" pitchFamily="2" charset="-78"/>
              </a:rPr>
              <a:t>و اقدامات و </a:t>
            </a:r>
            <a:r>
              <a:rPr lang="fa-IR" sz="51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سیاست‏های </a:t>
            </a:r>
            <a:r>
              <a:rPr lang="fa-IR" sz="5100" b="1" dirty="0">
                <a:solidFill>
                  <a:srgbClr val="3366FF"/>
                </a:solidFill>
                <a:cs typeface="B Yagut" panose="00000400000000000000" pitchFamily="2" charset="-78"/>
              </a:rPr>
              <a:t>متناسب با </a:t>
            </a:r>
            <a:r>
              <a:rPr lang="fa-IR" sz="51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آن‏ها</a:t>
            </a:r>
            <a:endParaRPr lang="fa-IR" sz="5100" b="1" dirty="0">
              <a:solidFill>
                <a:srgbClr val="3366FF"/>
              </a:solidFill>
              <a:cs typeface="B Yagut" panose="00000400000000000000" pitchFamily="2" charset="-78"/>
            </a:endParaRPr>
          </a:p>
          <a:p>
            <a:pPr marL="45720" indent="0" algn="r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5100" b="1" dirty="0">
                <a:solidFill>
                  <a:srgbClr val="3366FF"/>
                </a:solidFill>
                <a:cs typeface="B Yagut" panose="00000400000000000000" pitchFamily="2" charset="-78"/>
              </a:rPr>
              <a:t>6- اعتباریابی الگوی تضمین کیفیت فرایند آموزش و آماده‏سازی </a:t>
            </a:r>
            <a:r>
              <a:rPr lang="fa-IR" sz="51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دانشجومعلمان </a:t>
            </a:r>
            <a:r>
              <a:rPr lang="fa-IR" sz="5100" b="1" dirty="0">
                <a:solidFill>
                  <a:srgbClr val="3366FF"/>
                </a:solidFill>
                <a:cs typeface="B Yagut" panose="00000400000000000000" pitchFamily="2" charset="-78"/>
              </a:rPr>
              <a:t>در دانشگاه فرهنگیان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29733" y="1883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وضعیت دانشگاه فرهنگیان در مؤلفه‏های تضمین کیفیت [</a:t>
            </a:r>
            <a:r>
              <a:rPr lang="fa-IR" sz="2954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محیط یادگیری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333" t="16808" r="22460" b="7848"/>
          <a:stretch/>
        </p:blipFill>
        <p:spPr>
          <a:xfrm>
            <a:off x="829733" y="957943"/>
            <a:ext cx="10079559" cy="58565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29733" y="1883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وضعیت دانشگاه فرهنگیان در مؤلفه‏های تضمین کیفیت [</a:t>
            </a:r>
            <a:r>
              <a:rPr lang="fa-IR" sz="2954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برنامه یادگیری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952" t="22029" r="15635" b="10671"/>
          <a:stretch/>
        </p:blipFill>
        <p:spPr>
          <a:xfrm>
            <a:off x="0" y="1030515"/>
            <a:ext cx="12192000" cy="58274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29733" y="1883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وضعیت دانشگاه فرهنگیان در مؤلفه‏های تضمین کیفیت [</a:t>
            </a:r>
            <a:r>
              <a:rPr lang="fa-IR" sz="2954" dirty="0" smtClean="0">
                <a:solidFill>
                  <a:srgbClr val="3366FF"/>
                </a:solidFill>
                <a:latin typeface="+mj-lt"/>
                <a:ea typeface="+mj-ea"/>
                <a:cs typeface="B Titr" pitchFamily="2" charset="-78"/>
              </a:rPr>
              <a:t>فرایند یاددهی-یادگیری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064" t="15679" r="21825" b="6861"/>
          <a:stretch/>
        </p:blipFill>
        <p:spPr>
          <a:xfrm>
            <a:off x="661609" y="909563"/>
            <a:ext cx="10415806" cy="59484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29733" y="1883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وضعیت دانشگاه فرهنگیان در مؤلفه‏های تضمین کیفیت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158" t="22734" r="14048" b="8553"/>
          <a:stretch/>
        </p:blipFill>
        <p:spPr>
          <a:xfrm>
            <a:off x="586311" y="972458"/>
            <a:ext cx="10566401" cy="58855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6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2112441" y="6709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تحلیل عاملی تأییدی سازه داوطلب معلمی 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6" name="Picture 5" descr="C:\Users\namdari\Desktop\ANALYSIS\DAVT\JAZB\t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r="33255" b="58309"/>
          <a:stretch/>
        </p:blipFill>
        <p:spPr bwMode="auto">
          <a:xfrm>
            <a:off x="0" y="1"/>
            <a:ext cx="6604000" cy="678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9445" t="29506" r="18195" b="50494"/>
          <a:stretch/>
        </p:blipFill>
        <p:spPr>
          <a:xfrm>
            <a:off x="6604000" y="3405415"/>
            <a:ext cx="5588000" cy="13002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1" y="6709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تحلیل عاملی تأییدی سازه داوطلب معلمی 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027" t="24074" r="20139" b="14444"/>
          <a:stretch/>
        </p:blipFill>
        <p:spPr>
          <a:xfrm>
            <a:off x="838201" y="1458086"/>
            <a:ext cx="10036208" cy="53999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2112441" y="5439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تحلیل عاملی تأییدی </a:t>
            </a:r>
            <a:r>
              <a:rPr lang="fa-IR" sz="2954" dirty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سازه کارگزاران یادگیری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" name="Picture 2" descr="C:\Users\namdari\Desktop\ANALYSIS\karg\jj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" r="36037" b="11602"/>
          <a:stretch/>
        </p:blipFill>
        <p:spPr bwMode="auto">
          <a:xfrm>
            <a:off x="0" y="0"/>
            <a:ext cx="6083300" cy="6864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791" t="29074" r="14375" b="48333"/>
          <a:stretch/>
        </p:blipFill>
        <p:spPr>
          <a:xfrm>
            <a:off x="6133996" y="4011386"/>
            <a:ext cx="6007308" cy="1155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9652000" y="670973"/>
            <a:ext cx="2540000" cy="1284828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تحلیل عاملی تأییدی </a:t>
            </a:r>
            <a:r>
              <a:rPr lang="fa-IR" sz="2954" dirty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سازه کارگزاران یادگیری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403" t="23704" r="17917" b="11605"/>
          <a:stretch/>
        </p:blipFill>
        <p:spPr>
          <a:xfrm>
            <a:off x="0" y="0"/>
            <a:ext cx="9499599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1" y="6709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تحلیل عاملی تأییدی </a:t>
            </a:r>
            <a:r>
              <a:rPr lang="fa-IR" sz="2954" dirty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سازه 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محیط یادگیری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4" name="Picture 3" descr="C:\Users\namdari\Desktop\ANALYSIS\mohi\g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19" b="10383"/>
          <a:stretch/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6771" t="25185" r="16875" b="53704"/>
          <a:stretch/>
        </p:blipFill>
        <p:spPr>
          <a:xfrm>
            <a:off x="5029200" y="2354036"/>
            <a:ext cx="7162800" cy="13430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864600" y="670973"/>
            <a:ext cx="3009900" cy="1170528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تحلیل عاملی تأییدی </a:t>
            </a:r>
            <a:r>
              <a:rPr lang="fa-IR" sz="2954" dirty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سازه 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محیط یادگیری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180" t="22963" r="25903" b="10617"/>
          <a:stretch/>
        </p:blipFill>
        <p:spPr>
          <a:xfrm>
            <a:off x="0" y="0"/>
            <a:ext cx="8763000" cy="6832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6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0" y="6709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مروری بر مبانی نظری</a:t>
            </a:r>
            <a:endParaRPr lang="fa-IR" sz="2954" dirty="0">
              <a:solidFill>
                <a:srgbClr val="3A1D00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38200" y="1488141"/>
            <a:ext cx="10079560" cy="45002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800" b="1" dirty="0" smtClean="0">
                <a:cs typeface="B Yagut" panose="00000400000000000000" pitchFamily="2" charset="-78"/>
              </a:rPr>
              <a:t>در جستجوی مفهوم کیفیت: </a:t>
            </a:r>
            <a:r>
              <a:rPr lang="fa-IR" sz="28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هدفمند</a:t>
            </a:r>
            <a:r>
              <a:rPr lang="fa-IR" sz="2800" b="1" dirty="0" smtClean="0">
                <a:cs typeface="B Yagut" panose="00000400000000000000" pitchFamily="2" charset="-78"/>
              </a:rPr>
              <a:t>، </a:t>
            </a:r>
            <a:r>
              <a:rPr lang="fa-IR" sz="2800" b="1" dirty="0">
                <a:solidFill>
                  <a:srgbClr val="3366FF"/>
                </a:solidFill>
                <a:cs typeface="B Yagut" panose="00000400000000000000" pitchFamily="2" charset="-78"/>
              </a:rPr>
              <a:t>استثنایی</a:t>
            </a:r>
            <a:r>
              <a:rPr lang="fa-IR" sz="2800" b="1" dirty="0" smtClean="0">
                <a:cs typeface="B Yagut" panose="00000400000000000000" pitchFamily="2" charset="-78"/>
              </a:rPr>
              <a:t>، </a:t>
            </a:r>
            <a:r>
              <a:rPr lang="fa-IR" sz="2800" b="1" dirty="0">
                <a:solidFill>
                  <a:srgbClr val="3366FF"/>
                </a:solidFill>
                <a:cs typeface="B Yagut" panose="00000400000000000000" pitchFamily="2" charset="-78"/>
              </a:rPr>
              <a:t>تحولی</a:t>
            </a:r>
            <a:r>
              <a:rPr lang="fa-IR" sz="2800" b="1" dirty="0" smtClean="0">
                <a:cs typeface="B Yagut" panose="00000400000000000000" pitchFamily="2" charset="-78"/>
              </a:rPr>
              <a:t> و </a:t>
            </a:r>
            <a:r>
              <a:rPr lang="fa-IR" sz="28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پاسخگو</a:t>
            </a:r>
          </a:p>
          <a:p>
            <a:pPr algn="r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800" b="1" dirty="0" smtClean="0">
                <a:cs typeface="B Yagut" panose="00000400000000000000" pitchFamily="2" charset="-78"/>
              </a:rPr>
              <a:t>تفاوت های ماه</a:t>
            </a:r>
            <a:r>
              <a:rPr lang="fa-IR" sz="2800" b="1" dirty="0">
                <a:cs typeface="B Yagut" panose="00000400000000000000" pitchFamily="2" charset="-78"/>
              </a:rPr>
              <a:t>ی</a:t>
            </a:r>
            <a:r>
              <a:rPr lang="fa-IR" sz="2800" b="1" dirty="0" smtClean="0">
                <a:cs typeface="B Yagut" panose="00000400000000000000" pitchFamily="2" charset="-78"/>
              </a:rPr>
              <a:t>تی در مفاهیم </a:t>
            </a:r>
            <a:r>
              <a:rPr lang="fa-IR" sz="2800" b="1" dirty="0">
                <a:solidFill>
                  <a:srgbClr val="3366FF"/>
                </a:solidFill>
                <a:cs typeface="B Yagut" panose="00000400000000000000" pitchFamily="2" charset="-78"/>
              </a:rPr>
              <a:t>کنترل کیفیت</a:t>
            </a:r>
            <a:r>
              <a:rPr lang="fa-IR" sz="2800" b="1" dirty="0" smtClean="0">
                <a:cs typeface="B Yagut" panose="00000400000000000000" pitchFamily="2" charset="-78"/>
              </a:rPr>
              <a:t>، </a:t>
            </a:r>
            <a:r>
              <a:rPr lang="fa-IR" sz="2800" b="1" dirty="0">
                <a:solidFill>
                  <a:srgbClr val="3366FF"/>
                </a:solidFill>
                <a:cs typeface="B Yagut" panose="00000400000000000000" pitchFamily="2" charset="-78"/>
              </a:rPr>
              <a:t>تضمین کیفیت </a:t>
            </a:r>
            <a:r>
              <a:rPr lang="fa-IR" sz="2800" b="1" dirty="0" smtClean="0">
                <a:cs typeface="B Yagut" panose="00000400000000000000" pitchFamily="2" charset="-78"/>
              </a:rPr>
              <a:t>و </a:t>
            </a:r>
            <a:r>
              <a:rPr lang="fa-IR" sz="2800" b="1" dirty="0">
                <a:solidFill>
                  <a:srgbClr val="3366FF"/>
                </a:solidFill>
                <a:cs typeface="B Yagut" panose="00000400000000000000" pitchFamily="2" charset="-78"/>
              </a:rPr>
              <a:t>مدیریت </a:t>
            </a:r>
            <a:r>
              <a:rPr lang="fa-IR" sz="28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کیفیت</a:t>
            </a:r>
          </a:p>
          <a:p>
            <a:pPr algn="r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800" b="1" dirty="0" smtClean="0">
                <a:cs typeface="B Yagut" panose="00000400000000000000" pitchFamily="2" charset="-78"/>
              </a:rPr>
              <a:t>پارادایم‏</a:t>
            </a:r>
            <a:r>
              <a:rPr lang="fa-IR" sz="2800" b="1" dirty="0">
                <a:cs typeface="B Yagut" panose="00000400000000000000" pitchFamily="2" charset="-78"/>
              </a:rPr>
              <a:t>های تضمین </a:t>
            </a:r>
            <a:r>
              <a:rPr lang="fa-IR" sz="2800" b="1" dirty="0" smtClean="0">
                <a:cs typeface="B Yagut" panose="00000400000000000000" pitchFamily="2" charset="-78"/>
              </a:rPr>
              <a:t>کیفیت: </a:t>
            </a:r>
            <a:r>
              <a:rPr lang="fa-IR" sz="28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اثربخشی یاددهی-یادگیری</a:t>
            </a:r>
            <a:r>
              <a:rPr lang="fa-IR" sz="2800" b="1" dirty="0" smtClean="0">
                <a:cs typeface="B Yagut" panose="00000400000000000000" pitchFamily="2" charset="-78"/>
              </a:rPr>
              <a:t>، </a:t>
            </a:r>
            <a:r>
              <a:rPr lang="fa-IR" sz="28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تعاملی</a:t>
            </a:r>
            <a:r>
              <a:rPr lang="fa-IR" sz="2800" b="1" dirty="0" smtClean="0">
                <a:cs typeface="B Yagut" panose="00000400000000000000" pitchFamily="2" charset="-78"/>
              </a:rPr>
              <a:t>، </a:t>
            </a:r>
            <a:r>
              <a:rPr lang="fa-IR" sz="28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آینده</a:t>
            </a:r>
          </a:p>
          <a:p>
            <a:pPr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800" b="1" dirty="0" smtClean="0">
                <a:cs typeface="B Yagut" panose="00000400000000000000" pitchFamily="2" charset="-78"/>
              </a:rPr>
              <a:t>تجارب تضمین کیفیت: </a:t>
            </a:r>
            <a:r>
              <a:rPr lang="fa-IR" sz="28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آلمان</a:t>
            </a:r>
            <a:r>
              <a:rPr lang="fa-IR" sz="2800" b="1" dirty="0" smtClean="0">
                <a:cs typeface="B Yagut" panose="00000400000000000000" pitchFamily="2" charset="-78"/>
              </a:rPr>
              <a:t>، </a:t>
            </a:r>
            <a:r>
              <a:rPr lang="fa-IR" sz="2800" b="1" dirty="0">
                <a:solidFill>
                  <a:srgbClr val="3366FF"/>
                </a:solidFill>
                <a:cs typeface="B Yagut" panose="00000400000000000000" pitchFamily="2" charset="-78"/>
              </a:rPr>
              <a:t>فنلاند</a:t>
            </a:r>
            <a:r>
              <a:rPr lang="fa-IR" sz="2800" b="1" dirty="0" smtClean="0">
                <a:cs typeface="B Yagut" panose="00000400000000000000" pitchFamily="2" charset="-78"/>
              </a:rPr>
              <a:t>، </a:t>
            </a:r>
            <a:r>
              <a:rPr lang="fa-IR" sz="2800" b="1" dirty="0">
                <a:solidFill>
                  <a:srgbClr val="3366FF"/>
                </a:solidFill>
                <a:cs typeface="B Yagut" panose="00000400000000000000" pitchFamily="2" charset="-78"/>
              </a:rPr>
              <a:t>ژاپن</a:t>
            </a:r>
            <a:r>
              <a:rPr lang="fa-IR" sz="2800" b="1" dirty="0" smtClean="0">
                <a:cs typeface="B Yagut" panose="00000400000000000000" pitchFamily="2" charset="-78"/>
              </a:rPr>
              <a:t>، </a:t>
            </a:r>
            <a:r>
              <a:rPr lang="fa-IR" sz="2800" b="1" dirty="0">
                <a:solidFill>
                  <a:srgbClr val="3366FF"/>
                </a:solidFill>
                <a:cs typeface="B Yagut" panose="00000400000000000000" pitchFamily="2" charset="-78"/>
              </a:rPr>
              <a:t>اسلوونی</a:t>
            </a:r>
            <a:r>
              <a:rPr lang="fa-IR" sz="2800" b="1" dirty="0" smtClean="0">
                <a:cs typeface="B Yagut" panose="00000400000000000000" pitchFamily="2" charset="-78"/>
              </a:rPr>
              <a:t>، </a:t>
            </a:r>
            <a:r>
              <a:rPr lang="fa-IR" sz="2800" b="1" dirty="0">
                <a:solidFill>
                  <a:srgbClr val="3366FF"/>
                </a:solidFill>
                <a:cs typeface="B Yagut" panose="00000400000000000000" pitchFamily="2" charset="-78"/>
              </a:rPr>
              <a:t>چین</a:t>
            </a:r>
            <a:r>
              <a:rPr lang="fa-IR" sz="2800" b="1" dirty="0" smtClean="0">
                <a:cs typeface="B Yagut" panose="00000400000000000000" pitchFamily="2" charset="-78"/>
              </a:rPr>
              <a:t> </a:t>
            </a:r>
            <a:r>
              <a:rPr lang="fa-IR" sz="2800" b="1" dirty="0">
                <a:solidFill>
                  <a:srgbClr val="3366FF"/>
                </a:solidFill>
                <a:cs typeface="B Yagut" panose="00000400000000000000" pitchFamily="2" charset="-78"/>
              </a:rPr>
              <a:t>تایپه</a:t>
            </a:r>
            <a:r>
              <a:rPr lang="fa-IR" sz="2800" b="1" dirty="0" smtClean="0">
                <a:cs typeface="B Yagut" panose="00000400000000000000" pitchFamily="2" charset="-78"/>
              </a:rPr>
              <a:t>، </a:t>
            </a:r>
            <a:r>
              <a:rPr lang="fa-IR" sz="2800" b="1" dirty="0">
                <a:solidFill>
                  <a:srgbClr val="3366FF"/>
                </a:solidFill>
                <a:cs typeface="B Yagut" panose="00000400000000000000" pitchFamily="2" charset="-78"/>
              </a:rPr>
              <a:t>سنگاپور</a:t>
            </a:r>
            <a:r>
              <a:rPr lang="fa-IR" sz="2800" b="1" dirty="0" smtClean="0">
                <a:cs typeface="B Yagut" panose="00000400000000000000" pitchFamily="2" charset="-78"/>
              </a:rPr>
              <a:t>، </a:t>
            </a:r>
            <a:r>
              <a:rPr lang="fa-IR" sz="2800" b="1" dirty="0">
                <a:solidFill>
                  <a:srgbClr val="3366FF"/>
                </a:solidFill>
                <a:cs typeface="B Yagut" panose="00000400000000000000" pitchFamily="2" charset="-78"/>
              </a:rPr>
              <a:t>ترکیه</a:t>
            </a:r>
            <a:r>
              <a:rPr lang="fa-IR" sz="2800" b="1" dirty="0" smtClean="0">
                <a:cs typeface="B Yagut" panose="00000400000000000000" pitchFamily="2" charset="-78"/>
              </a:rPr>
              <a:t> و </a:t>
            </a:r>
            <a:r>
              <a:rPr lang="fa-IR" sz="28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ایران</a:t>
            </a:r>
          </a:p>
          <a:p>
            <a:pPr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800" b="1" dirty="0" smtClean="0">
                <a:cs typeface="B Yagut" panose="00000400000000000000" pitchFamily="2" charset="-78"/>
              </a:rPr>
              <a:t>الگوهای </a:t>
            </a:r>
            <a:r>
              <a:rPr lang="fa-IR" sz="2800" b="1" dirty="0">
                <a:cs typeface="B Yagut" panose="00000400000000000000" pitchFamily="2" charset="-78"/>
              </a:rPr>
              <a:t>کیفیت بخشی در تربیت </a:t>
            </a:r>
            <a:r>
              <a:rPr lang="fa-IR" sz="2800" b="1" dirty="0" smtClean="0">
                <a:cs typeface="B Yagut" panose="00000400000000000000" pitchFamily="2" charset="-78"/>
              </a:rPr>
              <a:t>معلم</a:t>
            </a:r>
            <a:r>
              <a:rPr lang="fa-IR" sz="2800" b="1" dirty="0">
                <a:cs typeface="B Yagut" panose="00000400000000000000" pitchFamily="2" charset="-78"/>
              </a:rPr>
              <a:t> </a:t>
            </a:r>
            <a:r>
              <a:rPr lang="fa-IR" sz="2800" b="1" dirty="0" smtClean="0">
                <a:cs typeface="B Yagut" panose="00000400000000000000" pitchFamily="2" charset="-78"/>
              </a:rPr>
              <a:t>و آموزش عالی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2112441" y="6328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تحلیل عاملی تأییدی </a:t>
            </a:r>
            <a:r>
              <a:rPr lang="fa-IR" sz="2954" dirty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سازه 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برنامه یادگیری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" name="Picture 2" descr="C:\Users\namdari\Desktop\ANALYSIS\barn\standard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29" b="11148"/>
          <a:stretch/>
        </p:blipFill>
        <p:spPr bwMode="auto">
          <a:xfrm>
            <a:off x="0" y="0"/>
            <a:ext cx="62611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3959" t="25555" r="22812" b="56852"/>
          <a:stretch/>
        </p:blipFill>
        <p:spPr>
          <a:xfrm>
            <a:off x="6261100" y="2186215"/>
            <a:ext cx="5930900" cy="11026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9347200" y="670972"/>
            <a:ext cx="2692400" cy="1437227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تحلیل عاملی تأییدی سازه</a:t>
            </a:r>
          </a:p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 برنامه یادگیری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139" t="26296" r="20139" b="12963"/>
          <a:stretch/>
        </p:blipFill>
        <p:spPr>
          <a:xfrm>
            <a:off x="0" y="0"/>
            <a:ext cx="93472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2006601" y="5566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تحلیل عاملی تأییدی </a:t>
            </a:r>
            <a:r>
              <a:rPr lang="fa-IR" sz="2954" dirty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سازه 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فرایند یادگیری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" name="Picture 2" descr="D:\standard-far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3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708" t="28148" r="11771" b="47408"/>
          <a:stretch/>
        </p:blipFill>
        <p:spPr>
          <a:xfrm>
            <a:off x="6096001" y="2540907"/>
            <a:ext cx="6096000" cy="11291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9753600" y="670972"/>
            <a:ext cx="2438400" cy="1234027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تحلیل عاملی تأییدی </a:t>
            </a:r>
            <a:r>
              <a:rPr lang="fa-IR" sz="2954" dirty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سازه </a:t>
            </a:r>
            <a:endParaRPr lang="fa-IR" sz="2954" dirty="0" smtClean="0">
              <a:solidFill>
                <a:srgbClr val="3A1D00"/>
              </a:solidFill>
              <a:latin typeface="+mj-lt"/>
              <a:ea typeface="+mj-ea"/>
              <a:cs typeface="B Titr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فرایند یادگیری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556" t="23334" r="24861" b="10246"/>
          <a:stretch/>
        </p:blipFill>
        <p:spPr>
          <a:xfrm>
            <a:off x="0" y="0"/>
            <a:ext cx="9753600" cy="6832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0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1" y="6709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تحلیل عاملی تأییدی </a:t>
            </a:r>
            <a:r>
              <a:rPr lang="fa-IR" sz="2954" dirty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سازه 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نومعلمی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" name="Picture 2" descr="D:\standard-nom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88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9271" t="32222" r="7708" b="40926"/>
          <a:stretch/>
        </p:blipFill>
        <p:spPr>
          <a:xfrm>
            <a:off x="6038850" y="2000240"/>
            <a:ext cx="6153150" cy="11194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9403882" y="930855"/>
            <a:ext cx="2788118" cy="1331082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تحلیل عاملی تأییدی </a:t>
            </a:r>
            <a:r>
              <a:rPr lang="fa-IR" sz="2954" dirty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سازه 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نومعلمی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313" t="28518" r="8333" b="12037"/>
          <a:stretch/>
        </p:blipFill>
        <p:spPr>
          <a:xfrm>
            <a:off x="1" y="930854"/>
            <a:ext cx="9696450" cy="59271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2112441" y="5947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تحلیل عاملی تأییدی الگوی کلی (تضمین کیفیت)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/>
          <a:srcRect l="7364" t="13613" r="55821" b="8879"/>
          <a:stretch/>
        </p:blipFill>
        <p:spPr bwMode="auto">
          <a:xfrm>
            <a:off x="0" y="0"/>
            <a:ext cx="561975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8125" t="35000" r="17396" b="42593"/>
          <a:stretch/>
        </p:blipFill>
        <p:spPr>
          <a:xfrm>
            <a:off x="5619750" y="2087336"/>
            <a:ext cx="6572250" cy="128472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945040" y="670972"/>
            <a:ext cx="3246960" cy="1284827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تحلیل عاملی تأییدی </a:t>
            </a:r>
            <a:r>
              <a:rPr lang="fa-IR" sz="2954" dirty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سازه 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کلی تضمین کیفیت</a:t>
            </a:r>
            <a:endParaRPr lang="fa-IR" sz="2954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194" t="22099" r="32917" b="10494"/>
          <a:stretch/>
        </p:blipFill>
        <p:spPr>
          <a:xfrm>
            <a:off x="0" y="-1"/>
            <a:ext cx="6883400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458" t="50556" r="10208" b="27963"/>
          <a:stretch/>
        </p:blipFill>
        <p:spPr>
          <a:xfrm>
            <a:off x="6883400" y="3124200"/>
            <a:ext cx="5308600" cy="10096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6687" y="2478386"/>
            <a:ext cx="10043738" cy="1398289"/>
          </a:xfrm>
        </p:spPr>
        <p:txBody>
          <a:bodyPr lIns="0" tIns="0" rIns="0" bIns="0">
            <a:normAutofit/>
          </a:bodyPr>
          <a:lstStyle/>
          <a:p>
            <a:pPr rtl="1">
              <a:lnSpc>
                <a:spcPct val="100000"/>
              </a:lnSpc>
            </a:pPr>
            <a:r>
              <a:rPr lang="fa-IR" sz="4000" dirty="0" smtClean="0">
                <a:solidFill>
                  <a:srgbClr val="003300"/>
                </a:solidFill>
                <a:cs typeface="B Titr" pitchFamily="2" charset="-78"/>
              </a:rPr>
              <a:t>بحث و نتیجه‏گیری</a:t>
            </a:r>
            <a:endParaRPr lang="en-US" sz="4000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306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167" t="13332" r="6875" b="10556"/>
          <a:stretch/>
        </p:blipFill>
        <p:spPr>
          <a:xfrm>
            <a:off x="-27905" y="0"/>
            <a:ext cx="1225956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Double Brace 5"/>
          <p:cNvSpPr/>
          <p:nvPr/>
        </p:nvSpPr>
        <p:spPr>
          <a:xfrm>
            <a:off x="0" y="619125"/>
            <a:ext cx="2371725" cy="3962399"/>
          </a:xfrm>
          <a:prstGeom prst="bracePair">
            <a:avLst>
              <a:gd name="adj" fmla="val 4719"/>
            </a:avLst>
          </a:prstGeom>
          <a:ln w="3810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5416" t="39876" r="15833" b="10494"/>
          <a:stretch/>
        </p:blipFill>
        <p:spPr>
          <a:xfrm>
            <a:off x="-12875034" y="0"/>
            <a:ext cx="12231655" cy="70044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350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1.0543 -0.010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2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0" y="6709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مروری بر پژوهش‏های عملی</a:t>
            </a:r>
            <a:endParaRPr lang="fa-IR" sz="2954" dirty="0">
              <a:solidFill>
                <a:srgbClr val="3A1D00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88141"/>
            <a:ext cx="10079560" cy="45002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400" b="1" dirty="0" smtClean="0">
                <a:cs typeface="B Yagut" panose="00000400000000000000" pitchFamily="2" charset="-78"/>
              </a:rPr>
              <a:t>بررسی پژوهش‏های </a:t>
            </a:r>
            <a:r>
              <a:rPr lang="fa-IR" sz="2400" b="1" dirty="0">
                <a:cs typeface="B Yagut" panose="00000400000000000000" pitchFamily="2" charset="-78"/>
              </a:rPr>
              <a:t>انجام گرفته نشان </a:t>
            </a:r>
            <a:r>
              <a:rPr lang="fa-IR" sz="2400" b="1" dirty="0" smtClean="0">
                <a:cs typeface="B Yagut" panose="00000400000000000000" pitchFamily="2" charset="-78"/>
              </a:rPr>
              <a:t>می‏دهد </a:t>
            </a:r>
            <a:r>
              <a:rPr lang="fa-IR" sz="2400" b="1" dirty="0">
                <a:cs typeface="B Yagut" panose="00000400000000000000" pitchFamily="2" charset="-78"/>
              </a:rPr>
              <a:t>بیشتر تمرکز تحقیقات داخلی بر اهمیت توجه به کیفیت است. این تحقیقات بر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تعیین 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شایستگی‏ها </a:t>
            </a:r>
            <a:r>
              <a:rPr lang="fa-IR" sz="2400" b="1" dirty="0">
                <a:cs typeface="B Yagut" panose="00000400000000000000" pitchFamily="2" charset="-78"/>
              </a:rPr>
              <a:t>(خروشی و همکاران، 1394)،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ارزیابی 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صلاحیت‏ها </a:t>
            </a:r>
            <a:r>
              <a:rPr lang="fa-IR" sz="2400" b="1" dirty="0">
                <a:cs typeface="B Yagut" panose="00000400000000000000" pitchFamily="2" charset="-78"/>
              </a:rPr>
              <a:t>(مهرمحمدی، 1394)،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تأسیس نهاد ارزیابی و تضمین کیفیت </a:t>
            </a:r>
            <a:r>
              <a:rPr lang="fa-IR" sz="2400" b="1" dirty="0">
                <a:cs typeface="B Yagut" panose="00000400000000000000" pitchFamily="2" charset="-78"/>
              </a:rPr>
              <a:t>(قادرمرزی و صالحیان، 1394؛ </a:t>
            </a:r>
            <a:r>
              <a:rPr lang="fa-IR" sz="2400" b="1" dirty="0" smtClean="0">
                <a:cs typeface="B Yagut" panose="00000400000000000000" pitchFamily="2" charset="-78"/>
              </a:rPr>
              <a:t>عباس‏پور </a:t>
            </a:r>
            <a:r>
              <a:rPr lang="fa-IR" sz="2400" b="1" dirty="0">
                <a:cs typeface="B Yagut" panose="00000400000000000000" pitchFamily="2" charset="-78"/>
              </a:rPr>
              <a:t>و همکاران، 1395) و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برنامه درسی</a:t>
            </a:r>
            <a:r>
              <a:rPr lang="fa-IR" sz="2400" b="1" dirty="0">
                <a:cs typeface="B Yagut" panose="00000400000000000000" pitchFamily="2" charset="-78"/>
              </a:rPr>
              <a:t> (مهرمحمدی، 1392) تأکید دارند. باید گفت تا کنون الگوی جامعی در این زمینه طراحی و ارائه نشده است. تحقیقات انجام شده به </a:t>
            </a:r>
            <a:r>
              <a:rPr lang="fa-IR" sz="2400" b="1" dirty="0" smtClean="0">
                <a:cs typeface="B Yagut" panose="00000400000000000000" pitchFamily="2" charset="-78"/>
              </a:rPr>
              <a:t>شیوه‏ای </a:t>
            </a:r>
            <a:r>
              <a:rPr lang="fa-IR" sz="2400" b="1" dirty="0">
                <a:solidFill>
                  <a:srgbClr val="C00000"/>
                </a:solidFill>
                <a:cs typeface="B Yagut" panose="00000400000000000000" pitchFamily="2" charset="-78"/>
              </a:rPr>
              <a:t>مروری و </a:t>
            </a:r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کتابخانه‏ای </a:t>
            </a:r>
            <a:r>
              <a:rPr lang="fa-IR" sz="2400" b="1" dirty="0">
                <a:cs typeface="B Yagut" panose="00000400000000000000" pitchFamily="2" charset="-78"/>
              </a:rPr>
              <a:t>انجام گرفته و در مقام عمل با زمینه موجود </a:t>
            </a:r>
            <a:r>
              <a:rPr lang="fa-IR" sz="2400" b="1" dirty="0" smtClean="0">
                <a:cs typeface="B Yagut" panose="00000400000000000000" pitchFamily="2" charset="-78"/>
              </a:rPr>
              <a:t>تفاوت‏هایی </a:t>
            </a:r>
            <a:r>
              <a:rPr lang="fa-IR" sz="2400" b="1" dirty="0">
                <a:cs typeface="B Yagut" panose="00000400000000000000" pitchFamily="2" charset="-78"/>
              </a:rPr>
              <a:t>دارد.</a:t>
            </a:r>
          </a:p>
          <a:p>
            <a:pPr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400" b="1" dirty="0">
                <a:cs typeface="B Yagut" panose="00000400000000000000" pitchFamily="2" charset="-78"/>
              </a:rPr>
              <a:t>توجه به موضوع توان تربیت معلم در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پرورش 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شایستگی‏ها </a:t>
            </a:r>
            <a:r>
              <a:rPr lang="fa-IR" sz="2400" b="1" dirty="0">
                <a:cs typeface="B Yagut" panose="00000400000000000000" pitchFamily="2" charset="-78"/>
              </a:rPr>
              <a:t>نیز در </a:t>
            </a:r>
            <a:r>
              <a:rPr lang="fa-IR" sz="2400" b="1" dirty="0" smtClean="0">
                <a:cs typeface="B Yagut" panose="00000400000000000000" pitchFamily="2" charset="-78"/>
              </a:rPr>
              <a:t>پژوهش‏های </a:t>
            </a:r>
            <a:r>
              <a:rPr lang="fa-IR" sz="2400" b="1" dirty="0">
                <a:cs typeface="B Yagut" panose="00000400000000000000" pitchFamily="2" charset="-78"/>
              </a:rPr>
              <a:t>خارجی (کولشارستا و پندی، 2013؛ هو و نورث، 2015؛ چانگ و چی، 2009) مورد تأکید بوده است. از دیگر مسائل مورد توجه </a:t>
            </a:r>
            <a:r>
              <a:rPr lang="fa-IR" sz="2400" b="1" dirty="0" smtClean="0">
                <a:cs typeface="B Yagut" panose="00000400000000000000" pitchFamily="2" charset="-78"/>
              </a:rPr>
              <a:t>می‏توان </a:t>
            </a:r>
            <a:r>
              <a:rPr lang="fa-IR" sz="2400" b="1" dirty="0">
                <a:cs typeface="B Yagut" panose="00000400000000000000" pitchFamily="2" charset="-78"/>
              </a:rPr>
              <a:t>به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توسعه 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حرفه‏ای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معلم در زمینه تدریس </a:t>
            </a:r>
            <a:r>
              <a:rPr lang="fa-IR" sz="2400" b="1" dirty="0">
                <a:cs typeface="B Yagut" panose="00000400000000000000" pitchFamily="2" charset="-78"/>
              </a:rPr>
              <a:t>(سین و کیویر، 2014؛ دلشاد و اقبال، 2010)،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توجه به کارآموزی </a:t>
            </a:r>
            <a:r>
              <a:rPr lang="fa-IR" sz="2400" b="1" dirty="0">
                <a:cs typeface="B Yagut" panose="00000400000000000000" pitchFamily="2" charset="-78"/>
              </a:rPr>
              <a:t>(موخوپادیا، 2014؛ اووسو و براون، 2014؛ دلشاد و اقبال، 2010)،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توجه به 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مؤلفه‏های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ورودی، فرایند و خروجی</a:t>
            </a:r>
            <a:r>
              <a:rPr lang="fa-IR" sz="2400" b="1" dirty="0">
                <a:cs typeface="B Yagut" panose="00000400000000000000" pitchFamily="2" charset="-78"/>
              </a:rPr>
              <a:t> (شارما، 2013؛ چائوهان و شارما، 2015)،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برنامه درسی</a:t>
            </a:r>
            <a:r>
              <a:rPr lang="fa-IR" sz="2400" b="1" dirty="0">
                <a:cs typeface="B Yagut" panose="00000400000000000000" pitchFamily="2" charset="-78"/>
              </a:rPr>
              <a:t>،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ارزیابی جامع دانشجویان </a:t>
            </a:r>
            <a:r>
              <a:rPr lang="fa-IR" sz="2400" b="1" dirty="0">
                <a:cs typeface="B Yagut" panose="00000400000000000000" pitchFamily="2" charset="-78"/>
              </a:rPr>
              <a:t>و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راهبردهای پذیرش معلم</a:t>
            </a:r>
            <a:r>
              <a:rPr lang="fa-IR" sz="2400" b="1" dirty="0">
                <a:cs typeface="B Yagut" panose="00000400000000000000" pitchFamily="2" charset="-78"/>
              </a:rPr>
              <a:t> (موخوپادیا، 2014) اشاره کرد.</a:t>
            </a:r>
          </a:p>
          <a:p>
            <a:pPr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a-IR" sz="2400" b="1" dirty="0" smtClean="0">
              <a:cs typeface="B Yagut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5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167" t="13332" r="6875" b="10556"/>
          <a:stretch/>
        </p:blipFill>
        <p:spPr>
          <a:xfrm>
            <a:off x="-27905" y="0"/>
            <a:ext cx="1225956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6" name="Double Brace 5"/>
          <p:cNvSpPr/>
          <p:nvPr/>
        </p:nvSpPr>
        <p:spPr>
          <a:xfrm>
            <a:off x="2438400" y="257175"/>
            <a:ext cx="3663475" cy="2657475"/>
          </a:xfrm>
          <a:prstGeom prst="bracePair">
            <a:avLst>
              <a:gd name="adj" fmla="val 4719"/>
            </a:avLst>
          </a:prstGeom>
          <a:ln w="3810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5972" t="39753" r="15833" b="10370"/>
          <a:stretch/>
        </p:blipFill>
        <p:spPr>
          <a:xfrm>
            <a:off x="-12509501" y="-1"/>
            <a:ext cx="12231655" cy="68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1.02487 -0.00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167" t="13332" r="6875" b="10556"/>
          <a:stretch/>
        </p:blipFill>
        <p:spPr>
          <a:xfrm>
            <a:off x="-27905" y="0"/>
            <a:ext cx="1225956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Double Brace 5"/>
          <p:cNvSpPr/>
          <p:nvPr/>
        </p:nvSpPr>
        <p:spPr>
          <a:xfrm>
            <a:off x="2438400" y="3029632"/>
            <a:ext cx="3822700" cy="3091768"/>
          </a:xfrm>
          <a:prstGeom prst="bracePair">
            <a:avLst>
              <a:gd name="adj" fmla="val 4719"/>
            </a:avLst>
          </a:prstGeom>
          <a:ln w="3810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417" t="40000" r="15938" b="9815"/>
          <a:stretch/>
        </p:blipFill>
        <p:spPr>
          <a:xfrm>
            <a:off x="-12784106" y="-40174"/>
            <a:ext cx="12271311" cy="693834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15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1.04375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167" t="13332" r="6875" b="10556"/>
          <a:stretch/>
        </p:blipFill>
        <p:spPr>
          <a:xfrm>
            <a:off x="-27905" y="0"/>
            <a:ext cx="1225956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6" name="Double Brace 5"/>
          <p:cNvSpPr/>
          <p:nvPr/>
        </p:nvSpPr>
        <p:spPr>
          <a:xfrm>
            <a:off x="6159025" y="252100"/>
            <a:ext cx="3822700" cy="2834000"/>
          </a:xfrm>
          <a:prstGeom prst="bracePair">
            <a:avLst>
              <a:gd name="adj" fmla="val 4719"/>
            </a:avLst>
          </a:prstGeom>
          <a:ln w="3810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184" t="23717" r="7471" b="10996"/>
          <a:stretch/>
        </p:blipFill>
        <p:spPr>
          <a:xfrm>
            <a:off x="-13156552" y="26427"/>
            <a:ext cx="12231655" cy="68014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93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1.08828 -0.016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14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167" t="13332" r="6875" b="10556"/>
          <a:stretch/>
        </p:blipFill>
        <p:spPr>
          <a:xfrm>
            <a:off x="-27905" y="0"/>
            <a:ext cx="1225956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6" name="Double Brace 5"/>
          <p:cNvSpPr/>
          <p:nvPr/>
        </p:nvSpPr>
        <p:spPr>
          <a:xfrm>
            <a:off x="6076172" y="3393257"/>
            <a:ext cx="3822700" cy="3206810"/>
          </a:xfrm>
          <a:prstGeom prst="bracePair">
            <a:avLst>
              <a:gd name="adj" fmla="val 4719"/>
            </a:avLst>
          </a:prstGeom>
          <a:ln w="3810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313" t="40185" r="16146" b="14630"/>
          <a:stretch/>
        </p:blipFill>
        <p:spPr>
          <a:xfrm>
            <a:off x="-12536456" y="-64342"/>
            <a:ext cx="12226087" cy="689677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35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1.02526 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6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167" t="13332" r="6875" b="10556"/>
          <a:stretch/>
        </p:blipFill>
        <p:spPr>
          <a:xfrm>
            <a:off x="-27905" y="0"/>
            <a:ext cx="1225956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6" name="Double Brace 5"/>
          <p:cNvSpPr/>
          <p:nvPr/>
        </p:nvSpPr>
        <p:spPr>
          <a:xfrm>
            <a:off x="10020299" y="1810828"/>
            <a:ext cx="2211355" cy="3206810"/>
          </a:xfrm>
          <a:prstGeom prst="bracePair">
            <a:avLst>
              <a:gd name="adj" fmla="val 4719"/>
            </a:avLst>
          </a:prstGeom>
          <a:ln w="3810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5104" t="29630" r="2812" b="12037"/>
          <a:stretch/>
        </p:blipFill>
        <p:spPr>
          <a:xfrm>
            <a:off x="-12933912" y="-1"/>
            <a:ext cx="12248888" cy="6858001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65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1.06784 -0.0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8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180976" y="499523"/>
            <a:ext cx="11791950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00000"/>
              </a:lnSpc>
            </a:pPr>
            <a:r>
              <a:rPr lang="fa-IR" sz="24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نتیجه‏ نهایی</a:t>
            </a:r>
            <a:endParaRPr lang="fa-IR" sz="2400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180976" y="1488141"/>
            <a:ext cx="11791950" cy="52079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>
              <a:lnSpc>
                <a:spcPct val="100000"/>
              </a:lnSpc>
              <a:spcBef>
                <a:spcPts val="0"/>
              </a:spcBef>
            </a:pPr>
            <a:r>
              <a:rPr lang="fa-IR" sz="2600" b="1" spc="-30" dirty="0">
                <a:solidFill>
                  <a:schemeClr val="tx2"/>
                </a:solidFill>
                <a:cs typeface="B Yagut" panose="00000400000000000000" pitchFamily="2" charset="-78"/>
              </a:rPr>
              <a:t>تضمین کیفیت </a:t>
            </a:r>
            <a:r>
              <a:rPr lang="fa-IR" sz="2600" b="1" spc="-30" dirty="0" smtClean="0">
                <a:solidFill>
                  <a:schemeClr val="tx2"/>
                </a:solidFill>
                <a:cs typeface="B Yagut" panose="00000400000000000000" pitchFamily="2" charset="-78"/>
              </a:rPr>
              <a:t>آماده‏سازی </a:t>
            </a:r>
            <a:r>
              <a:rPr lang="fa-IR" sz="2600" b="1" spc="-30" dirty="0">
                <a:solidFill>
                  <a:schemeClr val="tx2"/>
                </a:solidFill>
                <a:cs typeface="B Yagut" panose="00000400000000000000" pitchFamily="2" charset="-78"/>
              </a:rPr>
              <a:t>به معنای بهبود مستمر، مستلزم آن است که تمامی عناصر و اجزای نظام تربیت معلم دارای برنامه مشخص برای بهبود مداوم و مستمر باشند و بخش آموزش و </a:t>
            </a:r>
            <a:r>
              <a:rPr lang="fa-IR" sz="2600" b="1" spc="-30" dirty="0" smtClean="0">
                <a:solidFill>
                  <a:schemeClr val="tx2"/>
                </a:solidFill>
                <a:cs typeface="B Yagut" panose="00000400000000000000" pitchFamily="2" charset="-78"/>
              </a:rPr>
              <a:t>آماده‏سازی </a:t>
            </a:r>
            <a:r>
              <a:rPr lang="fa-IR" sz="2600" b="1" spc="-30" dirty="0">
                <a:solidFill>
                  <a:schemeClr val="tx2"/>
                </a:solidFill>
                <a:cs typeface="B Yagut" panose="00000400000000000000" pitchFamily="2" charset="-78"/>
              </a:rPr>
              <a:t>باید دارای </a:t>
            </a:r>
            <a:r>
              <a:rPr lang="fa-IR" sz="2600" b="1" spc="-30" dirty="0" smtClean="0">
                <a:solidFill>
                  <a:schemeClr val="tx2"/>
                </a:solidFill>
                <a:cs typeface="B Yagut" panose="00000400000000000000" pitchFamily="2" charset="-78"/>
              </a:rPr>
              <a:t>برنامه ویژه‏تر </a:t>
            </a:r>
            <a:r>
              <a:rPr lang="fa-IR" sz="2600" b="1" spc="-30" dirty="0">
                <a:solidFill>
                  <a:schemeClr val="tx2"/>
                </a:solidFill>
                <a:cs typeface="B Yagut" panose="00000400000000000000" pitchFamily="2" charset="-78"/>
              </a:rPr>
              <a:t>باشد. در این راستا ضرورت داشت الگویی طراحی شود تا بر اساس آن بتوان نقشه راهی برای تضمین کیفیت </a:t>
            </a:r>
            <a:r>
              <a:rPr lang="fa-IR" sz="2600" b="1" spc="-30" dirty="0" smtClean="0">
                <a:solidFill>
                  <a:schemeClr val="tx2"/>
                </a:solidFill>
                <a:cs typeface="B Yagut" panose="00000400000000000000" pitchFamily="2" charset="-78"/>
              </a:rPr>
              <a:t>آماده‏سازی </a:t>
            </a:r>
            <a:r>
              <a:rPr lang="fa-IR" sz="2600" b="1" spc="-30" dirty="0">
                <a:solidFill>
                  <a:schemeClr val="tx2"/>
                </a:solidFill>
                <a:cs typeface="B Yagut" panose="00000400000000000000" pitchFamily="2" charset="-78"/>
              </a:rPr>
              <a:t>دانشجومعلمان ترسیم کرد. </a:t>
            </a:r>
            <a:endParaRPr lang="fa-IR" sz="2600" b="1" spc="-30" dirty="0" smtClean="0">
              <a:solidFill>
                <a:schemeClr val="tx2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0"/>
              </a:spcBef>
            </a:pPr>
            <a:r>
              <a:rPr lang="fa-IR" sz="2600" b="1" spc="-30" dirty="0" smtClean="0">
                <a:solidFill>
                  <a:schemeClr val="tx2"/>
                </a:solidFill>
                <a:cs typeface="B Yagut" panose="00000400000000000000" pitchFamily="2" charset="-78"/>
              </a:rPr>
              <a:t>الگوی </a:t>
            </a:r>
            <a:r>
              <a:rPr lang="fa-IR" sz="2600" b="1" spc="-30" dirty="0">
                <a:solidFill>
                  <a:schemeClr val="tx2"/>
                </a:solidFill>
                <a:cs typeface="B Yagut" panose="00000400000000000000" pitchFamily="2" charset="-78"/>
              </a:rPr>
              <a:t>به دست آمده از جهاتی با الگوهای موجود متفاوت است. توجه به فرایند تربیت معلم به عنوان سازمان یادگیرنده، اصل شایستگی محوری و مداومت در آموزش و </a:t>
            </a:r>
            <a:r>
              <a:rPr lang="fa-IR" sz="2600" b="1" spc="-30" dirty="0" smtClean="0">
                <a:solidFill>
                  <a:schemeClr val="tx2"/>
                </a:solidFill>
                <a:cs typeface="B Yagut" panose="00000400000000000000" pitchFamily="2" charset="-78"/>
              </a:rPr>
              <a:t>آماده‏سازی </a:t>
            </a:r>
            <a:r>
              <a:rPr lang="fa-IR" sz="2600" b="1" spc="-30" dirty="0">
                <a:solidFill>
                  <a:schemeClr val="tx2"/>
                </a:solidFill>
                <a:cs typeface="B Yagut" panose="00000400000000000000" pitchFamily="2" charset="-78"/>
              </a:rPr>
              <a:t>دانشجومعلمان سه عنصر خاص الگوی مذکور بود. با کاربست این الگو، پاسخگویی به عنوان یکی از </a:t>
            </a:r>
            <a:r>
              <a:rPr lang="fa-IR" sz="2600" b="1" spc="-30" dirty="0" smtClean="0">
                <a:solidFill>
                  <a:schemeClr val="tx2"/>
                </a:solidFill>
                <a:cs typeface="B Yagut" panose="00000400000000000000" pitchFamily="2" charset="-78"/>
              </a:rPr>
              <a:t>مسئولیت‏های سازمان‏ها در تربیت معلم </a:t>
            </a:r>
            <a:r>
              <a:rPr lang="fa-IR" sz="2600" b="1" spc="-30" dirty="0">
                <a:solidFill>
                  <a:schemeClr val="tx2"/>
                </a:solidFill>
                <a:cs typeface="B Yagut" panose="00000400000000000000" pitchFamily="2" charset="-78"/>
              </a:rPr>
              <a:t>افزایش خواهد </a:t>
            </a:r>
            <a:r>
              <a:rPr lang="fa-IR" sz="2600" b="1" spc="-30" dirty="0" smtClean="0">
                <a:solidFill>
                  <a:schemeClr val="tx2"/>
                </a:solidFill>
                <a:cs typeface="B Yagut" panose="00000400000000000000" pitchFamily="2" charset="-78"/>
              </a:rPr>
              <a:t>یافت. </a:t>
            </a:r>
            <a:endParaRPr lang="fa-IR" sz="2600" b="1" spc="-30" dirty="0">
              <a:solidFill>
                <a:schemeClr val="tx2"/>
              </a:solidFill>
              <a:cs typeface="B Yagut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180976" y="499523"/>
            <a:ext cx="11791950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00000"/>
              </a:lnSpc>
            </a:pPr>
            <a:r>
              <a:rPr lang="fa-IR" sz="24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نتیجه‏ نهایی [نوآوری‏های این پژوهش]</a:t>
            </a:r>
            <a:endParaRPr lang="fa-IR" sz="2400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180976" y="1488141"/>
            <a:ext cx="11791950" cy="52079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600" b="1" spc="-30" dirty="0">
                <a:solidFill>
                  <a:srgbClr val="3366FF"/>
                </a:solidFill>
                <a:cs typeface="B Yagut" panose="00000400000000000000" pitchFamily="2" charset="-78"/>
              </a:rPr>
              <a:t>1- توجه به رویکرد مؤلفه</a:t>
            </a:r>
            <a:r>
              <a:rPr lang="fa-IR" sz="2600" b="1" spc="-30" dirty="0" smtClean="0">
                <a:solidFill>
                  <a:srgbClr val="3366FF"/>
                </a:solidFill>
                <a:cs typeface="B Yagut" panose="00000400000000000000" pitchFamily="2" charset="-78"/>
              </a:rPr>
              <a:t>‏ها و سیاست‏ها</a:t>
            </a:r>
            <a:r>
              <a:rPr lang="fa-IR" sz="2600" b="1" spc="-30" dirty="0" smtClean="0">
                <a:solidFill>
                  <a:schemeClr val="tx2"/>
                </a:solidFill>
                <a:cs typeface="B Yagut" panose="00000400000000000000" pitchFamily="2" charset="-78"/>
              </a:rPr>
              <a:t>: در پژوهش‏های دیگر (اکرادی، 1395، بهشتی راد، 1396، چانگ و هو، 2009، چانگ، 2012) تنها به مؤلفه‏ها پرداخته شده است.</a:t>
            </a: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600" b="1" spc="-30" dirty="0">
                <a:solidFill>
                  <a:srgbClr val="3366FF"/>
                </a:solidFill>
                <a:cs typeface="B Yagut" panose="00000400000000000000" pitchFamily="2" charset="-78"/>
              </a:rPr>
              <a:t>2- نگاه سیستمی به تربیت </a:t>
            </a:r>
            <a:r>
              <a:rPr lang="fa-IR" sz="2600" b="1" spc="-30" dirty="0" smtClean="0">
                <a:solidFill>
                  <a:srgbClr val="3366FF"/>
                </a:solidFill>
                <a:cs typeface="B Yagut" panose="00000400000000000000" pitchFamily="2" charset="-78"/>
              </a:rPr>
              <a:t>معلم با نگاه به سطوح خردتر</a:t>
            </a:r>
            <a:r>
              <a:rPr lang="fa-IR" sz="2600" b="1" spc="-30" dirty="0" smtClean="0">
                <a:solidFill>
                  <a:schemeClr val="tx2"/>
                </a:solidFill>
                <a:cs typeface="B Yagut" panose="00000400000000000000" pitchFamily="2" charset="-78"/>
              </a:rPr>
              <a:t>: در الگوهای داخلی و خارجی به ابعادی از تضمین کیفیت پرداخته‏اند نه همه ابعاد و این ابعاد نوعاً کلی هستند. استخراج 20 بعد و 53 اقدام و سیاست نگاهی جامع‏تر از موضوع تضمین کیفیت ارائه می‏کند.</a:t>
            </a: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600" b="1" spc="-30" dirty="0" smtClean="0">
                <a:solidFill>
                  <a:srgbClr val="3366FF"/>
                </a:solidFill>
                <a:cs typeface="B Yagut" panose="00000400000000000000" pitchFamily="2" charset="-78"/>
              </a:rPr>
              <a:t>3- کنترل‏های فرایندی در اجرای پژوهش</a:t>
            </a:r>
            <a:r>
              <a:rPr lang="fa-IR" sz="2600" b="1" spc="-30" dirty="0" smtClean="0">
                <a:solidFill>
                  <a:schemeClr val="tx2"/>
                </a:solidFill>
                <a:cs typeface="B Yagut" panose="00000400000000000000" pitchFamily="2" charset="-78"/>
              </a:rPr>
              <a:t>: اطمینان از روایی و پایایی با روش‏های گوناگون و در مراحل مختلف، موجب اطمینان‏بخشی یافته‏ها شد و هیچ مؤلفه‏ای حذف نشد.</a:t>
            </a: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600" b="1" spc="-30" dirty="0" smtClean="0">
                <a:solidFill>
                  <a:srgbClr val="3366FF"/>
                </a:solidFill>
                <a:cs typeface="B Yagut" panose="00000400000000000000" pitchFamily="2" charset="-78"/>
              </a:rPr>
              <a:t>4- توجه به مادام‏العمر بودن تربیت معلم</a:t>
            </a:r>
            <a:r>
              <a:rPr lang="fa-IR" sz="2600" b="1" spc="-30" dirty="0" smtClean="0">
                <a:solidFill>
                  <a:schemeClr val="tx2"/>
                </a:solidFill>
                <a:cs typeface="B Yagut" panose="00000400000000000000" pitchFamily="2" charset="-78"/>
              </a:rPr>
              <a:t>: اطمینان از عملکرد و اثربخشی دانشجومعلم در مرحله عمل (نومعلمی) خاص این الگو است و در پژوهش‏های دیگر مشاهده نشد.</a:t>
            </a: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endParaRPr lang="fa-IR" sz="2600" b="1" spc="-30" dirty="0">
              <a:solidFill>
                <a:schemeClr val="tx2"/>
              </a:solidFill>
              <a:cs typeface="B Yagut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180976" y="499523"/>
            <a:ext cx="11791950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00000"/>
              </a:lnSpc>
            </a:pPr>
            <a:r>
              <a:rPr lang="fa-IR" sz="24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برخی از پیشنهادهای کاربردی</a:t>
            </a:r>
            <a:endParaRPr lang="fa-IR" sz="2400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180976" y="1488141"/>
            <a:ext cx="11791950" cy="49221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1-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تبدیل موضوع تربیت </a:t>
            </a: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معلم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به </a:t>
            </a: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گفتمان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ملی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  <a:sym typeface="Wingdings" panose="05000000000000000000" pitchFamily="2" charset="2"/>
              </a:rPr>
              <a:t>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 </a:t>
            </a:r>
            <a:r>
              <a:rPr lang="fa-IR" sz="2600" b="1" spc="-30" dirty="0" smtClean="0">
                <a:solidFill>
                  <a:srgbClr val="3366FF"/>
                </a:solidFill>
                <a:cs typeface="B Yagut" panose="00000400000000000000" pitchFamily="2" charset="-78"/>
              </a:rPr>
              <a:t>سیمای معلمی</a:t>
            </a:r>
            <a:endParaRPr lang="fa-IR" sz="2600" b="1" spc="-30" dirty="0">
              <a:solidFill>
                <a:srgbClr val="3366FF"/>
              </a:solidFill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2-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استقرار </a:t>
            </a: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سازوکاری نو مبتنی بر سنجش دقیق و عملکردی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قابلیت‏های </a:t>
            </a: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معلمی </a:t>
            </a:r>
            <a:endParaRPr lang="fa-IR" sz="2600" b="1" spc="-30" dirty="0" smtClean="0">
              <a:solidFill>
                <a:schemeClr val="tx1"/>
              </a:solidFill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3- استقرار سیستم شهاب (شناسایی و هدایت استعدادهای برتر)</a:t>
            </a:r>
            <a:endParaRPr lang="fa-IR" sz="2600" b="1" spc="-30" dirty="0">
              <a:solidFill>
                <a:schemeClr val="tx1"/>
              </a:solidFill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4- نهادینه‏سازی فرهنگ کیفیت </a:t>
            </a: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endParaRPr lang="fa-IR" sz="2600" b="1" spc="-30" dirty="0">
              <a:solidFill>
                <a:schemeClr val="tx1"/>
              </a:solidFill>
              <a:cs typeface="B Yagut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180976" y="499523"/>
            <a:ext cx="11791950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00000"/>
              </a:lnSpc>
            </a:pPr>
            <a:r>
              <a:rPr lang="fa-IR" sz="24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برخی از پیشنهادهای پژوهشی</a:t>
            </a:r>
            <a:endParaRPr lang="fa-IR" sz="2400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180976" y="1488141"/>
            <a:ext cx="11791950" cy="49856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1-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آسیب‏شناسی </a:t>
            </a: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عدم جذب داوطلبان با ظرفیت علمی و نگرشی بالا و ارائه الگویی برای مدیریت استعداد نیروهای انسانی مورد نیاز وزارت آموزش و پرورش؛</a:t>
            </a: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2- ارائه الگوی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نشان‏گذاری </a:t>
            </a: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واحدهای سرآمد دانشگاهی دانشگاه فرهنگیان و ارائه سازوکارهای توزیع بودجه به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آن‏ها </a:t>
            </a: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در راستای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رقابت‏پذیری </a:t>
            </a: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سازنده؛</a:t>
            </a: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3- ارائه الگوی عملی سنجش پیامدهای یادگیری نومعلمان بر اساس برنامه قصدشده، اجرا شده و کسب شده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؛</a:t>
            </a:r>
            <a:endParaRPr lang="fa-IR" sz="2600" b="1" spc="-30" dirty="0">
              <a:solidFill>
                <a:schemeClr val="tx1"/>
              </a:solidFill>
              <a:cs typeface="B Yagut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180976" y="499523"/>
            <a:ext cx="11791950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00000"/>
              </a:lnSpc>
            </a:pPr>
            <a:r>
              <a:rPr lang="fa-IR" sz="24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محدودیت‏های پژوهش</a:t>
            </a:r>
            <a:endParaRPr lang="fa-IR" sz="2400" dirty="0">
              <a:solidFill>
                <a:srgbClr val="3366FF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180976" y="1488141"/>
            <a:ext cx="11791950" cy="52079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600" b="1" spc="-30" dirty="0" smtClean="0">
                <a:solidFill>
                  <a:srgbClr val="C00000"/>
                </a:solidFill>
                <a:cs typeface="B Yagut" panose="00000400000000000000" pitchFamily="2" charset="-78"/>
              </a:rPr>
              <a:t>در اختیار</a:t>
            </a: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1- تعداد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استان‏های مشارکت‏کننده </a:t>
            </a: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در این پژوهش 11 استان بود. مشارکت تعداد بیشتری از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آن‏ها </a:t>
            </a: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قدرت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تعمیم‏پذیری </a:t>
            </a: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را افزایش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می‏داد </a:t>
            </a: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ولی با توجه به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هزینه‏های </a:t>
            </a: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انسانی و زمانی، این موضوع صورت نگرفت.</a:t>
            </a: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2- حجم بالای سئوالات پرسشنامه (159 سئوال) نیاز به صبر و حوصله زیادی دارد. با توجه به ابعاد زیاد پرسشنامه، امکان استفاده از ابزاری با تعداد کمتر وجود نداشت.</a:t>
            </a: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600" b="1" spc="-30" dirty="0" smtClean="0">
                <a:solidFill>
                  <a:srgbClr val="C00000"/>
                </a:solidFill>
                <a:cs typeface="B Yagut" panose="00000400000000000000" pitchFamily="2" charset="-78"/>
              </a:rPr>
              <a:t>خارج از اختیار</a:t>
            </a: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1- برخورد نامناسب و بدبینانه نسبت به پاسخگويي به پرسشنامه در بين بعضي از افراد وجود داشت و برخی از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پرسشنامه‏ها </a:t>
            </a: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به صورت ناتمام تکمیل شده بود و این باعث از کنار گذاشتن برخی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پرسشنامه‏ها </a:t>
            </a: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شد.</a:t>
            </a: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2- عدم انجام پژوهش در زمینه تضمین کیفیت یکی دیگر از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محدودیت‏ها </a:t>
            </a: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بود. به عبارتی گفتمان تضمین کیفیت در جامعه و حتی بین متخصصان وجود نداشت و برخی اصطلاح تضمین کیفیت و کیفیت را مترادف </a:t>
            </a:r>
            <a:r>
              <a:rPr lang="fa-IR" sz="2600" b="1" spc="-30" dirty="0" smtClean="0">
                <a:solidFill>
                  <a:schemeClr val="tx1"/>
                </a:solidFill>
                <a:cs typeface="B Yagut" panose="00000400000000000000" pitchFamily="2" charset="-78"/>
              </a:rPr>
              <a:t>می‏دانستند</a:t>
            </a:r>
            <a:r>
              <a:rPr lang="fa-IR" sz="2600" b="1" spc="-30" dirty="0">
                <a:solidFill>
                  <a:schemeClr val="tx1"/>
                </a:solidFill>
                <a:cs typeface="B Yagut" panose="00000400000000000000" pitchFamily="2" charset="-78"/>
              </a:rPr>
              <a:t>.</a:t>
            </a:r>
          </a:p>
          <a:p>
            <a:pPr marL="45720" indent="0" algn="just" rtl="1">
              <a:lnSpc>
                <a:spcPct val="100000"/>
              </a:lnSpc>
              <a:spcBef>
                <a:spcPts val="0"/>
              </a:spcBef>
              <a:buNone/>
            </a:pPr>
            <a:endParaRPr lang="fa-IR" sz="2600" b="1" spc="-30" dirty="0">
              <a:solidFill>
                <a:schemeClr val="tx1"/>
              </a:solidFill>
              <a:cs typeface="B Yagut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6687" y="2478386"/>
            <a:ext cx="10043738" cy="1398289"/>
          </a:xfrm>
        </p:spPr>
        <p:txBody>
          <a:bodyPr lIns="0" tIns="0" rIns="0" bIns="0">
            <a:normAutofit/>
          </a:bodyPr>
          <a:lstStyle/>
          <a:p>
            <a:pPr rtl="1">
              <a:lnSpc>
                <a:spcPct val="100000"/>
              </a:lnSpc>
            </a:pPr>
            <a:r>
              <a:rPr lang="fa-IR" sz="4000" dirty="0" smtClean="0">
                <a:solidFill>
                  <a:srgbClr val="003300"/>
                </a:solidFill>
                <a:cs typeface="B Titr" pitchFamily="2" charset="-78"/>
              </a:rPr>
              <a:t>روش پژوهش</a:t>
            </a:r>
            <a:endParaRPr lang="en-US" sz="4000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221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8270" y="1235202"/>
            <a:ext cx="9509760" cy="41276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endParaRPr lang="fa-IR" sz="4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B Titr" panose="00000700000000000000" pitchFamily="2" charset="-78"/>
            </a:endParaRPr>
          </a:p>
          <a:p>
            <a:pPr marL="45720" indent="0" algn="ctr">
              <a:buNone/>
            </a:pPr>
            <a:endParaRPr lang="fa-IR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B Titr" panose="00000700000000000000" pitchFamily="2" charset="-78"/>
            </a:endParaRPr>
          </a:p>
          <a:p>
            <a:pPr marL="45720" indent="0" algn="ctr">
              <a:buNone/>
            </a:pPr>
            <a:r>
              <a:rPr lang="fa-IR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B Titr" panose="00000700000000000000" pitchFamily="2" charset="-78"/>
              </a:rPr>
              <a:t>خدایا چنان کن سرانجام کار</a:t>
            </a:r>
          </a:p>
          <a:p>
            <a:pPr marL="45720" indent="0" algn="ctr">
              <a:buNone/>
            </a:pPr>
            <a:r>
              <a:rPr lang="fa-IR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B Titr" panose="00000700000000000000" pitchFamily="2" charset="-78"/>
              </a:rPr>
              <a:t>توخشـنود باشی و ما رستگار</a:t>
            </a:r>
            <a:endParaRPr lang="fa-IR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0" y="6709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روش پژوهش</a:t>
            </a:r>
            <a:endParaRPr lang="fa-IR" sz="2954" dirty="0">
              <a:solidFill>
                <a:srgbClr val="3A1D00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88141"/>
            <a:ext cx="10079560" cy="45002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400" b="1" dirty="0" smtClean="0">
                <a:cs typeface="B Yagut" panose="00000400000000000000" pitchFamily="2" charset="-78"/>
              </a:rPr>
              <a:t>روش انجام پژوهش: 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روش آمیخته (اکتشافی متوالی)  </a:t>
            </a:r>
          </a:p>
          <a:p>
            <a:pPr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400" b="1" dirty="0" smtClean="0">
                <a:cs typeface="B Yagut" panose="00000400000000000000" pitchFamily="2" charset="-78"/>
              </a:rPr>
              <a:t>الگوی تضمین کیفیت آموزش و آماده‏سازی دانشجومعلمان مستلزم روش استقرایی گردآوری داده‏ها و </a:t>
            </a:r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تدوین الگو در جامعه خاص ایران </a:t>
            </a:r>
            <a:r>
              <a:rPr lang="fa-IR" sz="2400" b="1" dirty="0" smtClean="0">
                <a:cs typeface="B Yagut" panose="00000400000000000000" pitchFamily="2" charset="-78"/>
              </a:rPr>
              <a:t>است (کیفی)</a:t>
            </a:r>
          </a:p>
          <a:p>
            <a:pPr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a-IR" sz="2400" b="1" dirty="0" smtClean="0">
                <a:cs typeface="B Yagut" panose="00000400000000000000" pitchFamily="2" charset="-78"/>
              </a:rPr>
              <a:t>اعتباربخشی به الگو و بررسی وضعیت موجود تضمین کیفیت فرایند </a:t>
            </a:r>
            <a:r>
              <a:rPr lang="fa-IR" sz="2400" b="1" dirty="0">
                <a:cs typeface="B Yagut" panose="00000400000000000000" pitchFamily="2" charset="-78"/>
              </a:rPr>
              <a:t>آموزش و </a:t>
            </a:r>
            <a:r>
              <a:rPr lang="fa-IR" sz="2400" b="1" dirty="0" smtClean="0">
                <a:cs typeface="B Yagut" panose="00000400000000000000" pitchFamily="2" charset="-78"/>
              </a:rPr>
              <a:t>آماده‏سازی </a:t>
            </a:r>
            <a:r>
              <a:rPr lang="fa-IR" sz="2400" b="1" dirty="0">
                <a:cs typeface="B Yagut" panose="00000400000000000000" pitchFamily="2" charset="-78"/>
              </a:rPr>
              <a:t>در دانشگاه </a:t>
            </a:r>
            <a:r>
              <a:rPr lang="fa-IR" sz="2400" b="1" dirty="0" smtClean="0">
                <a:cs typeface="B Yagut" panose="00000400000000000000" pitchFamily="2" charset="-78"/>
              </a:rPr>
              <a:t>فرهنگیان، نیازمند </a:t>
            </a:r>
            <a:r>
              <a:rPr lang="fa-IR" sz="2400" b="1" dirty="0">
                <a:solidFill>
                  <a:srgbClr val="C00000"/>
                </a:solidFill>
                <a:cs typeface="B Yagut" panose="00000400000000000000" pitchFamily="2" charset="-78"/>
              </a:rPr>
              <a:t>اجرای </a:t>
            </a:r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الگو در جامعه وسیع </a:t>
            </a:r>
            <a:r>
              <a:rPr lang="fa-IR" sz="2400" b="1" dirty="0" smtClean="0">
                <a:cs typeface="B Yagut" panose="00000400000000000000" pitchFamily="2" charset="-78"/>
              </a:rPr>
              <a:t>است (کمی)</a:t>
            </a: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endParaRPr lang="fa-IR" sz="2400" b="1" dirty="0">
              <a:cs typeface="B Yagut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1160" y="4279038"/>
            <a:ext cx="8113637" cy="659031"/>
            <a:chOff x="1120346" y="4530807"/>
            <a:chExt cx="8113637" cy="659031"/>
          </a:xfrm>
        </p:grpSpPr>
        <p:sp>
          <p:nvSpPr>
            <p:cNvPr id="3" name="Rounded Rectangle 2"/>
            <p:cNvSpPr/>
            <p:nvPr/>
          </p:nvSpPr>
          <p:spPr>
            <a:xfrm>
              <a:off x="1120346" y="4530811"/>
              <a:ext cx="1284235" cy="659027"/>
            </a:xfrm>
            <a:prstGeom prst="roundRect">
              <a:avLst>
                <a:gd name="adj" fmla="val 438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cs typeface="B Titr" panose="00000700000000000000" pitchFamily="2" charset="-78"/>
                </a:rPr>
                <a:t>پژوهش کیفی</a:t>
              </a:r>
              <a:endParaRPr lang="en-US" dirty="0">
                <a:cs typeface="B Titr" panose="00000700000000000000" pitchFamily="2" charset="-78"/>
              </a:endParaRPr>
            </a:p>
          </p:txBody>
        </p:sp>
        <p:sp>
          <p:nvSpPr>
            <p:cNvPr id="4" name="Striped Right Arrow 3"/>
            <p:cNvSpPr/>
            <p:nvPr/>
          </p:nvSpPr>
          <p:spPr>
            <a:xfrm>
              <a:off x="2404581" y="4712043"/>
              <a:ext cx="399540" cy="296562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813657" y="4530810"/>
              <a:ext cx="1284235" cy="659027"/>
            </a:xfrm>
            <a:prstGeom prst="roundRect">
              <a:avLst>
                <a:gd name="adj" fmla="val 438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cs typeface="B Titr" panose="00000700000000000000" pitchFamily="2" charset="-78"/>
                </a:rPr>
                <a:t>تفسیر پژوهش کیفی</a:t>
              </a:r>
              <a:endParaRPr lang="en-US" dirty="0">
                <a:cs typeface="B Titr" panose="00000700000000000000" pitchFamily="2" charset="-78"/>
              </a:endParaRPr>
            </a:p>
          </p:txBody>
        </p:sp>
        <p:sp>
          <p:nvSpPr>
            <p:cNvPr id="7" name="Striped Right Arrow 6"/>
            <p:cNvSpPr/>
            <p:nvPr/>
          </p:nvSpPr>
          <p:spPr>
            <a:xfrm>
              <a:off x="4110907" y="4712043"/>
              <a:ext cx="399540" cy="296562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30279" y="4530809"/>
              <a:ext cx="1284235" cy="659027"/>
            </a:xfrm>
            <a:prstGeom prst="roundRect">
              <a:avLst>
                <a:gd name="adj" fmla="val 438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cs typeface="B Titr" panose="00000700000000000000" pitchFamily="2" charset="-78"/>
                </a:rPr>
                <a:t>پژوهش کمی</a:t>
              </a:r>
              <a:endParaRPr lang="en-US" dirty="0">
                <a:cs typeface="B Titr" panose="00000700000000000000" pitchFamily="2" charset="-78"/>
              </a:endParaRPr>
            </a:p>
          </p:txBody>
        </p:sp>
        <p:sp>
          <p:nvSpPr>
            <p:cNvPr id="9" name="Striped Right Arrow 8"/>
            <p:cNvSpPr/>
            <p:nvPr/>
          </p:nvSpPr>
          <p:spPr>
            <a:xfrm>
              <a:off x="5824050" y="4712043"/>
              <a:ext cx="399540" cy="296562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75028" y="4530807"/>
              <a:ext cx="1284235" cy="659027"/>
            </a:xfrm>
            <a:prstGeom prst="roundRect">
              <a:avLst>
                <a:gd name="adj" fmla="val 438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cs typeface="B Titr" panose="00000700000000000000" pitchFamily="2" charset="-78"/>
                </a:rPr>
                <a:t>تفسیر پژوهش کمی</a:t>
              </a:r>
              <a:endParaRPr lang="en-US" dirty="0">
                <a:cs typeface="B Titr" panose="00000700000000000000" pitchFamily="2" charset="-78"/>
              </a:endParaRPr>
            </a:p>
          </p:txBody>
        </p:sp>
        <p:sp>
          <p:nvSpPr>
            <p:cNvPr id="11" name="Striped Right Arrow 10"/>
            <p:cNvSpPr/>
            <p:nvPr/>
          </p:nvSpPr>
          <p:spPr>
            <a:xfrm>
              <a:off x="7536433" y="4712040"/>
              <a:ext cx="399540" cy="296562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949748" y="4530807"/>
              <a:ext cx="1284235" cy="659027"/>
            </a:xfrm>
            <a:prstGeom prst="roundRect">
              <a:avLst>
                <a:gd name="adj" fmla="val 438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cs typeface="B Titr" panose="00000700000000000000" pitchFamily="2" charset="-78"/>
                </a:rPr>
                <a:t>تلفیق نتایج</a:t>
              </a:r>
              <a:endParaRPr lang="en-US" dirty="0">
                <a:cs typeface="B Titr" panose="00000700000000000000" pitchFamily="2" charset="-78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0" y="6709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روش پژوهش [</a:t>
            </a:r>
            <a:r>
              <a:rPr lang="fa-IR" sz="24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بخش کیفی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</a:t>
            </a:r>
            <a:endParaRPr lang="fa-IR" sz="2954" dirty="0">
              <a:solidFill>
                <a:srgbClr val="3A1D00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88141"/>
            <a:ext cx="10079560" cy="45002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a-IR" b="1" dirty="0" smtClean="0"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a-IR" b="1" dirty="0">
              <a:cs typeface="B Yagut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2975" y="1562100"/>
            <a:ext cx="8115300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نظریه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برخاسته از داده‏ها (</a:t>
            </a:r>
            <a:r>
              <a:rPr lang="en-US" sz="2400" b="1" dirty="0">
                <a:solidFill>
                  <a:srgbClr val="3366FF"/>
                </a:solidFill>
                <a:latin typeface="Baskerville Old Face" panose="02020602080505020303" pitchFamily="18" charset="0"/>
                <a:cs typeface="B Yagut" panose="00000400000000000000" pitchFamily="2" charset="-78"/>
              </a:rPr>
              <a:t>GT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) و طرح نوخاسته گلیزر</a:t>
            </a:r>
            <a:endParaRPr lang="fa-IR" sz="2400" dirty="0"/>
          </a:p>
        </p:txBody>
      </p:sp>
      <p:sp>
        <p:nvSpPr>
          <p:cNvPr id="5" name="Rectangle 4"/>
          <p:cNvSpPr/>
          <p:nvPr/>
        </p:nvSpPr>
        <p:spPr>
          <a:xfrm>
            <a:off x="942975" y="2178984"/>
            <a:ext cx="8115300" cy="12881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ذی‏نفعان و ذی‏ربطان 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کلیدی</a:t>
            </a:r>
          </a:p>
          <a:p>
            <a:pPr algn="ctr" rtl="1"/>
            <a:r>
              <a:rPr lang="fa-IR" sz="2400" b="1" u="sng" dirty="0">
                <a:cs typeface="B Yagut" panose="00000400000000000000" pitchFamily="2" charset="-78"/>
              </a:rPr>
              <a:t>دانشجو-معلمان نخبه</a:t>
            </a:r>
            <a:r>
              <a:rPr lang="fa-IR" sz="1600" b="1" dirty="0">
                <a:cs typeface="B Yagut" panose="00000400000000000000" pitchFamily="2" charset="-78"/>
              </a:rPr>
              <a:t>	</a:t>
            </a:r>
            <a:r>
              <a:rPr lang="fa-IR" sz="2400" b="1" u="sng" dirty="0">
                <a:cs typeface="B Yagut" panose="00000400000000000000" pitchFamily="2" charset="-78"/>
              </a:rPr>
              <a:t>خبرگان دانشگاهی مطلع از تربیت معلم</a:t>
            </a:r>
            <a:r>
              <a:rPr lang="fa-IR" sz="2400" b="1" dirty="0">
                <a:cs typeface="B Yagut" panose="00000400000000000000" pitchFamily="2" charset="-78"/>
              </a:rPr>
              <a:t>	</a:t>
            </a:r>
            <a:endParaRPr lang="fa-IR" sz="2400" b="1" dirty="0" smtClean="0">
              <a:cs typeface="B Yagut" panose="00000400000000000000" pitchFamily="2" charset="-78"/>
            </a:endParaRPr>
          </a:p>
          <a:p>
            <a:pPr algn="ctr" rtl="1"/>
            <a:r>
              <a:rPr lang="fa-IR" sz="2400" b="1" u="sng" dirty="0" smtClean="0">
                <a:cs typeface="B Yagut" panose="00000400000000000000" pitchFamily="2" charset="-78"/>
              </a:rPr>
              <a:t>مدیران </a:t>
            </a:r>
            <a:r>
              <a:rPr lang="fa-IR" sz="2400" b="1" u="sng" dirty="0">
                <a:cs typeface="B Yagut" panose="00000400000000000000" pitchFamily="2" charset="-78"/>
              </a:rPr>
              <a:t>ارشد و میانی تربیت </a:t>
            </a:r>
            <a:r>
              <a:rPr lang="fa-IR" sz="2400" b="1" u="sng" dirty="0" smtClean="0">
                <a:cs typeface="B Yagut" panose="00000400000000000000" pitchFamily="2" charset="-78"/>
              </a:rPr>
              <a:t>معلم</a:t>
            </a:r>
            <a:endParaRPr lang="fa-IR" sz="2400" b="1" u="sng" dirty="0">
              <a:cs typeface="B Yagut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63051" y="1575672"/>
            <a:ext cx="1666874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روش پژوهش</a:t>
            </a:r>
            <a:endParaRPr lang="fa-IR" sz="2400" dirty="0"/>
          </a:p>
        </p:txBody>
      </p:sp>
      <p:sp>
        <p:nvSpPr>
          <p:cNvPr id="7" name="Rectangle 6"/>
          <p:cNvSpPr/>
          <p:nvPr/>
        </p:nvSpPr>
        <p:spPr>
          <a:xfrm>
            <a:off x="9154580" y="2588060"/>
            <a:ext cx="1666874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جامعه</a:t>
            </a:r>
            <a:endParaRPr lang="fa-IR" sz="2400" dirty="0"/>
          </a:p>
        </p:txBody>
      </p:sp>
      <p:sp>
        <p:nvSpPr>
          <p:cNvPr id="8" name="Rectangle 7"/>
          <p:cNvSpPr/>
          <p:nvPr/>
        </p:nvSpPr>
        <p:spPr>
          <a:xfrm>
            <a:off x="934504" y="3556902"/>
            <a:ext cx="8115300" cy="8531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هدفمند </a:t>
            </a:r>
            <a:r>
              <a:rPr lang="fa-IR" sz="2400" b="1" dirty="0" smtClean="0">
                <a:solidFill>
                  <a:schemeClr val="tx1"/>
                </a:solidFill>
                <a:cs typeface="B Yagut" panose="00000400000000000000" pitchFamily="2" charset="-78"/>
              </a:rPr>
              <a:t>(</a:t>
            </a:r>
            <a:r>
              <a:rPr lang="fa-IR" sz="2400" b="1" u="sng" dirty="0">
                <a:solidFill>
                  <a:schemeClr val="tx1"/>
                </a:solidFill>
                <a:cs typeface="B Yagut" panose="00000400000000000000" pitchFamily="2" charset="-78"/>
              </a:rPr>
              <a:t>آشنایی فرایند تربیت و آماده‏سازی معلم</a:t>
            </a:r>
            <a:r>
              <a:rPr lang="fa-IR" sz="2400" b="1" dirty="0">
                <a:solidFill>
                  <a:schemeClr val="tx1"/>
                </a:solidFill>
                <a:cs typeface="B Yagut" panose="00000400000000000000" pitchFamily="2" charset="-78"/>
              </a:rPr>
              <a:t>، </a:t>
            </a:r>
            <a:r>
              <a:rPr lang="fa-IR" sz="2400" b="1" u="sng" dirty="0">
                <a:solidFill>
                  <a:schemeClr val="tx1"/>
                </a:solidFill>
                <a:cs typeface="B Yagut" panose="00000400000000000000" pitchFamily="2" charset="-78"/>
              </a:rPr>
              <a:t>انجام فعالیت فکری و عملی</a:t>
            </a:r>
            <a:r>
              <a:rPr lang="fa-IR" sz="2400" b="1" dirty="0">
                <a:solidFill>
                  <a:schemeClr val="tx1"/>
                </a:solidFill>
                <a:cs typeface="B Yagut" panose="00000400000000000000" pitchFamily="2" charset="-78"/>
              </a:rPr>
              <a:t>، </a:t>
            </a:r>
            <a:r>
              <a:rPr lang="fa-IR" sz="2400" b="1" u="sng" dirty="0">
                <a:solidFill>
                  <a:schemeClr val="tx1"/>
                </a:solidFill>
                <a:cs typeface="B Yagut" panose="00000400000000000000" pitchFamily="2" charset="-78"/>
              </a:rPr>
              <a:t>تجربه </a:t>
            </a:r>
            <a:r>
              <a:rPr lang="fa-IR" sz="2400" b="1" u="sng" dirty="0" smtClean="0">
                <a:solidFill>
                  <a:schemeClr val="tx1"/>
                </a:solidFill>
                <a:cs typeface="B Yagut" panose="00000400000000000000" pitchFamily="2" charset="-78"/>
              </a:rPr>
              <a:t>زیسته</a:t>
            </a:r>
            <a:r>
              <a:rPr lang="fa-IR" sz="2400" b="1" dirty="0" smtClean="0">
                <a:solidFill>
                  <a:schemeClr val="tx1"/>
                </a:solidFill>
                <a:cs typeface="B Yagut" panose="00000400000000000000" pitchFamily="2" charset="-78"/>
              </a:rPr>
              <a:t>)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54580" y="3560949"/>
            <a:ext cx="1666874" cy="7634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روش نمونه‏گیری</a:t>
            </a:r>
            <a:endParaRPr lang="fa-IR" sz="2400" dirty="0"/>
          </a:p>
        </p:txBody>
      </p:sp>
      <p:sp>
        <p:nvSpPr>
          <p:cNvPr id="10" name="Rectangle 9"/>
          <p:cNvSpPr/>
          <p:nvPr/>
        </p:nvSpPr>
        <p:spPr>
          <a:xfrm>
            <a:off x="934504" y="4487613"/>
            <a:ext cx="8115300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اشباع نظری</a:t>
            </a:r>
            <a:r>
              <a:rPr lang="fa-IR" sz="2400" b="1" dirty="0">
                <a:cs typeface="B Yagut" panose="00000400000000000000" pitchFamily="2" charset="-78"/>
              </a:rPr>
              <a:t> (دانشجومعلمان: 8 </a:t>
            </a:r>
            <a:r>
              <a:rPr lang="fa-IR" sz="2400" b="1" dirty="0" smtClean="0">
                <a:cs typeface="B Yagut" panose="00000400000000000000" pitchFamily="2" charset="-78"/>
              </a:rPr>
              <a:t>نفر/ مدیران</a:t>
            </a:r>
            <a:r>
              <a:rPr lang="fa-IR" sz="2400" b="1" dirty="0">
                <a:cs typeface="B Yagut" panose="00000400000000000000" pitchFamily="2" charset="-78"/>
              </a:rPr>
              <a:t>: 9 </a:t>
            </a:r>
            <a:r>
              <a:rPr lang="fa-IR" sz="2400" b="1" dirty="0" smtClean="0">
                <a:cs typeface="B Yagut" panose="00000400000000000000" pitchFamily="2" charset="-78"/>
              </a:rPr>
              <a:t>نفر/ خبرگان </a:t>
            </a:r>
            <a:r>
              <a:rPr lang="fa-IR" sz="2400" b="1" dirty="0">
                <a:cs typeface="B Yagut" panose="00000400000000000000" pitchFamily="2" charset="-78"/>
              </a:rPr>
              <a:t>دانشگاهی: </a:t>
            </a:r>
            <a:r>
              <a:rPr lang="fa-IR" sz="2400" b="1" dirty="0" smtClean="0">
                <a:cs typeface="B Yagut" panose="00000400000000000000" pitchFamily="2" charset="-78"/>
              </a:rPr>
              <a:t>11</a:t>
            </a:r>
            <a:r>
              <a:rPr lang="fa-IR" sz="2400" dirty="0" smtClean="0"/>
              <a:t>)</a:t>
            </a:r>
            <a:endParaRPr lang="fa-IR" sz="2400" b="1" dirty="0">
              <a:cs typeface="B Yagut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54580" y="4491660"/>
            <a:ext cx="1666874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تعداد</a:t>
            </a:r>
            <a:endParaRPr lang="fa-IR" sz="2400" dirty="0"/>
          </a:p>
        </p:txBody>
      </p:sp>
      <p:sp>
        <p:nvSpPr>
          <p:cNvPr id="12" name="Rectangle 11"/>
          <p:cNvSpPr/>
          <p:nvPr/>
        </p:nvSpPr>
        <p:spPr>
          <a:xfrm>
            <a:off x="942975" y="5170362"/>
            <a:ext cx="8115300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marL="45720" indent="0"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a-IR" sz="2400" b="1" dirty="0">
                <a:cs typeface="B Yagut" panose="00000400000000000000" pitchFamily="2" charset="-78"/>
              </a:rPr>
              <a:t>	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مصاحبه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نیمه ساختاریافته</a:t>
            </a:r>
            <a:r>
              <a:rPr lang="fa-IR" sz="2400" b="1" dirty="0">
                <a:cs typeface="B Yagut" panose="000004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Yagut" panose="00000400000000000000" pitchFamily="2" charset="-78"/>
              </a:rPr>
              <a:t>(</a:t>
            </a:r>
            <a:r>
              <a:rPr lang="fa-IR" sz="2400" b="1" dirty="0" smtClean="0">
                <a:cs typeface="B Yagut" panose="00000400000000000000" pitchFamily="2" charset="-78"/>
              </a:rPr>
              <a:t>روش </a:t>
            </a:r>
            <a:r>
              <a:rPr lang="en-US" sz="2400" b="1" dirty="0" smtClean="0">
                <a:cs typeface="B Yagut" panose="00000400000000000000" pitchFamily="2" charset="-78"/>
              </a:rPr>
              <a:t> </a:t>
            </a:r>
            <a:r>
              <a:rPr lang="en-US" sz="2400" b="1" u="sng" dirty="0">
                <a:cs typeface="B Yagut" panose="00000400000000000000" pitchFamily="2" charset="-78"/>
              </a:rPr>
              <a:t>STAR</a:t>
            </a:r>
            <a:r>
              <a:rPr lang="fa-IR" sz="2400" b="1" dirty="0">
                <a:cs typeface="B Yagut" panose="00000400000000000000" pitchFamily="2" charset="-78"/>
              </a:rPr>
              <a:t> و </a:t>
            </a:r>
            <a:r>
              <a:rPr lang="en-US" sz="2400" b="1" u="sng" dirty="0">
                <a:cs typeface="B Yagut" panose="00000400000000000000" pitchFamily="2" charset="-78"/>
              </a:rPr>
              <a:t>5W1H</a:t>
            </a:r>
            <a:r>
              <a:rPr lang="fa-IR" sz="2400" b="1" dirty="0">
                <a:cs typeface="B Yagut" panose="00000400000000000000" pitchFamily="2" charset="-78"/>
              </a:rPr>
              <a:t> )</a:t>
            </a:r>
            <a:endParaRPr lang="fa-IR" sz="2400" b="1" dirty="0">
              <a:solidFill>
                <a:srgbClr val="3366FF"/>
              </a:solidFill>
              <a:cs typeface="B Yagut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63051" y="5183934"/>
            <a:ext cx="1666874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ابزار</a:t>
            </a:r>
            <a:endParaRPr lang="fa-I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838200" y="670973"/>
            <a:ext cx="10079559" cy="658294"/>
          </a:xfrm>
          <a:prstGeom prst="rect">
            <a:avLst/>
          </a:prstGeom>
          <a:solidFill>
            <a:srgbClr val="FFFF99"/>
          </a:solidFill>
          <a:ln>
            <a:solidFill>
              <a:srgbClr val="F6B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4404" tIns="42202" rIns="84404" bIns="42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روش پژوهش [</a:t>
            </a:r>
            <a:r>
              <a:rPr lang="fa-IR" sz="2400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بخش کیفی</a:t>
            </a:r>
            <a:r>
              <a:rPr lang="fa-IR" sz="2954" dirty="0" smtClean="0">
                <a:solidFill>
                  <a:srgbClr val="3A1D00"/>
                </a:solidFill>
                <a:latin typeface="+mj-lt"/>
                <a:ea typeface="+mj-ea"/>
                <a:cs typeface="B Titr" pitchFamily="2" charset="-78"/>
              </a:rPr>
              <a:t>]</a:t>
            </a:r>
            <a:endParaRPr lang="fa-IR" sz="2954" dirty="0">
              <a:solidFill>
                <a:srgbClr val="3A1D00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88141"/>
            <a:ext cx="10079560" cy="45002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rgbClr val="C00000"/>
              </a:solidFill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a-IR" b="1" dirty="0" smtClean="0">
              <a:cs typeface="B Yagut" panose="00000400000000000000" pitchFamily="2" charset="-78"/>
            </a:endParaRP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a-IR" b="1" dirty="0">
              <a:cs typeface="B Yagut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2975" y="1562100"/>
            <a:ext cx="8115300" cy="17006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تحلیل مضمون</a:t>
            </a:r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  <a:sym typeface="Wingdings" panose="05000000000000000000" pitchFamily="2" charset="2"/>
              </a:rPr>
              <a:t></a:t>
            </a:r>
            <a:r>
              <a:rPr lang="fa-IR" sz="2400" b="1" dirty="0" smtClean="0">
                <a:cs typeface="B Yagut" panose="00000400000000000000" pitchFamily="2" charset="-78"/>
              </a:rPr>
              <a:t>شناسایی مضامین </a:t>
            </a:r>
            <a:r>
              <a:rPr lang="fa-IR" sz="2400" b="1" dirty="0">
                <a:cs typeface="B Yagut" panose="00000400000000000000" pitchFamily="2" charset="-78"/>
              </a:rPr>
              <a:t>و مقوله‏های تضمین کیفیت آموزش و آماده‏سازی دانشجو-معلمان </a:t>
            </a:r>
            <a:endParaRPr lang="fa-IR" sz="2400" b="1" dirty="0" smtClean="0">
              <a:cs typeface="B Yagut" panose="00000400000000000000" pitchFamily="2" charset="-78"/>
            </a:endParaRPr>
          </a:p>
          <a:p>
            <a:pPr algn="just" rtl="1">
              <a:lnSpc>
                <a:spcPct val="13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روش </a:t>
            </a:r>
            <a:r>
              <a:rPr lang="fa-IR" sz="2400" b="1" dirty="0">
                <a:solidFill>
                  <a:srgbClr val="C00000"/>
                </a:solidFill>
                <a:cs typeface="B Yagut" panose="00000400000000000000" pitchFamily="2" charset="-78"/>
              </a:rPr>
              <a:t>دپوی و </a:t>
            </a:r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گیتلین (2005)</a:t>
            </a:r>
            <a:r>
              <a:rPr lang="fa-IR" sz="2400" b="1" dirty="0" smtClean="0">
                <a:cs typeface="B Yagut" panose="00000400000000000000" pitchFamily="2" charset="-78"/>
              </a:rPr>
              <a:t>: </a:t>
            </a:r>
            <a:r>
              <a:rPr lang="fa-IR" sz="2400" b="1" u="sng" dirty="0">
                <a:cs typeface="B Yagut" panose="00000400000000000000" pitchFamily="2" charset="-78"/>
              </a:rPr>
              <a:t>آشنایی با داده‏ها</a:t>
            </a:r>
            <a:r>
              <a:rPr lang="fa-IR" sz="2400" b="1" dirty="0">
                <a:cs typeface="B Yagut" panose="00000400000000000000" pitchFamily="2" charset="-78"/>
              </a:rPr>
              <a:t>، </a:t>
            </a:r>
            <a:r>
              <a:rPr lang="fa-IR" sz="2400" b="1" u="sng" dirty="0">
                <a:cs typeface="B Yagut" panose="00000400000000000000" pitchFamily="2" charset="-78"/>
              </a:rPr>
              <a:t>کدگذاری</a:t>
            </a:r>
            <a:r>
              <a:rPr lang="fa-IR" sz="2400" b="1" dirty="0">
                <a:cs typeface="B Yagut" panose="00000400000000000000" pitchFamily="2" charset="-78"/>
              </a:rPr>
              <a:t>، </a:t>
            </a:r>
            <a:r>
              <a:rPr lang="fa-IR" sz="2400" b="1" u="sng" dirty="0">
                <a:cs typeface="B Yagut" panose="00000400000000000000" pitchFamily="2" charset="-78"/>
              </a:rPr>
              <a:t>جستجو برای مضامین</a:t>
            </a:r>
            <a:r>
              <a:rPr lang="fa-IR" sz="2400" b="1" dirty="0">
                <a:cs typeface="B Yagut" panose="00000400000000000000" pitchFamily="2" charset="-78"/>
              </a:rPr>
              <a:t>، </a:t>
            </a:r>
            <a:r>
              <a:rPr lang="fa-IR" sz="2400" b="1" u="sng" dirty="0">
                <a:cs typeface="B Yagut" panose="00000400000000000000" pitchFamily="2" charset="-78"/>
              </a:rPr>
              <a:t>مرور مضامین</a:t>
            </a:r>
            <a:r>
              <a:rPr lang="fa-IR" sz="2400" b="1" dirty="0">
                <a:cs typeface="B Yagut" panose="00000400000000000000" pitchFamily="2" charset="-78"/>
              </a:rPr>
              <a:t>، </a:t>
            </a:r>
            <a:r>
              <a:rPr lang="fa-IR" sz="2400" b="1" u="sng" dirty="0">
                <a:cs typeface="B Yagut" panose="00000400000000000000" pitchFamily="2" charset="-78"/>
              </a:rPr>
              <a:t>تعریف و نام‏گذاری مضمون</a:t>
            </a:r>
            <a:r>
              <a:rPr lang="fa-IR" sz="2400" b="1" dirty="0">
                <a:cs typeface="B Yagut" panose="00000400000000000000" pitchFamily="2" charset="-78"/>
              </a:rPr>
              <a:t>، </a:t>
            </a:r>
            <a:r>
              <a:rPr lang="fa-IR" sz="2400" b="1" u="sng" dirty="0" smtClean="0">
                <a:cs typeface="B Yagut" panose="00000400000000000000" pitchFamily="2" charset="-78"/>
              </a:rPr>
              <a:t>نگارش</a:t>
            </a:r>
            <a:endParaRPr lang="fa-IR" sz="2400" b="1" u="sng" dirty="0">
              <a:cs typeface="B Yagut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63051" y="1575672"/>
            <a:ext cx="1666874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روش تحلیل</a:t>
            </a:r>
            <a:endParaRPr lang="fa-IR" sz="2400" dirty="0"/>
          </a:p>
        </p:txBody>
      </p:sp>
      <p:sp>
        <p:nvSpPr>
          <p:cNvPr id="8" name="Rectangle 7"/>
          <p:cNvSpPr/>
          <p:nvPr/>
        </p:nvSpPr>
        <p:spPr>
          <a:xfrm>
            <a:off x="942975" y="3350247"/>
            <a:ext cx="8115300" cy="7264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just" rt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 بازکدگذاری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پژوهشگر (91.1)	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بازکدگذاری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توسط کدگذار دوم (77.6)</a:t>
            </a:r>
            <a:endParaRPr lang="fa-IR" sz="2400" b="1" dirty="0">
              <a:cs typeface="B Yagut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63051" y="3354294"/>
            <a:ext cx="1666874" cy="6500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پایایی</a:t>
            </a:r>
            <a:endParaRPr lang="fa-IR" sz="2400" dirty="0"/>
          </a:p>
        </p:txBody>
      </p:sp>
      <p:sp>
        <p:nvSpPr>
          <p:cNvPr id="10" name="Rectangle 9"/>
          <p:cNvSpPr/>
          <p:nvPr/>
        </p:nvSpPr>
        <p:spPr>
          <a:xfrm>
            <a:off x="942975" y="4235575"/>
            <a:ext cx="8115300" cy="13983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2400" b="1" dirty="0">
                <a:cs typeface="B Yagut" panose="00000400000000000000" pitchFamily="2" charset="-78"/>
              </a:rPr>
              <a:t>الف-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درگیری طولانی مدت</a:t>
            </a:r>
            <a:r>
              <a:rPr lang="fa-IR" sz="2400" b="1" dirty="0">
                <a:cs typeface="B Yagut" panose="00000400000000000000" pitchFamily="2" charset="-78"/>
              </a:rPr>
              <a:t> (غرقه‏سازی)</a:t>
            </a: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2400" b="1" dirty="0">
                <a:cs typeface="B Yagut" panose="00000400000000000000" pitchFamily="2" charset="-78"/>
              </a:rPr>
              <a:t>ب-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پرسش و جستجوگری از همکاران</a:t>
            </a:r>
            <a:r>
              <a:rPr lang="fa-IR" sz="2400" b="1" dirty="0">
                <a:cs typeface="B Yagut" panose="00000400000000000000" pitchFamily="2" charset="-78"/>
              </a:rPr>
              <a:t> (همراهی متخصصین)</a:t>
            </a:r>
          </a:p>
          <a:p>
            <a:pPr marL="45720" indent="0" algn="just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fa-IR" sz="2400" b="1" dirty="0">
                <a:cs typeface="B Yagut" panose="00000400000000000000" pitchFamily="2" charset="-78"/>
              </a:rPr>
              <a:t>ج- </a:t>
            </a:r>
            <a:r>
              <a:rPr lang="fa-IR" sz="2400" b="1" dirty="0">
                <a:solidFill>
                  <a:srgbClr val="3366FF"/>
                </a:solidFill>
                <a:cs typeface="B Yagut" panose="00000400000000000000" pitchFamily="2" charset="-78"/>
              </a:rPr>
              <a:t>تأیید به وسیله افراد </a:t>
            </a:r>
            <a:r>
              <a:rPr lang="fa-IR" sz="2400" b="1" dirty="0" smtClean="0">
                <a:solidFill>
                  <a:srgbClr val="3366FF"/>
                </a:solidFill>
                <a:cs typeface="B Yagut" panose="00000400000000000000" pitchFamily="2" charset="-78"/>
              </a:rPr>
              <a:t>مطالعه</a:t>
            </a:r>
            <a:endParaRPr lang="fa-IR" sz="2400" b="1" dirty="0">
              <a:cs typeface="B Yagut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54580" y="4210554"/>
            <a:ext cx="1666874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روایی</a:t>
            </a:r>
            <a:endParaRPr lang="fa-I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EB0E-047E-431A-86C2-7BA01D847B9D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1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2432</Words>
  <Application>Microsoft Office PowerPoint</Application>
  <PresentationFormat>Widescreen</PresentationFormat>
  <Paragraphs>408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B Nazanin</vt:lpstr>
      <vt:lpstr>B Titr</vt:lpstr>
      <vt:lpstr>B Yagut</vt:lpstr>
      <vt:lpstr>Baskerville Old Face</vt:lpstr>
      <vt:lpstr>Book Antiqua</vt:lpstr>
      <vt:lpstr>Courier New</vt:lpstr>
      <vt:lpstr>Times New Roman</vt:lpstr>
      <vt:lpstr>Wingdings</vt:lpstr>
      <vt:lpstr>Banded Design Yellow 16x9</vt:lpstr>
      <vt:lpstr>طراحی الگوی تضمین کیفیت فرایند آموزش و آماده‏سازی معلمان در مراکز تربیت معلم ایران</vt:lpstr>
      <vt:lpstr>PowerPoint Presentation</vt:lpstr>
      <vt:lpstr>PowerPoint Presentation</vt:lpstr>
      <vt:lpstr>PowerPoint Presentation</vt:lpstr>
      <vt:lpstr>PowerPoint Presentation</vt:lpstr>
      <vt:lpstr>روش پژوهش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یافته‏های پژوهش [بخش کیفی]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یافته‏های پژوهش [بخش کمی]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بحث و نتیجه‏گیری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2016-09-11T19:44:27Z</dcterms:created>
  <dcterms:modified xsi:type="dcterms:W3CDTF">2018-10-13T05:49:15Z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