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768" r:id="rId1"/>
  </p:sldMasterIdLst>
  <p:sldIdLst>
    <p:sldId id="256" r:id="rId2"/>
    <p:sldId id="333" r:id="rId3"/>
    <p:sldId id="359" r:id="rId4"/>
    <p:sldId id="365" r:id="rId5"/>
    <p:sldId id="364" r:id="rId6"/>
    <p:sldId id="319" r:id="rId7"/>
    <p:sldId id="357" r:id="rId8"/>
    <p:sldId id="349" r:id="rId9"/>
    <p:sldId id="351" r:id="rId10"/>
    <p:sldId id="352" r:id="rId11"/>
    <p:sldId id="353" r:id="rId12"/>
    <p:sldId id="354" r:id="rId13"/>
    <p:sldId id="355" r:id="rId14"/>
    <p:sldId id="356" r:id="rId15"/>
    <p:sldId id="363" r:id="rId16"/>
    <p:sldId id="272" r:id="rId17"/>
    <p:sldId id="273" r:id="rId18"/>
    <p:sldId id="323" r:id="rId19"/>
    <p:sldId id="334" r:id="rId20"/>
    <p:sldId id="335" r:id="rId21"/>
    <p:sldId id="280" r:id="rId22"/>
    <p:sldId id="282" r:id="rId23"/>
    <p:sldId id="313" r:id="rId24"/>
    <p:sldId id="314" r:id="rId25"/>
    <p:sldId id="283" r:id="rId26"/>
    <p:sldId id="286" r:id="rId27"/>
    <p:sldId id="287" r:id="rId28"/>
    <p:sldId id="288" r:id="rId29"/>
    <p:sldId id="289" r:id="rId30"/>
    <p:sldId id="290" r:id="rId31"/>
    <p:sldId id="291" r:id="rId32"/>
    <p:sldId id="292" r:id="rId33"/>
    <p:sldId id="341" r:id="rId34"/>
    <p:sldId id="342" r:id="rId35"/>
    <p:sldId id="362" r:id="rId36"/>
    <p:sldId id="294" r:id="rId37"/>
    <p:sldId id="295" r:id="rId38"/>
    <p:sldId id="336" r:id="rId39"/>
    <p:sldId id="296" r:id="rId40"/>
    <p:sldId id="297" r:id="rId41"/>
    <p:sldId id="337" r:id="rId42"/>
    <p:sldId id="298" r:id="rId43"/>
    <p:sldId id="299" r:id="rId44"/>
    <p:sldId id="343" r:id="rId45"/>
    <p:sldId id="300" r:id="rId46"/>
    <p:sldId id="301" r:id="rId47"/>
    <p:sldId id="344" r:id="rId48"/>
    <p:sldId id="302" r:id="rId49"/>
    <p:sldId id="303" r:id="rId50"/>
    <p:sldId id="345" r:id="rId51"/>
    <p:sldId id="304" r:id="rId52"/>
    <p:sldId id="305" r:id="rId53"/>
    <p:sldId id="346" r:id="rId54"/>
    <p:sldId id="321" r:id="rId55"/>
    <p:sldId id="330" r:id="rId56"/>
    <p:sldId id="331" r:id="rId57"/>
    <p:sldId id="332" r:id="rId58"/>
    <p:sldId id="306" r:id="rId5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71" autoAdjust="0"/>
  </p:normalViewPr>
  <p:slideViewPr>
    <p:cSldViewPr>
      <p:cViewPr varScale="1">
        <p:scale>
          <a:sx n="70" d="100"/>
          <a:sy n="70" d="100"/>
        </p:scale>
        <p:origin x="1386" y="84"/>
      </p:cViewPr>
      <p:guideLst>
        <p:guide orient="horz" pos="2160"/>
        <p:guide pos="2880"/>
      </p:guideLst>
    </p:cSldViewPr>
  </p:slideViewPr>
  <p:outlineViewPr>
    <p:cViewPr>
      <p:scale>
        <a:sx n="33" d="100"/>
        <a:sy n="33" d="100"/>
      </p:scale>
      <p:origin x="0" y="96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EE7A8-BE75-4631-B503-BD172496A955}" type="doc">
      <dgm:prSet loTypeId="urn:microsoft.com/office/officeart/2005/8/layout/default" loCatId="list" qsTypeId="urn:microsoft.com/office/officeart/2005/8/quickstyle/simple3" qsCatId="simple" csTypeId="urn:microsoft.com/office/officeart/2005/8/colors/colorful2" csCatId="colorful" phldr="1"/>
      <dgm:spPr/>
      <dgm:t>
        <a:bodyPr/>
        <a:lstStyle/>
        <a:p>
          <a:pPr rtl="1"/>
          <a:endParaRPr lang="fa-IR"/>
        </a:p>
      </dgm:t>
    </dgm:pt>
    <dgm:pt modelId="{2FC81FB1-CBDF-4BB4-885D-FD5578A0158F}">
      <dgm:prSet phldrT="[Text]" custT="1"/>
      <dgm:spPr/>
      <dgm:t>
        <a:bodyPr/>
        <a:lstStyle/>
        <a:p>
          <a:pPr algn="just" rtl="1">
            <a:lnSpc>
              <a:spcPct val="90000"/>
            </a:lnSpc>
            <a:spcAft>
              <a:spcPct val="35000"/>
            </a:spcAft>
          </a:pPr>
          <a:r>
            <a:rPr lang="fa-IR" sz="2400" dirty="0" smtClean="0">
              <a:cs typeface="B Titr" pitchFamily="2" charset="-78"/>
            </a:rPr>
            <a:t>تربیت معلم سابق (دانشگاه فرهنگیان فعلی) مکانی است که از صد سال پیش تاکنون ماموریت تربیت معلم را برای نظام آموزش و پرورش ایران بر عهده داشته است. تربیت معلم همواره تلاش نموده است تا در انجام این مهم موفق باشد. با تغییرات برنامه درسی در سال‌های اخیر، به درس توسعه  حرفه ای و کارورزی توجه ویژه‌ای شده است. از این رو، کارگاه‌ها، همایش‌ها و مسابقات بسیاری نیز در این راستا در سطوح پردیس‌ها، استان‌ها و در سطح ملی برگزار شده است. همچنین، با توجه ویژه به توسعه حرفه‌ای، دانشجو - معلمان پیش از خدمت (در حین تحصیل)، درس توسعه حرفه‌ای به عنوان پیش‌نیاز دروس کارورزی می‌گذرانند. </a:t>
          </a:r>
        </a:p>
        <a:p>
          <a:pPr algn="just" rtl="1">
            <a:lnSpc>
              <a:spcPct val="90000"/>
            </a:lnSpc>
            <a:spcAft>
              <a:spcPct val="35000"/>
            </a:spcAft>
          </a:pPr>
          <a:endParaRPr lang="fa-IR" sz="1800" dirty="0" smtClean="0">
            <a:cs typeface="B Titr" pitchFamily="2" charset="-78"/>
          </a:endParaRPr>
        </a:p>
      </dgm:t>
    </dgm:pt>
    <dgm:pt modelId="{414E8A32-AD8B-43B9-996A-D0C6A1ED44AA}" type="sibTrans" cxnId="{9CF27D26-FC6C-4ED1-A74F-89A88219F4AA}">
      <dgm:prSet/>
      <dgm:spPr/>
      <dgm:t>
        <a:bodyPr/>
        <a:lstStyle/>
        <a:p>
          <a:pPr algn="ctr" rtl="1"/>
          <a:endParaRPr lang="fa-IR"/>
        </a:p>
      </dgm:t>
    </dgm:pt>
    <dgm:pt modelId="{85A4EE33-071D-4F60-9CFA-D46B7B138CCC}" type="parTrans" cxnId="{9CF27D26-FC6C-4ED1-A74F-89A88219F4AA}">
      <dgm:prSet/>
      <dgm:spPr/>
      <dgm:t>
        <a:bodyPr/>
        <a:lstStyle/>
        <a:p>
          <a:pPr algn="ctr" rtl="1"/>
          <a:endParaRPr lang="fa-IR"/>
        </a:p>
      </dgm:t>
    </dgm:pt>
    <dgm:pt modelId="{66AAE6ED-D86B-4EB1-AEE8-B93CFE42E445}" type="pres">
      <dgm:prSet presAssocID="{B69EE7A8-BE75-4631-B503-BD172496A955}" presName="diagram" presStyleCnt="0">
        <dgm:presLayoutVars>
          <dgm:dir/>
          <dgm:resizeHandles val="exact"/>
        </dgm:presLayoutVars>
      </dgm:prSet>
      <dgm:spPr/>
      <dgm:t>
        <a:bodyPr/>
        <a:lstStyle/>
        <a:p>
          <a:pPr rtl="1"/>
          <a:endParaRPr lang="fa-IR"/>
        </a:p>
      </dgm:t>
    </dgm:pt>
    <dgm:pt modelId="{3B6343BB-6216-48E5-A7EC-6171B7F2E14B}" type="pres">
      <dgm:prSet presAssocID="{2FC81FB1-CBDF-4BB4-885D-FD5578A0158F}" presName="node" presStyleLbl="node1" presStyleIdx="0" presStyleCnt="1" custScaleX="106004" custScaleY="105218" custLinFactNeighborX="-1699" custLinFactNeighborY="-9">
        <dgm:presLayoutVars>
          <dgm:bulletEnabled val="1"/>
        </dgm:presLayoutVars>
      </dgm:prSet>
      <dgm:spPr/>
      <dgm:t>
        <a:bodyPr/>
        <a:lstStyle/>
        <a:p>
          <a:pPr rtl="1"/>
          <a:endParaRPr lang="fa-IR"/>
        </a:p>
      </dgm:t>
    </dgm:pt>
  </dgm:ptLst>
  <dgm:cxnLst>
    <dgm:cxn modelId="{9CF27D26-FC6C-4ED1-A74F-89A88219F4AA}" srcId="{B69EE7A8-BE75-4631-B503-BD172496A955}" destId="{2FC81FB1-CBDF-4BB4-885D-FD5578A0158F}" srcOrd="0" destOrd="0" parTransId="{85A4EE33-071D-4F60-9CFA-D46B7B138CCC}" sibTransId="{414E8A32-AD8B-43B9-996A-D0C6A1ED44AA}"/>
    <dgm:cxn modelId="{ABDB9DE4-61A2-4C7F-B2C8-C876ADE417E1}" type="presOf" srcId="{2FC81FB1-CBDF-4BB4-885D-FD5578A0158F}" destId="{3B6343BB-6216-48E5-A7EC-6171B7F2E14B}" srcOrd="0" destOrd="0" presId="urn:microsoft.com/office/officeart/2005/8/layout/default"/>
    <dgm:cxn modelId="{1887A88B-BB28-4336-87C7-C540C685031A}" type="presOf" srcId="{B69EE7A8-BE75-4631-B503-BD172496A955}" destId="{66AAE6ED-D86B-4EB1-AEE8-B93CFE42E445}" srcOrd="0" destOrd="0" presId="urn:microsoft.com/office/officeart/2005/8/layout/default"/>
    <dgm:cxn modelId="{BEC5AA83-F1F4-4EC9-8D9E-D9F981B93AEF}" type="presParOf" srcId="{66AAE6ED-D86B-4EB1-AEE8-B93CFE42E445}" destId="{3B6343BB-6216-48E5-A7EC-6171B7F2E14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276158-E0C1-4CEC-A943-3FF126C1DF99}" type="doc">
      <dgm:prSet loTypeId="urn:microsoft.com/office/officeart/2005/8/layout/default" loCatId="list" qsTypeId="urn:microsoft.com/office/officeart/2005/8/quickstyle/simple1" qsCatId="simple" csTypeId="urn:microsoft.com/office/officeart/2005/8/colors/accent2_5" csCatId="accent2" phldr="1"/>
      <dgm:spPr/>
      <dgm:t>
        <a:bodyPr/>
        <a:lstStyle/>
        <a:p>
          <a:pPr rtl="1"/>
          <a:endParaRPr lang="fa-IR"/>
        </a:p>
      </dgm:t>
    </dgm:pt>
    <dgm:pt modelId="{9885BCF2-ADB4-469A-BFEE-3F0704DB21F5}">
      <dgm:prSet phldrT="[Text]" custT="1"/>
      <dgm:spPr/>
      <dgm:t>
        <a:bodyPr/>
        <a:lstStyle/>
        <a:p>
          <a:pPr rtl="1"/>
          <a:r>
            <a:rPr lang="fa-IR" sz="3600" b="1" dirty="0" smtClean="0">
              <a:cs typeface="B Titr" pitchFamily="2" charset="-78"/>
            </a:rPr>
            <a:t>ملاک ورود</a:t>
          </a:r>
        </a:p>
        <a:p>
          <a:pPr rtl="1"/>
          <a:r>
            <a:rPr lang="ar-SA" sz="3200" dirty="0" smtClean="0">
              <a:cs typeface="B Titr" pitchFamily="2" charset="-78"/>
            </a:rPr>
            <a:t>این دانشجو معلمان چهار درس کارورزی را در قالب 8 واحد درسی مطابق برنامه درسی دانشگاه فرهنگیان گذرانده‌اند</a:t>
          </a:r>
          <a:r>
            <a:rPr lang="fa-IR" sz="3200" dirty="0" smtClean="0">
              <a:cs typeface="B Titr" pitchFamily="2" charset="-78"/>
            </a:rPr>
            <a:t>.</a:t>
          </a:r>
          <a:endParaRPr lang="fa-IR" sz="3200" b="1" dirty="0" smtClean="0">
            <a:cs typeface="B Titr" pitchFamily="2" charset="-78"/>
          </a:endParaRPr>
        </a:p>
      </dgm:t>
    </dgm:pt>
    <dgm:pt modelId="{6F437B9D-68D3-4DC5-BD24-C5C62D38DCA7}" type="parTrans" cxnId="{C8DCCA4F-102E-4815-B8B0-EC8BC1C6CB09}">
      <dgm:prSet/>
      <dgm:spPr/>
      <dgm:t>
        <a:bodyPr/>
        <a:lstStyle/>
        <a:p>
          <a:pPr rtl="1"/>
          <a:endParaRPr lang="fa-IR"/>
        </a:p>
      </dgm:t>
    </dgm:pt>
    <dgm:pt modelId="{03960AD9-BF2D-4394-831A-F0A30D7D2396}" type="sibTrans" cxnId="{C8DCCA4F-102E-4815-B8B0-EC8BC1C6CB09}">
      <dgm:prSet/>
      <dgm:spPr/>
      <dgm:t>
        <a:bodyPr/>
        <a:lstStyle/>
        <a:p>
          <a:pPr rtl="1"/>
          <a:endParaRPr lang="fa-IR"/>
        </a:p>
      </dgm:t>
    </dgm:pt>
    <dgm:pt modelId="{F2E45706-C6AC-4D3B-B087-7749F5951B7D}">
      <dgm:prSet phldrT="[Text]" custT="1"/>
      <dgm:spPr/>
      <dgm:t>
        <a:bodyPr/>
        <a:lstStyle/>
        <a:p>
          <a:pPr rtl="1"/>
          <a:endParaRPr lang="fa-IR" sz="100" b="1" dirty="0" smtClean="0">
            <a:cs typeface="B Titr" pitchFamily="2" charset="-78"/>
          </a:endParaRPr>
        </a:p>
        <a:p>
          <a:pPr rtl="1"/>
          <a:endParaRPr lang="fa-IR" sz="100" b="1" dirty="0" smtClean="0">
            <a:cs typeface="B Titr" pitchFamily="2" charset="-78"/>
          </a:endParaRPr>
        </a:p>
        <a:p>
          <a:pPr rtl="1"/>
          <a:r>
            <a:rPr lang="ar-SA" sz="3600" b="1" dirty="0" smtClean="0">
              <a:cs typeface="B Titr" pitchFamily="2" charset="-78"/>
            </a:rPr>
            <a:t>ملاک خروج</a:t>
          </a:r>
          <a:r>
            <a:rPr lang="fa-IR" sz="3600" b="1" dirty="0" smtClean="0">
              <a:cs typeface="B Titr" pitchFamily="2" charset="-78"/>
            </a:rPr>
            <a:t>  </a:t>
          </a:r>
        </a:p>
        <a:p>
          <a:pPr rtl="1"/>
          <a:r>
            <a:rPr lang="ar-SA" sz="2600" dirty="0" smtClean="0">
              <a:cs typeface="B Titr" pitchFamily="2" charset="-78"/>
            </a:rPr>
            <a:t>هر دانشجو معلمی که همه چهار کارورزی خود را نگذارانده بود و هر رشته تحصیلی که دانشجو معلمان آن به مرحله گذراندن این چهار کارورزی نرسیده بودند به عنوان متغیر خروج در نظر گرفته شدند. </a:t>
          </a:r>
          <a:endParaRPr lang="fa-IR" sz="2600" dirty="0"/>
        </a:p>
      </dgm:t>
    </dgm:pt>
    <dgm:pt modelId="{7F57CFC1-4C94-41C0-A55E-340AC44005A1}" type="parTrans" cxnId="{29E3C001-8B17-4A2C-8DF8-41C3D5F5C7A5}">
      <dgm:prSet/>
      <dgm:spPr/>
      <dgm:t>
        <a:bodyPr/>
        <a:lstStyle/>
        <a:p>
          <a:pPr rtl="1"/>
          <a:endParaRPr lang="fa-IR"/>
        </a:p>
      </dgm:t>
    </dgm:pt>
    <dgm:pt modelId="{891A64C8-C0BC-45B6-B275-4528A7C9A904}" type="sibTrans" cxnId="{29E3C001-8B17-4A2C-8DF8-41C3D5F5C7A5}">
      <dgm:prSet/>
      <dgm:spPr/>
      <dgm:t>
        <a:bodyPr/>
        <a:lstStyle/>
        <a:p>
          <a:pPr rtl="1"/>
          <a:endParaRPr lang="fa-IR"/>
        </a:p>
      </dgm:t>
    </dgm:pt>
    <dgm:pt modelId="{B97CCCAB-9DAE-495E-A7FF-E36A8A27A7A9}" type="pres">
      <dgm:prSet presAssocID="{25276158-E0C1-4CEC-A943-3FF126C1DF99}" presName="diagram" presStyleCnt="0">
        <dgm:presLayoutVars>
          <dgm:dir/>
          <dgm:resizeHandles val="exact"/>
        </dgm:presLayoutVars>
      </dgm:prSet>
      <dgm:spPr/>
      <dgm:t>
        <a:bodyPr/>
        <a:lstStyle/>
        <a:p>
          <a:pPr rtl="1"/>
          <a:endParaRPr lang="fa-IR"/>
        </a:p>
      </dgm:t>
    </dgm:pt>
    <dgm:pt modelId="{E456D936-7BF4-468F-91B3-0AFDD339E06F}" type="pres">
      <dgm:prSet presAssocID="{9885BCF2-ADB4-469A-BFEE-3F0704DB21F5}" presName="node" presStyleLbl="node1" presStyleIdx="0" presStyleCnt="2" custScaleX="119162" custScaleY="238545" custLinFactNeighborX="3745" custLinFactNeighborY="-32241">
        <dgm:presLayoutVars>
          <dgm:bulletEnabled val="1"/>
        </dgm:presLayoutVars>
      </dgm:prSet>
      <dgm:spPr/>
      <dgm:t>
        <a:bodyPr/>
        <a:lstStyle/>
        <a:p>
          <a:pPr rtl="1"/>
          <a:endParaRPr lang="fa-IR"/>
        </a:p>
      </dgm:t>
    </dgm:pt>
    <dgm:pt modelId="{D8E3158C-927C-4F56-93E9-F917D92D5E49}" type="pres">
      <dgm:prSet presAssocID="{03960AD9-BF2D-4394-831A-F0A30D7D2396}" presName="sibTrans" presStyleCnt="0"/>
      <dgm:spPr/>
    </dgm:pt>
    <dgm:pt modelId="{99B62E7A-7888-4F8D-ACE1-9761D5C5DC19}" type="pres">
      <dgm:prSet presAssocID="{F2E45706-C6AC-4D3B-B087-7749F5951B7D}" presName="node" presStyleLbl="node1" presStyleIdx="1" presStyleCnt="2" custScaleX="118706" custScaleY="239328" custLinFactNeighborX="-537" custLinFactNeighborY="-35405">
        <dgm:presLayoutVars>
          <dgm:bulletEnabled val="1"/>
        </dgm:presLayoutVars>
      </dgm:prSet>
      <dgm:spPr/>
      <dgm:t>
        <a:bodyPr/>
        <a:lstStyle/>
        <a:p>
          <a:pPr rtl="1"/>
          <a:endParaRPr lang="fa-IR"/>
        </a:p>
      </dgm:t>
    </dgm:pt>
  </dgm:ptLst>
  <dgm:cxnLst>
    <dgm:cxn modelId="{B5665033-92A2-43D7-857A-CF7412B492EA}" type="presOf" srcId="{25276158-E0C1-4CEC-A943-3FF126C1DF99}" destId="{B97CCCAB-9DAE-495E-A7FF-E36A8A27A7A9}" srcOrd="0" destOrd="0" presId="urn:microsoft.com/office/officeart/2005/8/layout/default"/>
    <dgm:cxn modelId="{6AF218BD-171D-4106-A6FB-E873ECC6EB27}" type="presOf" srcId="{F2E45706-C6AC-4D3B-B087-7749F5951B7D}" destId="{99B62E7A-7888-4F8D-ACE1-9761D5C5DC19}" srcOrd="0" destOrd="0" presId="urn:microsoft.com/office/officeart/2005/8/layout/default"/>
    <dgm:cxn modelId="{C8DCCA4F-102E-4815-B8B0-EC8BC1C6CB09}" srcId="{25276158-E0C1-4CEC-A943-3FF126C1DF99}" destId="{9885BCF2-ADB4-469A-BFEE-3F0704DB21F5}" srcOrd="0" destOrd="0" parTransId="{6F437B9D-68D3-4DC5-BD24-C5C62D38DCA7}" sibTransId="{03960AD9-BF2D-4394-831A-F0A30D7D2396}"/>
    <dgm:cxn modelId="{29E3C001-8B17-4A2C-8DF8-41C3D5F5C7A5}" srcId="{25276158-E0C1-4CEC-A943-3FF126C1DF99}" destId="{F2E45706-C6AC-4D3B-B087-7749F5951B7D}" srcOrd="1" destOrd="0" parTransId="{7F57CFC1-4C94-41C0-A55E-340AC44005A1}" sibTransId="{891A64C8-C0BC-45B6-B275-4528A7C9A904}"/>
    <dgm:cxn modelId="{F75A78E1-04C0-4D32-9A53-10AC6CEAC3E3}" type="presOf" srcId="{9885BCF2-ADB4-469A-BFEE-3F0704DB21F5}" destId="{E456D936-7BF4-468F-91B3-0AFDD339E06F}" srcOrd="0" destOrd="0" presId="urn:microsoft.com/office/officeart/2005/8/layout/default"/>
    <dgm:cxn modelId="{67F409C9-FCF9-4116-8220-F4AA4E7B617C}" type="presParOf" srcId="{B97CCCAB-9DAE-495E-A7FF-E36A8A27A7A9}" destId="{E456D936-7BF4-468F-91B3-0AFDD339E06F}" srcOrd="0" destOrd="0" presId="urn:microsoft.com/office/officeart/2005/8/layout/default"/>
    <dgm:cxn modelId="{B09E1F5B-E463-4392-8DF2-B98F2991DBD3}" type="presParOf" srcId="{B97CCCAB-9DAE-495E-A7FF-E36A8A27A7A9}" destId="{D8E3158C-927C-4F56-93E9-F917D92D5E49}" srcOrd="1" destOrd="0" presId="urn:microsoft.com/office/officeart/2005/8/layout/default"/>
    <dgm:cxn modelId="{B3AD3331-C1F4-400C-A7C1-9360834617BE}" type="presParOf" srcId="{B97CCCAB-9DAE-495E-A7FF-E36A8A27A7A9}" destId="{99B62E7A-7888-4F8D-ACE1-9761D5C5DC1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9EE7A8-BE75-4631-B503-BD172496A955}" type="doc">
      <dgm:prSet loTypeId="urn:microsoft.com/office/officeart/2005/8/layout/default" loCatId="list" qsTypeId="urn:microsoft.com/office/officeart/2005/8/quickstyle/simple3" qsCatId="simple" csTypeId="urn:microsoft.com/office/officeart/2005/8/colors/colorful2" csCatId="colorful" phldr="1"/>
      <dgm:spPr/>
      <dgm:t>
        <a:bodyPr/>
        <a:lstStyle/>
        <a:p>
          <a:pPr rtl="1"/>
          <a:endParaRPr lang="fa-IR"/>
        </a:p>
      </dgm:t>
    </dgm:pt>
    <dgm:pt modelId="{2FC81FB1-CBDF-4BB4-885D-FD5578A0158F}">
      <dgm:prSet phldrT="[Text]" custT="1"/>
      <dgm:spPr/>
      <dgm:t>
        <a:bodyPr/>
        <a:lstStyle/>
        <a:p>
          <a:pPr algn="just" rtl="1">
            <a:lnSpc>
              <a:spcPct val="90000"/>
            </a:lnSpc>
            <a:spcAft>
              <a:spcPct val="35000"/>
            </a:spcAft>
          </a:pPr>
          <a:endParaRPr lang="fa-IR" sz="1800" dirty="0" smtClean="0">
            <a:cs typeface="B Titr" pitchFamily="2" charset="-78"/>
          </a:endParaRPr>
        </a:p>
        <a:p>
          <a:pPr algn="just" rtl="1">
            <a:lnSpc>
              <a:spcPct val="90000"/>
            </a:lnSpc>
            <a:spcAft>
              <a:spcPct val="35000"/>
            </a:spcAft>
          </a:pPr>
          <a:r>
            <a:rPr lang="fa-IR" sz="2000" dirty="0" smtClean="0">
              <a:cs typeface="B Titr" pitchFamily="2" charset="-78"/>
            </a:rPr>
            <a:t>با توجه به مشاهدات دوازده ساله پژوهشگر در مورد دانشجو - معلمان تربیت معلم و تخصصص موضوعی وی در بحث سواد اطلاعاتی و به استناد ارتباط مستقیم با دانشجو - معلمان در انجام پروژه‌های آموزشی و پژوهشی دانشجویی و با برگزاری و شرکت در کارگاه‌ها و حتی کلاس‌های درسی مرتبط دانشجو - معلمان، وی دریافت که دانشجو - معلمان توانایی کافی تشخیص اطلاعات مورد نیاز خود را ندارند، نمی‌دانند اطلاعات مورد نیاز خود را از چه مکانی می‌توانند بیابند و نحوه انتخاب و استفاده صحیح از اطلاعات را نمی‌دانند. همچنین به استفاده از فناوری در این زمینه مسلط نیستند و در نتیجه سواد اطلاعاتی کافی ندارند. با توجه به دلایل مطرح شده،‌ و با توجه به خلاء موجود در مورد سواد اطلاعاتی و اهمیت توسعه حرفه‌ای، و این‌که دانش، مهارت و نگرش معلمان با مهارت‌های سواد اطلاعاتی نزدیکی معنایی و محتوایی دارد، ضرورت یافت تا پژوهشگر به ارائه الگوی توسعه حرفه‌ای بر مبنای سواد اطلاعاتی دانشجو - معلمان بپردازد.</a:t>
          </a:r>
          <a:endParaRPr lang="fa-IR" sz="2400" dirty="0" smtClean="0">
            <a:cs typeface="B Titr" pitchFamily="2" charset="-78"/>
          </a:endParaRPr>
        </a:p>
      </dgm:t>
    </dgm:pt>
    <dgm:pt modelId="{414E8A32-AD8B-43B9-996A-D0C6A1ED44AA}" type="sibTrans" cxnId="{9CF27D26-FC6C-4ED1-A74F-89A88219F4AA}">
      <dgm:prSet/>
      <dgm:spPr/>
      <dgm:t>
        <a:bodyPr/>
        <a:lstStyle/>
        <a:p>
          <a:pPr algn="ctr" rtl="1"/>
          <a:endParaRPr lang="fa-IR"/>
        </a:p>
      </dgm:t>
    </dgm:pt>
    <dgm:pt modelId="{85A4EE33-071D-4F60-9CFA-D46B7B138CCC}" type="parTrans" cxnId="{9CF27D26-FC6C-4ED1-A74F-89A88219F4AA}">
      <dgm:prSet/>
      <dgm:spPr/>
      <dgm:t>
        <a:bodyPr/>
        <a:lstStyle/>
        <a:p>
          <a:pPr algn="ctr" rtl="1"/>
          <a:endParaRPr lang="fa-IR"/>
        </a:p>
      </dgm:t>
    </dgm:pt>
    <dgm:pt modelId="{66AAE6ED-D86B-4EB1-AEE8-B93CFE42E445}" type="pres">
      <dgm:prSet presAssocID="{B69EE7A8-BE75-4631-B503-BD172496A955}" presName="diagram" presStyleCnt="0">
        <dgm:presLayoutVars>
          <dgm:dir/>
          <dgm:resizeHandles val="exact"/>
        </dgm:presLayoutVars>
      </dgm:prSet>
      <dgm:spPr/>
      <dgm:t>
        <a:bodyPr/>
        <a:lstStyle/>
        <a:p>
          <a:pPr rtl="1"/>
          <a:endParaRPr lang="fa-IR"/>
        </a:p>
      </dgm:t>
    </dgm:pt>
    <dgm:pt modelId="{3B6343BB-6216-48E5-A7EC-6171B7F2E14B}" type="pres">
      <dgm:prSet presAssocID="{2FC81FB1-CBDF-4BB4-885D-FD5578A0158F}" presName="node" presStyleLbl="node1" presStyleIdx="0" presStyleCnt="1" custScaleX="106004" custScaleY="105218" custLinFactNeighborX="35043" custLinFactNeighborY="-5065">
        <dgm:presLayoutVars>
          <dgm:bulletEnabled val="1"/>
        </dgm:presLayoutVars>
      </dgm:prSet>
      <dgm:spPr/>
      <dgm:t>
        <a:bodyPr/>
        <a:lstStyle/>
        <a:p>
          <a:pPr rtl="1"/>
          <a:endParaRPr lang="fa-IR"/>
        </a:p>
      </dgm:t>
    </dgm:pt>
  </dgm:ptLst>
  <dgm:cxnLst>
    <dgm:cxn modelId="{9CF27D26-FC6C-4ED1-A74F-89A88219F4AA}" srcId="{B69EE7A8-BE75-4631-B503-BD172496A955}" destId="{2FC81FB1-CBDF-4BB4-885D-FD5578A0158F}" srcOrd="0" destOrd="0" parTransId="{85A4EE33-071D-4F60-9CFA-D46B7B138CCC}" sibTransId="{414E8A32-AD8B-43B9-996A-D0C6A1ED44AA}"/>
    <dgm:cxn modelId="{FF226305-D8DB-4474-80AC-91D6494C2CEF}" type="presOf" srcId="{B69EE7A8-BE75-4631-B503-BD172496A955}" destId="{66AAE6ED-D86B-4EB1-AEE8-B93CFE42E445}" srcOrd="0" destOrd="0" presId="urn:microsoft.com/office/officeart/2005/8/layout/default"/>
    <dgm:cxn modelId="{972B3C18-A670-4E5A-A36E-B2027ABE9779}" type="presOf" srcId="{2FC81FB1-CBDF-4BB4-885D-FD5578A0158F}" destId="{3B6343BB-6216-48E5-A7EC-6171B7F2E14B}" srcOrd="0" destOrd="0" presId="urn:microsoft.com/office/officeart/2005/8/layout/default"/>
    <dgm:cxn modelId="{28031FCC-8C24-410F-A4AD-4FACC7F29CDB}" type="presParOf" srcId="{66AAE6ED-D86B-4EB1-AEE8-B93CFE42E445}" destId="{3B6343BB-6216-48E5-A7EC-6171B7F2E14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9EE7A8-BE75-4631-B503-BD172496A955}" type="doc">
      <dgm:prSet loTypeId="urn:microsoft.com/office/officeart/2005/8/layout/default" loCatId="list" qsTypeId="urn:microsoft.com/office/officeart/2005/8/quickstyle/simple1" qsCatId="simple" csTypeId="urn:microsoft.com/office/officeart/2005/8/colors/accent3_5" csCatId="accent3" phldr="1"/>
      <dgm:spPr/>
      <dgm:t>
        <a:bodyPr/>
        <a:lstStyle/>
        <a:p>
          <a:pPr rtl="1"/>
          <a:endParaRPr lang="fa-IR"/>
        </a:p>
      </dgm:t>
    </dgm:pt>
    <dgm:pt modelId="{2FC81FB1-CBDF-4BB4-885D-FD5578A0158F}">
      <dgm:prSet phldrT="[Text]" custT="1"/>
      <dgm:spPr/>
      <dgm:t>
        <a:bodyPr/>
        <a:lstStyle/>
        <a:p>
          <a:pPr algn="ctr" rtl="1">
            <a:lnSpc>
              <a:spcPct val="90000"/>
            </a:lnSpc>
            <a:spcAft>
              <a:spcPct val="35000"/>
            </a:spcAft>
          </a:pPr>
          <a:r>
            <a:rPr lang="fa-IR" sz="2000" dirty="0" smtClean="0">
              <a:solidFill>
                <a:schemeClr val="tx1"/>
              </a:solidFill>
              <a:cs typeface="B Titr" pitchFamily="2" charset="-78"/>
            </a:rPr>
            <a:t>با آن‌که از گذشته تا کنون جایگاه و منزلت شغل معلمی در مقام حرفه بر همگان آشکار بوده است. معلمان حرفه‌مند برای همگام شدن با سرعت رشد اطلاعات نیازمند توسعه حرفه‌ای هستند. </a:t>
          </a:r>
        </a:p>
        <a:p>
          <a:pPr algn="ctr" rtl="1">
            <a:lnSpc>
              <a:spcPct val="90000"/>
            </a:lnSpc>
            <a:spcAft>
              <a:spcPct val="35000"/>
            </a:spcAft>
          </a:pPr>
          <a:r>
            <a:rPr lang="fa-IR" sz="2000" dirty="0" smtClean="0">
              <a:solidFill>
                <a:schemeClr val="tx1"/>
              </a:solidFill>
              <a:cs typeface="B Titr" pitchFamily="2" charset="-78"/>
            </a:rPr>
            <a:t>به فرآیندها و فعالیت‌های طرح‌ریزی شده به منظور افزایش دانش، مهارت و نگرش‌های حرفه‌ای معلمان برای این‌که بتوانند موجب بهبود یادگیری دانش‌آموزان شوند توسعه حرفه‌ای گفته می‌شود (گاسکی، 2000) . </a:t>
          </a:r>
        </a:p>
        <a:p>
          <a:pPr algn="just" rtl="1">
            <a:lnSpc>
              <a:spcPct val="100000"/>
            </a:lnSpc>
            <a:spcAft>
              <a:spcPts val="0"/>
            </a:spcAft>
          </a:pPr>
          <a:r>
            <a:rPr lang="fa-IR" sz="2000" dirty="0" smtClean="0">
              <a:solidFill>
                <a:schemeClr val="tx1"/>
              </a:solidFill>
              <a:cs typeface="B Titr" pitchFamily="2" charset="-78"/>
            </a:rPr>
            <a:t>اعلامیۀ ۲۰۰۳ پراگ، سواد اطلاعاتی را این‌گونه تعریف می‌کند: «آگاهی فراگیر فرد از دغدغه‌ها و نیازهای اطلاعاتی خود، و توانایی شناسایی، مکان‌یابی، ارزیابی، سازماندهی، و نیز خلق، به کارگیر و انتقال اثربخش اطلاعات برای پرداختن به موضوعات یا مسائل موجود؛ سواد اطلاعاتی پیش شرط مشارکت اثربخش در جامعۀ اطلاعاتی، و بخشی از یادگیری مادام العمر به عنوان حق اساسی انسان است». </a:t>
          </a:r>
        </a:p>
      </dgm:t>
    </dgm:pt>
    <dgm:pt modelId="{414E8A32-AD8B-43B9-996A-D0C6A1ED44AA}" type="sibTrans" cxnId="{9CF27D26-FC6C-4ED1-A74F-89A88219F4AA}">
      <dgm:prSet/>
      <dgm:spPr/>
      <dgm:t>
        <a:bodyPr/>
        <a:lstStyle/>
        <a:p>
          <a:pPr algn="ctr" rtl="1"/>
          <a:endParaRPr lang="fa-IR"/>
        </a:p>
      </dgm:t>
    </dgm:pt>
    <dgm:pt modelId="{85A4EE33-071D-4F60-9CFA-D46B7B138CCC}" type="parTrans" cxnId="{9CF27D26-FC6C-4ED1-A74F-89A88219F4AA}">
      <dgm:prSet/>
      <dgm:spPr/>
      <dgm:t>
        <a:bodyPr/>
        <a:lstStyle/>
        <a:p>
          <a:pPr algn="ctr" rtl="1"/>
          <a:endParaRPr lang="fa-IR"/>
        </a:p>
      </dgm:t>
    </dgm:pt>
    <dgm:pt modelId="{66AAE6ED-D86B-4EB1-AEE8-B93CFE42E445}" type="pres">
      <dgm:prSet presAssocID="{B69EE7A8-BE75-4631-B503-BD172496A955}" presName="diagram" presStyleCnt="0">
        <dgm:presLayoutVars>
          <dgm:dir/>
          <dgm:resizeHandles val="exact"/>
        </dgm:presLayoutVars>
      </dgm:prSet>
      <dgm:spPr/>
      <dgm:t>
        <a:bodyPr/>
        <a:lstStyle/>
        <a:p>
          <a:pPr rtl="1"/>
          <a:endParaRPr lang="fa-IR"/>
        </a:p>
      </dgm:t>
    </dgm:pt>
    <dgm:pt modelId="{3B6343BB-6216-48E5-A7EC-6171B7F2E14B}" type="pres">
      <dgm:prSet presAssocID="{2FC81FB1-CBDF-4BB4-885D-FD5578A0158F}" presName="node" presStyleLbl="node1" presStyleIdx="0" presStyleCnt="1" custScaleX="106004" custScaleY="105218" custLinFactNeighborX="-1699" custLinFactNeighborY="-9">
        <dgm:presLayoutVars>
          <dgm:bulletEnabled val="1"/>
        </dgm:presLayoutVars>
      </dgm:prSet>
      <dgm:spPr/>
      <dgm:t>
        <a:bodyPr/>
        <a:lstStyle/>
        <a:p>
          <a:pPr rtl="1"/>
          <a:endParaRPr lang="fa-IR"/>
        </a:p>
      </dgm:t>
    </dgm:pt>
  </dgm:ptLst>
  <dgm:cxnLst>
    <dgm:cxn modelId="{9CF27D26-FC6C-4ED1-A74F-89A88219F4AA}" srcId="{B69EE7A8-BE75-4631-B503-BD172496A955}" destId="{2FC81FB1-CBDF-4BB4-885D-FD5578A0158F}" srcOrd="0" destOrd="0" parTransId="{85A4EE33-071D-4F60-9CFA-D46B7B138CCC}" sibTransId="{414E8A32-AD8B-43B9-996A-D0C6A1ED44AA}"/>
    <dgm:cxn modelId="{BDCFACE6-3483-4AD6-8577-76F7AF1D6D66}" type="presOf" srcId="{B69EE7A8-BE75-4631-B503-BD172496A955}" destId="{66AAE6ED-D86B-4EB1-AEE8-B93CFE42E445}" srcOrd="0" destOrd="0" presId="urn:microsoft.com/office/officeart/2005/8/layout/default"/>
    <dgm:cxn modelId="{7543DB92-B4FC-425F-BF7E-09C203AF0D3B}" type="presOf" srcId="{2FC81FB1-CBDF-4BB4-885D-FD5578A0158F}" destId="{3B6343BB-6216-48E5-A7EC-6171B7F2E14B}" srcOrd="0" destOrd="0" presId="urn:microsoft.com/office/officeart/2005/8/layout/default"/>
    <dgm:cxn modelId="{9F8D31C3-DC34-4C93-A3C0-7C8569D3A6C3}" type="presParOf" srcId="{66AAE6ED-D86B-4EB1-AEE8-B93CFE42E445}" destId="{3B6343BB-6216-48E5-A7EC-6171B7F2E14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9EE7A8-BE75-4631-B503-BD172496A955}" type="doc">
      <dgm:prSet loTypeId="urn:microsoft.com/office/officeart/2005/8/layout/default" loCatId="list" qsTypeId="urn:microsoft.com/office/officeart/2005/8/quickstyle/simple1" qsCatId="simple" csTypeId="urn:microsoft.com/office/officeart/2005/8/colors/accent1_3" csCatId="accent1" phldr="1"/>
      <dgm:spPr/>
      <dgm:t>
        <a:bodyPr/>
        <a:lstStyle/>
        <a:p>
          <a:pPr rtl="1"/>
          <a:endParaRPr lang="fa-IR"/>
        </a:p>
      </dgm:t>
    </dgm:pt>
    <dgm:pt modelId="{2027D197-0ADB-41D9-B3EB-DF5917B54CCA}">
      <dgm:prSet/>
      <dgm:spPr/>
      <dgm:t>
        <a:bodyPr/>
        <a:lstStyle/>
        <a:p>
          <a:pPr rtl="1"/>
          <a:r>
            <a:rPr lang="fa-IR" dirty="0" smtClean="0">
              <a:solidFill>
                <a:schemeClr val="tx1"/>
              </a:solidFill>
              <a:cs typeface="B Titr" pitchFamily="2" charset="-78"/>
            </a:rPr>
            <a:t>بر همین مبنا، تدوین الگوی </a:t>
          </a:r>
          <a:r>
            <a:rPr lang="ar-SA" dirty="0" smtClean="0">
              <a:solidFill>
                <a:schemeClr val="tx1"/>
              </a:solidFill>
              <a:cs typeface="B Titr" pitchFamily="2" charset="-78"/>
            </a:rPr>
            <a:t>استاندارد توسعه حرفه‌ای براساس سواد اطلاعاتی دانشجو- معلمان دانشگاه فرهنگیان بر مبنای ارتباط بین دو متغیر سواد اطلاعاتی و توسعه حرفه‌ای مطرح شد. </a:t>
          </a:r>
          <a:endParaRPr lang="fa-IR" dirty="0" smtClean="0">
            <a:solidFill>
              <a:schemeClr val="tx1"/>
            </a:solidFill>
            <a:cs typeface="B Titr" pitchFamily="2" charset="-78"/>
          </a:endParaRPr>
        </a:p>
        <a:p>
          <a:pPr rtl="1"/>
          <a:r>
            <a:rPr lang="fa-IR" dirty="0" smtClean="0">
              <a:solidFill>
                <a:schemeClr val="tx1"/>
              </a:solidFill>
              <a:cs typeface="B Titr" pitchFamily="2" charset="-78"/>
            </a:rPr>
            <a:t>بنابراین، پژوهشگر بر آن است تا به این مساله پاسخ گوید که: </a:t>
          </a:r>
        </a:p>
        <a:p>
          <a:pPr rtl="1"/>
          <a:r>
            <a:rPr lang="fa-IR" dirty="0" smtClean="0">
              <a:solidFill>
                <a:schemeClr val="tx1"/>
              </a:solidFill>
              <a:cs typeface="B Titr" pitchFamily="2" charset="-78"/>
            </a:rPr>
            <a:t>«</a:t>
          </a:r>
          <a:r>
            <a:rPr lang="ar-SA" dirty="0" smtClean="0">
              <a:solidFill>
                <a:schemeClr val="tx1"/>
              </a:solidFill>
              <a:cs typeface="B Titr" pitchFamily="2" charset="-78"/>
            </a:rPr>
            <a:t>آیا الگوی استاندارد توسعه حرفه‌ای بر اساس استاندارد سواد اطلاعاتی دانشجو- معلمان پردیس‌های غرب کشور دانشگاه فرهنگیان از برازش مناسبی برخوردار است؟</a:t>
          </a:r>
          <a:r>
            <a:rPr lang="fa-IR" dirty="0" smtClean="0">
              <a:solidFill>
                <a:schemeClr val="tx1"/>
              </a:solidFill>
              <a:cs typeface="B Titr" pitchFamily="2" charset="-78"/>
            </a:rPr>
            <a:t>». </a:t>
          </a:r>
          <a:endParaRPr lang="en-US" dirty="0">
            <a:solidFill>
              <a:schemeClr val="tx1"/>
            </a:solidFill>
            <a:cs typeface="B Titr" pitchFamily="2" charset="-78"/>
          </a:endParaRPr>
        </a:p>
      </dgm:t>
    </dgm:pt>
    <dgm:pt modelId="{37B51B40-8F6B-4BF7-A7DC-553C30287CD3}" type="parTrans" cxnId="{01C6A3BA-CBFF-46D5-A143-4668088C91F5}">
      <dgm:prSet/>
      <dgm:spPr/>
      <dgm:t>
        <a:bodyPr/>
        <a:lstStyle/>
        <a:p>
          <a:pPr rtl="1"/>
          <a:endParaRPr lang="fa-IR"/>
        </a:p>
      </dgm:t>
    </dgm:pt>
    <dgm:pt modelId="{251DE9A6-1CCE-441A-9404-143000C6BEBE}" type="sibTrans" cxnId="{01C6A3BA-CBFF-46D5-A143-4668088C91F5}">
      <dgm:prSet/>
      <dgm:spPr/>
      <dgm:t>
        <a:bodyPr/>
        <a:lstStyle/>
        <a:p>
          <a:pPr rtl="1"/>
          <a:endParaRPr lang="fa-IR"/>
        </a:p>
      </dgm:t>
    </dgm:pt>
    <dgm:pt modelId="{66AAE6ED-D86B-4EB1-AEE8-B93CFE42E445}" type="pres">
      <dgm:prSet presAssocID="{B69EE7A8-BE75-4631-B503-BD172496A955}" presName="diagram" presStyleCnt="0">
        <dgm:presLayoutVars>
          <dgm:dir/>
          <dgm:resizeHandles val="exact"/>
        </dgm:presLayoutVars>
      </dgm:prSet>
      <dgm:spPr/>
      <dgm:t>
        <a:bodyPr/>
        <a:lstStyle/>
        <a:p>
          <a:pPr rtl="1"/>
          <a:endParaRPr lang="fa-IR"/>
        </a:p>
      </dgm:t>
    </dgm:pt>
    <dgm:pt modelId="{486C7F66-4D8E-4014-829D-19C867302122}" type="pres">
      <dgm:prSet presAssocID="{2027D197-0ADB-41D9-B3EB-DF5917B54CCA}" presName="node" presStyleLbl="node1" presStyleIdx="0" presStyleCnt="1" custScaleY="104683" custLinFactNeighborX="11229" custLinFactNeighborY="1363">
        <dgm:presLayoutVars>
          <dgm:bulletEnabled val="1"/>
        </dgm:presLayoutVars>
      </dgm:prSet>
      <dgm:spPr/>
      <dgm:t>
        <a:bodyPr/>
        <a:lstStyle/>
        <a:p>
          <a:pPr rtl="1"/>
          <a:endParaRPr lang="fa-IR"/>
        </a:p>
      </dgm:t>
    </dgm:pt>
  </dgm:ptLst>
  <dgm:cxnLst>
    <dgm:cxn modelId="{01C6A3BA-CBFF-46D5-A143-4668088C91F5}" srcId="{B69EE7A8-BE75-4631-B503-BD172496A955}" destId="{2027D197-0ADB-41D9-B3EB-DF5917B54CCA}" srcOrd="0" destOrd="0" parTransId="{37B51B40-8F6B-4BF7-A7DC-553C30287CD3}" sibTransId="{251DE9A6-1CCE-441A-9404-143000C6BEBE}"/>
    <dgm:cxn modelId="{33BF9821-8579-4171-9082-DA8D2345CBD7}" type="presOf" srcId="{2027D197-0ADB-41D9-B3EB-DF5917B54CCA}" destId="{486C7F66-4D8E-4014-829D-19C867302122}" srcOrd="0" destOrd="0" presId="urn:microsoft.com/office/officeart/2005/8/layout/default"/>
    <dgm:cxn modelId="{C1EF6CFD-9D5A-4D32-B388-5A39D641A20D}" type="presOf" srcId="{B69EE7A8-BE75-4631-B503-BD172496A955}" destId="{66AAE6ED-D86B-4EB1-AEE8-B93CFE42E445}" srcOrd="0" destOrd="0" presId="urn:microsoft.com/office/officeart/2005/8/layout/default"/>
    <dgm:cxn modelId="{C0C14DC4-4F12-4AAA-8266-1AF220FEC4ED}" type="presParOf" srcId="{66AAE6ED-D86B-4EB1-AEE8-B93CFE42E445}" destId="{486C7F66-4D8E-4014-829D-19C86730212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99606B-FC9C-452A-ACAA-95B991B31157}" type="doc">
      <dgm:prSet loTypeId="urn:microsoft.com/office/officeart/2005/8/layout/default" loCatId="list" qsTypeId="urn:microsoft.com/office/officeart/2005/8/quickstyle/3d1" qsCatId="3D" csTypeId="urn:microsoft.com/office/officeart/2005/8/colors/accent3_1" csCatId="accent3" phldr="1"/>
      <dgm:spPr/>
      <dgm:t>
        <a:bodyPr/>
        <a:lstStyle/>
        <a:p>
          <a:pPr rtl="1"/>
          <a:endParaRPr lang="fa-IR"/>
        </a:p>
      </dgm:t>
    </dgm:pt>
    <dgm:pt modelId="{5FCC4717-6E48-41D8-8F16-F02CD7834E49}">
      <dgm:prSet custT="1"/>
      <dgm:spPr/>
      <dgm:t>
        <a:bodyPr/>
        <a:lstStyle/>
        <a:p>
          <a:pPr algn="ctr" rtl="1">
            <a:lnSpc>
              <a:spcPct val="100000"/>
            </a:lnSpc>
            <a:spcAft>
              <a:spcPts val="0"/>
            </a:spcAft>
          </a:pPr>
          <a:r>
            <a:rPr lang="fa-IR" sz="2400" dirty="0" smtClean="0">
              <a:cs typeface="B Titr" pitchFamily="2" charset="-78"/>
            </a:rPr>
            <a:t> هدف اصلی</a:t>
          </a:r>
        </a:p>
        <a:p>
          <a:pPr algn="just" rtl="1">
            <a:lnSpc>
              <a:spcPct val="100000"/>
            </a:lnSpc>
            <a:spcAft>
              <a:spcPts val="0"/>
            </a:spcAft>
          </a:pPr>
          <a:r>
            <a:rPr lang="ar-SA" sz="1600" dirty="0" smtClean="0">
              <a:cs typeface="B Titr" pitchFamily="2" charset="-78"/>
            </a:rPr>
            <a:t>تبیین </a:t>
          </a:r>
          <a:r>
            <a:rPr lang="fa-IR" sz="1600" dirty="0" smtClean="0">
              <a:cs typeface="B Titr" pitchFamily="2" charset="-78"/>
            </a:rPr>
            <a:t>الگوی</a:t>
          </a:r>
          <a:r>
            <a:rPr lang="ar-SA" sz="1600" dirty="0" smtClean="0">
              <a:cs typeface="B Titr" pitchFamily="2" charset="-78"/>
            </a:rPr>
            <a:t> استاندارد توسعه حرفه‌ای براساس استاندارد سواد اطلاعاتی دانشجو- معلمان غرب کشور دانشگاه فرهنگیان</a:t>
          </a:r>
          <a:endParaRPr lang="fa-IR" sz="1600" dirty="0" smtClean="0">
            <a:cs typeface="B Titr" pitchFamily="2" charset="-78"/>
          </a:endParaRPr>
        </a:p>
        <a:p>
          <a:pPr algn="just" rtl="1">
            <a:lnSpc>
              <a:spcPct val="100000"/>
            </a:lnSpc>
            <a:spcAft>
              <a:spcPts val="0"/>
            </a:spcAft>
          </a:pPr>
          <a:endParaRPr lang="fa-IR" sz="100" dirty="0" smtClean="0">
            <a:cs typeface="B Titr" pitchFamily="2" charset="-78"/>
          </a:endParaRPr>
        </a:p>
        <a:p>
          <a:pPr algn="ctr" rtl="1">
            <a:lnSpc>
              <a:spcPct val="100000"/>
            </a:lnSpc>
            <a:spcAft>
              <a:spcPts val="0"/>
            </a:spcAft>
          </a:pPr>
          <a:r>
            <a:rPr lang="fa-IR" sz="1600" dirty="0" smtClean="0">
              <a:cs typeface="B Titr" pitchFamily="2" charset="-78"/>
            </a:rPr>
            <a:t> </a:t>
          </a:r>
          <a:r>
            <a:rPr lang="ar-SA" sz="2400" dirty="0" smtClean="0">
              <a:cs typeface="B Titr" pitchFamily="2" charset="-78"/>
            </a:rPr>
            <a:t>هدف‌های فرعی</a:t>
          </a:r>
          <a:endParaRPr lang="fa-IR" sz="2400" dirty="0" smtClean="0">
            <a:cs typeface="B Titr" pitchFamily="2" charset="-78"/>
          </a:endParaRPr>
        </a:p>
        <a:p>
          <a:pPr algn="just" rtl="1">
            <a:lnSpc>
              <a:spcPct val="100000"/>
            </a:lnSpc>
            <a:spcAft>
              <a:spcPts val="0"/>
            </a:spcAft>
          </a:pPr>
          <a:r>
            <a:rPr lang="fa-IR" sz="1600" dirty="0" smtClean="0">
              <a:cs typeface="B Titr" pitchFamily="2" charset="-78"/>
            </a:rPr>
            <a:t>1- توصیف میزان سواد اطلاعاتی دانشجو- معلمان منطقه غرب دانشگاه فرهنگیان   </a:t>
          </a:r>
        </a:p>
        <a:p>
          <a:pPr algn="just" rtl="1">
            <a:lnSpc>
              <a:spcPct val="100000"/>
            </a:lnSpc>
            <a:spcAft>
              <a:spcPts val="0"/>
            </a:spcAft>
          </a:pPr>
          <a:r>
            <a:rPr lang="fa-IR" sz="1600" dirty="0" smtClean="0">
              <a:cs typeface="B Titr" pitchFamily="2" charset="-78"/>
            </a:rPr>
            <a:t>2- توصیف میزان توسعه حرفه‌ای دانشجو- معلمان منطقه غرب دانشگاه فرهنگیان     </a:t>
          </a:r>
        </a:p>
        <a:p>
          <a:pPr algn="just" rtl="1">
            <a:lnSpc>
              <a:spcPct val="100000"/>
            </a:lnSpc>
            <a:spcAft>
              <a:spcPts val="0"/>
            </a:spcAft>
          </a:pPr>
          <a:r>
            <a:rPr lang="fa-IR" sz="1600" dirty="0" smtClean="0">
              <a:cs typeface="B Titr" pitchFamily="2" charset="-78"/>
            </a:rPr>
            <a:t>3- تدوین الگوی اندازه‌گیری استاندارد سواد اطلاعاتی دانشجو- معلمان غرب کشور دانشگاه فرهنگیان           </a:t>
          </a:r>
        </a:p>
        <a:p>
          <a:pPr algn="just" rtl="1">
            <a:lnSpc>
              <a:spcPct val="100000"/>
            </a:lnSpc>
            <a:spcAft>
              <a:spcPts val="0"/>
            </a:spcAft>
          </a:pPr>
          <a:r>
            <a:rPr lang="fa-IR" sz="1600" dirty="0" smtClean="0">
              <a:cs typeface="B Titr" pitchFamily="2" charset="-78"/>
            </a:rPr>
            <a:t>4- تدوین الگوی اندازه‌گیری استاندارد توسعه حرفه‌ای دانشجو- معلمان غرب کشور دانشگاه فرهنگیان                 </a:t>
          </a:r>
        </a:p>
        <a:p>
          <a:pPr algn="just" rtl="1">
            <a:lnSpc>
              <a:spcPct val="100000"/>
            </a:lnSpc>
            <a:spcAft>
              <a:spcPts val="0"/>
            </a:spcAft>
          </a:pPr>
          <a:r>
            <a:rPr lang="fa-IR" sz="1600" dirty="0" smtClean="0">
              <a:cs typeface="B Titr" pitchFamily="2" charset="-78"/>
            </a:rPr>
            <a:t>5- تدوین الگوی اندازه‌گیری استانداردهای خرد و کلان توسعه حرفه‌ای دانشجو- معلمان غرب کشور دانشگاه فرهنگیان            </a:t>
          </a:r>
        </a:p>
        <a:p>
          <a:pPr algn="just" rtl="1">
            <a:lnSpc>
              <a:spcPct val="100000"/>
            </a:lnSpc>
            <a:spcAft>
              <a:spcPts val="0"/>
            </a:spcAft>
          </a:pPr>
          <a:r>
            <a:rPr lang="fa-IR" sz="1600" dirty="0" smtClean="0">
              <a:cs typeface="B Titr" pitchFamily="2" charset="-78"/>
            </a:rPr>
            <a:t>6- تدوین الگوی ساختاری استاندارد توسعه حرفه‌ای براساس استاندارد سواد اطلاعاتی دانشجو- معلمان غرب کشور دانشگاه فرهنگیان             </a:t>
          </a:r>
        </a:p>
        <a:p>
          <a:pPr algn="just" rtl="1">
            <a:lnSpc>
              <a:spcPct val="100000"/>
            </a:lnSpc>
            <a:spcAft>
              <a:spcPts val="0"/>
            </a:spcAft>
          </a:pPr>
          <a:r>
            <a:rPr lang="fa-IR" sz="1600" dirty="0" smtClean="0">
              <a:cs typeface="B Titr" pitchFamily="2" charset="-78"/>
            </a:rPr>
            <a:t>7- تدوین الگوی ساختاری استاندارد خرد توسعه حرفه‌ای بر اساس استاندار کلان سواد اطلاعاتی دانشجو- معلمان غرب کشور دانشگاه فرهنگیان                       </a:t>
          </a:r>
        </a:p>
        <a:p>
          <a:pPr algn="just" rtl="1">
            <a:lnSpc>
              <a:spcPct val="100000"/>
            </a:lnSpc>
            <a:spcAft>
              <a:spcPts val="0"/>
            </a:spcAft>
          </a:pPr>
          <a:r>
            <a:rPr lang="fa-IR" sz="1600" dirty="0" smtClean="0">
              <a:cs typeface="B Titr" pitchFamily="2" charset="-78"/>
            </a:rPr>
            <a:t>8- تدوین الگوی ساختاری استاندارد کلان توسعه حرفه‌ای بر اساس استاندارد کلان سواد اطلاعاتی دانشجو- معلمان غرب کشور دانشگاه فرهنگیان </a:t>
          </a:r>
        </a:p>
      </dgm:t>
    </dgm:pt>
    <dgm:pt modelId="{31C51094-7B14-492B-A4FD-53E95CE627E9}" type="parTrans" cxnId="{C850ED68-2F34-4992-A342-37142B434B1F}">
      <dgm:prSet/>
      <dgm:spPr/>
      <dgm:t>
        <a:bodyPr/>
        <a:lstStyle/>
        <a:p>
          <a:pPr rtl="1"/>
          <a:endParaRPr lang="fa-IR"/>
        </a:p>
      </dgm:t>
    </dgm:pt>
    <dgm:pt modelId="{4B17801A-FDFC-446F-9AE2-3E608F2D16F0}" type="sibTrans" cxnId="{C850ED68-2F34-4992-A342-37142B434B1F}">
      <dgm:prSet/>
      <dgm:spPr/>
      <dgm:t>
        <a:bodyPr/>
        <a:lstStyle/>
        <a:p>
          <a:pPr rtl="1"/>
          <a:endParaRPr lang="fa-IR"/>
        </a:p>
      </dgm:t>
    </dgm:pt>
    <dgm:pt modelId="{7E95FEB1-9CB1-4B94-81B9-D5C8880B2E1A}" type="pres">
      <dgm:prSet presAssocID="{C099606B-FC9C-452A-ACAA-95B991B31157}" presName="diagram" presStyleCnt="0">
        <dgm:presLayoutVars>
          <dgm:dir/>
          <dgm:resizeHandles val="exact"/>
        </dgm:presLayoutVars>
      </dgm:prSet>
      <dgm:spPr/>
      <dgm:t>
        <a:bodyPr/>
        <a:lstStyle/>
        <a:p>
          <a:pPr rtl="1"/>
          <a:endParaRPr lang="fa-IR"/>
        </a:p>
      </dgm:t>
    </dgm:pt>
    <dgm:pt modelId="{23C95FFE-4CC7-4DBB-A9D9-3A9BAD814936}" type="pres">
      <dgm:prSet presAssocID="{5FCC4717-6E48-41D8-8F16-F02CD7834E49}" presName="node" presStyleLbl="node1" presStyleIdx="0" presStyleCnt="1" custScaleX="268933" custScaleY="308222" custLinFactNeighborX="5240" custLinFactNeighborY="1232">
        <dgm:presLayoutVars>
          <dgm:bulletEnabled val="1"/>
        </dgm:presLayoutVars>
      </dgm:prSet>
      <dgm:spPr/>
      <dgm:t>
        <a:bodyPr/>
        <a:lstStyle/>
        <a:p>
          <a:pPr rtl="1"/>
          <a:endParaRPr lang="fa-IR"/>
        </a:p>
      </dgm:t>
    </dgm:pt>
  </dgm:ptLst>
  <dgm:cxnLst>
    <dgm:cxn modelId="{F996CA1E-E8C4-4128-B4E8-940EA78A2128}" type="presOf" srcId="{C099606B-FC9C-452A-ACAA-95B991B31157}" destId="{7E95FEB1-9CB1-4B94-81B9-D5C8880B2E1A}" srcOrd="0" destOrd="0" presId="urn:microsoft.com/office/officeart/2005/8/layout/default"/>
    <dgm:cxn modelId="{C850ED68-2F34-4992-A342-37142B434B1F}" srcId="{C099606B-FC9C-452A-ACAA-95B991B31157}" destId="{5FCC4717-6E48-41D8-8F16-F02CD7834E49}" srcOrd="0" destOrd="0" parTransId="{31C51094-7B14-492B-A4FD-53E95CE627E9}" sibTransId="{4B17801A-FDFC-446F-9AE2-3E608F2D16F0}"/>
    <dgm:cxn modelId="{40FDCA70-6D79-4F0F-8AAB-855A59F5E556}" type="presOf" srcId="{5FCC4717-6E48-41D8-8F16-F02CD7834E49}" destId="{23C95FFE-4CC7-4DBB-A9D9-3A9BAD814936}" srcOrd="0" destOrd="0" presId="urn:microsoft.com/office/officeart/2005/8/layout/default"/>
    <dgm:cxn modelId="{A754FFE7-2D28-4A17-9471-EB47F29B35E8}" type="presParOf" srcId="{7E95FEB1-9CB1-4B94-81B9-D5C8880B2E1A}" destId="{23C95FFE-4CC7-4DBB-A9D9-3A9BAD81493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60F1DB-8C58-4319-9C3E-833F6A1D2F83}" type="doc">
      <dgm:prSet loTypeId="urn:microsoft.com/office/officeart/2005/8/layout/default" loCatId="list" qsTypeId="urn:microsoft.com/office/officeart/2005/8/quickstyle/3d2" qsCatId="3D" csTypeId="urn:microsoft.com/office/officeart/2005/8/colors/accent1_2" csCatId="accent1" phldr="1"/>
      <dgm:spPr/>
      <dgm:t>
        <a:bodyPr/>
        <a:lstStyle/>
        <a:p>
          <a:pPr rtl="1"/>
          <a:endParaRPr lang="fa-IR"/>
        </a:p>
      </dgm:t>
    </dgm:pt>
    <dgm:pt modelId="{BC3239F9-E712-4C6F-A128-581521242A8C}">
      <dgm:prSet phldrT="[Text]" custT="1"/>
      <dgm:spPr/>
      <dgm:t>
        <a:bodyPr/>
        <a:lstStyle/>
        <a:p>
          <a:pPr algn="just" rtl="1"/>
          <a:r>
            <a:rPr lang="fa-IR" sz="4000" dirty="0" smtClean="0">
              <a:cs typeface="B Titr" pitchFamily="2" charset="-78"/>
            </a:rPr>
            <a:t>1- </a:t>
          </a:r>
          <a:r>
            <a:rPr lang="ar-SA" sz="4000" dirty="0" smtClean="0">
              <a:cs typeface="B Titr" pitchFamily="2" charset="-78"/>
            </a:rPr>
            <a:t>میزان سواد اطلاعاتی دانشجو- معلمان منطقه غرب دانشگاه فرهنگیان چقدر است؟</a:t>
          </a:r>
          <a:r>
            <a:rPr lang="fa-IR" sz="4000" dirty="0" smtClean="0">
              <a:cs typeface="B Titr" pitchFamily="2" charset="-78"/>
            </a:rPr>
            <a:t>  </a:t>
          </a:r>
        </a:p>
        <a:p>
          <a:pPr algn="just" rtl="1"/>
          <a:r>
            <a:rPr lang="fa-IR" sz="1050" dirty="0" smtClean="0">
              <a:cs typeface="B Titr" pitchFamily="2" charset="-78"/>
            </a:rPr>
            <a:t> </a:t>
          </a:r>
          <a:endParaRPr lang="fa-IR" sz="400" dirty="0" smtClean="0">
            <a:cs typeface="B Titr" pitchFamily="2" charset="-78"/>
          </a:endParaRPr>
        </a:p>
        <a:p>
          <a:pPr algn="just" rtl="1"/>
          <a:r>
            <a:rPr lang="fa-IR" sz="4000" dirty="0" smtClean="0">
              <a:cs typeface="B Titr" pitchFamily="2" charset="-78"/>
            </a:rPr>
            <a:t>2- </a:t>
          </a:r>
          <a:r>
            <a:rPr lang="ar-SA" sz="4000" dirty="0" smtClean="0">
              <a:cs typeface="B Titr" pitchFamily="2" charset="-78"/>
            </a:rPr>
            <a:t>میزان توسعه حرفه‌ای دانشجو- معلمان منطقه غرب دانشگاه فرهنگیان چقدر است؟</a:t>
          </a:r>
          <a:endParaRPr lang="fa-IR" sz="4000" dirty="0">
            <a:solidFill>
              <a:schemeClr val="tx1"/>
            </a:solidFill>
            <a:cs typeface="B Titr" pitchFamily="2" charset="-78"/>
          </a:endParaRPr>
        </a:p>
      </dgm:t>
    </dgm:pt>
    <dgm:pt modelId="{6852EF9E-DC5A-476E-98B3-56C99AAAEC24}" type="parTrans" cxnId="{CA7D4E50-5E5D-40B6-9CDA-70E8099964D2}">
      <dgm:prSet/>
      <dgm:spPr/>
      <dgm:t>
        <a:bodyPr/>
        <a:lstStyle/>
        <a:p>
          <a:pPr rtl="1"/>
          <a:endParaRPr lang="fa-IR"/>
        </a:p>
      </dgm:t>
    </dgm:pt>
    <dgm:pt modelId="{D869B181-B1C4-499E-AB60-6EA169994F38}" type="sibTrans" cxnId="{CA7D4E50-5E5D-40B6-9CDA-70E8099964D2}">
      <dgm:prSet/>
      <dgm:spPr/>
      <dgm:t>
        <a:bodyPr/>
        <a:lstStyle/>
        <a:p>
          <a:pPr rtl="1"/>
          <a:endParaRPr lang="fa-IR"/>
        </a:p>
      </dgm:t>
    </dgm:pt>
    <dgm:pt modelId="{09D4EA8B-AC8D-425E-8127-0F6B9B2C0F6B}" type="pres">
      <dgm:prSet presAssocID="{9760F1DB-8C58-4319-9C3E-833F6A1D2F83}" presName="diagram" presStyleCnt="0">
        <dgm:presLayoutVars>
          <dgm:dir/>
          <dgm:resizeHandles val="exact"/>
        </dgm:presLayoutVars>
      </dgm:prSet>
      <dgm:spPr/>
      <dgm:t>
        <a:bodyPr/>
        <a:lstStyle/>
        <a:p>
          <a:pPr rtl="1"/>
          <a:endParaRPr lang="fa-IR"/>
        </a:p>
      </dgm:t>
    </dgm:pt>
    <dgm:pt modelId="{3630D175-DBD2-4D84-9CCD-D980D81DFA1C}" type="pres">
      <dgm:prSet presAssocID="{BC3239F9-E712-4C6F-A128-581521242A8C}" presName="node" presStyleLbl="node1" presStyleIdx="0" presStyleCnt="1" custScaleX="210917" custScaleY="209303" custLinFactNeighborX="-37367" custLinFactNeighborY="2957">
        <dgm:presLayoutVars>
          <dgm:bulletEnabled val="1"/>
        </dgm:presLayoutVars>
      </dgm:prSet>
      <dgm:spPr/>
      <dgm:t>
        <a:bodyPr/>
        <a:lstStyle/>
        <a:p>
          <a:pPr rtl="1"/>
          <a:endParaRPr lang="fa-IR"/>
        </a:p>
      </dgm:t>
    </dgm:pt>
  </dgm:ptLst>
  <dgm:cxnLst>
    <dgm:cxn modelId="{906C89DB-4C53-4E66-B8FC-8CACC7A91928}" type="presOf" srcId="{BC3239F9-E712-4C6F-A128-581521242A8C}" destId="{3630D175-DBD2-4D84-9CCD-D980D81DFA1C}" srcOrd="0" destOrd="0" presId="urn:microsoft.com/office/officeart/2005/8/layout/default"/>
    <dgm:cxn modelId="{CA7D4E50-5E5D-40B6-9CDA-70E8099964D2}" srcId="{9760F1DB-8C58-4319-9C3E-833F6A1D2F83}" destId="{BC3239F9-E712-4C6F-A128-581521242A8C}" srcOrd="0" destOrd="0" parTransId="{6852EF9E-DC5A-476E-98B3-56C99AAAEC24}" sibTransId="{D869B181-B1C4-499E-AB60-6EA169994F38}"/>
    <dgm:cxn modelId="{82879925-A7F8-4065-AEED-331918B5840E}" type="presOf" srcId="{9760F1DB-8C58-4319-9C3E-833F6A1D2F83}" destId="{09D4EA8B-AC8D-425E-8127-0F6B9B2C0F6B}" srcOrd="0" destOrd="0" presId="urn:microsoft.com/office/officeart/2005/8/layout/default"/>
    <dgm:cxn modelId="{46F3F50A-46E6-4764-A22C-DA1564B2512D}" type="presParOf" srcId="{09D4EA8B-AC8D-425E-8127-0F6B9B2C0F6B}" destId="{3630D175-DBD2-4D84-9CCD-D980D81DFA1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60F1DB-8C58-4319-9C3E-833F6A1D2F83}" type="doc">
      <dgm:prSet loTypeId="urn:microsoft.com/office/officeart/2005/8/layout/default" loCatId="list" qsTypeId="urn:microsoft.com/office/officeart/2005/8/quickstyle/3d2" qsCatId="3D" csTypeId="urn:microsoft.com/office/officeart/2005/8/colors/colorful3" csCatId="colorful" phldr="1"/>
      <dgm:spPr/>
      <dgm:t>
        <a:bodyPr/>
        <a:lstStyle/>
        <a:p>
          <a:pPr rtl="1"/>
          <a:endParaRPr lang="fa-IR"/>
        </a:p>
      </dgm:t>
    </dgm:pt>
    <dgm:pt modelId="{BC3239F9-E712-4C6F-A128-581521242A8C}">
      <dgm:prSet phldrT="[Text]" custT="1"/>
      <dgm:spPr/>
      <dgm:t>
        <a:bodyPr/>
        <a:lstStyle/>
        <a:p>
          <a:pPr algn="just" rtl="1"/>
          <a:r>
            <a:rPr lang="ar-SA" sz="1800" dirty="0" smtClean="0">
              <a:cs typeface="B Titr" pitchFamily="2" charset="-78"/>
            </a:rPr>
            <a:t>فرضیه اول: الگوی اندازه‌گیری استاندارد سواد اطلاعاتی دانشجو- معلمان منطقه غرب دانشگاه فرهنگیان از برازش مناسبی برخوردار است.</a:t>
          </a:r>
          <a:r>
            <a:rPr lang="fa-IR" sz="1800" dirty="0" smtClean="0">
              <a:cs typeface="B Titr" pitchFamily="2" charset="-78"/>
            </a:rPr>
            <a:t>    </a:t>
          </a:r>
        </a:p>
        <a:p>
          <a:pPr algn="just" rtl="1"/>
          <a:r>
            <a:rPr lang="ar-SA" sz="1800" dirty="0" smtClean="0">
              <a:cs typeface="B Titr" pitchFamily="2" charset="-78"/>
            </a:rPr>
            <a:t>فرضیه دوم: الگوی اندازه‌گیری استاندارد توسعه حرفه‌ای دانشجو- معلمان منطقه غرب دانشگاه فرهنگیان از برازش مناسبی برخودار است.</a:t>
          </a:r>
          <a:r>
            <a:rPr lang="fa-IR" sz="1800" dirty="0" smtClean="0">
              <a:cs typeface="B Titr" pitchFamily="2" charset="-78"/>
            </a:rPr>
            <a:t>    </a:t>
          </a:r>
        </a:p>
        <a:p>
          <a:pPr algn="just" rtl="1"/>
          <a:r>
            <a:rPr lang="fa-IR" sz="1800" dirty="0" smtClean="0">
              <a:cs typeface="B Titr" pitchFamily="2" charset="-78"/>
            </a:rPr>
            <a:t>فرضیه سوم: </a:t>
          </a:r>
          <a:r>
            <a:rPr lang="ar-SA" sz="1800" dirty="0" smtClean="0">
              <a:cs typeface="B Titr" pitchFamily="2" charset="-78"/>
            </a:rPr>
            <a:t>الگوی اندازه‌گیری استانداردهای خرد و کلان توسعه حرفه‌ای دانشجو- معلمان منطقه غرب دانشگاه فرهنگیان از برازش مناسبی برخودار است.</a:t>
          </a:r>
          <a:r>
            <a:rPr lang="fa-IR" sz="1800" dirty="0" smtClean="0">
              <a:cs typeface="B Titr" pitchFamily="2" charset="-78"/>
            </a:rPr>
            <a:t>   </a:t>
          </a:r>
        </a:p>
        <a:p>
          <a:pPr algn="just" rtl="1"/>
          <a:r>
            <a:rPr lang="ar-SA" sz="1800" dirty="0" smtClean="0">
              <a:cs typeface="B Titr" pitchFamily="2" charset="-78"/>
            </a:rPr>
            <a:t>فرضیه چهارم: الگوی ساختاری استاندارد توسعه حرفه‌ای براساس سواد اطلاعاتی دانشجو- معلمان منطقه غرب دانشگاه فرهنگیان پردیس‌های غرب کشور دانشگاه فرهنگیان از برازش مناسبی برخوردار است.</a:t>
          </a:r>
          <a:r>
            <a:rPr lang="fa-IR" sz="1800" dirty="0" smtClean="0">
              <a:cs typeface="B Titr" pitchFamily="2" charset="-78"/>
            </a:rPr>
            <a:t>       </a:t>
          </a:r>
        </a:p>
        <a:p>
          <a:pPr algn="just" rtl="1"/>
          <a:r>
            <a:rPr lang="ar-SA" sz="1800" dirty="0" smtClean="0">
              <a:cs typeface="B Titr" pitchFamily="2" charset="-78"/>
            </a:rPr>
            <a:t>فرضیه پنجم: الگوی ساختاری استاندارد خرد توسعه حرفه‌ای بر اساس استاندارد کلان سواد اطلاعاتی دانشجو- معلمان منطقه غرب دانشگاه فرهنگیان از برازش مناسبی برخوردار است. </a:t>
          </a:r>
          <a:r>
            <a:rPr lang="fa-IR" sz="1800" dirty="0" smtClean="0">
              <a:cs typeface="B Titr" pitchFamily="2" charset="-78"/>
            </a:rPr>
            <a:t>        </a:t>
          </a:r>
        </a:p>
        <a:p>
          <a:pPr algn="just" rtl="1"/>
          <a:r>
            <a:rPr lang="ar-SA" sz="1800" dirty="0" smtClean="0">
              <a:cs typeface="B Titr" pitchFamily="2" charset="-78"/>
            </a:rPr>
            <a:t>فرضیه ششم: الگوی ساختاری استاندارد کلان توسعه حرفه‌ای بر اساس استاندارد کلان سواد اطلاعاتی دانشجو- معلمان منطقه غرب دانشگاه فرهنگیان از برازش مناسبی برخوردار است.</a:t>
          </a:r>
          <a:endParaRPr lang="fa-IR" sz="1800" dirty="0">
            <a:cs typeface="B Titr" pitchFamily="2" charset="-78"/>
          </a:endParaRPr>
        </a:p>
      </dgm:t>
    </dgm:pt>
    <dgm:pt modelId="{6852EF9E-DC5A-476E-98B3-56C99AAAEC24}" type="parTrans" cxnId="{CA7D4E50-5E5D-40B6-9CDA-70E8099964D2}">
      <dgm:prSet/>
      <dgm:spPr/>
      <dgm:t>
        <a:bodyPr/>
        <a:lstStyle/>
        <a:p>
          <a:pPr rtl="1"/>
          <a:endParaRPr lang="fa-IR"/>
        </a:p>
      </dgm:t>
    </dgm:pt>
    <dgm:pt modelId="{D869B181-B1C4-499E-AB60-6EA169994F38}" type="sibTrans" cxnId="{CA7D4E50-5E5D-40B6-9CDA-70E8099964D2}">
      <dgm:prSet/>
      <dgm:spPr/>
      <dgm:t>
        <a:bodyPr/>
        <a:lstStyle/>
        <a:p>
          <a:pPr rtl="1"/>
          <a:endParaRPr lang="fa-IR"/>
        </a:p>
      </dgm:t>
    </dgm:pt>
    <dgm:pt modelId="{09D4EA8B-AC8D-425E-8127-0F6B9B2C0F6B}" type="pres">
      <dgm:prSet presAssocID="{9760F1DB-8C58-4319-9C3E-833F6A1D2F83}" presName="diagram" presStyleCnt="0">
        <dgm:presLayoutVars>
          <dgm:dir/>
          <dgm:resizeHandles val="exact"/>
        </dgm:presLayoutVars>
      </dgm:prSet>
      <dgm:spPr/>
      <dgm:t>
        <a:bodyPr/>
        <a:lstStyle/>
        <a:p>
          <a:pPr rtl="1"/>
          <a:endParaRPr lang="fa-IR"/>
        </a:p>
      </dgm:t>
    </dgm:pt>
    <dgm:pt modelId="{3630D175-DBD2-4D84-9CCD-D980D81DFA1C}" type="pres">
      <dgm:prSet presAssocID="{BC3239F9-E712-4C6F-A128-581521242A8C}" presName="node" presStyleLbl="node1" presStyleIdx="0" presStyleCnt="1" custScaleX="210917" custScaleY="224736" custLinFactNeighborX="1666" custLinFactNeighborY="0">
        <dgm:presLayoutVars>
          <dgm:bulletEnabled val="1"/>
        </dgm:presLayoutVars>
      </dgm:prSet>
      <dgm:spPr/>
      <dgm:t>
        <a:bodyPr/>
        <a:lstStyle/>
        <a:p>
          <a:pPr rtl="1"/>
          <a:endParaRPr lang="fa-IR"/>
        </a:p>
      </dgm:t>
    </dgm:pt>
  </dgm:ptLst>
  <dgm:cxnLst>
    <dgm:cxn modelId="{164E4D30-F344-40BA-B6E9-9DAF901807A4}" type="presOf" srcId="{9760F1DB-8C58-4319-9C3E-833F6A1D2F83}" destId="{09D4EA8B-AC8D-425E-8127-0F6B9B2C0F6B}" srcOrd="0" destOrd="0" presId="urn:microsoft.com/office/officeart/2005/8/layout/default"/>
    <dgm:cxn modelId="{368CD69C-A661-484F-910A-BCC48A19A413}" type="presOf" srcId="{BC3239F9-E712-4C6F-A128-581521242A8C}" destId="{3630D175-DBD2-4D84-9CCD-D980D81DFA1C}" srcOrd="0" destOrd="0" presId="urn:microsoft.com/office/officeart/2005/8/layout/default"/>
    <dgm:cxn modelId="{CA7D4E50-5E5D-40B6-9CDA-70E8099964D2}" srcId="{9760F1DB-8C58-4319-9C3E-833F6A1D2F83}" destId="{BC3239F9-E712-4C6F-A128-581521242A8C}" srcOrd="0" destOrd="0" parTransId="{6852EF9E-DC5A-476E-98B3-56C99AAAEC24}" sibTransId="{D869B181-B1C4-499E-AB60-6EA169994F38}"/>
    <dgm:cxn modelId="{E7ACDC96-DB19-4C5D-8DA2-7A6C188B1D99}" type="presParOf" srcId="{09D4EA8B-AC8D-425E-8127-0F6B9B2C0F6B}" destId="{3630D175-DBD2-4D84-9CCD-D980D81DFA1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8C989E-4FAB-412F-9CB7-B6DE9133C828}" type="doc">
      <dgm:prSet loTypeId="urn:microsoft.com/office/officeart/2005/8/layout/default" loCatId="list" qsTypeId="urn:microsoft.com/office/officeart/2005/8/quickstyle/3d1" qsCatId="3D" csTypeId="urn:microsoft.com/office/officeart/2005/8/colors/colorful3" csCatId="colorful" phldr="1"/>
      <dgm:spPr/>
      <dgm:t>
        <a:bodyPr/>
        <a:lstStyle/>
        <a:p>
          <a:pPr rtl="1"/>
          <a:endParaRPr lang="fa-IR"/>
        </a:p>
      </dgm:t>
    </dgm:pt>
    <dgm:pt modelId="{7A03582B-D22B-4E36-947B-606DF20EDAAE}">
      <dgm:prSet custT="1"/>
      <dgm:spPr/>
      <dgm:t>
        <a:bodyPr/>
        <a:lstStyle/>
        <a:p>
          <a:pPr algn="just" rtl="1"/>
          <a:r>
            <a:rPr lang="fa-IR" sz="1800" dirty="0" smtClean="0">
              <a:cs typeface="B Titr" pitchFamily="2" charset="-78"/>
            </a:rPr>
            <a:t>ا</a:t>
          </a:r>
          <a:r>
            <a:rPr lang="fa-IR" sz="1600" dirty="0" smtClean="0">
              <a:cs typeface="B Titr" pitchFamily="2" charset="-78"/>
            </a:rPr>
            <a:t>ستاندارد توسعه حرفه‌ای معلمان (متغیر ملاک) </a:t>
          </a:r>
        </a:p>
        <a:p>
          <a:pPr algn="just" rtl="1"/>
          <a:r>
            <a:rPr lang="fa-IR" sz="1600" dirty="0" smtClean="0">
              <a:cs typeface="B Titr" pitchFamily="2" charset="-78"/>
            </a:rPr>
            <a:t>استاندارد توسعه حرفه‌ای نیوجرسی آمریکا مولفه‌های استاندارد توسعه حرفه‌ای در سطح خرد شامل: توسعه یادگیرنده (10-1)، تفاوت‌های یادگیری (20-11)، محیط‌های یادگیری (33-21)، دانش محتوا (42-34)، به کارگیری محتوا (50-43)، سنجش (55-51)، برنامه‌ریزی آموزشی (64-56)، راهبردهای آموزشی (78-65)، یادگیری حرفه‌ای (85-79)، رهبری و همکاری (95-86) و اخلاق عملی (108-96) و مولفه‌های کلان شامل: یادگیرنده و یادگیری (33-1)، محتوای دانش (50-34)، تمرین آموزشی (78-51) و مسئولیت‌پذیری حرفه‌ای (108-79) می‌باشد.</a:t>
          </a:r>
          <a:endParaRPr lang="fa-IR" sz="1600" dirty="0">
            <a:cs typeface="B Titr" pitchFamily="2" charset="-78"/>
          </a:endParaRPr>
        </a:p>
      </dgm:t>
    </dgm:pt>
    <dgm:pt modelId="{D2D7E00F-39D9-49DD-848F-1CB830AA4EC6}" type="parTrans" cxnId="{A5956087-AC7E-4F8F-9CD2-88AFE044D360}">
      <dgm:prSet/>
      <dgm:spPr/>
      <dgm:t>
        <a:bodyPr/>
        <a:lstStyle/>
        <a:p>
          <a:pPr rtl="1"/>
          <a:endParaRPr lang="fa-IR"/>
        </a:p>
      </dgm:t>
    </dgm:pt>
    <dgm:pt modelId="{6ED6C702-0EAE-4767-8584-50497A0A4D33}" type="sibTrans" cxnId="{A5956087-AC7E-4F8F-9CD2-88AFE044D360}">
      <dgm:prSet/>
      <dgm:spPr/>
      <dgm:t>
        <a:bodyPr/>
        <a:lstStyle/>
        <a:p>
          <a:pPr rtl="1"/>
          <a:endParaRPr lang="fa-IR"/>
        </a:p>
      </dgm:t>
    </dgm:pt>
    <dgm:pt modelId="{15739598-E51A-41FF-A776-99B701CA26C9}">
      <dgm:prSet custT="1"/>
      <dgm:spPr/>
      <dgm:t>
        <a:bodyPr/>
        <a:lstStyle/>
        <a:p>
          <a:pPr algn="just" rtl="1"/>
          <a:r>
            <a:rPr lang="fa-IR" sz="2000" dirty="0" smtClean="0">
              <a:cs typeface="B Titr" pitchFamily="2" charset="-78"/>
            </a:rPr>
            <a:t>استاندارد سواداطلاعاتی (متغیر پیش‌بین)</a:t>
          </a:r>
        </a:p>
        <a:p>
          <a:pPr algn="just" rtl="1"/>
          <a:r>
            <a:rPr lang="fa-IR" sz="2000" dirty="0" smtClean="0">
              <a:cs typeface="B Titr" pitchFamily="2" charset="-78"/>
            </a:rPr>
            <a:t> ا</a:t>
          </a:r>
          <a:r>
            <a:rPr lang="fa-IR" sz="2400" dirty="0" smtClean="0">
              <a:cs typeface="B Titr" pitchFamily="2" charset="-78"/>
            </a:rPr>
            <a:t>ستاندارد سواد اطلاعاتی برای دانشجویان تربیت معلم که شامل مولفه‌های نیاز اطلاعاتی (سوال 15-1)، انتخاب اطلاعات (24-16)، سازماندهی اطلاعات (28-25)، پردازش اطلاعات (40-29)، ارزشیابی اطلاعات (43-41) و استفاده از اطلاعات (46-44) است.</a:t>
          </a:r>
          <a:endParaRPr lang="fa-IR" sz="2000" dirty="0" smtClean="0">
            <a:cs typeface="B Titr" pitchFamily="2" charset="-78"/>
          </a:endParaRPr>
        </a:p>
      </dgm:t>
    </dgm:pt>
    <dgm:pt modelId="{DFC1BD80-D8E4-4095-A3BD-B0FA653722C0}" type="sibTrans" cxnId="{DB63F51F-39B6-4A1F-B01F-2F366FAC25AF}">
      <dgm:prSet/>
      <dgm:spPr/>
      <dgm:t>
        <a:bodyPr/>
        <a:lstStyle/>
        <a:p>
          <a:pPr rtl="1"/>
          <a:endParaRPr lang="fa-IR"/>
        </a:p>
      </dgm:t>
    </dgm:pt>
    <dgm:pt modelId="{680C3800-A624-4CFB-995A-3A950ABE242C}" type="parTrans" cxnId="{DB63F51F-39B6-4A1F-B01F-2F366FAC25AF}">
      <dgm:prSet/>
      <dgm:spPr/>
      <dgm:t>
        <a:bodyPr/>
        <a:lstStyle/>
        <a:p>
          <a:pPr rtl="1"/>
          <a:endParaRPr lang="fa-IR"/>
        </a:p>
      </dgm:t>
    </dgm:pt>
    <dgm:pt modelId="{AD868207-9DFC-4DF9-9099-116DF10BD893}" type="pres">
      <dgm:prSet presAssocID="{C58C989E-4FAB-412F-9CB7-B6DE9133C828}" presName="diagram" presStyleCnt="0">
        <dgm:presLayoutVars>
          <dgm:dir/>
          <dgm:resizeHandles val="exact"/>
        </dgm:presLayoutVars>
      </dgm:prSet>
      <dgm:spPr/>
      <dgm:t>
        <a:bodyPr/>
        <a:lstStyle/>
        <a:p>
          <a:pPr rtl="1"/>
          <a:endParaRPr lang="fa-IR"/>
        </a:p>
      </dgm:t>
    </dgm:pt>
    <dgm:pt modelId="{FA0DE007-E363-4DB6-81D2-271F655C55FA}" type="pres">
      <dgm:prSet presAssocID="{7A03582B-D22B-4E36-947B-606DF20EDAAE}" presName="node" presStyleLbl="node1" presStyleIdx="0" presStyleCnt="2" custScaleX="411892" custScaleY="228353" custLinFactNeighborX="-3890" custLinFactNeighborY="-6267">
        <dgm:presLayoutVars>
          <dgm:bulletEnabled val="1"/>
        </dgm:presLayoutVars>
      </dgm:prSet>
      <dgm:spPr/>
      <dgm:t>
        <a:bodyPr/>
        <a:lstStyle/>
        <a:p>
          <a:pPr rtl="1"/>
          <a:endParaRPr lang="fa-IR"/>
        </a:p>
      </dgm:t>
    </dgm:pt>
    <dgm:pt modelId="{65560C95-EDB0-40A1-9B44-8CFE8FC6F21A}" type="pres">
      <dgm:prSet presAssocID="{6ED6C702-0EAE-4767-8584-50497A0A4D33}" presName="sibTrans" presStyleCnt="0"/>
      <dgm:spPr/>
      <dgm:t>
        <a:bodyPr/>
        <a:lstStyle/>
        <a:p>
          <a:pPr rtl="1"/>
          <a:endParaRPr lang="fa-IR"/>
        </a:p>
      </dgm:t>
    </dgm:pt>
    <dgm:pt modelId="{DCCFE300-5986-43E2-B4CA-586906DAC54B}" type="pres">
      <dgm:prSet presAssocID="{15739598-E51A-41FF-A776-99B701CA26C9}" presName="node" presStyleLbl="node1" presStyleIdx="1" presStyleCnt="2" custAng="0" custScaleX="412280" custScaleY="229565" custLinFactNeighborX="-11292" custLinFactNeighborY="-1175">
        <dgm:presLayoutVars>
          <dgm:bulletEnabled val="1"/>
        </dgm:presLayoutVars>
      </dgm:prSet>
      <dgm:spPr/>
      <dgm:t>
        <a:bodyPr/>
        <a:lstStyle/>
        <a:p>
          <a:pPr rtl="1"/>
          <a:endParaRPr lang="fa-IR"/>
        </a:p>
      </dgm:t>
    </dgm:pt>
  </dgm:ptLst>
  <dgm:cxnLst>
    <dgm:cxn modelId="{DB63F51F-39B6-4A1F-B01F-2F366FAC25AF}" srcId="{C58C989E-4FAB-412F-9CB7-B6DE9133C828}" destId="{15739598-E51A-41FF-A776-99B701CA26C9}" srcOrd="1" destOrd="0" parTransId="{680C3800-A624-4CFB-995A-3A950ABE242C}" sibTransId="{DFC1BD80-D8E4-4095-A3BD-B0FA653722C0}"/>
    <dgm:cxn modelId="{A5956087-AC7E-4F8F-9CD2-88AFE044D360}" srcId="{C58C989E-4FAB-412F-9CB7-B6DE9133C828}" destId="{7A03582B-D22B-4E36-947B-606DF20EDAAE}" srcOrd="0" destOrd="0" parTransId="{D2D7E00F-39D9-49DD-848F-1CB830AA4EC6}" sibTransId="{6ED6C702-0EAE-4767-8584-50497A0A4D33}"/>
    <dgm:cxn modelId="{5F9B70F9-4880-4D36-B4CF-597D7C4A46D8}" type="presOf" srcId="{7A03582B-D22B-4E36-947B-606DF20EDAAE}" destId="{FA0DE007-E363-4DB6-81D2-271F655C55FA}" srcOrd="0" destOrd="0" presId="urn:microsoft.com/office/officeart/2005/8/layout/default"/>
    <dgm:cxn modelId="{35C082B6-4453-4B12-A97E-F8515087366E}" type="presOf" srcId="{C58C989E-4FAB-412F-9CB7-B6DE9133C828}" destId="{AD868207-9DFC-4DF9-9099-116DF10BD893}" srcOrd="0" destOrd="0" presId="urn:microsoft.com/office/officeart/2005/8/layout/default"/>
    <dgm:cxn modelId="{87684E72-74B7-46B8-A3E7-5B9047AE2FEF}" type="presOf" srcId="{15739598-E51A-41FF-A776-99B701CA26C9}" destId="{DCCFE300-5986-43E2-B4CA-586906DAC54B}" srcOrd="0" destOrd="0" presId="urn:microsoft.com/office/officeart/2005/8/layout/default"/>
    <dgm:cxn modelId="{0C007551-79C9-492C-856C-8B6ED3F80E97}" type="presParOf" srcId="{AD868207-9DFC-4DF9-9099-116DF10BD893}" destId="{FA0DE007-E363-4DB6-81D2-271F655C55FA}" srcOrd="0" destOrd="0" presId="urn:microsoft.com/office/officeart/2005/8/layout/default"/>
    <dgm:cxn modelId="{62261C5A-A712-4570-84E8-A53F30E24F9C}" type="presParOf" srcId="{AD868207-9DFC-4DF9-9099-116DF10BD893}" destId="{65560C95-EDB0-40A1-9B44-8CFE8FC6F21A}" srcOrd="1" destOrd="0" presId="urn:microsoft.com/office/officeart/2005/8/layout/default"/>
    <dgm:cxn modelId="{9D2E2F54-C64F-4436-89DF-45A88C946262}" type="presParOf" srcId="{AD868207-9DFC-4DF9-9099-116DF10BD893}" destId="{DCCFE300-5986-43E2-B4CA-586906DAC54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8C989E-4FAB-412F-9CB7-B6DE9133C828}" type="doc">
      <dgm:prSet loTypeId="urn:microsoft.com/office/officeart/2005/8/layout/default" loCatId="list" qsTypeId="urn:microsoft.com/office/officeart/2005/8/quickstyle/3d1" qsCatId="3D" csTypeId="urn:microsoft.com/office/officeart/2005/8/colors/colorful3" csCatId="colorful" phldr="1"/>
      <dgm:spPr/>
      <dgm:t>
        <a:bodyPr/>
        <a:lstStyle/>
        <a:p>
          <a:pPr rtl="1"/>
          <a:endParaRPr lang="fa-IR"/>
        </a:p>
      </dgm:t>
    </dgm:pt>
    <dgm:pt modelId="{79FC4D13-B972-43A9-AFD4-534D3B4487C6}">
      <dgm:prSet custT="1"/>
      <dgm:spPr/>
      <dgm:t>
        <a:bodyPr/>
        <a:lstStyle/>
        <a:p>
          <a:pPr algn="just" rtl="1"/>
          <a:r>
            <a:rPr lang="fa-IR" sz="2000" b="1" dirty="0" smtClean="0">
              <a:solidFill>
                <a:schemeClr val="tx1"/>
              </a:solidFill>
              <a:cs typeface="B Titr" pitchFamily="2" charset="-78"/>
            </a:rPr>
            <a:t>دانشگاه فرهنگیان: </a:t>
          </a:r>
          <a:r>
            <a:rPr lang="fa-IR" sz="2000" dirty="0" smtClean="0">
              <a:cs typeface="B Titr" pitchFamily="2" charset="-78"/>
            </a:rPr>
            <a:t>دانشگاه فرهنگیان همان تربیت معلم سابق می‌باشد که از سال 1391 تغییر نام داده است. دانشگاه فرهنگیان، دانشگاهی ماموریت‌گراست که به تربیت نیروی معلم وزارت آموزش و پرورش اشتغال دارد. این دانشگاه به لحاظ ساختاری دارای یک سازمان مرکزی در تهران و 98 پردیس و مرکز آموزش عالی در سطح استان‌های کشور می‌باشد. در این پژوهش بر مبنای تقسیم‌بندی آموزشی استان‌های غرب کشور شامل همدان، کرمانشاه، ایلام، کردستان و لرستان به عنوان جامعه پژوهش انتخاب شدند.  </a:t>
          </a:r>
        </a:p>
        <a:p>
          <a:pPr algn="just" rtl="1"/>
          <a:r>
            <a:rPr lang="fa-IR" b="1" dirty="0" smtClean="0">
              <a:solidFill>
                <a:schemeClr val="tx1"/>
              </a:solidFill>
              <a:cs typeface="B Titr" pitchFamily="2" charset="-78"/>
            </a:rPr>
            <a:t>دانشجو - معلم:</a:t>
          </a:r>
          <a:r>
            <a:rPr lang="fa-IR" dirty="0" smtClean="0">
              <a:solidFill>
                <a:schemeClr val="tx1"/>
              </a:solidFill>
              <a:cs typeface="B Titr" pitchFamily="2" charset="-78"/>
            </a:rPr>
            <a:t> </a:t>
          </a:r>
          <a:r>
            <a:rPr lang="fa-IR" dirty="0" smtClean="0">
              <a:cs typeface="B Titr" pitchFamily="2" charset="-78"/>
            </a:rPr>
            <a:t>منظور از دانشجو - معلم در این پژوهش دانشجویانی است که در دانشگاه فرهنگیان در حال تحصیل هستند و 4 درس کارورزی خود را به پایان رسانده‌اند.  </a:t>
          </a:r>
        </a:p>
        <a:p>
          <a:pPr algn="just" rtl="1"/>
          <a:r>
            <a:rPr lang="fa-IR" b="1" dirty="0" smtClean="0">
              <a:solidFill>
                <a:schemeClr val="tx1"/>
              </a:solidFill>
              <a:cs typeface="B Titr" pitchFamily="2" charset="-78"/>
            </a:rPr>
            <a:t>منطقه غرب دانشگاه فرهنگیان: </a:t>
          </a:r>
          <a:r>
            <a:rPr lang="fa-IR" dirty="0" smtClean="0">
              <a:cs typeface="B Titr" pitchFamily="2" charset="-78"/>
            </a:rPr>
            <a:t>منطقه غرب کشور شامل استان‌های همدان، ایلام، کرمانشاه، کردستان و لرستان می‌باشد.</a:t>
          </a:r>
          <a:r>
            <a:rPr lang="fa-IR" b="1" dirty="0" smtClean="0">
              <a:cs typeface="B Titr" pitchFamily="2" charset="-78"/>
            </a:rPr>
            <a:t> </a:t>
          </a:r>
          <a:endParaRPr lang="fa-IR" sz="2000" dirty="0" smtClean="0">
            <a:cs typeface="B Titr" pitchFamily="2" charset="-78"/>
          </a:endParaRPr>
        </a:p>
      </dgm:t>
    </dgm:pt>
    <dgm:pt modelId="{21C7BAD5-D625-4868-95EC-8C8D8426CE4B}" type="sibTrans" cxnId="{787D3E2D-84E5-4686-AF15-BAC4B062839D}">
      <dgm:prSet/>
      <dgm:spPr/>
      <dgm:t>
        <a:bodyPr/>
        <a:lstStyle/>
        <a:p>
          <a:pPr rtl="1"/>
          <a:endParaRPr lang="fa-IR"/>
        </a:p>
      </dgm:t>
    </dgm:pt>
    <dgm:pt modelId="{D462C69F-86D7-4F14-B1B2-32F09719F4E2}" type="parTrans" cxnId="{787D3E2D-84E5-4686-AF15-BAC4B062839D}">
      <dgm:prSet/>
      <dgm:spPr/>
      <dgm:t>
        <a:bodyPr/>
        <a:lstStyle/>
        <a:p>
          <a:pPr rtl="1"/>
          <a:endParaRPr lang="fa-IR"/>
        </a:p>
      </dgm:t>
    </dgm:pt>
    <dgm:pt modelId="{AD868207-9DFC-4DF9-9099-116DF10BD893}" type="pres">
      <dgm:prSet presAssocID="{C58C989E-4FAB-412F-9CB7-B6DE9133C828}" presName="diagram" presStyleCnt="0">
        <dgm:presLayoutVars>
          <dgm:dir/>
          <dgm:resizeHandles val="exact"/>
        </dgm:presLayoutVars>
      </dgm:prSet>
      <dgm:spPr/>
      <dgm:t>
        <a:bodyPr/>
        <a:lstStyle/>
        <a:p>
          <a:pPr rtl="1"/>
          <a:endParaRPr lang="fa-IR"/>
        </a:p>
      </dgm:t>
    </dgm:pt>
    <dgm:pt modelId="{BBE7BB7F-88BE-499B-A838-39669DB51922}" type="pres">
      <dgm:prSet presAssocID="{79FC4D13-B972-43A9-AFD4-534D3B4487C6}" presName="node" presStyleLbl="node1" presStyleIdx="0" presStyleCnt="1" custScaleX="103988" custScaleY="100001" custLinFactX="12976" custLinFactNeighborX="100000" custLinFactNeighborY="7332">
        <dgm:presLayoutVars>
          <dgm:bulletEnabled val="1"/>
        </dgm:presLayoutVars>
      </dgm:prSet>
      <dgm:spPr/>
      <dgm:t>
        <a:bodyPr/>
        <a:lstStyle/>
        <a:p>
          <a:pPr rtl="1"/>
          <a:endParaRPr lang="fa-IR"/>
        </a:p>
      </dgm:t>
    </dgm:pt>
  </dgm:ptLst>
  <dgm:cxnLst>
    <dgm:cxn modelId="{787D3E2D-84E5-4686-AF15-BAC4B062839D}" srcId="{C58C989E-4FAB-412F-9CB7-B6DE9133C828}" destId="{79FC4D13-B972-43A9-AFD4-534D3B4487C6}" srcOrd="0" destOrd="0" parTransId="{D462C69F-86D7-4F14-B1B2-32F09719F4E2}" sibTransId="{21C7BAD5-D625-4868-95EC-8C8D8426CE4B}"/>
    <dgm:cxn modelId="{0A7FD8EB-7446-4E35-8671-18F473EBCF82}" type="presOf" srcId="{C58C989E-4FAB-412F-9CB7-B6DE9133C828}" destId="{AD868207-9DFC-4DF9-9099-116DF10BD893}" srcOrd="0" destOrd="0" presId="urn:microsoft.com/office/officeart/2005/8/layout/default"/>
    <dgm:cxn modelId="{52E1EB3B-15B3-4B3A-B470-CFE18F9B750C}" type="presOf" srcId="{79FC4D13-B972-43A9-AFD4-534D3B4487C6}" destId="{BBE7BB7F-88BE-499B-A838-39669DB51922}" srcOrd="0" destOrd="0" presId="urn:microsoft.com/office/officeart/2005/8/layout/default"/>
    <dgm:cxn modelId="{9A2FDE5F-A8EE-4156-BF73-6478934E9DEE}" type="presParOf" srcId="{AD868207-9DFC-4DF9-9099-116DF10BD893}" destId="{BBE7BB7F-88BE-499B-A838-39669DB5192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343BB-6216-48E5-A7EC-6171B7F2E14B}">
      <dsp:nvSpPr>
        <dsp:cNvPr id="0" name=""/>
        <dsp:cNvSpPr/>
      </dsp:nvSpPr>
      <dsp:spPr>
        <a:xfrm>
          <a:off x="0" y="105350"/>
          <a:ext cx="8712956" cy="5189010"/>
        </a:xfrm>
        <a:prstGeom prst="rect">
          <a:avLst/>
        </a:prstGeom>
        <a:gradFill rotWithShape="0">
          <a:gsLst>
            <a:gs pos="28000">
              <a:schemeClr val="accent2">
                <a:hueOff val="0"/>
                <a:satOff val="0"/>
                <a:lumOff val="0"/>
                <a:alphaOff val="0"/>
                <a:tint val="18000"/>
                <a:satMod val="120000"/>
                <a:lumMod val="88000"/>
              </a:schemeClr>
            </a:gs>
            <a:gs pos="100000">
              <a:schemeClr val="accent2">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1">
            <a:lnSpc>
              <a:spcPct val="90000"/>
            </a:lnSpc>
            <a:spcBef>
              <a:spcPct val="0"/>
            </a:spcBef>
            <a:spcAft>
              <a:spcPct val="35000"/>
            </a:spcAft>
          </a:pPr>
          <a:r>
            <a:rPr lang="fa-IR" sz="2400" kern="1200" dirty="0" smtClean="0">
              <a:cs typeface="B Titr" pitchFamily="2" charset="-78"/>
            </a:rPr>
            <a:t>تربیت معلم سابق (دانشگاه فرهنگیان فعلی) مکانی است که از صد سال پیش تاکنون ماموریت تربیت معلم را برای نظام آموزش و پرورش ایران بر عهده داشته است. تربیت معلم همواره تلاش نموده است تا در انجام این مهم موفق باشد. با تغییرات برنامه درسی در سال‌های اخیر، به درس توسعه  حرفه ای و کارورزی توجه ویژه‌ای شده است. از این رو، کارگاه‌ها، همایش‌ها و مسابقات بسیاری نیز در این راستا در سطوح پردیس‌ها، استان‌ها و در سطح ملی برگزار شده است. همچنین، با توجه ویژه به توسعه حرفه‌ای، دانشجو - معلمان پیش از خدمت (در حین تحصیل)، درس توسعه حرفه‌ای به عنوان پیش‌نیاز دروس کارورزی می‌گذرانند. </a:t>
          </a:r>
        </a:p>
        <a:p>
          <a:pPr lvl="0" algn="just" defTabSz="1066800" rtl="1">
            <a:lnSpc>
              <a:spcPct val="90000"/>
            </a:lnSpc>
            <a:spcBef>
              <a:spcPct val="0"/>
            </a:spcBef>
            <a:spcAft>
              <a:spcPct val="35000"/>
            </a:spcAft>
          </a:pPr>
          <a:endParaRPr lang="fa-IR" sz="1800" kern="1200" dirty="0" smtClean="0">
            <a:cs typeface="B Titr" pitchFamily="2" charset="-78"/>
          </a:endParaRPr>
        </a:p>
      </dsp:txBody>
      <dsp:txXfrm>
        <a:off x="0" y="105350"/>
        <a:ext cx="8712956" cy="51890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343BB-6216-48E5-A7EC-6171B7F2E14B}">
      <dsp:nvSpPr>
        <dsp:cNvPr id="0" name=""/>
        <dsp:cNvSpPr/>
      </dsp:nvSpPr>
      <dsp:spPr>
        <a:xfrm>
          <a:off x="11" y="0"/>
          <a:ext cx="8712956" cy="5189010"/>
        </a:xfrm>
        <a:prstGeom prst="rect">
          <a:avLst/>
        </a:prstGeom>
        <a:gradFill rotWithShape="0">
          <a:gsLst>
            <a:gs pos="28000">
              <a:schemeClr val="accent2">
                <a:hueOff val="0"/>
                <a:satOff val="0"/>
                <a:lumOff val="0"/>
                <a:alphaOff val="0"/>
                <a:tint val="18000"/>
                <a:satMod val="120000"/>
                <a:lumMod val="88000"/>
              </a:schemeClr>
            </a:gs>
            <a:gs pos="100000">
              <a:schemeClr val="accent2">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1">
            <a:lnSpc>
              <a:spcPct val="90000"/>
            </a:lnSpc>
            <a:spcBef>
              <a:spcPct val="0"/>
            </a:spcBef>
            <a:spcAft>
              <a:spcPct val="35000"/>
            </a:spcAft>
          </a:pPr>
          <a:endParaRPr lang="fa-IR" sz="1800" kern="1200" dirty="0" smtClean="0">
            <a:cs typeface="B Titr" pitchFamily="2" charset="-78"/>
          </a:endParaRPr>
        </a:p>
        <a:p>
          <a:pPr lvl="0" algn="just" defTabSz="800100" rtl="1">
            <a:lnSpc>
              <a:spcPct val="90000"/>
            </a:lnSpc>
            <a:spcBef>
              <a:spcPct val="0"/>
            </a:spcBef>
            <a:spcAft>
              <a:spcPct val="35000"/>
            </a:spcAft>
          </a:pPr>
          <a:r>
            <a:rPr lang="fa-IR" sz="2000" kern="1200" dirty="0" smtClean="0">
              <a:cs typeface="B Titr" pitchFamily="2" charset="-78"/>
            </a:rPr>
            <a:t>با توجه به مشاهدات دوازده ساله پژوهشگر در مورد دانشجو - معلمان تربیت معلم و تخصصص موضوعی وی در بحث سواد اطلاعاتی و به استناد ارتباط مستقیم با دانشجو - معلمان در انجام پروژه‌های آموزشی و پژوهشی دانشجویی و با برگزاری و شرکت در کارگاه‌ها و حتی کلاس‌های درسی مرتبط دانشجو - معلمان، وی دریافت که دانشجو - معلمان توانایی کافی تشخیص اطلاعات مورد نیاز خود را ندارند، نمی‌دانند اطلاعات مورد نیاز خود را از چه مکانی می‌توانند بیابند و نحوه انتخاب و استفاده صحیح از اطلاعات را نمی‌دانند. همچنین به استفاده از فناوری در این زمینه مسلط نیستند و در نتیجه سواد اطلاعاتی کافی ندارند. با توجه به دلایل مطرح شده،‌ و با توجه به خلاء موجود در مورد سواد اطلاعاتی و اهمیت توسعه حرفه‌ای، و این‌که دانش، مهارت و نگرش معلمان با مهارت‌های سواد اطلاعاتی نزدیکی معنایی و محتوایی دارد، ضرورت یافت تا پژوهشگر به ارائه الگوی توسعه حرفه‌ای بر مبنای سواد اطلاعاتی دانشجو - معلمان بپردازد.</a:t>
          </a:r>
          <a:endParaRPr lang="fa-IR" sz="2400" kern="1200" dirty="0" smtClean="0">
            <a:cs typeface="B Titr" pitchFamily="2" charset="-78"/>
          </a:endParaRPr>
        </a:p>
      </dsp:txBody>
      <dsp:txXfrm>
        <a:off x="11" y="0"/>
        <a:ext cx="8712956" cy="5189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437DF4-84E6-40C6-BCD6-8C9D3B86222B}" type="datetimeFigureOut">
              <a:rPr lang="fa-IR" smtClean="0"/>
              <a:t>25/04/1440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2D3F82-BBB6-449B-9638-06C36E1C1FE4}" type="slidenum">
              <a:rPr lang="fa-IR" smtClean="0"/>
              <a:t>‹#›</a:t>
            </a:fld>
            <a:endParaRPr lang="fa-I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37DF4-84E6-40C6-BCD6-8C9D3B86222B}" type="datetimeFigureOut">
              <a:rPr lang="fa-IR" smtClean="0"/>
              <a:t>25/04/1440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2D3F82-BBB6-449B-9638-06C36E1C1FE4}"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437DF4-84E6-40C6-BCD6-8C9D3B86222B}" type="datetimeFigureOut">
              <a:rPr lang="fa-IR" smtClean="0"/>
              <a:t>25/04/1440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2D3F82-BBB6-449B-9638-06C36E1C1FE4}"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437DF4-84E6-40C6-BCD6-8C9D3B86222B}" type="datetimeFigureOut">
              <a:rPr lang="fa-IR" smtClean="0"/>
              <a:t>25/04/1440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2D3F82-BBB6-449B-9638-06C36E1C1FE4}"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437DF4-84E6-40C6-BCD6-8C9D3B86222B}" type="datetimeFigureOut">
              <a:rPr lang="fa-IR" smtClean="0"/>
              <a:t>25/04/1440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C2D3F82-BBB6-449B-9638-06C36E1C1FE4}"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2437DF4-84E6-40C6-BCD6-8C9D3B86222B}" type="datetimeFigureOut">
              <a:rPr lang="fa-IR" smtClean="0"/>
              <a:t>25/04/1440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C2D3F82-BBB6-449B-9638-06C36E1C1FE4}"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437DF4-84E6-40C6-BCD6-8C9D3B86222B}" type="datetimeFigureOut">
              <a:rPr lang="fa-IR" smtClean="0"/>
              <a:t>25/04/1440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C2D3F82-BBB6-449B-9638-06C36E1C1FE4}" type="slidenum">
              <a:rPr lang="fa-IR" smtClean="0"/>
              <a:t>‹#›</a:t>
            </a:fld>
            <a:endParaRPr lang="fa-I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437DF4-84E6-40C6-BCD6-8C9D3B86222B}" type="datetimeFigureOut">
              <a:rPr lang="fa-IR" smtClean="0"/>
              <a:t>25/04/1440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C2D3F82-BBB6-449B-9638-06C36E1C1FE4}"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37DF4-84E6-40C6-BCD6-8C9D3B86222B}" type="datetimeFigureOut">
              <a:rPr lang="fa-IR" smtClean="0"/>
              <a:t>25/04/1440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C2D3F82-BBB6-449B-9638-06C36E1C1FE4}"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37DF4-84E6-40C6-BCD6-8C9D3B86222B}" type="datetimeFigureOut">
              <a:rPr lang="fa-IR" smtClean="0"/>
              <a:t>25/04/1440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C2D3F82-BBB6-449B-9638-06C36E1C1FE4}"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37DF4-84E6-40C6-BCD6-8C9D3B86222B}" type="datetimeFigureOut">
              <a:rPr lang="fa-IR" smtClean="0"/>
              <a:t>25/04/1440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C2D3F82-BBB6-449B-9638-06C36E1C1FE4}" type="slidenum">
              <a:rPr lang="fa-IR" smtClean="0"/>
              <a:t>‹#›</a:t>
            </a:fld>
            <a:endParaRPr lang="fa-I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2437DF4-84E6-40C6-BCD6-8C9D3B86222B}" type="datetimeFigureOut">
              <a:rPr lang="fa-IR" smtClean="0"/>
              <a:t>25/04/1440</a:t>
            </a:fld>
            <a:endParaRPr lang="fa-I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a-I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C2D3F82-BBB6-449B-9638-06C36E1C1FE4}"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a:p>
        </p:txBody>
      </p:sp>
      <p:sp>
        <p:nvSpPr>
          <p:cNvPr id="2" name="Title 1"/>
          <p:cNvSpPr>
            <a:spLocks noGrp="1"/>
          </p:cNvSpPr>
          <p:nvPr>
            <p:ph type="ctrTitle"/>
          </p:nvPr>
        </p:nvSpPr>
        <p:spPr/>
        <p:txBody>
          <a:bodyPr/>
          <a:lstStyle/>
          <a:p>
            <a:endParaRPr lang="fa-IR" dirty="0"/>
          </a:p>
        </p:txBody>
      </p:sp>
      <p:pic>
        <p:nvPicPr>
          <p:cNvPr id="1026" name="Picture 2" descr="C:\Users\Novin\Desktop\8346930_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616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260648"/>
            <a:ext cx="8352928" cy="1008112"/>
          </a:xfrm>
        </p:spPr>
        <p:txBody>
          <a:bodyPr>
            <a:normAutofit fontScale="55000" lnSpcReduction="20000"/>
          </a:bodyPr>
          <a:lstStyle/>
          <a:p>
            <a:pPr algn="ctr"/>
            <a:r>
              <a:rPr lang="ar-SA" sz="4900" b="1" dirty="0" smtClean="0">
                <a:cs typeface="B Titr" pitchFamily="2" charset="-78"/>
              </a:rPr>
              <a:t>جمع‌بندی </a:t>
            </a:r>
            <a:r>
              <a:rPr lang="ar-SA" sz="4900" b="1" dirty="0">
                <a:cs typeface="B Titr" pitchFamily="2" charset="-78"/>
              </a:rPr>
              <a:t>نتایج </a:t>
            </a:r>
            <a:r>
              <a:rPr lang="ar-SA" sz="4900" b="1" dirty="0" smtClean="0">
                <a:cs typeface="B Titr" pitchFamily="2" charset="-78"/>
              </a:rPr>
              <a:t>پیشینه‌</a:t>
            </a:r>
            <a:r>
              <a:rPr lang="fa-IR" sz="4900" b="1" dirty="0" smtClean="0">
                <a:cs typeface="B Titr" pitchFamily="2" charset="-78"/>
              </a:rPr>
              <a:t> ها: </a:t>
            </a:r>
            <a:r>
              <a:rPr lang="ar-SA" sz="4900" dirty="0">
                <a:cs typeface="B Titr" pitchFamily="2" charset="-78"/>
              </a:rPr>
              <a:t>صلاحیت‌های تدریس در تربیت معلم(دانشگاه فرهنگیان)</a:t>
            </a:r>
            <a:endParaRPr lang="en-US" sz="4900" dirty="0">
              <a:latin typeface="Calibri"/>
              <a:ea typeface="Calibri"/>
              <a:cs typeface="B Titr" pitchFamily="2" charset="-78"/>
            </a:endParaRPr>
          </a:p>
          <a:p>
            <a:r>
              <a:rPr lang="ar-SA" dirty="0"/>
              <a:t> </a:t>
            </a:r>
            <a:endParaRPr lang="en-US" b="1" dirty="0"/>
          </a:p>
          <a:p>
            <a:endParaRPr lang="fa-IR" dirty="0"/>
          </a:p>
        </p:txBody>
      </p:sp>
      <p:graphicFrame>
        <p:nvGraphicFramePr>
          <p:cNvPr id="2" name="Table 1"/>
          <p:cNvGraphicFramePr>
            <a:graphicFrameLocks noGrp="1"/>
          </p:cNvGraphicFramePr>
          <p:nvPr>
            <p:extLst>
              <p:ext uri="{D42A27DB-BD31-4B8C-83A1-F6EECF244321}">
                <p14:modId xmlns:p14="http://schemas.microsoft.com/office/powerpoint/2010/main" val="2046432440"/>
              </p:ext>
            </p:extLst>
          </p:nvPr>
        </p:nvGraphicFramePr>
        <p:xfrm>
          <a:off x="539552" y="1268760"/>
          <a:ext cx="8352928" cy="4822888"/>
        </p:xfrm>
        <a:graphic>
          <a:graphicData uri="http://schemas.openxmlformats.org/drawingml/2006/table">
            <a:tbl>
              <a:tblPr rtl="1" firstRow="1" firstCol="1" bandRow="1">
                <a:tableStyleId>{F5AB1C69-6EDB-4FF4-983F-18BD219EF322}</a:tableStyleId>
              </a:tblPr>
              <a:tblGrid>
                <a:gridCol w="3393876"/>
                <a:gridCol w="4959052"/>
              </a:tblGrid>
              <a:tr h="576064">
                <a:tc>
                  <a:txBody>
                    <a:bodyPr/>
                    <a:lstStyle/>
                    <a:p>
                      <a:pPr algn="ctr" rtl="1">
                        <a:lnSpc>
                          <a:spcPct val="115000"/>
                        </a:lnSpc>
                        <a:spcAft>
                          <a:spcPts val="0"/>
                        </a:spcAft>
                      </a:pPr>
                      <a:r>
                        <a:rPr lang="ar-SA" sz="2400" dirty="0">
                          <a:effectLst/>
                          <a:cs typeface="B Titr" pitchFamily="2" charset="-78"/>
                        </a:rPr>
                        <a:t>نویسنده و سال نشر</a:t>
                      </a:r>
                      <a:endParaRPr lang="en-US" sz="2800" dirty="0">
                        <a:effectLst/>
                        <a:latin typeface="Calibri"/>
                        <a:ea typeface="Calibri"/>
                        <a:cs typeface="B Titr" pitchFamily="2" charset="-78"/>
                      </a:endParaRPr>
                    </a:p>
                  </a:txBody>
                  <a:tcPr marL="63108" marR="63108" marT="0" marB="0"/>
                </a:tc>
                <a:tc>
                  <a:txBody>
                    <a:bodyPr/>
                    <a:lstStyle/>
                    <a:p>
                      <a:pPr algn="ctr" rtl="1">
                        <a:lnSpc>
                          <a:spcPct val="115000"/>
                        </a:lnSpc>
                        <a:spcAft>
                          <a:spcPts val="0"/>
                        </a:spcAft>
                      </a:pPr>
                      <a:r>
                        <a:rPr lang="ar-SA" sz="2400" dirty="0">
                          <a:effectLst/>
                          <a:cs typeface="B Titr" pitchFamily="2" charset="-78"/>
                        </a:rPr>
                        <a:t>رویکرد</a:t>
                      </a:r>
                      <a:endParaRPr lang="en-US" sz="2800" dirty="0">
                        <a:effectLst/>
                        <a:latin typeface="Calibri"/>
                        <a:ea typeface="Calibri"/>
                        <a:cs typeface="B Titr" pitchFamily="2" charset="-78"/>
                      </a:endParaRPr>
                    </a:p>
                  </a:txBody>
                  <a:tcPr marL="63108" marR="63108" marT="0" marB="0"/>
                </a:tc>
              </a:tr>
              <a:tr h="805516">
                <a:tc>
                  <a:txBody>
                    <a:bodyPr/>
                    <a:lstStyle/>
                    <a:p>
                      <a:pPr algn="just" rtl="1">
                        <a:lnSpc>
                          <a:spcPct val="115000"/>
                        </a:lnSpc>
                        <a:spcAft>
                          <a:spcPts val="0"/>
                        </a:spcAft>
                      </a:pPr>
                      <a:r>
                        <a:rPr lang="ar-SA" sz="2000" dirty="0">
                          <a:effectLst/>
                          <a:cs typeface="B Titr" pitchFamily="2" charset="-78"/>
                        </a:rPr>
                        <a:t>هونگ، هورنگ، لین، چان‌لین: 2008</a:t>
                      </a:r>
                      <a:endParaRPr lang="en-US" sz="2400" dirty="0">
                        <a:effectLst/>
                        <a:latin typeface="Calibri"/>
                        <a:ea typeface="Calibri"/>
                        <a:cs typeface="B Titr" pitchFamily="2" charset="-78"/>
                      </a:endParaRPr>
                    </a:p>
                  </a:txBody>
                  <a:tcPr marL="63108" marR="63108" marT="0" marB="0"/>
                </a:tc>
                <a:tc>
                  <a:txBody>
                    <a:bodyPr/>
                    <a:lstStyle/>
                    <a:p>
                      <a:pPr algn="just" rtl="1">
                        <a:lnSpc>
                          <a:spcPct val="115000"/>
                        </a:lnSpc>
                        <a:spcAft>
                          <a:spcPts val="0"/>
                        </a:spcAft>
                      </a:pPr>
                      <a:r>
                        <a:rPr lang="ar-SA" sz="2400" dirty="0">
                          <a:effectLst/>
                          <a:cs typeface="B Titr" pitchFamily="2" charset="-78"/>
                        </a:rPr>
                        <a:t>صلاحیت‌های پیش از خدمت و ضمن خدمت</a:t>
                      </a:r>
                      <a:endParaRPr lang="en-US" sz="2800" dirty="0">
                        <a:effectLst/>
                        <a:latin typeface="Calibri"/>
                        <a:ea typeface="Calibri"/>
                        <a:cs typeface="B Titr" pitchFamily="2" charset="-78"/>
                      </a:endParaRPr>
                    </a:p>
                  </a:txBody>
                  <a:tcPr marL="63108" marR="63108" marT="0" marB="0"/>
                </a:tc>
              </a:tr>
              <a:tr h="263398">
                <a:tc>
                  <a:txBody>
                    <a:bodyPr/>
                    <a:lstStyle/>
                    <a:p>
                      <a:pPr algn="just" rtl="1">
                        <a:lnSpc>
                          <a:spcPct val="115000"/>
                        </a:lnSpc>
                        <a:spcAft>
                          <a:spcPts val="0"/>
                        </a:spcAft>
                      </a:pPr>
                      <a:r>
                        <a:rPr lang="ar-SA" sz="2000" dirty="0">
                          <a:effectLst/>
                          <a:cs typeface="B Titr" pitchFamily="2" charset="-78"/>
                        </a:rPr>
                        <a:t>عابدی: 1382</a:t>
                      </a:r>
                      <a:endParaRPr lang="en-US" sz="2400" dirty="0">
                        <a:effectLst/>
                        <a:latin typeface="Calibri"/>
                        <a:ea typeface="Calibri"/>
                        <a:cs typeface="B Titr" pitchFamily="2" charset="-78"/>
                      </a:endParaRPr>
                    </a:p>
                  </a:txBody>
                  <a:tcPr marL="63108" marR="63108" marT="0" marB="0"/>
                </a:tc>
                <a:tc>
                  <a:txBody>
                    <a:bodyPr/>
                    <a:lstStyle/>
                    <a:p>
                      <a:pPr algn="just" rtl="1">
                        <a:lnSpc>
                          <a:spcPct val="115000"/>
                        </a:lnSpc>
                        <a:spcAft>
                          <a:spcPts val="0"/>
                        </a:spcAft>
                      </a:pPr>
                      <a:r>
                        <a:rPr lang="ar-SA" sz="2400" dirty="0">
                          <a:effectLst/>
                          <a:cs typeface="B Titr" pitchFamily="2" charset="-78"/>
                        </a:rPr>
                        <a:t>برنامه درسی</a:t>
                      </a:r>
                      <a:endParaRPr lang="en-US" sz="2800" dirty="0">
                        <a:effectLst/>
                        <a:latin typeface="Calibri"/>
                        <a:ea typeface="Calibri"/>
                        <a:cs typeface="B Titr" pitchFamily="2" charset="-78"/>
                      </a:endParaRPr>
                    </a:p>
                  </a:txBody>
                  <a:tcPr marL="63108" marR="63108" marT="0" marB="0"/>
                </a:tc>
              </a:tr>
              <a:tr h="1006894">
                <a:tc>
                  <a:txBody>
                    <a:bodyPr/>
                    <a:lstStyle/>
                    <a:p>
                      <a:pPr algn="just" rtl="1">
                        <a:lnSpc>
                          <a:spcPct val="115000"/>
                        </a:lnSpc>
                        <a:spcAft>
                          <a:spcPts val="0"/>
                        </a:spcAft>
                      </a:pPr>
                      <a:r>
                        <a:rPr lang="fa-IR" sz="2000" dirty="0">
                          <a:effectLst/>
                          <a:cs typeface="B Titr" pitchFamily="2" charset="-78"/>
                        </a:rPr>
                        <a:t>عسکری متین و کیانی</a:t>
                      </a:r>
                      <a:r>
                        <a:rPr lang="ar-SA" sz="2000" dirty="0">
                          <a:effectLst/>
                          <a:cs typeface="B Titr" pitchFamily="2" charset="-78"/>
                        </a:rPr>
                        <a:t>: 1397</a:t>
                      </a:r>
                      <a:endParaRPr lang="en-US" sz="2400" dirty="0">
                        <a:effectLst/>
                        <a:latin typeface="Calibri"/>
                        <a:ea typeface="Calibri"/>
                        <a:cs typeface="B Titr" pitchFamily="2" charset="-78"/>
                      </a:endParaRPr>
                    </a:p>
                  </a:txBody>
                  <a:tcPr marL="63108" marR="63108" marT="0" marB="0"/>
                </a:tc>
                <a:tc>
                  <a:txBody>
                    <a:bodyPr/>
                    <a:lstStyle/>
                    <a:p>
                      <a:pPr algn="just" rtl="1">
                        <a:lnSpc>
                          <a:spcPct val="115000"/>
                        </a:lnSpc>
                        <a:spcAft>
                          <a:spcPts val="0"/>
                        </a:spcAft>
                      </a:pPr>
                      <a:r>
                        <a:rPr lang="fa-IR" sz="2400" dirty="0">
                          <a:effectLst/>
                          <a:cs typeface="B Titr" pitchFamily="2" charset="-78"/>
                        </a:rPr>
                        <a:t>ارائه الگو برای سنجش صلاحیت­  حرفه ای معلمی</a:t>
                      </a:r>
                      <a:endParaRPr lang="en-US" sz="2800" dirty="0">
                        <a:effectLst/>
                        <a:latin typeface="Calibri"/>
                        <a:ea typeface="Calibri"/>
                        <a:cs typeface="B Titr" pitchFamily="2" charset="-78"/>
                      </a:endParaRPr>
                    </a:p>
                  </a:txBody>
                  <a:tcPr marL="63108" marR="63108" marT="0" marB="0"/>
                </a:tc>
              </a:tr>
              <a:tr h="2013790">
                <a:tc>
                  <a:txBody>
                    <a:bodyPr/>
                    <a:lstStyle/>
                    <a:p>
                      <a:pPr algn="just" rtl="1">
                        <a:lnSpc>
                          <a:spcPct val="115000"/>
                        </a:lnSpc>
                        <a:spcAft>
                          <a:spcPts val="0"/>
                        </a:spcAft>
                      </a:pPr>
                      <a:r>
                        <a:rPr lang="fa-IR" sz="2000" dirty="0">
                          <a:effectLst/>
                          <a:cs typeface="B Titr" pitchFamily="2" charset="-78"/>
                        </a:rPr>
                        <a:t>یوسفیلانی و همکاران: 1397</a:t>
                      </a:r>
                      <a:endParaRPr lang="en-US" sz="2400" dirty="0">
                        <a:effectLst/>
                        <a:latin typeface="Calibri"/>
                        <a:ea typeface="Calibri"/>
                        <a:cs typeface="B Titr" pitchFamily="2" charset="-78"/>
                      </a:endParaRPr>
                    </a:p>
                  </a:txBody>
                  <a:tcPr marL="63108" marR="63108" marT="0" marB="0"/>
                </a:tc>
                <a:tc>
                  <a:txBody>
                    <a:bodyPr/>
                    <a:lstStyle/>
                    <a:p>
                      <a:pPr algn="r" rtl="1">
                        <a:lnSpc>
                          <a:spcPct val="115000"/>
                        </a:lnSpc>
                        <a:spcAft>
                          <a:spcPts val="0"/>
                        </a:spcAft>
                      </a:pPr>
                      <a:r>
                        <a:rPr lang="fa-IR" sz="2400" dirty="0">
                          <a:effectLst/>
                          <a:cs typeface="B Titr" pitchFamily="2" charset="-78"/>
                        </a:rPr>
                        <a:t>طراحی الگو برای ارزیابی عملکرد گروه‌های تحقیق و پژوهش ادارات کل آموزش و پرورش استان‌های کشور</a:t>
                      </a:r>
                      <a:endParaRPr lang="en-US" sz="2800" dirty="0">
                        <a:effectLst/>
                        <a:latin typeface="Calibri"/>
                        <a:ea typeface="Calibri"/>
                        <a:cs typeface="B Titr" pitchFamily="2" charset="-78"/>
                      </a:endParaRPr>
                    </a:p>
                  </a:txBody>
                  <a:tcPr marL="63108" marR="63108" marT="0" marB="0"/>
                </a:tc>
              </a:tr>
            </a:tbl>
          </a:graphicData>
        </a:graphic>
      </p:graphicFrame>
    </p:spTree>
    <p:extLst>
      <p:ext uri="{BB962C8B-B14F-4D97-AF65-F5344CB8AC3E}">
        <p14:creationId xmlns:p14="http://schemas.microsoft.com/office/powerpoint/2010/main" val="2732221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332656"/>
            <a:ext cx="8352928" cy="792088"/>
          </a:xfrm>
        </p:spPr>
        <p:txBody>
          <a:bodyPr>
            <a:normAutofit/>
          </a:bodyPr>
          <a:lstStyle/>
          <a:p>
            <a:pPr algn="ctr"/>
            <a:r>
              <a:rPr lang="ar-SA" sz="3200" b="1" dirty="0" smtClean="0">
                <a:cs typeface="B Titr" pitchFamily="2" charset="-78"/>
              </a:rPr>
              <a:t>جمع‌بندی </a:t>
            </a:r>
            <a:r>
              <a:rPr lang="ar-SA" sz="3200" b="1" dirty="0">
                <a:cs typeface="B Titr" pitchFamily="2" charset="-78"/>
              </a:rPr>
              <a:t>نتایج </a:t>
            </a:r>
            <a:r>
              <a:rPr lang="ar-SA" sz="3200" b="1" dirty="0" smtClean="0">
                <a:cs typeface="B Titr" pitchFamily="2" charset="-78"/>
              </a:rPr>
              <a:t>پیشینه‌ها</a:t>
            </a:r>
            <a:r>
              <a:rPr lang="fa-IR" sz="3200" b="1" dirty="0" smtClean="0">
                <a:cs typeface="B Titr" pitchFamily="2" charset="-78"/>
              </a:rPr>
              <a:t>: حرفه معلمی</a:t>
            </a:r>
            <a:r>
              <a:rPr lang="ar-SA" dirty="0">
                <a:cs typeface="B Titr" pitchFamily="2" charset="-78"/>
              </a:rPr>
              <a:t> </a:t>
            </a:r>
            <a:endParaRPr lang="en-US" b="1" dirty="0">
              <a:cs typeface="B Titr" pitchFamily="2" charset="-78"/>
            </a:endParaRPr>
          </a:p>
          <a:p>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736698177"/>
              </p:ext>
            </p:extLst>
          </p:nvPr>
        </p:nvGraphicFramePr>
        <p:xfrm>
          <a:off x="395536" y="1268760"/>
          <a:ext cx="8280919" cy="5152587"/>
        </p:xfrm>
        <a:graphic>
          <a:graphicData uri="http://schemas.openxmlformats.org/drawingml/2006/table">
            <a:tbl>
              <a:tblPr rtl="1" firstRow="1" firstCol="1" bandRow="1">
                <a:tableStyleId>{21E4AEA4-8DFA-4A89-87EB-49C32662AFE0}</a:tableStyleId>
              </a:tblPr>
              <a:tblGrid>
                <a:gridCol w="2475655"/>
                <a:gridCol w="5805264"/>
              </a:tblGrid>
              <a:tr h="568253">
                <a:tc>
                  <a:txBody>
                    <a:bodyPr/>
                    <a:lstStyle/>
                    <a:p>
                      <a:pPr algn="ctr" rtl="1">
                        <a:lnSpc>
                          <a:spcPct val="115000"/>
                        </a:lnSpc>
                        <a:spcAft>
                          <a:spcPts val="0"/>
                        </a:spcAft>
                      </a:pPr>
                      <a:r>
                        <a:rPr lang="ar-SA" sz="2400" dirty="0">
                          <a:effectLst/>
                          <a:cs typeface="B Titr" pitchFamily="2" charset="-78"/>
                        </a:rPr>
                        <a:t>نویسنده و سال نشر</a:t>
                      </a:r>
                      <a:endParaRPr lang="en-US" sz="32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2400" dirty="0">
                          <a:effectLst/>
                          <a:cs typeface="B Titr" pitchFamily="2" charset="-78"/>
                        </a:rPr>
                        <a:t>رویکرد</a:t>
                      </a:r>
                      <a:endParaRPr lang="en-US" sz="3200" dirty="0">
                        <a:effectLst/>
                        <a:latin typeface="Calibri"/>
                        <a:ea typeface="Calibri"/>
                        <a:cs typeface="B Titr" pitchFamily="2" charset="-78"/>
                      </a:endParaRPr>
                    </a:p>
                  </a:txBody>
                  <a:tcPr marL="68580" marR="68580" marT="0" marB="0"/>
                </a:tc>
              </a:tr>
              <a:tr h="568253">
                <a:tc>
                  <a:txBody>
                    <a:bodyPr/>
                    <a:lstStyle/>
                    <a:p>
                      <a:pPr algn="just" rtl="1">
                        <a:lnSpc>
                          <a:spcPct val="115000"/>
                        </a:lnSpc>
                        <a:spcAft>
                          <a:spcPts val="0"/>
                        </a:spcAft>
                      </a:pPr>
                      <a:r>
                        <a:rPr lang="ar-SA" sz="2400">
                          <a:effectLst/>
                          <a:cs typeface="B Titr" pitchFamily="2" charset="-78"/>
                        </a:rPr>
                        <a:t>پیپر و آستین (2004)</a:t>
                      </a:r>
                      <a:endParaRPr lang="en-US" sz="3200">
                        <a:effectLst/>
                        <a:latin typeface="Calibri"/>
                        <a:ea typeface="Calibri"/>
                        <a:cs typeface="B Titr" pitchFamily="2" charset="-78"/>
                      </a:endParaRPr>
                    </a:p>
                  </a:txBody>
                  <a:tcPr marL="68580" marR="68580" marT="0" marB="0"/>
                </a:tc>
                <a:tc>
                  <a:txBody>
                    <a:bodyPr/>
                    <a:lstStyle/>
                    <a:p>
                      <a:pPr algn="just" rtl="1">
                        <a:lnSpc>
                          <a:spcPct val="115000"/>
                        </a:lnSpc>
                        <a:spcAft>
                          <a:spcPts val="0"/>
                        </a:spcAft>
                      </a:pPr>
                      <a:r>
                        <a:rPr lang="ar-SA" sz="2400">
                          <a:effectLst/>
                          <a:cs typeface="B Titr" pitchFamily="2" charset="-78"/>
                        </a:rPr>
                        <a:t>استفاده از اینترنت</a:t>
                      </a:r>
                      <a:endParaRPr lang="en-US" sz="3200">
                        <a:effectLst/>
                        <a:latin typeface="Calibri"/>
                        <a:ea typeface="Calibri"/>
                        <a:cs typeface="B Titr" pitchFamily="2" charset="-78"/>
                      </a:endParaRPr>
                    </a:p>
                  </a:txBody>
                  <a:tcPr marL="68580" marR="68580" marT="0" marB="0"/>
                </a:tc>
              </a:tr>
              <a:tr h="1155661">
                <a:tc>
                  <a:txBody>
                    <a:bodyPr/>
                    <a:lstStyle/>
                    <a:p>
                      <a:pPr algn="just" rtl="1">
                        <a:lnSpc>
                          <a:spcPct val="115000"/>
                        </a:lnSpc>
                        <a:spcAft>
                          <a:spcPts val="0"/>
                        </a:spcAft>
                      </a:pPr>
                      <a:r>
                        <a:rPr lang="fa-IR" sz="2400" dirty="0">
                          <a:effectLst/>
                          <a:cs typeface="B Titr" pitchFamily="2" charset="-78"/>
                        </a:rPr>
                        <a:t>یوسفی، مطهری نژاد و آذری: 1397</a:t>
                      </a:r>
                      <a:endParaRPr lang="en-US" sz="3200" dirty="0">
                        <a:effectLst/>
                        <a:latin typeface="Calibri"/>
                        <a:ea typeface="Calibri"/>
                        <a:cs typeface="B Titr" pitchFamily="2" charset="-78"/>
                      </a:endParaRPr>
                    </a:p>
                  </a:txBody>
                  <a:tcPr marL="68580" marR="68580" marT="0" marB="0"/>
                </a:tc>
                <a:tc>
                  <a:txBody>
                    <a:bodyPr/>
                    <a:lstStyle/>
                    <a:p>
                      <a:pPr algn="just" rtl="1">
                        <a:lnSpc>
                          <a:spcPct val="115000"/>
                        </a:lnSpc>
                        <a:spcAft>
                          <a:spcPts val="0"/>
                        </a:spcAft>
                      </a:pPr>
                      <a:r>
                        <a:rPr lang="fa-IR" sz="2400">
                          <a:effectLst/>
                          <a:cs typeface="B Titr" pitchFamily="2" charset="-78"/>
                        </a:rPr>
                        <a:t>عوامل فردی، سازمانی و مدیریتی مؤثر بر یادگیری  حرفه ای معلمان</a:t>
                      </a:r>
                      <a:endParaRPr lang="en-US" sz="3200">
                        <a:effectLst/>
                        <a:latin typeface="Calibri"/>
                        <a:ea typeface="Calibri"/>
                        <a:cs typeface="B Titr" pitchFamily="2" charset="-78"/>
                      </a:endParaRPr>
                    </a:p>
                  </a:txBody>
                  <a:tcPr marL="68580" marR="68580" marT="0" marB="0"/>
                </a:tc>
              </a:tr>
              <a:tr h="568253">
                <a:tc>
                  <a:txBody>
                    <a:bodyPr/>
                    <a:lstStyle/>
                    <a:p>
                      <a:pPr algn="just" rtl="1">
                        <a:lnSpc>
                          <a:spcPct val="115000"/>
                        </a:lnSpc>
                        <a:spcAft>
                          <a:spcPts val="0"/>
                        </a:spcAft>
                      </a:pPr>
                      <a:r>
                        <a:rPr lang="ar-SA" sz="2400">
                          <a:effectLst/>
                          <a:cs typeface="B Titr" pitchFamily="2" charset="-78"/>
                        </a:rPr>
                        <a:t>گو: 2005</a:t>
                      </a:r>
                      <a:endParaRPr lang="en-US" sz="3200">
                        <a:effectLst/>
                        <a:latin typeface="Calibri"/>
                        <a:ea typeface="Calibri"/>
                        <a:cs typeface="B Titr" pitchFamily="2" charset="-78"/>
                      </a:endParaRPr>
                    </a:p>
                  </a:txBody>
                  <a:tcPr marL="68580" marR="68580" marT="0" marB="0"/>
                </a:tc>
                <a:tc>
                  <a:txBody>
                    <a:bodyPr/>
                    <a:lstStyle/>
                    <a:p>
                      <a:pPr algn="just" rtl="1">
                        <a:lnSpc>
                          <a:spcPct val="115000"/>
                        </a:lnSpc>
                        <a:spcAft>
                          <a:spcPts val="0"/>
                        </a:spcAft>
                      </a:pPr>
                      <a:r>
                        <a:rPr lang="ar-SA" sz="2400">
                          <a:effectLst/>
                          <a:cs typeface="B Titr" pitchFamily="2" charset="-78"/>
                        </a:rPr>
                        <a:t>تجربه بین فرهنگی</a:t>
                      </a:r>
                      <a:endParaRPr lang="en-US" sz="3200">
                        <a:effectLst/>
                        <a:latin typeface="Calibri"/>
                        <a:ea typeface="Calibri"/>
                        <a:cs typeface="B Titr" pitchFamily="2" charset="-78"/>
                      </a:endParaRPr>
                    </a:p>
                  </a:txBody>
                  <a:tcPr marL="68580" marR="68580" marT="0" marB="0"/>
                </a:tc>
              </a:tr>
              <a:tr h="568253">
                <a:tc>
                  <a:txBody>
                    <a:bodyPr/>
                    <a:lstStyle/>
                    <a:p>
                      <a:pPr algn="just" rtl="1">
                        <a:lnSpc>
                          <a:spcPct val="115000"/>
                        </a:lnSpc>
                        <a:spcAft>
                          <a:spcPts val="0"/>
                        </a:spcAft>
                      </a:pPr>
                      <a:r>
                        <a:rPr lang="ar-SA" sz="2400">
                          <a:effectLst/>
                          <a:cs typeface="B Titr" pitchFamily="2" charset="-78"/>
                        </a:rPr>
                        <a:t>گرنت و گیلت: 2006</a:t>
                      </a:r>
                      <a:endParaRPr lang="en-US" sz="3200">
                        <a:effectLst/>
                        <a:latin typeface="Calibri"/>
                        <a:ea typeface="Calibri"/>
                        <a:cs typeface="B Titr" pitchFamily="2" charset="-78"/>
                      </a:endParaRPr>
                    </a:p>
                  </a:txBody>
                  <a:tcPr marL="68580" marR="68580" marT="0" marB="0"/>
                </a:tc>
                <a:tc>
                  <a:txBody>
                    <a:bodyPr/>
                    <a:lstStyle/>
                    <a:p>
                      <a:pPr algn="just" rtl="1">
                        <a:lnSpc>
                          <a:spcPct val="115000"/>
                        </a:lnSpc>
                        <a:spcAft>
                          <a:spcPts val="0"/>
                        </a:spcAft>
                      </a:pPr>
                      <a:r>
                        <a:rPr lang="ar-SA" sz="2400">
                          <a:effectLst/>
                          <a:cs typeface="B Titr" pitchFamily="2" charset="-78"/>
                        </a:rPr>
                        <a:t>معلم اثربخش</a:t>
                      </a:r>
                      <a:endParaRPr lang="en-US" sz="3200">
                        <a:effectLst/>
                        <a:latin typeface="Calibri"/>
                        <a:ea typeface="Calibri"/>
                        <a:cs typeface="B Titr" pitchFamily="2" charset="-78"/>
                      </a:endParaRPr>
                    </a:p>
                  </a:txBody>
                  <a:tcPr marL="68580" marR="68580" marT="0" marB="0"/>
                </a:tc>
              </a:tr>
              <a:tr h="568253">
                <a:tc>
                  <a:txBody>
                    <a:bodyPr/>
                    <a:lstStyle/>
                    <a:p>
                      <a:pPr algn="just" rtl="1">
                        <a:lnSpc>
                          <a:spcPct val="115000"/>
                        </a:lnSpc>
                        <a:spcAft>
                          <a:spcPts val="0"/>
                        </a:spcAft>
                      </a:pPr>
                      <a:r>
                        <a:rPr lang="ar-SA" sz="2400" dirty="0">
                          <a:effectLst/>
                          <a:cs typeface="B Titr" pitchFamily="2" charset="-78"/>
                        </a:rPr>
                        <a:t>هانتلی: 2008</a:t>
                      </a:r>
                      <a:endParaRPr lang="en-US" sz="3200" dirty="0">
                        <a:effectLst/>
                        <a:latin typeface="Calibri"/>
                        <a:ea typeface="Calibri"/>
                        <a:cs typeface="B Titr" pitchFamily="2" charset="-78"/>
                      </a:endParaRPr>
                    </a:p>
                  </a:txBody>
                  <a:tcPr marL="68580" marR="68580" marT="0" marB="0"/>
                </a:tc>
                <a:tc>
                  <a:txBody>
                    <a:bodyPr/>
                    <a:lstStyle/>
                    <a:p>
                      <a:pPr algn="just" rtl="1">
                        <a:lnSpc>
                          <a:spcPct val="115000"/>
                        </a:lnSpc>
                        <a:spcAft>
                          <a:spcPts val="0"/>
                        </a:spcAft>
                      </a:pPr>
                      <a:r>
                        <a:rPr lang="ar-SA" sz="2400">
                          <a:effectLst/>
                          <a:cs typeface="B Titr" pitchFamily="2" charset="-78"/>
                        </a:rPr>
                        <a:t>تقسیم قابلیت‌های معلمان</a:t>
                      </a:r>
                      <a:endParaRPr lang="en-US" sz="3200">
                        <a:effectLst/>
                        <a:latin typeface="Calibri"/>
                        <a:ea typeface="Calibri"/>
                        <a:cs typeface="B Titr" pitchFamily="2" charset="-78"/>
                      </a:endParaRPr>
                    </a:p>
                  </a:txBody>
                  <a:tcPr marL="68580" marR="68580" marT="0" marB="0"/>
                </a:tc>
              </a:tr>
              <a:tr h="1155661">
                <a:tc>
                  <a:txBody>
                    <a:bodyPr/>
                    <a:lstStyle/>
                    <a:p>
                      <a:pPr algn="just" rtl="1">
                        <a:lnSpc>
                          <a:spcPct val="115000"/>
                        </a:lnSpc>
                        <a:spcAft>
                          <a:spcPts val="0"/>
                        </a:spcAft>
                      </a:pPr>
                      <a:r>
                        <a:rPr lang="ar-SA" sz="2400">
                          <a:effectLst/>
                          <a:cs typeface="B Titr" pitchFamily="2" charset="-78"/>
                        </a:rPr>
                        <a:t>لی، هالینگر، والکر: 2015</a:t>
                      </a:r>
                      <a:endParaRPr lang="en-US" sz="3200">
                        <a:effectLst/>
                        <a:latin typeface="Calibri"/>
                        <a:ea typeface="Calibri"/>
                        <a:cs typeface="B Titr" pitchFamily="2" charset="-78"/>
                      </a:endParaRPr>
                    </a:p>
                  </a:txBody>
                  <a:tcPr marL="68580" marR="68580" marT="0" marB="0"/>
                </a:tc>
                <a:tc>
                  <a:txBody>
                    <a:bodyPr/>
                    <a:lstStyle/>
                    <a:p>
                      <a:pPr algn="just" rtl="1">
                        <a:lnSpc>
                          <a:spcPct val="115000"/>
                        </a:lnSpc>
                        <a:spcAft>
                          <a:spcPts val="0"/>
                        </a:spcAft>
                      </a:pPr>
                      <a:r>
                        <a:rPr lang="ar-SA" sz="2400" dirty="0">
                          <a:effectLst/>
                          <a:cs typeface="B Titr" pitchFamily="2" charset="-78"/>
                        </a:rPr>
                        <a:t>رهبری مدیر و یادگیری  حرفه ای معلمان</a:t>
                      </a:r>
                      <a:endParaRPr lang="en-US" sz="3200" dirty="0">
                        <a:effectLst/>
                        <a:latin typeface="Calibri"/>
                        <a:ea typeface="Calibri"/>
                        <a:cs typeface="B Titr" pitchFamily="2" charset="-78"/>
                      </a:endParaRPr>
                    </a:p>
                  </a:txBody>
                  <a:tcPr marL="68580" marR="68580" marT="0" marB="0"/>
                </a:tc>
              </a:tr>
            </a:tbl>
          </a:graphicData>
        </a:graphic>
      </p:graphicFrame>
    </p:spTree>
    <p:extLst>
      <p:ext uri="{BB962C8B-B14F-4D97-AF65-F5344CB8AC3E}">
        <p14:creationId xmlns:p14="http://schemas.microsoft.com/office/powerpoint/2010/main" val="459631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404664"/>
            <a:ext cx="8352928" cy="504056"/>
          </a:xfrm>
        </p:spPr>
        <p:txBody>
          <a:bodyPr>
            <a:noAutofit/>
          </a:bodyPr>
          <a:lstStyle/>
          <a:p>
            <a:pPr algn="ctr"/>
            <a:r>
              <a:rPr lang="ar-SA" sz="3600" b="1" dirty="0" smtClean="0">
                <a:cs typeface="B Titr" pitchFamily="2" charset="-78"/>
              </a:rPr>
              <a:t>جمع‌بندی </a:t>
            </a:r>
            <a:r>
              <a:rPr lang="ar-SA" sz="3600" b="1" dirty="0">
                <a:cs typeface="B Titr" pitchFamily="2" charset="-78"/>
              </a:rPr>
              <a:t>نتایج </a:t>
            </a:r>
            <a:r>
              <a:rPr lang="ar-SA" sz="3600" b="1" dirty="0" smtClean="0">
                <a:cs typeface="B Titr" pitchFamily="2" charset="-78"/>
              </a:rPr>
              <a:t>پیشینه‌ه</a:t>
            </a:r>
            <a:r>
              <a:rPr lang="fa-IR" sz="3600" b="1" dirty="0" smtClean="0">
                <a:cs typeface="B Titr" pitchFamily="2" charset="-78"/>
              </a:rPr>
              <a:t>ا: سواد اخلاقی معلمان</a:t>
            </a:r>
            <a:endParaRPr lang="fa-IR" sz="3600" dirty="0">
              <a:cs typeface="B Titr"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001063424"/>
              </p:ext>
            </p:extLst>
          </p:nvPr>
        </p:nvGraphicFramePr>
        <p:xfrm>
          <a:off x="467544" y="1556792"/>
          <a:ext cx="8208911" cy="4411592"/>
        </p:xfrm>
        <a:graphic>
          <a:graphicData uri="http://schemas.openxmlformats.org/drawingml/2006/table">
            <a:tbl>
              <a:tblPr rtl="1" firstRow="1" firstCol="1" bandRow="1">
                <a:tableStyleId>{F5AB1C69-6EDB-4FF4-983F-18BD219EF322}</a:tableStyleId>
              </a:tblPr>
              <a:tblGrid>
                <a:gridCol w="2352971"/>
                <a:gridCol w="5855940"/>
              </a:tblGrid>
              <a:tr h="612530">
                <a:tc>
                  <a:txBody>
                    <a:bodyPr/>
                    <a:lstStyle/>
                    <a:p>
                      <a:pPr algn="ctr" rtl="1">
                        <a:lnSpc>
                          <a:spcPct val="115000"/>
                        </a:lnSpc>
                        <a:spcAft>
                          <a:spcPts val="0"/>
                        </a:spcAft>
                      </a:pPr>
                      <a:r>
                        <a:rPr lang="ar-SA" sz="2400" dirty="0">
                          <a:effectLst/>
                          <a:cs typeface="B Titr" pitchFamily="2" charset="-78"/>
                        </a:rPr>
                        <a:t>نویسنده و سال نشر</a:t>
                      </a:r>
                      <a:endParaRPr lang="en-US" sz="32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2400" dirty="0">
                          <a:effectLst/>
                          <a:cs typeface="B Titr" pitchFamily="2" charset="-78"/>
                        </a:rPr>
                        <a:t>رویکرد</a:t>
                      </a:r>
                      <a:endParaRPr lang="en-US" sz="3200" dirty="0">
                        <a:effectLst/>
                        <a:latin typeface="Calibri"/>
                        <a:ea typeface="Calibri"/>
                        <a:cs typeface="B Titr" pitchFamily="2" charset="-78"/>
                      </a:endParaRPr>
                    </a:p>
                  </a:txBody>
                  <a:tcPr marL="68580" marR="68580" marT="0" marB="0"/>
                </a:tc>
              </a:tr>
              <a:tr h="1266354">
                <a:tc>
                  <a:txBody>
                    <a:bodyPr/>
                    <a:lstStyle/>
                    <a:p>
                      <a:pPr algn="just" rtl="1">
                        <a:lnSpc>
                          <a:spcPct val="115000"/>
                        </a:lnSpc>
                        <a:spcAft>
                          <a:spcPts val="0"/>
                        </a:spcAft>
                      </a:pPr>
                      <a:r>
                        <a:rPr lang="ar-SA" sz="2800" dirty="0">
                          <a:effectLst/>
                          <a:cs typeface="B Titr" pitchFamily="2" charset="-78"/>
                        </a:rPr>
                        <a:t>لئونارد: 2007</a:t>
                      </a:r>
                      <a:endParaRPr lang="en-US" sz="3600" dirty="0">
                        <a:effectLst/>
                        <a:latin typeface="Calibri"/>
                        <a:ea typeface="Calibri"/>
                        <a:cs typeface="B Titr" pitchFamily="2" charset="-78"/>
                      </a:endParaRPr>
                    </a:p>
                  </a:txBody>
                  <a:tcPr marL="68580" marR="68580" marT="0" marB="0"/>
                </a:tc>
                <a:tc>
                  <a:txBody>
                    <a:bodyPr/>
                    <a:lstStyle/>
                    <a:p>
                      <a:pPr algn="just" rtl="1">
                        <a:lnSpc>
                          <a:spcPct val="115000"/>
                        </a:lnSpc>
                        <a:spcAft>
                          <a:spcPts val="0"/>
                        </a:spcAft>
                      </a:pPr>
                      <a:r>
                        <a:rPr lang="ar-SA" sz="2800" dirty="0">
                          <a:effectLst/>
                          <a:cs typeface="B Titr" pitchFamily="2" charset="-78"/>
                        </a:rPr>
                        <a:t>سواد اخلاقی برای معلمان و رهبران آموزشی مدارس</a:t>
                      </a:r>
                      <a:endParaRPr lang="en-US" sz="3600" dirty="0">
                        <a:effectLst/>
                        <a:latin typeface="Calibri"/>
                        <a:ea typeface="Calibri"/>
                        <a:cs typeface="B Titr" pitchFamily="2" charset="-78"/>
                      </a:endParaRPr>
                    </a:p>
                  </a:txBody>
                  <a:tcPr marL="68580" marR="68580" marT="0" marB="0"/>
                </a:tc>
              </a:tr>
              <a:tr h="1266354">
                <a:tc>
                  <a:txBody>
                    <a:bodyPr/>
                    <a:lstStyle/>
                    <a:p>
                      <a:pPr algn="just" rtl="1">
                        <a:lnSpc>
                          <a:spcPct val="115000"/>
                        </a:lnSpc>
                        <a:spcAft>
                          <a:spcPts val="0"/>
                        </a:spcAft>
                      </a:pPr>
                      <a:r>
                        <a:rPr lang="ar-SA" sz="2800" dirty="0">
                          <a:effectLst/>
                          <a:cs typeface="B Titr" pitchFamily="2" charset="-78"/>
                        </a:rPr>
                        <a:t>والکر، هیان، شانگی: 2007</a:t>
                      </a:r>
                      <a:endParaRPr lang="en-US" sz="3600" dirty="0">
                        <a:effectLst/>
                        <a:latin typeface="Calibri"/>
                        <a:ea typeface="Calibri"/>
                        <a:cs typeface="B Titr" pitchFamily="2" charset="-78"/>
                      </a:endParaRPr>
                    </a:p>
                  </a:txBody>
                  <a:tcPr marL="68580" marR="68580" marT="0" marB="0"/>
                </a:tc>
                <a:tc>
                  <a:txBody>
                    <a:bodyPr/>
                    <a:lstStyle/>
                    <a:p>
                      <a:pPr algn="just" rtl="1">
                        <a:lnSpc>
                          <a:spcPct val="115000"/>
                        </a:lnSpc>
                        <a:spcAft>
                          <a:spcPts val="0"/>
                        </a:spcAft>
                      </a:pPr>
                      <a:r>
                        <a:rPr lang="ar-SA" sz="2800" dirty="0">
                          <a:effectLst/>
                          <a:cs typeface="B Titr" pitchFamily="2" charset="-78"/>
                        </a:rPr>
                        <a:t>سواد اخلاقی رهبران در مدارس بین‌فرهنگی</a:t>
                      </a:r>
                      <a:endParaRPr lang="en-US" sz="3600" dirty="0">
                        <a:effectLst/>
                        <a:latin typeface="Calibri"/>
                        <a:ea typeface="Calibri"/>
                        <a:cs typeface="B Titr" pitchFamily="2" charset="-78"/>
                      </a:endParaRPr>
                    </a:p>
                  </a:txBody>
                  <a:tcPr marL="68580" marR="68580" marT="0" marB="0"/>
                </a:tc>
              </a:tr>
              <a:tr h="1266354">
                <a:tc>
                  <a:txBody>
                    <a:bodyPr/>
                    <a:lstStyle/>
                    <a:p>
                      <a:pPr algn="just" rtl="1">
                        <a:lnSpc>
                          <a:spcPct val="115000"/>
                        </a:lnSpc>
                        <a:spcAft>
                          <a:spcPts val="0"/>
                        </a:spcAft>
                      </a:pPr>
                      <a:r>
                        <a:rPr lang="fa-IR" sz="2800" dirty="0">
                          <a:effectLst/>
                          <a:cs typeface="B Titr" pitchFamily="2" charset="-78"/>
                        </a:rPr>
                        <a:t>نوکاریزی و همکاران:1396</a:t>
                      </a:r>
                      <a:endParaRPr lang="en-US" sz="3600" dirty="0">
                        <a:effectLst/>
                        <a:latin typeface="Calibri"/>
                        <a:ea typeface="Calibri"/>
                        <a:cs typeface="B Titr" pitchFamily="2" charset="-78"/>
                      </a:endParaRPr>
                    </a:p>
                  </a:txBody>
                  <a:tcPr marL="68580" marR="68580" marT="0" marB="0"/>
                </a:tc>
                <a:tc>
                  <a:txBody>
                    <a:bodyPr/>
                    <a:lstStyle/>
                    <a:p>
                      <a:pPr algn="r" rtl="1">
                        <a:lnSpc>
                          <a:spcPct val="115000"/>
                        </a:lnSpc>
                        <a:spcAft>
                          <a:spcPts val="0"/>
                        </a:spcAft>
                      </a:pPr>
                      <a:r>
                        <a:rPr lang="fa-IR" sz="2800" dirty="0">
                          <a:effectLst/>
                          <a:cs typeface="B Titr" pitchFamily="2" charset="-78"/>
                        </a:rPr>
                        <a:t>تفاوت بین سبک یادگیری، سواد اطلاعاتی و سواد رایانه‌ای</a:t>
                      </a:r>
                      <a:endParaRPr lang="en-US" sz="3600" dirty="0">
                        <a:effectLst/>
                        <a:latin typeface="Calibri"/>
                        <a:ea typeface="Calibri"/>
                        <a:cs typeface="B Titr" pitchFamily="2" charset="-78"/>
                      </a:endParaRPr>
                    </a:p>
                  </a:txBody>
                  <a:tcPr marL="68580" marR="68580" marT="0" marB="0"/>
                </a:tc>
              </a:tr>
            </a:tbl>
          </a:graphicData>
        </a:graphic>
      </p:graphicFrame>
    </p:spTree>
    <p:extLst>
      <p:ext uri="{BB962C8B-B14F-4D97-AF65-F5344CB8AC3E}">
        <p14:creationId xmlns:p14="http://schemas.microsoft.com/office/powerpoint/2010/main" val="888117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476672"/>
            <a:ext cx="8352928" cy="504056"/>
          </a:xfrm>
        </p:spPr>
        <p:txBody>
          <a:bodyPr>
            <a:normAutofit fontScale="92500" lnSpcReduction="20000"/>
          </a:bodyPr>
          <a:lstStyle/>
          <a:p>
            <a:pPr algn="ctr"/>
            <a:r>
              <a:rPr lang="ar-SA" sz="3000" b="1" dirty="0" smtClean="0">
                <a:cs typeface="B Titr" pitchFamily="2" charset="-78"/>
              </a:rPr>
              <a:t>جمع‌بندی </a:t>
            </a:r>
            <a:r>
              <a:rPr lang="ar-SA" sz="3000" b="1" dirty="0">
                <a:cs typeface="B Titr" pitchFamily="2" charset="-78"/>
              </a:rPr>
              <a:t>نتایج </a:t>
            </a:r>
            <a:r>
              <a:rPr lang="ar-SA" sz="3000" b="1" dirty="0" smtClean="0">
                <a:cs typeface="B Titr" pitchFamily="2" charset="-78"/>
              </a:rPr>
              <a:t>پیشینه‌ها</a:t>
            </a:r>
            <a:r>
              <a:rPr lang="fa-IR" sz="3000" b="1" dirty="0" smtClean="0">
                <a:cs typeface="B Titr" pitchFamily="2" charset="-78"/>
              </a:rPr>
              <a:t>: سواد اطلاعاتی، حرفه و معلمان</a:t>
            </a:r>
            <a:r>
              <a:rPr lang="ar-SA" dirty="0"/>
              <a:t> </a:t>
            </a:r>
            <a:endParaRPr lang="en-US" b="1" dirty="0"/>
          </a:p>
          <a:p>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1103158357"/>
              </p:ext>
            </p:extLst>
          </p:nvPr>
        </p:nvGraphicFramePr>
        <p:xfrm>
          <a:off x="251520" y="1196752"/>
          <a:ext cx="8568951" cy="5200608"/>
        </p:xfrm>
        <a:graphic>
          <a:graphicData uri="http://schemas.openxmlformats.org/drawingml/2006/table">
            <a:tbl>
              <a:tblPr rtl="1" firstRow="1" firstCol="1" bandRow="1">
                <a:tableStyleId>{21E4AEA4-8DFA-4A89-87EB-49C32662AFE0}</a:tableStyleId>
              </a:tblPr>
              <a:tblGrid>
                <a:gridCol w="3440359"/>
                <a:gridCol w="5128592"/>
              </a:tblGrid>
              <a:tr h="370009">
                <a:tc>
                  <a:txBody>
                    <a:bodyPr/>
                    <a:lstStyle/>
                    <a:p>
                      <a:pPr algn="just" rtl="1">
                        <a:lnSpc>
                          <a:spcPct val="115000"/>
                        </a:lnSpc>
                        <a:spcAft>
                          <a:spcPts val="0"/>
                        </a:spcAft>
                      </a:pPr>
                      <a:r>
                        <a:rPr lang="ar-SA" sz="2000" dirty="0">
                          <a:effectLst/>
                          <a:cs typeface="B Titr" pitchFamily="2" charset="-78"/>
                        </a:rPr>
                        <a:t>نویسنده و سال نشر</a:t>
                      </a:r>
                      <a:endParaRPr lang="en-US" sz="2000" dirty="0">
                        <a:effectLst/>
                        <a:latin typeface="Calibri"/>
                        <a:ea typeface="Calibri"/>
                        <a:cs typeface="B Titr" pitchFamily="2" charset="-78"/>
                      </a:endParaRPr>
                    </a:p>
                  </a:txBody>
                  <a:tcPr marL="18376" marR="18376" marT="0" marB="0"/>
                </a:tc>
                <a:tc>
                  <a:txBody>
                    <a:bodyPr/>
                    <a:lstStyle/>
                    <a:p>
                      <a:pPr algn="just" rtl="1">
                        <a:lnSpc>
                          <a:spcPct val="115000"/>
                        </a:lnSpc>
                        <a:spcAft>
                          <a:spcPts val="0"/>
                        </a:spcAft>
                      </a:pPr>
                      <a:r>
                        <a:rPr lang="ar-SA" sz="2000" dirty="0">
                          <a:effectLst/>
                          <a:cs typeface="B Titr" pitchFamily="2" charset="-78"/>
                        </a:rPr>
                        <a:t>رویکرد</a:t>
                      </a:r>
                      <a:endParaRPr lang="en-US" sz="2000" dirty="0">
                        <a:effectLst/>
                        <a:latin typeface="Calibri"/>
                        <a:ea typeface="Calibri"/>
                        <a:cs typeface="B Titr" pitchFamily="2" charset="-78"/>
                      </a:endParaRPr>
                    </a:p>
                  </a:txBody>
                  <a:tcPr marL="18376" marR="18376" marT="0" marB="0"/>
                </a:tc>
              </a:tr>
              <a:tr h="494085">
                <a:tc>
                  <a:txBody>
                    <a:bodyPr/>
                    <a:lstStyle/>
                    <a:p>
                      <a:pPr algn="just" rtl="1">
                        <a:lnSpc>
                          <a:spcPct val="115000"/>
                        </a:lnSpc>
                        <a:spcAft>
                          <a:spcPts val="0"/>
                        </a:spcAft>
                      </a:pPr>
                      <a:r>
                        <a:rPr lang="fa-IR" sz="2000">
                          <a:effectLst/>
                          <a:cs typeface="B Titr" pitchFamily="2" charset="-78"/>
                        </a:rPr>
                        <a:t>جعفرزاده: 1390 </a:t>
                      </a:r>
                      <a:endParaRPr lang="en-US" sz="2000">
                        <a:effectLst/>
                        <a:latin typeface="Calibri"/>
                        <a:ea typeface="Calibri"/>
                        <a:cs typeface="B Titr" pitchFamily="2" charset="-78"/>
                      </a:endParaRPr>
                    </a:p>
                  </a:txBody>
                  <a:tcPr marL="18376" marR="18376" marT="0" marB="0"/>
                </a:tc>
                <a:tc>
                  <a:txBody>
                    <a:bodyPr/>
                    <a:lstStyle/>
                    <a:p>
                      <a:pPr algn="just" rtl="1">
                        <a:lnSpc>
                          <a:spcPct val="115000"/>
                        </a:lnSpc>
                        <a:spcAft>
                          <a:spcPts val="0"/>
                        </a:spcAft>
                      </a:pPr>
                      <a:r>
                        <a:rPr lang="fa-IR" sz="2000" dirty="0">
                          <a:effectLst/>
                          <a:cs typeface="B Titr" pitchFamily="2" charset="-78"/>
                        </a:rPr>
                        <a:t>سواد اطلاعاتی دبیران و روش‌های </a:t>
                      </a:r>
                      <a:r>
                        <a:rPr lang="ar-SA" sz="2000" dirty="0">
                          <a:effectLst/>
                          <a:cs typeface="B Titr" pitchFamily="2" charset="-78"/>
                        </a:rPr>
                        <a:t>تدریس </a:t>
                      </a:r>
                      <a:endParaRPr lang="en-US" sz="2000" dirty="0">
                        <a:effectLst/>
                        <a:latin typeface="Calibri"/>
                        <a:ea typeface="Calibri"/>
                        <a:cs typeface="B Titr" pitchFamily="2" charset="-78"/>
                      </a:endParaRPr>
                    </a:p>
                  </a:txBody>
                  <a:tcPr marL="18376" marR="18376" marT="0" marB="0"/>
                </a:tc>
              </a:tr>
              <a:tr h="792088">
                <a:tc>
                  <a:txBody>
                    <a:bodyPr/>
                    <a:lstStyle/>
                    <a:p>
                      <a:pPr algn="just" rtl="1">
                        <a:lnSpc>
                          <a:spcPct val="115000"/>
                        </a:lnSpc>
                        <a:spcAft>
                          <a:spcPts val="0"/>
                        </a:spcAft>
                      </a:pPr>
                      <a:r>
                        <a:rPr lang="ar-SA" sz="2000" dirty="0">
                          <a:effectLst/>
                          <a:cs typeface="B Titr" pitchFamily="2" charset="-78"/>
                        </a:rPr>
                        <a:t>نیک‌پور، منظری توکلی و رجایی نژاد: 1391</a:t>
                      </a:r>
                      <a:endParaRPr lang="en-US" sz="2000" dirty="0">
                        <a:effectLst/>
                        <a:latin typeface="Calibri"/>
                        <a:ea typeface="Calibri"/>
                        <a:cs typeface="B Titr" pitchFamily="2" charset="-78"/>
                      </a:endParaRPr>
                    </a:p>
                  </a:txBody>
                  <a:tcPr marL="18376" marR="18376" marT="0" marB="0"/>
                </a:tc>
                <a:tc>
                  <a:txBody>
                    <a:bodyPr/>
                    <a:lstStyle/>
                    <a:p>
                      <a:pPr algn="just" rtl="1">
                        <a:lnSpc>
                          <a:spcPct val="115000"/>
                        </a:lnSpc>
                        <a:spcAft>
                          <a:spcPts val="0"/>
                        </a:spcAft>
                      </a:pPr>
                      <a:r>
                        <a:rPr lang="ar-SA" sz="2000" dirty="0">
                          <a:effectLst/>
                          <a:cs typeface="B Titr" pitchFamily="2" charset="-78"/>
                        </a:rPr>
                        <a:t>سواد اطلاعاتی جامعه غیر معلم</a:t>
                      </a:r>
                      <a:endParaRPr lang="en-US" sz="2000" dirty="0">
                        <a:effectLst/>
                        <a:latin typeface="Calibri"/>
                        <a:ea typeface="Calibri"/>
                        <a:cs typeface="B Titr" pitchFamily="2" charset="-78"/>
                      </a:endParaRPr>
                    </a:p>
                  </a:txBody>
                  <a:tcPr marL="18376" marR="18376" marT="0" marB="0"/>
                </a:tc>
              </a:tr>
              <a:tr h="618166">
                <a:tc>
                  <a:txBody>
                    <a:bodyPr/>
                    <a:lstStyle/>
                    <a:p>
                      <a:pPr algn="just" rtl="1">
                        <a:lnSpc>
                          <a:spcPct val="115000"/>
                        </a:lnSpc>
                        <a:spcAft>
                          <a:spcPts val="0"/>
                        </a:spcAft>
                      </a:pPr>
                      <a:r>
                        <a:rPr lang="ar-SA" sz="2000">
                          <a:effectLst/>
                          <a:cs typeface="B Titr" pitchFamily="2" charset="-78"/>
                        </a:rPr>
                        <a:t>مقدس‌زاده، فیروز و علی محمدی: 1395</a:t>
                      </a:r>
                      <a:endParaRPr lang="en-US" sz="2000">
                        <a:effectLst/>
                        <a:latin typeface="Calibri"/>
                        <a:ea typeface="Calibri"/>
                        <a:cs typeface="B Titr" pitchFamily="2" charset="-78"/>
                      </a:endParaRPr>
                    </a:p>
                  </a:txBody>
                  <a:tcPr marL="18376" marR="18376" marT="0" marB="0"/>
                </a:tc>
                <a:tc>
                  <a:txBody>
                    <a:bodyPr/>
                    <a:lstStyle/>
                    <a:p>
                      <a:pPr algn="just" rtl="1">
                        <a:lnSpc>
                          <a:spcPct val="115000"/>
                        </a:lnSpc>
                        <a:spcAft>
                          <a:spcPts val="0"/>
                        </a:spcAft>
                      </a:pPr>
                      <a:r>
                        <a:rPr lang="ar-SA" sz="2000">
                          <a:effectLst/>
                          <a:cs typeface="B Titr" pitchFamily="2" charset="-78"/>
                        </a:rPr>
                        <a:t>رابطه مهارت‌های سواد اطلاعاتی با اثربخشی معلمان</a:t>
                      </a:r>
                      <a:endParaRPr lang="en-US" sz="2000">
                        <a:effectLst/>
                        <a:latin typeface="Calibri"/>
                        <a:ea typeface="Calibri"/>
                        <a:cs typeface="B Titr" pitchFamily="2" charset="-78"/>
                      </a:endParaRPr>
                    </a:p>
                  </a:txBody>
                  <a:tcPr marL="18376" marR="18376" marT="0" marB="0"/>
                </a:tc>
              </a:tr>
              <a:tr h="606534">
                <a:tc>
                  <a:txBody>
                    <a:bodyPr/>
                    <a:lstStyle/>
                    <a:p>
                      <a:pPr algn="r" rtl="1">
                        <a:lnSpc>
                          <a:spcPct val="115000"/>
                        </a:lnSpc>
                        <a:spcAft>
                          <a:spcPts val="0"/>
                        </a:spcAft>
                      </a:pPr>
                      <a:r>
                        <a:rPr lang="ar-SA" sz="2000">
                          <a:effectLst/>
                          <a:cs typeface="B Titr" pitchFamily="2" charset="-78"/>
                        </a:rPr>
                        <a:t>هینچلیف، رند و کولیر: 2018</a:t>
                      </a:r>
                      <a:endParaRPr lang="en-US" sz="2000">
                        <a:effectLst/>
                        <a:latin typeface="Calibri"/>
                        <a:ea typeface="Calibri"/>
                        <a:cs typeface="B Titr" pitchFamily="2" charset="-78"/>
                      </a:endParaRPr>
                    </a:p>
                  </a:txBody>
                  <a:tcPr marL="18376" marR="18376" marT="0" marB="0"/>
                </a:tc>
                <a:tc>
                  <a:txBody>
                    <a:bodyPr/>
                    <a:lstStyle/>
                    <a:p>
                      <a:pPr algn="just" rtl="1">
                        <a:lnSpc>
                          <a:spcPct val="115000"/>
                        </a:lnSpc>
                        <a:spcAft>
                          <a:spcPts val="0"/>
                        </a:spcAft>
                      </a:pPr>
                      <a:r>
                        <a:rPr lang="ar-SA" sz="2000">
                          <a:effectLst/>
                          <a:cs typeface="B Titr" pitchFamily="2" charset="-78"/>
                        </a:rPr>
                        <a:t>اشتباهات رایج یادگیری سواد اطلاعاتی</a:t>
                      </a:r>
                      <a:endParaRPr lang="en-US" sz="2000">
                        <a:effectLst/>
                        <a:latin typeface="Calibri"/>
                        <a:ea typeface="Calibri"/>
                        <a:cs typeface="B Titr" pitchFamily="2" charset="-78"/>
                      </a:endParaRPr>
                    </a:p>
                  </a:txBody>
                  <a:tcPr marL="18376" marR="18376" marT="0" marB="0"/>
                </a:tc>
              </a:tr>
              <a:tr h="514589">
                <a:tc>
                  <a:txBody>
                    <a:bodyPr/>
                    <a:lstStyle/>
                    <a:p>
                      <a:pPr algn="just" rtl="1">
                        <a:lnSpc>
                          <a:spcPct val="115000"/>
                        </a:lnSpc>
                        <a:spcAft>
                          <a:spcPts val="0"/>
                        </a:spcAft>
                      </a:pPr>
                      <a:r>
                        <a:rPr lang="ar-SA" sz="2000">
                          <a:effectLst/>
                          <a:cs typeface="B Titr" pitchFamily="2" charset="-78"/>
                        </a:rPr>
                        <a:t>ویلیامز و کولز: 2007</a:t>
                      </a:r>
                      <a:endParaRPr lang="en-US" sz="2000">
                        <a:effectLst/>
                        <a:latin typeface="Calibri"/>
                        <a:ea typeface="Calibri"/>
                        <a:cs typeface="B Titr" pitchFamily="2" charset="-78"/>
                      </a:endParaRPr>
                    </a:p>
                  </a:txBody>
                  <a:tcPr marL="18376" marR="18376" marT="0" marB="0"/>
                </a:tc>
                <a:tc>
                  <a:txBody>
                    <a:bodyPr/>
                    <a:lstStyle/>
                    <a:p>
                      <a:pPr algn="just" rtl="1">
                        <a:lnSpc>
                          <a:spcPct val="115000"/>
                        </a:lnSpc>
                        <a:spcAft>
                          <a:spcPts val="0"/>
                        </a:spcAft>
                      </a:pPr>
                      <a:r>
                        <a:rPr lang="ar-SA" sz="2000">
                          <a:effectLst/>
                          <a:cs typeface="B Titr" pitchFamily="2" charset="-78"/>
                        </a:rPr>
                        <a:t>استفاده معلمان از اطلاعات پژوهش‌محور</a:t>
                      </a:r>
                      <a:endParaRPr lang="en-US" sz="2000">
                        <a:effectLst/>
                        <a:latin typeface="Calibri"/>
                        <a:ea typeface="Calibri"/>
                        <a:cs typeface="B Titr" pitchFamily="2" charset="-78"/>
                      </a:endParaRPr>
                    </a:p>
                  </a:txBody>
                  <a:tcPr marL="18376" marR="18376" marT="0" marB="0"/>
                </a:tc>
              </a:tr>
              <a:tr h="648072">
                <a:tc rowSpan="3">
                  <a:txBody>
                    <a:bodyPr/>
                    <a:lstStyle/>
                    <a:p>
                      <a:pPr algn="just" rtl="1">
                        <a:lnSpc>
                          <a:spcPct val="115000"/>
                        </a:lnSpc>
                        <a:spcAft>
                          <a:spcPts val="0"/>
                        </a:spcAft>
                      </a:pPr>
                      <a:r>
                        <a:rPr lang="ar-SA" sz="2000">
                          <a:effectLst/>
                          <a:cs typeface="B Titr" pitchFamily="2" charset="-78"/>
                        </a:rPr>
                        <a:t> </a:t>
                      </a:r>
                      <a:endParaRPr lang="en-US" sz="2000">
                        <a:effectLst/>
                        <a:cs typeface="B Titr" pitchFamily="2" charset="-78"/>
                      </a:endParaRPr>
                    </a:p>
                    <a:p>
                      <a:pPr algn="just" rtl="1">
                        <a:lnSpc>
                          <a:spcPct val="115000"/>
                        </a:lnSpc>
                        <a:spcAft>
                          <a:spcPts val="0"/>
                        </a:spcAft>
                      </a:pPr>
                      <a:r>
                        <a:rPr lang="ar-SA" sz="2000">
                          <a:effectLst/>
                          <a:cs typeface="B Titr" pitchFamily="2" charset="-78"/>
                        </a:rPr>
                        <a:t>اُکانر: 2009</a:t>
                      </a:r>
                      <a:endParaRPr lang="en-US" sz="2000">
                        <a:effectLst/>
                        <a:latin typeface="Calibri"/>
                        <a:ea typeface="Calibri"/>
                        <a:cs typeface="B Titr" pitchFamily="2" charset="-78"/>
                      </a:endParaRPr>
                    </a:p>
                  </a:txBody>
                  <a:tcPr marL="18376" marR="18376" marT="0" marB="0"/>
                </a:tc>
                <a:tc>
                  <a:txBody>
                    <a:bodyPr/>
                    <a:lstStyle/>
                    <a:p>
                      <a:pPr algn="just" rtl="1">
                        <a:lnSpc>
                          <a:spcPct val="115000"/>
                        </a:lnSpc>
                        <a:spcAft>
                          <a:spcPts val="0"/>
                        </a:spcAft>
                      </a:pPr>
                      <a:r>
                        <a:rPr lang="ar-SA" sz="2000">
                          <a:effectLst/>
                          <a:cs typeface="B Titr" pitchFamily="2" charset="-78"/>
                        </a:rPr>
                        <a:t> حرفه‌ای‌سازی کتابداری مدرسه‌  و دانشگاه</a:t>
                      </a:r>
                      <a:endParaRPr lang="en-US" sz="2000">
                        <a:effectLst/>
                        <a:latin typeface="Calibri"/>
                        <a:ea typeface="Calibri"/>
                        <a:cs typeface="B Titr" pitchFamily="2" charset="-78"/>
                      </a:endParaRPr>
                    </a:p>
                  </a:txBody>
                  <a:tcPr marL="18376" marR="18376" marT="0" marB="0"/>
                </a:tc>
              </a:tr>
              <a:tr h="474558">
                <a:tc vMerge="1">
                  <a:txBody>
                    <a:bodyPr/>
                    <a:lstStyle/>
                    <a:p>
                      <a:pPr rtl="1"/>
                      <a:endParaRPr lang="fa-IR"/>
                    </a:p>
                  </a:txBody>
                  <a:tcPr/>
                </a:tc>
                <a:tc>
                  <a:txBody>
                    <a:bodyPr/>
                    <a:lstStyle/>
                    <a:p>
                      <a:pPr algn="just" rtl="1">
                        <a:lnSpc>
                          <a:spcPct val="115000"/>
                        </a:lnSpc>
                        <a:spcAft>
                          <a:spcPts val="0"/>
                        </a:spcAft>
                      </a:pPr>
                      <a:r>
                        <a:rPr lang="ar-SA" sz="2000">
                          <a:effectLst/>
                          <a:cs typeface="B Titr" pitchFamily="2" charset="-78"/>
                        </a:rPr>
                        <a:t>تحلیل  حرفه‌ای و انتقادی</a:t>
                      </a:r>
                      <a:endParaRPr lang="en-US" sz="2000">
                        <a:effectLst/>
                        <a:latin typeface="Calibri"/>
                        <a:ea typeface="Calibri"/>
                        <a:cs typeface="B Titr" pitchFamily="2" charset="-78"/>
                      </a:endParaRPr>
                    </a:p>
                  </a:txBody>
                  <a:tcPr marL="18376" marR="18376" marT="0" marB="0"/>
                </a:tc>
              </a:tr>
              <a:tr h="599633">
                <a:tc vMerge="1">
                  <a:txBody>
                    <a:bodyPr/>
                    <a:lstStyle/>
                    <a:p>
                      <a:pPr rtl="1"/>
                      <a:endParaRPr lang="fa-IR"/>
                    </a:p>
                  </a:txBody>
                  <a:tcPr/>
                </a:tc>
                <a:tc>
                  <a:txBody>
                    <a:bodyPr/>
                    <a:lstStyle/>
                    <a:p>
                      <a:pPr algn="just" rtl="1">
                        <a:lnSpc>
                          <a:spcPct val="115000"/>
                        </a:lnSpc>
                        <a:spcAft>
                          <a:spcPts val="0"/>
                        </a:spcAft>
                      </a:pPr>
                      <a:r>
                        <a:rPr lang="ar-SA" sz="2000" dirty="0">
                          <a:effectLst/>
                          <a:cs typeface="B Titr" pitchFamily="2" charset="-78"/>
                        </a:rPr>
                        <a:t>توانایی‌ یافتن اطلاعات برحسب مهارت‌ ارتباطی</a:t>
                      </a:r>
                      <a:endParaRPr lang="en-US" sz="2000" dirty="0">
                        <a:effectLst/>
                        <a:latin typeface="Calibri"/>
                        <a:ea typeface="Calibri"/>
                        <a:cs typeface="B Titr" pitchFamily="2" charset="-78"/>
                      </a:endParaRPr>
                    </a:p>
                  </a:txBody>
                  <a:tcPr marL="18376" marR="18376" marT="0" marB="0"/>
                </a:tc>
              </a:tr>
            </a:tbl>
          </a:graphicData>
        </a:graphic>
      </p:graphicFrame>
    </p:spTree>
    <p:extLst>
      <p:ext uri="{BB962C8B-B14F-4D97-AF65-F5344CB8AC3E}">
        <p14:creationId xmlns:p14="http://schemas.microsoft.com/office/powerpoint/2010/main" val="2994565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404664"/>
            <a:ext cx="8352928" cy="720080"/>
          </a:xfrm>
        </p:spPr>
        <p:txBody>
          <a:bodyPr>
            <a:normAutofit fontScale="85000" lnSpcReduction="20000"/>
          </a:bodyPr>
          <a:lstStyle/>
          <a:p>
            <a:pPr algn="ctr"/>
            <a:r>
              <a:rPr lang="ar-SA" sz="2800" b="1" dirty="0" smtClean="0">
                <a:cs typeface="B Titr" pitchFamily="2" charset="-78"/>
              </a:rPr>
              <a:t>جمع‌بندی </a:t>
            </a:r>
            <a:r>
              <a:rPr lang="ar-SA" sz="2800" b="1" dirty="0">
                <a:cs typeface="B Titr" pitchFamily="2" charset="-78"/>
              </a:rPr>
              <a:t>نتایج </a:t>
            </a:r>
            <a:r>
              <a:rPr lang="ar-SA" sz="2800" b="1" dirty="0" smtClean="0">
                <a:cs typeface="B Titr" pitchFamily="2" charset="-78"/>
              </a:rPr>
              <a:t>پیشینه‌ها</a:t>
            </a:r>
            <a:r>
              <a:rPr lang="fa-IR" sz="2800" b="1" dirty="0" smtClean="0">
                <a:cs typeface="B Titr" pitchFamily="2" charset="-78"/>
              </a:rPr>
              <a:t>: الگوهای انفرادی و مشارکت سازمانی توسعه حرفه‌ای معلمان</a:t>
            </a:r>
            <a:r>
              <a:rPr lang="ar-SA" dirty="0"/>
              <a:t> </a:t>
            </a:r>
            <a:endParaRPr lang="en-US" b="1" dirty="0"/>
          </a:p>
          <a:p>
            <a:endParaRPr lang="fa-IR" dirty="0"/>
          </a:p>
        </p:txBody>
      </p:sp>
      <p:graphicFrame>
        <p:nvGraphicFramePr>
          <p:cNvPr id="2" name="Table 1"/>
          <p:cNvGraphicFramePr>
            <a:graphicFrameLocks noGrp="1"/>
          </p:cNvGraphicFramePr>
          <p:nvPr>
            <p:extLst>
              <p:ext uri="{D42A27DB-BD31-4B8C-83A1-F6EECF244321}">
                <p14:modId xmlns:p14="http://schemas.microsoft.com/office/powerpoint/2010/main" val="3531979075"/>
              </p:ext>
            </p:extLst>
          </p:nvPr>
        </p:nvGraphicFramePr>
        <p:xfrm>
          <a:off x="323528" y="1412776"/>
          <a:ext cx="8568952" cy="5071047"/>
        </p:xfrm>
        <a:graphic>
          <a:graphicData uri="http://schemas.openxmlformats.org/drawingml/2006/table">
            <a:tbl>
              <a:tblPr rtl="1" firstRow="1" firstCol="1" bandRow="1">
                <a:tableStyleId>{F5AB1C69-6EDB-4FF4-983F-18BD219EF322}</a:tableStyleId>
              </a:tblPr>
              <a:tblGrid>
                <a:gridCol w="4413596"/>
                <a:gridCol w="4155356"/>
              </a:tblGrid>
              <a:tr h="521205">
                <a:tc>
                  <a:txBody>
                    <a:bodyPr/>
                    <a:lstStyle/>
                    <a:p>
                      <a:pPr algn="ctr" rtl="1">
                        <a:lnSpc>
                          <a:spcPct val="115000"/>
                        </a:lnSpc>
                        <a:spcAft>
                          <a:spcPts val="0"/>
                        </a:spcAft>
                      </a:pPr>
                      <a:r>
                        <a:rPr lang="ar-SA" sz="1800" dirty="0">
                          <a:effectLst/>
                          <a:cs typeface="B Titr" pitchFamily="2" charset="-78"/>
                        </a:rPr>
                        <a:t>نویسنده و سال نشر</a:t>
                      </a:r>
                      <a:endParaRPr lang="en-US" sz="2000" dirty="0">
                        <a:effectLst/>
                        <a:latin typeface="Calibri"/>
                        <a:ea typeface="Calibri"/>
                        <a:cs typeface="B Titr" pitchFamily="2" charset="-78"/>
                      </a:endParaRPr>
                    </a:p>
                  </a:txBody>
                  <a:tcPr marL="49630" marR="49630" marT="0" marB="0"/>
                </a:tc>
                <a:tc>
                  <a:txBody>
                    <a:bodyPr/>
                    <a:lstStyle/>
                    <a:p>
                      <a:pPr algn="ctr" rtl="1">
                        <a:lnSpc>
                          <a:spcPct val="115000"/>
                        </a:lnSpc>
                        <a:spcAft>
                          <a:spcPts val="0"/>
                        </a:spcAft>
                      </a:pPr>
                      <a:r>
                        <a:rPr lang="ar-SA" sz="1800" dirty="0">
                          <a:effectLst/>
                          <a:cs typeface="B Titr" pitchFamily="2" charset="-78"/>
                        </a:rPr>
                        <a:t>رویکرد</a:t>
                      </a:r>
                      <a:endParaRPr lang="en-US" sz="2000" dirty="0">
                        <a:effectLst/>
                        <a:latin typeface="Calibri"/>
                        <a:ea typeface="Calibri"/>
                        <a:cs typeface="B Titr" pitchFamily="2" charset="-78"/>
                      </a:endParaRPr>
                    </a:p>
                  </a:txBody>
                  <a:tcPr marL="49630" marR="49630" marT="0" marB="0"/>
                </a:tc>
              </a:tr>
              <a:tr h="167732">
                <a:tc>
                  <a:txBody>
                    <a:bodyPr/>
                    <a:lstStyle/>
                    <a:p>
                      <a:pPr algn="just" rtl="1">
                        <a:lnSpc>
                          <a:spcPct val="115000"/>
                        </a:lnSpc>
                        <a:spcAft>
                          <a:spcPts val="0"/>
                        </a:spcAft>
                      </a:pPr>
                      <a:r>
                        <a:rPr lang="ar-SA" sz="1800" dirty="0">
                          <a:effectLst/>
                          <a:cs typeface="B Titr" pitchFamily="2" charset="-78"/>
                        </a:rPr>
                        <a:t>نایت، وایسمن، کونر</a:t>
                      </a:r>
                      <a:r>
                        <a:rPr lang="fa-IR" sz="1800" dirty="0">
                          <a:effectLst/>
                          <a:cs typeface="B Titr" pitchFamily="2" charset="-78"/>
                        </a:rPr>
                        <a:t>:2000</a:t>
                      </a:r>
                      <a:endParaRPr lang="en-US" sz="2000" dirty="0">
                        <a:effectLst/>
                        <a:latin typeface="Calibri"/>
                        <a:ea typeface="Calibri"/>
                        <a:cs typeface="B Titr" pitchFamily="2" charset="-78"/>
                      </a:endParaRPr>
                    </a:p>
                  </a:txBody>
                  <a:tcPr marL="49630" marR="49630" marT="0" marB="0"/>
                </a:tc>
                <a:tc rowSpan="5">
                  <a:txBody>
                    <a:bodyPr/>
                    <a:lstStyle/>
                    <a:p>
                      <a:pPr algn="just" rtl="1">
                        <a:lnSpc>
                          <a:spcPct val="115000"/>
                        </a:lnSpc>
                        <a:spcAft>
                          <a:spcPts val="0"/>
                        </a:spcAft>
                      </a:pPr>
                      <a:r>
                        <a:rPr lang="fa-IR" sz="1800" dirty="0">
                          <a:effectLst/>
                          <a:cs typeface="B Titr" pitchFamily="2" charset="-78"/>
                        </a:rPr>
                        <a:t> </a:t>
                      </a:r>
                      <a:endParaRPr lang="en-US" sz="2000" dirty="0">
                        <a:effectLst/>
                        <a:cs typeface="B Titr" pitchFamily="2" charset="-78"/>
                      </a:endParaRPr>
                    </a:p>
                    <a:p>
                      <a:pPr algn="just" rtl="1">
                        <a:lnSpc>
                          <a:spcPct val="115000"/>
                        </a:lnSpc>
                        <a:spcAft>
                          <a:spcPts val="0"/>
                        </a:spcAft>
                      </a:pPr>
                      <a:r>
                        <a:rPr lang="fa-IR" sz="1800" dirty="0">
                          <a:effectLst/>
                          <a:cs typeface="B Titr" pitchFamily="2" charset="-78"/>
                        </a:rPr>
                        <a:t> </a:t>
                      </a:r>
                      <a:endParaRPr lang="en-US" sz="2000" dirty="0">
                        <a:effectLst/>
                        <a:cs typeface="B Titr" pitchFamily="2" charset="-78"/>
                      </a:endParaRPr>
                    </a:p>
                    <a:p>
                      <a:pPr algn="just" rtl="1">
                        <a:lnSpc>
                          <a:spcPct val="115000"/>
                        </a:lnSpc>
                        <a:spcAft>
                          <a:spcPts val="0"/>
                        </a:spcAft>
                      </a:pPr>
                      <a:r>
                        <a:rPr lang="fa-IR" sz="1800" dirty="0">
                          <a:effectLst/>
                          <a:cs typeface="B Titr" pitchFamily="2" charset="-78"/>
                        </a:rPr>
                        <a:t>مدارس توسعه حرفه‌ای</a:t>
                      </a:r>
                      <a:endParaRPr lang="en-US" sz="2000" dirty="0">
                        <a:effectLst/>
                        <a:latin typeface="Calibri"/>
                        <a:ea typeface="Calibri"/>
                        <a:cs typeface="B Titr" pitchFamily="2" charset="-78"/>
                      </a:endParaRPr>
                    </a:p>
                  </a:txBody>
                  <a:tcPr marL="49630" marR="49630" marT="0" marB="0"/>
                </a:tc>
              </a:tr>
              <a:tr h="126833">
                <a:tc>
                  <a:txBody>
                    <a:bodyPr/>
                    <a:lstStyle/>
                    <a:p>
                      <a:pPr algn="just" rtl="1">
                        <a:lnSpc>
                          <a:spcPct val="115000"/>
                        </a:lnSpc>
                        <a:spcAft>
                          <a:spcPts val="0"/>
                        </a:spcAft>
                      </a:pPr>
                      <a:r>
                        <a:rPr lang="ar-SA" sz="1800" dirty="0">
                          <a:effectLst/>
                          <a:cs typeface="B Titr" pitchFamily="2" charset="-78"/>
                        </a:rPr>
                        <a:t>کامبون، زامبون، سوارکس</a:t>
                      </a:r>
                      <a:r>
                        <a:rPr lang="fa-IR" sz="1800" dirty="0">
                          <a:effectLst/>
                          <a:cs typeface="B Titr" pitchFamily="2" charset="-78"/>
                        </a:rPr>
                        <a:t>: 1996</a:t>
                      </a:r>
                      <a:endParaRPr lang="en-US" sz="2000" dirty="0">
                        <a:effectLst/>
                        <a:latin typeface="Calibri"/>
                        <a:ea typeface="Calibri"/>
                        <a:cs typeface="B Titr" pitchFamily="2" charset="-78"/>
                      </a:endParaRPr>
                    </a:p>
                  </a:txBody>
                  <a:tcPr marL="49630" marR="49630" marT="0" marB="0"/>
                </a:tc>
                <a:tc vMerge="1">
                  <a:txBody>
                    <a:bodyPr/>
                    <a:lstStyle/>
                    <a:p>
                      <a:pPr rtl="1"/>
                      <a:endParaRPr lang="fa-IR"/>
                    </a:p>
                  </a:txBody>
                  <a:tcPr/>
                </a:tc>
              </a:tr>
              <a:tr h="165894">
                <a:tc>
                  <a:txBody>
                    <a:bodyPr/>
                    <a:lstStyle/>
                    <a:p>
                      <a:pPr algn="just" rtl="1">
                        <a:lnSpc>
                          <a:spcPct val="115000"/>
                        </a:lnSpc>
                        <a:spcAft>
                          <a:spcPts val="0"/>
                        </a:spcAft>
                      </a:pPr>
                      <a:r>
                        <a:rPr lang="fa-IR" sz="1800" dirty="0">
                          <a:effectLst/>
                          <a:cs typeface="B Titr" pitchFamily="2" charset="-78"/>
                        </a:rPr>
                        <a:t>کب:2000؛ </a:t>
                      </a:r>
                      <a:r>
                        <a:rPr lang="ar-SA" sz="1800" dirty="0">
                          <a:effectLst/>
                          <a:cs typeface="B Titr" pitchFamily="2" charset="-78"/>
                        </a:rPr>
                        <a:t>دانا، گیمبرت، زمبال- ساول، موت</a:t>
                      </a:r>
                      <a:r>
                        <a:rPr lang="fa-IR" sz="1800" dirty="0">
                          <a:effectLst/>
                          <a:cs typeface="B Titr" pitchFamily="2" charset="-78"/>
                        </a:rPr>
                        <a:t>: 2001</a:t>
                      </a:r>
                      <a:endParaRPr lang="en-US" sz="2000" dirty="0">
                        <a:effectLst/>
                        <a:latin typeface="Calibri"/>
                        <a:ea typeface="Calibri"/>
                        <a:cs typeface="B Titr" pitchFamily="2" charset="-78"/>
                      </a:endParaRPr>
                    </a:p>
                  </a:txBody>
                  <a:tcPr marL="49630" marR="49630" marT="0" marB="0"/>
                </a:tc>
                <a:tc vMerge="1">
                  <a:txBody>
                    <a:bodyPr/>
                    <a:lstStyle/>
                    <a:p>
                      <a:pPr rtl="1"/>
                      <a:endParaRPr lang="fa-IR"/>
                    </a:p>
                  </a:txBody>
                  <a:tcPr/>
                </a:tc>
              </a:tr>
              <a:tr h="157622">
                <a:tc>
                  <a:txBody>
                    <a:bodyPr/>
                    <a:lstStyle/>
                    <a:p>
                      <a:pPr algn="just" rtl="1">
                        <a:lnSpc>
                          <a:spcPct val="115000"/>
                        </a:lnSpc>
                        <a:spcAft>
                          <a:spcPts val="0"/>
                        </a:spcAft>
                      </a:pPr>
                      <a:r>
                        <a:rPr lang="fa-IR" sz="1800" dirty="0">
                          <a:effectLst/>
                          <a:cs typeface="B Titr" pitchFamily="2" charset="-78"/>
                        </a:rPr>
                        <a:t>سندهولتز و دادلز:2000</a:t>
                      </a:r>
                      <a:endParaRPr lang="en-US" sz="2000" dirty="0">
                        <a:effectLst/>
                        <a:latin typeface="Calibri"/>
                        <a:ea typeface="Calibri"/>
                        <a:cs typeface="B Titr" pitchFamily="2" charset="-78"/>
                      </a:endParaRPr>
                    </a:p>
                  </a:txBody>
                  <a:tcPr marL="49630" marR="49630" marT="0" marB="0"/>
                </a:tc>
                <a:tc vMerge="1">
                  <a:txBody>
                    <a:bodyPr/>
                    <a:lstStyle/>
                    <a:p>
                      <a:pPr rtl="1"/>
                      <a:endParaRPr lang="fa-IR"/>
                    </a:p>
                  </a:txBody>
                  <a:tcPr/>
                </a:tc>
              </a:tr>
              <a:tr h="163136">
                <a:tc>
                  <a:txBody>
                    <a:bodyPr/>
                    <a:lstStyle/>
                    <a:p>
                      <a:pPr algn="just" rtl="1">
                        <a:lnSpc>
                          <a:spcPct val="115000"/>
                        </a:lnSpc>
                        <a:spcAft>
                          <a:spcPts val="0"/>
                        </a:spcAft>
                      </a:pPr>
                      <a:r>
                        <a:rPr lang="ar-SA" sz="1800" dirty="0">
                          <a:effectLst/>
                          <a:cs typeface="B Titr" pitchFamily="2" charset="-78"/>
                        </a:rPr>
                        <a:t>بورلی، یروود، الوود-سالیناس، مارتین، آلن</a:t>
                      </a:r>
                      <a:r>
                        <a:rPr lang="fa-IR" sz="1800" dirty="0">
                          <a:effectLst/>
                          <a:cs typeface="B Titr" pitchFamily="2" charset="-78"/>
                        </a:rPr>
                        <a:t>: 2001</a:t>
                      </a:r>
                      <a:endParaRPr lang="en-US" sz="2000" dirty="0">
                        <a:effectLst/>
                        <a:latin typeface="Calibri"/>
                        <a:ea typeface="Calibri"/>
                        <a:cs typeface="B Titr" pitchFamily="2" charset="-78"/>
                      </a:endParaRPr>
                    </a:p>
                  </a:txBody>
                  <a:tcPr marL="49630" marR="49630" marT="0" marB="0"/>
                </a:tc>
                <a:tc vMerge="1">
                  <a:txBody>
                    <a:bodyPr/>
                    <a:lstStyle/>
                    <a:p>
                      <a:pPr rtl="1"/>
                      <a:endParaRPr lang="fa-IR"/>
                    </a:p>
                  </a:txBody>
                  <a:tcPr/>
                </a:tc>
              </a:tr>
              <a:tr h="380499">
                <a:tc>
                  <a:txBody>
                    <a:bodyPr/>
                    <a:lstStyle/>
                    <a:p>
                      <a:pPr algn="just" rtl="1">
                        <a:lnSpc>
                          <a:spcPct val="115000"/>
                        </a:lnSpc>
                        <a:spcAft>
                          <a:spcPts val="0"/>
                        </a:spcAft>
                      </a:pPr>
                      <a:r>
                        <a:rPr lang="fa-IR" sz="1800" dirty="0">
                          <a:effectLst/>
                          <a:cs typeface="B Titr" pitchFamily="2" charset="-78"/>
                        </a:rPr>
                        <a:t>باینر، کانترل و بارون: 2000</a:t>
                      </a:r>
                      <a:endParaRPr lang="en-US" sz="2000" dirty="0">
                        <a:effectLst/>
                        <a:latin typeface="Calibri"/>
                        <a:ea typeface="Calibri"/>
                        <a:cs typeface="B Titr" pitchFamily="2" charset="-78"/>
                      </a:endParaRPr>
                    </a:p>
                  </a:txBody>
                  <a:tcPr marL="49630" marR="49630" marT="0" marB="0"/>
                </a:tc>
                <a:tc>
                  <a:txBody>
                    <a:bodyPr/>
                    <a:lstStyle/>
                    <a:p>
                      <a:pPr algn="just" rtl="1">
                        <a:lnSpc>
                          <a:spcPct val="115000"/>
                        </a:lnSpc>
                        <a:spcAft>
                          <a:spcPts val="0"/>
                        </a:spcAft>
                      </a:pPr>
                      <a:r>
                        <a:rPr lang="fa-IR" sz="1800">
                          <a:effectLst/>
                          <a:cs typeface="B Titr" pitchFamily="2" charset="-78"/>
                        </a:rPr>
                        <a:t>سایر همکاری‌های بین موسسه‌ای</a:t>
                      </a:r>
                      <a:endParaRPr lang="en-US" sz="2000">
                        <a:effectLst/>
                        <a:latin typeface="Calibri"/>
                        <a:ea typeface="Calibri"/>
                        <a:cs typeface="B Titr" pitchFamily="2" charset="-78"/>
                      </a:endParaRPr>
                    </a:p>
                  </a:txBody>
                  <a:tcPr marL="49630" marR="49630" marT="0" marB="0"/>
                </a:tc>
              </a:tr>
              <a:tr h="253666">
                <a:tc>
                  <a:txBody>
                    <a:bodyPr/>
                    <a:lstStyle/>
                    <a:p>
                      <a:pPr algn="just" rtl="1">
                        <a:lnSpc>
                          <a:spcPct val="115000"/>
                        </a:lnSpc>
                        <a:spcAft>
                          <a:spcPts val="0"/>
                        </a:spcAft>
                      </a:pPr>
                      <a:r>
                        <a:rPr lang="fa-IR" sz="1800">
                          <a:effectLst/>
                          <a:cs typeface="B Titr" pitchFamily="2" charset="-78"/>
                        </a:rPr>
                        <a:t>هوبرمن: 2001</a:t>
                      </a:r>
                      <a:endParaRPr lang="en-US" sz="2000">
                        <a:effectLst/>
                        <a:latin typeface="Calibri"/>
                        <a:ea typeface="Calibri"/>
                        <a:cs typeface="B Titr" pitchFamily="2" charset="-78"/>
                      </a:endParaRPr>
                    </a:p>
                  </a:txBody>
                  <a:tcPr marL="49630" marR="49630" marT="0" marB="0"/>
                </a:tc>
                <a:tc>
                  <a:txBody>
                    <a:bodyPr/>
                    <a:lstStyle/>
                    <a:p>
                      <a:pPr algn="just" rtl="1">
                        <a:lnSpc>
                          <a:spcPct val="115000"/>
                        </a:lnSpc>
                        <a:spcAft>
                          <a:spcPts val="0"/>
                        </a:spcAft>
                      </a:pPr>
                      <a:r>
                        <a:rPr lang="fa-IR" sz="1800" dirty="0">
                          <a:effectLst/>
                          <a:cs typeface="B Titr" pitchFamily="2" charset="-78"/>
                        </a:rPr>
                        <a:t>شبکه‌های معلمان</a:t>
                      </a:r>
                      <a:endParaRPr lang="en-US" sz="2000" dirty="0">
                        <a:effectLst/>
                        <a:latin typeface="Calibri"/>
                        <a:ea typeface="Calibri"/>
                        <a:cs typeface="B Titr" pitchFamily="2" charset="-78"/>
                      </a:endParaRPr>
                    </a:p>
                  </a:txBody>
                  <a:tcPr marL="49630" marR="49630" marT="0" marB="0"/>
                </a:tc>
              </a:tr>
              <a:tr h="380499">
                <a:tc>
                  <a:txBody>
                    <a:bodyPr/>
                    <a:lstStyle/>
                    <a:p>
                      <a:pPr algn="just" rtl="1">
                        <a:lnSpc>
                          <a:spcPct val="115000"/>
                        </a:lnSpc>
                        <a:spcAft>
                          <a:spcPts val="0"/>
                        </a:spcAft>
                      </a:pPr>
                      <a:r>
                        <a:rPr lang="fa-IR" sz="1800">
                          <a:effectLst/>
                          <a:cs typeface="B Titr" pitchFamily="2" charset="-78"/>
                        </a:rPr>
                        <a:t>دریسکول: 1999</a:t>
                      </a:r>
                      <a:endParaRPr lang="en-US" sz="2000">
                        <a:effectLst/>
                        <a:latin typeface="Calibri"/>
                        <a:ea typeface="Calibri"/>
                        <a:cs typeface="B Titr" pitchFamily="2" charset="-78"/>
                      </a:endParaRPr>
                    </a:p>
                  </a:txBody>
                  <a:tcPr marL="49630" marR="49630" marT="0" marB="0"/>
                </a:tc>
                <a:tc>
                  <a:txBody>
                    <a:bodyPr/>
                    <a:lstStyle/>
                    <a:p>
                      <a:pPr algn="just" rtl="1">
                        <a:lnSpc>
                          <a:spcPct val="115000"/>
                        </a:lnSpc>
                        <a:spcAft>
                          <a:spcPts val="0"/>
                        </a:spcAft>
                      </a:pPr>
                      <a:r>
                        <a:rPr lang="fa-IR" sz="1800" dirty="0">
                          <a:effectLst/>
                          <a:cs typeface="B Titr" pitchFamily="2" charset="-78"/>
                        </a:rPr>
                        <a:t>ارزشیابی عملکرد دانش‌آموزان</a:t>
                      </a:r>
                      <a:endParaRPr lang="en-US" sz="2000" dirty="0">
                        <a:effectLst/>
                        <a:latin typeface="Calibri"/>
                        <a:ea typeface="Calibri"/>
                        <a:cs typeface="B Titr" pitchFamily="2" charset="-78"/>
                      </a:endParaRPr>
                    </a:p>
                  </a:txBody>
                  <a:tcPr marL="49630" marR="49630" marT="0" marB="0"/>
                </a:tc>
              </a:tr>
              <a:tr h="634164">
                <a:tc>
                  <a:txBody>
                    <a:bodyPr/>
                    <a:lstStyle/>
                    <a:p>
                      <a:pPr algn="just" rtl="1">
                        <a:lnSpc>
                          <a:spcPct val="115000"/>
                        </a:lnSpc>
                        <a:spcAft>
                          <a:spcPts val="0"/>
                        </a:spcAft>
                      </a:pPr>
                      <a:r>
                        <a:rPr lang="fa-IR" sz="1800">
                          <a:effectLst/>
                          <a:cs typeface="B Titr" pitchFamily="2" charset="-78"/>
                        </a:rPr>
                        <a:t>بورکو و پوتنام: 1995</a:t>
                      </a:r>
                      <a:endParaRPr lang="en-US" sz="2000">
                        <a:effectLst/>
                        <a:latin typeface="Calibri"/>
                        <a:ea typeface="Calibri"/>
                        <a:cs typeface="B Titr" pitchFamily="2" charset="-78"/>
                      </a:endParaRPr>
                    </a:p>
                  </a:txBody>
                  <a:tcPr marL="49630" marR="49630" marT="0" marB="0"/>
                </a:tc>
                <a:tc>
                  <a:txBody>
                    <a:bodyPr/>
                    <a:lstStyle/>
                    <a:p>
                      <a:pPr algn="just" rtl="1">
                        <a:lnSpc>
                          <a:spcPct val="115000"/>
                        </a:lnSpc>
                        <a:spcAft>
                          <a:spcPts val="0"/>
                        </a:spcAft>
                      </a:pPr>
                      <a:r>
                        <a:rPr lang="fa-IR" sz="1800">
                          <a:effectLst/>
                          <a:cs typeface="B Titr" pitchFamily="2" charset="-78"/>
                        </a:rPr>
                        <a:t>کارگاه‌ها، سمینارها، موسسات، کنفرانس‌ها و دوره‌ها</a:t>
                      </a:r>
                      <a:endParaRPr lang="en-US" sz="2000">
                        <a:effectLst/>
                        <a:latin typeface="Calibri"/>
                        <a:ea typeface="Calibri"/>
                        <a:cs typeface="B Titr" pitchFamily="2" charset="-78"/>
                      </a:endParaRPr>
                    </a:p>
                  </a:txBody>
                  <a:tcPr marL="49630" marR="49630" marT="0" marB="0"/>
                </a:tc>
              </a:tr>
              <a:tr h="126833">
                <a:tc>
                  <a:txBody>
                    <a:bodyPr/>
                    <a:lstStyle/>
                    <a:p>
                      <a:pPr algn="just" rtl="1">
                        <a:lnSpc>
                          <a:spcPct val="115000"/>
                        </a:lnSpc>
                        <a:spcAft>
                          <a:spcPts val="0"/>
                        </a:spcAft>
                      </a:pPr>
                      <a:r>
                        <a:rPr lang="fa-IR" sz="1800">
                          <a:effectLst/>
                          <a:cs typeface="B Titr" pitchFamily="2" charset="-78"/>
                        </a:rPr>
                        <a:t>ساندهولتز: 2000</a:t>
                      </a:r>
                      <a:endParaRPr lang="en-US" sz="2000">
                        <a:effectLst/>
                        <a:latin typeface="Calibri"/>
                        <a:ea typeface="Calibri"/>
                        <a:cs typeface="B Titr" pitchFamily="2" charset="-78"/>
                      </a:endParaRPr>
                    </a:p>
                  </a:txBody>
                  <a:tcPr marL="49630" marR="49630" marT="0" marB="0"/>
                </a:tc>
                <a:tc rowSpan="2">
                  <a:txBody>
                    <a:bodyPr/>
                    <a:lstStyle/>
                    <a:p>
                      <a:pPr algn="just" rtl="1">
                        <a:lnSpc>
                          <a:spcPct val="115000"/>
                        </a:lnSpc>
                        <a:spcAft>
                          <a:spcPts val="0"/>
                        </a:spcAft>
                      </a:pPr>
                      <a:r>
                        <a:rPr lang="fa-IR" sz="1800" dirty="0">
                          <a:effectLst/>
                          <a:cs typeface="B Titr" pitchFamily="2" charset="-78"/>
                        </a:rPr>
                        <a:t> </a:t>
                      </a:r>
                      <a:endParaRPr lang="en-US" sz="2000" dirty="0">
                        <a:effectLst/>
                        <a:cs typeface="B Titr" pitchFamily="2" charset="-78"/>
                      </a:endParaRPr>
                    </a:p>
                    <a:p>
                      <a:pPr algn="just" rtl="1">
                        <a:lnSpc>
                          <a:spcPct val="115000"/>
                        </a:lnSpc>
                        <a:spcAft>
                          <a:spcPts val="0"/>
                        </a:spcAft>
                      </a:pPr>
                      <a:r>
                        <a:rPr lang="fa-IR" sz="1800" dirty="0">
                          <a:effectLst/>
                          <a:cs typeface="B Titr" pitchFamily="2" charset="-78"/>
                        </a:rPr>
                        <a:t>توسعه تعاونی یا دانشکده‌ای</a:t>
                      </a:r>
                      <a:endParaRPr lang="en-US" sz="2000" dirty="0">
                        <a:effectLst/>
                        <a:latin typeface="Calibri"/>
                        <a:ea typeface="Calibri"/>
                        <a:cs typeface="B Titr" pitchFamily="2" charset="-78"/>
                      </a:endParaRPr>
                    </a:p>
                  </a:txBody>
                  <a:tcPr marL="49630" marR="49630" marT="0" marB="0"/>
                </a:tc>
              </a:tr>
              <a:tr h="253666">
                <a:tc>
                  <a:txBody>
                    <a:bodyPr/>
                    <a:lstStyle/>
                    <a:p>
                      <a:pPr algn="just" rtl="1">
                        <a:lnSpc>
                          <a:spcPct val="115000"/>
                        </a:lnSpc>
                        <a:spcAft>
                          <a:spcPts val="0"/>
                        </a:spcAft>
                      </a:pPr>
                      <a:r>
                        <a:rPr lang="fa-IR" sz="1800" dirty="0">
                          <a:effectLst/>
                          <a:cs typeface="B Titr" pitchFamily="2" charset="-78"/>
                        </a:rPr>
                        <a:t>روجاس: 1994؛ استیِفلبین: 1991</a:t>
                      </a:r>
                      <a:endParaRPr lang="en-US" sz="2000" dirty="0">
                        <a:effectLst/>
                        <a:latin typeface="Calibri"/>
                        <a:ea typeface="Calibri"/>
                        <a:cs typeface="B Titr" pitchFamily="2" charset="-78"/>
                      </a:endParaRPr>
                    </a:p>
                  </a:txBody>
                  <a:tcPr marL="49630" marR="49630" marT="0" marB="0"/>
                </a:tc>
                <a:tc vMerge="1">
                  <a:txBody>
                    <a:bodyPr/>
                    <a:lstStyle/>
                    <a:p>
                      <a:pPr rtl="1"/>
                      <a:endParaRPr lang="fa-IR"/>
                    </a:p>
                  </a:txBody>
                  <a:tcPr/>
                </a:tc>
              </a:tr>
              <a:tr h="253666">
                <a:tc>
                  <a:txBody>
                    <a:bodyPr/>
                    <a:lstStyle/>
                    <a:p>
                      <a:pPr algn="just" rtl="1">
                        <a:lnSpc>
                          <a:spcPct val="115000"/>
                        </a:lnSpc>
                        <a:spcAft>
                          <a:spcPts val="0"/>
                        </a:spcAft>
                      </a:pPr>
                      <a:r>
                        <a:rPr lang="fa-IR" sz="1800">
                          <a:effectLst/>
                          <a:cs typeface="B Titr" pitchFamily="2" charset="-78"/>
                        </a:rPr>
                        <a:t>پوتر و بادیالی: 2001</a:t>
                      </a:r>
                      <a:endParaRPr lang="en-US" sz="2000">
                        <a:effectLst/>
                        <a:latin typeface="Calibri"/>
                        <a:ea typeface="Calibri"/>
                        <a:cs typeface="B Titr" pitchFamily="2" charset="-78"/>
                      </a:endParaRPr>
                    </a:p>
                  </a:txBody>
                  <a:tcPr marL="49630" marR="49630" marT="0" marB="0"/>
                </a:tc>
                <a:tc>
                  <a:txBody>
                    <a:bodyPr/>
                    <a:lstStyle/>
                    <a:p>
                      <a:pPr algn="just" rtl="1">
                        <a:lnSpc>
                          <a:spcPct val="115000"/>
                        </a:lnSpc>
                        <a:spcAft>
                          <a:spcPts val="0"/>
                        </a:spcAft>
                        <a:tabLst>
                          <a:tab pos="4883150" algn="l"/>
                        </a:tabLst>
                      </a:pPr>
                      <a:r>
                        <a:rPr lang="fa-IR" sz="1800" dirty="0">
                          <a:effectLst/>
                          <a:cs typeface="B Titr" pitchFamily="2" charset="-78"/>
                        </a:rPr>
                        <a:t>الگوی توسعه مهارت‌ها</a:t>
                      </a:r>
                      <a:endParaRPr lang="en-US" sz="2000" dirty="0">
                        <a:effectLst/>
                        <a:latin typeface="Calibri"/>
                        <a:ea typeface="Calibri"/>
                        <a:cs typeface="B Titr" pitchFamily="2" charset="-78"/>
                      </a:endParaRPr>
                    </a:p>
                  </a:txBody>
                  <a:tcPr marL="49630" marR="49630" marT="0" marB="0"/>
                </a:tc>
              </a:tr>
              <a:tr h="253666">
                <a:tc>
                  <a:txBody>
                    <a:bodyPr/>
                    <a:lstStyle/>
                    <a:p>
                      <a:pPr algn="just" rtl="1">
                        <a:lnSpc>
                          <a:spcPct val="115000"/>
                        </a:lnSpc>
                        <a:spcAft>
                          <a:spcPts val="0"/>
                        </a:spcAft>
                      </a:pPr>
                      <a:r>
                        <a:rPr lang="fa-IR" sz="1800">
                          <a:effectLst/>
                          <a:cs typeface="B Titr" pitchFamily="2" charset="-78"/>
                        </a:rPr>
                        <a:t>کیویت: 1990</a:t>
                      </a:r>
                      <a:endParaRPr lang="en-US" sz="2000">
                        <a:effectLst/>
                        <a:latin typeface="Calibri"/>
                        <a:ea typeface="Calibri"/>
                        <a:cs typeface="B Titr" pitchFamily="2" charset="-78"/>
                      </a:endParaRPr>
                    </a:p>
                  </a:txBody>
                  <a:tcPr marL="49630" marR="49630" marT="0" marB="0"/>
                </a:tc>
                <a:tc>
                  <a:txBody>
                    <a:bodyPr/>
                    <a:lstStyle/>
                    <a:p>
                      <a:pPr algn="just" rtl="1">
                        <a:lnSpc>
                          <a:spcPct val="115000"/>
                        </a:lnSpc>
                        <a:spcAft>
                          <a:spcPts val="0"/>
                        </a:spcAft>
                        <a:tabLst>
                          <a:tab pos="4883150" algn="l"/>
                        </a:tabLst>
                      </a:pPr>
                      <a:r>
                        <a:rPr lang="fa-IR" sz="1800" dirty="0">
                          <a:effectLst/>
                          <a:cs typeface="B Titr" pitchFamily="2" charset="-78"/>
                        </a:rPr>
                        <a:t>الگو‌های پروژه‌محور</a:t>
                      </a:r>
                      <a:endParaRPr lang="en-US" sz="2000" dirty="0">
                        <a:effectLst/>
                        <a:latin typeface="Calibri"/>
                        <a:ea typeface="Calibri"/>
                        <a:cs typeface="B Titr" pitchFamily="2" charset="-78"/>
                      </a:endParaRPr>
                    </a:p>
                  </a:txBody>
                  <a:tcPr marL="49630" marR="49630" marT="0" marB="0"/>
                </a:tc>
              </a:tr>
            </a:tbl>
          </a:graphicData>
        </a:graphic>
      </p:graphicFrame>
    </p:spTree>
    <p:extLst>
      <p:ext uri="{BB962C8B-B14F-4D97-AF65-F5344CB8AC3E}">
        <p14:creationId xmlns:p14="http://schemas.microsoft.com/office/powerpoint/2010/main" val="1591516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58" y="260648"/>
            <a:ext cx="7992888" cy="576064"/>
          </a:xfrm>
        </p:spPr>
        <p:txBody>
          <a:bodyPr/>
          <a:lstStyle/>
          <a:p>
            <a:pPr marL="0" indent="0" algn="ctr">
              <a:buNone/>
            </a:pPr>
            <a:r>
              <a:rPr lang="fa-IR" sz="3200" dirty="0" smtClean="0">
                <a:solidFill>
                  <a:schemeClr val="tx1"/>
                </a:solidFill>
                <a:effectLst/>
                <a:cs typeface="B Titr" pitchFamily="2" charset="-78"/>
              </a:rPr>
              <a:t>   ساختار کلی پژوهش</a:t>
            </a:r>
            <a:endParaRPr lang="en-US" sz="3200" dirty="0">
              <a:solidFill>
                <a:schemeClr val="tx1"/>
              </a:solidFill>
              <a:effectLst/>
              <a:cs typeface="B Titr" pitchFamily="2" charset="-78"/>
            </a:endParaRPr>
          </a:p>
        </p:txBody>
      </p:sp>
      <p:sp>
        <p:nvSpPr>
          <p:cNvPr id="3" name="Text Placeholder 2"/>
          <p:cNvSpPr>
            <a:spLocks noGrp="1"/>
          </p:cNvSpPr>
          <p:nvPr>
            <p:ph type="body" idx="1"/>
          </p:nvPr>
        </p:nvSpPr>
        <p:spPr>
          <a:xfrm>
            <a:off x="683568" y="1268760"/>
            <a:ext cx="7848872" cy="5112568"/>
          </a:xfrm>
        </p:spPr>
        <p:txBody>
          <a:bodyPr>
            <a:normAutofit/>
          </a:bodyPr>
          <a:lstStyle/>
          <a:p>
            <a:endParaRPr lang="en-US" dirty="0" smtClean="0">
              <a:solidFill>
                <a:schemeClr val="tx1"/>
              </a:solidFill>
              <a:cs typeface="B Titr" pitchFamily="2" charset="-78"/>
            </a:endParaRPr>
          </a:p>
          <a:p>
            <a:endParaRPr lang="en-US" dirty="0">
              <a:solidFill>
                <a:schemeClr val="tx1"/>
              </a:solidFill>
              <a:cs typeface="B Titr" pitchFamily="2" charset="-78"/>
            </a:endParaRPr>
          </a:p>
        </p:txBody>
      </p:sp>
      <p:sp>
        <p:nvSpPr>
          <p:cNvPr id="5" name="Oval 4"/>
          <p:cNvSpPr/>
          <p:nvPr/>
        </p:nvSpPr>
        <p:spPr>
          <a:xfrm>
            <a:off x="888074" y="1242481"/>
            <a:ext cx="1359769" cy="80401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1600" dirty="0" smtClean="0">
                <a:solidFill>
                  <a:schemeClr val="tx1"/>
                </a:solidFill>
                <a:cs typeface="B Titr" pitchFamily="2" charset="-78"/>
              </a:rPr>
              <a:t>متغیر کلان اول</a:t>
            </a:r>
            <a:endParaRPr lang="fa-IR" sz="1600" dirty="0">
              <a:solidFill>
                <a:schemeClr val="tx1"/>
              </a:solidFill>
              <a:cs typeface="B Titr" pitchFamily="2" charset="-78"/>
            </a:endParaRPr>
          </a:p>
        </p:txBody>
      </p:sp>
      <p:sp>
        <p:nvSpPr>
          <p:cNvPr id="11" name="Oval 10"/>
          <p:cNvSpPr/>
          <p:nvPr/>
        </p:nvSpPr>
        <p:spPr>
          <a:xfrm>
            <a:off x="8056760" y="1622876"/>
            <a:ext cx="1008112" cy="640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solidFill>
                  <a:schemeClr val="tx1"/>
                </a:solidFill>
                <a:cs typeface="B Titr" pitchFamily="2" charset="-78"/>
              </a:rPr>
              <a:t>متغیر خرد سوم</a:t>
            </a:r>
            <a:endParaRPr lang="fa-IR" sz="1200" dirty="0">
              <a:solidFill>
                <a:schemeClr val="tx1"/>
              </a:solidFill>
              <a:cs typeface="B Titr" pitchFamily="2" charset="-78"/>
            </a:endParaRPr>
          </a:p>
        </p:txBody>
      </p:sp>
      <p:sp>
        <p:nvSpPr>
          <p:cNvPr id="12" name="Oval 11"/>
          <p:cNvSpPr/>
          <p:nvPr/>
        </p:nvSpPr>
        <p:spPr>
          <a:xfrm>
            <a:off x="6936122" y="1537831"/>
            <a:ext cx="1050902" cy="5832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solidFill>
                  <a:schemeClr val="tx1"/>
                </a:solidFill>
                <a:cs typeface="B Titr" pitchFamily="2" charset="-78"/>
              </a:rPr>
              <a:t>متغیر خرد دوم </a:t>
            </a:r>
            <a:r>
              <a:rPr lang="fa-IR" sz="1400" dirty="0" smtClean="0">
                <a:solidFill>
                  <a:schemeClr val="tx1"/>
                </a:solidFill>
                <a:cs typeface="B Titr" pitchFamily="2" charset="-78"/>
              </a:rPr>
              <a:t>دوم</a:t>
            </a:r>
            <a:endParaRPr lang="fa-IR" sz="1400" dirty="0">
              <a:solidFill>
                <a:schemeClr val="tx1"/>
              </a:solidFill>
              <a:cs typeface="B Titr" pitchFamily="2" charset="-78"/>
            </a:endParaRPr>
          </a:p>
        </p:txBody>
      </p:sp>
      <p:sp>
        <p:nvSpPr>
          <p:cNvPr id="13" name="Oval 12"/>
          <p:cNvSpPr/>
          <p:nvPr/>
        </p:nvSpPr>
        <p:spPr>
          <a:xfrm>
            <a:off x="5808439" y="1514824"/>
            <a:ext cx="1008112" cy="554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solidFill>
                  <a:schemeClr val="tx1"/>
                </a:solidFill>
                <a:cs typeface="B Titr" pitchFamily="2" charset="-78"/>
              </a:rPr>
              <a:t>متغیر خرد اول </a:t>
            </a:r>
            <a:endParaRPr lang="fa-IR" sz="1200" dirty="0">
              <a:solidFill>
                <a:schemeClr val="tx1"/>
              </a:solidFill>
              <a:cs typeface="B Titr" pitchFamily="2" charset="-78"/>
            </a:endParaRPr>
          </a:p>
        </p:txBody>
      </p:sp>
      <p:sp>
        <p:nvSpPr>
          <p:cNvPr id="14" name="Oval 13"/>
          <p:cNvSpPr/>
          <p:nvPr/>
        </p:nvSpPr>
        <p:spPr>
          <a:xfrm>
            <a:off x="4085779" y="2648433"/>
            <a:ext cx="1598424" cy="1003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solidFill>
                  <a:schemeClr val="tx1"/>
                </a:solidFill>
                <a:cs typeface="B Titr" pitchFamily="2" charset="-78"/>
              </a:rPr>
              <a:t>متغیر کلان دوم توسعه حرفه ای</a:t>
            </a:r>
            <a:endParaRPr lang="fa-IR" sz="1400" dirty="0">
              <a:solidFill>
                <a:schemeClr val="tx1"/>
              </a:solidFill>
              <a:cs typeface="B Titr" pitchFamily="2" charset="-78"/>
            </a:endParaRPr>
          </a:p>
        </p:txBody>
      </p:sp>
      <p:sp>
        <p:nvSpPr>
          <p:cNvPr id="15" name="Oval 14"/>
          <p:cNvSpPr/>
          <p:nvPr/>
        </p:nvSpPr>
        <p:spPr>
          <a:xfrm>
            <a:off x="6101502" y="2675224"/>
            <a:ext cx="1038652" cy="7009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050" dirty="0" smtClean="0">
                <a:solidFill>
                  <a:schemeClr val="tx1"/>
                </a:solidFill>
                <a:cs typeface="B Titr" pitchFamily="2" charset="-78"/>
              </a:rPr>
              <a:t>متغیر خرد چهارم</a:t>
            </a:r>
            <a:endParaRPr lang="fa-IR" sz="1050" dirty="0">
              <a:solidFill>
                <a:schemeClr val="tx1"/>
              </a:solidFill>
              <a:cs typeface="B Titr" pitchFamily="2" charset="-78"/>
            </a:endParaRPr>
          </a:p>
        </p:txBody>
      </p:sp>
      <p:sp>
        <p:nvSpPr>
          <p:cNvPr id="16" name="Oval 15"/>
          <p:cNvSpPr/>
          <p:nvPr/>
        </p:nvSpPr>
        <p:spPr>
          <a:xfrm>
            <a:off x="6997285" y="4097467"/>
            <a:ext cx="1031534" cy="6069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solidFill>
                  <a:schemeClr val="tx1"/>
                </a:solidFill>
                <a:cs typeface="B Titr" pitchFamily="2" charset="-78"/>
              </a:rPr>
              <a:t>متغیر خرد هفتم</a:t>
            </a:r>
            <a:endParaRPr lang="fa-IR" sz="1200" dirty="0">
              <a:solidFill>
                <a:schemeClr val="tx1"/>
              </a:solidFill>
              <a:cs typeface="B Titr" pitchFamily="2" charset="-78"/>
            </a:endParaRPr>
          </a:p>
        </p:txBody>
      </p:sp>
      <p:sp>
        <p:nvSpPr>
          <p:cNvPr id="18" name="Oval 17"/>
          <p:cNvSpPr/>
          <p:nvPr/>
        </p:nvSpPr>
        <p:spPr>
          <a:xfrm>
            <a:off x="8056760" y="4057898"/>
            <a:ext cx="1008112" cy="577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solidFill>
                  <a:schemeClr val="tx1"/>
                </a:solidFill>
                <a:cs typeface="B Titr" pitchFamily="2" charset="-78"/>
              </a:rPr>
              <a:t>متغیر خرد هشتم</a:t>
            </a:r>
            <a:endParaRPr lang="fa-IR" sz="1100" dirty="0">
              <a:solidFill>
                <a:schemeClr val="tx1"/>
              </a:solidFill>
              <a:cs typeface="B Titr" pitchFamily="2" charset="-78"/>
            </a:endParaRPr>
          </a:p>
        </p:txBody>
      </p:sp>
      <p:sp>
        <p:nvSpPr>
          <p:cNvPr id="19" name="Oval 18"/>
          <p:cNvSpPr/>
          <p:nvPr/>
        </p:nvSpPr>
        <p:spPr>
          <a:xfrm>
            <a:off x="5869701" y="4068407"/>
            <a:ext cx="1008112" cy="606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solidFill>
                  <a:schemeClr val="tx1"/>
                </a:solidFill>
                <a:cs typeface="B Titr" pitchFamily="2" charset="-78"/>
              </a:rPr>
              <a:t>متغیر خرد ششم</a:t>
            </a:r>
            <a:endParaRPr lang="fa-IR" sz="1100" dirty="0">
              <a:solidFill>
                <a:schemeClr val="tx1"/>
              </a:solidFill>
              <a:cs typeface="B Titr" pitchFamily="2" charset="-78"/>
            </a:endParaRPr>
          </a:p>
        </p:txBody>
      </p:sp>
      <p:sp>
        <p:nvSpPr>
          <p:cNvPr id="20" name="Oval 19"/>
          <p:cNvSpPr/>
          <p:nvPr/>
        </p:nvSpPr>
        <p:spPr>
          <a:xfrm>
            <a:off x="7366785" y="2648433"/>
            <a:ext cx="1069029" cy="7009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solidFill>
                  <a:schemeClr val="tx1"/>
                </a:solidFill>
                <a:cs typeface="B Titr" pitchFamily="2" charset="-78"/>
              </a:rPr>
              <a:t>متغیر خرد پنجم</a:t>
            </a:r>
            <a:endParaRPr lang="fa-IR" sz="1100" dirty="0">
              <a:solidFill>
                <a:schemeClr val="tx1"/>
              </a:solidFill>
              <a:cs typeface="B Titr" pitchFamily="2" charset="-78"/>
            </a:endParaRPr>
          </a:p>
        </p:txBody>
      </p:sp>
      <p:sp>
        <p:nvSpPr>
          <p:cNvPr id="21" name="Oval 20"/>
          <p:cNvSpPr/>
          <p:nvPr/>
        </p:nvSpPr>
        <p:spPr>
          <a:xfrm>
            <a:off x="6877813" y="5654269"/>
            <a:ext cx="1033441" cy="62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solidFill>
                  <a:schemeClr val="tx1"/>
                </a:solidFill>
                <a:cs typeface="B Titr" pitchFamily="2" charset="-78"/>
              </a:rPr>
              <a:t>متغیر خرد دهم</a:t>
            </a:r>
            <a:endParaRPr lang="fa-IR" sz="1200" dirty="0">
              <a:solidFill>
                <a:schemeClr val="tx1"/>
              </a:solidFill>
              <a:cs typeface="B Titr" pitchFamily="2" charset="-78"/>
            </a:endParaRPr>
          </a:p>
        </p:txBody>
      </p:sp>
      <p:sp>
        <p:nvSpPr>
          <p:cNvPr id="22" name="Oval 21"/>
          <p:cNvSpPr/>
          <p:nvPr/>
        </p:nvSpPr>
        <p:spPr>
          <a:xfrm>
            <a:off x="5795361" y="5637499"/>
            <a:ext cx="1008112" cy="657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solidFill>
                  <a:schemeClr val="tx1"/>
                </a:solidFill>
                <a:cs typeface="B Titr" pitchFamily="2" charset="-78"/>
              </a:rPr>
              <a:t>متغیر خرد نهم</a:t>
            </a:r>
            <a:endParaRPr lang="fa-IR" sz="1100" dirty="0">
              <a:solidFill>
                <a:schemeClr val="tx1"/>
              </a:solidFill>
              <a:cs typeface="B Titr" pitchFamily="2" charset="-78"/>
            </a:endParaRPr>
          </a:p>
        </p:txBody>
      </p:sp>
      <p:sp>
        <p:nvSpPr>
          <p:cNvPr id="25" name="Oval 24"/>
          <p:cNvSpPr/>
          <p:nvPr/>
        </p:nvSpPr>
        <p:spPr>
          <a:xfrm>
            <a:off x="7999483" y="5618820"/>
            <a:ext cx="1008111" cy="685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solidFill>
                  <a:schemeClr val="tx1"/>
                </a:solidFill>
                <a:cs typeface="B Titr" pitchFamily="2" charset="-78"/>
              </a:rPr>
              <a:t>متغیر خرد یازدهم</a:t>
            </a:r>
            <a:endParaRPr lang="fa-IR" sz="1200" dirty="0">
              <a:solidFill>
                <a:schemeClr val="tx1"/>
              </a:solidFill>
              <a:cs typeface="B Titr" pitchFamily="2" charset="-78"/>
            </a:endParaRPr>
          </a:p>
        </p:txBody>
      </p:sp>
      <p:sp>
        <p:nvSpPr>
          <p:cNvPr id="26" name="Oval 25"/>
          <p:cNvSpPr/>
          <p:nvPr/>
        </p:nvSpPr>
        <p:spPr>
          <a:xfrm>
            <a:off x="4067944" y="1415079"/>
            <a:ext cx="1598424" cy="1003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solidFill>
                  <a:schemeClr val="tx1"/>
                </a:solidFill>
                <a:cs typeface="B Titr" pitchFamily="2" charset="-78"/>
              </a:rPr>
              <a:t>متغیر کلان اول توسعه حرفه ای</a:t>
            </a:r>
            <a:endParaRPr lang="fa-IR" sz="1400" dirty="0">
              <a:solidFill>
                <a:schemeClr val="tx1"/>
              </a:solidFill>
              <a:cs typeface="B Titr" pitchFamily="2" charset="-78"/>
            </a:endParaRPr>
          </a:p>
        </p:txBody>
      </p:sp>
      <p:sp>
        <p:nvSpPr>
          <p:cNvPr id="27" name="Oval 26"/>
          <p:cNvSpPr/>
          <p:nvPr/>
        </p:nvSpPr>
        <p:spPr>
          <a:xfrm>
            <a:off x="4076000" y="3899201"/>
            <a:ext cx="1598424" cy="1003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solidFill>
                  <a:schemeClr val="tx1"/>
                </a:solidFill>
                <a:cs typeface="B Titr" pitchFamily="2" charset="-78"/>
              </a:rPr>
              <a:t>متغیر کلان سوم توسعه حرفه ای</a:t>
            </a:r>
            <a:endParaRPr lang="fa-IR" sz="1400" dirty="0">
              <a:solidFill>
                <a:schemeClr val="tx1"/>
              </a:solidFill>
              <a:cs typeface="B Titr" pitchFamily="2" charset="-78"/>
            </a:endParaRPr>
          </a:p>
        </p:txBody>
      </p:sp>
      <p:sp>
        <p:nvSpPr>
          <p:cNvPr id="28" name="Oval 27"/>
          <p:cNvSpPr/>
          <p:nvPr/>
        </p:nvSpPr>
        <p:spPr>
          <a:xfrm>
            <a:off x="4076000" y="5464605"/>
            <a:ext cx="1598424" cy="1003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solidFill>
                  <a:schemeClr val="tx1"/>
                </a:solidFill>
                <a:cs typeface="B Titr" pitchFamily="2" charset="-78"/>
              </a:rPr>
              <a:t>متغیر کلان چهارم توسعه حرفه ای</a:t>
            </a:r>
            <a:endParaRPr lang="fa-IR" sz="1400" dirty="0">
              <a:solidFill>
                <a:schemeClr val="tx1"/>
              </a:solidFill>
              <a:cs typeface="B Titr" pitchFamily="2" charset="-78"/>
            </a:endParaRPr>
          </a:p>
        </p:txBody>
      </p:sp>
      <p:sp>
        <p:nvSpPr>
          <p:cNvPr id="29" name="Oval 28"/>
          <p:cNvSpPr/>
          <p:nvPr/>
        </p:nvSpPr>
        <p:spPr>
          <a:xfrm>
            <a:off x="894158" y="2121034"/>
            <a:ext cx="1359768" cy="80401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1400" dirty="0" smtClean="0">
                <a:solidFill>
                  <a:schemeClr val="tx1"/>
                </a:solidFill>
                <a:cs typeface="B Titr" pitchFamily="2" charset="-78"/>
              </a:rPr>
              <a:t>متغیر کلان دوم</a:t>
            </a:r>
            <a:endParaRPr lang="fa-IR" sz="1400" dirty="0">
              <a:solidFill>
                <a:schemeClr val="tx1"/>
              </a:solidFill>
              <a:cs typeface="B Titr" pitchFamily="2" charset="-78"/>
            </a:endParaRPr>
          </a:p>
        </p:txBody>
      </p:sp>
      <p:sp>
        <p:nvSpPr>
          <p:cNvPr id="30" name="Oval 29"/>
          <p:cNvSpPr/>
          <p:nvPr/>
        </p:nvSpPr>
        <p:spPr>
          <a:xfrm>
            <a:off x="894158" y="3025682"/>
            <a:ext cx="1359768" cy="80401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1400" dirty="0" smtClean="0">
                <a:solidFill>
                  <a:schemeClr val="tx1"/>
                </a:solidFill>
                <a:cs typeface="B Titr" pitchFamily="2" charset="-78"/>
              </a:rPr>
              <a:t>متغیر کلان سوم</a:t>
            </a:r>
            <a:endParaRPr lang="fa-IR" sz="1400" dirty="0">
              <a:solidFill>
                <a:schemeClr val="tx1"/>
              </a:solidFill>
              <a:cs typeface="B Titr" pitchFamily="2" charset="-78"/>
            </a:endParaRPr>
          </a:p>
        </p:txBody>
      </p:sp>
      <p:sp>
        <p:nvSpPr>
          <p:cNvPr id="31" name="Oval 30"/>
          <p:cNvSpPr/>
          <p:nvPr/>
        </p:nvSpPr>
        <p:spPr>
          <a:xfrm>
            <a:off x="888075" y="3900423"/>
            <a:ext cx="1359768" cy="80401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1400" dirty="0" smtClean="0">
                <a:solidFill>
                  <a:schemeClr val="tx1"/>
                </a:solidFill>
                <a:cs typeface="B Titr" pitchFamily="2" charset="-78"/>
              </a:rPr>
              <a:t>متغیر کلان چهارم</a:t>
            </a:r>
            <a:endParaRPr lang="fa-IR" sz="1400" dirty="0">
              <a:solidFill>
                <a:schemeClr val="tx1"/>
              </a:solidFill>
              <a:cs typeface="B Titr" pitchFamily="2" charset="-78"/>
            </a:endParaRPr>
          </a:p>
        </p:txBody>
      </p:sp>
      <p:sp>
        <p:nvSpPr>
          <p:cNvPr id="32" name="Oval 31"/>
          <p:cNvSpPr/>
          <p:nvPr/>
        </p:nvSpPr>
        <p:spPr>
          <a:xfrm>
            <a:off x="894158" y="4787801"/>
            <a:ext cx="1359768" cy="80401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1400" dirty="0" smtClean="0">
                <a:solidFill>
                  <a:schemeClr val="tx1"/>
                </a:solidFill>
                <a:cs typeface="B Titr" pitchFamily="2" charset="-78"/>
              </a:rPr>
              <a:t>متغیر کلان پنجم</a:t>
            </a:r>
            <a:endParaRPr lang="fa-IR" sz="1400" dirty="0">
              <a:solidFill>
                <a:schemeClr val="tx1"/>
              </a:solidFill>
              <a:cs typeface="B Titr" pitchFamily="2" charset="-78"/>
            </a:endParaRPr>
          </a:p>
        </p:txBody>
      </p:sp>
      <p:sp>
        <p:nvSpPr>
          <p:cNvPr id="33" name="Oval 32"/>
          <p:cNvSpPr/>
          <p:nvPr/>
        </p:nvSpPr>
        <p:spPr>
          <a:xfrm>
            <a:off x="894158" y="5664094"/>
            <a:ext cx="1359768" cy="80401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1400" dirty="0" smtClean="0">
                <a:solidFill>
                  <a:schemeClr val="tx1"/>
                </a:solidFill>
                <a:cs typeface="B Titr" pitchFamily="2" charset="-78"/>
              </a:rPr>
              <a:t>متغیر کلان ششم</a:t>
            </a:r>
            <a:endParaRPr lang="fa-IR" sz="1400" dirty="0">
              <a:solidFill>
                <a:schemeClr val="tx1"/>
              </a:solidFill>
              <a:cs typeface="B Titr" pitchFamily="2" charset="-78"/>
            </a:endParaRPr>
          </a:p>
        </p:txBody>
      </p:sp>
      <p:sp>
        <p:nvSpPr>
          <p:cNvPr id="34" name="Oval 33"/>
          <p:cNvSpPr/>
          <p:nvPr/>
        </p:nvSpPr>
        <p:spPr>
          <a:xfrm>
            <a:off x="107504" y="354151"/>
            <a:ext cx="2736304" cy="804015"/>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dirty="0" smtClean="0">
                <a:solidFill>
                  <a:schemeClr val="tx1"/>
                </a:solidFill>
                <a:cs typeface="B Titr" pitchFamily="2" charset="-78"/>
              </a:rPr>
              <a:t>متغیرهای کلان سواد اطلاعاتی</a:t>
            </a:r>
            <a:endParaRPr lang="fa-IR" dirty="0">
              <a:solidFill>
                <a:schemeClr val="tx1"/>
              </a:solidFill>
              <a:cs typeface="B Titr" pitchFamily="2" charset="-78"/>
            </a:endParaRPr>
          </a:p>
        </p:txBody>
      </p:sp>
      <p:sp>
        <p:nvSpPr>
          <p:cNvPr id="35" name="Oval 34"/>
          <p:cNvSpPr/>
          <p:nvPr/>
        </p:nvSpPr>
        <p:spPr>
          <a:xfrm>
            <a:off x="5901163" y="362266"/>
            <a:ext cx="3106431" cy="787784"/>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dirty="0" smtClean="0">
                <a:solidFill>
                  <a:schemeClr val="tx1"/>
                </a:solidFill>
                <a:cs typeface="B Titr" pitchFamily="2" charset="-78"/>
              </a:rPr>
              <a:t>متغیرهای خرد و کلان توسعه حرفه ای</a:t>
            </a:r>
            <a:endParaRPr lang="fa-IR" dirty="0">
              <a:solidFill>
                <a:schemeClr val="tx1"/>
              </a:solidFill>
              <a:cs typeface="B Titr" pitchFamily="2" charset="-78"/>
            </a:endParaRPr>
          </a:p>
        </p:txBody>
      </p:sp>
    </p:spTree>
    <p:extLst>
      <p:ext uri="{BB962C8B-B14F-4D97-AF65-F5344CB8AC3E}">
        <p14:creationId xmlns:p14="http://schemas.microsoft.com/office/powerpoint/2010/main" val="3972976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7992888" cy="720080"/>
          </a:xfrm>
        </p:spPr>
        <p:txBody>
          <a:bodyPr/>
          <a:lstStyle/>
          <a:p>
            <a:pPr marL="0" indent="0" algn="ctr">
              <a:buNone/>
            </a:pPr>
            <a:r>
              <a:rPr lang="en-US" sz="3600" dirty="0" smtClean="0"/>
              <a:t/>
            </a:r>
            <a:br>
              <a:rPr lang="en-US" sz="3600" dirty="0" smtClean="0"/>
            </a:br>
            <a:r>
              <a:rPr lang="en-US" sz="3600" dirty="0"/>
              <a:t/>
            </a:r>
            <a:br>
              <a:rPr lang="en-US" sz="3600" dirty="0"/>
            </a:br>
            <a:r>
              <a:rPr lang="en-US" sz="3600" dirty="0"/>
              <a:t/>
            </a:r>
            <a:br>
              <a:rPr lang="en-US" sz="3600" dirty="0"/>
            </a:br>
            <a:r>
              <a:rPr lang="en-US" dirty="0"/>
              <a:t/>
            </a:r>
            <a:br>
              <a:rPr lang="en-US" dirty="0"/>
            </a:br>
            <a:r>
              <a:rPr lang="ar-SA" sz="5400" dirty="0">
                <a:cs typeface="B Titr" pitchFamily="2" charset="-78"/>
              </a:rPr>
              <a:t>اهداف پژوهش</a:t>
            </a:r>
            <a:endParaRPr lang="fa-IR" dirty="0">
              <a:cs typeface="B Titr" pitchFamily="2" charset="-78"/>
            </a:endParaRPr>
          </a:p>
        </p:txBody>
      </p:sp>
      <p:sp>
        <p:nvSpPr>
          <p:cNvPr id="3" name="Text Placeholder 2"/>
          <p:cNvSpPr>
            <a:spLocks noGrp="1"/>
          </p:cNvSpPr>
          <p:nvPr>
            <p:ph type="body" idx="1"/>
          </p:nvPr>
        </p:nvSpPr>
        <p:spPr>
          <a:xfrm>
            <a:off x="5219564" y="764704"/>
            <a:ext cx="7848872" cy="5112568"/>
          </a:xfrm>
        </p:spPr>
        <p:txBody>
          <a:bodyPr>
            <a:normAutofit/>
          </a:bodyPr>
          <a:lstStyle/>
          <a:p>
            <a:r>
              <a:rPr lang="fa-IR" dirty="0">
                <a:cs typeface="B Titr" pitchFamily="2" charset="-78"/>
              </a:rPr>
              <a:t> </a:t>
            </a:r>
            <a:endParaRPr lang="en-US" dirty="0">
              <a:cs typeface="B Titr" pitchFamily="2" charset="-78"/>
            </a:endParaRPr>
          </a:p>
        </p:txBody>
      </p:sp>
      <p:graphicFrame>
        <p:nvGraphicFramePr>
          <p:cNvPr id="4" name="Diagram 3"/>
          <p:cNvGraphicFramePr/>
          <p:nvPr>
            <p:extLst>
              <p:ext uri="{D42A27DB-BD31-4B8C-83A1-F6EECF244321}">
                <p14:modId xmlns:p14="http://schemas.microsoft.com/office/powerpoint/2010/main" val="389213073"/>
              </p:ext>
            </p:extLst>
          </p:nvPr>
        </p:nvGraphicFramePr>
        <p:xfrm>
          <a:off x="251520" y="836712"/>
          <a:ext cx="859261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4255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7992888" cy="720080"/>
          </a:xfrm>
        </p:spPr>
        <p:txBody>
          <a:bodyPr/>
          <a:lstStyle/>
          <a:p>
            <a:pPr marL="0" indent="0" algn="ctr">
              <a:buNone/>
            </a:pPr>
            <a:r>
              <a:rPr lang="en-US" sz="3600" dirty="0" smtClean="0"/>
              <a:t/>
            </a:r>
            <a:br>
              <a:rPr lang="en-US" sz="3600" dirty="0" smtClean="0"/>
            </a:br>
            <a:r>
              <a:rPr lang="en-US" sz="3600" dirty="0"/>
              <a:t/>
            </a:r>
            <a:br>
              <a:rPr lang="en-US" sz="3600" dirty="0"/>
            </a:br>
            <a:r>
              <a:rPr lang="en-US" sz="3600" dirty="0"/>
              <a:t/>
            </a:r>
            <a:br>
              <a:rPr lang="en-US" sz="3600" dirty="0"/>
            </a:br>
            <a:r>
              <a:rPr lang="en-US" dirty="0"/>
              <a:t/>
            </a:r>
            <a:br>
              <a:rPr lang="en-US" dirty="0"/>
            </a:br>
            <a:r>
              <a:rPr lang="ar-SA" sz="4800" dirty="0">
                <a:cs typeface="B Titr" pitchFamily="2" charset="-78"/>
              </a:rPr>
              <a:t>پرسش‌های پژوهش</a:t>
            </a:r>
            <a:endParaRPr lang="fa-IR" dirty="0">
              <a:cs typeface="B Titr" pitchFamily="2" charset="-78"/>
            </a:endParaRPr>
          </a:p>
        </p:txBody>
      </p:sp>
      <p:graphicFrame>
        <p:nvGraphicFramePr>
          <p:cNvPr id="4" name="Diagram 3"/>
          <p:cNvGraphicFramePr/>
          <p:nvPr>
            <p:extLst>
              <p:ext uri="{D42A27DB-BD31-4B8C-83A1-F6EECF244321}">
                <p14:modId xmlns:p14="http://schemas.microsoft.com/office/powerpoint/2010/main" val="1081675536"/>
              </p:ext>
            </p:extLst>
          </p:nvPr>
        </p:nvGraphicFramePr>
        <p:xfrm>
          <a:off x="251520" y="1397000"/>
          <a:ext cx="8568952"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7217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992888" cy="720080"/>
          </a:xfrm>
        </p:spPr>
        <p:txBody>
          <a:bodyPr/>
          <a:lstStyle/>
          <a:p>
            <a:pPr marL="0" indent="0" algn="ctr">
              <a:buNone/>
            </a:pPr>
            <a:r>
              <a:rPr lang="en-US" sz="3600" dirty="0" smtClean="0"/>
              <a:t/>
            </a:r>
            <a:br>
              <a:rPr lang="en-US" sz="3600" dirty="0" smtClean="0"/>
            </a:br>
            <a:r>
              <a:rPr lang="en-US" sz="3600" dirty="0"/>
              <a:t/>
            </a:r>
            <a:br>
              <a:rPr lang="en-US" sz="3600" dirty="0"/>
            </a:br>
            <a:r>
              <a:rPr lang="en-US" sz="3600" dirty="0"/>
              <a:t/>
            </a:r>
            <a:br>
              <a:rPr lang="en-US" sz="3600" dirty="0"/>
            </a:br>
            <a:r>
              <a:rPr lang="en-US" dirty="0"/>
              <a:t/>
            </a:r>
            <a:br>
              <a:rPr lang="en-US" dirty="0"/>
            </a:br>
            <a:r>
              <a:rPr lang="fa-IR" sz="4400" dirty="0" smtClean="0">
                <a:cs typeface="B Titr" pitchFamily="2" charset="-78"/>
              </a:rPr>
              <a:t>فرضیه</a:t>
            </a:r>
            <a:r>
              <a:rPr lang="ar-SA" sz="4400" dirty="0" smtClean="0">
                <a:cs typeface="B Titr" pitchFamily="2" charset="-78"/>
              </a:rPr>
              <a:t>‌های </a:t>
            </a:r>
            <a:r>
              <a:rPr lang="ar-SA" sz="4400" dirty="0">
                <a:cs typeface="B Titr" pitchFamily="2" charset="-78"/>
              </a:rPr>
              <a:t>پژوهش</a:t>
            </a:r>
            <a:endParaRPr lang="fa-IR" sz="4400" dirty="0">
              <a:cs typeface="B Titr" pitchFamily="2" charset="-78"/>
            </a:endParaRPr>
          </a:p>
        </p:txBody>
      </p:sp>
      <p:graphicFrame>
        <p:nvGraphicFramePr>
          <p:cNvPr id="4" name="Diagram 3"/>
          <p:cNvGraphicFramePr/>
          <p:nvPr>
            <p:extLst>
              <p:ext uri="{D42A27DB-BD31-4B8C-83A1-F6EECF244321}">
                <p14:modId xmlns:p14="http://schemas.microsoft.com/office/powerpoint/2010/main" val="1732987319"/>
              </p:ext>
            </p:extLst>
          </p:nvPr>
        </p:nvGraphicFramePr>
        <p:xfrm>
          <a:off x="251520" y="1052736"/>
          <a:ext cx="856895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825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7992888" cy="720080"/>
          </a:xfrm>
        </p:spPr>
        <p:txBody>
          <a:bodyPr/>
          <a:lstStyle/>
          <a:p>
            <a:pPr marL="45720" indent="0" algn="ctr">
              <a:buNone/>
            </a:pPr>
            <a:r>
              <a:rPr lang="en-US" sz="3600" dirty="0" smtClean="0"/>
              <a:t/>
            </a:r>
            <a:br>
              <a:rPr lang="en-US" sz="3600" dirty="0" smtClean="0"/>
            </a:br>
            <a:r>
              <a:rPr lang="en-US" sz="3600" dirty="0"/>
              <a:t/>
            </a:r>
            <a:br>
              <a:rPr lang="en-US" sz="3600" dirty="0"/>
            </a:br>
            <a:r>
              <a:rPr lang="en-US" sz="3600" dirty="0"/>
              <a:t/>
            </a:r>
            <a:br>
              <a:rPr lang="en-US" sz="3600" dirty="0"/>
            </a:br>
            <a:r>
              <a:rPr lang="en-US" dirty="0"/>
              <a:t/>
            </a:r>
            <a:br>
              <a:rPr lang="en-US" dirty="0"/>
            </a:br>
            <a:r>
              <a:rPr lang="fa-IR" dirty="0" smtClean="0">
                <a:cs typeface="B Titr" pitchFamily="2" charset="-78"/>
              </a:rPr>
              <a:t>تعریف عملیاتی متغیرها </a:t>
            </a:r>
            <a:endParaRPr lang="en-US" sz="4800" dirty="0">
              <a:cs typeface="B Titr" pitchFamily="2" charset="-78"/>
            </a:endParaRPr>
          </a:p>
        </p:txBody>
      </p:sp>
      <p:sp>
        <p:nvSpPr>
          <p:cNvPr id="3" name="Text Placeholder 2"/>
          <p:cNvSpPr>
            <a:spLocks noGrp="1"/>
          </p:cNvSpPr>
          <p:nvPr>
            <p:ph type="body" idx="1"/>
          </p:nvPr>
        </p:nvSpPr>
        <p:spPr>
          <a:xfrm>
            <a:off x="683568" y="1268760"/>
            <a:ext cx="7848872" cy="5112568"/>
          </a:xfrm>
        </p:spPr>
        <p:txBody>
          <a:bodyPr>
            <a:normAutofit/>
          </a:bodyPr>
          <a:lstStyle/>
          <a:p>
            <a:pPr marL="45720" algn="just"/>
            <a:endParaRPr lang="fa-IR" sz="1800" dirty="0" smtClean="0">
              <a:cs typeface="B Titr" pitchFamily="2" charset="-78"/>
            </a:endParaRPr>
          </a:p>
          <a:p>
            <a:pPr marL="45720" algn="just"/>
            <a:endParaRPr lang="en-US" sz="1800" dirty="0" smtClean="0">
              <a:cs typeface="B Titr" pitchFamily="2" charset="-78"/>
            </a:endParaRPr>
          </a:p>
        </p:txBody>
      </p:sp>
      <p:graphicFrame>
        <p:nvGraphicFramePr>
          <p:cNvPr id="4" name="Diagram 3"/>
          <p:cNvGraphicFramePr/>
          <p:nvPr>
            <p:extLst>
              <p:ext uri="{D42A27DB-BD31-4B8C-83A1-F6EECF244321}">
                <p14:modId xmlns:p14="http://schemas.microsoft.com/office/powerpoint/2010/main" val="1061045051"/>
              </p:ext>
            </p:extLst>
          </p:nvPr>
        </p:nvGraphicFramePr>
        <p:xfrm>
          <a:off x="395536" y="1196752"/>
          <a:ext cx="806489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7869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7262" y="188640"/>
            <a:ext cx="8851376" cy="6525344"/>
          </a:xfrm>
        </p:spPr>
        <p:txBody>
          <a:bodyPr>
            <a:normAutofit fontScale="32500" lnSpcReduction="20000"/>
          </a:bodyPr>
          <a:lstStyle/>
          <a:p>
            <a:pPr marL="45720" indent="0" algn="ctr">
              <a:buNone/>
            </a:pPr>
            <a:r>
              <a:rPr lang="fa-IR" sz="4400" dirty="0">
                <a:cs typeface="B Titr" pitchFamily="2" charset="-78"/>
              </a:rPr>
              <a:t> </a:t>
            </a:r>
            <a:endParaRPr lang="fa-IR" sz="4800" dirty="0">
              <a:solidFill>
                <a:srgbClr val="FF0000"/>
              </a:solidFill>
              <a:cs typeface="B Titr" pitchFamily="2" charset="-78"/>
            </a:endParaRPr>
          </a:p>
          <a:p>
            <a:pPr marL="0" indent="0" algn="ctr">
              <a:lnSpc>
                <a:spcPct val="120000"/>
              </a:lnSpc>
              <a:spcBef>
                <a:spcPts val="0"/>
              </a:spcBef>
              <a:spcAft>
                <a:spcPts val="0"/>
              </a:spcAft>
              <a:buNone/>
            </a:pPr>
            <a:endParaRPr lang="fa-IR" sz="6600" b="1" dirty="0" smtClean="0">
              <a:cs typeface="B Titr" pitchFamily="2" charset="-78"/>
            </a:endParaRPr>
          </a:p>
          <a:p>
            <a:pPr marL="0" indent="0" algn="ctr">
              <a:lnSpc>
                <a:spcPct val="120000"/>
              </a:lnSpc>
              <a:spcBef>
                <a:spcPts val="0"/>
              </a:spcBef>
              <a:spcAft>
                <a:spcPts val="0"/>
              </a:spcAft>
              <a:buNone/>
            </a:pPr>
            <a:endParaRPr lang="fa-IR" sz="6600" b="1" dirty="0" smtClean="0">
              <a:cs typeface="B Titr" pitchFamily="2" charset="-78"/>
            </a:endParaRPr>
          </a:p>
          <a:p>
            <a:pPr marL="0" indent="0" algn="ctr">
              <a:lnSpc>
                <a:spcPct val="120000"/>
              </a:lnSpc>
              <a:spcBef>
                <a:spcPts val="0"/>
              </a:spcBef>
              <a:spcAft>
                <a:spcPts val="0"/>
              </a:spcAft>
              <a:buNone/>
            </a:pPr>
            <a:endParaRPr lang="fa-IR" sz="6600" b="1" dirty="0">
              <a:cs typeface="B Titr" pitchFamily="2" charset="-78"/>
            </a:endParaRPr>
          </a:p>
          <a:p>
            <a:pPr marL="0" indent="0" algn="ctr">
              <a:lnSpc>
                <a:spcPct val="120000"/>
              </a:lnSpc>
              <a:spcBef>
                <a:spcPts val="0"/>
              </a:spcBef>
              <a:spcAft>
                <a:spcPts val="0"/>
              </a:spcAft>
              <a:buNone/>
            </a:pPr>
            <a:endParaRPr lang="fa-IR" sz="6600" b="1" dirty="0" smtClean="0">
              <a:cs typeface="B Titr" pitchFamily="2" charset="-78"/>
            </a:endParaRPr>
          </a:p>
          <a:p>
            <a:pPr marL="0" indent="0" algn="ctr">
              <a:lnSpc>
                <a:spcPct val="120000"/>
              </a:lnSpc>
              <a:spcBef>
                <a:spcPts val="0"/>
              </a:spcBef>
              <a:spcAft>
                <a:spcPts val="0"/>
              </a:spcAft>
              <a:buNone/>
            </a:pPr>
            <a:endParaRPr lang="fa-IR" sz="6600" b="1" dirty="0" smtClean="0">
              <a:cs typeface="B Titr" pitchFamily="2" charset="-78"/>
            </a:endParaRPr>
          </a:p>
          <a:p>
            <a:pPr marL="0" indent="0" algn="ctr">
              <a:lnSpc>
                <a:spcPct val="120000"/>
              </a:lnSpc>
              <a:spcBef>
                <a:spcPts val="0"/>
              </a:spcBef>
              <a:spcAft>
                <a:spcPts val="0"/>
              </a:spcAft>
              <a:buNone/>
            </a:pPr>
            <a:endParaRPr lang="fa-IR" sz="6600" b="1" dirty="0">
              <a:cs typeface="B Titr" pitchFamily="2" charset="-78"/>
            </a:endParaRPr>
          </a:p>
          <a:p>
            <a:pPr marL="0" indent="0" algn="ctr">
              <a:lnSpc>
                <a:spcPct val="120000"/>
              </a:lnSpc>
              <a:spcBef>
                <a:spcPts val="0"/>
              </a:spcBef>
              <a:spcAft>
                <a:spcPts val="0"/>
              </a:spcAft>
              <a:buNone/>
            </a:pPr>
            <a:endParaRPr lang="fa-IR" sz="6600" b="1" dirty="0" smtClean="0">
              <a:cs typeface="B Titr" pitchFamily="2" charset="-78"/>
            </a:endParaRPr>
          </a:p>
          <a:p>
            <a:pPr marL="0" indent="0" algn="ctr">
              <a:lnSpc>
                <a:spcPct val="120000"/>
              </a:lnSpc>
              <a:spcBef>
                <a:spcPts val="0"/>
              </a:spcBef>
              <a:spcAft>
                <a:spcPts val="0"/>
              </a:spcAft>
              <a:buNone/>
            </a:pPr>
            <a:endParaRPr lang="fa-IR" sz="6600" b="1" dirty="0" smtClean="0">
              <a:cs typeface="B Titr" pitchFamily="2" charset="-78"/>
            </a:endParaRPr>
          </a:p>
          <a:p>
            <a:pPr marL="0" indent="0" algn="ctr">
              <a:lnSpc>
                <a:spcPct val="120000"/>
              </a:lnSpc>
              <a:spcBef>
                <a:spcPts val="0"/>
              </a:spcBef>
              <a:spcAft>
                <a:spcPts val="0"/>
              </a:spcAft>
              <a:buNone/>
            </a:pPr>
            <a:r>
              <a:rPr lang="fa-IR" sz="6600" b="1" dirty="0" smtClean="0">
                <a:cs typeface="B Titr" pitchFamily="2" charset="-78"/>
              </a:rPr>
              <a:t>تدوین </a:t>
            </a:r>
            <a:r>
              <a:rPr lang="fa-IR" sz="6600" b="1" dirty="0">
                <a:cs typeface="B Titr" pitchFamily="2" charset="-78"/>
              </a:rPr>
              <a:t>الگوی استاندارد توسعه حرفه‌ای بر اساس سواد اطلاعاتی دانشجو- معلمان پردیس‌های غرب کشور دانشگاه </a:t>
            </a:r>
            <a:r>
              <a:rPr lang="fa-IR" sz="6600" b="1" dirty="0" smtClean="0">
                <a:cs typeface="B Titr" pitchFamily="2" charset="-78"/>
              </a:rPr>
              <a:t>فرهنگیان</a:t>
            </a:r>
          </a:p>
          <a:p>
            <a:pPr marL="0" indent="0" algn="ctr">
              <a:lnSpc>
                <a:spcPct val="120000"/>
              </a:lnSpc>
              <a:spcBef>
                <a:spcPts val="0"/>
              </a:spcBef>
              <a:spcAft>
                <a:spcPts val="0"/>
              </a:spcAft>
              <a:buNone/>
            </a:pPr>
            <a:endParaRPr lang="fa-IR" sz="6600" b="1" dirty="0" smtClean="0">
              <a:cs typeface="B Titr" pitchFamily="2" charset="-78"/>
            </a:endParaRPr>
          </a:p>
          <a:p>
            <a:pPr marL="0" indent="0" algn="ctr">
              <a:lnSpc>
                <a:spcPct val="120000"/>
              </a:lnSpc>
              <a:spcBef>
                <a:spcPts val="0"/>
              </a:spcBef>
              <a:spcAft>
                <a:spcPts val="0"/>
              </a:spcAft>
              <a:buNone/>
            </a:pPr>
            <a:endParaRPr lang="en-US" sz="6600" b="1" dirty="0">
              <a:cs typeface="B Titr" pitchFamily="2" charset="-78"/>
            </a:endParaRPr>
          </a:p>
          <a:p>
            <a:pPr marL="0" indent="0" algn="ctr">
              <a:lnSpc>
                <a:spcPct val="120000"/>
              </a:lnSpc>
              <a:spcBef>
                <a:spcPts val="0"/>
              </a:spcBef>
              <a:spcAft>
                <a:spcPts val="0"/>
              </a:spcAft>
              <a:buNone/>
            </a:pPr>
            <a:r>
              <a:rPr lang="fa-IR" sz="6600" b="1" dirty="0">
                <a:cs typeface="B Titr" pitchFamily="2" charset="-78"/>
              </a:rPr>
              <a:t> </a:t>
            </a:r>
            <a:endParaRPr lang="en-US" sz="6600" b="1" dirty="0">
              <a:cs typeface="B Titr" pitchFamily="2" charset="-78"/>
            </a:endParaRPr>
          </a:p>
          <a:p>
            <a:pPr marL="0" indent="0" algn="ctr">
              <a:lnSpc>
                <a:spcPct val="120000"/>
              </a:lnSpc>
              <a:spcBef>
                <a:spcPts val="0"/>
              </a:spcBef>
              <a:spcAft>
                <a:spcPts val="0"/>
              </a:spcAft>
              <a:buNone/>
            </a:pPr>
            <a:r>
              <a:rPr lang="fa-IR" sz="6600" b="1" dirty="0" smtClean="0">
                <a:cs typeface="B Titr" pitchFamily="2" charset="-78"/>
              </a:rPr>
              <a:t>سخنران: وحیده کاشی نهنجی</a:t>
            </a:r>
          </a:p>
          <a:p>
            <a:pPr marL="0" indent="0" algn="ctr">
              <a:lnSpc>
                <a:spcPct val="120000"/>
              </a:lnSpc>
              <a:spcBef>
                <a:spcPts val="0"/>
              </a:spcBef>
              <a:spcAft>
                <a:spcPts val="0"/>
              </a:spcAft>
              <a:buNone/>
            </a:pPr>
            <a:endParaRPr lang="en-US" sz="6600" b="1" dirty="0">
              <a:cs typeface="B Titr" pitchFamily="2" charset="-78"/>
            </a:endParaRPr>
          </a:p>
          <a:p>
            <a:pPr marL="0" indent="0" algn="ctr">
              <a:lnSpc>
                <a:spcPct val="120000"/>
              </a:lnSpc>
              <a:spcBef>
                <a:spcPts val="0"/>
              </a:spcBef>
              <a:spcAft>
                <a:spcPts val="0"/>
              </a:spcAft>
              <a:buNone/>
            </a:pPr>
            <a:r>
              <a:rPr lang="fa-IR" sz="6600" b="1" dirty="0">
                <a:cs typeface="B Titr" pitchFamily="2" charset="-78"/>
              </a:rPr>
              <a:t>  </a:t>
            </a:r>
            <a:endParaRPr lang="en-US" sz="6600" b="1" dirty="0">
              <a:cs typeface="B Titr" pitchFamily="2" charset="-78"/>
            </a:endParaRPr>
          </a:p>
          <a:p>
            <a:pPr marL="45720" indent="0" algn="ctr">
              <a:buNone/>
            </a:pPr>
            <a:r>
              <a:rPr lang="fa-IR" sz="6600" b="1" smtClean="0">
                <a:cs typeface="B Titr" pitchFamily="2" charset="-78"/>
              </a:rPr>
              <a:t>10 دی </a:t>
            </a:r>
            <a:r>
              <a:rPr lang="fa-IR" sz="6600" b="1" smtClean="0">
                <a:cs typeface="B Titr" pitchFamily="2" charset="-78"/>
              </a:rPr>
              <a:t>1397</a:t>
            </a:r>
            <a:endParaRPr lang="en-US" sz="6600" b="1" dirty="0">
              <a:cs typeface="B Titr" pitchFamily="2" charset="-78"/>
            </a:endParaRPr>
          </a:p>
          <a:p>
            <a:pPr marL="45720" indent="0" algn="ctr">
              <a:buNone/>
            </a:pPr>
            <a:r>
              <a:rPr lang="ar-SA" sz="6400" b="1" dirty="0">
                <a:cs typeface="B Titr" pitchFamily="2" charset="-78"/>
              </a:rPr>
              <a:t> </a:t>
            </a:r>
            <a:endParaRPr lang="en-US" sz="4400" b="1" dirty="0">
              <a:cs typeface="B Titr" pitchFamily="2" charset="-78"/>
            </a:endParaRPr>
          </a:p>
          <a:p>
            <a:pPr marL="45720" indent="0">
              <a:buNone/>
            </a:pPr>
            <a:r>
              <a:rPr lang="ar-SA" dirty="0">
                <a:cs typeface="B Titr" pitchFamily="2" charset="-78"/>
              </a:rPr>
              <a:t> </a:t>
            </a:r>
            <a:endParaRPr lang="en-US" dirty="0">
              <a:cs typeface="B Titr" pitchFamily="2" charset="-78"/>
            </a:endParaRPr>
          </a:p>
          <a:p>
            <a:pPr marL="45720" indent="0">
              <a:buNone/>
            </a:pPr>
            <a:r>
              <a:rPr lang="ar-SA" dirty="0">
                <a:cs typeface="B Titr" pitchFamily="2" charset="-78"/>
              </a:rPr>
              <a:t> </a:t>
            </a:r>
            <a:endParaRPr lang="en-US" dirty="0">
              <a:cs typeface="B Titr" pitchFamily="2" charset="-78"/>
            </a:endParaRPr>
          </a:p>
          <a:p>
            <a:pPr marL="0" indent="0">
              <a:buNone/>
            </a:pPr>
            <a:endParaRPr lang="fa-IR" dirty="0">
              <a:cs typeface="B Titr" pitchFamily="2" charset="-78"/>
            </a:endParaRPr>
          </a:p>
        </p:txBody>
      </p:sp>
      <p:pic>
        <p:nvPicPr>
          <p:cNvPr id="1026" name="Picture 2" descr="C:\Users\Novin\Downloads\لوگوی پژآهنگ.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332656"/>
            <a:ext cx="1944216" cy="221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44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7992888" cy="720080"/>
          </a:xfrm>
        </p:spPr>
        <p:txBody>
          <a:bodyPr/>
          <a:lstStyle/>
          <a:p>
            <a:pPr marL="45720" indent="0" algn="ctr">
              <a:buNone/>
            </a:pPr>
            <a:r>
              <a:rPr lang="en-US" sz="3600" dirty="0" smtClean="0"/>
              <a:t/>
            </a:r>
            <a:br>
              <a:rPr lang="en-US" sz="3600" dirty="0" smtClean="0"/>
            </a:br>
            <a:r>
              <a:rPr lang="en-US" sz="3600" dirty="0"/>
              <a:t/>
            </a:r>
            <a:br>
              <a:rPr lang="en-US" sz="3600" dirty="0"/>
            </a:br>
            <a:r>
              <a:rPr lang="en-US" sz="3600" dirty="0"/>
              <a:t/>
            </a:r>
            <a:br>
              <a:rPr lang="en-US" sz="3600" dirty="0"/>
            </a:br>
            <a:r>
              <a:rPr lang="en-US" dirty="0"/>
              <a:t/>
            </a:r>
            <a:br>
              <a:rPr lang="en-US" dirty="0"/>
            </a:br>
            <a:r>
              <a:rPr lang="fa-IR" dirty="0" smtClean="0">
                <a:cs typeface="B Titr" pitchFamily="2" charset="-78"/>
              </a:rPr>
              <a:t>تعاریف عملیاتی - ادامه</a:t>
            </a:r>
            <a:endParaRPr lang="en-US" sz="4800" dirty="0">
              <a:cs typeface="B Titr" pitchFamily="2" charset="-78"/>
            </a:endParaRPr>
          </a:p>
        </p:txBody>
      </p:sp>
      <p:sp>
        <p:nvSpPr>
          <p:cNvPr id="3" name="Text Placeholder 2"/>
          <p:cNvSpPr>
            <a:spLocks noGrp="1"/>
          </p:cNvSpPr>
          <p:nvPr>
            <p:ph type="body" idx="1"/>
          </p:nvPr>
        </p:nvSpPr>
        <p:spPr>
          <a:xfrm>
            <a:off x="683568" y="1268760"/>
            <a:ext cx="7848872" cy="5112568"/>
          </a:xfrm>
        </p:spPr>
        <p:txBody>
          <a:bodyPr>
            <a:normAutofit/>
          </a:bodyPr>
          <a:lstStyle/>
          <a:p>
            <a:pPr marL="45720" algn="just"/>
            <a:endParaRPr lang="fa-IR" sz="1800" dirty="0" smtClean="0">
              <a:cs typeface="B Titr" pitchFamily="2" charset="-78"/>
            </a:endParaRPr>
          </a:p>
          <a:p>
            <a:pPr marL="45720" algn="just"/>
            <a:endParaRPr lang="en-US" sz="1800" dirty="0" smtClean="0">
              <a:cs typeface="B Titr" pitchFamily="2" charset="-78"/>
            </a:endParaRPr>
          </a:p>
        </p:txBody>
      </p:sp>
      <p:graphicFrame>
        <p:nvGraphicFramePr>
          <p:cNvPr id="4" name="Diagram 3"/>
          <p:cNvGraphicFramePr/>
          <p:nvPr>
            <p:extLst>
              <p:ext uri="{D42A27DB-BD31-4B8C-83A1-F6EECF244321}">
                <p14:modId xmlns:p14="http://schemas.microsoft.com/office/powerpoint/2010/main" val="2478267048"/>
              </p:ext>
            </p:extLst>
          </p:nvPr>
        </p:nvGraphicFramePr>
        <p:xfrm>
          <a:off x="395536" y="1397000"/>
          <a:ext cx="8064896"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92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7992888" cy="720080"/>
          </a:xfrm>
        </p:spPr>
        <p:txBody>
          <a:bodyPr/>
          <a:lstStyle/>
          <a:p>
            <a:pPr algn="ctr"/>
            <a:r>
              <a:rPr lang="en-US" sz="3600" dirty="0" smtClean="0"/>
              <a:t/>
            </a:r>
            <a:br>
              <a:rPr lang="en-US" sz="3600" dirty="0" smtClean="0"/>
            </a:br>
            <a:r>
              <a:rPr lang="en-US" sz="3600" dirty="0"/>
              <a:t/>
            </a:r>
            <a:br>
              <a:rPr lang="en-US" sz="3600" dirty="0"/>
            </a:br>
            <a:r>
              <a:rPr lang="en-US" sz="3600" dirty="0"/>
              <a:t/>
            </a:r>
            <a:br>
              <a:rPr lang="en-US" sz="3600" dirty="0"/>
            </a:br>
            <a:r>
              <a:rPr lang="en-US" dirty="0"/>
              <a:t/>
            </a:r>
            <a:br>
              <a:rPr lang="en-US" dirty="0"/>
            </a:br>
            <a:r>
              <a:rPr lang="fa-IR" sz="5400" dirty="0" smtClean="0">
                <a:effectLst/>
                <a:cs typeface="B Titr" pitchFamily="2" charset="-78"/>
              </a:rPr>
              <a:t>روش پژوهش</a:t>
            </a:r>
            <a:endParaRPr lang="en-US" sz="5400" dirty="0">
              <a:effectLst/>
              <a:cs typeface="B Titr" pitchFamily="2" charset="-78"/>
            </a:endParaRPr>
          </a:p>
        </p:txBody>
      </p:sp>
      <p:sp>
        <p:nvSpPr>
          <p:cNvPr id="4" name="Rectangle 3"/>
          <p:cNvSpPr/>
          <p:nvPr/>
        </p:nvSpPr>
        <p:spPr>
          <a:xfrm>
            <a:off x="467544" y="1484784"/>
            <a:ext cx="8064896" cy="446449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just"/>
            <a:r>
              <a:rPr lang="ar-SA" sz="4400" dirty="0">
                <a:cs typeface="B Titr" pitchFamily="2" charset="-78"/>
              </a:rPr>
              <a:t>پژوهش </a:t>
            </a:r>
            <a:r>
              <a:rPr lang="fa-IR" sz="4400" dirty="0">
                <a:cs typeface="B Titr" pitchFamily="2" charset="-78"/>
              </a:rPr>
              <a:t>حاضر کمی </a:t>
            </a:r>
            <a:r>
              <a:rPr lang="ar-SA" sz="4400" dirty="0">
                <a:cs typeface="B Titr" pitchFamily="2" charset="-78"/>
              </a:rPr>
              <a:t>از نوع همبستگی در قالب تحلیل مسیر می‌باشد که به روش مدلسازی معادلات ساختاری انجام گرفته است. </a:t>
            </a:r>
            <a:endParaRPr lang="en-US" sz="4400" dirty="0">
              <a:cs typeface="B Titr" pitchFamily="2" charset="-78"/>
            </a:endParaRPr>
          </a:p>
        </p:txBody>
      </p:sp>
    </p:spTree>
    <p:extLst>
      <p:ext uri="{BB962C8B-B14F-4D97-AF65-F5344CB8AC3E}">
        <p14:creationId xmlns:p14="http://schemas.microsoft.com/office/powerpoint/2010/main" val="2208832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992888" cy="576064"/>
          </a:xfrm>
        </p:spPr>
        <p:txBody>
          <a:bodyPr/>
          <a:lstStyle/>
          <a:p>
            <a:pPr algn="ctr"/>
            <a:r>
              <a:rPr lang="en-US" sz="3600" dirty="0" smtClean="0"/>
              <a:t/>
            </a:r>
            <a:br>
              <a:rPr lang="en-US" sz="3600" dirty="0" smtClean="0"/>
            </a:br>
            <a:r>
              <a:rPr lang="en-US" sz="3600" dirty="0"/>
              <a:t/>
            </a:r>
            <a:br>
              <a:rPr lang="en-US" sz="3600" dirty="0"/>
            </a:br>
            <a:r>
              <a:rPr lang="en-US" sz="3600" dirty="0"/>
              <a:t/>
            </a:r>
            <a:br>
              <a:rPr lang="en-US" sz="3600" dirty="0"/>
            </a:br>
            <a:r>
              <a:rPr lang="en-US" dirty="0"/>
              <a:t/>
            </a:r>
            <a:br>
              <a:rPr lang="en-US" dirty="0"/>
            </a:br>
            <a:r>
              <a:rPr lang="ar-SA" sz="3600" dirty="0" smtClean="0">
                <a:effectLst/>
                <a:cs typeface="B Titr" pitchFamily="2" charset="-78"/>
              </a:rPr>
              <a:t>جامعه </a:t>
            </a:r>
            <a:r>
              <a:rPr lang="ar-SA" sz="3600" dirty="0">
                <a:effectLst/>
                <a:cs typeface="B Titr" pitchFamily="2" charset="-78"/>
              </a:rPr>
              <a:t>آماري، روش نمونه‏گيري و حجم نمونه </a:t>
            </a:r>
            <a:endParaRPr lang="en-US" sz="2800" dirty="0">
              <a:effectLst/>
              <a:cs typeface="B Titr" pitchFamily="2" charset="-78"/>
            </a:endParaRPr>
          </a:p>
        </p:txBody>
      </p:sp>
      <p:sp>
        <p:nvSpPr>
          <p:cNvPr id="4" name="Rounded Rectangle 3"/>
          <p:cNvSpPr/>
          <p:nvPr/>
        </p:nvSpPr>
        <p:spPr>
          <a:xfrm>
            <a:off x="683568" y="1196752"/>
            <a:ext cx="7704856" cy="5112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20000"/>
              </a:lnSpc>
              <a:spcBef>
                <a:spcPts val="0"/>
              </a:spcBef>
              <a:spcAft>
                <a:spcPts val="0"/>
              </a:spcAft>
            </a:pPr>
            <a:r>
              <a:rPr lang="ar-SA" sz="2000" dirty="0">
                <a:solidFill>
                  <a:schemeClr val="tx1"/>
                </a:solidFill>
                <a:cs typeface="B Titr" pitchFamily="2" charset="-78"/>
              </a:rPr>
              <a:t>جامعه آماري پژوهش را 1500 </a:t>
            </a:r>
            <a:r>
              <a:rPr lang="ar-SA" sz="2000" dirty="0" smtClean="0">
                <a:solidFill>
                  <a:schemeClr val="tx1"/>
                </a:solidFill>
                <a:cs typeface="B Titr" pitchFamily="2" charset="-78"/>
              </a:rPr>
              <a:t>نفر</a:t>
            </a:r>
            <a:r>
              <a:rPr lang="en-US" sz="2000" dirty="0" smtClean="0">
                <a:solidFill>
                  <a:schemeClr val="tx1"/>
                </a:solidFill>
                <a:cs typeface="B Titr" pitchFamily="2" charset="-78"/>
              </a:rPr>
              <a:t> </a:t>
            </a:r>
            <a:r>
              <a:rPr lang="ar-SA" sz="2000" dirty="0" smtClean="0">
                <a:solidFill>
                  <a:schemeClr val="tx1"/>
                </a:solidFill>
                <a:cs typeface="B Titr" pitchFamily="2" charset="-78"/>
              </a:rPr>
              <a:t>دانشجو-معلمانی </a:t>
            </a:r>
            <a:r>
              <a:rPr lang="ar-SA" sz="2000" dirty="0">
                <a:solidFill>
                  <a:schemeClr val="tx1"/>
                </a:solidFill>
                <a:cs typeface="B Titr" pitchFamily="2" charset="-78"/>
              </a:rPr>
              <a:t>تشکیل دادند که در پردیس‌های غرب کشور دانشگاه فرهنگیان در کلیه رشته‌های موجود در دانشگاه فرهنگیان مشغول به تحصیل بودند. </a:t>
            </a:r>
            <a:endParaRPr lang="fa-IR" sz="2000" dirty="0">
              <a:solidFill>
                <a:schemeClr val="tx1"/>
              </a:solidFill>
              <a:cs typeface="B Titr" pitchFamily="2" charset="-78"/>
            </a:endParaRPr>
          </a:p>
          <a:p>
            <a:pPr algn="just">
              <a:lnSpc>
                <a:spcPct val="120000"/>
              </a:lnSpc>
              <a:spcBef>
                <a:spcPts val="0"/>
              </a:spcBef>
              <a:spcAft>
                <a:spcPts val="0"/>
              </a:spcAft>
            </a:pPr>
            <a:r>
              <a:rPr lang="ar-SA" sz="2000" dirty="0">
                <a:solidFill>
                  <a:schemeClr val="tx1"/>
                </a:solidFill>
                <a:cs typeface="B Titr" pitchFamily="2" charset="-78"/>
              </a:rPr>
              <a:t>در برآورد حجم نمونه با عنایت به این‌که به ازای هر پارامتر آزاد، 5 تا 15 نفر برای نمونه پیشنهاد شده </a:t>
            </a:r>
            <a:r>
              <a:rPr lang="ar-SA" sz="2000" dirty="0" smtClean="0">
                <a:solidFill>
                  <a:schemeClr val="tx1"/>
                </a:solidFill>
                <a:cs typeface="B Titr" pitchFamily="2" charset="-78"/>
              </a:rPr>
              <a:t>ا</a:t>
            </a:r>
            <a:r>
              <a:rPr lang="fa-IR" sz="2000" dirty="0" smtClean="0">
                <a:solidFill>
                  <a:schemeClr val="tx1"/>
                </a:solidFill>
                <a:cs typeface="B Titr" pitchFamily="2" charset="-78"/>
              </a:rPr>
              <a:t>ست.</a:t>
            </a:r>
            <a:r>
              <a:rPr lang="ar-SA" sz="2000" dirty="0" smtClean="0">
                <a:solidFill>
                  <a:schemeClr val="tx1"/>
                </a:solidFill>
                <a:cs typeface="B Titr" pitchFamily="2" charset="-78"/>
              </a:rPr>
              <a:t> </a:t>
            </a:r>
            <a:r>
              <a:rPr lang="ar-SA" sz="2000" dirty="0">
                <a:solidFill>
                  <a:schemeClr val="tx1"/>
                </a:solidFill>
                <a:cs typeface="B Titr" pitchFamily="2" charset="-78"/>
              </a:rPr>
              <a:t>در این پژوهش با ملاک قراردادن تعداد گویه‌های پرسشنامه استاندارد توسعه حرفه‌ای معلمان که 108 گویه دارد به ازای هر گویه 10 نفر معین شد که به این ترتیب حجم نمونه 1080 نفر تعیین گردید. </a:t>
            </a:r>
            <a:endParaRPr lang="fa-IR" sz="2000" dirty="0">
              <a:solidFill>
                <a:schemeClr val="tx1"/>
              </a:solidFill>
              <a:cs typeface="B Titr" pitchFamily="2" charset="-78"/>
            </a:endParaRPr>
          </a:p>
          <a:p>
            <a:pPr algn="just">
              <a:lnSpc>
                <a:spcPct val="120000"/>
              </a:lnSpc>
              <a:spcBef>
                <a:spcPts val="0"/>
              </a:spcBef>
              <a:spcAft>
                <a:spcPts val="0"/>
              </a:spcAft>
            </a:pPr>
            <a:r>
              <a:rPr lang="ar-SA" sz="2000" dirty="0">
                <a:solidFill>
                  <a:schemeClr val="tx1"/>
                </a:solidFill>
                <a:cs typeface="B Titr" pitchFamily="2" charset="-78"/>
              </a:rPr>
              <a:t>برای نمونه‎‌گیری از روش طبقه‌ای تصادفی منظم استفاده گردید. بدین ترتیب که ابتدا حجم نمونه به نسبت حجم جامعه در بین هر یک از پردیس‌های غرب دانشگاه فرهنگیان تعیین شد. سپس با مراجعه به هریک از پردیس‌ها به روش تصادفی منظم افراد گروه نمونه انتخاب شدند و به پرسشنامه پاسخ دادند. </a:t>
            </a:r>
            <a:endParaRPr lang="en-US" sz="2000" dirty="0">
              <a:solidFill>
                <a:schemeClr val="tx1"/>
              </a:solidFill>
              <a:cs typeface="B Titr" pitchFamily="2" charset="-78"/>
            </a:endParaRPr>
          </a:p>
        </p:txBody>
      </p:sp>
    </p:spTree>
    <p:extLst>
      <p:ext uri="{BB962C8B-B14F-4D97-AF65-F5344CB8AC3E}">
        <p14:creationId xmlns:p14="http://schemas.microsoft.com/office/powerpoint/2010/main" val="3310728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7992888" cy="720080"/>
          </a:xfrm>
        </p:spPr>
        <p:txBody>
          <a:bodyPr/>
          <a:lstStyle/>
          <a:p>
            <a:pPr algn="ctr"/>
            <a:r>
              <a:rPr lang="en-US" sz="3600" dirty="0" smtClean="0"/>
              <a:t/>
            </a:r>
            <a:br>
              <a:rPr lang="en-US" sz="3600" dirty="0" smtClean="0"/>
            </a:br>
            <a:r>
              <a:rPr lang="en-US" sz="3600" dirty="0"/>
              <a:t/>
            </a:r>
            <a:br>
              <a:rPr lang="en-US" sz="3600" dirty="0"/>
            </a:br>
            <a:r>
              <a:rPr lang="en-US" sz="3600" dirty="0"/>
              <a:t/>
            </a:r>
            <a:br>
              <a:rPr lang="en-US" sz="3600" dirty="0"/>
            </a:br>
            <a:r>
              <a:rPr lang="en-US" dirty="0"/>
              <a:t/>
            </a:r>
            <a:br>
              <a:rPr lang="en-US" dirty="0"/>
            </a:br>
            <a:r>
              <a:rPr lang="fa-IR" sz="4000" dirty="0" smtClean="0">
                <a:effectLst/>
                <a:cs typeface="B Titr" pitchFamily="2" charset="-78"/>
              </a:rPr>
              <a:t>نمونه</a:t>
            </a:r>
            <a:r>
              <a:rPr lang="ar-SA" sz="4000" dirty="0" smtClean="0">
                <a:effectLst/>
                <a:cs typeface="B Titr" pitchFamily="2" charset="-78"/>
              </a:rPr>
              <a:t> آماري</a:t>
            </a:r>
            <a:endParaRPr lang="en-US" sz="4000" dirty="0">
              <a:effectLst/>
              <a:cs typeface="B Titr" pitchFamily="2" charset="-78"/>
            </a:endParaRPr>
          </a:p>
        </p:txBody>
      </p:sp>
      <p:sp>
        <p:nvSpPr>
          <p:cNvPr id="3" name="Text Placeholder 2"/>
          <p:cNvSpPr>
            <a:spLocks noGrp="1"/>
          </p:cNvSpPr>
          <p:nvPr>
            <p:ph type="body" idx="1"/>
          </p:nvPr>
        </p:nvSpPr>
        <p:spPr>
          <a:xfrm>
            <a:off x="683568" y="1268760"/>
            <a:ext cx="7848872" cy="5112568"/>
          </a:xfrm>
        </p:spPr>
        <p:txBody>
          <a:bodyPr>
            <a:normAutofit/>
          </a:bodyPr>
          <a:lstStyle/>
          <a:p>
            <a:pPr algn="ctr"/>
            <a:r>
              <a:rPr lang="ar-SA" sz="2400" dirty="0" smtClean="0">
                <a:cs typeface="B Titr" pitchFamily="2" charset="-78"/>
              </a:rPr>
              <a:t>توزیع </a:t>
            </a:r>
            <a:r>
              <a:rPr lang="ar-SA" sz="2400" dirty="0">
                <a:cs typeface="B Titr" pitchFamily="2" charset="-78"/>
              </a:rPr>
              <a:t>فراوانی بر حسب استان</a:t>
            </a:r>
            <a:r>
              <a:rPr lang="ar-SA" dirty="0" smtClean="0">
                <a:cs typeface="B Titr" pitchFamily="2" charset="-78"/>
              </a:rPr>
              <a:t> </a:t>
            </a:r>
            <a:endParaRPr lang="fa-IR" dirty="0" smtClean="0">
              <a:cs typeface="B Titr" pitchFamily="2" charset="-78"/>
            </a:endParaRPr>
          </a:p>
          <a:p>
            <a:endParaRPr lang="fa-IR" dirty="0"/>
          </a:p>
          <a:p>
            <a:endParaRPr lang="fa-IR" dirty="0" smtClean="0"/>
          </a:p>
          <a:p>
            <a:endParaRPr lang="fa-IR" dirty="0"/>
          </a:p>
          <a:p>
            <a:endParaRPr lang="fa-IR" dirty="0" smtClean="0"/>
          </a:p>
          <a:p>
            <a:endParaRPr lang="fa-IR" dirty="0"/>
          </a:p>
          <a:p>
            <a:endParaRPr lang="fa-IR" dirty="0" smtClean="0"/>
          </a:p>
          <a:p>
            <a:pPr algn="ctr"/>
            <a:r>
              <a:rPr lang="ar-SA" sz="2400" dirty="0">
                <a:cs typeface="B Titr" pitchFamily="2" charset="-78"/>
              </a:rPr>
              <a:t>توزیع فراوانی نمونه مورد مطالعه به تفکیک </a:t>
            </a:r>
            <a:r>
              <a:rPr lang="ar-SA" sz="2400" dirty="0" smtClean="0">
                <a:cs typeface="B Titr" pitchFamily="2" charset="-78"/>
              </a:rPr>
              <a:t>جنسیت</a:t>
            </a:r>
            <a:endParaRPr lang="fa-IR" sz="2400" dirty="0" smtClean="0">
              <a:cs typeface="B Titr" pitchFamily="2" charset="-78"/>
            </a:endParaRPr>
          </a:p>
          <a:p>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653889031"/>
              </p:ext>
            </p:extLst>
          </p:nvPr>
        </p:nvGraphicFramePr>
        <p:xfrm>
          <a:off x="683568" y="1844824"/>
          <a:ext cx="7560840" cy="2252848"/>
        </p:xfrm>
        <a:graphic>
          <a:graphicData uri="http://schemas.openxmlformats.org/drawingml/2006/table">
            <a:tbl>
              <a:tblPr rtl="1" firstRow="1" firstCol="1" lastRow="1" lastCol="1" bandRow="1" bandCol="1">
                <a:tableStyleId>{1FECB4D8-DB02-4DC6-A0A2-4F2EBAE1DC90}</a:tableStyleId>
              </a:tblPr>
              <a:tblGrid>
                <a:gridCol w="4456292"/>
                <a:gridCol w="1858786"/>
                <a:gridCol w="1245762"/>
              </a:tblGrid>
              <a:tr h="360040">
                <a:tc>
                  <a:txBody>
                    <a:bodyPr/>
                    <a:lstStyle/>
                    <a:p>
                      <a:pPr algn="ctr" rtl="1">
                        <a:lnSpc>
                          <a:spcPct val="115000"/>
                        </a:lnSpc>
                        <a:spcAft>
                          <a:spcPts val="0"/>
                        </a:spcAft>
                      </a:pPr>
                      <a:r>
                        <a:rPr lang="fa-IR" sz="1800" dirty="0">
                          <a:effectLst/>
                          <a:cs typeface="B Titr" pitchFamily="2" charset="-78"/>
                        </a:rPr>
                        <a:t> </a:t>
                      </a:r>
                      <a:r>
                        <a:rPr lang="ar-SA" sz="1800" dirty="0" smtClean="0">
                          <a:effectLst/>
                          <a:cs typeface="B Titr" pitchFamily="2" charset="-78"/>
                        </a:rPr>
                        <a:t>استان</a:t>
                      </a:r>
                      <a:endParaRPr lang="en-US" sz="18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800" dirty="0">
                          <a:effectLst/>
                          <a:cs typeface="B Titr" pitchFamily="2" charset="-78"/>
                        </a:rPr>
                        <a:t>فراوانی</a:t>
                      </a:r>
                      <a:endParaRPr lang="en-US" sz="1800" dirty="0">
                        <a:effectLst/>
                        <a:latin typeface="Calibri"/>
                        <a:ea typeface="Calibri"/>
                        <a:cs typeface="B Titr" pitchFamily="2" charset="-78"/>
                      </a:endParaRPr>
                    </a:p>
                  </a:txBody>
                  <a:tcPr marL="68580" marR="68580" marT="0" marB="0"/>
                </a:tc>
                <a:tc>
                  <a:txBody>
                    <a:bodyPr/>
                    <a:lstStyle/>
                    <a:p>
                      <a:pPr algn="r" rtl="1">
                        <a:lnSpc>
                          <a:spcPct val="115000"/>
                        </a:lnSpc>
                        <a:spcAft>
                          <a:spcPts val="1000"/>
                        </a:spcAft>
                      </a:pPr>
                      <a:r>
                        <a:rPr lang="en-US" sz="1800" dirty="0">
                          <a:effectLst/>
                          <a:cs typeface="B Titr" pitchFamily="2" charset="-78"/>
                        </a:rPr>
                        <a:t> </a:t>
                      </a:r>
                      <a:r>
                        <a:rPr lang="ar-SA" sz="1800" dirty="0" smtClean="0">
                          <a:effectLst/>
                          <a:cs typeface="B Titr" pitchFamily="2" charset="-78"/>
                        </a:rPr>
                        <a:t>درصد </a:t>
                      </a:r>
                      <a:r>
                        <a:rPr lang="ar-SA" sz="1800" dirty="0">
                          <a:effectLst/>
                          <a:cs typeface="B Titr" pitchFamily="2" charset="-78"/>
                        </a:rPr>
                        <a:t>فراوانی</a:t>
                      </a:r>
                      <a:endParaRPr lang="en-US" sz="1800" dirty="0">
                        <a:effectLst/>
                        <a:latin typeface="Calibri"/>
                        <a:ea typeface="Calibri"/>
                        <a:cs typeface="B Titr" pitchFamily="2" charset="-78"/>
                      </a:endParaRPr>
                    </a:p>
                  </a:txBody>
                  <a:tcPr marL="0" marR="0" marT="0" marB="0" anchor="ctr"/>
                </a:tc>
              </a:tr>
              <a:tr h="216024">
                <a:tc>
                  <a:txBody>
                    <a:bodyPr/>
                    <a:lstStyle/>
                    <a:p>
                      <a:pPr algn="ctr" rtl="1">
                        <a:lnSpc>
                          <a:spcPct val="115000"/>
                        </a:lnSpc>
                        <a:spcAft>
                          <a:spcPts val="0"/>
                        </a:spcAft>
                      </a:pPr>
                      <a:r>
                        <a:rPr lang="ar-SA" sz="1800" dirty="0">
                          <a:effectLst/>
                          <a:cs typeface="B Titr" pitchFamily="2" charset="-78"/>
                        </a:rPr>
                        <a:t>همدان</a:t>
                      </a:r>
                      <a:endParaRPr lang="en-US" sz="18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800">
                          <a:effectLst/>
                          <a:cs typeface="B Titr" pitchFamily="2" charset="-78"/>
                        </a:rPr>
                        <a:t>285</a:t>
                      </a:r>
                      <a:endParaRPr lang="en-US" sz="18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800">
                          <a:effectLst/>
                          <a:cs typeface="B Titr" pitchFamily="2" charset="-78"/>
                        </a:rPr>
                        <a:t>4/26</a:t>
                      </a:r>
                      <a:endParaRPr lang="en-US" sz="1800">
                        <a:effectLst/>
                        <a:latin typeface="Calibri"/>
                        <a:ea typeface="Calibri"/>
                        <a:cs typeface="B Titr" pitchFamily="2" charset="-78"/>
                      </a:endParaRPr>
                    </a:p>
                  </a:txBody>
                  <a:tcPr marL="68580" marR="68580" marT="0" marB="0"/>
                </a:tc>
              </a:tr>
              <a:tr h="257175">
                <a:tc>
                  <a:txBody>
                    <a:bodyPr/>
                    <a:lstStyle/>
                    <a:p>
                      <a:pPr algn="ctr" rtl="1">
                        <a:lnSpc>
                          <a:spcPct val="115000"/>
                        </a:lnSpc>
                        <a:spcAft>
                          <a:spcPts val="0"/>
                        </a:spcAft>
                      </a:pPr>
                      <a:r>
                        <a:rPr lang="ar-SA" sz="1800" dirty="0">
                          <a:effectLst/>
                          <a:cs typeface="B Titr" pitchFamily="2" charset="-78"/>
                        </a:rPr>
                        <a:t>کردستان</a:t>
                      </a:r>
                      <a:endParaRPr lang="en-US" sz="18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800">
                          <a:effectLst/>
                          <a:cs typeface="B Titr" pitchFamily="2" charset="-78"/>
                        </a:rPr>
                        <a:t>284</a:t>
                      </a:r>
                      <a:endParaRPr lang="en-US" sz="18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800">
                          <a:effectLst/>
                          <a:cs typeface="B Titr" pitchFamily="2" charset="-78"/>
                        </a:rPr>
                        <a:t>3/26</a:t>
                      </a:r>
                      <a:endParaRPr lang="en-US" sz="1800">
                        <a:effectLst/>
                        <a:latin typeface="Calibri"/>
                        <a:ea typeface="Calibri"/>
                        <a:cs typeface="B Titr" pitchFamily="2" charset="-78"/>
                      </a:endParaRPr>
                    </a:p>
                  </a:txBody>
                  <a:tcPr marL="68580" marR="68580" marT="0" marB="0"/>
                </a:tc>
              </a:tr>
              <a:tr h="252730">
                <a:tc>
                  <a:txBody>
                    <a:bodyPr/>
                    <a:lstStyle/>
                    <a:p>
                      <a:pPr algn="ctr" rtl="1">
                        <a:lnSpc>
                          <a:spcPct val="115000"/>
                        </a:lnSpc>
                        <a:spcAft>
                          <a:spcPts val="0"/>
                        </a:spcAft>
                      </a:pPr>
                      <a:r>
                        <a:rPr lang="ar-SA" sz="1800" dirty="0">
                          <a:effectLst/>
                          <a:cs typeface="B Titr" pitchFamily="2" charset="-78"/>
                        </a:rPr>
                        <a:t>کرمانشاه</a:t>
                      </a:r>
                      <a:endParaRPr lang="en-US" sz="18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800">
                          <a:effectLst/>
                          <a:cs typeface="B Titr" pitchFamily="2" charset="-78"/>
                        </a:rPr>
                        <a:t>213</a:t>
                      </a:r>
                      <a:endParaRPr lang="en-US" sz="18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800">
                          <a:effectLst/>
                          <a:cs typeface="B Titr" pitchFamily="2" charset="-78"/>
                        </a:rPr>
                        <a:t>7/19</a:t>
                      </a:r>
                      <a:endParaRPr lang="en-US" sz="1800">
                        <a:effectLst/>
                        <a:latin typeface="Calibri"/>
                        <a:ea typeface="Calibri"/>
                        <a:cs typeface="B Titr" pitchFamily="2" charset="-78"/>
                      </a:endParaRPr>
                    </a:p>
                  </a:txBody>
                  <a:tcPr marL="68580" marR="68580" marT="0" marB="0"/>
                </a:tc>
              </a:tr>
              <a:tr h="113030">
                <a:tc>
                  <a:txBody>
                    <a:bodyPr/>
                    <a:lstStyle/>
                    <a:p>
                      <a:pPr algn="ctr" rtl="1">
                        <a:lnSpc>
                          <a:spcPct val="115000"/>
                        </a:lnSpc>
                        <a:spcAft>
                          <a:spcPts val="0"/>
                        </a:spcAft>
                      </a:pPr>
                      <a:r>
                        <a:rPr lang="ar-SA" sz="1800" dirty="0">
                          <a:effectLst/>
                          <a:cs typeface="B Titr" pitchFamily="2" charset="-78"/>
                        </a:rPr>
                        <a:t>لرستان</a:t>
                      </a:r>
                      <a:endParaRPr lang="en-US" sz="18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800" dirty="0">
                          <a:effectLst/>
                          <a:cs typeface="B Titr" pitchFamily="2" charset="-78"/>
                        </a:rPr>
                        <a:t>194</a:t>
                      </a:r>
                      <a:endParaRPr lang="en-US" sz="18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800">
                          <a:effectLst/>
                          <a:cs typeface="B Titr" pitchFamily="2" charset="-78"/>
                        </a:rPr>
                        <a:t>18</a:t>
                      </a:r>
                      <a:endParaRPr lang="en-US" sz="1800">
                        <a:effectLst/>
                        <a:latin typeface="Calibri"/>
                        <a:ea typeface="Calibri"/>
                        <a:cs typeface="B Titr" pitchFamily="2" charset="-78"/>
                      </a:endParaRPr>
                    </a:p>
                  </a:txBody>
                  <a:tcPr marL="68580" marR="68580" marT="0" marB="0"/>
                </a:tc>
              </a:tr>
              <a:tr h="113030">
                <a:tc>
                  <a:txBody>
                    <a:bodyPr/>
                    <a:lstStyle/>
                    <a:p>
                      <a:pPr algn="ctr" rtl="1">
                        <a:lnSpc>
                          <a:spcPct val="115000"/>
                        </a:lnSpc>
                        <a:spcAft>
                          <a:spcPts val="0"/>
                        </a:spcAft>
                      </a:pPr>
                      <a:r>
                        <a:rPr lang="ar-SA" sz="1800">
                          <a:effectLst/>
                          <a:cs typeface="B Titr" pitchFamily="2" charset="-78"/>
                        </a:rPr>
                        <a:t>ایلام</a:t>
                      </a:r>
                      <a:endParaRPr lang="en-US" sz="18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800" dirty="0">
                          <a:effectLst/>
                          <a:cs typeface="B Titr" pitchFamily="2" charset="-78"/>
                        </a:rPr>
                        <a:t>104</a:t>
                      </a:r>
                      <a:endParaRPr lang="en-US" sz="18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800">
                          <a:effectLst/>
                          <a:cs typeface="B Titr" pitchFamily="2" charset="-78"/>
                        </a:rPr>
                        <a:t>6/9</a:t>
                      </a:r>
                      <a:endParaRPr lang="en-US" sz="1800">
                        <a:effectLst/>
                        <a:latin typeface="Calibri"/>
                        <a:ea typeface="Calibri"/>
                        <a:cs typeface="B Titr" pitchFamily="2" charset="-78"/>
                      </a:endParaRPr>
                    </a:p>
                  </a:txBody>
                  <a:tcPr marL="68580" marR="68580" marT="0" marB="0"/>
                </a:tc>
              </a:tr>
              <a:tr h="113030">
                <a:tc>
                  <a:txBody>
                    <a:bodyPr/>
                    <a:lstStyle/>
                    <a:p>
                      <a:pPr algn="ctr" rtl="1">
                        <a:lnSpc>
                          <a:spcPct val="115000"/>
                        </a:lnSpc>
                        <a:spcAft>
                          <a:spcPts val="0"/>
                        </a:spcAft>
                      </a:pPr>
                      <a:r>
                        <a:rPr lang="ar-SA" sz="1800">
                          <a:effectLst/>
                          <a:cs typeface="B Titr" pitchFamily="2" charset="-78"/>
                        </a:rPr>
                        <a:t>مجموع</a:t>
                      </a:r>
                      <a:endParaRPr lang="en-US" sz="18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800" dirty="0">
                          <a:effectLst/>
                          <a:cs typeface="B Titr" pitchFamily="2" charset="-78"/>
                        </a:rPr>
                        <a:t>1080</a:t>
                      </a:r>
                      <a:endParaRPr lang="en-US" sz="18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800" dirty="0">
                          <a:effectLst/>
                          <a:cs typeface="B Titr" pitchFamily="2" charset="-78"/>
                        </a:rPr>
                        <a:t>100</a:t>
                      </a:r>
                      <a:endParaRPr lang="en-US" sz="1800" dirty="0">
                        <a:effectLst/>
                        <a:latin typeface="Calibri"/>
                        <a:ea typeface="Calibri"/>
                        <a:cs typeface="B Titr" pitchFamily="2" charset="-78"/>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14422683"/>
              </p:ext>
            </p:extLst>
          </p:nvPr>
        </p:nvGraphicFramePr>
        <p:xfrm>
          <a:off x="700686" y="4725144"/>
          <a:ext cx="7615729" cy="1261872"/>
        </p:xfrm>
        <a:graphic>
          <a:graphicData uri="http://schemas.openxmlformats.org/drawingml/2006/table">
            <a:tbl>
              <a:tblPr rtl="1" firstRow="1" firstCol="1" lastRow="1" lastCol="1" bandRow="1" bandCol="1">
                <a:tableStyleId>{F2DE63D5-997A-4646-A377-4702673A728D}</a:tableStyleId>
              </a:tblPr>
              <a:tblGrid>
                <a:gridCol w="2403685"/>
                <a:gridCol w="2578577"/>
                <a:gridCol w="93980"/>
                <a:gridCol w="2539487"/>
              </a:tblGrid>
              <a:tr h="207645">
                <a:tc>
                  <a:txBody>
                    <a:bodyPr/>
                    <a:lstStyle/>
                    <a:p>
                      <a:pPr algn="ctr" rtl="1">
                        <a:lnSpc>
                          <a:spcPct val="115000"/>
                        </a:lnSpc>
                        <a:spcAft>
                          <a:spcPts val="0"/>
                        </a:spcAft>
                      </a:pPr>
                      <a:r>
                        <a:rPr lang="ar-SA" sz="1800" dirty="0">
                          <a:effectLst/>
                          <a:cs typeface="B Titr" pitchFamily="2" charset="-78"/>
                        </a:rPr>
                        <a:t>جنسیت</a:t>
                      </a:r>
                      <a:endParaRPr lang="en-US" sz="1800" dirty="0">
                        <a:effectLst/>
                        <a:latin typeface="Calibri"/>
                        <a:ea typeface="Calibri"/>
                        <a:cs typeface="B Titr" pitchFamily="2" charset="-78"/>
                      </a:endParaRPr>
                    </a:p>
                  </a:txBody>
                  <a:tcPr marL="68580" marR="68580" marT="0" marB="0" anchor="ct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1800" dirty="0" smtClean="0">
                          <a:effectLst/>
                          <a:cs typeface="B Titr" pitchFamily="2" charset="-78"/>
                        </a:rPr>
                        <a:t>فراوانی</a:t>
                      </a:r>
                      <a:endParaRPr lang="en-US" sz="1800" dirty="0" smtClean="0">
                        <a:effectLst/>
                        <a:latin typeface="Calibri"/>
                        <a:ea typeface="Calibri"/>
                        <a:cs typeface="B Titr" pitchFamily="2" charset="-78"/>
                      </a:endParaRPr>
                    </a:p>
                  </a:txBody>
                  <a:tcPr marL="68580" marR="68580" marT="0" marB="0" anchor="ctr"/>
                </a:tc>
                <a:tc gridSpan="2">
                  <a:txBody>
                    <a:bodyPr/>
                    <a:lstStyle/>
                    <a:p>
                      <a:pPr algn="ctr" rtl="1">
                        <a:lnSpc>
                          <a:spcPct val="115000"/>
                        </a:lnSpc>
                        <a:spcAft>
                          <a:spcPts val="0"/>
                        </a:spcAft>
                      </a:pPr>
                      <a:r>
                        <a:rPr lang="ar-SA" sz="1800" dirty="0" smtClean="0">
                          <a:effectLst/>
                          <a:cs typeface="B Titr" pitchFamily="2" charset="-78"/>
                        </a:rPr>
                        <a:t>درصد</a:t>
                      </a:r>
                      <a:endParaRPr lang="en-US" sz="1800" dirty="0">
                        <a:effectLst/>
                        <a:latin typeface="Calibri"/>
                        <a:ea typeface="Calibri"/>
                        <a:cs typeface="B Titr" pitchFamily="2" charset="-78"/>
                      </a:endParaRPr>
                    </a:p>
                  </a:txBody>
                  <a:tcPr marL="68580" marR="68580" marT="0" marB="0" anchor="ctr"/>
                </a:tc>
                <a:tc hMerge="1">
                  <a:txBody>
                    <a:bodyPr/>
                    <a:lstStyle/>
                    <a:p>
                      <a:pPr rtl="1"/>
                      <a:endParaRPr lang="fa-IR"/>
                    </a:p>
                  </a:txBody>
                  <a:tcPr/>
                </a:tc>
              </a:tr>
              <a:tr h="281305">
                <a:tc>
                  <a:txBody>
                    <a:bodyPr/>
                    <a:lstStyle/>
                    <a:p>
                      <a:pPr algn="ctr" rtl="1">
                        <a:lnSpc>
                          <a:spcPct val="115000"/>
                        </a:lnSpc>
                        <a:spcAft>
                          <a:spcPts val="0"/>
                        </a:spcAft>
                      </a:pPr>
                      <a:r>
                        <a:rPr lang="ar-SA" sz="1800" dirty="0">
                          <a:effectLst/>
                          <a:cs typeface="B Titr" pitchFamily="2" charset="-78"/>
                        </a:rPr>
                        <a:t>مرد</a:t>
                      </a:r>
                      <a:endParaRPr lang="en-US" sz="1800" dirty="0">
                        <a:effectLst/>
                        <a:latin typeface="Calibri"/>
                        <a:ea typeface="Calibri"/>
                        <a:cs typeface="B Titr" pitchFamily="2" charset="-78"/>
                      </a:endParaRPr>
                    </a:p>
                  </a:txBody>
                  <a:tcPr marL="68580" marR="68580" marT="0" marB="0" anchor="ctr"/>
                </a:tc>
                <a:tc gridSpan="2">
                  <a:txBody>
                    <a:bodyPr/>
                    <a:lstStyle/>
                    <a:p>
                      <a:pPr algn="ctr" rtl="1">
                        <a:lnSpc>
                          <a:spcPct val="115000"/>
                        </a:lnSpc>
                        <a:spcAft>
                          <a:spcPts val="0"/>
                        </a:spcAft>
                      </a:pPr>
                      <a:r>
                        <a:rPr lang="ar-SA" sz="1800" dirty="0">
                          <a:effectLst/>
                          <a:cs typeface="B Titr" pitchFamily="2" charset="-78"/>
                        </a:rPr>
                        <a:t>601</a:t>
                      </a:r>
                      <a:endParaRPr lang="en-US" sz="1800" dirty="0">
                        <a:effectLst/>
                        <a:latin typeface="Calibri"/>
                        <a:ea typeface="Calibri"/>
                        <a:cs typeface="B Titr" pitchFamily="2" charset="-78"/>
                      </a:endParaRPr>
                    </a:p>
                  </a:txBody>
                  <a:tcPr marL="68580" marR="68580" marT="0" marB="0" anchor="ctr"/>
                </a:tc>
                <a:tc hMerge="1">
                  <a:txBody>
                    <a:bodyPr/>
                    <a:lstStyle/>
                    <a:p>
                      <a:pPr rtl="1"/>
                      <a:endParaRPr lang="fa-IR"/>
                    </a:p>
                  </a:txBody>
                  <a:tcPr/>
                </a:tc>
                <a:tc>
                  <a:txBody>
                    <a:bodyPr/>
                    <a:lstStyle/>
                    <a:p>
                      <a:pPr algn="ctr" rtl="1">
                        <a:lnSpc>
                          <a:spcPct val="115000"/>
                        </a:lnSpc>
                        <a:spcAft>
                          <a:spcPts val="0"/>
                        </a:spcAft>
                      </a:pPr>
                      <a:r>
                        <a:rPr lang="ar-SA" sz="1800" dirty="0">
                          <a:effectLst/>
                          <a:cs typeface="B Titr" pitchFamily="2" charset="-78"/>
                        </a:rPr>
                        <a:t>6/55</a:t>
                      </a:r>
                      <a:endParaRPr lang="en-US" sz="1800" dirty="0">
                        <a:effectLst/>
                        <a:latin typeface="Calibri"/>
                        <a:ea typeface="Calibri"/>
                        <a:cs typeface="B Titr" pitchFamily="2" charset="-78"/>
                      </a:endParaRPr>
                    </a:p>
                  </a:txBody>
                  <a:tcPr marL="68580" marR="68580" marT="0" marB="0" anchor="ctr"/>
                </a:tc>
              </a:tr>
              <a:tr h="276225">
                <a:tc>
                  <a:txBody>
                    <a:bodyPr/>
                    <a:lstStyle/>
                    <a:p>
                      <a:pPr algn="ctr" rtl="1">
                        <a:lnSpc>
                          <a:spcPct val="115000"/>
                        </a:lnSpc>
                        <a:spcAft>
                          <a:spcPts val="0"/>
                        </a:spcAft>
                      </a:pPr>
                      <a:r>
                        <a:rPr lang="ar-SA" sz="1800">
                          <a:effectLst/>
                          <a:cs typeface="B Titr" pitchFamily="2" charset="-78"/>
                        </a:rPr>
                        <a:t>زن</a:t>
                      </a:r>
                      <a:endParaRPr lang="en-US" sz="1800">
                        <a:effectLst/>
                        <a:latin typeface="Calibri"/>
                        <a:ea typeface="Calibri"/>
                        <a:cs typeface="B Titr" pitchFamily="2" charset="-78"/>
                      </a:endParaRPr>
                    </a:p>
                  </a:txBody>
                  <a:tcPr marL="68580" marR="68580" marT="0" marB="0" anchor="ctr"/>
                </a:tc>
                <a:tc gridSpan="2">
                  <a:txBody>
                    <a:bodyPr/>
                    <a:lstStyle/>
                    <a:p>
                      <a:pPr algn="ctr" rtl="1">
                        <a:lnSpc>
                          <a:spcPct val="115000"/>
                        </a:lnSpc>
                        <a:spcAft>
                          <a:spcPts val="0"/>
                        </a:spcAft>
                      </a:pPr>
                      <a:r>
                        <a:rPr lang="ar-SA" sz="1800" dirty="0">
                          <a:effectLst/>
                          <a:cs typeface="B Titr" pitchFamily="2" charset="-78"/>
                        </a:rPr>
                        <a:t>479</a:t>
                      </a:r>
                      <a:endParaRPr lang="en-US" sz="1800" dirty="0">
                        <a:effectLst/>
                        <a:latin typeface="Calibri"/>
                        <a:ea typeface="Calibri"/>
                        <a:cs typeface="B Titr" pitchFamily="2" charset="-78"/>
                      </a:endParaRPr>
                    </a:p>
                  </a:txBody>
                  <a:tcPr marL="68580" marR="68580" marT="0" marB="0" anchor="ctr"/>
                </a:tc>
                <a:tc hMerge="1">
                  <a:txBody>
                    <a:bodyPr/>
                    <a:lstStyle/>
                    <a:p>
                      <a:pPr rtl="1"/>
                      <a:endParaRPr lang="fa-IR"/>
                    </a:p>
                  </a:txBody>
                  <a:tcPr/>
                </a:tc>
                <a:tc>
                  <a:txBody>
                    <a:bodyPr/>
                    <a:lstStyle/>
                    <a:p>
                      <a:pPr algn="ctr" rtl="1">
                        <a:lnSpc>
                          <a:spcPct val="115000"/>
                        </a:lnSpc>
                        <a:spcAft>
                          <a:spcPts val="0"/>
                        </a:spcAft>
                      </a:pPr>
                      <a:r>
                        <a:rPr lang="ar-SA" sz="1800" dirty="0">
                          <a:effectLst/>
                          <a:cs typeface="B Titr" pitchFamily="2" charset="-78"/>
                        </a:rPr>
                        <a:t>4/44</a:t>
                      </a:r>
                      <a:endParaRPr lang="en-US" sz="1800" dirty="0">
                        <a:effectLst/>
                        <a:latin typeface="Calibri"/>
                        <a:ea typeface="Calibri"/>
                        <a:cs typeface="B Titr" pitchFamily="2" charset="-78"/>
                      </a:endParaRPr>
                    </a:p>
                  </a:txBody>
                  <a:tcPr marL="68580" marR="68580" marT="0" marB="0" anchor="ctr"/>
                </a:tc>
              </a:tr>
              <a:tr h="123825">
                <a:tc>
                  <a:txBody>
                    <a:bodyPr/>
                    <a:lstStyle/>
                    <a:p>
                      <a:pPr algn="ctr" rtl="1">
                        <a:lnSpc>
                          <a:spcPct val="115000"/>
                        </a:lnSpc>
                        <a:spcAft>
                          <a:spcPts val="0"/>
                        </a:spcAft>
                      </a:pPr>
                      <a:r>
                        <a:rPr lang="ar-SA" sz="1800">
                          <a:effectLst/>
                          <a:cs typeface="B Titr" pitchFamily="2" charset="-78"/>
                        </a:rPr>
                        <a:t>جمع</a:t>
                      </a:r>
                      <a:endParaRPr lang="en-US" sz="1800">
                        <a:effectLst/>
                        <a:latin typeface="Calibri"/>
                        <a:ea typeface="Calibri"/>
                        <a:cs typeface="B Titr" pitchFamily="2" charset="-78"/>
                      </a:endParaRPr>
                    </a:p>
                  </a:txBody>
                  <a:tcPr marL="68580" marR="68580" marT="0" marB="0" anchor="ctr"/>
                </a:tc>
                <a:tc gridSpan="2">
                  <a:txBody>
                    <a:bodyPr/>
                    <a:lstStyle/>
                    <a:p>
                      <a:pPr algn="ctr" rtl="1">
                        <a:lnSpc>
                          <a:spcPct val="115000"/>
                        </a:lnSpc>
                        <a:spcAft>
                          <a:spcPts val="0"/>
                        </a:spcAft>
                      </a:pPr>
                      <a:r>
                        <a:rPr lang="ar-SA" sz="1800">
                          <a:effectLst/>
                          <a:cs typeface="B Titr" pitchFamily="2" charset="-78"/>
                        </a:rPr>
                        <a:t>1080</a:t>
                      </a:r>
                      <a:endParaRPr lang="en-US" sz="1800">
                        <a:effectLst/>
                        <a:latin typeface="Calibri"/>
                        <a:ea typeface="Calibri"/>
                        <a:cs typeface="B Titr" pitchFamily="2" charset="-78"/>
                      </a:endParaRPr>
                    </a:p>
                  </a:txBody>
                  <a:tcPr marL="68580" marR="68580" marT="0" marB="0" anchor="ctr"/>
                </a:tc>
                <a:tc hMerge="1">
                  <a:txBody>
                    <a:bodyPr/>
                    <a:lstStyle/>
                    <a:p>
                      <a:pPr rtl="1"/>
                      <a:endParaRPr lang="fa-IR"/>
                    </a:p>
                  </a:txBody>
                  <a:tcPr/>
                </a:tc>
                <a:tc>
                  <a:txBody>
                    <a:bodyPr/>
                    <a:lstStyle/>
                    <a:p>
                      <a:pPr algn="ctr" rtl="1">
                        <a:lnSpc>
                          <a:spcPct val="115000"/>
                        </a:lnSpc>
                        <a:spcAft>
                          <a:spcPts val="0"/>
                        </a:spcAft>
                      </a:pPr>
                      <a:r>
                        <a:rPr lang="ar-SA" sz="1800" dirty="0">
                          <a:effectLst/>
                          <a:cs typeface="B Titr" pitchFamily="2" charset="-78"/>
                        </a:rPr>
                        <a:t>100</a:t>
                      </a:r>
                      <a:endParaRPr lang="en-US" sz="1800" dirty="0">
                        <a:effectLst/>
                        <a:latin typeface="Calibri"/>
                        <a:ea typeface="Calibri"/>
                        <a:cs typeface="B Titr" pitchFamily="2" charset="-78"/>
                      </a:endParaRPr>
                    </a:p>
                  </a:txBody>
                  <a:tcPr marL="68580" marR="68580" marT="0" marB="0" anchor="ctr"/>
                </a:tc>
              </a:tr>
            </a:tbl>
          </a:graphicData>
        </a:graphic>
      </p:graphicFrame>
    </p:spTree>
    <p:extLst>
      <p:ext uri="{BB962C8B-B14F-4D97-AF65-F5344CB8AC3E}">
        <p14:creationId xmlns:p14="http://schemas.microsoft.com/office/powerpoint/2010/main" val="1145147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992888" cy="648072"/>
          </a:xfrm>
        </p:spPr>
        <p:txBody>
          <a:bodyPr/>
          <a:lstStyle/>
          <a:p>
            <a:pPr algn="ctr"/>
            <a:r>
              <a:rPr lang="en-US" sz="3600" dirty="0" smtClean="0"/>
              <a:t/>
            </a:r>
            <a:br>
              <a:rPr lang="en-US" sz="3600" dirty="0" smtClean="0"/>
            </a:br>
            <a:r>
              <a:rPr lang="en-US" sz="3600" dirty="0"/>
              <a:t/>
            </a:r>
            <a:br>
              <a:rPr lang="en-US" sz="3600" dirty="0"/>
            </a:br>
            <a:r>
              <a:rPr lang="en-US" sz="3600" dirty="0"/>
              <a:t/>
            </a:r>
            <a:br>
              <a:rPr lang="en-US" sz="3600" dirty="0"/>
            </a:br>
            <a:r>
              <a:rPr lang="fa-IR" sz="3200" dirty="0" smtClean="0">
                <a:effectLst/>
                <a:cs typeface="B Titr" pitchFamily="2" charset="-78"/>
              </a:rPr>
              <a:t>نمونه</a:t>
            </a:r>
            <a:r>
              <a:rPr lang="ar-SA" sz="3200" dirty="0" smtClean="0">
                <a:effectLst/>
                <a:cs typeface="B Titr" pitchFamily="2" charset="-78"/>
              </a:rPr>
              <a:t> آماري</a:t>
            </a:r>
            <a:r>
              <a:rPr lang="fa-IR" sz="3200" dirty="0" smtClean="0">
                <a:effectLst/>
                <a:cs typeface="B Titr" pitchFamily="2" charset="-78"/>
              </a:rPr>
              <a:t>- ادامه</a:t>
            </a:r>
            <a:endParaRPr lang="en-US" sz="2800" dirty="0">
              <a:effectLst/>
              <a:cs typeface="B Titr" pitchFamily="2" charset="-78"/>
            </a:endParaRPr>
          </a:p>
        </p:txBody>
      </p:sp>
      <p:sp>
        <p:nvSpPr>
          <p:cNvPr id="3" name="Text Placeholder 2"/>
          <p:cNvSpPr>
            <a:spLocks noGrp="1"/>
          </p:cNvSpPr>
          <p:nvPr>
            <p:ph type="body" idx="1"/>
          </p:nvPr>
        </p:nvSpPr>
        <p:spPr>
          <a:xfrm>
            <a:off x="683568" y="1124744"/>
            <a:ext cx="7848872" cy="5112568"/>
          </a:xfrm>
        </p:spPr>
        <p:txBody>
          <a:bodyPr>
            <a:normAutofit/>
          </a:bodyPr>
          <a:lstStyle/>
          <a:p>
            <a:pPr algn="ctr"/>
            <a:r>
              <a:rPr lang="fa-IR" sz="2400" b="1" dirty="0" smtClean="0">
                <a:cs typeface="B Titr" pitchFamily="2" charset="-78"/>
              </a:rPr>
              <a:t>       </a:t>
            </a:r>
            <a:r>
              <a:rPr lang="ar-SA" sz="2400" b="1" dirty="0" smtClean="0">
                <a:cs typeface="B Titr" pitchFamily="2" charset="-78"/>
              </a:rPr>
              <a:t>رشته </a:t>
            </a:r>
            <a:r>
              <a:rPr lang="ar-SA" sz="2400" b="1" dirty="0">
                <a:cs typeface="B Titr" pitchFamily="2" charset="-78"/>
              </a:rPr>
              <a:t>تحصیلی افراد نمونه</a:t>
            </a:r>
            <a:r>
              <a:rPr lang="ar-SA" dirty="0"/>
              <a:t> </a:t>
            </a:r>
            <a:endParaRPr lang="fa-IR"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53688348"/>
              </p:ext>
            </p:extLst>
          </p:nvPr>
        </p:nvGraphicFramePr>
        <p:xfrm>
          <a:off x="971600" y="1916832"/>
          <a:ext cx="7416825" cy="4515938"/>
        </p:xfrm>
        <a:graphic>
          <a:graphicData uri="http://schemas.openxmlformats.org/drawingml/2006/table">
            <a:tbl>
              <a:tblPr rtl="1" firstRow="1" firstCol="1" lastRow="1" lastCol="1" bandRow="1" bandCol="1">
                <a:tableStyleId>{F2DE63D5-997A-4646-A377-4702673A728D}</a:tableStyleId>
              </a:tblPr>
              <a:tblGrid>
                <a:gridCol w="4462006"/>
                <a:gridCol w="1406578"/>
                <a:gridCol w="1548241"/>
              </a:tblGrid>
              <a:tr h="360046">
                <a:tc>
                  <a:txBody>
                    <a:bodyPr/>
                    <a:lstStyle/>
                    <a:p>
                      <a:pPr algn="ctr" rtl="1">
                        <a:lnSpc>
                          <a:spcPct val="115000"/>
                        </a:lnSpc>
                        <a:spcAft>
                          <a:spcPts val="0"/>
                        </a:spcAft>
                      </a:pPr>
                      <a:r>
                        <a:rPr lang="ar-SA" sz="1400" dirty="0" smtClean="0">
                          <a:effectLst/>
                          <a:cs typeface="B Titr" pitchFamily="2" charset="-78"/>
                        </a:rPr>
                        <a:t>رشته </a:t>
                      </a:r>
                      <a:r>
                        <a:rPr lang="ar-SA" sz="1400" dirty="0">
                          <a:effectLst/>
                          <a:cs typeface="B Titr" pitchFamily="2" charset="-78"/>
                        </a:rPr>
                        <a:t>تحصیلی</a:t>
                      </a:r>
                      <a:endParaRPr lang="en-US" sz="1400" dirty="0">
                        <a:effectLst/>
                        <a:latin typeface="Calibri"/>
                        <a:ea typeface="Calibri"/>
                        <a:cs typeface="B Titr" pitchFamily="2" charset="-78"/>
                      </a:endParaRPr>
                    </a:p>
                  </a:txBody>
                  <a:tcPr marL="68580" marR="68580" marT="0" marB="0"/>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1400" dirty="0" smtClean="0">
                          <a:effectLst/>
                          <a:cs typeface="B Titr" pitchFamily="2" charset="-78"/>
                        </a:rPr>
                        <a:t>فراوانی</a:t>
                      </a:r>
                      <a:endParaRPr lang="en-US" sz="1400" dirty="0" smtClean="0">
                        <a:effectLst/>
                        <a:latin typeface="Calibri"/>
                        <a:ea typeface="Calibri"/>
                        <a:cs typeface="B Titr" pitchFamily="2" charset="-78"/>
                      </a:endParaRPr>
                    </a:p>
                  </a:txBody>
                  <a:tcPr marL="68580" marR="68580" marT="0" marB="0"/>
                </a:tc>
                <a:tc>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en-US" sz="1400" dirty="0">
                          <a:effectLst/>
                          <a:cs typeface="B Titr" pitchFamily="2" charset="-78"/>
                        </a:rPr>
                        <a:t> </a:t>
                      </a:r>
                      <a:r>
                        <a:rPr lang="ar-SA" sz="1400" dirty="0" smtClean="0">
                          <a:effectLst/>
                          <a:cs typeface="B Titr" pitchFamily="2" charset="-78"/>
                        </a:rPr>
                        <a:t>درصد فراوانی</a:t>
                      </a:r>
                      <a:endParaRPr lang="en-US" sz="1400" dirty="0" smtClean="0">
                        <a:effectLst/>
                        <a:latin typeface="Calibri"/>
                        <a:ea typeface="Calibri"/>
                        <a:cs typeface="B Titr" pitchFamily="2" charset="-78"/>
                      </a:endParaRPr>
                    </a:p>
                  </a:txBody>
                  <a:tcPr marL="0" marR="0" marT="0" marB="0" anchor="ctr"/>
                </a:tc>
              </a:tr>
              <a:tr h="349754">
                <a:tc>
                  <a:txBody>
                    <a:bodyPr/>
                    <a:lstStyle/>
                    <a:p>
                      <a:pPr algn="ctr" rtl="1">
                        <a:lnSpc>
                          <a:spcPct val="115000"/>
                        </a:lnSpc>
                        <a:spcAft>
                          <a:spcPts val="0"/>
                        </a:spcAft>
                      </a:pPr>
                      <a:r>
                        <a:rPr lang="fa-IR" sz="1400" dirty="0" smtClean="0">
                          <a:effectLst/>
                          <a:cs typeface="B Titr" pitchFamily="2" charset="-78"/>
                        </a:rPr>
                        <a:t>علوم تربیتی گرایش دبستان و پیش دبستانی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dirty="0">
                          <a:effectLst/>
                          <a:cs typeface="B Titr" pitchFamily="2" charset="-78"/>
                        </a:rPr>
                        <a:t>867</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dirty="0">
                          <a:effectLst/>
                          <a:cs typeface="B Titr" pitchFamily="2" charset="-78"/>
                        </a:rPr>
                        <a:t>3/80</a:t>
                      </a:r>
                      <a:endParaRPr lang="en-US" sz="1400" dirty="0">
                        <a:effectLst/>
                        <a:latin typeface="Calibri"/>
                        <a:ea typeface="Calibri"/>
                        <a:cs typeface="B Titr" pitchFamily="2" charset="-78"/>
                      </a:endParaRPr>
                    </a:p>
                  </a:txBody>
                  <a:tcPr marL="68580" marR="68580" marT="0" marB="0"/>
                </a:tc>
              </a:tr>
              <a:tr h="349754">
                <a:tc>
                  <a:txBody>
                    <a:bodyPr/>
                    <a:lstStyle/>
                    <a:p>
                      <a:pPr algn="ctr" rtl="1">
                        <a:lnSpc>
                          <a:spcPct val="115000"/>
                        </a:lnSpc>
                        <a:spcAft>
                          <a:spcPts val="0"/>
                        </a:spcAft>
                      </a:pPr>
                      <a:r>
                        <a:rPr lang="fa-IR" sz="1400" dirty="0" smtClean="0">
                          <a:effectLst/>
                          <a:cs typeface="B Titr" pitchFamily="2" charset="-78"/>
                        </a:rPr>
                        <a:t>علوم تربیتی گرایش </a:t>
                      </a:r>
                      <a:r>
                        <a:rPr lang="ar-SA" sz="1400" dirty="0" smtClean="0">
                          <a:effectLst/>
                          <a:cs typeface="B Titr" pitchFamily="2" charset="-78"/>
                        </a:rPr>
                        <a:t>استثنایی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dirty="0">
                          <a:effectLst/>
                          <a:cs typeface="B Titr" pitchFamily="2" charset="-78"/>
                        </a:rPr>
                        <a:t>22</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dirty="0">
                          <a:effectLst/>
                          <a:cs typeface="B Titr" pitchFamily="2" charset="-78"/>
                        </a:rPr>
                        <a:t>2</a:t>
                      </a:r>
                      <a:endParaRPr lang="en-US" sz="1400" dirty="0">
                        <a:effectLst/>
                        <a:latin typeface="Calibri"/>
                        <a:ea typeface="Calibri"/>
                        <a:cs typeface="B Titr" pitchFamily="2" charset="-78"/>
                      </a:endParaRPr>
                    </a:p>
                  </a:txBody>
                  <a:tcPr marL="68580" marR="68580" marT="0" marB="0"/>
                </a:tc>
              </a:tr>
              <a:tr h="349754">
                <a:tc>
                  <a:txBody>
                    <a:bodyPr/>
                    <a:lstStyle/>
                    <a:p>
                      <a:pPr algn="ctr" rtl="1">
                        <a:lnSpc>
                          <a:spcPct val="115000"/>
                        </a:lnSpc>
                        <a:spcAft>
                          <a:spcPts val="0"/>
                        </a:spcAft>
                      </a:pPr>
                      <a:r>
                        <a:rPr lang="ar-SA" sz="1400" dirty="0">
                          <a:effectLst/>
                          <a:cs typeface="B Titr" pitchFamily="2" charset="-78"/>
                        </a:rPr>
                        <a:t>دبیری علوم اجتماعی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a:effectLst/>
                          <a:cs typeface="B Titr" pitchFamily="2" charset="-78"/>
                        </a:rPr>
                        <a:t>12</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dirty="0">
                          <a:effectLst/>
                          <a:cs typeface="B Titr" pitchFamily="2" charset="-78"/>
                        </a:rPr>
                        <a:t>1/1</a:t>
                      </a:r>
                      <a:endParaRPr lang="en-US" sz="1400" dirty="0">
                        <a:effectLst/>
                        <a:latin typeface="Calibri"/>
                        <a:ea typeface="Calibri"/>
                        <a:cs typeface="B Titr" pitchFamily="2" charset="-78"/>
                      </a:endParaRPr>
                    </a:p>
                  </a:txBody>
                  <a:tcPr marL="68580" marR="68580" marT="0" marB="0"/>
                </a:tc>
              </a:tr>
              <a:tr h="349754">
                <a:tc>
                  <a:txBody>
                    <a:bodyPr/>
                    <a:lstStyle/>
                    <a:p>
                      <a:pPr algn="ctr" rtl="1">
                        <a:lnSpc>
                          <a:spcPct val="115000"/>
                        </a:lnSpc>
                        <a:spcAft>
                          <a:spcPts val="0"/>
                        </a:spcAft>
                      </a:pPr>
                      <a:r>
                        <a:rPr lang="ar-SA" sz="1400" dirty="0" smtClean="0">
                          <a:effectLst/>
                          <a:cs typeface="B Titr" pitchFamily="2" charset="-78"/>
                        </a:rPr>
                        <a:t>دبیر</a:t>
                      </a:r>
                      <a:r>
                        <a:rPr lang="fa-IR" sz="1400" dirty="0" smtClean="0">
                          <a:effectLst/>
                          <a:cs typeface="B Titr" pitchFamily="2" charset="-78"/>
                        </a:rPr>
                        <a:t>ی</a:t>
                      </a:r>
                      <a:r>
                        <a:rPr lang="ar-SA" sz="1400" dirty="0" smtClean="0">
                          <a:effectLst/>
                          <a:cs typeface="B Titr" pitchFamily="2" charset="-78"/>
                        </a:rPr>
                        <a:t> </a:t>
                      </a:r>
                      <a:r>
                        <a:rPr lang="ar-SA" sz="1400" dirty="0">
                          <a:effectLst/>
                          <a:cs typeface="B Titr" pitchFamily="2" charset="-78"/>
                        </a:rPr>
                        <a:t>فیزیک</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dirty="0">
                          <a:effectLst/>
                          <a:cs typeface="B Titr" pitchFamily="2" charset="-78"/>
                        </a:rPr>
                        <a:t>14</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a:effectLst/>
                          <a:cs typeface="B Titr" pitchFamily="2" charset="-78"/>
                        </a:rPr>
                        <a:t>3/1</a:t>
                      </a:r>
                      <a:endParaRPr lang="en-US" sz="1400">
                        <a:effectLst/>
                        <a:latin typeface="Calibri"/>
                        <a:ea typeface="Calibri"/>
                        <a:cs typeface="B Titr" pitchFamily="2" charset="-78"/>
                      </a:endParaRPr>
                    </a:p>
                  </a:txBody>
                  <a:tcPr marL="68580" marR="68580" marT="0" marB="0"/>
                </a:tc>
              </a:tr>
              <a:tr h="349754">
                <a:tc>
                  <a:txBody>
                    <a:bodyPr/>
                    <a:lstStyle/>
                    <a:p>
                      <a:pPr algn="ctr" rtl="1">
                        <a:lnSpc>
                          <a:spcPct val="115000"/>
                        </a:lnSpc>
                        <a:spcAft>
                          <a:spcPts val="0"/>
                        </a:spcAft>
                      </a:pPr>
                      <a:r>
                        <a:rPr lang="fa-IR" sz="1400" dirty="0" smtClean="0">
                          <a:effectLst/>
                          <a:cs typeface="B Titr" pitchFamily="2" charset="-78"/>
                        </a:rPr>
                        <a:t>دبیری </a:t>
                      </a:r>
                      <a:r>
                        <a:rPr lang="ar-SA" sz="1400" dirty="0" smtClean="0">
                          <a:effectLst/>
                          <a:cs typeface="B Titr" pitchFamily="2" charset="-78"/>
                        </a:rPr>
                        <a:t>الهیات </a:t>
                      </a:r>
                      <a:r>
                        <a:rPr lang="ar-SA" sz="1400" dirty="0">
                          <a:effectLst/>
                          <a:cs typeface="B Titr" pitchFamily="2" charset="-78"/>
                        </a:rPr>
                        <a:t>و </a:t>
                      </a:r>
                      <a:r>
                        <a:rPr lang="ar-SA" sz="1400" dirty="0" smtClean="0">
                          <a:effectLst/>
                          <a:cs typeface="B Titr" pitchFamily="2" charset="-78"/>
                        </a:rPr>
                        <a:t>معارف</a:t>
                      </a:r>
                      <a:r>
                        <a:rPr lang="en-US" sz="1400" dirty="0" smtClean="0">
                          <a:effectLst/>
                          <a:cs typeface="B Titr" pitchFamily="2" charset="-78"/>
                        </a:rPr>
                        <a:t> </a:t>
                      </a:r>
                      <a:r>
                        <a:rPr lang="fa-IR" sz="1400" baseline="0" dirty="0" smtClean="0">
                          <a:effectLst/>
                          <a:cs typeface="B Titr" pitchFamily="2" charset="-78"/>
                        </a:rPr>
                        <a:t> اسلامی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dirty="0">
                          <a:effectLst/>
                          <a:cs typeface="B Titr" pitchFamily="2" charset="-78"/>
                        </a:rPr>
                        <a:t>48</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a:effectLst/>
                          <a:cs typeface="B Titr" pitchFamily="2" charset="-78"/>
                        </a:rPr>
                        <a:t>4/4</a:t>
                      </a:r>
                      <a:endParaRPr lang="en-US" sz="1400">
                        <a:effectLst/>
                        <a:latin typeface="Calibri"/>
                        <a:ea typeface="Calibri"/>
                        <a:cs typeface="B Titr" pitchFamily="2" charset="-78"/>
                      </a:endParaRPr>
                    </a:p>
                  </a:txBody>
                  <a:tcPr marL="68580" marR="68580" marT="0" marB="0"/>
                </a:tc>
              </a:tr>
              <a:tr h="349754">
                <a:tc>
                  <a:txBody>
                    <a:bodyPr/>
                    <a:lstStyle/>
                    <a:p>
                      <a:pPr algn="ctr" rtl="1">
                        <a:lnSpc>
                          <a:spcPct val="115000"/>
                        </a:lnSpc>
                        <a:spcAft>
                          <a:spcPts val="0"/>
                        </a:spcAft>
                      </a:pPr>
                      <a:r>
                        <a:rPr lang="fa-IR" sz="1400" dirty="0" smtClean="0">
                          <a:effectLst/>
                          <a:cs typeface="B Titr" pitchFamily="2" charset="-78"/>
                        </a:rPr>
                        <a:t>دبیری </a:t>
                      </a:r>
                      <a:r>
                        <a:rPr lang="ar-SA" sz="1400" dirty="0" smtClean="0">
                          <a:effectLst/>
                          <a:cs typeface="B Titr" pitchFamily="2" charset="-78"/>
                        </a:rPr>
                        <a:t>زبان</a:t>
                      </a:r>
                      <a:r>
                        <a:rPr lang="fa-IR" sz="1400" dirty="0" smtClean="0">
                          <a:effectLst/>
                          <a:cs typeface="B Titr" pitchFamily="2" charset="-78"/>
                        </a:rPr>
                        <a:t> و ادبیات </a:t>
                      </a:r>
                      <a:r>
                        <a:rPr lang="ar-SA" sz="1400" dirty="0" smtClean="0">
                          <a:effectLst/>
                          <a:cs typeface="B Titr" pitchFamily="2" charset="-78"/>
                        </a:rPr>
                        <a:t> </a:t>
                      </a:r>
                      <a:r>
                        <a:rPr lang="ar-SA" sz="1400" dirty="0">
                          <a:effectLst/>
                          <a:cs typeface="B Titr" pitchFamily="2" charset="-78"/>
                        </a:rPr>
                        <a:t>فارسی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a:effectLst/>
                          <a:cs typeface="B Titr" pitchFamily="2" charset="-78"/>
                        </a:rPr>
                        <a:t>17</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dirty="0">
                          <a:effectLst/>
                          <a:cs typeface="B Titr" pitchFamily="2" charset="-78"/>
                        </a:rPr>
                        <a:t>6/1</a:t>
                      </a:r>
                      <a:endParaRPr lang="en-US" sz="1400" dirty="0">
                        <a:effectLst/>
                        <a:latin typeface="Calibri"/>
                        <a:ea typeface="Calibri"/>
                        <a:cs typeface="B Titr" pitchFamily="2" charset="-78"/>
                      </a:endParaRPr>
                    </a:p>
                  </a:txBody>
                  <a:tcPr marL="68580" marR="68580" marT="0" marB="0"/>
                </a:tc>
              </a:tr>
              <a:tr h="349754">
                <a:tc>
                  <a:txBody>
                    <a:bodyPr/>
                    <a:lstStyle/>
                    <a:p>
                      <a:pPr algn="ctr" rtl="1">
                        <a:lnSpc>
                          <a:spcPct val="115000"/>
                        </a:lnSpc>
                        <a:spcAft>
                          <a:spcPts val="0"/>
                        </a:spcAft>
                      </a:pPr>
                      <a:r>
                        <a:rPr lang="ar-SA" sz="1400" dirty="0">
                          <a:effectLst/>
                          <a:cs typeface="B Titr" pitchFamily="2" charset="-78"/>
                        </a:rPr>
                        <a:t>مشاوره </a:t>
                      </a:r>
                      <a:r>
                        <a:rPr lang="fa-IR" sz="1400" dirty="0" smtClean="0">
                          <a:effectLst/>
                          <a:cs typeface="B Titr" pitchFamily="2" charset="-78"/>
                        </a:rPr>
                        <a:t> و راهنمایی </a:t>
                      </a:r>
                      <a:r>
                        <a:rPr lang="ar-SA" sz="1400" dirty="0" smtClean="0">
                          <a:effectLst/>
                          <a:cs typeface="B Titr" pitchFamily="2" charset="-78"/>
                        </a:rPr>
                        <a:t>تحصیلی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a:effectLst/>
                          <a:cs typeface="B Titr" pitchFamily="2" charset="-78"/>
                        </a:rPr>
                        <a:t>21</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dirty="0">
                          <a:effectLst/>
                          <a:cs typeface="B Titr" pitchFamily="2" charset="-78"/>
                        </a:rPr>
                        <a:t>9/1</a:t>
                      </a:r>
                      <a:endParaRPr lang="en-US" sz="1400" dirty="0">
                        <a:effectLst/>
                        <a:latin typeface="Calibri"/>
                        <a:ea typeface="Calibri"/>
                        <a:cs typeface="B Titr" pitchFamily="2" charset="-78"/>
                      </a:endParaRPr>
                    </a:p>
                  </a:txBody>
                  <a:tcPr marL="68580" marR="68580" marT="0" marB="0"/>
                </a:tc>
              </a:tr>
              <a:tr h="349754">
                <a:tc>
                  <a:txBody>
                    <a:bodyPr/>
                    <a:lstStyle/>
                    <a:p>
                      <a:pPr algn="ctr" rtl="1">
                        <a:lnSpc>
                          <a:spcPct val="115000"/>
                        </a:lnSpc>
                        <a:spcAft>
                          <a:spcPts val="0"/>
                        </a:spcAft>
                      </a:pPr>
                      <a:r>
                        <a:rPr lang="ar-SA" sz="1400" dirty="0" smtClean="0">
                          <a:effectLst/>
                          <a:cs typeface="B Titr" pitchFamily="2" charset="-78"/>
                        </a:rPr>
                        <a:t>دبیر</a:t>
                      </a:r>
                      <a:r>
                        <a:rPr lang="fa-IR" sz="1400" dirty="0" smtClean="0">
                          <a:effectLst/>
                          <a:cs typeface="B Titr" pitchFamily="2" charset="-78"/>
                        </a:rPr>
                        <a:t>ی</a:t>
                      </a:r>
                      <a:r>
                        <a:rPr lang="ar-SA" sz="1400" dirty="0" smtClean="0">
                          <a:effectLst/>
                          <a:cs typeface="B Titr" pitchFamily="2" charset="-78"/>
                        </a:rPr>
                        <a:t> زبان</a:t>
                      </a:r>
                      <a:r>
                        <a:rPr lang="fa-IR" sz="1400" dirty="0" smtClean="0">
                          <a:effectLst/>
                          <a:cs typeface="B Titr" pitchFamily="2" charset="-78"/>
                        </a:rPr>
                        <a:t> انگلیسی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a:effectLst/>
                          <a:cs typeface="B Titr" pitchFamily="2" charset="-78"/>
                        </a:rPr>
                        <a:t>21</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dirty="0">
                          <a:effectLst/>
                          <a:cs typeface="B Titr" pitchFamily="2" charset="-78"/>
                        </a:rPr>
                        <a:t>9/1</a:t>
                      </a:r>
                      <a:endParaRPr lang="en-US" sz="1400" dirty="0">
                        <a:effectLst/>
                        <a:latin typeface="Calibri"/>
                        <a:ea typeface="Calibri"/>
                        <a:cs typeface="B Titr" pitchFamily="2" charset="-78"/>
                      </a:endParaRPr>
                    </a:p>
                  </a:txBody>
                  <a:tcPr marL="68580" marR="68580" marT="0" marB="0"/>
                </a:tc>
              </a:tr>
              <a:tr h="349754">
                <a:tc>
                  <a:txBody>
                    <a:bodyPr/>
                    <a:lstStyle/>
                    <a:p>
                      <a:pPr algn="ctr" rtl="1">
                        <a:lnSpc>
                          <a:spcPct val="115000"/>
                        </a:lnSpc>
                        <a:spcAft>
                          <a:spcPts val="0"/>
                        </a:spcAft>
                      </a:pPr>
                      <a:r>
                        <a:rPr lang="fa-IR" sz="1400" dirty="0" smtClean="0">
                          <a:effectLst/>
                          <a:cs typeface="B Titr" pitchFamily="2" charset="-78"/>
                        </a:rPr>
                        <a:t>دبیری </a:t>
                      </a:r>
                      <a:r>
                        <a:rPr lang="ar-SA" sz="1400" dirty="0" smtClean="0">
                          <a:effectLst/>
                          <a:cs typeface="B Titr" pitchFamily="2" charset="-78"/>
                        </a:rPr>
                        <a:t>تربیت </a:t>
                      </a:r>
                      <a:r>
                        <a:rPr lang="ar-SA" sz="1400" dirty="0">
                          <a:effectLst/>
                          <a:cs typeface="B Titr" pitchFamily="2" charset="-78"/>
                        </a:rPr>
                        <a:t>بدنی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a:effectLst/>
                          <a:cs typeface="B Titr" pitchFamily="2" charset="-78"/>
                        </a:rPr>
                        <a:t>21</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dirty="0">
                          <a:effectLst/>
                          <a:cs typeface="B Titr" pitchFamily="2" charset="-78"/>
                        </a:rPr>
                        <a:t>9/1</a:t>
                      </a:r>
                      <a:endParaRPr lang="en-US" sz="1400" dirty="0">
                        <a:effectLst/>
                        <a:latin typeface="Calibri"/>
                        <a:ea typeface="Calibri"/>
                        <a:cs typeface="B Titr" pitchFamily="2" charset="-78"/>
                      </a:endParaRPr>
                    </a:p>
                  </a:txBody>
                  <a:tcPr marL="68580" marR="68580" marT="0" marB="0"/>
                </a:tc>
              </a:tr>
              <a:tr h="308598">
                <a:tc>
                  <a:txBody>
                    <a:bodyPr/>
                    <a:lstStyle/>
                    <a:p>
                      <a:pPr algn="ctr" rtl="1">
                        <a:lnSpc>
                          <a:spcPct val="115000"/>
                        </a:lnSpc>
                        <a:spcAft>
                          <a:spcPts val="0"/>
                        </a:spcAft>
                      </a:pPr>
                      <a:r>
                        <a:rPr lang="ar-SA" sz="1400" dirty="0" smtClean="0">
                          <a:effectLst/>
                          <a:cs typeface="B Titr" pitchFamily="2" charset="-78"/>
                        </a:rPr>
                        <a:t>دبیر</a:t>
                      </a:r>
                      <a:r>
                        <a:rPr lang="fa-IR" sz="1400" dirty="0" smtClean="0">
                          <a:effectLst/>
                          <a:cs typeface="B Titr" pitchFamily="2" charset="-78"/>
                        </a:rPr>
                        <a:t>ی</a:t>
                      </a:r>
                      <a:r>
                        <a:rPr lang="ar-SA" sz="1400" dirty="0" smtClean="0">
                          <a:effectLst/>
                          <a:cs typeface="B Titr" pitchFamily="2" charset="-78"/>
                        </a:rPr>
                        <a:t> </a:t>
                      </a:r>
                      <a:r>
                        <a:rPr lang="ar-SA" sz="1400" dirty="0">
                          <a:effectLst/>
                          <a:cs typeface="B Titr" pitchFamily="2" charset="-78"/>
                        </a:rPr>
                        <a:t>شیمی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a:effectLst/>
                          <a:cs typeface="B Titr" pitchFamily="2" charset="-78"/>
                        </a:rPr>
                        <a:t>15</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dirty="0">
                          <a:effectLst/>
                          <a:cs typeface="B Titr" pitchFamily="2" charset="-78"/>
                        </a:rPr>
                        <a:t>4/1</a:t>
                      </a:r>
                      <a:endParaRPr lang="en-US" sz="1400" dirty="0">
                        <a:effectLst/>
                        <a:latin typeface="Calibri"/>
                        <a:ea typeface="Calibri"/>
                        <a:cs typeface="B Titr" pitchFamily="2" charset="-78"/>
                      </a:endParaRPr>
                    </a:p>
                  </a:txBody>
                  <a:tcPr marL="68580" marR="68580" marT="0" marB="0"/>
                </a:tc>
              </a:tr>
              <a:tr h="349754">
                <a:tc>
                  <a:txBody>
                    <a:bodyPr/>
                    <a:lstStyle/>
                    <a:p>
                      <a:pPr algn="ctr" rtl="1">
                        <a:lnSpc>
                          <a:spcPct val="115000"/>
                        </a:lnSpc>
                        <a:spcAft>
                          <a:spcPts val="0"/>
                        </a:spcAft>
                      </a:pPr>
                      <a:r>
                        <a:rPr lang="ar-SA" sz="1400" dirty="0" smtClean="0">
                          <a:effectLst/>
                          <a:cs typeface="B Titr" pitchFamily="2" charset="-78"/>
                        </a:rPr>
                        <a:t>دبیر</a:t>
                      </a:r>
                      <a:r>
                        <a:rPr lang="fa-IR" sz="1400" dirty="0" smtClean="0">
                          <a:effectLst/>
                          <a:cs typeface="B Titr" pitchFamily="2" charset="-78"/>
                        </a:rPr>
                        <a:t>ی </a:t>
                      </a:r>
                      <a:r>
                        <a:rPr lang="ar-SA" sz="1400" dirty="0" smtClean="0">
                          <a:effectLst/>
                          <a:cs typeface="B Titr" pitchFamily="2" charset="-78"/>
                        </a:rPr>
                        <a:t> </a:t>
                      </a:r>
                      <a:r>
                        <a:rPr lang="ar-SA" sz="1400" dirty="0">
                          <a:effectLst/>
                          <a:cs typeface="B Titr" pitchFamily="2" charset="-78"/>
                        </a:rPr>
                        <a:t>ریاضی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a:effectLst/>
                          <a:cs typeface="B Titr" pitchFamily="2" charset="-78"/>
                        </a:rPr>
                        <a:t>22</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dirty="0">
                          <a:effectLst/>
                          <a:cs typeface="B Titr" pitchFamily="2" charset="-78"/>
                        </a:rPr>
                        <a:t>2</a:t>
                      </a:r>
                      <a:endParaRPr lang="en-US" sz="1400" dirty="0">
                        <a:effectLst/>
                        <a:latin typeface="Calibri"/>
                        <a:ea typeface="Calibri"/>
                        <a:cs typeface="B Titr" pitchFamily="2" charset="-78"/>
                      </a:endParaRPr>
                    </a:p>
                  </a:txBody>
                  <a:tcPr marL="68580" marR="68580" marT="0" marB="0"/>
                </a:tc>
              </a:tr>
              <a:tr h="349754">
                <a:tc>
                  <a:txBody>
                    <a:bodyPr/>
                    <a:lstStyle/>
                    <a:p>
                      <a:pPr algn="ctr" rtl="1">
                        <a:lnSpc>
                          <a:spcPct val="115000"/>
                        </a:lnSpc>
                        <a:spcAft>
                          <a:spcPts val="0"/>
                        </a:spcAft>
                      </a:pPr>
                      <a:r>
                        <a:rPr lang="ar-SA" sz="1400" dirty="0">
                          <a:effectLst/>
                          <a:cs typeface="B Titr" pitchFamily="2" charset="-78"/>
                        </a:rPr>
                        <a:t>مجموع</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dirty="0">
                          <a:effectLst/>
                          <a:cs typeface="B Titr" pitchFamily="2" charset="-78"/>
                        </a:rPr>
                        <a:t>1080</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ar-SA" sz="1400" dirty="0">
                          <a:effectLst/>
                          <a:cs typeface="B Titr" pitchFamily="2" charset="-78"/>
                        </a:rPr>
                        <a:t>100</a:t>
                      </a:r>
                      <a:endParaRPr lang="en-US" sz="1400" dirty="0">
                        <a:effectLst/>
                        <a:latin typeface="Calibri"/>
                        <a:ea typeface="Calibri"/>
                        <a:cs typeface="B Titr" pitchFamily="2" charset="-78"/>
                      </a:endParaRPr>
                    </a:p>
                  </a:txBody>
                  <a:tcPr marL="68580" marR="68580" marT="0" marB="0"/>
                </a:tc>
              </a:tr>
            </a:tbl>
          </a:graphicData>
        </a:graphic>
      </p:graphicFrame>
    </p:spTree>
    <p:extLst>
      <p:ext uri="{BB962C8B-B14F-4D97-AF65-F5344CB8AC3E}">
        <p14:creationId xmlns:p14="http://schemas.microsoft.com/office/powerpoint/2010/main" val="3798492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992888" cy="720080"/>
          </a:xfrm>
        </p:spPr>
        <p:txBody>
          <a:bodyPr/>
          <a:lstStyle/>
          <a:p>
            <a:pPr algn="ctr"/>
            <a:r>
              <a:rPr lang="en-US" sz="3600" dirty="0" smtClean="0"/>
              <a:t/>
            </a:r>
            <a:br>
              <a:rPr lang="en-US" sz="3600" dirty="0" smtClean="0"/>
            </a:br>
            <a:r>
              <a:rPr lang="en-US" sz="3600" dirty="0"/>
              <a:t/>
            </a:r>
            <a:br>
              <a:rPr lang="en-US" sz="3600" dirty="0"/>
            </a:br>
            <a:r>
              <a:rPr lang="en-US" sz="3600" dirty="0"/>
              <a:t/>
            </a:r>
            <a:br>
              <a:rPr lang="en-US" sz="3600" dirty="0"/>
            </a:br>
            <a:r>
              <a:rPr lang="en-US" dirty="0"/>
              <a:t/>
            </a:r>
            <a:br>
              <a:rPr lang="en-US" dirty="0"/>
            </a:br>
            <a:r>
              <a:rPr lang="fa-IR" sz="4000" dirty="0" smtClean="0">
                <a:effectLst/>
                <a:cs typeface="B Titr" pitchFamily="2" charset="-78"/>
              </a:rPr>
              <a:t>ملاک های ورود و خروج</a:t>
            </a:r>
            <a:endParaRPr lang="en-US" sz="4000" dirty="0">
              <a:effectLst/>
              <a:cs typeface="B Titr" pitchFamily="2" charset="-78"/>
            </a:endParaRPr>
          </a:p>
        </p:txBody>
      </p:sp>
      <p:sp>
        <p:nvSpPr>
          <p:cNvPr id="3" name="Text Placeholder 2"/>
          <p:cNvSpPr>
            <a:spLocks noGrp="1"/>
          </p:cNvSpPr>
          <p:nvPr>
            <p:ph type="body" idx="1"/>
          </p:nvPr>
        </p:nvSpPr>
        <p:spPr>
          <a:xfrm>
            <a:off x="5004048" y="764704"/>
            <a:ext cx="7848872" cy="5112568"/>
          </a:xfrm>
        </p:spPr>
        <p:txBody>
          <a:bodyPr>
            <a:normAutofit/>
          </a:bodyPr>
          <a:lstStyle/>
          <a:p>
            <a:endParaRPr lang="en-US" dirty="0" smtClean="0"/>
          </a:p>
          <a:p>
            <a:r>
              <a:rPr lang="ar-SA" sz="2600" dirty="0">
                <a:cs typeface="B Titr" pitchFamily="2" charset="-78"/>
              </a:rPr>
              <a:t> </a:t>
            </a:r>
            <a:endParaRPr lang="en-US" sz="2600" dirty="0">
              <a:cs typeface="B Titr" pitchFamily="2" charset="-78"/>
            </a:endParaRPr>
          </a:p>
          <a:p>
            <a:r>
              <a:rPr lang="ar-SA" sz="2600" dirty="0">
                <a:cs typeface="B Titr" pitchFamily="2" charset="-78"/>
              </a:rPr>
              <a:t> </a:t>
            </a:r>
            <a:endParaRPr lang="en-US" sz="2600" dirty="0">
              <a:cs typeface="B Titr" pitchFamily="2" charset="-78"/>
            </a:endParaRPr>
          </a:p>
        </p:txBody>
      </p:sp>
      <p:graphicFrame>
        <p:nvGraphicFramePr>
          <p:cNvPr id="4" name="Diagram 3"/>
          <p:cNvGraphicFramePr/>
          <p:nvPr>
            <p:extLst>
              <p:ext uri="{D42A27DB-BD31-4B8C-83A1-F6EECF244321}">
                <p14:modId xmlns:p14="http://schemas.microsoft.com/office/powerpoint/2010/main" val="3721274574"/>
              </p:ext>
            </p:extLst>
          </p:nvPr>
        </p:nvGraphicFramePr>
        <p:xfrm>
          <a:off x="251520" y="1340768"/>
          <a:ext cx="864096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319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7992888" cy="720080"/>
          </a:xfrm>
        </p:spPr>
        <p:txBody>
          <a:bodyPr/>
          <a:lstStyle/>
          <a:p>
            <a:pPr algn="ctr"/>
            <a:r>
              <a:rPr lang="en-US" sz="3600" dirty="0" smtClean="0"/>
              <a:t/>
            </a:r>
            <a:br>
              <a:rPr lang="en-US" sz="3600" dirty="0" smtClean="0"/>
            </a:br>
            <a:r>
              <a:rPr lang="en-US" sz="3600" dirty="0"/>
              <a:t/>
            </a:r>
            <a:br>
              <a:rPr lang="en-US" sz="3600" dirty="0"/>
            </a:br>
            <a:r>
              <a:rPr lang="en-US" sz="3600" dirty="0"/>
              <a:t/>
            </a:r>
            <a:br>
              <a:rPr lang="en-US" sz="3600" dirty="0"/>
            </a:br>
            <a:r>
              <a:rPr lang="en-US" dirty="0"/>
              <a:t/>
            </a:r>
            <a:br>
              <a:rPr lang="en-US" dirty="0"/>
            </a:br>
            <a:r>
              <a:rPr lang="fa-IR" sz="4400" dirty="0" smtClean="0">
                <a:effectLst/>
                <a:cs typeface="B Titr" pitchFamily="2" charset="-78"/>
              </a:rPr>
              <a:t>ابزار پژوهش</a:t>
            </a:r>
            <a:endParaRPr lang="en-US" sz="4400" dirty="0">
              <a:effectLst/>
              <a:cs typeface="B Titr" pitchFamily="2" charset="-78"/>
            </a:endParaRPr>
          </a:p>
        </p:txBody>
      </p:sp>
      <p:sp>
        <p:nvSpPr>
          <p:cNvPr id="3" name="Text Placeholder 2"/>
          <p:cNvSpPr>
            <a:spLocks noGrp="1"/>
          </p:cNvSpPr>
          <p:nvPr>
            <p:ph type="body" idx="1"/>
          </p:nvPr>
        </p:nvSpPr>
        <p:spPr>
          <a:xfrm>
            <a:off x="323528" y="1340768"/>
            <a:ext cx="8568952" cy="5256584"/>
          </a:xfrm>
        </p:spPr>
        <p:txBody>
          <a:bodyPr>
            <a:normAutofit fontScale="25000" lnSpcReduction="20000"/>
          </a:bodyPr>
          <a:lstStyle/>
          <a:p>
            <a:pPr algn="just">
              <a:lnSpc>
                <a:spcPct val="120000"/>
              </a:lnSpc>
              <a:spcBef>
                <a:spcPts val="0"/>
              </a:spcBef>
              <a:spcAft>
                <a:spcPts val="0"/>
              </a:spcAft>
            </a:pPr>
            <a:r>
              <a:rPr lang="ar-SA" sz="7200" dirty="0" smtClean="0">
                <a:cs typeface="B Titr" pitchFamily="2" charset="-78"/>
              </a:rPr>
              <a:t> </a:t>
            </a:r>
            <a:r>
              <a:rPr lang="ar-SA" sz="7200" dirty="0" smtClean="0">
                <a:solidFill>
                  <a:schemeClr val="tx1"/>
                </a:solidFill>
                <a:cs typeface="B Titr" pitchFamily="2" charset="-78"/>
              </a:rPr>
              <a:t>برای تهیه ابزار از دو پرسشنامه سواد اطلاعاتی و توسعه حرفه‌ای بر مبنای دو استاندارد به شرح زیر استفاده شد</a:t>
            </a:r>
            <a:r>
              <a:rPr lang="fa-IR" sz="7200" dirty="0" smtClean="0">
                <a:solidFill>
                  <a:schemeClr val="tx1"/>
                </a:solidFill>
                <a:cs typeface="B Titr" pitchFamily="2" charset="-78"/>
              </a:rPr>
              <a:t>.</a:t>
            </a:r>
            <a:endParaRPr lang="fa-IR" sz="9600" dirty="0" smtClean="0">
              <a:cs typeface="B Titr" pitchFamily="2" charset="-78"/>
            </a:endParaRPr>
          </a:p>
          <a:p>
            <a:pPr algn="ctr">
              <a:lnSpc>
                <a:spcPct val="120000"/>
              </a:lnSpc>
              <a:spcBef>
                <a:spcPts val="0"/>
              </a:spcBef>
              <a:spcAft>
                <a:spcPts val="0"/>
              </a:spcAft>
            </a:pPr>
            <a:r>
              <a:rPr lang="fa-IR" sz="9600" dirty="0" smtClean="0">
                <a:solidFill>
                  <a:srgbClr val="FF0000"/>
                </a:solidFill>
                <a:cs typeface="B Titr" pitchFamily="2" charset="-78"/>
              </a:rPr>
              <a:t>ابزار اول: پرسشنامه سواد اطلاعاتی</a:t>
            </a:r>
          </a:p>
          <a:p>
            <a:pPr algn="just">
              <a:lnSpc>
                <a:spcPct val="120000"/>
              </a:lnSpc>
              <a:spcBef>
                <a:spcPts val="0"/>
              </a:spcBef>
              <a:spcAft>
                <a:spcPts val="0"/>
              </a:spcAft>
            </a:pPr>
            <a:r>
              <a:rPr lang="fa-IR" sz="7200" dirty="0" smtClean="0">
                <a:solidFill>
                  <a:srgbClr val="FF0000"/>
                </a:solidFill>
                <a:cs typeface="B Titr" pitchFamily="2" charset="-78"/>
              </a:rPr>
              <a:t> </a:t>
            </a:r>
            <a:endParaRPr lang="en-US" sz="7200" dirty="0" smtClean="0">
              <a:solidFill>
                <a:srgbClr val="FF0000"/>
              </a:solidFill>
              <a:cs typeface="B Titr" pitchFamily="2" charset="-78"/>
            </a:endParaRPr>
          </a:p>
          <a:p>
            <a:pPr algn="just">
              <a:lnSpc>
                <a:spcPct val="120000"/>
              </a:lnSpc>
              <a:spcBef>
                <a:spcPts val="0"/>
              </a:spcBef>
              <a:spcAft>
                <a:spcPts val="0"/>
              </a:spcAft>
            </a:pPr>
            <a:r>
              <a:rPr lang="fa-IR" sz="7200" dirty="0" smtClean="0">
                <a:cs typeface="B Titr" pitchFamily="2" charset="-78"/>
              </a:rPr>
              <a:t>اولین ابزار پژوهش که همان پرسشنامه سواد اطلاعاتی بود، بر مبنای استاندارد سواداطلاعاتی برای دانشجویان تربیت معلم با 6 استاندارد، 14 شاخص عملکردی و 63 سنجه برآیندی ساخته شد که به ازای هر شاخص هفت سنجه انتخاب شد. </a:t>
            </a:r>
            <a:endParaRPr lang="en-US" sz="7200" dirty="0" smtClean="0">
              <a:cs typeface="B Titr" pitchFamily="2" charset="-78"/>
            </a:endParaRPr>
          </a:p>
          <a:p>
            <a:pPr algn="ctr">
              <a:lnSpc>
                <a:spcPct val="120000"/>
              </a:lnSpc>
              <a:spcBef>
                <a:spcPts val="0"/>
              </a:spcBef>
              <a:spcAft>
                <a:spcPts val="0"/>
              </a:spcAft>
            </a:pPr>
            <a:r>
              <a:rPr lang="fa-IR" sz="9600" dirty="0" smtClean="0">
                <a:solidFill>
                  <a:srgbClr val="FF0000"/>
                </a:solidFill>
                <a:cs typeface="B Titr" pitchFamily="2" charset="-78"/>
              </a:rPr>
              <a:t>روایی </a:t>
            </a:r>
            <a:r>
              <a:rPr lang="fa-IR" sz="11200" dirty="0" smtClean="0">
                <a:solidFill>
                  <a:srgbClr val="FF0000"/>
                </a:solidFill>
                <a:cs typeface="B Titr" pitchFamily="2" charset="-78"/>
              </a:rPr>
              <a:t>پرسشنامه‌</a:t>
            </a:r>
            <a:endParaRPr lang="fa-IR" sz="9600" dirty="0" smtClean="0">
              <a:solidFill>
                <a:srgbClr val="FF0000"/>
              </a:solidFill>
              <a:cs typeface="B Titr" pitchFamily="2" charset="-78"/>
            </a:endParaRPr>
          </a:p>
          <a:p>
            <a:pPr algn="just">
              <a:lnSpc>
                <a:spcPct val="120000"/>
              </a:lnSpc>
              <a:spcBef>
                <a:spcPts val="0"/>
              </a:spcBef>
              <a:spcAft>
                <a:spcPts val="0"/>
              </a:spcAft>
            </a:pPr>
            <a:endParaRPr lang="en-US" sz="7200" dirty="0" smtClean="0">
              <a:solidFill>
                <a:srgbClr val="FF0000"/>
              </a:solidFill>
              <a:cs typeface="B Titr" pitchFamily="2" charset="-78"/>
            </a:endParaRPr>
          </a:p>
          <a:p>
            <a:pPr algn="just">
              <a:lnSpc>
                <a:spcPct val="120000"/>
              </a:lnSpc>
              <a:spcBef>
                <a:spcPts val="0"/>
              </a:spcBef>
              <a:spcAft>
                <a:spcPts val="0"/>
              </a:spcAft>
            </a:pPr>
            <a:r>
              <a:rPr lang="fa-IR" sz="7200" dirty="0" smtClean="0">
                <a:cs typeface="B Titr" pitchFamily="2" charset="-78"/>
              </a:rPr>
              <a:t>رو</a:t>
            </a:r>
            <a:r>
              <a:rPr lang="fa-IR" sz="6400" dirty="0" smtClean="0">
                <a:cs typeface="B Titr" pitchFamily="2" charset="-78"/>
              </a:rPr>
              <a:t>ایی کلی از نظر 11 داور در مرحله اول از طریق فرمول </a:t>
            </a:r>
            <a:r>
              <a:rPr lang="en-US" sz="6400" dirty="0" smtClean="0">
                <a:cs typeface="B Titr" pitchFamily="2" charset="-78"/>
              </a:rPr>
              <a:t>CVR </a:t>
            </a:r>
            <a:r>
              <a:rPr lang="fa-IR" sz="6400" dirty="0" smtClean="0">
                <a:cs typeface="B Titr" pitchFamily="2" charset="-78"/>
              </a:rPr>
              <a:t> با 70 سوال 0/59 و روایی پرسشنامه با 46 سوال منتخب مساوی یا بزرگ‌تر از حداقل روایی 0/78 به دست آمد که موید روایی پرسشنامه است.</a:t>
            </a:r>
          </a:p>
          <a:p>
            <a:pPr algn="just">
              <a:lnSpc>
                <a:spcPct val="120000"/>
              </a:lnSpc>
              <a:spcBef>
                <a:spcPts val="0"/>
              </a:spcBef>
              <a:spcAft>
                <a:spcPts val="0"/>
              </a:spcAft>
            </a:pPr>
            <a:r>
              <a:rPr lang="fa-IR" sz="6400" dirty="0" smtClean="0">
                <a:cs typeface="B Titr" pitchFamily="2" charset="-78"/>
              </a:rPr>
              <a:t>متخصصان </a:t>
            </a:r>
            <a:r>
              <a:rPr lang="fa-IR" sz="6400" dirty="0">
                <a:cs typeface="B Titr" pitchFamily="2" charset="-78"/>
              </a:rPr>
              <a:t>از رشته‌های علوم تربیتی، روانشناسی،  زبان انگلیسی،  ادبیات فارسی، مشاوره و راهنمایی تحصیلی، </a:t>
            </a:r>
            <a:r>
              <a:rPr lang="fa-IR" sz="6400" dirty="0" smtClean="0">
                <a:cs typeface="B Titr" pitchFamily="2" charset="-78"/>
              </a:rPr>
              <a:t>الهیات </a:t>
            </a:r>
            <a:r>
              <a:rPr lang="fa-IR" sz="6400" dirty="0">
                <a:cs typeface="B Titr" pitchFamily="2" charset="-78"/>
              </a:rPr>
              <a:t>و معارف اسلامی</a:t>
            </a:r>
            <a:r>
              <a:rPr lang="fa-IR" sz="6400" dirty="0" smtClean="0">
                <a:cs typeface="B Titr" pitchFamily="2" charset="-78"/>
              </a:rPr>
              <a:t>، </a:t>
            </a:r>
            <a:r>
              <a:rPr lang="fa-IR" sz="6400" dirty="0">
                <a:cs typeface="B Titr" pitchFamily="2" charset="-78"/>
              </a:rPr>
              <a:t>شیمی، </a:t>
            </a:r>
            <a:r>
              <a:rPr lang="fa-IR" sz="6400" dirty="0" smtClean="0">
                <a:cs typeface="B Titr" pitchFamily="2" charset="-78"/>
              </a:rPr>
              <a:t>فیزیک </a:t>
            </a:r>
            <a:r>
              <a:rPr lang="fa-IR" sz="6400" dirty="0">
                <a:cs typeface="B Titr" pitchFamily="2" charset="-78"/>
              </a:rPr>
              <a:t>و </a:t>
            </a:r>
            <a:r>
              <a:rPr lang="fa-IR" sz="6400" dirty="0" smtClean="0">
                <a:cs typeface="B Titr" pitchFamily="2" charset="-78"/>
              </a:rPr>
              <a:t>علوم </a:t>
            </a:r>
            <a:r>
              <a:rPr lang="fa-IR" sz="6400" dirty="0">
                <a:cs typeface="B Titr" pitchFamily="2" charset="-78"/>
              </a:rPr>
              <a:t>اجتماعی، کتابداری و اطلاع‌رسانی </a:t>
            </a:r>
            <a:r>
              <a:rPr lang="fa-IR" sz="6400" dirty="0" smtClean="0">
                <a:cs typeface="B Titr" pitchFamily="2" charset="-78"/>
              </a:rPr>
              <a:t> انتخاب شدند.</a:t>
            </a:r>
            <a:endParaRPr lang="en-US" sz="6400" dirty="0" smtClean="0">
              <a:cs typeface="B Titr" pitchFamily="2" charset="-78"/>
            </a:endParaRPr>
          </a:p>
          <a:p>
            <a:pPr algn="just">
              <a:lnSpc>
                <a:spcPct val="120000"/>
              </a:lnSpc>
              <a:spcBef>
                <a:spcPts val="0"/>
              </a:spcBef>
              <a:spcAft>
                <a:spcPts val="0"/>
              </a:spcAft>
            </a:pPr>
            <a:r>
              <a:rPr lang="ar-SA" sz="6400" dirty="0" smtClean="0">
                <a:cs typeface="B Titr" pitchFamily="2" charset="-78"/>
              </a:rPr>
              <a:t> </a:t>
            </a:r>
            <a:endParaRPr lang="en-US" sz="6400" dirty="0" smtClean="0">
              <a:cs typeface="B Titr" pitchFamily="2" charset="-78"/>
            </a:endParaRPr>
          </a:p>
          <a:p>
            <a:pPr algn="ctr">
              <a:lnSpc>
                <a:spcPct val="120000"/>
              </a:lnSpc>
              <a:spcBef>
                <a:spcPts val="0"/>
              </a:spcBef>
              <a:spcAft>
                <a:spcPts val="0"/>
              </a:spcAft>
            </a:pPr>
            <a:r>
              <a:rPr lang="ar-SA" sz="9600" dirty="0" smtClean="0">
                <a:solidFill>
                  <a:srgbClr val="FF0000"/>
                </a:solidFill>
                <a:cs typeface="B Titr" pitchFamily="2" charset="-78"/>
              </a:rPr>
              <a:t>پایایی پرسشنامه‌</a:t>
            </a:r>
            <a:endParaRPr lang="en-US" sz="9600" dirty="0" smtClean="0">
              <a:solidFill>
                <a:srgbClr val="FF0000"/>
              </a:solidFill>
              <a:cs typeface="B Titr" pitchFamily="2" charset="-78"/>
            </a:endParaRPr>
          </a:p>
          <a:p>
            <a:pPr algn="just">
              <a:lnSpc>
                <a:spcPct val="120000"/>
              </a:lnSpc>
              <a:spcBef>
                <a:spcPts val="0"/>
              </a:spcBef>
              <a:spcAft>
                <a:spcPts val="0"/>
              </a:spcAft>
            </a:pPr>
            <a:r>
              <a:rPr lang="fa-IR" sz="7200" dirty="0" smtClean="0">
                <a:cs typeface="B Titr" pitchFamily="2" charset="-78"/>
              </a:rPr>
              <a:t>ضریب پایایی پرسشنامه استاندارد سواد اطلاعاتی برای دانشجو معلمان 0/95 به دست آمد. بنابراین پایایی پرسشنامه نیز تایید شد. </a:t>
            </a:r>
            <a:endParaRPr lang="en-US" sz="7200" dirty="0" smtClean="0">
              <a:cs typeface="B Titr" pitchFamily="2" charset="-78"/>
            </a:endParaRPr>
          </a:p>
          <a:p>
            <a:endParaRPr lang="en-US" dirty="0"/>
          </a:p>
        </p:txBody>
      </p:sp>
    </p:spTree>
    <p:extLst>
      <p:ext uri="{BB962C8B-B14F-4D97-AF65-F5344CB8AC3E}">
        <p14:creationId xmlns:p14="http://schemas.microsoft.com/office/powerpoint/2010/main" val="3742115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7992888" cy="576064"/>
          </a:xfrm>
        </p:spPr>
        <p:txBody>
          <a:bodyPr/>
          <a:lstStyle/>
          <a:p>
            <a:pPr marL="0" lvl="0" indent="0" algn="ctr" fontAlgn="base">
              <a:spcAft>
                <a:spcPct val="0"/>
              </a:spcAft>
              <a:buNone/>
            </a:pPr>
            <a:r>
              <a:rPr lang="en-US" sz="3600" dirty="0" smtClean="0"/>
              <a:t/>
            </a:r>
            <a:br>
              <a:rPr lang="en-US" sz="3600" dirty="0" smtClean="0"/>
            </a:br>
            <a:r>
              <a:rPr lang="en-US" sz="3600" dirty="0"/>
              <a:t/>
            </a:r>
            <a:br>
              <a:rPr lang="en-US" sz="3600" dirty="0"/>
            </a:br>
            <a:r>
              <a:rPr lang="en-US" sz="3600" dirty="0"/>
              <a:t/>
            </a:r>
            <a:br>
              <a:rPr lang="en-US" sz="3600" dirty="0"/>
            </a:br>
            <a:r>
              <a:rPr lang="en-US" dirty="0"/>
              <a:t/>
            </a:r>
            <a:br>
              <a:rPr lang="en-US" dirty="0"/>
            </a:br>
            <a:r>
              <a:rPr lang="fa-IR" sz="3200" dirty="0" smtClean="0">
                <a:solidFill>
                  <a:schemeClr val="tx1"/>
                </a:solidFill>
                <a:effectLst/>
                <a:latin typeface="Times New Roman" pitchFamily="18" charset="0"/>
                <a:ea typeface="Times New Roman" pitchFamily="18" charset="0"/>
                <a:cs typeface="B Titr" pitchFamily="2" charset="-78"/>
              </a:rPr>
              <a:t>توزیع </a:t>
            </a:r>
            <a:r>
              <a:rPr lang="fa-IR" sz="3200" dirty="0">
                <a:solidFill>
                  <a:schemeClr val="tx1"/>
                </a:solidFill>
                <a:effectLst/>
                <a:latin typeface="Times New Roman" pitchFamily="18" charset="0"/>
                <a:ea typeface="Times New Roman" pitchFamily="18" charset="0"/>
                <a:cs typeface="B Titr" pitchFamily="2" charset="-78"/>
              </a:rPr>
              <a:t>سوالات پرسشنامه استاندارد سواد </a:t>
            </a:r>
            <a:r>
              <a:rPr lang="fa-IR" sz="3200" dirty="0" smtClean="0">
                <a:solidFill>
                  <a:schemeClr val="tx1"/>
                </a:solidFill>
                <a:effectLst/>
                <a:latin typeface="Times New Roman" pitchFamily="18" charset="0"/>
                <a:ea typeface="Times New Roman" pitchFamily="18" charset="0"/>
                <a:cs typeface="B Titr" pitchFamily="2" charset="-78"/>
              </a:rPr>
              <a:t>اطلاعاتی</a:t>
            </a:r>
            <a:endParaRPr lang="en-US" sz="3200" dirty="0">
              <a:solidFill>
                <a:schemeClr val="tx1"/>
              </a:solidFill>
              <a:effectLst/>
              <a:latin typeface="Arial" pitchFamily="34" charset="0"/>
              <a:cs typeface="B Titr" pitchFamily="2" charset="-78"/>
            </a:endParaRPr>
          </a:p>
        </p:txBody>
      </p:sp>
      <p:sp>
        <p:nvSpPr>
          <p:cNvPr id="3" name="Text Placeholder 2"/>
          <p:cNvSpPr>
            <a:spLocks noGrp="1"/>
          </p:cNvSpPr>
          <p:nvPr>
            <p:ph type="body" idx="1"/>
          </p:nvPr>
        </p:nvSpPr>
        <p:spPr>
          <a:xfrm>
            <a:off x="611560" y="1330325"/>
            <a:ext cx="7848872" cy="5112568"/>
          </a:xfrm>
        </p:spPr>
        <p:txBody>
          <a:bodyPr>
            <a:normAutofit/>
          </a:bodyPr>
          <a:lstStyle/>
          <a:p>
            <a:r>
              <a:rPr lang="ar-SA" dirty="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49235906"/>
              </p:ext>
            </p:extLst>
          </p:nvPr>
        </p:nvGraphicFramePr>
        <p:xfrm>
          <a:off x="539552" y="1052736"/>
          <a:ext cx="7848873" cy="5141077"/>
        </p:xfrm>
        <a:graphic>
          <a:graphicData uri="http://schemas.openxmlformats.org/drawingml/2006/table">
            <a:tbl>
              <a:tblPr rtl="1" firstRow="1" firstCol="1" bandRow="1">
                <a:tableStyleId>{72833802-FEF1-4C79-8D5D-14CF1EAF98D9}</a:tableStyleId>
              </a:tblPr>
              <a:tblGrid>
                <a:gridCol w="849864"/>
                <a:gridCol w="5739242"/>
                <a:gridCol w="1259767"/>
              </a:tblGrid>
              <a:tr h="647824">
                <a:tc>
                  <a:txBody>
                    <a:bodyPr/>
                    <a:lstStyle/>
                    <a:p>
                      <a:pPr algn="ctr" rtl="1">
                        <a:lnSpc>
                          <a:spcPct val="115000"/>
                        </a:lnSpc>
                        <a:spcAft>
                          <a:spcPts val="0"/>
                        </a:spcAft>
                      </a:pPr>
                      <a:r>
                        <a:rPr lang="fa-IR" sz="1600" dirty="0">
                          <a:effectLst/>
                          <a:cs typeface="B Titr" pitchFamily="2" charset="-78"/>
                        </a:rPr>
                        <a:t>سطح</a:t>
                      </a:r>
                      <a:endParaRPr lang="en-US" sz="16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600" dirty="0">
                          <a:effectLst/>
                          <a:cs typeface="B Titr" pitchFamily="2" charset="-78"/>
                        </a:rPr>
                        <a:t>عنوان</a:t>
                      </a:r>
                      <a:endParaRPr lang="en-US" sz="16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600" dirty="0">
                          <a:effectLst/>
                          <a:cs typeface="B Titr" pitchFamily="2" charset="-78"/>
                        </a:rPr>
                        <a:t>سوالات شماره</a:t>
                      </a:r>
                      <a:endParaRPr lang="en-US" sz="1600" dirty="0">
                        <a:effectLst/>
                        <a:latin typeface="Calibri"/>
                        <a:ea typeface="Calibri"/>
                        <a:cs typeface="B Titr" pitchFamily="2" charset="-78"/>
                      </a:endParaRPr>
                    </a:p>
                  </a:txBody>
                  <a:tcPr marL="68580" marR="68580" marT="0" marB="0"/>
                </a:tc>
              </a:tr>
              <a:tr h="668725">
                <a:tc>
                  <a:txBody>
                    <a:bodyPr/>
                    <a:lstStyle/>
                    <a:p>
                      <a:pPr algn="just" rtl="1">
                        <a:lnSpc>
                          <a:spcPct val="115000"/>
                        </a:lnSpc>
                        <a:spcAft>
                          <a:spcPts val="0"/>
                        </a:spcAft>
                      </a:pPr>
                      <a:r>
                        <a:rPr lang="fa-IR" sz="1600">
                          <a:effectLst/>
                          <a:cs typeface="B Titr" pitchFamily="2" charset="-78"/>
                        </a:rPr>
                        <a:t>کلان</a:t>
                      </a:r>
                      <a:endParaRPr lang="en-US" sz="1600">
                        <a:effectLst/>
                        <a:latin typeface="Calibri"/>
                        <a:ea typeface="Calibri"/>
                        <a:cs typeface="B Titr" pitchFamily="2" charset="-78"/>
                      </a:endParaRPr>
                    </a:p>
                  </a:txBody>
                  <a:tcPr marL="68580" marR="68580" marT="0" marB="0"/>
                </a:tc>
                <a:tc>
                  <a:txBody>
                    <a:bodyPr/>
                    <a:lstStyle/>
                    <a:p>
                      <a:pPr algn="just" rtl="1">
                        <a:lnSpc>
                          <a:spcPct val="115000"/>
                        </a:lnSpc>
                        <a:spcAft>
                          <a:spcPts val="0"/>
                        </a:spcAft>
                      </a:pPr>
                      <a:r>
                        <a:rPr lang="fa-IR" sz="1600" dirty="0" smtClean="0">
                          <a:effectLst/>
                          <a:cs typeface="B Titr" pitchFamily="2" charset="-78"/>
                        </a:rPr>
                        <a:t>مولفه</a:t>
                      </a:r>
                      <a:r>
                        <a:rPr lang="fa-IR" sz="1600" baseline="0" dirty="0" smtClean="0">
                          <a:effectLst/>
                          <a:cs typeface="B Titr" pitchFamily="2" charset="-78"/>
                        </a:rPr>
                        <a:t> 1</a:t>
                      </a:r>
                      <a:r>
                        <a:rPr lang="fa-IR" sz="1600" dirty="0" smtClean="0">
                          <a:effectLst/>
                          <a:cs typeface="B Titr" pitchFamily="2" charset="-78"/>
                        </a:rPr>
                        <a:t>: </a:t>
                      </a:r>
                      <a:r>
                        <a:rPr lang="fa-IR" sz="1600" dirty="0">
                          <a:effectLst/>
                          <a:cs typeface="B Titr" pitchFamily="2" charset="-78"/>
                        </a:rPr>
                        <a:t>دانشجو معلم باسواد اطلاعاتی نیاز اطلاعاتی را تعریف و بیان می‌کند و برای بازیابی اطلاعات ابزارها و راهکارهایی را انتخاب می‌کند.  </a:t>
                      </a:r>
                      <a:endParaRPr lang="en-US" sz="16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600" dirty="0">
                          <a:effectLst/>
                          <a:cs typeface="B Titr" pitchFamily="2" charset="-78"/>
                        </a:rPr>
                        <a:t>15-1</a:t>
                      </a:r>
                      <a:endParaRPr lang="en-US" sz="1600" dirty="0">
                        <a:effectLst/>
                        <a:latin typeface="Calibri"/>
                        <a:ea typeface="Calibri"/>
                        <a:cs typeface="B Titr" pitchFamily="2" charset="-78"/>
                      </a:endParaRPr>
                    </a:p>
                  </a:txBody>
                  <a:tcPr marL="68580" marR="68580" marT="0" marB="0"/>
                </a:tc>
              </a:tr>
              <a:tr h="668725">
                <a:tc>
                  <a:txBody>
                    <a:bodyPr/>
                    <a:lstStyle/>
                    <a:p>
                      <a:pPr algn="just" rtl="1">
                        <a:lnSpc>
                          <a:spcPct val="115000"/>
                        </a:lnSpc>
                        <a:spcAft>
                          <a:spcPts val="0"/>
                        </a:spcAft>
                      </a:pPr>
                      <a:r>
                        <a:rPr lang="fa-IR" sz="1600">
                          <a:effectLst/>
                          <a:cs typeface="B Titr" pitchFamily="2" charset="-78"/>
                        </a:rPr>
                        <a:t>کلان</a:t>
                      </a:r>
                      <a:endParaRPr lang="en-US" sz="1600">
                        <a:effectLst/>
                        <a:latin typeface="Calibri"/>
                        <a:ea typeface="Calibri"/>
                        <a:cs typeface="B Titr" pitchFamily="2" charset="-78"/>
                      </a:endParaRPr>
                    </a:p>
                  </a:txBody>
                  <a:tcPr marL="68580" marR="68580" marT="0" marB="0"/>
                </a:tc>
                <a:tc>
                  <a:txBody>
                    <a:bodyPr/>
                    <a:lstStyle/>
                    <a:p>
                      <a:pPr algn="just" rtl="1">
                        <a:lnSpc>
                          <a:spcPct val="115000"/>
                        </a:lnSpc>
                        <a:spcAft>
                          <a:spcPts val="0"/>
                        </a:spcAft>
                      </a:pPr>
                      <a:r>
                        <a:rPr lang="fa-IR" sz="1600" dirty="0" smtClean="0">
                          <a:effectLst/>
                          <a:cs typeface="B Titr" pitchFamily="2" charset="-78"/>
                        </a:rPr>
                        <a:t>مولفه </a:t>
                      </a:r>
                      <a:r>
                        <a:rPr lang="fa-IR" sz="1600" dirty="0">
                          <a:effectLst/>
                          <a:cs typeface="B Titr" pitchFamily="2" charset="-78"/>
                        </a:rPr>
                        <a:t>2. دانشجوی تربیت معلم با سواد اطلاعات اطلاعات را بر اساس متناسب بودن با نیاز اطلاعات خاص و نیازهای در حال رشد خود، جایابی و انتخاب می‌کند.</a:t>
                      </a:r>
                      <a:endParaRPr lang="en-US" sz="16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600">
                          <a:effectLst/>
                          <a:cs typeface="B Titr" pitchFamily="2" charset="-78"/>
                        </a:rPr>
                        <a:t>24-16</a:t>
                      </a:r>
                      <a:endParaRPr lang="en-US" sz="1600">
                        <a:effectLst/>
                        <a:latin typeface="Calibri"/>
                        <a:ea typeface="Calibri"/>
                        <a:cs typeface="B Titr" pitchFamily="2" charset="-78"/>
                      </a:endParaRPr>
                    </a:p>
                  </a:txBody>
                  <a:tcPr marL="68580" marR="68580" marT="0" marB="0"/>
                </a:tc>
              </a:tr>
              <a:tr h="977105">
                <a:tc>
                  <a:txBody>
                    <a:bodyPr/>
                    <a:lstStyle/>
                    <a:p>
                      <a:pPr algn="just" rtl="1">
                        <a:lnSpc>
                          <a:spcPct val="115000"/>
                        </a:lnSpc>
                        <a:spcAft>
                          <a:spcPts val="0"/>
                        </a:spcAft>
                      </a:pPr>
                      <a:r>
                        <a:rPr lang="fa-IR" sz="1600">
                          <a:effectLst/>
                          <a:cs typeface="B Titr" pitchFamily="2" charset="-78"/>
                        </a:rPr>
                        <a:t>کلان</a:t>
                      </a:r>
                      <a:endParaRPr lang="en-US" sz="1600">
                        <a:effectLst/>
                        <a:latin typeface="Calibri"/>
                        <a:ea typeface="Calibri"/>
                        <a:cs typeface="B Titr" pitchFamily="2" charset="-78"/>
                      </a:endParaRPr>
                    </a:p>
                  </a:txBody>
                  <a:tcPr marL="68580" marR="68580" marT="0" marB="0"/>
                </a:tc>
                <a:tc>
                  <a:txBody>
                    <a:bodyPr/>
                    <a:lstStyle/>
                    <a:p>
                      <a:pPr algn="just" rtl="1">
                        <a:lnSpc>
                          <a:spcPct val="115000"/>
                        </a:lnSpc>
                        <a:spcAft>
                          <a:spcPts val="0"/>
                        </a:spcAft>
                      </a:pPr>
                      <a:r>
                        <a:rPr lang="fa-IR" sz="1600" dirty="0" smtClean="0">
                          <a:effectLst/>
                          <a:cs typeface="B Titr" pitchFamily="2" charset="-78"/>
                        </a:rPr>
                        <a:t>مولفه </a:t>
                      </a:r>
                      <a:r>
                        <a:rPr lang="fa-IR" sz="1600" dirty="0">
                          <a:effectLst/>
                          <a:cs typeface="B Titr" pitchFamily="2" charset="-78"/>
                        </a:rPr>
                        <a:t>3: دانشجوی تربیت معلم باسواد اطلاعاتی اطلاعات را در زمینه نیازهای اطلاعاتی خاص و متناسب با حرفه برای مخاطب، سازماندهی و تجریه و تحلیل می‌کند.</a:t>
                      </a:r>
                      <a:endParaRPr lang="en-US" sz="16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600" dirty="0">
                          <a:effectLst/>
                          <a:cs typeface="B Titr" pitchFamily="2" charset="-78"/>
                        </a:rPr>
                        <a:t>28-25</a:t>
                      </a:r>
                      <a:endParaRPr lang="en-US" sz="1600" dirty="0">
                        <a:effectLst/>
                        <a:latin typeface="Calibri"/>
                        <a:ea typeface="Calibri"/>
                        <a:cs typeface="B Titr" pitchFamily="2" charset="-78"/>
                      </a:endParaRPr>
                    </a:p>
                  </a:txBody>
                  <a:tcPr marL="68580" marR="68580" marT="0" marB="0"/>
                </a:tc>
              </a:tr>
              <a:tr h="668725">
                <a:tc>
                  <a:txBody>
                    <a:bodyPr/>
                    <a:lstStyle/>
                    <a:p>
                      <a:pPr algn="just" rtl="1">
                        <a:lnSpc>
                          <a:spcPct val="115000"/>
                        </a:lnSpc>
                        <a:spcAft>
                          <a:spcPts val="0"/>
                        </a:spcAft>
                      </a:pPr>
                      <a:r>
                        <a:rPr lang="fa-IR" sz="1600">
                          <a:effectLst/>
                          <a:cs typeface="B Titr" pitchFamily="2" charset="-78"/>
                        </a:rPr>
                        <a:t>کلان</a:t>
                      </a:r>
                      <a:endParaRPr lang="en-US" sz="1600">
                        <a:effectLst/>
                        <a:latin typeface="Calibri"/>
                        <a:ea typeface="Calibri"/>
                        <a:cs typeface="B Titr" pitchFamily="2" charset="-78"/>
                      </a:endParaRPr>
                    </a:p>
                  </a:txBody>
                  <a:tcPr marL="68580" marR="68580" marT="0" marB="0"/>
                </a:tc>
                <a:tc>
                  <a:txBody>
                    <a:bodyPr/>
                    <a:lstStyle/>
                    <a:p>
                      <a:pPr algn="just" rtl="1">
                        <a:lnSpc>
                          <a:spcPct val="115000"/>
                        </a:lnSpc>
                        <a:spcAft>
                          <a:spcPts val="0"/>
                        </a:spcAft>
                      </a:pPr>
                      <a:r>
                        <a:rPr lang="fa-IR" sz="1600" dirty="0" smtClean="0">
                          <a:effectLst/>
                          <a:cs typeface="B Titr" pitchFamily="2" charset="-78"/>
                        </a:rPr>
                        <a:t>مولفه </a:t>
                      </a:r>
                      <a:r>
                        <a:rPr lang="fa-IR" sz="1600" dirty="0">
                          <a:effectLst/>
                          <a:cs typeface="B Titr" pitchFamily="2" charset="-78"/>
                        </a:rPr>
                        <a:t>4. دانشجو معلم با سواد اطلاعاتی، به روشی متناسب با مقاصدی که در آن اطلاعات مورد نیاز است، اطلاعات را ترکیب، پردازش و ارائه می‌کند.</a:t>
                      </a:r>
                      <a:endParaRPr lang="en-US" sz="16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600">
                          <a:effectLst/>
                          <a:cs typeface="B Titr" pitchFamily="2" charset="-78"/>
                        </a:rPr>
                        <a:t>40-29</a:t>
                      </a:r>
                      <a:endParaRPr lang="en-US" sz="1600">
                        <a:effectLst/>
                        <a:latin typeface="Calibri"/>
                        <a:ea typeface="Calibri"/>
                        <a:cs typeface="B Titr" pitchFamily="2" charset="-78"/>
                      </a:endParaRPr>
                    </a:p>
                  </a:txBody>
                  <a:tcPr marL="68580" marR="68580" marT="0" marB="0"/>
                </a:tc>
              </a:tr>
              <a:tr h="668725">
                <a:tc>
                  <a:txBody>
                    <a:bodyPr/>
                    <a:lstStyle/>
                    <a:p>
                      <a:pPr algn="just" rtl="1">
                        <a:lnSpc>
                          <a:spcPct val="115000"/>
                        </a:lnSpc>
                        <a:spcAft>
                          <a:spcPts val="0"/>
                        </a:spcAft>
                      </a:pPr>
                      <a:r>
                        <a:rPr lang="fa-IR" sz="1600">
                          <a:effectLst/>
                          <a:cs typeface="B Titr" pitchFamily="2" charset="-78"/>
                        </a:rPr>
                        <a:t>کلان</a:t>
                      </a:r>
                      <a:endParaRPr lang="en-US" sz="1600">
                        <a:effectLst/>
                        <a:latin typeface="Calibri"/>
                        <a:ea typeface="Calibri"/>
                        <a:cs typeface="B Titr" pitchFamily="2" charset="-78"/>
                      </a:endParaRPr>
                    </a:p>
                  </a:txBody>
                  <a:tcPr marL="68580" marR="68580" marT="0" marB="0"/>
                </a:tc>
                <a:tc>
                  <a:txBody>
                    <a:bodyPr/>
                    <a:lstStyle/>
                    <a:p>
                      <a:pPr algn="just" rtl="1">
                        <a:lnSpc>
                          <a:spcPct val="115000"/>
                        </a:lnSpc>
                        <a:spcAft>
                          <a:spcPts val="0"/>
                        </a:spcAft>
                      </a:pPr>
                      <a:r>
                        <a:rPr lang="fa-IR" sz="1600" dirty="0" smtClean="0">
                          <a:effectLst/>
                          <a:cs typeface="B Titr" pitchFamily="2" charset="-78"/>
                        </a:rPr>
                        <a:t>مولفه </a:t>
                      </a:r>
                      <a:r>
                        <a:rPr lang="fa-IR" sz="1600" dirty="0">
                          <a:effectLst/>
                          <a:cs typeface="B Titr" pitchFamily="2" charset="-78"/>
                        </a:rPr>
                        <a:t>5. دانشجوی تربیت معلم با سواد اطلاعاتی توانایی ارزشیابی فرآیند کامل اطلاع‌یابی و هر قطعه مجزای اطلاعات را دارد.</a:t>
                      </a:r>
                      <a:endParaRPr lang="en-US" sz="16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600" dirty="0" smtClean="0">
                          <a:effectLst/>
                          <a:cs typeface="B Titr" pitchFamily="2" charset="-78"/>
                        </a:rPr>
                        <a:t>43-41</a:t>
                      </a:r>
                      <a:endParaRPr lang="en-US" sz="1600" dirty="0">
                        <a:effectLst/>
                        <a:latin typeface="Calibri"/>
                        <a:ea typeface="Calibri"/>
                        <a:cs typeface="B Titr" pitchFamily="2" charset="-78"/>
                      </a:endParaRPr>
                    </a:p>
                  </a:txBody>
                  <a:tcPr marL="68580" marR="68580" marT="0" marB="0"/>
                </a:tc>
              </a:tr>
              <a:tr h="668725">
                <a:tc>
                  <a:txBody>
                    <a:bodyPr/>
                    <a:lstStyle/>
                    <a:p>
                      <a:pPr algn="just" rtl="1">
                        <a:lnSpc>
                          <a:spcPct val="115000"/>
                        </a:lnSpc>
                        <a:spcAft>
                          <a:spcPts val="0"/>
                        </a:spcAft>
                      </a:pPr>
                      <a:r>
                        <a:rPr lang="fa-IR" sz="1600">
                          <a:effectLst/>
                          <a:cs typeface="B Titr" pitchFamily="2" charset="-78"/>
                        </a:rPr>
                        <a:t>کلان</a:t>
                      </a:r>
                      <a:endParaRPr lang="en-US" sz="1600">
                        <a:effectLst/>
                        <a:latin typeface="Calibri"/>
                        <a:ea typeface="Calibri"/>
                        <a:cs typeface="B Titr" pitchFamily="2" charset="-78"/>
                      </a:endParaRPr>
                    </a:p>
                  </a:txBody>
                  <a:tcPr marL="68580" marR="68580" marT="0" marB="0"/>
                </a:tc>
                <a:tc>
                  <a:txBody>
                    <a:bodyPr/>
                    <a:lstStyle/>
                    <a:p>
                      <a:pPr algn="just" rtl="1">
                        <a:lnSpc>
                          <a:spcPct val="115000"/>
                        </a:lnSpc>
                        <a:spcAft>
                          <a:spcPts val="0"/>
                        </a:spcAft>
                      </a:pPr>
                      <a:r>
                        <a:rPr lang="fa-IR" sz="1600" dirty="0" smtClean="0">
                          <a:effectLst/>
                          <a:cs typeface="B Titr" pitchFamily="2" charset="-78"/>
                        </a:rPr>
                        <a:t>مولفه </a:t>
                      </a:r>
                      <a:r>
                        <a:rPr lang="fa-IR" sz="1600" dirty="0">
                          <a:effectLst/>
                          <a:cs typeface="B Titr" pitchFamily="2" charset="-78"/>
                        </a:rPr>
                        <a:t>6. دانشجوی تربیت معلم با سواد اطلاعاتی می‌داند به لحاظ اخلاقی چگونه از اطلاعات استفاده و آن را منتشر کند.</a:t>
                      </a:r>
                      <a:endParaRPr lang="en-US" sz="16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600" dirty="0">
                          <a:effectLst/>
                          <a:cs typeface="B Titr" pitchFamily="2" charset="-78"/>
                        </a:rPr>
                        <a:t>46-44</a:t>
                      </a:r>
                      <a:endParaRPr lang="en-US" sz="1600" dirty="0">
                        <a:effectLst/>
                        <a:latin typeface="Calibri"/>
                        <a:ea typeface="Calibri"/>
                        <a:cs typeface="B Titr" pitchFamily="2" charset="-78"/>
                      </a:endParaRPr>
                    </a:p>
                  </a:txBody>
                  <a:tcPr marL="68580" marR="68580" marT="0" marB="0"/>
                </a:tc>
              </a:tr>
            </a:tbl>
          </a:graphicData>
        </a:graphic>
      </p:graphicFrame>
    </p:spTree>
    <p:extLst>
      <p:ext uri="{BB962C8B-B14F-4D97-AF65-F5344CB8AC3E}">
        <p14:creationId xmlns:p14="http://schemas.microsoft.com/office/powerpoint/2010/main" val="2451744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992888" cy="720080"/>
          </a:xfrm>
        </p:spPr>
        <p:txBody>
          <a:bodyPr/>
          <a:lstStyle/>
          <a:p>
            <a:pPr marL="0" indent="0" algn="ctr">
              <a:buNone/>
            </a:pPr>
            <a:r>
              <a:rPr lang="en-US" sz="3600" dirty="0" smtClean="0"/>
              <a:t/>
            </a:r>
            <a:br>
              <a:rPr lang="en-US" sz="3600" dirty="0" smtClean="0"/>
            </a:br>
            <a:r>
              <a:rPr lang="en-US" sz="3600" dirty="0"/>
              <a:t/>
            </a:r>
            <a:br>
              <a:rPr lang="en-US" sz="3600" dirty="0"/>
            </a:br>
            <a:r>
              <a:rPr lang="en-US" sz="3600" dirty="0"/>
              <a:t/>
            </a:r>
            <a:br>
              <a:rPr lang="en-US" sz="3600" dirty="0"/>
            </a:br>
            <a:r>
              <a:rPr lang="en-US" dirty="0"/>
              <a:t/>
            </a:r>
            <a:br>
              <a:rPr lang="en-US" dirty="0"/>
            </a:br>
            <a:r>
              <a:rPr lang="fa-IR" sz="3600" dirty="0" smtClean="0">
                <a:effectLst/>
                <a:cs typeface="B Titr" pitchFamily="2" charset="-78"/>
              </a:rPr>
              <a:t>ابزار پژوهش- ادامه</a:t>
            </a:r>
            <a:endParaRPr lang="en-US" sz="2800" dirty="0">
              <a:effectLst/>
              <a:cs typeface="B Titr" pitchFamily="2" charset="-78"/>
            </a:endParaRPr>
          </a:p>
        </p:txBody>
      </p:sp>
      <p:sp>
        <p:nvSpPr>
          <p:cNvPr id="3" name="Text Placeholder 2"/>
          <p:cNvSpPr>
            <a:spLocks noGrp="1"/>
          </p:cNvSpPr>
          <p:nvPr>
            <p:ph type="body" idx="1"/>
          </p:nvPr>
        </p:nvSpPr>
        <p:spPr>
          <a:xfrm>
            <a:off x="683568" y="1268760"/>
            <a:ext cx="7848872" cy="5112568"/>
          </a:xfrm>
        </p:spPr>
        <p:txBody>
          <a:bodyPr>
            <a:normAutofit fontScale="40000" lnSpcReduction="20000"/>
          </a:bodyPr>
          <a:lstStyle/>
          <a:p>
            <a:pPr algn="ctr">
              <a:lnSpc>
                <a:spcPct val="120000"/>
              </a:lnSpc>
              <a:spcBef>
                <a:spcPts val="0"/>
              </a:spcBef>
              <a:spcAft>
                <a:spcPts val="0"/>
              </a:spcAft>
            </a:pPr>
            <a:r>
              <a:rPr lang="fa-IR" sz="6700" dirty="0" smtClean="0">
                <a:solidFill>
                  <a:srgbClr val="FF0000"/>
                </a:solidFill>
                <a:cs typeface="B Titr" pitchFamily="2" charset="-78"/>
              </a:rPr>
              <a:t>ابزار </a:t>
            </a:r>
            <a:r>
              <a:rPr lang="fa-IR" sz="6700" dirty="0">
                <a:solidFill>
                  <a:srgbClr val="FF0000"/>
                </a:solidFill>
                <a:cs typeface="B Titr" pitchFamily="2" charset="-78"/>
              </a:rPr>
              <a:t>دوم: پرسشنامه توسعه حرفه‌ای</a:t>
            </a:r>
            <a:endParaRPr lang="en-US" sz="6700" dirty="0">
              <a:solidFill>
                <a:srgbClr val="FF0000"/>
              </a:solidFill>
              <a:cs typeface="B Titr" pitchFamily="2" charset="-78"/>
            </a:endParaRPr>
          </a:p>
          <a:p>
            <a:pPr algn="just">
              <a:lnSpc>
                <a:spcPct val="120000"/>
              </a:lnSpc>
              <a:spcBef>
                <a:spcPts val="0"/>
              </a:spcBef>
              <a:spcAft>
                <a:spcPts val="0"/>
              </a:spcAft>
            </a:pPr>
            <a:r>
              <a:rPr lang="fa-IR" sz="4200" dirty="0">
                <a:cs typeface="B Titr" pitchFamily="2" charset="-78"/>
              </a:rPr>
              <a:t>دومین ابزار پژوهش که همان پرسشنامه توسعه حرفه‌ای بود، به استناد متن اصلی استاندارد توسعه حرفه‌ای معلمان نیوجرسی آمریکا(2014)  که حاوی4 استاندارد کلان، 11 استاندارد خرد، 33 شاخص عملکردی و 189 سنجه برآیندی است</a:t>
            </a:r>
            <a:r>
              <a:rPr lang="ar-SA" sz="4200" dirty="0">
                <a:cs typeface="B Titr" pitchFamily="2" charset="-78"/>
              </a:rPr>
              <a:t>. که به ازای </a:t>
            </a:r>
            <a:r>
              <a:rPr lang="fa-IR" sz="4200" dirty="0">
                <a:cs typeface="B Titr" pitchFamily="2" charset="-78"/>
              </a:rPr>
              <a:t>هر شاخص هفت سنجه انتخاب شد.  </a:t>
            </a:r>
            <a:endParaRPr lang="fa-IR" sz="4200" dirty="0" smtClean="0">
              <a:cs typeface="B Titr" pitchFamily="2" charset="-78"/>
            </a:endParaRPr>
          </a:p>
          <a:p>
            <a:pPr algn="just">
              <a:lnSpc>
                <a:spcPct val="120000"/>
              </a:lnSpc>
              <a:spcBef>
                <a:spcPts val="0"/>
              </a:spcBef>
              <a:spcAft>
                <a:spcPts val="0"/>
              </a:spcAft>
            </a:pPr>
            <a:endParaRPr lang="en-US" sz="4200" dirty="0">
              <a:cs typeface="B Titr" pitchFamily="2" charset="-78"/>
            </a:endParaRPr>
          </a:p>
          <a:p>
            <a:pPr algn="ctr">
              <a:lnSpc>
                <a:spcPct val="120000"/>
              </a:lnSpc>
              <a:spcBef>
                <a:spcPts val="0"/>
              </a:spcBef>
              <a:spcAft>
                <a:spcPts val="0"/>
              </a:spcAft>
            </a:pPr>
            <a:r>
              <a:rPr lang="fa-IR" sz="6700" dirty="0" smtClean="0">
                <a:solidFill>
                  <a:srgbClr val="FF0000"/>
                </a:solidFill>
                <a:cs typeface="B Titr" pitchFamily="2" charset="-78"/>
              </a:rPr>
              <a:t>روایی </a:t>
            </a:r>
            <a:r>
              <a:rPr lang="fa-IR" sz="6700" dirty="0">
                <a:solidFill>
                  <a:srgbClr val="FF0000"/>
                </a:solidFill>
                <a:cs typeface="B Titr" pitchFamily="2" charset="-78"/>
              </a:rPr>
              <a:t>پرسشنامه‌</a:t>
            </a:r>
            <a:endParaRPr lang="en-US" sz="6700" dirty="0">
              <a:solidFill>
                <a:srgbClr val="FF0000"/>
              </a:solidFill>
              <a:cs typeface="B Titr" pitchFamily="2" charset="-78"/>
            </a:endParaRPr>
          </a:p>
          <a:p>
            <a:pPr algn="just">
              <a:lnSpc>
                <a:spcPct val="120000"/>
              </a:lnSpc>
              <a:spcBef>
                <a:spcPts val="0"/>
              </a:spcBef>
              <a:spcAft>
                <a:spcPts val="0"/>
              </a:spcAft>
            </a:pPr>
            <a:r>
              <a:rPr lang="fa-IR" sz="4200" dirty="0" smtClean="0">
                <a:cs typeface="B Titr" pitchFamily="2" charset="-78"/>
              </a:rPr>
              <a:t>روایی </a:t>
            </a:r>
            <a:r>
              <a:rPr lang="fa-IR" sz="4200" dirty="0">
                <a:cs typeface="B Titr" pitchFamily="2" charset="-78"/>
              </a:rPr>
              <a:t>کلی از نظر 14 داور </a:t>
            </a:r>
            <a:r>
              <a:rPr lang="fa-IR" sz="4200" dirty="0" smtClean="0">
                <a:cs typeface="B Titr" pitchFamily="2" charset="-78"/>
              </a:rPr>
              <a:t>از طریق فرمول </a:t>
            </a:r>
            <a:r>
              <a:rPr lang="en-US" sz="4200" dirty="0" smtClean="0">
                <a:cs typeface="B Titr" pitchFamily="2" charset="-78"/>
              </a:rPr>
              <a:t>CVR </a:t>
            </a:r>
            <a:r>
              <a:rPr lang="fa-IR" sz="4200" dirty="0" smtClean="0">
                <a:cs typeface="B Titr" pitchFamily="2" charset="-78"/>
              </a:rPr>
              <a:t>در </a:t>
            </a:r>
            <a:r>
              <a:rPr lang="fa-IR" sz="4200" dirty="0">
                <a:cs typeface="B Titr" pitchFamily="2" charset="-78"/>
              </a:rPr>
              <a:t>مرحله اول با 187 سوال </a:t>
            </a:r>
            <a:r>
              <a:rPr lang="fa-IR" sz="4200" dirty="0" smtClean="0">
                <a:cs typeface="B Titr" pitchFamily="2" charset="-78"/>
              </a:rPr>
              <a:t>0/54 </a:t>
            </a:r>
            <a:r>
              <a:rPr lang="fa-IR" sz="4200" dirty="0">
                <a:cs typeface="B Titr" pitchFamily="2" charset="-78"/>
              </a:rPr>
              <a:t>و روایی </a:t>
            </a:r>
            <a:r>
              <a:rPr lang="fa-IR" sz="4200" dirty="0" smtClean="0">
                <a:cs typeface="B Titr" pitchFamily="2" charset="-78"/>
              </a:rPr>
              <a:t>پرسشنامه توسعه حرفه‌ای  </a:t>
            </a:r>
            <a:r>
              <a:rPr lang="fa-IR" sz="4200" dirty="0">
                <a:cs typeface="B Titr" pitchFamily="2" charset="-78"/>
              </a:rPr>
              <a:t>با 108 سوال منتخب مساوی یا بزرگ‌تر از حداقل روایی </a:t>
            </a:r>
            <a:r>
              <a:rPr lang="fa-IR" sz="4200" dirty="0" smtClean="0">
                <a:cs typeface="B Titr" pitchFamily="2" charset="-78"/>
              </a:rPr>
              <a:t>0/71 </a:t>
            </a:r>
            <a:r>
              <a:rPr lang="fa-IR" sz="4200" dirty="0">
                <a:cs typeface="B Titr" pitchFamily="2" charset="-78"/>
              </a:rPr>
              <a:t>به دست آمد که موید روایی پرسشنامه است</a:t>
            </a:r>
            <a:r>
              <a:rPr lang="fa-IR" sz="4200" dirty="0" smtClean="0">
                <a:cs typeface="B Titr" pitchFamily="2" charset="-78"/>
              </a:rPr>
              <a:t>.</a:t>
            </a:r>
          </a:p>
          <a:p>
            <a:pPr algn="just">
              <a:lnSpc>
                <a:spcPct val="120000"/>
              </a:lnSpc>
              <a:spcBef>
                <a:spcPts val="0"/>
              </a:spcBef>
              <a:spcAft>
                <a:spcPts val="0"/>
              </a:spcAft>
            </a:pPr>
            <a:r>
              <a:rPr lang="fa-IR" sz="4400" dirty="0">
                <a:cs typeface="B Titr" pitchFamily="2" charset="-78"/>
              </a:rPr>
              <a:t>متخصصان از رشته‌های علوم تربیتی، روانشناسی،  زبان انگلیسی،  ادبیات فارسی، مشاوره و راهنمایی تحصیلی، الهیات و معارف اسلامی، شیمی، فیزیک و علوم اجتماعی، کتابداری و اطلاع‌رسانی  انتخاب شدند.</a:t>
            </a:r>
            <a:endParaRPr lang="en-US" sz="4400" dirty="0">
              <a:cs typeface="B Titr" pitchFamily="2" charset="-78"/>
            </a:endParaRPr>
          </a:p>
          <a:p>
            <a:pPr algn="just">
              <a:lnSpc>
                <a:spcPct val="120000"/>
              </a:lnSpc>
              <a:spcBef>
                <a:spcPts val="0"/>
              </a:spcBef>
              <a:spcAft>
                <a:spcPts val="0"/>
              </a:spcAft>
            </a:pPr>
            <a:endParaRPr lang="en-US" sz="4200" dirty="0">
              <a:cs typeface="B Titr" pitchFamily="2" charset="-78"/>
            </a:endParaRPr>
          </a:p>
          <a:p>
            <a:pPr algn="ctr">
              <a:lnSpc>
                <a:spcPct val="120000"/>
              </a:lnSpc>
              <a:spcBef>
                <a:spcPts val="0"/>
              </a:spcBef>
              <a:spcAft>
                <a:spcPts val="0"/>
              </a:spcAft>
            </a:pPr>
            <a:r>
              <a:rPr lang="ar-SA" sz="6700" dirty="0" smtClean="0">
                <a:solidFill>
                  <a:srgbClr val="FF0000"/>
                </a:solidFill>
                <a:cs typeface="B Titr" pitchFamily="2" charset="-78"/>
              </a:rPr>
              <a:t>پایایی </a:t>
            </a:r>
            <a:r>
              <a:rPr lang="ar-SA" sz="6700" dirty="0">
                <a:solidFill>
                  <a:srgbClr val="FF0000"/>
                </a:solidFill>
                <a:cs typeface="B Titr" pitchFamily="2" charset="-78"/>
              </a:rPr>
              <a:t>پرسشنامه‌</a:t>
            </a:r>
            <a:endParaRPr lang="en-US" sz="6700" dirty="0">
              <a:solidFill>
                <a:srgbClr val="FF0000"/>
              </a:solidFill>
              <a:cs typeface="B Titr" pitchFamily="2" charset="-78"/>
            </a:endParaRPr>
          </a:p>
          <a:p>
            <a:pPr algn="just">
              <a:lnSpc>
                <a:spcPct val="120000"/>
              </a:lnSpc>
              <a:spcBef>
                <a:spcPts val="0"/>
              </a:spcBef>
              <a:spcAft>
                <a:spcPts val="0"/>
              </a:spcAft>
            </a:pPr>
            <a:r>
              <a:rPr lang="fa-IR" sz="4200" dirty="0">
                <a:cs typeface="B Titr" pitchFamily="2" charset="-78"/>
              </a:rPr>
              <a:t>ضریب پایایی پرسشنامه استاندارد توسعه حرفه‌ای برای دانشجو معلمان </a:t>
            </a:r>
            <a:r>
              <a:rPr lang="fa-IR" sz="4200" dirty="0" smtClean="0">
                <a:cs typeface="B Titr" pitchFamily="2" charset="-78"/>
              </a:rPr>
              <a:t>0/97 </a:t>
            </a:r>
            <a:r>
              <a:rPr lang="fa-IR" sz="4200" dirty="0">
                <a:cs typeface="B Titr" pitchFamily="2" charset="-78"/>
              </a:rPr>
              <a:t>به دست آمد.</a:t>
            </a:r>
            <a:endParaRPr lang="en-US" sz="4200" dirty="0">
              <a:cs typeface="B Titr" pitchFamily="2" charset="-78"/>
            </a:endParaRPr>
          </a:p>
          <a:p>
            <a:pPr algn="just">
              <a:lnSpc>
                <a:spcPct val="120000"/>
              </a:lnSpc>
              <a:spcBef>
                <a:spcPts val="0"/>
              </a:spcBef>
              <a:spcAft>
                <a:spcPts val="0"/>
              </a:spcAft>
            </a:pPr>
            <a:r>
              <a:rPr lang="fa-IR" sz="4200" dirty="0">
                <a:cs typeface="B Titr" pitchFamily="2" charset="-78"/>
              </a:rPr>
              <a:t>سوالات پرسشنامه استاندارد توسعه حرفه‌ای دانشجو معلمان در دو سطح کلان و خرد دسته‌بندی شدند. </a:t>
            </a:r>
            <a:endParaRPr lang="en-US" sz="4200" dirty="0">
              <a:cs typeface="B Titr" pitchFamily="2" charset="-78"/>
            </a:endParaRPr>
          </a:p>
          <a:p>
            <a:endParaRPr lang="en-US" dirty="0"/>
          </a:p>
        </p:txBody>
      </p:sp>
    </p:spTree>
    <p:extLst>
      <p:ext uri="{BB962C8B-B14F-4D97-AF65-F5344CB8AC3E}">
        <p14:creationId xmlns:p14="http://schemas.microsoft.com/office/powerpoint/2010/main" val="1553442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7992888" cy="576064"/>
          </a:xfrm>
        </p:spPr>
        <p:txBody>
          <a:bodyPr/>
          <a:lstStyle/>
          <a:p>
            <a:pPr marL="0" indent="0" algn="ctr">
              <a:buNone/>
            </a:pPr>
            <a:r>
              <a:rPr lang="en-US" sz="3600" dirty="0" smtClean="0"/>
              <a:t/>
            </a:r>
            <a:br>
              <a:rPr lang="en-US" sz="3600" dirty="0" smtClean="0"/>
            </a:br>
            <a:r>
              <a:rPr lang="en-US" sz="3600" dirty="0"/>
              <a:t/>
            </a:r>
            <a:br>
              <a:rPr lang="en-US" sz="3600" dirty="0"/>
            </a:br>
            <a:r>
              <a:rPr lang="en-US" sz="3600" dirty="0"/>
              <a:t/>
            </a:r>
            <a:br>
              <a:rPr lang="en-US" sz="3600" dirty="0"/>
            </a:br>
            <a:r>
              <a:rPr lang="en-US" dirty="0"/>
              <a:t/>
            </a:r>
            <a:br>
              <a:rPr lang="en-US" dirty="0"/>
            </a:br>
            <a:r>
              <a:rPr lang="fa-IR" sz="2800" dirty="0" smtClean="0">
                <a:effectLst/>
                <a:cs typeface="B Titr" pitchFamily="2" charset="-78"/>
              </a:rPr>
              <a:t>توزیع </a:t>
            </a:r>
            <a:r>
              <a:rPr lang="fa-IR" sz="2800" dirty="0">
                <a:effectLst/>
                <a:cs typeface="B Titr" pitchFamily="2" charset="-78"/>
              </a:rPr>
              <a:t>سوالات </a:t>
            </a:r>
            <a:r>
              <a:rPr lang="fa-IR" sz="2800" dirty="0" smtClean="0">
                <a:effectLst/>
                <a:cs typeface="B Titr" pitchFamily="2" charset="-78"/>
              </a:rPr>
              <a:t>پرسشنامه </a:t>
            </a:r>
            <a:r>
              <a:rPr lang="fa-IR" sz="2800" dirty="0">
                <a:effectLst/>
                <a:cs typeface="B Titr" pitchFamily="2" charset="-78"/>
              </a:rPr>
              <a:t>توسعه </a:t>
            </a:r>
            <a:r>
              <a:rPr lang="fa-IR" sz="2800" dirty="0" smtClean="0">
                <a:effectLst/>
                <a:cs typeface="B Titr" pitchFamily="2" charset="-78"/>
              </a:rPr>
              <a:t>حرفه‌ای</a:t>
            </a:r>
            <a:endParaRPr lang="en-US" sz="2800" dirty="0">
              <a:effectLst/>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030508379"/>
              </p:ext>
            </p:extLst>
          </p:nvPr>
        </p:nvGraphicFramePr>
        <p:xfrm>
          <a:off x="179512" y="620688"/>
          <a:ext cx="8784978" cy="6093296"/>
        </p:xfrm>
        <a:graphic>
          <a:graphicData uri="http://schemas.openxmlformats.org/drawingml/2006/table">
            <a:tbl>
              <a:tblPr rtl="1" firstRow="1" firstCol="1" bandRow="1">
                <a:tableStyleId>{72833802-FEF1-4C79-8D5D-14CF1EAF98D9}</a:tableStyleId>
              </a:tblPr>
              <a:tblGrid>
                <a:gridCol w="1816033"/>
                <a:gridCol w="5493659"/>
                <a:gridCol w="1475286"/>
              </a:tblGrid>
              <a:tr h="380831">
                <a:tc>
                  <a:txBody>
                    <a:bodyPr/>
                    <a:lstStyle/>
                    <a:p>
                      <a:pPr algn="ctr" rtl="1">
                        <a:lnSpc>
                          <a:spcPct val="115000"/>
                        </a:lnSpc>
                        <a:spcAft>
                          <a:spcPts val="0"/>
                        </a:spcAft>
                      </a:pPr>
                      <a:r>
                        <a:rPr lang="fa-IR" sz="1400" dirty="0">
                          <a:effectLst/>
                          <a:cs typeface="B Titr" pitchFamily="2" charset="-78"/>
                        </a:rPr>
                        <a:t>سطح</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a:effectLst/>
                          <a:cs typeface="B Titr" pitchFamily="2" charset="-78"/>
                        </a:rPr>
                        <a:t>عنوان</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a:effectLst/>
                          <a:cs typeface="B Titr" pitchFamily="2" charset="-78"/>
                        </a:rPr>
                        <a:t>سوالات شماره</a:t>
                      </a:r>
                      <a:endParaRPr lang="en-US" sz="1400" dirty="0">
                        <a:effectLst/>
                        <a:latin typeface="Calibri"/>
                        <a:ea typeface="Calibri"/>
                        <a:cs typeface="B Titr" pitchFamily="2" charset="-78"/>
                      </a:endParaRPr>
                    </a:p>
                  </a:txBody>
                  <a:tcPr marL="68580" marR="68580" marT="0" marB="0"/>
                </a:tc>
              </a:tr>
              <a:tr h="380831">
                <a:tc>
                  <a:txBody>
                    <a:bodyPr/>
                    <a:lstStyle/>
                    <a:p>
                      <a:pPr algn="ctr" rtl="1">
                        <a:lnSpc>
                          <a:spcPct val="115000"/>
                        </a:lnSpc>
                        <a:spcAft>
                          <a:spcPts val="0"/>
                        </a:spcAft>
                      </a:pPr>
                      <a:r>
                        <a:rPr lang="fa-IR" sz="1400" dirty="0">
                          <a:effectLst/>
                          <a:cs typeface="B Titr" pitchFamily="2" charset="-78"/>
                        </a:rPr>
                        <a:t>کلان</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a:effectLst/>
                          <a:cs typeface="B Titr" pitchFamily="2" charset="-78"/>
                        </a:rPr>
                        <a:t>یادگیرنده و </a:t>
                      </a:r>
                      <a:r>
                        <a:rPr lang="fa-IR" sz="1400" dirty="0" smtClean="0">
                          <a:effectLst/>
                          <a:cs typeface="B Titr" pitchFamily="2" charset="-78"/>
                        </a:rPr>
                        <a:t>یادگیری (مولفه‌های 3-1)</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a:effectLst/>
                          <a:cs typeface="B Titr" pitchFamily="2" charset="-78"/>
                        </a:rPr>
                        <a:t>33-1</a:t>
                      </a:r>
                      <a:endParaRPr lang="en-US" sz="1400">
                        <a:effectLst/>
                        <a:latin typeface="Calibri"/>
                        <a:ea typeface="Calibri"/>
                        <a:cs typeface="B Titr" pitchFamily="2" charset="-78"/>
                      </a:endParaRPr>
                    </a:p>
                  </a:txBody>
                  <a:tcPr marL="68580" marR="68580" marT="0" marB="0"/>
                </a:tc>
              </a:tr>
              <a:tr h="380831">
                <a:tc>
                  <a:txBody>
                    <a:bodyPr/>
                    <a:lstStyle/>
                    <a:p>
                      <a:pPr algn="ctr" rtl="1">
                        <a:lnSpc>
                          <a:spcPct val="115000"/>
                        </a:lnSpc>
                        <a:spcAft>
                          <a:spcPts val="0"/>
                        </a:spcAft>
                      </a:pPr>
                      <a:r>
                        <a:rPr lang="fa-IR" sz="1400">
                          <a:effectLst/>
                          <a:cs typeface="B Titr" pitchFamily="2" charset="-78"/>
                        </a:rPr>
                        <a:t>خرد</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smtClean="0">
                          <a:effectLst/>
                          <a:cs typeface="B Titr" pitchFamily="2" charset="-78"/>
                        </a:rPr>
                        <a:t>مولفه اول: </a:t>
                      </a:r>
                      <a:r>
                        <a:rPr lang="fa-IR" sz="1400" dirty="0">
                          <a:effectLst/>
                          <a:cs typeface="B Titr" pitchFamily="2" charset="-78"/>
                        </a:rPr>
                        <a:t>توسعه یادگیرنده</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a:effectLst/>
                          <a:cs typeface="B Titr" pitchFamily="2" charset="-78"/>
                        </a:rPr>
                        <a:t>10-1</a:t>
                      </a:r>
                      <a:endParaRPr lang="en-US" sz="1400">
                        <a:effectLst/>
                        <a:latin typeface="Calibri"/>
                        <a:ea typeface="Calibri"/>
                        <a:cs typeface="B Titr" pitchFamily="2" charset="-78"/>
                      </a:endParaRPr>
                    </a:p>
                  </a:txBody>
                  <a:tcPr marL="68580" marR="68580" marT="0" marB="0"/>
                </a:tc>
              </a:tr>
              <a:tr h="380831">
                <a:tc>
                  <a:txBody>
                    <a:bodyPr/>
                    <a:lstStyle/>
                    <a:p>
                      <a:pPr algn="ctr" rtl="1">
                        <a:lnSpc>
                          <a:spcPct val="115000"/>
                        </a:lnSpc>
                        <a:spcAft>
                          <a:spcPts val="0"/>
                        </a:spcAft>
                      </a:pPr>
                      <a:r>
                        <a:rPr lang="fa-IR" sz="1400">
                          <a:effectLst/>
                          <a:cs typeface="B Titr" pitchFamily="2" charset="-78"/>
                        </a:rPr>
                        <a:t>خرد</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smtClean="0">
                          <a:effectLst/>
                          <a:cs typeface="B Titr" pitchFamily="2" charset="-78"/>
                        </a:rPr>
                        <a:t>مولفه </a:t>
                      </a:r>
                      <a:r>
                        <a:rPr lang="fa-IR" sz="1400" dirty="0">
                          <a:effectLst/>
                          <a:cs typeface="B Titr" pitchFamily="2" charset="-78"/>
                        </a:rPr>
                        <a:t>دوم: تفاوت های یادگیری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a:effectLst/>
                          <a:cs typeface="B Titr" pitchFamily="2" charset="-78"/>
                        </a:rPr>
                        <a:t>20-11</a:t>
                      </a:r>
                      <a:endParaRPr lang="en-US" sz="1400">
                        <a:effectLst/>
                        <a:latin typeface="Calibri"/>
                        <a:ea typeface="Calibri"/>
                        <a:cs typeface="B Titr" pitchFamily="2" charset="-78"/>
                      </a:endParaRPr>
                    </a:p>
                  </a:txBody>
                  <a:tcPr marL="68580" marR="68580" marT="0" marB="0"/>
                </a:tc>
              </a:tr>
              <a:tr h="380831">
                <a:tc>
                  <a:txBody>
                    <a:bodyPr/>
                    <a:lstStyle/>
                    <a:p>
                      <a:pPr algn="ctr" rtl="1">
                        <a:lnSpc>
                          <a:spcPct val="115000"/>
                        </a:lnSpc>
                        <a:spcAft>
                          <a:spcPts val="0"/>
                        </a:spcAft>
                      </a:pPr>
                      <a:r>
                        <a:rPr lang="fa-IR" sz="1400">
                          <a:effectLst/>
                          <a:cs typeface="B Titr" pitchFamily="2" charset="-78"/>
                        </a:rPr>
                        <a:t>خرد</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smtClean="0">
                          <a:effectLst/>
                          <a:cs typeface="B Titr" pitchFamily="2" charset="-78"/>
                        </a:rPr>
                        <a:t>مولفه سوم</a:t>
                      </a:r>
                      <a:r>
                        <a:rPr lang="fa-IR" sz="1400" dirty="0">
                          <a:effectLst/>
                          <a:cs typeface="B Titr" pitchFamily="2" charset="-78"/>
                        </a:rPr>
                        <a:t>: محیط یادگیری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a:effectLst/>
                          <a:cs typeface="B Titr" pitchFamily="2" charset="-78"/>
                        </a:rPr>
                        <a:t>33-21</a:t>
                      </a:r>
                      <a:endParaRPr lang="en-US" sz="1400">
                        <a:effectLst/>
                        <a:latin typeface="Calibri"/>
                        <a:ea typeface="Calibri"/>
                        <a:cs typeface="B Titr" pitchFamily="2" charset="-78"/>
                      </a:endParaRPr>
                    </a:p>
                  </a:txBody>
                  <a:tcPr marL="68580" marR="68580" marT="0" marB="0"/>
                </a:tc>
              </a:tr>
              <a:tr h="380831">
                <a:tc>
                  <a:txBody>
                    <a:bodyPr/>
                    <a:lstStyle/>
                    <a:p>
                      <a:pPr algn="ctr" rtl="1">
                        <a:lnSpc>
                          <a:spcPct val="115000"/>
                        </a:lnSpc>
                        <a:spcAft>
                          <a:spcPts val="0"/>
                        </a:spcAft>
                      </a:pPr>
                      <a:r>
                        <a:rPr lang="fa-IR" sz="1400">
                          <a:effectLst/>
                          <a:cs typeface="B Titr" pitchFamily="2" charset="-78"/>
                        </a:rPr>
                        <a:t>کلان</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a:effectLst/>
                          <a:cs typeface="B Titr" pitchFamily="2" charset="-78"/>
                        </a:rPr>
                        <a:t>محتوای دانش </a:t>
                      </a:r>
                      <a:r>
                        <a:rPr lang="fa-IR" sz="1400" dirty="0" smtClean="0">
                          <a:effectLst/>
                          <a:cs typeface="B Titr" pitchFamily="2" charset="-78"/>
                        </a:rPr>
                        <a:t>(مولفه‌های </a:t>
                      </a:r>
                      <a:r>
                        <a:rPr lang="fa-IR" sz="1400" dirty="0">
                          <a:effectLst/>
                          <a:cs typeface="B Titr" pitchFamily="2" charset="-78"/>
                        </a:rPr>
                        <a:t>5-4)</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a:effectLst/>
                          <a:cs typeface="B Titr" pitchFamily="2" charset="-78"/>
                        </a:rPr>
                        <a:t>50-34</a:t>
                      </a:r>
                      <a:endParaRPr lang="en-US" sz="1400">
                        <a:effectLst/>
                        <a:latin typeface="Calibri"/>
                        <a:ea typeface="Calibri"/>
                        <a:cs typeface="B Titr" pitchFamily="2" charset="-78"/>
                      </a:endParaRPr>
                    </a:p>
                  </a:txBody>
                  <a:tcPr marL="68580" marR="68580" marT="0" marB="0"/>
                </a:tc>
              </a:tr>
              <a:tr h="380831">
                <a:tc>
                  <a:txBody>
                    <a:bodyPr/>
                    <a:lstStyle/>
                    <a:p>
                      <a:pPr algn="ctr" rtl="1">
                        <a:lnSpc>
                          <a:spcPct val="115000"/>
                        </a:lnSpc>
                        <a:spcAft>
                          <a:spcPts val="0"/>
                        </a:spcAft>
                      </a:pPr>
                      <a:r>
                        <a:rPr lang="fa-IR" sz="1400">
                          <a:effectLst/>
                          <a:cs typeface="B Titr" pitchFamily="2" charset="-78"/>
                        </a:rPr>
                        <a:t>خرد</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smtClean="0">
                          <a:effectLst/>
                          <a:cs typeface="B Titr" pitchFamily="2" charset="-78"/>
                        </a:rPr>
                        <a:t>مولفه </a:t>
                      </a:r>
                      <a:r>
                        <a:rPr lang="fa-IR" sz="1400" dirty="0">
                          <a:effectLst/>
                          <a:cs typeface="B Titr" pitchFamily="2" charset="-78"/>
                        </a:rPr>
                        <a:t>چهارم: دانش بنیادی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a:effectLst/>
                          <a:cs typeface="B Titr" pitchFamily="2" charset="-78"/>
                        </a:rPr>
                        <a:t>42-34</a:t>
                      </a:r>
                      <a:endParaRPr lang="en-US" sz="1400">
                        <a:effectLst/>
                        <a:latin typeface="Calibri"/>
                        <a:ea typeface="Calibri"/>
                        <a:cs typeface="B Titr" pitchFamily="2" charset="-78"/>
                      </a:endParaRPr>
                    </a:p>
                  </a:txBody>
                  <a:tcPr marL="68580" marR="68580" marT="0" marB="0"/>
                </a:tc>
              </a:tr>
              <a:tr h="380831">
                <a:tc>
                  <a:txBody>
                    <a:bodyPr/>
                    <a:lstStyle/>
                    <a:p>
                      <a:pPr algn="ctr" rtl="1">
                        <a:lnSpc>
                          <a:spcPct val="115000"/>
                        </a:lnSpc>
                        <a:spcAft>
                          <a:spcPts val="0"/>
                        </a:spcAft>
                      </a:pPr>
                      <a:r>
                        <a:rPr lang="fa-IR" sz="1400">
                          <a:effectLst/>
                          <a:cs typeface="B Titr" pitchFamily="2" charset="-78"/>
                        </a:rPr>
                        <a:t>خرد</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smtClean="0">
                          <a:effectLst/>
                          <a:cs typeface="B Titr" pitchFamily="2" charset="-78"/>
                        </a:rPr>
                        <a:t>مولفه </a:t>
                      </a:r>
                      <a:r>
                        <a:rPr lang="fa-IR" sz="1400" dirty="0">
                          <a:effectLst/>
                          <a:cs typeface="B Titr" pitchFamily="2" charset="-78"/>
                        </a:rPr>
                        <a:t>پنجم: به کارگیری محتوا</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a:effectLst/>
                          <a:cs typeface="B Titr" pitchFamily="2" charset="-78"/>
                        </a:rPr>
                        <a:t>50-43</a:t>
                      </a:r>
                      <a:endParaRPr lang="en-US" sz="1400">
                        <a:effectLst/>
                        <a:latin typeface="Calibri"/>
                        <a:ea typeface="Calibri"/>
                        <a:cs typeface="B Titr" pitchFamily="2" charset="-78"/>
                      </a:endParaRPr>
                    </a:p>
                  </a:txBody>
                  <a:tcPr marL="68580" marR="68580" marT="0" marB="0"/>
                </a:tc>
              </a:tr>
              <a:tr h="380831">
                <a:tc>
                  <a:txBody>
                    <a:bodyPr/>
                    <a:lstStyle/>
                    <a:p>
                      <a:pPr algn="ctr" rtl="1">
                        <a:lnSpc>
                          <a:spcPct val="115000"/>
                        </a:lnSpc>
                        <a:spcAft>
                          <a:spcPts val="0"/>
                        </a:spcAft>
                      </a:pPr>
                      <a:r>
                        <a:rPr lang="fa-IR" sz="1400">
                          <a:effectLst/>
                          <a:cs typeface="B Titr" pitchFamily="2" charset="-78"/>
                        </a:rPr>
                        <a:t>کلان</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a:effectLst/>
                          <a:cs typeface="B Titr" pitchFamily="2" charset="-78"/>
                        </a:rPr>
                        <a:t>تمرین آموزشی </a:t>
                      </a:r>
                      <a:r>
                        <a:rPr lang="fa-IR" sz="1400" dirty="0" smtClean="0">
                          <a:effectLst/>
                          <a:cs typeface="B Titr" pitchFamily="2" charset="-78"/>
                        </a:rPr>
                        <a:t>(مولفه‌های </a:t>
                      </a:r>
                      <a:r>
                        <a:rPr lang="fa-IR" sz="1400" dirty="0">
                          <a:effectLst/>
                          <a:cs typeface="B Titr" pitchFamily="2" charset="-78"/>
                        </a:rPr>
                        <a:t>8-6)</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a:effectLst/>
                          <a:cs typeface="B Titr" pitchFamily="2" charset="-78"/>
                        </a:rPr>
                        <a:t>78-51</a:t>
                      </a:r>
                      <a:endParaRPr lang="en-US" sz="1400">
                        <a:effectLst/>
                        <a:latin typeface="Calibri"/>
                        <a:ea typeface="Calibri"/>
                        <a:cs typeface="B Titr" pitchFamily="2" charset="-78"/>
                      </a:endParaRPr>
                    </a:p>
                  </a:txBody>
                  <a:tcPr marL="68580" marR="68580" marT="0" marB="0"/>
                </a:tc>
              </a:tr>
              <a:tr h="380831">
                <a:tc>
                  <a:txBody>
                    <a:bodyPr/>
                    <a:lstStyle/>
                    <a:p>
                      <a:pPr algn="ctr" rtl="1">
                        <a:lnSpc>
                          <a:spcPct val="115000"/>
                        </a:lnSpc>
                        <a:spcAft>
                          <a:spcPts val="0"/>
                        </a:spcAft>
                      </a:pPr>
                      <a:r>
                        <a:rPr lang="fa-IR" sz="1400">
                          <a:effectLst/>
                          <a:cs typeface="B Titr" pitchFamily="2" charset="-78"/>
                        </a:rPr>
                        <a:t>خرد</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smtClean="0">
                          <a:effectLst/>
                          <a:cs typeface="B Titr" pitchFamily="2" charset="-78"/>
                        </a:rPr>
                        <a:t>مولفه </a:t>
                      </a:r>
                      <a:r>
                        <a:rPr lang="fa-IR" sz="1400" dirty="0">
                          <a:effectLst/>
                          <a:cs typeface="B Titr" pitchFamily="2" charset="-78"/>
                        </a:rPr>
                        <a:t>ششم: سنجش</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a:effectLst/>
                          <a:cs typeface="B Titr" pitchFamily="2" charset="-78"/>
                        </a:rPr>
                        <a:t>55-51</a:t>
                      </a:r>
                      <a:endParaRPr lang="en-US" sz="1400">
                        <a:effectLst/>
                        <a:latin typeface="Calibri"/>
                        <a:ea typeface="Calibri"/>
                        <a:cs typeface="B Titr" pitchFamily="2" charset="-78"/>
                      </a:endParaRPr>
                    </a:p>
                  </a:txBody>
                  <a:tcPr marL="68580" marR="68580" marT="0" marB="0"/>
                </a:tc>
              </a:tr>
              <a:tr h="380831">
                <a:tc>
                  <a:txBody>
                    <a:bodyPr/>
                    <a:lstStyle/>
                    <a:p>
                      <a:pPr algn="ctr" rtl="1">
                        <a:lnSpc>
                          <a:spcPct val="115000"/>
                        </a:lnSpc>
                        <a:spcAft>
                          <a:spcPts val="0"/>
                        </a:spcAft>
                      </a:pPr>
                      <a:r>
                        <a:rPr lang="fa-IR" sz="1400">
                          <a:effectLst/>
                          <a:cs typeface="B Titr" pitchFamily="2" charset="-78"/>
                        </a:rPr>
                        <a:t>خرد</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smtClean="0">
                          <a:effectLst/>
                          <a:cs typeface="B Titr" pitchFamily="2" charset="-78"/>
                        </a:rPr>
                        <a:t>مولفه </a:t>
                      </a:r>
                      <a:r>
                        <a:rPr lang="fa-IR" sz="1400" dirty="0">
                          <a:effectLst/>
                          <a:cs typeface="B Titr" pitchFamily="2" charset="-78"/>
                        </a:rPr>
                        <a:t>هفتم: برنامه ریزی برای آموزش</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a:effectLst/>
                          <a:cs typeface="B Titr" pitchFamily="2" charset="-78"/>
                        </a:rPr>
                        <a:t>64-56</a:t>
                      </a:r>
                      <a:endParaRPr lang="en-US" sz="1400">
                        <a:effectLst/>
                        <a:latin typeface="Calibri"/>
                        <a:ea typeface="Calibri"/>
                        <a:cs typeface="B Titr" pitchFamily="2" charset="-78"/>
                      </a:endParaRPr>
                    </a:p>
                  </a:txBody>
                  <a:tcPr marL="68580" marR="68580" marT="0" marB="0"/>
                </a:tc>
              </a:tr>
              <a:tr h="380831">
                <a:tc>
                  <a:txBody>
                    <a:bodyPr/>
                    <a:lstStyle/>
                    <a:p>
                      <a:pPr algn="ctr" rtl="1">
                        <a:lnSpc>
                          <a:spcPct val="115000"/>
                        </a:lnSpc>
                        <a:spcAft>
                          <a:spcPts val="0"/>
                        </a:spcAft>
                      </a:pPr>
                      <a:r>
                        <a:rPr lang="fa-IR" sz="1400">
                          <a:effectLst/>
                          <a:cs typeface="B Titr" pitchFamily="2" charset="-78"/>
                        </a:rPr>
                        <a:t>خرد</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smtClean="0">
                          <a:effectLst/>
                          <a:cs typeface="B Titr" pitchFamily="2" charset="-78"/>
                        </a:rPr>
                        <a:t>مولفه </a:t>
                      </a:r>
                      <a:r>
                        <a:rPr lang="fa-IR" sz="1400" dirty="0">
                          <a:effectLst/>
                          <a:cs typeface="B Titr" pitchFamily="2" charset="-78"/>
                        </a:rPr>
                        <a:t>هشتم: راهبردهای آموزشی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a:effectLst/>
                          <a:cs typeface="B Titr" pitchFamily="2" charset="-78"/>
                        </a:rPr>
                        <a:t>78- 65</a:t>
                      </a:r>
                      <a:endParaRPr lang="en-US" sz="1400">
                        <a:effectLst/>
                        <a:latin typeface="Calibri"/>
                        <a:ea typeface="Calibri"/>
                        <a:cs typeface="B Titr" pitchFamily="2" charset="-78"/>
                      </a:endParaRPr>
                    </a:p>
                  </a:txBody>
                  <a:tcPr marL="68580" marR="68580" marT="0" marB="0"/>
                </a:tc>
              </a:tr>
              <a:tr h="380831">
                <a:tc>
                  <a:txBody>
                    <a:bodyPr/>
                    <a:lstStyle/>
                    <a:p>
                      <a:pPr algn="ctr" rtl="1">
                        <a:lnSpc>
                          <a:spcPct val="115000"/>
                        </a:lnSpc>
                        <a:spcAft>
                          <a:spcPts val="0"/>
                        </a:spcAft>
                      </a:pPr>
                      <a:r>
                        <a:rPr lang="fa-IR" sz="1400">
                          <a:effectLst/>
                          <a:cs typeface="B Titr" pitchFamily="2" charset="-78"/>
                        </a:rPr>
                        <a:t>کلان</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a:effectLst/>
                          <a:cs typeface="B Titr" pitchFamily="2" charset="-78"/>
                        </a:rPr>
                        <a:t>مسئولیت‌ پذیری حرفه‌ای </a:t>
                      </a:r>
                      <a:r>
                        <a:rPr lang="fa-IR" sz="1400" dirty="0" smtClean="0">
                          <a:effectLst/>
                          <a:cs typeface="B Titr" pitchFamily="2" charset="-78"/>
                        </a:rPr>
                        <a:t>(مولفه‌های </a:t>
                      </a:r>
                      <a:r>
                        <a:rPr lang="fa-IR" sz="1400" dirty="0">
                          <a:effectLst/>
                          <a:cs typeface="B Titr" pitchFamily="2" charset="-78"/>
                        </a:rPr>
                        <a:t>11-9)</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a:effectLst/>
                          <a:cs typeface="B Titr" pitchFamily="2" charset="-78"/>
                        </a:rPr>
                        <a:t>108-79</a:t>
                      </a:r>
                      <a:endParaRPr lang="en-US" sz="1400" dirty="0">
                        <a:effectLst/>
                        <a:latin typeface="Calibri"/>
                        <a:ea typeface="Calibri"/>
                        <a:cs typeface="B Titr" pitchFamily="2" charset="-78"/>
                      </a:endParaRPr>
                    </a:p>
                  </a:txBody>
                  <a:tcPr marL="68580" marR="68580" marT="0" marB="0"/>
                </a:tc>
              </a:tr>
              <a:tr h="380831">
                <a:tc>
                  <a:txBody>
                    <a:bodyPr/>
                    <a:lstStyle/>
                    <a:p>
                      <a:pPr algn="ctr" rtl="1">
                        <a:lnSpc>
                          <a:spcPct val="115000"/>
                        </a:lnSpc>
                        <a:spcAft>
                          <a:spcPts val="0"/>
                        </a:spcAft>
                      </a:pPr>
                      <a:r>
                        <a:rPr lang="fa-IR" sz="1400">
                          <a:effectLst/>
                          <a:cs typeface="B Titr" pitchFamily="2" charset="-78"/>
                        </a:rPr>
                        <a:t>خرد</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smtClean="0">
                          <a:effectLst/>
                          <a:cs typeface="B Titr" pitchFamily="2" charset="-78"/>
                        </a:rPr>
                        <a:t>مولفه </a:t>
                      </a:r>
                      <a:r>
                        <a:rPr lang="fa-IR" sz="1400" dirty="0">
                          <a:effectLst/>
                          <a:cs typeface="B Titr" pitchFamily="2" charset="-78"/>
                        </a:rPr>
                        <a:t>نهم: یادگیری حرفه‌ای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a:effectLst/>
                          <a:cs typeface="B Titr" pitchFamily="2" charset="-78"/>
                        </a:rPr>
                        <a:t>85-79</a:t>
                      </a:r>
                      <a:endParaRPr lang="en-US" sz="1400" dirty="0">
                        <a:effectLst/>
                        <a:latin typeface="Calibri"/>
                        <a:ea typeface="Calibri"/>
                        <a:cs typeface="B Titr" pitchFamily="2" charset="-78"/>
                      </a:endParaRPr>
                    </a:p>
                  </a:txBody>
                  <a:tcPr marL="68580" marR="68580" marT="0" marB="0"/>
                </a:tc>
              </a:tr>
              <a:tr h="380831">
                <a:tc>
                  <a:txBody>
                    <a:bodyPr/>
                    <a:lstStyle/>
                    <a:p>
                      <a:pPr algn="ctr" rtl="1">
                        <a:lnSpc>
                          <a:spcPct val="115000"/>
                        </a:lnSpc>
                        <a:spcAft>
                          <a:spcPts val="0"/>
                        </a:spcAft>
                      </a:pPr>
                      <a:r>
                        <a:rPr lang="fa-IR" sz="1400">
                          <a:effectLst/>
                          <a:cs typeface="B Titr" pitchFamily="2" charset="-78"/>
                        </a:rPr>
                        <a:t>خرد</a:t>
                      </a:r>
                      <a:endParaRPr lang="en-US" sz="140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smtClean="0">
                          <a:effectLst/>
                          <a:cs typeface="B Titr" pitchFamily="2" charset="-78"/>
                        </a:rPr>
                        <a:t>مولفه </a:t>
                      </a:r>
                      <a:r>
                        <a:rPr lang="fa-IR" sz="1400" dirty="0">
                          <a:effectLst/>
                          <a:cs typeface="B Titr" pitchFamily="2" charset="-78"/>
                        </a:rPr>
                        <a:t>دهم: رهبری و همکاری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a:effectLst/>
                          <a:cs typeface="B Titr" pitchFamily="2" charset="-78"/>
                        </a:rPr>
                        <a:t>95-86</a:t>
                      </a:r>
                      <a:endParaRPr lang="en-US" sz="1400" dirty="0">
                        <a:effectLst/>
                        <a:latin typeface="Calibri"/>
                        <a:ea typeface="Calibri"/>
                        <a:cs typeface="B Titr" pitchFamily="2" charset="-78"/>
                      </a:endParaRPr>
                    </a:p>
                  </a:txBody>
                  <a:tcPr marL="68580" marR="68580" marT="0" marB="0"/>
                </a:tc>
              </a:tr>
              <a:tr h="380831">
                <a:tc>
                  <a:txBody>
                    <a:bodyPr/>
                    <a:lstStyle/>
                    <a:p>
                      <a:pPr algn="ctr" rtl="1">
                        <a:lnSpc>
                          <a:spcPct val="115000"/>
                        </a:lnSpc>
                        <a:spcAft>
                          <a:spcPts val="0"/>
                        </a:spcAft>
                      </a:pPr>
                      <a:r>
                        <a:rPr lang="fa-IR" sz="1400" dirty="0" smtClean="0">
                          <a:effectLst/>
                          <a:latin typeface="Calibri"/>
                          <a:ea typeface="Calibri"/>
                          <a:cs typeface="B Titr" pitchFamily="2" charset="-78"/>
                        </a:rPr>
                        <a:t>خرد</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kern="1200" dirty="0" smtClean="0">
                          <a:solidFill>
                            <a:schemeClr val="tx1"/>
                          </a:solidFill>
                          <a:effectLst/>
                          <a:latin typeface="+mn-lt"/>
                          <a:ea typeface="+mn-ea"/>
                          <a:cs typeface="B Titr" pitchFamily="2" charset="-78"/>
                        </a:rPr>
                        <a:t>مولفه یازدهم: اخلاق عملی</a:t>
                      </a:r>
                      <a:endParaRPr lang="en-US" sz="1400" dirty="0">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1400" dirty="0" smtClean="0">
                          <a:effectLst/>
                          <a:latin typeface="Calibri"/>
                          <a:ea typeface="Calibri"/>
                          <a:cs typeface="B Titr" pitchFamily="2" charset="-78"/>
                        </a:rPr>
                        <a:t>108-96</a:t>
                      </a:r>
                      <a:endParaRPr lang="en-US" sz="1400" dirty="0">
                        <a:effectLst/>
                        <a:latin typeface="Calibri"/>
                        <a:ea typeface="Calibri"/>
                        <a:cs typeface="B Titr" pitchFamily="2" charset="-78"/>
                      </a:endParaRPr>
                    </a:p>
                  </a:txBody>
                  <a:tcPr marL="68580" marR="68580" marT="0" marB="0"/>
                </a:tc>
              </a:tr>
            </a:tbl>
          </a:graphicData>
        </a:graphic>
      </p:graphicFrame>
    </p:spTree>
    <p:extLst>
      <p:ext uri="{BB962C8B-B14F-4D97-AF65-F5344CB8AC3E}">
        <p14:creationId xmlns:p14="http://schemas.microsoft.com/office/powerpoint/2010/main" val="2288426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848872" cy="518922"/>
          </a:xfrm>
        </p:spPr>
        <p:txBody>
          <a:bodyPr/>
          <a:lstStyle/>
          <a:p>
            <a:pPr marL="0" indent="0" algn="ctr">
              <a:buNone/>
            </a:pPr>
            <a:r>
              <a:rPr lang="fa-IR" dirty="0" smtClean="0">
                <a:cs typeface="B Titr" pitchFamily="2" charset="-78"/>
              </a:rPr>
              <a:t>اهمیت و ضرورت</a:t>
            </a:r>
            <a:endParaRPr lang="fa-IR" dirty="0">
              <a:cs typeface="B Titr" pitchFamily="2" charset="-78"/>
            </a:endParaRPr>
          </a:p>
        </p:txBody>
      </p:sp>
      <p:graphicFrame>
        <p:nvGraphicFramePr>
          <p:cNvPr id="5" name="Diagram 4"/>
          <p:cNvGraphicFramePr/>
          <p:nvPr>
            <p:extLst>
              <p:ext uri="{D42A27DB-BD31-4B8C-83A1-F6EECF244321}">
                <p14:modId xmlns:p14="http://schemas.microsoft.com/office/powerpoint/2010/main" val="3512612460"/>
              </p:ext>
            </p:extLst>
          </p:nvPr>
        </p:nvGraphicFramePr>
        <p:xfrm>
          <a:off x="251520" y="1052736"/>
          <a:ext cx="871296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6533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7992888" cy="648072"/>
          </a:xfrm>
        </p:spPr>
        <p:txBody>
          <a:bodyPr/>
          <a:lstStyle/>
          <a:p>
            <a:pPr marL="0" indent="0" algn="ctr">
              <a:buNone/>
            </a:pPr>
            <a:r>
              <a:rPr lang="en-US" sz="3600" dirty="0" smtClean="0"/>
              <a:t/>
            </a:r>
            <a:br>
              <a:rPr lang="en-US" sz="3600" dirty="0" smtClean="0"/>
            </a:br>
            <a:r>
              <a:rPr lang="en-US" sz="3600" dirty="0"/>
              <a:t/>
            </a:r>
            <a:br>
              <a:rPr lang="en-US" sz="3600" dirty="0"/>
            </a:br>
            <a:r>
              <a:rPr lang="ar-SA" sz="4000" dirty="0" smtClean="0">
                <a:effectLst/>
                <a:cs typeface="B Titr" pitchFamily="2" charset="-78"/>
              </a:rPr>
              <a:t>شیوه </a:t>
            </a:r>
            <a:r>
              <a:rPr lang="ar-SA" sz="4000" dirty="0">
                <a:effectLst/>
                <a:cs typeface="B Titr" pitchFamily="2" charset="-78"/>
              </a:rPr>
              <a:t>گردآوري داده‏ها </a:t>
            </a:r>
            <a:endParaRPr lang="en-US" sz="2400" dirty="0">
              <a:effectLst/>
              <a:cs typeface="B Titr" pitchFamily="2" charset="-78"/>
            </a:endParaRPr>
          </a:p>
        </p:txBody>
      </p:sp>
      <p:sp>
        <p:nvSpPr>
          <p:cNvPr id="3" name="Text Placeholder 2"/>
          <p:cNvSpPr>
            <a:spLocks noGrp="1"/>
          </p:cNvSpPr>
          <p:nvPr>
            <p:ph type="body" idx="1"/>
          </p:nvPr>
        </p:nvSpPr>
        <p:spPr>
          <a:xfrm>
            <a:off x="323528" y="1268760"/>
            <a:ext cx="8496944" cy="5112568"/>
          </a:xfrm>
        </p:spPr>
        <p:txBody>
          <a:bodyPr>
            <a:normAutofit fontScale="85000" lnSpcReduction="10000"/>
          </a:bodyPr>
          <a:lstStyle/>
          <a:p>
            <a:pPr algn="ctr"/>
            <a:r>
              <a:rPr lang="ar-SA" dirty="0"/>
              <a:t> </a:t>
            </a:r>
            <a:r>
              <a:rPr lang="ar-SA" sz="3000" dirty="0">
                <a:solidFill>
                  <a:srgbClr val="FF0000"/>
                </a:solidFill>
                <a:cs typeface="B Titr" pitchFamily="2" charset="-78"/>
              </a:rPr>
              <a:t>شیوه گردآوري داده‏ها </a:t>
            </a:r>
            <a:endParaRPr lang="en-US" sz="3000" dirty="0">
              <a:solidFill>
                <a:srgbClr val="FF0000"/>
              </a:solidFill>
              <a:cs typeface="B Titr" pitchFamily="2" charset="-78"/>
            </a:endParaRPr>
          </a:p>
          <a:p>
            <a:pPr algn="just">
              <a:lnSpc>
                <a:spcPct val="120000"/>
              </a:lnSpc>
              <a:spcBef>
                <a:spcPts val="0"/>
              </a:spcBef>
              <a:spcAft>
                <a:spcPts val="0"/>
              </a:spcAft>
            </a:pPr>
            <a:r>
              <a:rPr lang="fa-IR" sz="2400" dirty="0">
                <a:cs typeface="B Titr" pitchFamily="2" charset="-78"/>
              </a:rPr>
              <a:t>اطلاعات مورد نیاز فصول مبانی و پیشینه‌ها از کتب و مقالات و مجلات معتبر خارجی مانند امرالد، ساینس دایرکت، سیج و... و منابع داخلی از طریق پایگاه نورمگز، سیویلیکا، پایگاه منطقه‌ای شیراز، مگ ایران و مراجعه مستقیم به سایت مجلات معتبر استخراج به شیوه کتابخانه‌ای استخراج شد. داده‌های کمی پژوهش به شیوه میدانی و از طریق پرسشنامه‌هایی که از استانداردهای سواد اطلاعاتی برای تربیت معلم و استاندارد توسعه حرفه‌ای معلمان نیوجرسی طراحی شد به دست آمد.</a:t>
            </a:r>
            <a:endParaRPr lang="en-US" sz="2400" dirty="0">
              <a:cs typeface="B Titr" pitchFamily="2" charset="-78"/>
            </a:endParaRPr>
          </a:p>
          <a:p>
            <a:pPr algn="just"/>
            <a:endParaRPr lang="en-US" sz="2400" dirty="0">
              <a:cs typeface="B Titr" pitchFamily="2" charset="-78"/>
            </a:endParaRPr>
          </a:p>
          <a:p>
            <a:pPr algn="ctr"/>
            <a:r>
              <a:rPr lang="ar-SA" sz="3000" dirty="0" smtClean="0">
                <a:solidFill>
                  <a:srgbClr val="FF0000"/>
                </a:solidFill>
                <a:cs typeface="B Titr" pitchFamily="2" charset="-78"/>
              </a:rPr>
              <a:t>روش‌ها </a:t>
            </a:r>
            <a:r>
              <a:rPr lang="ar-SA" sz="3000" dirty="0">
                <a:solidFill>
                  <a:srgbClr val="FF0000"/>
                </a:solidFill>
                <a:cs typeface="B Titr" pitchFamily="2" charset="-78"/>
              </a:rPr>
              <a:t>و تجزيه و تحليل داده‏ها</a:t>
            </a:r>
            <a:endParaRPr lang="en-US" sz="3000" dirty="0">
              <a:solidFill>
                <a:srgbClr val="FF0000"/>
              </a:solidFill>
              <a:cs typeface="B Titr" pitchFamily="2" charset="-78"/>
            </a:endParaRPr>
          </a:p>
          <a:p>
            <a:pPr algn="just">
              <a:lnSpc>
                <a:spcPct val="120000"/>
              </a:lnSpc>
              <a:spcBef>
                <a:spcPts val="0"/>
              </a:spcBef>
              <a:spcAft>
                <a:spcPts val="0"/>
              </a:spcAft>
            </a:pPr>
            <a:r>
              <a:rPr lang="ar-SA" sz="2400" dirty="0">
                <a:cs typeface="B Titr" pitchFamily="2" charset="-78"/>
              </a:rPr>
              <a:t>در این پژوهش علاوه بر جدول و نمودار توزیع فراوانی و درصد، از شاخص‌های مرکزی و پراکندگی آمار توصیفی </a:t>
            </a:r>
            <a:r>
              <a:rPr lang="ar-SA" sz="2400" dirty="0" smtClean="0">
                <a:cs typeface="B Titr" pitchFamily="2" charset="-78"/>
              </a:rPr>
              <a:t>استفاده </a:t>
            </a:r>
            <a:r>
              <a:rPr lang="ar-SA" sz="2400" dirty="0">
                <a:cs typeface="B Titr" pitchFamily="2" charset="-78"/>
              </a:rPr>
              <a:t>شد. همچنین از همبستگی و الگو‌یابی معادلات ساختاری برای آزمون روابط بین استانداردها و نیز آزمون پارامترها و برازش الگو از معادلات ساختاری استفاده </a:t>
            </a:r>
            <a:r>
              <a:rPr lang="ar-SA" sz="2400" dirty="0" smtClean="0">
                <a:cs typeface="B Titr" pitchFamily="2" charset="-78"/>
              </a:rPr>
              <a:t>شد</a:t>
            </a:r>
            <a:r>
              <a:rPr lang="ar-SA" sz="2400" dirty="0">
                <a:cs typeface="B Titr" pitchFamily="2" charset="-78"/>
              </a:rPr>
              <a:t>. برای آزمون پایایی از نرم </a:t>
            </a:r>
            <a:r>
              <a:rPr lang="fa-IR" sz="2400" dirty="0" smtClean="0">
                <a:cs typeface="B Titr" pitchFamily="2" charset="-78"/>
              </a:rPr>
              <a:t>ا</a:t>
            </a:r>
            <a:r>
              <a:rPr lang="ar-SA" sz="2400" dirty="0" smtClean="0">
                <a:cs typeface="B Titr" pitchFamily="2" charset="-78"/>
              </a:rPr>
              <a:t>فزار </a:t>
            </a:r>
            <a:r>
              <a:rPr lang="en-US" sz="2400" dirty="0">
                <a:cs typeface="B Titr" pitchFamily="2" charset="-78"/>
              </a:rPr>
              <a:t>SPSS</a:t>
            </a:r>
            <a:r>
              <a:rPr lang="ar-SA" sz="2400" dirty="0">
                <a:cs typeface="B Titr" pitchFamily="2" charset="-78"/>
              </a:rPr>
              <a:t> برای تدوین مدل معادلات ساختاری از نرم­افزار </a:t>
            </a:r>
            <a:r>
              <a:rPr lang="en-US" sz="2400" dirty="0">
                <a:cs typeface="B Titr" pitchFamily="2" charset="-78"/>
              </a:rPr>
              <a:t>Smart-PLS</a:t>
            </a:r>
            <a:r>
              <a:rPr lang="ar-SA" sz="2400" dirty="0">
                <a:cs typeface="B Titr" pitchFamily="2" charset="-78"/>
              </a:rPr>
              <a:t> و </a:t>
            </a:r>
            <a:r>
              <a:rPr lang="fa-IR" sz="2400" dirty="0">
                <a:cs typeface="B Titr" pitchFamily="2" charset="-78"/>
              </a:rPr>
              <a:t>برای نیکویی برازش</a:t>
            </a:r>
            <a:r>
              <a:rPr lang="ar-SA" sz="2400" dirty="0">
                <a:cs typeface="B Titr" pitchFamily="2" charset="-78"/>
              </a:rPr>
              <a:t> از شاخص </a:t>
            </a:r>
            <a:r>
              <a:rPr lang="en-US" sz="2400" dirty="0">
                <a:cs typeface="B Titr" pitchFamily="2" charset="-78"/>
              </a:rPr>
              <a:t>GOF</a:t>
            </a:r>
            <a:r>
              <a:rPr lang="fa-IR" sz="2400" dirty="0">
                <a:cs typeface="B Titr" pitchFamily="2" charset="-78"/>
              </a:rPr>
              <a:t> استفاده شد. </a:t>
            </a:r>
            <a:endParaRPr lang="en-US" sz="2400" dirty="0">
              <a:cs typeface="B Titr" pitchFamily="2" charset="-78"/>
            </a:endParaRPr>
          </a:p>
          <a:p>
            <a:endParaRPr lang="en-US" dirty="0"/>
          </a:p>
        </p:txBody>
      </p:sp>
    </p:spTree>
    <p:extLst>
      <p:ext uri="{BB962C8B-B14F-4D97-AF65-F5344CB8AC3E}">
        <p14:creationId xmlns:p14="http://schemas.microsoft.com/office/powerpoint/2010/main" val="2928670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992888" cy="720080"/>
          </a:xfrm>
        </p:spPr>
        <p:txBody>
          <a:bodyPr/>
          <a:lstStyle/>
          <a:p>
            <a:pPr algn="ctr"/>
            <a:r>
              <a:rPr lang="en-US" sz="3600" dirty="0" smtClean="0"/>
              <a:t/>
            </a:r>
            <a:br>
              <a:rPr lang="en-US" sz="3600" dirty="0" smtClean="0"/>
            </a:br>
            <a:r>
              <a:rPr lang="en-US" sz="3600" dirty="0"/>
              <a:t/>
            </a:r>
            <a:br>
              <a:rPr lang="en-US" sz="3600" dirty="0"/>
            </a:br>
            <a:r>
              <a:rPr lang="en-US" sz="3600" dirty="0"/>
              <a:t/>
            </a:r>
            <a:br>
              <a:rPr lang="en-US" sz="3600" dirty="0"/>
            </a:br>
            <a:r>
              <a:rPr lang="fa-IR" sz="3600" dirty="0" smtClean="0">
                <a:cs typeface="B Titr" pitchFamily="2" charset="-78"/>
              </a:rPr>
              <a:t>آزمون </a:t>
            </a:r>
            <a:r>
              <a:rPr lang="fa-IR" sz="3600" dirty="0">
                <a:cs typeface="B Titr" pitchFamily="2" charset="-78"/>
              </a:rPr>
              <a:t>کلموگراف – اسمیرنوف </a:t>
            </a:r>
            <a:endParaRPr lang="en-US" sz="2400" dirty="0">
              <a:effectLst/>
              <a:cs typeface="B Titr" pitchFamily="2" charset="-78"/>
            </a:endParaRPr>
          </a:p>
        </p:txBody>
      </p:sp>
      <p:sp>
        <p:nvSpPr>
          <p:cNvPr id="4" name="Rounded Rectangle 3"/>
          <p:cNvSpPr/>
          <p:nvPr/>
        </p:nvSpPr>
        <p:spPr>
          <a:xfrm>
            <a:off x="683568" y="1484784"/>
            <a:ext cx="7704856" cy="41044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just"/>
            <a:r>
              <a:rPr lang="ar-SA" sz="3800" dirty="0"/>
              <a:t> </a:t>
            </a:r>
            <a:r>
              <a:rPr lang="ar-SA" sz="3800" dirty="0">
                <a:cs typeface="B Titr" pitchFamily="2" charset="-78"/>
              </a:rPr>
              <a:t>به </a:t>
            </a:r>
            <a:r>
              <a:rPr lang="fa-IR" sz="3800" dirty="0">
                <a:cs typeface="B Titr" pitchFamily="2" charset="-78"/>
              </a:rPr>
              <a:t>منظور بررسی طبیعی بودن توزیع داده‌های پژوهش از آزمون کلموگراف – اسمیرنوف استفاده شد و نتایج نشان داد که توزیع داده­­های سواد اطلاعاتی و توسعه حرفه‌ای به صورت طبیعی نیست</a:t>
            </a:r>
            <a:r>
              <a:rPr lang="fa-IR" sz="3800" dirty="0" smtClean="0">
                <a:cs typeface="B Titr" pitchFamily="2" charset="-78"/>
              </a:rPr>
              <a:t>. لذا از نرم افزار </a:t>
            </a:r>
            <a:r>
              <a:rPr lang="en-US" sz="3800" dirty="0" smtClean="0">
                <a:cs typeface="B Titr" pitchFamily="2" charset="-78"/>
              </a:rPr>
              <a:t>Smart-PLS</a:t>
            </a:r>
            <a:r>
              <a:rPr lang="fa-IR" sz="3800" dirty="0" smtClean="0">
                <a:cs typeface="B Titr" pitchFamily="2" charset="-78"/>
              </a:rPr>
              <a:t> استفاده شد.</a:t>
            </a:r>
            <a:endParaRPr lang="en-US" sz="3800" dirty="0">
              <a:cs typeface="B Titr" pitchFamily="2" charset="-78"/>
            </a:endParaRPr>
          </a:p>
        </p:txBody>
      </p:sp>
    </p:spTree>
    <p:extLst>
      <p:ext uri="{BB962C8B-B14F-4D97-AF65-F5344CB8AC3E}">
        <p14:creationId xmlns:p14="http://schemas.microsoft.com/office/powerpoint/2010/main" val="760665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992888" cy="720080"/>
          </a:xfrm>
        </p:spPr>
        <p:txBody>
          <a:bodyPr/>
          <a:lstStyle/>
          <a:p>
            <a:pPr marL="0" indent="0" algn="ctr">
              <a:buNone/>
            </a:pPr>
            <a:r>
              <a:rPr lang="en-US" sz="3600" dirty="0" smtClean="0"/>
              <a:t/>
            </a:r>
            <a:br>
              <a:rPr lang="en-US" sz="3600" dirty="0" smtClean="0"/>
            </a:br>
            <a:r>
              <a:rPr lang="en-US" sz="3600" dirty="0"/>
              <a:t/>
            </a:r>
            <a:br>
              <a:rPr lang="en-US" sz="3600" dirty="0"/>
            </a:br>
            <a:r>
              <a:rPr lang="en-US" sz="3600" dirty="0"/>
              <a:t/>
            </a:r>
            <a:br>
              <a:rPr lang="en-US" sz="3600" dirty="0"/>
            </a:br>
            <a:r>
              <a:rPr lang="ar-SA" sz="4000" dirty="0" smtClean="0">
                <a:effectLst/>
                <a:cs typeface="B Titr" pitchFamily="2" charset="-78"/>
              </a:rPr>
              <a:t>پاسخ </a:t>
            </a:r>
            <a:r>
              <a:rPr lang="ar-SA" sz="4000" dirty="0">
                <a:effectLst/>
                <a:cs typeface="B Titr" pitchFamily="2" charset="-78"/>
              </a:rPr>
              <a:t>به </a:t>
            </a:r>
            <a:r>
              <a:rPr lang="ar-SA" sz="4000" dirty="0" smtClean="0">
                <a:effectLst/>
                <a:cs typeface="B Titr" pitchFamily="2" charset="-78"/>
              </a:rPr>
              <a:t>پرسش‌</a:t>
            </a:r>
            <a:r>
              <a:rPr lang="fa-IR" sz="4000" dirty="0" smtClean="0">
                <a:effectLst/>
                <a:cs typeface="B Titr" pitchFamily="2" charset="-78"/>
              </a:rPr>
              <a:t> اول و دوم</a:t>
            </a:r>
            <a:endParaRPr lang="en-US" sz="4000" dirty="0">
              <a:effectLst/>
              <a:cs typeface="B Titr" pitchFamily="2" charset="-78"/>
            </a:endParaRPr>
          </a:p>
        </p:txBody>
      </p:sp>
      <p:sp>
        <p:nvSpPr>
          <p:cNvPr id="4" name="Rectangle 3"/>
          <p:cNvSpPr/>
          <p:nvPr/>
        </p:nvSpPr>
        <p:spPr>
          <a:xfrm>
            <a:off x="539552" y="1412776"/>
            <a:ext cx="7848872" cy="2016224"/>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lvl="0" algn="ctr"/>
            <a:endParaRPr lang="fa-IR" sz="2400" dirty="0" smtClean="0">
              <a:cs typeface="B Titr" pitchFamily="2" charset="-78"/>
            </a:endParaRPr>
          </a:p>
          <a:p>
            <a:pPr lvl="0" algn="ctr"/>
            <a:r>
              <a:rPr lang="ar-SA" sz="2800" dirty="0" smtClean="0">
                <a:cs typeface="B Titr" pitchFamily="2" charset="-78"/>
              </a:rPr>
              <a:t>میزان </a:t>
            </a:r>
            <a:r>
              <a:rPr lang="ar-SA" sz="2800" dirty="0">
                <a:cs typeface="B Titr" pitchFamily="2" charset="-78"/>
              </a:rPr>
              <a:t>سواد اطلاعاتی دانشجو- معلمان منطقه غرب دانشگاه فرهنگیان چقدر است؟</a:t>
            </a:r>
            <a:r>
              <a:rPr lang="fa-IR" sz="2800" dirty="0">
                <a:cs typeface="B Titr" pitchFamily="2" charset="-78"/>
              </a:rPr>
              <a:t>  </a:t>
            </a:r>
            <a:endParaRPr lang="fa-IR" sz="2800" dirty="0" smtClean="0">
              <a:cs typeface="B Titr" pitchFamily="2" charset="-78"/>
            </a:endParaRPr>
          </a:p>
          <a:p>
            <a:pPr lvl="0" algn="ctr"/>
            <a:endParaRPr lang="fa-IR" sz="900" dirty="0" smtClean="0">
              <a:cs typeface="B Titr" pitchFamily="2" charset="-78"/>
            </a:endParaRPr>
          </a:p>
          <a:p>
            <a:pPr algn="ctr"/>
            <a:r>
              <a:rPr lang="ar-SA" sz="2800" dirty="0">
                <a:cs typeface="B Titr" pitchFamily="2" charset="-78"/>
              </a:rPr>
              <a:t>میزان توسعه حرفه‌ای دانشجو- معلمان منطقه غرب دانشگاه فرهنگیان چقدر است؟</a:t>
            </a:r>
            <a:endParaRPr lang="fa-IR" sz="2800" dirty="0">
              <a:solidFill>
                <a:schemeClr val="tx1"/>
              </a:solidFill>
              <a:cs typeface="B Titr" pitchFamily="2" charset="-78"/>
            </a:endParaRPr>
          </a:p>
          <a:p>
            <a:pPr lvl="0" algn="ctr"/>
            <a:endParaRPr lang="fa-IR" sz="2400" dirty="0">
              <a:cs typeface="B Titr" pitchFamily="2" charset="-78"/>
            </a:endParaRPr>
          </a:p>
        </p:txBody>
      </p:sp>
      <p:sp>
        <p:nvSpPr>
          <p:cNvPr id="5" name="Rectangle 4"/>
          <p:cNvSpPr/>
          <p:nvPr/>
        </p:nvSpPr>
        <p:spPr>
          <a:xfrm>
            <a:off x="539552" y="3717032"/>
            <a:ext cx="7848872" cy="273630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just"/>
            <a:r>
              <a:rPr lang="ar-SA" sz="2400" dirty="0">
                <a:cs typeface="B Titr" pitchFamily="2" charset="-78"/>
              </a:rPr>
              <a:t>به منظور پاسخ به </a:t>
            </a:r>
            <a:r>
              <a:rPr lang="fa-IR" sz="2400" dirty="0" smtClean="0">
                <a:cs typeface="B Titr" pitchFamily="2" charset="-78"/>
              </a:rPr>
              <a:t>این پرسش‌ها  </a:t>
            </a:r>
            <a:r>
              <a:rPr lang="ar-SA" sz="2400" dirty="0" smtClean="0">
                <a:cs typeface="B Titr" pitchFamily="2" charset="-78"/>
              </a:rPr>
              <a:t>از </a:t>
            </a:r>
            <a:r>
              <a:rPr lang="ar-SA" sz="2400" dirty="0">
                <a:cs typeface="B Titr" pitchFamily="2" charset="-78"/>
              </a:rPr>
              <a:t>آزمون دوجمله‌ای استفاده شد. </a:t>
            </a:r>
            <a:endParaRPr lang="en-US" sz="2400" dirty="0" smtClean="0">
              <a:cs typeface="B Titr" pitchFamily="2" charset="-78"/>
            </a:endParaRPr>
          </a:p>
          <a:p>
            <a:pPr algn="just"/>
            <a:endParaRPr lang="fa-IR" sz="2400" dirty="0" smtClean="0">
              <a:cs typeface="B Titr" pitchFamily="2" charset="-78"/>
            </a:endParaRPr>
          </a:p>
          <a:p>
            <a:pPr algn="just"/>
            <a:r>
              <a:rPr lang="fa-IR" sz="2400" dirty="0" smtClean="0">
                <a:cs typeface="B Titr" pitchFamily="2" charset="-78"/>
              </a:rPr>
              <a:t>نتایج نشان داد که </a:t>
            </a:r>
            <a:r>
              <a:rPr lang="ar-SA" sz="2400" dirty="0" smtClean="0">
                <a:cs typeface="B Titr" pitchFamily="2" charset="-78"/>
              </a:rPr>
              <a:t>وضعیت </a:t>
            </a:r>
            <a:r>
              <a:rPr lang="ar-SA" sz="2400" dirty="0">
                <a:cs typeface="B Titr" pitchFamily="2" charset="-78"/>
              </a:rPr>
              <a:t>سواد اطلاعاتی و توسعه حرفه‌ای 95%  افراد نمونه مورد مطالعه از حد متوسط بالاتر </a:t>
            </a:r>
            <a:r>
              <a:rPr lang="fa-IR" sz="2400" dirty="0" smtClean="0">
                <a:cs typeface="B Titr" pitchFamily="2" charset="-78"/>
              </a:rPr>
              <a:t>است</a:t>
            </a:r>
            <a:r>
              <a:rPr lang="ar-SA" sz="2400" dirty="0" smtClean="0">
                <a:cs typeface="B Titr" pitchFamily="2" charset="-78"/>
              </a:rPr>
              <a:t>، </a:t>
            </a:r>
            <a:r>
              <a:rPr lang="ar-SA" sz="2400" dirty="0">
                <a:cs typeface="B Titr" pitchFamily="2" charset="-78"/>
              </a:rPr>
              <a:t>لذا سواد اطلاعاتی و </a:t>
            </a:r>
            <a:r>
              <a:rPr lang="fa-IR" sz="2400" dirty="0" smtClean="0">
                <a:cs typeface="B Titr" pitchFamily="2" charset="-78"/>
              </a:rPr>
              <a:t>نیز </a:t>
            </a:r>
            <a:r>
              <a:rPr lang="ar-SA" sz="2400" dirty="0" smtClean="0">
                <a:cs typeface="B Titr" pitchFamily="2" charset="-78"/>
              </a:rPr>
              <a:t>توسعه </a:t>
            </a:r>
            <a:r>
              <a:rPr lang="ar-SA" sz="2400" dirty="0">
                <a:cs typeface="B Titr" pitchFamily="2" charset="-78"/>
              </a:rPr>
              <a:t>حرفه‌ای </a:t>
            </a:r>
            <a:r>
              <a:rPr lang="ar-SA" sz="2400" dirty="0" smtClean="0">
                <a:cs typeface="B Titr" pitchFamily="2" charset="-78"/>
              </a:rPr>
              <a:t>دانشجو</a:t>
            </a:r>
            <a:r>
              <a:rPr lang="fa-IR" sz="2400" dirty="0" smtClean="0">
                <a:cs typeface="B Titr" pitchFamily="2" charset="-78"/>
              </a:rPr>
              <a:t> </a:t>
            </a:r>
            <a:r>
              <a:rPr lang="ar-SA" sz="2400" dirty="0" smtClean="0">
                <a:cs typeface="B Titr" pitchFamily="2" charset="-78"/>
              </a:rPr>
              <a:t>معلمان </a:t>
            </a:r>
            <a:r>
              <a:rPr lang="fa-IR" sz="2400" dirty="0" smtClean="0">
                <a:cs typeface="B Titr" pitchFamily="2" charset="-78"/>
              </a:rPr>
              <a:t>با</a:t>
            </a:r>
            <a:r>
              <a:rPr lang="ar-SA" sz="2400" dirty="0" smtClean="0">
                <a:cs typeface="B Titr" pitchFamily="2" charset="-78"/>
              </a:rPr>
              <a:t> </a:t>
            </a:r>
            <a:r>
              <a:rPr lang="fa-IR" sz="2400" dirty="0" smtClean="0">
                <a:cs typeface="B Titr" pitchFamily="2" charset="-78"/>
              </a:rPr>
              <a:t>میانه سواد اطلاعاتی و توسعه حرفه‌ای تفاوت معنی داری دارند و بالاتر از میانه هستند.</a:t>
            </a:r>
            <a:r>
              <a:rPr lang="ar-SA" sz="2400" dirty="0" smtClean="0">
                <a:cs typeface="B Titr" pitchFamily="2" charset="-78"/>
              </a:rPr>
              <a:t> </a:t>
            </a:r>
            <a:endParaRPr lang="en-US" sz="2400" dirty="0">
              <a:cs typeface="B Titr" pitchFamily="2" charset="-78"/>
            </a:endParaRPr>
          </a:p>
        </p:txBody>
      </p:sp>
    </p:spTree>
    <p:extLst>
      <p:ext uri="{BB962C8B-B14F-4D97-AF65-F5344CB8AC3E}">
        <p14:creationId xmlns:p14="http://schemas.microsoft.com/office/powerpoint/2010/main" val="4269217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259632" y="332656"/>
            <a:ext cx="6624736" cy="648072"/>
          </a:xfrm>
        </p:spPr>
        <p:txBody>
          <a:bodyPr>
            <a:noAutofit/>
          </a:bodyPr>
          <a:lstStyle/>
          <a:p>
            <a:pPr marL="45720" indent="0" algn="ctr">
              <a:buNone/>
            </a:pPr>
            <a:r>
              <a:rPr lang="fa-IR" sz="3200" dirty="0" smtClean="0">
                <a:cs typeface="B Titr" pitchFamily="2" charset="-78"/>
              </a:rPr>
              <a:t>تبیین پرسش اول</a:t>
            </a:r>
            <a:endParaRPr lang="fa-IR" sz="3200" dirty="0"/>
          </a:p>
        </p:txBody>
      </p:sp>
      <p:sp>
        <p:nvSpPr>
          <p:cNvPr id="4" name="Rectangle 3"/>
          <p:cNvSpPr/>
          <p:nvPr/>
        </p:nvSpPr>
        <p:spPr>
          <a:xfrm>
            <a:off x="323528" y="1268760"/>
            <a:ext cx="8496944" cy="532859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fa-IR" sz="2800" dirty="0">
                <a:cs typeface="B Titr" pitchFamily="2" charset="-78"/>
              </a:rPr>
              <a:t>سطح سواد اطلاعاتی </a:t>
            </a:r>
            <a:r>
              <a:rPr lang="fa-IR" sz="2800" dirty="0" smtClean="0">
                <a:cs typeface="B Titr" pitchFamily="2" charset="-78"/>
              </a:rPr>
              <a:t>دانشجویان </a:t>
            </a:r>
            <a:r>
              <a:rPr lang="fa-IR" sz="2800" dirty="0">
                <a:cs typeface="B Titr" pitchFamily="2" charset="-78"/>
              </a:rPr>
              <a:t>سال‌های اول و آخر مقطع کارشناسی دانشگاه فردوسی </a:t>
            </a:r>
            <a:r>
              <a:rPr lang="fa-IR" sz="2800" dirty="0" smtClean="0">
                <a:cs typeface="B Titr" pitchFamily="2" charset="-78"/>
              </a:rPr>
              <a:t>مشهد، دانشجویان </a:t>
            </a:r>
            <a:r>
              <a:rPr lang="fa-IR" sz="2800" dirty="0">
                <a:cs typeface="B Titr" pitchFamily="2" charset="-78"/>
              </a:rPr>
              <a:t>مقطع کارشناسی و کارشناسی ارشد رشته‌های مجازی دایر در سه </a:t>
            </a:r>
            <a:r>
              <a:rPr lang="fa-IR" sz="2800" dirty="0" smtClean="0">
                <a:cs typeface="B Titr" pitchFamily="2" charset="-78"/>
              </a:rPr>
              <a:t>دانشگاه، دانشجویان </a:t>
            </a:r>
            <a:r>
              <a:rPr lang="fa-IR" sz="2800" dirty="0">
                <a:cs typeface="B Titr" pitchFamily="2" charset="-78"/>
              </a:rPr>
              <a:t>مقطع کارشناسی دانشگاه رازی کرمانشاه از حد متوسط پایین‌تر است؛ که با نتیجه پژوهش در تضاد می‌باشد. </a:t>
            </a:r>
            <a:endParaRPr lang="fa-IR" sz="2800" dirty="0" smtClean="0">
              <a:cs typeface="B Titr" pitchFamily="2" charset="-78"/>
            </a:endParaRPr>
          </a:p>
          <a:p>
            <a:pPr algn="just"/>
            <a:endParaRPr lang="en-US" sz="2800" dirty="0">
              <a:cs typeface="B Titr" pitchFamily="2" charset="-78"/>
            </a:endParaRPr>
          </a:p>
          <a:p>
            <a:pPr algn="just"/>
            <a:r>
              <a:rPr lang="fa-IR" sz="2800" dirty="0" smtClean="0">
                <a:cs typeface="B Titr" pitchFamily="2" charset="-78"/>
              </a:rPr>
              <a:t>وضعیت </a:t>
            </a:r>
            <a:r>
              <a:rPr lang="fa-IR" sz="2800" dirty="0">
                <a:cs typeface="B Titr" pitchFamily="2" charset="-78"/>
              </a:rPr>
              <a:t>سواد اطلاعاتی دانشجویان دانشگاه محقق اردبیلی، </a:t>
            </a:r>
            <a:r>
              <a:rPr lang="fa-IR" sz="2800" dirty="0" smtClean="0">
                <a:cs typeface="B Titr" pitchFamily="2" charset="-78"/>
              </a:rPr>
              <a:t>دانشجویان دانشکده </a:t>
            </a:r>
            <a:r>
              <a:rPr lang="fa-IR" sz="2800" dirty="0">
                <a:cs typeface="B Titr" pitchFamily="2" charset="-78"/>
              </a:rPr>
              <a:t>اقتصاد علامه طباطبایی و همچنین </a:t>
            </a:r>
            <a:r>
              <a:rPr lang="fa-IR" sz="2800" dirty="0" smtClean="0">
                <a:cs typeface="B Titr" pitchFamily="2" charset="-78"/>
              </a:rPr>
              <a:t>دانشجویان </a:t>
            </a:r>
            <a:r>
              <a:rPr lang="fa-IR" sz="2800" dirty="0">
                <a:cs typeface="B Titr" pitchFamily="2" charset="-78"/>
              </a:rPr>
              <a:t>رشته‌های روانشناسی و علوم تربیتی مقطع تحصیلات تکمیلی دانشگاه علامه طباطبایی از حد متوسط بالاتر گزارش شد؛ که با پژوهش حاضر هم‌ نتیجه هستند.</a:t>
            </a:r>
            <a:endParaRPr lang="en-US" sz="2800" dirty="0">
              <a:cs typeface="B Titr" pitchFamily="2" charset="-78"/>
            </a:endParaRPr>
          </a:p>
        </p:txBody>
      </p:sp>
    </p:spTree>
    <p:extLst>
      <p:ext uri="{BB962C8B-B14F-4D97-AF65-F5344CB8AC3E}">
        <p14:creationId xmlns:p14="http://schemas.microsoft.com/office/powerpoint/2010/main" val="148128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763688" y="332656"/>
            <a:ext cx="5970587" cy="504825"/>
          </a:xfrm>
        </p:spPr>
        <p:txBody>
          <a:bodyPr>
            <a:noAutofit/>
          </a:bodyPr>
          <a:lstStyle/>
          <a:p>
            <a:pPr marL="45720" indent="0" algn="ctr">
              <a:buNone/>
            </a:pPr>
            <a:r>
              <a:rPr lang="fa-IR" sz="4000" dirty="0" smtClean="0">
                <a:cs typeface="B Titr" pitchFamily="2" charset="-78"/>
              </a:rPr>
              <a:t>تبیین پرسش دوم</a:t>
            </a:r>
            <a:endParaRPr lang="fa-IR" sz="4000" dirty="0"/>
          </a:p>
        </p:txBody>
      </p:sp>
      <p:sp>
        <p:nvSpPr>
          <p:cNvPr id="4" name="Rectangle 3"/>
          <p:cNvSpPr/>
          <p:nvPr/>
        </p:nvSpPr>
        <p:spPr>
          <a:xfrm>
            <a:off x="323528" y="1268760"/>
            <a:ext cx="8496944" cy="532859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just"/>
            <a:r>
              <a:rPr lang="fa-IR" sz="3200" smtClean="0">
                <a:cs typeface="B Titr" pitchFamily="2" charset="-78"/>
              </a:rPr>
              <a:t>به استناد پژوهش‌های مرتبط انجام گرفته، سطح </a:t>
            </a:r>
            <a:r>
              <a:rPr lang="fa-IR" sz="3200" dirty="0">
                <a:cs typeface="B Titr" pitchFamily="2" charset="-78"/>
              </a:rPr>
              <a:t>توسعه حرفه‌ای نمونه‌های مورد بررسی بالاتر از حد میانگین است که با پژوهش حاضر هم نتیجه است</a:t>
            </a:r>
            <a:r>
              <a:rPr lang="fa-IR" sz="3200" dirty="0" smtClean="0">
                <a:cs typeface="B Titr" pitchFamily="2" charset="-78"/>
              </a:rPr>
              <a:t>.</a:t>
            </a:r>
          </a:p>
          <a:p>
            <a:pPr algn="just"/>
            <a:endParaRPr lang="en-US" sz="3200" dirty="0">
              <a:cs typeface="B Titr" pitchFamily="2" charset="-78"/>
            </a:endParaRPr>
          </a:p>
          <a:p>
            <a:pPr algn="just"/>
            <a:r>
              <a:rPr lang="fa-IR" sz="3200" dirty="0" smtClean="0">
                <a:cs typeface="B Titr" pitchFamily="2" charset="-78"/>
              </a:rPr>
              <a:t>پژوهش‌ها ثابت کردند که بین </a:t>
            </a:r>
            <a:r>
              <a:rPr lang="fa-IR" sz="3200" dirty="0">
                <a:cs typeface="B Titr" pitchFamily="2" charset="-78"/>
              </a:rPr>
              <a:t>مهارت‌های حرفه‌ای معلمان شرکت‌کننده در جشنواره الگوهای تدریس برتر با مدرک تحصیلی مختلف تفاوت معناداری وجود </a:t>
            </a:r>
            <a:r>
              <a:rPr lang="fa-IR" sz="3200" dirty="0" smtClean="0">
                <a:cs typeface="B Titr" pitchFamily="2" charset="-78"/>
              </a:rPr>
              <a:t>ندارد</a:t>
            </a:r>
            <a:r>
              <a:rPr lang="fa-IR" sz="3200" dirty="0">
                <a:cs typeface="B Titr" pitchFamily="2" charset="-78"/>
              </a:rPr>
              <a:t> </a:t>
            </a:r>
            <a:r>
              <a:rPr lang="fa-IR" sz="3200" dirty="0" smtClean="0">
                <a:cs typeface="B Titr" pitchFamily="2" charset="-78"/>
              </a:rPr>
              <a:t>و  هیچ </a:t>
            </a:r>
            <a:r>
              <a:rPr lang="fa-IR" sz="3200" dirty="0">
                <a:cs typeface="B Titr" pitchFamily="2" charset="-78"/>
              </a:rPr>
              <a:t>تفاوت معناداری در امتیازات آزمون ملی معلمان مدارس </a:t>
            </a:r>
            <a:r>
              <a:rPr lang="ar-SA" sz="3200" dirty="0">
                <a:cs typeface="B Titr" pitchFamily="2" charset="-78"/>
              </a:rPr>
              <a:t>توسعه حرفه‌ای </a:t>
            </a:r>
            <a:r>
              <a:rPr lang="fa-IR" sz="3200" dirty="0">
                <a:cs typeface="B Titr" pitchFamily="2" charset="-78"/>
              </a:rPr>
              <a:t>با دانشجو- معلمان مدارس غیر </a:t>
            </a:r>
            <a:r>
              <a:rPr lang="ar-SA" sz="3200" dirty="0">
                <a:cs typeface="B Titr" pitchFamily="2" charset="-78"/>
              </a:rPr>
              <a:t>توسعه حرفه‌ای </a:t>
            </a:r>
            <a:r>
              <a:rPr lang="fa-IR" sz="3200" dirty="0">
                <a:cs typeface="B Titr" pitchFamily="2" charset="-78"/>
              </a:rPr>
              <a:t>وجود ندارد که با پژوهش حاضر تفاوت نتیجه دارد</a:t>
            </a:r>
            <a:r>
              <a:rPr lang="fa-IR" sz="3200" dirty="0" smtClean="0">
                <a:cs typeface="B Titr" pitchFamily="2" charset="-78"/>
              </a:rPr>
              <a:t>.</a:t>
            </a:r>
            <a:endParaRPr lang="en-US" sz="3200" dirty="0">
              <a:cs typeface="B Titr" pitchFamily="2" charset="-78"/>
            </a:endParaRPr>
          </a:p>
        </p:txBody>
      </p:sp>
    </p:spTree>
    <p:extLst>
      <p:ext uri="{BB962C8B-B14F-4D97-AF65-F5344CB8AC3E}">
        <p14:creationId xmlns:p14="http://schemas.microsoft.com/office/powerpoint/2010/main" val="148128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290" y="332656"/>
            <a:ext cx="7992888" cy="864096"/>
          </a:xfrm>
        </p:spPr>
        <p:txBody>
          <a:bodyPr/>
          <a:lstStyle/>
          <a:p>
            <a:pPr marL="0" indent="0" algn="ctr">
              <a:buNone/>
            </a:pPr>
            <a:r>
              <a:rPr lang="fa-IR" sz="2800" dirty="0" smtClean="0">
                <a:effectLst/>
                <a:cs typeface="B Titr" pitchFamily="2" charset="-78"/>
              </a:rPr>
              <a:t>مدل </a:t>
            </a:r>
            <a:r>
              <a:rPr lang="fa-IR" sz="2800" dirty="0">
                <a:effectLst/>
                <a:cs typeface="B Titr" pitchFamily="2" charset="-78"/>
              </a:rPr>
              <a:t>مفهومی استاندارد توسعه حرفه‌ای دانشجو- معلمان دانشگاه فرهنگیان</a:t>
            </a:r>
            <a:endParaRPr lang="en-US" sz="2800" dirty="0">
              <a:effectLst/>
              <a:cs typeface="B Titr" pitchFamily="2" charset="-78"/>
            </a:endParaRPr>
          </a:p>
        </p:txBody>
      </p:sp>
      <p:sp>
        <p:nvSpPr>
          <p:cNvPr id="3" name="Text Placeholder 2"/>
          <p:cNvSpPr>
            <a:spLocks noGrp="1"/>
          </p:cNvSpPr>
          <p:nvPr>
            <p:ph type="body" idx="1"/>
          </p:nvPr>
        </p:nvSpPr>
        <p:spPr>
          <a:xfrm>
            <a:off x="683568" y="1268760"/>
            <a:ext cx="7848872" cy="5112568"/>
          </a:xfrm>
        </p:spPr>
        <p:txBody>
          <a:bodyPr>
            <a:normAutofit/>
          </a:bodyPr>
          <a:lstStyle/>
          <a:p>
            <a:endParaRPr lang="en-US" dirty="0" smtClean="0"/>
          </a:p>
          <a:p>
            <a:r>
              <a:rPr lang="ar-SA" dirty="0" smtClean="0"/>
              <a:t>. </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22472" t="18882" r="21829" b="4518"/>
          <a:stretch/>
        </p:blipFill>
        <p:spPr bwMode="auto">
          <a:xfrm>
            <a:off x="395536" y="1340768"/>
            <a:ext cx="8136903" cy="51125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2976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1" y="332656"/>
            <a:ext cx="7992888" cy="720080"/>
          </a:xfrm>
        </p:spPr>
        <p:txBody>
          <a:bodyPr/>
          <a:lstStyle/>
          <a:p>
            <a:pPr marL="0" indent="0" algn="ctr">
              <a:buNone/>
            </a:pPr>
            <a:r>
              <a:rPr lang="en-US" sz="3600" dirty="0" smtClean="0"/>
              <a:t/>
            </a:r>
            <a:br>
              <a:rPr lang="en-US" sz="3600" dirty="0" smtClean="0"/>
            </a:br>
            <a:r>
              <a:rPr lang="en-US" sz="3600" dirty="0"/>
              <a:t/>
            </a:r>
            <a:br>
              <a:rPr lang="en-US" sz="3600" dirty="0"/>
            </a:br>
            <a:r>
              <a:rPr lang="ar-SA" sz="4000" dirty="0" smtClean="0">
                <a:effectLst/>
                <a:cs typeface="B Titr" pitchFamily="2" charset="-78"/>
              </a:rPr>
              <a:t>پاسخ </a:t>
            </a:r>
            <a:r>
              <a:rPr lang="ar-SA" sz="4000" dirty="0">
                <a:effectLst/>
                <a:cs typeface="B Titr" pitchFamily="2" charset="-78"/>
              </a:rPr>
              <a:t>به </a:t>
            </a:r>
            <a:r>
              <a:rPr lang="fa-IR" sz="4000" dirty="0" smtClean="0">
                <a:effectLst/>
                <a:cs typeface="B Titr" pitchFamily="2" charset="-78"/>
              </a:rPr>
              <a:t>فرضیه اول</a:t>
            </a:r>
            <a:endParaRPr lang="en-US" sz="4000" dirty="0">
              <a:effectLst/>
              <a:cs typeface="B Titr" pitchFamily="2" charset="-78"/>
            </a:endParaRPr>
          </a:p>
        </p:txBody>
      </p:sp>
      <p:sp>
        <p:nvSpPr>
          <p:cNvPr id="3" name="Text Placeholder 2"/>
          <p:cNvSpPr>
            <a:spLocks noGrp="1"/>
          </p:cNvSpPr>
          <p:nvPr>
            <p:ph type="body" idx="1"/>
          </p:nvPr>
        </p:nvSpPr>
        <p:spPr>
          <a:xfrm>
            <a:off x="0" y="1268760"/>
            <a:ext cx="8892480" cy="5112568"/>
          </a:xfrm>
        </p:spPr>
        <p:txBody>
          <a:bodyPr>
            <a:normAutofit/>
          </a:bodyPr>
          <a:lstStyle/>
          <a:p>
            <a:pPr lvl="0" algn="ctr"/>
            <a:r>
              <a:rPr lang="ar-SA" dirty="0" smtClean="0">
                <a:cs typeface="B Titr" pitchFamily="2" charset="-78"/>
              </a:rPr>
              <a:t>الگوی </a:t>
            </a:r>
            <a:r>
              <a:rPr lang="ar-SA" dirty="0">
                <a:cs typeface="B Titr" pitchFamily="2" charset="-78"/>
              </a:rPr>
              <a:t>اندازه‌گیری استاندارد سواد اطلاعاتی دانشجو- معلمان منطقه غرب دانشگاه فرهنگیان از برازش مناسبی برخوردار است.</a:t>
            </a:r>
            <a:r>
              <a:rPr lang="fa-IR" dirty="0">
                <a:cs typeface="B Titr" pitchFamily="2" charset="-78"/>
              </a:rPr>
              <a:t>    </a:t>
            </a:r>
          </a:p>
          <a:p>
            <a:endParaRPr lang="en-US" dirty="0"/>
          </a:p>
        </p:txBody>
      </p:sp>
      <p:pic>
        <p:nvPicPr>
          <p:cNvPr id="4" name="Picture 3"/>
          <p:cNvPicPr/>
          <p:nvPr/>
        </p:nvPicPr>
        <p:blipFill>
          <a:blip r:embed="rId2">
            <a:lum contrast="60000"/>
            <a:extLst>
              <a:ext uri="{28A0092B-C50C-407E-A947-70E740481C1C}">
                <a14:useLocalDpi xmlns:a14="http://schemas.microsoft.com/office/drawing/2010/main" val="0"/>
              </a:ext>
            </a:extLst>
          </a:blip>
          <a:srcRect/>
          <a:stretch>
            <a:fillRect/>
          </a:stretch>
        </p:blipFill>
        <p:spPr bwMode="auto">
          <a:xfrm>
            <a:off x="323528" y="1988841"/>
            <a:ext cx="8424936" cy="4614524"/>
          </a:xfrm>
          <a:prstGeom prst="rect">
            <a:avLst/>
          </a:prstGeom>
          <a:noFill/>
          <a:ln>
            <a:noFill/>
          </a:ln>
        </p:spPr>
      </p:pic>
    </p:spTree>
    <p:extLst>
      <p:ext uri="{BB962C8B-B14F-4D97-AF65-F5344CB8AC3E}">
        <p14:creationId xmlns:p14="http://schemas.microsoft.com/office/powerpoint/2010/main" val="39017729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992888" cy="648072"/>
          </a:xfrm>
        </p:spPr>
        <p:txBody>
          <a:bodyPr/>
          <a:lstStyle/>
          <a:p>
            <a:pPr marL="0" indent="0" algn="ctr">
              <a:buNone/>
            </a:pPr>
            <a:r>
              <a:rPr lang="ar-SA" sz="4000" dirty="0" smtClean="0">
                <a:effectLst/>
                <a:cs typeface="B Titr" pitchFamily="2" charset="-78"/>
              </a:rPr>
              <a:t>پاسخ </a:t>
            </a:r>
            <a:r>
              <a:rPr lang="ar-SA" sz="4000" dirty="0">
                <a:effectLst/>
                <a:cs typeface="B Titr" pitchFamily="2" charset="-78"/>
              </a:rPr>
              <a:t>به </a:t>
            </a:r>
            <a:r>
              <a:rPr lang="fa-IR" sz="4000" dirty="0" smtClean="0">
                <a:effectLst/>
                <a:cs typeface="B Titr" pitchFamily="2" charset="-78"/>
              </a:rPr>
              <a:t>فرضیه اول- ادامه</a:t>
            </a:r>
            <a:endParaRPr lang="en-US" sz="2400" dirty="0">
              <a:effectLst/>
              <a:cs typeface="B Titr" pitchFamily="2" charset="-78"/>
            </a:endParaRPr>
          </a:p>
        </p:txBody>
      </p:sp>
      <p:sp>
        <p:nvSpPr>
          <p:cNvPr id="3" name="Text Placeholder 2"/>
          <p:cNvSpPr>
            <a:spLocks noGrp="1"/>
          </p:cNvSpPr>
          <p:nvPr>
            <p:ph type="body" idx="1"/>
          </p:nvPr>
        </p:nvSpPr>
        <p:spPr>
          <a:xfrm>
            <a:off x="323528" y="1124744"/>
            <a:ext cx="8496944" cy="5472608"/>
          </a:xfrm>
        </p:spPr>
        <p:txBody>
          <a:bodyPr>
            <a:normAutofit fontScale="92500" lnSpcReduction="20000"/>
          </a:bodyPr>
          <a:lstStyle/>
          <a:p>
            <a:pPr algn="ctr">
              <a:lnSpc>
                <a:spcPct val="120000"/>
              </a:lnSpc>
              <a:spcBef>
                <a:spcPts val="0"/>
              </a:spcBef>
              <a:spcAft>
                <a:spcPts val="0"/>
              </a:spcAft>
            </a:pPr>
            <a:r>
              <a:rPr lang="fa-IR" dirty="0">
                <a:solidFill>
                  <a:schemeClr val="tx1"/>
                </a:solidFill>
                <a:cs typeface="B Titr" pitchFamily="2" charset="-78"/>
              </a:rPr>
              <a:t>ضرایب استاندارد </a:t>
            </a:r>
            <a:r>
              <a:rPr lang="fa-IR" dirty="0" smtClean="0">
                <a:solidFill>
                  <a:schemeClr val="tx1"/>
                </a:solidFill>
                <a:cs typeface="B Titr" pitchFamily="2" charset="-78"/>
              </a:rPr>
              <a:t>46 گویه‌ </a:t>
            </a:r>
            <a:r>
              <a:rPr lang="fa-IR" dirty="0">
                <a:solidFill>
                  <a:schemeClr val="tx1"/>
                </a:solidFill>
                <a:cs typeface="B Titr" pitchFamily="2" charset="-78"/>
              </a:rPr>
              <a:t>پرسشنامه سواد اطلاعاتی بر روی </a:t>
            </a:r>
            <a:r>
              <a:rPr lang="fa-IR" dirty="0" smtClean="0">
                <a:solidFill>
                  <a:schemeClr val="tx1"/>
                </a:solidFill>
                <a:cs typeface="B Titr" pitchFamily="2" charset="-78"/>
              </a:rPr>
              <a:t>6 مولفه‌ </a:t>
            </a:r>
            <a:r>
              <a:rPr lang="fa-IR" dirty="0">
                <a:solidFill>
                  <a:schemeClr val="tx1"/>
                </a:solidFill>
                <a:cs typeface="B Titr" pitchFamily="2" charset="-78"/>
              </a:rPr>
              <a:t>سواد اطلاعاتی دانشجو- معلمان اثر معناداری در سطح </a:t>
            </a:r>
            <a:r>
              <a:rPr lang="fa-IR" dirty="0" smtClean="0">
                <a:solidFill>
                  <a:schemeClr val="tx1"/>
                </a:solidFill>
                <a:cs typeface="B Titr" pitchFamily="2" charset="-78"/>
              </a:rPr>
              <a:t>0/01</a:t>
            </a:r>
            <a:r>
              <a:rPr lang="en-US" dirty="0" smtClean="0">
                <a:solidFill>
                  <a:schemeClr val="tx1"/>
                </a:solidFill>
                <a:cs typeface="B Titr" pitchFamily="2" charset="-78"/>
              </a:rPr>
              <a:t> </a:t>
            </a:r>
            <a:r>
              <a:rPr lang="en-US" dirty="0">
                <a:solidFill>
                  <a:schemeClr val="tx1"/>
                </a:solidFill>
                <a:cs typeface="B Titr" pitchFamily="2" charset="-78"/>
              </a:rPr>
              <a:t>p&lt;</a:t>
            </a:r>
            <a:r>
              <a:rPr lang="fa-IR" dirty="0">
                <a:solidFill>
                  <a:schemeClr val="tx1"/>
                </a:solidFill>
                <a:cs typeface="B Titr" pitchFamily="2" charset="-78"/>
              </a:rPr>
              <a:t> دارد</a:t>
            </a:r>
            <a:r>
              <a:rPr lang="fa-IR" dirty="0" smtClean="0">
                <a:solidFill>
                  <a:schemeClr val="tx1"/>
                </a:solidFill>
                <a:cs typeface="B Titr" pitchFamily="2" charset="-78"/>
              </a:rPr>
              <a:t>.</a:t>
            </a:r>
          </a:p>
          <a:p>
            <a:pPr algn="ctr">
              <a:lnSpc>
                <a:spcPct val="120000"/>
              </a:lnSpc>
              <a:spcBef>
                <a:spcPts val="0"/>
              </a:spcBef>
              <a:spcAft>
                <a:spcPts val="0"/>
              </a:spcAft>
            </a:pPr>
            <a:endParaRPr lang="en-US" dirty="0">
              <a:solidFill>
                <a:schemeClr val="tx1"/>
              </a:solidFill>
              <a:cs typeface="B Titr" pitchFamily="2" charset="-78"/>
            </a:endParaRPr>
          </a:p>
          <a:p>
            <a:pPr algn="ctr">
              <a:lnSpc>
                <a:spcPct val="120000"/>
              </a:lnSpc>
              <a:spcBef>
                <a:spcPts val="0"/>
              </a:spcBef>
              <a:spcAft>
                <a:spcPts val="0"/>
              </a:spcAft>
            </a:pPr>
            <a:r>
              <a:rPr lang="fa-IR" dirty="0" smtClean="0">
                <a:solidFill>
                  <a:schemeClr val="tx1"/>
                </a:solidFill>
                <a:cs typeface="B Titr" pitchFamily="2" charset="-78"/>
              </a:rPr>
              <a:t>6 مولفه­­ </a:t>
            </a:r>
            <a:r>
              <a:rPr lang="fa-IR" dirty="0">
                <a:solidFill>
                  <a:schemeClr val="tx1"/>
                </a:solidFill>
                <a:cs typeface="B Titr" pitchFamily="2" charset="-78"/>
              </a:rPr>
              <a:t>سواد اطلاعاتی </a:t>
            </a:r>
            <a:r>
              <a:rPr lang="ar-SA" dirty="0">
                <a:solidFill>
                  <a:schemeClr val="tx1"/>
                </a:solidFill>
                <a:cs typeface="B Titr" pitchFamily="2" charset="-78"/>
              </a:rPr>
              <a:t>دانشجو- معلمان بر متغیر سواد اطلاعاتی </a:t>
            </a:r>
            <a:r>
              <a:rPr lang="fa-IR" dirty="0">
                <a:solidFill>
                  <a:schemeClr val="tx1"/>
                </a:solidFill>
                <a:cs typeface="B Titr" pitchFamily="2" charset="-78"/>
              </a:rPr>
              <a:t>در سطح </a:t>
            </a:r>
            <a:r>
              <a:rPr lang="fa-IR" dirty="0" smtClean="0">
                <a:solidFill>
                  <a:schemeClr val="tx1"/>
                </a:solidFill>
                <a:cs typeface="B Titr" pitchFamily="2" charset="-78"/>
              </a:rPr>
              <a:t>0/01</a:t>
            </a:r>
            <a:r>
              <a:rPr lang="en-US" dirty="0" smtClean="0">
                <a:solidFill>
                  <a:schemeClr val="tx1"/>
                </a:solidFill>
                <a:cs typeface="B Titr" pitchFamily="2" charset="-78"/>
              </a:rPr>
              <a:t> </a:t>
            </a:r>
            <a:r>
              <a:rPr lang="en-US" dirty="0">
                <a:solidFill>
                  <a:schemeClr val="tx1"/>
                </a:solidFill>
                <a:cs typeface="B Titr" pitchFamily="2" charset="-78"/>
              </a:rPr>
              <a:t>P</a:t>
            </a:r>
            <a:r>
              <a:rPr lang="en-US" dirty="0" smtClean="0">
                <a:solidFill>
                  <a:schemeClr val="tx1"/>
                </a:solidFill>
                <a:cs typeface="B Titr" pitchFamily="2" charset="-78"/>
              </a:rPr>
              <a:t>&lt;</a:t>
            </a:r>
            <a:r>
              <a:rPr lang="fa-IR" dirty="0" smtClean="0">
                <a:solidFill>
                  <a:schemeClr val="tx1"/>
                </a:solidFill>
                <a:cs typeface="B Titr" pitchFamily="2" charset="-78"/>
              </a:rPr>
              <a:t> </a:t>
            </a:r>
            <a:r>
              <a:rPr lang="fa-IR" dirty="0">
                <a:solidFill>
                  <a:schemeClr val="tx1"/>
                </a:solidFill>
                <a:cs typeface="B Titr" pitchFamily="2" charset="-78"/>
              </a:rPr>
              <a:t>اثر معناداری دارند. </a:t>
            </a:r>
            <a:endParaRPr lang="fa-IR" dirty="0" smtClean="0">
              <a:solidFill>
                <a:schemeClr val="tx1"/>
              </a:solidFill>
              <a:cs typeface="B Titr" pitchFamily="2" charset="-78"/>
            </a:endParaRPr>
          </a:p>
          <a:p>
            <a:pPr algn="ctr">
              <a:lnSpc>
                <a:spcPct val="120000"/>
              </a:lnSpc>
              <a:spcBef>
                <a:spcPts val="0"/>
              </a:spcBef>
              <a:spcAft>
                <a:spcPts val="0"/>
              </a:spcAft>
            </a:pPr>
            <a:r>
              <a:rPr lang="fa-IR" dirty="0">
                <a:solidFill>
                  <a:schemeClr val="tx1"/>
                </a:solidFill>
                <a:cs typeface="B Titr" pitchFamily="2" charset="-78"/>
              </a:rPr>
              <a:t> </a:t>
            </a:r>
            <a:endParaRPr lang="en-US" dirty="0">
              <a:solidFill>
                <a:schemeClr val="tx1"/>
              </a:solidFill>
              <a:cs typeface="B Titr" pitchFamily="2" charset="-78"/>
            </a:endParaRPr>
          </a:p>
          <a:p>
            <a:pPr algn="ctr">
              <a:lnSpc>
                <a:spcPct val="120000"/>
              </a:lnSpc>
              <a:spcBef>
                <a:spcPts val="0"/>
              </a:spcBef>
              <a:spcAft>
                <a:spcPts val="0"/>
              </a:spcAft>
            </a:pPr>
            <a:r>
              <a:rPr lang="fa-IR" dirty="0">
                <a:solidFill>
                  <a:schemeClr val="tx1"/>
                </a:solidFill>
                <a:cs typeface="B Titr" pitchFamily="2" charset="-78"/>
              </a:rPr>
              <a:t>بین </a:t>
            </a:r>
            <a:r>
              <a:rPr lang="fa-IR" dirty="0" smtClean="0">
                <a:solidFill>
                  <a:schemeClr val="tx1"/>
                </a:solidFill>
                <a:cs typeface="B Titr" pitchFamily="2" charset="-78"/>
              </a:rPr>
              <a:t>مولفه‌های </a:t>
            </a:r>
            <a:r>
              <a:rPr lang="fa-IR" dirty="0">
                <a:solidFill>
                  <a:schemeClr val="tx1"/>
                </a:solidFill>
                <a:cs typeface="B Titr" pitchFamily="2" charset="-78"/>
              </a:rPr>
              <a:t>سواد اطلاعاتی دانشجو- معلمان همبستگی درونی وجود دارد.</a:t>
            </a:r>
            <a:endParaRPr lang="en-US" dirty="0">
              <a:solidFill>
                <a:schemeClr val="tx1"/>
              </a:solidFill>
              <a:cs typeface="B Titr" pitchFamily="2" charset="-78"/>
            </a:endParaRPr>
          </a:p>
          <a:p>
            <a:pPr algn="ctr">
              <a:lnSpc>
                <a:spcPct val="120000"/>
              </a:lnSpc>
              <a:spcBef>
                <a:spcPts val="0"/>
              </a:spcBef>
              <a:spcAft>
                <a:spcPts val="0"/>
              </a:spcAft>
            </a:pPr>
            <a:endParaRPr lang="en-US" dirty="0">
              <a:solidFill>
                <a:schemeClr val="tx1"/>
              </a:solidFill>
              <a:cs typeface="B Titr" pitchFamily="2" charset="-78"/>
            </a:endParaRPr>
          </a:p>
          <a:p>
            <a:pPr algn="ctr">
              <a:lnSpc>
                <a:spcPct val="120000"/>
              </a:lnSpc>
              <a:spcBef>
                <a:spcPts val="0"/>
              </a:spcBef>
              <a:spcAft>
                <a:spcPts val="0"/>
              </a:spcAft>
            </a:pPr>
            <a:r>
              <a:rPr lang="fa-IR" dirty="0" smtClean="0">
                <a:solidFill>
                  <a:schemeClr val="tx1"/>
                </a:solidFill>
                <a:cs typeface="B Titr" pitchFamily="2" charset="-78"/>
              </a:rPr>
              <a:t>با </a:t>
            </a:r>
            <a:r>
              <a:rPr lang="fa-IR" dirty="0">
                <a:solidFill>
                  <a:schemeClr val="tx1"/>
                </a:solidFill>
                <a:cs typeface="B Titr" pitchFamily="2" charset="-78"/>
              </a:rPr>
              <a:t>توجه به مقادیر مثبت شاخص‌های ارتباط پیش­بین برای متغیرهای  </a:t>
            </a:r>
            <a:r>
              <a:rPr lang="fa-IR" dirty="0" smtClean="0">
                <a:solidFill>
                  <a:schemeClr val="tx1"/>
                </a:solidFill>
                <a:cs typeface="B Titr" pitchFamily="2" charset="-78"/>
              </a:rPr>
              <a:t>الگوی </a:t>
            </a:r>
            <a:r>
              <a:rPr lang="fa-IR" dirty="0">
                <a:solidFill>
                  <a:schemeClr val="tx1"/>
                </a:solidFill>
                <a:cs typeface="B Titr" pitchFamily="2" charset="-78"/>
              </a:rPr>
              <a:t>گزارش </a:t>
            </a:r>
            <a:r>
              <a:rPr lang="fa-IR" dirty="0" smtClean="0">
                <a:solidFill>
                  <a:schemeClr val="tx1"/>
                </a:solidFill>
                <a:cs typeface="B Titr" pitchFamily="2" charset="-78"/>
              </a:rPr>
              <a:t>شده الگو تایید </a:t>
            </a:r>
            <a:r>
              <a:rPr lang="fa-IR" dirty="0">
                <a:solidFill>
                  <a:schemeClr val="tx1"/>
                </a:solidFill>
                <a:cs typeface="B Titr" pitchFamily="2" charset="-78"/>
              </a:rPr>
              <a:t>می‌گردد</a:t>
            </a:r>
            <a:r>
              <a:rPr lang="fa-IR" dirty="0" smtClean="0">
                <a:solidFill>
                  <a:schemeClr val="tx1"/>
                </a:solidFill>
                <a:cs typeface="B Titr" pitchFamily="2" charset="-78"/>
              </a:rPr>
              <a:t>.</a:t>
            </a:r>
          </a:p>
          <a:p>
            <a:pPr algn="ctr">
              <a:lnSpc>
                <a:spcPct val="120000"/>
              </a:lnSpc>
              <a:spcBef>
                <a:spcPts val="0"/>
              </a:spcBef>
              <a:spcAft>
                <a:spcPts val="0"/>
              </a:spcAft>
            </a:pPr>
            <a:endParaRPr lang="en-US" dirty="0">
              <a:solidFill>
                <a:schemeClr val="tx1"/>
              </a:solidFill>
              <a:cs typeface="B Titr" pitchFamily="2" charset="-78"/>
            </a:endParaRPr>
          </a:p>
          <a:p>
            <a:pPr algn="ctr">
              <a:lnSpc>
                <a:spcPct val="120000"/>
              </a:lnSpc>
              <a:spcBef>
                <a:spcPts val="0"/>
              </a:spcBef>
              <a:spcAft>
                <a:spcPts val="0"/>
              </a:spcAft>
            </a:pPr>
            <a:r>
              <a:rPr lang="fa-IR" dirty="0" smtClean="0">
                <a:solidFill>
                  <a:schemeClr val="tx1"/>
                </a:solidFill>
                <a:cs typeface="B Titr" pitchFamily="2" charset="-78"/>
              </a:rPr>
              <a:t>پایایی </a:t>
            </a:r>
            <a:r>
              <a:rPr lang="fa-IR" dirty="0">
                <a:solidFill>
                  <a:schemeClr val="tx1"/>
                </a:solidFill>
                <a:cs typeface="B Titr" pitchFamily="2" charset="-78"/>
              </a:rPr>
              <a:t>هر شش </a:t>
            </a:r>
            <a:r>
              <a:rPr lang="fa-IR" dirty="0" smtClean="0">
                <a:solidFill>
                  <a:schemeClr val="tx1"/>
                </a:solidFill>
                <a:cs typeface="B Titr" pitchFamily="2" charset="-78"/>
              </a:rPr>
              <a:t>مولفه سواد </a:t>
            </a:r>
            <a:r>
              <a:rPr lang="fa-IR" dirty="0">
                <a:solidFill>
                  <a:schemeClr val="tx1"/>
                </a:solidFill>
                <a:cs typeface="B Titr" pitchFamily="2" charset="-78"/>
              </a:rPr>
              <a:t>اطلاعاتی مورد تأیید قرار  </a:t>
            </a:r>
            <a:r>
              <a:rPr lang="fa-IR" dirty="0" smtClean="0">
                <a:solidFill>
                  <a:schemeClr val="tx1"/>
                </a:solidFill>
                <a:cs typeface="B Titr" pitchFamily="2" charset="-78"/>
              </a:rPr>
              <a:t>گرفت. </a:t>
            </a:r>
          </a:p>
          <a:p>
            <a:pPr algn="just">
              <a:lnSpc>
                <a:spcPct val="120000"/>
              </a:lnSpc>
              <a:spcBef>
                <a:spcPts val="0"/>
              </a:spcBef>
              <a:spcAft>
                <a:spcPts val="0"/>
              </a:spcAft>
            </a:pPr>
            <a:endParaRPr lang="fa-IR" dirty="0" smtClean="0">
              <a:cs typeface="B Titr" pitchFamily="2" charset="-78"/>
            </a:endParaRPr>
          </a:p>
          <a:p>
            <a:pPr algn="just">
              <a:lnSpc>
                <a:spcPct val="120000"/>
              </a:lnSpc>
              <a:spcBef>
                <a:spcPts val="0"/>
              </a:spcBef>
              <a:spcAft>
                <a:spcPts val="0"/>
              </a:spcAft>
            </a:pPr>
            <a:endParaRPr lang="en-US" dirty="0">
              <a:cs typeface="B Titr" pitchFamily="2" charset="-78"/>
            </a:endParaRPr>
          </a:p>
          <a:p>
            <a:pPr algn="just">
              <a:lnSpc>
                <a:spcPct val="120000"/>
              </a:lnSpc>
              <a:spcBef>
                <a:spcPts val="0"/>
              </a:spcBef>
              <a:spcAft>
                <a:spcPts val="0"/>
              </a:spcAft>
            </a:pPr>
            <a:endParaRPr lang="fa-IR" dirty="0" smtClean="0">
              <a:cs typeface="B Titr" pitchFamily="2" charset="-78"/>
            </a:endParaRPr>
          </a:p>
          <a:p>
            <a:pPr algn="ctr">
              <a:lnSpc>
                <a:spcPct val="120000"/>
              </a:lnSpc>
              <a:spcBef>
                <a:spcPts val="0"/>
              </a:spcBef>
              <a:spcAft>
                <a:spcPts val="0"/>
              </a:spcAft>
            </a:pPr>
            <a:r>
              <a:rPr lang="fa-IR" sz="2600" dirty="0" smtClean="0">
                <a:solidFill>
                  <a:schemeClr val="tx1"/>
                </a:solidFill>
                <a:cs typeface="B Titr" pitchFamily="2" charset="-78"/>
              </a:rPr>
              <a:t>الگوی</a:t>
            </a:r>
            <a:r>
              <a:rPr lang="ar-SA" sz="2600" dirty="0" smtClean="0">
                <a:solidFill>
                  <a:schemeClr val="tx1"/>
                </a:solidFill>
                <a:cs typeface="B Titr" pitchFamily="2" charset="-78"/>
              </a:rPr>
              <a:t> </a:t>
            </a:r>
            <a:r>
              <a:rPr lang="ar-SA" sz="2600" dirty="0">
                <a:solidFill>
                  <a:schemeClr val="tx1"/>
                </a:solidFill>
                <a:cs typeface="B Titr" pitchFamily="2" charset="-78"/>
              </a:rPr>
              <a:t>اندازه­گیری سواد اطلاعاتی</a:t>
            </a:r>
            <a:r>
              <a:rPr lang="fa-IR" sz="2600" dirty="0">
                <a:solidFill>
                  <a:schemeClr val="tx1"/>
                </a:solidFill>
                <a:cs typeface="B Titr" pitchFamily="2" charset="-78"/>
              </a:rPr>
              <a:t> مورد تایید است و از برازش مناسبی برخودار است. </a:t>
            </a:r>
            <a:endParaRPr lang="en-US" sz="2600" dirty="0">
              <a:solidFill>
                <a:schemeClr val="tx1"/>
              </a:solidFill>
              <a:cs typeface="B Titr" pitchFamily="2" charset="-78"/>
            </a:endParaRPr>
          </a:p>
          <a:p>
            <a:endParaRPr lang="en-US" dirty="0"/>
          </a:p>
        </p:txBody>
      </p:sp>
      <p:sp>
        <p:nvSpPr>
          <p:cNvPr id="6" name="Down Arrow 5"/>
          <p:cNvSpPr/>
          <p:nvPr/>
        </p:nvSpPr>
        <p:spPr>
          <a:xfrm>
            <a:off x="3806309" y="4741592"/>
            <a:ext cx="1654058" cy="576064"/>
          </a:xfrm>
          <a:prstGeom prst="downArrow">
            <a:avLst>
              <a:gd name="adj1" fmla="val 50000"/>
              <a:gd name="adj2" fmla="val 63684"/>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569173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763688" y="332656"/>
            <a:ext cx="5970587" cy="504825"/>
          </a:xfrm>
        </p:spPr>
        <p:txBody>
          <a:bodyPr>
            <a:noAutofit/>
          </a:bodyPr>
          <a:lstStyle/>
          <a:p>
            <a:pPr marL="45720" indent="0" algn="ctr">
              <a:buNone/>
            </a:pPr>
            <a:r>
              <a:rPr lang="fa-IR" sz="4800" dirty="0" smtClean="0">
                <a:cs typeface="B Titr" pitchFamily="2" charset="-78"/>
              </a:rPr>
              <a:t>تبیین فرضیه اول </a:t>
            </a:r>
            <a:endParaRPr lang="fa-IR" sz="4800" dirty="0"/>
          </a:p>
        </p:txBody>
      </p:sp>
      <p:sp>
        <p:nvSpPr>
          <p:cNvPr id="4" name="Rectangle 3"/>
          <p:cNvSpPr/>
          <p:nvPr/>
        </p:nvSpPr>
        <p:spPr>
          <a:xfrm>
            <a:off x="323528" y="1268760"/>
            <a:ext cx="8496944" cy="5328592"/>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just"/>
            <a:r>
              <a:rPr lang="fa-IR" sz="2400" dirty="0" smtClean="0">
                <a:cs typeface="B Titr" pitchFamily="2" charset="-78"/>
              </a:rPr>
              <a:t>مبنای این فرضیه شش مولفه‌ سواد اطلاعاتی  هستند.</a:t>
            </a:r>
          </a:p>
          <a:p>
            <a:pPr algn="just"/>
            <a:r>
              <a:rPr lang="fa-IR" sz="2400" dirty="0" smtClean="0">
                <a:cs typeface="B Titr" pitchFamily="2" charset="-78"/>
              </a:rPr>
              <a:t>پژوهش‌های مرتبط در ابعاد زیر الگوی ارائه شده فرضیه اول را بررسی کردند.</a:t>
            </a:r>
          </a:p>
          <a:p>
            <a:pPr algn="just"/>
            <a:endParaRPr lang="fa-IR" sz="2400" dirty="0" smtClean="0">
              <a:cs typeface="B Titr" pitchFamily="2" charset="-78"/>
            </a:endParaRPr>
          </a:p>
          <a:p>
            <a:pPr algn="just"/>
            <a:r>
              <a:rPr lang="fa-IR" sz="2400" dirty="0" smtClean="0">
                <a:cs typeface="B Titr" pitchFamily="2" charset="-78"/>
              </a:rPr>
              <a:t>1- </a:t>
            </a:r>
            <a:r>
              <a:rPr lang="ar-SA" sz="2400" dirty="0" smtClean="0">
                <a:cs typeface="B Titr" pitchFamily="2" charset="-78"/>
              </a:rPr>
              <a:t>یادگیری سواد اطلاعاتی</a:t>
            </a:r>
            <a:r>
              <a:rPr lang="fa-IR" sz="2400" dirty="0" smtClean="0">
                <a:cs typeface="B Titr" pitchFamily="2" charset="-78"/>
              </a:rPr>
              <a:t> </a:t>
            </a:r>
          </a:p>
          <a:p>
            <a:pPr algn="just"/>
            <a:r>
              <a:rPr lang="fa-IR" sz="2400" dirty="0" smtClean="0">
                <a:cs typeface="B Titr" pitchFamily="2" charset="-78"/>
              </a:rPr>
              <a:t>2- تاثیر و وجود همبستگی درونی بین عوامل سواد اطلاعاتی </a:t>
            </a:r>
          </a:p>
          <a:p>
            <a:pPr algn="just"/>
            <a:r>
              <a:rPr lang="fa-IR" sz="2400" dirty="0" smtClean="0">
                <a:cs typeface="B Titr" pitchFamily="2" charset="-78"/>
              </a:rPr>
              <a:t>3-  استفاده </a:t>
            </a:r>
            <a:r>
              <a:rPr lang="fa-IR" sz="2400" dirty="0">
                <a:cs typeface="B Titr" pitchFamily="2" charset="-78"/>
              </a:rPr>
              <a:t>از </a:t>
            </a:r>
            <a:r>
              <a:rPr lang="fa-IR" sz="2400" dirty="0" smtClean="0">
                <a:cs typeface="B Titr" pitchFamily="2" charset="-78"/>
              </a:rPr>
              <a:t>اطلاعات </a:t>
            </a:r>
          </a:p>
          <a:p>
            <a:pPr algn="just"/>
            <a:r>
              <a:rPr lang="fa-IR" sz="2400" dirty="0" smtClean="0">
                <a:cs typeface="B Titr" pitchFamily="2" charset="-78"/>
              </a:rPr>
              <a:t>4- </a:t>
            </a:r>
            <a:r>
              <a:rPr lang="ar-SA" sz="2400" dirty="0" smtClean="0">
                <a:cs typeface="B Titr" pitchFamily="2" charset="-78"/>
              </a:rPr>
              <a:t>تاثیر </a:t>
            </a:r>
            <a:r>
              <a:rPr lang="ar-SA" sz="2400" dirty="0">
                <a:cs typeface="B Titr" pitchFamily="2" charset="-78"/>
              </a:rPr>
              <a:t>سواد اطلاعاتی </a:t>
            </a:r>
            <a:r>
              <a:rPr lang="ar-SA" sz="2400" dirty="0" smtClean="0">
                <a:cs typeface="B Titr" pitchFamily="2" charset="-78"/>
              </a:rPr>
              <a:t>بر </a:t>
            </a:r>
            <a:r>
              <a:rPr lang="ar-SA" sz="2400" dirty="0">
                <a:cs typeface="B Titr" pitchFamily="2" charset="-78"/>
              </a:rPr>
              <a:t>اثربخشی سازمانی و روش‌های </a:t>
            </a:r>
            <a:r>
              <a:rPr lang="ar-SA" sz="2400" dirty="0" smtClean="0">
                <a:cs typeface="B Titr" pitchFamily="2" charset="-78"/>
              </a:rPr>
              <a:t>تدریس</a:t>
            </a:r>
            <a:endParaRPr lang="fa-IR" sz="2400" dirty="0" smtClean="0">
              <a:cs typeface="B Titr" pitchFamily="2" charset="-78"/>
            </a:endParaRPr>
          </a:p>
          <a:p>
            <a:pPr algn="just"/>
            <a:endParaRPr lang="fa-IR" sz="2400" dirty="0">
              <a:cs typeface="B Titr" pitchFamily="2" charset="-78"/>
            </a:endParaRPr>
          </a:p>
          <a:p>
            <a:pPr algn="just"/>
            <a:r>
              <a:rPr lang="fa-IR" sz="2400" dirty="0" smtClean="0">
                <a:cs typeface="B Titr" pitchFamily="2" charset="-78"/>
              </a:rPr>
              <a:t>چهار بعد مورد بررسی در مجموع توانستند</a:t>
            </a:r>
            <a:r>
              <a:rPr lang="fa-IR" sz="2400" dirty="0">
                <a:cs typeface="B Titr" pitchFamily="2" charset="-78"/>
              </a:rPr>
              <a:t> </a:t>
            </a:r>
            <a:r>
              <a:rPr lang="fa-IR" sz="2400" dirty="0" smtClean="0">
                <a:cs typeface="B Titr" pitchFamily="2" charset="-78"/>
              </a:rPr>
              <a:t>«</a:t>
            </a:r>
            <a:r>
              <a:rPr lang="ar-SA" sz="2400" dirty="0" smtClean="0">
                <a:cs typeface="B Titr" pitchFamily="2" charset="-78"/>
              </a:rPr>
              <a:t>الگوی </a:t>
            </a:r>
            <a:r>
              <a:rPr lang="ar-SA" sz="2400" dirty="0">
                <a:cs typeface="B Titr" pitchFamily="2" charset="-78"/>
              </a:rPr>
              <a:t>اندازه‌گیری استاندارد سواد اطلاعاتی دانشجو- معلمان منطقه غرب دانشگاه فرهنگیان </a:t>
            </a:r>
            <a:r>
              <a:rPr lang="fa-IR" sz="2400" dirty="0">
                <a:cs typeface="B Titr" pitchFamily="2" charset="-78"/>
              </a:rPr>
              <a:t>از برازش مناسبی برخوردار است» </a:t>
            </a:r>
            <a:r>
              <a:rPr lang="fa-IR" sz="2400" dirty="0" smtClean="0">
                <a:cs typeface="B Titr" pitchFamily="2" charset="-78"/>
              </a:rPr>
              <a:t>را تایید کنند.</a:t>
            </a:r>
            <a:endParaRPr lang="en-US" sz="2400" dirty="0">
              <a:cs typeface="B Titr" pitchFamily="2" charset="-78"/>
            </a:endParaRPr>
          </a:p>
          <a:p>
            <a:pPr algn="just"/>
            <a:r>
              <a:rPr lang="en-US" sz="1600" dirty="0">
                <a:cs typeface="B Titr" pitchFamily="2" charset="-78"/>
              </a:rPr>
              <a:t/>
            </a:r>
            <a:br>
              <a:rPr lang="en-US" sz="1600" dirty="0">
                <a:cs typeface="B Titr" pitchFamily="2" charset="-78"/>
              </a:rPr>
            </a:br>
            <a:endParaRPr lang="fa-IR" sz="1600" dirty="0">
              <a:cs typeface="B Titr" pitchFamily="2" charset="-78"/>
            </a:endParaRPr>
          </a:p>
        </p:txBody>
      </p:sp>
    </p:spTree>
    <p:extLst>
      <p:ext uri="{BB962C8B-B14F-4D97-AF65-F5344CB8AC3E}">
        <p14:creationId xmlns:p14="http://schemas.microsoft.com/office/powerpoint/2010/main" val="10255888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1" y="404664"/>
            <a:ext cx="7992888" cy="720080"/>
          </a:xfrm>
        </p:spPr>
        <p:txBody>
          <a:bodyPr/>
          <a:lstStyle/>
          <a:p>
            <a:pPr marL="0" indent="0" algn="ctr">
              <a:buNone/>
            </a:pPr>
            <a:r>
              <a:rPr lang="fa-IR" sz="3600" dirty="0" smtClean="0"/>
              <a:t/>
            </a:r>
            <a:br>
              <a:rPr lang="fa-IR" sz="3600" dirty="0" smtClean="0"/>
            </a:br>
            <a:r>
              <a:rPr lang="en-US" sz="3600" dirty="0" smtClean="0"/>
              <a:t/>
            </a:r>
            <a:br>
              <a:rPr lang="en-US" sz="3600" dirty="0" smtClean="0"/>
            </a:br>
            <a:r>
              <a:rPr lang="en-US" sz="3600" dirty="0"/>
              <a:t/>
            </a:r>
            <a:br>
              <a:rPr lang="en-US" sz="3600" dirty="0"/>
            </a:br>
            <a:r>
              <a:rPr lang="ar-SA" sz="3600" dirty="0" smtClean="0">
                <a:effectLst/>
                <a:cs typeface="B Titr" pitchFamily="2" charset="-78"/>
              </a:rPr>
              <a:t>پاسخ </a:t>
            </a:r>
            <a:r>
              <a:rPr lang="ar-SA" sz="3600" dirty="0">
                <a:effectLst/>
                <a:cs typeface="B Titr" pitchFamily="2" charset="-78"/>
              </a:rPr>
              <a:t>به </a:t>
            </a:r>
            <a:r>
              <a:rPr lang="fa-IR" sz="3600" dirty="0" smtClean="0">
                <a:effectLst/>
                <a:cs typeface="B Titr" pitchFamily="2" charset="-78"/>
              </a:rPr>
              <a:t>فرضیه دوم</a:t>
            </a:r>
            <a:endParaRPr lang="en-US" sz="3600" dirty="0">
              <a:effectLst/>
              <a:cs typeface="B Titr" pitchFamily="2" charset="-78"/>
            </a:endParaRPr>
          </a:p>
        </p:txBody>
      </p:sp>
      <p:sp>
        <p:nvSpPr>
          <p:cNvPr id="3" name="Text Placeholder 2"/>
          <p:cNvSpPr>
            <a:spLocks noGrp="1"/>
          </p:cNvSpPr>
          <p:nvPr>
            <p:ph type="body" idx="1"/>
          </p:nvPr>
        </p:nvSpPr>
        <p:spPr>
          <a:xfrm>
            <a:off x="467544" y="1268760"/>
            <a:ext cx="8496944" cy="5297140"/>
          </a:xfrm>
        </p:spPr>
        <p:txBody>
          <a:bodyPr>
            <a:normAutofit/>
          </a:bodyPr>
          <a:lstStyle/>
          <a:p>
            <a:pPr lvl="0" algn="ctr"/>
            <a:r>
              <a:rPr lang="ar-SA" sz="2800" dirty="0">
                <a:cs typeface="B Titr" pitchFamily="2" charset="-78"/>
              </a:rPr>
              <a:t>الگوی اندازه‌گیری استاندارد توسعه حرفه‌ای دانشجو- معلمان منطقه غرب دانشگاه فرهنگیان از برازش مناسبی برخودار است.</a:t>
            </a:r>
            <a:r>
              <a:rPr lang="fa-IR" sz="2800" dirty="0">
                <a:cs typeface="B Titr" pitchFamily="2" charset="-78"/>
              </a:rPr>
              <a:t>    </a:t>
            </a:r>
            <a:endParaRPr lang="fa-IR" sz="2800" dirty="0"/>
          </a:p>
          <a:p>
            <a:endParaRPr lang="en-US" dirty="0"/>
          </a:p>
        </p:txBody>
      </p:sp>
      <p:pic>
        <p:nvPicPr>
          <p:cNvPr id="5" name="Picture 4"/>
          <p:cNvPicPr/>
          <p:nvPr/>
        </p:nvPicPr>
        <p:blipFill>
          <a:blip r:embed="rId2">
            <a:lum contrast="60000"/>
            <a:extLst>
              <a:ext uri="{28A0092B-C50C-407E-A947-70E740481C1C}">
                <a14:useLocalDpi xmlns:a14="http://schemas.microsoft.com/office/drawing/2010/main" val="0"/>
              </a:ext>
            </a:extLst>
          </a:blip>
          <a:srcRect/>
          <a:stretch>
            <a:fillRect/>
          </a:stretch>
        </p:blipFill>
        <p:spPr bwMode="auto">
          <a:xfrm>
            <a:off x="611559" y="2348880"/>
            <a:ext cx="7920879" cy="4025966"/>
          </a:xfrm>
          <a:prstGeom prst="rect">
            <a:avLst/>
          </a:prstGeom>
          <a:noFill/>
          <a:ln>
            <a:noFill/>
          </a:ln>
        </p:spPr>
      </p:pic>
    </p:spTree>
    <p:extLst>
      <p:ext uri="{BB962C8B-B14F-4D97-AF65-F5344CB8AC3E}">
        <p14:creationId xmlns:p14="http://schemas.microsoft.com/office/powerpoint/2010/main" val="498916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848872" cy="518922"/>
          </a:xfrm>
        </p:spPr>
        <p:txBody>
          <a:bodyPr/>
          <a:lstStyle/>
          <a:p>
            <a:pPr marL="0" indent="0" algn="ctr">
              <a:buNone/>
            </a:pPr>
            <a:r>
              <a:rPr lang="fa-IR" dirty="0" smtClean="0">
                <a:cs typeface="B Titr" pitchFamily="2" charset="-78"/>
              </a:rPr>
              <a:t>اهمیت و ضرورت- ادامه</a:t>
            </a:r>
            <a:endParaRPr lang="fa-IR" dirty="0">
              <a:cs typeface="B Titr" pitchFamily="2" charset="-78"/>
            </a:endParaRPr>
          </a:p>
        </p:txBody>
      </p:sp>
      <p:graphicFrame>
        <p:nvGraphicFramePr>
          <p:cNvPr id="5" name="Diagram 4"/>
          <p:cNvGraphicFramePr/>
          <p:nvPr>
            <p:extLst>
              <p:ext uri="{D42A27DB-BD31-4B8C-83A1-F6EECF244321}">
                <p14:modId xmlns:p14="http://schemas.microsoft.com/office/powerpoint/2010/main" val="2381490453"/>
              </p:ext>
            </p:extLst>
          </p:nvPr>
        </p:nvGraphicFramePr>
        <p:xfrm>
          <a:off x="251520" y="1052736"/>
          <a:ext cx="871296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0708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260648"/>
            <a:ext cx="7992888" cy="576064"/>
          </a:xfrm>
        </p:spPr>
        <p:txBody>
          <a:bodyPr/>
          <a:lstStyle/>
          <a:p>
            <a:pPr marL="0" indent="0" algn="ctr">
              <a:buNone/>
            </a:pPr>
            <a:r>
              <a:rPr lang="ar-SA" sz="3200" dirty="0" smtClean="0">
                <a:effectLst/>
                <a:cs typeface="B Titr" pitchFamily="2" charset="-78"/>
              </a:rPr>
              <a:t>پاسخ </a:t>
            </a:r>
            <a:r>
              <a:rPr lang="ar-SA" sz="3200" dirty="0">
                <a:effectLst/>
                <a:cs typeface="B Titr" pitchFamily="2" charset="-78"/>
              </a:rPr>
              <a:t>به </a:t>
            </a:r>
            <a:r>
              <a:rPr lang="fa-IR" sz="3200" dirty="0" smtClean="0">
                <a:effectLst/>
                <a:cs typeface="B Titr" pitchFamily="2" charset="-78"/>
              </a:rPr>
              <a:t>فرضیه دوم- ادامه</a:t>
            </a:r>
            <a:endParaRPr lang="en-US" sz="2400" dirty="0">
              <a:effectLst/>
              <a:cs typeface="B Titr" pitchFamily="2" charset="-78"/>
            </a:endParaRPr>
          </a:p>
        </p:txBody>
      </p:sp>
      <p:sp>
        <p:nvSpPr>
          <p:cNvPr id="3" name="Text Placeholder 2"/>
          <p:cNvSpPr>
            <a:spLocks noGrp="1"/>
          </p:cNvSpPr>
          <p:nvPr>
            <p:ph type="body" idx="1"/>
          </p:nvPr>
        </p:nvSpPr>
        <p:spPr>
          <a:xfrm>
            <a:off x="395536" y="980728"/>
            <a:ext cx="8424936" cy="5400600"/>
          </a:xfrm>
        </p:spPr>
        <p:txBody>
          <a:bodyPr>
            <a:normAutofit fontScale="70000" lnSpcReduction="20000"/>
          </a:bodyPr>
          <a:lstStyle/>
          <a:p>
            <a:pPr algn="just"/>
            <a:endParaRPr lang="fa-IR" sz="2600" dirty="0" smtClean="0">
              <a:solidFill>
                <a:srgbClr val="FF0000"/>
              </a:solidFill>
              <a:cs typeface="B Titr" pitchFamily="2" charset="-78"/>
            </a:endParaRPr>
          </a:p>
          <a:p>
            <a:pPr algn="ctr"/>
            <a:r>
              <a:rPr lang="fa-IR" sz="2600" dirty="0" smtClean="0">
                <a:solidFill>
                  <a:schemeClr val="tx1"/>
                </a:solidFill>
                <a:cs typeface="B Titr" pitchFamily="2" charset="-78"/>
              </a:rPr>
              <a:t>ضرایب </a:t>
            </a:r>
            <a:r>
              <a:rPr lang="fa-IR" sz="2600" dirty="0">
                <a:solidFill>
                  <a:schemeClr val="tx1"/>
                </a:solidFill>
                <a:cs typeface="B Titr" pitchFamily="2" charset="-78"/>
              </a:rPr>
              <a:t>استاندارد </a:t>
            </a:r>
            <a:r>
              <a:rPr lang="fa-IR" sz="2600" dirty="0" smtClean="0">
                <a:solidFill>
                  <a:schemeClr val="tx1"/>
                </a:solidFill>
                <a:cs typeface="B Titr" pitchFamily="2" charset="-78"/>
              </a:rPr>
              <a:t> 108 </a:t>
            </a:r>
            <a:r>
              <a:rPr lang="fa-IR" sz="2600" dirty="0">
                <a:solidFill>
                  <a:schemeClr val="tx1"/>
                </a:solidFill>
                <a:cs typeface="B Titr" pitchFamily="2" charset="-78"/>
              </a:rPr>
              <a:t>گویه‌ پرسشنامه بر </a:t>
            </a:r>
            <a:r>
              <a:rPr lang="fa-IR" sz="2600" dirty="0" smtClean="0">
                <a:solidFill>
                  <a:schemeClr val="tx1"/>
                </a:solidFill>
                <a:cs typeface="B Titr" pitchFamily="2" charset="-78"/>
              </a:rPr>
              <a:t>روی 11  مولفه‌ </a:t>
            </a:r>
            <a:r>
              <a:rPr lang="fa-IR" sz="2600" dirty="0">
                <a:solidFill>
                  <a:schemeClr val="tx1"/>
                </a:solidFill>
                <a:cs typeface="B Titr" pitchFamily="2" charset="-78"/>
              </a:rPr>
              <a:t>توسعه حرفه­ای </a:t>
            </a:r>
            <a:r>
              <a:rPr lang="fa-IR" sz="2600" dirty="0" smtClean="0">
                <a:solidFill>
                  <a:schemeClr val="tx1"/>
                </a:solidFill>
                <a:cs typeface="B Titr" pitchFamily="2" charset="-78"/>
              </a:rPr>
              <a:t>0/01</a:t>
            </a:r>
            <a:r>
              <a:rPr lang="en-US" sz="2600" dirty="0" smtClean="0">
                <a:solidFill>
                  <a:schemeClr val="tx1"/>
                </a:solidFill>
                <a:cs typeface="B Titr" pitchFamily="2" charset="-78"/>
              </a:rPr>
              <a:t> </a:t>
            </a:r>
            <a:r>
              <a:rPr lang="en-US" sz="2600" dirty="0">
                <a:solidFill>
                  <a:schemeClr val="tx1"/>
                </a:solidFill>
                <a:cs typeface="B Titr" pitchFamily="2" charset="-78"/>
              </a:rPr>
              <a:t>p&lt;</a:t>
            </a:r>
            <a:r>
              <a:rPr lang="fa-IR" sz="2600" dirty="0">
                <a:solidFill>
                  <a:schemeClr val="tx1"/>
                </a:solidFill>
                <a:cs typeface="B Titr" pitchFamily="2" charset="-78"/>
              </a:rPr>
              <a:t> اثر معناداری دارد</a:t>
            </a:r>
            <a:r>
              <a:rPr lang="fa-IR" sz="2600" dirty="0" smtClean="0">
                <a:solidFill>
                  <a:schemeClr val="tx1"/>
                </a:solidFill>
                <a:cs typeface="B Titr" pitchFamily="2" charset="-78"/>
              </a:rPr>
              <a:t>.</a:t>
            </a:r>
          </a:p>
          <a:p>
            <a:pPr algn="ctr"/>
            <a:endParaRPr lang="en-US" sz="2600" dirty="0" smtClean="0">
              <a:solidFill>
                <a:schemeClr val="tx1"/>
              </a:solidFill>
              <a:cs typeface="B Titr" pitchFamily="2" charset="-78"/>
            </a:endParaRPr>
          </a:p>
          <a:p>
            <a:pPr algn="ctr"/>
            <a:r>
              <a:rPr lang="fa-IR" sz="2600" dirty="0" smtClean="0">
                <a:solidFill>
                  <a:schemeClr val="tx1"/>
                </a:solidFill>
                <a:cs typeface="B Titr" pitchFamily="2" charset="-78"/>
              </a:rPr>
              <a:t>11مولفه­­</a:t>
            </a:r>
            <a:r>
              <a:rPr lang="fa-IR" sz="2600" dirty="0">
                <a:solidFill>
                  <a:schemeClr val="tx1"/>
                </a:solidFill>
                <a:cs typeface="B Titr" pitchFamily="2" charset="-78"/>
              </a:rPr>
              <a:t> </a:t>
            </a:r>
            <a:r>
              <a:rPr lang="fa-IR" sz="2600" dirty="0" smtClean="0">
                <a:solidFill>
                  <a:schemeClr val="tx1"/>
                </a:solidFill>
                <a:cs typeface="B Titr" pitchFamily="2" charset="-78"/>
              </a:rPr>
              <a:t>توسعه </a:t>
            </a:r>
            <a:r>
              <a:rPr lang="fa-IR" sz="2600" dirty="0">
                <a:solidFill>
                  <a:schemeClr val="tx1"/>
                </a:solidFill>
                <a:cs typeface="B Titr" pitchFamily="2" charset="-78"/>
              </a:rPr>
              <a:t>حرفه­ای ب</a:t>
            </a:r>
            <a:r>
              <a:rPr lang="ar-SA" sz="2600" dirty="0" smtClean="0">
                <a:solidFill>
                  <a:schemeClr val="tx1"/>
                </a:solidFill>
                <a:cs typeface="B Titr" pitchFamily="2" charset="-78"/>
              </a:rPr>
              <a:t>ر </a:t>
            </a:r>
            <a:r>
              <a:rPr lang="ar-SA" sz="2600" dirty="0">
                <a:solidFill>
                  <a:schemeClr val="tx1"/>
                </a:solidFill>
                <a:cs typeface="B Titr" pitchFamily="2" charset="-78"/>
              </a:rPr>
              <a:t>متغیر توسعه حرفه­ای </a:t>
            </a:r>
            <a:r>
              <a:rPr lang="fa-IR" sz="2600" dirty="0">
                <a:solidFill>
                  <a:schemeClr val="tx1"/>
                </a:solidFill>
                <a:cs typeface="B Titr" pitchFamily="2" charset="-78"/>
              </a:rPr>
              <a:t>در </a:t>
            </a:r>
            <a:r>
              <a:rPr lang="fa-IR" sz="2600" dirty="0" smtClean="0">
                <a:solidFill>
                  <a:schemeClr val="tx1"/>
                </a:solidFill>
                <a:cs typeface="B Titr" pitchFamily="2" charset="-78"/>
              </a:rPr>
              <a:t>سطح 0/01</a:t>
            </a:r>
            <a:r>
              <a:rPr lang="en-US" sz="2600" dirty="0" smtClean="0">
                <a:solidFill>
                  <a:schemeClr val="tx1"/>
                </a:solidFill>
                <a:cs typeface="B Titr" pitchFamily="2" charset="-78"/>
              </a:rPr>
              <a:t> </a:t>
            </a:r>
            <a:r>
              <a:rPr lang="en-US" sz="2600" dirty="0">
                <a:solidFill>
                  <a:schemeClr val="tx1"/>
                </a:solidFill>
                <a:cs typeface="B Titr" pitchFamily="2" charset="-78"/>
              </a:rPr>
              <a:t>P</a:t>
            </a:r>
            <a:r>
              <a:rPr lang="en-US" sz="2600" dirty="0" smtClean="0">
                <a:solidFill>
                  <a:schemeClr val="tx1"/>
                </a:solidFill>
                <a:cs typeface="B Titr" pitchFamily="2" charset="-78"/>
              </a:rPr>
              <a:t>&lt;</a:t>
            </a:r>
            <a:r>
              <a:rPr lang="fa-IR" sz="2600" dirty="0" smtClean="0">
                <a:solidFill>
                  <a:schemeClr val="tx1"/>
                </a:solidFill>
                <a:cs typeface="B Titr" pitchFamily="2" charset="-78"/>
              </a:rPr>
              <a:t> </a:t>
            </a:r>
            <a:r>
              <a:rPr lang="fa-IR" sz="2600" dirty="0">
                <a:solidFill>
                  <a:schemeClr val="tx1"/>
                </a:solidFill>
                <a:cs typeface="B Titr" pitchFamily="2" charset="-78"/>
              </a:rPr>
              <a:t>اثر معناداری دارند. </a:t>
            </a:r>
          </a:p>
          <a:p>
            <a:pPr algn="ctr"/>
            <a:endParaRPr lang="fa-IR" sz="2600" dirty="0" smtClean="0">
              <a:solidFill>
                <a:schemeClr val="tx1"/>
              </a:solidFill>
              <a:cs typeface="B Titr" pitchFamily="2" charset="-78"/>
            </a:endParaRPr>
          </a:p>
          <a:p>
            <a:pPr algn="ctr"/>
            <a:r>
              <a:rPr lang="fa-IR" sz="2600" dirty="0" smtClean="0">
                <a:solidFill>
                  <a:schemeClr val="tx1"/>
                </a:solidFill>
                <a:cs typeface="B Titr" pitchFamily="2" charset="-78"/>
              </a:rPr>
              <a:t>همبستگی </a:t>
            </a:r>
            <a:r>
              <a:rPr lang="fa-IR" sz="2600" dirty="0">
                <a:solidFill>
                  <a:schemeClr val="tx1"/>
                </a:solidFill>
                <a:cs typeface="B Titr" pitchFamily="2" charset="-78"/>
              </a:rPr>
              <a:t>درونی بالایی در میان </a:t>
            </a:r>
            <a:r>
              <a:rPr lang="fa-IR" sz="2600" dirty="0" smtClean="0">
                <a:solidFill>
                  <a:schemeClr val="tx1"/>
                </a:solidFill>
                <a:cs typeface="B Titr" pitchFamily="2" charset="-78"/>
              </a:rPr>
              <a:t>11مولفه­ </a:t>
            </a:r>
            <a:r>
              <a:rPr lang="fa-IR" sz="2600" dirty="0">
                <a:solidFill>
                  <a:schemeClr val="tx1"/>
                </a:solidFill>
                <a:cs typeface="B Titr" pitchFamily="2" charset="-78"/>
              </a:rPr>
              <a:t>توسعه حرفه­ای وجود </a:t>
            </a:r>
            <a:r>
              <a:rPr lang="fa-IR" sz="2600" dirty="0" smtClean="0">
                <a:solidFill>
                  <a:schemeClr val="tx1"/>
                </a:solidFill>
                <a:cs typeface="B Titr" pitchFamily="2" charset="-78"/>
              </a:rPr>
              <a:t>دارد.</a:t>
            </a:r>
            <a:endParaRPr lang="fa-IR" sz="2600" dirty="0">
              <a:solidFill>
                <a:schemeClr val="tx1"/>
              </a:solidFill>
              <a:cs typeface="B Titr" pitchFamily="2" charset="-78"/>
            </a:endParaRPr>
          </a:p>
          <a:p>
            <a:pPr algn="ctr"/>
            <a:endParaRPr lang="en-US" sz="2600" dirty="0" smtClean="0">
              <a:solidFill>
                <a:schemeClr val="tx1"/>
              </a:solidFill>
              <a:cs typeface="B Titr" pitchFamily="2" charset="-78"/>
            </a:endParaRPr>
          </a:p>
          <a:p>
            <a:pPr algn="ctr"/>
            <a:r>
              <a:rPr lang="fa-IR" sz="2600" dirty="0" smtClean="0">
                <a:solidFill>
                  <a:schemeClr val="tx1"/>
                </a:solidFill>
                <a:cs typeface="B Titr" pitchFamily="2" charset="-78"/>
              </a:rPr>
              <a:t>با </a:t>
            </a:r>
            <a:r>
              <a:rPr lang="fa-IR" sz="2600" dirty="0">
                <a:solidFill>
                  <a:schemeClr val="tx1"/>
                </a:solidFill>
                <a:cs typeface="B Titr" pitchFamily="2" charset="-78"/>
              </a:rPr>
              <a:t>توجه به مقادیر مثبت شاخص‌های ارتباط پیش­بین برای </a:t>
            </a:r>
            <a:r>
              <a:rPr lang="fa-IR" sz="2600" dirty="0" smtClean="0">
                <a:solidFill>
                  <a:schemeClr val="tx1"/>
                </a:solidFill>
                <a:cs typeface="B Titr" pitchFamily="2" charset="-78"/>
              </a:rPr>
              <a:t>11 متغیر توسعه حرفه‌ای الگو </a:t>
            </a:r>
            <a:r>
              <a:rPr lang="fa-IR" sz="2600" dirty="0">
                <a:solidFill>
                  <a:schemeClr val="tx1"/>
                </a:solidFill>
                <a:cs typeface="B Titr" pitchFamily="2" charset="-78"/>
              </a:rPr>
              <a:t>تایید </a:t>
            </a:r>
            <a:r>
              <a:rPr lang="fa-IR" sz="2600" dirty="0" smtClean="0">
                <a:solidFill>
                  <a:schemeClr val="tx1"/>
                </a:solidFill>
                <a:cs typeface="B Titr" pitchFamily="2" charset="-78"/>
              </a:rPr>
              <a:t>­شد.</a:t>
            </a:r>
          </a:p>
          <a:p>
            <a:pPr algn="ctr"/>
            <a:endParaRPr lang="fa-IR" sz="2600" dirty="0" smtClean="0">
              <a:solidFill>
                <a:schemeClr val="tx1"/>
              </a:solidFill>
              <a:cs typeface="B Titr" pitchFamily="2" charset="-78"/>
            </a:endParaRPr>
          </a:p>
          <a:p>
            <a:pPr algn="ctr"/>
            <a:r>
              <a:rPr lang="fa-IR" sz="2600" dirty="0" smtClean="0">
                <a:solidFill>
                  <a:schemeClr val="tx1"/>
                </a:solidFill>
                <a:cs typeface="B Titr" pitchFamily="2" charset="-78"/>
              </a:rPr>
              <a:t>پایایی </a:t>
            </a:r>
            <a:r>
              <a:rPr lang="fa-IR" sz="2600" dirty="0">
                <a:solidFill>
                  <a:schemeClr val="tx1"/>
                </a:solidFill>
                <a:cs typeface="B Titr" pitchFamily="2" charset="-78"/>
              </a:rPr>
              <a:t>تمامی یازده سازه </a:t>
            </a:r>
            <a:r>
              <a:rPr lang="fa-IR" sz="2600" dirty="0" smtClean="0">
                <a:solidFill>
                  <a:schemeClr val="tx1"/>
                </a:solidFill>
                <a:cs typeface="B Titr" pitchFamily="2" charset="-78"/>
              </a:rPr>
              <a:t>توسعه حرفه‌ای تأیید شد.</a:t>
            </a:r>
          </a:p>
          <a:p>
            <a:pPr algn="just"/>
            <a:endParaRPr lang="fa-IR" dirty="0">
              <a:cs typeface="B Titr" pitchFamily="2" charset="-78"/>
            </a:endParaRPr>
          </a:p>
          <a:p>
            <a:pPr algn="ctr"/>
            <a:endParaRPr lang="fa-IR" dirty="0" smtClean="0">
              <a:solidFill>
                <a:srgbClr val="FF0000"/>
              </a:solidFill>
              <a:cs typeface="B Titr" pitchFamily="2" charset="-78"/>
            </a:endParaRPr>
          </a:p>
          <a:p>
            <a:pPr algn="ctr"/>
            <a:endParaRPr lang="fa-IR" dirty="0">
              <a:solidFill>
                <a:srgbClr val="FF0000"/>
              </a:solidFill>
              <a:cs typeface="B Titr" pitchFamily="2" charset="-78"/>
            </a:endParaRPr>
          </a:p>
          <a:p>
            <a:pPr algn="ctr"/>
            <a:endParaRPr lang="fa-IR" dirty="0" smtClean="0">
              <a:solidFill>
                <a:srgbClr val="FF0000"/>
              </a:solidFill>
              <a:cs typeface="B Titr" pitchFamily="2" charset="-78"/>
            </a:endParaRPr>
          </a:p>
          <a:p>
            <a:pPr algn="ctr"/>
            <a:r>
              <a:rPr lang="fa-IR" sz="2900" dirty="0" smtClean="0">
                <a:solidFill>
                  <a:schemeClr val="tx1"/>
                </a:solidFill>
                <a:cs typeface="B Titr" pitchFamily="2" charset="-78"/>
              </a:rPr>
              <a:t>الگوی</a:t>
            </a:r>
            <a:r>
              <a:rPr lang="ar-SA" sz="2900" dirty="0" smtClean="0">
                <a:solidFill>
                  <a:schemeClr val="tx1"/>
                </a:solidFill>
                <a:cs typeface="B Titr" pitchFamily="2" charset="-78"/>
              </a:rPr>
              <a:t> </a:t>
            </a:r>
            <a:r>
              <a:rPr lang="ar-SA" sz="2900" dirty="0">
                <a:solidFill>
                  <a:schemeClr val="tx1"/>
                </a:solidFill>
                <a:cs typeface="B Titr" pitchFamily="2" charset="-78"/>
              </a:rPr>
              <a:t>اندازه­گیری توسعه حرفه­ای</a:t>
            </a:r>
            <a:r>
              <a:rPr lang="fa-IR" sz="2900" dirty="0">
                <a:solidFill>
                  <a:schemeClr val="tx1"/>
                </a:solidFill>
                <a:cs typeface="B Titr" pitchFamily="2" charset="-78"/>
              </a:rPr>
              <a:t> مورد تایید است و از برازش مناسبی برخودار است</a:t>
            </a:r>
            <a:endParaRPr lang="en-US" sz="2900" dirty="0">
              <a:solidFill>
                <a:schemeClr val="tx1"/>
              </a:solidFill>
              <a:cs typeface="B Titr" pitchFamily="2" charset="-78"/>
            </a:endParaRPr>
          </a:p>
          <a:p>
            <a:pPr algn="just"/>
            <a:endParaRPr lang="en-US" dirty="0">
              <a:cs typeface="B Titr" pitchFamily="2" charset="-78"/>
            </a:endParaRPr>
          </a:p>
        </p:txBody>
      </p:sp>
      <p:sp>
        <p:nvSpPr>
          <p:cNvPr id="4" name="Down Arrow 3"/>
          <p:cNvSpPr/>
          <p:nvPr/>
        </p:nvSpPr>
        <p:spPr>
          <a:xfrm>
            <a:off x="3782038" y="4509120"/>
            <a:ext cx="1512168" cy="576064"/>
          </a:xfrm>
          <a:prstGeom prst="downArrow">
            <a:avLst>
              <a:gd name="adj1" fmla="val 50000"/>
              <a:gd name="adj2" fmla="val 63684"/>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9881581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763688" y="332656"/>
            <a:ext cx="5970587" cy="504825"/>
          </a:xfrm>
        </p:spPr>
        <p:txBody>
          <a:bodyPr>
            <a:noAutofit/>
          </a:bodyPr>
          <a:lstStyle/>
          <a:p>
            <a:pPr marL="45720" indent="0" algn="ctr">
              <a:buNone/>
            </a:pPr>
            <a:r>
              <a:rPr lang="fa-IR" sz="4800" dirty="0" smtClean="0">
                <a:cs typeface="B Titr" pitchFamily="2" charset="-78"/>
              </a:rPr>
              <a:t>تبیین فرضیه دوم  </a:t>
            </a:r>
            <a:endParaRPr lang="fa-IR" sz="4800" dirty="0"/>
          </a:p>
        </p:txBody>
      </p:sp>
      <p:sp>
        <p:nvSpPr>
          <p:cNvPr id="4" name="Rectangle 3"/>
          <p:cNvSpPr/>
          <p:nvPr/>
        </p:nvSpPr>
        <p:spPr>
          <a:xfrm>
            <a:off x="323528" y="1268760"/>
            <a:ext cx="8496944" cy="53285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just"/>
            <a:endParaRPr lang="fa-IR" sz="2000" dirty="0" smtClean="0">
              <a:cs typeface="B Titr" pitchFamily="2" charset="-78"/>
            </a:endParaRPr>
          </a:p>
          <a:p>
            <a:pPr algn="just"/>
            <a:r>
              <a:rPr lang="fa-IR" sz="2400" dirty="0">
                <a:cs typeface="B Titr" pitchFamily="2" charset="-78"/>
              </a:rPr>
              <a:t>مبنای این فرضیه </a:t>
            </a:r>
            <a:r>
              <a:rPr lang="fa-IR" sz="2400" dirty="0" smtClean="0">
                <a:cs typeface="B Titr" pitchFamily="2" charset="-78"/>
              </a:rPr>
              <a:t>یازده </a:t>
            </a:r>
            <a:r>
              <a:rPr lang="fa-IR" sz="2400" dirty="0">
                <a:cs typeface="B Titr" pitchFamily="2" charset="-78"/>
              </a:rPr>
              <a:t>مولفه‌ </a:t>
            </a:r>
            <a:r>
              <a:rPr lang="fa-IR" sz="2400" dirty="0" smtClean="0">
                <a:cs typeface="B Titr" pitchFamily="2" charset="-78"/>
              </a:rPr>
              <a:t>توسعه حرفه‌ای هستند.</a:t>
            </a:r>
          </a:p>
          <a:p>
            <a:pPr algn="just"/>
            <a:endParaRPr lang="fa-IR" sz="2400" dirty="0" smtClean="0">
              <a:cs typeface="B Titr" pitchFamily="2" charset="-78"/>
            </a:endParaRPr>
          </a:p>
          <a:p>
            <a:pPr algn="just"/>
            <a:r>
              <a:rPr lang="fa-IR" sz="2400" dirty="0">
                <a:cs typeface="B Titr" pitchFamily="2" charset="-78"/>
              </a:rPr>
              <a:t>پژوهش‌های مرتبط در ابعاد زیر الگوی ارائه شده فرضیه </a:t>
            </a:r>
            <a:r>
              <a:rPr lang="fa-IR" sz="2400" dirty="0" smtClean="0">
                <a:cs typeface="B Titr" pitchFamily="2" charset="-78"/>
              </a:rPr>
              <a:t>دوم  </a:t>
            </a:r>
            <a:r>
              <a:rPr lang="fa-IR" sz="2400" dirty="0">
                <a:cs typeface="B Titr" pitchFamily="2" charset="-78"/>
              </a:rPr>
              <a:t>را بررسی کردند</a:t>
            </a:r>
            <a:r>
              <a:rPr lang="fa-IR" sz="2400" dirty="0" smtClean="0">
                <a:cs typeface="B Titr" pitchFamily="2" charset="-78"/>
              </a:rPr>
              <a:t>.</a:t>
            </a:r>
          </a:p>
          <a:p>
            <a:pPr algn="just"/>
            <a:endParaRPr lang="fa-IR" sz="2400" dirty="0" smtClean="0">
              <a:cs typeface="B Titr" pitchFamily="2" charset="-78"/>
            </a:endParaRPr>
          </a:p>
          <a:p>
            <a:pPr algn="just"/>
            <a:r>
              <a:rPr lang="fa-IR" sz="2400" dirty="0" smtClean="0">
                <a:cs typeface="B Titr" pitchFamily="2" charset="-78"/>
              </a:rPr>
              <a:t>1- فناوری </a:t>
            </a:r>
            <a:r>
              <a:rPr lang="fa-IR" sz="2400" dirty="0">
                <a:cs typeface="B Titr" pitchFamily="2" charset="-78"/>
              </a:rPr>
              <a:t>در راهبردهای آموزشی </a:t>
            </a:r>
            <a:endParaRPr lang="fa-IR" sz="2400" dirty="0" smtClean="0">
              <a:cs typeface="B Titr" pitchFamily="2" charset="-78"/>
            </a:endParaRPr>
          </a:p>
          <a:p>
            <a:pPr algn="just"/>
            <a:r>
              <a:rPr lang="fa-IR" sz="2400" dirty="0" smtClean="0">
                <a:cs typeface="B Titr" pitchFamily="2" charset="-78"/>
              </a:rPr>
              <a:t>2- یادگیرنده </a:t>
            </a:r>
            <a:r>
              <a:rPr lang="fa-IR" sz="2400" dirty="0">
                <a:cs typeface="B Titr" pitchFamily="2" charset="-78"/>
              </a:rPr>
              <a:t>و یادگیری </a:t>
            </a:r>
            <a:endParaRPr lang="fa-IR" sz="2400" dirty="0" smtClean="0">
              <a:cs typeface="B Titr" pitchFamily="2" charset="-78"/>
            </a:endParaRPr>
          </a:p>
          <a:p>
            <a:pPr algn="just"/>
            <a:r>
              <a:rPr lang="fa-IR" sz="2400" dirty="0" smtClean="0">
                <a:cs typeface="B Titr" pitchFamily="2" charset="-78"/>
              </a:rPr>
              <a:t>3- آموزش </a:t>
            </a:r>
          </a:p>
          <a:p>
            <a:pPr algn="just"/>
            <a:r>
              <a:rPr lang="fa-IR" sz="2400" dirty="0" smtClean="0">
                <a:cs typeface="B Titr" pitchFamily="2" charset="-78"/>
              </a:rPr>
              <a:t>4- سنجش</a:t>
            </a:r>
            <a:endParaRPr lang="en-US" sz="2400" dirty="0">
              <a:cs typeface="B Titr" pitchFamily="2" charset="-78"/>
            </a:endParaRPr>
          </a:p>
          <a:p>
            <a:pPr algn="just"/>
            <a:r>
              <a:rPr lang="fa-IR" sz="2400" dirty="0" smtClean="0">
                <a:cs typeface="B Titr" pitchFamily="2" charset="-78"/>
              </a:rPr>
              <a:t>5- </a:t>
            </a:r>
            <a:r>
              <a:rPr lang="fa-IR" sz="2400" dirty="0">
                <a:cs typeface="B Titr" pitchFamily="2" charset="-78"/>
              </a:rPr>
              <a:t>محیط </a:t>
            </a:r>
            <a:r>
              <a:rPr lang="fa-IR" sz="2400" dirty="0" smtClean="0">
                <a:cs typeface="B Titr" pitchFamily="2" charset="-78"/>
              </a:rPr>
              <a:t>یادگیری</a:t>
            </a:r>
          </a:p>
          <a:p>
            <a:pPr algn="just"/>
            <a:endParaRPr lang="fa-IR" sz="2400" dirty="0" smtClean="0">
              <a:cs typeface="B Titr" pitchFamily="2" charset="-78"/>
            </a:endParaRPr>
          </a:p>
          <a:p>
            <a:pPr algn="just"/>
            <a:r>
              <a:rPr lang="fa-IR" sz="2400" dirty="0" smtClean="0">
                <a:cs typeface="B Titr" pitchFamily="2" charset="-78"/>
              </a:rPr>
              <a:t>پنج بعد مورد بررسی در مجموع توانستند </a:t>
            </a:r>
            <a:r>
              <a:rPr lang="fa-IR" sz="2400" dirty="0">
                <a:cs typeface="B Titr" pitchFamily="2" charset="-78"/>
              </a:rPr>
              <a:t>«</a:t>
            </a:r>
            <a:r>
              <a:rPr lang="ar-SA" sz="2400" dirty="0">
                <a:cs typeface="B Titr" pitchFamily="2" charset="-78"/>
              </a:rPr>
              <a:t>الگوی اندازه‌گیری استاندارد توسعه حرفه‌ای دانشجو- معلمان منطقه غرب دانشگاه فرهنگیان </a:t>
            </a:r>
            <a:r>
              <a:rPr lang="fa-IR" sz="2400" dirty="0">
                <a:cs typeface="B Titr" pitchFamily="2" charset="-78"/>
              </a:rPr>
              <a:t>از برازش مناسبی برخودار است</a:t>
            </a:r>
            <a:r>
              <a:rPr lang="fa-IR" sz="2400" dirty="0" smtClean="0">
                <a:cs typeface="B Titr" pitchFamily="2" charset="-78"/>
              </a:rPr>
              <a:t>» را </a:t>
            </a:r>
            <a:r>
              <a:rPr lang="fa-IR" sz="2400" dirty="0">
                <a:cs typeface="B Titr" pitchFamily="2" charset="-78"/>
              </a:rPr>
              <a:t>تایید </a:t>
            </a:r>
            <a:r>
              <a:rPr lang="fa-IR" sz="2400" dirty="0" smtClean="0">
                <a:cs typeface="B Titr" pitchFamily="2" charset="-78"/>
              </a:rPr>
              <a:t>کنند.</a:t>
            </a:r>
            <a:endParaRPr lang="en-US" sz="2400" dirty="0">
              <a:cs typeface="B Titr" pitchFamily="2" charset="-78"/>
            </a:endParaRPr>
          </a:p>
          <a:p>
            <a:pPr algn="just"/>
            <a:r>
              <a:rPr lang="en-US" sz="1600" dirty="0">
                <a:cs typeface="B Titr" pitchFamily="2" charset="-78"/>
              </a:rPr>
              <a:t/>
            </a:r>
            <a:br>
              <a:rPr lang="en-US" sz="1600" dirty="0">
                <a:cs typeface="B Titr" pitchFamily="2" charset="-78"/>
              </a:rPr>
            </a:br>
            <a:endParaRPr lang="fa-IR" sz="1600" dirty="0">
              <a:cs typeface="B Titr" pitchFamily="2" charset="-78"/>
            </a:endParaRPr>
          </a:p>
        </p:txBody>
      </p:sp>
    </p:spTree>
    <p:extLst>
      <p:ext uri="{BB962C8B-B14F-4D97-AF65-F5344CB8AC3E}">
        <p14:creationId xmlns:p14="http://schemas.microsoft.com/office/powerpoint/2010/main" val="10255888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627" y="476672"/>
            <a:ext cx="6912768" cy="648072"/>
          </a:xfrm>
        </p:spPr>
        <p:txBody>
          <a:bodyPr/>
          <a:lstStyle/>
          <a:p>
            <a:pPr marL="0" indent="0" algn="ctr">
              <a:buNone/>
            </a:pPr>
            <a:r>
              <a:rPr lang="ar-SA" sz="4000" dirty="0" smtClean="0">
                <a:effectLst/>
                <a:cs typeface="B Titr" pitchFamily="2" charset="-78"/>
              </a:rPr>
              <a:t>پاسخ ب</a:t>
            </a:r>
            <a:r>
              <a:rPr lang="fa-IR" sz="4000" dirty="0" smtClean="0">
                <a:effectLst/>
                <a:cs typeface="B Titr" pitchFamily="2" charset="-78"/>
              </a:rPr>
              <a:t>ه فرضیه سوم</a:t>
            </a:r>
            <a:endParaRPr lang="en-US" sz="2400" dirty="0">
              <a:effectLst/>
              <a:cs typeface="B Titr" pitchFamily="2" charset="-78"/>
            </a:endParaRPr>
          </a:p>
        </p:txBody>
      </p:sp>
      <p:sp>
        <p:nvSpPr>
          <p:cNvPr id="3" name="Text Placeholder 2"/>
          <p:cNvSpPr>
            <a:spLocks noGrp="1"/>
          </p:cNvSpPr>
          <p:nvPr>
            <p:ph type="body" idx="1"/>
          </p:nvPr>
        </p:nvSpPr>
        <p:spPr>
          <a:xfrm>
            <a:off x="179512" y="1124744"/>
            <a:ext cx="8964488" cy="5256584"/>
          </a:xfrm>
        </p:spPr>
        <p:txBody>
          <a:bodyPr>
            <a:normAutofit/>
          </a:bodyPr>
          <a:lstStyle/>
          <a:p>
            <a:pPr lvl="0" algn="ctr"/>
            <a:r>
              <a:rPr lang="fa-IR" sz="2400" dirty="0" smtClean="0">
                <a:cs typeface="B Titr" pitchFamily="2" charset="-78"/>
              </a:rPr>
              <a:t>ا</a:t>
            </a:r>
            <a:r>
              <a:rPr lang="ar-SA" sz="2400" dirty="0" smtClean="0">
                <a:cs typeface="B Titr" pitchFamily="2" charset="-78"/>
              </a:rPr>
              <a:t>لگوی </a:t>
            </a:r>
            <a:r>
              <a:rPr lang="ar-SA" sz="2400" dirty="0">
                <a:cs typeface="B Titr" pitchFamily="2" charset="-78"/>
              </a:rPr>
              <a:t>اندازه‌گیری استانداردهای خرد و کلان توسعه حرفه‌ای دانشجو- معلمان منطقه غرب دانشگاه فرهنگیان از برازش مناسبی برخودار است.</a:t>
            </a:r>
            <a:r>
              <a:rPr lang="fa-IR" sz="2400" dirty="0">
                <a:cs typeface="B Titr" pitchFamily="2" charset="-78"/>
              </a:rPr>
              <a:t>   </a:t>
            </a:r>
            <a:endParaRPr lang="fa-IR" sz="2400" dirty="0"/>
          </a:p>
          <a:p>
            <a:endParaRPr lang="en-US" dirty="0"/>
          </a:p>
          <a:p>
            <a:endParaRPr lang="en-US" dirty="0"/>
          </a:p>
        </p:txBody>
      </p:sp>
      <p:pic>
        <p:nvPicPr>
          <p:cNvPr id="6" name="Picture 5"/>
          <p:cNvPicPr/>
          <p:nvPr/>
        </p:nvPicPr>
        <p:blipFill>
          <a:blip r:embed="rId2">
            <a:lum contrast="60000"/>
            <a:extLst>
              <a:ext uri="{28A0092B-C50C-407E-A947-70E740481C1C}">
                <a14:useLocalDpi xmlns:a14="http://schemas.microsoft.com/office/drawing/2010/main" val="0"/>
              </a:ext>
            </a:extLst>
          </a:blip>
          <a:srcRect/>
          <a:stretch>
            <a:fillRect/>
          </a:stretch>
        </p:blipFill>
        <p:spPr bwMode="auto">
          <a:xfrm>
            <a:off x="395536" y="1916832"/>
            <a:ext cx="8352928" cy="4608512"/>
          </a:xfrm>
          <a:prstGeom prst="rect">
            <a:avLst/>
          </a:prstGeom>
          <a:noFill/>
          <a:ln>
            <a:noFill/>
          </a:ln>
        </p:spPr>
      </p:pic>
    </p:spTree>
    <p:extLst>
      <p:ext uri="{BB962C8B-B14F-4D97-AF65-F5344CB8AC3E}">
        <p14:creationId xmlns:p14="http://schemas.microsoft.com/office/powerpoint/2010/main" val="33166412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7992888" cy="576064"/>
          </a:xfrm>
        </p:spPr>
        <p:txBody>
          <a:bodyPr/>
          <a:lstStyle/>
          <a:p>
            <a:pPr marL="0" indent="0" algn="ctr">
              <a:buNone/>
            </a:pPr>
            <a:r>
              <a:rPr lang="en-US" sz="3600" dirty="0" smtClean="0"/>
              <a:t/>
            </a:r>
            <a:br>
              <a:rPr lang="en-US" sz="3600" dirty="0" smtClean="0"/>
            </a:br>
            <a:r>
              <a:rPr lang="en-US" sz="3600" dirty="0"/>
              <a:t/>
            </a:r>
            <a:br>
              <a:rPr lang="en-US" sz="3600" dirty="0"/>
            </a:br>
            <a:r>
              <a:rPr lang="ar-SA" sz="3600" dirty="0" smtClean="0">
                <a:effectLst/>
                <a:cs typeface="B Titr" pitchFamily="2" charset="-78"/>
              </a:rPr>
              <a:t>پاسخ به </a:t>
            </a:r>
            <a:r>
              <a:rPr lang="fa-IR" sz="3600" dirty="0" smtClean="0">
                <a:effectLst/>
                <a:cs typeface="B Titr" pitchFamily="2" charset="-78"/>
              </a:rPr>
              <a:t>فرضیه سوم- ادامه</a:t>
            </a:r>
            <a:endParaRPr lang="en-US" sz="2400" dirty="0">
              <a:effectLst/>
              <a:cs typeface="B Titr" pitchFamily="2" charset="-78"/>
            </a:endParaRPr>
          </a:p>
        </p:txBody>
      </p:sp>
      <p:sp>
        <p:nvSpPr>
          <p:cNvPr id="3" name="Text Placeholder 2"/>
          <p:cNvSpPr>
            <a:spLocks noGrp="1"/>
          </p:cNvSpPr>
          <p:nvPr>
            <p:ph type="body" idx="1"/>
          </p:nvPr>
        </p:nvSpPr>
        <p:spPr>
          <a:xfrm>
            <a:off x="396706" y="1196752"/>
            <a:ext cx="8207742" cy="5328592"/>
          </a:xfrm>
        </p:spPr>
        <p:txBody>
          <a:bodyPr>
            <a:normAutofit fontScale="70000" lnSpcReduction="20000"/>
          </a:bodyPr>
          <a:lstStyle/>
          <a:p>
            <a:pPr algn="ctr">
              <a:lnSpc>
                <a:spcPct val="120000"/>
              </a:lnSpc>
              <a:spcBef>
                <a:spcPts val="0"/>
              </a:spcBef>
              <a:spcAft>
                <a:spcPts val="0"/>
              </a:spcAft>
            </a:pPr>
            <a:r>
              <a:rPr lang="fa-IR" sz="2600" dirty="0" smtClean="0">
                <a:solidFill>
                  <a:schemeClr val="tx1"/>
                </a:solidFill>
                <a:cs typeface="B Titr" pitchFamily="2" charset="-78"/>
              </a:rPr>
              <a:t>ضرایب </a:t>
            </a:r>
            <a:r>
              <a:rPr lang="fa-IR" sz="2600" dirty="0">
                <a:solidFill>
                  <a:schemeClr val="tx1"/>
                </a:solidFill>
                <a:cs typeface="B Titr" pitchFamily="2" charset="-78"/>
              </a:rPr>
              <a:t>استاندارد 108 گویه‌ پرسشنامه توسعه حرفه‌ای بر </a:t>
            </a:r>
            <a:r>
              <a:rPr lang="fa-IR" sz="2600" dirty="0" smtClean="0">
                <a:solidFill>
                  <a:schemeClr val="tx1"/>
                </a:solidFill>
                <a:cs typeface="B Titr" pitchFamily="2" charset="-78"/>
              </a:rPr>
              <a:t>روی 11  مولفه  توسعه </a:t>
            </a:r>
            <a:r>
              <a:rPr lang="fa-IR" sz="2600" dirty="0">
                <a:solidFill>
                  <a:schemeClr val="tx1"/>
                </a:solidFill>
                <a:cs typeface="B Titr" pitchFamily="2" charset="-78"/>
              </a:rPr>
              <a:t>حرفه­ای </a:t>
            </a:r>
            <a:r>
              <a:rPr lang="fa-IR" sz="2600" dirty="0" smtClean="0">
                <a:solidFill>
                  <a:schemeClr val="tx1"/>
                </a:solidFill>
                <a:cs typeface="B Titr" pitchFamily="2" charset="-78"/>
              </a:rPr>
              <a:t>0/01</a:t>
            </a:r>
            <a:r>
              <a:rPr lang="en-US" sz="2600" dirty="0" smtClean="0">
                <a:solidFill>
                  <a:schemeClr val="tx1"/>
                </a:solidFill>
                <a:cs typeface="B Titr" pitchFamily="2" charset="-78"/>
              </a:rPr>
              <a:t> </a:t>
            </a:r>
            <a:r>
              <a:rPr lang="en-US" sz="2600" dirty="0">
                <a:solidFill>
                  <a:schemeClr val="tx1"/>
                </a:solidFill>
                <a:cs typeface="B Titr" pitchFamily="2" charset="-78"/>
              </a:rPr>
              <a:t>p&lt;</a:t>
            </a:r>
            <a:r>
              <a:rPr lang="fa-IR" sz="2600" dirty="0">
                <a:solidFill>
                  <a:schemeClr val="tx1"/>
                </a:solidFill>
                <a:cs typeface="B Titr" pitchFamily="2" charset="-78"/>
              </a:rPr>
              <a:t> اثر معناداری دارد</a:t>
            </a:r>
            <a:r>
              <a:rPr lang="fa-IR" sz="2600" dirty="0" smtClean="0">
                <a:solidFill>
                  <a:schemeClr val="tx1"/>
                </a:solidFill>
                <a:cs typeface="B Titr" pitchFamily="2" charset="-78"/>
              </a:rPr>
              <a:t>.</a:t>
            </a:r>
          </a:p>
          <a:p>
            <a:pPr algn="ctr">
              <a:lnSpc>
                <a:spcPct val="120000"/>
              </a:lnSpc>
              <a:spcBef>
                <a:spcPts val="0"/>
              </a:spcBef>
              <a:spcAft>
                <a:spcPts val="0"/>
              </a:spcAft>
            </a:pPr>
            <a:endParaRPr lang="en-US" sz="2600" dirty="0">
              <a:solidFill>
                <a:schemeClr val="tx1"/>
              </a:solidFill>
              <a:cs typeface="B Titr" pitchFamily="2" charset="-78"/>
            </a:endParaRPr>
          </a:p>
          <a:p>
            <a:pPr algn="ctr">
              <a:lnSpc>
                <a:spcPct val="120000"/>
              </a:lnSpc>
              <a:spcBef>
                <a:spcPts val="0"/>
              </a:spcBef>
              <a:spcAft>
                <a:spcPts val="0"/>
              </a:spcAft>
            </a:pPr>
            <a:r>
              <a:rPr lang="fa-IR" sz="2600" dirty="0" smtClean="0">
                <a:solidFill>
                  <a:schemeClr val="tx1"/>
                </a:solidFill>
                <a:cs typeface="B Titr" pitchFamily="2" charset="-78"/>
              </a:rPr>
              <a:t>11 </a:t>
            </a:r>
            <a:r>
              <a:rPr lang="fa-IR" sz="2600" dirty="0">
                <a:solidFill>
                  <a:schemeClr val="tx1"/>
                </a:solidFill>
                <a:cs typeface="B Titr" pitchFamily="2" charset="-78"/>
              </a:rPr>
              <a:t>مولفه­­ توسعه حرفه­ای خرد </a:t>
            </a:r>
            <a:r>
              <a:rPr lang="ar-SA" sz="2600" dirty="0">
                <a:solidFill>
                  <a:schemeClr val="tx1"/>
                </a:solidFill>
                <a:cs typeface="B Titr" pitchFamily="2" charset="-78"/>
              </a:rPr>
              <a:t>بر </a:t>
            </a:r>
            <a:r>
              <a:rPr lang="fa-IR" sz="2600" dirty="0" smtClean="0">
                <a:solidFill>
                  <a:schemeClr val="tx1"/>
                </a:solidFill>
                <a:cs typeface="B Titr" pitchFamily="2" charset="-78"/>
              </a:rPr>
              <a:t>4</a:t>
            </a:r>
            <a:r>
              <a:rPr lang="ar-SA" sz="2600" dirty="0" smtClean="0">
                <a:solidFill>
                  <a:schemeClr val="tx1"/>
                </a:solidFill>
                <a:cs typeface="B Titr" pitchFamily="2" charset="-78"/>
              </a:rPr>
              <a:t>مولفه </a:t>
            </a:r>
            <a:r>
              <a:rPr lang="ar-SA" sz="2600" dirty="0">
                <a:solidFill>
                  <a:schemeClr val="tx1"/>
                </a:solidFill>
                <a:cs typeface="B Titr" pitchFamily="2" charset="-78"/>
              </a:rPr>
              <a:t>کلان توسعه حرفه­ای </a:t>
            </a:r>
            <a:r>
              <a:rPr lang="fa-IR" sz="2600" dirty="0">
                <a:solidFill>
                  <a:schemeClr val="tx1"/>
                </a:solidFill>
                <a:cs typeface="B Titr" pitchFamily="2" charset="-78"/>
              </a:rPr>
              <a:t>در سطح </a:t>
            </a:r>
            <a:r>
              <a:rPr lang="fa-IR" sz="2600" dirty="0" smtClean="0">
                <a:solidFill>
                  <a:schemeClr val="tx1"/>
                </a:solidFill>
                <a:cs typeface="B Titr" pitchFamily="2" charset="-78"/>
              </a:rPr>
              <a:t>0/01</a:t>
            </a:r>
            <a:r>
              <a:rPr lang="en-US" sz="2600" dirty="0" smtClean="0">
                <a:solidFill>
                  <a:schemeClr val="tx1"/>
                </a:solidFill>
                <a:cs typeface="B Titr" pitchFamily="2" charset="-78"/>
              </a:rPr>
              <a:t> </a:t>
            </a:r>
            <a:r>
              <a:rPr lang="en-US" sz="2600" dirty="0">
                <a:solidFill>
                  <a:schemeClr val="tx1"/>
                </a:solidFill>
                <a:cs typeface="B Titr" pitchFamily="2" charset="-78"/>
              </a:rPr>
              <a:t>P&lt; </a:t>
            </a:r>
            <a:r>
              <a:rPr lang="fa-IR" sz="2600" dirty="0">
                <a:solidFill>
                  <a:schemeClr val="tx1"/>
                </a:solidFill>
                <a:cs typeface="B Titr" pitchFamily="2" charset="-78"/>
              </a:rPr>
              <a:t> اثر معناداری دارند. </a:t>
            </a:r>
            <a:endParaRPr lang="fa-IR" sz="2600" dirty="0" smtClean="0">
              <a:solidFill>
                <a:schemeClr val="tx1"/>
              </a:solidFill>
              <a:cs typeface="B Titr" pitchFamily="2" charset="-78"/>
            </a:endParaRPr>
          </a:p>
          <a:p>
            <a:pPr algn="ctr">
              <a:lnSpc>
                <a:spcPct val="120000"/>
              </a:lnSpc>
              <a:spcBef>
                <a:spcPts val="0"/>
              </a:spcBef>
              <a:spcAft>
                <a:spcPts val="0"/>
              </a:spcAft>
            </a:pPr>
            <a:endParaRPr lang="en-US" sz="2600" dirty="0">
              <a:solidFill>
                <a:schemeClr val="tx1"/>
              </a:solidFill>
              <a:cs typeface="B Titr" pitchFamily="2" charset="-78"/>
            </a:endParaRPr>
          </a:p>
          <a:p>
            <a:pPr algn="ctr">
              <a:lnSpc>
                <a:spcPct val="120000"/>
              </a:lnSpc>
              <a:spcBef>
                <a:spcPts val="0"/>
              </a:spcBef>
              <a:spcAft>
                <a:spcPts val="0"/>
              </a:spcAft>
            </a:pPr>
            <a:r>
              <a:rPr lang="fa-IR" sz="2600" dirty="0" smtClean="0">
                <a:solidFill>
                  <a:schemeClr val="tx1"/>
                </a:solidFill>
                <a:cs typeface="B Titr" pitchFamily="2" charset="-78"/>
              </a:rPr>
              <a:t>4 </a:t>
            </a:r>
            <a:r>
              <a:rPr lang="fa-IR" sz="2600" dirty="0">
                <a:solidFill>
                  <a:schemeClr val="tx1"/>
                </a:solidFill>
                <a:cs typeface="B Titr" pitchFamily="2" charset="-78"/>
              </a:rPr>
              <a:t>مولفه­­ کلان توسعه حرفه­ای </a:t>
            </a:r>
            <a:r>
              <a:rPr lang="ar-SA" sz="2600" dirty="0">
                <a:solidFill>
                  <a:schemeClr val="tx1"/>
                </a:solidFill>
                <a:cs typeface="B Titr" pitchFamily="2" charset="-78"/>
              </a:rPr>
              <a:t>بر متغیر توسعه حرفه­ای </a:t>
            </a:r>
            <a:r>
              <a:rPr lang="fa-IR" sz="2600" dirty="0">
                <a:solidFill>
                  <a:schemeClr val="tx1"/>
                </a:solidFill>
                <a:cs typeface="B Titr" pitchFamily="2" charset="-78"/>
              </a:rPr>
              <a:t>در سطح </a:t>
            </a:r>
            <a:r>
              <a:rPr lang="fa-IR" sz="2600" dirty="0" smtClean="0">
                <a:solidFill>
                  <a:schemeClr val="tx1"/>
                </a:solidFill>
                <a:cs typeface="B Titr" pitchFamily="2" charset="-78"/>
              </a:rPr>
              <a:t>0/01</a:t>
            </a:r>
            <a:r>
              <a:rPr lang="en-US" sz="2600" dirty="0" smtClean="0">
                <a:solidFill>
                  <a:schemeClr val="tx1"/>
                </a:solidFill>
                <a:cs typeface="B Titr" pitchFamily="2" charset="-78"/>
              </a:rPr>
              <a:t> </a:t>
            </a:r>
            <a:r>
              <a:rPr lang="en-US" sz="2600" dirty="0">
                <a:solidFill>
                  <a:schemeClr val="tx1"/>
                </a:solidFill>
                <a:cs typeface="B Titr" pitchFamily="2" charset="-78"/>
              </a:rPr>
              <a:t>P&lt; </a:t>
            </a:r>
            <a:r>
              <a:rPr lang="fa-IR" sz="2600" dirty="0">
                <a:solidFill>
                  <a:schemeClr val="tx1"/>
                </a:solidFill>
                <a:cs typeface="B Titr" pitchFamily="2" charset="-78"/>
              </a:rPr>
              <a:t> اثر معناداری دارند. </a:t>
            </a:r>
            <a:endParaRPr lang="fa-IR" sz="2600" dirty="0" smtClean="0">
              <a:solidFill>
                <a:schemeClr val="tx1"/>
              </a:solidFill>
              <a:cs typeface="B Titr" pitchFamily="2" charset="-78"/>
            </a:endParaRPr>
          </a:p>
          <a:p>
            <a:pPr algn="ctr">
              <a:lnSpc>
                <a:spcPct val="120000"/>
              </a:lnSpc>
              <a:spcBef>
                <a:spcPts val="0"/>
              </a:spcBef>
              <a:spcAft>
                <a:spcPts val="0"/>
              </a:spcAft>
            </a:pPr>
            <a:r>
              <a:rPr lang="fa-IR" sz="2600" dirty="0">
                <a:solidFill>
                  <a:schemeClr val="tx1"/>
                </a:solidFill>
                <a:cs typeface="B Titr" pitchFamily="2" charset="-78"/>
              </a:rPr>
              <a:t> </a:t>
            </a:r>
            <a:endParaRPr lang="en-US" sz="2600" dirty="0">
              <a:solidFill>
                <a:schemeClr val="tx1"/>
              </a:solidFill>
              <a:cs typeface="B Titr" pitchFamily="2" charset="-78"/>
            </a:endParaRPr>
          </a:p>
          <a:p>
            <a:pPr algn="ctr">
              <a:lnSpc>
                <a:spcPct val="120000"/>
              </a:lnSpc>
              <a:spcBef>
                <a:spcPts val="0"/>
              </a:spcBef>
              <a:spcAft>
                <a:spcPts val="0"/>
              </a:spcAft>
            </a:pPr>
            <a:r>
              <a:rPr lang="fa-IR" sz="2600" dirty="0" smtClean="0">
                <a:solidFill>
                  <a:schemeClr val="tx1"/>
                </a:solidFill>
                <a:cs typeface="B Titr" pitchFamily="2" charset="-78"/>
              </a:rPr>
              <a:t>با </a:t>
            </a:r>
            <a:r>
              <a:rPr lang="fa-IR" sz="2600" dirty="0">
                <a:solidFill>
                  <a:schemeClr val="tx1"/>
                </a:solidFill>
                <a:cs typeface="B Titr" pitchFamily="2" charset="-78"/>
              </a:rPr>
              <a:t>توجه به مقادیر مثبت شاخص‌های ارتباط پیش­بین برای متغیرهای مدل گزارش شده </a:t>
            </a:r>
            <a:r>
              <a:rPr lang="fa-IR" sz="2600" dirty="0" smtClean="0">
                <a:solidFill>
                  <a:schemeClr val="tx1"/>
                </a:solidFill>
                <a:cs typeface="B Titr" pitchFamily="2" charset="-78"/>
              </a:rPr>
              <a:t> مدل تایید شد.</a:t>
            </a:r>
            <a:endParaRPr lang="en-US" sz="2600" dirty="0">
              <a:solidFill>
                <a:schemeClr val="tx1"/>
              </a:solidFill>
              <a:cs typeface="B Titr" pitchFamily="2" charset="-78"/>
            </a:endParaRPr>
          </a:p>
          <a:p>
            <a:pPr algn="ctr">
              <a:lnSpc>
                <a:spcPct val="120000"/>
              </a:lnSpc>
              <a:spcBef>
                <a:spcPts val="0"/>
              </a:spcBef>
              <a:spcAft>
                <a:spcPts val="0"/>
              </a:spcAft>
            </a:pPr>
            <a:r>
              <a:rPr lang="en-US" sz="2600" dirty="0">
                <a:solidFill>
                  <a:schemeClr val="tx1"/>
                </a:solidFill>
                <a:cs typeface="B Titr" pitchFamily="2" charset="-78"/>
              </a:rPr>
              <a:t> </a:t>
            </a:r>
          </a:p>
          <a:p>
            <a:pPr algn="ctr">
              <a:lnSpc>
                <a:spcPct val="120000"/>
              </a:lnSpc>
              <a:spcBef>
                <a:spcPts val="0"/>
              </a:spcBef>
              <a:spcAft>
                <a:spcPts val="0"/>
              </a:spcAft>
            </a:pPr>
            <a:r>
              <a:rPr lang="fa-IR" sz="2600" dirty="0" smtClean="0">
                <a:solidFill>
                  <a:schemeClr val="tx1"/>
                </a:solidFill>
                <a:cs typeface="B Titr" pitchFamily="2" charset="-78"/>
              </a:rPr>
              <a:t>همبستگی </a:t>
            </a:r>
            <a:r>
              <a:rPr lang="fa-IR" sz="2600" dirty="0">
                <a:solidFill>
                  <a:schemeClr val="tx1"/>
                </a:solidFill>
                <a:cs typeface="B Titr" pitchFamily="2" charset="-78"/>
              </a:rPr>
              <a:t>درونی بالایی بین 4 مولفه </a:t>
            </a:r>
            <a:r>
              <a:rPr lang="fa-IR" sz="2600" dirty="0" smtClean="0">
                <a:solidFill>
                  <a:schemeClr val="tx1"/>
                </a:solidFill>
                <a:cs typeface="B Titr" pitchFamily="2" charset="-78"/>
              </a:rPr>
              <a:t>کلان </a:t>
            </a:r>
            <a:r>
              <a:rPr lang="ar-SA" sz="2600" dirty="0" smtClean="0">
                <a:solidFill>
                  <a:schemeClr val="tx1"/>
                </a:solidFill>
                <a:cs typeface="B Titr" pitchFamily="2" charset="-78"/>
              </a:rPr>
              <a:t>توسعه </a:t>
            </a:r>
            <a:r>
              <a:rPr lang="ar-SA" sz="2600" dirty="0">
                <a:solidFill>
                  <a:schemeClr val="tx1"/>
                </a:solidFill>
                <a:cs typeface="B Titr" pitchFamily="2" charset="-78"/>
              </a:rPr>
              <a:t>حرفه­ای</a:t>
            </a:r>
            <a:r>
              <a:rPr lang="fa-IR" sz="2600" dirty="0">
                <a:solidFill>
                  <a:schemeClr val="tx1"/>
                </a:solidFill>
                <a:cs typeface="B Titr" pitchFamily="2" charset="-78"/>
              </a:rPr>
              <a:t> وجود دارد. </a:t>
            </a:r>
            <a:endParaRPr lang="fa-IR" sz="2600" dirty="0" smtClean="0">
              <a:solidFill>
                <a:schemeClr val="tx1"/>
              </a:solidFill>
              <a:cs typeface="B Titr" pitchFamily="2" charset="-78"/>
            </a:endParaRPr>
          </a:p>
          <a:p>
            <a:pPr algn="ctr">
              <a:lnSpc>
                <a:spcPct val="120000"/>
              </a:lnSpc>
              <a:spcBef>
                <a:spcPts val="0"/>
              </a:spcBef>
              <a:spcAft>
                <a:spcPts val="0"/>
              </a:spcAft>
            </a:pPr>
            <a:r>
              <a:rPr lang="ar-SA" sz="2600" dirty="0">
                <a:solidFill>
                  <a:schemeClr val="tx1"/>
                </a:solidFill>
                <a:cs typeface="B Titr" pitchFamily="2" charset="-78"/>
              </a:rPr>
              <a:t> </a:t>
            </a:r>
            <a:endParaRPr lang="en-US" sz="2600" dirty="0">
              <a:solidFill>
                <a:schemeClr val="tx1"/>
              </a:solidFill>
              <a:cs typeface="B Titr" pitchFamily="2" charset="-78"/>
            </a:endParaRPr>
          </a:p>
          <a:p>
            <a:pPr algn="ctr">
              <a:lnSpc>
                <a:spcPct val="120000"/>
              </a:lnSpc>
              <a:spcBef>
                <a:spcPts val="0"/>
              </a:spcBef>
              <a:spcAft>
                <a:spcPts val="0"/>
              </a:spcAft>
            </a:pPr>
            <a:r>
              <a:rPr lang="fa-IR" sz="2600" dirty="0" smtClean="0">
                <a:solidFill>
                  <a:schemeClr val="tx1"/>
                </a:solidFill>
                <a:cs typeface="B Titr" pitchFamily="2" charset="-78"/>
              </a:rPr>
              <a:t>پایایی </a:t>
            </a:r>
            <a:r>
              <a:rPr lang="fa-IR" sz="2600" dirty="0">
                <a:solidFill>
                  <a:schemeClr val="tx1"/>
                </a:solidFill>
                <a:cs typeface="B Titr" pitchFamily="2" charset="-78"/>
              </a:rPr>
              <a:t>تمامی مولفه­های فوق مورد تأیید  </a:t>
            </a:r>
            <a:r>
              <a:rPr lang="fa-IR" sz="2600" dirty="0" smtClean="0">
                <a:solidFill>
                  <a:schemeClr val="tx1"/>
                </a:solidFill>
                <a:cs typeface="B Titr" pitchFamily="2" charset="-78"/>
              </a:rPr>
              <a:t>است. </a:t>
            </a:r>
          </a:p>
          <a:p>
            <a:pPr>
              <a:lnSpc>
                <a:spcPct val="120000"/>
              </a:lnSpc>
              <a:spcBef>
                <a:spcPts val="0"/>
              </a:spcBef>
              <a:spcAft>
                <a:spcPts val="0"/>
              </a:spcAft>
            </a:pPr>
            <a:endParaRPr lang="fa-IR" dirty="0" smtClean="0">
              <a:cs typeface="B Titr" pitchFamily="2" charset="-78"/>
            </a:endParaRPr>
          </a:p>
          <a:p>
            <a:pPr algn="just">
              <a:lnSpc>
                <a:spcPct val="120000"/>
              </a:lnSpc>
              <a:spcBef>
                <a:spcPts val="0"/>
              </a:spcBef>
              <a:spcAft>
                <a:spcPts val="0"/>
              </a:spcAft>
            </a:pPr>
            <a:endParaRPr lang="fa-IR" dirty="0" smtClean="0">
              <a:cs typeface="B Titr" pitchFamily="2" charset="-78"/>
            </a:endParaRPr>
          </a:p>
          <a:p>
            <a:pPr algn="just">
              <a:lnSpc>
                <a:spcPct val="120000"/>
              </a:lnSpc>
              <a:spcBef>
                <a:spcPts val="0"/>
              </a:spcBef>
              <a:spcAft>
                <a:spcPts val="0"/>
              </a:spcAft>
            </a:pPr>
            <a:endParaRPr lang="fa-IR" dirty="0">
              <a:cs typeface="B Titr" pitchFamily="2" charset="-78"/>
            </a:endParaRPr>
          </a:p>
          <a:p>
            <a:pPr algn="just">
              <a:lnSpc>
                <a:spcPct val="120000"/>
              </a:lnSpc>
              <a:spcBef>
                <a:spcPts val="0"/>
              </a:spcBef>
              <a:spcAft>
                <a:spcPts val="0"/>
              </a:spcAft>
            </a:pPr>
            <a:endParaRPr lang="fa-IR" dirty="0" smtClean="0">
              <a:cs typeface="B Titr" pitchFamily="2" charset="-78"/>
            </a:endParaRPr>
          </a:p>
          <a:p>
            <a:pPr algn="just">
              <a:lnSpc>
                <a:spcPct val="120000"/>
              </a:lnSpc>
              <a:spcBef>
                <a:spcPts val="0"/>
              </a:spcBef>
              <a:spcAft>
                <a:spcPts val="0"/>
              </a:spcAft>
            </a:pPr>
            <a:endParaRPr lang="fa-IR" dirty="0">
              <a:cs typeface="B Titr" pitchFamily="2" charset="-78"/>
            </a:endParaRPr>
          </a:p>
          <a:p>
            <a:pPr algn="ctr">
              <a:lnSpc>
                <a:spcPct val="120000"/>
              </a:lnSpc>
              <a:spcBef>
                <a:spcPts val="0"/>
              </a:spcBef>
              <a:spcAft>
                <a:spcPts val="0"/>
              </a:spcAft>
            </a:pPr>
            <a:r>
              <a:rPr lang="fa-IR" sz="2600" dirty="0" smtClean="0">
                <a:solidFill>
                  <a:schemeClr val="tx1"/>
                </a:solidFill>
                <a:cs typeface="B Titr" pitchFamily="2" charset="-78"/>
              </a:rPr>
              <a:t>الگوی </a:t>
            </a:r>
            <a:r>
              <a:rPr lang="fa-IR" sz="2600" dirty="0">
                <a:solidFill>
                  <a:schemeClr val="tx1"/>
                </a:solidFill>
                <a:cs typeface="B Titr" pitchFamily="2" charset="-78"/>
              </a:rPr>
              <a:t>اندازه‌گیری استاندارهای خرد و کلان توسعه </a:t>
            </a:r>
            <a:r>
              <a:rPr lang="fa-IR" sz="2600" dirty="0" smtClean="0">
                <a:solidFill>
                  <a:schemeClr val="tx1"/>
                </a:solidFill>
                <a:cs typeface="B Titr" pitchFamily="2" charset="-78"/>
              </a:rPr>
              <a:t>حرفه­ای مورد تایید است و  </a:t>
            </a:r>
            <a:r>
              <a:rPr lang="fa-IR" sz="2600" dirty="0">
                <a:solidFill>
                  <a:schemeClr val="tx1"/>
                </a:solidFill>
                <a:cs typeface="B Titr" pitchFamily="2" charset="-78"/>
              </a:rPr>
              <a:t>از برازش مناسبی برخودار است</a:t>
            </a:r>
          </a:p>
          <a:p>
            <a:pPr algn="just"/>
            <a:endParaRPr lang="en-US" dirty="0">
              <a:cs typeface="B Titr" pitchFamily="2" charset="-78"/>
            </a:endParaRPr>
          </a:p>
          <a:p>
            <a:endParaRPr lang="en-US" dirty="0"/>
          </a:p>
        </p:txBody>
      </p:sp>
      <p:sp>
        <p:nvSpPr>
          <p:cNvPr id="6" name="Down Arrow 5"/>
          <p:cNvSpPr/>
          <p:nvPr/>
        </p:nvSpPr>
        <p:spPr>
          <a:xfrm>
            <a:off x="3656480" y="4797152"/>
            <a:ext cx="1512168" cy="576064"/>
          </a:xfrm>
          <a:prstGeom prst="downArrow">
            <a:avLst>
              <a:gd name="adj1" fmla="val 50000"/>
              <a:gd name="adj2" fmla="val 63684"/>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30126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763688" y="332656"/>
            <a:ext cx="5970587" cy="504825"/>
          </a:xfrm>
        </p:spPr>
        <p:txBody>
          <a:bodyPr>
            <a:noAutofit/>
          </a:bodyPr>
          <a:lstStyle/>
          <a:p>
            <a:pPr marL="45720" indent="0" algn="ctr">
              <a:buNone/>
            </a:pPr>
            <a:r>
              <a:rPr lang="fa-IR" sz="4800" dirty="0" smtClean="0">
                <a:cs typeface="B Titr" pitchFamily="2" charset="-78"/>
              </a:rPr>
              <a:t>تبیین فرضیه سوم  </a:t>
            </a:r>
            <a:endParaRPr lang="fa-IR" sz="4800" dirty="0"/>
          </a:p>
        </p:txBody>
      </p:sp>
      <p:sp>
        <p:nvSpPr>
          <p:cNvPr id="4" name="Rectangle 3"/>
          <p:cNvSpPr/>
          <p:nvPr/>
        </p:nvSpPr>
        <p:spPr>
          <a:xfrm>
            <a:off x="323528" y="1268760"/>
            <a:ext cx="8496944" cy="5328592"/>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just"/>
            <a:endParaRPr lang="fa-IR" sz="2000" dirty="0" smtClean="0">
              <a:cs typeface="B Titr" pitchFamily="2" charset="-78"/>
            </a:endParaRPr>
          </a:p>
          <a:p>
            <a:pPr algn="just"/>
            <a:r>
              <a:rPr lang="fa-IR" sz="2400" dirty="0">
                <a:cs typeface="B Titr" pitchFamily="2" charset="-78"/>
              </a:rPr>
              <a:t>مبنای این فرضیه </a:t>
            </a:r>
            <a:r>
              <a:rPr lang="fa-IR" sz="2400" dirty="0" smtClean="0">
                <a:cs typeface="B Titr" pitchFamily="2" charset="-78"/>
              </a:rPr>
              <a:t>یازده </a:t>
            </a:r>
            <a:r>
              <a:rPr lang="fa-IR" sz="2400" dirty="0">
                <a:cs typeface="B Titr" pitchFamily="2" charset="-78"/>
              </a:rPr>
              <a:t>مولفه‌ </a:t>
            </a:r>
            <a:r>
              <a:rPr lang="fa-IR" sz="2400" dirty="0" smtClean="0">
                <a:cs typeface="B Titr" pitchFamily="2" charset="-78"/>
              </a:rPr>
              <a:t>خرد توسعه حرفه‌ای و چهار مولفه کلان توسعه حرفه‌ای هستند.</a:t>
            </a:r>
          </a:p>
          <a:p>
            <a:pPr algn="just"/>
            <a:endParaRPr lang="fa-IR" sz="1200" dirty="0" smtClean="0">
              <a:cs typeface="B Titr" pitchFamily="2" charset="-78"/>
            </a:endParaRPr>
          </a:p>
          <a:p>
            <a:pPr algn="just"/>
            <a:r>
              <a:rPr lang="fa-IR" sz="2400" dirty="0">
                <a:cs typeface="B Titr" pitchFamily="2" charset="-78"/>
              </a:rPr>
              <a:t>پژوهش‌های مرتبط در ابعاد زیر الگوی ارائه شده فرضیه </a:t>
            </a:r>
            <a:r>
              <a:rPr lang="fa-IR" sz="2400" dirty="0" smtClean="0">
                <a:cs typeface="B Titr" pitchFamily="2" charset="-78"/>
              </a:rPr>
              <a:t>سوم  </a:t>
            </a:r>
            <a:r>
              <a:rPr lang="fa-IR" sz="2400" dirty="0">
                <a:cs typeface="B Titr" pitchFamily="2" charset="-78"/>
              </a:rPr>
              <a:t>را بررسی کردند</a:t>
            </a:r>
            <a:r>
              <a:rPr lang="fa-IR" sz="2400" dirty="0" smtClean="0">
                <a:cs typeface="B Titr" pitchFamily="2" charset="-78"/>
              </a:rPr>
              <a:t>.</a:t>
            </a:r>
          </a:p>
          <a:p>
            <a:pPr algn="just"/>
            <a:endParaRPr lang="fa-IR" sz="1100" dirty="0" smtClean="0">
              <a:cs typeface="B Titr" pitchFamily="2" charset="-78"/>
            </a:endParaRPr>
          </a:p>
          <a:p>
            <a:r>
              <a:rPr lang="fa-IR" sz="2400" dirty="0" smtClean="0">
                <a:cs typeface="B Titr" pitchFamily="2" charset="-78"/>
              </a:rPr>
              <a:t>1- تمرکز </a:t>
            </a:r>
            <a:r>
              <a:rPr lang="fa-IR" sz="2400" dirty="0">
                <a:cs typeface="B Titr" pitchFamily="2" charset="-78"/>
              </a:rPr>
              <a:t>بر محتوا </a:t>
            </a:r>
            <a:endParaRPr lang="fa-IR" sz="2400" dirty="0" smtClean="0">
              <a:cs typeface="B Titr" pitchFamily="2" charset="-78"/>
            </a:endParaRPr>
          </a:p>
          <a:p>
            <a:r>
              <a:rPr lang="fa-IR" sz="2400" dirty="0" smtClean="0">
                <a:cs typeface="B Titr" pitchFamily="2" charset="-78"/>
              </a:rPr>
              <a:t>2- </a:t>
            </a:r>
            <a:r>
              <a:rPr lang="ar-SA" sz="2400" dirty="0" smtClean="0">
                <a:cs typeface="B Titr" pitchFamily="2" charset="-78"/>
              </a:rPr>
              <a:t>محتوای </a:t>
            </a:r>
            <a:r>
              <a:rPr lang="ar-SA" sz="2400" dirty="0">
                <a:cs typeface="B Titr" pitchFamily="2" charset="-78"/>
              </a:rPr>
              <a:t>دانش </a:t>
            </a:r>
            <a:endParaRPr lang="fa-IR" sz="2400" dirty="0" smtClean="0">
              <a:cs typeface="B Titr" pitchFamily="2" charset="-78"/>
            </a:endParaRPr>
          </a:p>
          <a:p>
            <a:r>
              <a:rPr lang="fa-IR" sz="2400" dirty="0" smtClean="0">
                <a:cs typeface="B Titr" pitchFamily="2" charset="-78"/>
              </a:rPr>
              <a:t>3- یادگیرنده </a:t>
            </a:r>
            <a:r>
              <a:rPr lang="fa-IR" sz="2400" dirty="0">
                <a:cs typeface="B Titr" pitchFamily="2" charset="-78"/>
              </a:rPr>
              <a:t>و </a:t>
            </a:r>
            <a:r>
              <a:rPr lang="fa-IR" sz="2400" dirty="0" smtClean="0">
                <a:cs typeface="B Titr" pitchFamily="2" charset="-78"/>
              </a:rPr>
              <a:t>یادگیری</a:t>
            </a:r>
          </a:p>
          <a:p>
            <a:r>
              <a:rPr lang="fa-IR" sz="2400" dirty="0" smtClean="0">
                <a:cs typeface="B Titr" pitchFamily="2" charset="-78"/>
              </a:rPr>
              <a:t>4- </a:t>
            </a:r>
            <a:r>
              <a:rPr lang="ar-SA" sz="2400" dirty="0" smtClean="0">
                <a:cs typeface="B Titr" pitchFamily="2" charset="-78"/>
              </a:rPr>
              <a:t>رهبری </a:t>
            </a:r>
            <a:r>
              <a:rPr lang="ar-SA" sz="2400" dirty="0">
                <a:cs typeface="B Titr" pitchFamily="2" charset="-78"/>
              </a:rPr>
              <a:t>مدارس </a:t>
            </a:r>
            <a:endParaRPr lang="fa-IR" sz="2400" dirty="0" smtClean="0">
              <a:cs typeface="B Titr" pitchFamily="2" charset="-78"/>
            </a:endParaRPr>
          </a:p>
          <a:p>
            <a:r>
              <a:rPr lang="fa-IR" sz="2400" dirty="0" smtClean="0">
                <a:cs typeface="B Titr" pitchFamily="2" charset="-78"/>
              </a:rPr>
              <a:t>5- تمرین </a:t>
            </a:r>
            <a:r>
              <a:rPr lang="fa-IR" sz="2400" dirty="0">
                <a:cs typeface="B Titr" pitchFamily="2" charset="-78"/>
              </a:rPr>
              <a:t>آموزشی </a:t>
            </a:r>
            <a:endParaRPr lang="fa-IR" sz="2400" dirty="0" smtClean="0">
              <a:cs typeface="B Titr" pitchFamily="2" charset="-78"/>
            </a:endParaRPr>
          </a:p>
          <a:p>
            <a:r>
              <a:rPr lang="fa-IR" sz="2400" dirty="0" smtClean="0">
                <a:cs typeface="B Titr" pitchFamily="2" charset="-78"/>
              </a:rPr>
              <a:t>6- مسئولیت حرفه‌ای</a:t>
            </a:r>
          </a:p>
          <a:p>
            <a:pPr algn="ctr"/>
            <a:endParaRPr lang="fa-IR" sz="900" dirty="0" smtClean="0">
              <a:cs typeface="B Titr" pitchFamily="2" charset="-78"/>
            </a:endParaRPr>
          </a:p>
          <a:p>
            <a:pPr algn="just"/>
            <a:r>
              <a:rPr lang="fa-IR" sz="2400" dirty="0" smtClean="0">
                <a:cs typeface="B Titr" pitchFamily="2" charset="-78"/>
              </a:rPr>
              <a:t>شش بعد مورد بررسی در مجموع توانستند </a:t>
            </a:r>
            <a:r>
              <a:rPr lang="fa-IR" sz="2400" dirty="0">
                <a:cs typeface="B Titr" pitchFamily="2" charset="-78"/>
              </a:rPr>
              <a:t>«الگوی اندازه‌گیری استانداردهای خرد و کلان </a:t>
            </a:r>
            <a:r>
              <a:rPr lang="ar-SA" sz="2400" dirty="0">
                <a:cs typeface="B Titr" pitchFamily="2" charset="-78"/>
              </a:rPr>
              <a:t>توسعه حرفه‌ای دانشجو- معلمان منطقه غرب دانشگاه فرهنگیان</a:t>
            </a:r>
            <a:r>
              <a:rPr lang="fa-IR" sz="2400" dirty="0">
                <a:cs typeface="B Titr" pitchFamily="2" charset="-78"/>
              </a:rPr>
              <a:t> از برازش مناسبی برخودار است» </a:t>
            </a:r>
            <a:r>
              <a:rPr lang="fa-IR" sz="2400" dirty="0" smtClean="0">
                <a:cs typeface="B Titr" pitchFamily="2" charset="-78"/>
              </a:rPr>
              <a:t> را تایید کنند.</a:t>
            </a:r>
            <a:endParaRPr lang="fa-IR" dirty="0">
              <a:cs typeface="B Titr" pitchFamily="2" charset="-78"/>
            </a:endParaRPr>
          </a:p>
        </p:txBody>
      </p:sp>
    </p:spTree>
    <p:extLst>
      <p:ext uri="{BB962C8B-B14F-4D97-AF65-F5344CB8AC3E}">
        <p14:creationId xmlns:p14="http://schemas.microsoft.com/office/powerpoint/2010/main" val="2325738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64" y="404664"/>
            <a:ext cx="7992888" cy="720080"/>
          </a:xfrm>
        </p:spPr>
        <p:txBody>
          <a:bodyPr/>
          <a:lstStyle/>
          <a:p>
            <a:pPr marL="0" indent="0" algn="ctr">
              <a:buNone/>
            </a:pPr>
            <a:r>
              <a:rPr lang="ar-SA" sz="3600" dirty="0" smtClean="0">
                <a:effectLst/>
                <a:cs typeface="B Titr" pitchFamily="2" charset="-78"/>
              </a:rPr>
              <a:t>پاسخ </a:t>
            </a:r>
            <a:r>
              <a:rPr lang="ar-SA" sz="3600" dirty="0">
                <a:effectLst/>
                <a:cs typeface="B Titr" pitchFamily="2" charset="-78"/>
              </a:rPr>
              <a:t>به </a:t>
            </a:r>
            <a:r>
              <a:rPr lang="fa-IR" sz="3600" dirty="0" smtClean="0">
                <a:effectLst/>
                <a:cs typeface="B Titr" pitchFamily="2" charset="-78"/>
              </a:rPr>
              <a:t>فرضیه چهارم</a:t>
            </a:r>
            <a:endParaRPr lang="en-US" sz="3600" dirty="0">
              <a:effectLst/>
              <a:cs typeface="B Titr" pitchFamily="2" charset="-78"/>
            </a:endParaRPr>
          </a:p>
        </p:txBody>
      </p:sp>
      <p:sp>
        <p:nvSpPr>
          <p:cNvPr id="3" name="Text Placeholder 2"/>
          <p:cNvSpPr>
            <a:spLocks noGrp="1"/>
          </p:cNvSpPr>
          <p:nvPr>
            <p:ph type="body" idx="1"/>
          </p:nvPr>
        </p:nvSpPr>
        <p:spPr>
          <a:xfrm>
            <a:off x="683568" y="1268760"/>
            <a:ext cx="7848872" cy="5112568"/>
          </a:xfrm>
        </p:spPr>
        <p:txBody>
          <a:bodyPr>
            <a:normAutofit/>
          </a:bodyPr>
          <a:lstStyle/>
          <a:p>
            <a:pPr lvl="0" algn="ctr"/>
            <a:r>
              <a:rPr lang="ar-SA" sz="2400" dirty="0">
                <a:cs typeface="B Titr" pitchFamily="2" charset="-78"/>
              </a:rPr>
              <a:t>الگوی ساختاری استاندارد توسعه حرفه‌ای براساس سواد اطلاعاتی دانشجو- معلمان منطقه غرب دانشگاه فرهنگیان پردیس‌های غرب کشور دانشگاه فرهنگیان از برازش مناسبی برخوردار است.</a:t>
            </a:r>
            <a:r>
              <a:rPr lang="fa-IR" sz="2400" dirty="0">
                <a:cs typeface="B Titr" pitchFamily="2" charset="-78"/>
              </a:rPr>
              <a:t>       </a:t>
            </a:r>
            <a:endParaRPr lang="fa-IR" sz="2400" dirty="0"/>
          </a:p>
          <a:p>
            <a:endParaRPr lang="en-US" dirty="0"/>
          </a:p>
        </p:txBody>
      </p:sp>
      <p:pic>
        <p:nvPicPr>
          <p:cNvPr id="10242" name="Picture 182"/>
          <p:cNvPicPr>
            <a:picLocks noChangeAspect="1" noChangeArrowheads="1"/>
          </p:cNvPicPr>
          <p:nvPr/>
        </p:nvPicPr>
        <p:blipFill>
          <a:blip r:embed="rId2">
            <a:lum contrast="60000"/>
            <a:extLst>
              <a:ext uri="{28A0092B-C50C-407E-A947-70E740481C1C}">
                <a14:useLocalDpi xmlns:a14="http://schemas.microsoft.com/office/drawing/2010/main" val="0"/>
              </a:ext>
            </a:extLst>
          </a:blip>
          <a:srcRect t="694" r="249"/>
          <a:stretch>
            <a:fillRect/>
          </a:stretch>
        </p:blipFill>
        <p:spPr bwMode="auto">
          <a:xfrm>
            <a:off x="2123728" y="2740192"/>
            <a:ext cx="6696744" cy="3854116"/>
          </a:xfrm>
          <a:prstGeom prst="rect">
            <a:avLst/>
          </a:prstGeom>
          <a:noFill/>
          <a:extLst>
            <a:ext uri="{909E8E84-426E-40DD-AFC4-6F175D3DCCD1}">
              <a14:hiddenFill xmlns:a14="http://schemas.microsoft.com/office/drawing/2010/main">
                <a:solidFill>
                  <a:srgbClr val="FFFFFF"/>
                </a:solidFill>
              </a14:hiddenFill>
            </a:ext>
          </a:extLst>
        </p:spPr>
      </p:pic>
      <p:pic>
        <p:nvPicPr>
          <p:cNvPr id="10241" name="Picture 181"/>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611560" y="2504107"/>
            <a:ext cx="5619750" cy="12849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4"/>
          <p:cNvSpPr>
            <a:spLocks noChangeArrowheads="1"/>
          </p:cNvSpPr>
          <p:nvPr/>
        </p:nvSpPr>
        <p:spPr bwMode="auto">
          <a:xfrm>
            <a:off x="0" y="466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580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802658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332656"/>
            <a:ext cx="4896544" cy="720080"/>
          </a:xfrm>
        </p:spPr>
        <p:txBody>
          <a:bodyPr/>
          <a:lstStyle/>
          <a:p>
            <a:pPr marL="0" indent="0" algn="ctr">
              <a:buNone/>
            </a:pPr>
            <a:r>
              <a:rPr lang="ar-SA" sz="4000" dirty="0" smtClean="0">
                <a:effectLst/>
                <a:cs typeface="B Titr" pitchFamily="2" charset="-78"/>
              </a:rPr>
              <a:t>پاسخ </a:t>
            </a:r>
            <a:r>
              <a:rPr lang="ar-SA" sz="4000" dirty="0">
                <a:effectLst/>
                <a:cs typeface="B Titr" pitchFamily="2" charset="-78"/>
              </a:rPr>
              <a:t>به </a:t>
            </a:r>
            <a:r>
              <a:rPr lang="fa-IR" sz="4000" dirty="0" smtClean="0">
                <a:effectLst/>
                <a:cs typeface="B Titr" pitchFamily="2" charset="-78"/>
              </a:rPr>
              <a:t>فرضیه چهارم</a:t>
            </a:r>
            <a:endParaRPr lang="en-US" sz="2400" dirty="0">
              <a:effectLst/>
              <a:cs typeface="B Titr" pitchFamily="2" charset="-78"/>
            </a:endParaRPr>
          </a:p>
        </p:txBody>
      </p:sp>
      <p:sp>
        <p:nvSpPr>
          <p:cNvPr id="3" name="Text Placeholder 2"/>
          <p:cNvSpPr>
            <a:spLocks noGrp="1"/>
          </p:cNvSpPr>
          <p:nvPr>
            <p:ph type="body" idx="1"/>
          </p:nvPr>
        </p:nvSpPr>
        <p:spPr>
          <a:xfrm>
            <a:off x="467544" y="1268760"/>
            <a:ext cx="8280920" cy="5112568"/>
          </a:xfrm>
        </p:spPr>
        <p:txBody>
          <a:bodyPr>
            <a:normAutofit/>
          </a:bodyPr>
          <a:lstStyle/>
          <a:p>
            <a:pPr algn="ctr">
              <a:lnSpc>
                <a:spcPct val="120000"/>
              </a:lnSpc>
              <a:spcBef>
                <a:spcPts val="0"/>
              </a:spcBef>
              <a:spcAft>
                <a:spcPts val="0"/>
              </a:spcAft>
            </a:pPr>
            <a:endParaRPr lang="fa-IR" sz="3600" dirty="0" smtClean="0">
              <a:solidFill>
                <a:srgbClr val="FF0000"/>
              </a:solidFill>
              <a:cs typeface="B Titr" pitchFamily="2" charset="-78"/>
            </a:endParaRPr>
          </a:p>
          <a:p>
            <a:pPr algn="ctr">
              <a:lnSpc>
                <a:spcPct val="120000"/>
              </a:lnSpc>
              <a:spcBef>
                <a:spcPts val="0"/>
              </a:spcBef>
              <a:spcAft>
                <a:spcPts val="0"/>
              </a:spcAft>
            </a:pPr>
            <a:r>
              <a:rPr lang="fa-IR" sz="3600" dirty="0" smtClean="0">
                <a:solidFill>
                  <a:schemeClr val="tx1"/>
                </a:solidFill>
                <a:cs typeface="B Titr" pitchFamily="2" charset="-78"/>
              </a:rPr>
              <a:t>با </a:t>
            </a:r>
            <a:r>
              <a:rPr lang="fa-IR" sz="3600" dirty="0">
                <a:solidFill>
                  <a:schemeClr val="tx1"/>
                </a:solidFill>
                <a:cs typeface="B Titr" pitchFamily="2" charset="-78"/>
              </a:rPr>
              <a:t>توجه به مقدار (0/488=</a:t>
            </a:r>
            <a:r>
              <a:rPr lang="en-US" sz="3600" dirty="0">
                <a:solidFill>
                  <a:schemeClr val="tx1"/>
                </a:solidFill>
                <a:cs typeface="B Titr" pitchFamily="2" charset="-78"/>
              </a:rPr>
              <a:t>GOF</a:t>
            </a:r>
            <a:r>
              <a:rPr lang="fa-IR" sz="3600" dirty="0" smtClean="0">
                <a:solidFill>
                  <a:schemeClr val="tx1"/>
                </a:solidFill>
                <a:cs typeface="B Titr" pitchFamily="2" charset="-78"/>
              </a:rPr>
              <a:t>)</a:t>
            </a:r>
            <a:endParaRPr lang="fa-IR" dirty="0" smtClean="0">
              <a:solidFill>
                <a:schemeClr val="tx1"/>
              </a:solidFill>
              <a:cs typeface="B Titr" pitchFamily="2" charset="-78"/>
            </a:endParaRPr>
          </a:p>
          <a:p>
            <a:pPr algn="just">
              <a:lnSpc>
                <a:spcPct val="120000"/>
              </a:lnSpc>
              <a:spcBef>
                <a:spcPts val="0"/>
              </a:spcBef>
              <a:spcAft>
                <a:spcPts val="0"/>
              </a:spcAft>
            </a:pPr>
            <a:endParaRPr lang="fa-IR" dirty="0">
              <a:solidFill>
                <a:srgbClr val="FF0000"/>
              </a:solidFill>
              <a:cs typeface="B Titr" pitchFamily="2" charset="-78"/>
            </a:endParaRPr>
          </a:p>
          <a:p>
            <a:pPr algn="just">
              <a:lnSpc>
                <a:spcPct val="120000"/>
              </a:lnSpc>
              <a:spcBef>
                <a:spcPts val="0"/>
              </a:spcBef>
              <a:spcAft>
                <a:spcPts val="0"/>
              </a:spcAft>
            </a:pPr>
            <a:endParaRPr lang="fa-IR" dirty="0" smtClean="0">
              <a:solidFill>
                <a:srgbClr val="FF0000"/>
              </a:solidFill>
              <a:cs typeface="B Titr" pitchFamily="2" charset="-78"/>
            </a:endParaRPr>
          </a:p>
          <a:p>
            <a:pPr lvl="0" algn="ctr"/>
            <a:r>
              <a:rPr lang="fa-IR" sz="3200" dirty="0" smtClean="0">
                <a:solidFill>
                  <a:srgbClr val="FF0000"/>
                </a:solidFill>
                <a:cs typeface="B Titr" pitchFamily="2" charset="-78"/>
              </a:rPr>
              <a:t> </a:t>
            </a:r>
          </a:p>
          <a:p>
            <a:pPr lvl="0" algn="ctr"/>
            <a:r>
              <a:rPr lang="ar-SA" sz="3200" dirty="0" smtClean="0">
                <a:cs typeface="B Titr" pitchFamily="2" charset="-78"/>
              </a:rPr>
              <a:t>الگوی </a:t>
            </a:r>
            <a:r>
              <a:rPr lang="ar-SA" sz="3200" dirty="0">
                <a:cs typeface="B Titr" pitchFamily="2" charset="-78"/>
              </a:rPr>
              <a:t>ساختاری استاندارد توسعه حرفه‌ای براساس سواد اطلاعاتی دانشجو- معلمان </a:t>
            </a:r>
            <a:r>
              <a:rPr lang="ar-SA" sz="3200" dirty="0" smtClean="0">
                <a:cs typeface="B Titr" pitchFamily="2" charset="-78"/>
              </a:rPr>
              <a:t>پردیس‌های </a:t>
            </a:r>
            <a:r>
              <a:rPr lang="ar-SA" sz="3200" dirty="0">
                <a:cs typeface="B Titr" pitchFamily="2" charset="-78"/>
              </a:rPr>
              <a:t>غرب کشور دانشگاه فرهنگیان از برازش </a:t>
            </a:r>
            <a:r>
              <a:rPr lang="fa-IR" sz="3200" dirty="0" smtClean="0">
                <a:cs typeface="B Titr" pitchFamily="2" charset="-78"/>
              </a:rPr>
              <a:t>قوی</a:t>
            </a:r>
            <a:r>
              <a:rPr lang="ar-SA" sz="3200" dirty="0" smtClean="0">
                <a:cs typeface="B Titr" pitchFamily="2" charset="-78"/>
              </a:rPr>
              <a:t> </a:t>
            </a:r>
            <a:r>
              <a:rPr lang="ar-SA" sz="3200" dirty="0">
                <a:cs typeface="B Titr" pitchFamily="2" charset="-78"/>
              </a:rPr>
              <a:t>برخوردار است.</a:t>
            </a:r>
            <a:r>
              <a:rPr lang="fa-IR" sz="3200" dirty="0">
                <a:cs typeface="B Titr" pitchFamily="2" charset="-78"/>
              </a:rPr>
              <a:t>       </a:t>
            </a:r>
            <a:endParaRPr lang="fa-IR" sz="3200" dirty="0"/>
          </a:p>
        </p:txBody>
      </p:sp>
      <p:sp>
        <p:nvSpPr>
          <p:cNvPr id="4" name="Down Arrow 3"/>
          <p:cNvSpPr/>
          <p:nvPr/>
        </p:nvSpPr>
        <p:spPr>
          <a:xfrm>
            <a:off x="3779912" y="3061518"/>
            <a:ext cx="1512168" cy="576064"/>
          </a:xfrm>
          <a:prstGeom prst="downArrow">
            <a:avLst>
              <a:gd name="adj1" fmla="val 50000"/>
              <a:gd name="adj2" fmla="val 63684"/>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2872233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763688" y="188640"/>
            <a:ext cx="5970587" cy="504825"/>
          </a:xfrm>
        </p:spPr>
        <p:txBody>
          <a:bodyPr>
            <a:noAutofit/>
          </a:bodyPr>
          <a:lstStyle/>
          <a:p>
            <a:pPr marL="45720" indent="0" algn="ctr">
              <a:buNone/>
            </a:pPr>
            <a:r>
              <a:rPr lang="fa-IR" sz="4800" dirty="0" smtClean="0">
                <a:cs typeface="B Titr" pitchFamily="2" charset="-78"/>
              </a:rPr>
              <a:t>تبیین فرضیه چهارم  </a:t>
            </a:r>
            <a:endParaRPr lang="fa-IR" sz="4800" dirty="0"/>
          </a:p>
        </p:txBody>
      </p:sp>
      <p:sp>
        <p:nvSpPr>
          <p:cNvPr id="4" name="Rectangle 3"/>
          <p:cNvSpPr/>
          <p:nvPr/>
        </p:nvSpPr>
        <p:spPr>
          <a:xfrm>
            <a:off x="179512" y="1052736"/>
            <a:ext cx="8640960" cy="5544616"/>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endParaRPr lang="fa-IR" sz="2000" dirty="0" smtClean="0">
              <a:cs typeface="B Titr" pitchFamily="2" charset="-78"/>
            </a:endParaRPr>
          </a:p>
          <a:p>
            <a:pPr algn="just"/>
            <a:r>
              <a:rPr lang="fa-IR" sz="2400" dirty="0">
                <a:cs typeface="B Titr" pitchFamily="2" charset="-78"/>
              </a:rPr>
              <a:t>مبنای این فرضیه </a:t>
            </a:r>
            <a:r>
              <a:rPr lang="fa-IR" sz="2400" dirty="0" smtClean="0">
                <a:cs typeface="B Titr" pitchFamily="2" charset="-78"/>
              </a:rPr>
              <a:t>108 گویه پرسشنامه توسعه حرفه‌ای و 46 گویه پرسشنامه سواد اطلاعاتی هستند.</a:t>
            </a:r>
          </a:p>
          <a:p>
            <a:pPr algn="just"/>
            <a:endParaRPr lang="fa-IR" sz="1200" dirty="0" smtClean="0">
              <a:cs typeface="B Titr" pitchFamily="2" charset="-78"/>
            </a:endParaRPr>
          </a:p>
          <a:p>
            <a:pPr algn="just"/>
            <a:r>
              <a:rPr lang="fa-IR" sz="2400" dirty="0">
                <a:cs typeface="B Titr" pitchFamily="2" charset="-78"/>
              </a:rPr>
              <a:t>پژوهش‌های مرتبط در ابعاد زیر الگوی ارائه شده فرضیه </a:t>
            </a:r>
            <a:r>
              <a:rPr lang="fa-IR" sz="2400" dirty="0" smtClean="0">
                <a:cs typeface="B Titr" pitchFamily="2" charset="-78"/>
              </a:rPr>
              <a:t>چهارم را </a:t>
            </a:r>
            <a:r>
              <a:rPr lang="fa-IR" sz="2400" dirty="0">
                <a:cs typeface="B Titr" pitchFamily="2" charset="-78"/>
              </a:rPr>
              <a:t>بررسی کردند</a:t>
            </a:r>
            <a:r>
              <a:rPr lang="fa-IR" sz="2400" dirty="0" smtClean="0">
                <a:cs typeface="B Titr" pitchFamily="2" charset="-78"/>
              </a:rPr>
              <a:t>.</a:t>
            </a:r>
          </a:p>
          <a:p>
            <a:pPr algn="just"/>
            <a:endParaRPr lang="fa-IR" sz="1100" dirty="0" smtClean="0">
              <a:cs typeface="B Titr" pitchFamily="2" charset="-78"/>
            </a:endParaRPr>
          </a:p>
          <a:p>
            <a:r>
              <a:rPr lang="fa-IR" sz="2400" dirty="0" smtClean="0">
                <a:cs typeface="B Titr" pitchFamily="2" charset="-78"/>
              </a:rPr>
              <a:t>1- سواد </a:t>
            </a:r>
            <a:r>
              <a:rPr lang="fa-IR" sz="2400" dirty="0">
                <a:cs typeface="B Titr" pitchFamily="2" charset="-78"/>
              </a:rPr>
              <a:t>اطلاعاتی در جامعه معلمان </a:t>
            </a:r>
            <a:r>
              <a:rPr lang="ar-SA" sz="2400" dirty="0">
                <a:cs typeface="B Titr" pitchFamily="2" charset="-78"/>
              </a:rPr>
              <a:t>و در جامعه کتابداران و جوامع دیگری که ارتباط غیر مستقیم با حرفه معلمی دارند </a:t>
            </a:r>
            <a:endParaRPr lang="en-US" sz="2400" dirty="0">
              <a:cs typeface="B Titr" pitchFamily="2" charset="-78"/>
            </a:endParaRPr>
          </a:p>
          <a:p>
            <a:r>
              <a:rPr lang="fa-IR" sz="2400" dirty="0" smtClean="0">
                <a:cs typeface="B Titr" pitchFamily="2" charset="-78"/>
              </a:rPr>
              <a:t>2- الگو‌سازی </a:t>
            </a:r>
            <a:r>
              <a:rPr lang="fa-IR" sz="2400" dirty="0">
                <a:cs typeface="B Titr" pitchFamily="2" charset="-78"/>
              </a:rPr>
              <a:t>ساختاری، مفهومی و داده‌ بنیاد در رابطه با موضوع </a:t>
            </a:r>
            <a:r>
              <a:rPr lang="ar-SA" sz="2400" dirty="0">
                <a:cs typeface="B Titr" pitchFamily="2" charset="-78"/>
              </a:rPr>
              <a:t>توسعه حرفه‌ای </a:t>
            </a:r>
            <a:r>
              <a:rPr lang="fa-IR" sz="2400" dirty="0">
                <a:cs typeface="B Titr" pitchFamily="2" charset="-78"/>
              </a:rPr>
              <a:t>معلمان </a:t>
            </a:r>
            <a:endParaRPr lang="en-US" sz="2400" dirty="0">
              <a:cs typeface="B Titr" pitchFamily="2" charset="-78"/>
            </a:endParaRPr>
          </a:p>
          <a:p>
            <a:r>
              <a:rPr lang="fa-IR" sz="2400" dirty="0" smtClean="0">
                <a:cs typeface="B Titr" pitchFamily="2" charset="-78"/>
              </a:rPr>
              <a:t>3- شیوه </a:t>
            </a:r>
            <a:r>
              <a:rPr lang="fa-IR" sz="2400" dirty="0">
                <a:cs typeface="B Titr" pitchFamily="2" charset="-78"/>
              </a:rPr>
              <a:t>انجام کار به لحاظ اعتبارسنجی پرسشنامه و سپس اجرای پرسشنامه </a:t>
            </a:r>
            <a:endParaRPr lang="en-US" sz="2400" dirty="0">
              <a:cs typeface="B Titr" pitchFamily="2" charset="-78"/>
            </a:endParaRPr>
          </a:p>
          <a:p>
            <a:pPr algn="ctr"/>
            <a:endParaRPr lang="fa-IR" sz="900" dirty="0" smtClean="0">
              <a:cs typeface="B Titr" pitchFamily="2" charset="-78"/>
            </a:endParaRPr>
          </a:p>
          <a:p>
            <a:pPr algn="just"/>
            <a:r>
              <a:rPr lang="fa-IR" sz="2400" dirty="0" smtClean="0">
                <a:cs typeface="B Titr" pitchFamily="2" charset="-78"/>
              </a:rPr>
              <a:t>سه بعد مورد بررسی در مجموع توانستند </a:t>
            </a:r>
            <a:r>
              <a:rPr lang="fa-IR" sz="2400" dirty="0">
                <a:cs typeface="B Titr" pitchFamily="2" charset="-78"/>
              </a:rPr>
              <a:t>برازش </a:t>
            </a:r>
            <a:r>
              <a:rPr lang="fa-IR" sz="2400" dirty="0" smtClean="0">
                <a:cs typeface="B Titr" pitchFamily="2" charset="-78"/>
              </a:rPr>
              <a:t>مناسب </a:t>
            </a:r>
            <a:r>
              <a:rPr lang="ar-SA" sz="2400" dirty="0" smtClean="0">
                <a:cs typeface="B Titr" pitchFamily="2" charset="-78"/>
              </a:rPr>
              <a:t>الگوی </a:t>
            </a:r>
            <a:r>
              <a:rPr lang="ar-SA" sz="2400" dirty="0">
                <a:cs typeface="B Titr" pitchFamily="2" charset="-78"/>
              </a:rPr>
              <a:t>ساختاری استاندارد توسعه حرفه‌ای براساس استاندارد سواد اطلاعاتی دانشجو- معلمان پردیس‌های غرب کشور دانشگاه فرهنگیان </a:t>
            </a:r>
            <a:r>
              <a:rPr lang="fa-IR" sz="2400" dirty="0" smtClean="0">
                <a:cs typeface="B Titr" pitchFamily="2" charset="-78"/>
              </a:rPr>
              <a:t>را تایید کنند.</a:t>
            </a:r>
            <a:endParaRPr lang="fa-IR" dirty="0">
              <a:cs typeface="B Titr" pitchFamily="2" charset="-78"/>
            </a:endParaRPr>
          </a:p>
        </p:txBody>
      </p:sp>
    </p:spTree>
    <p:extLst>
      <p:ext uri="{BB962C8B-B14F-4D97-AF65-F5344CB8AC3E}">
        <p14:creationId xmlns:p14="http://schemas.microsoft.com/office/powerpoint/2010/main" val="21158743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50376"/>
            <a:ext cx="4104456" cy="667544"/>
          </a:xfrm>
        </p:spPr>
        <p:txBody>
          <a:bodyPr/>
          <a:lstStyle/>
          <a:p>
            <a:pPr marL="0" indent="0" algn="ctr">
              <a:buNone/>
            </a:pPr>
            <a:r>
              <a:rPr lang="ar-SA" sz="4000" dirty="0" smtClean="0">
                <a:effectLst/>
                <a:cs typeface="B Titr" pitchFamily="2" charset="-78"/>
              </a:rPr>
              <a:t>پاسخ </a:t>
            </a:r>
            <a:r>
              <a:rPr lang="ar-SA" sz="4000" dirty="0">
                <a:effectLst/>
                <a:cs typeface="B Titr" pitchFamily="2" charset="-78"/>
              </a:rPr>
              <a:t>به </a:t>
            </a:r>
            <a:r>
              <a:rPr lang="fa-IR" sz="4000" dirty="0" smtClean="0">
                <a:effectLst/>
                <a:cs typeface="B Titr" pitchFamily="2" charset="-78"/>
              </a:rPr>
              <a:t>فرضیه پنجم</a:t>
            </a:r>
            <a:endParaRPr lang="en-US" sz="4000" dirty="0">
              <a:effectLst/>
              <a:cs typeface="B Titr" pitchFamily="2" charset="-78"/>
            </a:endParaRPr>
          </a:p>
        </p:txBody>
      </p:sp>
      <p:sp>
        <p:nvSpPr>
          <p:cNvPr id="3" name="Text Placeholder 2"/>
          <p:cNvSpPr>
            <a:spLocks noGrp="1"/>
          </p:cNvSpPr>
          <p:nvPr>
            <p:ph type="body" idx="1"/>
          </p:nvPr>
        </p:nvSpPr>
        <p:spPr>
          <a:xfrm>
            <a:off x="683568" y="1268760"/>
            <a:ext cx="7848872" cy="5112568"/>
          </a:xfrm>
        </p:spPr>
        <p:txBody>
          <a:bodyPr>
            <a:normAutofit/>
          </a:bodyPr>
          <a:lstStyle/>
          <a:p>
            <a:pPr lvl="0" algn="ctr"/>
            <a:r>
              <a:rPr lang="fa-IR" sz="2400" dirty="0" smtClean="0">
                <a:cs typeface="B Titr" pitchFamily="2" charset="-78"/>
              </a:rPr>
              <a:t>ا</a:t>
            </a:r>
            <a:r>
              <a:rPr lang="ar-SA" sz="2400" dirty="0" smtClean="0">
                <a:cs typeface="B Titr" pitchFamily="2" charset="-78"/>
              </a:rPr>
              <a:t>لگوی </a:t>
            </a:r>
            <a:r>
              <a:rPr lang="ar-SA" sz="2400" dirty="0">
                <a:cs typeface="B Titr" pitchFamily="2" charset="-78"/>
              </a:rPr>
              <a:t>ساختاری استاندارد خرد توسعه حرفه‌ای بر اساس استاندارد کلان سواد اطلاعاتی دانشجو- معلمان منطقه غرب دانشگاه فرهنگیان از برازش مناسبی برخوردار است. </a:t>
            </a:r>
            <a:r>
              <a:rPr lang="fa-IR" sz="2400" dirty="0">
                <a:cs typeface="B Titr" pitchFamily="2" charset="-78"/>
              </a:rPr>
              <a:t>        </a:t>
            </a:r>
            <a:endParaRPr lang="fa-IR" sz="2400" dirty="0"/>
          </a:p>
        </p:txBody>
      </p:sp>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4"/>
          <p:cNvSpPr>
            <a:spLocks noChangeArrowheads="1"/>
          </p:cNvSpPr>
          <p:nvPr/>
        </p:nvSpPr>
        <p:spPr bwMode="auto">
          <a:xfrm>
            <a:off x="0" y="466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580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p:nvPr/>
        </p:nvPicPr>
        <p:blipFill>
          <a:blip r:embed="rId2">
            <a:lum contrast="60000"/>
            <a:extLst>
              <a:ext uri="{28A0092B-C50C-407E-A947-70E740481C1C}">
                <a14:useLocalDpi xmlns:a14="http://schemas.microsoft.com/office/drawing/2010/main" val="0"/>
              </a:ext>
            </a:extLst>
          </a:blip>
          <a:srcRect/>
          <a:stretch>
            <a:fillRect/>
          </a:stretch>
        </p:blipFill>
        <p:spPr bwMode="auto">
          <a:xfrm>
            <a:off x="611560" y="2492896"/>
            <a:ext cx="7848872" cy="4176464"/>
          </a:xfrm>
          <a:prstGeom prst="rect">
            <a:avLst/>
          </a:prstGeom>
          <a:noFill/>
          <a:ln>
            <a:noFill/>
          </a:ln>
        </p:spPr>
      </p:pic>
    </p:spTree>
    <p:extLst>
      <p:ext uri="{BB962C8B-B14F-4D97-AF65-F5344CB8AC3E}">
        <p14:creationId xmlns:p14="http://schemas.microsoft.com/office/powerpoint/2010/main" val="900948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7992888" cy="720080"/>
          </a:xfrm>
        </p:spPr>
        <p:txBody>
          <a:bodyPr/>
          <a:lstStyle/>
          <a:p>
            <a:pPr marL="0" indent="0" algn="ctr">
              <a:buNone/>
            </a:pPr>
            <a:r>
              <a:rPr lang="ar-SA" sz="4000" dirty="0" smtClean="0">
                <a:effectLst/>
                <a:cs typeface="B Titr" pitchFamily="2" charset="-78"/>
              </a:rPr>
              <a:t>پاسخ به</a:t>
            </a:r>
            <a:r>
              <a:rPr lang="fa-IR" sz="4000" dirty="0" smtClean="0">
                <a:effectLst/>
                <a:cs typeface="B Titr" pitchFamily="2" charset="-78"/>
              </a:rPr>
              <a:t> فرضیه پنجم</a:t>
            </a:r>
            <a:endParaRPr lang="en-US" sz="4000" dirty="0">
              <a:effectLst/>
              <a:cs typeface="B Titr" pitchFamily="2" charset="-78"/>
            </a:endParaRPr>
          </a:p>
        </p:txBody>
      </p:sp>
      <p:sp>
        <p:nvSpPr>
          <p:cNvPr id="3" name="Text Placeholder 2"/>
          <p:cNvSpPr>
            <a:spLocks noGrp="1"/>
          </p:cNvSpPr>
          <p:nvPr>
            <p:ph type="body" idx="1"/>
          </p:nvPr>
        </p:nvSpPr>
        <p:spPr>
          <a:xfrm>
            <a:off x="323528" y="1124744"/>
            <a:ext cx="8496944" cy="5256584"/>
          </a:xfrm>
        </p:spPr>
        <p:txBody>
          <a:bodyPr>
            <a:noAutofit/>
          </a:bodyPr>
          <a:lstStyle/>
          <a:p>
            <a:r>
              <a:rPr lang="ar-SA" sz="800" dirty="0" smtClean="0"/>
              <a:t> </a:t>
            </a:r>
            <a:endParaRPr lang="en-US" sz="800" dirty="0" smtClean="0"/>
          </a:p>
          <a:p>
            <a:pPr algn="ctr"/>
            <a:endParaRPr lang="fa-IR" dirty="0" smtClean="0">
              <a:cs typeface="B Titr" pitchFamily="2" charset="-78"/>
            </a:endParaRPr>
          </a:p>
          <a:p>
            <a:pPr algn="ctr"/>
            <a:r>
              <a:rPr lang="fa-IR" dirty="0" smtClean="0">
                <a:cs typeface="B Titr" pitchFamily="2" charset="-78"/>
              </a:rPr>
              <a:t>فرضیه پنجم پس از حذف روابط  فاقد معناداری دوباره مورد آزمون قرار گرفت.</a:t>
            </a:r>
          </a:p>
          <a:p>
            <a:pPr algn="ctr"/>
            <a:endParaRPr lang="fa-IR" sz="2500" dirty="0" smtClean="0">
              <a:cs typeface="B Titr" pitchFamily="2" charset="-78"/>
            </a:endParaRPr>
          </a:p>
          <a:p>
            <a:pPr algn="ctr"/>
            <a:r>
              <a:rPr lang="fa-IR" sz="2500" dirty="0">
                <a:solidFill>
                  <a:schemeClr val="tx1"/>
                </a:solidFill>
                <a:cs typeface="B Titr" pitchFamily="2" charset="-78"/>
              </a:rPr>
              <a:t>با توجه به  </a:t>
            </a:r>
            <a:r>
              <a:rPr lang="fa-IR" sz="2500" dirty="0" smtClean="0">
                <a:solidFill>
                  <a:schemeClr val="tx1"/>
                </a:solidFill>
                <a:cs typeface="B Titr" pitchFamily="2" charset="-78"/>
              </a:rPr>
              <a:t>مقدار(0/477=</a:t>
            </a:r>
            <a:r>
              <a:rPr lang="en-US" sz="2500" dirty="0">
                <a:solidFill>
                  <a:schemeClr val="tx1"/>
                </a:solidFill>
                <a:cs typeface="B Titr" pitchFamily="2" charset="-78"/>
              </a:rPr>
              <a:t>GOF</a:t>
            </a:r>
            <a:r>
              <a:rPr lang="fa-IR" sz="2500" dirty="0" smtClean="0">
                <a:solidFill>
                  <a:schemeClr val="tx1"/>
                </a:solidFill>
                <a:cs typeface="B Titr" pitchFamily="2" charset="-78"/>
              </a:rPr>
              <a:t>)</a:t>
            </a:r>
            <a:endParaRPr lang="fa-IR" sz="2500" dirty="0">
              <a:solidFill>
                <a:schemeClr val="tx1"/>
              </a:solidFill>
              <a:cs typeface="B Titr" pitchFamily="2" charset="-78"/>
            </a:endParaRPr>
          </a:p>
          <a:p>
            <a:pPr algn="ctr"/>
            <a:endParaRPr lang="en-US" sz="2500" dirty="0">
              <a:cs typeface="B Titr" pitchFamily="2" charset="-78"/>
            </a:endParaRPr>
          </a:p>
          <a:p>
            <a:pPr lvl="0" algn="ctr"/>
            <a:endParaRPr lang="fa-IR" sz="2500" dirty="0" smtClean="0">
              <a:solidFill>
                <a:srgbClr val="FF0000"/>
              </a:solidFill>
              <a:cs typeface="B Titr" pitchFamily="2" charset="-78"/>
            </a:endParaRPr>
          </a:p>
          <a:p>
            <a:pPr lvl="0" algn="ctr"/>
            <a:endParaRPr lang="fa-IR" sz="2500" dirty="0">
              <a:solidFill>
                <a:srgbClr val="FF0000"/>
              </a:solidFill>
              <a:cs typeface="B Titr" pitchFamily="2" charset="-78"/>
            </a:endParaRPr>
          </a:p>
          <a:p>
            <a:pPr lvl="0" algn="ctr"/>
            <a:r>
              <a:rPr lang="fa-IR" sz="2500" dirty="0" smtClean="0">
                <a:solidFill>
                  <a:schemeClr val="tx1"/>
                </a:solidFill>
                <a:cs typeface="B Titr" pitchFamily="2" charset="-78"/>
              </a:rPr>
              <a:t>ا</a:t>
            </a:r>
            <a:r>
              <a:rPr lang="ar-SA" sz="2500" dirty="0" smtClean="0">
                <a:solidFill>
                  <a:schemeClr val="tx1"/>
                </a:solidFill>
                <a:cs typeface="B Titr" pitchFamily="2" charset="-78"/>
              </a:rPr>
              <a:t>لگوی </a:t>
            </a:r>
            <a:r>
              <a:rPr lang="ar-SA" sz="2500" dirty="0">
                <a:cs typeface="B Titr" pitchFamily="2" charset="-78"/>
              </a:rPr>
              <a:t>ساختاری استاندارد خرد توسعه حرفه‌ای بر اساس استاندارد کلان سواد اطلاعاتی دانشجو- معلمان منطقه غرب دانشگاه فرهنگیان از برازش </a:t>
            </a:r>
            <a:r>
              <a:rPr lang="fa-IR" sz="2500" dirty="0" smtClean="0">
                <a:cs typeface="B Titr" pitchFamily="2" charset="-78"/>
              </a:rPr>
              <a:t>قوی</a:t>
            </a:r>
            <a:r>
              <a:rPr lang="ar-SA" sz="2500" dirty="0" smtClean="0">
                <a:cs typeface="B Titr" pitchFamily="2" charset="-78"/>
              </a:rPr>
              <a:t> </a:t>
            </a:r>
            <a:r>
              <a:rPr lang="ar-SA" sz="2500" dirty="0">
                <a:cs typeface="B Titr" pitchFamily="2" charset="-78"/>
              </a:rPr>
              <a:t>برخوردار است. </a:t>
            </a:r>
            <a:r>
              <a:rPr lang="fa-IR" sz="2500" dirty="0">
                <a:cs typeface="B Titr" pitchFamily="2" charset="-78"/>
              </a:rPr>
              <a:t>        </a:t>
            </a:r>
            <a:endParaRPr lang="fa-IR" sz="2500" dirty="0"/>
          </a:p>
          <a:p>
            <a:pPr algn="just"/>
            <a:r>
              <a:rPr lang="ar-SA" sz="1400" dirty="0">
                <a:cs typeface="B Titr" pitchFamily="2" charset="-78"/>
              </a:rPr>
              <a:t> </a:t>
            </a:r>
            <a:r>
              <a:rPr lang="fa-IR" sz="800" dirty="0"/>
              <a:t> </a:t>
            </a:r>
            <a:endParaRPr lang="en-US" sz="800" dirty="0"/>
          </a:p>
        </p:txBody>
      </p:sp>
      <p:sp>
        <p:nvSpPr>
          <p:cNvPr id="4" name="Down Arrow 3"/>
          <p:cNvSpPr/>
          <p:nvPr/>
        </p:nvSpPr>
        <p:spPr>
          <a:xfrm>
            <a:off x="3665875" y="3645024"/>
            <a:ext cx="1512168" cy="648072"/>
          </a:xfrm>
          <a:prstGeom prst="downArrow">
            <a:avLst>
              <a:gd name="adj1" fmla="val 50000"/>
              <a:gd name="adj2" fmla="val 63684"/>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291274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848872" cy="734946"/>
          </a:xfrm>
        </p:spPr>
        <p:txBody>
          <a:bodyPr/>
          <a:lstStyle/>
          <a:p>
            <a:pPr marL="0" indent="0" algn="ctr">
              <a:buNone/>
            </a:pPr>
            <a:r>
              <a:rPr lang="fa-IR" dirty="0" smtClean="0">
                <a:cs typeface="B Titr" pitchFamily="2" charset="-78"/>
              </a:rPr>
              <a:t>مقدمه</a:t>
            </a:r>
            <a:endParaRPr lang="fa-IR" dirty="0">
              <a:cs typeface="B Titr" pitchFamily="2" charset="-78"/>
            </a:endParaRPr>
          </a:p>
        </p:txBody>
      </p:sp>
      <p:graphicFrame>
        <p:nvGraphicFramePr>
          <p:cNvPr id="5" name="Diagram 4"/>
          <p:cNvGraphicFramePr/>
          <p:nvPr>
            <p:extLst>
              <p:ext uri="{D42A27DB-BD31-4B8C-83A1-F6EECF244321}">
                <p14:modId xmlns:p14="http://schemas.microsoft.com/office/powerpoint/2010/main" val="1748430258"/>
              </p:ext>
            </p:extLst>
          </p:nvPr>
        </p:nvGraphicFramePr>
        <p:xfrm>
          <a:off x="251520" y="1268760"/>
          <a:ext cx="87129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34941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763688" y="188640"/>
            <a:ext cx="5970587" cy="504825"/>
          </a:xfrm>
        </p:spPr>
        <p:txBody>
          <a:bodyPr>
            <a:noAutofit/>
          </a:bodyPr>
          <a:lstStyle/>
          <a:p>
            <a:pPr marL="45720" indent="0" algn="ctr">
              <a:buNone/>
            </a:pPr>
            <a:r>
              <a:rPr lang="fa-IR" sz="4800" dirty="0" smtClean="0">
                <a:cs typeface="B Titr" pitchFamily="2" charset="-78"/>
              </a:rPr>
              <a:t>تبیین فرضیه پنجم  </a:t>
            </a:r>
            <a:endParaRPr lang="fa-IR" sz="4800" dirty="0"/>
          </a:p>
        </p:txBody>
      </p:sp>
      <p:sp>
        <p:nvSpPr>
          <p:cNvPr id="4" name="Rectangle 3"/>
          <p:cNvSpPr/>
          <p:nvPr/>
        </p:nvSpPr>
        <p:spPr>
          <a:xfrm>
            <a:off x="179512" y="1052736"/>
            <a:ext cx="8640960" cy="5544616"/>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just"/>
            <a:r>
              <a:rPr lang="fa-IR" sz="2400" dirty="0" smtClean="0">
                <a:cs typeface="B Titr" pitchFamily="2" charset="-78"/>
              </a:rPr>
              <a:t>مبنای </a:t>
            </a:r>
            <a:r>
              <a:rPr lang="fa-IR" sz="2400" dirty="0">
                <a:cs typeface="B Titr" pitchFamily="2" charset="-78"/>
              </a:rPr>
              <a:t>این فرضیه </a:t>
            </a:r>
            <a:r>
              <a:rPr lang="fa-IR" sz="2400" dirty="0" smtClean="0">
                <a:cs typeface="B Titr" pitchFamily="2" charset="-78"/>
              </a:rPr>
              <a:t>یازده مولفه توسعه حرفه‌ای و شش مولفه سواد اطلاعاتی هستند.</a:t>
            </a:r>
          </a:p>
          <a:p>
            <a:pPr algn="just"/>
            <a:endParaRPr lang="fa-IR" sz="1200" dirty="0" smtClean="0">
              <a:cs typeface="B Titr" pitchFamily="2" charset="-78"/>
            </a:endParaRPr>
          </a:p>
          <a:p>
            <a:pPr algn="just"/>
            <a:r>
              <a:rPr lang="fa-IR" sz="2400" dirty="0">
                <a:cs typeface="B Titr" pitchFamily="2" charset="-78"/>
              </a:rPr>
              <a:t>پژوهش‌های مرتبط در ابعاد زیر الگوی ارائه شده فرضیه </a:t>
            </a:r>
            <a:r>
              <a:rPr lang="fa-IR" sz="2400" dirty="0" smtClean="0">
                <a:cs typeface="B Titr" pitchFamily="2" charset="-78"/>
              </a:rPr>
              <a:t>پنجم را </a:t>
            </a:r>
            <a:r>
              <a:rPr lang="fa-IR" sz="2400" dirty="0">
                <a:cs typeface="B Titr" pitchFamily="2" charset="-78"/>
              </a:rPr>
              <a:t>بررسی کردند</a:t>
            </a:r>
            <a:r>
              <a:rPr lang="fa-IR" sz="2400" dirty="0" smtClean="0">
                <a:cs typeface="B Titr" pitchFamily="2" charset="-78"/>
              </a:rPr>
              <a:t>.</a:t>
            </a:r>
          </a:p>
          <a:p>
            <a:pPr algn="just"/>
            <a:endParaRPr lang="fa-IR" sz="1100" dirty="0" smtClean="0">
              <a:cs typeface="B Titr" pitchFamily="2" charset="-78"/>
            </a:endParaRPr>
          </a:p>
          <a:p>
            <a:r>
              <a:rPr lang="fa-IR" sz="2400" dirty="0" smtClean="0">
                <a:cs typeface="B Titr" pitchFamily="2" charset="-78"/>
              </a:rPr>
              <a:t>1- </a:t>
            </a:r>
            <a:r>
              <a:rPr lang="ar-SA" sz="2400" dirty="0" smtClean="0">
                <a:cs typeface="B Titr" pitchFamily="2" charset="-78"/>
              </a:rPr>
              <a:t>پردازش </a:t>
            </a:r>
            <a:r>
              <a:rPr lang="ar-SA" sz="2400" dirty="0">
                <a:cs typeface="B Titr" pitchFamily="2" charset="-78"/>
              </a:rPr>
              <a:t>اطلاعات </a:t>
            </a:r>
            <a:endParaRPr lang="en-US" sz="2400" dirty="0">
              <a:cs typeface="B Titr" pitchFamily="2" charset="-78"/>
            </a:endParaRPr>
          </a:p>
          <a:p>
            <a:r>
              <a:rPr lang="fa-IR" sz="2400" dirty="0" smtClean="0">
                <a:cs typeface="B Titr" pitchFamily="2" charset="-78"/>
              </a:rPr>
              <a:t>2- </a:t>
            </a:r>
            <a:r>
              <a:rPr lang="ar-SA" sz="2400" dirty="0" smtClean="0">
                <a:cs typeface="B Titr" pitchFamily="2" charset="-78"/>
              </a:rPr>
              <a:t>ارتباط </a:t>
            </a:r>
            <a:r>
              <a:rPr lang="ar-SA" sz="2400" dirty="0">
                <a:cs typeface="B Titr" pitchFamily="2" charset="-78"/>
              </a:rPr>
              <a:t>توسعه حرفه‌ای معلمان، توسعه یادگیرنده و محیط یادگیری پژوهش </a:t>
            </a:r>
            <a:endParaRPr lang="en-US" sz="2400" dirty="0">
              <a:cs typeface="B Titr" pitchFamily="2" charset="-78"/>
            </a:endParaRPr>
          </a:p>
          <a:p>
            <a:r>
              <a:rPr lang="fa-IR" sz="2400" dirty="0" smtClean="0">
                <a:cs typeface="B Titr" pitchFamily="2" charset="-78"/>
              </a:rPr>
              <a:t>3- </a:t>
            </a:r>
            <a:r>
              <a:rPr lang="ar-SA" sz="2400" dirty="0" smtClean="0">
                <a:cs typeface="B Titr" pitchFamily="2" charset="-78"/>
              </a:rPr>
              <a:t>سازماندهی </a:t>
            </a:r>
            <a:r>
              <a:rPr lang="ar-SA" sz="2400" dirty="0">
                <a:cs typeface="B Titr" pitchFamily="2" charset="-78"/>
              </a:rPr>
              <a:t>اطلاعات و راهبردهای </a:t>
            </a:r>
            <a:r>
              <a:rPr lang="ar-SA" sz="2400" dirty="0" smtClean="0">
                <a:cs typeface="B Titr" pitchFamily="2" charset="-78"/>
              </a:rPr>
              <a:t>آموزش</a:t>
            </a:r>
            <a:endParaRPr lang="en-US" sz="2400" dirty="0">
              <a:cs typeface="B Titr" pitchFamily="2" charset="-78"/>
            </a:endParaRPr>
          </a:p>
          <a:p>
            <a:r>
              <a:rPr lang="fa-IR" sz="2400" dirty="0" smtClean="0">
                <a:cs typeface="B Titr" pitchFamily="2" charset="-78"/>
              </a:rPr>
              <a:t>4- عوامل </a:t>
            </a:r>
            <a:r>
              <a:rPr lang="fa-IR" sz="2400" dirty="0">
                <a:cs typeface="B Titr" pitchFamily="2" charset="-78"/>
              </a:rPr>
              <a:t>آموزشی و سواد اطلاعاتی </a:t>
            </a:r>
            <a:endParaRPr lang="en-US" sz="2400" dirty="0">
              <a:cs typeface="B Titr" pitchFamily="2" charset="-78"/>
            </a:endParaRPr>
          </a:p>
          <a:p>
            <a:r>
              <a:rPr lang="fa-IR" sz="2400" dirty="0" smtClean="0">
                <a:cs typeface="B Titr" pitchFamily="2" charset="-78"/>
              </a:rPr>
              <a:t>5- </a:t>
            </a:r>
            <a:r>
              <a:rPr lang="ar-SA" sz="2400" dirty="0" smtClean="0">
                <a:cs typeface="B Titr" pitchFamily="2" charset="-78"/>
              </a:rPr>
              <a:t>راهبردهای </a:t>
            </a:r>
            <a:r>
              <a:rPr lang="ar-SA" sz="2400" dirty="0">
                <a:cs typeface="B Titr" pitchFamily="2" charset="-78"/>
              </a:rPr>
              <a:t>آموزش از </a:t>
            </a:r>
            <a:r>
              <a:rPr lang="ar-SA" sz="2400" dirty="0" smtClean="0">
                <a:cs typeface="B Titr" pitchFamily="2" charset="-78"/>
              </a:rPr>
              <a:t>نظر </a:t>
            </a:r>
            <a:r>
              <a:rPr lang="ar-SA" sz="2400" dirty="0">
                <a:cs typeface="B Titr" pitchFamily="2" charset="-78"/>
              </a:rPr>
              <a:t>فناوری </a:t>
            </a:r>
            <a:endParaRPr lang="en-US" sz="2400" dirty="0">
              <a:cs typeface="B Titr" pitchFamily="2" charset="-78"/>
            </a:endParaRPr>
          </a:p>
          <a:p>
            <a:r>
              <a:rPr lang="fa-IR" sz="2400" dirty="0" smtClean="0">
                <a:cs typeface="B Titr" pitchFamily="2" charset="-78"/>
              </a:rPr>
              <a:t>6- </a:t>
            </a:r>
            <a:r>
              <a:rPr lang="ar-SA" sz="2400" dirty="0" smtClean="0">
                <a:cs typeface="B Titr" pitchFamily="2" charset="-78"/>
              </a:rPr>
              <a:t>استفاده </a:t>
            </a:r>
            <a:r>
              <a:rPr lang="ar-SA" sz="2400" dirty="0">
                <a:cs typeface="B Titr" pitchFamily="2" charset="-78"/>
              </a:rPr>
              <a:t>اخلاقی از اطلاعات </a:t>
            </a:r>
            <a:endParaRPr lang="en-US" sz="2400" dirty="0">
              <a:cs typeface="B Titr" pitchFamily="2" charset="-78"/>
            </a:endParaRPr>
          </a:p>
          <a:p>
            <a:r>
              <a:rPr lang="fa-IR" sz="2400" dirty="0" smtClean="0">
                <a:cs typeface="B Titr" pitchFamily="2" charset="-78"/>
              </a:rPr>
              <a:t>7- </a:t>
            </a:r>
            <a:r>
              <a:rPr lang="ar-SA" sz="2400" dirty="0" smtClean="0">
                <a:cs typeface="B Titr" pitchFamily="2" charset="-78"/>
              </a:rPr>
              <a:t>سواد </a:t>
            </a:r>
            <a:r>
              <a:rPr lang="ar-SA" sz="2400" dirty="0">
                <a:cs typeface="B Titr" pitchFamily="2" charset="-78"/>
              </a:rPr>
              <a:t>اخلاقی معلمان</a:t>
            </a:r>
            <a:endParaRPr lang="en-US" sz="2400" dirty="0">
              <a:cs typeface="B Titr" pitchFamily="2" charset="-78"/>
            </a:endParaRPr>
          </a:p>
          <a:p>
            <a:pPr algn="ctr"/>
            <a:endParaRPr lang="fa-IR" sz="900" dirty="0" smtClean="0">
              <a:cs typeface="B Titr" pitchFamily="2" charset="-78"/>
            </a:endParaRPr>
          </a:p>
          <a:p>
            <a:pPr algn="just"/>
            <a:r>
              <a:rPr lang="fa-IR" sz="2400" dirty="0" smtClean="0">
                <a:cs typeface="B Titr" pitchFamily="2" charset="-78"/>
              </a:rPr>
              <a:t>هفت بعد مورد بررسی در مجموع توانستند «الگوی </a:t>
            </a:r>
            <a:r>
              <a:rPr lang="ar-SA" sz="2400" dirty="0">
                <a:cs typeface="B Titr" pitchFamily="2" charset="-78"/>
              </a:rPr>
              <a:t>ساختاری استاندارد خرد توسعه حرفه‌ای بر اساس استاندارد کلان سواد اطلاعاتی دانشجو- معلمان منطقه غرب دانشگاه فرهنگیان </a:t>
            </a:r>
            <a:r>
              <a:rPr lang="fa-IR" sz="2400" dirty="0">
                <a:cs typeface="B Titr" pitchFamily="2" charset="-78"/>
              </a:rPr>
              <a:t>از برازش مناسبی برخوردار </a:t>
            </a:r>
            <a:r>
              <a:rPr lang="fa-IR" sz="2400" dirty="0" smtClean="0">
                <a:cs typeface="B Titr" pitchFamily="2" charset="-78"/>
              </a:rPr>
              <a:t>است را تایید کنند.</a:t>
            </a:r>
            <a:endParaRPr lang="fa-IR" dirty="0">
              <a:cs typeface="B Titr" pitchFamily="2" charset="-78"/>
            </a:endParaRPr>
          </a:p>
        </p:txBody>
      </p:sp>
    </p:spTree>
    <p:extLst>
      <p:ext uri="{BB962C8B-B14F-4D97-AF65-F5344CB8AC3E}">
        <p14:creationId xmlns:p14="http://schemas.microsoft.com/office/powerpoint/2010/main" val="5937755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992888" cy="667544"/>
          </a:xfrm>
        </p:spPr>
        <p:txBody>
          <a:bodyPr/>
          <a:lstStyle/>
          <a:p>
            <a:pPr marL="0" indent="0" algn="ctr">
              <a:buNone/>
            </a:pPr>
            <a:r>
              <a:rPr lang="ar-SA" sz="4000" dirty="0" smtClean="0">
                <a:effectLst/>
                <a:cs typeface="B Titr" pitchFamily="2" charset="-78"/>
              </a:rPr>
              <a:t>پاسخ </a:t>
            </a:r>
            <a:r>
              <a:rPr lang="ar-SA" sz="4000" dirty="0">
                <a:effectLst/>
                <a:cs typeface="B Titr" pitchFamily="2" charset="-78"/>
              </a:rPr>
              <a:t>به </a:t>
            </a:r>
            <a:r>
              <a:rPr lang="fa-IR" sz="4000" dirty="0" smtClean="0">
                <a:effectLst/>
                <a:cs typeface="B Titr" pitchFamily="2" charset="-78"/>
              </a:rPr>
              <a:t>فرضیه ششم</a:t>
            </a:r>
            <a:endParaRPr lang="en-US" sz="4000" dirty="0">
              <a:effectLst/>
              <a:cs typeface="B Titr" pitchFamily="2" charset="-78"/>
            </a:endParaRPr>
          </a:p>
        </p:txBody>
      </p:sp>
      <p:sp>
        <p:nvSpPr>
          <p:cNvPr id="3" name="Text Placeholder 2"/>
          <p:cNvSpPr>
            <a:spLocks noGrp="1"/>
          </p:cNvSpPr>
          <p:nvPr>
            <p:ph type="body" idx="1"/>
          </p:nvPr>
        </p:nvSpPr>
        <p:spPr>
          <a:xfrm>
            <a:off x="683568" y="1268760"/>
            <a:ext cx="7848872" cy="5112568"/>
          </a:xfrm>
        </p:spPr>
        <p:txBody>
          <a:bodyPr>
            <a:normAutofit/>
          </a:bodyPr>
          <a:lstStyle/>
          <a:p>
            <a:pPr lvl="0" algn="just"/>
            <a:r>
              <a:rPr lang="fa-IR" dirty="0" smtClean="0">
                <a:cs typeface="B Titr" pitchFamily="2" charset="-78"/>
              </a:rPr>
              <a:t>ا</a:t>
            </a:r>
            <a:r>
              <a:rPr lang="ar-SA" dirty="0" smtClean="0">
                <a:cs typeface="B Titr" pitchFamily="2" charset="-78"/>
              </a:rPr>
              <a:t>لگوی </a:t>
            </a:r>
            <a:r>
              <a:rPr lang="ar-SA" dirty="0">
                <a:cs typeface="B Titr" pitchFamily="2" charset="-78"/>
              </a:rPr>
              <a:t>ساختاری استاندارد کلان توسعه حرفه‌ای بر اساس استاندارد کلان سواد اطلاعاتی دانشجو- معلمان منطقه غرب دانشگاه فرهنگیان از برازش مناسبی برخوردار است.</a:t>
            </a:r>
            <a:endParaRPr lang="fa-IR" dirty="0">
              <a:cs typeface="B Titr" pitchFamily="2" charset="-78"/>
            </a:endParaRPr>
          </a:p>
        </p:txBody>
      </p:sp>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4"/>
          <p:cNvSpPr>
            <a:spLocks noChangeArrowheads="1"/>
          </p:cNvSpPr>
          <p:nvPr/>
        </p:nvSpPr>
        <p:spPr bwMode="auto">
          <a:xfrm>
            <a:off x="0" y="466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580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p:cNvPicPr/>
          <p:nvPr/>
        </p:nvPicPr>
        <p:blipFill>
          <a:blip r:embed="rId2">
            <a:lum contrast="60000"/>
            <a:extLst>
              <a:ext uri="{28A0092B-C50C-407E-A947-70E740481C1C}">
                <a14:useLocalDpi xmlns:a14="http://schemas.microsoft.com/office/drawing/2010/main" val="0"/>
              </a:ext>
            </a:extLst>
          </a:blip>
          <a:srcRect/>
          <a:stretch>
            <a:fillRect/>
          </a:stretch>
        </p:blipFill>
        <p:spPr bwMode="auto">
          <a:xfrm>
            <a:off x="899592" y="2060848"/>
            <a:ext cx="7704856" cy="4623796"/>
          </a:xfrm>
          <a:prstGeom prst="rect">
            <a:avLst/>
          </a:prstGeom>
          <a:noFill/>
          <a:ln>
            <a:noFill/>
          </a:ln>
        </p:spPr>
      </p:pic>
    </p:spTree>
    <p:extLst>
      <p:ext uri="{BB962C8B-B14F-4D97-AF65-F5344CB8AC3E}">
        <p14:creationId xmlns:p14="http://schemas.microsoft.com/office/powerpoint/2010/main" val="9703129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7992888" cy="504056"/>
          </a:xfrm>
        </p:spPr>
        <p:txBody>
          <a:bodyPr/>
          <a:lstStyle/>
          <a:p>
            <a:pPr marL="0" indent="0" algn="ctr">
              <a:buNone/>
            </a:pPr>
            <a:r>
              <a:rPr lang="ar-SA" sz="2400" dirty="0" smtClean="0">
                <a:effectLst/>
                <a:cs typeface="B Titr" pitchFamily="2" charset="-78"/>
              </a:rPr>
              <a:t>پاسخ </a:t>
            </a:r>
            <a:r>
              <a:rPr lang="ar-SA" sz="2400" dirty="0">
                <a:effectLst/>
                <a:cs typeface="B Titr" pitchFamily="2" charset="-78"/>
              </a:rPr>
              <a:t>به </a:t>
            </a:r>
            <a:r>
              <a:rPr lang="fa-IR" sz="2400" dirty="0" smtClean="0">
                <a:effectLst/>
                <a:cs typeface="B Titr" pitchFamily="2" charset="-78"/>
              </a:rPr>
              <a:t>فرضیه ششم- ادامه</a:t>
            </a:r>
            <a:endParaRPr lang="en-US" sz="2400" dirty="0">
              <a:effectLst/>
              <a:cs typeface="B Titr" pitchFamily="2" charset="-78"/>
            </a:endParaRPr>
          </a:p>
        </p:txBody>
      </p:sp>
      <p:sp>
        <p:nvSpPr>
          <p:cNvPr id="3" name="Text Placeholder 2"/>
          <p:cNvSpPr>
            <a:spLocks noGrp="1"/>
          </p:cNvSpPr>
          <p:nvPr>
            <p:ph type="body" idx="1"/>
          </p:nvPr>
        </p:nvSpPr>
        <p:spPr>
          <a:xfrm>
            <a:off x="683568" y="764704"/>
            <a:ext cx="7848872" cy="5544616"/>
          </a:xfrm>
        </p:spPr>
        <p:txBody>
          <a:bodyPr>
            <a:normAutofit fontScale="62500" lnSpcReduction="20000"/>
          </a:bodyPr>
          <a:lstStyle/>
          <a:p>
            <a:pPr algn="ctr"/>
            <a:endParaRPr lang="fa-IR" sz="2300" dirty="0" smtClean="0">
              <a:cs typeface="B Titr" pitchFamily="2" charset="-78"/>
            </a:endParaRPr>
          </a:p>
          <a:p>
            <a:pPr algn="ctr"/>
            <a:endParaRPr lang="fa-IR" sz="2300" dirty="0">
              <a:cs typeface="B Titr" pitchFamily="2" charset="-78"/>
            </a:endParaRPr>
          </a:p>
          <a:p>
            <a:pPr algn="ctr"/>
            <a:r>
              <a:rPr lang="fa-IR" sz="3200" dirty="0" smtClean="0">
                <a:cs typeface="B Titr" pitchFamily="2" charset="-78"/>
              </a:rPr>
              <a:t>فرضیه ششم پس </a:t>
            </a:r>
            <a:r>
              <a:rPr lang="fa-IR" sz="3200" dirty="0">
                <a:cs typeface="B Titr" pitchFamily="2" charset="-78"/>
              </a:rPr>
              <a:t>از حذف روابط  فاقد معناداری دوباره مورد آزمون قرار گرفت.</a:t>
            </a:r>
          </a:p>
          <a:p>
            <a:pPr algn="ctr"/>
            <a:r>
              <a:rPr lang="fa-IR" sz="2300" dirty="0">
                <a:cs typeface="B Titr" pitchFamily="2" charset="-78"/>
              </a:rPr>
              <a:t> </a:t>
            </a:r>
            <a:endParaRPr lang="en-US" sz="2300" dirty="0">
              <a:cs typeface="B Titr" pitchFamily="2" charset="-78"/>
            </a:endParaRPr>
          </a:p>
          <a:p>
            <a:pPr lvl="0" algn="ctr"/>
            <a:endParaRPr lang="fa-IR" sz="2400" dirty="0" smtClean="0">
              <a:cs typeface="B Titr" pitchFamily="2" charset="-78"/>
            </a:endParaRPr>
          </a:p>
          <a:p>
            <a:pPr lvl="0" algn="ctr"/>
            <a:endParaRPr lang="fa-IR" sz="2400" dirty="0">
              <a:cs typeface="B Titr" pitchFamily="2" charset="-78"/>
            </a:endParaRPr>
          </a:p>
          <a:p>
            <a:pPr algn="ctr"/>
            <a:r>
              <a:rPr lang="fa-IR" sz="3800" dirty="0">
                <a:cs typeface="B Titr" pitchFamily="2" charset="-78"/>
              </a:rPr>
              <a:t>با توجه به مقدار(0/527=</a:t>
            </a:r>
            <a:r>
              <a:rPr lang="en-US" sz="3800" dirty="0">
                <a:cs typeface="B Titr" pitchFamily="2" charset="-78"/>
              </a:rPr>
              <a:t>GOF</a:t>
            </a:r>
            <a:r>
              <a:rPr lang="fa-IR" sz="3800" dirty="0">
                <a:cs typeface="B Titr" pitchFamily="2" charset="-78"/>
              </a:rPr>
              <a:t>)</a:t>
            </a:r>
            <a:endParaRPr lang="en-US" sz="3800" dirty="0"/>
          </a:p>
          <a:p>
            <a:pPr lvl="0" algn="ctr"/>
            <a:endParaRPr lang="fa-IR" sz="2400" dirty="0" smtClean="0">
              <a:cs typeface="B Titr" pitchFamily="2" charset="-78"/>
            </a:endParaRPr>
          </a:p>
          <a:p>
            <a:pPr lvl="0" algn="ctr"/>
            <a:endParaRPr lang="fa-IR" sz="2400" dirty="0">
              <a:cs typeface="B Titr" pitchFamily="2" charset="-78"/>
            </a:endParaRPr>
          </a:p>
          <a:p>
            <a:pPr lvl="0" algn="ctr"/>
            <a:endParaRPr lang="fa-IR" sz="2400" dirty="0" smtClean="0">
              <a:cs typeface="B Titr" pitchFamily="2" charset="-78"/>
            </a:endParaRPr>
          </a:p>
          <a:p>
            <a:pPr lvl="0" algn="ctr"/>
            <a:endParaRPr lang="fa-IR" sz="2400" dirty="0">
              <a:cs typeface="B Titr" pitchFamily="2" charset="-78"/>
            </a:endParaRPr>
          </a:p>
          <a:p>
            <a:pPr lvl="0" algn="ctr"/>
            <a:endParaRPr lang="fa-IR" sz="3600" dirty="0" smtClean="0">
              <a:cs typeface="B Titr" pitchFamily="2" charset="-78"/>
            </a:endParaRPr>
          </a:p>
          <a:p>
            <a:pPr lvl="0" algn="ctr">
              <a:lnSpc>
                <a:spcPct val="120000"/>
              </a:lnSpc>
              <a:spcBef>
                <a:spcPts val="0"/>
              </a:spcBef>
              <a:spcAft>
                <a:spcPts val="0"/>
              </a:spcAft>
            </a:pPr>
            <a:r>
              <a:rPr lang="fa-IR" sz="3600" dirty="0" smtClean="0">
                <a:cs typeface="B Titr" pitchFamily="2" charset="-78"/>
              </a:rPr>
              <a:t>ا</a:t>
            </a:r>
            <a:r>
              <a:rPr lang="ar-SA" sz="3600" dirty="0" smtClean="0">
                <a:cs typeface="B Titr" pitchFamily="2" charset="-78"/>
              </a:rPr>
              <a:t>لگوی ساختاری استاندارد کلان توسعه حرفه‌ای بر اساس استاندارد کلان سواد اطلاعاتی دانشجو- معلمان منطقه غرب دانشگاه فرهنگیان از برازش </a:t>
            </a:r>
            <a:r>
              <a:rPr lang="fa-IR" sz="3600" dirty="0" smtClean="0">
                <a:cs typeface="B Titr" pitchFamily="2" charset="-78"/>
              </a:rPr>
              <a:t>قوی</a:t>
            </a:r>
            <a:r>
              <a:rPr lang="ar-SA" sz="3600" dirty="0" smtClean="0">
                <a:cs typeface="B Titr" pitchFamily="2" charset="-78"/>
              </a:rPr>
              <a:t> برخوردار است.</a:t>
            </a:r>
            <a:endParaRPr lang="fa-IR" sz="3600" dirty="0" smtClean="0">
              <a:cs typeface="B Titr" pitchFamily="2" charset="-78"/>
            </a:endParaRPr>
          </a:p>
          <a:p>
            <a:pPr algn="just"/>
            <a:endParaRPr lang="fa-IR" sz="2300" dirty="0">
              <a:solidFill>
                <a:srgbClr val="FF0000"/>
              </a:solidFill>
              <a:cs typeface="B Titr" pitchFamily="2" charset="-78"/>
            </a:endParaRPr>
          </a:p>
          <a:p>
            <a:pPr algn="just"/>
            <a:endParaRPr lang="en-US" sz="2300" dirty="0">
              <a:solidFill>
                <a:srgbClr val="FF0000"/>
              </a:solidFill>
              <a:cs typeface="B Titr" pitchFamily="2" charset="-78"/>
            </a:endParaRPr>
          </a:p>
          <a:p>
            <a:pPr algn="just"/>
            <a:r>
              <a:rPr lang="fa-IR" sz="2300" dirty="0">
                <a:cs typeface="B Titr" pitchFamily="2" charset="-78"/>
              </a:rPr>
              <a:t> </a:t>
            </a:r>
            <a:endParaRPr lang="en-US" sz="2300" dirty="0">
              <a:cs typeface="B Titr" pitchFamily="2" charset="-78"/>
            </a:endParaRPr>
          </a:p>
        </p:txBody>
      </p:sp>
      <p:sp>
        <p:nvSpPr>
          <p:cNvPr id="4" name="Down Arrow 3"/>
          <p:cNvSpPr/>
          <p:nvPr/>
        </p:nvSpPr>
        <p:spPr>
          <a:xfrm>
            <a:off x="3851920" y="3429000"/>
            <a:ext cx="1512168" cy="648072"/>
          </a:xfrm>
          <a:prstGeom prst="downArrow">
            <a:avLst>
              <a:gd name="adj1" fmla="val 50000"/>
              <a:gd name="adj2" fmla="val 63684"/>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199628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763688" y="188640"/>
            <a:ext cx="5970587" cy="504825"/>
          </a:xfrm>
        </p:spPr>
        <p:txBody>
          <a:bodyPr>
            <a:noAutofit/>
          </a:bodyPr>
          <a:lstStyle/>
          <a:p>
            <a:pPr marL="45720" indent="0" algn="ctr">
              <a:buNone/>
            </a:pPr>
            <a:r>
              <a:rPr lang="fa-IR" sz="4800" dirty="0" smtClean="0">
                <a:cs typeface="B Titr" pitchFamily="2" charset="-78"/>
              </a:rPr>
              <a:t>تبیین فرضیه ششم </a:t>
            </a:r>
            <a:endParaRPr lang="fa-IR" sz="4800" dirty="0"/>
          </a:p>
        </p:txBody>
      </p:sp>
      <p:sp>
        <p:nvSpPr>
          <p:cNvPr id="4" name="Rectangle 3"/>
          <p:cNvSpPr/>
          <p:nvPr/>
        </p:nvSpPr>
        <p:spPr>
          <a:xfrm>
            <a:off x="179512" y="1052736"/>
            <a:ext cx="8640960" cy="5544616"/>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just"/>
            <a:r>
              <a:rPr lang="fa-IR" sz="2400" dirty="0" smtClean="0">
                <a:cs typeface="B Titr" pitchFamily="2" charset="-78"/>
              </a:rPr>
              <a:t>مبنای </a:t>
            </a:r>
            <a:r>
              <a:rPr lang="fa-IR" sz="2400" dirty="0">
                <a:cs typeface="B Titr" pitchFamily="2" charset="-78"/>
              </a:rPr>
              <a:t>این فرضیه چ</a:t>
            </a:r>
            <a:r>
              <a:rPr lang="fa-IR" sz="2400" dirty="0" smtClean="0">
                <a:cs typeface="B Titr" pitchFamily="2" charset="-78"/>
              </a:rPr>
              <a:t>هار مولفه توسعه حرفه‌ای و شش مولفه سواد اطلاعاتی هستند.</a:t>
            </a:r>
          </a:p>
          <a:p>
            <a:pPr algn="just"/>
            <a:endParaRPr lang="fa-IR" sz="1200" dirty="0" smtClean="0">
              <a:cs typeface="B Titr" pitchFamily="2" charset="-78"/>
            </a:endParaRPr>
          </a:p>
          <a:p>
            <a:pPr algn="just"/>
            <a:r>
              <a:rPr lang="fa-IR" sz="2400" dirty="0">
                <a:cs typeface="B Titr" pitchFamily="2" charset="-78"/>
              </a:rPr>
              <a:t>پژوهش‌های مرتبط در ابعاد زیر الگوی ارائه شده فرضیه </a:t>
            </a:r>
            <a:r>
              <a:rPr lang="fa-IR" sz="2400" dirty="0" smtClean="0">
                <a:cs typeface="B Titr" pitchFamily="2" charset="-78"/>
              </a:rPr>
              <a:t>ششم را </a:t>
            </a:r>
            <a:r>
              <a:rPr lang="fa-IR" sz="2400" dirty="0">
                <a:cs typeface="B Titr" pitchFamily="2" charset="-78"/>
              </a:rPr>
              <a:t>بررسی کردند</a:t>
            </a:r>
            <a:r>
              <a:rPr lang="fa-IR" sz="2400" dirty="0" smtClean="0">
                <a:cs typeface="B Titr" pitchFamily="2" charset="-78"/>
              </a:rPr>
              <a:t>.</a:t>
            </a:r>
          </a:p>
          <a:p>
            <a:endParaRPr lang="en-US" sz="2400" dirty="0">
              <a:cs typeface="B Titr" pitchFamily="2" charset="-78"/>
            </a:endParaRPr>
          </a:p>
          <a:p>
            <a:r>
              <a:rPr lang="fa-IR" sz="2400" dirty="0" smtClean="0">
                <a:cs typeface="B Titr" pitchFamily="2" charset="-78"/>
              </a:rPr>
              <a:t>1 -تقسیم‌بندی </a:t>
            </a:r>
            <a:r>
              <a:rPr lang="fa-IR" sz="2400" dirty="0">
                <a:cs typeface="B Titr" pitchFamily="2" charset="-78"/>
              </a:rPr>
              <a:t>سواد اطلاعاتی </a:t>
            </a:r>
            <a:endParaRPr lang="en-US" sz="2400" dirty="0">
              <a:cs typeface="B Titr" pitchFamily="2" charset="-78"/>
            </a:endParaRPr>
          </a:p>
          <a:p>
            <a:r>
              <a:rPr lang="fa-IR" sz="2400" dirty="0" smtClean="0">
                <a:cs typeface="B Titr" pitchFamily="2" charset="-78"/>
              </a:rPr>
              <a:t>2- </a:t>
            </a:r>
            <a:r>
              <a:rPr lang="ar-SA" sz="2400" dirty="0" smtClean="0">
                <a:cs typeface="B Titr" pitchFamily="2" charset="-78"/>
              </a:rPr>
              <a:t>تقسیم‌بندی </a:t>
            </a:r>
            <a:r>
              <a:rPr lang="ar-SA" sz="2400" dirty="0">
                <a:cs typeface="B Titr" pitchFamily="2" charset="-78"/>
              </a:rPr>
              <a:t>صلاحیت‌های حرفه‌ای معلمان </a:t>
            </a:r>
            <a:endParaRPr lang="en-US" sz="2400" dirty="0">
              <a:cs typeface="B Titr" pitchFamily="2" charset="-78"/>
            </a:endParaRPr>
          </a:p>
          <a:p>
            <a:r>
              <a:rPr lang="fa-IR" sz="2400" dirty="0" smtClean="0">
                <a:cs typeface="B Titr" pitchFamily="2" charset="-78"/>
              </a:rPr>
              <a:t>3- تمرین </a:t>
            </a:r>
            <a:r>
              <a:rPr lang="fa-IR" sz="2400" dirty="0">
                <a:cs typeface="B Titr" pitchFamily="2" charset="-78"/>
              </a:rPr>
              <a:t>مدرسه‌ای </a:t>
            </a:r>
            <a:endParaRPr lang="en-US" sz="2400" dirty="0">
              <a:cs typeface="B Titr" pitchFamily="2" charset="-78"/>
            </a:endParaRPr>
          </a:p>
          <a:p>
            <a:r>
              <a:rPr lang="fa-IR" sz="2400" dirty="0" smtClean="0">
                <a:cs typeface="B Titr" pitchFamily="2" charset="-78"/>
              </a:rPr>
              <a:t>4- ارزشیابی </a:t>
            </a:r>
            <a:r>
              <a:rPr lang="fa-IR" sz="2400" dirty="0">
                <a:cs typeface="B Titr" pitchFamily="2" charset="-78"/>
              </a:rPr>
              <a:t>و تمرین آموزش </a:t>
            </a:r>
            <a:endParaRPr lang="en-US" sz="2400" dirty="0">
              <a:cs typeface="B Titr" pitchFamily="2" charset="-78"/>
            </a:endParaRPr>
          </a:p>
          <a:p>
            <a:r>
              <a:rPr lang="fa-IR" sz="2400" dirty="0" smtClean="0">
                <a:cs typeface="B Titr" pitchFamily="2" charset="-78"/>
              </a:rPr>
              <a:t>5- مسئولیت‌پذیری </a:t>
            </a:r>
            <a:r>
              <a:rPr lang="fa-IR" sz="2400" dirty="0">
                <a:cs typeface="B Titr" pitchFamily="2" charset="-78"/>
              </a:rPr>
              <a:t>حرفه‌ای و تمرین آموزشی </a:t>
            </a:r>
            <a:endParaRPr lang="en-US" sz="2400" dirty="0">
              <a:cs typeface="B Titr" pitchFamily="2" charset="-78"/>
            </a:endParaRPr>
          </a:p>
          <a:p>
            <a:r>
              <a:rPr lang="fa-IR" sz="2400" dirty="0" smtClean="0">
                <a:cs typeface="B Titr" pitchFamily="2" charset="-78"/>
              </a:rPr>
              <a:t>6- </a:t>
            </a:r>
            <a:r>
              <a:rPr lang="ar-SA" sz="2400" dirty="0" smtClean="0">
                <a:cs typeface="B Titr" pitchFamily="2" charset="-78"/>
              </a:rPr>
              <a:t>مسئولیت در </a:t>
            </a:r>
            <a:r>
              <a:rPr lang="ar-SA" sz="2400" dirty="0">
                <a:cs typeface="B Titr" pitchFamily="2" charset="-78"/>
              </a:rPr>
              <a:t>بعد رهبری مدرسه </a:t>
            </a:r>
            <a:endParaRPr lang="fa-IR" sz="2400" dirty="0" smtClean="0">
              <a:cs typeface="B Titr" pitchFamily="2" charset="-78"/>
            </a:endParaRPr>
          </a:p>
          <a:p>
            <a:endParaRPr lang="en-US" sz="2400" dirty="0">
              <a:cs typeface="B Titr" pitchFamily="2" charset="-78"/>
            </a:endParaRPr>
          </a:p>
          <a:p>
            <a:pPr algn="just"/>
            <a:r>
              <a:rPr lang="fa-IR" sz="2400" dirty="0" smtClean="0">
                <a:cs typeface="B Titr" pitchFamily="2" charset="-78"/>
              </a:rPr>
              <a:t>شش</a:t>
            </a:r>
            <a:r>
              <a:rPr lang="fa-IR" sz="2000" dirty="0" smtClean="0">
                <a:cs typeface="B Titr" pitchFamily="2" charset="-78"/>
              </a:rPr>
              <a:t> </a:t>
            </a:r>
            <a:r>
              <a:rPr lang="fa-IR" sz="2400" dirty="0" smtClean="0">
                <a:cs typeface="B Titr" pitchFamily="2" charset="-78"/>
              </a:rPr>
              <a:t>بعد مورد بررسی در مجموع توانستند «الگوی </a:t>
            </a:r>
            <a:r>
              <a:rPr lang="fa-IR" sz="2400" dirty="0">
                <a:cs typeface="B Titr" pitchFamily="2" charset="-78"/>
              </a:rPr>
              <a:t>ساختاری استاندارد کلان </a:t>
            </a:r>
            <a:r>
              <a:rPr lang="ar-SA" sz="2400" dirty="0">
                <a:cs typeface="B Titr" pitchFamily="2" charset="-78"/>
              </a:rPr>
              <a:t>توسعه حرفه‌ای </a:t>
            </a:r>
            <a:r>
              <a:rPr lang="fa-IR" sz="2400" dirty="0">
                <a:cs typeface="B Titr" pitchFamily="2" charset="-78"/>
              </a:rPr>
              <a:t>بر اساس استاندارد کلان سواد اطلاعاتی </a:t>
            </a:r>
            <a:r>
              <a:rPr lang="ar-SA" sz="2400" dirty="0">
                <a:cs typeface="B Titr" pitchFamily="2" charset="-78"/>
              </a:rPr>
              <a:t>دانشجو- معلمان منطقه غرب دانشگاه فرهنگیان </a:t>
            </a:r>
            <a:r>
              <a:rPr lang="fa-IR" sz="2400" dirty="0">
                <a:cs typeface="B Titr" pitchFamily="2" charset="-78"/>
              </a:rPr>
              <a:t>از برازش مناسبی برخوردار </a:t>
            </a:r>
            <a:r>
              <a:rPr lang="fa-IR" sz="2400" dirty="0" smtClean="0">
                <a:cs typeface="B Titr" pitchFamily="2" charset="-78"/>
              </a:rPr>
              <a:t>است» را تایید کنند.</a:t>
            </a:r>
            <a:endParaRPr lang="fa-IR" dirty="0">
              <a:cs typeface="B Titr" pitchFamily="2" charset="-78"/>
            </a:endParaRPr>
          </a:p>
        </p:txBody>
      </p:sp>
    </p:spTree>
    <p:extLst>
      <p:ext uri="{BB962C8B-B14F-4D97-AF65-F5344CB8AC3E}">
        <p14:creationId xmlns:p14="http://schemas.microsoft.com/office/powerpoint/2010/main" val="42873132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763688" y="332656"/>
            <a:ext cx="5970587" cy="504825"/>
          </a:xfrm>
        </p:spPr>
        <p:txBody>
          <a:bodyPr>
            <a:noAutofit/>
          </a:bodyPr>
          <a:lstStyle/>
          <a:p>
            <a:pPr marL="45720" indent="0" algn="ctr">
              <a:buNone/>
            </a:pPr>
            <a:r>
              <a:rPr lang="fa-IR" sz="4000" dirty="0" smtClean="0">
                <a:cs typeface="B Titr" pitchFamily="2" charset="-78"/>
              </a:rPr>
              <a:t>جمع‌بندی نتیجه گیری</a:t>
            </a:r>
            <a:endParaRPr lang="fa-IR" sz="4000" dirty="0"/>
          </a:p>
        </p:txBody>
      </p:sp>
      <p:sp>
        <p:nvSpPr>
          <p:cNvPr id="4" name="Rectangle 3"/>
          <p:cNvSpPr/>
          <p:nvPr/>
        </p:nvSpPr>
        <p:spPr>
          <a:xfrm>
            <a:off x="323528" y="1268760"/>
            <a:ext cx="8496944" cy="5328592"/>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pPr algn="just"/>
            <a:endParaRPr lang="fa-IR" sz="2200" dirty="0" smtClean="0">
              <a:cs typeface="B Titr" pitchFamily="2" charset="-78"/>
            </a:endParaRPr>
          </a:p>
          <a:p>
            <a:pPr algn="just"/>
            <a:endParaRPr lang="en-US" sz="2200" dirty="0" smtClean="0">
              <a:cs typeface="B Titr" pitchFamily="2" charset="-78"/>
            </a:endParaRPr>
          </a:p>
          <a:p>
            <a:pPr algn="just"/>
            <a:r>
              <a:rPr lang="ar-SA" sz="2200" dirty="0" smtClean="0">
                <a:cs typeface="B Titr" pitchFamily="2" charset="-78"/>
              </a:rPr>
              <a:t>با </a:t>
            </a:r>
            <a:r>
              <a:rPr lang="ar-SA" sz="2200" dirty="0">
                <a:cs typeface="B Titr" pitchFamily="2" charset="-78"/>
              </a:rPr>
              <a:t>توجه به </a:t>
            </a:r>
            <a:r>
              <a:rPr lang="ar-SA" sz="2200" dirty="0" smtClean="0">
                <a:cs typeface="B Titr" pitchFamily="2" charset="-78"/>
              </a:rPr>
              <a:t>این‌که</a:t>
            </a:r>
            <a:r>
              <a:rPr lang="fa-IR" sz="2200" dirty="0" smtClean="0">
                <a:cs typeface="B Titr" pitchFamily="2" charset="-78"/>
              </a:rPr>
              <a:t> الگو</a:t>
            </a:r>
            <a:r>
              <a:rPr lang="ar-SA" sz="2200" dirty="0" smtClean="0">
                <a:cs typeface="B Titr" pitchFamily="2" charset="-78"/>
              </a:rPr>
              <a:t>‌های </a:t>
            </a:r>
            <a:r>
              <a:rPr lang="ar-SA" sz="2200" dirty="0">
                <a:cs typeface="B Titr" pitchFamily="2" charset="-78"/>
              </a:rPr>
              <a:t>اندازه‌گیری استاندارد سواد اطلاعاتی و استاندارد توسعه حرفه‌ای از برازش مناسبی برخوردار </a:t>
            </a:r>
            <a:r>
              <a:rPr lang="fa-IR" sz="2200" dirty="0" smtClean="0">
                <a:cs typeface="B Titr" pitchFamily="2" charset="-78"/>
              </a:rPr>
              <a:t>هستند</a:t>
            </a:r>
            <a:r>
              <a:rPr lang="ar-SA" sz="2200" dirty="0" smtClean="0">
                <a:cs typeface="B Titr" pitchFamily="2" charset="-78"/>
              </a:rPr>
              <a:t> </a:t>
            </a:r>
            <a:r>
              <a:rPr lang="ar-SA" sz="2200" dirty="0">
                <a:cs typeface="B Titr" pitchFamily="2" charset="-78"/>
              </a:rPr>
              <a:t>و </a:t>
            </a:r>
            <a:r>
              <a:rPr lang="ar-SA" sz="2200" dirty="0" smtClean="0">
                <a:cs typeface="B Titr" pitchFamily="2" charset="-78"/>
              </a:rPr>
              <a:t>براساس</a:t>
            </a:r>
            <a:r>
              <a:rPr lang="fa-IR" sz="2200" dirty="0" smtClean="0">
                <a:cs typeface="B Titr" pitchFamily="2" charset="-78"/>
              </a:rPr>
              <a:t> الگوی</a:t>
            </a:r>
            <a:r>
              <a:rPr lang="ar-SA" sz="2200" dirty="0" smtClean="0">
                <a:cs typeface="B Titr" pitchFamily="2" charset="-78"/>
              </a:rPr>
              <a:t> </a:t>
            </a:r>
            <a:r>
              <a:rPr lang="ar-SA" sz="2200" dirty="0">
                <a:cs typeface="B Titr" pitchFamily="2" charset="-78"/>
              </a:rPr>
              <a:t>ساختاری می‌توان توسعه حرفه‌ای دانشجو- معلمان</a:t>
            </a:r>
            <a:r>
              <a:rPr lang="fa-IR" sz="2200" dirty="0">
                <a:cs typeface="B Titr" pitchFamily="2" charset="-78"/>
              </a:rPr>
              <a:t> را به وسیله سواد اطلاعاتی آن‌ها پیش‌بینی کرد. </a:t>
            </a:r>
            <a:endParaRPr lang="fa-IR" sz="2200" dirty="0" smtClean="0">
              <a:cs typeface="B Titr" pitchFamily="2" charset="-78"/>
            </a:endParaRPr>
          </a:p>
          <a:p>
            <a:pPr algn="just"/>
            <a:endParaRPr lang="fa-IR" sz="2200" dirty="0" smtClean="0">
              <a:cs typeface="B Titr" pitchFamily="2" charset="-78"/>
            </a:endParaRPr>
          </a:p>
          <a:p>
            <a:pPr algn="just"/>
            <a:r>
              <a:rPr lang="fa-IR" sz="2200" dirty="0" smtClean="0">
                <a:cs typeface="B Titr" pitchFamily="2" charset="-78"/>
              </a:rPr>
              <a:t>از </a:t>
            </a:r>
            <a:r>
              <a:rPr lang="fa-IR" sz="2200" dirty="0">
                <a:cs typeface="B Titr" pitchFamily="2" charset="-78"/>
              </a:rPr>
              <a:t>این رو می‌توان از نتایج این پژوهش برای اندازه‌گیری سواد اطلاعاتی و توسعه حرفه‌ای و نیز پیش‌بینی توسعه حرفه‌ای بر اساس سواد اطلاعاتی بهره جست. از دیگر دست‌آوردهای این پژوهش دو پرسشنامه سواد اطلاعاتی و توسعه حرفه‌ای برای دانشجو- معلمان می‌باشد</a:t>
            </a:r>
            <a:r>
              <a:rPr lang="fa-IR" sz="2200" dirty="0" smtClean="0">
                <a:cs typeface="B Titr" pitchFamily="2" charset="-78"/>
              </a:rPr>
              <a:t>.</a:t>
            </a:r>
            <a:endParaRPr lang="fa-IR" sz="2200" dirty="0">
              <a:solidFill>
                <a:schemeClr val="tx1"/>
              </a:solidFill>
              <a:cs typeface="B Titr" pitchFamily="2" charset="-78"/>
            </a:endParaRPr>
          </a:p>
          <a:p>
            <a:pPr algn="just"/>
            <a:endParaRPr lang="fa-IR" sz="2200" dirty="0" smtClean="0">
              <a:solidFill>
                <a:schemeClr val="tx1"/>
              </a:solidFill>
              <a:cs typeface="B Titr" pitchFamily="2" charset="-78"/>
            </a:endParaRPr>
          </a:p>
          <a:p>
            <a:pPr algn="just"/>
            <a:r>
              <a:rPr lang="ar-SA" sz="2200" dirty="0" smtClean="0">
                <a:solidFill>
                  <a:schemeClr val="bg1"/>
                </a:solidFill>
                <a:cs typeface="B Titr" pitchFamily="2" charset="-78"/>
              </a:rPr>
              <a:t>به </a:t>
            </a:r>
            <a:r>
              <a:rPr lang="ar-SA" sz="2200" dirty="0">
                <a:solidFill>
                  <a:schemeClr val="bg1"/>
                </a:solidFill>
                <a:cs typeface="B Titr" pitchFamily="2" charset="-78"/>
              </a:rPr>
              <a:t>طورکلی می‌توان گفت هر یک از ابعاد بررسی شده</a:t>
            </a:r>
            <a:r>
              <a:rPr lang="fa-IR" sz="2200" dirty="0">
                <a:solidFill>
                  <a:schemeClr val="bg1"/>
                </a:solidFill>
                <a:cs typeface="B Titr" pitchFamily="2" charset="-78"/>
              </a:rPr>
              <a:t> در پیشینه‌ها</a:t>
            </a:r>
            <a:r>
              <a:rPr lang="ar-SA" sz="2200" dirty="0">
                <a:solidFill>
                  <a:schemeClr val="bg1"/>
                </a:solidFill>
                <a:cs typeface="B Titr" pitchFamily="2" charset="-78"/>
              </a:rPr>
              <a:t>، جنبه‌ای از </a:t>
            </a:r>
            <a:r>
              <a:rPr lang="fa-IR" sz="2200" dirty="0" smtClean="0">
                <a:solidFill>
                  <a:schemeClr val="bg1"/>
                </a:solidFill>
                <a:cs typeface="B Titr" pitchFamily="2" charset="-78"/>
              </a:rPr>
              <a:t>الگو </a:t>
            </a:r>
            <a:r>
              <a:rPr lang="ar-SA" sz="2200" dirty="0" smtClean="0">
                <a:solidFill>
                  <a:schemeClr val="bg1"/>
                </a:solidFill>
                <a:cs typeface="B Titr" pitchFamily="2" charset="-78"/>
              </a:rPr>
              <a:t>را </a:t>
            </a:r>
            <a:r>
              <a:rPr lang="ar-SA" sz="2200" dirty="0">
                <a:solidFill>
                  <a:schemeClr val="bg1"/>
                </a:solidFill>
                <a:cs typeface="B Titr" pitchFamily="2" charset="-78"/>
              </a:rPr>
              <a:t>تایید کردند اما در مجموع پیشینه‌ها با پوشش‌دهی تقریبی به لحاظ شیوه انجام کار، شباهت جامعه پژوهشی، و دسته‌بندی ویژگی‌ها و صلاحیت‌های توسعه حرفه‌ای و سواد اطلاعاتی و بررسی مولفه‌ها در قالب مطالعه موردی توانستند نتایج به دست آمده از پژوهش را تایید نمایند. بنابراین محتوای پیشینه‌های موجود توانستند </a:t>
            </a:r>
            <a:r>
              <a:rPr lang="fa-IR" sz="2200" dirty="0" smtClean="0">
                <a:solidFill>
                  <a:schemeClr val="bg1"/>
                </a:solidFill>
                <a:cs typeface="B Titr" pitchFamily="2" charset="-78"/>
              </a:rPr>
              <a:t>الگو</a:t>
            </a:r>
            <a:r>
              <a:rPr lang="ar-SA" sz="2200" dirty="0" smtClean="0">
                <a:solidFill>
                  <a:schemeClr val="bg1"/>
                </a:solidFill>
                <a:cs typeface="B Titr" pitchFamily="2" charset="-78"/>
              </a:rPr>
              <a:t>‌های </a:t>
            </a:r>
            <a:r>
              <a:rPr lang="ar-SA" sz="2200" dirty="0">
                <a:solidFill>
                  <a:schemeClr val="bg1"/>
                </a:solidFill>
                <a:cs typeface="B Titr" pitchFamily="2" charset="-78"/>
              </a:rPr>
              <a:t>تایید شده پژوهش را تایید کنند.</a:t>
            </a:r>
            <a:r>
              <a:rPr lang="fa-IR" sz="2200" dirty="0">
                <a:solidFill>
                  <a:schemeClr val="bg1"/>
                </a:solidFill>
                <a:cs typeface="B Titr" pitchFamily="2" charset="-78"/>
              </a:rPr>
              <a:t> </a:t>
            </a:r>
            <a:endParaRPr lang="en-US" sz="2200" dirty="0" smtClean="0">
              <a:solidFill>
                <a:schemeClr val="bg1"/>
              </a:solidFill>
              <a:cs typeface="B Titr" pitchFamily="2" charset="-78"/>
            </a:endParaRPr>
          </a:p>
          <a:p>
            <a:pPr algn="just"/>
            <a:r>
              <a:rPr lang="en-US" sz="2200" dirty="0">
                <a:cs typeface="B Titr" pitchFamily="2" charset="-78"/>
              </a:rPr>
              <a:t/>
            </a:r>
            <a:br>
              <a:rPr lang="en-US" sz="2200" dirty="0">
                <a:cs typeface="B Titr" pitchFamily="2" charset="-78"/>
              </a:rPr>
            </a:br>
            <a:endParaRPr lang="fa-IR" sz="2200" dirty="0">
              <a:cs typeface="B Titr" pitchFamily="2" charset="-78"/>
            </a:endParaRPr>
          </a:p>
        </p:txBody>
      </p:sp>
    </p:spTree>
    <p:extLst>
      <p:ext uri="{BB962C8B-B14F-4D97-AF65-F5344CB8AC3E}">
        <p14:creationId xmlns:p14="http://schemas.microsoft.com/office/powerpoint/2010/main" val="39633312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763688" y="332656"/>
            <a:ext cx="5970587" cy="504825"/>
          </a:xfrm>
        </p:spPr>
        <p:txBody>
          <a:bodyPr>
            <a:noAutofit/>
          </a:bodyPr>
          <a:lstStyle/>
          <a:p>
            <a:pPr marL="45720" indent="0" algn="ctr">
              <a:buNone/>
            </a:pPr>
            <a:r>
              <a:rPr lang="fa-IR" sz="4000" dirty="0" smtClean="0">
                <a:cs typeface="B Titr" pitchFamily="2" charset="-78"/>
              </a:rPr>
              <a:t>محدودیت‌های پژوهش</a:t>
            </a:r>
            <a:endParaRPr lang="fa-IR" sz="4000" dirty="0"/>
          </a:p>
        </p:txBody>
      </p:sp>
      <p:sp>
        <p:nvSpPr>
          <p:cNvPr id="4" name="Rectangle 3"/>
          <p:cNvSpPr/>
          <p:nvPr/>
        </p:nvSpPr>
        <p:spPr>
          <a:xfrm>
            <a:off x="323528" y="1268760"/>
            <a:ext cx="8496944" cy="5328592"/>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just"/>
            <a:endParaRPr lang="fa-IR" sz="2000" dirty="0" smtClean="0">
              <a:cs typeface="B Titr" pitchFamily="2" charset="-78"/>
            </a:endParaRPr>
          </a:p>
          <a:p>
            <a:pPr algn="just"/>
            <a:endParaRPr lang="fa-IR" sz="2000" dirty="0">
              <a:cs typeface="B Titr" pitchFamily="2" charset="-78"/>
            </a:endParaRPr>
          </a:p>
          <a:p>
            <a:pPr algn="just"/>
            <a:r>
              <a:rPr lang="fa-IR" sz="3200" dirty="0" smtClean="0">
                <a:cs typeface="B Titr" pitchFamily="2" charset="-78"/>
              </a:rPr>
              <a:t>نتایج این </a:t>
            </a:r>
            <a:r>
              <a:rPr lang="fa-IR" sz="3200" dirty="0">
                <a:cs typeface="B Titr" pitchFamily="2" charset="-78"/>
              </a:rPr>
              <a:t>پژوهش برای </a:t>
            </a:r>
            <a:r>
              <a:rPr lang="fa-IR" sz="3200" dirty="0" smtClean="0">
                <a:cs typeface="B Titr" pitchFamily="2" charset="-78"/>
              </a:rPr>
              <a:t>دانشجو – معلمان منطقه غرب کشور انجام شده و برای دانشجو – معلمان دانشگاه فرهنگیان در سطح ملی قابلیت تعمیم ندارد.</a:t>
            </a:r>
          </a:p>
          <a:p>
            <a:pPr algn="just"/>
            <a:endParaRPr lang="fa-IR" sz="1600" dirty="0" smtClean="0">
              <a:cs typeface="B Titr" pitchFamily="2" charset="-78"/>
            </a:endParaRPr>
          </a:p>
          <a:p>
            <a:pPr algn="just"/>
            <a:r>
              <a:rPr lang="fa-IR" sz="3200" dirty="0" smtClean="0">
                <a:cs typeface="B Titr" pitchFamily="2" charset="-78"/>
              </a:rPr>
              <a:t>نتایج این پژوهش برای دانشجویان سایر دانشگاه‌ها قابل تعمیم نیست.</a:t>
            </a:r>
          </a:p>
          <a:p>
            <a:pPr algn="just"/>
            <a:endParaRPr lang="fa-IR" sz="1600" dirty="0">
              <a:cs typeface="B Titr" pitchFamily="2" charset="-78"/>
            </a:endParaRPr>
          </a:p>
          <a:p>
            <a:pPr algn="just"/>
            <a:r>
              <a:rPr lang="fa-IR" sz="3200" dirty="0" smtClean="0">
                <a:cs typeface="B Titr" pitchFamily="2" charset="-78"/>
              </a:rPr>
              <a:t>از آن‌جا که در این پژوهش از </a:t>
            </a:r>
            <a:r>
              <a:rPr lang="fa-IR" sz="3200" dirty="0">
                <a:cs typeface="B Titr" pitchFamily="2" charset="-78"/>
              </a:rPr>
              <a:t>ابزار پرسشنامه برای سنجش استفاده شده  و از روش مصاحبه، </a:t>
            </a:r>
            <a:r>
              <a:rPr lang="fa-IR" sz="3200" dirty="0" smtClean="0">
                <a:cs typeface="B Titr" pitchFamily="2" charset="-78"/>
              </a:rPr>
              <a:t>مشاهده یا چک </a:t>
            </a:r>
            <a:r>
              <a:rPr lang="fa-IR" sz="3200" dirty="0">
                <a:cs typeface="B Titr" pitchFamily="2" charset="-78"/>
              </a:rPr>
              <a:t>لیست استفاده </a:t>
            </a:r>
            <a:r>
              <a:rPr lang="fa-IR" sz="3200" dirty="0" smtClean="0">
                <a:cs typeface="B Titr" pitchFamily="2" charset="-78"/>
              </a:rPr>
              <a:t>نشده و باید </a:t>
            </a:r>
            <a:r>
              <a:rPr lang="fa-IR" sz="3200" dirty="0">
                <a:cs typeface="B Titr" pitchFamily="2" charset="-78"/>
              </a:rPr>
              <a:t>با احتیاط تعمیم </a:t>
            </a:r>
            <a:r>
              <a:rPr lang="fa-IR" sz="3200" dirty="0" smtClean="0">
                <a:cs typeface="B Titr" pitchFamily="2" charset="-78"/>
              </a:rPr>
              <a:t>داده شود.</a:t>
            </a:r>
            <a:endParaRPr lang="fa-IR" sz="3200" dirty="0">
              <a:cs typeface="B Titr" pitchFamily="2" charset="-78"/>
            </a:endParaRPr>
          </a:p>
          <a:p>
            <a:pPr algn="just"/>
            <a:r>
              <a:rPr lang="en-US" sz="1600" dirty="0">
                <a:cs typeface="B Titr" pitchFamily="2" charset="-78"/>
              </a:rPr>
              <a:t/>
            </a:r>
            <a:br>
              <a:rPr lang="en-US" sz="1600" dirty="0">
                <a:cs typeface="B Titr" pitchFamily="2" charset="-78"/>
              </a:rPr>
            </a:br>
            <a:endParaRPr lang="fa-IR" sz="1600" dirty="0">
              <a:cs typeface="B Titr" pitchFamily="2" charset="-78"/>
            </a:endParaRPr>
          </a:p>
        </p:txBody>
      </p:sp>
    </p:spTree>
    <p:extLst>
      <p:ext uri="{BB962C8B-B14F-4D97-AF65-F5344CB8AC3E}">
        <p14:creationId xmlns:p14="http://schemas.microsoft.com/office/powerpoint/2010/main" val="23959403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763688" y="332656"/>
            <a:ext cx="5970587" cy="504825"/>
          </a:xfrm>
        </p:spPr>
        <p:txBody>
          <a:bodyPr>
            <a:noAutofit/>
          </a:bodyPr>
          <a:lstStyle/>
          <a:p>
            <a:pPr marL="45720" indent="0" algn="ctr">
              <a:buNone/>
            </a:pPr>
            <a:r>
              <a:rPr lang="fa-IR" sz="4000" dirty="0" smtClean="0">
                <a:cs typeface="B Titr" pitchFamily="2" charset="-78"/>
              </a:rPr>
              <a:t>پیشنهاد ها</a:t>
            </a:r>
            <a:endParaRPr lang="fa-IR" sz="4000" dirty="0"/>
          </a:p>
        </p:txBody>
      </p:sp>
      <p:sp>
        <p:nvSpPr>
          <p:cNvPr id="4" name="Rectangle 3"/>
          <p:cNvSpPr/>
          <p:nvPr/>
        </p:nvSpPr>
        <p:spPr>
          <a:xfrm>
            <a:off x="323528" y="1268760"/>
            <a:ext cx="8496944" cy="5328592"/>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just"/>
            <a:endParaRPr lang="fa-IR" sz="2400" dirty="0" smtClean="0">
              <a:cs typeface="B Titr" pitchFamily="2" charset="-78"/>
            </a:endParaRPr>
          </a:p>
          <a:p>
            <a:pPr algn="just"/>
            <a:endParaRPr lang="fa-IR" sz="2400" dirty="0">
              <a:cs typeface="B Titr" pitchFamily="2" charset="-78"/>
            </a:endParaRPr>
          </a:p>
          <a:p>
            <a:pPr algn="just"/>
            <a:r>
              <a:rPr lang="fa-IR" sz="2200" dirty="0" smtClean="0">
                <a:cs typeface="B Titr" pitchFamily="2" charset="-78"/>
              </a:rPr>
              <a:t>پیشنهاد </a:t>
            </a:r>
            <a:r>
              <a:rPr lang="fa-IR" sz="2200" dirty="0">
                <a:cs typeface="B Titr" pitchFamily="2" charset="-78"/>
              </a:rPr>
              <a:t>می‌شود </a:t>
            </a:r>
            <a:r>
              <a:rPr lang="fa-IR" sz="2200">
                <a:cs typeface="B Titr" pitchFamily="2" charset="-78"/>
              </a:rPr>
              <a:t>پژوهش </a:t>
            </a:r>
            <a:r>
              <a:rPr lang="fa-IR" sz="2200" smtClean="0">
                <a:cs typeface="B Titr" pitchFamily="2" charset="-78"/>
              </a:rPr>
              <a:t>الگوی </a:t>
            </a:r>
            <a:r>
              <a:rPr lang="fa-IR" sz="2200" dirty="0">
                <a:cs typeface="B Titr" pitchFamily="2" charset="-78"/>
              </a:rPr>
              <a:t>توسعه حرفه‌ای بر مبنای سواد اطلاعاتی دانشجو- معلمان با استفاده از پرسشنامه‌های به دست آمده در سایر مناطق دانشگاه فرهنگیان اجرا شود.</a:t>
            </a:r>
          </a:p>
          <a:p>
            <a:pPr algn="just"/>
            <a:endParaRPr lang="fa-IR" sz="2200" dirty="0" smtClean="0">
              <a:cs typeface="B Titr" pitchFamily="2" charset="-78"/>
            </a:endParaRPr>
          </a:p>
          <a:p>
            <a:pPr algn="just"/>
            <a:r>
              <a:rPr lang="fa-IR" sz="2200" dirty="0" smtClean="0">
                <a:cs typeface="B Titr" pitchFamily="2" charset="-78"/>
              </a:rPr>
              <a:t>از پرسشنامه  سواد اطلاعاتی به دست آمده  از پژوهش می‌توان برای سنجش میزان سواد اطلاعاتی دانشجو – معلمان در مناطق دیگر دانشگاه فرهنگیان استفاده کرد. </a:t>
            </a:r>
          </a:p>
          <a:p>
            <a:pPr algn="just"/>
            <a:endParaRPr lang="fa-IR" sz="2200" dirty="0" smtClean="0">
              <a:cs typeface="B Titr" pitchFamily="2" charset="-78"/>
            </a:endParaRPr>
          </a:p>
          <a:p>
            <a:pPr algn="just"/>
            <a:r>
              <a:rPr lang="fa-IR" sz="2200" dirty="0">
                <a:cs typeface="B Titr" pitchFamily="2" charset="-78"/>
              </a:rPr>
              <a:t>از پرسشنامه  </a:t>
            </a:r>
            <a:r>
              <a:rPr lang="fa-IR" sz="2200" dirty="0" smtClean="0">
                <a:cs typeface="B Titr" pitchFamily="2" charset="-78"/>
              </a:rPr>
              <a:t>توسعه حرفه‌ای </a:t>
            </a:r>
            <a:r>
              <a:rPr lang="fa-IR" sz="2200" dirty="0">
                <a:cs typeface="B Titr" pitchFamily="2" charset="-78"/>
              </a:rPr>
              <a:t>به دست آمده  از پژوهش می‌توان برای سنجش میزان </a:t>
            </a:r>
            <a:r>
              <a:rPr lang="fa-IR" sz="2200" dirty="0" smtClean="0">
                <a:cs typeface="B Titr" pitchFamily="2" charset="-78"/>
              </a:rPr>
              <a:t>توسعه حرفه‌ای </a:t>
            </a:r>
            <a:r>
              <a:rPr lang="fa-IR" sz="2200" dirty="0">
                <a:cs typeface="B Titr" pitchFamily="2" charset="-78"/>
              </a:rPr>
              <a:t>دانشجو – معلمان در مناطق دیگر دانشگاه فرهنگیان استفاده کرد. </a:t>
            </a:r>
          </a:p>
          <a:p>
            <a:pPr algn="just"/>
            <a:endParaRPr lang="fa-IR" sz="2200" dirty="0" smtClean="0">
              <a:cs typeface="B Titr" pitchFamily="2" charset="-78"/>
            </a:endParaRPr>
          </a:p>
          <a:p>
            <a:pPr lvl="0" algn="just"/>
            <a:r>
              <a:rPr lang="ar-SA" sz="2200" dirty="0">
                <a:cs typeface="B Titr" pitchFamily="2" charset="-78"/>
              </a:rPr>
              <a:t>پیشنهاد می‌شود که سرفصل درس توسعه حرفه‌ای که در حال حاضر در برنامه درسی دانشجو - معلمان وجود دارد بر مبنای مولفه‌های خرد و کلان تایید شده توسعه حرفه‌ای غنی‌تر شود.</a:t>
            </a:r>
            <a:endParaRPr lang="en-US" sz="2200" dirty="0">
              <a:cs typeface="B Titr" pitchFamily="2" charset="-78"/>
            </a:endParaRPr>
          </a:p>
          <a:p>
            <a:pPr algn="just"/>
            <a:endParaRPr lang="fa-IR" sz="2800" dirty="0" smtClean="0">
              <a:cs typeface="B Titr" pitchFamily="2" charset="-78"/>
            </a:endParaRPr>
          </a:p>
          <a:p>
            <a:pPr algn="just"/>
            <a:endParaRPr lang="fa-IR" sz="1600" dirty="0">
              <a:cs typeface="B Titr" pitchFamily="2" charset="-78"/>
            </a:endParaRPr>
          </a:p>
        </p:txBody>
      </p:sp>
    </p:spTree>
    <p:extLst>
      <p:ext uri="{BB962C8B-B14F-4D97-AF65-F5344CB8AC3E}">
        <p14:creationId xmlns:p14="http://schemas.microsoft.com/office/powerpoint/2010/main" val="23959403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763688" y="332656"/>
            <a:ext cx="5970587" cy="504825"/>
          </a:xfrm>
        </p:spPr>
        <p:txBody>
          <a:bodyPr>
            <a:noAutofit/>
          </a:bodyPr>
          <a:lstStyle/>
          <a:p>
            <a:pPr marL="45720" indent="0" algn="ctr">
              <a:buNone/>
            </a:pPr>
            <a:r>
              <a:rPr lang="fa-IR" sz="4000" dirty="0" smtClean="0">
                <a:cs typeface="B Titr" pitchFamily="2" charset="-78"/>
              </a:rPr>
              <a:t>پیشنهاد ها- ادامه</a:t>
            </a:r>
            <a:endParaRPr lang="fa-IR" sz="4000" dirty="0"/>
          </a:p>
        </p:txBody>
      </p:sp>
      <p:sp>
        <p:nvSpPr>
          <p:cNvPr id="4" name="Rectangle 3"/>
          <p:cNvSpPr/>
          <p:nvPr/>
        </p:nvSpPr>
        <p:spPr>
          <a:xfrm>
            <a:off x="323528" y="1268760"/>
            <a:ext cx="8496944" cy="5328592"/>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lvl="0" algn="just"/>
            <a:r>
              <a:rPr lang="ar-SA" sz="3200" dirty="0">
                <a:cs typeface="B Titr" pitchFamily="2" charset="-78"/>
              </a:rPr>
              <a:t>از الگو‌های سواد اطلاعاتی به دست آمده پژوهش‌هایی در راستای سواد اطلاعاتی دانشجو - معلمان انجام شود</a:t>
            </a:r>
            <a:r>
              <a:rPr lang="ar-SA" sz="3200" dirty="0" smtClean="0">
                <a:cs typeface="B Titr" pitchFamily="2" charset="-78"/>
              </a:rPr>
              <a:t>.</a:t>
            </a:r>
            <a:endParaRPr lang="fa-IR" sz="3200" dirty="0" smtClean="0">
              <a:cs typeface="B Titr" pitchFamily="2" charset="-78"/>
            </a:endParaRPr>
          </a:p>
          <a:p>
            <a:pPr lvl="0" algn="just"/>
            <a:endParaRPr lang="en-US" sz="3200" dirty="0">
              <a:cs typeface="B Titr" pitchFamily="2" charset="-78"/>
            </a:endParaRPr>
          </a:p>
          <a:p>
            <a:pPr lvl="0" algn="just"/>
            <a:r>
              <a:rPr lang="ar-SA" sz="3200" dirty="0">
                <a:cs typeface="B Titr" pitchFamily="2" charset="-78"/>
              </a:rPr>
              <a:t>از الگو‌های توسعه حرفه‌ای به دست آمده پژوهش‌هایی در راستای توسعه حرفه‌ای معلمان انجام شود</a:t>
            </a:r>
            <a:r>
              <a:rPr lang="ar-SA" sz="3200" dirty="0" smtClean="0">
                <a:cs typeface="B Titr" pitchFamily="2" charset="-78"/>
              </a:rPr>
              <a:t>.</a:t>
            </a:r>
            <a:endParaRPr lang="fa-IR" sz="3200" dirty="0" smtClean="0">
              <a:cs typeface="B Titr" pitchFamily="2" charset="-78"/>
            </a:endParaRPr>
          </a:p>
          <a:p>
            <a:pPr lvl="0" algn="just"/>
            <a:endParaRPr lang="en-US" sz="3200" dirty="0">
              <a:cs typeface="B Titr" pitchFamily="2" charset="-78"/>
            </a:endParaRPr>
          </a:p>
          <a:p>
            <a:pPr lvl="0" algn="just"/>
            <a:r>
              <a:rPr lang="ar-SA" sz="3200" dirty="0">
                <a:cs typeface="B Titr" pitchFamily="2" charset="-78"/>
              </a:rPr>
              <a:t>از الگو‌های ترکیبی سواد اطلاعاتی و توسعه حرفه‌ای به دست آمده پژوهش‌هایی در راستای توسعه حرفه‌ای دانشجو - معلمان استفاده شود.</a:t>
            </a:r>
            <a:endParaRPr lang="en-US" sz="3200" dirty="0">
              <a:cs typeface="B Titr" pitchFamily="2" charset="-78"/>
            </a:endParaRPr>
          </a:p>
        </p:txBody>
      </p:sp>
    </p:spTree>
    <p:extLst>
      <p:ext uri="{BB962C8B-B14F-4D97-AF65-F5344CB8AC3E}">
        <p14:creationId xmlns:p14="http://schemas.microsoft.com/office/powerpoint/2010/main" val="23959403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1331640" y="968152"/>
            <a:ext cx="6768752" cy="504056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marL="45720" indent="0" algn="ctr">
              <a:buNone/>
            </a:pPr>
            <a:r>
              <a:rPr lang="fa-IR" sz="8800" dirty="0">
                <a:solidFill>
                  <a:schemeClr val="tx1"/>
                </a:solidFill>
                <a:cs typeface="B Titr" pitchFamily="2" charset="-78"/>
              </a:rPr>
              <a:t>سپاس از توجه </a:t>
            </a:r>
            <a:r>
              <a:rPr lang="fa-IR" sz="8800" dirty="0" smtClean="0">
                <a:solidFill>
                  <a:schemeClr val="tx1"/>
                </a:solidFill>
                <a:cs typeface="B Titr" pitchFamily="2" charset="-78"/>
              </a:rPr>
              <a:t> بزرگواران</a:t>
            </a:r>
            <a:endParaRPr lang="fa-IR" sz="8800" dirty="0">
              <a:solidFill>
                <a:schemeClr val="tx1"/>
              </a:solidFill>
              <a:cs typeface="B Titr" pitchFamily="2" charset="-78"/>
            </a:endParaRPr>
          </a:p>
        </p:txBody>
      </p:sp>
    </p:spTree>
    <p:extLst>
      <p:ext uri="{BB962C8B-B14F-4D97-AF65-F5344CB8AC3E}">
        <p14:creationId xmlns:p14="http://schemas.microsoft.com/office/powerpoint/2010/main" val="2494981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848872" cy="734946"/>
          </a:xfrm>
        </p:spPr>
        <p:txBody>
          <a:bodyPr/>
          <a:lstStyle/>
          <a:p>
            <a:pPr marL="0" indent="0" algn="ctr">
              <a:buNone/>
            </a:pPr>
            <a:r>
              <a:rPr lang="fa-IR" dirty="0">
                <a:cs typeface="B Titr" pitchFamily="2" charset="-78"/>
              </a:rPr>
              <a:t>مساله اصلی پژوهش</a:t>
            </a:r>
          </a:p>
        </p:txBody>
      </p:sp>
      <p:graphicFrame>
        <p:nvGraphicFramePr>
          <p:cNvPr id="5" name="Diagram 4"/>
          <p:cNvGraphicFramePr/>
          <p:nvPr>
            <p:extLst>
              <p:ext uri="{D42A27DB-BD31-4B8C-83A1-F6EECF244321}">
                <p14:modId xmlns:p14="http://schemas.microsoft.com/office/powerpoint/2010/main" val="3848513100"/>
              </p:ext>
            </p:extLst>
          </p:nvPr>
        </p:nvGraphicFramePr>
        <p:xfrm>
          <a:off x="251520" y="980728"/>
          <a:ext cx="871296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684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03648" y="260648"/>
            <a:ext cx="5970494" cy="835460"/>
          </a:xfrm>
        </p:spPr>
        <p:txBody>
          <a:bodyPr>
            <a:normAutofit/>
          </a:bodyPr>
          <a:lstStyle/>
          <a:p>
            <a:pPr algn="ctr"/>
            <a:r>
              <a:rPr lang="fa-IR" sz="3600" dirty="0" smtClean="0">
                <a:cs typeface="B Titr" pitchFamily="2" charset="-78"/>
              </a:rPr>
              <a:t>پیشینه‌های پژوهش در یک نگاه</a:t>
            </a:r>
            <a:endParaRPr lang="fa-IR" sz="3600" dirty="0">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042977270"/>
              </p:ext>
            </p:extLst>
          </p:nvPr>
        </p:nvGraphicFramePr>
        <p:xfrm>
          <a:off x="467544" y="1525426"/>
          <a:ext cx="8208912" cy="4567869"/>
        </p:xfrm>
        <a:graphic>
          <a:graphicData uri="http://schemas.openxmlformats.org/drawingml/2006/table">
            <a:tbl>
              <a:tblPr rtl="1" firstRow="1" firstCol="1" bandRow="1">
                <a:tableStyleId>{C083E6E3-FA7D-4D7B-A595-EF9225AFEA82}</a:tableStyleId>
              </a:tblPr>
              <a:tblGrid>
                <a:gridCol w="8208912"/>
              </a:tblGrid>
              <a:tr h="507541">
                <a:tc>
                  <a:txBody>
                    <a:bodyPr/>
                    <a:lstStyle/>
                    <a:p>
                      <a:pPr algn="ctr" rtl="1">
                        <a:lnSpc>
                          <a:spcPct val="115000"/>
                        </a:lnSpc>
                        <a:spcAft>
                          <a:spcPts val="0"/>
                        </a:spcAft>
                      </a:pPr>
                      <a:r>
                        <a:rPr lang="ar-SA" sz="2400" dirty="0">
                          <a:effectLst/>
                          <a:cs typeface="B Titr" pitchFamily="2" charset="-78"/>
                        </a:rPr>
                        <a:t>مهارت‌ها و صلاحیت‌های  حرفه ای معلمان</a:t>
                      </a:r>
                      <a:endParaRPr lang="en-US" sz="3200" dirty="0">
                        <a:solidFill>
                          <a:srgbClr val="FFFF00"/>
                        </a:solidFill>
                        <a:effectLst/>
                        <a:latin typeface="Calibri"/>
                        <a:ea typeface="Calibri"/>
                        <a:cs typeface="B Titr" pitchFamily="2" charset="-78"/>
                      </a:endParaRPr>
                    </a:p>
                  </a:txBody>
                  <a:tcPr marL="68580" marR="68580" marT="0" marB="0"/>
                </a:tc>
              </a:tr>
              <a:tr h="507541">
                <a:tc>
                  <a:txBody>
                    <a:bodyPr/>
                    <a:lstStyle/>
                    <a:p>
                      <a:pPr algn="ctr" rtl="0">
                        <a:lnSpc>
                          <a:spcPct val="115000"/>
                        </a:lnSpc>
                        <a:spcAft>
                          <a:spcPts val="0"/>
                        </a:spcAft>
                      </a:pPr>
                      <a:r>
                        <a:rPr lang="ar-SA" sz="2400" dirty="0">
                          <a:effectLst/>
                          <a:cs typeface="B Titr" pitchFamily="2" charset="-78"/>
                        </a:rPr>
                        <a:t>توسعه حرفه ای معلمان</a:t>
                      </a:r>
                      <a:endParaRPr lang="en-US" sz="3200" dirty="0">
                        <a:solidFill>
                          <a:srgbClr val="FFFF00"/>
                        </a:solidFill>
                        <a:effectLst/>
                        <a:latin typeface="Calibri"/>
                        <a:ea typeface="Calibri"/>
                        <a:cs typeface="B Titr" pitchFamily="2" charset="-78"/>
                      </a:endParaRPr>
                    </a:p>
                  </a:txBody>
                  <a:tcPr marL="68580" marR="68580" marT="0" marB="0"/>
                </a:tc>
              </a:tr>
              <a:tr h="507541">
                <a:tc>
                  <a:txBody>
                    <a:bodyPr/>
                    <a:lstStyle/>
                    <a:p>
                      <a:pPr algn="ctr" rtl="0">
                        <a:lnSpc>
                          <a:spcPct val="115000"/>
                        </a:lnSpc>
                        <a:spcAft>
                          <a:spcPts val="0"/>
                        </a:spcAft>
                      </a:pPr>
                      <a:r>
                        <a:rPr lang="ar-SA" sz="2400">
                          <a:effectLst/>
                          <a:cs typeface="B Titr" pitchFamily="2" charset="-78"/>
                        </a:rPr>
                        <a:t>صلاحیت‌های تدریس در تربیت معلم(دانشگاه فرهنگیان)</a:t>
                      </a:r>
                      <a:endParaRPr lang="en-US" sz="3200">
                        <a:solidFill>
                          <a:srgbClr val="FFFF00"/>
                        </a:solidFill>
                        <a:effectLst/>
                        <a:latin typeface="Calibri"/>
                        <a:ea typeface="Calibri"/>
                        <a:cs typeface="B Titr" pitchFamily="2" charset="-78"/>
                      </a:endParaRPr>
                    </a:p>
                  </a:txBody>
                  <a:tcPr marL="68580" marR="68580" marT="0" marB="0"/>
                </a:tc>
              </a:tr>
              <a:tr h="507541">
                <a:tc>
                  <a:txBody>
                    <a:bodyPr/>
                    <a:lstStyle/>
                    <a:p>
                      <a:pPr algn="ctr" rtl="1">
                        <a:lnSpc>
                          <a:spcPct val="115000"/>
                        </a:lnSpc>
                        <a:spcAft>
                          <a:spcPts val="0"/>
                        </a:spcAft>
                      </a:pPr>
                      <a:r>
                        <a:rPr lang="ar-SA" sz="2400" dirty="0">
                          <a:effectLst/>
                          <a:cs typeface="B Titr" pitchFamily="2" charset="-78"/>
                        </a:rPr>
                        <a:t>حرفه معلمی</a:t>
                      </a:r>
                      <a:endParaRPr lang="en-US" sz="3200" dirty="0">
                        <a:solidFill>
                          <a:srgbClr val="FFFF00"/>
                        </a:solidFill>
                        <a:effectLst/>
                        <a:latin typeface="Calibri"/>
                        <a:ea typeface="Calibri"/>
                        <a:cs typeface="B Titr" pitchFamily="2" charset="-78"/>
                      </a:endParaRPr>
                    </a:p>
                  </a:txBody>
                  <a:tcPr marL="68580" marR="68580" marT="0" marB="0"/>
                </a:tc>
              </a:tr>
              <a:tr h="507541">
                <a:tc>
                  <a:txBody>
                    <a:bodyPr/>
                    <a:lstStyle/>
                    <a:p>
                      <a:pPr algn="ctr" rtl="1">
                        <a:lnSpc>
                          <a:spcPct val="115000"/>
                        </a:lnSpc>
                        <a:spcAft>
                          <a:spcPts val="0"/>
                        </a:spcAft>
                      </a:pPr>
                      <a:r>
                        <a:rPr lang="ar-SA" sz="2400" dirty="0">
                          <a:effectLst/>
                          <a:cs typeface="B Titr" pitchFamily="2" charset="-78"/>
                        </a:rPr>
                        <a:t>سواد اخلاقی معلمان</a:t>
                      </a:r>
                      <a:endParaRPr lang="en-US" sz="3200" dirty="0">
                        <a:solidFill>
                          <a:srgbClr val="FFFF00"/>
                        </a:solidFill>
                        <a:effectLst/>
                        <a:latin typeface="Calibri"/>
                        <a:ea typeface="Calibri"/>
                        <a:cs typeface="B Titr" pitchFamily="2" charset="-78"/>
                      </a:endParaRPr>
                    </a:p>
                  </a:txBody>
                  <a:tcPr marL="68580" marR="68580" marT="0" marB="0"/>
                </a:tc>
              </a:tr>
              <a:tr h="507541">
                <a:tc>
                  <a:txBody>
                    <a:bodyPr/>
                    <a:lstStyle/>
                    <a:p>
                      <a:pPr algn="ctr" rtl="1">
                        <a:lnSpc>
                          <a:spcPct val="115000"/>
                        </a:lnSpc>
                        <a:spcAft>
                          <a:spcPts val="0"/>
                        </a:spcAft>
                      </a:pPr>
                      <a:r>
                        <a:rPr lang="ar-SA" sz="2400" dirty="0">
                          <a:effectLst/>
                          <a:cs typeface="B Titr" pitchFamily="2" charset="-78"/>
                        </a:rPr>
                        <a:t>سواد اطلاعاتی، حرفه و معلم</a:t>
                      </a:r>
                      <a:r>
                        <a:rPr lang="fa-IR" sz="2400" dirty="0">
                          <a:effectLst/>
                          <a:cs typeface="B Titr" pitchFamily="2" charset="-78"/>
                        </a:rPr>
                        <a:t>ان</a:t>
                      </a:r>
                      <a:endParaRPr lang="en-US" sz="3200" dirty="0">
                        <a:solidFill>
                          <a:srgbClr val="FFFF00"/>
                        </a:solidFill>
                        <a:effectLst/>
                        <a:latin typeface="Calibri"/>
                        <a:ea typeface="Calibri"/>
                        <a:cs typeface="B Titr" pitchFamily="2" charset="-78"/>
                      </a:endParaRPr>
                    </a:p>
                  </a:txBody>
                  <a:tcPr marL="68580" marR="68580" marT="0" marB="0"/>
                </a:tc>
              </a:tr>
              <a:tr h="1015082">
                <a:tc>
                  <a:txBody>
                    <a:bodyPr/>
                    <a:lstStyle/>
                    <a:p>
                      <a:pPr algn="ctr" rtl="1">
                        <a:lnSpc>
                          <a:spcPct val="115000"/>
                        </a:lnSpc>
                        <a:spcAft>
                          <a:spcPts val="0"/>
                        </a:spcAft>
                      </a:pPr>
                      <a:r>
                        <a:rPr lang="fa-IR" sz="2400" dirty="0">
                          <a:effectLst/>
                          <a:cs typeface="B Titr" pitchFamily="2" charset="-78"/>
                        </a:rPr>
                        <a:t>الگو‌های انفرادی و گروه‌های کوچک توسعه  حرفه ای معلمان</a:t>
                      </a:r>
                      <a:endParaRPr lang="en-US" sz="3200" dirty="0">
                        <a:solidFill>
                          <a:srgbClr val="FFFF00"/>
                        </a:solidFill>
                        <a:effectLst/>
                        <a:latin typeface="Calibri"/>
                        <a:ea typeface="Calibri"/>
                        <a:cs typeface="B Titr" pitchFamily="2" charset="-78"/>
                      </a:endParaRPr>
                    </a:p>
                  </a:txBody>
                  <a:tcPr marL="68580" marR="68580" marT="0" marB="0"/>
                </a:tc>
              </a:tr>
              <a:tr h="507541">
                <a:tc>
                  <a:txBody>
                    <a:bodyPr/>
                    <a:lstStyle/>
                    <a:p>
                      <a:pPr algn="ctr" rtl="0">
                        <a:lnSpc>
                          <a:spcPct val="115000"/>
                        </a:lnSpc>
                        <a:spcAft>
                          <a:spcPts val="0"/>
                        </a:spcAft>
                      </a:pPr>
                      <a:r>
                        <a:rPr lang="fa-IR" sz="2400" dirty="0">
                          <a:effectLst/>
                          <a:cs typeface="B Titr" pitchFamily="2" charset="-78"/>
                        </a:rPr>
                        <a:t>الگو‌های مشارکت سازمانی توسعه  حرفه ای معلمان</a:t>
                      </a:r>
                      <a:endParaRPr lang="en-US" sz="3200" dirty="0">
                        <a:solidFill>
                          <a:srgbClr val="FFFF00"/>
                        </a:solidFill>
                        <a:effectLst/>
                        <a:latin typeface="Calibri"/>
                        <a:ea typeface="Calibri"/>
                        <a:cs typeface="B Titr" pitchFamily="2" charset="-78"/>
                      </a:endParaRPr>
                    </a:p>
                  </a:txBody>
                  <a:tcPr marL="68580" marR="68580" marT="0" marB="0"/>
                </a:tc>
              </a:tr>
            </a:tbl>
          </a:graphicData>
        </a:graphic>
      </p:graphicFrame>
    </p:spTree>
    <p:extLst>
      <p:ext uri="{BB962C8B-B14F-4D97-AF65-F5344CB8AC3E}">
        <p14:creationId xmlns:p14="http://schemas.microsoft.com/office/powerpoint/2010/main" val="3067889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188640"/>
            <a:ext cx="8352928" cy="504056"/>
          </a:xfrm>
        </p:spPr>
        <p:txBody>
          <a:bodyPr>
            <a:normAutofit fontScale="92500" lnSpcReduction="10000"/>
          </a:bodyPr>
          <a:lstStyle/>
          <a:p>
            <a:pPr algn="ctr"/>
            <a:r>
              <a:rPr lang="ar-SA" sz="2800" b="1" dirty="0" smtClean="0">
                <a:cs typeface="B Titr" pitchFamily="2" charset="-78"/>
              </a:rPr>
              <a:t>جمع‌بندی </a:t>
            </a:r>
            <a:r>
              <a:rPr lang="ar-SA" sz="2800" b="1" dirty="0">
                <a:cs typeface="B Titr" pitchFamily="2" charset="-78"/>
              </a:rPr>
              <a:t>نتایج </a:t>
            </a:r>
            <a:r>
              <a:rPr lang="ar-SA" sz="2800" b="1" dirty="0" smtClean="0">
                <a:cs typeface="B Titr" pitchFamily="2" charset="-78"/>
              </a:rPr>
              <a:t>پیشینه‌ها</a:t>
            </a:r>
            <a:r>
              <a:rPr lang="fa-IR" sz="2800" b="1" dirty="0" smtClean="0">
                <a:cs typeface="B Titr" pitchFamily="2" charset="-78"/>
              </a:rPr>
              <a:t>: مهارت‌ها و صلاحیت‌های حرفه‌ای معلمان</a:t>
            </a:r>
            <a:r>
              <a:rPr lang="ar-SA" dirty="0"/>
              <a:t> </a:t>
            </a:r>
            <a:endParaRPr lang="en-US" b="1" dirty="0"/>
          </a:p>
          <a:p>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val="125754325"/>
              </p:ext>
            </p:extLst>
          </p:nvPr>
        </p:nvGraphicFramePr>
        <p:xfrm>
          <a:off x="323528" y="980728"/>
          <a:ext cx="8504684" cy="5496577"/>
        </p:xfrm>
        <a:graphic>
          <a:graphicData uri="http://schemas.openxmlformats.org/drawingml/2006/table">
            <a:tbl>
              <a:tblPr rtl="1" firstRow="1" firstCol="1" bandRow="1">
                <a:tableStyleId>{69C7853C-536D-4A76-A0AE-DD22124D55A5}</a:tableStyleId>
              </a:tblPr>
              <a:tblGrid>
                <a:gridCol w="4094680"/>
                <a:gridCol w="4410004"/>
              </a:tblGrid>
              <a:tr h="258854">
                <a:tc>
                  <a:txBody>
                    <a:bodyPr/>
                    <a:lstStyle/>
                    <a:p>
                      <a:pPr algn="r" rtl="1">
                        <a:lnSpc>
                          <a:spcPct val="115000"/>
                        </a:lnSpc>
                        <a:spcAft>
                          <a:spcPts val="0"/>
                        </a:spcAft>
                      </a:pPr>
                      <a:r>
                        <a:rPr lang="ar-SA" sz="1600" dirty="0">
                          <a:effectLst/>
                          <a:cs typeface="B Titr" pitchFamily="2" charset="-78"/>
                        </a:rPr>
                        <a:t>نویسنده و سال نشر</a:t>
                      </a:r>
                      <a:endParaRPr lang="en-US" sz="1800" dirty="0">
                        <a:effectLst/>
                        <a:latin typeface="Calibri"/>
                        <a:ea typeface="Calibri"/>
                        <a:cs typeface="B Titr" pitchFamily="2" charset="-78"/>
                      </a:endParaRPr>
                    </a:p>
                  </a:txBody>
                  <a:tcPr marL="36979" marR="36979" marT="0" marB="0"/>
                </a:tc>
                <a:tc>
                  <a:txBody>
                    <a:bodyPr/>
                    <a:lstStyle/>
                    <a:p>
                      <a:pPr algn="r" rtl="1">
                        <a:lnSpc>
                          <a:spcPct val="115000"/>
                        </a:lnSpc>
                        <a:spcAft>
                          <a:spcPts val="0"/>
                        </a:spcAft>
                      </a:pPr>
                      <a:r>
                        <a:rPr lang="ar-SA" sz="1600">
                          <a:effectLst/>
                          <a:cs typeface="B Titr" pitchFamily="2" charset="-78"/>
                        </a:rPr>
                        <a:t>رویکرد</a:t>
                      </a:r>
                      <a:endParaRPr lang="en-US" sz="1800">
                        <a:effectLst/>
                        <a:latin typeface="Calibri"/>
                        <a:ea typeface="Calibri"/>
                        <a:cs typeface="B Titr" pitchFamily="2" charset="-78"/>
                      </a:endParaRPr>
                    </a:p>
                  </a:txBody>
                  <a:tcPr marL="36979" marR="36979" marT="0" marB="0"/>
                </a:tc>
              </a:tr>
              <a:tr h="258854">
                <a:tc>
                  <a:txBody>
                    <a:bodyPr/>
                    <a:lstStyle/>
                    <a:p>
                      <a:pPr algn="r" rtl="1">
                        <a:lnSpc>
                          <a:spcPct val="115000"/>
                        </a:lnSpc>
                        <a:spcAft>
                          <a:spcPts val="0"/>
                        </a:spcAft>
                      </a:pPr>
                      <a:r>
                        <a:rPr lang="ar-SA" sz="1600">
                          <a:effectLst/>
                          <a:cs typeface="B Titr" pitchFamily="2" charset="-78"/>
                        </a:rPr>
                        <a:t>مک بر</a:t>
                      </a:r>
                      <a:r>
                        <a:rPr lang="fa-IR" sz="1600">
                          <a:effectLst/>
                          <a:cs typeface="B Titr" pitchFamily="2" charset="-78"/>
                        </a:rPr>
                        <a:t> (2000)</a:t>
                      </a:r>
                      <a:endParaRPr lang="en-US" sz="1800">
                        <a:effectLst/>
                        <a:latin typeface="Calibri"/>
                        <a:ea typeface="Calibri"/>
                        <a:cs typeface="B Titr" pitchFamily="2" charset="-78"/>
                      </a:endParaRPr>
                    </a:p>
                  </a:txBody>
                  <a:tcPr marL="36979" marR="36979" marT="0" marB="0"/>
                </a:tc>
                <a:tc>
                  <a:txBody>
                    <a:bodyPr/>
                    <a:lstStyle/>
                    <a:p>
                      <a:pPr algn="r" rtl="1">
                        <a:lnSpc>
                          <a:spcPct val="115000"/>
                        </a:lnSpc>
                        <a:spcAft>
                          <a:spcPts val="0"/>
                        </a:spcAft>
                      </a:pPr>
                      <a:r>
                        <a:rPr lang="fa-IR" sz="1600">
                          <a:effectLst/>
                          <a:cs typeface="B Titr" pitchFamily="2" charset="-78"/>
                        </a:rPr>
                        <a:t>الگو‌سازی</a:t>
                      </a:r>
                      <a:endParaRPr lang="en-US" sz="1800">
                        <a:effectLst/>
                        <a:latin typeface="Calibri"/>
                        <a:ea typeface="Calibri"/>
                        <a:cs typeface="B Titr" pitchFamily="2" charset="-78"/>
                      </a:endParaRPr>
                    </a:p>
                  </a:txBody>
                  <a:tcPr marL="36979" marR="36979" marT="0" marB="0"/>
                </a:tc>
              </a:tr>
              <a:tr h="258854">
                <a:tc>
                  <a:txBody>
                    <a:bodyPr/>
                    <a:lstStyle/>
                    <a:p>
                      <a:pPr algn="r" rtl="1">
                        <a:lnSpc>
                          <a:spcPct val="115000"/>
                        </a:lnSpc>
                        <a:spcAft>
                          <a:spcPts val="0"/>
                        </a:spcAft>
                      </a:pPr>
                      <a:r>
                        <a:rPr lang="ar-SA" sz="1600">
                          <a:effectLst/>
                          <a:cs typeface="B Titr" pitchFamily="2" charset="-78"/>
                        </a:rPr>
                        <a:t>هانتلی</a:t>
                      </a:r>
                      <a:r>
                        <a:rPr lang="fa-IR" sz="1600">
                          <a:effectLst/>
                          <a:cs typeface="B Titr" pitchFamily="2" charset="-78"/>
                        </a:rPr>
                        <a:t>: 2003</a:t>
                      </a:r>
                      <a:endParaRPr lang="en-US" sz="1800">
                        <a:effectLst/>
                        <a:latin typeface="Calibri"/>
                        <a:ea typeface="Calibri"/>
                        <a:cs typeface="B Titr" pitchFamily="2" charset="-78"/>
                      </a:endParaRPr>
                    </a:p>
                  </a:txBody>
                  <a:tcPr marL="36979" marR="36979" marT="0" marB="0"/>
                </a:tc>
                <a:tc rowSpan="2">
                  <a:txBody>
                    <a:bodyPr/>
                    <a:lstStyle/>
                    <a:p>
                      <a:pPr algn="r" rtl="1">
                        <a:lnSpc>
                          <a:spcPct val="115000"/>
                        </a:lnSpc>
                        <a:spcAft>
                          <a:spcPts val="0"/>
                        </a:spcAft>
                      </a:pPr>
                      <a:r>
                        <a:rPr lang="fa-IR" sz="1600">
                          <a:effectLst/>
                          <a:cs typeface="B Titr" pitchFamily="2" charset="-78"/>
                        </a:rPr>
                        <a:t> </a:t>
                      </a:r>
                      <a:endParaRPr lang="en-US" sz="1800">
                        <a:effectLst/>
                        <a:cs typeface="B Titr" pitchFamily="2" charset="-78"/>
                      </a:endParaRPr>
                    </a:p>
                    <a:p>
                      <a:pPr algn="r" rtl="1">
                        <a:lnSpc>
                          <a:spcPct val="115000"/>
                        </a:lnSpc>
                        <a:spcAft>
                          <a:spcPts val="0"/>
                        </a:spcAft>
                      </a:pPr>
                      <a:r>
                        <a:rPr lang="fa-IR" sz="1600">
                          <a:effectLst/>
                          <a:cs typeface="B Titr" pitchFamily="2" charset="-78"/>
                        </a:rPr>
                        <a:t>مقوله‌بندی</a:t>
                      </a:r>
                      <a:endParaRPr lang="en-US" sz="1800">
                        <a:effectLst/>
                        <a:latin typeface="Calibri"/>
                        <a:ea typeface="Calibri"/>
                        <a:cs typeface="B Titr" pitchFamily="2" charset="-78"/>
                      </a:endParaRPr>
                    </a:p>
                  </a:txBody>
                  <a:tcPr marL="36979" marR="36979" marT="0" marB="0"/>
                </a:tc>
              </a:tr>
              <a:tr h="267580">
                <a:tc>
                  <a:txBody>
                    <a:bodyPr/>
                    <a:lstStyle/>
                    <a:p>
                      <a:pPr algn="r" rtl="1">
                        <a:lnSpc>
                          <a:spcPct val="115000"/>
                        </a:lnSpc>
                        <a:spcAft>
                          <a:spcPts val="0"/>
                        </a:spcAft>
                      </a:pPr>
                      <a:r>
                        <a:rPr lang="ar-SA" sz="1600">
                          <a:effectLst/>
                          <a:cs typeface="B Titr" pitchFamily="2" charset="-78"/>
                        </a:rPr>
                        <a:t>کاستر مایک، فرد، تئو: 2005</a:t>
                      </a:r>
                      <a:endParaRPr lang="en-US" sz="1800">
                        <a:effectLst/>
                        <a:latin typeface="Calibri"/>
                        <a:ea typeface="Calibri"/>
                        <a:cs typeface="B Titr" pitchFamily="2" charset="-78"/>
                      </a:endParaRPr>
                    </a:p>
                  </a:txBody>
                  <a:tcPr marL="36979" marR="36979" marT="0" marB="0"/>
                </a:tc>
                <a:tc vMerge="1">
                  <a:txBody>
                    <a:bodyPr/>
                    <a:lstStyle/>
                    <a:p>
                      <a:pPr rtl="1"/>
                      <a:endParaRPr lang="fa-IR"/>
                    </a:p>
                  </a:txBody>
                  <a:tcPr/>
                </a:tc>
              </a:tr>
              <a:tr h="504809">
                <a:tc>
                  <a:txBody>
                    <a:bodyPr/>
                    <a:lstStyle/>
                    <a:p>
                      <a:pPr algn="r" rtl="1">
                        <a:lnSpc>
                          <a:spcPct val="115000"/>
                        </a:lnSpc>
                        <a:spcAft>
                          <a:spcPts val="0"/>
                        </a:spcAft>
                      </a:pPr>
                      <a:r>
                        <a:rPr lang="ar-SA" sz="1600">
                          <a:effectLst/>
                          <a:cs typeface="B Titr" pitchFamily="2" charset="-78"/>
                        </a:rPr>
                        <a:t>چانگ (2012)</a:t>
                      </a:r>
                      <a:endParaRPr lang="en-US" sz="1800">
                        <a:effectLst/>
                        <a:latin typeface="Calibri"/>
                        <a:ea typeface="Calibri"/>
                        <a:cs typeface="B Titr" pitchFamily="2" charset="-78"/>
                      </a:endParaRPr>
                    </a:p>
                  </a:txBody>
                  <a:tcPr marL="36979" marR="36979" marT="0" marB="0"/>
                </a:tc>
                <a:tc>
                  <a:txBody>
                    <a:bodyPr/>
                    <a:lstStyle/>
                    <a:p>
                      <a:pPr algn="r" rtl="1">
                        <a:lnSpc>
                          <a:spcPct val="115000"/>
                        </a:lnSpc>
                        <a:spcAft>
                          <a:spcPts val="0"/>
                        </a:spcAft>
                      </a:pPr>
                      <a:r>
                        <a:rPr lang="ar-SA" sz="1600">
                          <a:effectLst/>
                          <a:cs typeface="B Titr" pitchFamily="2" charset="-78"/>
                        </a:rPr>
                        <a:t>فناوری و تدریس اثربخش معلمان</a:t>
                      </a:r>
                      <a:endParaRPr lang="en-US" sz="1800">
                        <a:effectLst/>
                        <a:latin typeface="Calibri"/>
                        <a:ea typeface="Calibri"/>
                        <a:cs typeface="B Titr" pitchFamily="2" charset="-78"/>
                      </a:endParaRPr>
                    </a:p>
                  </a:txBody>
                  <a:tcPr marL="36979" marR="36979" marT="0" marB="0"/>
                </a:tc>
              </a:tr>
              <a:tr h="378607">
                <a:tc>
                  <a:txBody>
                    <a:bodyPr/>
                    <a:lstStyle/>
                    <a:p>
                      <a:pPr algn="r" rtl="1">
                        <a:lnSpc>
                          <a:spcPct val="115000"/>
                        </a:lnSpc>
                        <a:spcAft>
                          <a:spcPts val="0"/>
                        </a:spcAft>
                      </a:pPr>
                      <a:r>
                        <a:rPr lang="ar-SA" sz="1600">
                          <a:effectLst/>
                          <a:cs typeface="B Titr" pitchFamily="2" charset="-78"/>
                        </a:rPr>
                        <a:t>دوایی، امام جمعه، احمدی: 1392</a:t>
                      </a:r>
                      <a:endParaRPr lang="en-US" sz="1800">
                        <a:effectLst/>
                        <a:latin typeface="Calibri"/>
                        <a:ea typeface="Calibri"/>
                        <a:cs typeface="B Titr" pitchFamily="2" charset="-78"/>
                      </a:endParaRPr>
                    </a:p>
                  </a:txBody>
                  <a:tcPr marL="36979" marR="36979" marT="0" marB="0"/>
                </a:tc>
                <a:tc>
                  <a:txBody>
                    <a:bodyPr/>
                    <a:lstStyle/>
                    <a:p>
                      <a:pPr algn="r" rtl="1">
                        <a:lnSpc>
                          <a:spcPct val="115000"/>
                        </a:lnSpc>
                        <a:spcAft>
                          <a:spcPts val="0"/>
                        </a:spcAft>
                      </a:pPr>
                      <a:r>
                        <a:rPr lang="ar-SA" sz="1600">
                          <a:effectLst/>
                          <a:cs typeface="B Titr" pitchFamily="2" charset="-78"/>
                        </a:rPr>
                        <a:t>کاربست</a:t>
                      </a:r>
                      <a:r>
                        <a:rPr lang="en-US" sz="1600">
                          <a:effectLst/>
                          <a:cs typeface="B Titr" pitchFamily="2" charset="-78"/>
                        </a:rPr>
                        <a:t>ICT</a:t>
                      </a:r>
                      <a:r>
                        <a:rPr lang="ar-SA" sz="1600">
                          <a:effectLst/>
                          <a:cs typeface="B Titr" pitchFamily="2" charset="-78"/>
                        </a:rPr>
                        <a:t> در آموزش و یادگیری</a:t>
                      </a:r>
                      <a:endParaRPr lang="en-US" sz="1800">
                        <a:effectLst/>
                        <a:latin typeface="Calibri"/>
                        <a:ea typeface="Calibri"/>
                        <a:cs typeface="B Titr" pitchFamily="2" charset="-78"/>
                      </a:endParaRPr>
                    </a:p>
                  </a:txBody>
                  <a:tcPr marL="36979" marR="36979" marT="0" marB="0"/>
                </a:tc>
              </a:tr>
              <a:tr h="378607">
                <a:tc>
                  <a:txBody>
                    <a:bodyPr/>
                    <a:lstStyle/>
                    <a:p>
                      <a:pPr algn="r" rtl="1">
                        <a:lnSpc>
                          <a:spcPct val="115000"/>
                        </a:lnSpc>
                        <a:spcAft>
                          <a:spcPts val="0"/>
                        </a:spcAft>
                      </a:pPr>
                      <a:r>
                        <a:rPr lang="ar-SA" sz="1600">
                          <a:effectLst/>
                          <a:cs typeface="B Titr" pitchFamily="2" charset="-78"/>
                        </a:rPr>
                        <a:t>پرلی: 1389</a:t>
                      </a:r>
                      <a:endParaRPr lang="en-US" sz="1800">
                        <a:effectLst/>
                        <a:latin typeface="Calibri"/>
                        <a:ea typeface="Calibri"/>
                        <a:cs typeface="B Titr" pitchFamily="2" charset="-78"/>
                      </a:endParaRPr>
                    </a:p>
                  </a:txBody>
                  <a:tcPr marL="36979" marR="36979" marT="0" marB="0"/>
                </a:tc>
                <a:tc>
                  <a:txBody>
                    <a:bodyPr/>
                    <a:lstStyle/>
                    <a:p>
                      <a:pPr algn="r" rtl="1">
                        <a:lnSpc>
                          <a:spcPct val="115000"/>
                        </a:lnSpc>
                        <a:spcAft>
                          <a:spcPts val="0"/>
                        </a:spcAft>
                      </a:pPr>
                      <a:r>
                        <a:rPr lang="ar-SA" sz="1600">
                          <a:effectLst/>
                          <a:cs typeface="B Titr" pitchFamily="2" charset="-78"/>
                        </a:rPr>
                        <a:t>سنجش یادگیری دانش‌آموزان </a:t>
                      </a:r>
                      <a:endParaRPr lang="en-US" sz="1800">
                        <a:effectLst/>
                        <a:latin typeface="Calibri"/>
                        <a:ea typeface="Calibri"/>
                        <a:cs typeface="B Titr" pitchFamily="2" charset="-78"/>
                      </a:endParaRPr>
                    </a:p>
                  </a:txBody>
                  <a:tcPr marL="36979" marR="36979" marT="0" marB="0"/>
                </a:tc>
              </a:tr>
              <a:tr h="378607">
                <a:tc>
                  <a:txBody>
                    <a:bodyPr/>
                    <a:lstStyle/>
                    <a:p>
                      <a:pPr algn="r" rtl="1">
                        <a:lnSpc>
                          <a:spcPct val="115000"/>
                        </a:lnSpc>
                        <a:spcAft>
                          <a:spcPts val="0"/>
                        </a:spcAft>
                      </a:pPr>
                      <a:r>
                        <a:rPr lang="ar-SA" sz="1600">
                          <a:effectLst/>
                          <a:cs typeface="B Titr" pitchFamily="2" charset="-78"/>
                        </a:rPr>
                        <a:t>نصیری ولیک بنی، عبدالملکی:1393</a:t>
                      </a:r>
                      <a:endParaRPr lang="en-US" sz="1800">
                        <a:effectLst/>
                        <a:latin typeface="Calibri"/>
                        <a:ea typeface="Calibri"/>
                        <a:cs typeface="B Titr" pitchFamily="2" charset="-78"/>
                      </a:endParaRPr>
                    </a:p>
                  </a:txBody>
                  <a:tcPr marL="36979" marR="36979" marT="0" marB="0"/>
                </a:tc>
                <a:tc>
                  <a:txBody>
                    <a:bodyPr/>
                    <a:lstStyle/>
                    <a:p>
                      <a:pPr algn="r" rtl="1">
                        <a:lnSpc>
                          <a:spcPct val="115000"/>
                        </a:lnSpc>
                        <a:spcAft>
                          <a:spcPts val="0"/>
                        </a:spcAft>
                      </a:pPr>
                      <a:r>
                        <a:rPr lang="ar-SA" sz="1600">
                          <a:effectLst/>
                          <a:cs typeface="B Titr" pitchFamily="2" charset="-78"/>
                        </a:rPr>
                        <a:t>خودراهبری یادگیری دانش‌آموزان</a:t>
                      </a:r>
                      <a:endParaRPr lang="en-US" sz="1800">
                        <a:effectLst/>
                        <a:latin typeface="Calibri"/>
                        <a:ea typeface="Calibri"/>
                        <a:cs typeface="B Titr" pitchFamily="2" charset="-78"/>
                      </a:endParaRPr>
                    </a:p>
                  </a:txBody>
                  <a:tcPr marL="36979" marR="36979" marT="0" marB="0"/>
                </a:tc>
              </a:tr>
              <a:tr h="378607">
                <a:tc>
                  <a:txBody>
                    <a:bodyPr/>
                    <a:lstStyle/>
                    <a:p>
                      <a:pPr algn="r" rtl="1">
                        <a:lnSpc>
                          <a:spcPct val="115000"/>
                        </a:lnSpc>
                        <a:spcAft>
                          <a:spcPts val="0"/>
                        </a:spcAft>
                      </a:pPr>
                      <a:r>
                        <a:rPr lang="ar-SA" sz="1600">
                          <a:effectLst/>
                          <a:cs typeface="B Titr" pitchFamily="2" charset="-78"/>
                        </a:rPr>
                        <a:t>صالحی، قلتاش و آزادمهر (1389)</a:t>
                      </a:r>
                      <a:endParaRPr lang="en-US" sz="1800">
                        <a:effectLst/>
                        <a:latin typeface="Calibri"/>
                        <a:ea typeface="Calibri"/>
                        <a:cs typeface="B Titr" pitchFamily="2" charset="-78"/>
                      </a:endParaRPr>
                    </a:p>
                  </a:txBody>
                  <a:tcPr marL="36979" marR="36979" marT="0" marB="0"/>
                </a:tc>
                <a:tc>
                  <a:txBody>
                    <a:bodyPr/>
                    <a:lstStyle/>
                    <a:p>
                      <a:pPr algn="r" rtl="1">
                        <a:lnSpc>
                          <a:spcPct val="115000"/>
                        </a:lnSpc>
                        <a:spcAft>
                          <a:spcPts val="0"/>
                        </a:spcAft>
                      </a:pPr>
                      <a:r>
                        <a:rPr lang="ar-SA" sz="1600">
                          <a:effectLst/>
                          <a:cs typeface="B Titr" pitchFamily="2" charset="-78"/>
                        </a:rPr>
                        <a:t>اطلاعات و ارتباطات بر خلاقیت دبیران </a:t>
                      </a:r>
                      <a:endParaRPr lang="en-US" sz="1800">
                        <a:effectLst/>
                        <a:latin typeface="Calibri"/>
                        <a:ea typeface="Calibri"/>
                        <a:cs typeface="B Titr" pitchFamily="2" charset="-78"/>
                      </a:endParaRPr>
                    </a:p>
                  </a:txBody>
                  <a:tcPr marL="36979" marR="36979" marT="0" marB="0"/>
                </a:tc>
              </a:tr>
              <a:tr h="258854">
                <a:tc>
                  <a:txBody>
                    <a:bodyPr/>
                    <a:lstStyle/>
                    <a:p>
                      <a:pPr algn="r" rtl="1">
                        <a:lnSpc>
                          <a:spcPct val="115000"/>
                        </a:lnSpc>
                        <a:spcAft>
                          <a:spcPts val="0"/>
                        </a:spcAft>
                      </a:pPr>
                      <a:r>
                        <a:rPr lang="ar-SA" sz="1600">
                          <a:effectLst/>
                          <a:cs typeface="B Titr" pitchFamily="2" charset="-78"/>
                        </a:rPr>
                        <a:t>دانش پژوه و فرزاد: 1385</a:t>
                      </a:r>
                      <a:endParaRPr lang="en-US" sz="1800">
                        <a:effectLst/>
                        <a:latin typeface="Calibri"/>
                        <a:ea typeface="Calibri"/>
                        <a:cs typeface="B Titr" pitchFamily="2" charset="-78"/>
                      </a:endParaRPr>
                    </a:p>
                  </a:txBody>
                  <a:tcPr marL="36979" marR="36979" marT="0" marB="0"/>
                </a:tc>
                <a:tc rowSpan="2">
                  <a:txBody>
                    <a:bodyPr/>
                    <a:lstStyle/>
                    <a:p>
                      <a:pPr algn="r" rtl="1">
                        <a:lnSpc>
                          <a:spcPct val="115000"/>
                        </a:lnSpc>
                        <a:spcAft>
                          <a:spcPts val="0"/>
                        </a:spcAft>
                      </a:pPr>
                      <a:r>
                        <a:rPr lang="ar-SA" sz="1600">
                          <a:effectLst/>
                          <a:cs typeface="B Titr" pitchFamily="2" charset="-78"/>
                        </a:rPr>
                        <a:t>ارزیابی در دوره ابتدایی</a:t>
                      </a:r>
                      <a:endParaRPr lang="en-US" sz="1800">
                        <a:effectLst/>
                        <a:latin typeface="Calibri"/>
                        <a:ea typeface="Calibri"/>
                        <a:cs typeface="B Titr" pitchFamily="2" charset="-78"/>
                      </a:endParaRPr>
                    </a:p>
                  </a:txBody>
                  <a:tcPr marL="36979" marR="36979" marT="0" marB="0"/>
                </a:tc>
              </a:tr>
              <a:tr h="258854">
                <a:tc>
                  <a:txBody>
                    <a:bodyPr/>
                    <a:lstStyle/>
                    <a:p>
                      <a:pPr algn="r" rtl="1">
                        <a:lnSpc>
                          <a:spcPct val="115000"/>
                        </a:lnSpc>
                        <a:spcAft>
                          <a:spcPts val="0"/>
                        </a:spcAft>
                      </a:pPr>
                      <a:r>
                        <a:rPr lang="ar-SA" sz="1600">
                          <a:effectLst/>
                          <a:cs typeface="B Titr" pitchFamily="2" charset="-78"/>
                        </a:rPr>
                        <a:t>کریمی: 1387</a:t>
                      </a:r>
                      <a:endParaRPr lang="en-US" sz="1800">
                        <a:effectLst/>
                        <a:latin typeface="Calibri"/>
                        <a:ea typeface="Calibri"/>
                        <a:cs typeface="B Titr" pitchFamily="2" charset="-78"/>
                      </a:endParaRPr>
                    </a:p>
                  </a:txBody>
                  <a:tcPr marL="36979" marR="36979" marT="0" marB="0"/>
                </a:tc>
                <a:tc vMerge="1">
                  <a:txBody>
                    <a:bodyPr/>
                    <a:lstStyle/>
                    <a:p>
                      <a:pPr rtl="1"/>
                      <a:endParaRPr lang="fa-IR"/>
                    </a:p>
                  </a:txBody>
                  <a:tcPr/>
                </a:tc>
              </a:tr>
              <a:tr h="504809">
                <a:tc>
                  <a:txBody>
                    <a:bodyPr/>
                    <a:lstStyle/>
                    <a:p>
                      <a:pPr algn="r" rtl="1">
                        <a:lnSpc>
                          <a:spcPct val="115000"/>
                        </a:lnSpc>
                        <a:spcAft>
                          <a:spcPts val="0"/>
                        </a:spcAft>
                      </a:pPr>
                      <a:r>
                        <a:rPr lang="ar-SA" sz="1600">
                          <a:effectLst/>
                          <a:cs typeface="B Titr" pitchFamily="2" charset="-78"/>
                        </a:rPr>
                        <a:t>دانش‌پژوه، 1382</a:t>
                      </a:r>
                      <a:endParaRPr lang="en-US" sz="1800">
                        <a:effectLst/>
                        <a:latin typeface="Calibri"/>
                        <a:ea typeface="Calibri"/>
                        <a:cs typeface="B Titr" pitchFamily="2" charset="-78"/>
                      </a:endParaRPr>
                    </a:p>
                  </a:txBody>
                  <a:tcPr marL="36979" marR="36979" marT="0" marB="0"/>
                </a:tc>
                <a:tc>
                  <a:txBody>
                    <a:bodyPr/>
                    <a:lstStyle/>
                    <a:p>
                      <a:pPr algn="r" rtl="1">
                        <a:lnSpc>
                          <a:spcPct val="115000"/>
                        </a:lnSpc>
                        <a:spcAft>
                          <a:spcPts val="0"/>
                        </a:spcAft>
                      </a:pPr>
                      <a:r>
                        <a:rPr lang="ar-SA" sz="1600">
                          <a:effectLst/>
                          <a:cs typeface="B Titr" pitchFamily="2" charset="-78"/>
                        </a:rPr>
                        <a:t>سنجش مهارت‌های تدریس در راهنمایی</a:t>
                      </a:r>
                      <a:endParaRPr lang="en-US" sz="1800">
                        <a:effectLst/>
                        <a:latin typeface="Calibri"/>
                        <a:ea typeface="Calibri"/>
                        <a:cs typeface="B Titr" pitchFamily="2" charset="-78"/>
                      </a:endParaRPr>
                    </a:p>
                  </a:txBody>
                  <a:tcPr marL="36979" marR="36979" marT="0" marB="0"/>
                </a:tc>
              </a:tr>
              <a:tr h="258854">
                <a:tc>
                  <a:txBody>
                    <a:bodyPr/>
                    <a:lstStyle/>
                    <a:p>
                      <a:pPr algn="r" rtl="1">
                        <a:lnSpc>
                          <a:spcPct val="115000"/>
                        </a:lnSpc>
                        <a:spcAft>
                          <a:spcPts val="0"/>
                        </a:spcAft>
                      </a:pPr>
                      <a:r>
                        <a:rPr lang="ar-SA" sz="1600">
                          <a:effectLst/>
                          <a:cs typeface="B Titr" pitchFamily="2" charset="-78"/>
                        </a:rPr>
                        <a:t>نادری، حاجی‌زاده، شریعتمداری، سیف نراقی: 1389</a:t>
                      </a:r>
                      <a:endParaRPr lang="en-US" sz="1800">
                        <a:effectLst/>
                        <a:latin typeface="Calibri"/>
                        <a:ea typeface="Calibri"/>
                        <a:cs typeface="B Titr" pitchFamily="2" charset="-78"/>
                      </a:endParaRPr>
                    </a:p>
                  </a:txBody>
                  <a:tcPr marL="36979" marR="36979" marT="0" marB="0"/>
                </a:tc>
                <a:tc>
                  <a:txBody>
                    <a:bodyPr/>
                    <a:lstStyle/>
                    <a:p>
                      <a:pPr algn="r" rtl="1">
                        <a:lnSpc>
                          <a:spcPct val="115000"/>
                        </a:lnSpc>
                        <a:spcAft>
                          <a:spcPts val="0"/>
                        </a:spcAft>
                      </a:pPr>
                      <a:r>
                        <a:rPr lang="ar-SA" sz="1600">
                          <a:effectLst/>
                          <a:cs typeface="B Titr" pitchFamily="2" charset="-78"/>
                        </a:rPr>
                        <a:t>ارتقای کیفی مهارت‌ها</a:t>
                      </a:r>
                      <a:endParaRPr lang="en-US" sz="1800">
                        <a:effectLst/>
                        <a:latin typeface="Calibri"/>
                        <a:ea typeface="Calibri"/>
                        <a:cs typeface="B Titr" pitchFamily="2" charset="-78"/>
                      </a:endParaRPr>
                    </a:p>
                  </a:txBody>
                  <a:tcPr marL="36979" marR="36979" marT="0" marB="0"/>
                </a:tc>
              </a:tr>
              <a:tr h="378607">
                <a:tc>
                  <a:txBody>
                    <a:bodyPr/>
                    <a:lstStyle/>
                    <a:p>
                      <a:pPr algn="r" rtl="1">
                        <a:lnSpc>
                          <a:spcPct val="115000"/>
                        </a:lnSpc>
                        <a:spcAft>
                          <a:spcPts val="0"/>
                        </a:spcAft>
                      </a:pPr>
                      <a:r>
                        <a:rPr lang="ar-SA" sz="1600" dirty="0">
                          <a:effectLst/>
                          <a:cs typeface="B Titr" pitchFamily="2" charset="-78"/>
                        </a:rPr>
                        <a:t>جلیلی و نیک‌فرجام: 1391</a:t>
                      </a:r>
                      <a:endParaRPr lang="en-US" sz="1800" dirty="0">
                        <a:effectLst/>
                        <a:latin typeface="Calibri"/>
                        <a:ea typeface="Calibri"/>
                        <a:cs typeface="B Titr" pitchFamily="2" charset="-78"/>
                      </a:endParaRPr>
                    </a:p>
                  </a:txBody>
                  <a:tcPr marL="36979" marR="36979" marT="0" marB="0"/>
                </a:tc>
                <a:tc>
                  <a:txBody>
                    <a:bodyPr/>
                    <a:lstStyle/>
                    <a:p>
                      <a:pPr algn="r" rtl="1">
                        <a:lnSpc>
                          <a:spcPct val="115000"/>
                        </a:lnSpc>
                        <a:spcAft>
                          <a:spcPts val="0"/>
                        </a:spcAft>
                      </a:pPr>
                      <a:r>
                        <a:rPr lang="ar-SA" sz="1600">
                          <a:effectLst/>
                          <a:cs typeface="B Titr" pitchFamily="2" charset="-78"/>
                        </a:rPr>
                        <a:t>مقایسه وضع موجود و مطلوب</a:t>
                      </a:r>
                      <a:endParaRPr lang="en-US" sz="1800">
                        <a:effectLst/>
                        <a:latin typeface="Calibri"/>
                        <a:ea typeface="Calibri"/>
                        <a:cs typeface="B Titr" pitchFamily="2" charset="-78"/>
                      </a:endParaRPr>
                    </a:p>
                  </a:txBody>
                  <a:tcPr marL="36979" marR="36979" marT="0" marB="0"/>
                </a:tc>
              </a:tr>
              <a:tr h="631012">
                <a:tc>
                  <a:txBody>
                    <a:bodyPr/>
                    <a:lstStyle/>
                    <a:p>
                      <a:pPr algn="r" rtl="1">
                        <a:lnSpc>
                          <a:spcPct val="115000"/>
                        </a:lnSpc>
                        <a:spcAft>
                          <a:spcPts val="0"/>
                        </a:spcAft>
                      </a:pPr>
                      <a:r>
                        <a:rPr lang="ar-SA" sz="1600">
                          <a:effectLst/>
                          <a:cs typeface="B Titr" pitchFamily="2" charset="-78"/>
                        </a:rPr>
                        <a:t>علیجانزاده: 1392</a:t>
                      </a:r>
                      <a:endParaRPr lang="en-US" sz="1800">
                        <a:effectLst/>
                        <a:latin typeface="Calibri"/>
                        <a:ea typeface="Calibri"/>
                        <a:cs typeface="B Titr" pitchFamily="2" charset="-78"/>
                      </a:endParaRPr>
                    </a:p>
                  </a:txBody>
                  <a:tcPr marL="36979" marR="36979" marT="0" marB="0"/>
                </a:tc>
                <a:tc>
                  <a:txBody>
                    <a:bodyPr/>
                    <a:lstStyle/>
                    <a:p>
                      <a:pPr algn="r" rtl="1">
                        <a:lnSpc>
                          <a:spcPct val="115000"/>
                        </a:lnSpc>
                        <a:spcAft>
                          <a:spcPts val="0"/>
                        </a:spcAft>
                      </a:pPr>
                      <a:r>
                        <a:rPr lang="ar-SA" sz="1600" dirty="0">
                          <a:effectLst/>
                          <a:cs typeface="B Titr" pitchFamily="2" charset="-78"/>
                        </a:rPr>
                        <a:t>فناوری اطلاعات و ارتباطات با اثربخشی وظایف</a:t>
                      </a:r>
                      <a:endParaRPr lang="en-US" sz="1800" dirty="0">
                        <a:effectLst/>
                        <a:latin typeface="Calibri"/>
                        <a:ea typeface="Calibri"/>
                        <a:cs typeface="B Titr" pitchFamily="2" charset="-78"/>
                      </a:endParaRPr>
                    </a:p>
                  </a:txBody>
                  <a:tcPr marL="36979" marR="36979" marT="0" marB="0"/>
                </a:tc>
              </a:tr>
            </a:tbl>
          </a:graphicData>
        </a:graphic>
      </p:graphicFrame>
    </p:spTree>
    <p:extLst>
      <p:ext uri="{BB962C8B-B14F-4D97-AF65-F5344CB8AC3E}">
        <p14:creationId xmlns:p14="http://schemas.microsoft.com/office/powerpoint/2010/main" val="1344671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116632"/>
            <a:ext cx="8352928" cy="504056"/>
          </a:xfrm>
        </p:spPr>
        <p:txBody>
          <a:bodyPr>
            <a:normAutofit fontScale="92500" lnSpcReduction="10000"/>
          </a:bodyPr>
          <a:lstStyle/>
          <a:p>
            <a:pPr algn="ctr"/>
            <a:r>
              <a:rPr lang="ar-SA" sz="2800" b="1" dirty="0" smtClean="0">
                <a:cs typeface="B Titr" pitchFamily="2" charset="-78"/>
              </a:rPr>
              <a:t>جمع‌بندی </a:t>
            </a:r>
            <a:r>
              <a:rPr lang="ar-SA" sz="2800" b="1" dirty="0">
                <a:cs typeface="B Titr" pitchFamily="2" charset="-78"/>
              </a:rPr>
              <a:t>نتایج </a:t>
            </a:r>
            <a:r>
              <a:rPr lang="ar-SA" sz="2800" b="1" dirty="0" smtClean="0">
                <a:cs typeface="B Titr" pitchFamily="2" charset="-78"/>
              </a:rPr>
              <a:t>پیشینه</a:t>
            </a:r>
            <a:r>
              <a:rPr lang="fa-IR" sz="2800" b="1" dirty="0" smtClean="0">
                <a:cs typeface="B Titr" pitchFamily="2" charset="-78"/>
              </a:rPr>
              <a:t>‌ها</a:t>
            </a:r>
            <a:r>
              <a:rPr lang="ar-SA" sz="2800" b="1" dirty="0" smtClean="0">
                <a:cs typeface="B Titr" pitchFamily="2" charset="-78"/>
              </a:rPr>
              <a:t>‌</a:t>
            </a:r>
            <a:r>
              <a:rPr lang="fa-IR" sz="2800" b="1" dirty="0" smtClean="0">
                <a:cs typeface="B Titr" pitchFamily="2" charset="-78"/>
              </a:rPr>
              <a:t>: توسعه حرفه‌ای معلمان</a:t>
            </a:r>
            <a:r>
              <a:rPr lang="ar-SA" dirty="0"/>
              <a:t> </a:t>
            </a:r>
            <a:endParaRPr lang="en-US" b="1" dirty="0"/>
          </a:p>
          <a:p>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val="2218634066"/>
              </p:ext>
            </p:extLst>
          </p:nvPr>
        </p:nvGraphicFramePr>
        <p:xfrm>
          <a:off x="179512" y="803201"/>
          <a:ext cx="8640960" cy="5731254"/>
        </p:xfrm>
        <a:graphic>
          <a:graphicData uri="http://schemas.openxmlformats.org/drawingml/2006/table">
            <a:tbl>
              <a:tblPr rtl="1" firstRow="1" firstCol="1" bandRow="1">
                <a:tableStyleId>{284E427A-3D55-4303-BF80-6455036E1DE7}</a:tableStyleId>
              </a:tblPr>
              <a:tblGrid>
                <a:gridCol w="4328864"/>
                <a:gridCol w="4312096"/>
              </a:tblGrid>
              <a:tr h="303874">
                <a:tc>
                  <a:txBody>
                    <a:bodyPr/>
                    <a:lstStyle/>
                    <a:p>
                      <a:pPr algn="r" rtl="1">
                        <a:lnSpc>
                          <a:spcPct val="115000"/>
                        </a:lnSpc>
                        <a:spcAft>
                          <a:spcPts val="0"/>
                        </a:spcAft>
                      </a:pPr>
                      <a:r>
                        <a:rPr lang="ar-SA" sz="1800" dirty="0">
                          <a:effectLst/>
                          <a:cs typeface="B Titr" pitchFamily="2" charset="-78"/>
                        </a:rPr>
                        <a:t>نویسنده و سال نشر</a:t>
                      </a:r>
                      <a:endParaRPr lang="en-US" sz="1800" dirty="0">
                        <a:effectLst/>
                        <a:latin typeface="Calibri"/>
                        <a:ea typeface="Calibri"/>
                        <a:cs typeface="B Titr" pitchFamily="2" charset="-78"/>
                      </a:endParaRPr>
                    </a:p>
                  </a:txBody>
                  <a:tcPr marL="17433" marR="17433" marT="0" marB="0"/>
                </a:tc>
                <a:tc>
                  <a:txBody>
                    <a:bodyPr/>
                    <a:lstStyle/>
                    <a:p>
                      <a:pPr algn="r" rtl="1">
                        <a:lnSpc>
                          <a:spcPct val="115000"/>
                        </a:lnSpc>
                        <a:spcAft>
                          <a:spcPts val="0"/>
                        </a:spcAft>
                      </a:pPr>
                      <a:r>
                        <a:rPr lang="ar-SA" sz="1800" dirty="0">
                          <a:effectLst/>
                          <a:cs typeface="B Titr" pitchFamily="2" charset="-78"/>
                        </a:rPr>
                        <a:t>رویکرد</a:t>
                      </a:r>
                      <a:endParaRPr lang="en-US" sz="1800" dirty="0">
                        <a:effectLst/>
                        <a:latin typeface="Calibri"/>
                        <a:ea typeface="Calibri"/>
                        <a:cs typeface="B Titr" pitchFamily="2" charset="-78"/>
                      </a:endParaRPr>
                    </a:p>
                  </a:txBody>
                  <a:tcPr marL="17433" marR="17433" marT="0" marB="0"/>
                </a:tc>
              </a:tr>
              <a:tr h="303874">
                <a:tc>
                  <a:txBody>
                    <a:bodyPr/>
                    <a:lstStyle/>
                    <a:p>
                      <a:pPr algn="r" rtl="1">
                        <a:lnSpc>
                          <a:spcPct val="115000"/>
                        </a:lnSpc>
                        <a:spcAft>
                          <a:spcPts val="0"/>
                        </a:spcAft>
                      </a:pPr>
                      <a:r>
                        <a:rPr lang="ar-SA" sz="1800">
                          <a:effectLst/>
                          <a:cs typeface="B Titr" pitchFamily="2" charset="-78"/>
                        </a:rPr>
                        <a:t>پنتون، پارکر و تانهیل: 2015</a:t>
                      </a:r>
                      <a:endParaRPr lang="en-US" sz="1800">
                        <a:effectLst/>
                        <a:latin typeface="Calibri"/>
                        <a:ea typeface="Calibri"/>
                        <a:cs typeface="B Titr" pitchFamily="2" charset="-78"/>
                      </a:endParaRPr>
                    </a:p>
                  </a:txBody>
                  <a:tcPr marL="17433" marR="17433" marT="0" marB="0"/>
                </a:tc>
                <a:tc>
                  <a:txBody>
                    <a:bodyPr/>
                    <a:lstStyle/>
                    <a:p>
                      <a:pPr algn="r" rtl="1">
                        <a:lnSpc>
                          <a:spcPct val="115000"/>
                        </a:lnSpc>
                        <a:spcAft>
                          <a:spcPts val="0"/>
                        </a:spcAft>
                      </a:pPr>
                      <a:r>
                        <a:rPr lang="ar-SA" sz="1800">
                          <a:effectLst/>
                          <a:cs typeface="B Titr" pitchFamily="2" charset="-78"/>
                        </a:rPr>
                        <a:t>خودیاری معلمان</a:t>
                      </a:r>
                      <a:endParaRPr lang="en-US" sz="1800">
                        <a:effectLst/>
                        <a:latin typeface="Calibri"/>
                        <a:ea typeface="Calibri"/>
                        <a:cs typeface="B Titr" pitchFamily="2" charset="-78"/>
                      </a:endParaRPr>
                    </a:p>
                  </a:txBody>
                  <a:tcPr marL="17433" marR="17433" marT="0" marB="0"/>
                </a:tc>
              </a:tr>
              <a:tr h="684722">
                <a:tc>
                  <a:txBody>
                    <a:bodyPr/>
                    <a:lstStyle/>
                    <a:p>
                      <a:pPr algn="r" rtl="1">
                        <a:lnSpc>
                          <a:spcPct val="115000"/>
                        </a:lnSpc>
                        <a:spcAft>
                          <a:spcPts val="0"/>
                        </a:spcAft>
                      </a:pPr>
                      <a:r>
                        <a:rPr lang="ar-SA" sz="1800">
                          <a:effectLst/>
                          <a:cs typeface="B Titr" pitchFamily="2" charset="-78"/>
                        </a:rPr>
                        <a:t>راوههالی، ماساو، کوتام، و موتشانی: 2017</a:t>
                      </a:r>
                      <a:endParaRPr lang="en-US" sz="1800">
                        <a:effectLst/>
                        <a:latin typeface="Calibri"/>
                        <a:ea typeface="Calibri"/>
                        <a:cs typeface="B Titr" pitchFamily="2" charset="-78"/>
                      </a:endParaRPr>
                    </a:p>
                  </a:txBody>
                  <a:tcPr marL="17433" marR="17433" marT="0" marB="0"/>
                </a:tc>
                <a:tc>
                  <a:txBody>
                    <a:bodyPr/>
                    <a:lstStyle/>
                    <a:p>
                      <a:pPr algn="r" rtl="1">
                        <a:lnSpc>
                          <a:spcPct val="115000"/>
                        </a:lnSpc>
                        <a:spcAft>
                          <a:spcPts val="0"/>
                        </a:spcAft>
                      </a:pPr>
                      <a:r>
                        <a:rPr lang="fa-IR" sz="1800">
                          <a:effectLst/>
                          <a:cs typeface="B Titr" pitchFamily="2" charset="-78"/>
                        </a:rPr>
                        <a:t>مدل توسعه  حرفه‌ای معلمان مبتنی بر تجربه</a:t>
                      </a:r>
                      <a:endParaRPr lang="en-US" sz="1800">
                        <a:effectLst/>
                        <a:latin typeface="Calibri"/>
                        <a:ea typeface="Calibri"/>
                        <a:cs typeface="B Titr" pitchFamily="2" charset="-78"/>
                      </a:endParaRPr>
                    </a:p>
                  </a:txBody>
                  <a:tcPr marL="17433" marR="17433" marT="0" marB="0"/>
                </a:tc>
              </a:tr>
              <a:tr h="560227">
                <a:tc>
                  <a:txBody>
                    <a:bodyPr/>
                    <a:lstStyle/>
                    <a:p>
                      <a:pPr algn="r" rtl="1">
                        <a:lnSpc>
                          <a:spcPct val="115000"/>
                        </a:lnSpc>
                        <a:spcAft>
                          <a:spcPts val="0"/>
                        </a:spcAft>
                      </a:pPr>
                      <a:r>
                        <a:rPr lang="ar-SA" sz="1800" dirty="0">
                          <a:effectLst/>
                          <a:cs typeface="B Titr" pitchFamily="2" charset="-78"/>
                        </a:rPr>
                        <a:t>خدیوی و ملکی: 1386</a:t>
                      </a:r>
                      <a:endParaRPr lang="en-US" sz="1800" dirty="0">
                        <a:effectLst/>
                        <a:latin typeface="Calibri"/>
                        <a:ea typeface="Calibri"/>
                        <a:cs typeface="B Titr" pitchFamily="2" charset="-78"/>
                      </a:endParaRPr>
                    </a:p>
                  </a:txBody>
                  <a:tcPr marL="17433" marR="17433" marT="0" marB="0"/>
                </a:tc>
                <a:tc>
                  <a:txBody>
                    <a:bodyPr/>
                    <a:lstStyle/>
                    <a:p>
                      <a:pPr algn="r" rtl="1">
                        <a:lnSpc>
                          <a:spcPct val="115000"/>
                        </a:lnSpc>
                        <a:spcAft>
                          <a:spcPts val="0"/>
                        </a:spcAft>
                      </a:pPr>
                      <a:r>
                        <a:rPr lang="ar-SA" sz="1800">
                          <a:effectLst/>
                          <a:cs typeface="B Titr" pitchFamily="2" charset="-78"/>
                        </a:rPr>
                        <a:t>تدوين الگوي براي نظارت حمايتي</a:t>
                      </a:r>
                      <a:endParaRPr lang="en-US" sz="1800">
                        <a:effectLst/>
                        <a:latin typeface="Calibri"/>
                        <a:ea typeface="Calibri"/>
                        <a:cs typeface="B Titr" pitchFamily="2" charset="-78"/>
                      </a:endParaRPr>
                    </a:p>
                  </a:txBody>
                  <a:tcPr marL="17433" marR="17433" marT="0" marB="0"/>
                </a:tc>
              </a:tr>
              <a:tr h="435731">
                <a:tc rowSpan="2">
                  <a:txBody>
                    <a:bodyPr/>
                    <a:lstStyle/>
                    <a:p>
                      <a:pPr algn="r" rtl="1">
                        <a:lnSpc>
                          <a:spcPct val="115000"/>
                        </a:lnSpc>
                        <a:spcAft>
                          <a:spcPts val="0"/>
                        </a:spcAft>
                      </a:pPr>
                      <a:r>
                        <a:rPr lang="ar-SA" sz="1800" dirty="0">
                          <a:effectLst/>
                          <a:cs typeface="B Titr" pitchFamily="2" charset="-78"/>
                        </a:rPr>
                        <a:t>طاهری، عارفی، پرداختچی، قهرمانی: 1392</a:t>
                      </a:r>
                      <a:endParaRPr lang="en-US" sz="1800" dirty="0">
                        <a:effectLst/>
                        <a:latin typeface="Calibri"/>
                        <a:ea typeface="Calibri"/>
                        <a:cs typeface="B Titr" pitchFamily="2" charset="-78"/>
                      </a:endParaRPr>
                    </a:p>
                  </a:txBody>
                  <a:tcPr marL="17433" marR="17433" marT="0" marB="0"/>
                </a:tc>
                <a:tc>
                  <a:txBody>
                    <a:bodyPr/>
                    <a:lstStyle/>
                    <a:p>
                      <a:pPr algn="r" rtl="1">
                        <a:lnSpc>
                          <a:spcPct val="115000"/>
                        </a:lnSpc>
                        <a:spcAft>
                          <a:spcPts val="0"/>
                        </a:spcAft>
                      </a:pPr>
                      <a:r>
                        <a:rPr lang="ar-SA" sz="1800">
                          <a:effectLst/>
                          <a:cs typeface="B Titr" pitchFamily="2" charset="-78"/>
                        </a:rPr>
                        <a:t>کاوش در مراکز تربیت معلم</a:t>
                      </a:r>
                      <a:endParaRPr lang="en-US" sz="1800">
                        <a:effectLst/>
                        <a:latin typeface="Calibri"/>
                        <a:ea typeface="Calibri"/>
                        <a:cs typeface="B Titr" pitchFamily="2" charset="-78"/>
                      </a:endParaRPr>
                    </a:p>
                  </a:txBody>
                  <a:tcPr marL="17433" marR="17433" marT="0" marB="0"/>
                </a:tc>
              </a:tr>
              <a:tr h="414836">
                <a:tc vMerge="1">
                  <a:txBody>
                    <a:bodyPr/>
                    <a:lstStyle/>
                    <a:p>
                      <a:pPr rtl="1"/>
                      <a:endParaRPr lang="fa-IR"/>
                    </a:p>
                  </a:txBody>
                  <a:tcPr/>
                </a:tc>
                <a:tc>
                  <a:txBody>
                    <a:bodyPr/>
                    <a:lstStyle/>
                    <a:p>
                      <a:pPr algn="r" rtl="1">
                        <a:lnSpc>
                          <a:spcPct val="115000"/>
                        </a:lnSpc>
                        <a:spcAft>
                          <a:spcPts val="0"/>
                        </a:spcAft>
                      </a:pPr>
                      <a:r>
                        <a:rPr lang="ar-SA" sz="1800" dirty="0">
                          <a:effectLst/>
                          <a:cs typeface="B Titr" pitchFamily="2" charset="-78"/>
                        </a:rPr>
                        <a:t>ادراک و نگرش معلمان در مراکز تربیت معلم</a:t>
                      </a:r>
                      <a:endParaRPr lang="en-US" sz="1800" dirty="0">
                        <a:effectLst/>
                        <a:latin typeface="Calibri"/>
                        <a:ea typeface="Calibri"/>
                        <a:cs typeface="B Titr" pitchFamily="2" charset="-78"/>
                      </a:endParaRPr>
                    </a:p>
                  </a:txBody>
                  <a:tcPr marL="17433" marR="17433" marT="0" marB="0"/>
                </a:tc>
              </a:tr>
              <a:tr h="607747">
                <a:tc>
                  <a:txBody>
                    <a:bodyPr/>
                    <a:lstStyle/>
                    <a:p>
                      <a:pPr algn="r" rtl="1">
                        <a:lnSpc>
                          <a:spcPct val="115000"/>
                        </a:lnSpc>
                        <a:spcAft>
                          <a:spcPts val="0"/>
                        </a:spcAft>
                      </a:pPr>
                      <a:r>
                        <a:rPr lang="ar-SA" sz="1800">
                          <a:effectLst/>
                          <a:cs typeface="B Titr" pitchFamily="2" charset="-78"/>
                        </a:rPr>
                        <a:t>زارعی شمس آبادی، نجفی، سعادتمند، یارمحمدیان: 1393</a:t>
                      </a:r>
                      <a:endParaRPr lang="en-US" sz="1800">
                        <a:effectLst/>
                        <a:latin typeface="Calibri"/>
                        <a:ea typeface="Calibri"/>
                        <a:cs typeface="B Titr" pitchFamily="2" charset="-78"/>
                      </a:endParaRPr>
                    </a:p>
                  </a:txBody>
                  <a:tcPr marL="17433" marR="17433" marT="0" marB="0"/>
                </a:tc>
                <a:tc>
                  <a:txBody>
                    <a:bodyPr/>
                    <a:lstStyle/>
                    <a:p>
                      <a:pPr algn="r" rtl="1">
                        <a:lnSpc>
                          <a:spcPct val="115000"/>
                        </a:lnSpc>
                        <a:spcAft>
                          <a:spcPts val="0"/>
                        </a:spcAft>
                      </a:pPr>
                      <a:r>
                        <a:rPr lang="ar-SA" sz="1800" dirty="0">
                          <a:effectLst/>
                          <a:cs typeface="B Titr" pitchFamily="2" charset="-78"/>
                        </a:rPr>
                        <a:t>فناوری نانو</a:t>
                      </a:r>
                      <a:endParaRPr lang="en-US" sz="1800" dirty="0">
                        <a:effectLst/>
                        <a:latin typeface="Calibri"/>
                        <a:ea typeface="Calibri"/>
                        <a:cs typeface="B Titr" pitchFamily="2" charset="-78"/>
                      </a:endParaRPr>
                    </a:p>
                  </a:txBody>
                  <a:tcPr marL="17433" marR="17433" marT="0" marB="0"/>
                </a:tc>
              </a:tr>
              <a:tr h="435731">
                <a:tc>
                  <a:txBody>
                    <a:bodyPr/>
                    <a:lstStyle/>
                    <a:p>
                      <a:pPr algn="r" rtl="1">
                        <a:lnSpc>
                          <a:spcPct val="115000"/>
                        </a:lnSpc>
                        <a:spcAft>
                          <a:spcPts val="0"/>
                        </a:spcAft>
                      </a:pPr>
                      <a:r>
                        <a:rPr lang="ar-SA" sz="1800">
                          <a:effectLst/>
                          <a:cs typeface="B Titr" pitchFamily="2" charset="-78"/>
                        </a:rPr>
                        <a:t>جانسون و فاگو، 2010</a:t>
                      </a:r>
                      <a:endParaRPr lang="en-US" sz="1800">
                        <a:effectLst/>
                        <a:latin typeface="Calibri"/>
                        <a:ea typeface="Calibri"/>
                        <a:cs typeface="B Titr" pitchFamily="2" charset="-78"/>
                      </a:endParaRPr>
                    </a:p>
                  </a:txBody>
                  <a:tcPr marL="17433" marR="17433" marT="0" marB="0"/>
                </a:tc>
                <a:tc>
                  <a:txBody>
                    <a:bodyPr/>
                    <a:lstStyle/>
                    <a:p>
                      <a:pPr algn="r" rtl="1">
                        <a:lnSpc>
                          <a:spcPct val="115000"/>
                        </a:lnSpc>
                        <a:spcAft>
                          <a:spcPts val="0"/>
                        </a:spcAft>
                      </a:pPr>
                      <a:r>
                        <a:rPr lang="ar-SA" sz="1800">
                          <a:effectLst/>
                          <a:cs typeface="B Titr" pitchFamily="2" charset="-78"/>
                        </a:rPr>
                        <a:t>رشد معلمان مدرسه راهنمایی</a:t>
                      </a:r>
                      <a:endParaRPr lang="en-US" sz="1800">
                        <a:effectLst/>
                        <a:latin typeface="Calibri"/>
                        <a:ea typeface="Calibri"/>
                        <a:cs typeface="B Titr" pitchFamily="2" charset="-78"/>
                      </a:endParaRPr>
                    </a:p>
                  </a:txBody>
                  <a:tcPr marL="17433" marR="17433" marT="0" marB="0"/>
                </a:tc>
              </a:tr>
              <a:tr h="303874">
                <a:tc>
                  <a:txBody>
                    <a:bodyPr/>
                    <a:lstStyle/>
                    <a:p>
                      <a:pPr algn="r" rtl="1">
                        <a:lnSpc>
                          <a:spcPct val="115000"/>
                        </a:lnSpc>
                        <a:spcAft>
                          <a:spcPts val="0"/>
                        </a:spcAft>
                      </a:pPr>
                      <a:r>
                        <a:rPr lang="ar-SA" sz="1800">
                          <a:effectLst/>
                          <a:cs typeface="B Titr" pitchFamily="2" charset="-78"/>
                        </a:rPr>
                        <a:t>هُوای، بردن، وایت، الیوت: 2006</a:t>
                      </a:r>
                      <a:endParaRPr lang="en-US" sz="1800">
                        <a:effectLst/>
                        <a:latin typeface="Calibri"/>
                        <a:ea typeface="Calibri"/>
                        <a:cs typeface="B Titr" pitchFamily="2" charset="-78"/>
                      </a:endParaRPr>
                    </a:p>
                  </a:txBody>
                  <a:tcPr marL="17433" marR="17433" marT="0" marB="0"/>
                </a:tc>
                <a:tc rowSpan="2">
                  <a:txBody>
                    <a:bodyPr/>
                    <a:lstStyle/>
                    <a:p>
                      <a:pPr algn="r" rtl="1">
                        <a:lnSpc>
                          <a:spcPct val="115000"/>
                        </a:lnSpc>
                        <a:spcAft>
                          <a:spcPts val="0"/>
                        </a:spcAft>
                      </a:pPr>
                      <a:r>
                        <a:rPr lang="ar-SA" sz="1800">
                          <a:effectLst/>
                          <a:cs typeface="B Titr" pitchFamily="2" charset="-78"/>
                        </a:rPr>
                        <a:t> </a:t>
                      </a:r>
                      <a:endParaRPr lang="en-US" sz="1800">
                        <a:effectLst/>
                        <a:cs typeface="B Titr" pitchFamily="2" charset="-78"/>
                      </a:endParaRPr>
                    </a:p>
                    <a:p>
                      <a:pPr algn="r" rtl="1">
                        <a:lnSpc>
                          <a:spcPct val="115000"/>
                        </a:lnSpc>
                        <a:spcAft>
                          <a:spcPts val="0"/>
                        </a:spcAft>
                      </a:pPr>
                      <a:r>
                        <a:rPr lang="ar-SA" sz="1800">
                          <a:effectLst/>
                          <a:cs typeface="B Titr" pitchFamily="2" charset="-78"/>
                        </a:rPr>
                        <a:t>ارزیابی فردی</a:t>
                      </a:r>
                      <a:endParaRPr lang="en-US" sz="1800">
                        <a:effectLst/>
                        <a:latin typeface="Calibri"/>
                        <a:ea typeface="Calibri"/>
                        <a:cs typeface="B Titr" pitchFamily="2" charset="-78"/>
                      </a:endParaRPr>
                    </a:p>
                  </a:txBody>
                  <a:tcPr marL="17433" marR="17433" marT="0" marB="0"/>
                </a:tc>
              </a:tr>
              <a:tr h="303874">
                <a:tc>
                  <a:txBody>
                    <a:bodyPr/>
                    <a:lstStyle/>
                    <a:p>
                      <a:pPr algn="r" rtl="1">
                        <a:lnSpc>
                          <a:spcPct val="115000"/>
                        </a:lnSpc>
                        <a:spcAft>
                          <a:spcPts val="0"/>
                        </a:spcAft>
                      </a:pPr>
                      <a:r>
                        <a:rPr lang="fa-IR" sz="1800">
                          <a:effectLst/>
                          <a:cs typeface="B Titr" pitchFamily="2" charset="-78"/>
                        </a:rPr>
                        <a:t>آخوندی و  صفایی موحد: 1394</a:t>
                      </a:r>
                      <a:endParaRPr lang="en-US" sz="1800">
                        <a:effectLst/>
                        <a:latin typeface="Calibri"/>
                        <a:ea typeface="Calibri"/>
                        <a:cs typeface="B Titr" pitchFamily="2" charset="-78"/>
                      </a:endParaRPr>
                    </a:p>
                  </a:txBody>
                  <a:tcPr marL="17433" marR="17433" marT="0" marB="0"/>
                </a:tc>
                <a:tc vMerge="1">
                  <a:txBody>
                    <a:bodyPr/>
                    <a:lstStyle/>
                    <a:p>
                      <a:pPr rtl="1"/>
                      <a:endParaRPr lang="fa-IR"/>
                    </a:p>
                  </a:txBody>
                  <a:tcPr/>
                </a:tc>
              </a:tr>
              <a:tr h="373486">
                <a:tc>
                  <a:txBody>
                    <a:bodyPr/>
                    <a:lstStyle/>
                    <a:p>
                      <a:pPr algn="r" rtl="1">
                        <a:lnSpc>
                          <a:spcPct val="115000"/>
                        </a:lnSpc>
                        <a:spcAft>
                          <a:spcPts val="0"/>
                        </a:spcAft>
                      </a:pPr>
                      <a:r>
                        <a:rPr lang="ar-SA" sz="1800">
                          <a:effectLst/>
                          <a:cs typeface="B Titr" pitchFamily="2" charset="-78"/>
                        </a:rPr>
                        <a:t>گرسترن، دیمینو، جایانتی، کیم، سانتورو: 2010</a:t>
                      </a:r>
                      <a:endParaRPr lang="en-US" sz="1800">
                        <a:effectLst/>
                        <a:latin typeface="Calibri"/>
                        <a:ea typeface="Calibri"/>
                        <a:cs typeface="B Titr" pitchFamily="2" charset="-78"/>
                      </a:endParaRPr>
                    </a:p>
                  </a:txBody>
                  <a:tcPr marL="17433" marR="17433" marT="0" marB="0"/>
                </a:tc>
                <a:tc>
                  <a:txBody>
                    <a:bodyPr/>
                    <a:lstStyle/>
                    <a:p>
                      <a:pPr algn="r" rtl="1">
                        <a:lnSpc>
                          <a:spcPct val="115000"/>
                        </a:lnSpc>
                        <a:spcAft>
                          <a:spcPts val="0"/>
                        </a:spcAft>
                      </a:pPr>
                      <a:r>
                        <a:rPr lang="ar-SA" sz="1800">
                          <a:effectLst/>
                          <a:cs typeface="B Titr" pitchFamily="2" charset="-78"/>
                        </a:rPr>
                        <a:t>مطالعه گروهی معلمان</a:t>
                      </a:r>
                      <a:endParaRPr lang="en-US" sz="1800">
                        <a:effectLst/>
                        <a:latin typeface="Calibri"/>
                        <a:ea typeface="Calibri"/>
                        <a:cs typeface="B Titr" pitchFamily="2" charset="-78"/>
                      </a:endParaRPr>
                    </a:p>
                  </a:txBody>
                  <a:tcPr marL="17433" marR="17433" marT="0" marB="0"/>
                </a:tc>
              </a:tr>
              <a:tr h="373486">
                <a:tc>
                  <a:txBody>
                    <a:bodyPr/>
                    <a:lstStyle/>
                    <a:p>
                      <a:pPr algn="r" rtl="1">
                        <a:lnSpc>
                          <a:spcPct val="115000"/>
                        </a:lnSpc>
                        <a:spcAft>
                          <a:spcPts val="0"/>
                        </a:spcAft>
                      </a:pPr>
                      <a:r>
                        <a:rPr lang="ar-SA" sz="1800">
                          <a:effectLst/>
                          <a:cs typeface="B Titr" pitchFamily="2" charset="-78"/>
                        </a:rPr>
                        <a:t>کمبل، لیبرمن، یاشیکا</a:t>
                      </a:r>
                      <a:r>
                        <a:rPr lang="fa-IR" sz="1800" baseline="30000">
                          <a:effectLst/>
                          <a:cs typeface="B Titr" pitchFamily="2" charset="-78"/>
                        </a:rPr>
                        <a:t>: </a:t>
                      </a:r>
                      <a:r>
                        <a:rPr lang="fa-IR" sz="1800">
                          <a:effectLst/>
                          <a:cs typeface="B Titr" pitchFamily="2" charset="-78"/>
                        </a:rPr>
                        <a:t>2016</a:t>
                      </a:r>
                      <a:endParaRPr lang="en-US" sz="1800">
                        <a:effectLst/>
                        <a:latin typeface="Calibri"/>
                        <a:ea typeface="Calibri"/>
                        <a:cs typeface="B Titr" pitchFamily="2" charset="-78"/>
                      </a:endParaRPr>
                    </a:p>
                  </a:txBody>
                  <a:tcPr marL="17433" marR="17433" marT="0" marB="0"/>
                </a:tc>
                <a:tc>
                  <a:txBody>
                    <a:bodyPr/>
                    <a:lstStyle/>
                    <a:p>
                      <a:pPr algn="r" rtl="1">
                        <a:lnSpc>
                          <a:spcPct val="115000"/>
                        </a:lnSpc>
                        <a:spcAft>
                          <a:spcPts val="0"/>
                        </a:spcAft>
                      </a:pPr>
                      <a:r>
                        <a:rPr lang="ar-SA" sz="1800">
                          <a:effectLst/>
                          <a:cs typeface="B Titr" pitchFamily="2" charset="-78"/>
                        </a:rPr>
                        <a:t>سرمایه توسعه حرفه‌ای</a:t>
                      </a:r>
                      <a:endParaRPr lang="en-US" sz="1800">
                        <a:effectLst/>
                        <a:latin typeface="Calibri"/>
                        <a:ea typeface="Calibri"/>
                        <a:cs typeface="B Titr" pitchFamily="2" charset="-78"/>
                      </a:endParaRPr>
                    </a:p>
                  </a:txBody>
                  <a:tcPr marL="17433" marR="17433" marT="0" marB="0"/>
                </a:tc>
              </a:tr>
              <a:tr h="560227">
                <a:tc>
                  <a:txBody>
                    <a:bodyPr/>
                    <a:lstStyle/>
                    <a:p>
                      <a:pPr algn="r" rtl="1">
                        <a:lnSpc>
                          <a:spcPct val="115000"/>
                        </a:lnSpc>
                        <a:spcAft>
                          <a:spcPts val="0"/>
                        </a:spcAft>
                      </a:pPr>
                      <a:r>
                        <a:rPr lang="ar-SA" sz="1800">
                          <a:effectLst/>
                          <a:cs typeface="B Titr" pitchFamily="2" charset="-78"/>
                        </a:rPr>
                        <a:t>مینور، لوسیک- سدیمو، رگلین، رویستر: 2013</a:t>
                      </a:r>
                      <a:endParaRPr lang="en-US" sz="1800">
                        <a:effectLst/>
                        <a:latin typeface="Calibri"/>
                        <a:ea typeface="Calibri"/>
                        <a:cs typeface="B Titr" pitchFamily="2" charset="-78"/>
                      </a:endParaRPr>
                    </a:p>
                  </a:txBody>
                  <a:tcPr marL="17433" marR="17433" marT="0" marB="0"/>
                </a:tc>
                <a:tc>
                  <a:txBody>
                    <a:bodyPr/>
                    <a:lstStyle/>
                    <a:p>
                      <a:pPr algn="r" rtl="1">
                        <a:lnSpc>
                          <a:spcPct val="115000"/>
                        </a:lnSpc>
                        <a:spcAft>
                          <a:spcPts val="0"/>
                        </a:spcAft>
                      </a:pPr>
                      <a:r>
                        <a:rPr lang="ar-SA" sz="1800" dirty="0">
                          <a:effectLst/>
                          <a:cs typeface="B Titr" pitchFamily="2" charset="-78"/>
                        </a:rPr>
                        <a:t>الگوی یکپارچه‌سازی فن‌آوری معلمی</a:t>
                      </a:r>
                      <a:endParaRPr lang="en-US" sz="1800" dirty="0">
                        <a:effectLst/>
                        <a:latin typeface="Calibri"/>
                        <a:ea typeface="Calibri"/>
                        <a:cs typeface="B Titr" pitchFamily="2" charset="-78"/>
                      </a:endParaRPr>
                    </a:p>
                  </a:txBody>
                  <a:tcPr marL="17433" marR="17433" marT="0" marB="0"/>
                </a:tc>
              </a:tr>
            </a:tbl>
          </a:graphicData>
        </a:graphic>
      </p:graphicFrame>
    </p:spTree>
    <p:extLst>
      <p:ext uri="{BB962C8B-B14F-4D97-AF65-F5344CB8AC3E}">
        <p14:creationId xmlns:p14="http://schemas.microsoft.com/office/powerpoint/2010/main" val="534427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1639</TotalTime>
  <Words>4389</Words>
  <Application>Microsoft Office PowerPoint</Application>
  <PresentationFormat>On-screen Show (4:3)</PresentationFormat>
  <Paragraphs>665</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 Titr</vt:lpstr>
      <vt:lpstr>Calibri</vt:lpstr>
      <vt:lpstr>Georgia</vt:lpstr>
      <vt:lpstr>Tahoma</vt:lpstr>
      <vt:lpstr>Times New Roman</vt:lpstr>
      <vt:lpstr>Trebuchet MS</vt:lpstr>
      <vt:lpstr>Slipstream</vt:lpstr>
      <vt:lpstr>PowerPoint Presentation</vt:lpstr>
      <vt:lpstr>PowerPoint Presentation</vt:lpstr>
      <vt:lpstr>اهمیت و ضرورت</vt:lpstr>
      <vt:lpstr>اهمیت و ضرورت- ادامه</vt:lpstr>
      <vt:lpstr>مقدمه</vt:lpstr>
      <vt:lpstr>مساله اصلی پژوهش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ساختار کلی پژوهش</vt:lpstr>
      <vt:lpstr>    اهداف پژوهش</vt:lpstr>
      <vt:lpstr>    پرسش‌های پژوهش</vt:lpstr>
      <vt:lpstr>    فرضیه‌های پژوهش</vt:lpstr>
      <vt:lpstr>    تعریف عملیاتی متغیرها </vt:lpstr>
      <vt:lpstr>    تعاریف عملیاتی - ادامه</vt:lpstr>
      <vt:lpstr>    روش پژوهش</vt:lpstr>
      <vt:lpstr>    جامعه آماري، روش نمونه‏گيري و حجم نمونه </vt:lpstr>
      <vt:lpstr>    نمونه آماري</vt:lpstr>
      <vt:lpstr>   نمونه آماري- ادامه</vt:lpstr>
      <vt:lpstr>    ملاک های ورود و خروج</vt:lpstr>
      <vt:lpstr>    ابزار پژوهش</vt:lpstr>
      <vt:lpstr>    توزیع سوالات پرسشنامه استاندارد سواد اطلاعاتی</vt:lpstr>
      <vt:lpstr>    ابزار پژوهش- ادامه</vt:lpstr>
      <vt:lpstr>    توزیع سوالات پرسشنامه توسعه حرفه‌ای</vt:lpstr>
      <vt:lpstr>  شیوه گردآوري داده‏ها </vt:lpstr>
      <vt:lpstr>   آزمون کلموگراف – اسمیرنوف </vt:lpstr>
      <vt:lpstr>   پاسخ به پرسش‌ اول و دوم</vt:lpstr>
      <vt:lpstr>PowerPoint Presentation</vt:lpstr>
      <vt:lpstr>PowerPoint Presentation</vt:lpstr>
      <vt:lpstr>مدل مفهومی استاندارد توسعه حرفه‌ای دانشجو- معلمان دانشگاه فرهنگیان</vt:lpstr>
      <vt:lpstr>  پاسخ به فرضیه اول</vt:lpstr>
      <vt:lpstr>پاسخ به فرضیه اول- ادامه</vt:lpstr>
      <vt:lpstr>PowerPoint Presentation</vt:lpstr>
      <vt:lpstr>   پاسخ به فرضیه دوم</vt:lpstr>
      <vt:lpstr>پاسخ به فرضیه دوم- ادامه</vt:lpstr>
      <vt:lpstr>PowerPoint Presentation</vt:lpstr>
      <vt:lpstr>پاسخ به فرضیه سوم</vt:lpstr>
      <vt:lpstr>  پاسخ به فرضیه سوم- ادامه</vt:lpstr>
      <vt:lpstr>PowerPoint Presentation</vt:lpstr>
      <vt:lpstr>پاسخ به فرضیه چهارم</vt:lpstr>
      <vt:lpstr>پاسخ به فرضیه چهارم</vt:lpstr>
      <vt:lpstr>PowerPoint Presentation</vt:lpstr>
      <vt:lpstr>پاسخ به فرضیه پنجم</vt:lpstr>
      <vt:lpstr>پاسخ به فرضیه پنجم</vt:lpstr>
      <vt:lpstr>PowerPoint Presentation</vt:lpstr>
      <vt:lpstr>پاسخ به فرضیه ششم</vt:lpstr>
      <vt:lpstr>پاسخ به فرضیه ششم- ادامه</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Novin</dc:creator>
  <cp:lastModifiedBy>najmeh soltani nejad</cp:lastModifiedBy>
  <cp:revision>147</cp:revision>
  <dcterms:created xsi:type="dcterms:W3CDTF">2018-09-08T09:34:43Z</dcterms:created>
  <dcterms:modified xsi:type="dcterms:W3CDTF">2019-01-02T07:17:50Z</dcterms:modified>
</cp:coreProperties>
</file>