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62" r:id="rId3"/>
    <p:sldId id="293" r:id="rId4"/>
    <p:sldId id="295" r:id="rId5"/>
    <p:sldId id="297" r:id="rId6"/>
    <p:sldId id="296" r:id="rId7"/>
    <p:sldId id="259" r:id="rId8"/>
    <p:sldId id="261" r:id="rId9"/>
    <p:sldId id="263" r:id="rId10"/>
    <p:sldId id="258" r:id="rId11"/>
    <p:sldId id="274" r:id="rId12"/>
    <p:sldId id="271" r:id="rId13"/>
    <p:sldId id="275" r:id="rId14"/>
    <p:sldId id="264" r:id="rId15"/>
    <p:sldId id="276" r:id="rId16"/>
    <p:sldId id="272" r:id="rId17"/>
    <p:sldId id="273" r:id="rId18"/>
    <p:sldId id="268" r:id="rId19"/>
    <p:sldId id="269" r:id="rId20"/>
    <p:sldId id="277" r:id="rId21"/>
    <p:sldId id="298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56" autoAdjust="0"/>
    <p:restoredTop sz="94384" autoAdjust="0"/>
  </p:normalViewPr>
  <p:slideViewPr>
    <p:cSldViewPr snapToGrid="0">
      <p:cViewPr varScale="1">
        <p:scale>
          <a:sx n="70" d="100"/>
          <a:sy n="70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767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01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7023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12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4980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552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3651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60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241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089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11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51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631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891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21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093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220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F81FEF-01B3-4FD3-8187-67AF7A0B991A}" type="datetimeFigureOut">
              <a:rPr lang="fa-IR" smtClean="0"/>
              <a:t>26/01/1440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9F6E-490F-46E3-B1EE-A091EBE002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0488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84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800" dirty="0" smtClean="0">
                <a:cs typeface="B Titr" panose="00000700000000000000" pitchFamily="2" charset="-78"/>
              </a:rPr>
              <a:t>نگاهی بر تربیت معلم در فنلاند</a:t>
            </a:r>
          </a:p>
          <a:p>
            <a:pPr marL="0" indent="0" algn="ctr">
              <a:buNone/>
            </a:pPr>
            <a:r>
              <a:rPr lang="fa-IR" sz="4800" dirty="0" smtClean="0">
                <a:cs typeface="B Titr" panose="00000700000000000000" pitchFamily="2" charset="-78"/>
              </a:rPr>
              <a:t>مطالعه موردی(دانشگاه هلسینکی)</a:t>
            </a:r>
          </a:p>
          <a:p>
            <a:pPr marL="0" indent="0" algn="ctr">
              <a:buNone/>
            </a:pPr>
            <a:endParaRPr lang="fa-IR" sz="2400" dirty="0" smtClean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2400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2400" dirty="0" smtClean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2400" dirty="0" smtClean="0">
                <a:cs typeface="B Titr" panose="00000700000000000000" pitchFamily="2" charset="-78"/>
              </a:rPr>
              <a:t>اسماعیل عظیمی</a:t>
            </a:r>
          </a:p>
          <a:p>
            <a:pPr marL="0" indent="0" algn="ctr">
              <a:buNone/>
            </a:pPr>
            <a:r>
              <a:rPr lang="fa-IR" sz="2400" dirty="0" smtClean="0">
                <a:cs typeface="B Titr" panose="00000700000000000000" pitchFamily="2" charset="-78"/>
              </a:rPr>
              <a:t>تابستان 1397</a:t>
            </a:r>
          </a:p>
          <a:p>
            <a:pPr marL="0" indent="0" algn="ctr">
              <a:buNone/>
            </a:pPr>
            <a:endParaRPr lang="fa-IR" sz="4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006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313" t="17813" r="33602" b="10938"/>
          <a:stretch/>
        </p:blipFill>
        <p:spPr>
          <a:xfrm>
            <a:off x="3314700" y="388620"/>
            <a:ext cx="5504648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1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آمار پذیرش در دانشکده تربیت معلم(2017)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 آموزش ابتدایی:</a:t>
            </a:r>
          </a:p>
          <a:p>
            <a:r>
              <a:rPr lang="fa-IR" dirty="0" smtClean="0"/>
              <a:t>1449 درخواست دهنده، 120 نفر پذیرش شده</a:t>
            </a:r>
          </a:p>
          <a:p>
            <a:r>
              <a:rPr lang="fa-IR" dirty="0" smtClean="0"/>
              <a:t>در آموزش متوسطه:</a:t>
            </a:r>
          </a:p>
          <a:p>
            <a:r>
              <a:rPr lang="fa-IR" dirty="0" smtClean="0"/>
              <a:t>789 درخواست دهنده، 444 نفر پذیرش شده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13436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محبوبیت شغل معلمی برای همسراز نگاه فنلاندی ها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881" y="2182019"/>
            <a:ext cx="84486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2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دلایل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حقوق دریافتی عامل مهمی نیست</a:t>
            </a:r>
          </a:p>
          <a:p>
            <a:r>
              <a:rPr lang="fa-IR" dirty="0" smtClean="0"/>
              <a:t>جایگاه اجتماعی بالا</a:t>
            </a:r>
          </a:p>
          <a:p>
            <a:r>
              <a:rPr lang="fa-IR" dirty="0" smtClean="0"/>
              <a:t>حکمرانی حرفه ای در مدارس</a:t>
            </a:r>
          </a:p>
          <a:p>
            <a:r>
              <a:rPr lang="fa-IR" dirty="0" smtClean="0"/>
              <a:t>تدریس به عنوان یک خدمت به جامعه</a:t>
            </a:r>
          </a:p>
          <a:p>
            <a:r>
              <a:rPr lang="fa-IR" dirty="0" smtClean="0"/>
              <a:t>یک شغل علمی و مستقل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1772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research-based approach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بر اساس نگاه علمی به تربیت معلمان شکل گرفته است.</a:t>
            </a:r>
          </a:p>
          <a:p>
            <a:r>
              <a:rPr lang="fa-IR" dirty="0" smtClean="0"/>
              <a:t>تربیت معلمان محقق</a:t>
            </a:r>
          </a:p>
          <a:p>
            <a:r>
              <a:rPr lang="fa-IR" dirty="0" smtClean="0"/>
              <a:t>تربیت معلمان تاملی</a:t>
            </a:r>
          </a:p>
          <a:p>
            <a:r>
              <a:rPr lang="fa-IR" dirty="0" smtClean="0"/>
              <a:t>درونی سازی یک نگرش تحقیق-محور به کارشان.</a:t>
            </a:r>
          </a:p>
          <a:p>
            <a:r>
              <a:rPr lang="fa-IR" dirty="0" smtClean="0"/>
              <a:t>توسعه تدریس و محیط های یادگیری در یک رووش سیستماتیک با ذهن باز و تحلیلی</a:t>
            </a:r>
          </a:p>
          <a:p>
            <a:r>
              <a:rPr lang="fa-IR" dirty="0" smtClean="0"/>
              <a:t>20 واحد روش تحقیق در برنامه ارشد</a:t>
            </a:r>
          </a:p>
          <a:p>
            <a:r>
              <a:rPr lang="fa-IR" dirty="0" smtClean="0"/>
              <a:t>روش های کمی و کیفی و روش های اختیاری که دانشجوبا توجه به راله اش انتخاب می کند.</a:t>
            </a:r>
          </a:p>
          <a:p>
            <a:r>
              <a:rPr lang="fa-IR" dirty="0" smtClean="0"/>
              <a:t>با دو هدف: خواندن انتقادی تحقیقات انجام شده و انجام تحقیق رساله کارشناسی و ارشد.</a:t>
            </a:r>
          </a:p>
          <a:p>
            <a:r>
              <a:rPr lang="fa-IR" dirty="0" smtClean="0"/>
              <a:t>با این وجود تحقیقات نشان می دهد که دانشجویان و مربیان، تحقیق مند بودن تربیت معلم را جزئی از برتری مدرک آن نمی دانند، اما به عنوان یک وسیله ی ارزشمند هست.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5553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دانشگاه هلسینکی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150" y="2774156"/>
            <a:ext cx="57054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1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دانشکده تربیت معلم دانشگاه هلسینکی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40 سال تجربه در تربیت معلم پژوهش-محور</a:t>
            </a:r>
          </a:p>
          <a:p>
            <a:r>
              <a:rPr lang="fa-IR" dirty="0" smtClean="0"/>
              <a:t>200 کارمند و 3000 دانشجو</a:t>
            </a:r>
          </a:p>
          <a:p>
            <a:r>
              <a:rPr lang="fa-IR" dirty="0" smtClean="0"/>
              <a:t>6 برنامه ی کارشناسی ارشد از آموزش در مهدکودک تا متوسطه دوم</a:t>
            </a:r>
          </a:p>
          <a:p>
            <a:r>
              <a:rPr lang="fa-IR" dirty="0" smtClean="0"/>
              <a:t>برنامه تربیت معلم موضوعی بین المللی</a:t>
            </a:r>
          </a:p>
          <a:p>
            <a:r>
              <a:rPr lang="fa-IR" dirty="0" smtClean="0"/>
              <a:t>21 مرکز تحقیقاتی</a:t>
            </a:r>
          </a:p>
          <a:p>
            <a:r>
              <a:rPr lang="fa-IR" dirty="0" smtClean="0"/>
              <a:t>رتبه 44 در یک رنکینگ بین المللی</a:t>
            </a:r>
          </a:p>
          <a:p>
            <a:r>
              <a:rPr lang="fa-IR" dirty="0" smtClean="0"/>
              <a:t>مربی-معلم ها ملزم به داشتن دکتری، انجام تحقیق و تدریس مبتنی بر تحقیق هستند.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57465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منابع تدوین برنامه درسی دانشکده تربیت معلم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37" y="1619250"/>
            <a:ext cx="5713391" cy="46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کارورزی در دانشگاه هلسینکی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81714" cy="903507"/>
          </a:xfrm>
        </p:spPr>
        <p:txBody>
          <a:bodyPr/>
          <a:lstStyle/>
          <a:p>
            <a:r>
              <a:rPr lang="fa-IR" dirty="0" smtClean="0"/>
              <a:t>معلمان ابتدایی</a:t>
            </a:r>
          </a:p>
          <a:p>
            <a:endParaRPr lang="fa-I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675261"/>
              </p:ext>
            </p:extLst>
          </p:nvPr>
        </p:nvGraphicFramePr>
        <p:xfrm>
          <a:off x="1336431" y="2864069"/>
          <a:ext cx="9805181" cy="1812235"/>
        </p:xfrm>
        <a:graphic>
          <a:graphicData uri="http://schemas.openxmlformats.org/drawingml/2006/table">
            <a:tbl>
              <a:tblPr rtl="1"/>
              <a:tblGrid>
                <a:gridCol w="1786597"/>
                <a:gridCol w="1026941"/>
                <a:gridCol w="1167619"/>
                <a:gridCol w="1252024"/>
                <a:gridCol w="1097280"/>
                <a:gridCol w="3474720"/>
              </a:tblGrid>
              <a:tr h="289418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عنوان</a:t>
                      </a:r>
                      <a:r>
                        <a:rPr lang="fa-IR" baseline="0" dirty="0" smtClean="0"/>
                        <a:t> دوره</a:t>
                      </a:r>
                      <a:endParaRPr lang="fa-I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تعداد</a:t>
                      </a:r>
                      <a:r>
                        <a:rPr lang="fa-IR" baseline="0" dirty="0" smtClean="0"/>
                        <a:t> واحد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مدت</a:t>
                      </a:r>
                      <a:r>
                        <a:rPr lang="fa-IR" baseline="0" dirty="0" smtClean="0"/>
                        <a:t> دوره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زمان دوره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تعداد تدریس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محتوای</a:t>
                      </a:r>
                      <a:r>
                        <a:rPr lang="fa-IR" baseline="0" dirty="0" smtClean="0"/>
                        <a:t> برنامه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82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کاروزی پایه یک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3 هفته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آخر سال اول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18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تمرکز بر زبان مادری و ادبیات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82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کاروزی پایه دو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9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6 هفته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سال سوم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50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ریاضی+4موضوع دیگر+یک</a:t>
                      </a:r>
                      <a:r>
                        <a:rPr lang="fa-IR" baseline="0" dirty="0" smtClean="0"/>
                        <a:t> دوره چندرشته ای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3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کارورزی</a:t>
                      </a:r>
                      <a:r>
                        <a:rPr lang="fa-IR" baseline="0" dirty="0" smtClean="0"/>
                        <a:t> پیشرفته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8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5 هفته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سال پنجم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20/هفته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تمام موضوعات، مسئولیت</a:t>
                      </a:r>
                      <a:r>
                        <a:rPr lang="fa-IR" baseline="0" dirty="0" smtClean="0"/>
                        <a:t> رشدیافته تدریجی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756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کارورزی در دانشگاه هلسینکی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81714" cy="903507"/>
          </a:xfrm>
        </p:spPr>
        <p:txBody>
          <a:bodyPr/>
          <a:lstStyle/>
          <a:p>
            <a:r>
              <a:rPr lang="fa-IR" dirty="0" smtClean="0"/>
              <a:t>معلمان موضوعی</a:t>
            </a:r>
          </a:p>
          <a:p>
            <a:endParaRPr lang="fa-I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859332"/>
              </p:ext>
            </p:extLst>
          </p:nvPr>
        </p:nvGraphicFramePr>
        <p:xfrm>
          <a:off x="1336431" y="2864069"/>
          <a:ext cx="9805181" cy="1172155"/>
        </p:xfrm>
        <a:graphic>
          <a:graphicData uri="http://schemas.openxmlformats.org/drawingml/2006/table">
            <a:tbl>
              <a:tblPr rtl="1"/>
              <a:tblGrid>
                <a:gridCol w="1786597"/>
                <a:gridCol w="1026941"/>
                <a:gridCol w="1167619"/>
                <a:gridCol w="1252024"/>
                <a:gridCol w="1097280"/>
                <a:gridCol w="3474720"/>
              </a:tblGrid>
              <a:tr h="289418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عنوان</a:t>
                      </a:r>
                      <a:r>
                        <a:rPr lang="fa-IR" baseline="0" dirty="0" smtClean="0"/>
                        <a:t> دوره</a:t>
                      </a:r>
                      <a:endParaRPr lang="fa-I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تعداد</a:t>
                      </a:r>
                      <a:r>
                        <a:rPr lang="fa-IR" baseline="0" dirty="0" smtClean="0"/>
                        <a:t> واحد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مدت</a:t>
                      </a:r>
                      <a:r>
                        <a:rPr lang="fa-IR" baseline="0" dirty="0" smtClean="0"/>
                        <a:t> دوره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زمان دوره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تعداد تدریس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محتوای</a:t>
                      </a:r>
                      <a:r>
                        <a:rPr lang="fa-IR" baseline="0" dirty="0" smtClean="0"/>
                        <a:t> برنامه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82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کاروزی پایه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3 هفته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آخر سال اول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18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تمرکز بر زبان مادری و ادبیات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3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کارورزی</a:t>
                      </a:r>
                      <a:r>
                        <a:rPr lang="fa-IR" baseline="0" dirty="0" smtClean="0"/>
                        <a:t> پیشرفته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8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5 هفته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سال پنجم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20/هفته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تمام موضوعات، مسئولیت</a:t>
                      </a:r>
                      <a:r>
                        <a:rPr lang="fa-IR" baseline="0" dirty="0" smtClean="0"/>
                        <a:t> رشدیافته تدریجی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37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624" y="1699015"/>
            <a:ext cx="4516902" cy="2408751"/>
          </a:xfrm>
        </p:spPr>
        <p:txBody>
          <a:bodyPr>
            <a:noAutofit/>
          </a:bodyPr>
          <a:lstStyle/>
          <a:p>
            <a:pPr algn="ctr"/>
            <a:r>
              <a:rPr lang="fa-IR" sz="3200" dirty="0" smtClean="0">
                <a:cs typeface="B Nazanin" panose="00000400000000000000" pitchFamily="2" charset="-78"/>
              </a:rPr>
              <a:t>مدارس فنلاندی موفق هستند چون در فنلاند، آموزش باارزش است.</a:t>
            </a:r>
            <a:br>
              <a:rPr lang="fa-IR" sz="3200" dirty="0" smtClean="0">
                <a:cs typeface="B Nazanin" panose="00000400000000000000" pitchFamily="2" charset="-78"/>
              </a:rPr>
            </a:br>
            <a:r>
              <a:rPr lang="fa-IR" sz="3200" dirty="0">
                <a:cs typeface="B Nazanin" panose="00000400000000000000" pitchFamily="2" charset="-78"/>
              </a:rPr>
              <a:t>(</a:t>
            </a:r>
            <a:r>
              <a:rPr lang="fa-IR" sz="3200" dirty="0" smtClean="0">
                <a:cs typeface="B Nazanin" panose="00000400000000000000" pitchFamily="2" charset="-78"/>
              </a:rPr>
              <a:t>منسل 2009)</a:t>
            </a:r>
            <a:br>
              <a:rPr lang="fa-IR" sz="3200" dirty="0" smtClean="0">
                <a:cs typeface="B Nazanin" panose="00000400000000000000" pitchFamily="2" charset="-78"/>
              </a:rPr>
            </a:br>
            <a:r>
              <a:rPr lang="fa-IR" sz="3200" dirty="0">
                <a:cs typeface="B Nazanin" panose="00000400000000000000" pitchFamily="2" charset="-78"/>
              </a:rPr>
              <a:t/>
            </a:r>
            <a:br>
              <a:rPr lang="fa-IR" sz="3200" dirty="0">
                <a:cs typeface="B Nazanin" panose="00000400000000000000" pitchFamily="2" charset="-78"/>
              </a:rPr>
            </a:br>
            <a:r>
              <a:rPr lang="fa-IR" sz="3200" dirty="0" smtClean="0">
                <a:cs typeface="B Nazanin" panose="00000400000000000000" pitchFamily="2" charset="-78"/>
              </a:rPr>
              <a:t/>
            </a:r>
            <a:br>
              <a:rPr lang="fa-IR" sz="3200" dirty="0" smtClean="0">
                <a:cs typeface="B Nazanin" panose="00000400000000000000" pitchFamily="2" charset="-78"/>
              </a:rPr>
            </a:br>
            <a:r>
              <a:rPr lang="fa-IR" sz="3200" dirty="0">
                <a:cs typeface="B Nazanin" panose="00000400000000000000" pitchFamily="2" charset="-78"/>
              </a:rPr>
              <a:t/>
            </a:r>
            <a:br>
              <a:rPr lang="fa-IR" sz="3200" dirty="0">
                <a:cs typeface="B Nazanin" panose="00000400000000000000" pitchFamily="2" charset="-78"/>
              </a:rPr>
            </a:br>
            <a:r>
              <a:rPr lang="fa-IR" sz="3200" dirty="0" smtClean="0">
                <a:cs typeface="B Nazanin" panose="00000400000000000000" pitchFamily="2" charset="-78"/>
              </a:rPr>
              <a:t/>
            </a:r>
            <a:br>
              <a:rPr lang="fa-IR" sz="3200" dirty="0" smtClean="0">
                <a:cs typeface="B Nazanin" panose="00000400000000000000" pitchFamily="2" charset="-78"/>
              </a:rPr>
            </a:br>
            <a:endParaRPr lang="fa-IR" sz="32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655" y="4009291"/>
            <a:ext cx="5196840" cy="197651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 smtClean="0"/>
              <a:t>‘Finnish schools succeed because teaching is valued’</a:t>
            </a:r>
          </a:p>
          <a:p>
            <a:pPr marL="0" indent="0" algn="ctr" rtl="0">
              <a:buNone/>
            </a:pPr>
            <a:r>
              <a:rPr lang="en-US" sz="2800" dirty="0" smtClean="0"/>
              <a:t> (Mansell 2009)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9284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چهار فرد درگیر در کارورزی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دانشجومعلم</a:t>
            </a:r>
          </a:p>
          <a:p>
            <a:r>
              <a:rPr lang="fa-IR" dirty="0" smtClean="0"/>
              <a:t>همتا</a:t>
            </a:r>
          </a:p>
          <a:p>
            <a:r>
              <a:rPr lang="fa-IR" dirty="0" smtClean="0"/>
              <a:t>مربی-معلم</a:t>
            </a:r>
          </a:p>
          <a:p>
            <a:r>
              <a:rPr lang="fa-IR" dirty="0" smtClean="0"/>
              <a:t>معلم راهنما</a:t>
            </a:r>
          </a:p>
        </p:txBody>
      </p:sp>
    </p:spTree>
    <p:extLst>
      <p:ext uri="{BB962C8B-B14F-4D97-AF65-F5344CB8AC3E}">
        <p14:creationId xmlns:p14="http://schemas.microsoft.com/office/powerpoint/2010/main" val="2649178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036" y="2467255"/>
            <a:ext cx="9404723" cy="1400530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تصاویری از مدرسه کارورزی دانشگاه تربیت معلم هلسینکی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4352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211015"/>
            <a:ext cx="4887213" cy="6516285"/>
          </a:xfrm>
        </p:spPr>
      </p:pic>
    </p:spTree>
    <p:extLst>
      <p:ext uri="{BB962C8B-B14F-4D97-AF65-F5344CB8AC3E}">
        <p14:creationId xmlns:p14="http://schemas.microsoft.com/office/powerpoint/2010/main" val="3448616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92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b="36973"/>
          <a:stretch/>
        </p:blipFill>
        <p:spPr>
          <a:xfrm rot="813732">
            <a:off x="616612" y="4194118"/>
            <a:ext cx="3081281" cy="1959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 rot="834888">
            <a:off x="1836320" y="2960440"/>
            <a:ext cx="3277641" cy="1880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9520">
            <a:off x="1124016" y="866056"/>
            <a:ext cx="3609583" cy="2111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691352" y="1921920"/>
            <a:ext cx="5558188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پنج و نیم میلیون نفر جمعیت دارد.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یک نفر از هر سه نفر مهاجراست.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منابع معدنی و نفتی ندارد.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درآمد کشور بیشتر از مالیات است.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پایتخت این کشور هلسینکی است.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هلسینکی حدود یک میلیون نفر جمعیت دارد.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شادکام ترین کشور دنیا در سال 2018 معرفی شد.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825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B Nazanin" panose="00000400000000000000" pitchFamily="2" charset="-78"/>
              </a:rPr>
              <a:t>سیستم آموزشی فنلاند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2" y="275052"/>
            <a:ext cx="5120127" cy="63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2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B Nazanin" panose="00000400000000000000" pitchFamily="2" charset="-78"/>
              </a:rPr>
              <a:t>آخرین تغییرات برنامه درسی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862">
            <a:off x="1234875" y="1195186"/>
            <a:ext cx="3577477" cy="514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1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01" y="2562872"/>
            <a:ext cx="9404723" cy="1400530"/>
          </a:xfrm>
        </p:spPr>
        <p:txBody>
          <a:bodyPr/>
          <a:lstStyle/>
          <a:p>
            <a:pPr algn="ctr"/>
            <a:r>
              <a:rPr lang="fa-IR" sz="7200" dirty="0" smtClean="0">
                <a:cs typeface="B Titr" panose="00000700000000000000" pitchFamily="2" charset="-78"/>
              </a:rPr>
              <a:t>تربیت معلم در فنلاند</a:t>
            </a:r>
            <a:endParaRPr lang="fa-IR" sz="7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21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تاریخچه تربیت معلم در فنلاند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52918"/>
            <a:ext cx="9277664" cy="4195481"/>
          </a:xfrm>
        </p:spPr>
        <p:txBody>
          <a:bodyPr>
            <a:normAutofit fontScale="92500" lnSpcReduction="2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سمینارهای تربیت معلم تحت عنوان </a:t>
            </a:r>
            <a:r>
              <a:rPr lang="en-US" dirty="0" err="1">
                <a:cs typeface="B Nazanin" panose="00000400000000000000" pitchFamily="2" charset="-78"/>
              </a:rPr>
              <a:t>seminarium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dirty="0" err="1">
                <a:cs typeface="B Nazanin" panose="00000400000000000000" pitchFamily="2" charset="-78"/>
              </a:rPr>
              <a:t>pedagogicum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در سال های 1807-1827</a:t>
            </a:r>
            <a:endParaRPr lang="en-US" dirty="0" smtClean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آغاز تربیت معلم به سال 1852 برمی گردد. به سالی که اولین پروفسور آموزش در دانگاه هلسینکی آغاز به کار کرد. در دانشکده الهیات.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اولین دانشکده تربیت معلم یا مرکز تربیت معلم در سال 1863 در یووسکلا، تاسیس شد.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از سال 1974، تربیت معلم از دانشکده های تربیت معلم به دانشگاه ها واگذار شد.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در سال 1979، داشتن مدرک کارسناسی ارشد برای همه ی معلمان اجباری شد.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تمرکز زدایی از اموزش در سال 1980، </a:t>
            </a:r>
            <a:r>
              <a:rPr lang="en-US" dirty="0" smtClean="0">
                <a:cs typeface="B Nazanin" panose="00000400000000000000" pitchFamily="2" charset="-78"/>
              </a:rPr>
              <a:t>a culture of trust.</a:t>
            </a:r>
            <a:r>
              <a:rPr lang="fa-IR" dirty="0" smtClean="0">
                <a:cs typeface="B Nazanin" panose="00000400000000000000" pitchFamily="2" charset="-78"/>
              </a:rPr>
              <a:t>، 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آزادی عمل معلمان در سال 1980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کارشناسی مربی مهدکودک از سال 1995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اصول اخلاقی برای معلمان در سال 1998 که بر اساس ارزش هایی مانند ارش های انسانی، صداقت، عدالت، و آزادی بود.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تربیت معلم مبتنی بر تحقیق از سال 2000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نوشتن رساله ارشد در آموزش ابتدایی یا موضوعی خاص که اجبرای است.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95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400" dirty="0" smtClean="0">
                <a:cs typeface="B Titr" panose="00000700000000000000" pitchFamily="2" charset="-78"/>
              </a:rPr>
              <a:t>ویژگی ها</a:t>
            </a:r>
            <a:endParaRPr lang="fa-IR" sz="44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8 دانشگاه و 11 دانشکده در فنلاند مسئولیت تربیت معلم را برعهده دارند. </a:t>
            </a:r>
          </a:p>
          <a:p>
            <a:r>
              <a:rPr lang="fa-IR" sz="2400" dirty="0" smtClean="0">
                <a:cs typeface="B Nazanin" panose="00000400000000000000" pitchFamily="2" charset="-78"/>
              </a:rPr>
              <a:t>عدم وجود برنامه درسی یکسان برای تربیت معلم</a:t>
            </a:r>
          </a:p>
          <a:p>
            <a:r>
              <a:rPr lang="fa-IR" sz="2400" dirty="0" smtClean="0">
                <a:cs typeface="B Nazanin" panose="00000400000000000000" pitchFamily="2" charset="-78"/>
              </a:rPr>
              <a:t>نیاز به معلم نیازهای ویژه بیشتر از بقیه معلم ها وجود دارد.</a:t>
            </a:r>
          </a:p>
          <a:p>
            <a:r>
              <a:rPr lang="fa-IR" sz="2400" dirty="0" smtClean="0">
                <a:cs typeface="B Nazanin" panose="00000400000000000000" pitchFamily="2" charset="-78"/>
              </a:rPr>
              <a:t>تربیت معلم حول محور ایده‌ی یادگیری مادام العمر و شکل گیری تفکر آموزشی و استقلال شکل می گیرد.</a:t>
            </a:r>
          </a:p>
          <a:p>
            <a:r>
              <a:rPr lang="fa-IR" sz="2400" dirty="0" smtClean="0">
                <a:cs typeface="B Nazanin" panose="00000400000000000000" pitchFamily="2" charset="-78"/>
              </a:rPr>
              <a:t>نگاه به معلم به عنوان معلم تاملی نه یک معلم صرفاً کاوشگر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132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ساختار برنامه های تربیت معلم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تقریبا ساختار برنامه ها مشابه است.</a:t>
            </a:r>
          </a:p>
          <a:p>
            <a:r>
              <a:rPr lang="fa-IR" dirty="0" smtClean="0"/>
              <a:t>قانون ملی برای اهداف، محتوا و حداقل واحدها وجود دارد.</a:t>
            </a:r>
          </a:p>
          <a:p>
            <a:r>
              <a:rPr lang="fa-IR" dirty="0" smtClean="0"/>
              <a:t>سه سال کارشناسی و دو سال کارشناسی ارشد.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47949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675</TotalTime>
  <Words>752</Words>
  <Application>Microsoft Office PowerPoint</Application>
  <PresentationFormat>Widescreen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 Nazanin</vt:lpstr>
      <vt:lpstr>B Titr</vt:lpstr>
      <vt:lpstr>Century Gothic</vt:lpstr>
      <vt:lpstr>Times New Roman</vt:lpstr>
      <vt:lpstr>Wingdings 3</vt:lpstr>
      <vt:lpstr>Ion</vt:lpstr>
      <vt:lpstr>PowerPoint Presentation</vt:lpstr>
      <vt:lpstr>مدارس فنلاندی موفق هستند چون در فنلاند، آموزش باارزش است. (منسل 2009)     </vt:lpstr>
      <vt:lpstr>PowerPoint Presentation</vt:lpstr>
      <vt:lpstr>سیستم آموزشی فنلاند</vt:lpstr>
      <vt:lpstr>آخرین تغییرات برنامه درسی</vt:lpstr>
      <vt:lpstr>تربیت معلم در فنلاند</vt:lpstr>
      <vt:lpstr>تاریخچه تربیت معلم در فنلاند</vt:lpstr>
      <vt:lpstr>ویژگی ها</vt:lpstr>
      <vt:lpstr>ساختار برنامه های تربیت معلم</vt:lpstr>
      <vt:lpstr>PowerPoint Presentation</vt:lpstr>
      <vt:lpstr>آمار پذیرش در دانشکده تربیت معلم(2017)</vt:lpstr>
      <vt:lpstr>محبوبیت شغل معلمی برای همسراز نگاه فنلاندی ها</vt:lpstr>
      <vt:lpstr>دلایل</vt:lpstr>
      <vt:lpstr>The research-based approach</vt:lpstr>
      <vt:lpstr>دانشگاه هلسینکی</vt:lpstr>
      <vt:lpstr>دانشکده تربیت معلم دانشگاه هلسینکی</vt:lpstr>
      <vt:lpstr>منابع تدوین برنامه درسی دانشکده تربیت معلم</vt:lpstr>
      <vt:lpstr>کارورزی در دانشگاه هلسینکی</vt:lpstr>
      <vt:lpstr>کارورزی در دانشگاه هلسینکی</vt:lpstr>
      <vt:lpstr>چهار فرد درگیر در کارورزی</vt:lpstr>
      <vt:lpstr>تصاویری از مدرسه کارورزی دانشگاه تربیت معلم هلسینکی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Azimi</dc:creator>
  <cp:lastModifiedBy>najmeh soltani nejad</cp:lastModifiedBy>
  <cp:revision>44</cp:revision>
  <dcterms:created xsi:type="dcterms:W3CDTF">2018-08-26T10:31:17Z</dcterms:created>
  <dcterms:modified xsi:type="dcterms:W3CDTF">2018-10-06T12:12:52Z</dcterms:modified>
</cp:coreProperties>
</file>