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5" r:id="rId4"/>
    <p:sldId id="287" r:id="rId5"/>
    <p:sldId id="289" r:id="rId6"/>
    <p:sldId id="257" r:id="rId7"/>
    <p:sldId id="281" r:id="rId8"/>
    <p:sldId id="258" r:id="rId9"/>
    <p:sldId id="260" r:id="rId10"/>
    <p:sldId id="261" r:id="rId11"/>
    <p:sldId id="262" r:id="rId12"/>
    <p:sldId id="268" r:id="rId13"/>
    <p:sldId id="266" r:id="rId14"/>
    <p:sldId id="279" r:id="rId15"/>
    <p:sldId id="265" r:id="rId16"/>
    <p:sldId id="269" r:id="rId17"/>
    <p:sldId id="270" r:id="rId18"/>
    <p:sldId id="271" r:id="rId19"/>
    <p:sldId id="275" r:id="rId20"/>
    <p:sldId id="273" r:id="rId21"/>
    <p:sldId id="277" r:id="rId22"/>
    <p:sldId id="278" r:id="rId23"/>
    <p:sldId id="282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016925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22221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664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443029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864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916227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71396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58057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32256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78488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11538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9482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0738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83921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83986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02914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2FD56-5850-4F5A-A56F-8F429FF1C6F0}" type="datetimeFigureOut">
              <a:rPr lang="en-TT" smtClean="0"/>
              <a:t>31/07/2019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A159D6E-51AB-4CF2-AD70-64BEFBEBCFB4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9174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880" y="2653048"/>
            <a:ext cx="9313332" cy="3103809"/>
          </a:xfrm>
        </p:spPr>
        <p:txBody>
          <a:bodyPr>
            <a:normAutofit/>
          </a:bodyPr>
          <a:lstStyle/>
          <a:p>
            <a:pPr algn="ctr" rtl="1"/>
            <a:r>
              <a:rPr lang="fa-IR" sz="6000" b="1" dirty="0" smtClean="0">
                <a:latin typeface="AP Yekan bold" panose="02000503030000020004" pitchFamily="2" charset="-78"/>
                <a:cs typeface="AP Yekan bold" panose="02000503030000020004" pitchFamily="2" charset="-78"/>
              </a:rPr>
              <a:t>گزارش اجمالی </a:t>
            </a:r>
            <a:r>
              <a:rPr lang="fa-IR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P Yekan bold" panose="02000503030000020004" pitchFamily="2" charset="-78"/>
                <a:cs typeface="AP Yekan bold" panose="02000503030000020004" pitchFamily="2" charset="-78"/>
              </a:rPr>
              <a:t>بیست و نهمین جشنواره فرهنگی هنری </a:t>
            </a:r>
            <a:r>
              <a:rPr lang="fa-IR" sz="6000" b="1" dirty="0" smtClean="0">
                <a:latin typeface="AP Yekan bold" panose="02000503030000020004" pitchFamily="2" charset="-78"/>
                <a:cs typeface="AP Yekan bold" panose="02000503030000020004" pitchFamily="2" charset="-78"/>
              </a:rPr>
              <a:t>دانشجومعلمان دانشگاه فرهنگیان</a:t>
            </a:r>
            <a:endParaRPr lang="en-TT" sz="6000" b="1" dirty="0">
              <a:latin typeface="AP Yekan bold" panose="02000503030000020004" pitchFamily="2" charset="-78"/>
              <a:cs typeface="AP Yekan bold" panose="02000503030000020004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69" y="602921"/>
            <a:ext cx="1822766" cy="193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87" y="359534"/>
            <a:ext cx="1926465" cy="1926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09915" y="2067172"/>
            <a:ext cx="1867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>
                <a:solidFill>
                  <a:srgbClr val="224286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معاونت فرهنگی </a:t>
            </a:r>
            <a:r>
              <a:rPr lang="fa-IR" sz="1600" smtClean="0">
                <a:solidFill>
                  <a:srgbClr val="224286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و </a:t>
            </a:r>
            <a:r>
              <a:rPr lang="fa-IR" sz="1600" smtClean="0">
                <a:solidFill>
                  <a:srgbClr val="224286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اجتماعی</a:t>
            </a:r>
            <a:endParaRPr lang="fa-IR" sz="1600" dirty="0" smtClean="0">
              <a:solidFill>
                <a:srgbClr val="224286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  <a:p>
            <a:pPr algn="ctr"/>
            <a:r>
              <a:rPr lang="fa-IR" sz="1600" dirty="0">
                <a:solidFill>
                  <a:srgbClr val="224286"/>
                </a:solidFill>
                <a:latin typeface="Arabic Typesetting" panose="03020402040406030203" pitchFamily="66" charset="-78"/>
                <a:cs typeface="B Badr" panose="00000400000000000000" pitchFamily="2" charset="-78"/>
              </a:rPr>
              <a:t>سازمان مرکزی</a:t>
            </a:r>
            <a:endParaRPr lang="en-US" sz="1600" dirty="0">
              <a:solidFill>
                <a:srgbClr val="224286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  <a:p>
            <a:endParaRPr lang="en-US" sz="1600" dirty="0">
              <a:solidFill>
                <a:srgbClr val="224286"/>
              </a:solidFill>
              <a:latin typeface="Arabic Typesetting" panose="03020402040406030203" pitchFamily="66" charset="-78"/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04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0">
              <a:schemeClr val="bg2">
                <a:lumMod val="75000"/>
              </a:schemeClr>
            </a:gs>
            <a:gs pos="57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sz="4000" b="1" dirty="0" smtClean="0"/>
              <a:t>بخش قرآنی</a:t>
            </a:r>
          </a:p>
          <a:p>
            <a:pPr marL="0" indent="0" algn="r" rtl="1">
              <a:buNone/>
            </a:pPr>
            <a:r>
              <a:rPr lang="fa-IR" sz="4000" b="1" dirty="0" smtClean="0"/>
              <a:t> </a:t>
            </a:r>
            <a:r>
              <a:rPr lang="fa-IR" sz="4000" b="1" dirty="0"/>
              <a:t/>
            </a:r>
            <a:br>
              <a:rPr lang="fa-IR" sz="4000" b="1" dirty="0"/>
            </a:br>
            <a:r>
              <a:rPr lang="fa-IR" sz="2800" b="1" dirty="0" smtClean="0"/>
              <a:t>1398/04/15تا 1398/04/17</a:t>
            </a:r>
          </a:p>
          <a:p>
            <a:pPr marL="0" indent="0" algn="r" rtl="1">
              <a:buNone/>
            </a:pPr>
            <a:endParaRPr lang="fa-IR" sz="2800" b="1" dirty="0" smtClean="0"/>
          </a:p>
          <a:p>
            <a:pPr marL="0" indent="0" algn="r" rtl="1">
              <a:buNone/>
            </a:pPr>
            <a:r>
              <a:rPr lang="fa-IR" sz="2800" b="1" dirty="0" smtClean="0"/>
              <a:t>به میزبانی خراسان </a:t>
            </a:r>
            <a:r>
              <a:rPr lang="fa-IR" sz="2800" b="1" dirty="0"/>
              <a:t>رضوی</a:t>
            </a:r>
            <a:endParaRPr lang="en-TT" sz="2800" b="1" dirty="0"/>
          </a:p>
          <a:p>
            <a:pPr marL="0" indent="0" algn="r" rtl="1">
              <a:buNone/>
            </a:pPr>
            <a:endParaRPr lang="en-TT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16" y="128588"/>
            <a:ext cx="4548072" cy="64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4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50000"/>
              </a:schemeClr>
            </a:gs>
            <a:gs pos="58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2. بخش قرآنی</a:t>
            </a:r>
            <a:r>
              <a:rPr lang="fa-IR" dirty="0"/>
              <a:t/>
            </a:r>
            <a:br>
              <a:rPr lang="fa-IR" dirty="0"/>
            </a:b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28775"/>
            <a:ext cx="9904412" cy="4843463"/>
          </a:xfrm>
        </p:spPr>
        <p:txBody>
          <a:bodyPr>
            <a:noAutofit/>
          </a:bodyPr>
          <a:lstStyle/>
          <a:p>
            <a:pPr algn="just" rtl="1"/>
            <a:r>
              <a:rPr lang="fa-IR" sz="2000" b="1" dirty="0" smtClean="0"/>
              <a:t>10رشته(‌ </a:t>
            </a:r>
            <a:r>
              <a:rPr lang="fa-IR" sz="2000" b="1" dirty="0"/>
              <a:t>1- قرائت قرآن کریم) تحقیق (2- قرائت قرآن کریم) ترتیل) 3-حفظ قرآن کریم (یک جزء) 4-حفظ قرآن کریم (پنج جزء پیوسته) 5-حفظ قرآن کریم (ده جزء پیوسته) 6-حفظ قرآن کریم (بیست جزء پیوسته) 7- حفظ کل قرآن کریم 8- اذان (ویژه برادران) 9- دعا و مناجات خوانی  10-تواشيح  و همخوانی قرآن کریم (برادران  و خواهران)) </a:t>
            </a:r>
            <a:endParaRPr lang="fa-IR" sz="2000" b="1" dirty="0" smtClean="0"/>
          </a:p>
          <a:p>
            <a:pPr algn="just" rtl="1"/>
            <a:r>
              <a:rPr lang="fa-IR" sz="2000" b="1" dirty="0" smtClean="0"/>
              <a:t>تعداد </a:t>
            </a:r>
            <a:r>
              <a:rPr lang="fa-IR" sz="2000" b="1" dirty="0"/>
              <a:t>شرکت کنندگان در </a:t>
            </a:r>
            <a:r>
              <a:rPr lang="fa-IR" sz="2000" b="1" dirty="0" smtClean="0"/>
              <a:t>این بخش</a:t>
            </a:r>
            <a:r>
              <a:rPr lang="fa-IR" sz="2000" b="1" dirty="0" smtClean="0">
                <a:solidFill>
                  <a:srgbClr val="0070C0"/>
                </a:solidFill>
              </a:rPr>
              <a:t>1784</a:t>
            </a:r>
            <a:r>
              <a:rPr lang="fa-IR" sz="2000" b="1" dirty="0" smtClean="0"/>
              <a:t> نفر</a:t>
            </a:r>
          </a:p>
          <a:p>
            <a:pPr marL="0" indent="0" algn="just" rtl="1">
              <a:buNone/>
            </a:pPr>
            <a:endParaRPr lang="fa-IR" sz="2000" b="1" dirty="0"/>
          </a:p>
          <a:p>
            <a:pPr algn="just" rtl="1"/>
            <a:r>
              <a:rPr lang="fa-IR" sz="2000" b="1" dirty="0"/>
              <a:t> </a:t>
            </a:r>
            <a:r>
              <a:rPr lang="fa-IR" sz="2000" b="1" dirty="0" smtClean="0">
                <a:solidFill>
                  <a:srgbClr val="0070C0"/>
                </a:solidFill>
              </a:rPr>
              <a:t>377</a:t>
            </a:r>
            <a:r>
              <a:rPr lang="fa-IR" sz="2000" b="1" dirty="0" smtClean="0"/>
              <a:t> </a:t>
            </a:r>
            <a:r>
              <a:rPr lang="fa-IR" sz="2000" b="1" dirty="0"/>
              <a:t>اثر برگزیده استان‌ها به دبیرخانه جشنواره مستقر در استان خراسان رضوی فرستاده شد که بعد از فرآیند داوری 5 نفر برگزیده از رشته‌های انفرادی و 5 گروه از رشته </a:t>
            </a:r>
            <a:r>
              <a:rPr lang="fa-IR" sz="2000" b="1" dirty="0" smtClean="0"/>
              <a:t>تواشیح(به </a:t>
            </a:r>
            <a:r>
              <a:rPr lang="fa-IR" sz="2000" b="1" dirty="0"/>
              <a:t>تفکیک خواهر و برادر) مجموعاً </a:t>
            </a:r>
            <a:r>
              <a:rPr lang="fa-IR" sz="2000" b="1" dirty="0">
                <a:solidFill>
                  <a:srgbClr val="0070C0"/>
                </a:solidFill>
              </a:rPr>
              <a:t>140</a:t>
            </a:r>
            <a:r>
              <a:rPr lang="fa-IR" sz="2000" b="1" dirty="0"/>
              <a:t> نفر برای رقابت در مرحله کشوری دعوت شدند. و پس از انجام مسابقات حضوری و داوری نهایی رتبه‌های یک تا پنج در مراسم اختتامیه مورد تقدیر قرار گرفتند.</a:t>
            </a:r>
            <a:endParaRPr lang="en-TT" sz="2000" b="1" dirty="0"/>
          </a:p>
        </p:txBody>
      </p:sp>
    </p:spTree>
    <p:extLst>
      <p:ext uri="{BB962C8B-B14F-4D97-AF65-F5344CB8AC3E}">
        <p14:creationId xmlns:p14="http://schemas.microsoft.com/office/powerpoint/2010/main" val="369225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آیین اختتامییه و اجرای بخش آوایی </a:t>
            </a:r>
            <a:endParaRPr lang="en-T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164" y="3228975"/>
            <a:ext cx="6207836" cy="362902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899" y="1482989"/>
            <a:ext cx="6095207" cy="406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9000">
              <a:schemeClr val="bg2">
                <a:lumMod val="75000"/>
              </a:schemeClr>
            </a:gs>
            <a:gs pos="69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200" b="1" dirty="0"/>
              <a:t>بخش عترت و معارف دینی </a:t>
            </a:r>
          </a:p>
          <a:p>
            <a:pPr marL="0" indent="0" algn="r" rtl="1">
              <a:buNone/>
            </a:pPr>
            <a:endParaRPr lang="fa-IR" sz="3200" b="1" dirty="0" smtClean="0"/>
          </a:p>
          <a:p>
            <a:pPr marL="0" indent="0" algn="r" rtl="1">
              <a:buNone/>
            </a:pPr>
            <a:r>
              <a:rPr lang="fa-IR" sz="2800" b="1" dirty="0" smtClean="0"/>
              <a:t>1398/04/12تا 1398/04/14</a:t>
            </a:r>
          </a:p>
          <a:p>
            <a:pPr marL="0" indent="0" algn="r" rtl="1">
              <a:buNone/>
            </a:pPr>
            <a:endParaRPr lang="fa-IR" sz="2800" b="1" dirty="0"/>
          </a:p>
          <a:p>
            <a:pPr marL="0" indent="0" algn="r" rtl="1">
              <a:buNone/>
            </a:pPr>
            <a:r>
              <a:rPr lang="fa-IR" sz="2800" b="1" dirty="0"/>
              <a:t>به میزبانی قم</a:t>
            </a:r>
          </a:p>
          <a:p>
            <a:pPr marL="0" indent="0" algn="r" rtl="1">
              <a:buNone/>
            </a:pPr>
            <a:endParaRPr lang="en-TT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22" y="624110"/>
            <a:ext cx="4101341" cy="579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solidFill>
                  <a:prstClr val="black">
                    <a:lumMod val="85000"/>
                    <a:lumOff val="15000"/>
                  </a:prstClr>
                </a:solidFill>
              </a:rPr>
              <a:t>3. بخش عترت و معارف </a:t>
            </a:r>
            <a:r>
              <a:rPr lang="fa-IR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دینی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 rtl="1">
              <a:buClr>
                <a:srgbClr val="A53010"/>
              </a:buClr>
            </a:pPr>
            <a:r>
              <a:rPr lang="fa-I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9 رشته(‌ 1 -آشنايي با ترجمه و تفسير قرآن کریم 2-آشنایی مفاهيم نهج‌البلاغه 3- آشنایی با  مفاهيم صحیفه سجاديه 4- آشنايي با احاديث اهل‌بیت (ع) 5- آشنايي با سيرة معصومين (ع) 6- حفظ موضوعي قرآن كريم  7- احكام  8- پرسمان معارفي  9- سبک زندگی اسلامی ایرانی) </a:t>
            </a:r>
          </a:p>
          <a:p>
            <a:pPr lvl="0" algn="just" rtl="1">
              <a:buClr>
                <a:srgbClr val="A53010"/>
              </a:buClr>
            </a:pPr>
            <a:r>
              <a:rPr lang="fa-I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تعداد شرکت کنندگان </a:t>
            </a:r>
            <a:r>
              <a:rPr lang="fa-IR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در این بخش</a:t>
            </a:r>
            <a:r>
              <a:rPr lang="fa-IR" sz="2400" b="1" dirty="0" smtClean="0">
                <a:solidFill>
                  <a:srgbClr val="A53010">
                    <a:lumMod val="60000"/>
                    <a:lumOff val="40000"/>
                  </a:srgbClr>
                </a:solidFill>
              </a:rPr>
              <a:t>6714 </a:t>
            </a:r>
            <a:r>
              <a:rPr lang="fa-I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نفر </a:t>
            </a:r>
          </a:p>
          <a:p>
            <a:pPr lvl="0" algn="r" rtl="1">
              <a:buClr>
                <a:srgbClr val="A53010"/>
              </a:buClr>
            </a:pPr>
            <a:r>
              <a:rPr lang="fa-I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نفرات اول استان‌ها به تفکیک رشته در تاریخ 1398/02/02 در آزمون سراسری آنلاین( به تفکیک خواهر و برادر) به رقابت پرداختند که بعد از فرآیند داوری، مجموعاً </a:t>
            </a:r>
            <a:r>
              <a:rPr lang="fa-IR" sz="2400" b="1" dirty="0">
                <a:solidFill>
                  <a:srgbClr val="A53010">
                    <a:lumMod val="60000"/>
                    <a:lumOff val="40000"/>
                  </a:srgbClr>
                </a:solidFill>
              </a:rPr>
              <a:t>90</a:t>
            </a:r>
            <a:r>
              <a:rPr lang="fa-I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نفر در مراسم اختتامیه مورد تقدیر قرار گرفتند.</a:t>
            </a:r>
          </a:p>
          <a:p>
            <a:pPr lvl="0" algn="just" rtl="1">
              <a:buClr>
                <a:srgbClr val="A53010"/>
              </a:buClr>
            </a:pPr>
            <a:endParaRPr lang="en-TT" sz="2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2997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bg2">
                <a:lumMod val="50000"/>
              </a:schemeClr>
            </a:gs>
            <a:gs pos="5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مراسم اختتامیه بخش عترت و معارف دینی</a:t>
            </a:r>
            <a:endParaRPr lang="en-T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91" y="1150255"/>
            <a:ext cx="6889077" cy="349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570" y="3625723"/>
            <a:ext cx="6919560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6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fa-IR" sz="3600" b="1" dirty="0"/>
              <a:t>بخش </a:t>
            </a:r>
            <a:r>
              <a:rPr lang="fa-IR" sz="3600" b="1" dirty="0" smtClean="0"/>
              <a:t>هنری</a:t>
            </a:r>
          </a:p>
          <a:p>
            <a:pPr marL="0" indent="0" algn="r" rtl="1">
              <a:buNone/>
            </a:pPr>
            <a:r>
              <a:rPr lang="fa-IR" sz="3600" b="1" dirty="0" smtClean="0"/>
              <a:t> </a:t>
            </a:r>
          </a:p>
          <a:p>
            <a:pPr marL="0" indent="0" algn="r" rtl="1">
              <a:buNone/>
            </a:pPr>
            <a:r>
              <a:rPr lang="fa-IR" sz="3200" b="1" dirty="0" smtClean="0"/>
              <a:t>1398/04/08 تا 1398/04/10</a:t>
            </a:r>
            <a:endParaRPr lang="fa-IR" sz="3600" b="1" dirty="0" smtClean="0"/>
          </a:p>
          <a:p>
            <a:pPr marL="0" indent="0" algn="r" rtl="1">
              <a:buNone/>
            </a:pPr>
            <a:endParaRPr lang="fa-IR" sz="3600" b="1" dirty="0" smtClean="0"/>
          </a:p>
          <a:p>
            <a:pPr marL="0" indent="0" algn="r" rtl="1">
              <a:buNone/>
            </a:pPr>
            <a:r>
              <a:rPr lang="fa-IR" sz="3600" b="1" dirty="0" smtClean="0"/>
              <a:t>به میزبانی اصفهان</a:t>
            </a:r>
            <a:r>
              <a:rPr lang="fa-IR" sz="3600" b="1" dirty="0"/>
              <a:t/>
            </a:r>
            <a:br>
              <a:rPr lang="fa-IR" sz="3600" b="1" dirty="0"/>
            </a:br>
            <a:endParaRPr lang="en-TT" sz="3600" b="1" dirty="0"/>
          </a:p>
          <a:p>
            <a:endParaRPr lang="en-T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72" y="1228356"/>
            <a:ext cx="3799829" cy="53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4000">
              <a:schemeClr val="bg2">
                <a:tint val="90000"/>
                <a:satMod val="92000"/>
                <a:lumMod val="120000"/>
              </a:schemeClr>
            </a:gs>
            <a:gs pos="7000">
              <a:srgbClr val="FFFF00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4. بخش هنری</a:t>
            </a:r>
            <a:r>
              <a:rPr lang="fa-IR" dirty="0"/>
              <a:t/>
            </a:r>
            <a:br>
              <a:rPr lang="fa-IR" dirty="0"/>
            </a:b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2133600"/>
            <a:ext cx="10075862" cy="3777622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/>
              <a:t>9 </a:t>
            </a:r>
            <a:r>
              <a:rPr lang="fa-IR" sz="2400" b="1" dirty="0"/>
              <a:t>رشته (‌ 1-نقّاشی 2-خوش‌نویسی3- خط تحریری  4- عکاسی5- طراحی پوستر 6-تذهیب 7- معرق و منبت 8-فیلم کوتاه9- نماهنگ</a:t>
            </a:r>
            <a:r>
              <a:rPr lang="fa-IR" sz="2400" b="1" dirty="0" smtClean="0"/>
              <a:t>)</a:t>
            </a:r>
          </a:p>
          <a:p>
            <a:pPr algn="just" rtl="1"/>
            <a:r>
              <a:rPr lang="fa-IR" sz="2400" b="1" dirty="0" smtClean="0"/>
              <a:t> تعداد </a:t>
            </a:r>
            <a:r>
              <a:rPr lang="fa-IR" sz="2400" b="1" dirty="0"/>
              <a:t>شرکت کنندگان </a:t>
            </a:r>
            <a:r>
              <a:rPr lang="fa-IR" sz="2400" b="1" dirty="0" smtClean="0"/>
              <a:t>در </a:t>
            </a:r>
            <a:r>
              <a:rPr lang="fa-IR" sz="2400" b="1" dirty="0"/>
              <a:t>این بخش </a:t>
            </a:r>
            <a:r>
              <a:rPr lang="fa-IR" sz="2400" b="1" dirty="0" smtClean="0">
                <a:solidFill>
                  <a:schemeClr val="accent1"/>
                </a:solidFill>
              </a:rPr>
              <a:t>2086</a:t>
            </a:r>
            <a:r>
              <a:rPr lang="fa-IR" sz="2400" b="1" dirty="0" smtClean="0"/>
              <a:t>نفُر</a:t>
            </a:r>
          </a:p>
          <a:p>
            <a:pPr algn="just" rtl="1"/>
            <a:r>
              <a:rPr lang="fa-IR" sz="2400" b="1" dirty="0" smtClean="0"/>
              <a:t> </a:t>
            </a:r>
            <a:r>
              <a:rPr lang="fa-IR" sz="2400" b="1" dirty="0" smtClean="0">
                <a:solidFill>
                  <a:schemeClr val="accent1"/>
                </a:solidFill>
              </a:rPr>
              <a:t>318</a:t>
            </a:r>
            <a:r>
              <a:rPr lang="fa-IR" sz="2400" b="1" dirty="0" smtClean="0"/>
              <a:t> اثر </a:t>
            </a:r>
            <a:r>
              <a:rPr lang="fa-IR" sz="2400" b="1" dirty="0"/>
              <a:t>برگزیده استان‌ها به دبیرخانه جشنواره مستقردر استان اصفهان فرستاده شد که بعد از فرآیند داوری 5 نفر برگزیده </a:t>
            </a:r>
            <a:r>
              <a:rPr lang="fa-IR" sz="2400" b="1" dirty="0" smtClean="0"/>
              <a:t>(به </a:t>
            </a:r>
            <a:r>
              <a:rPr lang="fa-IR" sz="2400" b="1" dirty="0"/>
              <a:t>تفکیک خواهر و برادر) مجموعاً </a:t>
            </a:r>
            <a:r>
              <a:rPr lang="fa-IR" sz="2400" b="1" dirty="0">
                <a:solidFill>
                  <a:schemeClr val="accent1"/>
                </a:solidFill>
              </a:rPr>
              <a:t>90</a:t>
            </a:r>
            <a:r>
              <a:rPr lang="fa-IR" sz="2400" b="1" dirty="0"/>
              <a:t> نفر برای رقابت در مرحله کشوری دعوت شدند. و پس از انجام مسابقات و داوری نهایی رتبه‌های یک تا پنج در مراسم اختتامیه مورد تقدیر قرار گرفتند.</a:t>
            </a:r>
          </a:p>
          <a:p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136539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rgbClr val="FFFF00"/>
            </a:gs>
            <a:gs pos="69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آیین اختتامییه و اجرای بخش </a:t>
            </a:r>
            <a:r>
              <a:rPr lang="fa-IR" dirty="0" smtClean="0"/>
              <a:t>هنری </a:t>
            </a:r>
            <a:endParaRPr lang="en-T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62" y="2399241"/>
            <a:ext cx="6688138" cy="445875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2" y="1264555"/>
            <a:ext cx="573405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2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/>
              <a:t/>
            </a:r>
            <a:br>
              <a:rPr lang="fa-IR" dirty="0"/>
            </a:b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1075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b="1" dirty="0"/>
              <a:t>بخش هنرهای </a:t>
            </a:r>
            <a:r>
              <a:rPr lang="fa-IR" sz="2400" b="1" dirty="0" smtClean="0"/>
              <a:t>گروهی (تئاتر و سرود)</a:t>
            </a:r>
          </a:p>
          <a:p>
            <a:pPr marL="0" indent="0" algn="r" rtl="1">
              <a:buNone/>
            </a:pPr>
            <a:r>
              <a:rPr lang="fa-IR" sz="2400" b="1" dirty="0" smtClean="0"/>
              <a:t> </a:t>
            </a:r>
            <a:r>
              <a:rPr lang="fa-IR" sz="2400" b="1" dirty="0"/>
              <a:t/>
            </a:r>
            <a:br>
              <a:rPr lang="fa-IR" sz="2400" b="1" dirty="0"/>
            </a:br>
            <a:r>
              <a:rPr lang="fa-IR" sz="2400" b="1" dirty="0"/>
              <a:t/>
            </a:r>
            <a:br>
              <a:rPr lang="fa-IR" sz="2400" b="1" dirty="0"/>
            </a:br>
            <a:r>
              <a:rPr lang="fa-IR" sz="2400" b="1" dirty="0" smtClean="0"/>
              <a:t>1398/04/19تا04/21/ </a:t>
            </a:r>
            <a:r>
              <a:rPr lang="fa-IR" sz="2400" b="1" dirty="0"/>
              <a:t>1398بخش خواهران </a:t>
            </a:r>
            <a:br>
              <a:rPr lang="fa-IR" sz="2400" b="1" dirty="0"/>
            </a:br>
            <a:r>
              <a:rPr lang="fa-IR" sz="2400" b="1" dirty="0"/>
              <a:t> </a:t>
            </a:r>
            <a:r>
              <a:rPr lang="fa-IR" sz="2400" b="1" dirty="0" smtClean="0"/>
              <a:t>1398/04/21 تا 1398/04/24 </a:t>
            </a:r>
            <a:r>
              <a:rPr lang="fa-IR" sz="2400" b="1" dirty="0"/>
              <a:t>بخش </a:t>
            </a:r>
            <a:r>
              <a:rPr lang="fa-IR" sz="2400" b="1" dirty="0" smtClean="0"/>
              <a:t>برادران</a:t>
            </a:r>
          </a:p>
          <a:p>
            <a:pPr marL="0" indent="0" algn="r" rtl="1">
              <a:buNone/>
            </a:pPr>
            <a:endParaRPr lang="fa-IR" sz="2400" b="1" dirty="0"/>
          </a:p>
          <a:p>
            <a:pPr marL="0" indent="0" algn="r" rtl="1">
              <a:buNone/>
            </a:pPr>
            <a:r>
              <a:rPr lang="fa-IR" sz="2400" b="1" dirty="0"/>
              <a:t>به میزبانی فارس</a:t>
            </a:r>
          </a:p>
          <a:p>
            <a:pPr marL="0" indent="0" algn="r" rtl="1">
              <a:buNone/>
            </a:pPr>
            <a:endParaRPr lang="en-TT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3" y="83140"/>
            <a:ext cx="4629150" cy="655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732" y="325765"/>
            <a:ext cx="8667482" cy="1537381"/>
          </a:xfrm>
        </p:spPr>
        <p:txBody>
          <a:bodyPr>
            <a:normAutofit/>
          </a:bodyPr>
          <a:lstStyle/>
          <a:p>
            <a:pPr algn="ctr"/>
            <a:r>
              <a:rPr lang="fa-IR" sz="2800" b="1" dirty="0" smtClean="0">
                <a:latin typeface="AP Yekan bold" panose="02000503030000020004" pitchFamily="2" charset="-78"/>
                <a:cs typeface="AP Yekan bold" panose="02000503030000020004" pitchFamily="2" charset="-78"/>
              </a:rPr>
              <a:t>پیام جناب آقای دکتر خنیفر به مناسبت برگزاری </a:t>
            </a:r>
            <a:r>
              <a:rPr lang="fa-I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P Yekan bold" panose="02000503030000020004" pitchFamily="2" charset="-78"/>
                <a:cs typeface="AP Yekan bold" panose="02000503030000020004" pitchFamily="2" charset="-78"/>
              </a:rPr>
              <a:t>بیست و نهمین جشنواره فرهنگی</a:t>
            </a:r>
            <a:br>
              <a:rPr lang="fa-I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P Yekan bold" panose="02000503030000020004" pitchFamily="2" charset="-78"/>
                <a:cs typeface="AP Yekan bold" panose="02000503030000020004" pitchFamily="2" charset="-78"/>
              </a:rPr>
            </a:br>
            <a:r>
              <a:rPr lang="fa-I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P Yekan bold" panose="02000503030000020004" pitchFamily="2" charset="-78"/>
                <a:cs typeface="AP Yekan bold" panose="02000503030000020004" pitchFamily="2" charset="-78"/>
              </a:rPr>
              <a:t> و هنری </a:t>
            </a:r>
            <a:r>
              <a:rPr lang="fa-IR" sz="2800" b="1" dirty="0" smtClean="0">
                <a:latin typeface="AP Yekan bold" panose="02000503030000020004" pitchFamily="2" charset="-78"/>
                <a:cs typeface="AP Yekan bold" panose="02000503030000020004" pitchFamily="2" charset="-78"/>
              </a:rPr>
              <a:t>دانشجومعلمان دانشگاه فرهنگیان</a:t>
            </a:r>
            <a:endParaRPr lang="en-TT" sz="2800" b="1" dirty="0">
              <a:latin typeface="AP Yekan bold" panose="02000503030000020004" pitchFamily="2" charset="-78"/>
              <a:cs typeface="AP Yekan bold" panose="02000503030000020004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2890" y="2047368"/>
            <a:ext cx="97879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باسمه تعالی</a:t>
            </a:r>
          </a:p>
          <a:p>
            <a:pPr algn="ctr" rtl="1"/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ctr" rtl="1"/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           آسمان رشک بَرَد بهر زمینی که در آن             دو نفر, یک دو نفس, بهر خدا بنشینند</a:t>
            </a:r>
            <a:r>
              <a:rPr lang="fa-I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</a:p>
          <a:p>
            <a:pPr algn="justLow" rtl="1"/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امروزه و درآستانه هزاره سوم عطش انسان به بازگشت معنوی و آرامش و فهم و درک حیات بیش از پیش احساس می شود و بی شک در عصر حاضر که دوران نیرنگستان رسانه ای نظام سلطه بر جهان است و همه ی توان دنیای فتنه، هضم و استحاله فرهنگ غنی اسلامی به کار گرفته شده است، معرفت و شناخت عمیق قرآن، معنویت و سیره ی اهل بیت(ع) و کسب درس های عملی زندگی از آن برگزیدگان خداوند، مستمسکی برای دفع این شبیخون فرهنگی است و بدون تردید، ابزار فرهنگ، ادبیات، هنر، فناوری و پژوهش، مناسب ترین وسیله ی نیل به این هدف متعالی است.</a:t>
            </a:r>
            <a:b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بیست و نهمین جشنواره فرهنگی دانشجومعلمان در بخش های ادبی، پژوهشی و نرم افزار، به میزبانی دیار قنات، قنوت و قناعت، سرزمین سخت کوشان کویر یزد ایزدنشان تلاشی است مقدّس در ایام گرامی داشت مقام شامخ معلّم که دانشگاه های فرهنگیان سراسر ایران را به شور و شادمانی توأم با معرفت و معنویت مزیّن می سازد که امیدواریم در سال های آتی نیز این اهتمام و تلاش مضاعف تر شود. </a:t>
            </a:r>
            <a:b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a-I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بدین </a:t>
            </a:r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وسیله از تشریک مساعی همه ی صاحبنظران، اندیشمندان، فرهیختگان، مدیران، رؤسا، مسئولان، کارشناسان، اساتید و دانشجویان حوزه ی فرهنگی در این امر خطیر، در سالی که پیشوایمان آن را به عنوان "رونق تولید" داخلی </a:t>
            </a:r>
            <a:r>
              <a:rPr lang="fa-IR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و به تبع آن، رونق تولیدات فرهنگی ملّی و اسلامی</a:t>
            </a:r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اعلام نموده اند، صمیمانه قدردانی می کنم و توفیق بیش از پیش همه عزیزان را در سایه الطاف و توجهات حضرت ولی عصر(عج) از درگاه خداوند متعال خواهانم.</a:t>
            </a:r>
          </a:p>
          <a:p>
            <a:pPr algn="justLow" rtl="1"/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                                                                                         </a:t>
            </a:r>
          </a:p>
          <a:p>
            <a:pPr algn="just" rtl="1"/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                                                                                 </a:t>
            </a:r>
            <a:r>
              <a:rPr lang="fa-I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دکتر حسین </a:t>
            </a:r>
            <a:r>
              <a:rPr lang="fa-I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خنیفر</a:t>
            </a:r>
          </a:p>
          <a:p>
            <a:pPr algn="just" rtl="1"/>
            <a:endParaRPr lang="fa-I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rtl="1"/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                                                                 </a:t>
            </a:r>
            <a:r>
              <a:rPr lang="fa-I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a-I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  رییس دانشگاه فرهنگیان </a:t>
            </a:r>
            <a:r>
              <a:rPr lang="fa-I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کشور</a:t>
            </a:r>
            <a:endParaRPr lang="fa-I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418" y="325766"/>
            <a:ext cx="1990565" cy="212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5.بخش </a:t>
            </a:r>
            <a:r>
              <a:rPr lang="fa-IR" dirty="0"/>
              <a:t>هنرهای </a:t>
            </a:r>
            <a:r>
              <a:rPr lang="fa-IR" dirty="0" smtClean="0"/>
              <a:t>گروهی</a:t>
            </a:r>
            <a:r>
              <a:rPr lang="fa-IR" dirty="0"/>
              <a:t/>
            </a:r>
            <a:br>
              <a:rPr lang="fa-IR" dirty="0"/>
            </a:b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575" y="2133600"/>
            <a:ext cx="10333037" cy="3777622"/>
          </a:xfrm>
        </p:spPr>
        <p:txBody>
          <a:bodyPr>
            <a:normAutofit/>
          </a:bodyPr>
          <a:lstStyle/>
          <a:p>
            <a:pPr algn="just" rtl="1"/>
            <a:r>
              <a:rPr lang="fa-IR" sz="2800" b="1" dirty="0" smtClean="0"/>
              <a:t>2رشته </a:t>
            </a:r>
            <a:r>
              <a:rPr lang="fa-IR" sz="2800" b="1" dirty="0"/>
              <a:t>شامل: 1- سرود (محلي و ملي) 2- تئاتر صحنه‌ای </a:t>
            </a:r>
            <a:endParaRPr lang="fa-IR" sz="2800" b="1" dirty="0" smtClean="0"/>
          </a:p>
          <a:p>
            <a:pPr algn="just" rtl="1"/>
            <a:r>
              <a:rPr lang="fa-IR" sz="2800" b="1" dirty="0" smtClean="0"/>
              <a:t>تعداد </a:t>
            </a:r>
            <a:r>
              <a:rPr lang="fa-IR" sz="2800" b="1" dirty="0"/>
              <a:t>شرکت </a:t>
            </a:r>
            <a:r>
              <a:rPr lang="fa-IR" sz="2800" b="1" dirty="0" smtClean="0"/>
              <a:t>کنندگان در این بخش </a:t>
            </a:r>
            <a:r>
              <a:rPr lang="fa-IR" sz="2800" b="1" dirty="0" smtClean="0">
                <a:solidFill>
                  <a:schemeClr val="accent1"/>
                </a:solidFill>
              </a:rPr>
              <a:t>1667</a:t>
            </a:r>
            <a:r>
              <a:rPr lang="fa-IR" sz="2800" b="1" dirty="0" smtClean="0"/>
              <a:t> </a:t>
            </a:r>
            <a:r>
              <a:rPr lang="fa-IR" sz="2800" b="1" dirty="0"/>
              <a:t>نفر </a:t>
            </a:r>
            <a:endParaRPr lang="fa-IR" sz="2800" b="1" dirty="0" smtClean="0"/>
          </a:p>
          <a:p>
            <a:pPr algn="just" rtl="1"/>
            <a:r>
              <a:rPr lang="fa-IR" sz="2800" b="1" dirty="0" smtClean="0"/>
              <a:t>آثار </a:t>
            </a:r>
            <a:r>
              <a:rPr lang="fa-IR" sz="2800" b="1" dirty="0" smtClean="0">
                <a:solidFill>
                  <a:schemeClr val="accent1"/>
                </a:solidFill>
              </a:rPr>
              <a:t>47 </a:t>
            </a:r>
            <a:r>
              <a:rPr lang="fa-IR" sz="2800" b="1" dirty="0" smtClean="0"/>
              <a:t>گروه </a:t>
            </a:r>
            <a:r>
              <a:rPr lang="fa-IR" sz="2800" b="1" dirty="0"/>
              <a:t>برگزیده استان‌ها به دبیرخانه جشنواره مستقر در استان فارس فرستاده شد که بعد از فرآیند داوری 5 مجموعاً </a:t>
            </a:r>
            <a:r>
              <a:rPr lang="fa-IR" sz="2800" b="1" dirty="0">
                <a:solidFill>
                  <a:schemeClr val="accent1"/>
                </a:solidFill>
              </a:rPr>
              <a:t>250</a:t>
            </a:r>
            <a:r>
              <a:rPr lang="fa-IR" sz="2800" b="1" dirty="0"/>
              <a:t> نفر </a:t>
            </a:r>
            <a:r>
              <a:rPr lang="fa-IR" sz="2800" b="1" dirty="0" smtClean="0"/>
              <a:t>در قالب 20 گروه برای </a:t>
            </a:r>
            <a:r>
              <a:rPr lang="fa-IR" sz="2800" b="1" dirty="0"/>
              <a:t>رقابت در مرحله کشوری دعوت شدند. و پس از انجام مسابقات حضوری و داوری نهایی رتبه‌های یک تا پنج در مراسم اختتامیه مورد تقدیر قرار گرفتند.</a:t>
            </a:r>
          </a:p>
          <a:p>
            <a:pPr algn="r" rtl="1"/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5648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اجرای تئاتر</a:t>
            </a:r>
            <a:endParaRPr lang="en-TT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59"/>
            <a:ext cx="7398979" cy="4242129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55" y="2215166"/>
            <a:ext cx="6190445" cy="4642834"/>
          </a:xfrm>
        </p:spPr>
      </p:pic>
    </p:spTree>
    <p:extLst>
      <p:ext uri="{BB962C8B-B14F-4D97-AF65-F5344CB8AC3E}">
        <p14:creationId xmlns:p14="http://schemas.microsoft.com/office/powerpoint/2010/main" val="14688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 smtClean="0"/>
              <a:t>اجرای سرود</a:t>
            </a:r>
            <a:endParaRPr lang="en-TT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450" y="1455313"/>
            <a:ext cx="5039162" cy="4455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45" y="1455313"/>
            <a:ext cx="5749026" cy="44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794" y="1777285"/>
            <a:ext cx="10525818" cy="4133937"/>
          </a:xfrm>
        </p:spPr>
        <p:txBody>
          <a:bodyPr>
            <a:noAutofit/>
          </a:bodyPr>
          <a:lstStyle/>
          <a:p>
            <a:pPr algn="just" rtl="1"/>
            <a:r>
              <a:rPr lang="fa-IR" sz="4000" b="1" dirty="0" smtClean="0"/>
              <a:t>پس از اجرای مرحله استانی جشنواره در مجموع تعداد 1103 اثر به استان‌های میزبان ارسال گردید و با انجام ارزیابی های صورت گرفته در دبیرخانه های اجرایی مجموعا 678 نفر برای انجام مسابقات به مرحله کشوری دعوت شدند.</a:t>
            </a:r>
          </a:p>
        </p:txBody>
      </p:sp>
    </p:spTree>
    <p:extLst>
      <p:ext uri="{BB962C8B-B14F-4D97-AF65-F5344CB8AC3E}">
        <p14:creationId xmlns:p14="http://schemas.microsoft.com/office/powerpoint/2010/main" val="138653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000">
              <a:srgbClr val="7030A0"/>
            </a:gs>
            <a:gs pos="9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با تشکر از بذل توجه شما عزیزان</a:t>
            </a:r>
            <a:endParaRPr lang="en-TT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138" y="1771651"/>
            <a:ext cx="7108288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704" y="186228"/>
            <a:ext cx="10654607" cy="702414"/>
          </a:xfrm>
        </p:spPr>
        <p:txBody>
          <a:bodyPr/>
          <a:lstStyle/>
          <a:p>
            <a:pPr algn="ctr"/>
            <a:r>
              <a:rPr lang="fa-IR" b="1" dirty="0" smtClean="0"/>
              <a:t>بخشی از اهداف برگزاری جشنواره های فرهنگی</a:t>
            </a:r>
            <a:endParaRPr lang="en-TT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124" y="1171976"/>
            <a:ext cx="11590985" cy="5409127"/>
          </a:xfrm>
        </p:spPr>
        <p:txBody>
          <a:bodyPr>
            <a:normAutofit/>
          </a:bodyPr>
          <a:lstStyle/>
          <a:p>
            <a:pPr algn="just" rtl="1"/>
            <a:r>
              <a:rPr lang="fa-IR" b="1" dirty="0" smtClean="0"/>
              <a:t>جشنواره‌های فرهنگی یک بسته ازفعالیت‌های آموزشی، تربیتی و فرهنگی است که با یک فرایند9 ماهه از ابتدای سال تحصیلی آغاز و با تشکیل کلاس‌های آمادگی و طی مراحل مقدماتی،استانی و کشوری تا تابستان ادامه داردو طیف زیادی از دانشجومعلمان را با سلایق فرهنگی و ذائقه‌های متنوع همراه می‌سازد. </a:t>
            </a:r>
          </a:p>
          <a:p>
            <a:pPr algn="just" rtl="1"/>
            <a:r>
              <a:rPr lang="fa-IR" b="1" dirty="0" smtClean="0"/>
              <a:t>جشنواره‌های </a:t>
            </a:r>
            <a:r>
              <a:rPr lang="fa-IR" b="1" dirty="0"/>
              <a:t>فرهنگی </a:t>
            </a:r>
            <a:r>
              <a:rPr lang="fa-IR" b="1" dirty="0" smtClean="0"/>
              <a:t>هنری با سابقه برگزاری 29 دوره توانسته است به </a:t>
            </a:r>
            <a:r>
              <a:rPr lang="fa-IR" b="1" dirty="0"/>
              <a:t>هویت و شخصیت دانشجومعلمان کمک شایانی داشته باشد</a:t>
            </a:r>
            <a:r>
              <a:rPr lang="fa-IR" b="1" dirty="0" smtClean="0"/>
              <a:t>.</a:t>
            </a:r>
            <a:endParaRPr lang="en-US" b="1" dirty="0" smtClean="0"/>
          </a:p>
          <a:p>
            <a:pPr algn="just" rtl="1"/>
            <a:r>
              <a:rPr lang="fa-IR" b="1" dirty="0" smtClean="0"/>
              <a:t>جشنواره‌های</a:t>
            </a:r>
            <a:r>
              <a:rPr lang="en-US" b="1" dirty="0" smtClean="0"/>
              <a:t> </a:t>
            </a:r>
            <a:r>
              <a:rPr lang="fa-IR" b="1" dirty="0" smtClean="0"/>
              <a:t>فرهنگی </a:t>
            </a:r>
            <a:r>
              <a:rPr lang="fa-IR" b="1" dirty="0"/>
              <a:t>هنری موجب جریان‌سازی و بسترسازی حرکت فرهنگی و توسعه محتوایی فرهنگ اسلامی، </a:t>
            </a:r>
            <a:r>
              <a:rPr lang="fa-IR" b="1" dirty="0" smtClean="0"/>
              <a:t>ملی </a:t>
            </a:r>
            <a:r>
              <a:rPr lang="fa-IR" b="1" dirty="0"/>
              <a:t>و بومی می‌باشد</a:t>
            </a:r>
            <a:r>
              <a:rPr lang="fa-IR" b="1" dirty="0" smtClean="0"/>
              <a:t>.</a:t>
            </a:r>
            <a:endParaRPr lang="en-US" b="1" dirty="0" smtClean="0"/>
          </a:p>
          <a:p>
            <a:pPr algn="just" rtl="1"/>
            <a:r>
              <a:rPr lang="fa-IR" b="1" dirty="0" smtClean="0"/>
              <a:t>جشنواره‌ها</a:t>
            </a:r>
            <a:r>
              <a:rPr lang="en-US" b="1" dirty="0" smtClean="0"/>
              <a:t> </a:t>
            </a:r>
            <a:r>
              <a:rPr lang="fa-IR" b="1" dirty="0" smtClean="0"/>
              <a:t>موجب </a:t>
            </a:r>
            <a:r>
              <a:rPr lang="fa-IR" b="1" dirty="0"/>
              <a:t>علاقمندی دانشجومعلمان به فعالیت‌های فرهنگی و اجتماعی شده </a:t>
            </a:r>
            <a:r>
              <a:rPr lang="fa-IR" b="1" dirty="0" smtClean="0"/>
              <a:t>و بروز استعداد و خلاقیت‌ها را با ارتقای </a:t>
            </a:r>
            <a:r>
              <a:rPr lang="fa-IR" b="1" dirty="0"/>
              <a:t>دانش، بینش و مهارت آنان </a:t>
            </a:r>
            <a:r>
              <a:rPr lang="fa-IR" b="1" dirty="0" smtClean="0"/>
              <a:t>به همراه دارد</a:t>
            </a:r>
            <a:r>
              <a:rPr lang="en-US" b="1" dirty="0" smtClean="0"/>
              <a:t>.</a:t>
            </a:r>
          </a:p>
          <a:p>
            <a:pPr algn="just" rtl="1"/>
            <a:r>
              <a:rPr lang="fa-IR" b="1" dirty="0" smtClean="0"/>
              <a:t>جشنواره‌های</a:t>
            </a:r>
            <a:r>
              <a:rPr lang="en-US" b="1" dirty="0" smtClean="0"/>
              <a:t> </a:t>
            </a:r>
            <a:r>
              <a:rPr lang="fa-IR" b="1" dirty="0" smtClean="0"/>
              <a:t>فرهنگی زمینه </a:t>
            </a:r>
            <a:r>
              <a:rPr lang="fa-IR" b="1" dirty="0"/>
              <a:t>تحرک، پویایی، شادابی و نشاط از طریق رقابت‌های سازنده </a:t>
            </a:r>
            <a:r>
              <a:rPr lang="fa-IR" b="1" dirty="0" smtClean="0"/>
              <a:t>را فراهم آورده </a:t>
            </a:r>
            <a:r>
              <a:rPr lang="fa-IR" b="1" dirty="0"/>
              <a:t>و موجب هم اندیشی، تعامل فرهنگی و اجتماعی و تبادل دانش و مهارت دانشجومعلمان می‌شود.</a:t>
            </a:r>
            <a:endParaRPr lang="en-US" b="1" dirty="0"/>
          </a:p>
          <a:p>
            <a:pPr algn="just" rtl="1"/>
            <a:r>
              <a:rPr lang="fa-IR" b="1" dirty="0" smtClean="0"/>
              <a:t>با انجام </a:t>
            </a:r>
            <a:r>
              <a:rPr lang="fa-IR" b="1" dirty="0"/>
              <a:t>جشنواره‌های فرهنگی </a:t>
            </a:r>
            <a:r>
              <a:rPr lang="fa-IR" b="1" dirty="0" smtClean="0"/>
              <a:t> در دانشگاه فرهنگیان چرخه تکامل جشنواره‌ها که از مدرسه آغاز شده با تعدد </a:t>
            </a:r>
            <a:r>
              <a:rPr lang="fa-IR" b="1" dirty="0"/>
              <a:t>و تنوع رشته‌های موجود </a:t>
            </a:r>
            <a:r>
              <a:rPr lang="fa-IR" b="1" dirty="0" smtClean="0"/>
              <a:t>تداوم می‌یابد و باعث انتقال تجارب ارزنده توسط دانشجومعلمان باحضور در مدرسه و ایفای نقش معلمی در این چرخه خواهدشد.</a:t>
            </a:r>
            <a:endParaRPr lang="en-TT" b="1" dirty="0"/>
          </a:p>
        </p:txBody>
      </p:sp>
    </p:spTree>
    <p:extLst>
      <p:ext uri="{BB962C8B-B14F-4D97-AF65-F5344CB8AC3E}">
        <p14:creationId xmlns:p14="http://schemas.microsoft.com/office/powerpoint/2010/main" val="1618845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جشنواره های فرهنگی در گذر زمان</a:t>
            </a:r>
            <a:endParaRPr lang="en-TT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490" y="1545465"/>
            <a:ext cx="10706122" cy="4984123"/>
          </a:xfrm>
        </p:spPr>
        <p:txBody>
          <a:bodyPr/>
          <a:lstStyle/>
          <a:p>
            <a:pPr algn="just" rtl="1"/>
            <a:r>
              <a:rPr lang="fa-IR" b="1" dirty="0" smtClean="0"/>
              <a:t>جشنواره های فرهنگی تا سال 1392( دوره بیست و سوم) با عنوان </a:t>
            </a:r>
            <a:r>
              <a:rPr lang="fa-IR" b="1" u="sng" dirty="0" smtClean="0"/>
              <a:t>مسابقات فرهنگی و هنری  </a:t>
            </a:r>
            <a:r>
              <a:rPr lang="fa-IR" b="1" dirty="0" smtClean="0"/>
              <a:t>برگزار می‌شد. و تعداد محدودی از رشته ها ( حداکثر 15 رشته) را شامل می‌شد.</a:t>
            </a:r>
          </a:p>
          <a:p>
            <a:pPr algn="just" rtl="1"/>
            <a:r>
              <a:rPr lang="fa-IR" b="1" dirty="0" smtClean="0"/>
              <a:t>از دوره بیست و چهارم این فعالیت ارزشمند با هدف توسعه کمی و کیفی به جشنواره </a:t>
            </a:r>
            <a:r>
              <a:rPr lang="fa-IR" b="1" dirty="0"/>
              <a:t>های فرهنگی و هنری </a:t>
            </a:r>
            <a:r>
              <a:rPr lang="fa-IR" b="1" dirty="0" smtClean="0"/>
              <a:t>تغییر نام داد.</a:t>
            </a:r>
          </a:p>
          <a:p>
            <a:pPr algn="just" rtl="1"/>
            <a:r>
              <a:rPr lang="fa-IR" b="1" dirty="0" smtClean="0"/>
              <a:t>از جمله تغییرات اعمال شده در رویکرد جدید افزایش رشته‌های جشنواره با سرفصل‌های متنوع مطابق با علاقمندی و نیاز دانشجومعلمان از 15 رشته به 52 رشته می‌باشد. این سیاست توانست طیف گسترده‌ای از دانشجومعلمان را (در برخی سنوات 40% ) به جشنواره ها جذب نماید که این آمار، جشنواره ها را بعنوان پر مخاطب‌ترین فعالیت فرهنگی معرفی نمود.</a:t>
            </a:r>
          </a:p>
          <a:p>
            <a:pPr algn="just" rtl="1"/>
            <a:r>
              <a:rPr lang="fa-IR" b="1" dirty="0" smtClean="0"/>
              <a:t>توجه ویژه به بعد آموزشی و توانمندسازی در خلال برگزاری جشنواره در مرحله کشوری همچنین برگزاری کلاس‌های آمادگی با استفاده از اساتید داخل و خارج دانشگاه با هدف کمرنگ کردن بعد رقابتی جشنواره از دیگر ویژگی‌های رویکرد جدید می‌باشد.</a:t>
            </a:r>
          </a:p>
          <a:p>
            <a:pPr algn="just" rtl="1"/>
            <a:r>
              <a:rPr lang="fa-IR" b="1" dirty="0" smtClean="0"/>
              <a:t>تشکیل دبیرخانه دائمی جشنواره‌های فرهنگی مستقر در این معاونت با حضور کارشناسان و اساتید با تجربه و صاحب‌نام دانشگاه برای سیاستگذاری و برنامه ریزی جشنواره ها از دیگر اقدامات این دوره می‌باشد.</a:t>
            </a:r>
          </a:p>
          <a:p>
            <a:pPr algn="just" rtl="1"/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2563925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098" y="148664"/>
            <a:ext cx="10345513" cy="701342"/>
          </a:xfrm>
        </p:spPr>
        <p:txBody>
          <a:bodyPr/>
          <a:lstStyle/>
          <a:p>
            <a:pPr algn="ctr"/>
            <a:r>
              <a:rPr lang="fa-IR" b="1" dirty="0" smtClean="0"/>
              <a:t>ویژگی‌های برگزاری دوره بیست و نهم</a:t>
            </a:r>
            <a:endParaRPr lang="en-TT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099" y="1429554"/>
            <a:ext cx="10345513" cy="5428445"/>
          </a:xfrm>
        </p:spPr>
        <p:txBody>
          <a:bodyPr>
            <a:normAutofit/>
          </a:bodyPr>
          <a:lstStyle/>
          <a:p>
            <a:pPr algn="just" rtl="1"/>
            <a:r>
              <a:rPr lang="fa-IR" sz="2000" dirty="0" smtClean="0"/>
              <a:t>در این دوره برای اولین بار دبیرخانه مرکزی به 5 استان میزبان منتقل شد. و تلاش شد از ظرفیت استانها به نسبت گذشته بیشتر استفاده شود.</a:t>
            </a:r>
          </a:p>
          <a:p>
            <a:pPr algn="just" rtl="1"/>
            <a:r>
              <a:rPr lang="fa-IR" sz="2000" dirty="0" smtClean="0"/>
              <a:t>توجه و تمرکز زدایی و اعتماد به استانها برای نقش آفرینی هر چه بیشتر در این فعالیت و توزیع مدیریت از رویکردهای مهم این دوره می باشد.</a:t>
            </a:r>
          </a:p>
          <a:p>
            <a:pPr algn="just" rtl="1"/>
            <a:r>
              <a:rPr lang="fa-IR" sz="2000" dirty="0" smtClean="0"/>
              <a:t>تلاش برای کاهش هزینه‌ها و استفاده از توانمندی‌ها و ظرفیت‌های موجود در استانها دنبال شده است.</a:t>
            </a:r>
          </a:p>
          <a:p>
            <a:pPr algn="just" rtl="1"/>
            <a:r>
              <a:rPr lang="fa-IR" sz="2000" dirty="0" smtClean="0"/>
              <a:t>این رویکرد موجب شده استانها برای میزبانی از این جشنواره ها انگیزه بیشتری داشته و در عین حال موجب رقابت سازنده بین استانها به لحاظ اجرای بهتر رخ داده است.</a:t>
            </a:r>
            <a:endParaRPr lang="en-US" sz="2000" dirty="0" smtClean="0"/>
          </a:p>
          <a:p>
            <a:pPr marL="0" indent="0" algn="just" rtl="1">
              <a:buNone/>
            </a:pPr>
            <a:endParaRPr lang="fa-IR" sz="2000" dirty="0" smtClean="0"/>
          </a:p>
          <a:p>
            <a:pPr algn="just" rtl="1"/>
            <a:r>
              <a:rPr lang="fa-IR" b="1" dirty="0"/>
              <a:t>در آستانه ورود به سی‌امین سال </a:t>
            </a:r>
            <a:r>
              <a:rPr lang="fa-IR" b="1" dirty="0" smtClean="0"/>
              <a:t>اجرای </a:t>
            </a:r>
            <a:r>
              <a:rPr lang="fa-IR" b="1" dirty="0"/>
              <a:t>جشنواره ها </a:t>
            </a:r>
            <a:r>
              <a:rPr lang="fa-IR" b="1" dirty="0" smtClean="0"/>
              <a:t> در نظر داریم  با فراخوان اساتید، کارشناسان و صاحب نظران حوزه فرهنگی با آسیب شناسی و تحلیل دقیق از گذشته این فعالیت و مجموع تجارب بدست آمده زمینه برگزاری هر چه بهتر جشنواره ها را با آغاز سال تحصیلی فراهم نموده  و تلاش نماییم حضور حداکثری دانشجومعلمان در این عرصه را فراهم نماییم.</a:t>
            </a:r>
            <a:endParaRPr lang="en-TT" b="1" dirty="0"/>
          </a:p>
        </p:txBody>
      </p:sp>
    </p:spTree>
    <p:extLst>
      <p:ext uri="{BB962C8B-B14F-4D97-AF65-F5344CB8AC3E}">
        <p14:creationId xmlns:p14="http://schemas.microsoft.com/office/powerpoint/2010/main" val="2617865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sz="4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بخش‌های جشنواره</a:t>
            </a:r>
            <a:br>
              <a:rPr lang="fa-IR" sz="4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</a:b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2133600"/>
            <a:ext cx="10561637" cy="3777622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جشنواره بیست و نهم با ابلاغ دستورالعمل جامع به پردیس‌ها و مراکز سراسر کشور کار خود را در مراحل مقدماتی از بهمن ماه‌سال 1397 </a:t>
            </a:r>
            <a:r>
              <a:rPr lang="fa-IR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5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بخش </a:t>
            </a:r>
            <a:r>
              <a:rPr lang="fa-IR" sz="2800" b="1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و41 رشته 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آغاز و قریب به </a:t>
            </a:r>
            <a:r>
              <a:rPr lang="fa-IR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15000 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نفر دانشجو معلم در این مسابقات شرکت </a:t>
            </a:r>
            <a:r>
              <a:rPr lang="fa-I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نمودند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algn="r" rtl="1">
              <a:buFont typeface="+mj-lt"/>
              <a:buAutoNum type="arabicPeriod"/>
            </a:pPr>
            <a:r>
              <a:rPr lang="fa-I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بخش 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ادبی، پژوهشی و نرم‌افزار (یزد)</a:t>
            </a:r>
          </a:p>
          <a:p>
            <a:pPr algn="r" rtl="1">
              <a:buFont typeface="+mj-lt"/>
              <a:buAutoNum type="arabicPeriod"/>
            </a:pP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بخش قرآنی (خراسان رضوی) </a:t>
            </a:r>
            <a:endParaRPr lang="fa-IR" sz="2400" b="1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>
              <a:buFont typeface="+mj-lt"/>
              <a:buAutoNum type="arabicPeriod"/>
            </a:pPr>
            <a:r>
              <a:rPr lang="fa-I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بخش 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عترت و معارف دینی (قم)</a:t>
            </a:r>
          </a:p>
          <a:p>
            <a:pPr algn="r" rtl="1">
              <a:buFont typeface="+mj-lt"/>
              <a:buAutoNum type="arabicPeriod"/>
            </a:pP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بخش هنری (اصفهان) </a:t>
            </a:r>
            <a:endParaRPr lang="fa-IR" sz="2400" b="1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>
              <a:buFont typeface="+mj-lt"/>
              <a:buAutoNum type="arabicPeriod"/>
            </a:pPr>
            <a:r>
              <a:rPr lang="fa-I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بخش 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هنرهای گروهی (فارس)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>
              <a:buFont typeface="+mj-lt"/>
              <a:buAutoNum type="arabicPeriod"/>
            </a:pPr>
            <a:endParaRPr lang="fa-IR" sz="2400" b="1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05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9424" y="2133600"/>
            <a:ext cx="6765187" cy="3777622"/>
          </a:xfrm>
        </p:spPr>
        <p:txBody>
          <a:bodyPr/>
          <a:lstStyle/>
          <a:p>
            <a:pPr marL="0" lvl="0" indent="0" algn="ctr" defTabSz="914400" rtl="1">
              <a:spcBef>
                <a:spcPts val="0"/>
              </a:spcBef>
              <a:buClrTx/>
              <a:buNone/>
            </a:pPr>
            <a:r>
              <a:rPr lang="fa-IR" sz="3600" b="1" dirty="0">
                <a:solidFill>
                  <a:prstClr val="black"/>
                </a:solidFill>
              </a:rPr>
              <a:t>بخش ادبی، پژوهشی و </a:t>
            </a:r>
            <a:r>
              <a:rPr lang="fa-IR" sz="3600" b="1" dirty="0" smtClean="0">
                <a:solidFill>
                  <a:prstClr val="black"/>
                </a:solidFill>
              </a:rPr>
              <a:t>نرم‌افزار</a:t>
            </a:r>
          </a:p>
          <a:p>
            <a:pPr marL="0" lvl="0" indent="0" algn="ctr" defTabSz="914400" rtl="1">
              <a:spcBef>
                <a:spcPts val="0"/>
              </a:spcBef>
              <a:buClrTx/>
              <a:buNone/>
            </a:pPr>
            <a:r>
              <a:rPr lang="fa-IR" sz="3600" b="1" dirty="0">
                <a:solidFill>
                  <a:prstClr val="black"/>
                </a:solidFill>
              </a:rPr>
              <a:t/>
            </a:r>
            <a:br>
              <a:rPr lang="fa-IR" sz="3600" b="1" dirty="0">
                <a:solidFill>
                  <a:prstClr val="black"/>
                </a:solidFill>
              </a:rPr>
            </a:br>
            <a:r>
              <a:rPr lang="fa-IR" sz="3600" b="1" dirty="0" smtClean="0">
                <a:solidFill>
                  <a:prstClr val="black"/>
                </a:solidFill>
              </a:rPr>
              <a:t>1398/02/10تا1398/02/11 </a:t>
            </a:r>
          </a:p>
          <a:p>
            <a:pPr marL="0" indent="0" algn="ctr" defTabSz="914400" rtl="1">
              <a:spcBef>
                <a:spcPts val="0"/>
              </a:spcBef>
              <a:buClrTx/>
              <a:buNone/>
            </a:pPr>
            <a:endParaRPr lang="fa-IR" sz="3600" b="1" dirty="0" smtClean="0">
              <a:solidFill>
                <a:prstClr val="black"/>
              </a:solidFill>
            </a:endParaRPr>
          </a:p>
          <a:p>
            <a:pPr marL="0" indent="0" algn="ctr" defTabSz="914400" rtl="1">
              <a:spcBef>
                <a:spcPts val="0"/>
              </a:spcBef>
              <a:buClrTx/>
              <a:buNone/>
            </a:pPr>
            <a:r>
              <a:rPr lang="fa-IR" sz="3600" b="1" dirty="0" smtClean="0">
                <a:solidFill>
                  <a:prstClr val="black"/>
                </a:solidFill>
              </a:rPr>
              <a:t>به میزبانی یزد</a:t>
            </a:r>
            <a:endParaRPr lang="en-TT" sz="3600" b="1" dirty="0"/>
          </a:p>
          <a:p>
            <a:pPr marL="0" lvl="0" indent="0" algn="ctr" defTabSz="914400" rtl="1">
              <a:spcBef>
                <a:spcPts val="0"/>
              </a:spcBef>
              <a:buClrTx/>
              <a:buNone/>
            </a:pPr>
            <a:endParaRPr lang="en-TT" sz="36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45" y="1074870"/>
            <a:ext cx="3631843" cy="53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46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marL="742950" indent="-742950" algn="r" rtl="1">
              <a:buFont typeface="+mj-lt"/>
              <a:buAutoNum type="arabicPeriod"/>
            </a:pPr>
            <a:r>
              <a:rPr lang="fa-IR" dirty="0" smtClean="0"/>
              <a:t>بخش </a:t>
            </a:r>
            <a:r>
              <a:rPr lang="fa-IR" dirty="0"/>
              <a:t>ادبی، پژوهشی و نرم‌افزار (یزد)</a:t>
            </a:r>
            <a:br>
              <a:rPr lang="fa-IR" dirty="0"/>
            </a:b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325" y="2133599"/>
            <a:ext cx="10047287" cy="4467225"/>
          </a:xfrm>
        </p:spPr>
        <p:txBody>
          <a:bodyPr>
            <a:normAutofit/>
          </a:bodyPr>
          <a:lstStyle/>
          <a:p>
            <a:pPr algn="just" rtl="1"/>
            <a:r>
              <a:rPr lang="fa-IR" sz="2400" dirty="0" smtClean="0">
                <a:solidFill>
                  <a:srgbClr val="FF0000"/>
                </a:solidFill>
              </a:rPr>
              <a:t>بخش </a:t>
            </a:r>
            <a:r>
              <a:rPr lang="fa-IR" sz="2400" dirty="0">
                <a:solidFill>
                  <a:srgbClr val="FF0000"/>
                </a:solidFill>
              </a:rPr>
              <a:t>ادبی </a:t>
            </a:r>
            <a:r>
              <a:rPr lang="fa-IR" sz="2400" dirty="0" smtClean="0">
                <a:solidFill>
                  <a:srgbClr val="FF0000"/>
                </a:solidFill>
              </a:rPr>
              <a:t>6 </a:t>
            </a:r>
            <a:r>
              <a:rPr lang="fa-IR" sz="2400" dirty="0">
                <a:solidFill>
                  <a:srgbClr val="FF0000"/>
                </a:solidFill>
              </a:rPr>
              <a:t>رشته</a:t>
            </a:r>
            <a:r>
              <a:rPr lang="fa-IR" sz="2400" dirty="0" smtClean="0"/>
              <a:t> (‌1- </a:t>
            </a:r>
            <a:r>
              <a:rPr lang="fa-IR" sz="2400" dirty="0"/>
              <a:t>شعر 2- </a:t>
            </a:r>
            <a:r>
              <a:rPr lang="fa-IR" sz="2400" dirty="0" smtClean="0"/>
              <a:t>داستان‌نویسی3- </a:t>
            </a:r>
            <a:r>
              <a:rPr lang="fa-IR" sz="2400" dirty="0"/>
              <a:t>فیلم‌نامه‌نویسی 4- نمایشنامه‌نویسی 5- سخنوری 6 - قصه‌گویی) </a:t>
            </a:r>
          </a:p>
          <a:p>
            <a:pPr algn="just" rtl="1"/>
            <a:r>
              <a:rPr lang="fa-IR" sz="2400" dirty="0" smtClean="0">
                <a:solidFill>
                  <a:srgbClr val="FF0000"/>
                </a:solidFill>
              </a:rPr>
              <a:t>بخش </a:t>
            </a:r>
            <a:r>
              <a:rPr lang="fa-IR" sz="2400" dirty="0">
                <a:solidFill>
                  <a:srgbClr val="FF0000"/>
                </a:solidFill>
              </a:rPr>
              <a:t>پژوهشی و </a:t>
            </a:r>
            <a:r>
              <a:rPr lang="fa-IR" sz="2400" dirty="0" smtClean="0">
                <a:solidFill>
                  <a:srgbClr val="FF0000"/>
                </a:solidFill>
              </a:rPr>
              <a:t>نرم‌افزار </a:t>
            </a:r>
            <a:r>
              <a:rPr lang="fa-IR" sz="2400" dirty="0">
                <a:solidFill>
                  <a:srgbClr val="FF0000"/>
                </a:solidFill>
              </a:rPr>
              <a:t>5 رشته </a:t>
            </a:r>
            <a:r>
              <a:rPr lang="fa-IR" sz="2400" dirty="0"/>
              <a:t>(</a:t>
            </a:r>
            <a:r>
              <a:rPr lang="fa-IR" sz="2400" dirty="0" smtClean="0"/>
              <a:t>1-تولیداپليكيشن2- </a:t>
            </a:r>
            <a:r>
              <a:rPr lang="fa-IR" sz="2400" dirty="0"/>
              <a:t>مقاله‌نویسی </a:t>
            </a:r>
            <a:r>
              <a:rPr lang="fa-IR" sz="2400" dirty="0" smtClean="0"/>
              <a:t>3-تلخيص </a:t>
            </a:r>
            <a:r>
              <a:rPr lang="fa-IR" sz="2400" dirty="0"/>
              <a:t>كتاب 4-کانالهای مجازی قرآنی  </a:t>
            </a:r>
            <a:r>
              <a:rPr lang="fa-IR" sz="2400" dirty="0" smtClean="0"/>
              <a:t>5- تولید </a:t>
            </a:r>
            <a:r>
              <a:rPr lang="fa-IR" sz="2400" dirty="0"/>
              <a:t>نرم افزار) </a:t>
            </a:r>
            <a:endParaRPr lang="fa-IR" sz="2400" dirty="0" smtClean="0"/>
          </a:p>
          <a:p>
            <a:pPr algn="just" rtl="1"/>
            <a:r>
              <a:rPr lang="fa-IR" sz="2400" dirty="0" smtClean="0"/>
              <a:t>تعداد </a:t>
            </a:r>
            <a:r>
              <a:rPr lang="fa-IR" sz="2400" dirty="0"/>
              <a:t>شرکت کنندگان در </a:t>
            </a:r>
            <a:r>
              <a:rPr lang="fa-IR" sz="2400" dirty="0" smtClean="0"/>
              <a:t>این بخش</a:t>
            </a:r>
            <a:r>
              <a:rPr lang="fa-IR" sz="2400" dirty="0" smtClean="0">
                <a:solidFill>
                  <a:srgbClr val="FF0000"/>
                </a:solidFill>
              </a:rPr>
              <a:t>2010</a:t>
            </a:r>
            <a:r>
              <a:rPr lang="fa-IR" sz="2400" dirty="0" smtClean="0"/>
              <a:t> نفر.</a:t>
            </a:r>
            <a:endParaRPr lang="fa-IR" sz="2400" dirty="0"/>
          </a:p>
          <a:p>
            <a:pPr algn="just" rtl="1"/>
            <a:r>
              <a:rPr lang="fa-IR" sz="2400" dirty="0"/>
              <a:t> </a:t>
            </a:r>
            <a:r>
              <a:rPr lang="fa-IR" sz="2400" dirty="0">
                <a:solidFill>
                  <a:srgbClr val="FF0000"/>
                </a:solidFill>
              </a:rPr>
              <a:t>361</a:t>
            </a:r>
            <a:r>
              <a:rPr lang="fa-IR" sz="2400" dirty="0"/>
              <a:t> اثر برگزیده استان‌ها به دبیرخانه این استان فرستاده شد که بعد از فرآیند داوری 5 نفر برگزیده(به تفکیک خواهر و برادر) مجموعاً </a:t>
            </a:r>
            <a:r>
              <a:rPr lang="fa-IR" sz="2400" dirty="0">
                <a:solidFill>
                  <a:srgbClr val="FF0000"/>
                </a:solidFill>
              </a:rPr>
              <a:t>108</a:t>
            </a:r>
            <a:r>
              <a:rPr lang="fa-IR" sz="2400" dirty="0"/>
              <a:t> نفر برای رقابت در مرحله کشوری دعوت شدند. و پس از انجام مسابقات حضوری و داوری نهایی رتبه‌های یک تا پنج در مراسم اختتامیه مورد تقدیر قرار گرفتند.</a:t>
            </a:r>
          </a:p>
          <a:p>
            <a:pPr algn="r" rtl="1"/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405239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5" y="595535"/>
            <a:ext cx="10487025" cy="1280890"/>
          </a:xfrm>
        </p:spPr>
        <p:txBody>
          <a:bodyPr/>
          <a:lstStyle/>
          <a:p>
            <a:pPr algn="ctr" rtl="1"/>
            <a:r>
              <a:rPr lang="fa-IR" b="1" dirty="0" smtClean="0"/>
              <a:t>تصاویر اجرا و اختتامیه </a:t>
            </a:r>
            <a:br>
              <a:rPr lang="fa-IR" b="1" dirty="0" smtClean="0"/>
            </a:br>
            <a:r>
              <a:rPr lang="fa-IR" b="1" dirty="0" smtClean="0"/>
              <a:t>جشنواره ادبی، پژوهشی و نرم‌افزار</a:t>
            </a:r>
            <a:endParaRPr lang="en-TT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2" y="2371947"/>
            <a:ext cx="5588001" cy="42296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5" y="2371947"/>
            <a:ext cx="5823217" cy="42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245</TotalTime>
  <Words>1338</Words>
  <Application>Microsoft Office PowerPoint</Application>
  <PresentationFormat>Widescreen</PresentationFormat>
  <Paragraphs>92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 Yekan bold</vt:lpstr>
      <vt:lpstr>Arabic Typesetting</vt:lpstr>
      <vt:lpstr>Arial</vt:lpstr>
      <vt:lpstr>B Badr</vt:lpstr>
      <vt:lpstr>B Nazanin</vt:lpstr>
      <vt:lpstr>Calibri</vt:lpstr>
      <vt:lpstr>Century Gothic</vt:lpstr>
      <vt:lpstr>Tahoma</vt:lpstr>
      <vt:lpstr>Wingdings 3</vt:lpstr>
      <vt:lpstr>Wisp</vt:lpstr>
      <vt:lpstr>گزارش اجمالی بیست و نهمین جشنواره فرهنگی هنری دانشجومعلمان دانشگاه فرهنگیان</vt:lpstr>
      <vt:lpstr>پیام جناب آقای دکتر خنیفر به مناسبت برگزاری بیست و نهمین جشنواره فرهنگی  و هنری دانشجومعلمان دانشگاه فرهنگیان</vt:lpstr>
      <vt:lpstr>بخشی از اهداف برگزاری جشنواره های فرهنگی</vt:lpstr>
      <vt:lpstr>جشنواره های فرهنگی در گذر زمان</vt:lpstr>
      <vt:lpstr>ویژگی‌های برگزاری دوره بیست و نهم</vt:lpstr>
      <vt:lpstr>بخش‌های جشنواره </vt:lpstr>
      <vt:lpstr>PowerPoint Presentation</vt:lpstr>
      <vt:lpstr>بخش ادبی، پژوهشی و نرم‌افزار (یزد) </vt:lpstr>
      <vt:lpstr>تصاویر اجرا و اختتامیه  جشنواره ادبی، پژوهشی و نرم‌افزار</vt:lpstr>
      <vt:lpstr>PowerPoint Presentation</vt:lpstr>
      <vt:lpstr>2. بخش قرآنی </vt:lpstr>
      <vt:lpstr>آیین اختتامییه و اجرای بخش آوایی </vt:lpstr>
      <vt:lpstr>PowerPoint Presentation</vt:lpstr>
      <vt:lpstr>3. بخش عترت و معارف دینی</vt:lpstr>
      <vt:lpstr>مراسم اختتامیه بخش عترت و معارف دینی</vt:lpstr>
      <vt:lpstr>PowerPoint Presentation</vt:lpstr>
      <vt:lpstr>4. بخش هنری </vt:lpstr>
      <vt:lpstr>آیین اختتامییه و اجرای بخش هنری </vt:lpstr>
      <vt:lpstr> </vt:lpstr>
      <vt:lpstr>5.بخش هنرهای گروهی </vt:lpstr>
      <vt:lpstr>اجرای تئاتر</vt:lpstr>
      <vt:lpstr>اجرای سرود</vt:lpstr>
      <vt:lpstr>PowerPoint Presentation</vt:lpstr>
      <vt:lpstr>با تشکر از بذل توجه شما عزیزان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گزارش اجمالی بیست و نهمین جشنواره فرهنگی هنری دانشجومعلمان دانشگاه فرهنگیان</dc:title>
  <dc:creator>tayebe mirahmadi</dc:creator>
  <cp:lastModifiedBy>mohammadreza jafari</cp:lastModifiedBy>
  <cp:revision>48</cp:revision>
  <dcterms:created xsi:type="dcterms:W3CDTF">2019-07-29T05:45:20Z</dcterms:created>
  <dcterms:modified xsi:type="dcterms:W3CDTF">2019-07-31T11:57:22Z</dcterms:modified>
</cp:coreProperties>
</file>